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media2.gif" ContentType="video/unknown"/>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73" r:id="rId2"/>
  </p:sldMasterIdLst>
  <p:notesMasterIdLst>
    <p:notesMasterId r:id="rId29"/>
  </p:notesMasterIdLst>
  <p:handoutMasterIdLst>
    <p:handoutMasterId r:id="rId30"/>
  </p:handoutMasterIdLst>
  <p:sldIdLst>
    <p:sldId id="316" r:id="rId3"/>
    <p:sldId id="394" r:id="rId4"/>
    <p:sldId id="428" r:id="rId5"/>
    <p:sldId id="437" r:id="rId6"/>
    <p:sldId id="395" r:id="rId7"/>
    <p:sldId id="414" r:id="rId8"/>
    <p:sldId id="401" r:id="rId9"/>
    <p:sldId id="402" r:id="rId10"/>
    <p:sldId id="408" r:id="rId11"/>
    <p:sldId id="349" r:id="rId12"/>
    <p:sldId id="415" r:id="rId13"/>
    <p:sldId id="438" r:id="rId14"/>
    <p:sldId id="439" r:id="rId15"/>
    <p:sldId id="329" r:id="rId16"/>
    <p:sldId id="445" r:id="rId17"/>
    <p:sldId id="441" r:id="rId18"/>
    <p:sldId id="456" r:id="rId19"/>
    <p:sldId id="455" r:id="rId20"/>
    <p:sldId id="457" r:id="rId21"/>
    <p:sldId id="358" r:id="rId22"/>
    <p:sldId id="440" r:id="rId23"/>
    <p:sldId id="446" r:id="rId24"/>
    <p:sldId id="442" r:id="rId25"/>
    <p:sldId id="410" r:id="rId26"/>
    <p:sldId id="418" r:id="rId27"/>
    <p:sldId id="416" r:id="rId28"/>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66FF"/>
    <a:srgbClr val="66FFFF"/>
    <a:srgbClr val="FFFF00"/>
    <a:srgbClr val="CC0000"/>
    <a:srgbClr val="00CC00"/>
    <a:srgbClr val="0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97" autoAdjust="0"/>
    <p:restoredTop sz="94708" autoAdjust="0"/>
  </p:normalViewPr>
  <p:slideViewPr>
    <p:cSldViewPr>
      <p:cViewPr varScale="1">
        <p:scale>
          <a:sx n="58" d="100"/>
          <a:sy n="58" d="100"/>
        </p:scale>
        <p:origin x="904"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7749" tIns="48875" rIns="97749" bIns="48875" numCol="1" anchor="t" anchorCtr="0" compatLnSpc="1">
            <a:prstTxWarp prst="textNoShape">
              <a:avLst/>
            </a:prstTxWarp>
          </a:bodyPr>
          <a:lstStyle>
            <a:lvl1pPr defTabSz="977900">
              <a:defRPr sz="1300"/>
            </a:lvl1pPr>
          </a:lstStyle>
          <a:p>
            <a:pPr>
              <a:defRPr/>
            </a:pPr>
            <a:endParaRPr lang="en-US"/>
          </a:p>
        </p:txBody>
      </p:sp>
      <p:sp>
        <p:nvSpPr>
          <p:cNvPr id="30723" name="Rectangle 3"/>
          <p:cNvSpPr>
            <a:spLocks noGrp="1" noChangeArrowheads="1"/>
          </p:cNvSpPr>
          <p:nvPr>
            <p:ph type="dt" sz="quarter" idx="1"/>
          </p:nvPr>
        </p:nvSpPr>
        <p:spPr bwMode="auto">
          <a:xfrm>
            <a:off x="4022725" y="0"/>
            <a:ext cx="3076575" cy="511175"/>
          </a:xfrm>
          <a:prstGeom prst="rect">
            <a:avLst/>
          </a:prstGeom>
          <a:noFill/>
          <a:ln w="9525">
            <a:noFill/>
            <a:miter lim="800000"/>
            <a:headEnd/>
            <a:tailEnd/>
          </a:ln>
          <a:effectLst/>
        </p:spPr>
        <p:txBody>
          <a:bodyPr vert="horz" wrap="square" lIns="97749" tIns="48875" rIns="97749" bIns="48875" numCol="1" anchor="t" anchorCtr="0" compatLnSpc="1">
            <a:prstTxWarp prst="textNoShape">
              <a:avLst/>
            </a:prstTxWarp>
          </a:bodyPr>
          <a:lstStyle>
            <a:lvl1pPr algn="r" defTabSz="977900">
              <a:defRPr sz="1300"/>
            </a:lvl1pPr>
          </a:lstStyle>
          <a:p>
            <a:pPr>
              <a:defRPr/>
            </a:pPr>
            <a:endParaRPr lang="en-US"/>
          </a:p>
        </p:txBody>
      </p:sp>
      <p:sp>
        <p:nvSpPr>
          <p:cNvPr id="30724" name="Rectangle 4"/>
          <p:cNvSpPr>
            <a:spLocks noGrp="1" noChangeArrowheads="1"/>
          </p:cNvSpPr>
          <p:nvPr>
            <p:ph type="ftr" sz="quarter" idx="2"/>
          </p:nvPr>
        </p:nvSpPr>
        <p:spPr bwMode="auto">
          <a:xfrm>
            <a:off x="0" y="9723438"/>
            <a:ext cx="3076575" cy="511175"/>
          </a:xfrm>
          <a:prstGeom prst="rect">
            <a:avLst/>
          </a:prstGeom>
          <a:noFill/>
          <a:ln w="9525">
            <a:noFill/>
            <a:miter lim="800000"/>
            <a:headEnd/>
            <a:tailEnd/>
          </a:ln>
          <a:effectLst/>
        </p:spPr>
        <p:txBody>
          <a:bodyPr vert="horz" wrap="square" lIns="97749" tIns="48875" rIns="97749" bIns="48875" numCol="1" anchor="b" anchorCtr="0" compatLnSpc="1">
            <a:prstTxWarp prst="textNoShape">
              <a:avLst/>
            </a:prstTxWarp>
          </a:bodyPr>
          <a:lstStyle>
            <a:lvl1pPr defTabSz="977900">
              <a:defRPr sz="1300"/>
            </a:lvl1pPr>
          </a:lstStyle>
          <a:p>
            <a:pPr>
              <a:defRPr/>
            </a:pPr>
            <a:endParaRPr lang="en-US"/>
          </a:p>
        </p:txBody>
      </p:sp>
      <p:sp>
        <p:nvSpPr>
          <p:cNvPr id="30725" name="Rectangle 5"/>
          <p:cNvSpPr>
            <a:spLocks noGrp="1" noChangeArrowheads="1"/>
          </p:cNvSpPr>
          <p:nvPr>
            <p:ph type="sldNum" sz="quarter" idx="3"/>
          </p:nvPr>
        </p:nvSpPr>
        <p:spPr bwMode="auto">
          <a:xfrm>
            <a:off x="4022725" y="9723438"/>
            <a:ext cx="3076575" cy="511175"/>
          </a:xfrm>
          <a:prstGeom prst="rect">
            <a:avLst/>
          </a:prstGeom>
          <a:noFill/>
          <a:ln w="9525">
            <a:noFill/>
            <a:miter lim="800000"/>
            <a:headEnd/>
            <a:tailEnd/>
          </a:ln>
          <a:effectLst/>
        </p:spPr>
        <p:txBody>
          <a:bodyPr vert="horz" wrap="square" lIns="97749" tIns="48875" rIns="97749" bIns="48875" numCol="1" anchor="b" anchorCtr="0" compatLnSpc="1">
            <a:prstTxWarp prst="textNoShape">
              <a:avLst/>
            </a:prstTxWarp>
          </a:bodyPr>
          <a:lstStyle>
            <a:lvl1pPr algn="r" defTabSz="977900">
              <a:defRPr sz="1300"/>
            </a:lvl1pPr>
          </a:lstStyle>
          <a:p>
            <a:pPr>
              <a:defRPr/>
            </a:pPr>
            <a:fld id="{AEC3E166-8E9C-4834-88E5-F4088B5B3E3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7749" tIns="48875" rIns="97749" bIns="48875" numCol="1" anchor="t" anchorCtr="0" compatLnSpc="1">
            <a:prstTxWarp prst="textNoShape">
              <a:avLst/>
            </a:prstTxWarp>
          </a:bodyPr>
          <a:lstStyle>
            <a:lvl1pPr defTabSz="977900">
              <a:defRPr sz="1300"/>
            </a:lvl1pPr>
          </a:lstStyle>
          <a:p>
            <a:pPr>
              <a:defRPr/>
            </a:pPr>
            <a:endParaRPr lang="en-US"/>
          </a:p>
        </p:txBody>
      </p:sp>
      <p:sp>
        <p:nvSpPr>
          <p:cNvPr id="2355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7749" tIns="48875" rIns="97749" bIns="48875" numCol="1" anchor="t" anchorCtr="0" compatLnSpc="1">
            <a:prstTxWarp prst="textNoShape">
              <a:avLst/>
            </a:prstTxWarp>
          </a:bodyPr>
          <a:lstStyle>
            <a:lvl1pPr algn="r" defTabSz="977900">
              <a:defRPr sz="1300"/>
            </a:lvl1pPr>
          </a:lstStyle>
          <a:p>
            <a:pPr>
              <a:defRPr/>
            </a:pPr>
            <a:endParaRPr lang="en-US"/>
          </a:p>
        </p:txBody>
      </p:sp>
      <p:sp>
        <p:nvSpPr>
          <p:cNvPr id="46084" name="Rectangle 4"/>
          <p:cNvSpPr>
            <a:spLocks noGrp="1" noRot="1" noChangeAspect="1" noChangeArrowheads="1" noTextEdit="1"/>
          </p:cNvSpPr>
          <p:nvPr>
            <p:ph type="sldImg" idx="2"/>
          </p:nvPr>
        </p:nvSpPr>
        <p:spPr bwMode="auto">
          <a:xfrm>
            <a:off x="990600" y="768350"/>
            <a:ext cx="5118100" cy="3838575"/>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47738" y="4859338"/>
            <a:ext cx="5203825" cy="4606925"/>
          </a:xfrm>
          <a:prstGeom prst="rect">
            <a:avLst/>
          </a:prstGeom>
          <a:noFill/>
          <a:ln w="9525">
            <a:noFill/>
            <a:miter lim="800000"/>
            <a:headEnd/>
            <a:tailEnd/>
          </a:ln>
          <a:effectLst/>
        </p:spPr>
        <p:txBody>
          <a:bodyPr vert="horz" wrap="square" lIns="97749" tIns="48875" rIns="97749" bIns="48875" numCol="1" anchor="t" anchorCtr="0" compatLnSpc="1">
            <a:prstTxWarp prst="textNoShape">
              <a:avLst/>
            </a:prstTxWarp>
          </a:bodyPr>
          <a:lstStyle/>
          <a:p>
            <a:pPr lvl="0"/>
            <a:r>
              <a:rPr lang="en-US" noProof="0" smtClean="0"/>
              <a:t>Fare clic per modificare gli stili del testo dello schema</a:t>
            </a:r>
          </a:p>
          <a:p>
            <a:pPr lvl="1"/>
            <a:r>
              <a:rPr lang="en-US" noProof="0" smtClean="0"/>
              <a:t>Secondo livello</a:t>
            </a:r>
          </a:p>
          <a:p>
            <a:pPr lvl="2"/>
            <a:r>
              <a:rPr lang="en-US" noProof="0" smtClean="0"/>
              <a:t>Terzo livello</a:t>
            </a:r>
          </a:p>
          <a:p>
            <a:pPr lvl="3"/>
            <a:r>
              <a:rPr lang="en-US" noProof="0" smtClean="0"/>
              <a:t>Quarto livello</a:t>
            </a:r>
          </a:p>
          <a:p>
            <a:pPr lvl="4"/>
            <a:r>
              <a:rPr lang="en-US" noProof="0" smtClean="0"/>
              <a:t>Quinto livello</a:t>
            </a:r>
          </a:p>
        </p:txBody>
      </p:sp>
      <p:sp>
        <p:nvSpPr>
          <p:cNvPr id="2355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7749" tIns="48875" rIns="97749" bIns="48875" numCol="1" anchor="b" anchorCtr="0" compatLnSpc="1">
            <a:prstTxWarp prst="textNoShape">
              <a:avLst/>
            </a:prstTxWarp>
          </a:bodyPr>
          <a:lstStyle>
            <a:lvl1pPr defTabSz="977900">
              <a:defRPr sz="1300"/>
            </a:lvl1pPr>
          </a:lstStyle>
          <a:p>
            <a:pPr>
              <a:defRPr/>
            </a:pPr>
            <a:endParaRPr lang="en-US"/>
          </a:p>
        </p:txBody>
      </p:sp>
      <p:sp>
        <p:nvSpPr>
          <p:cNvPr id="2355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7749" tIns="48875" rIns="97749" bIns="48875" numCol="1" anchor="b" anchorCtr="0" compatLnSpc="1">
            <a:prstTxWarp prst="textNoShape">
              <a:avLst/>
            </a:prstTxWarp>
          </a:bodyPr>
          <a:lstStyle>
            <a:lvl1pPr algn="r" defTabSz="977900">
              <a:defRPr sz="1300"/>
            </a:lvl1pPr>
          </a:lstStyle>
          <a:p>
            <a:pPr>
              <a:defRPr/>
            </a:pPr>
            <a:fld id="{37161A86-86A8-4AED-803A-4BD74341DB8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AD6849C6-BB19-46CA-9151-93CAF241F84C}" type="slidenum">
              <a:rPr lang="en-US" smtClean="0"/>
              <a:pPr/>
              <a:t>1</a:t>
            </a:fld>
            <a:endParaRPr lang="en-US" dirty="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it-IT"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A7D9518-BF48-4C17-9273-7A14EE46C189}" type="slidenum">
              <a:rPr lang="en-US" smtClean="0"/>
              <a:pPr/>
              <a:t>11</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panose="02020603050405020304" pitchFamily="18" charset="0"/>
              </a:defRPr>
            </a:lvl1pPr>
            <a:lvl2pPr marL="742950" indent="-285750" defTabSz="977900" eaLnBrk="0" hangingPunct="0">
              <a:defRPr sz="2400">
                <a:solidFill>
                  <a:schemeClr val="tx1"/>
                </a:solidFill>
                <a:latin typeface="Times New Roman" panose="02020603050405020304" pitchFamily="18" charset="0"/>
              </a:defRPr>
            </a:lvl2pPr>
            <a:lvl3pPr marL="1143000" indent="-228600" defTabSz="977900" eaLnBrk="0" hangingPunct="0">
              <a:defRPr sz="2400">
                <a:solidFill>
                  <a:schemeClr val="tx1"/>
                </a:solidFill>
                <a:latin typeface="Times New Roman" panose="02020603050405020304" pitchFamily="18" charset="0"/>
              </a:defRPr>
            </a:lvl3pPr>
            <a:lvl4pPr marL="1600200" indent="-228600" defTabSz="977900" eaLnBrk="0" hangingPunct="0">
              <a:defRPr sz="2400">
                <a:solidFill>
                  <a:schemeClr val="tx1"/>
                </a:solidFill>
                <a:latin typeface="Times New Roman" panose="02020603050405020304" pitchFamily="18" charset="0"/>
              </a:defRPr>
            </a:lvl4pPr>
            <a:lvl5pPr marL="2057400" indent="-228600" defTabSz="977900" eaLnBrk="0" hangingPunct="0">
              <a:defRPr sz="2400">
                <a:solidFill>
                  <a:schemeClr val="tx1"/>
                </a:solidFill>
                <a:latin typeface="Times New Roman" panose="02020603050405020304" pitchFamily="18" charset="0"/>
              </a:defRPr>
            </a:lvl5pPr>
            <a:lvl6pPr marL="2514600" indent="-228600" defTabSz="977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77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77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779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1B16B69-D644-42BE-8459-ED4B345E1D82}" type="slidenum">
              <a:rPr lang="en-US" altLang="it-IT" sz="1300"/>
              <a:pPr eaLnBrk="1" hangingPunct="1"/>
              <a:t>12</a:t>
            </a:fld>
            <a:endParaRPr lang="en-US" altLang="it-IT" sz="130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492206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panose="02020603050405020304" pitchFamily="18" charset="0"/>
              </a:defRPr>
            </a:lvl1pPr>
            <a:lvl2pPr marL="742950" indent="-285750" defTabSz="977900" eaLnBrk="0" hangingPunct="0">
              <a:defRPr sz="2400">
                <a:solidFill>
                  <a:schemeClr val="tx1"/>
                </a:solidFill>
                <a:latin typeface="Times New Roman" panose="02020603050405020304" pitchFamily="18" charset="0"/>
              </a:defRPr>
            </a:lvl2pPr>
            <a:lvl3pPr marL="1143000" indent="-228600" defTabSz="977900" eaLnBrk="0" hangingPunct="0">
              <a:defRPr sz="2400">
                <a:solidFill>
                  <a:schemeClr val="tx1"/>
                </a:solidFill>
                <a:latin typeface="Times New Roman" panose="02020603050405020304" pitchFamily="18" charset="0"/>
              </a:defRPr>
            </a:lvl3pPr>
            <a:lvl4pPr marL="1600200" indent="-228600" defTabSz="977900" eaLnBrk="0" hangingPunct="0">
              <a:defRPr sz="2400">
                <a:solidFill>
                  <a:schemeClr val="tx1"/>
                </a:solidFill>
                <a:latin typeface="Times New Roman" panose="02020603050405020304" pitchFamily="18" charset="0"/>
              </a:defRPr>
            </a:lvl4pPr>
            <a:lvl5pPr marL="2057400" indent="-228600" defTabSz="977900" eaLnBrk="0" hangingPunct="0">
              <a:defRPr sz="2400">
                <a:solidFill>
                  <a:schemeClr val="tx1"/>
                </a:solidFill>
                <a:latin typeface="Times New Roman" panose="02020603050405020304" pitchFamily="18" charset="0"/>
              </a:defRPr>
            </a:lvl5pPr>
            <a:lvl6pPr marL="2514600" indent="-228600" defTabSz="977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77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77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779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8E9B84B-984C-470F-81F2-0EDEF7A17E6E}" type="slidenum">
              <a:rPr lang="en-US" altLang="it-IT" sz="1300"/>
              <a:pPr eaLnBrk="1" hangingPunct="1"/>
              <a:t>13</a:t>
            </a:fld>
            <a:endParaRPr lang="en-US" altLang="it-IT" sz="130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Tree>
    <p:extLst>
      <p:ext uri="{BB962C8B-B14F-4D97-AF65-F5344CB8AC3E}">
        <p14:creationId xmlns:p14="http://schemas.microsoft.com/office/powerpoint/2010/main" val="359600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F1068FF-A665-40A9-88EB-231985FCF70F}" type="slidenum">
              <a:rPr lang="en-US" smtClean="0"/>
              <a:pPr/>
              <a:t>14</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smtClean="0"/>
          </a:p>
        </p:txBody>
      </p:sp>
      <p:sp>
        <p:nvSpPr>
          <p:cNvPr id="64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panose="02020603050405020304" pitchFamily="18" charset="0"/>
              </a:defRPr>
            </a:lvl1pPr>
            <a:lvl2pPr marL="742950" indent="-285750" defTabSz="977900" eaLnBrk="0" hangingPunct="0">
              <a:defRPr sz="2400">
                <a:solidFill>
                  <a:schemeClr val="tx1"/>
                </a:solidFill>
                <a:latin typeface="Times New Roman" panose="02020603050405020304" pitchFamily="18" charset="0"/>
              </a:defRPr>
            </a:lvl2pPr>
            <a:lvl3pPr marL="1143000" indent="-228600" defTabSz="977900" eaLnBrk="0" hangingPunct="0">
              <a:defRPr sz="2400">
                <a:solidFill>
                  <a:schemeClr val="tx1"/>
                </a:solidFill>
                <a:latin typeface="Times New Roman" panose="02020603050405020304" pitchFamily="18" charset="0"/>
              </a:defRPr>
            </a:lvl3pPr>
            <a:lvl4pPr marL="1600200" indent="-228600" defTabSz="977900" eaLnBrk="0" hangingPunct="0">
              <a:defRPr sz="2400">
                <a:solidFill>
                  <a:schemeClr val="tx1"/>
                </a:solidFill>
                <a:latin typeface="Times New Roman" panose="02020603050405020304" pitchFamily="18" charset="0"/>
              </a:defRPr>
            </a:lvl4pPr>
            <a:lvl5pPr marL="2057400" indent="-228600" defTabSz="977900" eaLnBrk="0" hangingPunct="0">
              <a:defRPr sz="2400">
                <a:solidFill>
                  <a:schemeClr val="tx1"/>
                </a:solidFill>
                <a:latin typeface="Times New Roman" panose="02020603050405020304" pitchFamily="18" charset="0"/>
              </a:defRPr>
            </a:lvl5pPr>
            <a:lvl6pPr marL="2514600" indent="-228600" defTabSz="977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77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77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779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5D69D5D-D94D-4C44-9779-3D9A604389C1}" type="slidenum">
              <a:rPr lang="en-US" altLang="it-IT" sz="1300"/>
              <a:pPr eaLnBrk="1" hangingPunct="1"/>
              <a:t>15</a:t>
            </a:fld>
            <a:endParaRPr lang="en-US" altLang="it-IT" sz="1300"/>
          </a:p>
        </p:txBody>
      </p:sp>
    </p:spTree>
    <p:extLst>
      <p:ext uri="{BB962C8B-B14F-4D97-AF65-F5344CB8AC3E}">
        <p14:creationId xmlns:p14="http://schemas.microsoft.com/office/powerpoint/2010/main" val="675733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F1068FF-A665-40A9-88EB-231985FCF70F}" type="slidenum">
              <a:rPr lang="en-US" smtClean="0"/>
              <a:pPr/>
              <a:t>16</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it-IT" dirty="0" smtClean="0"/>
          </a:p>
        </p:txBody>
      </p:sp>
    </p:spTree>
    <p:extLst>
      <p:ext uri="{BB962C8B-B14F-4D97-AF65-F5344CB8AC3E}">
        <p14:creationId xmlns:p14="http://schemas.microsoft.com/office/powerpoint/2010/main" val="834141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pPr marL="0" marR="0" lvl="0" indent="0" algn="r" defTabSz="977900" rtl="0" eaLnBrk="1" fontAlgn="base" latinLnBrk="0" hangingPunct="1">
              <a:lnSpc>
                <a:spcPct val="100000"/>
              </a:lnSpc>
              <a:spcBef>
                <a:spcPct val="0"/>
              </a:spcBef>
              <a:spcAft>
                <a:spcPct val="0"/>
              </a:spcAft>
              <a:buClrTx/>
              <a:buSzTx/>
              <a:buFontTx/>
              <a:buNone/>
              <a:tabLst/>
              <a:defRPr/>
            </a:pPr>
            <a:fld id="{CF1068FF-A665-40A9-88EB-231985FCF70F}"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77900" rtl="0" eaLnBrk="1" fontAlgn="base" latinLnBrk="0" hangingPunct="1">
                <a:lnSpc>
                  <a:spcPct val="100000"/>
                </a:lnSpc>
                <a:spcBef>
                  <a:spcPct val="0"/>
                </a:spcBef>
                <a:spcAft>
                  <a:spcPct val="0"/>
                </a:spcAft>
                <a:buClrTx/>
                <a:buSzTx/>
                <a:buFontTx/>
                <a:buNone/>
                <a:tabLst/>
                <a:defRPr/>
              </a:pPr>
              <a:t>17</a:t>
            </a:fld>
            <a:endPar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it-IT" dirty="0" smtClean="0"/>
          </a:p>
        </p:txBody>
      </p:sp>
    </p:spTree>
    <p:extLst>
      <p:ext uri="{BB962C8B-B14F-4D97-AF65-F5344CB8AC3E}">
        <p14:creationId xmlns:p14="http://schemas.microsoft.com/office/powerpoint/2010/main" val="13727299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F1068FF-A665-40A9-88EB-231985FCF70F}" type="slidenum">
              <a:rPr lang="en-US" smtClean="0"/>
              <a:pPr/>
              <a:t>18</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it-IT" dirty="0" smtClean="0"/>
          </a:p>
        </p:txBody>
      </p:sp>
    </p:spTree>
    <p:extLst>
      <p:ext uri="{BB962C8B-B14F-4D97-AF65-F5344CB8AC3E}">
        <p14:creationId xmlns:p14="http://schemas.microsoft.com/office/powerpoint/2010/main" val="930685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marL="0" marR="0" lvl="0" indent="0" algn="r" defTabSz="977900" rtl="0" eaLnBrk="1" fontAlgn="base" latinLnBrk="0" hangingPunct="1">
              <a:lnSpc>
                <a:spcPct val="100000"/>
              </a:lnSpc>
              <a:spcBef>
                <a:spcPct val="0"/>
              </a:spcBef>
              <a:spcAft>
                <a:spcPct val="0"/>
              </a:spcAft>
              <a:buClrTx/>
              <a:buSzTx/>
              <a:buFontTx/>
              <a:buNone/>
              <a:tabLst/>
              <a:defRPr/>
            </a:pPr>
            <a:fld id="{BDC62F45-AA14-49FB-9411-DC06B5484803}" type="slidenum">
              <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77900" rtl="0" eaLnBrk="1" fontAlgn="base" latinLnBrk="0" hangingPunct="1">
                <a:lnSpc>
                  <a:spcPct val="100000"/>
                </a:lnSpc>
                <a:spcBef>
                  <a:spcPct val="0"/>
                </a:spcBef>
                <a:spcAft>
                  <a:spcPct val="0"/>
                </a:spcAft>
                <a:buClrTx/>
                <a:buSzTx/>
                <a:buFontTx/>
                <a:buNone/>
                <a:tabLst/>
                <a:defRPr/>
              </a:pPr>
              <a:t>19</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it-IT" dirty="0" smtClean="0"/>
          </a:p>
        </p:txBody>
      </p:sp>
    </p:spTree>
    <p:extLst>
      <p:ext uri="{BB962C8B-B14F-4D97-AF65-F5344CB8AC3E}">
        <p14:creationId xmlns:p14="http://schemas.microsoft.com/office/powerpoint/2010/main" val="1198051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BE740D1-E972-4FF0-A821-F6DA0E3A9F53}" type="slidenum">
              <a:rPr lang="en-US" smtClean="0"/>
              <a:pPr/>
              <a:t>20</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C75B43B5-92D4-42F5-B04F-BB45107433B3}" type="slidenum">
              <a:rPr lang="en-US"/>
              <a:pPr/>
              <a:t>2</a:t>
            </a:fld>
            <a:endParaRPr lang="en-US"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it-IT"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F1068FF-A665-40A9-88EB-231985FCF70F}" type="slidenum">
              <a:rPr lang="en-US" smtClean="0"/>
              <a:pPr/>
              <a:t>21</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it-IT" dirty="0" smtClean="0"/>
          </a:p>
        </p:txBody>
      </p:sp>
    </p:spTree>
    <p:extLst>
      <p:ext uri="{BB962C8B-B14F-4D97-AF65-F5344CB8AC3E}">
        <p14:creationId xmlns:p14="http://schemas.microsoft.com/office/powerpoint/2010/main" val="263269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6"/>
          <p:cNvSpPr txBox="1">
            <a:spLocks noGrp="1"/>
          </p:cNvSpPr>
          <p:nvPr>
            <p:ph type="sldNum" sz="quarter" idx="5"/>
          </p:nvPr>
        </p:nvSpPr>
        <p:spPr>
          <a:ln/>
        </p:spPr>
        <p:txBody>
          <a:bodyPr lIns="0" tIns="0" rIns="0" bIns="0" anchor="b" anchorCtr="0">
            <a:noAutofit/>
          </a:bodyPr>
          <a:lstStyle/>
          <a:p>
            <a:pPr lvl="0"/>
            <a:fld id="{2CB8D639-7C7D-422B-A531-8AFEE8B0F6D4}" type="slidenum">
              <a:t>22</a:t>
            </a:fld>
            <a:endParaRPr lang="en-US"/>
          </a:p>
        </p:txBody>
      </p:sp>
      <p:sp>
        <p:nvSpPr>
          <p:cNvPr id="2" name="Segnaposto immagine diapositiva 1"/>
          <p:cNvSpPr>
            <a:spLocks noGrp="1" noRot="1" noChangeAspect="1" noResize="1"/>
          </p:cNvSpPr>
          <p:nvPr>
            <p:ph type="sldImg"/>
          </p:nvPr>
        </p:nvSpPr>
        <p:spPr>
          <a:xfrm>
            <a:off x="1371600" y="763588"/>
            <a:ext cx="5029200" cy="3771900"/>
          </a:xfrm>
          <a:solidFill>
            <a:srgbClr val="CFE7F5"/>
          </a:solidFill>
          <a:ln w="25400">
            <a:solidFill>
              <a:srgbClr val="808080"/>
            </a:solidFill>
            <a:prstDash val="solid"/>
          </a:ln>
        </p:spPr>
      </p:sp>
      <p:sp>
        <p:nvSpPr>
          <p:cNvPr id="3" name="Segnaposto note 2"/>
          <p:cNvSpPr txBox="1">
            <a:spLocks noGrp="1"/>
          </p:cNvSpPr>
          <p:nvPr>
            <p:ph type="body" sz="quarter" idx="1"/>
          </p:nvPr>
        </p:nvSpPr>
        <p:spPr/>
        <p:txBody>
          <a:bodyPr/>
          <a:lstStyle/>
          <a:p>
            <a:endParaRPr lang="en-US" dirty="0"/>
          </a:p>
        </p:txBody>
      </p:sp>
    </p:spTree>
    <p:extLst>
      <p:ext uri="{BB962C8B-B14F-4D97-AF65-F5344CB8AC3E}">
        <p14:creationId xmlns:p14="http://schemas.microsoft.com/office/powerpoint/2010/main" val="1916504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CF1068FF-A665-40A9-88EB-231985FCF70F}" type="slidenum">
              <a:rPr lang="en-US" smtClean="0"/>
              <a:pPr/>
              <a:t>23</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it-IT" dirty="0" smtClean="0"/>
          </a:p>
        </p:txBody>
      </p:sp>
    </p:spTree>
    <p:extLst>
      <p:ext uri="{BB962C8B-B14F-4D97-AF65-F5344CB8AC3E}">
        <p14:creationId xmlns:p14="http://schemas.microsoft.com/office/powerpoint/2010/main" val="3485841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DC62F45-AA14-49FB-9411-DC06B5484803}" type="slidenum">
              <a:rPr lang="en-US"/>
              <a:pPr/>
              <a:t>25</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it-IT"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it-IT" dirty="0"/>
          </a:p>
        </p:txBody>
      </p:sp>
      <p:sp>
        <p:nvSpPr>
          <p:cNvPr id="4" name="Slide Number Placeholder 3"/>
          <p:cNvSpPr>
            <a:spLocks noGrp="1"/>
          </p:cNvSpPr>
          <p:nvPr>
            <p:ph type="sldNum" sz="quarter" idx="10"/>
          </p:nvPr>
        </p:nvSpPr>
        <p:spPr/>
        <p:txBody>
          <a:bodyPr/>
          <a:lstStyle/>
          <a:p>
            <a:pPr>
              <a:defRPr/>
            </a:pPr>
            <a:fld id="{37161A86-86A8-4AED-803A-4BD74341DB88}" type="slidenum">
              <a:rPr lang="en-US" smtClean="0"/>
              <a:pPr>
                <a:defRPr/>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77900" eaLnBrk="0" hangingPunct="0">
              <a:defRPr sz="2400">
                <a:solidFill>
                  <a:schemeClr val="tx1"/>
                </a:solidFill>
                <a:latin typeface="Times New Roman" panose="02020603050405020304" pitchFamily="18" charset="0"/>
              </a:defRPr>
            </a:lvl1pPr>
            <a:lvl2pPr marL="742950" indent="-285750" defTabSz="977900" eaLnBrk="0" hangingPunct="0">
              <a:defRPr sz="2400">
                <a:solidFill>
                  <a:schemeClr val="tx1"/>
                </a:solidFill>
                <a:latin typeface="Times New Roman" panose="02020603050405020304" pitchFamily="18" charset="0"/>
              </a:defRPr>
            </a:lvl2pPr>
            <a:lvl3pPr marL="1143000" indent="-228600" defTabSz="977900" eaLnBrk="0" hangingPunct="0">
              <a:defRPr sz="2400">
                <a:solidFill>
                  <a:schemeClr val="tx1"/>
                </a:solidFill>
                <a:latin typeface="Times New Roman" panose="02020603050405020304" pitchFamily="18" charset="0"/>
              </a:defRPr>
            </a:lvl3pPr>
            <a:lvl4pPr marL="1600200" indent="-228600" defTabSz="977900" eaLnBrk="0" hangingPunct="0">
              <a:defRPr sz="2400">
                <a:solidFill>
                  <a:schemeClr val="tx1"/>
                </a:solidFill>
                <a:latin typeface="Times New Roman" panose="02020603050405020304" pitchFamily="18" charset="0"/>
              </a:defRPr>
            </a:lvl4pPr>
            <a:lvl5pPr marL="2057400" indent="-228600" defTabSz="977900" eaLnBrk="0" hangingPunct="0">
              <a:defRPr sz="2400">
                <a:solidFill>
                  <a:schemeClr val="tx1"/>
                </a:solidFill>
                <a:latin typeface="Times New Roman" panose="02020603050405020304" pitchFamily="18" charset="0"/>
              </a:defRPr>
            </a:lvl5pPr>
            <a:lvl6pPr marL="2514600" indent="-228600" defTabSz="9779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779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779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779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14946F11-C318-4ACA-9CFD-87D83F015849}" type="slidenum">
              <a:rPr lang="en-US" altLang="it-IT" sz="1300"/>
              <a:pPr eaLnBrk="1" hangingPunct="1"/>
              <a:t>3</a:t>
            </a:fld>
            <a:endParaRPr lang="en-US" altLang="it-IT" sz="1300"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dirty="0" smtClean="0"/>
          </a:p>
        </p:txBody>
      </p:sp>
    </p:spTree>
    <p:extLst>
      <p:ext uri="{BB962C8B-B14F-4D97-AF65-F5344CB8AC3E}">
        <p14:creationId xmlns:p14="http://schemas.microsoft.com/office/powerpoint/2010/main" val="1792111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EECC6D2F-4FC4-44CA-83E0-B7AD19F38F23}" type="slidenum">
              <a:rPr lang="en-US"/>
              <a:pPr/>
              <a:t>5</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it-IT"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BDC62F45-AA14-49FB-9411-DC06B5484803}" type="slidenum">
              <a:rPr lang="en-US"/>
              <a:pPr/>
              <a:t>6</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9B3E3E48-9F2D-4D32-B406-EF1189C85E57}" type="slidenum">
              <a:rPr lang="en-US"/>
              <a:pPr/>
              <a:t>7</a:t>
            </a:fld>
            <a:endParaRPr lang="en-US"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it-IT"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CF2AE4C-4FC1-4E5A-A0EA-8D1A93DF2220}" type="slidenum">
              <a:rPr lang="en-US"/>
              <a:pPr/>
              <a:t>8</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62302E4-DB3D-4E1F-A852-5FC5781064D6}" type="slidenum">
              <a:rPr lang="en-US" smtClean="0"/>
              <a:pPr/>
              <a:t>9</a:t>
            </a:fld>
            <a:endParaRPr lang="en-US" dirty="0" smtClean="0"/>
          </a:p>
        </p:txBody>
      </p:sp>
      <p:sp>
        <p:nvSpPr>
          <p:cNvPr id="49155" name="Rectangle 2"/>
          <p:cNvSpPr>
            <a:spLocks noGrp="1" noRot="1" noChangeAspect="1" noChangeArrowheads="1" noTextEdit="1"/>
          </p:cNvSpPr>
          <p:nvPr>
            <p:ph type="sldImg"/>
          </p:nvPr>
        </p:nvSpPr>
        <p:spPr>
          <a:xfrm>
            <a:off x="990600" y="768350"/>
            <a:ext cx="5118100" cy="3838575"/>
          </a:xfrm>
          <a:ln/>
        </p:spPr>
      </p:sp>
      <p:sp>
        <p:nvSpPr>
          <p:cNvPr id="49156" name="Rectangle 3"/>
          <p:cNvSpPr>
            <a:spLocks noGrp="1" noChangeArrowheads="1"/>
          </p:cNvSpPr>
          <p:nvPr>
            <p:ph type="body" idx="1"/>
          </p:nvPr>
        </p:nvSpPr>
        <p:spPr>
          <a:noFill/>
          <a:ln/>
        </p:spPr>
        <p:txBody>
          <a:bodyPr/>
          <a:lstStyle/>
          <a:p>
            <a:pPr eaLnBrk="1" hangingPunct="1"/>
            <a:endParaRPr lang="it-IT"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A7D9518-BF48-4C17-9273-7A14EE46C189}" type="slidenum">
              <a:rPr lang="en-US" smtClean="0"/>
              <a:pPr/>
              <a:t>10</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B220577-CAF8-496F-99F1-A7BEFB60973F}" type="slidenum">
              <a:rPr lang="it-IT"/>
              <a:pPr>
                <a:defRPr/>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014E87A-78C4-4737-A3F9-CA51B84D5885}" type="slidenum">
              <a:rPr lang="it-IT"/>
              <a:pPr>
                <a:defRPr/>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985740F-5ED9-42E0-A8C6-EFC6BD19B73F}" type="slidenum">
              <a:rPr lang="it-IT"/>
              <a:pPr>
                <a:defRPr/>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220577-CAF8-496F-99F1-A7BEFB60973F}"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B3ABCB-7B78-4EA3-87CE-8A94D6627E38}"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3236F-FC7D-4809-BCCC-E6BF24F9564D}"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BBC5EC-A4F3-41DC-82BB-A15ADEA1A2B5}"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17FA0A-0DF6-473B-9C20-85BCFD2B4A1E}"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7A49406-D853-44F6-A20B-6BFA759593A8}"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6DC044-0508-45B1-AB4A-9ECAF9617501}"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06F786-71BC-482C-943F-99A24ACB549F}"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7B3ABCB-7B78-4EA3-87CE-8A94D6627E38}" type="slidenum">
              <a:rPr lang="it-IT"/>
              <a:pPr>
                <a:defRPr/>
              </a:pPr>
              <a:t>‹#›</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DF2D69-EE58-4B7D-B804-80540E66C72D}"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4E87A-78C4-4737-A3F9-CA51B84D5885}"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333CC"/>
                </a:solidFill>
              </a:rPr>
              <a:t>24/11/2017</a:t>
            </a:r>
            <a:endParaRPr lang="it-IT">
              <a:solidFill>
                <a:srgbClr val="3333CC"/>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85740F-5ED9-42E0-A8C6-EFC6BD19B73F}" type="slidenum">
              <a:rPr lang="it-IT">
                <a:solidFill>
                  <a:srgbClr val="3333CC"/>
                </a:solidFill>
              </a:rPr>
              <a:pPr>
                <a:defRPr/>
              </a:pPr>
              <a:t>‹#›</a:t>
            </a:fld>
            <a:endParaRPr lang="it-IT">
              <a:solidFill>
                <a:srgbClr val="3333CC"/>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5"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083236F-FC7D-4809-BCCC-E6BF24F9564D}" type="slidenum">
              <a:rPr lang="it-IT"/>
              <a:pPr>
                <a:defRPr/>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BBBC5EC-A4F3-41DC-82BB-A15ADEA1A2B5}" type="slidenum">
              <a:rPr lang="it-IT"/>
              <a:pPr>
                <a:defRPr/>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8"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D417FA0A-0DF6-473B-9C20-85BCFD2B4A1E}" type="slidenum">
              <a:rPr lang="it-IT"/>
              <a:pPr>
                <a:defRPr/>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4"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7A49406-D853-44F6-A20B-6BFA759593A8}" type="slidenum">
              <a:rPr lang="it-IT"/>
              <a:pPr>
                <a:defRPr/>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3"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7E6DC044-0508-45B1-AB4A-9ECAF9617501}" type="slidenum">
              <a:rPr lang="it-IT"/>
              <a:pPr>
                <a:defRPr/>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706F786-71BC-482C-943F-99A24ACB549F}" type="slidenum">
              <a:rPr lang="it-IT"/>
              <a:pPr>
                <a:defRPr/>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24/11/2017</a:t>
            </a:r>
            <a:endParaRPr lang="it-IT"/>
          </a:p>
        </p:txBody>
      </p:sp>
      <p:sp>
        <p:nvSpPr>
          <p:cNvPr id="6" name="Rectangle 5"/>
          <p:cNvSpPr>
            <a:spLocks noGrp="1" noChangeArrowheads="1"/>
          </p:cNvSpPr>
          <p:nvPr>
            <p:ph type="ftr" sz="quarter" idx="11"/>
          </p:nvPr>
        </p:nvSpPr>
        <p:spPr>
          <a:ln/>
        </p:spPr>
        <p:txBody>
          <a:bodyPr/>
          <a:lstStyle>
            <a:lvl1pPr>
              <a:defRPr/>
            </a:lvl1pPr>
          </a:lstStyle>
          <a:p>
            <a:pPr>
              <a:defRPr/>
            </a:pPr>
            <a:r>
              <a:rPr lang="it-IT" smtClean="0"/>
              <a:t>P. Checchia  Incontro sulla Tomografia muonica </a:t>
            </a: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5DF2D69-EE58-4B7D-B804-80540E66C72D}" type="slidenum">
              <a:rPr lang="it-IT"/>
              <a:pPr>
                <a:defRPr/>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accent2"/>
                </a:solidFill>
              </a:defRPr>
            </a:lvl1pPr>
          </a:lstStyle>
          <a:p>
            <a:pPr>
              <a:defRPr/>
            </a:pPr>
            <a:r>
              <a:rPr lang="en-US" smtClean="0"/>
              <a:t>24/11/2017</a:t>
            </a: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accent2"/>
                </a:solidFill>
              </a:defRPr>
            </a:lvl1pPr>
          </a:lstStyle>
          <a:p>
            <a:pPr>
              <a:defRPr/>
            </a:pPr>
            <a:r>
              <a:rPr lang="it-IT" smtClean="0"/>
              <a:t>P. Checchia  Incontro sulla Tomografia muonica </a:t>
            </a: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accent2"/>
                </a:solidFill>
              </a:defRPr>
            </a:lvl1pPr>
          </a:lstStyle>
          <a:p>
            <a:pPr>
              <a:defRPr/>
            </a:pPr>
            <a:fld id="{9DAE8386-09BC-4C6B-A6DC-05E3241524B1}" type="slidenum">
              <a:rPr lang="it-IT"/>
              <a:pPr>
                <a:defRPr/>
              </a:pPr>
              <a:t>‹#›</a:t>
            </a:fld>
            <a:endParaRPr lang="it-IT"/>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chemeClr val="accent2"/>
                </a:solidFill>
              </a:defRPr>
            </a:lvl1pPr>
          </a:lstStyle>
          <a:p>
            <a:pPr>
              <a:defRPr/>
            </a:pPr>
            <a:r>
              <a:rPr lang="en-US" smtClean="0">
                <a:solidFill>
                  <a:srgbClr val="3333CC"/>
                </a:solidFill>
              </a:rPr>
              <a:t>24/11/2017</a:t>
            </a:r>
            <a:endParaRPr lang="it-IT">
              <a:solidFill>
                <a:srgbClr val="3333CC"/>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chemeClr val="accent2"/>
                </a:solidFill>
              </a:defRPr>
            </a:lvl1pPr>
          </a:lstStyle>
          <a:p>
            <a:pPr>
              <a:defRPr/>
            </a:pPr>
            <a:r>
              <a:rPr lang="it-IT" smtClean="0">
                <a:solidFill>
                  <a:srgbClr val="3333CC"/>
                </a:solidFill>
              </a:rPr>
              <a:t>P. Checchia  Incontro sulla Tomografia muonica </a:t>
            </a:r>
            <a:endParaRPr lang="it-IT">
              <a:solidFill>
                <a:srgbClr val="3333CC"/>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chemeClr val="accent2"/>
                </a:solidFill>
              </a:defRPr>
            </a:lvl1pPr>
          </a:lstStyle>
          <a:p>
            <a:pPr>
              <a:defRPr/>
            </a:pPr>
            <a:fld id="{9DAE8386-09BC-4C6B-A6DC-05E3241524B1}" type="slidenum">
              <a:rPr lang="it-IT">
                <a:solidFill>
                  <a:srgbClr val="3333CC"/>
                </a:solidFill>
              </a:rPr>
              <a:pPr>
                <a:defRPr/>
              </a:pPr>
              <a:t>‹#›</a:t>
            </a:fld>
            <a:endParaRPr lang="it-IT">
              <a:solidFill>
                <a:srgbClr val="3333CC"/>
              </a:solidFill>
            </a:endParaRPr>
          </a:p>
        </p:txBody>
      </p:sp>
    </p:spTree>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wmf"/><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gif"/><Relationship Id="rId5" Type="http://schemas.openxmlformats.org/officeDocument/2006/relationships/image" Target="../media/image3.tiff"/><Relationship Id="rId4" Type="http://schemas.openxmlformats.org/officeDocument/2006/relationships/image" Target="../media/image20.emf"/><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tiff"/><Relationship Id="rId4" Type="http://schemas.openxmlformats.org/officeDocument/2006/relationships/image" Target="../media/image26.wmf"/></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tiff"/><Relationship Id="rId5" Type="http://schemas.openxmlformats.org/officeDocument/2006/relationships/image" Target="../media/image2.wmf"/><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tiff"/><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6.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5.png"/><Relationship Id="rId5" Type="http://schemas.openxmlformats.org/officeDocument/2006/relationships/image" Target="../media/image3.tiff"/><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8.jpeg"/><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37.png"/><Relationship Id="rId5" Type="http://schemas.openxmlformats.org/officeDocument/2006/relationships/image" Target="../media/image3.tiff"/><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3.tiff"/><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4.png"/><Relationship Id="rId2" Type="http://schemas.openxmlformats.org/officeDocument/2006/relationships/video" Target="../media/media3.avi"/><Relationship Id="rId1" Type="http://schemas.microsoft.com/office/2007/relationships/media" Target="../media/media3.avi"/><Relationship Id="rId6" Type="http://schemas.openxmlformats.org/officeDocument/2006/relationships/image" Target="../media/image35.png"/><Relationship Id="rId5" Type="http://schemas.openxmlformats.org/officeDocument/2006/relationships/image" Target="../media/image3.tiff"/><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image" Target="../media/image46.jpeg"/><Relationship Id="rId1" Type="http://schemas.openxmlformats.org/officeDocument/2006/relationships/slideLayout" Target="../slideLayouts/slideLayout15.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3.tiff"/><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3.tiff"/><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7.wmf"/></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wmf"/><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wmf"/><Relationship Id="rId5" Type="http://schemas.openxmlformats.org/officeDocument/2006/relationships/oleObject" Target="../embeddings/oleObject1.bin"/><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tiff"/><Relationship Id="rId4" Type="http://schemas.openxmlformats.org/officeDocument/2006/relationships/image" Target="../media/image13.wmf"/></Relationships>
</file>

<file path=ppt/slides/_rels/slide8.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notesSlide" Target="../notesSlides/notesSlide7.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5" Type="http://schemas.openxmlformats.org/officeDocument/2006/relationships/oleObject" Target="../embeddings/oleObject2.bin"/><Relationship Id="rId10" Type="http://schemas.openxmlformats.org/officeDocument/2006/relationships/image" Target="../media/image16.wmf"/><Relationship Id="rId4" Type="http://schemas.openxmlformats.org/officeDocument/2006/relationships/image" Target="../media/image3.tiff"/><Relationship Id="rId9"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magine 4" descr="portale.PNG"/>
          <p:cNvPicPr>
            <a:picLocks noChangeAspect="1"/>
          </p:cNvPicPr>
          <p:nvPr/>
        </p:nvPicPr>
        <p:blipFill>
          <a:blip r:embed="rId3" cstate="print"/>
          <a:srcRect/>
          <a:stretch>
            <a:fillRect/>
          </a:stretch>
        </p:blipFill>
        <p:spPr bwMode="auto">
          <a:xfrm>
            <a:off x="3707904" y="1340768"/>
            <a:ext cx="3557588" cy="2143125"/>
          </a:xfrm>
          <a:prstGeom prst="rect">
            <a:avLst/>
          </a:prstGeom>
          <a:noFill/>
          <a:ln w="9525">
            <a:noFill/>
            <a:miter lim="800000"/>
            <a:headEnd/>
            <a:tailEnd/>
          </a:ln>
        </p:spPr>
      </p:pic>
      <p:sp>
        <p:nvSpPr>
          <p:cNvPr id="16387" name="Date Placeholder 2"/>
          <p:cNvSpPr>
            <a:spLocks noGrp="1"/>
          </p:cNvSpPr>
          <p:nvPr>
            <p:ph type="dt" sz="quarter" idx="10"/>
          </p:nvPr>
        </p:nvSpPr>
        <p:spPr>
          <a:noFill/>
        </p:spPr>
        <p:txBody>
          <a:bodyPr/>
          <a:lstStyle/>
          <a:p>
            <a:r>
              <a:rPr lang="en-US" smtClean="0"/>
              <a:t>24/11/2017</a:t>
            </a:r>
            <a:endParaRPr lang="it-IT" dirty="0" smtClean="0"/>
          </a:p>
        </p:txBody>
      </p:sp>
      <p:sp>
        <p:nvSpPr>
          <p:cNvPr id="16389" name="Slide Number Placeholder 4"/>
          <p:cNvSpPr>
            <a:spLocks noGrp="1"/>
          </p:cNvSpPr>
          <p:nvPr>
            <p:ph type="sldNum" sz="quarter" idx="12"/>
          </p:nvPr>
        </p:nvSpPr>
        <p:spPr>
          <a:xfrm>
            <a:off x="6588125" y="6400800"/>
            <a:ext cx="1905000" cy="457200"/>
          </a:xfrm>
          <a:noFill/>
        </p:spPr>
        <p:txBody>
          <a:bodyPr/>
          <a:lstStyle/>
          <a:p>
            <a:fld id="{DC9D99DF-AECF-429E-AF00-9FA962082008}" type="slidenum">
              <a:rPr lang="it-IT" smtClean="0"/>
              <a:pPr/>
              <a:t>1</a:t>
            </a:fld>
            <a:endParaRPr lang="it-IT" dirty="0" smtClean="0"/>
          </a:p>
        </p:txBody>
      </p:sp>
      <p:sp>
        <p:nvSpPr>
          <p:cNvPr id="16390" name="Rectangle 2"/>
          <p:cNvSpPr>
            <a:spLocks noGrp="1" noChangeArrowheads="1"/>
          </p:cNvSpPr>
          <p:nvPr>
            <p:ph type="title"/>
          </p:nvPr>
        </p:nvSpPr>
        <p:spPr>
          <a:xfrm>
            <a:off x="1475656" y="0"/>
            <a:ext cx="6048523" cy="1190675"/>
          </a:xfrm>
          <a:solidFill>
            <a:srgbClr val="66FFFF"/>
          </a:solidFill>
        </p:spPr>
        <p:txBody>
          <a:bodyPr/>
          <a:lstStyle/>
          <a:p>
            <a:r>
              <a:rPr lang="en-US" sz="3200" b="1" dirty="0" smtClean="0">
                <a:solidFill>
                  <a:schemeClr val="accent2"/>
                </a:solidFill>
              </a:rPr>
              <a:t/>
            </a:r>
            <a:br>
              <a:rPr lang="en-US" sz="3200" b="1" dirty="0" smtClean="0">
                <a:solidFill>
                  <a:schemeClr val="accent2"/>
                </a:solidFill>
              </a:rPr>
            </a:br>
            <a:r>
              <a:rPr lang="en-US" sz="3200" b="1" dirty="0" err="1" smtClean="0">
                <a:solidFill>
                  <a:schemeClr val="accent2"/>
                </a:solidFill>
              </a:rPr>
              <a:t>Tecnica</a:t>
            </a:r>
            <a:r>
              <a:rPr lang="en-US" sz="3200" b="1" dirty="0" smtClean="0">
                <a:solidFill>
                  <a:schemeClr val="accent2"/>
                </a:solidFill>
              </a:rPr>
              <a:t> e </a:t>
            </a:r>
            <a:r>
              <a:rPr lang="en-US" sz="3200" b="1" dirty="0" err="1" smtClean="0">
                <a:solidFill>
                  <a:schemeClr val="accent2"/>
                </a:solidFill>
              </a:rPr>
              <a:t>dispositivi</a:t>
            </a:r>
            <a:r>
              <a:rPr lang="en-US" sz="3200" b="1" dirty="0" smtClean="0">
                <a:solidFill>
                  <a:schemeClr val="accent2"/>
                </a:solidFill>
              </a:rPr>
              <a:t> </a:t>
            </a:r>
            <a:r>
              <a:rPr lang="en-US" sz="3200" b="1" dirty="0" err="1" smtClean="0">
                <a:solidFill>
                  <a:schemeClr val="accent2"/>
                </a:solidFill>
              </a:rPr>
              <a:t>della</a:t>
            </a:r>
            <a:r>
              <a:rPr lang="en-US" sz="3200" b="1" dirty="0" smtClean="0">
                <a:solidFill>
                  <a:schemeClr val="accent2"/>
                </a:solidFill>
              </a:rPr>
              <a:t>  </a:t>
            </a:r>
            <a:r>
              <a:rPr lang="en-US" sz="3200" b="1" dirty="0" err="1" smtClean="0">
                <a:solidFill>
                  <a:schemeClr val="accent2"/>
                </a:solidFill>
              </a:rPr>
              <a:t>Tomografia</a:t>
            </a:r>
            <a:r>
              <a:rPr lang="en-US" sz="3200" b="1" dirty="0" smtClean="0">
                <a:solidFill>
                  <a:schemeClr val="accent2"/>
                </a:solidFill>
              </a:rPr>
              <a:t> </a:t>
            </a:r>
            <a:r>
              <a:rPr lang="en-US" sz="3200" b="1" dirty="0" err="1" smtClean="0">
                <a:solidFill>
                  <a:schemeClr val="accent2"/>
                </a:solidFill>
              </a:rPr>
              <a:t>muonica</a:t>
            </a:r>
            <a:r>
              <a:rPr lang="en-US" sz="3200" b="1" baseline="30000" dirty="0" smtClean="0">
                <a:solidFill>
                  <a:schemeClr val="accent2"/>
                </a:solidFill>
              </a:rPr>
              <a:t>*</a:t>
            </a:r>
            <a:r>
              <a:rPr lang="en-US" sz="3200" dirty="0" smtClean="0"/>
              <a:t/>
            </a:r>
            <a:br>
              <a:rPr lang="en-US" sz="3200" dirty="0" smtClean="0"/>
            </a:br>
            <a:endParaRPr lang="en-US" sz="3200" dirty="0" smtClean="0"/>
          </a:p>
        </p:txBody>
      </p:sp>
      <p:sp>
        <p:nvSpPr>
          <p:cNvPr id="16391" name="Text Box 6"/>
          <p:cNvSpPr txBox="1">
            <a:spLocks noChangeArrowheads="1"/>
          </p:cNvSpPr>
          <p:nvPr/>
        </p:nvSpPr>
        <p:spPr bwMode="auto">
          <a:xfrm>
            <a:off x="746125" y="4384675"/>
            <a:ext cx="3673475" cy="457200"/>
          </a:xfrm>
          <a:prstGeom prst="rect">
            <a:avLst/>
          </a:prstGeom>
          <a:noFill/>
          <a:ln w="9525">
            <a:noFill/>
            <a:miter lim="800000"/>
            <a:headEnd/>
            <a:tailEnd/>
          </a:ln>
        </p:spPr>
        <p:txBody>
          <a:bodyPr>
            <a:spAutoFit/>
          </a:bodyPr>
          <a:lstStyle/>
          <a:p>
            <a:endParaRPr lang="en-GB" dirty="0"/>
          </a:p>
        </p:txBody>
      </p:sp>
      <p:sp>
        <p:nvSpPr>
          <p:cNvPr id="16393" name="Text Box 11"/>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dirty="0"/>
          </a:p>
        </p:txBody>
      </p:sp>
      <p:sp>
        <p:nvSpPr>
          <p:cNvPr id="16394"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dirty="0"/>
          </a:p>
        </p:txBody>
      </p:sp>
      <p:sp>
        <p:nvSpPr>
          <p:cNvPr id="16395"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dirty="0"/>
          </a:p>
        </p:txBody>
      </p:sp>
      <p:sp>
        <p:nvSpPr>
          <p:cNvPr id="16396" name="Rectangle 2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dirty="0"/>
          </a:p>
        </p:txBody>
      </p:sp>
      <p:sp>
        <p:nvSpPr>
          <p:cNvPr id="16397" name="Rectangle 2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dirty="0"/>
          </a:p>
        </p:txBody>
      </p:sp>
      <p:pic>
        <p:nvPicPr>
          <p:cNvPr id="16400" name="Picture 89" descr="INFN-3-mod"/>
          <p:cNvPicPr>
            <a:picLocks noChangeAspect="1" noChangeArrowheads="1"/>
          </p:cNvPicPr>
          <p:nvPr/>
        </p:nvPicPr>
        <p:blipFill>
          <a:blip r:embed="rId4" cstate="print"/>
          <a:srcRect b="8562"/>
          <a:stretch>
            <a:fillRect/>
          </a:stretch>
        </p:blipFill>
        <p:spPr bwMode="auto">
          <a:xfrm>
            <a:off x="7038020" y="3067174"/>
            <a:ext cx="2195736" cy="1774701"/>
          </a:xfrm>
          <a:prstGeom prst="rect">
            <a:avLst/>
          </a:prstGeom>
          <a:noFill/>
          <a:ln w="9525">
            <a:solidFill>
              <a:srgbClr val="000000"/>
            </a:solidFill>
            <a:miter lim="800000"/>
            <a:headEnd/>
            <a:tailEnd/>
          </a:ln>
        </p:spPr>
      </p:pic>
      <p:sp>
        <p:nvSpPr>
          <p:cNvPr id="18" name="Footer Placeholder 17"/>
          <p:cNvSpPr>
            <a:spLocks noGrp="1"/>
          </p:cNvSpPr>
          <p:nvPr>
            <p:ph type="ftr" sz="quarter" idx="11"/>
          </p:nvPr>
        </p:nvSpPr>
        <p:spPr/>
        <p:txBody>
          <a:bodyPr/>
          <a:lstStyle/>
          <a:p>
            <a:pPr>
              <a:defRPr/>
            </a:pPr>
            <a:r>
              <a:rPr lang="it-IT" smtClean="0"/>
              <a:t>P. Checchia  Incontro sulla Tomografia muonica </a:t>
            </a:r>
            <a:endParaRPr lang="it-IT" dirty="0"/>
          </a:p>
        </p:txBody>
      </p:sp>
      <p:pic>
        <p:nvPicPr>
          <p:cNvPr id="21" name="Picture 3" descr="C:\files\logoinfnpd.tiff"/>
          <p:cNvPicPr>
            <a:picLocks noChangeAspect="1" noChangeArrowheads="1"/>
          </p:cNvPicPr>
          <p:nvPr/>
        </p:nvPicPr>
        <p:blipFill>
          <a:blip r:embed="rId5" cstate="print"/>
          <a:srcRect/>
          <a:stretch>
            <a:fillRect/>
          </a:stretch>
        </p:blipFill>
        <p:spPr bwMode="auto">
          <a:xfrm>
            <a:off x="7668344" y="0"/>
            <a:ext cx="1475656" cy="1236155"/>
          </a:xfrm>
          <a:prstGeom prst="rect">
            <a:avLst/>
          </a:prstGeom>
          <a:noFill/>
        </p:spPr>
      </p:pic>
      <p:pic>
        <p:nvPicPr>
          <p:cNvPr id="22" name="Picture 3" descr="C:\files\logoinfnpd.tiff"/>
          <p:cNvPicPr>
            <a:picLocks noChangeAspect="1" noChangeArrowheads="1"/>
          </p:cNvPicPr>
          <p:nvPr/>
        </p:nvPicPr>
        <p:blipFill>
          <a:blip r:embed="rId5" cstate="print"/>
          <a:srcRect/>
          <a:stretch>
            <a:fillRect/>
          </a:stretch>
        </p:blipFill>
        <p:spPr bwMode="auto">
          <a:xfrm>
            <a:off x="0" y="0"/>
            <a:ext cx="1475656" cy="1236155"/>
          </a:xfrm>
          <a:prstGeom prst="rect">
            <a:avLst/>
          </a:prstGeom>
          <a:noFill/>
        </p:spPr>
      </p:pic>
      <p:pic>
        <p:nvPicPr>
          <p:cNvPr id="38913" name="Picture 1"/>
          <p:cNvPicPr>
            <a:picLocks noChangeAspect="1" noChangeArrowheads="1"/>
          </p:cNvPicPr>
          <p:nvPr/>
        </p:nvPicPr>
        <p:blipFill>
          <a:blip r:embed="rId6" cstate="print"/>
          <a:srcRect l="13284" t="53413" r="46693"/>
          <a:stretch>
            <a:fillRect/>
          </a:stretch>
        </p:blipFill>
        <p:spPr bwMode="auto">
          <a:xfrm rot="10800000">
            <a:off x="4788024" y="4149080"/>
            <a:ext cx="1296144" cy="1584177"/>
          </a:xfrm>
          <a:prstGeom prst="rect">
            <a:avLst/>
          </a:prstGeom>
          <a:noFill/>
          <a:ln w="9525">
            <a:noFill/>
            <a:miter lim="800000"/>
            <a:headEnd/>
            <a:tailEnd/>
          </a:ln>
        </p:spPr>
      </p:pic>
      <p:sp>
        <p:nvSpPr>
          <p:cNvPr id="20" name="Rectangle 19"/>
          <p:cNvSpPr/>
          <p:nvPr/>
        </p:nvSpPr>
        <p:spPr>
          <a:xfrm>
            <a:off x="4860032" y="4797152"/>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Rectangle 22"/>
          <p:cNvSpPr/>
          <p:nvPr/>
        </p:nvSpPr>
        <p:spPr>
          <a:xfrm>
            <a:off x="6228184" y="4797152"/>
            <a:ext cx="72008"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24" name="Picture 23" descr="Picture1s.png"/>
          <p:cNvPicPr>
            <a:picLocks noChangeAspect="1"/>
          </p:cNvPicPr>
          <p:nvPr/>
        </p:nvPicPr>
        <p:blipFill>
          <a:blip r:embed="rId7" cstate="print"/>
          <a:stretch>
            <a:fillRect/>
          </a:stretch>
        </p:blipFill>
        <p:spPr>
          <a:xfrm>
            <a:off x="179512" y="2492896"/>
            <a:ext cx="3511601" cy="3160440"/>
          </a:xfrm>
          <a:prstGeom prst="rect">
            <a:avLst/>
          </a:prstGeom>
        </p:spPr>
      </p:pic>
      <p:sp>
        <p:nvSpPr>
          <p:cNvPr id="2" name="TextBox 1"/>
          <p:cNvSpPr txBox="1"/>
          <p:nvPr/>
        </p:nvSpPr>
        <p:spPr>
          <a:xfrm>
            <a:off x="165171" y="6543101"/>
            <a:ext cx="2664296" cy="307777"/>
          </a:xfrm>
          <a:prstGeom prst="rect">
            <a:avLst/>
          </a:prstGeom>
          <a:noFill/>
        </p:spPr>
        <p:txBody>
          <a:bodyPr wrap="square" rtlCol="0">
            <a:spAutoFit/>
          </a:bodyPr>
          <a:lstStyle/>
          <a:p>
            <a:r>
              <a:rPr lang="en-US" sz="1400" baseline="30000" dirty="0" smtClean="0"/>
              <a:t>*</a:t>
            </a:r>
            <a:r>
              <a:rPr lang="en-US" sz="1400" dirty="0" err="1" smtClean="0"/>
              <a:t>anche</a:t>
            </a:r>
            <a:r>
              <a:rPr lang="en-US" sz="1400" dirty="0" smtClean="0"/>
              <a:t>  </a:t>
            </a:r>
            <a:r>
              <a:rPr lang="en-US" sz="1400" dirty="0" err="1" smtClean="0"/>
              <a:t>radiografia</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0" y="0"/>
            <a:ext cx="6361113" cy="1066800"/>
          </a:xfrm>
          <a:solidFill>
            <a:srgbClr val="66FFFF"/>
          </a:solidFill>
        </p:spPr>
        <p:txBody>
          <a:bodyPr/>
          <a:lstStyle/>
          <a:p>
            <a:pPr eaLnBrk="1" hangingPunct="1"/>
            <a:r>
              <a:rPr lang="en-US" sz="3600" b="1" dirty="0" err="1" smtClean="0">
                <a:solidFill>
                  <a:schemeClr val="accent2"/>
                </a:solidFill>
              </a:rPr>
              <a:t>Rivelatori</a:t>
            </a:r>
            <a:r>
              <a:rPr lang="en-US" sz="3600" b="1" dirty="0" smtClean="0">
                <a:solidFill>
                  <a:schemeClr val="accent2"/>
                </a:solidFill>
              </a:rPr>
              <a:t> per </a:t>
            </a:r>
            <a:r>
              <a:rPr lang="en-US" sz="3600" b="1" dirty="0" err="1" smtClean="0">
                <a:solidFill>
                  <a:schemeClr val="accent2"/>
                </a:solidFill>
              </a:rPr>
              <a:t>tomografia</a:t>
            </a:r>
            <a:r>
              <a:rPr lang="en-US" sz="3600" b="1" dirty="0" smtClean="0">
                <a:solidFill>
                  <a:schemeClr val="accent2"/>
                </a:solidFill>
              </a:rPr>
              <a:t>  MCS</a:t>
            </a:r>
            <a:endParaRPr lang="en-US" dirty="0" smtClean="0"/>
          </a:p>
        </p:txBody>
      </p:sp>
      <p:sp>
        <p:nvSpPr>
          <p:cNvPr id="24579" name="Text Box 3"/>
          <p:cNvSpPr txBox="1">
            <a:spLocks noChangeArrowheads="1"/>
          </p:cNvSpPr>
          <p:nvPr/>
        </p:nvSpPr>
        <p:spPr bwMode="auto">
          <a:xfrm>
            <a:off x="746125" y="4384675"/>
            <a:ext cx="3673475" cy="457200"/>
          </a:xfrm>
          <a:prstGeom prst="rect">
            <a:avLst/>
          </a:prstGeom>
          <a:noFill/>
          <a:ln w="9525">
            <a:noFill/>
            <a:miter lim="800000"/>
            <a:headEnd/>
            <a:tailEnd/>
          </a:ln>
        </p:spPr>
        <p:txBody>
          <a:bodyPr>
            <a:spAutoFit/>
          </a:bodyPr>
          <a:lstStyle/>
          <a:p>
            <a:endParaRPr lang="en-GB"/>
          </a:p>
        </p:txBody>
      </p:sp>
      <p:sp>
        <p:nvSpPr>
          <p:cNvPr id="24581" name="Text Box 5"/>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24582" name="Text Box 12"/>
          <p:cNvSpPr txBox="1">
            <a:spLocks noChangeArrowheads="1"/>
          </p:cNvSpPr>
          <p:nvPr/>
        </p:nvSpPr>
        <p:spPr bwMode="auto">
          <a:xfrm>
            <a:off x="3348038" y="1125538"/>
            <a:ext cx="3456210" cy="461665"/>
          </a:xfrm>
          <a:prstGeom prst="rect">
            <a:avLst/>
          </a:prstGeom>
          <a:noFill/>
          <a:ln w="9525">
            <a:noFill/>
            <a:miter lim="800000"/>
            <a:headEnd/>
            <a:tailEnd/>
          </a:ln>
        </p:spPr>
        <p:txBody>
          <a:bodyPr wrap="square">
            <a:spAutoFit/>
          </a:bodyPr>
          <a:lstStyle/>
          <a:p>
            <a:pPr>
              <a:spcBef>
                <a:spcPct val="50000"/>
              </a:spcBef>
            </a:pPr>
            <a:r>
              <a:rPr lang="en-US" b="1" dirty="0" err="1" smtClean="0">
                <a:solidFill>
                  <a:srgbClr val="FF0000"/>
                </a:solidFill>
              </a:rPr>
              <a:t>Caratteristiche</a:t>
            </a:r>
            <a:r>
              <a:rPr lang="en-US" b="1" dirty="0" smtClean="0">
                <a:solidFill>
                  <a:srgbClr val="FF0000"/>
                </a:solidFill>
              </a:rPr>
              <a:t> </a:t>
            </a:r>
            <a:r>
              <a:rPr lang="en-US" b="1" dirty="0" err="1" smtClean="0">
                <a:solidFill>
                  <a:srgbClr val="FF0000"/>
                </a:solidFill>
              </a:rPr>
              <a:t>richieste</a:t>
            </a:r>
            <a:endParaRPr lang="en-US" b="1" dirty="0">
              <a:solidFill>
                <a:srgbClr val="FF0000"/>
              </a:solidFill>
            </a:endParaRPr>
          </a:p>
        </p:txBody>
      </p:sp>
      <p:sp>
        <p:nvSpPr>
          <p:cNvPr id="24597" name="Date Placeholder 21"/>
          <p:cNvSpPr>
            <a:spLocks noGrp="1"/>
          </p:cNvSpPr>
          <p:nvPr>
            <p:ph type="dt" sz="quarter" idx="10"/>
          </p:nvPr>
        </p:nvSpPr>
        <p:spPr>
          <a:noFill/>
        </p:spPr>
        <p:txBody>
          <a:bodyPr/>
          <a:lstStyle/>
          <a:p>
            <a:r>
              <a:rPr lang="en-US" smtClean="0"/>
              <a:t>24/11/2017</a:t>
            </a:r>
            <a:endParaRPr lang="it-IT" smtClean="0"/>
          </a:p>
        </p:txBody>
      </p:sp>
      <p:sp>
        <p:nvSpPr>
          <p:cNvPr id="24598" name="Slide Number Placeholder 22"/>
          <p:cNvSpPr>
            <a:spLocks noGrp="1"/>
          </p:cNvSpPr>
          <p:nvPr>
            <p:ph type="sldNum" sz="quarter" idx="12"/>
          </p:nvPr>
        </p:nvSpPr>
        <p:spPr>
          <a:noFill/>
        </p:spPr>
        <p:txBody>
          <a:bodyPr/>
          <a:lstStyle/>
          <a:p>
            <a:fld id="{4CAADEEA-7896-4A80-BA46-E76BC454DFA3}" type="slidenum">
              <a:rPr lang="it-IT" smtClean="0"/>
              <a:pPr/>
              <a:t>10</a:t>
            </a:fld>
            <a:endParaRPr lang="it-IT" smtClean="0"/>
          </a:p>
        </p:txBody>
      </p:sp>
      <p:sp>
        <p:nvSpPr>
          <p:cNvPr id="25" name="Footer Placeholder 24"/>
          <p:cNvSpPr>
            <a:spLocks noGrp="1"/>
          </p:cNvSpPr>
          <p:nvPr>
            <p:ph type="ftr" sz="quarter" idx="11"/>
          </p:nvPr>
        </p:nvSpPr>
        <p:spPr/>
        <p:txBody>
          <a:bodyPr/>
          <a:lstStyle/>
          <a:p>
            <a:pPr>
              <a:defRPr/>
            </a:pPr>
            <a:r>
              <a:rPr lang="it-IT" smtClean="0"/>
              <a:t>P. Checchia  Incontro sulla Tomografia muonica </a:t>
            </a:r>
            <a:endParaRPr lang="it-IT"/>
          </a:p>
        </p:txBody>
      </p:sp>
      <p:sp>
        <p:nvSpPr>
          <p:cNvPr id="27" name="TextBox 26"/>
          <p:cNvSpPr txBox="1"/>
          <p:nvPr/>
        </p:nvSpPr>
        <p:spPr>
          <a:xfrm>
            <a:off x="0" y="1701467"/>
            <a:ext cx="7596336" cy="1631216"/>
          </a:xfrm>
          <a:prstGeom prst="rect">
            <a:avLst/>
          </a:prstGeom>
          <a:noFill/>
        </p:spPr>
        <p:txBody>
          <a:bodyPr wrap="square" rtlCol="0">
            <a:spAutoFit/>
          </a:bodyPr>
          <a:lstStyle/>
          <a:p>
            <a:pPr>
              <a:buFont typeface="Arial" pitchFamily="34" charset="0"/>
              <a:buChar char="•"/>
            </a:pPr>
            <a:r>
              <a:rPr lang="en-US" sz="2000" dirty="0" smtClean="0">
                <a:solidFill>
                  <a:schemeClr val="accent6"/>
                </a:solidFill>
              </a:rPr>
              <a:t> </a:t>
            </a:r>
            <a:r>
              <a:rPr lang="en-US" sz="2000" b="1" dirty="0" err="1" smtClean="0">
                <a:solidFill>
                  <a:schemeClr val="accent6"/>
                </a:solidFill>
              </a:rPr>
              <a:t>Grandi</a:t>
            </a:r>
            <a:r>
              <a:rPr lang="en-US" sz="2000" b="1" dirty="0" smtClean="0">
                <a:solidFill>
                  <a:schemeClr val="accent6"/>
                </a:solidFill>
              </a:rPr>
              <a:t>  </a:t>
            </a:r>
            <a:r>
              <a:rPr lang="en-US" sz="2000" b="1" dirty="0" err="1" smtClean="0">
                <a:solidFill>
                  <a:schemeClr val="accent6"/>
                </a:solidFill>
              </a:rPr>
              <a:t>aree</a:t>
            </a:r>
            <a:r>
              <a:rPr lang="en-US" sz="2000" b="1" dirty="0" smtClean="0">
                <a:solidFill>
                  <a:schemeClr val="accent6"/>
                </a:solidFill>
              </a:rPr>
              <a:t> </a:t>
            </a:r>
            <a:r>
              <a:rPr lang="en-US" sz="2000" b="1" dirty="0" smtClean="0">
                <a:solidFill>
                  <a:schemeClr val="accent6"/>
                </a:solidFill>
                <a:sym typeface="Symbol"/>
              </a:rPr>
              <a:t> </a:t>
            </a:r>
            <a:r>
              <a:rPr lang="en-US" sz="2000" b="1" dirty="0" err="1" smtClean="0">
                <a:solidFill>
                  <a:schemeClr val="accent6"/>
                </a:solidFill>
                <a:sym typeface="Symbol"/>
              </a:rPr>
              <a:t>strumenti</a:t>
            </a:r>
            <a:r>
              <a:rPr lang="en-US" sz="2000" b="1" dirty="0" smtClean="0">
                <a:solidFill>
                  <a:schemeClr val="accent6"/>
                </a:solidFill>
                <a:sym typeface="Symbol"/>
              </a:rPr>
              <a:t> </a:t>
            </a:r>
            <a:r>
              <a:rPr lang="en-US" sz="2000" b="1" dirty="0" err="1" smtClean="0">
                <a:solidFill>
                  <a:schemeClr val="accent6"/>
                </a:solidFill>
                <a:sym typeface="Symbol"/>
              </a:rPr>
              <a:t>affidabili</a:t>
            </a:r>
            <a:r>
              <a:rPr lang="en-US" sz="2000" b="1" dirty="0" smtClean="0">
                <a:solidFill>
                  <a:schemeClr val="accent6"/>
                </a:solidFill>
                <a:sym typeface="Symbol"/>
              </a:rPr>
              <a:t> e con </a:t>
            </a:r>
            <a:r>
              <a:rPr lang="en-US" sz="2000" b="1" dirty="0" err="1" smtClean="0">
                <a:solidFill>
                  <a:schemeClr val="accent6"/>
                </a:solidFill>
                <a:sym typeface="Symbol"/>
              </a:rPr>
              <a:t>costi</a:t>
            </a:r>
            <a:r>
              <a:rPr lang="en-US" sz="2000" b="1" dirty="0" smtClean="0">
                <a:solidFill>
                  <a:schemeClr val="accent6"/>
                </a:solidFill>
                <a:sym typeface="Symbol"/>
              </a:rPr>
              <a:t> </a:t>
            </a:r>
            <a:r>
              <a:rPr lang="en-US" sz="2000" b="1" dirty="0" err="1" smtClean="0">
                <a:solidFill>
                  <a:schemeClr val="accent6"/>
                </a:solidFill>
                <a:sym typeface="Symbol"/>
              </a:rPr>
              <a:t>limitati</a:t>
            </a:r>
            <a:r>
              <a:rPr lang="en-US" sz="2000" b="1" dirty="0" smtClean="0">
                <a:solidFill>
                  <a:schemeClr val="accent6"/>
                </a:solidFill>
                <a:sym typeface="Symbol"/>
              </a:rPr>
              <a:t> </a:t>
            </a:r>
            <a:endParaRPr lang="it-IT" sz="2000" b="1" dirty="0" smtClean="0">
              <a:solidFill>
                <a:schemeClr val="accent6"/>
              </a:solidFill>
              <a:sym typeface="Symbol"/>
            </a:endParaRPr>
          </a:p>
          <a:p>
            <a:pPr>
              <a:buFont typeface="Arial" pitchFamily="34" charset="0"/>
              <a:buChar char="•"/>
            </a:pPr>
            <a:r>
              <a:rPr lang="en-US" sz="2000" b="1" dirty="0" smtClean="0">
                <a:solidFill>
                  <a:schemeClr val="accent6"/>
                </a:solidFill>
                <a:sym typeface="Symbol"/>
              </a:rPr>
              <a:t> </a:t>
            </a:r>
            <a:r>
              <a:rPr lang="en-US" sz="2000" b="1" dirty="0" err="1" smtClean="0">
                <a:solidFill>
                  <a:schemeClr val="accent6"/>
                </a:solidFill>
                <a:sym typeface="Symbol"/>
              </a:rPr>
              <a:t>Buone</a:t>
            </a:r>
            <a:r>
              <a:rPr lang="en-US" sz="2000" b="1" dirty="0" smtClean="0">
                <a:solidFill>
                  <a:schemeClr val="accent6"/>
                </a:solidFill>
                <a:sym typeface="Symbol"/>
              </a:rPr>
              <a:t> </a:t>
            </a:r>
            <a:r>
              <a:rPr lang="en-US" sz="2000" b="1" dirty="0" err="1" smtClean="0">
                <a:solidFill>
                  <a:schemeClr val="accent6"/>
                </a:solidFill>
                <a:sym typeface="Symbol"/>
              </a:rPr>
              <a:t>prestazioni</a:t>
            </a:r>
            <a:r>
              <a:rPr lang="en-US" sz="2000" b="1" dirty="0" smtClean="0">
                <a:solidFill>
                  <a:schemeClr val="accent6"/>
                </a:solidFill>
                <a:sym typeface="Symbol"/>
              </a:rPr>
              <a:t> come </a:t>
            </a:r>
            <a:r>
              <a:rPr lang="en-US" sz="2000" b="1" dirty="0" err="1" smtClean="0">
                <a:solidFill>
                  <a:schemeClr val="accent6"/>
                </a:solidFill>
                <a:sym typeface="Symbol"/>
              </a:rPr>
              <a:t>tracciatori</a:t>
            </a:r>
            <a:r>
              <a:rPr lang="en-US" sz="2000" b="1" dirty="0" smtClean="0">
                <a:solidFill>
                  <a:schemeClr val="accent6"/>
                </a:solidFill>
                <a:sym typeface="Symbol"/>
              </a:rPr>
              <a:t> </a:t>
            </a:r>
          </a:p>
          <a:p>
            <a:pPr>
              <a:buFont typeface="Arial" pitchFamily="34" charset="0"/>
              <a:buChar char="•"/>
            </a:pPr>
            <a:r>
              <a:rPr lang="en-US" sz="2000" b="1" dirty="0">
                <a:solidFill>
                  <a:schemeClr val="accent6"/>
                </a:solidFill>
                <a:sym typeface="Symbol"/>
              </a:rPr>
              <a:t> </a:t>
            </a:r>
            <a:r>
              <a:rPr lang="en-US" sz="2000" b="1" dirty="0" err="1" smtClean="0">
                <a:solidFill>
                  <a:schemeClr val="accent6"/>
                </a:solidFill>
                <a:sym typeface="Symbol"/>
              </a:rPr>
              <a:t>Buona</a:t>
            </a:r>
            <a:r>
              <a:rPr lang="en-US" sz="2000" b="1" dirty="0" smtClean="0">
                <a:solidFill>
                  <a:schemeClr val="accent6"/>
                </a:solidFill>
                <a:sym typeface="Symbol"/>
              </a:rPr>
              <a:t> </a:t>
            </a:r>
            <a:r>
              <a:rPr lang="en-US" sz="2000" b="1" dirty="0" err="1" smtClean="0">
                <a:solidFill>
                  <a:schemeClr val="accent6"/>
                </a:solidFill>
                <a:sym typeface="Symbol"/>
              </a:rPr>
              <a:t>resoluzione</a:t>
            </a:r>
            <a:r>
              <a:rPr lang="en-US" sz="2000" b="1" dirty="0" smtClean="0">
                <a:solidFill>
                  <a:schemeClr val="accent6"/>
                </a:solidFill>
                <a:sym typeface="Symbol"/>
              </a:rPr>
              <a:t> </a:t>
            </a:r>
            <a:r>
              <a:rPr lang="en-US" sz="2000" b="1" dirty="0" err="1" smtClean="0">
                <a:solidFill>
                  <a:schemeClr val="accent6"/>
                </a:solidFill>
                <a:sym typeface="Symbol"/>
              </a:rPr>
              <a:t>angolare</a:t>
            </a:r>
            <a:r>
              <a:rPr lang="en-US" sz="2000" b="1" dirty="0" smtClean="0">
                <a:solidFill>
                  <a:schemeClr val="accent6"/>
                </a:solidFill>
                <a:sym typeface="Symbol"/>
              </a:rPr>
              <a:t>: &lt;O(10 </a:t>
            </a:r>
            <a:r>
              <a:rPr lang="en-US" sz="2000" b="1" dirty="0" err="1" smtClean="0">
                <a:solidFill>
                  <a:schemeClr val="accent6"/>
                </a:solidFill>
                <a:sym typeface="Symbol"/>
              </a:rPr>
              <a:t>mrad</a:t>
            </a:r>
            <a:r>
              <a:rPr lang="en-US" sz="2000" b="1" dirty="0" smtClean="0">
                <a:solidFill>
                  <a:schemeClr val="accent6"/>
                </a:solidFill>
                <a:sym typeface="Symbol"/>
              </a:rPr>
              <a:t>)</a:t>
            </a:r>
          </a:p>
          <a:p>
            <a:pPr>
              <a:buFont typeface="Arial" pitchFamily="34" charset="0"/>
              <a:buChar char="•"/>
            </a:pPr>
            <a:r>
              <a:rPr lang="en-US" sz="2000" b="1" dirty="0" smtClean="0">
                <a:solidFill>
                  <a:schemeClr val="bg1">
                    <a:lumMod val="75000"/>
                  </a:schemeClr>
                </a:solidFill>
                <a:sym typeface="Symbol"/>
              </a:rPr>
              <a:t> </a:t>
            </a:r>
            <a:r>
              <a:rPr lang="en-US" sz="2000" b="1" dirty="0" err="1" smtClean="0">
                <a:solidFill>
                  <a:schemeClr val="bg1">
                    <a:lumMod val="75000"/>
                  </a:schemeClr>
                </a:solidFill>
                <a:sym typeface="Symbol"/>
              </a:rPr>
              <a:t>misure</a:t>
            </a:r>
            <a:r>
              <a:rPr lang="en-US" sz="2000" b="1" dirty="0" smtClean="0">
                <a:solidFill>
                  <a:schemeClr val="bg1">
                    <a:lumMod val="75000"/>
                  </a:schemeClr>
                </a:solidFill>
                <a:sym typeface="Symbol"/>
              </a:rPr>
              <a:t> 2x 2D (con </a:t>
            </a:r>
            <a:r>
              <a:rPr lang="en-US" sz="2000" b="1" dirty="0" err="1" smtClean="0">
                <a:solidFill>
                  <a:schemeClr val="bg1">
                    <a:lumMod val="75000"/>
                  </a:schemeClr>
                </a:solidFill>
                <a:sym typeface="Symbol"/>
              </a:rPr>
              <a:t>almeno</a:t>
            </a:r>
            <a:r>
              <a:rPr lang="en-US" sz="2000" b="1" dirty="0" smtClean="0">
                <a:solidFill>
                  <a:schemeClr val="bg1">
                    <a:lumMod val="75000"/>
                  </a:schemeClr>
                </a:solidFill>
                <a:sym typeface="Symbol"/>
              </a:rPr>
              <a:t> </a:t>
            </a:r>
            <a:r>
              <a:rPr lang="en-US" sz="2000" b="1" dirty="0" err="1" smtClean="0">
                <a:solidFill>
                  <a:schemeClr val="bg1">
                    <a:lumMod val="75000"/>
                  </a:schemeClr>
                </a:solidFill>
                <a:sym typeface="Symbol"/>
              </a:rPr>
              <a:t>una</a:t>
            </a:r>
            <a:r>
              <a:rPr lang="en-US" sz="2000" b="1" dirty="0" smtClean="0">
                <a:solidFill>
                  <a:schemeClr val="bg1">
                    <a:lumMod val="75000"/>
                  </a:schemeClr>
                </a:solidFill>
                <a:sym typeface="Symbol"/>
              </a:rPr>
              <a:t> </a:t>
            </a:r>
            <a:r>
              <a:rPr lang="en-US" sz="2000" b="1" dirty="0" err="1" smtClean="0">
                <a:solidFill>
                  <a:schemeClr val="bg1">
                    <a:lumMod val="75000"/>
                  </a:schemeClr>
                </a:solidFill>
                <a:sym typeface="Symbol"/>
              </a:rPr>
              <a:t>precisa</a:t>
            </a:r>
            <a:r>
              <a:rPr lang="en-US" sz="2000" b="1" dirty="0" smtClean="0">
                <a:solidFill>
                  <a:schemeClr val="bg1">
                    <a:lumMod val="75000"/>
                  </a:schemeClr>
                </a:solidFill>
                <a:sym typeface="Symbol"/>
              </a:rPr>
              <a:t> per </a:t>
            </a:r>
            <a:r>
              <a:rPr lang="en-US" sz="2000" b="1" dirty="0" err="1" smtClean="0">
                <a:solidFill>
                  <a:schemeClr val="bg1">
                    <a:lumMod val="75000"/>
                  </a:schemeClr>
                </a:solidFill>
                <a:sym typeface="Symbol"/>
              </a:rPr>
              <a:t>misure</a:t>
            </a:r>
            <a:r>
              <a:rPr lang="en-US" sz="2000" b="1" dirty="0" smtClean="0">
                <a:solidFill>
                  <a:schemeClr val="bg1">
                    <a:lumMod val="75000"/>
                  </a:schemeClr>
                </a:solidFill>
                <a:sym typeface="Symbol"/>
              </a:rPr>
              <a:t> di  )</a:t>
            </a:r>
          </a:p>
          <a:p>
            <a:pPr>
              <a:buFont typeface="Arial" pitchFamily="34" charset="0"/>
              <a:buChar char="•"/>
            </a:pPr>
            <a:r>
              <a:rPr lang="en-US" sz="2000" b="1" dirty="0" smtClean="0">
                <a:solidFill>
                  <a:schemeClr val="accent6"/>
                </a:solidFill>
                <a:sym typeface="Symbol"/>
              </a:rPr>
              <a:t> </a:t>
            </a:r>
            <a:r>
              <a:rPr lang="en-US" sz="2000" b="1" dirty="0" err="1" smtClean="0">
                <a:solidFill>
                  <a:schemeClr val="accent6"/>
                </a:solidFill>
                <a:sym typeface="Symbol"/>
              </a:rPr>
              <a:t>Stabilità</a:t>
            </a:r>
            <a:r>
              <a:rPr lang="en-US" sz="2000" b="1" dirty="0" smtClean="0">
                <a:solidFill>
                  <a:schemeClr val="accent6"/>
                </a:solidFill>
                <a:sym typeface="Symbol"/>
              </a:rPr>
              <a:t>  </a:t>
            </a:r>
            <a:r>
              <a:rPr lang="en-US" sz="2000" b="1" dirty="0" err="1" smtClean="0">
                <a:solidFill>
                  <a:schemeClr val="accent6"/>
                </a:solidFill>
                <a:sym typeface="Symbol"/>
              </a:rPr>
              <a:t>nel</a:t>
            </a:r>
            <a:r>
              <a:rPr lang="en-US" sz="2000" b="1" dirty="0" smtClean="0">
                <a:solidFill>
                  <a:schemeClr val="accent6"/>
                </a:solidFill>
                <a:sym typeface="Symbol"/>
              </a:rPr>
              <a:t> tempo e di </a:t>
            </a:r>
            <a:r>
              <a:rPr lang="en-US" sz="2000" b="1" dirty="0" err="1" smtClean="0">
                <a:solidFill>
                  <a:schemeClr val="accent6"/>
                </a:solidFill>
                <a:sym typeface="Symbol"/>
              </a:rPr>
              <a:t>posizione</a:t>
            </a:r>
            <a:endParaRPr lang="it-IT" sz="2000" b="1" dirty="0">
              <a:solidFill>
                <a:schemeClr val="accent6"/>
              </a:solidFill>
            </a:endParaRPr>
          </a:p>
        </p:txBody>
      </p:sp>
      <p:sp>
        <p:nvSpPr>
          <p:cNvPr id="28" name="TextBox 27"/>
          <p:cNvSpPr txBox="1"/>
          <p:nvPr/>
        </p:nvSpPr>
        <p:spPr>
          <a:xfrm>
            <a:off x="1907704" y="3789040"/>
            <a:ext cx="3134191" cy="461665"/>
          </a:xfrm>
          <a:prstGeom prst="rect">
            <a:avLst/>
          </a:prstGeom>
          <a:noFill/>
        </p:spPr>
        <p:txBody>
          <a:bodyPr wrap="none" rtlCol="0">
            <a:spAutoFit/>
          </a:bodyPr>
          <a:lstStyle/>
          <a:p>
            <a:r>
              <a:rPr lang="en-US" b="1" dirty="0" smtClean="0">
                <a:solidFill>
                  <a:schemeClr val="bg1">
                    <a:lumMod val="75000"/>
                  </a:schemeClr>
                </a:solidFill>
              </a:rPr>
              <a:t>E </a:t>
            </a:r>
            <a:r>
              <a:rPr lang="en-US" b="1" dirty="0" err="1" smtClean="0">
                <a:solidFill>
                  <a:schemeClr val="bg1">
                    <a:lumMod val="75000"/>
                  </a:schemeClr>
                </a:solidFill>
              </a:rPr>
              <a:t>anche</a:t>
            </a:r>
            <a:r>
              <a:rPr lang="en-US" b="1" dirty="0" smtClean="0">
                <a:solidFill>
                  <a:schemeClr val="bg1">
                    <a:lumMod val="75000"/>
                  </a:schemeClr>
                </a:solidFill>
              </a:rPr>
              <a:t> ( se </a:t>
            </a:r>
            <a:r>
              <a:rPr lang="en-US" b="1" dirty="0" err="1" smtClean="0">
                <a:solidFill>
                  <a:schemeClr val="bg1">
                    <a:lumMod val="75000"/>
                  </a:schemeClr>
                </a:solidFill>
              </a:rPr>
              <a:t>possibile</a:t>
            </a:r>
            <a:r>
              <a:rPr lang="en-US" b="1" dirty="0" smtClean="0">
                <a:solidFill>
                  <a:schemeClr val="bg1">
                    <a:lumMod val="75000"/>
                  </a:schemeClr>
                </a:solidFill>
              </a:rPr>
              <a:t>) </a:t>
            </a:r>
            <a:endParaRPr lang="it-IT" b="1" dirty="0">
              <a:solidFill>
                <a:schemeClr val="bg1">
                  <a:lumMod val="75000"/>
                </a:schemeClr>
              </a:solidFill>
            </a:endParaRPr>
          </a:p>
        </p:txBody>
      </p:sp>
      <p:sp>
        <p:nvSpPr>
          <p:cNvPr id="29" name="TextBox 28"/>
          <p:cNvSpPr txBox="1"/>
          <p:nvPr/>
        </p:nvSpPr>
        <p:spPr>
          <a:xfrm>
            <a:off x="0" y="4371658"/>
            <a:ext cx="8028384" cy="1323439"/>
          </a:xfrm>
          <a:prstGeom prst="rect">
            <a:avLst/>
          </a:prstGeom>
          <a:noFill/>
        </p:spPr>
        <p:txBody>
          <a:bodyPr wrap="square" rtlCol="0">
            <a:spAutoFit/>
          </a:bodyPr>
          <a:lstStyle/>
          <a:p>
            <a:pPr>
              <a:buFont typeface="Arial" pitchFamily="34" charset="0"/>
              <a:buChar char="•"/>
            </a:pPr>
            <a:r>
              <a:rPr lang="en-US" sz="2000" dirty="0" smtClean="0">
                <a:solidFill>
                  <a:schemeClr val="bg1">
                    <a:lumMod val="75000"/>
                  </a:schemeClr>
                </a:solidFill>
              </a:rPr>
              <a:t> </a:t>
            </a:r>
            <a:r>
              <a:rPr lang="en-US" sz="2000" b="1" dirty="0" smtClean="0">
                <a:solidFill>
                  <a:schemeClr val="bg1">
                    <a:lumMod val="75000"/>
                  </a:schemeClr>
                </a:solidFill>
              </a:rPr>
              <a:t>Momentum ~measurement </a:t>
            </a:r>
          </a:p>
          <a:p>
            <a:r>
              <a:rPr lang="en-US" sz="2000" b="1" dirty="0" smtClean="0">
                <a:solidFill>
                  <a:schemeClr val="bg1">
                    <a:lumMod val="75000"/>
                  </a:schemeClr>
                </a:solidFill>
                <a:sym typeface="Symbol"/>
              </a:rPr>
              <a:t>                          time precision for </a:t>
            </a:r>
            <a:r>
              <a:rPr lang="en-US" sz="2000" b="1" dirty="0" err="1" smtClean="0">
                <a:solidFill>
                  <a:schemeClr val="bg1">
                    <a:lumMod val="75000"/>
                  </a:schemeClr>
                </a:solidFill>
                <a:sym typeface="Symbol"/>
              </a:rPr>
              <a:t>t.o.f</a:t>
            </a:r>
            <a:r>
              <a:rPr lang="en-US" sz="2000" b="1" dirty="0" smtClean="0">
                <a:solidFill>
                  <a:schemeClr val="bg1">
                    <a:lumMod val="75000"/>
                  </a:schemeClr>
                </a:solidFill>
                <a:sym typeface="Symbol"/>
              </a:rPr>
              <a:t>. evaluation </a:t>
            </a:r>
          </a:p>
          <a:p>
            <a:r>
              <a:rPr lang="en-US" sz="2000" b="1" dirty="0" smtClean="0">
                <a:solidFill>
                  <a:schemeClr val="bg1">
                    <a:lumMod val="75000"/>
                  </a:schemeClr>
                </a:solidFill>
                <a:sym typeface="Symbol"/>
              </a:rPr>
              <a:t>		or</a:t>
            </a:r>
          </a:p>
          <a:p>
            <a:r>
              <a:rPr lang="en-US" sz="2000" b="1" dirty="0" smtClean="0">
                <a:solidFill>
                  <a:schemeClr val="bg1">
                    <a:lumMod val="75000"/>
                  </a:schemeClr>
                </a:solidFill>
                <a:sym typeface="Symbol"/>
              </a:rPr>
              <a:t>	            high redundancy for self  MCS measurements or….</a:t>
            </a:r>
          </a:p>
        </p:txBody>
      </p:sp>
      <p:pic>
        <p:nvPicPr>
          <p:cNvPr id="31" name="Picture 3" descr="C:\files\logoinfnpd.tiff"/>
          <p:cNvPicPr>
            <a:picLocks noChangeAspect="1" noChangeArrowheads="1"/>
          </p:cNvPicPr>
          <p:nvPr/>
        </p:nvPicPr>
        <p:blipFill>
          <a:blip r:embed="rId3" cstate="print"/>
          <a:srcRect/>
          <a:stretch>
            <a:fillRect/>
          </a:stretch>
        </p:blipFill>
        <p:spPr bwMode="auto">
          <a:xfrm>
            <a:off x="0" y="0"/>
            <a:ext cx="1475656" cy="1236155"/>
          </a:xfrm>
          <a:prstGeom prst="rect">
            <a:avLst/>
          </a:prstGeom>
          <a:noFill/>
        </p:spPr>
      </p:pic>
      <p:pic>
        <p:nvPicPr>
          <p:cNvPr id="32" name="Picture 3" descr="C:\files\logoinfnpd.tiff"/>
          <p:cNvPicPr>
            <a:picLocks noChangeAspect="1" noChangeArrowheads="1"/>
          </p:cNvPicPr>
          <p:nvPr/>
        </p:nvPicPr>
        <p:blipFill>
          <a:blip r:embed="rId3" cstate="print"/>
          <a:srcRect/>
          <a:stretch>
            <a:fillRect/>
          </a:stretch>
        </p:blipFill>
        <p:spPr bwMode="auto">
          <a:xfrm>
            <a:off x="7668344" y="0"/>
            <a:ext cx="1475656" cy="123615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524000" y="0"/>
            <a:ext cx="6361113" cy="1066800"/>
          </a:xfrm>
          <a:solidFill>
            <a:srgbClr val="66FFFF"/>
          </a:solidFill>
        </p:spPr>
        <p:txBody>
          <a:bodyPr/>
          <a:lstStyle/>
          <a:p>
            <a:pPr eaLnBrk="1" hangingPunct="1"/>
            <a:r>
              <a:rPr lang="en-US" sz="3600" b="1" dirty="0" err="1" smtClean="0">
                <a:solidFill>
                  <a:schemeClr val="accent2"/>
                </a:solidFill>
              </a:rPr>
              <a:t>Rivelatori</a:t>
            </a:r>
            <a:endParaRPr lang="en-US" dirty="0" smtClean="0"/>
          </a:p>
        </p:txBody>
      </p:sp>
      <p:sp>
        <p:nvSpPr>
          <p:cNvPr id="24579" name="Text Box 3"/>
          <p:cNvSpPr txBox="1">
            <a:spLocks noChangeArrowheads="1"/>
          </p:cNvSpPr>
          <p:nvPr/>
        </p:nvSpPr>
        <p:spPr bwMode="auto">
          <a:xfrm>
            <a:off x="746125" y="4384675"/>
            <a:ext cx="3673475" cy="457200"/>
          </a:xfrm>
          <a:prstGeom prst="rect">
            <a:avLst/>
          </a:prstGeom>
          <a:noFill/>
          <a:ln w="9525">
            <a:noFill/>
            <a:miter lim="800000"/>
            <a:headEnd/>
            <a:tailEnd/>
          </a:ln>
        </p:spPr>
        <p:txBody>
          <a:bodyPr>
            <a:spAutoFit/>
          </a:bodyPr>
          <a:lstStyle/>
          <a:p>
            <a:endParaRPr lang="en-GB"/>
          </a:p>
        </p:txBody>
      </p:sp>
      <p:sp>
        <p:nvSpPr>
          <p:cNvPr id="24581" name="Text Box 5"/>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24582" name="Text Box 12"/>
          <p:cNvSpPr txBox="1">
            <a:spLocks noChangeArrowheads="1"/>
          </p:cNvSpPr>
          <p:nvPr/>
        </p:nvSpPr>
        <p:spPr bwMode="auto">
          <a:xfrm>
            <a:off x="2233896" y="1092347"/>
            <a:ext cx="5218424" cy="461665"/>
          </a:xfrm>
          <a:prstGeom prst="rect">
            <a:avLst/>
          </a:prstGeom>
          <a:noFill/>
          <a:ln w="9525">
            <a:noFill/>
            <a:miter lim="800000"/>
            <a:headEnd/>
            <a:tailEnd/>
          </a:ln>
        </p:spPr>
        <p:txBody>
          <a:bodyPr wrap="square">
            <a:spAutoFit/>
          </a:bodyPr>
          <a:lstStyle/>
          <a:p>
            <a:pPr>
              <a:spcBef>
                <a:spcPct val="50000"/>
              </a:spcBef>
            </a:pPr>
            <a:r>
              <a:rPr lang="en-US" b="1" dirty="0" err="1" smtClean="0">
                <a:solidFill>
                  <a:srgbClr val="FF0000"/>
                </a:solidFill>
              </a:rPr>
              <a:t>Soluzioni</a:t>
            </a:r>
            <a:r>
              <a:rPr lang="en-US" b="1" dirty="0" smtClean="0">
                <a:solidFill>
                  <a:srgbClr val="FF0000"/>
                </a:solidFill>
              </a:rPr>
              <a:t> </a:t>
            </a:r>
            <a:r>
              <a:rPr lang="en-US" b="1" dirty="0" err="1" smtClean="0">
                <a:solidFill>
                  <a:srgbClr val="FF0000"/>
                </a:solidFill>
              </a:rPr>
              <a:t>più</a:t>
            </a:r>
            <a:r>
              <a:rPr lang="en-US" b="1" dirty="0" smtClean="0">
                <a:solidFill>
                  <a:srgbClr val="FF0000"/>
                </a:solidFill>
              </a:rPr>
              <a:t> </a:t>
            </a:r>
            <a:r>
              <a:rPr lang="en-US" b="1" dirty="0" err="1" smtClean="0">
                <a:solidFill>
                  <a:srgbClr val="FF0000"/>
                </a:solidFill>
              </a:rPr>
              <a:t>usate</a:t>
            </a:r>
            <a:r>
              <a:rPr lang="en-US" b="1" dirty="0" smtClean="0">
                <a:solidFill>
                  <a:srgbClr val="FF0000"/>
                </a:solidFill>
              </a:rPr>
              <a:t>: </a:t>
            </a:r>
            <a:r>
              <a:rPr lang="en-US" b="1" dirty="0" err="1" smtClean="0">
                <a:solidFill>
                  <a:schemeClr val="accent2"/>
                </a:solidFill>
              </a:rPr>
              <a:t>rivelatori</a:t>
            </a:r>
            <a:r>
              <a:rPr lang="en-US" b="1" dirty="0" smtClean="0">
                <a:solidFill>
                  <a:schemeClr val="accent2"/>
                </a:solidFill>
              </a:rPr>
              <a:t> a gas… </a:t>
            </a:r>
            <a:endParaRPr lang="en-US" b="1" dirty="0">
              <a:solidFill>
                <a:schemeClr val="accent2"/>
              </a:solidFill>
            </a:endParaRPr>
          </a:p>
        </p:txBody>
      </p:sp>
      <p:grpSp>
        <p:nvGrpSpPr>
          <p:cNvPr id="28" name="Group 27"/>
          <p:cNvGrpSpPr/>
          <p:nvPr/>
        </p:nvGrpSpPr>
        <p:grpSpPr>
          <a:xfrm>
            <a:off x="179512" y="1628800"/>
            <a:ext cx="3024336" cy="1871661"/>
            <a:chOff x="179388" y="1557338"/>
            <a:chExt cx="3816350" cy="2447925"/>
          </a:xfrm>
        </p:grpSpPr>
        <p:pic>
          <p:nvPicPr>
            <p:cNvPr id="24584" name="Picture 20" descr="cella_drift"/>
            <p:cNvPicPr>
              <a:picLocks noChangeAspect="1" noChangeArrowheads="1"/>
            </p:cNvPicPr>
            <p:nvPr/>
          </p:nvPicPr>
          <p:blipFill>
            <a:blip r:embed="rId3" cstate="print"/>
            <a:srcRect/>
            <a:stretch>
              <a:fillRect/>
            </a:stretch>
          </p:blipFill>
          <p:spPr bwMode="auto">
            <a:xfrm>
              <a:off x="179388" y="2133600"/>
              <a:ext cx="3816350" cy="1644650"/>
            </a:xfrm>
            <a:prstGeom prst="rect">
              <a:avLst/>
            </a:prstGeom>
            <a:noFill/>
            <a:ln w="9525">
              <a:noFill/>
              <a:miter lim="800000"/>
              <a:headEnd/>
              <a:tailEnd/>
            </a:ln>
          </p:spPr>
        </p:pic>
        <p:sp>
          <p:nvSpPr>
            <p:cNvPr id="24585" name="Text Box 21"/>
            <p:cNvSpPr txBox="1">
              <a:spLocks noChangeArrowheads="1"/>
            </p:cNvSpPr>
            <p:nvPr/>
          </p:nvSpPr>
          <p:spPr bwMode="auto">
            <a:xfrm>
              <a:off x="1258888" y="1557338"/>
              <a:ext cx="1728787" cy="396875"/>
            </a:xfrm>
            <a:prstGeom prst="rect">
              <a:avLst/>
            </a:prstGeom>
            <a:noFill/>
            <a:ln w="9525">
              <a:noFill/>
              <a:miter lim="800000"/>
              <a:headEnd/>
              <a:tailEnd/>
            </a:ln>
          </p:spPr>
          <p:txBody>
            <a:bodyPr>
              <a:spAutoFit/>
            </a:bodyPr>
            <a:lstStyle/>
            <a:p>
              <a:pPr>
                <a:spcBef>
                  <a:spcPct val="50000"/>
                </a:spcBef>
              </a:pPr>
              <a:r>
                <a:rPr lang="en-US" sz="2000" b="1" dirty="0">
                  <a:solidFill>
                    <a:srgbClr val="FF0000"/>
                  </a:solidFill>
                </a:rPr>
                <a:t>Drift cell</a:t>
              </a:r>
            </a:p>
          </p:txBody>
        </p:sp>
        <p:sp>
          <p:nvSpPr>
            <p:cNvPr id="24588" name="Line 24"/>
            <p:cNvSpPr>
              <a:spLocks noChangeShapeType="1"/>
            </p:cNvSpPr>
            <p:nvPr/>
          </p:nvSpPr>
          <p:spPr bwMode="auto">
            <a:xfrm>
              <a:off x="1187450" y="1773238"/>
              <a:ext cx="2160588" cy="2232025"/>
            </a:xfrm>
            <a:prstGeom prst="line">
              <a:avLst/>
            </a:prstGeom>
            <a:noFill/>
            <a:ln w="9525">
              <a:solidFill>
                <a:srgbClr val="FF0000"/>
              </a:solidFill>
              <a:round/>
              <a:headEnd/>
              <a:tailEnd/>
            </a:ln>
          </p:spPr>
          <p:txBody>
            <a:bodyPr/>
            <a:lstStyle/>
            <a:p>
              <a:endParaRPr lang="it-IT"/>
            </a:p>
          </p:txBody>
        </p:sp>
        <p:sp>
          <p:nvSpPr>
            <p:cNvPr id="24589" name="Text Box 25"/>
            <p:cNvSpPr txBox="1">
              <a:spLocks noChangeArrowheads="1"/>
            </p:cNvSpPr>
            <p:nvPr/>
          </p:nvSpPr>
          <p:spPr bwMode="auto">
            <a:xfrm>
              <a:off x="2124075" y="3068638"/>
              <a:ext cx="647700" cy="427037"/>
            </a:xfrm>
            <a:prstGeom prst="rect">
              <a:avLst/>
            </a:prstGeom>
            <a:noFill/>
            <a:ln w="28575">
              <a:noFill/>
              <a:miter lim="800000"/>
              <a:headEnd/>
              <a:tailEnd/>
            </a:ln>
          </p:spPr>
          <p:txBody>
            <a:bodyPr>
              <a:spAutoFit/>
            </a:bodyPr>
            <a:lstStyle/>
            <a:p>
              <a:pPr>
                <a:spcBef>
                  <a:spcPct val="50000"/>
                </a:spcBef>
              </a:pPr>
              <a:r>
                <a:rPr lang="en-US" sz="1200" b="1">
                  <a:solidFill>
                    <a:srgbClr val="FF0000"/>
                  </a:solidFill>
                </a:rPr>
                <a:t>- -</a:t>
              </a:r>
              <a:r>
                <a:rPr lang="en-US" sz="1000"/>
                <a:t>                	</a:t>
              </a:r>
            </a:p>
          </p:txBody>
        </p:sp>
        <p:sp>
          <p:nvSpPr>
            <p:cNvPr id="24590" name="Text Box 26"/>
            <p:cNvSpPr txBox="1">
              <a:spLocks noChangeArrowheads="1"/>
            </p:cNvSpPr>
            <p:nvPr/>
          </p:nvSpPr>
          <p:spPr bwMode="auto">
            <a:xfrm>
              <a:off x="2124075" y="2997200"/>
              <a:ext cx="647700" cy="427038"/>
            </a:xfrm>
            <a:prstGeom prst="rect">
              <a:avLst/>
            </a:prstGeom>
            <a:noFill/>
            <a:ln w="28575">
              <a:noFill/>
              <a:miter lim="800000"/>
              <a:headEnd/>
              <a:tailEnd/>
            </a:ln>
          </p:spPr>
          <p:txBody>
            <a:bodyPr>
              <a:spAutoFit/>
            </a:bodyPr>
            <a:lstStyle/>
            <a:p>
              <a:pPr>
                <a:spcBef>
                  <a:spcPct val="50000"/>
                </a:spcBef>
              </a:pPr>
              <a:r>
                <a:rPr lang="en-US" sz="1200" b="1">
                  <a:solidFill>
                    <a:srgbClr val="FF0000"/>
                  </a:solidFill>
                </a:rPr>
                <a:t>- -</a:t>
              </a:r>
              <a:r>
                <a:rPr lang="en-US" sz="1000"/>
                <a:t>                	</a:t>
              </a:r>
            </a:p>
          </p:txBody>
        </p:sp>
        <p:sp>
          <p:nvSpPr>
            <p:cNvPr id="24591" name="Text Box 27"/>
            <p:cNvSpPr txBox="1">
              <a:spLocks noChangeArrowheads="1"/>
            </p:cNvSpPr>
            <p:nvPr/>
          </p:nvSpPr>
          <p:spPr bwMode="auto">
            <a:xfrm>
              <a:off x="2339975" y="3213100"/>
              <a:ext cx="647700" cy="517525"/>
            </a:xfrm>
            <a:prstGeom prst="rect">
              <a:avLst/>
            </a:prstGeom>
            <a:noFill/>
            <a:ln w="28575">
              <a:noFill/>
              <a:miter lim="800000"/>
              <a:headEnd/>
              <a:tailEnd/>
            </a:ln>
          </p:spPr>
          <p:txBody>
            <a:bodyPr>
              <a:spAutoFit/>
            </a:bodyPr>
            <a:lstStyle/>
            <a:p>
              <a:pPr>
                <a:spcBef>
                  <a:spcPct val="50000"/>
                </a:spcBef>
              </a:pPr>
              <a:r>
                <a:rPr lang="en-US" sz="1400">
                  <a:solidFill>
                    <a:srgbClr val="FF0000"/>
                  </a:solidFill>
                </a:rPr>
                <a:t>- -</a:t>
              </a:r>
              <a:r>
                <a:rPr lang="en-US" sz="1400"/>
                <a:t>                	</a:t>
              </a:r>
            </a:p>
          </p:txBody>
        </p:sp>
        <p:sp>
          <p:nvSpPr>
            <p:cNvPr id="24592" name="Text Box 28"/>
            <p:cNvSpPr txBox="1">
              <a:spLocks noChangeArrowheads="1"/>
            </p:cNvSpPr>
            <p:nvPr/>
          </p:nvSpPr>
          <p:spPr bwMode="auto">
            <a:xfrm>
              <a:off x="2124075" y="2852738"/>
              <a:ext cx="360363" cy="457200"/>
            </a:xfrm>
            <a:prstGeom prst="rect">
              <a:avLst/>
            </a:prstGeom>
            <a:noFill/>
            <a:ln w="28575">
              <a:noFill/>
              <a:miter lim="800000"/>
              <a:headEnd/>
              <a:tailEnd/>
            </a:ln>
          </p:spPr>
          <p:txBody>
            <a:bodyPr>
              <a:spAutoFit/>
            </a:bodyPr>
            <a:lstStyle/>
            <a:p>
              <a:pPr>
                <a:spcBef>
                  <a:spcPct val="50000"/>
                </a:spcBef>
              </a:pPr>
              <a:r>
                <a:rPr lang="en-US" sz="1400" b="1">
                  <a:solidFill>
                    <a:srgbClr val="FF0000"/>
                  </a:solidFill>
                </a:rPr>
                <a:t>- -</a:t>
              </a:r>
              <a:r>
                <a:rPr lang="en-US" sz="1000"/>
                <a:t>                	</a:t>
              </a:r>
            </a:p>
          </p:txBody>
        </p:sp>
      </p:grpSp>
      <p:sp>
        <p:nvSpPr>
          <p:cNvPr id="24598" name="Slide Number Placeholder 22"/>
          <p:cNvSpPr>
            <a:spLocks noGrp="1"/>
          </p:cNvSpPr>
          <p:nvPr>
            <p:ph type="sldNum" sz="quarter" idx="12"/>
          </p:nvPr>
        </p:nvSpPr>
        <p:spPr>
          <a:noFill/>
        </p:spPr>
        <p:txBody>
          <a:bodyPr/>
          <a:lstStyle/>
          <a:p>
            <a:fld id="{4CAADEEA-7896-4A80-BA46-E76BC454DFA3}" type="slidenum">
              <a:rPr lang="it-IT" smtClean="0"/>
              <a:pPr/>
              <a:t>11</a:t>
            </a:fld>
            <a:endParaRPr lang="it-IT" smtClean="0"/>
          </a:p>
        </p:txBody>
      </p:sp>
      <p:pic>
        <p:nvPicPr>
          <p:cNvPr id="24600" name="Immagine 6" descr="cella_Geiger.eps"/>
          <p:cNvPicPr>
            <a:picLocks noChangeAspect="1"/>
          </p:cNvPicPr>
          <p:nvPr/>
        </p:nvPicPr>
        <p:blipFill>
          <a:blip r:embed="rId4" cstate="print"/>
          <a:srcRect/>
          <a:stretch>
            <a:fillRect/>
          </a:stretch>
        </p:blipFill>
        <p:spPr bwMode="auto">
          <a:xfrm>
            <a:off x="3707904" y="1988840"/>
            <a:ext cx="1103445" cy="1264064"/>
          </a:xfrm>
          <a:prstGeom prst="rect">
            <a:avLst/>
          </a:prstGeom>
          <a:noFill/>
          <a:ln w="9525">
            <a:noFill/>
            <a:miter lim="800000"/>
            <a:headEnd/>
            <a:tailEnd/>
          </a:ln>
        </p:spPr>
      </p:pic>
      <p:pic>
        <p:nvPicPr>
          <p:cNvPr id="26" name="Picture 3" descr="C:\files\logoinfnpd.tiff"/>
          <p:cNvPicPr>
            <a:picLocks noChangeAspect="1" noChangeArrowheads="1"/>
          </p:cNvPicPr>
          <p:nvPr/>
        </p:nvPicPr>
        <p:blipFill>
          <a:blip r:embed="rId5" cstate="print"/>
          <a:srcRect/>
          <a:stretch>
            <a:fillRect/>
          </a:stretch>
        </p:blipFill>
        <p:spPr bwMode="auto">
          <a:xfrm>
            <a:off x="0" y="0"/>
            <a:ext cx="1475656" cy="1236155"/>
          </a:xfrm>
          <a:prstGeom prst="rect">
            <a:avLst/>
          </a:prstGeom>
          <a:noFill/>
        </p:spPr>
      </p:pic>
      <p:pic>
        <p:nvPicPr>
          <p:cNvPr id="27" name="Picture 3" descr="C:\files\logoinfnpd.tiff"/>
          <p:cNvPicPr>
            <a:picLocks noChangeAspect="1" noChangeArrowheads="1"/>
          </p:cNvPicPr>
          <p:nvPr/>
        </p:nvPicPr>
        <p:blipFill>
          <a:blip r:embed="rId5" cstate="print"/>
          <a:srcRect/>
          <a:stretch>
            <a:fillRect/>
          </a:stretch>
        </p:blipFill>
        <p:spPr bwMode="auto">
          <a:xfrm>
            <a:off x="7668344" y="0"/>
            <a:ext cx="1475656" cy="1236155"/>
          </a:xfrm>
          <a:prstGeom prst="rect">
            <a:avLst/>
          </a:prstGeom>
          <a:noFill/>
        </p:spPr>
      </p:pic>
      <p:sp>
        <p:nvSpPr>
          <p:cNvPr id="29" name="Text Box 21"/>
          <p:cNvSpPr txBox="1">
            <a:spLocks noChangeArrowheads="1"/>
          </p:cNvSpPr>
          <p:nvPr/>
        </p:nvSpPr>
        <p:spPr bwMode="auto">
          <a:xfrm>
            <a:off x="3491880" y="1628800"/>
            <a:ext cx="1435303" cy="400110"/>
          </a:xfrm>
          <a:prstGeom prst="rect">
            <a:avLst/>
          </a:prstGeom>
          <a:noFill/>
          <a:ln w="9525">
            <a:noFill/>
            <a:miter lim="800000"/>
            <a:headEnd/>
            <a:tailEnd/>
          </a:ln>
        </p:spPr>
        <p:txBody>
          <a:bodyPr>
            <a:spAutoFit/>
          </a:bodyPr>
          <a:lstStyle/>
          <a:p>
            <a:pPr>
              <a:spcBef>
                <a:spcPct val="50000"/>
              </a:spcBef>
            </a:pPr>
            <a:r>
              <a:rPr lang="en-US" sz="2000" b="1" dirty="0">
                <a:solidFill>
                  <a:srgbClr val="FF0000"/>
                </a:solidFill>
              </a:rPr>
              <a:t>Drift </a:t>
            </a:r>
            <a:r>
              <a:rPr lang="en-US" sz="2000" b="1" dirty="0" smtClean="0">
                <a:solidFill>
                  <a:srgbClr val="FF0000"/>
                </a:solidFill>
              </a:rPr>
              <a:t>tubes</a:t>
            </a:r>
            <a:endParaRPr lang="en-US" sz="2000" b="1" dirty="0">
              <a:solidFill>
                <a:srgbClr val="FF0000"/>
              </a:solidFill>
            </a:endParaRPr>
          </a:p>
        </p:txBody>
      </p:sp>
      <p:pic>
        <p:nvPicPr>
          <p:cNvPr id="106498" name="Picture 2" descr="GEM - the gas electron multiplier - is a robust and accurate new particle detector technique. It uses a thin sheet of plastic coated with metal on both sides and chemically pierced by a regular array of holes a fraction of a millimetre across and apart. Applying a voltage across the GEM, the resulting high electric field in the holes makes an avalanche of ions and electrons pour through each. The electrons are collected by a suitable device, here a pickup electrode with x- and y-readout."/>
          <p:cNvPicPr>
            <a:picLocks noChangeAspect="1" noChangeArrowheads="1"/>
          </p:cNvPicPr>
          <p:nvPr/>
        </p:nvPicPr>
        <p:blipFill>
          <a:blip r:embed="rId6" cstate="print"/>
          <a:srcRect/>
          <a:stretch>
            <a:fillRect/>
          </a:stretch>
        </p:blipFill>
        <p:spPr bwMode="auto">
          <a:xfrm>
            <a:off x="5292080" y="2204864"/>
            <a:ext cx="1219200" cy="993648"/>
          </a:xfrm>
          <a:prstGeom prst="rect">
            <a:avLst/>
          </a:prstGeom>
          <a:noFill/>
        </p:spPr>
      </p:pic>
      <p:sp>
        <p:nvSpPr>
          <p:cNvPr id="30" name="Text Box 21"/>
          <p:cNvSpPr txBox="1">
            <a:spLocks noChangeArrowheads="1"/>
          </p:cNvSpPr>
          <p:nvPr/>
        </p:nvSpPr>
        <p:spPr bwMode="auto">
          <a:xfrm>
            <a:off x="5508104" y="1628800"/>
            <a:ext cx="1435303" cy="400110"/>
          </a:xfrm>
          <a:prstGeom prst="rect">
            <a:avLst/>
          </a:prstGeom>
          <a:noFill/>
          <a:ln w="9525">
            <a:noFill/>
            <a:miter lim="800000"/>
            <a:headEnd/>
            <a:tailEnd/>
          </a:ln>
        </p:spPr>
        <p:txBody>
          <a:bodyPr>
            <a:spAutoFit/>
          </a:bodyPr>
          <a:lstStyle/>
          <a:p>
            <a:pPr>
              <a:spcBef>
                <a:spcPct val="50000"/>
              </a:spcBef>
            </a:pPr>
            <a:r>
              <a:rPr lang="en-US" sz="2000" b="1" dirty="0" smtClean="0">
                <a:solidFill>
                  <a:srgbClr val="FF0000"/>
                </a:solidFill>
              </a:rPr>
              <a:t>GEM</a:t>
            </a:r>
            <a:endParaRPr lang="en-US" sz="2000" b="1" dirty="0">
              <a:solidFill>
                <a:srgbClr val="FF0000"/>
              </a:solidFill>
            </a:endParaRPr>
          </a:p>
        </p:txBody>
      </p:sp>
      <p:pic>
        <p:nvPicPr>
          <p:cNvPr id="106500" name="Picture 4" descr="https://web.infn.it/cms/images/stories/rpclayers.jpg"/>
          <p:cNvPicPr>
            <a:picLocks noChangeAspect="1" noChangeArrowheads="1"/>
          </p:cNvPicPr>
          <p:nvPr/>
        </p:nvPicPr>
        <p:blipFill>
          <a:blip r:embed="rId7" cstate="print"/>
          <a:srcRect/>
          <a:stretch>
            <a:fillRect/>
          </a:stretch>
        </p:blipFill>
        <p:spPr bwMode="auto">
          <a:xfrm>
            <a:off x="7048246" y="2276872"/>
            <a:ext cx="2095754" cy="850519"/>
          </a:xfrm>
          <a:prstGeom prst="rect">
            <a:avLst/>
          </a:prstGeom>
          <a:noFill/>
        </p:spPr>
      </p:pic>
      <p:sp>
        <p:nvSpPr>
          <p:cNvPr id="32" name="Text Box 21"/>
          <p:cNvSpPr txBox="1">
            <a:spLocks noChangeArrowheads="1"/>
          </p:cNvSpPr>
          <p:nvPr/>
        </p:nvSpPr>
        <p:spPr bwMode="auto">
          <a:xfrm>
            <a:off x="7708697" y="1772816"/>
            <a:ext cx="1435303" cy="400110"/>
          </a:xfrm>
          <a:prstGeom prst="rect">
            <a:avLst/>
          </a:prstGeom>
          <a:noFill/>
          <a:ln w="9525">
            <a:noFill/>
            <a:miter lim="800000"/>
            <a:headEnd/>
            <a:tailEnd/>
          </a:ln>
        </p:spPr>
        <p:txBody>
          <a:bodyPr>
            <a:spAutoFit/>
          </a:bodyPr>
          <a:lstStyle/>
          <a:p>
            <a:pPr>
              <a:spcBef>
                <a:spcPct val="50000"/>
              </a:spcBef>
            </a:pPr>
            <a:r>
              <a:rPr lang="en-US" sz="2000" b="1" dirty="0" smtClean="0">
                <a:solidFill>
                  <a:srgbClr val="FF0000"/>
                </a:solidFill>
              </a:rPr>
              <a:t>RPC</a:t>
            </a:r>
            <a:r>
              <a:rPr lang="en-US" sz="2000" b="1" baseline="30000" dirty="0" smtClean="0">
                <a:solidFill>
                  <a:srgbClr val="FF0000"/>
                </a:solidFill>
              </a:rPr>
              <a:t>*</a:t>
            </a:r>
            <a:endParaRPr lang="en-US" sz="2000" b="1" baseline="30000" dirty="0">
              <a:solidFill>
                <a:srgbClr val="FF0000"/>
              </a:solidFill>
            </a:endParaRPr>
          </a:p>
        </p:txBody>
      </p:sp>
      <p:pic>
        <p:nvPicPr>
          <p:cNvPr id="106501" name="Picture 5"/>
          <p:cNvPicPr>
            <a:picLocks noChangeAspect="1" noChangeArrowheads="1"/>
          </p:cNvPicPr>
          <p:nvPr/>
        </p:nvPicPr>
        <p:blipFill>
          <a:blip r:embed="rId8" cstate="print"/>
          <a:srcRect/>
          <a:stretch>
            <a:fillRect/>
          </a:stretch>
        </p:blipFill>
        <p:spPr bwMode="auto">
          <a:xfrm>
            <a:off x="2738280" y="4456176"/>
            <a:ext cx="1968246" cy="2249424"/>
          </a:xfrm>
          <a:prstGeom prst="rect">
            <a:avLst/>
          </a:prstGeom>
          <a:noFill/>
          <a:ln w="9525">
            <a:noFill/>
            <a:miter lim="800000"/>
            <a:headEnd/>
            <a:tailEnd/>
          </a:ln>
        </p:spPr>
      </p:pic>
      <p:sp>
        <p:nvSpPr>
          <p:cNvPr id="34" name="Text Box 21"/>
          <p:cNvSpPr txBox="1">
            <a:spLocks noChangeArrowheads="1"/>
          </p:cNvSpPr>
          <p:nvPr/>
        </p:nvSpPr>
        <p:spPr bwMode="auto">
          <a:xfrm>
            <a:off x="2406903" y="3925726"/>
            <a:ext cx="2520280" cy="400110"/>
          </a:xfrm>
          <a:prstGeom prst="rect">
            <a:avLst/>
          </a:prstGeom>
          <a:noFill/>
          <a:ln w="9525">
            <a:noFill/>
            <a:miter lim="800000"/>
            <a:headEnd/>
            <a:tailEnd/>
          </a:ln>
        </p:spPr>
        <p:txBody>
          <a:bodyPr wrap="square">
            <a:spAutoFit/>
          </a:bodyPr>
          <a:lstStyle/>
          <a:p>
            <a:pPr>
              <a:spcBef>
                <a:spcPct val="50000"/>
              </a:spcBef>
            </a:pPr>
            <a:r>
              <a:rPr lang="en-US" sz="2000" b="1" dirty="0" err="1" smtClean="0">
                <a:solidFill>
                  <a:srgbClr val="FF0000"/>
                </a:solidFill>
              </a:rPr>
              <a:t>Scint</a:t>
            </a:r>
            <a:r>
              <a:rPr lang="en-US" sz="2000" b="1" dirty="0" smtClean="0">
                <a:solidFill>
                  <a:srgbClr val="FF0000"/>
                </a:solidFill>
              </a:rPr>
              <a:t>. </a:t>
            </a:r>
            <a:r>
              <a:rPr lang="en-US" sz="2000" b="1" dirty="0" err="1" smtClean="0">
                <a:solidFill>
                  <a:srgbClr val="FF0000"/>
                </a:solidFill>
              </a:rPr>
              <a:t>Fibers+SiPM</a:t>
            </a:r>
            <a:r>
              <a:rPr lang="en-US" sz="2000" b="1" baseline="30000" dirty="0" smtClean="0">
                <a:solidFill>
                  <a:srgbClr val="FF0000"/>
                </a:solidFill>
              </a:rPr>
              <a:t>*</a:t>
            </a:r>
            <a:r>
              <a:rPr lang="en-US" sz="2000" b="1" dirty="0" smtClean="0">
                <a:solidFill>
                  <a:srgbClr val="FF0000"/>
                </a:solidFill>
              </a:rPr>
              <a:t> </a:t>
            </a:r>
            <a:endParaRPr lang="en-US" sz="2000" b="1" dirty="0">
              <a:solidFill>
                <a:srgbClr val="FF0000"/>
              </a:solidFill>
            </a:endParaRPr>
          </a:p>
        </p:txBody>
      </p:sp>
      <p:sp>
        <p:nvSpPr>
          <p:cNvPr id="35" name="TextBox 34"/>
          <p:cNvSpPr txBox="1"/>
          <p:nvPr/>
        </p:nvSpPr>
        <p:spPr>
          <a:xfrm>
            <a:off x="3285346" y="6416180"/>
            <a:ext cx="1152128" cy="338554"/>
          </a:xfrm>
          <a:prstGeom prst="rect">
            <a:avLst/>
          </a:prstGeom>
          <a:noFill/>
        </p:spPr>
        <p:txBody>
          <a:bodyPr wrap="square" rtlCol="0">
            <a:spAutoFit/>
          </a:bodyPr>
          <a:lstStyle/>
          <a:p>
            <a:r>
              <a:rPr lang="en-US" sz="1600" dirty="0" smtClean="0">
                <a:solidFill>
                  <a:srgbClr val="FFFF00"/>
                </a:solidFill>
              </a:rPr>
              <a:t>A. </a:t>
            </a:r>
            <a:r>
              <a:rPr lang="en-US" sz="1600" dirty="0" err="1" smtClean="0">
                <a:solidFill>
                  <a:srgbClr val="FFFF00"/>
                </a:solidFill>
              </a:rPr>
              <a:t>Zenoni</a:t>
            </a:r>
            <a:endParaRPr lang="it-IT" sz="1600" dirty="0">
              <a:solidFill>
                <a:srgbClr val="FFFF00"/>
              </a:solidFill>
            </a:endParaRPr>
          </a:p>
        </p:txBody>
      </p:sp>
      <p:pic>
        <p:nvPicPr>
          <p:cNvPr id="106503" name="Picture 7" descr="http://www.sciencedirect.com/cache/MiamiImageURL/1-s2.0-S0168900213007705-gr1_lrg.jpg/0?wchp=dGLzVlS-zSkzV&amp;pii=S0168900213007705"/>
          <p:cNvPicPr>
            <a:picLocks noChangeAspect="1" noChangeArrowheads="1"/>
          </p:cNvPicPr>
          <p:nvPr/>
        </p:nvPicPr>
        <p:blipFill>
          <a:blip r:embed="rId9" cstate="print"/>
          <a:srcRect/>
          <a:stretch>
            <a:fillRect/>
          </a:stretch>
        </p:blipFill>
        <p:spPr bwMode="auto">
          <a:xfrm>
            <a:off x="5039768" y="4946318"/>
            <a:ext cx="2133600" cy="629412"/>
          </a:xfrm>
          <a:prstGeom prst="rect">
            <a:avLst/>
          </a:prstGeom>
          <a:noFill/>
        </p:spPr>
      </p:pic>
      <p:sp>
        <p:nvSpPr>
          <p:cNvPr id="37" name="Text Box 21"/>
          <p:cNvSpPr txBox="1">
            <a:spLocks noChangeArrowheads="1"/>
          </p:cNvSpPr>
          <p:nvPr/>
        </p:nvSpPr>
        <p:spPr bwMode="auto">
          <a:xfrm>
            <a:off x="5268396" y="4002366"/>
            <a:ext cx="2520280" cy="707886"/>
          </a:xfrm>
          <a:prstGeom prst="rect">
            <a:avLst/>
          </a:prstGeom>
          <a:noFill/>
          <a:ln w="9525">
            <a:noFill/>
            <a:miter lim="800000"/>
            <a:headEnd/>
            <a:tailEnd/>
          </a:ln>
        </p:spPr>
        <p:txBody>
          <a:bodyPr wrap="square">
            <a:spAutoFit/>
          </a:bodyPr>
          <a:lstStyle/>
          <a:p>
            <a:pPr>
              <a:spcBef>
                <a:spcPct val="50000"/>
              </a:spcBef>
            </a:pPr>
            <a:r>
              <a:rPr lang="en-US" sz="2000" b="1" dirty="0" err="1" smtClean="0">
                <a:solidFill>
                  <a:srgbClr val="FF0000"/>
                </a:solidFill>
              </a:rPr>
              <a:t>Scint</a:t>
            </a:r>
            <a:r>
              <a:rPr lang="en-US" sz="2000" b="1" dirty="0" smtClean="0">
                <a:solidFill>
                  <a:srgbClr val="FF0000"/>
                </a:solidFill>
              </a:rPr>
              <a:t>.+ WLS </a:t>
            </a:r>
            <a:r>
              <a:rPr lang="en-US" sz="2000" b="1" dirty="0" err="1" smtClean="0">
                <a:solidFill>
                  <a:srgbClr val="FF0000"/>
                </a:solidFill>
              </a:rPr>
              <a:t>Fibers+SiPM</a:t>
            </a:r>
            <a:r>
              <a:rPr lang="en-US" sz="2000" b="1" baseline="30000" dirty="0" smtClean="0">
                <a:solidFill>
                  <a:srgbClr val="FF0000"/>
                </a:solidFill>
              </a:rPr>
              <a:t>*</a:t>
            </a:r>
            <a:r>
              <a:rPr lang="en-US" sz="2000" b="1" dirty="0" smtClean="0">
                <a:solidFill>
                  <a:srgbClr val="FF0000"/>
                </a:solidFill>
              </a:rPr>
              <a:t> </a:t>
            </a:r>
            <a:endParaRPr lang="en-US" sz="2000" b="1" dirty="0">
              <a:solidFill>
                <a:srgbClr val="FF0000"/>
              </a:solidFill>
            </a:endParaRPr>
          </a:p>
        </p:txBody>
      </p:sp>
      <p:sp>
        <p:nvSpPr>
          <p:cNvPr id="31" name="Text Box 21"/>
          <p:cNvSpPr txBox="1">
            <a:spLocks noChangeArrowheads="1"/>
          </p:cNvSpPr>
          <p:nvPr/>
        </p:nvSpPr>
        <p:spPr bwMode="auto">
          <a:xfrm>
            <a:off x="6553200" y="5769114"/>
            <a:ext cx="2520280" cy="707886"/>
          </a:xfrm>
          <a:prstGeom prst="rect">
            <a:avLst/>
          </a:prstGeom>
          <a:noFill/>
          <a:ln w="9525">
            <a:noFill/>
            <a:miter lim="800000"/>
            <a:headEnd/>
            <a:tailEnd/>
          </a:ln>
        </p:spPr>
        <p:txBody>
          <a:bodyPr wrap="square">
            <a:spAutoFit/>
          </a:bodyPr>
          <a:lstStyle/>
          <a:p>
            <a:pPr>
              <a:spcBef>
                <a:spcPct val="50000"/>
              </a:spcBef>
            </a:pPr>
            <a:r>
              <a:rPr lang="en-US" sz="2000" b="1" dirty="0" smtClean="0">
                <a:solidFill>
                  <a:srgbClr val="FF0000"/>
                </a:solidFill>
              </a:rPr>
              <a:t>….</a:t>
            </a:r>
            <a:r>
              <a:rPr lang="en-US" sz="2000" b="1" dirty="0" err="1" smtClean="0">
                <a:solidFill>
                  <a:srgbClr val="FF0000"/>
                </a:solidFill>
              </a:rPr>
              <a:t>anche</a:t>
            </a:r>
            <a:r>
              <a:rPr lang="en-US" sz="2000" b="1" dirty="0" smtClean="0">
                <a:solidFill>
                  <a:srgbClr val="FF0000"/>
                </a:solidFill>
              </a:rPr>
              <a:t> </a:t>
            </a:r>
            <a:r>
              <a:rPr lang="en-US" sz="2000" b="1" dirty="0" err="1" smtClean="0">
                <a:solidFill>
                  <a:srgbClr val="FF0000"/>
                </a:solidFill>
              </a:rPr>
              <a:t>emulsioni</a:t>
            </a:r>
            <a:r>
              <a:rPr lang="en-US" sz="2000" b="1" dirty="0" smtClean="0">
                <a:solidFill>
                  <a:srgbClr val="FF0000"/>
                </a:solidFill>
              </a:rPr>
              <a:t> </a:t>
            </a:r>
            <a:r>
              <a:rPr lang="en-US" sz="2000" b="1" dirty="0" err="1" smtClean="0">
                <a:solidFill>
                  <a:srgbClr val="FF0000"/>
                </a:solidFill>
              </a:rPr>
              <a:t>nucleari</a:t>
            </a:r>
            <a:r>
              <a:rPr lang="en-US" sz="2000" b="1" dirty="0" smtClean="0">
                <a:solidFill>
                  <a:srgbClr val="FF0000"/>
                </a:solidFill>
              </a:rPr>
              <a:t>   </a:t>
            </a:r>
            <a:endParaRPr lang="en-US" sz="2000" b="1" dirty="0">
              <a:solidFill>
                <a:srgbClr val="FF0000"/>
              </a:solidFill>
            </a:endParaRPr>
          </a:p>
        </p:txBody>
      </p:sp>
      <p:sp>
        <p:nvSpPr>
          <p:cNvPr id="2" name="Segnaposto data 1"/>
          <p:cNvSpPr>
            <a:spLocks noGrp="1"/>
          </p:cNvSpPr>
          <p:nvPr>
            <p:ph type="dt" sz="half" idx="10"/>
          </p:nvPr>
        </p:nvSpPr>
        <p:spPr/>
        <p:txBody>
          <a:bodyPr/>
          <a:lstStyle/>
          <a:p>
            <a:pPr>
              <a:defRPr/>
            </a:pPr>
            <a:r>
              <a:rPr lang="en-US" smtClean="0"/>
              <a:t>24/11/2017</a:t>
            </a:r>
            <a:endParaRPr lang="it-IT"/>
          </a:p>
        </p:txBody>
      </p:sp>
      <p:sp>
        <p:nvSpPr>
          <p:cNvPr id="33" name="Text Box 12"/>
          <p:cNvSpPr txBox="1">
            <a:spLocks noChangeArrowheads="1"/>
          </p:cNvSpPr>
          <p:nvPr/>
        </p:nvSpPr>
        <p:spPr bwMode="auto">
          <a:xfrm>
            <a:off x="2738280" y="3393098"/>
            <a:ext cx="5218424" cy="461665"/>
          </a:xfrm>
          <a:prstGeom prst="rect">
            <a:avLst/>
          </a:prstGeom>
          <a:noFill/>
          <a:ln w="9525">
            <a:noFill/>
            <a:miter lim="800000"/>
            <a:headEnd/>
            <a:tailEnd/>
          </a:ln>
        </p:spPr>
        <p:txBody>
          <a:bodyPr wrap="square">
            <a:spAutoFit/>
          </a:bodyPr>
          <a:lstStyle/>
          <a:p>
            <a:pPr>
              <a:spcBef>
                <a:spcPct val="50000"/>
              </a:spcBef>
            </a:pPr>
            <a:r>
              <a:rPr lang="en-US" b="1" dirty="0" smtClean="0">
                <a:solidFill>
                  <a:schemeClr val="accent2"/>
                </a:solidFill>
              </a:rPr>
              <a:t>… e a </a:t>
            </a:r>
            <a:r>
              <a:rPr lang="en-US" b="1" dirty="0" err="1" smtClean="0">
                <a:solidFill>
                  <a:schemeClr val="accent2"/>
                </a:solidFill>
              </a:rPr>
              <a:t>scintillazione</a:t>
            </a:r>
            <a:endParaRPr lang="en-US" b="1" dirty="0">
              <a:solidFill>
                <a:schemeClr val="accent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8"/>
          <p:cNvSpPr>
            <a:spLocks noGrp="1" noChangeArrowheads="1"/>
          </p:cNvSpPr>
          <p:nvPr>
            <p:ph type="title"/>
          </p:nvPr>
        </p:nvSpPr>
        <p:spPr>
          <a:xfrm>
            <a:off x="1476375" y="0"/>
            <a:ext cx="6361113" cy="1066800"/>
          </a:xfrm>
          <a:solidFill>
            <a:srgbClr val="66FFFF"/>
          </a:solidFill>
        </p:spPr>
        <p:txBody>
          <a:bodyPr/>
          <a:lstStyle/>
          <a:p>
            <a:pPr eaLnBrk="1" hangingPunct="1"/>
            <a:r>
              <a:rPr lang="en-US" altLang="it-IT" sz="3600" b="1" dirty="0" err="1" smtClean="0">
                <a:solidFill>
                  <a:schemeClr val="accent2"/>
                </a:solidFill>
              </a:rPr>
              <a:t>Esempio</a:t>
            </a:r>
            <a:r>
              <a:rPr lang="en-US" altLang="it-IT" sz="3600" b="1" dirty="0" smtClean="0">
                <a:solidFill>
                  <a:schemeClr val="accent2"/>
                </a:solidFill>
              </a:rPr>
              <a:t> di </a:t>
            </a:r>
            <a:r>
              <a:rPr lang="en-US" altLang="it-IT" sz="3600" b="1" dirty="0" err="1" smtClean="0">
                <a:solidFill>
                  <a:schemeClr val="accent2"/>
                </a:solidFill>
              </a:rPr>
              <a:t>apparato</a:t>
            </a:r>
            <a:r>
              <a:rPr lang="en-US" altLang="it-IT" sz="3600" b="1" dirty="0" smtClean="0">
                <a:solidFill>
                  <a:schemeClr val="accent2"/>
                </a:solidFill>
              </a:rPr>
              <a:t> </a:t>
            </a:r>
            <a:r>
              <a:rPr lang="en-US" altLang="it-IT" sz="3600" b="1" dirty="0" err="1" smtClean="0">
                <a:solidFill>
                  <a:schemeClr val="accent2"/>
                </a:solidFill>
              </a:rPr>
              <a:t>sperimentale</a:t>
            </a:r>
            <a:r>
              <a:rPr lang="en-US" altLang="it-IT" sz="3600" b="1" dirty="0" smtClean="0">
                <a:solidFill>
                  <a:schemeClr val="accent2"/>
                </a:solidFill>
              </a:rPr>
              <a:t>  </a:t>
            </a:r>
            <a:endParaRPr lang="en-US" altLang="it-IT" dirty="0" smtClean="0"/>
          </a:p>
        </p:txBody>
      </p:sp>
      <p:sp>
        <p:nvSpPr>
          <p:cNvPr id="23555" name="Text Box 9"/>
          <p:cNvSpPr txBox="1">
            <a:spLocks noChangeArrowheads="1"/>
          </p:cNvSpPr>
          <p:nvPr/>
        </p:nvSpPr>
        <p:spPr bwMode="auto">
          <a:xfrm>
            <a:off x="746125" y="4384675"/>
            <a:ext cx="3673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it-IT"/>
          </a:p>
        </p:txBody>
      </p:sp>
      <p:sp>
        <p:nvSpPr>
          <p:cNvPr id="23557" name="Text Box 11"/>
          <p:cNvSpPr txBox="1">
            <a:spLocks noChangeArrowheads="1"/>
          </p:cNvSpPr>
          <p:nvPr/>
        </p:nvSpPr>
        <p:spPr bwMode="auto">
          <a:xfrm>
            <a:off x="4840288" y="33051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pic>
        <p:nvPicPr>
          <p:cNvPr id="23559" name="Picture 23" descr="padov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0825"/>
            <a:ext cx="5422900" cy="406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l="1109" t="938"/>
          <a:stretch>
            <a:fillRect/>
          </a:stretch>
        </p:blipFill>
        <p:spPr bwMode="auto">
          <a:xfrm>
            <a:off x="6150315" y="3885846"/>
            <a:ext cx="2405062"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Rectangle 25"/>
          <p:cNvSpPr>
            <a:spLocks noChangeArrowheads="1"/>
          </p:cNvSpPr>
          <p:nvPr/>
        </p:nvSpPr>
        <p:spPr bwMode="auto">
          <a:xfrm>
            <a:off x="0" y="982187"/>
            <a:ext cx="59404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ja-JP" sz="1800" b="1" dirty="0">
                <a:solidFill>
                  <a:schemeClr val="accent2"/>
                </a:solidFill>
                <a:ea typeface="ＭＳ Ｐゴシック" panose="020B0600070205080204" pitchFamily="34" charset="-128"/>
              </a:rPr>
              <a:t>Ai </a:t>
            </a:r>
            <a:r>
              <a:rPr lang="en-US" altLang="ja-JP" sz="1800" b="1" dirty="0" err="1" smtClean="0">
                <a:solidFill>
                  <a:schemeClr val="accent2"/>
                </a:solidFill>
                <a:ea typeface="ＭＳ Ｐゴシック" panose="020B0600070205080204" pitchFamily="34" charset="-128"/>
              </a:rPr>
              <a:t>Laboratori</a:t>
            </a:r>
            <a:r>
              <a:rPr lang="en-US" altLang="ja-JP" sz="1800" b="1" dirty="0">
                <a:solidFill>
                  <a:schemeClr val="accent2"/>
                </a:solidFill>
                <a:ea typeface="ＭＳ Ｐゴシック" panose="020B0600070205080204" pitchFamily="34" charset="-128"/>
              </a:rPr>
              <a:t> </a:t>
            </a:r>
            <a:r>
              <a:rPr lang="en-US" altLang="ja-JP" sz="1800" b="1" dirty="0" err="1" smtClean="0">
                <a:solidFill>
                  <a:schemeClr val="accent2"/>
                </a:solidFill>
                <a:ea typeface="ＭＳ Ｐゴシック" panose="020B0600070205080204" pitchFamily="34" charset="-128"/>
              </a:rPr>
              <a:t>Nationali</a:t>
            </a:r>
            <a:r>
              <a:rPr lang="en-US" altLang="ja-JP" sz="1800" b="1" dirty="0" smtClean="0">
                <a:solidFill>
                  <a:schemeClr val="accent2"/>
                </a:solidFill>
                <a:ea typeface="ＭＳ Ｐゴシック" panose="020B0600070205080204" pitchFamily="34" charset="-128"/>
              </a:rPr>
              <a:t> di </a:t>
            </a:r>
            <a:r>
              <a:rPr lang="en-US" altLang="ja-JP" sz="1800" b="1" dirty="0" err="1">
                <a:solidFill>
                  <a:schemeClr val="accent2"/>
                </a:solidFill>
                <a:ea typeface="ＭＳ Ｐゴシック" panose="020B0600070205080204" pitchFamily="34" charset="-128"/>
              </a:rPr>
              <a:t>Legnaro</a:t>
            </a:r>
            <a:r>
              <a:rPr lang="en-US" altLang="ja-JP" sz="1800" b="1" dirty="0">
                <a:solidFill>
                  <a:schemeClr val="accent2"/>
                </a:solidFill>
                <a:ea typeface="ＭＳ Ｐゴシック" panose="020B0600070205080204" pitchFamily="34" charset="-128"/>
              </a:rPr>
              <a:t> (</a:t>
            </a:r>
            <a:r>
              <a:rPr lang="en-US" altLang="ja-JP" sz="1800" b="1" dirty="0" err="1">
                <a:solidFill>
                  <a:schemeClr val="accent2"/>
                </a:solidFill>
                <a:ea typeface="ＭＳ Ｐゴシック" panose="020B0600070205080204" pitchFamily="34" charset="-128"/>
              </a:rPr>
              <a:t>Padova</a:t>
            </a:r>
            <a:r>
              <a:rPr lang="en-US" altLang="ja-JP" sz="1800" b="1" dirty="0">
                <a:solidFill>
                  <a:schemeClr val="accent2"/>
                </a:solidFill>
                <a:ea typeface="ＭＳ Ｐゴシック" panose="020B0600070205080204" pitchFamily="34" charset="-128"/>
              </a:rPr>
              <a:t>)</a:t>
            </a:r>
            <a:r>
              <a:rPr lang="en-US" altLang="ja-JP" sz="1800" b="1" dirty="0" smtClean="0">
                <a:solidFill>
                  <a:schemeClr val="accent2"/>
                </a:solidFill>
                <a:ea typeface="ＭＳ Ｐゴシック" panose="020B0600070205080204" pitchFamily="34" charset="-128"/>
              </a:rPr>
              <a:t> dell’ </a:t>
            </a:r>
            <a:r>
              <a:rPr lang="en-US" altLang="ja-JP" sz="1800" b="1" dirty="0">
                <a:solidFill>
                  <a:srgbClr val="FF0000"/>
                </a:solidFill>
                <a:ea typeface="ＭＳ Ｐゴシック" panose="020B0600070205080204" pitchFamily="34" charset="-128"/>
              </a:rPr>
              <a:t>INFN</a:t>
            </a:r>
            <a:r>
              <a:rPr lang="en-US" altLang="ja-JP" sz="1800" b="1" dirty="0">
                <a:solidFill>
                  <a:schemeClr val="accent2"/>
                </a:solidFill>
                <a:ea typeface="ＭＳ Ｐゴシック" panose="020B0600070205080204" pitchFamily="34" charset="-128"/>
              </a:rPr>
              <a:t> </a:t>
            </a:r>
            <a:r>
              <a:rPr lang="en-US" altLang="ja-JP" sz="1800" b="1" dirty="0" err="1" smtClean="0">
                <a:solidFill>
                  <a:schemeClr val="accent2"/>
                </a:solidFill>
                <a:ea typeface="ＭＳ Ｐゴシック" panose="020B0600070205080204" pitchFamily="34" charset="-128"/>
              </a:rPr>
              <a:t>si</a:t>
            </a:r>
            <a:r>
              <a:rPr lang="en-US" altLang="ja-JP" sz="1800" b="1" dirty="0" smtClean="0">
                <a:solidFill>
                  <a:schemeClr val="accent2"/>
                </a:solidFill>
                <a:ea typeface="ＭＳ Ｐゴシック" panose="020B0600070205080204" pitchFamily="34" charset="-128"/>
              </a:rPr>
              <a:t> è </a:t>
            </a:r>
            <a:r>
              <a:rPr lang="en-US" altLang="ja-JP" sz="1800" b="1" dirty="0" err="1" smtClean="0">
                <a:solidFill>
                  <a:schemeClr val="accent2"/>
                </a:solidFill>
                <a:ea typeface="ＭＳ Ｐゴシック" panose="020B0600070205080204" pitchFamily="34" charset="-128"/>
              </a:rPr>
              <a:t>realizzato</a:t>
            </a:r>
            <a:r>
              <a:rPr lang="en-US" altLang="ja-JP" sz="1800" b="1" dirty="0" smtClean="0">
                <a:solidFill>
                  <a:schemeClr val="accent2"/>
                </a:solidFill>
                <a:ea typeface="ＭＳ Ｐゴシック" panose="020B0600070205080204" pitchFamily="34" charset="-128"/>
              </a:rPr>
              <a:t> un </a:t>
            </a:r>
            <a:r>
              <a:rPr lang="en-US" altLang="ja-JP" sz="1800" b="1" dirty="0" smtClean="0">
                <a:solidFill>
                  <a:srgbClr val="FF0000"/>
                </a:solidFill>
                <a:ea typeface="ＭＳ Ｐゴシック" panose="020B0600070205080204" pitchFamily="34" charset="-128"/>
              </a:rPr>
              <a:t>DIMONSTRATORE</a:t>
            </a:r>
            <a:r>
              <a:rPr lang="en-US" altLang="ja-JP" sz="1800" b="1" dirty="0" smtClean="0">
                <a:solidFill>
                  <a:schemeClr val="accent2"/>
                </a:solidFill>
                <a:ea typeface="ＭＳ Ｐゴシック" panose="020B0600070205080204" pitchFamily="34" charset="-128"/>
              </a:rPr>
              <a:t> per lo studio </a:t>
            </a:r>
            <a:r>
              <a:rPr lang="en-US" altLang="ja-JP" sz="1800" b="1" dirty="0" err="1" smtClean="0">
                <a:solidFill>
                  <a:schemeClr val="accent2"/>
                </a:solidFill>
                <a:ea typeface="ＭＳ Ｐゴシック" panose="020B0600070205080204" pitchFamily="34" charset="-128"/>
              </a:rPr>
              <a:t>della</a:t>
            </a:r>
            <a:r>
              <a:rPr lang="en-US" altLang="ja-JP" sz="1800" b="1" dirty="0" smtClean="0">
                <a:solidFill>
                  <a:schemeClr val="accent2"/>
                </a:solidFill>
                <a:ea typeface="ＭＳ Ｐゴシック" panose="020B0600070205080204" pitchFamily="34" charset="-128"/>
              </a:rPr>
              <a:t> </a:t>
            </a:r>
            <a:r>
              <a:rPr lang="en-US" altLang="ja-JP" sz="1800" b="1" dirty="0" err="1" smtClean="0">
                <a:solidFill>
                  <a:schemeClr val="accent2"/>
                </a:solidFill>
                <a:ea typeface="ＭＳ Ｐゴシック" panose="020B0600070205080204" pitchFamily="34" charset="-128"/>
              </a:rPr>
              <a:t>tomografia</a:t>
            </a:r>
            <a:r>
              <a:rPr lang="en-US" altLang="ja-JP" sz="1800" b="1" dirty="0" smtClean="0">
                <a:solidFill>
                  <a:schemeClr val="accent2"/>
                </a:solidFill>
                <a:ea typeface="ＭＳ Ｐゴシック" panose="020B0600070205080204" pitchFamily="34" charset="-128"/>
              </a:rPr>
              <a:t> </a:t>
            </a:r>
            <a:r>
              <a:rPr lang="en-US" altLang="ja-JP" sz="1800" b="1" dirty="0" err="1" smtClean="0">
                <a:solidFill>
                  <a:schemeClr val="accent2"/>
                </a:solidFill>
                <a:ea typeface="ＭＳ Ｐゴシック" panose="020B0600070205080204" pitchFamily="34" charset="-128"/>
              </a:rPr>
              <a:t>muonica</a:t>
            </a:r>
            <a:r>
              <a:rPr lang="en-US" altLang="ja-JP" sz="1800" b="1" dirty="0" smtClean="0">
                <a:solidFill>
                  <a:schemeClr val="accent2"/>
                </a:solidFill>
                <a:ea typeface="ＭＳ Ｐゴシック" panose="020B0600070205080204" pitchFamily="34" charset="-128"/>
              </a:rPr>
              <a:t>  con due </a:t>
            </a:r>
            <a:r>
              <a:rPr lang="en-US" altLang="ja-JP" sz="1800" b="1" i="1" dirty="0" smtClean="0">
                <a:solidFill>
                  <a:schemeClr val="accent2"/>
                </a:solidFill>
                <a:ea typeface="ＭＳ Ｐゴシック" panose="020B0600070205080204" pitchFamily="34" charset="-128"/>
              </a:rPr>
              <a:t>Muon </a:t>
            </a:r>
            <a:r>
              <a:rPr lang="en-US" altLang="ja-JP" sz="1800" b="1" i="1" dirty="0">
                <a:solidFill>
                  <a:schemeClr val="accent2"/>
                </a:solidFill>
                <a:ea typeface="ＭＳ Ｐゴシック" panose="020B0600070205080204" pitchFamily="34" charset="-128"/>
              </a:rPr>
              <a:t>Chambers Detectors </a:t>
            </a:r>
            <a:r>
              <a:rPr lang="en-US" altLang="ja-JP" sz="1800" b="1" dirty="0" smtClean="0">
                <a:solidFill>
                  <a:schemeClr val="accent2"/>
                </a:solidFill>
                <a:ea typeface="ＭＳ Ｐゴシック" panose="020B0600070205080204" pitchFamily="34" charset="-128"/>
              </a:rPr>
              <a:t>di </a:t>
            </a:r>
            <a:r>
              <a:rPr lang="en-US" altLang="ja-JP" sz="1800" b="1" dirty="0" err="1" smtClean="0">
                <a:solidFill>
                  <a:schemeClr val="accent2"/>
                </a:solidFill>
                <a:ea typeface="ＭＳ Ｐゴシック" panose="020B0600070205080204" pitchFamily="34" charset="-128"/>
              </a:rPr>
              <a:t>riserva</a:t>
            </a:r>
            <a:r>
              <a:rPr lang="en-US" altLang="ja-JP" sz="1800" b="1" dirty="0" smtClean="0">
                <a:solidFill>
                  <a:schemeClr val="accent2"/>
                </a:solidFill>
                <a:ea typeface="ＭＳ Ｐゴシック" panose="020B0600070205080204" pitchFamily="34" charset="-128"/>
              </a:rPr>
              <a:t> </a:t>
            </a:r>
            <a:r>
              <a:rPr lang="en-US" altLang="ja-JP" sz="1800" b="1" dirty="0" err="1" smtClean="0">
                <a:solidFill>
                  <a:schemeClr val="accent2"/>
                </a:solidFill>
                <a:ea typeface="ＭＳ Ｐゴシック" panose="020B0600070205080204" pitchFamily="34" charset="-128"/>
              </a:rPr>
              <a:t>prodotte</a:t>
            </a:r>
            <a:r>
              <a:rPr lang="en-US" altLang="ja-JP" sz="1800" b="1" dirty="0" smtClean="0">
                <a:solidFill>
                  <a:schemeClr val="accent2"/>
                </a:solidFill>
                <a:ea typeface="ＭＳ Ｐゴシック" panose="020B0600070205080204" pitchFamily="34" charset="-128"/>
              </a:rPr>
              <a:t> per </a:t>
            </a:r>
            <a:r>
              <a:rPr lang="en-US" altLang="ja-JP" sz="1800" b="1" dirty="0">
                <a:solidFill>
                  <a:schemeClr val="accent2"/>
                </a:solidFill>
                <a:ea typeface="ＭＳ Ｐゴシック" panose="020B0600070205080204" pitchFamily="34" charset="-128"/>
              </a:rPr>
              <a:t>CMS </a:t>
            </a:r>
            <a:r>
              <a:rPr lang="en-US" altLang="ja-JP" sz="1800" b="1" dirty="0" smtClean="0">
                <a:solidFill>
                  <a:schemeClr val="accent2"/>
                </a:solidFill>
                <a:ea typeface="ＭＳ Ｐゴシック" panose="020B0600070205080204" pitchFamily="34" charset="-128"/>
              </a:rPr>
              <a:t>(</a:t>
            </a:r>
            <a:r>
              <a:rPr lang="en-US" altLang="ja-JP" sz="1800" b="1" dirty="0" err="1" smtClean="0">
                <a:solidFill>
                  <a:schemeClr val="accent2"/>
                </a:solidFill>
                <a:ea typeface="ＭＳ Ｐゴシック" panose="020B0600070205080204" pitchFamily="34" charset="-128"/>
              </a:rPr>
              <a:t>esperimento</a:t>
            </a:r>
            <a:r>
              <a:rPr lang="en-US" altLang="ja-JP" sz="1800" b="1" dirty="0" smtClean="0">
                <a:solidFill>
                  <a:schemeClr val="accent2"/>
                </a:solidFill>
                <a:ea typeface="ＭＳ Ｐゴシック" panose="020B0600070205080204" pitchFamily="34" charset="-128"/>
              </a:rPr>
              <a:t> al LHC al CERN) </a:t>
            </a:r>
            <a:r>
              <a:rPr lang="en-US" altLang="ja-JP" sz="1800" b="1" dirty="0" err="1" smtClean="0">
                <a:solidFill>
                  <a:schemeClr val="accent2"/>
                </a:solidFill>
                <a:ea typeface="ＭＳ Ｐゴシック" panose="020B0600070205080204" pitchFamily="34" charset="-128"/>
              </a:rPr>
              <a:t>usate</a:t>
            </a:r>
            <a:r>
              <a:rPr lang="en-US" altLang="ja-JP" sz="1800" b="1" dirty="0" smtClean="0">
                <a:solidFill>
                  <a:schemeClr val="accent2"/>
                </a:solidFill>
                <a:ea typeface="ＭＳ Ｐゴシック" panose="020B0600070205080204" pitchFamily="34" charset="-128"/>
              </a:rPr>
              <a:t> </a:t>
            </a:r>
            <a:r>
              <a:rPr lang="en-US" altLang="ja-JP" sz="1800" b="1" dirty="0" err="1" smtClean="0">
                <a:solidFill>
                  <a:schemeClr val="accent2"/>
                </a:solidFill>
                <a:ea typeface="ＭＳ Ｐゴシック" panose="020B0600070205080204" pitchFamily="34" charset="-128"/>
              </a:rPr>
              <a:t>nella</a:t>
            </a:r>
            <a:r>
              <a:rPr lang="en-US" altLang="ja-JP" sz="1800" b="1" dirty="0">
                <a:solidFill>
                  <a:srgbClr val="FF0000"/>
                </a:solidFill>
                <a:ea typeface="ＭＳ Ｐゴシック" panose="020B0600070205080204" pitchFamily="34" charset="-128"/>
              </a:rPr>
              <a:t> </a:t>
            </a:r>
            <a:r>
              <a:rPr lang="en-US" altLang="ja-JP" sz="1800" b="1" dirty="0" smtClean="0">
                <a:solidFill>
                  <a:srgbClr val="FF0000"/>
                </a:solidFill>
                <a:ea typeface="ＭＳ Ｐゴシック" panose="020B0600070205080204" pitchFamily="34" charset="-128"/>
              </a:rPr>
              <a:t>SCOPERTA del BOSONE di HIGGS </a:t>
            </a:r>
            <a:endParaRPr lang="en-US" altLang="ja-JP" sz="1800" b="1" dirty="0">
              <a:solidFill>
                <a:srgbClr val="FF0000"/>
              </a:solidFill>
              <a:ea typeface="ＭＳ Ｐゴシック" panose="020B0600070205080204" pitchFamily="34" charset="-128"/>
            </a:endParaRPr>
          </a:p>
        </p:txBody>
      </p:sp>
      <p:sp>
        <p:nvSpPr>
          <p:cNvPr id="23562" name="Rectangle 26"/>
          <p:cNvSpPr>
            <a:spLocks noChangeArrowheads="1"/>
          </p:cNvSpPr>
          <p:nvPr/>
        </p:nvSpPr>
        <p:spPr bwMode="auto">
          <a:xfrm>
            <a:off x="6019800" y="1558681"/>
            <a:ext cx="3373437" cy="1549142"/>
          </a:xfrm>
          <a:prstGeom prst="rect">
            <a:avLst/>
          </a:prstGeom>
          <a:noFill/>
          <a:ln w="9525">
            <a:noFill/>
            <a:miter lim="800000"/>
            <a:headEnd/>
            <a:tailEnd/>
          </a:ln>
        </p:spPr>
        <p:txBody>
          <a:bodyPr>
            <a:spAutoFit/>
          </a:bodyPr>
          <a:lstStyle/>
          <a:p>
            <a:pPr>
              <a:buFontTx/>
              <a:buChar char="•"/>
              <a:defRPr/>
            </a:pPr>
            <a:r>
              <a:rPr lang="en-US" sz="1600" b="1" dirty="0"/>
              <a:t> </a:t>
            </a:r>
            <a:r>
              <a:rPr lang="en-US" sz="1600" b="1" dirty="0" smtClean="0"/>
              <a:t>Due </a:t>
            </a:r>
            <a:r>
              <a:rPr lang="en-US" sz="1600" b="1" i="1" dirty="0" smtClean="0">
                <a:solidFill>
                  <a:srgbClr val="FF0000"/>
                </a:solidFill>
              </a:rPr>
              <a:t>Drift </a:t>
            </a:r>
            <a:r>
              <a:rPr lang="en-US" sz="1600" b="1" i="1" dirty="0">
                <a:solidFill>
                  <a:srgbClr val="FF0000"/>
                </a:solidFill>
              </a:rPr>
              <a:t>Chambers </a:t>
            </a:r>
            <a:r>
              <a:rPr lang="en-US" sz="1600" b="1" i="1" dirty="0" smtClean="0">
                <a:solidFill>
                  <a:srgbClr val="FF0000"/>
                </a:solidFill>
              </a:rPr>
              <a:t>                       </a:t>
            </a:r>
            <a:r>
              <a:rPr lang="en-US" sz="1600" b="1" dirty="0" smtClean="0"/>
              <a:t>(</a:t>
            </a:r>
            <a:r>
              <a:rPr lang="en-US" sz="1600" b="1" dirty="0" err="1" smtClean="0"/>
              <a:t>camere</a:t>
            </a:r>
            <a:r>
              <a:rPr lang="en-US" sz="1600" b="1" dirty="0" smtClean="0"/>
              <a:t> a </a:t>
            </a:r>
            <a:r>
              <a:rPr lang="en-US" sz="1600" b="1" dirty="0" err="1" smtClean="0"/>
              <a:t>deriva</a:t>
            </a:r>
            <a:r>
              <a:rPr lang="en-US" sz="1600" b="1" dirty="0" smtClean="0"/>
              <a:t>) 2.5x3.0 m</a:t>
            </a:r>
            <a:r>
              <a:rPr lang="en-US" sz="1600" b="1" baseline="30000" dirty="0" smtClean="0"/>
              <a:t>2</a:t>
            </a:r>
          </a:p>
          <a:p>
            <a:pPr>
              <a:buFontTx/>
              <a:buChar char="•"/>
              <a:defRPr/>
            </a:pPr>
            <a:endParaRPr lang="en-US" sz="1600" b="1" baseline="30000" dirty="0"/>
          </a:p>
          <a:p>
            <a:pPr>
              <a:buFontTx/>
              <a:buChar char="•"/>
              <a:defRPr/>
            </a:pPr>
            <a:r>
              <a:rPr lang="en-US" sz="1600" b="1" dirty="0"/>
              <a:t>   </a:t>
            </a:r>
            <a:r>
              <a:rPr lang="en-US" sz="1600" b="1" dirty="0" err="1" smtClean="0"/>
              <a:t>Separazione</a:t>
            </a:r>
            <a:r>
              <a:rPr lang="en-US" sz="1600" b="1" dirty="0" smtClean="0"/>
              <a:t> </a:t>
            </a:r>
            <a:r>
              <a:rPr lang="en-US" sz="1600" b="1" dirty="0" err="1" smtClean="0"/>
              <a:t>tra</a:t>
            </a:r>
            <a:r>
              <a:rPr lang="en-US" sz="1600" b="1" dirty="0" smtClean="0"/>
              <a:t> le due </a:t>
            </a:r>
            <a:r>
              <a:rPr lang="en-US" sz="1600" b="1" dirty="0" err="1" smtClean="0"/>
              <a:t>camere</a:t>
            </a:r>
            <a:r>
              <a:rPr lang="en-US" sz="1600" b="1" dirty="0" smtClean="0"/>
              <a:t>: </a:t>
            </a:r>
            <a:r>
              <a:rPr lang="en-US" sz="1600" b="1" dirty="0"/>
              <a:t>160 </a:t>
            </a:r>
            <a:r>
              <a:rPr lang="en-US" sz="1600" b="1" dirty="0" smtClean="0"/>
              <a:t>cm:            			</a:t>
            </a:r>
            <a:r>
              <a:rPr lang="en-US" sz="2000" b="1" dirty="0" smtClean="0"/>
              <a:t> </a:t>
            </a:r>
            <a:r>
              <a:rPr lang="en-US" sz="2000" b="1" dirty="0" smtClean="0">
                <a:solidFill>
                  <a:srgbClr val="FF0000"/>
                </a:solidFill>
              </a:rPr>
              <a:t> </a:t>
            </a:r>
            <a:r>
              <a:rPr lang="en-US" sz="2000" b="1" dirty="0">
                <a:solidFill>
                  <a:srgbClr val="FF0000"/>
                </a:solidFill>
              </a:rPr>
              <a:t>vol. ≈ 11.5 </a:t>
            </a:r>
            <a:r>
              <a:rPr lang="en-US" sz="2000" b="1" dirty="0" smtClean="0">
                <a:solidFill>
                  <a:srgbClr val="FF0000"/>
                </a:solidFill>
              </a:rPr>
              <a:t>m</a:t>
            </a:r>
            <a:r>
              <a:rPr lang="en-US" sz="2000" b="1" baseline="30000" dirty="0" smtClean="0">
                <a:solidFill>
                  <a:srgbClr val="FF0000"/>
                </a:solidFill>
              </a:rPr>
              <a:t>3</a:t>
            </a:r>
            <a:endParaRPr lang="en-US" sz="2000" b="1" dirty="0">
              <a:solidFill>
                <a:srgbClr val="FF0000"/>
              </a:solidFill>
            </a:endParaRPr>
          </a:p>
        </p:txBody>
      </p:sp>
      <p:sp>
        <p:nvSpPr>
          <p:cNvPr id="168980" name="Line 20"/>
          <p:cNvSpPr>
            <a:spLocks noChangeShapeType="1"/>
          </p:cNvSpPr>
          <p:nvPr/>
        </p:nvSpPr>
        <p:spPr bwMode="auto">
          <a:xfrm flipH="1">
            <a:off x="3060699" y="1844823"/>
            <a:ext cx="3246437" cy="153220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68987" name="Line 27"/>
          <p:cNvSpPr>
            <a:spLocks noChangeShapeType="1"/>
          </p:cNvSpPr>
          <p:nvPr/>
        </p:nvSpPr>
        <p:spPr bwMode="auto">
          <a:xfrm flipH="1">
            <a:off x="3924299" y="1844824"/>
            <a:ext cx="2303463" cy="331296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pic>
        <p:nvPicPr>
          <p:cNvPr id="15" name="Picture 3" descr="C:\files\logoinfnpd.tiff"/>
          <p:cNvPicPr>
            <a:picLocks noChangeAspect="1" noChangeArrowheads="1"/>
          </p:cNvPicPr>
          <p:nvPr/>
        </p:nvPicPr>
        <p:blipFill>
          <a:blip r:embed="rId5" cstate="print"/>
          <a:srcRect/>
          <a:stretch>
            <a:fillRect/>
          </a:stretch>
        </p:blipFill>
        <p:spPr bwMode="auto">
          <a:xfrm>
            <a:off x="0" y="1"/>
            <a:ext cx="1475656" cy="1066800"/>
          </a:xfrm>
          <a:prstGeom prst="rect">
            <a:avLst/>
          </a:prstGeom>
          <a:noFill/>
        </p:spPr>
      </p:pic>
      <p:pic>
        <p:nvPicPr>
          <p:cNvPr id="16" name="Picture 3" descr="C:\files\logoinfnpd.tiff"/>
          <p:cNvPicPr>
            <a:picLocks noChangeAspect="1" noChangeArrowheads="1"/>
          </p:cNvPicPr>
          <p:nvPr/>
        </p:nvPicPr>
        <p:blipFill>
          <a:blip r:embed="rId5" cstate="print"/>
          <a:srcRect/>
          <a:stretch>
            <a:fillRect/>
          </a:stretch>
        </p:blipFill>
        <p:spPr bwMode="auto">
          <a:xfrm>
            <a:off x="7614010" y="1"/>
            <a:ext cx="1475656" cy="1066800"/>
          </a:xfrm>
          <a:prstGeom prst="rect">
            <a:avLst/>
          </a:prstGeom>
          <a:noFill/>
        </p:spPr>
      </p:pic>
      <p:sp>
        <p:nvSpPr>
          <p:cNvPr id="4" name="Segnaposto numero diapositiva 3"/>
          <p:cNvSpPr>
            <a:spLocks noGrp="1"/>
          </p:cNvSpPr>
          <p:nvPr>
            <p:ph type="sldNum" sz="quarter" idx="12"/>
          </p:nvPr>
        </p:nvSpPr>
        <p:spPr/>
        <p:txBody>
          <a:bodyPr/>
          <a:lstStyle/>
          <a:p>
            <a:pPr>
              <a:defRPr/>
            </a:pPr>
            <a:fld id="{57A49406-D853-44F6-A20B-6BFA759593A8}" type="slidenum">
              <a:rPr lang="it-IT" smtClean="0"/>
              <a:pPr>
                <a:defRPr/>
              </a:pPr>
              <a:t>12</a:t>
            </a:fld>
            <a:endParaRPr lang="it-IT"/>
          </a:p>
        </p:txBody>
      </p:sp>
    </p:spTree>
    <p:extLst>
      <p:ext uri="{BB962C8B-B14F-4D97-AF65-F5344CB8AC3E}">
        <p14:creationId xmlns:p14="http://schemas.microsoft.com/office/powerpoint/2010/main" val="1973864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89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8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CEF681B2-EECF-4311-A951-2B6BC4F889F0}" type="slidenum">
              <a:rPr lang="it-IT" altLang="it-IT" sz="1400">
                <a:solidFill>
                  <a:schemeClr val="accent2"/>
                </a:solidFill>
              </a:rPr>
              <a:pPr eaLnBrk="1" hangingPunct="1"/>
              <a:t>13</a:t>
            </a:fld>
            <a:endParaRPr lang="it-IT" altLang="it-IT" sz="1400">
              <a:solidFill>
                <a:schemeClr val="accent2"/>
              </a:solidFill>
            </a:endParaRPr>
          </a:p>
        </p:txBody>
      </p:sp>
      <p:sp>
        <p:nvSpPr>
          <p:cNvPr id="4100" name="Rectangle 2"/>
          <p:cNvSpPr>
            <a:spLocks noGrp="1" noChangeArrowheads="1"/>
          </p:cNvSpPr>
          <p:nvPr>
            <p:ph type="title"/>
          </p:nvPr>
        </p:nvSpPr>
        <p:spPr>
          <a:xfrm>
            <a:off x="684213" y="0"/>
            <a:ext cx="7772400" cy="1052513"/>
          </a:xfrm>
          <a:solidFill>
            <a:srgbClr val="66FFFF"/>
          </a:solidFill>
        </p:spPr>
        <p:txBody>
          <a:bodyPr/>
          <a:lstStyle/>
          <a:p>
            <a:pPr eaLnBrk="1" hangingPunct="1"/>
            <a:r>
              <a:rPr lang="en-US" altLang="it-IT" sz="3600" b="1" dirty="0" err="1" smtClean="0">
                <a:solidFill>
                  <a:schemeClr val="accent2"/>
                </a:solidFill>
              </a:rPr>
              <a:t>Esempi</a:t>
            </a:r>
            <a:r>
              <a:rPr lang="en-US" altLang="it-IT" sz="3600" b="1" dirty="0" smtClean="0">
                <a:solidFill>
                  <a:schemeClr val="accent2"/>
                </a:solidFill>
              </a:rPr>
              <a:t> di </a:t>
            </a:r>
            <a:r>
              <a:rPr lang="en-US" altLang="it-IT" sz="3600" b="1" dirty="0" err="1" smtClean="0">
                <a:solidFill>
                  <a:schemeClr val="accent2"/>
                </a:solidFill>
              </a:rPr>
              <a:t>Risultati</a:t>
            </a:r>
            <a:r>
              <a:rPr lang="en-US" altLang="it-IT" sz="3600" b="1" dirty="0" smtClean="0">
                <a:solidFill>
                  <a:schemeClr val="accent2"/>
                </a:solidFill>
              </a:rPr>
              <a:t>*</a:t>
            </a:r>
            <a:endParaRPr lang="en-US" altLang="it-IT" dirty="0" smtClean="0"/>
          </a:p>
        </p:txBody>
      </p:sp>
      <p:sp>
        <p:nvSpPr>
          <p:cNvPr id="4102" name="Rectangle 1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a:p>
        </p:txBody>
      </p:sp>
      <p:pic>
        <p:nvPicPr>
          <p:cNvPr id="4103"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700213"/>
            <a:ext cx="3048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4267200"/>
            <a:ext cx="29432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36"/>
          <p:cNvSpPr txBox="1">
            <a:spLocks noChangeArrowheads="1"/>
          </p:cNvSpPr>
          <p:nvPr/>
        </p:nvSpPr>
        <p:spPr bwMode="auto">
          <a:xfrm>
            <a:off x="5940425" y="1628775"/>
            <a:ext cx="2016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2000" b="1" dirty="0" err="1" smtClean="0"/>
              <a:t>Mattoncini</a:t>
            </a:r>
            <a:r>
              <a:rPr lang="en-US" altLang="it-IT" sz="2000" b="1" dirty="0" smtClean="0"/>
              <a:t> di </a:t>
            </a:r>
            <a:r>
              <a:rPr lang="en-US" altLang="it-IT" sz="2000" b="1" dirty="0" err="1" smtClean="0"/>
              <a:t>Pb</a:t>
            </a:r>
            <a:r>
              <a:rPr lang="en-US" altLang="it-IT" sz="2000" b="1" dirty="0" smtClean="0"/>
              <a:t> </a:t>
            </a:r>
            <a:endParaRPr lang="en-US" altLang="it-IT" dirty="0"/>
          </a:p>
        </p:txBody>
      </p:sp>
      <p:sp>
        <p:nvSpPr>
          <p:cNvPr id="4107" name="Text Box 37"/>
          <p:cNvSpPr txBox="1">
            <a:spLocks noChangeArrowheads="1"/>
          </p:cNvSpPr>
          <p:nvPr/>
        </p:nvSpPr>
        <p:spPr bwMode="auto">
          <a:xfrm>
            <a:off x="1476375" y="3789363"/>
            <a:ext cx="12239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2000" b="1">
                <a:solidFill>
                  <a:srgbClr val="FF0000"/>
                </a:solidFill>
              </a:rPr>
              <a:t>POCA</a:t>
            </a:r>
          </a:p>
        </p:txBody>
      </p:sp>
      <p:pic>
        <p:nvPicPr>
          <p:cNvPr id="4108" name="Picture 38" descr="INFN-3-mod"/>
          <p:cNvPicPr>
            <a:picLocks noChangeAspect="1" noChangeArrowheads="1"/>
          </p:cNvPicPr>
          <p:nvPr/>
        </p:nvPicPr>
        <p:blipFill>
          <a:blip r:embed="rId5">
            <a:extLst>
              <a:ext uri="{28A0092B-C50C-407E-A947-70E740481C1C}">
                <a14:useLocalDpi xmlns:a14="http://schemas.microsoft.com/office/drawing/2010/main" val="0"/>
              </a:ext>
            </a:extLst>
          </a:blip>
          <a:srcRect b="8562"/>
          <a:stretch>
            <a:fillRect/>
          </a:stretch>
        </p:blipFill>
        <p:spPr bwMode="auto">
          <a:xfrm>
            <a:off x="5435600" y="4221163"/>
            <a:ext cx="2667000" cy="2062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09" name="Text Box 39"/>
          <p:cNvSpPr txBox="1">
            <a:spLocks noChangeArrowheads="1"/>
          </p:cNvSpPr>
          <p:nvPr/>
        </p:nvSpPr>
        <p:spPr bwMode="auto">
          <a:xfrm>
            <a:off x="6011863" y="3644900"/>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2000" b="1" dirty="0" smtClean="0">
                <a:solidFill>
                  <a:srgbClr val="FF0000"/>
                </a:solidFill>
              </a:rPr>
              <a:t>MLEM</a:t>
            </a:r>
            <a:endParaRPr lang="en-US" altLang="it-IT" sz="2000" b="1" dirty="0">
              <a:solidFill>
                <a:srgbClr val="FF0000"/>
              </a:solidFill>
            </a:endParaRPr>
          </a:p>
        </p:txBody>
      </p:sp>
      <p:sp>
        <p:nvSpPr>
          <p:cNvPr id="4110" name="Text Box 40"/>
          <p:cNvSpPr txBox="1">
            <a:spLocks noChangeArrowheads="1"/>
          </p:cNvSpPr>
          <p:nvPr/>
        </p:nvSpPr>
        <p:spPr bwMode="auto">
          <a:xfrm>
            <a:off x="3059112" y="1125538"/>
            <a:ext cx="3673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b="1" dirty="0" err="1" smtClean="0">
                <a:solidFill>
                  <a:srgbClr val="FF0000"/>
                </a:solidFill>
              </a:rPr>
              <a:t>Riconstruzioni</a:t>
            </a:r>
            <a:r>
              <a:rPr lang="en-US" altLang="it-IT" b="1" dirty="0" smtClean="0">
                <a:solidFill>
                  <a:srgbClr val="FF0000"/>
                </a:solidFill>
              </a:rPr>
              <a:t> di </a:t>
            </a:r>
            <a:r>
              <a:rPr lang="en-US" altLang="it-IT" b="1" dirty="0" err="1" smtClean="0">
                <a:solidFill>
                  <a:srgbClr val="FF0000"/>
                </a:solidFill>
              </a:rPr>
              <a:t>forme</a:t>
            </a:r>
            <a:endParaRPr lang="en-US" altLang="it-IT" b="1" dirty="0">
              <a:solidFill>
                <a:srgbClr val="FF0000"/>
              </a:solidFill>
            </a:endParaRPr>
          </a:p>
        </p:txBody>
      </p:sp>
      <p:sp>
        <p:nvSpPr>
          <p:cNvPr id="4111" name="Text Box 42"/>
          <p:cNvSpPr txBox="1">
            <a:spLocks noChangeArrowheads="1"/>
          </p:cNvSpPr>
          <p:nvPr/>
        </p:nvSpPr>
        <p:spPr bwMode="auto">
          <a:xfrm>
            <a:off x="179388" y="1125538"/>
            <a:ext cx="20875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1400"/>
              <a:t> *NIM A 604 (2009) 738</a:t>
            </a:r>
          </a:p>
        </p:txBody>
      </p:sp>
      <p:sp>
        <p:nvSpPr>
          <p:cNvPr id="4114" name="TextBox 17"/>
          <p:cNvSpPr txBox="1">
            <a:spLocks noChangeArrowheads="1"/>
          </p:cNvSpPr>
          <p:nvPr/>
        </p:nvSpPr>
        <p:spPr bwMode="auto">
          <a:xfrm>
            <a:off x="8102600" y="2427394"/>
            <a:ext cx="10795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b="1" dirty="0">
                <a:solidFill>
                  <a:schemeClr val="accent2"/>
                </a:solidFill>
              </a:rPr>
              <a:t>NB: TEST DATA</a:t>
            </a:r>
            <a:endParaRPr lang="it-IT" altLang="it-IT" b="1" dirty="0">
              <a:solidFill>
                <a:schemeClr val="accent2"/>
              </a:solidFill>
            </a:endParaRPr>
          </a:p>
        </p:txBody>
      </p:sp>
      <p:pic>
        <p:nvPicPr>
          <p:cNvPr id="20" name="Picture 3" descr="C:\files\logoinfnpd.tiff"/>
          <p:cNvPicPr>
            <a:picLocks noChangeAspect="1" noChangeArrowheads="1"/>
          </p:cNvPicPr>
          <p:nvPr/>
        </p:nvPicPr>
        <p:blipFill>
          <a:blip r:embed="rId6" cstate="print"/>
          <a:srcRect/>
          <a:stretch>
            <a:fillRect/>
          </a:stretch>
        </p:blipFill>
        <p:spPr bwMode="auto">
          <a:xfrm>
            <a:off x="0" y="1"/>
            <a:ext cx="1475656" cy="1066800"/>
          </a:xfrm>
          <a:prstGeom prst="rect">
            <a:avLst/>
          </a:prstGeom>
          <a:noFill/>
        </p:spPr>
      </p:pic>
      <p:pic>
        <p:nvPicPr>
          <p:cNvPr id="21" name="Picture 3" descr="C:\files\logoinfnpd.tiff"/>
          <p:cNvPicPr>
            <a:picLocks noChangeAspect="1" noChangeArrowheads="1"/>
          </p:cNvPicPr>
          <p:nvPr/>
        </p:nvPicPr>
        <p:blipFill>
          <a:blip r:embed="rId6" cstate="print"/>
          <a:srcRect/>
          <a:stretch>
            <a:fillRect/>
          </a:stretch>
        </p:blipFill>
        <p:spPr bwMode="auto">
          <a:xfrm>
            <a:off x="7596188" y="16965"/>
            <a:ext cx="1475656" cy="1066800"/>
          </a:xfrm>
          <a:prstGeom prst="rect">
            <a:avLst/>
          </a:prstGeom>
          <a:noFill/>
        </p:spPr>
      </p:pic>
      <p:sp>
        <p:nvSpPr>
          <p:cNvPr id="5" name="Footer Placeholder 4"/>
          <p:cNvSpPr>
            <a:spLocks noGrp="1"/>
          </p:cNvSpPr>
          <p:nvPr>
            <p:ph type="ftr" sz="quarter" idx="11"/>
          </p:nvPr>
        </p:nvSpPr>
        <p:spPr/>
        <p:txBody>
          <a:bodyPr/>
          <a:lstStyle/>
          <a:p>
            <a:pPr>
              <a:defRPr/>
            </a:pPr>
            <a:r>
              <a:rPr lang="it-IT" smtClean="0"/>
              <a:t>P. Checchia  Incontro sulla Tomografia muonica </a:t>
            </a:r>
            <a:endParaRPr lang="it-IT"/>
          </a:p>
        </p:txBody>
      </p:sp>
    </p:spTree>
    <p:extLst>
      <p:ext uri="{BB962C8B-B14F-4D97-AF65-F5344CB8AC3E}">
        <p14:creationId xmlns:p14="http://schemas.microsoft.com/office/powerpoint/2010/main" val="2187282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cstate="print"/>
          <a:srcRect/>
          <a:stretch>
            <a:fillRect/>
          </a:stretch>
        </p:blipFill>
        <p:spPr bwMode="auto">
          <a:xfrm>
            <a:off x="539552" y="1839373"/>
            <a:ext cx="3346990" cy="5018627"/>
          </a:xfrm>
          <a:prstGeom prst="rect">
            <a:avLst/>
          </a:prstGeom>
          <a:noFill/>
          <a:ln w="9525">
            <a:noFill/>
            <a:miter lim="800000"/>
            <a:headEnd/>
            <a:tailEnd/>
          </a:ln>
        </p:spPr>
      </p:pic>
      <p:sp>
        <p:nvSpPr>
          <p:cNvPr id="22533" name="Rectangle 2"/>
          <p:cNvSpPr>
            <a:spLocks noGrp="1" noChangeArrowheads="1"/>
          </p:cNvSpPr>
          <p:nvPr>
            <p:ph type="title"/>
          </p:nvPr>
        </p:nvSpPr>
        <p:spPr>
          <a:xfrm>
            <a:off x="1547664" y="0"/>
            <a:ext cx="6211416" cy="1066800"/>
          </a:xfrm>
          <a:solidFill>
            <a:srgbClr val="66FFFF"/>
          </a:solidFill>
        </p:spPr>
        <p:txBody>
          <a:bodyPr/>
          <a:lstStyle/>
          <a:p>
            <a:pPr eaLnBrk="1" hangingPunct="1"/>
            <a:r>
              <a:rPr lang="en-US" altLang="it-IT" sz="3600" b="1" dirty="0" err="1" smtClean="0">
                <a:solidFill>
                  <a:srgbClr val="3333CC"/>
                </a:solidFill>
              </a:rPr>
              <a:t>Esempi</a:t>
            </a:r>
            <a:r>
              <a:rPr lang="en-US" altLang="it-IT" sz="3600" b="1" dirty="0" smtClean="0">
                <a:solidFill>
                  <a:srgbClr val="3333CC"/>
                </a:solidFill>
              </a:rPr>
              <a:t> </a:t>
            </a:r>
            <a:r>
              <a:rPr lang="en-US" altLang="it-IT" sz="3600" b="1" dirty="0">
                <a:solidFill>
                  <a:srgbClr val="3333CC"/>
                </a:solidFill>
              </a:rPr>
              <a:t>di </a:t>
            </a:r>
            <a:r>
              <a:rPr lang="en-US" altLang="it-IT" sz="3600" b="1" dirty="0" err="1">
                <a:solidFill>
                  <a:srgbClr val="3333CC"/>
                </a:solidFill>
              </a:rPr>
              <a:t>Risultati</a:t>
            </a:r>
            <a:endParaRPr lang="en-US" dirty="0" smtClean="0"/>
          </a:p>
        </p:txBody>
      </p:sp>
      <p:sp>
        <p:nvSpPr>
          <p:cNvPr id="22535" name="Text Box 8"/>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22536"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7"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8"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9"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43" name="Rectangle 36"/>
          <p:cNvSpPr>
            <a:spLocks noChangeArrowheads="1"/>
          </p:cNvSpPr>
          <p:nvPr/>
        </p:nvSpPr>
        <p:spPr bwMode="auto">
          <a:xfrm>
            <a:off x="0" y="1196752"/>
            <a:ext cx="3059832" cy="369332"/>
          </a:xfrm>
          <a:prstGeom prst="rect">
            <a:avLst/>
          </a:prstGeom>
          <a:noFill/>
          <a:ln w="9525">
            <a:noFill/>
            <a:miter lim="800000"/>
            <a:headEnd/>
            <a:tailEnd/>
          </a:ln>
        </p:spPr>
        <p:txBody>
          <a:bodyPr wrap="square">
            <a:spAutoFit/>
          </a:bodyPr>
          <a:lstStyle/>
          <a:p>
            <a:r>
              <a:rPr lang="en-US" sz="1800" b="1" dirty="0" smtClean="0">
                <a:solidFill>
                  <a:srgbClr val="FF0000"/>
                </a:solidFill>
              </a:rPr>
              <a:t>FIAT 500L </a:t>
            </a:r>
            <a:r>
              <a:rPr lang="en-US" sz="1800" b="1" dirty="0" err="1" smtClean="0">
                <a:solidFill>
                  <a:srgbClr val="FF0000"/>
                </a:solidFill>
              </a:rPr>
              <a:t>nel</a:t>
            </a:r>
            <a:r>
              <a:rPr lang="en-US" sz="1800" b="1" dirty="0" smtClean="0">
                <a:solidFill>
                  <a:srgbClr val="FF0000"/>
                </a:solidFill>
              </a:rPr>
              <a:t> </a:t>
            </a:r>
            <a:r>
              <a:rPr lang="en-US" sz="1800" b="1" dirty="0" err="1" smtClean="0">
                <a:solidFill>
                  <a:srgbClr val="FF0000"/>
                </a:solidFill>
              </a:rPr>
              <a:t>dimonstratore</a:t>
            </a:r>
            <a:endParaRPr lang="en-US" sz="1800" b="1" dirty="0">
              <a:solidFill>
                <a:schemeClr val="accent2"/>
              </a:solidFill>
            </a:endParaRPr>
          </a:p>
        </p:txBody>
      </p:sp>
      <p:sp>
        <p:nvSpPr>
          <p:cNvPr id="18" name="Text Box 11"/>
          <p:cNvSpPr txBox="1">
            <a:spLocks noChangeArrowheads="1"/>
          </p:cNvSpPr>
          <p:nvPr/>
        </p:nvSpPr>
        <p:spPr bwMode="auto">
          <a:xfrm>
            <a:off x="89862" y="3788862"/>
            <a:ext cx="1187624" cy="677108"/>
          </a:xfrm>
          <a:prstGeom prst="rect">
            <a:avLst/>
          </a:prstGeom>
          <a:noFill/>
          <a:ln w="57150" algn="ctr">
            <a:noFill/>
            <a:miter lim="800000"/>
            <a:headEnd/>
            <a:tailEnd/>
          </a:ln>
        </p:spPr>
        <p:txBody>
          <a:bodyPr wrap="square">
            <a:spAutoFit/>
          </a:bodyPr>
          <a:lstStyle/>
          <a:p>
            <a:r>
              <a:rPr lang="en-GB" sz="1800" dirty="0" err="1" smtClean="0"/>
              <a:t>Batteria</a:t>
            </a:r>
            <a:r>
              <a:rPr lang="en-GB" sz="1800" dirty="0" smtClean="0"/>
              <a:t> </a:t>
            </a:r>
          </a:p>
          <a:p>
            <a:r>
              <a:rPr lang="en-GB" sz="2000" dirty="0" smtClean="0"/>
              <a:t>	     </a:t>
            </a:r>
            <a:endParaRPr lang="en-GB" sz="1800" dirty="0"/>
          </a:p>
        </p:txBody>
      </p:sp>
      <p:pic>
        <p:nvPicPr>
          <p:cNvPr id="22546" name="Picture 18"/>
          <p:cNvPicPr>
            <a:picLocks noChangeAspect="1" noChangeArrowheads="1"/>
          </p:cNvPicPr>
          <p:nvPr/>
        </p:nvPicPr>
        <p:blipFill>
          <a:blip r:embed="rId4" cstate="print"/>
          <a:srcRect/>
          <a:stretch>
            <a:fillRect/>
          </a:stretch>
        </p:blipFill>
        <p:spPr bwMode="auto">
          <a:xfrm>
            <a:off x="3851920" y="1484784"/>
            <a:ext cx="4937125" cy="2722563"/>
          </a:xfrm>
          <a:prstGeom prst="rect">
            <a:avLst/>
          </a:prstGeom>
          <a:noFill/>
          <a:ln w="9525">
            <a:noFill/>
            <a:miter lim="800000"/>
            <a:headEnd/>
            <a:tailEnd/>
          </a:ln>
        </p:spPr>
      </p:pic>
      <p:pic>
        <p:nvPicPr>
          <p:cNvPr id="22547" name="Picture 19"/>
          <p:cNvPicPr>
            <a:picLocks noChangeAspect="1" noChangeArrowheads="1"/>
          </p:cNvPicPr>
          <p:nvPr/>
        </p:nvPicPr>
        <p:blipFill>
          <a:blip r:embed="rId5" cstate="print"/>
          <a:srcRect/>
          <a:stretch>
            <a:fillRect/>
          </a:stretch>
        </p:blipFill>
        <p:spPr bwMode="auto">
          <a:xfrm>
            <a:off x="4932040" y="4338637"/>
            <a:ext cx="3082925" cy="2519363"/>
          </a:xfrm>
          <a:prstGeom prst="rect">
            <a:avLst/>
          </a:prstGeom>
          <a:noFill/>
          <a:ln w="9525">
            <a:noFill/>
            <a:miter lim="800000"/>
            <a:headEnd/>
            <a:tailEnd/>
          </a:ln>
        </p:spPr>
      </p:pic>
      <p:pic>
        <p:nvPicPr>
          <p:cNvPr id="22548" name="Picture 20"/>
          <p:cNvPicPr>
            <a:picLocks noChangeAspect="1" noChangeArrowheads="1"/>
          </p:cNvPicPr>
          <p:nvPr/>
        </p:nvPicPr>
        <p:blipFill>
          <a:blip r:embed="rId6" cstate="print"/>
          <a:srcRect/>
          <a:stretch>
            <a:fillRect/>
          </a:stretch>
        </p:blipFill>
        <p:spPr bwMode="auto">
          <a:xfrm>
            <a:off x="3923928" y="4221163"/>
            <a:ext cx="4843463" cy="2636837"/>
          </a:xfrm>
          <a:prstGeom prst="rect">
            <a:avLst/>
          </a:prstGeom>
          <a:noFill/>
          <a:ln w="9525">
            <a:noFill/>
            <a:miter lim="800000"/>
            <a:headEnd/>
            <a:tailEnd/>
          </a:ln>
        </p:spPr>
      </p:pic>
      <p:cxnSp>
        <p:nvCxnSpPr>
          <p:cNvPr id="25" name="Straight Arrow Connector 10"/>
          <p:cNvCxnSpPr>
            <a:cxnSpLocks noChangeShapeType="1"/>
          </p:cNvCxnSpPr>
          <p:nvPr/>
        </p:nvCxnSpPr>
        <p:spPr bwMode="auto">
          <a:xfrm flipV="1">
            <a:off x="611560" y="4581128"/>
            <a:ext cx="2232248" cy="360040"/>
          </a:xfrm>
          <a:prstGeom prst="straightConnector1">
            <a:avLst/>
          </a:prstGeom>
          <a:noFill/>
          <a:ln w="25400">
            <a:solidFill>
              <a:srgbClr val="FF0000"/>
            </a:solidFill>
            <a:round/>
            <a:headEnd/>
            <a:tailEnd type="triangle" w="med" len="med"/>
          </a:ln>
        </p:spPr>
      </p:cxnSp>
      <p:cxnSp>
        <p:nvCxnSpPr>
          <p:cNvPr id="28" name="Elbow Connector 27"/>
          <p:cNvCxnSpPr/>
          <p:nvPr/>
        </p:nvCxnSpPr>
        <p:spPr>
          <a:xfrm>
            <a:off x="1043608" y="3933056"/>
            <a:ext cx="504056" cy="432048"/>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1259632" y="3933056"/>
            <a:ext cx="1728192" cy="432048"/>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 name="Text Box 11"/>
          <p:cNvSpPr txBox="1">
            <a:spLocks noChangeArrowheads="1"/>
          </p:cNvSpPr>
          <p:nvPr/>
        </p:nvSpPr>
        <p:spPr bwMode="auto">
          <a:xfrm>
            <a:off x="0" y="4941168"/>
            <a:ext cx="2627784" cy="677108"/>
          </a:xfrm>
          <a:prstGeom prst="rect">
            <a:avLst/>
          </a:prstGeom>
          <a:noFill/>
          <a:ln w="57150" algn="ctr">
            <a:noFill/>
            <a:miter lim="800000"/>
            <a:headEnd/>
            <a:tailEnd/>
          </a:ln>
        </p:spPr>
        <p:txBody>
          <a:bodyPr wrap="square">
            <a:spAutoFit/>
          </a:bodyPr>
          <a:lstStyle/>
          <a:p>
            <a:r>
              <a:rPr lang="en-GB" sz="1800" dirty="0" smtClean="0"/>
              <a:t>1l </a:t>
            </a:r>
            <a:r>
              <a:rPr lang="en-GB" sz="1800" dirty="0" err="1" smtClean="0"/>
              <a:t>Pb</a:t>
            </a:r>
            <a:r>
              <a:rPr lang="en-GB" sz="1800" dirty="0" smtClean="0"/>
              <a:t> </a:t>
            </a:r>
          </a:p>
          <a:p>
            <a:r>
              <a:rPr lang="en-GB" sz="2000" dirty="0" smtClean="0"/>
              <a:t>	     </a:t>
            </a:r>
            <a:endParaRPr lang="en-GB" sz="1800" dirty="0"/>
          </a:p>
        </p:txBody>
      </p:sp>
      <p:pic>
        <p:nvPicPr>
          <p:cNvPr id="23" name="Picture 3" descr="C:\files\logoinfnpd.tiff"/>
          <p:cNvPicPr>
            <a:picLocks noChangeAspect="1" noChangeArrowheads="1"/>
          </p:cNvPicPr>
          <p:nvPr/>
        </p:nvPicPr>
        <p:blipFill>
          <a:blip r:embed="rId7" cstate="print"/>
          <a:srcRect/>
          <a:stretch>
            <a:fillRect/>
          </a:stretch>
        </p:blipFill>
        <p:spPr bwMode="auto">
          <a:xfrm>
            <a:off x="0" y="0"/>
            <a:ext cx="1475656" cy="1236155"/>
          </a:xfrm>
          <a:prstGeom prst="rect">
            <a:avLst/>
          </a:prstGeom>
          <a:noFill/>
        </p:spPr>
      </p:pic>
      <p:sp>
        <p:nvSpPr>
          <p:cNvPr id="24" name="TextBox 23"/>
          <p:cNvSpPr txBox="1"/>
          <p:nvPr/>
        </p:nvSpPr>
        <p:spPr>
          <a:xfrm>
            <a:off x="4067944" y="4365104"/>
            <a:ext cx="4536504" cy="307777"/>
          </a:xfrm>
          <a:prstGeom prst="rect">
            <a:avLst/>
          </a:prstGeom>
          <a:noFill/>
        </p:spPr>
        <p:txBody>
          <a:bodyPr wrap="square" rtlCol="0">
            <a:spAutoFit/>
          </a:bodyPr>
          <a:lstStyle/>
          <a:p>
            <a:r>
              <a:rPr lang="en-US" sz="1400" dirty="0" smtClean="0">
                <a:solidFill>
                  <a:srgbClr val="FFFF00"/>
                </a:solidFill>
              </a:rPr>
              <a:t>F. </a:t>
            </a:r>
            <a:r>
              <a:rPr lang="en-US" sz="1400" dirty="0" err="1" smtClean="0">
                <a:solidFill>
                  <a:srgbClr val="FFFF00"/>
                </a:solidFill>
              </a:rPr>
              <a:t>Gonella</a:t>
            </a:r>
            <a:r>
              <a:rPr lang="en-US" sz="1400" dirty="0" smtClean="0">
                <a:solidFill>
                  <a:srgbClr val="FFFF00"/>
                </a:solidFill>
              </a:rPr>
              <a:t>, M. </a:t>
            </a:r>
            <a:r>
              <a:rPr lang="en-US" sz="1400" dirty="0" err="1" smtClean="0">
                <a:solidFill>
                  <a:srgbClr val="FFFF00"/>
                </a:solidFill>
              </a:rPr>
              <a:t>Furlan</a:t>
            </a:r>
            <a:r>
              <a:rPr lang="en-US" sz="1400" dirty="0" smtClean="0">
                <a:solidFill>
                  <a:srgbClr val="FFFF00"/>
                </a:solidFill>
              </a:rPr>
              <a:t>, A. </a:t>
            </a:r>
            <a:r>
              <a:rPr lang="en-US" sz="1400" dirty="0" err="1" smtClean="0">
                <a:solidFill>
                  <a:srgbClr val="FFFF00"/>
                </a:solidFill>
              </a:rPr>
              <a:t>Rigoni</a:t>
            </a:r>
            <a:r>
              <a:rPr lang="en-US" sz="1400" dirty="0" smtClean="0">
                <a:solidFill>
                  <a:srgbClr val="FFFF00"/>
                </a:solidFill>
              </a:rPr>
              <a:t>, </a:t>
            </a:r>
            <a:r>
              <a:rPr lang="en-US" sz="1400" dirty="0" err="1" smtClean="0">
                <a:solidFill>
                  <a:srgbClr val="FFFF00"/>
                </a:solidFill>
              </a:rPr>
              <a:t>S.Vanini,G</a:t>
            </a:r>
            <a:r>
              <a:rPr lang="en-US" sz="1400" dirty="0" smtClean="0">
                <a:solidFill>
                  <a:srgbClr val="FFFF00"/>
                </a:solidFill>
              </a:rPr>
              <a:t>. </a:t>
            </a:r>
            <a:r>
              <a:rPr lang="en-US" sz="1400" dirty="0" err="1" smtClean="0">
                <a:solidFill>
                  <a:srgbClr val="FFFF00"/>
                </a:solidFill>
              </a:rPr>
              <a:t>Zumerle,P.C</a:t>
            </a:r>
            <a:r>
              <a:rPr lang="en-US" sz="1400" dirty="0" smtClean="0">
                <a:solidFill>
                  <a:srgbClr val="FFFF00"/>
                </a:solidFill>
              </a:rPr>
              <a:t>.</a:t>
            </a:r>
            <a:endParaRPr lang="it-IT" sz="1400" dirty="0">
              <a:solidFill>
                <a:srgbClr val="FFFF00"/>
              </a:solidFill>
            </a:endParaRPr>
          </a:p>
        </p:txBody>
      </p:sp>
      <p:pic>
        <p:nvPicPr>
          <p:cNvPr id="21" name="Picture 3" descr="C:\files\logoinfnpd.tiff"/>
          <p:cNvPicPr>
            <a:picLocks noChangeAspect="1" noChangeArrowheads="1"/>
          </p:cNvPicPr>
          <p:nvPr/>
        </p:nvPicPr>
        <p:blipFill>
          <a:blip r:embed="rId7" cstate="print"/>
          <a:srcRect/>
          <a:stretch>
            <a:fillRect/>
          </a:stretch>
        </p:blipFill>
        <p:spPr bwMode="auto">
          <a:xfrm>
            <a:off x="7668344" y="59321"/>
            <a:ext cx="1475656" cy="1236155"/>
          </a:xfrm>
          <a:prstGeom prst="rect">
            <a:avLst/>
          </a:prstGeom>
          <a:noFill/>
        </p:spPr>
      </p:pic>
      <p:sp>
        <p:nvSpPr>
          <p:cNvPr id="4" name="Segnaposto numero diapositiva 3"/>
          <p:cNvSpPr>
            <a:spLocks noGrp="1"/>
          </p:cNvSpPr>
          <p:nvPr>
            <p:ph type="sldNum" sz="quarter" idx="12"/>
          </p:nvPr>
        </p:nvSpPr>
        <p:spPr/>
        <p:txBody>
          <a:bodyPr/>
          <a:lstStyle/>
          <a:p>
            <a:pPr>
              <a:defRPr/>
            </a:pPr>
            <a:fld id="{57A49406-D853-44F6-A20B-6BFA759593A8}" type="slidenum">
              <a:rPr lang="it-IT" smtClean="0"/>
              <a:pPr>
                <a:defRPr/>
              </a:pPr>
              <a:t>14</a:t>
            </a:fld>
            <a:endParaRPr lang="it-IT"/>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a:xfrm>
            <a:off x="7286625" y="64008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fld id="{C97D3684-009C-4F4E-95F4-232C5E568EAF}" type="slidenum">
              <a:rPr lang="en-US" altLang="it-IT" sz="1400">
                <a:solidFill>
                  <a:schemeClr val="accent2"/>
                </a:solidFill>
              </a:rPr>
              <a:pPr algn="ctr" eaLnBrk="1" hangingPunct="1"/>
              <a:t>15</a:t>
            </a:fld>
            <a:endParaRPr lang="en-US" altLang="it-IT" sz="1400">
              <a:solidFill>
                <a:schemeClr val="accent2"/>
              </a:solidFill>
            </a:endParaRPr>
          </a:p>
        </p:txBody>
      </p:sp>
      <p:sp>
        <p:nvSpPr>
          <p:cNvPr id="344067" name="Text Box 3"/>
          <p:cNvSpPr txBox="1">
            <a:spLocks noChangeArrowheads="1"/>
          </p:cNvSpPr>
          <p:nvPr/>
        </p:nvSpPr>
        <p:spPr bwMode="auto">
          <a:xfrm>
            <a:off x="1143000" y="60325"/>
            <a:ext cx="6991350" cy="646331"/>
          </a:xfrm>
          <a:prstGeom prst="rect">
            <a:avLst/>
          </a:prstGeom>
          <a:solidFill>
            <a:srgbClr val="66FFFF"/>
          </a:solidFill>
          <a:ln w="38100">
            <a:noFill/>
            <a:miter lim="800000"/>
            <a:headEnd/>
            <a:tailEnd/>
          </a:ln>
          <a:effectLst>
            <a:prstShdw prst="shdw17" dist="17961" dir="2700000">
              <a:schemeClr val="bg2">
                <a:gamma/>
                <a:shade val="60000"/>
                <a:invGamma/>
              </a:schemeClr>
            </a:prstShdw>
          </a:effectLst>
        </p:spPr>
        <p:txBody>
          <a:bodyPr>
            <a:spAutoFit/>
          </a:bodyPr>
          <a:lstStyle/>
          <a:p>
            <a:pPr algn="ctr">
              <a:spcBef>
                <a:spcPct val="50000"/>
              </a:spcBef>
              <a:defRPr/>
            </a:pPr>
            <a:r>
              <a:rPr lang="en-US" altLang="it-IT" sz="3600" b="1" kern="0" dirty="0" err="1">
                <a:solidFill>
                  <a:srgbClr val="3333CC"/>
                </a:solidFill>
                <a:latin typeface="Times New Roman"/>
                <a:ea typeface="+mj-ea"/>
                <a:cs typeface="+mj-cs"/>
              </a:rPr>
              <a:t>Esempi</a:t>
            </a:r>
            <a:r>
              <a:rPr lang="en-US" altLang="it-IT" sz="3600" b="1" kern="0" dirty="0">
                <a:solidFill>
                  <a:srgbClr val="3333CC"/>
                </a:solidFill>
                <a:latin typeface="Times New Roman"/>
                <a:ea typeface="+mj-ea"/>
                <a:cs typeface="+mj-cs"/>
              </a:rPr>
              <a:t> di </a:t>
            </a:r>
            <a:r>
              <a:rPr lang="en-US" altLang="it-IT" sz="3600" b="1" kern="0" dirty="0" err="1">
                <a:solidFill>
                  <a:srgbClr val="3333CC"/>
                </a:solidFill>
                <a:latin typeface="Times New Roman"/>
                <a:ea typeface="+mj-ea"/>
                <a:cs typeface="+mj-cs"/>
              </a:rPr>
              <a:t>Risultati</a:t>
            </a:r>
            <a:endParaRPr lang="en-US" altLang="ja-JP" sz="3200" b="1" dirty="0">
              <a:solidFill>
                <a:schemeClr val="accent2"/>
              </a:solidFill>
              <a:ea typeface="ＭＳ Ｐゴシック" charset="-128"/>
              <a:cs typeface="Times New Roman" pitchFamily="18" charset="0"/>
            </a:endParaRPr>
          </a:p>
        </p:txBody>
      </p:sp>
      <p:pic>
        <p:nvPicPr>
          <p:cNvPr id="30724" name="Picture 15" descr="piombosemisepolto2.jpg"/>
          <p:cNvPicPr>
            <a:picLocks noChangeAspect="1"/>
          </p:cNvPicPr>
          <p:nvPr/>
        </p:nvPicPr>
        <p:blipFill>
          <a:blip r:embed="rId3">
            <a:extLst>
              <a:ext uri="{28A0092B-C50C-407E-A947-70E740481C1C}">
                <a14:useLocalDpi xmlns:a14="http://schemas.microsoft.com/office/drawing/2010/main" val="0"/>
              </a:ext>
            </a:extLst>
          </a:blip>
          <a:srcRect t="24045"/>
          <a:stretch>
            <a:fillRect/>
          </a:stretch>
        </p:blipFill>
        <p:spPr bwMode="auto">
          <a:xfrm>
            <a:off x="5000625" y="3857625"/>
            <a:ext cx="29622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Date Placeholder 9"/>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400" smtClean="0">
                <a:solidFill>
                  <a:schemeClr val="accent2"/>
                </a:solidFill>
              </a:rPr>
              <a:t>24/11/2017</a:t>
            </a:r>
            <a:endParaRPr lang="it-IT" altLang="it-IT" sz="1400" smtClean="0">
              <a:solidFill>
                <a:schemeClr val="accent2"/>
              </a:solidFill>
            </a:endParaRPr>
          </a:p>
        </p:txBody>
      </p:sp>
      <p:pic>
        <p:nvPicPr>
          <p:cNvPr id="30726" name="Picture 6" descr="C:\Users\zumerle\privato_w7\2_Lav_altro\muon_tomography\Presentazioni_mie\120124_Tecnogamma\foto_nn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900" y="765175"/>
            <a:ext cx="35941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Segnaposto contenuto 2"/>
          <p:cNvSpPr>
            <a:spLocks noGrp="1"/>
          </p:cNvSpPr>
          <p:nvPr>
            <p:ph idx="1"/>
          </p:nvPr>
        </p:nvSpPr>
        <p:spPr>
          <a:xfrm>
            <a:off x="-53975" y="1673225"/>
            <a:ext cx="4787900" cy="5184775"/>
          </a:xfrm>
        </p:spPr>
        <p:txBody>
          <a:bodyPr/>
          <a:lstStyle/>
          <a:p>
            <a:r>
              <a:rPr lang="it-IT" altLang="it-IT" sz="2400" b="1" dirty="0" smtClean="0">
                <a:solidFill>
                  <a:srgbClr val="FF0000"/>
                </a:solidFill>
              </a:rPr>
              <a:t>configurazione: </a:t>
            </a:r>
          </a:p>
          <a:p>
            <a:pPr lvl="1"/>
            <a:r>
              <a:rPr lang="it-IT" altLang="it-IT" b="1" dirty="0" smtClean="0">
                <a:solidFill>
                  <a:schemeClr val="accent2"/>
                </a:solidFill>
              </a:rPr>
              <a:t>Blocco di Pb  (~10 </a:t>
            </a:r>
            <a:r>
              <a:rPr lang="it-IT" altLang="it-IT" b="1" dirty="0">
                <a:solidFill>
                  <a:schemeClr val="accent2"/>
                </a:solidFill>
              </a:rPr>
              <a:t>l</a:t>
            </a:r>
            <a:r>
              <a:rPr lang="it-IT" altLang="it-IT" b="1" dirty="0" smtClean="0">
                <a:solidFill>
                  <a:schemeClr val="accent2"/>
                </a:solidFill>
              </a:rPr>
              <a:t>) nascosto tra rottami ferrosi e sopra un pianale di ferro pieno </a:t>
            </a:r>
          </a:p>
          <a:p>
            <a:pPr lvl="1"/>
            <a:r>
              <a:rPr lang="it-IT" altLang="it-IT" b="1" dirty="0" smtClean="0">
                <a:solidFill>
                  <a:schemeClr val="accent2"/>
                </a:solidFill>
              </a:rPr>
              <a:t>Totale Fe equivalente a 2.5 m di rottami ferrosi</a:t>
            </a:r>
          </a:p>
        </p:txBody>
      </p:sp>
      <p:pic>
        <p:nvPicPr>
          <p:cNvPr id="8" name="Picture 15" descr="musteel.png"/>
          <p:cNvPicPr>
            <a:picLocks noChangeAspect="1"/>
          </p:cNvPicPr>
          <p:nvPr/>
        </p:nvPicPr>
        <p:blipFill>
          <a:blip r:embed="rId5" cstate="print"/>
          <a:srcRect b="69183"/>
          <a:stretch>
            <a:fillRect/>
          </a:stretch>
        </p:blipFill>
        <p:spPr>
          <a:xfrm>
            <a:off x="1" y="0"/>
            <a:ext cx="1475655" cy="928688"/>
          </a:xfrm>
          <a:prstGeom prst="rect">
            <a:avLst/>
          </a:prstGeom>
          <a:solidFill>
            <a:schemeClr val="bg1"/>
          </a:solidFill>
        </p:spPr>
      </p:pic>
      <p:pic>
        <p:nvPicPr>
          <p:cNvPr id="9" name="Picture 3" descr="C:\files\logoinfnpd.tiff"/>
          <p:cNvPicPr>
            <a:picLocks noChangeAspect="1" noChangeArrowheads="1"/>
          </p:cNvPicPr>
          <p:nvPr/>
        </p:nvPicPr>
        <p:blipFill>
          <a:blip r:embed="rId6" cstate="print"/>
          <a:srcRect/>
          <a:stretch>
            <a:fillRect/>
          </a:stretch>
        </p:blipFill>
        <p:spPr bwMode="auto">
          <a:xfrm>
            <a:off x="7962900" y="1"/>
            <a:ext cx="1181100" cy="908049"/>
          </a:xfrm>
          <a:prstGeom prst="rect">
            <a:avLst/>
          </a:prstGeom>
          <a:noFill/>
        </p:spPr>
      </p:pic>
      <p:sp>
        <p:nvSpPr>
          <p:cNvPr id="11" name="Line 20"/>
          <p:cNvSpPr>
            <a:spLocks noChangeShapeType="1"/>
          </p:cNvSpPr>
          <p:nvPr/>
        </p:nvSpPr>
        <p:spPr bwMode="auto">
          <a:xfrm flipV="1">
            <a:off x="3347864" y="1340768"/>
            <a:ext cx="3456383" cy="936104"/>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2" name="Line 20"/>
          <p:cNvSpPr>
            <a:spLocks noChangeShapeType="1"/>
          </p:cNvSpPr>
          <p:nvPr/>
        </p:nvSpPr>
        <p:spPr bwMode="auto">
          <a:xfrm>
            <a:off x="3311915" y="2351384"/>
            <a:ext cx="2799928" cy="2852559"/>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extLst>
      <p:ext uri="{BB962C8B-B14F-4D97-AF65-F5344CB8AC3E}">
        <p14:creationId xmlns:p14="http://schemas.microsoft.com/office/powerpoint/2010/main" val="1384191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xfrm>
            <a:off x="1547664" y="0"/>
            <a:ext cx="6211416" cy="1066800"/>
          </a:xfrm>
          <a:solidFill>
            <a:srgbClr val="66FFFF"/>
          </a:solidFill>
        </p:spPr>
        <p:txBody>
          <a:bodyPr/>
          <a:lstStyle/>
          <a:p>
            <a:pPr eaLnBrk="1" hangingPunct="1"/>
            <a:r>
              <a:rPr lang="en-US" altLang="it-IT" sz="3600" b="1" dirty="0" err="1" smtClean="0">
                <a:solidFill>
                  <a:srgbClr val="3333CC"/>
                </a:solidFill>
              </a:rPr>
              <a:t>Esempi</a:t>
            </a:r>
            <a:r>
              <a:rPr lang="en-US" altLang="it-IT" sz="3600" b="1" dirty="0">
                <a:solidFill>
                  <a:srgbClr val="3333CC"/>
                </a:solidFill>
              </a:rPr>
              <a:t> </a:t>
            </a:r>
            <a:r>
              <a:rPr lang="en-US" altLang="it-IT" sz="3600" b="1" dirty="0" smtClean="0">
                <a:solidFill>
                  <a:srgbClr val="3333CC"/>
                </a:solidFill>
              </a:rPr>
              <a:t>di </a:t>
            </a:r>
            <a:r>
              <a:rPr lang="en-US" altLang="it-IT" sz="3600" b="1" dirty="0" err="1">
                <a:solidFill>
                  <a:srgbClr val="3333CC"/>
                </a:solidFill>
              </a:rPr>
              <a:t>Risultati</a:t>
            </a:r>
            <a:endParaRPr lang="en-US" dirty="0" smtClean="0"/>
          </a:p>
        </p:txBody>
      </p:sp>
      <p:sp>
        <p:nvSpPr>
          <p:cNvPr id="22535" name="Text Box 8"/>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22536"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7"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8"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9"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pic>
        <p:nvPicPr>
          <p:cNvPr id="23" name="Picture 3" descr="C:\files\logoinfnpd.tiff"/>
          <p:cNvPicPr>
            <a:picLocks noChangeAspect="1" noChangeArrowheads="1"/>
          </p:cNvPicPr>
          <p:nvPr/>
        </p:nvPicPr>
        <p:blipFill>
          <a:blip r:embed="rId5" cstate="print"/>
          <a:srcRect/>
          <a:stretch>
            <a:fillRect/>
          </a:stretch>
        </p:blipFill>
        <p:spPr bwMode="auto">
          <a:xfrm>
            <a:off x="7668344" y="0"/>
            <a:ext cx="1475656" cy="1236155"/>
          </a:xfrm>
          <a:prstGeom prst="rect">
            <a:avLst/>
          </a:prstGeom>
          <a:noFill/>
        </p:spPr>
      </p:pic>
      <p:sp>
        <p:nvSpPr>
          <p:cNvPr id="24" name="TextBox 23"/>
          <p:cNvSpPr txBox="1"/>
          <p:nvPr/>
        </p:nvSpPr>
        <p:spPr>
          <a:xfrm>
            <a:off x="531366" y="1066800"/>
            <a:ext cx="7200800" cy="461665"/>
          </a:xfrm>
          <a:prstGeom prst="rect">
            <a:avLst/>
          </a:prstGeom>
          <a:solidFill>
            <a:srgbClr val="FFFF00"/>
          </a:solidFill>
          <a:ln>
            <a:noFill/>
          </a:ln>
        </p:spPr>
        <p:txBody>
          <a:bodyPr wrap="square" rtlCol="0">
            <a:spAutoFit/>
          </a:bodyPr>
          <a:lstStyle/>
          <a:p>
            <a:pPr algn="ctr"/>
            <a:r>
              <a:rPr lang="en-US" b="1">
                <a:solidFill>
                  <a:srgbClr val="FF0000"/>
                </a:solidFill>
              </a:rPr>
              <a:t>Evoluzione con le iterazioni (400)</a:t>
            </a:r>
            <a:endParaRPr lang="it-IT" b="1" kern="0" dirty="0" smtClean="0">
              <a:solidFill>
                <a:srgbClr val="FF0000"/>
              </a:solidFill>
            </a:endParaRPr>
          </a:p>
        </p:txBody>
      </p:sp>
      <p:pic>
        <p:nvPicPr>
          <p:cNvPr id="26" name="Picture 25" descr="musteel.png"/>
          <p:cNvPicPr>
            <a:picLocks noChangeAspect="1"/>
          </p:cNvPicPr>
          <p:nvPr/>
        </p:nvPicPr>
        <p:blipFill>
          <a:blip r:embed="rId6" cstate="print"/>
          <a:srcRect b="69183"/>
          <a:stretch>
            <a:fillRect/>
          </a:stretch>
        </p:blipFill>
        <p:spPr>
          <a:xfrm>
            <a:off x="1" y="0"/>
            <a:ext cx="1763687" cy="1052736"/>
          </a:xfrm>
          <a:prstGeom prst="rect">
            <a:avLst/>
          </a:prstGeom>
          <a:solidFill>
            <a:schemeClr val="bg1"/>
          </a:solidFill>
        </p:spPr>
      </p:pic>
      <p:pic>
        <p:nvPicPr>
          <p:cNvPr id="3" name="video_5M_400it_trimmed_16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31640" y="2133599"/>
            <a:ext cx="6096000" cy="4572000"/>
          </a:xfrm>
          <a:prstGeom prst="rect">
            <a:avLst/>
          </a:prstGeom>
        </p:spPr>
      </p:pic>
      <p:sp>
        <p:nvSpPr>
          <p:cNvPr id="4" name="Segnaposto numero diapositiva 3"/>
          <p:cNvSpPr>
            <a:spLocks noGrp="1"/>
          </p:cNvSpPr>
          <p:nvPr>
            <p:ph type="sldNum" sz="quarter" idx="12"/>
          </p:nvPr>
        </p:nvSpPr>
        <p:spPr/>
        <p:txBody>
          <a:bodyPr/>
          <a:lstStyle/>
          <a:p>
            <a:pPr>
              <a:defRPr/>
            </a:pPr>
            <a:fld id="{57A49406-D853-44F6-A20B-6BFA759593A8}" type="slidenum">
              <a:rPr lang="it-IT" smtClean="0"/>
              <a:pPr>
                <a:defRPr/>
              </a:pPr>
              <a:t>16</a:t>
            </a:fld>
            <a:endParaRPr lang="it-IT"/>
          </a:p>
        </p:txBody>
      </p:sp>
    </p:spTree>
    <p:extLst>
      <p:ext uri="{BB962C8B-B14F-4D97-AF65-F5344CB8AC3E}">
        <p14:creationId xmlns:p14="http://schemas.microsoft.com/office/powerpoint/2010/main" val="4218902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C:\files\logoinfnpd.tiff"/>
          <p:cNvPicPr>
            <a:picLocks noChangeAspect="1" noChangeArrowheads="1"/>
          </p:cNvPicPr>
          <p:nvPr/>
        </p:nvPicPr>
        <p:blipFill>
          <a:blip r:embed="rId5" cstate="print"/>
          <a:srcRect/>
          <a:stretch>
            <a:fillRect/>
          </a:stretch>
        </p:blipFill>
        <p:spPr bwMode="auto">
          <a:xfrm>
            <a:off x="23360" y="19797"/>
            <a:ext cx="1475656" cy="1236155"/>
          </a:xfrm>
          <a:prstGeom prst="rect">
            <a:avLst/>
          </a:prstGeom>
          <a:noFill/>
        </p:spPr>
      </p:pic>
      <p:sp>
        <p:nvSpPr>
          <p:cNvPr id="22533" name="Rectangle 2"/>
          <p:cNvSpPr>
            <a:spLocks noGrp="1" noChangeArrowheads="1"/>
          </p:cNvSpPr>
          <p:nvPr>
            <p:ph type="title"/>
          </p:nvPr>
        </p:nvSpPr>
        <p:spPr>
          <a:xfrm>
            <a:off x="1547664" y="0"/>
            <a:ext cx="6211416" cy="1066800"/>
          </a:xfrm>
          <a:solidFill>
            <a:srgbClr val="66FFFF"/>
          </a:solidFill>
        </p:spPr>
        <p:txBody>
          <a:bodyPr/>
          <a:lstStyle/>
          <a:p>
            <a:pPr eaLnBrk="1" hangingPunct="1"/>
            <a:r>
              <a:rPr lang="en-US" altLang="it-IT" sz="3600" b="1" dirty="0" err="1" smtClean="0">
                <a:solidFill>
                  <a:srgbClr val="3333CC"/>
                </a:solidFill>
              </a:rPr>
              <a:t>Esempi</a:t>
            </a:r>
            <a:r>
              <a:rPr lang="en-US" altLang="it-IT" sz="3600" b="1" dirty="0" smtClean="0">
                <a:solidFill>
                  <a:srgbClr val="3333CC"/>
                </a:solidFill>
              </a:rPr>
              <a:t> di </a:t>
            </a:r>
            <a:r>
              <a:rPr lang="en-US" altLang="it-IT" sz="3600" b="1" dirty="0" err="1">
                <a:solidFill>
                  <a:srgbClr val="3333CC"/>
                </a:solidFill>
              </a:rPr>
              <a:t>Risultati</a:t>
            </a:r>
            <a:endParaRPr lang="en-US" dirty="0" smtClean="0"/>
          </a:p>
        </p:txBody>
      </p:sp>
      <p:sp>
        <p:nvSpPr>
          <p:cNvPr id="22535" name="Text Box 8"/>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6"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7"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8"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2539"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3" name="Picture 3" descr="C:\files\logoinfnpd.tiff"/>
          <p:cNvPicPr>
            <a:picLocks noChangeAspect="1" noChangeArrowheads="1"/>
          </p:cNvPicPr>
          <p:nvPr/>
        </p:nvPicPr>
        <p:blipFill>
          <a:blip r:embed="rId5" cstate="print"/>
          <a:srcRect/>
          <a:stretch>
            <a:fillRect/>
          </a:stretch>
        </p:blipFill>
        <p:spPr bwMode="auto">
          <a:xfrm>
            <a:off x="7668344" y="0"/>
            <a:ext cx="1475656" cy="1236155"/>
          </a:xfrm>
          <a:prstGeom prst="rect">
            <a:avLst/>
          </a:prstGeom>
          <a:noFill/>
        </p:spPr>
      </p:pic>
      <p:sp>
        <p:nvSpPr>
          <p:cNvPr id="24" name="TextBox 23"/>
          <p:cNvSpPr txBox="1"/>
          <p:nvPr/>
        </p:nvSpPr>
        <p:spPr>
          <a:xfrm>
            <a:off x="685800" y="1375449"/>
            <a:ext cx="7200800" cy="461665"/>
          </a:xfrm>
          <a:prstGeom prst="rect">
            <a:avLst/>
          </a:prstGeom>
          <a:solidFill>
            <a:srgbClr val="FF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err="1" smtClean="0">
                <a:solidFill>
                  <a:srgbClr val="FF0000"/>
                </a:solidFill>
              </a:rPr>
              <a:t>Tridimensionalità</a:t>
            </a:r>
            <a:r>
              <a:rPr kumimoji="0" lang="en-US" sz="2400" b="1"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endParaRPr kumimoji="0" lang="it-IT" sz="2400" b="1" i="0" u="none" strike="noStrike" kern="0" cap="none" spc="0" normalizeH="0" baseline="0" noProof="0" dirty="0" smtClean="0">
              <a:ln>
                <a:noFill/>
              </a:ln>
              <a:solidFill>
                <a:srgbClr val="FF0000"/>
              </a:solidFill>
              <a:effectLst/>
              <a:uLnTx/>
              <a:uFillTx/>
              <a:latin typeface="Times New Roman" pitchFamily="18" charset="0"/>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A49406-D853-44F6-A20B-6BFA759593A8}" type="slidenum">
              <a:rPr kumimoji="0" lang="it-IT" sz="1400" b="1" i="0" u="none" strike="noStrike" kern="1200" cap="none" spc="0" normalizeH="0" baseline="0" noProof="0" smtClean="0">
                <a:ln>
                  <a:noFill/>
                </a:ln>
                <a:solidFill>
                  <a:srgbClr val="3333CC"/>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it-IT" sz="14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smtClean="0">
                <a:ln>
                  <a:noFill/>
                </a:ln>
                <a:solidFill>
                  <a:srgbClr val="3333CC"/>
                </a:solidFill>
                <a:effectLst/>
                <a:uLnTx/>
                <a:uFillTx/>
                <a:latin typeface="Times New Roman" pitchFamily="18" charset="0"/>
                <a:ea typeface="+mn-ea"/>
                <a:cs typeface="+mn-cs"/>
              </a:rPr>
              <a:t>24/11/2017</a:t>
            </a:r>
            <a:endParaRPr kumimoji="0" lang="it-IT" sz="14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1" i="0" u="none" strike="noStrike" kern="1200" cap="none" spc="0" normalizeH="0" baseline="0" noProof="0" smtClean="0">
                <a:ln>
                  <a:noFill/>
                </a:ln>
                <a:solidFill>
                  <a:srgbClr val="3333CC"/>
                </a:solidFill>
                <a:effectLst/>
                <a:uLnTx/>
                <a:uFillTx/>
                <a:latin typeface="Times New Roman" pitchFamily="18" charset="0"/>
                <a:ea typeface="+mn-ea"/>
                <a:cs typeface="+mn-cs"/>
              </a:rPr>
              <a:t>P. Checchia  Incontro sulla Tomografia muonica </a:t>
            </a:r>
            <a:endParaRPr kumimoji="0" lang="it-IT" sz="1400" b="1" i="0" u="none" strike="noStrike" kern="1200" cap="none" spc="0" normalizeH="0" baseline="0" noProof="0" dirty="0">
              <a:ln>
                <a:noFill/>
              </a:ln>
              <a:solidFill>
                <a:srgbClr val="3333CC"/>
              </a:solidFill>
              <a:effectLst/>
              <a:uLnTx/>
              <a:uFillTx/>
              <a:latin typeface="Times New Roman" pitchFamily="18" charset="0"/>
              <a:ea typeface="+mn-ea"/>
              <a:cs typeface="+mn-cs"/>
            </a:endParaRPr>
          </a:p>
        </p:txBody>
      </p:sp>
      <p:pic>
        <p:nvPicPr>
          <p:cNvPr id="6" name="MuTom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42755" y="2517739"/>
            <a:ext cx="4477375" cy="3098343"/>
          </a:xfrm>
          <a:prstGeom prst="rect">
            <a:avLst/>
          </a:prstGeom>
        </p:spPr>
      </p:pic>
      <p:pic>
        <p:nvPicPr>
          <p:cNvPr id="17" name="Picture 16" descr="20150914_170420s.jpg"/>
          <p:cNvPicPr>
            <a:picLocks noChangeAspect="1"/>
          </p:cNvPicPr>
          <p:nvPr/>
        </p:nvPicPr>
        <p:blipFill rotWithShape="1">
          <a:blip r:embed="rId7" cstate="print"/>
          <a:srcRect r="10375"/>
          <a:stretch/>
        </p:blipFill>
        <p:spPr>
          <a:xfrm>
            <a:off x="67770" y="2609585"/>
            <a:ext cx="4644008" cy="2914650"/>
          </a:xfrm>
          <a:prstGeom prst="rect">
            <a:avLst/>
          </a:prstGeom>
        </p:spPr>
      </p:pic>
      <p:cxnSp>
        <p:nvCxnSpPr>
          <p:cNvPr id="18" name="Straight Arrow Connector 17"/>
          <p:cNvCxnSpPr/>
          <p:nvPr/>
        </p:nvCxnSpPr>
        <p:spPr>
          <a:xfrm flipH="1">
            <a:off x="761188" y="2348384"/>
            <a:ext cx="4530893" cy="1718526"/>
          </a:xfrm>
          <a:prstGeom prst="straightConnector1">
            <a:avLst/>
          </a:prstGeom>
          <a:ln w="1905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6913" y="4792958"/>
            <a:ext cx="766854" cy="1153165"/>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419872" y="2420433"/>
            <a:ext cx="1800200" cy="1149297"/>
          </a:xfrm>
          <a:prstGeom prst="straightConnector1">
            <a:avLst/>
          </a:prstGeom>
          <a:ln w="19050">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92081" y="1928960"/>
            <a:ext cx="2594519" cy="461665"/>
          </a:xfrm>
          <a:prstGeom prst="rect">
            <a:avLst/>
          </a:prstGeom>
          <a:noFill/>
        </p:spPr>
        <p:txBody>
          <a:bodyPr wrap="square" rtlCol="0">
            <a:spAutoFit/>
          </a:bodyPr>
          <a:lstStyle/>
          <a:p>
            <a:r>
              <a:rPr lang="en-US" dirty="0" err="1" smtClean="0"/>
              <a:t>Blocchi</a:t>
            </a:r>
            <a:r>
              <a:rPr lang="en-US" dirty="0" smtClean="0"/>
              <a:t> di </a:t>
            </a:r>
            <a:r>
              <a:rPr lang="en-US" dirty="0" err="1" smtClean="0"/>
              <a:t>ferro</a:t>
            </a:r>
            <a:endParaRPr lang="en-US" dirty="0"/>
          </a:p>
        </p:txBody>
      </p:sp>
      <p:sp>
        <p:nvSpPr>
          <p:cNvPr id="27" name="TextBox 26"/>
          <p:cNvSpPr txBox="1"/>
          <p:nvPr/>
        </p:nvSpPr>
        <p:spPr>
          <a:xfrm>
            <a:off x="685800" y="5785436"/>
            <a:ext cx="3061591" cy="461665"/>
          </a:xfrm>
          <a:prstGeom prst="rect">
            <a:avLst/>
          </a:prstGeom>
          <a:noFill/>
        </p:spPr>
        <p:txBody>
          <a:bodyPr wrap="square" rtlCol="0">
            <a:spAutoFit/>
          </a:bodyPr>
          <a:lstStyle/>
          <a:p>
            <a:r>
              <a:rPr lang="en-US" dirty="0" err="1" smtClean="0"/>
              <a:t>Agganci</a:t>
            </a:r>
            <a:r>
              <a:rPr lang="en-US" dirty="0" smtClean="0"/>
              <a:t> di </a:t>
            </a:r>
            <a:r>
              <a:rPr lang="en-US" dirty="0" err="1" smtClean="0"/>
              <a:t>alluminio</a:t>
            </a:r>
            <a:endParaRPr lang="en-US" dirty="0"/>
          </a:p>
        </p:txBody>
      </p:sp>
      <p:cxnSp>
        <p:nvCxnSpPr>
          <p:cNvPr id="28" name="Straight Arrow Connector 27"/>
          <p:cNvCxnSpPr/>
          <p:nvPr/>
        </p:nvCxnSpPr>
        <p:spPr>
          <a:xfrm flipH="1" flipV="1">
            <a:off x="971600" y="5517235"/>
            <a:ext cx="118782" cy="428888"/>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248830" y="4253315"/>
            <a:ext cx="785543" cy="1617271"/>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1167943" y="4280478"/>
            <a:ext cx="3685148" cy="1562943"/>
          </a:xfrm>
          <a:prstGeom prst="straightConnector1">
            <a:avLst/>
          </a:prstGeom>
          <a:ln w="19050">
            <a:solidFill>
              <a:srgbClr val="0066FF"/>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851567" y="5715290"/>
            <a:ext cx="3491137" cy="461665"/>
          </a:xfrm>
          <a:prstGeom prst="rect">
            <a:avLst/>
          </a:prstGeom>
          <a:noFill/>
        </p:spPr>
        <p:txBody>
          <a:bodyPr wrap="square" rtlCol="0">
            <a:spAutoFit/>
          </a:bodyPr>
          <a:lstStyle/>
          <a:p>
            <a:r>
              <a:rPr lang="en-US" dirty="0" err="1" smtClean="0"/>
              <a:t>Bidoni</a:t>
            </a:r>
            <a:r>
              <a:rPr lang="en-US" dirty="0" smtClean="0"/>
              <a:t> di </a:t>
            </a:r>
            <a:r>
              <a:rPr lang="en-US" dirty="0" err="1" smtClean="0"/>
              <a:t>minerali</a:t>
            </a:r>
            <a:r>
              <a:rPr lang="en-US" dirty="0" smtClean="0"/>
              <a:t> </a:t>
            </a:r>
            <a:r>
              <a:rPr lang="en-US" dirty="0" err="1" smtClean="0"/>
              <a:t>ferrosi</a:t>
            </a:r>
            <a:endParaRPr lang="en-US" dirty="0"/>
          </a:p>
        </p:txBody>
      </p:sp>
    </p:spTree>
    <p:extLst>
      <p:ext uri="{BB962C8B-B14F-4D97-AF65-F5344CB8AC3E}">
        <p14:creationId xmlns:p14="http://schemas.microsoft.com/office/powerpoint/2010/main" val="9977925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l="7102" t="8328" r="9537" b="8719"/>
          <a:stretch/>
        </p:blipFill>
        <p:spPr>
          <a:xfrm>
            <a:off x="7190910" y="4942920"/>
            <a:ext cx="2016224" cy="2006352"/>
          </a:xfrm>
          <a:prstGeom prst="rect">
            <a:avLst/>
          </a:prstGeom>
        </p:spPr>
      </p:pic>
      <p:pic>
        <p:nvPicPr>
          <p:cNvPr id="40" name="Picture 39" descr="setupSW.png"/>
          <p:cNvPicPr>
            <a:picLocks noChangeAspect="1"/>
          </p:cNvPicPr>
          <p:nvPr/>
        </p:nvPicPr>
        <p:blipFill>
          <a:blip r:embed="rId4" cstate="print"/>
          <a:stretch>
            <a:fillRect/>
          </a:stretch>
        </p:blipFill>
        <p:spPr>
          <a:xfrm>
            <a:off x="2627784" y="2492896"/>
            <a:ext cx="4016301" cy="3015605"/>
          </a:xfrm>
          <a:prstGeom prst="rect">
            <a:avLst/>
          </a:prstGeom>
        </p:spPr>
      </p:pic>
      <p:sp>
        <p:nvSpPr>
          <p:cNvPr id="22533" name="Rectangle 2"/>
          <p:cNvSpPr>
            <a:spLocks noGrp="1" noChangeArrowheads="1"/>
          </p:cNvSpPr>
          <p:nvPr>
            <p:ph type="title"/>
          </p:nvPr>
        </p:nvSpPr>
        <p:spPr>
          <a:xfrm>
            <a:off x="1547664" y="0"/>
            <a:ext cx="6211416" cy="1066800"/>
          </a:xfrm>
          <a:solidFill>
            <a:srgbClr val="66FFFF"/>
          </a:solidFill>
        </p:spPr>
        <p:txBody>
          <a:bodyPr/>
          <a:lstStyle/>
          <a:p>
            <a:pPr eaLnBrk="1" hangingPunct="1"/>
            <a:r>
              <a:rPr lang="en-US" altLang="it-IT" sz="3600" b="1" dirty="0" err="1" smtClean="0">
                <a:solidFill>
                  <a:srgbClr val="3333CC"/>
                </a:solidFill>
              </a:rPr>
              <a:t>Esempi</a:t>
            </a:r>
            <a:r>
              <a:rPr lang="en-US" altLang="it-IT" sz="3600" b="1" dirty="0" smtClean="0">
                <a:solidFill>
                  <a:srgbClr val="3333CC"/>
                </a:solidFill>
              </a:rPr>
              <a:t> </a:t>
            </a:r>
            <a:r>
              <a:rPr lang="en-US" altLang="it-IT" sz="3600" b="1" dirty="0">
                <a:solidFill>
                  <a:srgbClr val="3333CC"/>
                </a:solidFill>
              </a:rPr>
              <a:t>di </a:t>
            </a:r>
            <a:r>
              <a:rPr lang="en-US" altLang="it-IT" sz="3600" b="1" dirty="0" err="1">
                <a:solidFill>
                  <a:srgbClr val="3333CC"/>
                </a:solidFill>
              </a:rPr>
              <a:t>Risultati</a:t>
            </a:r>
            <a:endParaRPr lang="en-US" baseline="30000" dirty="0" smtClean="0"/>
          </a:p>
        </p:txBody>
      </p:sp>
      <p:sp>
        <p:nvSpPr>
          <p:cNvPr id="22535" name="Text Box 8"/>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22536"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7"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8"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9"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pic>
        <p:nvPicPr>
          <p:cNvPr id="22" name="Picture 3" descr="C:\files\logoinfnpd.tiff"/>
          <p:cNvPicPr>
            <a:picLocks noChangeAspect="1" noChangeArrowheads="1"/>
          </p:cNvPicPr>
          <p:nvPr/>
        </p:nvPicPr>
        <p:blipFill>
          <a:blip r:embed="rId5" cstate="print"/>
          <a:srcRect/>
          <a:stretch>
            <a:fillRect/>
          </a:stretch>
        </p:blipFill>
        <p:spPr bwMode="auto">
          <a:xfrm>
            <a:off x="0" y="0"/>
            <a:ext cx="1475656" cy="1236155"/>
          </a:xfrm>
          <a:prstGeom prst="rect">
            <a:avLst/>
          </a:prstGeom>
          <a:noFill/>
        </p:spPr>
      </p:pic>
      <p:pic>
        <p:nvPicPr>
          <p:cNvPr id="23" name="Picture 3" descr="C:\files\logoinfnpd.tiff"/>
          <p:cNvPicPr>
            <a:picLocks noChangeAspect="1" noChangeArrowheads="1"/>
          </p:cNvPicPr>
          <p:nvPr/>
        </p:nvPicPr>
        <p:blipFill>
          <a:blip r:embed="rId5" cstate="print"/>
          <a:srcRect/>
          <a:stretch>
            <a:fillRect/>
          </a:stretch>
        </p:blipFill>
        <p:spPr bwMode="auto">
          <a:xfrm>
            <a:off x="7668344" y="0"/>
            <a:ext cx="1475656" cy="1236155"/>
          </a:xfrm>
          <a:prstGeom prst="rect">
            <a:avLst/>
          </a:prstGeom>
          <a:noFill/>
        </p:spPr>
      </p:pic>
      <p:sp>
        <p:nvSpPr>
          <p:cNvPr id="25" name="Rectangle 36"/>
          <p:cNvSpPr>
            <a:spLocks noChangeArrowheads="1"/>
          </p:cNvSpPr>
          <p:nvPr/>
        </p:nvSpPr>
        <p:spPr bwMode="auto">
          <a:xfrm>
            <a:off x="611560" y="1124744"/>
            <a:ext cx="8208912" cy="1292662"/>
          </a:xfrm>
          <a:prstGeom prst="rect">
            <a:avLst/>
          </a:prstGeom>
          <a:noFill/>
          <a:ln w="9525">
            <a:noFill/>
            <a:miter lim="800000"/>
            <a:headEnd/>
            <a:tailEnd/>
          </a:ln>
        </p:spPr>
        <p:txBody>
          <a:bodyPr wrap="square">
            <a:spAutoFit/>
          </a:bodyPr>
          <a:lstStyle/>
          <a:p>
            <a:pPr algn="ctr"/>
            <a:r>
              <a:rPr lang="en-US" b="1" dirty="0" err="1" smtClean="0">
                <a:solidFill>
                  <a:srgbClr val="FF0000"/>
                </a:solidFill>
              </a:rPr>
              <a:t>assorbimento</a:t>
            </a:r>
            <a:r>
              <a:rPr lang="en-US" b="1" dirty="0" smtClean="0">
                <a:solidFill>
                  <a:srgbClr val="FF0000"/>
                </a:solidFill>
              </a:rPr>
              <a:t> e </a:t>
            </a:r>
            <a:r>
              <a:rPr lang="en-US" b="1" dirty="0" err="1" smtClean="0">
                <a:solidFill>
                  <a:srgbClr val="FF0000"/>
                </a:solidFill>
              </a:rPr>
              <a:t>trasmissione</a:t>
            </a:r>
            <a:r>
              <a:rPr lang="en-US" b="1" dirty="0" smtClean="0">
                <a:solidFill>
                  <a:srgbClr val="FF0000"/>
                </a:solidFill>
              </a:rPr>
              <a:t>  </a:t>
            </a:r>
          </a:p>
          <a:p>
            <a:pPr algn="ctr"/>
            <a:endParaRPr lang="en-US" sz="1800" b="1" dirty="0" smtClean="0">
              <a:solidFill>
                <a:srgbClr val="FF0000"/>
              </a:solidFill>
            </a:endParaRPr>
          </a:p>
          <a:p>
            <a:pPr algn="just"/>
            <a:r>
              <a:rPr lang="en-US" sz="1800" b="1" dirty="0" err="1" smtClean="0">
                <a:solidFill>
                  <a:schemeClr val="accent2"/>
                </a:solidFill>
              </a:rPr>
              <a:t>Rivelatori</a:t>
            </a:r>
            <a:r>
              <a:rPr lang="en-US" sz="1800" b="1" dirty="0" smtClean="0">
                <a:solidFill>
                  <a:schemeClr val="accent2"/>
                </a:solidFill>
              </a:rPr>
              <a:t> </a:t>
            </a:r>
            <a:r>
              <a:rPr lang="en-US" sz="1800" b="1" dirty="0" err="1" smtClean="0">
                <a:solidFill>
                  <a:schemeClr val="accent2"/>
                </a:solidFill>
              </a:rPr>
              <a:t>posizionati</a:t>
            </a:r>
            <a:r>
              <a:rPr lang="en-US" sz="1800" b="1" dirty="0" smtClean="0">
                <a:solidFill>
                  <a:schemeClr val="accent2"/>
                </a:solidFill>
              </a:rPr>
              <a:t> </a:t>
            </a:r>
            <a:r>
              <a:rPr lang="en-US" sz="1800" b="1" dirty="0" err="1" smtClean="0">
                <a:solidFill>
                  <a:schemeClr val="accent2"/>
                </a:solidFill>
              </a:rPr>
              <a:t>attorno</a:t>
            </a:r>
            <a:r>
              <a:rPr lang="en-US" sz="1800" b="1" dirty="0" smtClean="0">
                <a:solidFill>
                  <a:schemeClr val="accent2"/>
                </a:solidFill>
              </a:rPr>
              <a:t> ad un </a:t>
            </a:r>
            <a:r>
              <a:rPr lang="en-US" sz="1800" b="1" dirty="0" err="1" smtClean="0">
                <a:solidFill>
                  <a:schemeClr val="accent2"/>
                </a:solidFill>
              </a:rPr>
              <a:t>contenitore</a:t>
            </a:r>
            <a:r>
              <a:rPr lang="en-US" sz="1800" b="1" dirty="0" smtClean="0">
                <a:solidFill>
                  <a:schemeClr val="accent2"/>
                </a:solidFill>
              </a:rPr>
              <a:t> di barre di </a:t>
            </a:r>
            <a:r>
              <a:rPr lang="en-US" sz="1800" b="1" dirty="0" err="1" smtClean="0">
                <a:solidFill>
                  <a:schemeClr val="accent2"/>
                </a:solidFill>
              </a:rPr>
              <a:t>combustibile</a:t>
            </a:r>
            <a:r>
              <a:rPr lang="en-US" sz="1800" b="1" dirty="0" smtClean="0">
                <a:solidFill>
                  <a:schemeClr val="accent2"/>
                </a:solidFill>
              </a:rPr>
              <a:t> </a:t>
            </a:r>
            <a:r>
              <a:rPr lang="en-US" sz="1800" b="1" dirty="0" err="1" smtClean="0">
                <a:solidFill>
                  <a:schemeClr val="accent2"/>
                </a:solidFill>
              </a:rPr>
              <a:t>nucleare</a:t>
            </a:r>
            <a:r>
              <a:rPr lang="en-US" sz="1800" b="1" dirty="0" smtClean="0">
                <a:solidFill>
                  <a:schemeClr val="accent2"/>
                </a:solidFill>
              </a:rPr>
              <a:t> </a:t>
            </a:r>
            <a:r>
              <a:rPr lang="en-US" sz="1800" b="1" dirty="0" err="1" smtClean="0">
                <a:solidFill>
                  <a:schemeClr val="accent2"/>
                </a:solidFill>
              </a:rPr>
              <a:t>esausto</a:t>
            </a:r>
            <a:r>
              <a:rPr lang="en-US" sz="1800" b="1" dirty="0" smtClean="0">
                <a:solidFill>
                  <a:schemeClr val="accent2"/>
                </a:solidFill>
              </a:rPr>
              <a:t> (</a:t>
            </a:r>
            <a:r>
              <a:rPr lang="en-US" sz="1800" b="1" dirty="0" err="1" smtClean="0">
                <a:solidFill>
                  <a:schemeClr val="accent2"/>
                </a:solidFill>
              </a:rPr>
              <a:t>vedi</a:t>
            </a:r>
            <a:r>
              <a:rPr lang="en-US" sz="1800" b="1" dirty="0" smtClean="0">
                <a:solidFill>
                  <a:schemeClr val="accent2"/>
                </a:solidFill>
              </a:rPr>
              <a:t> </a:t>
            </a:r>
            <a:r>
              <a:rPr lang="en-US" sz="1800" b="1" dirty="0" err="1" smtClean="0">
                <a:solidFill>
                  <a:schemeClr val="accent2"/>
                </a:solidFill>
              </a:rPr>
              <a:t>dopo</a:t>
            </a:r>
            <a:r>
              <a:rPr lang="en-US" sz="1800" b="1" dirty="0" smtClean="0">
                <a:solidFill>
                  <a:schemeClr val="accent2"/>
                </a:solidFill>
              </a:rPr>
              <a:t>)</a:t>
            </a:r>
            <a:endParaRPr lang="en-US" sz="1800" b="1" dirty="0">
              <a:solidFill>
                <a:srgbClr val="FF0000"/>
              </a:solidFill>
            </a:endParaRPr>
          </a:p>
        </p:txBody>
      </p:sp>
      <p:pic>
        <p:nvPicPr>
          <p:cNvPr id="101380" name="Picture 4"/>
          <p:cNvPicPr>
            <a:picLocks noChangeAspect="1" noChangeArrowheads="1"/>
          </p:cNvPicPr>
          <p:nvPr/>
        </p:nvPicPr>
        <p:blipFill>
          <a:blip r:embed="rId6" cstate="print"/>
          <a:srcRect/>
          <a:stretch>
            <a:fillRect/>
          </a:stretch>
        </p:blipFill>
        <p:spPr bwMode="auto">
          <a:xfrm>
            <a:off x="-2" y="3140967"/>
            <a:ext cx="3093720" cy="2928366"/>
          </a:xfrm>
          <a:prstGeom prst="rect">
            <a:avLst/>
          </a:prstGeom>
          <a:noFill/>
          <a:ln w="9525">
            <a:noFill/>
            <a:miter lim="800000"/>
            <a:headEnd/>
            <a:tailEnd/>
          </a:ln>
        </p:spPr>
      </p:pic>
      <p:pic>
        <p:nvPicPr>
          <p:cNvPr id="101382" name="Picture 6"/>
          <p:cNvPicPr>
            <a:picLocks noChangeAspect="1" noChangeArrowheads="1"/>
          </p:cNvPicPr>
          <p:nvPr/>
        </p:nvPicPr>
        <p:blipFill>
          <a:blip r:embed="rId7" cstate="print"/>
          <a:srcRect/>
          <a:stretch>
            <a:fillRect/>
          </a:stretch>
        </p:blipFill>
        <p:spPr bwMode="auto">
          <a:xfrm>
            <a:off x="6964680" y="3068960"/>
            <a:ext cx="2179320" cy="1272540"/>
          </a:xfrm>
          <a:prstGeom prst="rect">
            <a:avLst/>
          </a:prstGeom>
          <a:noFill/>
          <a:ln w="9525">
            <a:noFill/>
            <a:miter lim="800000"/>
            <a:headEnd/>
            <a:tailEnd/>
          </a:ln>
        </p:spPr>
      </p:pic>
      <p:sp>
        <p:nvSpPr>
          <p:cNvPr id="21" name="TextBox 20"/>
          <p:cNvSpPr txBox="1"/>
          <p:nvPr/>
        </p:nvSpPr>
        <p:spPr>
          <a:xfrm>
            <a:off x="4967536" y="2276872"/>
            <a:ext cx="4176464" cy="646331"/>
          </a:xfrm>
          <a:prstGeom prst="rect">
            <a:avLst/>
          </a:prstGeom>
          <a:noFill/>
        </p:spPr>
        <p:txBody>
          <a:bodyPr wrap="square" rtlCol="0">
            <a:spAutoFit/>
          </a:bodyPr>
          <a:lstStyle/>
          <a:p>
            <a:r>
              <a:rPr lang="en-US" sz="1800" b="1" dirty="0" smtClean="0">
                <a:solidFill>
                  <a:srgbClr val="FF0000"/>
                </a:solidFill>
              </a:rPr>
              <a:t>	simulation </a:t>
            </a:r>
            <a:r>
              <a:rPr lang="en-US" sz="1800" b="1" dirty="0" err="1" smtClean="0">
                <a:solidFill>
                  <a:srgbClr val="FF0000"/>
                </a:solidFill>
              </a:rPr>
              <a:t>realistica</a:t>
            </a:r>
            <a:r>
              <a:rPr lang="en-US" sz="1800" b="1" dirty="0" smtClean="0">
                <a:solidFill>
                  <a:schemeClr val="accent2"/>
                </a:solidFill>
              </a:rPr>
              <a:t>  		</a:t>
            </a:r>
            <a:r>
              <a:rPr lang="en-US" sz="1800" b="1" dirty="0" err="1" smtClean="0">
                <a:solidFill>
                  <a:schemeClr val="accent2"/>
                </a:solidFill>
              </a:rPr>
              <a:t>contenitore</a:t>
            </a:r>
            <a:r>
              <a:rPr lang="en-US" sz="1800" b="1" dirty="0" smtClean="0">
                <a:solidFill>
                  <a:schemeClr val="accent2"/>
                </a:solidFill>
              </a:rPr>
              <a:t> CASTOR</a:t>
            </a:r>
            <a:endParaRPr lang="it-IT" sz="1800" b="1" dirty="0">
              <a:solidFill>
                <a:schemeClr val="accent2"/>
              </a:solidFill>
            </a:endParaRPr>
          </a:p>
        </p:txBody>
      </p:sp>
      <p:sp>
        <p:nvSpPr>
          <p:cNvPr id="24" name="Date Placeholder 23"/>
          <p:cNvSpPr>
            <a:spLocks noGrp="1"/>
          </p:cNvSpPr>
          <p:nvPr>
            <p:ph type="dt" sz="half" idx="10"/>
          </p:nvPr>
        </p:nvSpPr>
        <p:spPr/>
        <p:txBody>
          <a:bodyPr/>
          <a:lstStyle/>
          <a:p>
            <a:pPr>
              <a:defRPr/>
            </a:pPr>
            <a:r>
              <a:rPr lang="en-US" smtClean="0"/>
              <a:t>24/11/2017</a:t>
            </a:r>
            <a:endParaRPr lang="it-IT" dirty="0"/>
          </a:p>
        </p:txBody>
      </p:sp>
      <p:pic>
        <p:nvPicPr>
          <p:cNvPr id="3" name="Immagine 2"/>
          <p:cNvPicPr>
            <a:picLocks noChangeAspect="1"/>
          </p:cNvPicPr>
          <p:nvPr/>
        </p:nvPicPr>
        <p:blipFill rotWithShape="1">
          <a:blip r:embed="rId8" cstate="print">
            <a:extLst>
              <a:ext uri="{28A0092B-C50C-407E-A947-70E740481C1C}">
                <a14:useLocalDpi xmlns:a14="http://schemas.microsoft.com/office/drawing/2010/main" val="0"/>
              </a:ext>
            </a:extLst>
          </a:blip>
          <a:srcRect l="8319" t="8319" r="9986" b="9987"/>
          <a:stretch/>
        </p:blipFill>
        <p:spPr>
          <a:xfrm>
            <a:off x="5313409" y="4942920"/>
            <a:ext cx="1940635" cy="1950015"/>
          </a:xfrm>
          <a:prstGeom prst="rect">
            <a:avLst/>
          </a:prstGeom>
        </p:spPr>
      </p:pic>
      <p:sp>
        <p:nvSpPr>
          <p:cNvPr id="42" name="TextBox 41"/>
          <p:cNvSpPr txBox="1"/>
          <p:nvPr/>
        </p:nvSpPr>
        <p:spPr>
          <a:xfrm>
            <a:off x="5580112" y="4869160"/>
            <a:ext cx="3563888" cy="400110"/>
          </a:xfrm>
          <a:prstGeom prst="rect">
            <a:avLst/>
          </a:prstGeom>
          <a:noFill/>
        </p:spPr>
        <p:txBody>
          <a:bodyPr wrap="square" rtlCol="0">
            <a:spAutoFit/>
          </a:bodyPr>
          <a:lstStyle/>
          <a:p>
            <a:r>
              <a:rPr lang="en-US" sz="2000" dirty="0" smtClean="0">
                <a:solidFill>
                  <a:schemeClr val="accent6"/>
                </a:solidFill>
                <a:latin typeface="Symbol" pitchFamily="18" charset="2"/>
              </a:rPr>
              <a:t>m </a:t>
            </a:r>
            <a:r>
              <a:rPr lang="en-US" sz="2000" dirty="0" err="1" smtClean="0">
                <a:solidFill>
                  <a:schemeClr val="accent6"/>
                </a:solidFill>
              </a:rPr>
              <a:t>assorbiti</a:t>
            </a:r>
            <a:r>
              <a:rPr lang="en-US" sz="2000" dirty="0" smtClean="0">
                <a:solidFill>
                  <a:schemeClr val="accent6"/>
                </a:solidFill>
              </a:rPr>
              <a:t>            </a:t>
            </a:r>
            <a:r>
              <a:rPr lang="en-US" sz="2000" dirty="0" smtClean="0">
                <a:solidFill>
                  <a:schemeClr val="accent6"/>
                </a:solidFill>
                <a:latin typeface="Symbol" pitchFamily="18" charset="2"/>
              </a:rPr>
              <a:t>m </a:t>
            </a:r>
            <a:r>
              <a:rPr lang="en-US" sz="2000" dirty="0" err="1" smtClean="0">
                <a:solidFill>
                  <a:schemeClr val="accent6"/>
                </a:solidFill>
              </a:rPr>
              <a:t>passanti</a:t>
            </a:r>
            <a:endParaRPr lang="it-IT" sz="2000" dirty="0">
              <a:solidFill>
                <a:schemeClr val="accent6"/>
              </a:solidFill>
            </a:endParaRPr>
          </a:p>
        </p:txBody>
      </p:sp>
      <p:sp>
        <p:nvSpPr>
          <p:cNvPr id="5" name="Slide Number Placeholder 4"/>
          <p:cNvSpPr>
            <a:spLocks noGrp="1"/>
          </p:cNvSpPr>
          <p:nvPr>
            <p:ph type="sldNum" sz="quarter" idx="12"/>
          </p:nvPr>
        </p:nvSpPr>
        <p:spPr/>
        <p:txBody>
          <a:bodyPr/>
          <a:lstStyle/>
          <a:p>
            <a:pPr>
              <a:defRPr/>
            </a:pPr>
            <a:fld id="{57A49406-D853-44F6-A20B-6BFA759593A8}" type="slidenum">
              <a:rPr lang="it-IT" smtClean="0"/>
              <a:pPr>
                <a:defRPr/>
              </a:pPr>
              <a:t>18</a:t>
            </a:fld>
            <a:endParaRPr lang="it-IT"/>
          </a:p>
        </p:txBody>
      </p:sp>
    </p:spTree>
    <p:extLst>
      <p:ext uri="{BB962C8B-B14F-4D97-AF65-F5344CB8AC3E}">
        <p14:creationId xmlns:p14="http://schemas.microsoft.com/office/powerpoint/2010/main" val="37067364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Text Box 11"/>
          <p:cNvSpPr txBox="1">
            <a:spLocks noChangeArrowheads="1"/>
          </p:cNvSpPr>
          <p:nvPr/>
        </p:nvSpPr>
        <p:spPr bwMode="auto">
          <a:xfrm>
            <a:off x="611560" y="1340768"/>
            <a:ext cx="8352928" cy="5324535"/>
          </a:xfrm>
          <a:prstGeom prst="rect">
            <a:avLst/>
          </a:prstGeom>
          <a:solidFill>
            <a:schemeClr val="bg1"/>
          </a:solid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err="1" smtClean="0">
                <a:ln>
                  <a:noFill/>
                </a:ln>
                <a:solidFill>
                  <a:srgbClr val="FF0000"/>
                </a:solidFill>
                <a:effectLst/>
                <a:uLnTx/>
                <a:uFillTx/>
                <a:latin typeface="Times New Roman" pitchFamily="18" charset="0"/>
                <a:ea typeface="+mn-ea"/>
                <a:cs typeface="+mn-cs"/>
              </a:rPr>
              <a:t>L’utilizzo</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dei</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muoni</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cosmici</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lang="en-US" sz="2000" b="1" dirty="0" smtClean="0">
                <a:solidFill>
                  <a:srgbClr val="FF0000"/>
                </a:solidFill>
              </a:rPr>
              <a:t>(Radio/</a:t>
            </a:r>
            <a:r>
              <a:rPr kumimoji="0" lang="en-US" sz="2000" b="1" i="0" u="none" strike="noStrike" kern="1200" cap="none" spc="0" normalizeH="0" baseline="0" noProof="0" dirty="0" err="1" smtClean="0">
                <a:ln>
                  <a:noFill/>
                </a:ln>
                <a:solidFill>
                  <a:srgbClr val="FF0000"/>
                </a:solidFill>
                <a:effectLst/>
                <a:uLnTx/>
                <a:uFillTx/>
                <a:latin typeface="Times New Roman" pitchFamily="18" charset="0"/>
                <a:ea typeface="+mn-ea"/>
                <a:cs typeface="+mn-cs"/>
              </a:rPr>
              <a:t>Tomografia</a:t>
            </a:r>
            <a:r>
              <a:rPr kumimoji="0" lang="en-US" sz="2000" b="1"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baseline="0" noProof="0" dirty="0" err="1" smtClean="0">
                <a:ln>
                  <a:noFill/>
                </a:ln>
                <a:solidFill>
                  <a:srgbClr val="FF0000"/>
                </a:solidFill>
                <a:effectLst/>
                <a:uLnTx/>
                <a:uFillTx/>
                <a:latin typeface="Times New Roman" pitchFamily="18" charset="0"/>
                <a:ea typeface="+mn-ea"/>
                <a:cs typeface="+mn-cs"/>
              </a:rPr>
              <a:t>muonica</a:t>
            </a:r>
            <a:r>
              <a:rPr kumimoji="0" lang="en-US" sz="2000" b="1" i="0" u="none" strike="noStrike" kern="1200" cap="none" spc="0" normalizeH="0" baseline="0" noProof="0" dirty="0" smtClean="0">
                <a:ln>
                  <a:noFill/>
                </a:ln>
                <a:solidFill>
                  <a:srgbClr val="FF0000"/>
                </a:solidFill>
                <a:effectLst/>
                <a:uLnTx/>
                <a:uFillTx/>
                <a:latin typeface="Times New Roman" pitchFamily="18" charset="0"/>
                <a:ea typeface="+mn-ea"/>
                <a:cs typeface="+mn-cs"/>
              </a:rPr>
              <a:t>) è </a:t>
            </a:r>
            <a:r>
              <a:rPr kumimoji="0" lang="en-US" sz="2000" b="1" i="0" u="none" strike="noStrike" kern="1200" cap="none" spc="0" normalizeH="0" baseline="0" noProof="0" dirty="0" err="1" smtClean="0">
                <a:ln>
                  <a:noFill/>
                </a:ln>
                <a:solidFill>
                  <a:srgbClr val="FF0000"/>
                </a:solidFill>
                <a:effectLst/>
                <a:uLnTx/>
                <a:uFillTx/>
                <a:latin typeface="Times New Roman" pitchFamily="18" charset="0"/>
                <a:ea typeface="+mn-ea"/>
                <a:cs typeface="+mn-cs"/>
              </a:rPr>
              <a:t>una</a:t>
            </a:r>
            <a:r>
              <a:rPr kumimoji="0" lang="en-US" sz="2000" b="1" i="0" u="none" strike="noStrike" kern="1200" cap="none" spc="0" normalizeH="0" baseline="0" noProof="0" dirty="0" smtClean="0">
                <a:ln>
                  <a:noFill/>
                </a:ln>
                <a:solidFill>
                  <a:srgbClr val="FF0000"/>
                </a:solidFill>
                <a:effectLst/>
                <a:uLnTx/>
                <a:uFillTx/>
                <a:latin typeface="Times New Roman" pitchFamily="18" charset="0"/>
                <a:ea typeface="+mn-ea"/>
                <a:cs typeface="+mn-cs"/>
              </a:rPr>
              <a:t> </a:t>
            </a:r>
            <a:r>
              <a:rPr lang="en-US" sz="2000" b="1" dirty="0">
                <a:solidFill>
                  <a:srgbClr val="FF0000"/>
                </a:solidFill>
              </a:rPr>
              <a:t>t</a:t>
            </a:r>
            <a:r>
              <a:rPr kumimoji="0" lang="en-US" sz="2000" b="1" i="0" u="none" strike="noStrike" kern="1200" cap="none" spc="0" normalizeH="0" baseline="0" noProof="0" dirty="0" err="1" smtClean="0">
                <a:ln>
                  <a:noFill/>
                </a:ln>
                <a:solidFill>
                  <a:srgbClr val="FF0000"/>
                </a:solidFill>
                <a:effectLst/>
                <a:uLnTx/>
                <a:uFillTx/>
                <a:latin typeface="Times New Roman" pitchFamily="18" charset="0"/>
                <a:ea typeface="+mn-ea"/>
                <a:cs typeface="+mn-cs"/>
              </a:rPr>
              <a:t>ecnologia</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innovativa</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per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studiare</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volumi</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inaccessibili</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che</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offre</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notevoli</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 </a:t>
            </a:r>
            <a:r>
              <a:rPr kumimoji="0" lang="en-US" sz="2000" b="1" i="0" u="none" strike="noStrike" kern="1200" cap="none" spc="0" normalizeH="0" noProof="0" dirty="0" err="1" smtClean="0">
                <a:ln>
                  <a:noFill/>
                </a:ln>
                <a:solidFill>
                  <a:srgbClr val="FF0000"/>
                </a:solidFill>
                <a:effectLst/>
                <a:uLnTx/>
                <a:uFillTx/>
                <a:latin typeface="Times New Roman" pitchFamily="18" charset="0"/>
                <a:ea typeface="+mn-ea"/>
                <a:cs typeface="+mn-cs"/>
              </a:rPr>
              <a:t>vantaggi</a:t>
            </a:r>
            <a:r>
              <a:rPr kumimoji="0" lang="en-US" sz="2000" b="1" i="0" u="none" strike="noStrike" kern="1200" cap="none" spc="0" normalizeH="0" noProof="0" dirty="0" smtClean="0">
                <a:ln>
                  <a:noFill/>
                </a:ln>
                <a:solidFill>
                  <a:srgbClr val="FF0000"/>
                </a:solidFill>
                <a:effectLst/>
                <a:uLnTx/>
                <a:uFillTx/>
                <a:latin typeface="Times New Roman" pitchFamily="18" charset="0"/>
                <a:ea typeface="+mn-ea"/>
                <a:cs typeface="+mn-cs"/>
              </a:rPr>
              <a:t>:</a:t>
            </a: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err="1" smtClean="0">
                <a:solidFill>
                  <a:srgbClr val="2D2DB9"/>
                </a:solidFill>
              </a:rPr>
              <a:t>Utilizza</a:t>
            </a:r>
            <a:r>
              <a:rPr lang="en-US" sz="2000" b="1" dirty="0" smtClean="0">
                <a:solidFill>
                  <a:srgbClr val="2D2DB9"/>
                </a:solidFill>
              </a:rPr>
              <a:t> </a:t>
            </a:r>
            <a:r>
              <a:rPr lang="en-US" sz="2000" b="1" dirty="0" err="1" smtClean="0">
                <a:solidFill>
                  <a:srgbClr val="2D2DB9"/>
                </a:solidFill>
              </a:rPr>
              <a:t>una</a:t>
            </a:r>
            <a:r>
              <a:rPr lang="en-US" sz="2000" b="1" dirty="0" smtClean="0">
                <a:solidFill>
                  <a:srgbClr val="2D2DB9"/>
                </a:solidFill>
              </a:rPr>
              <a:t> </a:t>
            </a:r>
            <a:r>
              <a:rPr lang="en-US" sz="2000" b="1" dirty="0" err="1" smtClean="0">
                <a:solidFill>
                  <a:srgbClr val="2D2DB9"/>
                </a:solidFill>
              </a:rPr>
              <a:t>sorgente</a:t>
            </a:r>
            <a:r>
              <a:rPr lang="en-US" sz="2000" b="1" dirty="0" smtClean="0">
                <a:solidFill>
                  <a:srgbClr val="2D2DB9"/>
                </a:solidFill>
              </a:rPr>
              <a:t> </a:t>
            </a:r>
            <a:r>
              <a:rPr lang="en-US" sz="2000" b="1" dirty="0" err="1" smtClean="0">
                <a:solidFill>
                  <a:srgbClr val="2D2DB9"/>
                </a:solidFill>
              </a:rPr>
              <a:t>naturale</a:t>
            </a:r>
            <a:r>
              <a:rPr lang="en-US" sz="2000" b="1" dirty="0" smtClean="0">
                <a:solidFill>
                  <a:srgbClr val="2D2DB9"/>
                </a:solidFill>
              </a:rPr>
              <a:t> e </a:t>
            </a:r>
            <a:r>
              <a:rPr lang="en-US" sz="2000" b="1" dirty="0" err="1" smtClean="0">
                <a:solidFill>
                  <a:srgbClr val="2D2DB9"/>
                </a:solidFill>
              </a:rPr>
              <a:t>gratuita</a:t>
            </a:r>
            <a:endParaRPr lang="en-US" sz="2000" b="1" dirty="0" smtClean="0">
              <a:solidFill>
                <a:srgbClr val="2D2DB9"/>
              </a:solidFill>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smtClean="0">
                <a:solidFill>
                  <a:srgbClr val="2D2DB9"/>
                </a:solidFill>
              </a:rPr>
              <a:t>Non </a:t>
            </a:r>
            <a:r>
              <a:rPr lang="en-US" sz="2000" b="1" dirty="0" err="1" smtClean="0">
                <a:solidFill>
                  <a:srgbClr val="2D2DB9"/>
                </a:solidFill>
              </a:rPr>
              <a:t>prevede</a:t>
            </a:r>
            <a:r>
              <a:rPr lang="en-US" sz="2000" b="1" dirty="0" smtClean="0">
                <a:solidFill>
                  <a:srgbClr val="2D2DB9"/>
                </a:solidFill>
              </a:rPr>
              <a:t> </a:t>
            </a:r>
            <a:r>
              <a:rPr lang="en-US" sz="2000" b="1" dirty="0" err="1" smtClean="0">
                <a:solidFill>
                  <a:srgbClr val="2D2DB9"/>
                </a:solidFill>
              </a:rPr>
              <a:t>produzione</a:t>
            </a:r>
            <a:r>
              <a:rPr lang="en-US" sz="2000" b="1" dirty="0" smtClean="0">
                <a:solidFill>
                  <a:srgbClr val="2D2DB9"/>
                </a:solidFill>
              </a:rPr>
              <a:t> di </a:t>
            </a:r>
            <a:r>
              <a:rPr lang="en-US" sz="2000" b="1" dirty="0" err="1" smtClean="0">
                <a:solidFill>
                  <a:srgbClr val="2D2DB9"/>
                </a:solidFill>
              </a:rPr>
              <a:t>radiazioni</a:t>
            </a:r>
            <a:endParaRPr lang="en-US" sz="2000" b="1" dirty="0" smtClean="0">
              <a:solidFill>
                <a:srgbClr val="2D2DB9"/>
              </a:solidFill>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err="1" smtClean="0">
                <a:solidFill>
                  <a:srgbClr val="2D2DB9"/>
                </a:solidFill>
              </a:rPr>
              <a:t>Sicura</a:t>
            </a:r>
            <a:r>
              <a:rPr lang="en-US" sz="2000" b="1" dirty="0" smtClean="0">
                <a:solidFill>
                  <a:srgbClr val="2D2DB9"/>
                </a:solidFill>
              </a:rPr>
              <a:t> per </a:t>
            </a:r>
            <a:r>
              <a:rPr lang="en-US" sz="2000" b="1" dirty="0" err="1" smtClean="0">
                <a:solidFill>
                  <a:srgbClr val="2D2DB9"/>
                </a:solidFill>
              </a:rPr>
              <a:t>persone</a:t>
            </a:r>
            <a:r>
              <a:rPr lang="en-US" sz="2000" b="1" dirty="0" smtClean="0">
                <a:solidFill>
                  <a:srgbClr val="2D2DB9"/>
                </a:solidFill>
              </a:rPr>
              <a:t> e </a:t>
            </a:r>
            <a:r>
              <a:rPr lang="en-US" sz="2000" b="1" dirty="0" err="1" smtClean="0">
                <a:solidFill>
                  <a:srgbClr val="2D2DB9"/>
                </a:solidFill>
              </a:rPr>
              <a:t>ambiente</a:t>
            </a:r>
            <a:endParaRPr lang="en-US" sz="2000" b="1" dirty="0" smtClean="0">
              <a:solidFill>
                <a:srgbClr val="2D2DB9"/>
              </a:solidFill>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err="1" smtClean="0">
                <a:solidFill>
                  <a:srgbClr val="2D2DB9"/>
                </a:solidFill>
              </a:rPr>
              <a:t>Approfitta</a:t>
            </a:r>
            <a:r>
              <a:rPr lang="en-US" sz="2000" b="1" dirty="0" smtClean="0">
                <a:solidFill>
                  <a:srgbClr val="2D2DB9"/>
                </a:solidFill>
              </a:rPr>
              <a:t> </a:t>
            </a:r>
            <a:r>
              <a:rPr lang="en-US" sz="2000" b="1" dirty="0" err="1" smtClean="0">
                <a:solidFill>
                  <a:srgbClr val="2D2DB9"/>
                </a:solidFill>
              </a:rPr>
              <a:t>dell’alta</a:t>
            </a:r>
            <a:r>
              <a:rPr lang="en-US" sz="2000" b="1" dirty="0" smtClean="0">
                <a:solidFill>
                  <a:srgbClr val="2D2DB9"/>
                </a:solidFill>
              </a:rPr>
              <a:t> </a:t>
            </a:r>
            <a:r>
              <a:rPr lang="en-US" sz="2000" b="1" dirty="0" err="1" smtClean="0">
                <a:solidFill>
                  <a:srgbClr val="2D2DB9"/>
                </a:solidFill>
              </a:rPr>
              <a:t>capacità</a:t>
            </a:r>
            <a:r>
              <a:rPr lang="en-US" sz="2000" b="1" dirty="0" smtClean="0">
                <a:solidFill>
                  <a:srgbClr val="2D2DB9"/>
                </a:solidFill>
              </a:rPr>
              <a:t> di </a:t>
            </a:r>
            <a:r>
              <a:rPr lang="en-US" sz="2000" b="1" dirty="0" err="1" smtClean="0">
                <a:solidFill>
                  <a:srgbClr val="2D2DB9"/>
                </a:solidFill>
              </a:rPr>
              <a:t>penetrazione</a:t>
            </a:r>
            <a:r>
              <a:rPr lang="en-US" sz="2000" b="1" dirty="0" smtClean="0">
                <a:solidFill>
                  <a:srgbClr val="2D2DB9"/>
                </a:solidFill>
              </a:rPr>
              <a:t> </a:t>
            </a:r>
            <a:r>
              <a:rPr lang="en-US" sz="2000" b="1" dirty="0" err="1" smtClean="0">
                <a:solidFill>
                  <a:srgbClr val="2D2DB9"/>
                </a:solidFill>
              </a:rPr>
              <a:t>dei</a:t>
            </a:r>
            <a:r>
              <a:rPr lang="en-US" sz="2000" b="1" dirty="0" smtClean="0">
                <a:solidFill>
                  <a:srgbClr val="2D2DB9"/>
                </a:solidFill>
              </a:rPr>
              <a:t> </a:t>
            </a:r>
            <a:r>
              <a:rPr lang="en-US" sz="2000" b="1" dirty="0" err="1" smtClean="0">
                <a:solidFill>
                  <a:srgbClr val="2D2DB9"/>
                </a:solidFill>
              </a:rPr>
              <a:t>muoni</a:t>
            </a:r>
            <a:endParaRPr lang="en-US" sz="2000" b="1" dirty="0" smtClean="0">
              <a:solidFill>
                <a:srgbClr val="2D2DB9"/>
              </a:solidFill>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err="1" smtClean="0">
                <a:solidFill>
                  <a:srgbClr val="2D2DB9"/>
                </a:solidFill>
              </a:rPr>
              <a:t>Può</a:t>
            </a:r>
            <a:r>
              <a:rPr lang="en-US" sz="2000" b="1" dirty="0" smtClean="0">
                <a:solidFill>
                  <a:srgbClr val="2D2DB9"/>
                </a:solidFill>
              </a:rPr>
              <a:t> </a:t>
            </a:r>
            <a:r>
              <a:rPr lang="en-US" sz="2000" b="1" dirty="0" err="1" smtClean="0">
                <a:solidFill>
                  <a:srgbClr val="2D2DB9"/>
                </a:solidFill>
              </a:rPr>
              <a:t>indagare</a:t>
            </a:r>
            <a:r>
              <a:rPr lang="en-US" sz="2000" b="1" dirty="0" smtClean="0">
                <a:solidFill>
                  <a:srgbClr val="2D2DB9"/>
                </a:solidFill>
              </a:rPr>
              <a:t> </a:t>
            </a:r>
            <a:r>
              <a:rPr lang="en-US" sz="2000" b="1" dirty="0" err="1" smtClean="0">
                <a:solidFill>
                  <a:srgbClr val="2D2DB9"/>
                </a:solidFill>
              </a:rPr>
              <a:t>volumi</a:t>
            </a:r>
            <a:r>
              <a:rPr lang="en-US" sz="2000" b="1" dirty="0" smtClean="0">
                <a:solidFill>
                  <a:srgbClr val="2D2DB9"/>
                </a:solidFill>
              </a:rPr>
              <a:t> </a:t>
            </a:r>
            <a:r>
              <a:rPr lang="en-US" sz="2000" b="1" dirty="0" err="1" smtClean="0">
                <a:solidFill>
                  <a:srgbClr val="2D2DB9"/>
                </a:solidFill>
              </a:rPr>
              <a:t>grandi</a:t>
            </a:r>
            <a:r>
              <a:rPr lang="en-US" sz="2000" b="1" dirty="0" smtClean="0">
                <a:solidFill>
                  <a:srgbClr val="2D2DB9"/>
                </a:solidFill>
              </a:rPr>
              <a:t> e </a:t>
            </a:r>
            <a:r>
              <a:rPr lang="en-US" sz="2000" b="1" dirty="0" err="1" smtClean="0">
                <a:solidFill>
                  <a:srgbClr val="2D2DB9"/>
                </a:solidFill>
              </a:rPr>
              <a:t>densi</a:t>
            </a:r>
            <a:endParaRPr lang="en-US" sz="2000" b="1" dirty="0" smtClean="0">
              <a:solidFill>
                <a:srgbClr val="2D2DB9"/>
              </a:solidFill>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err="1" smtClean="0">
                <a:solidFill>
                  <a:srgbClr val="2D2DB9"/>
                </a:solidFill>
              </a:rPr>
              <a:t>Fornisce</a:t>
            </a:r>
            <a:r>
              <a:rPr lang="en-US" sz="2000" b="1" dirty="0" smtClean="0">
                <a:solidFill>
                  <a:srgbClr val="2D2DB9"/>
                </a:solidFill>
              </a:rPr>
              <a:t> </a:t>
            </a:r>
            <a:r>
              <a:rPr lang="en-US" sz="2000" b="1" dirty="0" err="1" smtClean="0">
                <a:solidFill>
                  <a:srgbClr val="2D2DB9"/>
                </a:solidFill>
              </a:rPr>
              <a:t>una</a:t>
            </a:r>
            <a:r>
              <a:rPr lang="en-US" sz="2000" b="1" dirty="0" smtClean="0">
                <a:solidFill>
                  <a:srgbClr val="2D2DB9"/>
                </a:solidFill>
              </a:rPr>
              <a:t> </a:t>
            </a:r>
            <a:r>
              <a:rPr lang="en-US" sz="2000" b="1" dirty="0" err="1" smtClean="0">
                <a:solidFill>
                  <a:srgbClr val="2D2DB9"/>
                </a:solidFill>
              </a:rPr>
              <a:t>descrizione</a:t>
            </a:r>
            <a:r>
              <a:rPr lang="en-US" sz="2000" b="1" dirty="0" smtClean="0">
                <a:solidFill>
                  <a:srgbClr val="2D2DB9"/>
                </a:solidFill>
              </a:rPr>
              <a:t> 3D</a:t>
            </a: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smtClean="0">
                <a:solidFill>
                  <a:srgbClr val="2D2DB9"/>
                </a:solidFill>
              </a:rPr>
              <a:t>Non è </a:t>
            </a:r>
            <a:r>
              <a:rPr lang="en-US" sz="2000" b="1" dirty="0" err="1" smtClean="0">
                <a:solidFill>
                  <a:srgbClr val="2D2DB9"/>
                </a:solidFill>
              </a:rPr>
              <a:t>invasiva</a:t>
            </a:r>
            <a:endParaRPr lang="en-US" sz="2000" b="1" dirty="0" smtClean="0">
              <a:solidFill>
                <a:srgbClr val="2D2DB9"/>
              </a:solidFill>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smtClean="0">
                <a:solidFill>
                  <a:srgbClr val="2D2DB9"/>
                </a:solidFill>
              </a:rPr>
              <a:t>Non </a:t>
            </a:r>
            <a:r>
              <a:rPr lang="en-US" sz="2000" b="1" dirty="0" err="1" smtClean="0">
                <a:solidFill>
                  <a:srgbClr val="2D2DB9"/>
                </a:solidFill>
              </a:rPr>
              <a:t>interferisce</a:t>
            </a:r>
            <a:r>
              <a:rPr lang="en-US" sz="2000" b="1" dirty="0" smtClean="0">
                <a:solidFill>
                  <a:srgbClr val="2D2DB9"/>
                </a:solidFill>
              </a:rPr>
              <a:t> con le </a:t>
            </a:r>
            <a:r>
              <a:rPr lang="en-US" sz="2000" b="1" dirty="0" err="1" smtClean="0">
                <a:solidFill>
                  <a:srgbClr val="2D2DB9"/>
                </a:solidFill>
              </a:rPr>
              <a:t>proprietà</a:t>
            </a:r>
            <a:r>
              <a:rPr lang="en-US" sz="2000" b="1" dirty="0" smtClean="0">
                <a:solidFill>
                  <a:srgbClr val="2D2DB9"/>
                </a:solidFill>
              </a:rPr>
              <a:t> del </a:t>
            </a:r>
            <a:r>
              <a:rPr lang="en-US" sz="2000" b="1" dirty="0" err="1" smtClean="0">
                <a:solidFill>
                  <a:srgbClr val="2D2DB9"/>
                </a:solidFill>
              </a:rPr>
              <a:t>materiale</a:t>
            </a:r>
            <a:endParaRPr lang="en-US" sz="2000" b="1" dirty="0" smtClean="0">
              <a:solidFill>
                <a:srgbClr val="2D2DB9"/>
              </a:solidFill>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err="1" smtClean="0">
                <a:solidFill>
                  <a:srgbClr val="2D2DB9"/>
                </a:solidFill>
              </a:rPr>
              <a:t>Può</a:t>
            </a:r>
            <a:r>
              <a:rPr lang="en-US" sz="2000" b="1" dirty="0" smtClean="0">
                <a:solidFill>
                  <a:srgbClr val="2D2DB9"/>
                </a:solidFill>
              </a:rPr>
              <a:t> </a:t>
            </a:r>
            <a:r>
              <a:rPr lang="en-US" sz="2000" b="1" dirty="0" err="1" smtClean="0">
                <a:solidFill>
                  <a:srgbClr val="2D2DB9"/>
                </a:solidFill>
              </a:rPr>
              <a:t>discriminare</a:t>
            </a:r>
            <a:r>
              <a:rPr lang="en-US" sz="2000" b="1" dirty="0" smtClean="0">
                <a:solidFill>
                  <a:srgbClr val="2D2DB9"/>
                </a:solidFill>
              </a:rPr>
              <a:t> </a:t>
            </a:r>
            <a:r>
              <a:rPr lang="en-US" sz="2000" b="1" dirty="0" err="1" smtClean="0">
                <a:solidFill>
                  <a:srgbClr val="2D2DB9"/>
                </a:solidFill>
              </a:rPr>
              <a:t>materiali</a:t>
            </a:r>
            <a:r>
              <a:rPr lang="en-US" sz="2000" b="1" dirty="0" smtClean="0">
                <a:solidFill>
                  <a:srgbClr val="2D2DB9"/>
                </a:solidFill>
              </a:rPr>
              <a:t> </a:t>
            </a:r>
            <a:r>
              <a:rPr lang="en-US" sz="2000" b="1" dirty="0" err="1" smtClean="0">
                <a:solidFill>
                  <a:srgbClr val="2D2DB9"/>
                </a:solidFill>
              </a:rPr>
              <a:t>diversi</a:t>
            </a:r>
            <a:endParaRPr lang="en-US" sz="2000" b="1" dirty="0" smtClean="0">
              <a:solidFill>
                <a:srgbClr val="2D2DB9"/>
              </a:solidFill>
            </a:endParaRPr>
          </a:p>
          <a:p>
            <a:pPr marL="457200" marR="0" lvl="0" indent="-457200" algn="l" defTabSz="914400" rtl="0" eaLnBrk="1" fontAlgn="base" latinLnBrk="0" hangingPunct="1">
              <a:lnSpc>
                <a:spcPct val="100000"/>
              </a:lnSpc>
              <a:spcBef>
                <a:spcPct val="50000"/>
              </a:spcBef>
              <a:spcAft>
                <a:spcPct val="0"/>
              </a:spcAft>
              <a:buClrTx/>
              <a:buSzTx/>
              <a:buFont typeface="+mj-lt"/>
              <a:buAutoNum type="arabicPeriod"/>
              <a:tabLst/>
              <a:defRPr/>
            </a:pPr>
            <a:r>
              <a:rPr lang="en-US" sz="2000" b="1" dirty="0" err="1" smtClean="0">
                <a:solidFill>
                  <a:srgbClr val="2D2DB9"/>
                </a:solidFill>
              </a:rPr>
              <a:t>Richiede</a:t>
            </a:r>
            <a:r>
              <a:rPr lang="en-US" sz="2000" b="1" dirty="0" smtClean="0">
                <a:solidFill>
                  <a:srgbClr val="2D2DB9"/>
                </a:solidFill>
              </a:rPr>
              <a:t> un </a:t>
            </a:r>
            <a:r>
              <a:rPr lang="en-US" sz="2000" b="1" dirty="0" err="1" smtClean="0">
                <a:solidFill>
                  <a:srgbClr val="2D2DB9"/>
                </a:solidFill>
              </a:rPr>
              <a:t>consumo</a:t>
            </a:r>
            <a:r>
              <a:rPr lang="en-US" sz="2000" b="1" dirty="0" smtClean="0">
                <a:solidFill>
                  <a:srgbClr val="2D2DB9"/>
                </a:solidFill>
              </a:rPr>
              <a:t> </a:t>
            </a:r>
            <a:r>
              <a:rPr lang="en-US" sz="2000" b="1" dirty="0" err="1" smtClean="0">
                <a:solidFill>
                  <a:srgbClr val="2D2DB9"/>
                </a:solidFill>
              </a:rPr>
              <a:t>limitato</a:t>
            </a:r>
            <a:r>
              <a:rPr lang="en-US" sz="2000" b="1" dirty="0" smtClean="0">
                <a:solidFill>
                  <a:srgbClr val="2D2DB9"/>
                </a:solidFill>
              </a:rPr>
              <a:t> di </a:t>
            </a:r>
            <a:r>
              <a:rPr lang="en-US" sz="2000" b="1" dirty="0" err="1" smtClean="0">
                <a:solidFill>
                  <a:srgbClr val="2D2DB9"/>
                </a:solidFill>
              </a:rPr>
              <a:t>energia</a:t>
            </a:r>
            <a:endParaRPr lang="en-US" sz="2000" b="1" dirty="0">
              <a:solidFill>
                <a:srgbClr val="2D2DB9"/>
              </a:solidFill>
            </a:endParaRPr>
          </a:p>
        </p:txBody>
      </p:sp>
      <p:sp>
        <p:nvSpPr>
          <p:cNvPr id="1029" name="Slide Number Placeholder 5"/>
          <p:cNvSpPr>
            <a:spLocks noGrp="1"/>
          </p:cNvSpPr>
          <p:nvPr>
            <p:ph type="sldNum" sz="quarter" idx="12"/>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7E1F9F-AB87-453C-8971-E52F918F4189}" type="slidenum">
              <a:rPr kumimoji="0" lang="it-IT" sz="1400" b="1" i="0" u="none" strike="noStrike" kern="1200" cap="none" spc="0" normalizeH="0" baseline="0" noProof="0">
                <a:ln>
                  <a:noFill/>
                </a:ln>
                <a:solidFill>
                  <a:srgbClr val="3333CC"/>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it-IT" sz="1400" b="1" i="0" u="none" strike="noStrike" kern="1200" cap="none" spc="0" normalizeH="0" baseline="0" noProof="0">
              <a:ln>
                <a:noFill/>
              </a:ln>
              <a:solidFill>
                <a:srgbClr val="3333CC"/>
              </a:solidFill>
              <a:effectLst/>
              <a:uLnTx/>
              <a:uFillTx/>
              <a:latin typeface="Times New Roman" pitchFamily="18" charset="0"/>
              <a:ea typeface="+mn-ea"/>
              <a:cs typeface="+mn-cs"/>
            </a:endParaRPr>
          </a:p>
        </p:txBody>
      </p:sp>
      <p:sp>
        <p:nvSpPr>
          <p:cNvPr id="1030" name="Rectangle 2"/>
          <p:cNvSpPr>
            <a:spLocks noGrp="1" noChangeArrowheads="1"/>
          </p:cNvSpPr>
          <p:nvPr>
            <p:ph type="title"/>
          </p:nvPr>
        </p:nvSpPr>
        <p:spPr>
          <a:xfrm>
            <a:off x="1547813" y="0"/>
            <a:ext cx="6696075" cy="1052513"/>
          </a:xfrm>
          <a:solidFill>
            <a:srgbClr val="66FFFF"/>
          </a:solidFill>
        </p:spPr>
        <p:txBody>
          <a:bodyPr/>
          <a:lstStyle/>
          <a:p>
            <a:pPr eaLnBrk="1" hangingPunct="1"/>
            <a:r>
              <a:rPr lang="en-US" sz="3600" b="1" dirty="0" err="1" smtClean="0">
                <a:solidFill>
                  <a:schemeClr val="accent2"/>
                </a:solidFill>
              </a:rPr>
              <a:t>Conclusioni</a:t>
            </a:r>
            <a:endParaRPr lang="en-US" dirty="0" smtClean="0"/>
          </a:p>
        </p:txBody>
      </p:sp>
      <p:sp>
        <p:nvSpPr>
          <p:cNvPr id="1032" name="Text Box 4"/>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3"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5"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38" name="Text Box 10"/>
          <p:cNvSpPr txBox="1">
            <a:spLocks noChangeArrowheads="1"/>
          </p:cNvSpPr>
          <p:nvPr/>
        </p:nvSpPr>
        <p:spPr bwMode="auto">
          <a:xfrm>
            <a:off x="611188" y="3213100"/>
            <a:ext cx="3313112" cy="4572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26" name="Picture 3" descr="C:\files\logoinfnpd.tiff"/>
          <p:cNvPicPr>
            <a:picLocks noChangeAspect="1" noChangeArrowheads="1"/>
          </p:cNvPicPr>
          <p:nvPr/>
        </p:nvPicPr>
        <p:blipFill>
          <a:blip r:embed="rId3" cstate="print"/>
          <a:srcRect/>
          <a:stretch>
            <a:fillRect/>
          </a:stretch>
        </p:blipFill>
        <p:spPr bwMode="auto">
          <a:xfrm>
            <a:off x="0" y="0"/>
            <a:ext cx="1475656" cy="1236155"/>
          </a:xfrm>
          <a:prstGeom prst="rect">
            <a:avLst/>
          </a:prstGeom>
          <a:noFill/>
        </p:spPr>
      </p:pic>
      <p:pic>
        <p:nvPicPr>
          <p:cNvPr id="27" name="Picture 3" descr="C:\files\logoinfnpd.tiff"/>
          <p:cNvPicPr>
            <a:picLocks noChangeAspect="1" noChangeArrowheads="1"/>
          </p:cNvPicPr>
          <p:nvPr/>
        </p:nvPicPr>
        <p:blipFill>
          <a:blip r:embed="rId3" cstate="print"/>
          <a:srcRect/>
          <a:stretch>
            <a:fillRect/>
          </a:stretch>
        </p:blipFill>
        <p:spPr bwMode="auto">
          <a:xfrm>
            <a:off x="7668344" y="0"/>
            <a:ext cx="1475656" cy="1236155"/>
          </a:xfrm>
          <a:prstGeom prst="rect">
            <a:avLst/>
          </a:prstGeom>
          <a:noFill/>
        </p:spPr>
      </p:pic>
    </p:spTree>
    <p:extLst>
      <p:ext uri="{BB962C8B-B14F-4D97-AF65-F5344CB8AC3E}">
        <p14:creationId xmlns:p14="http://schemas.microsoft.com/office/powerpoint/2010/main" val="2865730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p>
            <a:fld id="{BBBB5ED5-2D21-4B83-81E2-4B0AFC06F84F}" type="slidenum">
              <a:rPr lang="it-IT"/>
              <a:pPr/>
              <a:t>2</a:t>
            </a:fld>
            <a:endParaRPr lang="it-IT" dirty="0"/>
          </a:p>
        </p:txBody>
      </p:sp>
      <p:sp>
        <p:nvSpPr>
          <p:cNvPr id="17411" name="Rectangle 2"/>
          <p:cNvSpPr>
            <a:spLocks noGrp="1" noChangeArrowheads="1"/>
          </p:cNvSpPr>
          <p:nvPr>
            <p:ph type="title"/>
          </p:nvPr>
        </p:nvSpPr>
        <p:spPr>
          <a:xfrm>
            <a:off x="1547813" y="0"/>
            <a:ext cx="6696075" cy="1052513"/>
          </a:xfrm>
          <a:solidFill>
            <a:srgbClr val="66FFFF"/>
          </a:solidFill>
        </p:spPr>
        <p:txBody>
          <a:bodyPr/>
          <a:lstStyle/>
          <a:p>
            <a:pPr eaLnBrk="1" hangingPunct="1"/>
            <a:r>
              <a:rPr lang="en-US" sz="3600" b="1" dirty="0" err="1" smtClean="0">
                <a:solidFill>
                  <a:schemeClr val="accent2"/>
                </a:solidFill>
              </a:rPr>
              <a:t>Contenuti</a:t>
            </a:r>
            <a:r>
              <a:rPr lang="en-US" sz="3600" b="1" dirty="0" smtClean="0">
                <a:solidFill>
                  <a:schemeClr val="accent2"/>
                </a:solidFill>
              </a:rPr>
              <a:t> </a:t>
            </a:r>
            <a:endParaRPr lang="en-US" dirty="0" smtClean="0"/>
          </a:p>
        </p:txBody>
      </p:sp>
      <p:sp>
        <p:nvSpPr>
          <p:cNvPr id="17413" name="Text Box 4"/>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dirty="0"/>
          </a:p>
        </p:txBody>
      </p:sp>
      <p:sp>
        <p:nvSpPr>
          <p:cNvPr id="17414"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dirty="0"/>
          </a:p>
        </p:txBody>
      </p:sp>
      <p:sp>
        <p:nvSpPr>
          <p:cNvPr id="17415"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dirty="0"/>
          </a:p>
        </p:txBody>
      </p:sp>
      <p:sp>
        <p:nvSpPr>
          <p:cNvPr id="1741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dirty="0"/>
          </a:p>
        </p:txBody>
      </p:sp>
      <p:sp>
        <p:nvSpPr>
          <p:cNvPr id="1741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dirty="0"/>
          </a:p>
        </p:txBody>
      </p:sp>
      <p:sp>
        <p:nvSpPr>
          <p:cNvPr id="17419" name="Text Box 12"/>
          <p:cNvSpPr txBox="1">
            <a:spLocks noChangeArrowheads="1"/>
          </p:cNvSpPr>
          <p:nvPr/>
        </p:nvSpPr>
        <p:spPr bwMode="auto">
          <a:xfrm>
            <a:off x="611188" y="3213100"/>
            <a:ext cx="3313112" cy="457200"/>
          </a:xfrm>
          <a:prstGeom prst="rect">
            <a:avLst/>
          </a:prstGeom>
          <a:noFill/>
          <a:ln w="9525">
            <a:noFill/>
            <a:miter lim="800000"/>
            <a:headEnd/>
            <a:tailEnd/>
          </a:ln>
        </p:spPr>
        <p:txBody>
          <a:bodyPr>
            <a:spAutoFit/>
          </a:bodyPr>
          <a:lstStyle/>
          <a:p>
            <a:pPr>
              <a:spcBef>
                <a:spcPct val="50000"/>
              </a:spcBef>
            </a:pPr>
            <a:endParaRPr lang="it-IT" dirty="0"/>
          </a:p>
        </p:txBody>
      </p:sp>
      <p:sp>
        <p:nvSpPr>
          <p:cNvPr id="17420" name="Text Box 18"/>
          <p:cNvSpPr txBox="1">
            <a:spLocks noChangeArrowheads="1"/>
          </p:cNvSpPr>
          <p:nvPr/>
        </p:nvSpPr>
        <p:spPr bwMode="auto">
          <a:xfrm>
            <a:off x="683568" y="1225689"/>
            <a:ext cx="7272337" cy="4616648"/>
          </a:xfrm>
          <a:prstGeom prst="rect">
            <a:avLst/>
          </a:prstGeom>
          <a:noFill/>
          <a:ln w="9525">
            <a:noFill/>
            <a:miter lim="800000"/>
            <a:headEnd/>
            <a:tailEnd/>
          </a:ln>
        </p:spPr>
        <p:txBody>
          <a:bodyPr>
            <a:spAutoFit/>
          </a:bodyPr>
          <a:lstStyle/>
          <a:p>
            <a:pPr marL="457200" indent="-457200">
              <a:spcBef>
                <a:spcPct val="50000"/>
              </a:spcBef>
              <a:buFontTx/>
              <a:buChar char="•"/>
            </a:pPr>
            <a:r>
              <a:rPr lang="en-US" b="1" dirty="0" err="1" smtClean="0">
                <a:solidFill>
                  <a:srgbClr val="FF0000"/>
                </a:solidFill>
              </a:rPr>
              <a:t>Introduzione</a:t>
            </a:r>
            <a:r>
              <a:rPr lang="en-US" dirty="0" smtClean="0"/>
              <a:t> </a:t>
            </a:r>
            <a:r>
              <a:rPr lang="en-US" dirty="0"/>
              <a:t>		</a:t>
            </a:r>
            <a:r>
              <a:rPr lang="en-US" sz="2000" b="1" dirty="0" smtClean="0">
                <a:solidFill>
                  <a:schemeClr val="accent2"/>
                </a:solidFill>
              </a:rPr>
              <a:t>	</a:t>
            </a:r>
            <a:r>
              <a:rPr lang="en-US" sz="2000" b="1" dirty="0">
                <a:solidFill>
                  <a:schemeClr val="accent2"/>
                </a:solidFill>
              </a:rPr>
              <a:t>		 </a:t>
            </a:r>
            <a:r>
              <a:rPr lang="en-US" sz="2000" b="1" dirty="0" smtClean="0">
                <a:solidFill>
                  <a:schemeClr val="accent2"/>
                </a:solidFill>
              </a:rPr>
              <a:t>      	</a:t>
            </a:r>
            <a:r>
              <a:rPr lang="en-US" sz="2000" b="1" dirty="0" smtClean="0">
                <a:solidFill>
                  <a:schemeClr val="accent2"/>
                </a:solidFill>
                <a:sym typeface="Symbol" pitchFamily="18" charset="2"/>
              </a:rPr>
              <a:t></a:t>
            </a:r>
            <a:r>
              <a:rPr lang="en-US" sz="2000" b="1" dirty="0" smtClean="0">
                <a:solidFill>
                  <a:schemeClr val="accent2"/>
                </a:solidFill>
              </a:rPr>
              <a:t> </a:t>
            </a:r>
            <a:r>
              <a:rPr lang="en-US" sz="2000" b="1" dirty="0" err="1" smtClean="0">
                <a:solidFill>
                  <a:schemeClr val="accent2"/>
                </a:solidFill>
              </a:rPr>
              <a:t>Concetti</a:t>
            </a:r>
            <a:r>
              <a:rPr lang="en-US" sz="2000" b="1" dirty="0" smtClean="0">
                <a:solidFill>
                  <a:schemeClr val="accent2"/>
                </a:solidFill>
              </a:rPr>
              <a:t> base </a:t>
            </a:r>
            <a:r>
              <a:rPr lang="en-US" sz="2000" b="1" dirty="0" err="1" smtClean="0">
                <a:solidFill>
                  <a:schemeClr val="accent2"/>
                </a:solidFill>
              </a:rPr>
              <a:t>della</a:t>
            </a:r>
            <a:r>
              <a:rPr lang="en-US" sz="2000" b="1" dirty="0" smtClean="0">
                <a:solidFill>
                  <a:schemeClr val="accent2"/>
                </a:solidFill>
              </a:rPr>
              <a:t> (radio)</a:t>
            </a:r>
            <a:r>
              <a:rPr lang="en-US" sz="2000" b="1" dirty="0" err="1" smtClean="0">
                <a:solidFill>
                  <a:schemeClr val="accent2"/>
                </a:solidFill>
              </a:rPr>
              <a:t>tomografia</a:t>
            </a:r>
            <a:r>
              <a:rPr lang="en-US" sz="2000" b="1" dirty="0" smtClean="0">
                <a:solidFill>
                  <a:schemeClr val="accent2"/>
                </a:solidFill>
              </a:rPr>
              <a:t> </a:t>
            </a:r>
            <a:r>
              <a:rPr lang="en-US" sz="2000" b="1" dirty="0" err="1" smtClean="0">
                <a:solidFill>
                  <a:schemeClr val="accent2"/>
                </a:solidFill>
              </a:rPr>
              <a:t>muonica</a:t>
            </a:r>
            <a:r>
              <a:rPr lang="en-US" sz="2000" b="1" dirty="0">
                <a:solidFill>
                  <a:srgbClr val="3333CC"/>
                </a:solidFill>
                <a:sym typeface="Symbol" pitchFamily="18" charset="2"/>
              </a:rPr>
              <a:t> </a:t>
            </a:r>
            <a:r>
              <a:rPr lang="en-US" sz="2000" b="1" dirty="0" smtClean="0">
                <a:solidFill>
                  <a:srgbClr val="3333CC"/>
                </a:solidFill>
                <a:sym typeface="Symbol" pitchFamily="18" charset="2"/>
              </a:rPr>
              <a:t>                  	</a:t>
            </a:r>
            <a:r>
              <a:rPr lang="en-US" sz="2000" b="1" dirty="0" smtClean="0">
                <a:solidFill>
                  <a:srgbClr val="3333CC"/>
                </a:solidFill>
              </a:rPr>
              <a:t> </a:t>
            </a:r>
            <a:r>
              <a:rPr lang="en-US" sz="2000" b="1" dirty="0" err="1">
                <a:solidFill>
                  <a:srgbClr val="3333CC"/>
                </a:solidFill>
              </a:rPr>
              <a:t>Brevi</a:t>
            </a:r>
            <a:r>
              <a:rPr lang="en-US" sz="2000" b="1" dirty="0">
                <a:solidFill>
                  <a:srgbClr val="3333CC"/>
                </a:solidFill>
              </a:rPr>
              <a:t> </a:t>
            </a:r>
            <a:r>
              <a:rPr lang="en-US" sz="2000" b="1" dirty="0" err="1">
                <a:solidFill>
                  <a:srgbClr val="3333CC"/>
                </a:solidFill>
              </a:rPr>
              <a:t>cenni</a:t>
            </a:r>
            <a:r>
              <a:rPr lang="en-US" sz="2000" b="1" dirty="0">
                <a:solidFill>
                  <a:srgbClr val="3333CC"/>
                </a:solidFill>
              </a:rPr>
              <a:t> </a:t>
            </a:r>
            <a:r>
              <a:rPr lang="en-US" sz="2000" b="1" dirty="0" err="1">
                <a:solidFill>
                  <a:srgbClr val="3333CC"/>
                </a:solidFill>
              </a:rPr>
              <a:t>storici</a:t>
            </a:r>
            <a:endParaRPr lang="en-US" b="1" dirty="0">
              <a:solidFill>
                <a:schemeClr val="accent2"/>
              </a:solidFill>
            </a:endParaRPr>
          </a:p>
          <a:p>
            <a:pPr marL="457200" indent="-457200">
              <a:spcBef>
                <a:spcPct val="50000"/>
              </a:spcBef>
              <a:buFontTx/>
              <a:buChar char="•"/>
            </a:pPr>
            <a:r>
              <a:rPr lang="en-US" b="1" dirty="0" err="1" smtClean="0">
                <a:solidFill>
                  <a:srgbClr val="FF0000"/>
                </a:solidFill>
              </a:rPr>
              <a:t>Tecniche</a:t>
            </a:r>
            <a:r>
              <a:rPr lang="en-US" b="1" dirty="0" smtClean="0">
                <a:solidFill>
                  <a:srgbClr val="FF0000"/>
                </a:solidFill>
              </a:rPr>
              <a:t> di </a:t>
            </a:r>
            <a:r>
              <a:rPr lang="en-US" b="1" dirty="0" err="1" smtClean="0">
                <a:solidFill>
                  <a:srgbClr val="FF0000"/>
                </a:solidFill>
              </a:rPr>
              <a:t>ricostruzione</a:t>
            </a:r>
            <a:r>
              <a:rPr lang="en-US" b="1" dirty="0" smtClean="0">
                <a:solidFill>
                  <a:srgbClr val="FF0000"/>
                </a:solidFill>
              </a:rPr>
              <a:t> </a:t>
            </a:r>
            <a:r>
              <a:rPr lang="en-US" b="1" dirty="0"/>
              <a:t>	</a:t>
            </a:r>
            <a:r>
              <a:rPr lang="en-US" b="1" dirty="0">
                <a:solidFill>
                  <a:schemeClr val="accent2"/>
                </a:solidFill>
              </a:rPr>
              <a:t>	 		</a:t>
            </a:r>
            <a:r>
              <a:rPr lang="en-US" sz="2000" b="1" dirty="0">
                <a:solidFill>
                  <a:schemeClr val="accent2"/>
                </a:solidFill>
                <a:sym typeface="Symbol" pitchFamily="18" charset="2"/>
              </a:rPr>
              <a:t></a:t>
            </a:r>
            <a:r>
              <a:rPr lang="en-US" sz="2000" b="1" dirty="0">
                <a:solidFill>
                  <a:schemeClr val="accent2"/>
                </a:solidFill>
              </a:rPr>
              <a:t> </a:t>
            </a:r>
            <a:r>
              <a:rPr lang="en-US" sz="2000" b="1" dirty="0" err="1" smtClean="0">
                <a:solidFill>
                  <a:schemeClr val="accent2"/>
                </a:solidFill>
              </a:rPr>
              <a:t>Elementari</a:t>
            </a:r>
            <a:r>
              <a:rPr lang="en-US" sz="2000" b="1" dirty="0" smtClean="0">
                <a:solidFill>
                  <a:schemeClr val="accent2"/>
                </a:solidFill>
              </a:rPr>
              <a:t>  </a:t>
            </a:r>
            <a:r>
              <a:rPr lang="en-US" sz="2000" b="1" dirty="0">
                <a:solidFill>
                  <a:schemeClr val="accent2"/>
                </a:solidFill>
              </a:rPr>
              <a:t>(POCA)			 		</a:t>
            </a:r>
            <a:r>
              <a:rPr lang="en-US" sz="2000" b="1" dirty="0">
                <a:solidFill>
                  <a:schemeClr val="accent2"/>
                </a:solidFill>
                <a:sym typeface="Symbol" pitchFamily="18" charset="2"/>
              </a:rPr>
              <a:t></a:t>
            </a:r>
            <a:r>
              <a:rPr lang="en-US" sz="2000" b="1" dirty="0">
                <a:solidFill>
                  <a:schemeClr val="accent2"/>
                </a:solidFill>
              </a:rPr>
              <a:t> </a:t>
            </a:r>
            <a:r>
              <a:rPr lang="en-US" sz="2000" b="1" dirty="0" err="1" smtClean="0">
                <a:solidFill>
                  <a:schemeClr val="accent2"/>
                </a:solidFill>
              </a:rPr>
              <a:t>Tomografiche</a:t>
            </a:r>
            <a:r>
              <a:rPr lang="en-US" sz="2000" b="1" dirty="0" smtClean="0">
                <a:solidFill>
                  <a:schemeClr val="accent2"/>
                </a:solidFill>
              </a:rPr>
              <a:t> (MLEM)</a:t>
            </a:r>
          </a:p>
          <a:p>
            <a:pPr marL="457200" indent="-457200">
              <a:spcBef>
                <a:spcPct val="50000"/>
              </a:spcBef>
              <a:buFontTx/>
              <a:buChar char="•"/>
            </a:pPr>
            <a:r>
              <a:rPr lang="en-US" b="1" dirty="0" err="1" smtClean="0">
                <a:solidFill>
                  <a:srgbClr val="FF0000"/>
                </a:solidFill>
              </a:rPr>
              <a:t>Apparati</a:t>
            </a:r>
            <a:r>
              <a:rPr lang="en-US" b="1" dirty="0" smtClean="0">
                <a:solidFill>
                  <a:srgbClr val="FF0000"/>
                </a:solidFill>
              </a:rPr>
              <a:t> </a:t>
            </a:r>
            <a:r>
              <a:rPr lang="en-US" b="1" dirty="0" err="1" smtClean="0">
                <a:solidFill>
                  <a:srgbClr val="FF0000"/>
                </a:solidFill>
              </a:rPr>
              <a:t>sperimentali</a:t>
            </a:r>
            <a:r>
              <a:rPr lang="en-US" b="1" dirty="0" smtClean="0">
                <a:solidFill>
                  <a:srgbClr val="FF0000"/>
                </a:solidFill>
              </a:rPr>
              <a:t> </a:t>
            </a:r>
            <a:r>
              <a:rPr lang="en-US" b="1" dirty="0" smtClean="0"/>
              <a:t>		</a:t>
            </a:r>
            <a:r>
              <a:rPr lang="en-US" b="1" dirty="0" smtClean="0">
                <a:solidFill>
                  <a:schemeClr val="accent2"/>
                </a:solidFill>
              </a:rPr>
              <a:t>	 		</a:t>
            </a:r>
            <a:r>
              <a:rPr lang="en-US" b="1" dirty="0" smtClean="0">
                <a:solidFill>
                  <a:schemeClr val="accent6"/>
                </a:solidFill>
                <a:sym typeface="Symbol" pitchFamily="18" charset="2"/>
              </a:rPr>
              <a:t> I </a:t>
            </a:r>
            <a:r>
              <a:rPr lang="en-US" b="1" dirty="0" err="1" smtClean="0">
                <a:solidFill>
                  <a:schemeClr val="accent6"/>
                </a:solidFill>
                <a:sym typeface="Symbol" pitchFamily="18" charset="2"/>
              </a:rPr>
              <a:t>rivelatori</a:t>
            </a:r>
            <a:r>
              <a:rPr lang="en-US" b="1" dirty="0" smtClean="0">
                <a:solidFill>
                  <a:schemeClr val="accent6"/>
                </a:solidFill>
                <a:sym typeface="Symbol" pitchFamily="18" charset="2"/>
              </a:rPr>
              <a:t>                                                  </a:t>
            </a:r>
            <a:r>
              <a:rPr lang="en-US" b="1" dirty="0" smtClean="0">
                <a:solidFill>
                  <a:schemeClr val="accent2"/>
                </a:solidFill>
              </a:rPr>
              <a:t>	</a:t>
            </a:r>
            <a:r>
              <a:rPr lang="en-US" b="1" dirty="0" smtClean="0">
                <a:solidFill>
                  <a:schemeClr val="accent6"/>
                </a:solidFill>
                <a:sym typeface="Symbol" pitchFamily="18" charset="2"/>
              </a:rPr>
              <a:t></a:t>
            </a:r>
            <a:r>
              <a:rPr lang="en-US" b="1" dirty="0" smtClean="0">
                <a:solidFill>
                  <a:schemeClr val="folHlink"/>
                </a:solidFill>
                <a:sym typeface="Symbol" pitchFamily="18" charset="2"/>
              </a:rPr>
              <a:t>  </a:t>
            </a:r>
            <a:r>
              <a:rPr lang="en-US" b="1" dirty="0">
                <a:solidFill>
                  <a:schemeClr val="accent6"/>
                </a:solidFill>
                <a:sym typeface="Symbol" pitchFamily="18" charset="2"/>
              </a:rPr>
              <a:t>U</a:t>
            </a:r>
            <a:r>
              <a:rPr lang="en-US" b="1" dirty="0" smtClean="0">
                <a:solidFill>
                  <a:schemeClr val="accent6"/>
                </a:solidFill>
                <a:sym typeface="Symbol" pitchFamily="18" charset="2"/>
              </a:rPr>
              <a:t>n </a:t>
            </a:r>
            <a:r>
              <a:rPr lang="en-US" b="1" dirty="0" err="1" smtClean="0">
                <a:solidFill>
                  <a:schemeClr val="accent6"/>
                </a:solidFill>
                <a:sym typeface="Symbol" pitchFamily="18" charset="2"/>
              </a:rPr>
              <a:t>esempio</a:t>
            </a:r>
            <a:r>
              <a:rPr lang="en-US" b="1" dirty="0" smtClean="0">
                <a:solidFill>
                  <a:schemeClr val="accent6"/>
                </a:solidFill>
                <a:sym typeface="Symbol" pitchFamily="18" charset="2"/>
              </a:rPr>
              <a:t>  </a:t>
            </a:r>
            <a:r>
              <a:rPr lang="en-US" b="1" dirty="0" smtClean="0">
                <a:solidFill>
                  <a:schemeClr val="accent2"/>
                </a:solidFill>
              </a:rPr>
              <a:t>		</a:t>
            </a:r>
            <a:r>
              <a:rPr lang="en-US" sz="2000" b="1" dirty="0"/>
              <a:t>		</a:t>
            </a:r>
            <a:r>
              <a:rPr lang="en-US" sz="2000" b="1" dirty="0">
                <a:solidFill>
                  <a:schemeClr val="accent2"/>
                </a:solidFill>
              </a:rPr>
              <a:t>	 		</a:t>
            </a:r>
          </a:p>
          <a:p>
            <a:pPr marL="457200" indent="-457200">
              <a:spcBef>
                <a:spcPct val="50000"/>
              </a:spcBef>
              <a:buFontTx/>
              <a:buChar char="•"/>
            </a:pPr>
            <a:r>
              <a:rPr lang="en-US" b="1" dirty="0" err="1" smtClean="0">
                <a:solidFill>
                  <a:srgbClr val="FF0000"/>
                </a:solidFill>
              </a:rPr>
              <a:t>Conclusioni</a:t>
            </a:r>
            <a:r>
              <a:rPr lang="en-US" b="1" dirty="0" smtClean="0">
                <a:solidFill>
                  <a:srgbClr val="FF0000"/>
                </a:solidFill>
              </a:rPr>
              <a:t> </a:t>
            </a:r>
            <a:r>
              <a:rPr lang="en-US" dirty="0"/>
              <a:t>	</a:t>
            </a:r>
          </a:p>
        </p:txBody>
      </p:sp>
      <p:sp>
        <p:nvSpPr>
          <p:cNvPr id="13" name="Date Placeholder 12"/>
          <p:cNvSpPr>
            <a:spLocks noGrp="1"/>
          </p:cNvSpPr>
          <p:nvPr>
            <p:ph type="dt" sz="half" idx="10"/>
          </p:nvPr>
        </p:nvSpPr>
        <p:spPr/>
        <p:txBody>
          <a:bodyPr/>
          <a:lstStyle/>
          <a:p>
            <a:pPr>
              <a:defRPr/>
            </a:pPr>
            <a:r>
              <a:rPr lang="en-US" smtClean="0"/>
              <a:t>24/11/2017</a:t>
            </a:r>
            <a:endParaRPr lang="it-IT" dirty="0"/>
          </a:p>
        </p:txBody>
      </p:sp>
      <p:sp>
        <p:nvSpPr>
          <p:cNvPr id="14" name="Footer Placeholder 13"/>
          <p:cNvSpPr>
            <a:spLocks noGrp="1"/>
          </p:cNvSpPr>
          <p:nvPr>
            <p:ph type="ftr" sz="quarter" idx="11"/>
          </p:nvPr>
        </p:nvSpPr>
        <p:spPr/>
        <p:txBody>
          <a:bodyPr/>
          <a:lstStyle/>
          <a:p>
            <a:pPr>
              <a:defRPr/>
            </a:pPr>
            <a:r>
              <a:rPr lang="it-IT" smtClean="0"/>
              <a:t>P. Checchia  Incontro sulla Tomografia muonica </a:t>
            </a:r>
            <a:endParaRPr lang="it-IT" dirty="0"/>
          </a:p>
        </p:txBody>
      </p:sp>
      <p:pic>
        <p:nvPicPr>
          <p:cNvPr id="16" name="Picture 3" descr="C:\files\logoinfnpd.tiff"/>
          <p:cNvPicPr>
            <a:picLocks noChangeAspect="1" noChangeArrowheads="1"/>
          </p:cNvPicPr>
          <p:nvPr/>
        </p:nvPicPr>
        <p:blipFill>
          <a:blip r:embed="rId3" cstate="print"/>
          <a:srcRect/>
          <a:stretch>
            <a:fillRect/>
          </a:stretch>
        </p:blipFill>
        <p:spPr bwMode="auto">
          <a:xfrm>
            <a:off x="7668344" y="0"/>
            <a:ext cx="1475656" cy="1236155"/>
          </a:xfrm>
          <a:prstGeom prst="rect">
            <a:avLst/>
          </a:prstGeom>
          <a:noFill/>
        </p:spPr>
      </p:pic>
      <p:pic>
        <p:nvPicPr>
          <p:cNvPr id="19" name="Picture 3" descr="C:\files\logoinfnpd.tiff"/>
          <p:cNvPicPr>
            <a:picLocks noChangeAspect="1" noChangeArrowheads="1"/>
          </p:cNvPicPr>
          <p:nvPr/>
        </p:nvPicPr>
        <p:blipFill>
          <a:blip r:embed="rId3" cstate="print"/>
          <a:srcRect/>
          <a:stretch>
            <a:fillRect/>
          </a:stretch>
        </p:blipFill>
        <p:spPr bwMode="auto">
          <a:xfrm>
            <a:off x="0" y="0"/>
            <a:ext cx="1475656" cy="123615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6"/>
          <p:cNvSpPr>
            <a:spLocks noGrp="1"/>
          </p:cNvSpPr>
          <p:nvPr>
            <p:ph type="sldNum" sz="quarter" idx="12"/>
          </p:nvPr>
        </p:nvSpPr>
        <p:spPr>
          <a:noFill/>
        </p:spPr>
        <p:txBody>
          <a:bodyPr/>
          <a:lstStyle/>
          <a:p>
            <a:fld id="{9E3608B1-3A84-47BF-A187-7974BD6D68C4}" type="slidenum">
              <a:rPr lang="it-IT" smtClean="0"/>
              <a:pPr/>
              <a:t>20</a:t>
            </a:fld>
            <a:endParaRPr lang="it-IT" smtClean="0"/>
          </a:p>
        </p:txBody>
      </p:sp>
      <p:sp>
        <p:nvSpPr>
          <p:cNvPr id="6148" name="Rectangle 2"/>
          <p:cNvSpPr>
            <a:spLocks noGrp="1" noChangeArrowheads="1"/>
          </p:cNvSpPr>
          <p:nvPr>
            <p:ph type="title"/>
          </p:nvPr>
        </p:nvSpPr>
        <p:spPr>
          <a:xfrm>
            <a:off x="971550" y="2420938"/>
            <a:ext cx="7413625" cy="1052512"/>
          </a:xfrm>
          <a:solidFill>
            <a:srgbClr val="66FFFF"/>
          </a:solidFill>
        </p:spPr>
        <p:txBody>
          <a:bodyPr/>
          <a:lstStyle/>
          <a:p>
            <a:pPr eaLnBrk="1" hangingPunct="1"/>
            <a:r>
              <a:rPr lang="en-US" sz="3600" b="1" smtClean="0">
                <a:solidFill>
                  <a:schemeClr val="accent2"/>
                </a:solidFill>
              </a:rPr>
              <a:t> Backup</a:t>
            </a:r>
            <a:endParaRPr lang="en-US" smtClean="0"/>
          </a:p>
        </p:txBody>
      </p:sp>
      <p:sp>
        <p:nvSpPr>
          <p:cNvPr id="614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6150" name="Text Box 7"/>
          <p:cNvSpPr txBox="1">
            <a:spLocks noChangeArrowheads="1"/>
          </p:cNvSpPr>
          <p:nvPr/>
        </p:nvSpPr>
        <p:spPr bwMode="auto">
          <a:xfrm>
            <a:off x="1331913" y="1484313"/>
            <a:ext cx="5635625" cy="396875"/>
          </a:xfrm>
          <a:prstGeom prst="rect">
            <a:avLst/>
          </a:prstGeom>
          <a:noFill/>
          <a:ln w="9525">
            <a:noFill/>
            <a:miter lim="800000"/>
            <a:headEnd/>
            <a:tailEnd/>
          </a:ln>
        </p:spPr>
        <p:txBody>
          <a:bodyPr>
            <a:spAutoFit/>
          </a:bodyPr>
          <a:lstStyle/>
          <a:p>
            <a:pPr>
              <a:buFontTx/>
              <a:buChar char="•"/>
            </a:pPr>
            <a:endParaRPr lang="it-IT" sz="2000" b="1"/>
          </a:p>
        </p:txBody>
      </p:sp>
      <p:sp>
        <p:nvSpPr>
          <p:cNvPr id="6151" name="Date Placeholder 6"/>
          <p:cNvSpPr>
            <a:spLocks noGrp="1"/>
          </p:cNvSpPr>
          <p:nvPr>
            <p:ph type="dt" sz="quarter" idx="10"/>
          </p:nvPr>
        </p:nvSpPr>
        <p:spPr>
          <a:noFill/>
        </p:spPr>
        <p:txBody>
          <a:bodyPr/>
          <a:lstStyle/>
          <a:p>
            <a:r>
              <a:rPr lang="en-US" smtClean="0"/>
              <a:t>24/11/2017</a:t>
            </a:r>
            <a:endParaRPr lang="it-IT" smtClean="0"/>
          </a:p>
        </p:txBody>
      </p:sp>
      <p:sp>
        <p:nvSpPr>
          <p:cNvPr id="9" name="Footer Placeholder 8"/>
          <p:cNvSpPr>
            <a:spLocks noGrp="1"/>
          </p:cNvSpPr>
          <p:nvPr>
            <p:ph type="ftr" sz="quarter" idx="11"/>
          </p:nvPr>
        </p:nvSpPr>
        <p:spPr/>
        <p:txBody>
          <a:bodyPr/>
          <a:lstStyle/>
          <a:p>
            <a:pPr>
              <a:defRPr/>
            </a:pPr>
            <a:r>
              <a:rPr lang="it-IT" smtClean="0"/>
              <a:t>P. Checchia  Incontro sulla Tomografia muonica </a:t>
            </a:r>
            <a:endParaRPr lang="it-IT"/>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xfrm>
            <a:off x="1547664" y="0"/>
            <a:ext cx="6211416" cy="1066800"/>
          </a:xfrm>
          <a:solidFill>
            <a:srgbClr val="66FFFF"/>
          </a:solidFill>
        </p:spPr>
        <p:txBody>
          <a:bodyPr/>
          <a:lstStyle/>
          <a:p>
            <a:pPr lvl="0" eaLnBrk="1" hangingPunct="1">
              <a:spcBef>
                <a:spcPct val="50000"/>
              </a:spcBef>
              <a:defRPr/>
            </a:pPr>
            <a:r>
              <a:rPr lang="en-US" altLang="it-IT" sz="3600" b="1" dirty="0" smtClean="0">
                <a:solidFill>
                  <a:srgbClr val="3333CC"/>
                </a:solidFill>
                <a:ea typeface="+mn-ea"/>
                <a:cs typeface="+mn-cs"/>
              </a:rPr>
              <a:t/>
            </a:r>
            <a:br>
              <a:rPr lang="en-US" altLang="it-IT" sz="3600" b="1" dirty="0" smtClean="0">
                <a:solidFill>
                  <a:srgbClr val="3333CC"/>
                </a:solidFill>
                <a:ea typeface="+mn-ea"/>
                <a:cs typeface="+mn-cs"/>
              </a:rPr>
            </a:br>
            <a:r>
              <a:rPr lang="en-US" altLang="it-IT" sz="3600" b="1" dirty="0" err="1" smtClean="0">
                <a:solidFill>
                  <a:srgbClr val="3333CC"/>
                </a:solidFill>
                <a:ea typeface="+mn-ea"/>
                <a:cs typeface="+mn-cs"/>
              </a:rPr>
              <a:t>Esempi</a:t>
            </a:r>
            <a:r>
              <a:rPr lang="en-US" altLang="it-IT" sz="3600" b="1" dirty="0" smtClean="0">
                <a:solidFill>
                  <a:srgbClr val="3333CC"/>
                </a:solidFill>
                <a:ea typeface="+mn-ea"/>
                <a:cs typeface="+mn-cs"/>
              </a:rPr>
              <a:t> </a:t>
            </a:r>
            <a:r>
              <a:rPr lang="en-US" altLang="it-IT" sz="3600" b="1" dirty="0">
                <a:solidFill>
                  <a:srgbClr val="3333CC"/>
                </a:solidFill>
                <a:ea typeface="+mn-ea"/>
                <a:cs typeface="+mn-cs"/>
              </a:rPr>
              <a:t>di </a:t>
            </a:r>
            <a:r>
              <a:rPr lang="en-US" altLang="it-IT" sz="3600" b="1" dirty="0" err="1" smtClean="0">
                <a:solidFill>
                  <a:srgbClr val="3333CC"/>
                </a:solidFill>
                <a:ea typeface="+mn-ea"/>
                <a:cs typeface="+mn-cs"/>
              </a:rPr>
              <a:t>di</a:t>
            </a:r>
            <a:r>
              <a:rPr lang="en-US" altLang="it-IT" sz="3600" b="1" dirty="0" smtClean="0">
                <a:solidFill>
                  <a:srgbClr val="3333CC"/>
                </a:solidFill>
                <a:ea typeface="+mn-ea"/>
                <a:cs typeface="+mn-cs"/>
              </a:rPr>
              <a:t> </a:t>
            </a:r>
            <a:r>
              <a:rPr lang="en-US" altLang="it-IT" sz="3600" b="1" dirty="0" err="1">
                <a:solidFill>
                  <a:srgbClr val="3333CC"/>
                </a:solidFill>
                <a:ea typeface="+mn-ea"/>
                <a:cs typeface="+mn-cs"/>
              </a:rPr>
              <a:t>Risultati</a:t>
            </a:r>
            <a:r>
              <a:rPr lang="en-US" altLang="ja-JP" sz="3200" b="1" kern="1200" dirty="0">
                <a:solidFill>
                  <a:srgbClr val="3333CC"/>
                </a:solidFill>
                <a:latin typeface="Times New Roman" pitchFamily="18" charset="0"/>
                <a:ea typeface="ＭＳ Ｐゴシック" charset="-128"/>
                <a:cs typeface="Times New Roman" pitchFamily="18" charset="0"/>
              </a:rPr>
              <a:t/>
            </a:r>
            <a:br>
              <a:rPr lang="en-US" altLang="ja-JP" sz="3200" b="1" kern="1200" dirty="0">
                <a:solidFill>
                  <a:srgbClr val="3333CC"/>
                </a:solidFill>
                <a:latin typeface="Times New Roman" pitchFamily="18" charset="0"/>
                <a:ea typeface="ＭＳ Ｐゴシック" charset="-128"/>
                <a:cs typeface="Times New Roman" pitchFamily="18" charset="0"/>
              </a:rPr>
            </a:br>
            <a:endParaRPr lang="en-US" dirty="0" smtClean="0"/>
          </a:p>
        </p:txBody>
      </p:sp>
      <p:sp>
        <p:nvSpPr>
          <p:cNvPr id="22535" name="Text Box 8"/>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22536"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7"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8"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9"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pic>
        <p:nvPicPr>
          <p:cNvPr id="23" name="Picture 3" descr="C:\files\logoinfnpd.tiff"/>
          <p:cNvPicPr>
            <a:picLocks noChangeAspect="1" noChangeArrowheads="1"/>
          </p:cNvPicPr>
          <p:nvPr/>
        </p:nvPicPr>
        <p:blipFill>
          <a:blip r:embed="rId5" cstate="print"/>
          <a:srcRect/>
          <a:stretch>
            <a:fillRect/>
          </a:stretch>
        </p:blipFill>
        <p:spPr bwMode="auto">
          <a:xfrm>
            <a:off x="7668344" y="0"/>
            <a:ext cx="1475656" cy="1236155"/>
          </a:xfrm>
          <a:prstGeom prst="rect">
            <a:avLst/>
          </a:prstGeom>
          <a:noFill/>
        </p:spPr>
      </p:pic>
      <p:sp>
        <p:nvSpPr>
          <p:cNvPr id="24" name="TextBox 23"/>
          <p:cNvSpPr txBox="1"/>
          <p:nvPr/>
        </p:nvSpPr>
        <p:spPr>
          <a:xfrm>
            <a:off x="531366" y="1066800"/>
            <a:ext cx="7200800" cy="830997"/>
          </a:xfrm>
          <a:prstGeom prst="rect">
            <a:avLst/>
          </a:prstGeom>
          <a:solidFill>
            <a:srgbClr val="FFFF00"/>
          </a:solidFill>
          <a:ln>
            <a:noFill/>
          </a:ln>
        </p:spPr>
        <p:txBody>
          <a:bodyPr wrap="square" rtlCol="0">
            <a:spAutoFit/>
          </a:bodyPr>
          <a:lstStyle/>
          <a:p>
            <a:pPr algn="ctr"/>
            <a:r>
              <a:rPr lang="en-US" b="1" dirty="0" err="1" smtClean="0">
                <a:solidFill>
                  <a:srgbClr val="FF0000"/>
                </a:solidFill>
              </a:rPr>
              <a:t>Evoluzione</a:t>
            </a:r>
            <a:r>
              <a:rPr lang="en-US" b="1" dirty="0" smtClean="0">
                <a:solidFill>
                  <a:srgbClr val="FF0000"/>
                </a:solidFill>
              </a:rPr>
              <a:t> con le </a:t>
            </a:r>
            <a:r>
              <a:rPr lang="en-US" b="1" dirty="0" err="1" smtClean="0">
                <a:solidFill>
                  <a:srgbClr val="FF0000"/>
                </a:solidFill>
              </a:rPr>
              <a:t>iterazioni</a:t>
            </a:r>
            <a:r>
              <a:rPr lang="en-US" b="1" dirty="0" smtClean="0">
                <a:solidFill>
                  <a:srgbClr val="FF0000"/>
                </a:solidFill>
              </a:rPr>
              <a:t> (400)</a:t>
            </a:r>
            <a:r>
              <a:rPr lang="it-IT" b="1" kern="0" dirty="0" smtClean="0">
                <a:solidFill>
                  <a:srgbClr val="FF0000"/>
                </a:solidFill>
              </a:rPr>
              <a:t>.</a:t>
            </a:r>
          </a:p>
          <a:p>
            <a:pPr algn="ctr"/>
            <a:r>
              <a:rPr lang="it-IT" altLang="it-IT" b="1" dirty="0" smtClean="0">
                <a:solidFill>
                  <a:srgbClr val="FF0000"/>
                </a:solidFill>
              </a:rPr>
              <a:t>250 </a:t>
            </a:r>
            <a:r>
              <a:rPr lang="it-IT" altLang="it-IT" b="1" dirty="0">
                <a:solidFill>
                  <a:srgbClr val="FF0000"/>
                </a:solidFill>
              </a:rPr>
              <a:t>k </a:t>
            </a:r>
            <a:r>
              <a:rPr lang="el-GR" altLang="it-IT" b="1" dirty="0">
                <a:solidFill>
                  <a:srgbClr val="FF0000"/>
                </a:solidFill>
              </a:rPr>
              <a:t>μ</a:t>
            </a:r>
            <a:r>
              <a:rPr lang="it-IT" altLang="it-IT" b="1" dirty="0">
                <a:solidFill>
                  <a:srgbClr val="FF0000"/>
                </a:solidFill>
              </a:rPr>
              <a:t> (~8 </a:t>
            </a:r>
            <a:r>
              <a:rPr lang="it-IT" altLang="it-IT" b="1" dirty="0" err="1">
                <a:solidFill>
                  <a:srgbClr val="FF0000"/>
                </a:solidFill>
              </a:rPr>
              <a:t>min</a:t>
            </a:r>
            <a:r>
              <a:rPr lang="it-IT" altLang="it-IT" b="1" dirty="0">
                <a:solidFill>
                  <a:srgbClr val="FF0000"/>
                </a:solidFill>
              </a:rPr>
              <a:t> </a:t>
            </a:r>
            <a:r>
              <a:rPr lang="it-IT" altLang="it-IT" b="1" dirty="0" smtClean="0">
                <a:solidFill>
                  <a:srgbClr val="FF0000"/>
                </a:solidFill>
              </a:rPr>
              <a:t>di esposizione) </a:t>
            </a:r>
            <a:r>
              <a:rPr lang="it-IT" b="1" kern="0" dirty="0" smtClean="0">
                <a:solidFill>
                  <a:srgbClr val="FF0000"/>
                </a:solidFill>
              </a:rPr>
              <a:t>  </a:t>
            </a:r>
          </a:p>
        </p:txBody>
      </p:sp>
      <p:pic>
        <p:nvPicPr>
          <p:cNvPr id="26" name="Picture 25" descr="musteel.png"/>
          <p:cNvPicPr>
            <a:picLocks noChangeAspect="1"/>
          </p:cNvPicPr>
          <p:nvPr/>
        </p:nvPicPr>
        <p:blipFill>
          <a:blip r:embed="rId6" cstate="print"/>
          <a:srcRect b="69183"/>
          <a:stretch>
            <a:fillRect/>
          </a:stretch>
        </p:blipFill>
        <p:spPr>
          <a:xfrm>
            <a:off x="1" y="0"/>
            <a:ext cx="1763687" cy="1052736"/>
          </a:xfrm>
          <a:prstGeom prst="rect">
            <a:avLst/>
          </a:prstGeom>
          <a:solidFill>
            <a:schemeClr val="bg1"/>
          </a:solidFill>
        </p:spPr>
      </p:pic>
      <p:pic>
        <p:nvPicPr>
          <p:cNvPr id="2" name="video_500k_400it_trimmed_16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57906" y="1988840"/>
            <a:ext cx="6096000" cy="4572000"/>
          </a:xfrm>
          <a:prstGeom prst="rect">
            <a:avLst/>
          </a:prstGeom>
        </p:spPr>
      </p:pic>
      <p:sp>
        <p:nvSpPr>
          <p:cNvPr id="3" name="Segnaposto numero diapositiva 2"/>
          <p:cNvSpPr>
            <a:spLocks noGrp="1"/>
          </p:cNvSpPr>
          <p:nvPr>
            <p:ph type="sldNum" sz="quarter" idx="12"/>
          </p:nvPr>
        </p:nvSpPr>
        <p:spPr/>
        <p:txBody>
          <a:bodyPr/>
          <a:lstStyle/>
          <a:p>
            <a:pPr>
              <a:defRPr/>
            </a:pPr>
            <a:fld id="{57A49406-D853-44F6-A20B-6BFA759593A8}" type="slidenum">
              <a:rPr lang="it-IT" smtClean="0"/>
              <a:pPr>
                <a:defRPr/>
              </a:pPr>
              <a:t>21</a:t>
            </a:fld>
            <a:endParaRPr lang="it-IT"/>
          </a:p>
        </p:txBody>
      </p:sp>
      <p:sp>
        <p:nvSpPr>
          <p:cNvPr id="4" name="Segnaposto data 3"/>
          <p:cNvSpPr>
            <a:spLocks noGrp="1"/>
          </p:cNvSpPr>
          <p:nvPr>
            <p:ph type="dt" sz="half" idx="10"/>
          </p:nvPr>
        </p:nvSpPr>
        <p:spPr/>
        <p:txBody>
          <a:bodyPr/>
          <a:lstStyle/>
          <a:p>
            <a:pPr>
              <a:defRPr/>
            </a:pPr>
            <a:r>
              <a:rPr lang="en-US" smtClean="0"/>
              <a:t>24/11/2017</a:t>
            </a:r>
            <a:endParaRPr lang="it-IT"/>
          </a:p>
        </p:txBody>
      </p:sp>
      <p:sp>
        <p:nvSpPr>
          <p:cNvPr id="5" name="Segnaposto piè di pagina 4"/>
          <p:cNvSpPr>
            <a:spLocks noGrp="1"/>
          </p:cNvSpPr>
          <p:nvPr>
            <p:ph type="ftr" sz="quarter" idx="11"/>
          </p:nvPr>
        </p:nvSpPr>
        <p:spPr/>
        <p:txBody>
          <a:bodyPr/>
          <a:lstStyle/>
          <a:p>
            <a:pPr>
              <a:defRPr/>
            </a:pPr>
            <a:r>
              <a:rPr lang="it-IT" smtClean="0"/>
              <a:t>P. Checchia  Incontro sulla Tomografia muonica </a:t>
            </a:r>
            <a:endParaRPr lang="it-IT"/>
          </a:p>
        </p:txBody>
      </p:sp>
    </p:spTree>
    <p:extLst>
      <p:ext uri="{BB962C8B-B14F-4D97-AF65-F5344CB8AC3E}">
        <p14:creationId xmlns:p14="http://schemas.microsoft.com/office/powerpoint/2010/main" val="271172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txBox="1">
            <a:spLocks noGrp="1"/>
          </p:cNvSpPr>
          <p:nvPr>
            <p:ph type="title" idx="4294967295"/>
          </p:nvPr>
        </p:nvSpPr>
        <p:spPr>
          <a:xfrm>
            <a:off x="1475655" y="22534"/>
            <a:ext cx="6694697" cy="1200329"/>
          </a:xfrm>
          <a:solidFill>
            <a:srgbClr val="66FFFF"/>
          </a:solidFill>
        </p:spPr>
        <p:txBody>
          <a:bodyPr wrap="square">
            <a:spAutoFit/>
          </a:bodyPr>
          <a:lstStyle/>
          <a:p>
            <a:pPr lvl="0"/>
            <a:r>
              <a:rPr lang="en-US" sz="3600" b="1" dirty="0">
                <a:solidFill>
                  <a:schemeClr val="accent2"/>
                </a:solidFill>
                <a:latin typeface="Times New Roman" panose="02020603050405020304" pitchFamily="18" charset="0"/>
                <a:cs typeface="Times New Roman" panose="02020603050405020304" pitchFamily="18" charset="0"/>
              </a:rPr>
              <a:t>Full Scale </a:t>
            </a:r>
            <a:r>
              <a:rPr lang="en-US" sz="3600" b="1" dirty="0" err="1">
                <a:solidFill>
                  <a:schemeClr val="accent2"/>
                </a:solidFill>
                <a:latin typeface="Times New Roman" panose="02020603050405020304" pitchFamily="18" charset="0"/>
                <a:cs typeface="Times New Roman" panose="02020603050405020304" pitchFamily="18" charset="0"/>
              </a:rPr>
              <a:t>MonteCarlo</a:t>
            </a:r>
            <a:r>
              <a:rPr lang="en-US" sz="3600" b="1" dirty="0">
                <a:solidFill>
                  <a:schemeClr val="accent2"/>
                </a:solidFill>
                <a:latin typeface="Times New Roman" panose="02020603050405020304" pitchFamily="18" charset="0"/>
                <a:cs typeface="Times New Roman" panose="02020603050405020304" pitchFamily="18" charset="0"/>
              </a:rPr>
              <a:t> Simulation</a:t>
            </a:r>
          </a:p>
        </p:txBody>
      </p:sp>
      <p:sp>
        <p:nvSpPr>
          <p:cNvPr id="17" name="CasellaDiTesto 16"/>
          <p:cNvSpPr txBox="1"/>
          <p:nvPr/>
        </p:nvSpPr>
        <p:spPr>
          <a:xfrm>
            <a:off x="8297" y="1238699"/>
            <a:ext cx="9021417" cy="1711920"/>
          </a:xfrm>
          <a:prstGeom prst="rect">
            <a:avLst/>
          </a:prstGeom>
          <a:noFill/>
          <a:ln>
            <a:noFill/>
          </a:ln>
        </p:spPr>
        <p:txBody>
          <a:bodyPr vert="horz" wrap="square" lIns="81638" tIns="40819" rIns="81638" bIns="40819" anchorCtr="0" compatLnSpc="0">
            <a:spAutoFit/>
          </a:bodyPr>
          <a:lstStyle/>
          <a:p>
            <a:pPr marL="342900" indent="-342900" hangingPunct="0">
              <a:spcBef>
                <a:spcPts val="0"/>
              </a:spcBef>
              <a:spcAft>
                <a:spcPts val="0"/>
              </a:spcAft>
              <a:buFont typeface="Arial" panose="020B0604020202020204" pitchFamily="34" charset="0"/>
              <a:buChar char="•"/>
            </a:pPr>
            <a:r>
              <a:rPr lang="en-US" b="1" dirty="0" smtClean="0">
                <a:solidFill>
                  <a:srgbClr val="FF0000"/>
                </a:solidFill>
                <a:ea typeface="DejaVu Sans" pitchFamily="2"/>
                <a:cs typeface="Times New Roman" panose="02020603050405020304" pitchFamily="18" charset="0"/>
              </a:rPr>
              <a:t>In </a:t>
            </a:r>
            <a:r>
              <a:rPr lang="en-US" b="1" dirty="0">
                <a:solidFill>
                  <a:srgbClr val="FF0000"/>
                </a:solidFill>
                <a:ea typeface="DejaVu Sans" pitchFamily="2"/>
                <a:cs typeface="Times New Roman" panose="02020603050405020304" pitchFamily="18" charset="0"/>
              </a:rPr>
              <a:t>High E</a:t>
            </a:r>
            <a:r>
              <a:rPr lang="en-US" b="1" dirty="0" smtClean="0">
                <a:solidFill>
                  <a:srgbClr val="FF0000"/>
                </a:solidFill>
                <a:ea typeface="DejaVu Sans" pitchFamily="2"/>
                <a:cs typeface="Times New Roman" panose="02020603050405020304" pitchFamily="18" charset="0"/>
              </a:rPr>
              <a:t>nergy </a:t>
            </a:r>
            <a:r>
              <a:rPr lang="en-US" b="1" dirty="0">
                <a:solidFill>
                  <a:srgbClr val="FF0000"/>
                </a:solidFill>
                <a:ea typeface="DejaVu Sans" pitchFamily="2"/>
                <a:cs typeface="Times New Roman" panose="02020603050405020304" pitchFamily="18" charset="0"/>
              </a:rPr>
              <a:t>Physics </a:t>
            </a:r>
            <a:r>
              <a:rPr lang="en-US" b="1" dirty="0" smtClean="0">
                <a:solidFill>
                  <a:srgbClr val="FF0000"/>
                </a:solidFill>
                <a:ea typeface="DejaVu Sans" pitchFamily="2"/>
                <a:cs typeface="Times New Roman" panose="02020603050405020304" pitchFamily="18" charset="0"/>
              </a:rPr>
              <a:t>it  </a:t>
            </a:r>
            <a:r>
              <a:rPr lang="en-US" b="1" dirty="0">
                <a:solidFill>
                  <a:srgbClr val="FF0000"/>
                </a:solidFill>
                <a:ea typeface="DejaVu Sans" pitchFamily="2"/>
                <a:cs typeface="Times New Roman" panose="02020603050405020304" pitchFamily="18" charset="0"/>
              </a:rPr>
              <a:t>is common practice  to simulate </a:t>
            </a:r>
            <a:r>
              <a:rPr lang="en-US" b="1" dirty="0" smtClean="0">
                <a:solidFill>
                  <a:srgbClr val="FF0000"/>
                </a:solidFill>
                <a:ea typeface="DejaVu Sans" pitchFamily="2"/>
                <a:cs typeface="Times New Roman" panose="02020603050405020304" pitchFamily="18" charset="0"/>
              </a:rPr>
              <a:t>individual particles, their interaction with matter, the detectors used to measure them etc.,  profiting of dedicated packages developed to describe and simulate large experimental structures </a:t>
            </a:r>
            <a:endParaRPr lang="en-US" sz="1600" b="1" dirty="0" smtClean="0">
              <a:solidFill>
                <a:srgbClr val="FF0000"/>
              </a:solidFill>
            </a:endParaRPr>
          </a:p>
          <a:p>
            <a:pPr marL="285750" indent="-285750" hangingPunct="0">
              <a:spcBef>
                <a:spcPts val="0"/>
              </a:spcBef>
              <a:spcAft>
                <a:spcPts val="0"/>
              </a:spcAft>
              <a:buFont typeface="Arial" panose="020B0604020202020204" pitchFamily="34" charset="0"/>
              <a:buChar char="•"/>
            </a:pPr>
            <a:endParaRPr lang="en-US" sz="1451" dirty="0">
              <a:latin typeface="Bitstream Vera Sans" pitchFamily="34"/>
              <a:ea typeface="DejaVu Sans" pitchFamily="2"/>
              <a:cs typeface="DejaVu Sans" pitchFamily="2"/>
            </a:endParaRPr>
          </a:p>
        </p:txBody>
      </p:sp>
      <p:pic>
        <p:nvPicPr>
          <p:cNvPr id="18" name="Picture 3" descr="C:\files\logoinfnpd.tiff"/>
          <p:cNvPicPr>
            <a:picLocks noChangeAspect="1" noChangeArrowheads="1"/>
          </p:cNvPicPr>
          <p:nvPr/>
        </p:nvPicPr>
        <p:blipFill>
          <a:blip r:embed="rId3" cstate="print"/>
          <a:srcRect/>
          <a:stretch>
            <a:fillRect/>
          </a:stretch>
        </p:blipFill>
        <p:spPr bwMode="auto">
          <a:xfrm>
            <a:off x="0" y="0"/>
            <a:ext cx="1475656" cy="1238699"/>
          </a:xfrm>
          <a:prstGeom prst="rect">
            <a:avLst/>
          </a:prstGeom>
          <a:noFill/>
        </p:spPr>
      </p:pic>
      <p:pic>
        <p:nvPicPr>
          <p:cNvPr id="19" name="Picture 3" descr="C:\files\logoinfnpd.tiff"/>
          <p:cNvPicPr>
            <a:picLocks noChangeAspect="1" noChangeArrowheads="1"/>
          </p:cNvPicPr>
          <p:nvPr/>
        </p:nvPicPr>
        <p:blipFill>
          <a:blip r:embed="rId3" cstate="print"/>
          <a:srcRect/>
          <a:stretch>
            <a:fillRect/>
          </a:stretch>
        </p:blipFill>
        <p:spPr bwMode="auto">
          <a:xfrm>
            <a:off x="7554058" y="-39021"/>
            <a:ext cx="1475656" cy="1323439"/>
          </a:xfrm>
          <a:prstGeom prst="rect">
            <a:avLst/>
          </a:prstGeom>
          <a:noFill/>
        </p:spPr>
      </p:pic>
      <p:sp>
        <p:nvSpPr>
          <p:cNvPr id="11" name="CasellaDiTesto 10"/>
          <p:cNvSpPr txBox="1"/>
          <p:nvPr/>
        </p:nvSpPr>
        <p:spPr>
          <a:xfrm>
            <a:off x="8296" y="2762817"/>
            <a:ext cx="9021417" cy="1358041"/>
          </a:xfrm>
          <a:prstGeom prst="rect">
            <a:avLst/>
          </a:prstGeom>
          <a:noFill/>
          <a:ln>
            <a:noFill/>
          </a:ln>
        </p:spPr>
        <p:txBody>
          <a:bodyPr vert="horz" wrap="square" lIns="81638" tIns="40819" rIns="81638" bIns="40819" anchorCtr="0" compatLnSpc="0">
            <a:spAutoFit/>
          </a:bodyPr>
          <a:lstStyle/>
          <a:p>
            <a:pPr marL="342900" indent="-342900" hangingPunct="0">
              <a:spcBef>
                <a:spcPts val="0"/>
              </a:spcBef>
              <a:spcAft>
                <a:spcPts val="0"/>
              </a:spcAft>
              <a:buFont typeface="Arial" panose="020B0604020202020204" pitchFamily="34" charset="0"/>
              <a:buChar char="•"/>
            </a:pPr>
            <a:r>
              <a:rPr lang="en-US" b="1" dirty="0" smtClean="0">
                <a:ea typeface="DejaVu Sans" pitchFamily="2"/>
                <a:cs typeface="Times New Roman" panose="02020603050405020304" pitchFamily="18" charset="0"/>
              </a:rPr>
              <a:t>It is then possible to produce, with high reliability, simulated data including detectors and the volume to monitor,  with details corresponding to the specific application one has to consider.</a:t>
            </a:r>
          </a:p>
          <a:p>
            <a:pPr hangingPunct="0">
              <a:spcBef>
                <a:spcPts val="0"/>
              </a:spcBef>
              <a:spcAft>
                <a:spcPts val="0"/>
              </a:spcAft>
            </a:pPr>
            <a:endParaRPr lang="en-US" sz="1451" dirty="0">
              <a:latin typeface="Bitstream Vera Sans" pitchFamily="34"/>
              <a:ea typeface="DejaVu Sans" pitchFamily="2"/>
              <a:cs typeface="DejaVu Sans" pitchFamily="2"/>
            </a:endParaRPr>
          </a:p>
        </p:txBody>
      </p:sp>
      <p:sp>
        <p:nvSpPr>
          <p:cNvPr id="12" name="CasellaDiTesto 11"/>
          <p:cNvSpPr txBox="1"/>
          <p:nvPr/>
        </p:nvSpPr>
        <p:spPr>
          <a:xfrm>
            <a:off x="8297" y="3854761"/>
            <a:ext cx="9021417" cy="1499298"/>
          </a:xfrm>
          <a:prstGeom prst="rect">
            <a:avLst/>
          </a:prstGeom>
          <a:noFill/>
          <a:ln>
            <a:noFill/>
          </a:ln>
        </p:spPr>
        <p:txBody>
          <a:bodyPr vert="horz" wrap="square" lIns="81638" tIns="40819" rIns="81638" bIns="40819" anchorCtr="0" compatLnSpc="0">
            <a:spAutoFit/>
          </a:bodyPr>
          <a:lstStyle/>
          <a:p>
            <a:pPr marL="342900" indent="-342900" hangingPunct="0">
              <a:spcBef>
                <a:spcPts val="0"/>
              </a:spcBef>
              <a:spcAft>
                <a:spcPts val="0"/>
              </a:spcAft>
              <a:buFont typeface="Arial" panose="020B0604020202020204" pitchFamily="34" charset="0"/>
              <a:buChar char="•"/>
            </a:pPr>
            <a:r>
              <a:rPr lang="en-US" b="1" dirty="0">
                <a:solidFill>
                  <a:schemeClr val="accent6"/>
                </a:solidFill>
                <a:ea typeface="DejaVu Sans" pitchFamily="2"/>
                <a:cs typeface="Times New Roman" panose="02020603050405020304" pitchFamily="18" charset="0"/>
              </a:rPr>
              <a:t>F</a:t>
            </a:r>
            <a:r>
              <a:rPr lang="en-US" b="1" dirty="0" smtClean="0">
                <a:solidFill>
                  <a:schemeClr val="accent6"/>
                </a:solidFill>
                <a:ea typeface="DejaVu Sans" pitchFamily="2"/>
                <a:cs typeface="Times New Roman" panose="02020603050405020304" pitchFamily="18" charset="0"/>
              </a:rPr>
              <a:t>undamental importance when the  applications refer to very large scale objects which would require large and costly detectors. A detaile</a:t>
            </a:r>
            <a:r>
              <a:rPr lang="en-US" b="1" dirty="0">
                <a:solidFill>
                  <a:schemeClr val="accent6"/>
                </a:solidFill>
                <a:ea typeface="DejaVu Sans" pitchFamily="2"/>
                <a:cs typeface="Times New Roman" panose="02020603050405020304" pitchFamily="18" charset="0"/>
              </a:rPr>
              <a:t>d</a:t>
            </a:r>
            <a:r>
              <a:rPr lang="en-US" b="1" dirty="0" smtClean="0">
                <a:solidFill>
                  <a:schemeClr val="accent6"/>
                </a:solidFill>
                <a:ea typeface="DejaVu Sans" pitchFamily="2"/>
                <a:cs typeface="Times New Roman" panose="02020603050405020304" pitchFamily="18" charset="0"/>
              </a:rPr>
              <a:t>  study on the expected performance can be obtained by analyzing  simulated data.   </a:t>
            </a:r>
            <a:endParaRPr lang="en-US" sz="1451" dirty="0">
              <a:latin typeface="Bitstream Vera Sans" pitchFamily="34"/>
              <a:ea typeface="DejaVu Sans" pitchFamily="2"/>
              <a:cs typeface="DejaVu Sans" pitchFamily="2"/>
            </a:endParaRPr>
          </a:p>
        </p:txBody>
      </p:sp>
      <p:sp>
        <p:nvSpPr>
          <p:cNvPr id="14" name="CasellaDiTesto 13"/>
          <p:cNvSpPr txBox="1"/>
          <p:nvPr/>
        </p:nvSpPr>
        <p:spPr>
          <a:xfrm>
            <a:off x="22613" y="5354059"/>
            <a:ext cx="9021417" cy="1358041"/>
          </a:xfrm>
          <a:prstGeom prst="rect">
            <a:avLst/>
          </a:prstGeom>
          <a:noFill/>
          <a:ln>
            <a:noFill/>
          </a:ln>
        </p:spPr>
        <p:txBody>
          <a:bodyPr vert="horz" wrap="square" lIns="81638" tIns="40819" rIns="81638" bIns="40819" anchorCtr="0" compatLnSpc="0">
            <a:spAutoFit/>
          </a:bodyPr>
          <a:lstStyle/>
          <a:p>
            <a:pPr marL="342900" indent="-342900" hangingPunct="0">
              <a:spcBef>
                <a:spcPts val="0"/>
              </a:spcBef>
              <a:spcAft>
                <a:spcPts val="0"/>
              </a:spcAft>
              <a:buFont typeface="Arial" panose="020B0604020202020204" pitchFamily="34" charset="0"/>
              <a:buChar char="•"/>
            </a:pPr>
            <a:r>
              <a:rPr lang="en-US" b="1" dirty="0" smtClean="0">
                <a:solidFill>
                  <a:srgbClr val="FF0000"/>
                </a:solidFill>
                <a:ea typeface="DejaVu Sans" pitchFamily="2"/>
                <a:cs typeface="Times New Roman" panose="02020603050405020304" pitchFamily="18" charset="0"/>
              </a:rPr>
              <a:t>Having a real experimental setup which can measure cosmic muons crossing a small subsample of a full scale object, ensures a method to validate the simulation chain.</a:t>
            </a:r>
          </a:p>
          <a:p>
            <a:pPr hangingPunct="0">
              <a:spcBef>
                <a:spcPts val="0"/>
              </a:spcBef>
              <a:spcAft>
                <a:spcPts val="0"/>
              </a:spcAft>
            </a:pPr>
            <a:endParaRPr lang="en-US" sz="1451" dirty="0">
              <a:latin typeface="Bitstream Vera Sans" pitchFamily="34"/>
              <a:ea typeface="DejaVu Sans" pitchFamily="2"/>
              <a:cs typeface="DejaVu Sans" pitchFamily="2"/>
            </a:endParaRPr>
          </a:p>
        </p:txBody>
      </p:sp>
      <p:sp>
        <p:nvSpPr>
          <p:cNvPr id="2" name="Date Placeholder 1"/>
          <p:cNvSpPr>
            <a:spLocks noGrp="1"/>
          </p:cNvSpPr>
          <p:nvPr>
            <p:ph type="dt" sz="half" idx="10"/>
          </p:nvPr>
        </p:nvSpPr>
        <p:spPr/>
        <p:txBody>
          <a:bodyPr/>
          <a:lstStyle/>
          <a:p>
            <a:pPr>
              <a:defRPr/>
            </a:pPr>
            <a:r>
              <a:rPr lang="en-US" smtClean="0"/>
              <a:t>24/11/2017</a:t>
            </a:r>
            <a:endParaRPr lang="it-IT"/>
          </a:p>
        </p:txBody>
      </p:sp>
      <p:sp>
        <p:nvSpPr>
          <p:cNvPr id="4" name="Footer Placeholder 3"/>
          <p:cNvSpPr>
            <a:spLocks noGrp="1"/>
          </p:cNvSpPr>
          <p:nvPr>
            <p:ph type="ftr" sz="quarter" idx="11"/>
          </p:nvPr>
        </p:nvSpPr>
        <p:spPr/>
        <p:txBody>
          <a:bodyPr/>
          <a:lstStyle/>
          <a:p>
            <a:pPr>
              <a:defRPr/>
            </a:pPr>
            <a:r>
              <a:rPr lang="it-IT" smtClean="0"/>
              <a:t>P. Checchia  Incontro sulla Tomografia muonica </a:t>
            </a:r>
            <a:endParaRPr lang="it-IT"/>
          </a:p>
        </p:txBody>
      </p:sp>
      <p:sp>
        <p:nvSpPr>
          <p:cNvPr id="5" name="Slide Number Placeholder 4"/>
          <p:cNvSpPr>
            <a:spLocks noGrp="1"/>
          </p:cNvSpPr>
          <p:nvPr>
            <p:ph type="sldNum" sz="quarter" idx="12"/>
          </p:nvPr>
        </p:nvSpPr>
        <p:spPr/>
        <p:txBody>
          <a:bodyPr/>
          <a:lstStyle/>
          <a:p>
            <a:pPr>
              <a:defRPr/>
            </a:pPr>
            <a:fld id="{7E6DC044-0508-45B1-AB4A-9ECAF9617501}" type="slidenum">
              <a:rPr lang="it-IT" smtClean="0"/>
              <a:pPr>
                <a:defRPr/>
              </a:pPr>
              <a:t>22</a:t>
            </a:fld>
            <a:endParaRPr lang="it-IT"/>
          </a:p>
        </p:txBody>
      </p:sp>
    </p:spTree>
    <p:extLst>
      <p:ext uri="{BB962C8B-B14F-4D97-AF65-F5344CB8AC3E}">
        <p14:creationId xmlns:p14="http://schemas.microsoft.com/office/powerpoint/2010/main" val="1601664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2"/>
          <p:cNvSpPr>
            <a:spLocks noGrp="1" noChangeArrowheads="1"/>
          </p:cNvSpPr>
          <p:nvPr>
            <p:ph type="title"/>
          </p:nvPr>
        </p:nvSpPr>
        <p:spPr>
          <a:xfrm>
            <a:off x="1547664" y="0"/>
            <a:ext cx="6211416" cy="1066800"/>
          </a:xfrm>
          <a:solidFill>
            <a:srgbClr val="66FFFF"/>
          </a:solidFill>
        </p:spPr>
        <p:txBody>
          <a:bodyPr/>
          <a:lstStyle/>
          <a:p>
            <a:pPr eaLnBrk="1" hangingPunct="1"/>
            <a:r>
              <a:rPr lang="en-US" sz="3600" b="1" dirty="0" smtClean="0">
                <a:solidFill>
                  <a:schemeClr val="accent2"/>
                </a:solidFill>
              </a:rPr>
              <a:t>Cosmic Muon Tomography</a:t>
            </a:r>
            <a:br>
              <a:rPr lang="en-US" sz="3600" b="1" dirty="0" smtClean="0">
                <a:solidFill>
                  <a:schemeClr val="accent2"/>
                </a:solidFill>
              </a:rPr>
            </a:br>
            <a:r>
              <a:rPr lang="en-US" sz="3600" b="1" dirty="0" smtClean="0">
                <a:solidFill>
                  <a:schemeClr val="accent2"/>
                </a:solidFill>
              </a:rPr>
              <a:t> in transport control</a:t>
            </a:r>
            <a:endParaRPr lang="en-US" dirty="0" smtClean="0"/>
          </a:p>
        </p:txBody>
      </p:sp>
      <p:sp>
        <p:nvSpPr>
          <p:cNvPr id="22535" name="Text Box 8"/>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22536" name="Rectangle 1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7" name="Rectangle 1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8"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22539"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pic>
        <p:nvPicPr>
          <p:cNvPr id="23" name="Picture 3" descr="C:\files\logoinfnpd.tiff"/>
          <p:cNvPicPr>
            <a:picLocks noChangeAspect="1" noChangeArrowheads="1"/>
          </p:cNvPicPr>
          <p:nvPr/>
        </p:nvPicPr>
        <p:blipFill>
          <a:blip r:embed="rId3" cstate="print"/>
          <a:srcRect/>
          <a:stretch>
            <a:fillRect/>
          </a:stretch>
        </p:blipFill>
        <p:spPr bwMode="auto">
          <a:xfrm>
            <a:off x="7668344" y="0"/>
            <a:ext cx="1475656" cy="1236155"/>
          </a:xfrm>
          <a:prstGeom prst="rect">
            <a:avLst/>
          </a:prstGeom>
          <a:noFill/>
        </p:spPr>
      </p:pic>
      <p:sp>
        <p:nvSpPr>
          <p:cNvPr id="24" name="TextBox 23"/>
          <p:cNvSpPr txBox="1"/>
          <p:nvPr/>
        </p:nvSpPr>
        <p:spPr>
          <a:xfrm>
            <a:off x="531366" y="1066800"/>
            <a:ext cx="7200800" cy="461665"/>
          </a:xfrm>
          <a:prstGeom prst="rect">
            <a:avLst/>
          </a:prstGeom>
          <a:solidFill>
            <a:srgbClr val="FFFF00"/>
          </a:solidFill>
          <a:ln>
            <a:noFill/>
          </a:ln>
        </p:spPr>
        <p:txBody>
          <a:bodyPr wrap="square" rtlCol="0">
            <a:spAutoFit/>
          </a:bodyPr>
          <a:lstStyle/>
          <a:p>
            <a:pPr algn="ctr"/>
            <a:r>
              <a:rPr lang="it-IT" b="1" kern="0" dirty="0" err="1" smtClean="0">
                <a:solidFill>
                  <a:srgbClr val="FF0000"/>
                </a:solidFill>
              </a:rPr>
              <a:t>Final</a:t>
            </a:r>
            <a:r>
              <a:rPr lang="it-IT" b="1" kern="0" dirty="0" smtClean="0">
                <a:solidFill>
                  <a:srgbClr val="FF0000"/>
                </a:solidFill>
              </a:rPr>
              <a:t> image with</a:t>
            </a:r>
            <a:r>
              <a:rPr lang="it-IT" altLang="it-IT" b="1" dirty="0" smtClean="0">
                <a:solidFill>
                  <a:srgbClr val="FF0000"/>
                </a:solidFill>
              </a:rPr>
              <a:t> large </a:t>
            </a:r>
            <a:r>
              <a:rPr lang="it-IT" altLang="it-IT" b="1" dirty="0" err="1" smtClean="0">
                <a:solidFill>
                  <a:srgbClr val="FF0000"/>
                </a:solidFill>
              </a:rPr>
              <a:t>statistics</a:t>
            </a:r>
            <a:r>
              <a:rPr lang="it-IT" altLang="it-IT" b="1" dirty="0" smtClean="0">
                <a:solidFill>
                  <a:srgbClr val="FF0000"/>
                </a:solidFill>
              </a:rPr>
              <a:t>:</a:t>
            </a:r>
            <a:endParaRPr lang="it-IT" b="1" kern="0" dirty="0" smtClean="0">
              <a:solidFill>
                <a:srgbClr val="FF0000"/>
              </a:solidFill>
            </a:endParaRPr>
          </a:p>
        </p:txBody>
      </p:sp>
      <p:pic>
        <p:nvPicPr>
          <p:cNvPr id="26" name="Picture 25" descr="musteel.png"/>
          <p:cNvPicPr>
            <a:picLocks noChangeAspect="1"/>
          </p:cNvPicPr>
          <p:nvPr/>
        </p:nvPicPr>
        <p:blipFill>
          <a:blip r:embed="rId4" cstate="print"/>
          <a:srcRect b="69183"/>
          <a:stretch>
            <a:fillRect/>
          </a:stretch>
        </p:blipFill>
        <p:spPr>
          <a:xfrm>
            <a:off x="1" y="0"/>
            <a:ext cx="1763687" cy="1052736"/>
          </a:xfrm>
          <a:prstGeom prst="rect">
            <a:avLst/>
          </a:prstGeom>
          <a:solidFill>
            <a:schemeClr val="bg1"/>
          </a:solidFill>
        </p:spPr>
      </p:pic>
      <p:pic>
        <p:nvPicPr>
          <p:cNvPr id="14" name="Picture 7" descr="paolo_MC_front.png"/>
          <p:cNvPicPr>
            <a:picLocks noChangeAspect="1"/>
          </p:cNvPicPr>
          <p:nvPr/>
        </p:nvPicPr>
        <p:blipFill>
          <a:blip r:embed="rId5">
            <a:extLst>
              <a:ext uri="{28A0092B-C50C-407E-A947-70E740481C1C}">
                <a14:useLocalDpi xmlns:a14="http://schemas.microsoft.com/office/drawing/2010/main" val="0"/>
              </a:ext>
            </a:extLst>
          </a:blip>
          <a:srcRect l="22437" t="9709" r="22438" b="9384"/>
          <a:stretch>
            <a:fillRect/>
          </a:stretch>
        </p:blipFill>
        <p:spPr bwMode="auto">
          <a:xfrm>
            <a:off x="1763688" y="2105025"/>
            <a:ext cx="50403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8"/>
          <p:cNvSpPr txBox="1">
            <a:spLocks noChangeArrowheads="1"/>
          </p:cNvSpPr>
          <p:nvPr/>
        </p:nvSpPr>
        <p:spPr bwMode="auto">
          <a:xfrm>
            <a:off x="6948488" y="2809492"/>
            <a:ext cx="2195512" cy="8302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b="1" dirty="0">
                <a:solidFill>
                  <a:schemeClr val="accent2"/>
                </a:solidFill>
              </a:rPr>
              <a:t>NB: </a:t>
            </a:r>
          </a:p>
          <a:p>
            <a:pPr eaLnBrk="1" hangingPunct="1"/>
            <a:r>
              <a:rPr lang="en-US" altLang="it-IT" b="1" dirty="0">
                <a:solidFill>
                  <a:srgbClr val="FF0000"/>
                </a:solidFill>
              </a:rPr>
              <a:t>SIMULATION</a:t>
            </a:r>
            <a:r>
              <a:rPr lang="en-US" altLang="it-IT" b="1" dirty="0">
                <a:solidFill>
                  <a:schemeClr val="accent2"/>
                </a:solidFill>
              </a:rPr>
              <a:t> </a:t>
            </a:r>
            <a:endParaRPr lang="it-IT" altLang="it-IT" b="1" dirty="0">
              <a:solidFill>
                <a:schemeClr val="accent2"/>
              </a:solidFill>
            </a:endParaRPr>
          </a:p>
        </p:txBody>
      </p:sp>
      <p:sp>
        <p:nvSpPr>
          <p:cNvPr id="16" name="TextBox 9"/>
          <p:cNvSpPr txBox="1">
            <a:spLocks noChangeArrowheads="1"/>
          </p:cNvSpPr>
          <p:nvPr/>
        </p:nvSpPr>
        <p:spPr bwMode="auto">
          <a:xfrm>
            <a:off x="1485515" y="5845175"/>
            <a:ext cx="6335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b="1" dirty="0">
                <a:solidFill>
                  <a:schemeClr val="accent2"/>
                </a:solidFill>
              </a:rPr>
              <a:t>Similar results: 				Simulation validated by the test data!!</a:t>
            </a:r>
            <a:endParaRPr lang="it-IT" altLang="it-IT" b="1" dirty="0">
              <a:solidFill>
                <a:schemeClr val="accent2"/>
              </a:solidFill>
            </a:endParaRPr>
          </a:p>
        </p:txBody>
      </p:sp>
      <p:sp>
        <p:nvSpPr>
          <p:cNvPr id="2" name="Segnaposto numero diapositiva 1"/>
          <p:cNvSpPr>
            <a:spLocks noGrp="1"/>
          </p:cNvSpPr>
          <p:nvPr>
            <p:ph type="sldNum" sz="quarter" idx="12"/>
          </p:nvPr>
        </p:nvSpPr>
        <p:spPr/>
        <p:txBody>
          <a:bodyPr/>
          <a:lstStyle/>
          <a:p>
            <a:pPr>
              <a:defRPr/>
            </a:pPr>
            <a:fld id="{57A49406-D853-44F6-A20B-6BFA759593A8}" type="slidenum">
              <a:rPr lang="it-IT" smtClean="0"/>
              <a:pPr>
                <a:defRPr/>
              </a:pPr>
              <a:t>23</a:t>
            </a:fld>
            <a:endParaRPr lang="it-IT"/>
          </a:p>
        </p:txBody>
      </p:sp>
      <p:sp>
        <p:nvSpPr>
          <p:cNvPr id="3" name="Segnaposto data 2"/>
          <p:cNvSpPr>
            <a:spLocks noGrp="1"/>
          </p:cNvSpPr>
          <p:nvPr>
            <p:ph type="dt" sz="half" idx="10"/>
          </p:nvPr>
        </p:nvSpPr>
        <p:spPr/>
        <p:txBody>
          <a:bodyPr/>
          <a:lstStyle/>
          <a:p>
            <a:pPr>
              <a:defRPr/>
            </a:pPr>
            <a:r>
              <a:rPr lang="en-US" smtClean="0"/>
              <a:t>24/11/2017</a:t>
            </a:r>
            <a:endParaRPr lang="it-IT"/>
          </a:p>
        </p:txBody>
      </p:sp>
      <p:sp>
        <p:nvSpPr>
          <p:cNvPr id="4" name="Footer Placeholder 3"/>
          <p:cNvSpPr>
            <a:spLocks noGrp="1"/>
          </p:cNvSpPr>
          <p:nvPr>
            <p:ph type="ftr" sz="quarter" idx="11"/>
          </p:nvPr>
        </p:nvSpPr>
        <p:spPr/>
        <p:txBody>
          <a:bodyPr/>
          <a:lstStyle/>
          <a:p>
            <a:pPr>
              <a:defRPr/>
            </a:pPr>
            <a:r>
              <a:rPr lang="it-IT" smtClean="0"/>
              <a:t>P. Checchia  Incontro sulla Tomografia muonica </a:t>
            </a:r>
            <a:endParaRPr lang="it-IT"/>
          </a:p>
        </p:txBody>
      </p:sp>
    </p:spTree>
    <p:extLst>
      <p:ext uri="{BB962C8B-B14F-4D97-AF65-F5344CB8AC3E}">
        <p14:creationId xmlns:p14="http://schemas.microsoft.com/office/powerpoint/2010/main" val="2693136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p_EB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480078" y="2420888"/>
            <a:ext cx="2663922" cy="3644616"/>
          </a:xfrm>
          <a:prstGeom prst="rect">
            <a:avLst/>
          </a:prstGeom>
          <a:noFill/>
          <a:ln>
            <a:noFill/>
          </a:ln>
        </p:spPr>
      </p:pic>
      <p:sp>
        <p:nvSpPr>
          <p:cNvPr id="21506" name="Titolo 1"/>
          <p:cNvSpPr>
            <a:spLocks noGrp="1"/>
          </p:cNvSpPr>
          <p:nvPr>
            <p:ph type="title"/>
          </p:nvPr>
        </p:nvSpPr>
        <p:spPr>
          <a:xfrm>
            <a:off x="1547665" y="0"/>
            <a:ext cx="6552727" cy="980728"/>
          </a:xfrm>
          <a:solidFill>
            <a:srgbClr val="66FFFF"/>
          </a:solidFill>
        </p:spPr>
        <p:txBody>
          <a:bodyPr/>
          <a:lstStyle/>
          <a:p>
            <a:pPr>
              <a:defRPr/>
            </a:pPr>
            <a:r>
              <a:rPr lang="en-US" sz="3600" b="1" dirty="0" smtClean="0">
                <a:solidFill>
                  <a:schemeClr val="accent2"/>
                </a:solidFill>
              </a:rPr>
              <a:t>Precision measurements</a:t>
            </a:r>
            <a:endParaRPr lang="it-IT" sz="3600" b="1" dirty="0" smtClean="0">
              <a:solidFill>
                <a:schemeClr val="accent6"/>
              </a:solidFill>
            </a:endParaRPr>
          </a:p>
        </p:txBody>
      </p:sp>
      <p:sp>
        <p:nvSpPr>
          <p:cNvPr id="17" name="TextBox 16"/>
          <p:cNvSpPr txBox="1"/>
          <p:nvPr/>
        </p:nvSpPr>
        <p:spPr>
          <a:xfrm>
            <a:off x="0" y="2204864"/>
            <a:ext cx="2483768" cy="4708981"/>
          </a:xfrm>
          <a:prstGeom prst="rect">
            <a:avLst/>
          </a:prstGeom>
          <a:noFill/>
        </p:spPr>
        <p:txBody>
          <a:bodyPr wrap="square" rtlCol="0">
            <a:spAutoFit/>
          </a:bodyPr>
          <a:lstStyle/>
          <a:p>
            <a:endParaRPr lang="en-US" sz="2000" b="1" dirty="0" smtClean="0">
              <a:solidFill>
                <a:srgbClr val="C00000"/>
              </a:solidFill>
            </a:endParaRPr>
          </a:p>
          <a:p>
            <a:endParaRPr lang="en-US" sz="2000" b="1" dirty="0" smtClean="0">
              <a:solidFill>
                <a:srgbClr val="C00000"/>
              </a:solidFill>
            </a:endParaRPr>
          </a:p>
          <a:p>
            <a:r>
              <a:rPr lang="en-US" sz="2000" b="1" dirty="0" smtClean="0">
                <a:solidFill>
                  <a:srgbClr val="0000FF"/>
                </a:solidFill>
              </a:rPr>
              <a:t>Good correspondence of measured </a:t>
            </a:r>
            <a:r>
              <a:rPr lang="en-US" sz="2000" b="1" i="1" dirty="0" smtClean="0">
                <a:solidFill>
                  <a:srgbClr val="0000FF"/>
                </a:solidFill>
              </a:rPr>
              <a:t>R</a:t>
            </a:r>
            <a:r>
              <a:rPr lang="en-US" sz="2000" b="1" dirty="0" smtClean="0">
                <a:solidFill>
                  <a:srgbClr val="0000FF"/>
                </a:solidFill>
              </a:rPr>
              <a:t> with predicted values</a:t>
            </a:r>
          </a:p>
          <a:p>
            <a:endParaRPr lang="en-US" sz="2000" b="1" dirty="0" smtClean="0">
              <a:solidFill>
                <a:srgbClr val="0000FF"/>
              </a:solidFill>
            </a:endParaRPr>
          </a:p>
          <a:p>
            <a:r>
              <a:rPr lang="en-US" sz="2000" b="1" dirty="0" smtClean="0">
                <a:solidFill>
                  <a:srgbClr val="0000FF"/>
                </a:solidFill>
              </a:rPr>
              <a:t>Expected precision </a:t>
            </a:r>
            <a:r>
              <a:rPr lang="en-US" sz="2000" b="1" dirty="0" smtClean="0">
                <a:solidFill>
                  <a:srgbClr val="FF0000"/>
                </a:solidFill>
              </a:rPr>
              <a:t>7-10% </a:t>
            </a:r>
            <a:r>
              <a:rPr lang="en-US" sz="2000" b="1" dirty="0" smtClean="0">
                <a:solidFill>
                  <a:srgbClr val="0000FF"/>
                </a:solidFill>
                <a:latin typeface="Symbol" pitchFamily="18" charset="2"/>
              </a:rPr>
              <a:t>D</a:t>
            </a:r>
            <a:r>
              <a:rPr lang="en-US" sz="2000" b="1" i="1" dirty="0" smtClean="0">
                <a:solidFill>
                  <a:srgbClr val="0000FF"/>
                </a:solidFill>
              </a:rPr>
              <a:t>R</a:t>
            </a:r>
            <a:r>
              <a:rPr lang="en-US" sz="2000" b="1" dirty="0" smtClean="0">
                <a:solidFill>
                  <a:srgbClr val="0000FF"/>
                </a:solidFill>
              </a:rPr>
              <a:t>=</a:t>
            </a:r>
            <a:r>
              <a:rPr lang="en-US" sz="2000" b="1" i="1" dirty="0" err="1" smtClean="0">
                <a:solidFill>
                  <a:srgbClr val="0000FF"/>
                </a:solidFill>
              </a:rPr>
              <a:t>R</a:t>
            </a:r>
            <a:r>
              <a:rPr lang="en-US" sz="2000" b="1" i="1" baseline="-25000" dirty="0" err="1" smtClean="0">
                <a:solidFill>
                  <a:srgbClr val="0000FF"/>
                </a:solidFill>
              </a:rPr>
              <a:t>meas</a:t>
            </a:r>
            <a:r>
              <a:rPr lang="en-US" sz="2000" b="1" dirty="0" smtClean="0">
                <a:solidFill>
                  <a:srgbClr val="0000FF"/>
                </a:solidFill>
              </a:rPr>
              <a:t>/</a:t>
            </a:r>
            <a:r>
              <a:rPr lang="en-US" sz="2000" b="1" i="1" dirty="0" smtClean="0">
                <a:solidFill>
                  <a:srgbClr val="0000FF"/>
                </a:solidFill>
              </a:rPr>
              <a:t>R</a:t>
            </a:r>
            <a:r>
              <a:rPr lang="en-US" sz="2000" b="1" i="1" baseline="-25000" dirty="0" smtClean="0">
                <a:solidFill>
                  <a:srgbClr val="0000FF"/>
                </a:solidFill>
              </a:rPr>
              <a:t>pred</a:t>
            </a:r>
            <a:r>
              <a:rPr lang="en-US" sz="2000" b="1" dirty="0" smtClean="0">
                <a:solidFill>
                  <a:srgbClr val="0000FF"/>
                </a:solidFill>
              </a:rPr>
              <a:t>-1</a:t>
            </a:r>
            <a:endParaRPr lang="en-US" sz="2000" b="1" dirty="0" smtClean="0">
              <a:solidFill>
                <a:srgbClr val="FF0000"/>
              </a:solidFill>
            </a:endParaRPr>
          </a:p>
          <a:p>
            <a:endParaRPr lang="en-US" sz="2000" b="1" dirty="0" smtClean="0">
              <a:solidFill>
                <a:srgbClr val="0000FF"/>
              </a:solidFill>
            </a:endParaRPr>
          </a:p>
          <a:p>
            <a:r>
              <a:rPr lang="en-US" sz="2000" b="1" dirty="0" smtClean="0">
                <a:solidFill>
                  <a:srgbClr val="0000FF"/>
                </a:solidFill>
              </a:rPr>
              <a:t>Measured :</a:t>
            </a:r>
          </a:p>
          <a:p>
            <a:r>
              <a:rPr lang="en-US" sz="2000" b="1" dirty="0" smtClean="0">
                <a:solidFill>
                  <a:srgbClr val="0000FF"/>
                </a:solidFill>
              </a:rPr>
              <a:t>mean </a:t>
            </a:r>
            <a:r>
              <a:rPr lang="en-US" sz="2000" b="1" dirty="0" smtClean="0">
                <a:solidFill>
                  <a:srgbClr val="0000FF"/>
                </a:solidFill>
                <a:latin typeface="Symbol" pitchFamily="18" charset="2"/>
              </a:rPr>
              <a:t>D</a:t>
            </a:r>
            <a:r>
              <a:rPr lang="en-US" sz="2000" b="1" i="1" dirty="0" smtClean="0">
                <a:solidFill>
                  <a:srgbClr val="0000FF"/>
                </a:solidFill>
              </a:rPr>
              <a:t>R</a:t>
            </a:r>
            <a:r>
              <a:rPr lang="en-US" sz="2000" b="1" dirty="0" smtClean="0">
                <a:solidFill>
                  <a:srgbClr val="0000FF"/>
                </a:solidFill>
              </a:rPr>
              <a:t>= </a:t>
            </a:r>
            <a:r>
              <a:rPr lang="en-US" sz="2000" b="1" dirty="0" smtClean="0">
                <a:solidFill>
                  <a:srgbClr val="FF0000"/>
                </a:solidFill>
              </a:rPr>
              <a:t>-3.1% </a:t>
            </a:r>
            <a:r>
              <a:rPr lang="en-US" sz="2000" b="1" dirty="0" smtClean="0">
                <a:solidFill>
                  <a:srgbClr val="0000FF"/>
                </a:solidFill>
              </a:rPr>
              <a:t>with </a:t>
            </a:r>
            <a:r>
              <a:rPr lang="en-US" sz="2000" b="1" dirty="0" err="1" smtClean="0">
                <a:solidFill>
                  <a:srgbClr val="0000FF"/>
                </a:solidFill>
              </a:rPr>
              <a:t>r.m.s</a:t>
            </a:r>
            <a:r>
              <a:rPr lang="en-US" sz="2000" b="1" dirty="0" smtClean="0">
                <a:solidFill>
                  <a:srgbClr val="0000FF"/>
                </a:solidFill>
              </a:rPr>
              <a:t>. of </a:t>
            </a:r>
            <a:r>
              <a:rPr lang="en-US" sz="2000" b="1" dirty="0" smtClean="0">
                <a:solidFill>
                  <a:srgbClr val="FF0000"/>
                </a:solidFill>
              </a:rPr>
              <a:t>4.8%</a:t>
            </a:r>
          </a:p>
          <a:p>
            <a:endParaRPr lang="it-IT" sz="2000" b="1" dirty="0">
              <a:solidFill>
                <a:srgbClr val="0000FF"/>
              </a:solidFill>
            </a:endParaRPr>
          </a:p>
        </p:txBody>
      </p:sp>
      <p:pic>
        <p:nvPicPr>
          <p:cNvPr id="13315" name="Picture 3"/>
          <p:cNvPicPr>
            <a:picLocks noChangeAspect="1" noChangeArrowheads="1"/>
          </p:cNvPicPr>
          <p:nvPr/>
        </p:nvPicPr>
        <p:blipFill>
          <a:blip r:embed="rId3" cstate="print"/>
          <a:srcRect l="6461" t="9968"/>
          <a:stretch>
            <a:fillRect/>
          </a:stretch>
        </p:blipFill>
        <p:spPr bwMode="auto">
          <a:xfrm>
            <a:off x="2411760" y="1628800"/>
            <a:ext cx="3294054" cy="2601472"/>
          </a:xfrm>
          <a:prstGeom prst="rect">
            <a:avLst/>
          </a:prstGeom>
          <a:noFill/>
          <a:ln w="9525">
            <a:noFill/>
            <a:miter lim="800000"/>
            <a:headEnd/>
            <a:tailEnd/>
          </a:ln>
        </p:spPr>
      </p:pic>
      <p:pic>
        <p:nvPicPr>
          <p:cNvPr id="13316" name="Picture 4"/>
          <p:cNvPicPr>
            <a:picLocks noChangeAspect="1" noChangeArrowheads="1"/>
          </p:cNvPicPr>
          <p:nvPr/>
        </p:nvPicPr>
        <p:blipFill>
          <a:blip r:embed="rId4" cstate="print"/>
          <a:srcRect l="4011" t="2607" b="3546"/>
          <a:stretch>
            <a:fillRect/>
          </a:stretch>
        </p:blipFill>
        <p:spPr bwMode="auto">
          <a:xfrm>
            <a:off x="2483768" y="4265712"/>
            <a:ext cx="3446909" cy="2592288"/>
          </a:xfrm>
          <a:prstGeom prst="rect">
            <a:avLst/>
          </a:prstGeom>
          <a:noFill/>
          <a:ln w="9525">
            <a:noFill/>
            <a:miter lim="800000"/>
            <a:headEnd/>
            <a:tailEnd/>
          </a:ln>
        </p:spPr>
      </p:pic>
      <p:sp>
        <p:nvSpPr>
          <p:cNvPr id="12" name="TextBox 11"/>
          <p:cNvSpPr txBox="1"/>
          <p:nvPr/>
        </p:nvSpPr>
        <p:spPr>
          <a:xfrm>
            <a:off x="611560" y="1124744"/>
            <a:ext cx="6984776" cy="461665"/>
          </a:xfrm>
          <a:prstGeom prst="rect">
            <a:avLst/>
          </a:prstGeom>
          <a:noFill/>
        </p:spPr>
        <p:txBody>
          <a:bodyPr wrap="square" rtlCol="0">
            <a:spAutoFit/>
          </a:bodyPr>
          <a:lstStyle/>
          <a:p>
            <a:r>
              <a:rPr lang="en-US" b="1" dirty="0" smtClean="0">
                <a:solidFill>
                  <a:srgbClr val="0000FF"/>
                </a:solidFill>
              </a:rPr>
              <a:t> an important output of Mu-Blast project</a:t>
            </a:r>
            <a:r>
              <a:rPr lang="en-US" b="1" baseline="30000" dirty="0" smtClean="0">
                <a:solidFill>
                  <a:srgbClr val="0000FF"/>
                </a:solidFill>
              </a:rPr>
              <a:t>*</a:t>
            </a:r>
            <a:r>
              <a:rPr lang="en-US" b="1" dirty="0" smtClean="0">
                <a:solidFill>
                  <a:srgbClr val="0000FF"/>
                </a:solidFill>
              </a:rPr>
              <a:t>:</a:t>
            </a:r>
            <a:endParaRPr lang="it-IT" b="1" dirty="0">
              <a:solidFill>
                <a:srgbClr val="0000FF"/>
              </a:solidFill>
            </a:endParaRPr>
          </a:p>
        </p:txBody>
      </p:sp>
      <p:pic>
        <p:nvPicPr>
          <p:cNvPr id="13" name="Picture 3" descr="C:\files\logoinfnpd.tiff"/>
          <p:cNvPicPr>
            <a:picLocks noChangeAspect="1" noChangeArrowheads="1"/>
          </p:cNvPicPr>
          <p:nvPr/>
        </p:nvPicPr>
        <p:blipFill>
          <a:blip r:embed="rId5" cstate="print"/>
          <a:srcRect/>
          <a:stretch>
            <a:fillRect/>
          </a:stretch>
        </p:blipFill>
        <p:spPr bwMode="auto">
          <a:xfrm>
            <a:off x="0" y="0"/>
            <a:ext cx="1475656" cy="1236155"/>
          </a:xfrm>
          <a:prstGeom prst="rect">
            <a:avLst/>
          </a:prstGeom>
          <a:noFill/>
        </p:spPr>
      </p:pic>
      <p:grpSp>
        <p:nvGrpSpPr>
          <p:cNvPr id="14" name="Group 8"/>
          <p:cNvGrpSpPr>
            <a:grpSpLocks/>
          </p:cNvGrpSpPr>
          <p:nvPr/>
        </p:nvGrpSpPr>
        <p:grpSpPr bwMode="auto">
          <a:xfrm>
            <a:off x="7236296" y="0"/>
            <a:ext cx="1907704" cy="1124744"/>
            <a:chOff x="3875" y="3507"/>
            <a:chExt cx="2539" cy="837"/>
          </a:xfrm>
        </p:grpSpPr>
        <p:sp>
          <p:nvSpPr>
            <p:cNvPr id="16" name="Rectangle 17"/>
            <p:cNvSpPr>
              <a:spLocks noChangeArrowheads="1"/>
            </p:cNvSpPr>
            <p:nvPr/>
          </p:nvSpPr>
          <p:spPr bwMode="auto">
            <a:xfrm>
              <a:off x="3875" y="3507"/>
              <a:ext cx="2539" cy="837"/>
            </a:xfrm>
            <a:prstGeom prst="rect">
              <a:avLst/>
            </a:prstGeom>
            <a:solidFill>
              <a:srgbClr val="CFE7F5">
                <a:alpha val="0"/>
              </a:srgbClr>
            </a:solidFill>
            <a:ln w="18360">
              <a:solidFill>
                <a:srgbClr val="004586"/>
              </a:solidFill>
              <a:round/>
              <a:headEnd/>
              <a:tailEnd/>
            </a:ln>
          </p:spPr>
          <p:txBody>
            <a:bodyPr wrap="none" anchor="ctr"/>
            <a:lstStyle/>
            <a:p>
              <a:endParaRPr lang="it-IT"/>
            </a:p>
          </p:txBody>
        </p:sp>
        <p:grpSp>
          <p:nvGrpSpPr>
            <p:cNvPr id="18" name="Group 9"/>
            <p:cNvGrpSpPr>
              <a:grpSpLocks/>
            </p:cNvGrpSpPr>
            <p:nvPr/>
          </p:nvGrpSpPr>
          <p:grpSpPr bwMode="auto">
            <a:xfrm>
              <a:off x="3930" y="3578"/>
              <a:ext cx="2428" cy="700"/>
              <a:chOff x="3930" y="3578"/>
              <a:chExt cx="2428" cy="700"/>
            </a:xfrm>
          </p:grpSpPr>
          <p:sp>
            <p:nvSpPr>
              <p:cNvPr id="19" name="Rectangle 10"/>
              <p:cNvSpPr>
                <a:spLocks noChangeArrowheads="1"/>
              </p:cNvSpPr>
              <p:nvPr/>
            </p:nvSpPr>
            <p:spPr bwMode="auto">
              <a:xfrm>
                <a:off x="3930" y="3578"/>
                <a:ext cx="2428" cy="700"/>
              </a:xfrm>
              <a:prstGeom prst="rect">
                <a:avLst/>
              </a:prstGeom>
              <a:solidFill>
                <a:srgbClr val="FFFFFF"/>
              </a:solidFill>
              <a:ln w="9525">
                <a:solidFill>
                  <a:srgbClr val="3465AF"/>
                </a:solidFill>
                <a:round/>
                <a:headEnd/>
                <a:tailEnd/>
              </a:ln>
            </p:spPr>
            <p:txBody>
              <a:bodyPr wrap="none" anchor="ctr"/>
              <a:lstStyle/>
              <a:p>
                <a:endParaRPr lang="it-IT"/>
              </a:p>
            </p:txBody>
          </p:sp>
          <p:pic>
            <p:nvPicPr>
              <p:cNvPr id="20" name="Picture 11"/>
              <p:cNvPicPr>
                <a:picLocks noChangeAspect="1" noChangeArrowheads="1"/>
              </p:cNvPicPr>
              <p:nvPr/>
            </p:nvPicPr>
            <p:blipFill>
              <a:blip r:embed="rId6" cstate="print"/>
              <a:srcRect/>
              <a:stretch>
                <a:fillRect/>
              </a:stretch>
            </p:blipFill>
            <p:spPr bwMode="auto">
              <a:xfrm>
                <a:off x="4002" y="4024"/>
                <a:ext cx="1415" cy="202"/>
              </a:xfrm>
              <a:prstGeom prst="rect">
                <a:avLst/>
              </a:prstGeom>
              <a:noFill/>
              <a:ln w="9525">
                <a:noFill/>
                <a:round/>
                <a:headEnd/>
                <a:tailEnd/>
              </a:ln>
            </p:spPr>
          </p:pic>
          <p:pic>
            <p:nvPicPr>
              <p:cNvPr id="21" name="Picture 12"/>
              <p:cNvPicPr>
                <a:picLocks noChangeAspect="1" noChangeArrowheads="1"/>
              </p:cNvPicPr>
              <p:nvPr/>
            </p:nvPicPr>
            <p:blipFill>
              <a:blip r:embed="rId7" cstate="print"/>
              <a:srcRect/>
              <a:stretch>
                <a:fillRect/>
              </a:stretch>
            </p:blipFill>
            <p:spPr bwMode="auto">
              <a:xfrm>
                <a:off x="4288" y="3633"/>
                <a:ext cx="292" cy="288"/>
              </a:xfrm>
              <a:prstGeom prst="rect">
                <a:avLst/>
              </a:prstGeom>
              <a:noFill/>
              <a:ln w="9525">
                <a:noFill/>
                <a:round/>
                <a:headEnd/>
                <a:tailEnd/>
              </a:ln>
            </p:spPr>
          </p:pic>
          <p:pic>
            <p:nvPicPr>
              <p:cNvPr id="22" name="Picture 13"/>
              <p:cNvPicPr>
                <a:picLocks noChangeAspect="1" noChangeArrowheads="1"/>
              </p:cNvPicPr>
              <p:nvPr/>
            </p:nvPicPr>
            <p:blipFill>
              <a:blip r:embed="rId8" cstate="print"/>
              <a:srcRect/>
              <a:stretch>
                <a:fillRect/>
              </a:stretch>
            </p:blipFill>
            <p:spPr bwMode="auto">
              <a:xfrm>
                <a:off x="3980" y="3632"/>
                <a:ext cx="290" cy="290"/>
              </a:xfrm>
              <a:prstGeom prst="rect">
                <a:avLst/>
              </a:prstGeom>
              <a:noFill/>
              <a:ln w="9525">
                <a:noFill/>
                <a:round/>
                <a:headEnd/>
                <a:tailEnd/>
              </a:ln>
            </p:spPr>
          </p:pic>
          <p:pic>
            <p:nvPicPr>
              <p:cNvPr id="23" name="Picture 14"/>
              <p:cNvPicPr>
                <a:picLocks noChangeAspect="1" noChangeArrowheads="1"/>
              </p:cNvPicPr>
              <p:nvPr/>
            </p:nvPicPr>
            <p:blipFill>
              <a:blip r:embed="rId9" cstate="print"/>
              <a:srcRect/>
              <a:stretch>
                <a:fillRect/>
              </a:stretch>
            </p:blipFill>
            <p:spPr bwMode="auto">
              <a:xfrm>
                <a:off x="4588" y="3631"/>
                <a:ext cx="290" cy="290"/>
              </a:xfrm>
              <a:prstGeom prst="rect">
                <a:avLst/>
              </a:prstGeom>
              <a:noFill/>
              <a:ln w="9525">
                <a:noFill/>
                <a:round/>
                <a:headEnd/>
                <a:tailEnd/>
              </a:ln>
            </p:spPr>
          </p:pic>
          <p:pic>
            <p:nvPicPr>
              <p:cNvPr id="24" name="Picture 15"/>
              <p:cNvPicPr>
                <a:picLocks noChangeAspect="1" noChangeArrowheads="1"/>
              </p:cNvPicPr>
              <p:nvPr/>
            </p:nvPicPr>
            <p:blipFill>
              <a:blip r:embed="rId10" cstate="print"/>
              <a:srcRect/>
              <a:stretch>
                <a:fillRect/>
              </a:stretch>
            </p:blipFill>
            <p:spPr bwMode="auto">
              <a:xfrm>
                <a:off x="5312" y="3600"/>
                <a:ext cx="817" cy="380"/>
              </a:xfrm>
              <a:prstGeom prst="rect">
                <a:avLst/>
              </a:prstGeom>
              <a:noFill/>
              <a:ln w="9525">
                <a:noFill/>
                <a:round/>
                <a:headEnd/>
                <a:tailEnd/>
              </a:ln>
            </p:spPr>
          </p:pic>
          <p:pic>
            <p:nvPicPr>
              <p:cNvPr id="25" name="Picture 16"/>
              <p:cNvPicPr>
                <a:picLocks noChangeAspect="1" noChangeArrowheads="1"/>
              </p:cNvPicPr>
              <p:nvPr/>
            </p:nvPicPr>
            <p:blipFill>
              <a:blip r:embed="rId11" cstate="print"/>
              <a:srcRect r="71559"/>
              <a:stretch>
                <a:fillRect/>
              </a:stretch>
            </p:blipFill>
            <p:spPr bwMode="auto">
              <a:xfrm>
                <a:off x="4957" y="3600"/>
                <a:ext cx="436" cy="445"/>
              </a:xfrm>
              <a:prstGeom prst="rect">
                <a:avLst/>
              </a:prstGeom>
              <a:noFill/>
              <a:ln w="9525">
                <a:noFill/>
                <a:round/>
                <a:headEnd/>
                <a:tailEnd/>
              </a:ln>
            </p:spPr>
          </p:pic>
        </p:grpSp>
      </p:grpSp>
      <p:sp>
        <p:nvSpPr>
          <p:cNvPr id="26" name="TextBox 25"/>
          <p:cNvSpPr txBox="1"/>
          <p:nvPr/>
        </p:nvSpPr>
        <p:spPr>
          <a:xfrm>
            <a:off x="323528" y="1700808"/>
            <a:ext cx="792088" cy="461665"/>
          </a:xfrm>
          <a:prstGeom prst="rect">
            <a:avLst/>
          </a:prstGeom>
          <a:solidFill>
            <a:srgbClr val="FFFF00"/>
          </a:solidFill>
        </p:spPr>
        <p:txBody>
          <a:bodyPr wrap="square" rtlCol="0">
            <a:spAutoFit/>
          </a:bodyPr>
          <a:lstStyle/>
          <a:p>
            <a:r>
              <a:rPr lang="en-US" b="1" dirty="0" smtClean="0">
                <a:solidFill>
                  <a:srgbClr val="FF0000"/>
                </a:solidFill>
              </a:rPr>
              <a:t>Yes!</a:t>
            </a:r>
            <a:endParaRPr lang="it-IT" b="1" dirty="0">
              <a:solidFill>
                <a:srgbClr val="FF0000"/>
              </a:solidFill>
            </a:endParaRPr>
          </a:p>
        </p:txBody>
      </p:sp>
      <p:sp>
        <p:nvSpPr>
          <p:cNvPr id="27" name="TextBox 26"/>
          <p:cNvSpPr txBox="1"/>
          <p:nvPr/>
        </p:nvSpPr>
        <p:spPr>
          <a:xfrm>
            <a:off x="6156176" y="1484784"/>
            <a:ext cx="2808312" cy="923330"/>
          </a:xfrm>
          <a:prstGeom prst="rect">
            <a:avLst/>
          </a:prstGeom>
          <a:noFill/>
        </p:spPr>
        <p:txBody>
          <a:bodyPr wrap="square" rtlCol="0">
            <a:spAutoFit/>
          </a:bodyPr>
          <a:lstStyle/>
          <a:p>
            <a:r>
              <a:rPr lang="en-US" sz="1800" dirty="0" smtClean="0"/>
              <a:t>Several materials collected from a furnace with a wide </a:t>
            </a:r>
          </a:p>
          <a:p>
            <a:r>
              <a:rPr lang="en-US" sz="1800" dirty="0" smtClean="0"/>
              <a:t>range of </a:t>
            </a:r>
            <a:r>
              <a:rPr lang="en-US" sz="1800" dirty="0" smtClean="0">
                <a:solidFill>
                  <a:srgbClr val="0070C0"/>
                </a:solidFill>
              </a:rPr>
              <a:t>LSD</a:t>
            </a:r>
            <a:r>
              <a:rPr lang="en-US" sz="1800" dirty="0" smtClean="0"/>
              <a:t> or </a:t>
            </a:r>
            <a:r>
              <a:rPr lang="en-US" sz="1800" i="1" dirty="0" smtClean="0">
                <a:solidFill>
                  <a:srgbClr val="C00000"/>
                </a:solidFill>
              </a:rPr>
              <a:t>R</a:t>
            </a:r>
            <a:endParaRPr lang="it-IT" sz="1800" i="1" dirty="0">
              <a:solidFill>
                <a:srgbClr val="C00000"/>
              </a:solidFill>
            </a:endParaRPr>
          </a:p>
        </p:txBody>
      </p:sp>
      <p:pic>
        <p:nvPicPr>
          <p:cNvPr id="28" name="Picture 2"/>
          <p:cNvPicPr>
            <a:picLocks noChangeAspect="1" noChangeArrowheads="1"/>
          </p:cNvPicPr>
          <p:nvPr/>
        </p:nvPicPr>
        <p:blipFill>
          <a:blip r:embed="rId12" cstate="print"/>
          <a:srcRect l="4028" t="26467" r="5305" b="31174"/>
          <a:stretch>
            <a:fillRect/>
          </a:stretch>
        </p:blipFill>
        <p:spPr bwMode="auto">
          <a:xfrm>
            <a:off x="6551712" y="5561856"/>
            <a:ext cx="2592288" cy="1296144"/>
          </a:xfrm>
          <a:prstGeom prst="rect">
            <a:avLst/>
          </a:prstGeom>
          <a:noFill/>
          <a:ln w="9525">
            <a:noFill/>
            <a:miter lim="800000"/>
            <a:headEnd/>
            <a:tailEnd/>
          </a:ln>
        </p:spPr>
      </p:pic>
      <p:sp>
        <p:nvSpPr>
          <p:cNvPr id="29" name="TextBox 28"/>
          <p:cNvSpPr txBox="1"/>
          <p:nvPr/>
        </p:nvSpPr>
        <p:spPr>
          <a:xfrm>
            <a:off x="0" y="6581001"/>
            <a:ext cx="3131840" cy="276999"/>
          </a:xfrm>
          <a:prstGeom prst="rect">
            <a:avLst/>
          </a:prstGeom>
          <a:noFill/>
        </p:spPr>
        <p:txBody>
          <a:bodyPr wrap="square" rtlCol="0">
            <a:spAutoFit/>
          </a:bodyPr>
          <a:lstStyle/>
          <a:p>
            <a:r>
              <a:rPr lang="en-US" sz="1200" baseline="30000" dirty="0" smtClean="0"/>
              <a:t>*</a:t>
            </a:r>
            <a:r>
              <a:rPr lang="it-IT" sz="1200" dirty="0" smtClean="0"/>
              <a:t>E. Åström</a:t>
            </a:r>
            <a:r>
              <a:rPr lang="en-US" sz="1200" dirty="0" smtClean="0"/>
              <a:t> et al.</a:t>
            </a:r>
            <a:r>
              <a:rPr lang="en-US" sz="1200" i="1" dirty="0" smtClean="0"/>
              <a:t>, </a:t>
            </a:r>
            <a:r>
              <a:rPr lang="it-IT" sz="1200" dirty="0" smtClean="0"/>
              <a:t>2016 JINST </a:t>
            </a:r>
            <a:r>
              <a:rPr lang="it-IT" sz="1200" b="1" dirty="0" smtClean="0"/>
              <a:t>11 P07010</a:t>
            </a:r>
            <a:endParaRPr lang="it-IT" sz="1200" b="1" i="1" dirty="0" smtClean="0"/>
          </a:p>
        </p:txBody>
      </p:sp>
      <p:cxnSp>
        <p:nvCxnSpPr>
          <p:cNvPr id="31" name="Straight Arrow Connector 30"/>
          <p:cNvCxnSpPr/>
          <p:nvPr/>
        </p:nvCxnSpPr>
        <p:spPr>
          <a:xfrm>
            <a:off x="4644008" y="6381328"/>
            <a:ext cx="1224136"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716016" y="5949280"/>
            <a:ext cx="1944216" cy="369332"/>
          </a:xfrm>
          <a:prstGeom prst="rect">
            <a:avLst/>
          </a:prstGeom>
          <a:noFill/>
        </p:spPr>
        <p:txBody>
          <a:bodyPr wrap="square" rtlCol="0">
            <a:spAutoFit/>
          </a:bodyPr>
          <a:lstStyle/>
          <a:p>
            <a:r>
              <a:rPr lang="en-US" sz="1800" i="1" dirty="0" smtClean="0">
                <a:solidFill>
                  <a:srgbClr val="FF0000"/>
                </a:solidFill>
              </a:rPr>
              <a:t>R</a:t>
            </a:r>
            <a:r>
              <a:rPr lang="en-US" sz="1800" dirty="0" smtClean="0">
                <a:solidFill>
                  <a:srgbClr val="FF0000"/>
                </a:solidFill>
              </a:rPr>
              <a:t> predicted</a:t>
            </a:r>
            <a:endParaRPr lang="it-IT" sz="1800" dirty="0">
              <a:solidFill>
                <a:srgbClr val="FF0000"/>
              </a:solidFill>
            </a:endParaRPr>
          </a:p>
        </p:txBody>
      </p:sp>
      <p:cxnSp>
        <p:nvCxnSpPr>
          <p:cNvPr id="34" name="Straight Arrow Connector 33"/>
          <p:cNvCxnSpPr/>
          <p:nvPr/>
        </p:nvCxnSpPr>
        <p:spPr>
          <a:xfrm flipV="1">
            <a:off x="2843808" y="4437112"/>
            <a:ext cx="0" cy="864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16200000">
            <a:off x="2128374" y="4648490"/>
            <a:ext cx="1944216" cy="369332"/>
          </a:xfrm>
          <a:prstGeom prst="rect">
            <a:avLst/>
          </a:prstGeom>
          <a:noFill/>
        </p:spPr>
        <p:txBody>
          <a:bodyPr wrap="square" rtlCol="0">
            <a:spAutoFit/>
          </a:bodyPr>
          <a:lstStyle/>
          <a:p>
            <a:r>
              <a:rPr lang="en-US" sz="1800" i="1" dirty="0" smtClean="0">
                <a:solidFill>
                  <a:srgbClr val="FF0000"/>
                </a:solidFill>
              </a:rPr>
              <a:t>R</a:t>
            </a:r>
            <a:r>
              <a:rPr lang="en-US" sz="1800" dirty="0" smtClean="0">
                <a:solidFill>
                  <a:srgbClr val="FF0000"/>
                </a:solidFill>
              </a:rPr>
              <a:t> measured</a:t>
            </a:r>
            <a:endParaRPr lang="it-IT" sz="1800" dirty="0">
              <a:solidFill>
                <a:srgbClr val="FF0000"/>
              </a:solidFill>
            </a:endParaRPr>
          </a:p>
        </p:txBody>
      </p:sp>
      <p:cxnSp>
        <p:nvCxnSpPr>
          <p:cNvPr id="37" name="Straight Arrow Connector 36"/>
          <p:cNvCxnSpPr/>
          <p:nvPr/>
        </p:nvCxnSpPr>
        <p:spPr>
          <a:xfrm>
            <a:off x="4427984" y="3789040"/>
            <a:ext cx="1224136"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499992" y="3429000"/>
            <a:ext cx="1944216" cy="369332"/>
          </a:xfrm>
          <a:prstGeom prst="rect">
            <a:avLst/>
          </a:prstGeom>
          <a:noFill/>
        </p:spPr>
        <p:txBody>
          <a:bodyPr wrap="square" rtlCol="0">
            <a:spAutoFit/>
          </a:bodyPr>
          <a:lstStyle/>
          <a:p>
            <a:r>
              <a:rPr lang="en-US" sz="1800" dirty="0" smtClean="0">
                <a:solidFill>
                  <a:srgbClr val="FF0000"/>
                </a:solidFill>
              </a:rPr>
              <a:t>density</a:t>
            </a:r>
            <a:endParaRPr lang="it-IT" sz="1800" dirty="0">
              <a:solidFill>
                <a:srgbClr val="FF0000"/>
              </a:solidFill>
            </a:endParaRPr>
          </a:p>
        </p:txBody>
      </p:sp>
      <p:sp>
        <p:nvSpPr>
          <p:cNvPr id="2" name="Date Placeholder 1"/>
          <p:cNvSpPr>
            <a:spLocks noGrp="1"/>
          </p:cNvSpPr>
          <p:nvPr>
            <p:ph type="dt" sz="half" idx="10"/>
          </p:nvPr>
        </p:nvSpPr>
        <p:spPr/>
        <p:txBody>
          <a:bodyPr/>
          <a:lstStyle/>
          <a:p>
            <a:pPr>
              <a:defRPr/>
            </a:pPr>
            <a:r>
              <a:rPr lang="en-US" smtClean="0">
                <a:solidFill>
                  <a:srgbClr val="3333CC"/>
                </a:solidFill>
              </a:rPr>
              <a:t>24/11/2017</a:t>
            </a:r>
            <a:endParaRPr lang="it-IT">
              <a:solidFill>
                <a:srgbClr val="3333CC"/>
              </a:solidFill>
            </a:endParaRPr>
          </a:p>
        </p:txBody>
      </p:sp>
      <p:sp>
        <p:nvSpPr>
          <p:cNvPr id="3" name="Footer Placeholder 2"/>
          <p:cNvSpPr>
            <a:spLocks noGrp="1"/>
          </p:cNvSpPr>
          <p:nvPr>
            <p:ph type="ftr" sz="quarter" idx="11"/>
          </p:nvPr>
        </p:nvSpPr>
        <p:spPr/>
        <p:txBody>
          <a:bodyPr/>
          <a:lstStyle/>
          <a:p>
            <a:pPr>
              <a:defRPr/>
            </a:pPr>
            <a:r>
              <a:rPr lang="it-IT" smtClean="0">
                <a:solidFill>
                  <a:srgbClr val="3333CC"/>
                </a:solidFill>
              </a:rPr>
              <a:t>P. Checchia  Incontro sulla Tomografia muonica </a:t>
            </a:r>
            <a:endParaRPr lang="it-IT">
              <a:solidFill>
                <a:srgbClr val="3333CC"/>
              </a:solidFill>
            </a:endParaRPr>
          </a:p>
        </p:txBody>
      </p:sp>
      <p:sp>
        <p:nvSpPr>
          <p:cNvPr id="4" name="Slide Number Placeholder 3"/>
          <p:cNvSpPr>
            <a:spLocks noGrp="1"/>
          </p:cNvSpPr>
          <p:nvPr>
            <p:ph type="sldNum" sz="quarter" idx="12"/>
          </p:nvPr>
        </p:nvSpPr>
        <p:spPr/>
        <p:txBody>
          <a:bodyPr/>
          <a:lstStyle/>
          <a:p>
            <a:pPr>
              <a:defRPr/>
            </a:pPr>
            <a:fld id="{2BBBC5EC-A4F3-41DC-82BB-A15ADEA1A2B5}" type="slidenum">
              <a:rPr lang="it-IT" smtClean="0">
                <a:solidFill>
                  <a:srgbClr val="3333CC"/>
                </a:solidFill>
              </a:rPr>
              <a:pPr>
                <a:defRPr/>
              </a:pPr>
              <a:t>24</a:t>
            </a:fld>
            <a:endParaRPr lang="it-IT">
              <a:solidFill>
                <a:srgbClr val="3333CC"/>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Date Placeholder 3"/>
          <p:cNvSpPr>
            <a:spLocks noGrp="1"/>
          </p:cNvSpPr>
          <p:nvPr>
            <p:ph type="dt" sz="quarter" idx="10"/>
          </p:nvPr>
        </p:nvSpPr>
        <p:spPr>
          <a:noFill/>
        </p:spPr>
        <p:txBody>
          <a:bodyPr/>
          <a:lstStyle/>
          <a:p>
            <a:r>
              <a:rPr lang="en-US" smtClean="0"/>
              <a:t>24/11/2017</a:t>
            </a:r>
            <a:endParaRPr lang="it-IT"/>
          </a:p>
        </p:txBody>
      </p:sp>
      <p:sp>
        <p:nvSpPr>
          <p:cNvPr id="1028" name="Footer Placeholder 4"/>
          <p:cNvSpPr>
            <a:spLocks noGrp="1"/>
          </p:cNvSpPr>
          <p:nvPr>
            <p:ph type="ftr" sz="quarter" idx="11"/>
          </p:nvPr>
        </p:nvSpPr>
        <p:spPr>
          <a:noFill/>
        </p:spPr>
        <p:txBody>
          <a:bodyPr/>
          <a:lstStyle/>
          <a:p>
            <a:r>
              <a:rPr lang="it-IT" smtClean="0"/>
              <a:t>P. Checchia  Incontro sulla Tomografia muonica </a:t>
            </a:r>
            <a:endParaRPr lang="it-IT"/>
          </a:p>
        </p:txBody>
      </p:sp>
      <p:sp>
        <p:nvSpPr>
          <p:cNvPr id="1029" name="Slide Number Placeholder 5"/>
          <p:cNvSpPr>
            <a:spLocks noGrp="1"/>
          </p:cNvSpPr>
          <p:nvPr>
            <p:ph type="sldNum" sz="quarter" idx="12"/>
          </p:nvPr>
        </p:nvSpPr>
        <p:spPr>
          <a:noFill/>
        </p:spPr>
        <p:txBody>
          <a:bodyPr/>
          <a:lstStyle/>
          <a:p>
            <a:fld id="{8B7E1F9F-AB87-453C-8971-E52F918F4189}" type="slidenum">
              <a:rPr lang="it-IT"/>
              <a:pPr/>
              <a:t>25</a:t>
            </a:fld>
            <a:endParaRPr lang="it-IT"/>
          </a:p>
        </p:txBody>
      </p:sp>
      <p:sp>
        <p:nvSpPr>
          <p:cNvPr id="1030" name="Rectangle 2"/>
          <p:cNvSpPr>
            <a:spLocks noGrp="1" noChangeArrowheads="1"/>
          </p:cNvSpPr>
          <p:nvPr>
            <p:ph type="title"/>
          </p:nvPr>
        </p:nvSpPr>
        <p:spPr>
          <a:xfrm>
            <a:off x="1547813" y="0"/>
            <a:ext cx="6696075" cy="1052513"/>
          </a:xfrm>
          <a:solidFill>
            <a:srgbClr val="66FFFF"/>
          </a:solidFill>
        </p:spPr>
        <p:txBody>
          <a:bodyPr/>
          <a:lstStyle/>
          <a:p>
            <a:pPr eaLnBrk="1" hangingPunct="1"/>
            <a:r>
              <a:rPr lang="en-US" sz="3600" b="1" dirty="0" smtClean="0">
                <a:solidFill>
                  <a:schemeClr val="accent2"/>
                </a:solidFill>
              </a:rPr>
              <a:t>Final remarks</a:t>
            </a:r>
            <a:endParaRPr lang="en-US" dirty="0" smtClean="0"/>
          </a:p>
        </p:txBody>
      </p:sp>
      <p:sp>
        <p:nvSpPr>
          <p:cNvPr id="1032" name="Text Box 4"/>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1033"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0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035"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03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038" name="Text Box 10"/>
          <p:cNvSpPr txBox="1">
            <a:spLocks noChangeArrowheads="1"/>
          </p:cNvSpPr>
          <p:nvPr/>
        </p:nvSpPr>
        <p:spPr bwMode="auto">
          <a:xfrm>
            <a:off x="611188" y="3213100"/>
            <a:ext cx="3313112" cy="457200"/>
          </a:xfrm>
          <a:prstGeom prst="rect">
            <a:avLst/>
          </a:prstGeom>
          <a:noFill/>
          <a:ln w="9525">
            <a:noFill/>
            <a:miter lim="800000"/>
            <a:headEnd/>
            <a:tailEnd/>
          </a:ln>
        </p:spPr>
        <p:txBody>
          <a:bodyPr>
            <a:spAutoFit/>
          </a:bodyPr>
          <a:lstStyle/>
          <a:p>
            <a:pPr>
              <a:spcBef>
                <a:spcPct val="50000"/>
              </a:spcBef>
            </a:pPr>
            <a:endParaRPr lang="it-IT"/>
          </a:p>
        </p:txBody>
      </p:sp>
      <p:pic>
        <p:nvPicPr>
          <p:cNvPr id="26" name="Picture 3" descr="C:\files\logoinfnpd.tiff"/>
          <p:cNvPicPr>
            <a:picLocks noChangeAspect="1" noChangeArrowheads="1"/>
          </p:cNvPicPr>
          <p:nvPr/>
        </p:nvPicPr>
        <p:blipFill>
          <a:blip r:embed="rId3" cstate="print"/>
          <a:srcRect/>
          <a:stretch>
            <a:fillRect/>
          </a:stretch>
        </p:blipFill>
        <p:spPr bwMode="auto">
          <a:xfrm>
            <a:off x="0" y="0"/>
            <a:ext cx="1475656" cy="1236155"/>
          </a:xfrm>
          <a:prstGeom prst="rect">
            <a:avLst/>
          </a:prstGeom>
          <a:noFill/>
        </p:spPr>
      </p:pic>
      <p:pic>
        <p:nvPicPr>
          <p:cNvPr id="27" name="Picture 3" descr="C:\files\logoinfnpd.tiff"/>
          <p:cNvPicPr>
            <a:picLocks noChangeAspect="1" noChangeArrowheads="1"/>
          </p:cNvPicPr>
          <p:nvPr/>
        </p:nvPicPr>
        <p:blipFill>
          <a:blip r:embed="rId3" cstate="print"/>
          <a:srcRect/>
          <a:stretch>
            <a:fillRect/>
          </a:stretch>
        </p:blipFill>
        <p:spPr bwMode="auto">
          <a:xfrm>
            <a:off x="7668344" y="0"/>
            <a:ext cx="1475656" cy="1236155"/>
          </a:xfrm>
          <a:prstGeom prst="rect">
            <a:avLst/>
          </a:prstGeom>
          <a:noFill/>
        </p:spPr>
      </p:pic>
      <p:sp>
        <p:nvSpPr>
          <p:cNvPr id="1039" name="Text Box 11"/>
          <p:cNvSpPr txBox="1">
            <a:spLocks noChangeArrowheads="1"/>
          </p:cNvSpPr>
          <p:nvPr/>
        </p:nvSpPr>
        <p:spPr bwMode="auto">
          <a:xfrm>
            <a:off x="611560" y="1340768"/>
            <a:ext cx="8064896" cy="5324535"/>
          </a:xfrm>
          <a:prstGeom prst="rect">
            <a:avLst/>
          </a:prstGeom>
          <a:solidFill>
            <a:schemeClr val="bg1"/>
          </a:solidFill>
          <a:ln w="9525">
            <a:noFill/>
            <a:miter lim="800000"/>
            <a:headEnd/>
            <a:tailEnd/>
          </a:ln>
        </p:spPr>
        <p:txBody>
          <a:bodyPr wrap="square">
            <a:spAutoFit/>
          </a:bodyPr>
          <a:lstStyle/>
          <a:p>
            <a:pPr>
              <a:spcBef>
                <a:spcPct val="50000"/>
              </a:spcBef>
            </a:pPr>
            <a:r>
              <a:rPr lang="en-US" sz="2000" b="1" dirty="0" smtClean="0">
                <a:solidFill>
                  <a:schemeClr val="accent6"/>
                </a:solidFill>
              </a:rPr>
              <a:t>The use of cosmic muons for applicative purposes is plenty of possibilities and the field is evolving quickly.</a:t>
            </a:r>
          </a:p>
          <a:p>
            <a:pPr>
              <a:spcBef>
                <a:spcPct val="50000"/>
              </a:spcBef>
            </a:pPr>
            <a:r>
              <a:rPr lang="en-US" sz="2000" b="1" dirty="0" smtClean="0">
                <a:solidFill>
                  <a:schemeClr val="accent6"/>
                </a:solidFill>
              </a:rPr>
              <a:t>It is an important </a:t>
            </a:r>
            <a:r>
              <a:rPr lang="en-US" sz="2000" b="1" dirty="0" smtClean="0">
                <a:solidFill>
                  <a:srgbClr val="FF0000"/>
                </a:solidFill>
              </a:rPr>
              <a:t>technological transfer </a:t>
            </a:r>
            <a:r>
              <a:rPr lang="en-US" sz="2000" b="1" dirty="0" smtClean="0">
                <a:solidFill>
                  <a:schemeClr val="accent6"/>
                </a:solidFill>
              </a:rPr>
              <a:t>from High Energy Physics  and detector development to the society</a:t>
            </a:r>
          </a:p>
          <a:p>
            <a:pPr>
              <a:spcBef>
                <a:spcPct val="50000"/>
              </a:spcBef>
            </a:pPr>
            <a:r>
              <a:rPr lang="en-US" sz="2000" b="1" dirty="0" smtClean="0">
                <a:solidFill>
                  <a:schemeClr val="accent6"/>
                </a:solidFill>
              </a:rPr>
              <a:t>From the experience accumulated in more than 10 years of activity related to CMT, the use of cosmic muons for nuclear control is the most promising one. </a:t>
            </a:r>
          </a:p>
          <a:p>
            <a:pPr>
              <a:spcBef>
                <a:spcPct val="50000"/>
              </a:spcBef>
            </a:pPr>
            <a:r>
              <a:rPr lang="en-US" sz="2000" b="1" dirty="0" smtClean="0">
                <a:solidFill>
                  <a:schemeClr val="accent6"/>
                </a:solidFill>
              </a:rPr>
              <a:t>For some industrial applications (e.g. search for orphan sources in scrap metal) the technique has proven to be effective, but the lack of specific requirements (or recommendations) from public authorities or international bodies  prevents companies from investing on this control.  </a:t>
            </a:r>
          </a:p>
          <a:p>
            <a:pPr>
              <a:spcBef>
                <a:spcPct val="50000"/>
              </a:spcBef>
            </a:pPr>
            <a:r>
              <a:rPr lang="en-US" sz="2000" b="1" dirty="0" smtClean="0">
                <a:solidFill>
                  <a:schemeClr val="accent6"/>
                </a:solidFill>
              </a:rPr>
              <a:t>For other applications the use of cosmic muons could still need a (minor) R&amp;D phase but it may be the unique  technique available (see my second talk). Recommendations from competent bodies may be of fundamental importance to ensure the highest level of security</a:t>
            </a:r>
            <a:endParaRPr lang="en-US" sz="2000" b="1" dirty="0">
              <a:solidFill>
                <a:schemeClr val="accent6"/>
              </a:solidFill>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noGrp="1"/>
          </p:cNvSpPr>
          <p:nvPr>
            <p:ph type="title"/>
          </p:nvPr>
        </p:nvSpPr>
        <p:spPr>
          <a:xfrm>
            <a:off x="755649" y="0"/>
            <a:ext cx="7772400" cy="980728"/>
          </a:xfrm>
          <a:solidFill>
            <a:srgbClr val="66FFFF"/>
          </a:solidFill>
        </p:spPr>
        <p:txBody>
          <a:bodyPr/>
          <a:lstStyle/>
          <a:p>
            <a:pPr>
              <a:defRPr/>
            </a:pPr>
            <a:r>
              <a:rPr lang="en-US" sz="3600" b="1" dirty="0" smtClean="0">
                <a:solidFill>
                  <a:schemeClr val="accent2"/>
                </a:solidFill>
              </a:rPr>
              <a:t>Precision measurements</a:t>
            </a:r>
            <a:endParaRPr lang="it-IT" sz="3600" b="1" dirty="0" smtClean="0">
              <a:solidFill>
                <a:schemeClr val="accent6"/>
              </a:solidFill>
            </a:endParaRPr>
          </a:p>
        </p:txBody>
      </p:sp>
      <p:sp>
        <p:nvSpPr>
          <p:cNvPr id="38917" name="Segnaposto numero diapositiva 5"/>
          <p:cNvSpPr>
            <a:spLocks noGrp="1"/>
          </p:cNvSpPr>
          <p:nvPr>
            <p:ph type="sldNum" sz="quarter" idx="12"/>
          </p:nvPr>
        </p:nvSpPr>
        <p:spPr>
          <a:noFill/>
        </p:spPr>
        <p:txBody>
          <a:bodyPr/>
          <a:lstStyle/>
          <a:p>
            <a:fld id="{8BC68D2F-484D-4A29-ACEA-5C9452765F10}" type="slidenum">
              <a:rPr lang="it-IT" altLang="en-US" smtClean="0">
                <a:solidFill>
                  <a:srgbClr val="3333CC"/>
                </a:solidFill>
              </a:rPr>
              <a:pPr/>
              <a:t>26</a:t>
            </a:fld>
            <a:endParaRPr lang="it-IT" altLang="en-US" dirty="0" smtClean="0">
              <a:solidFill>
                <a:srgbClr val="3333CC"/>
              </a:solidFill>
            </a:endParaRPr>
          </a:p>
        </p:txBody>
      </p:sp>
      <p:pic>
        <p:nvPicPr>
          <p:cNvPr id="38914" name="Picture 2" descr="C:\files\radmu\progetti\mu-blast\partito\meetings\legenda.png"/>
          <p:cNvPicPr>
            <a:picLocks noChangeAspect="1" noChangeArrowheads="1"/>
          </p:cNvPicPr>
          <p:nvPr/>
        </p:nvPicPr>
        <p:blipFill>
          <a:blip r:embed="rId3" cstate="print"/>
          <a:srcRect/>
          <a:stretch>
            <a:fillRect/>
          </a:stretch>
        </p:blipFill>
        <p:spPr bwMode="auto">
          <a:xfrm>
            <a:off x="5349079" y="2060848"/>
            <a:ext cx="3794921" cy="3046857"/>
          </a:xfrm>
          <a:prstGeom prst="rect">
            <a:avLst/>
          </a:prstGeom>
          <a:noFill/>
        </p:spPr>
      </p:pic>
      <p:pic>
        <p:nvPicPr>
          <p:cNvPr id="12" name="Picture 11" descr="20150914_170420s.jpg"/>
          <p:cNvPicPr>
            <a:picLocks noChangeAspect="1"/>
          </p:cNvPicPr>
          <p:nvPr/>
        </p:nvPicPr>
        <p:blipFill>
          <a:blip r:embed="rId4" cstate="print"/>
          <a:stretch>
            <a:fillRect/>
          </a:stretch>
        </p:blipFill>
        <p:spPr>
          <a:xfrm>
            <a:off x="0" y="2132856"/>
            <a:ext cx="5181600" cy="2914650"/>
          </a:xfrm>
          <a:prstGeom prst="rect">
            <a:avLst/>
          </a:prstGeom>
        </p:spPr>
      </p:pic>
      <p:sp>
        <p:nvSpPr>
          <p:cNvPr id="14" name="TextBox 13"/>
          <p:cNvSpPr txBox="1"/>
          <p:nvPr/>
        </p:nvSpPr>
        <p:spPr>
          <a:xfrm>
            <a:off x="6156176" y="1556792"/>
            <a:ext cx="2016224" cy="369332"/>
          </a:xfrm>
          <a:prstGeom prst="rect">
            <a:avLst/>
          </a:prstGeom>
          <a:noFill/>
        </p:spPr>
        <p:txBody>
          <a:bodyPr wrap="square" rtlCol="0">
            <a:spAutoFit/>
          </a:bodyPr>
          <a:lstStyle/>
          <a:p>
            <a:r>
              <a:rPr lang="en-US" sz="1800" b="1" i="1" dirty="0" smtClean="0">
                <a:solidFill>
                  <a:srgbClr val="FF0066"/>
                </a:solidFill>
              </a:rPr>
              <a:t> </a:t>
            </a:r>
            <a:r>
              <a:rPr lang="en-US" sz="1800" b="1" dirty="0" smtClean="0">
                <a:solidFill>
                  <a:srgbClr val="FF0066"/>
                </a:solidFill>
              </a:rPr>
              <a:t>Iron blocks</a:t>
            </a:r>
            <a:endParaRPr lang="it-IT" sz="1800" b="1" i="1" dirty="0">
              <a:solidFill>
                <a:srgbClr val="FF0066"/>
              </a:solidFill>
            </a:endParaRPr>
          </a:p>
        </p:txBody>
      </p:sp>
      <p:cxnSp>
        <p:nvCxnSpPr>
          <p:cNvPr id="15" name="Straight Arrow Connector 14"/>
          <p:cNvCxnSpPr/>
          <p:nvPr/>
        </p:nvCxnSpPr>
        <p:spPr>
          <a:xfrm flipH="1">
            <a:off x="1043608" y="1844824"/>
            <a:ext cx="5112568" cy="1656184"/>
          </a:xfrm>
          <a:prstGeom prst="straightConnector1">
            <a:avLst/>
          </a:prstGeom>
          <a:ln w="1905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491880" y="1844824"/>
            <a:ext cx="2736304" cy="1368152"/>
          </a:xfrm>
          <a:prstGeom prst="straightConnector1">
            <a:avLst/>
          </a:prstGeom>
          <a:ln w="1905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156176" y="1916832"/>
            <a:ext cx="144016" cy="1224136"/>
          </a:xfrm>
          <a:prstGeom prst="straightConnector1">
            <a:avLst/>
          </a:prstGeom>
          <a:ln w="1905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300192" y="1916832"/>
            <a:ext cx="2088232" cy="1296144"/>
          </a:xfrm>
          <a:prstGeom prst="straightConnector1">
            <a:avLst/>
          </a:prstGeom>
          <a:ln w="19050">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1403648" y="4221088"/>
            <a:ext cx="3528392" cy="936104"/>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427984" y="5301208"/>
            <a:ext cx="3024336" cy="646331"/>
          </a:xfrm>
          <a:prstGeom prst="rect">
            <a:avLst/>
          </a:prstGeom>
          <a:noFill/>
        </p:spPr>
        <p:txBody>
          <a:bodyPr wrap="square" rtlCol="0">
            <a:spAutoFit/>
          </a:bodyPr>
          <a:lstStyle/>
          <a:p>
            <a:r>
              <a:rPr lang="en-US" sz="1800" b="1" dirty="0" smtClean="0">
                <a:solidFill>
                  <a:schemeClr val="accent2"/>
                </a:solidFill>
              </a:rPr>
              <a:t>Mock-up for normalization</a:t>
            </a:r>
          </a:p>
          <a:p>
            <a:r>
              <a:rPr lang="en-US" sz="1800" b="1" dirty="0" smtClean="0">
                <a:solidFill>
                  <a:schemeClr val="accent2"/>
                </a:solidFill>
              </a:rPr>
              <a:t>(with known LSD)</a:t>
            </a:r>
            <a:endParaRPr lang="it-IT" sz="1800" b="1" dirty="0">
              <a:solidFill>
                <a:schemeClr val="accent2"/>
              </a:solidFill>
            </a:endParaRPr>
          </a:p>
        </p:txBody>
      </p:sp>
      <p:cxnSp>
        <p:nvCxnSpPr>
          <p:cNvPr id="31" name="Straight Arrow Connector 30"/>
          <p:cNvCxnSpPr/>
          <p:nvPr/>
        </p:nvCxnSpPr>
        <p:spPr>
          <a:xfrm flipH="1" flipV="1">
            <a:off x="4283968" y="3573016"/>
            <a:ext cx="792088" cy="1584176"/>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5228456" y="4653136"/>
            <a:ext cx="711696" cy="656456"/>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292080" y="4581128"/>
            <a:ext cx="3096344" cy="720080"/>
          </a:xfrm>
          <a:prstGeom prst="straightConnector1">
            <a:avLst/>
          </a:prstGeom>
          <a:ln w="1905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Date Placeholder 19"/>
          <p:cNvSpPr>
            <a:spLocks noGrp="1"/>
          </p:cNvSpPr>
          <p:nvPr>
            <p:ph type="dt" sz="half" idx="10"/>
          </p:nvPr>
        </p:nvSpPr>
        <p:spPr/>
        <p:txBody>
          <a:bodyPr/>
          <a:lstStyle/>
          <a:p>
            <a:pPr>
              <a:defRPr/>
            </a:pPr>
            <a:r>
              <a:rPr lang="en-US" smtClean="0">
                <a:solidFill>
                  <a:srgbClr val="3333CC"/>
                </a:solidFill>
              </a:rPr>
              <a:t>24/11/2017</a:t>
            </a:r>
            <a:endParaRPr lang="it-IT">
              <a:solidFill>
                <a:srgbClr val="3333CC"/>
              </a:solidFill>
            </a:endParaRPr>
          </a:p>
        </p:txBody>
      </p:sp>
      <p:pic>
        <p:nvPicPr>
          <p:cNvPr id="22" name="Picture 3" descr="C:\files\logoinfnpd.tiff"/>
          <p:cNvPicPr>
            <a:picLocks noChangeAspect="1" noChangeArrowheads="1"/>
          </p:cNvPicPr>
          <p:nvPr/>
        </p:nvPicPr>
        <p:blipFill>
          <a:blip r:embed="rId5" cstate="print"/>
          <a:srcRect/>
          <a:stretch>
            <a:fillRect/>
          </a:stretch>
        </p:blipFill>
        <p:spPr bwMode="auto">
          <a:xfrm>
            <a:off x="0" y="0"/>
            <a:ext cx="1475656" cy="1236155"/>
          </a:xfrm>
          <a:prstGeom prst="rect">
            <a:avLst/>
          </a:prstGeom>
          <a:noFill/>
        </p:spPr>
      </p:pic>
      <p:pic>
        <p:nvPicPr>
          <p:cNvPr id="23" name="Picture 3" descr="C:\files\logoinfnpd.tiff"/>
          <p:cNvPicPr>
            <a:picLocks noChangeAspect="1" noChangeArrowheads="1"/>
          </p:cNvPicPr>
          <p:nvPr/>
        </p:nvPicPr>
        <p:blipFill>
          <a:blip r:embed="rId5" cstate="print"/>
          <a:srcRect/>
          <a:stretch>
            <a:fillRect/>
          </a:stretch>
        </p:blipFill>
        <p:spPr bwMode="auto">
          <a:xfrm>
            <a:off x="7668344" y="0"/>
            <a:ext cx="1475656" cy="1236155"/>
          </a:xfrm>
          <a:prstGeom prst="rect">
            <a:avLst/>
          </a:prstGeom>
          <a:noFill/>
        </p:spPr>
      </p:pic>
      <p:sp>
        <p:nvSpPr>
          <p:cNvPr id="27" name="TextBox 26"/>
          <p:cNvSpPr txBox="1"/>
          <p:nvPr/>
        </p:nvSpPr>
        <p:spPr>
          <a:xfrm>
            <a:off x="0" y="5229200"/>
            <a:ext cx="4536504" cy="1077218"/>
          </a:xfrm>
          <a:prstGeom prst="rect">
            <a:avLst/>
          </a:prstGeom>
          <a:noFill/>
        </p:spPr>
        <p:txBody>
          <a:bodyPr wrap="square" rtlCol="0">
            <a:spAutoFit/>
          </a:bodyPr>
          <a:lstStyle/>
          <a:p>
            <a:pPr>
              <a:buNone/>
              <a:defRPr/>
            </a:pPr>
            <a:r>
              <a:rPr lang="en-US" sz="2000" b="1" dirty="0" smtClean="0">
                <a:solidFill>
                  <a:srgbClr val="FF0000"/>
                </a:solidFill>
              </a:rPr>
              <a:t>Despite several difficulties due to </a:t>
            </a:r>
          </a:p>
          <a:p>
            <a:pPr>
              <a:buNone/>
              <a:defRPr/>
            </a:pPr>
            <a:r>
              <a:rPr lang="en-US" sz="2000" b="1" dirty="0" smtClean="0">
                <a:solidFill>
                  <a:srgbClr val="FF0000"/>
                </a:solidFill>
              </a:rPr>
              <a:t>calibration and saturation effects... </a:t>
            </a:r>
            <a:endParaRPr lang="it-IT" sz="2000" b="1" dirty="0" smtClean="0">
              <a:solidFill>
                <a:srgbClr val="FF0000"/>
              </a:solidFill>
            </a:endParaRPr>
          </a:p>
          <a:p>
            <a:endParaRPr lang="it-IT" dirty="0"/>
          </a:p>
        </p:txBody>
      </p:sp>
      <p:sp>
        <p:nvSpPr>
          <p:cNvPr id="2" name="Segnaposto piè di pagina 1"/>
          <p:cNvSpPr>
            <a:spLocks noGrp="1"/>
          </p:cNvSpPr>
          <p:nvPr>
            <p:ph type="ftr" sz="quarter" idx="11"/>
          </p:nvPr>
        </p:nvSpPr>
        <p:spPr/>
        <p:txBody>
          <a:bodyPr/>
          <a:lstStyle/>
          <a:p>
            <a:pPr>
              <a:defRPr/>
            </a:pPr>
            <a:r>
              <a:rPr lang="it-IT" smtClean="0">
                <a:solidFill>
                  <a:srgbClr val="3333CC"/>
                </a:solidFill>
              </a:rPr>
              <a:t>P. Checchia  Incontro sulla Tomografia muonica </a:t>
            </a:r>
            <a:endParaRPr lang="it-IT">
              <a:solidFill>
                <a:srgbClr val="3333CC"/>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it-IT" sz="1400" smtClean="0">
                <a:solidFill>
                  <a:schemeClr val="accent2"/>
                </a:solidFill>
              </a:rPr>
              <a:t>24/11/2017</a:t>
            </a:r>
            <a:endParaRPr lang="it-IT" altLang="it-IT" sz="1400" dirty="0">
              <a:solidFill>
                <a:schemeClr val="accent2"/>
              </a:solidFill>
            </a:endParaRPr>
          </a:p>
        </p:txBody>
      </p:sp>
      <p:sp>
        <p:nvSpPr>
          <p:cNvPr id="184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E06D927F-A3BD-4A12-B994-1C2086428AB9}" type="slidenum">
              <a:rPr lang="it-IT" altLang="it-IT" sz="1400">
                <a:solidFill>
                  <a:schemeClr val="accent2"/>
                </a:solidFill>
              </a:rPr>
              <a:pPr eaLnBrk="1" hangingPunct="1"/>
              <a:t>3</a:t>
            </a:fld>
            <a:endParaRPr lang="it-IT" altLang="it-IT" sz="1400" dirty="0">
              <a:solidFill>
                <a:schemeClr val="accent2"/>
              </a:solidFill>
            </a:endParaRPr>
          </a:p>
        </p:txBody>
      </p:sp>
      <p:sp>
        <p:nvSpPr>
          <p:cNvPr id="18437" name="Rectangle 2"/>
          <p:cNvSpPr>
            <a:spLocks noGrp="1" noChangeArrowheads="1"/>
          </p:cNvSpPr>
          <p:nvPr>
            <p:ph type="title"/>
          </p:nvPr>
        </p:nvSpPr>
        <p:spPr>
          <a:xfrm>
            <a:off x="1547813" y="0"/>
            <a:ext cx="6696075" cy="1052513"/>
          </a:xfrm>
          <a:solidFill>
            <a:srgbClr val="66FFFF"/>
          </a:solidFill>
        </p:spPr>
        <p:txBody>
          <a:bodyPr/>
          <a:lstStyle/>
          <a:p>
            <a:pPr eaLnBrk="1" hangingPunct="1"/>
            <a:r>
              <a:rPr lang="en-US" altLang="it-IT" sz="3600" b="1" dirty="0" err="1" smtClean="0">
                <a:solidFill>
                  <a:schemeClr val="accent2"/>
                </a:solidFill>
              </a:rPr>
              <a:t>Introduzione</a:t>
            </a:r>
            <a:endParaRPr lang="en-US" altLang="it-IT" dirty="0" smtClean="0"/>
          </a:p>
        </p:txBody>
      </p:sp>
      <p:sp>
        <p:nvSpPr>
          <p:cNvPr id="18439" name="Text Box 4"/>
          <p:cNvSpPr txBox="1">
            <a:spLocks noChangeArrowheads="1"/>
          </p:cNvSpPr>
          <p:nvPr/>
        </p:nvSpPr>
        <p:spPr bwMode="auto">
          <a:xfrm>
            <a:off x="4840288" y="33051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dirty="0"/>
          </a:p>
        </p:txBody>
      </p:sp>
      <p:sp>
        <p:nvSpPr>
          <p:cNvPr id="18440"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dirty="0"/>
          </a:p>
        </p:txBody>
      </p:sp>
      <p:sp>
        <p:nvSpPr>
          <p:cNvPr id="1844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dirty="0"/>
          </a:p>
        </p:txBody>
      </p:sp>
      <p:sp>
        <p:nvSpPr>
          <p:cNvPr id="18442"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dirty="0"/>
          </a:p>
        </p:txBody>
      </p:sp>
      <p:sp>
        <p:nvSpPr>
          <p:cNvPr id="18443"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it-IT" altLang="it-IT" dirty="0"/>
          </a:p>
        </p:txBody>
      </p:sp>
      <p:sp>
        <p:nvSpPr>
          <p:cNvPr id="18445" name="Text Box 14"/>
          <p:cNvSpPr txBox="1">
            <a:spLocks noChangeArrowheads="1"/>
          </p:cNvSpPr>
          <p:nvPr/>
        </p:nvSpPr>
        <p:spPr bwMode="auto">
          <a:xfrm>
            <a:off x="611188" y="3213100"/>
            <a:ext cx="3313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endParaRPr lang="it-IT" altLang="it-IT" dirty="0"/>
          </a:p>
        </p:txBody>
      </p:sp>
      <p:sp>
        <p:nvSpPr>
          <p:cNvPr id="18446" name="Text Box 15"/>
          <p:cNvSpPr txBox="1">
            <a:spLocks noChangeArrowheads="1"/>
          </p:cNvSpPr>
          <p:nvPr/>
        </p:nvSpPr>
        <p:spPr bwMode="auto">
          <a:xfrm>
            <a:off x="3124200" y="1052513"/>
            <a:ext cx="2239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b="1" dirty="0" smtClean="0">
                <a:solidFill>
                  <a:srgbClr val="FF0000"/>
                </a:solidFill>
              </a:rPr>
              <a:t>I </a:t>
            </a:r>
            <a:r>
              <a:rPr lang="en-US" altLang="it-IT" b="1" dirty="0" err="1" smtClean="0">
                <a:solidFill>
                  <a:srgbClr val="FF0000"/>
                </a:solidFill>
              </a:rPr>
              <a:t>raggi</a:t>
            </a:r>
            <a:r>
              <a:rPr lang="en-US" altLang="it-IT" b="1" dirty="0" smtClean="0">
                <a:solidFill>
                  <a:srgbClr val="FF0000"/>
                </a:solidFill>
              </a:rPr>
              <a:t> </a:t>
            </a:r>
            <a:r>
              <a:rPr lang="en-US" altLang="it-IT" b="1" dirty="0" err="1" smtClean="0">
                <a:solidFill>
                  <a:srgbClr val="FF0000"/>
                </a:solidFill>
              </a:rPr>
              <a:t>cosmici</a:t>
            </a:r>
            <a:endParaRPr lang="en-US" altLang="it-IT" b="1" dirty="0">
              <a:solidFill>
                <a:srgbClr val="FF0000"/>
              </a:solidFill>
              <a:cs typeface="Times New Roman" panose="02020603050405020304" pitchFamily="18" charset="0"/>
            </a:endParaRPr>
          </a:p>
        </p:txBody>
      </p:sp>
      <p:pic>
        <p:nvPicPr>
          <p:cNvPr id="18447" name="Picture 21"/>
          <p:cNvPicPr>
            <a:picLocks noChangeAspect="1" noChangeArrowheads="1"/>
          </p:cNvPicPr>
          <p:nvPr/>
        </p:nvPicPr>
        <p:blipFill>
          <a:blip r:embed="rId3" cstate="print">
            <a:lum bright="24000"/>
            <a:extLst>
              <a:ext uri="{28A0092B-C50C-407E-A947-70E740481C1C}">
                <a14:useLocalDpi xmlns:a14="http://schemas.microsoft.com/office/drawing/2010/main" val="0"/>
              </a:ext>
            </a:extLst>
          </a:blip>
          <a:srcRect/>
          <a:stretch>
            <a:fillRect/>
          </a:stretch>
        </p:blipFill>
        <p:spPr bwMode="auto">
          <a:xfrm>
            <a:off x="5435600" y="1050925"/>
            <a:ext cx="3600450" cy="5186363"/>
          </a:xfrm>
          <a:prstGeom prst="rect">
            <a:avLst/>
          </a:prstGeom>
          <a:noFill/>
          <a:ln w="38100">
            <a:solidFill>
              <a:srgbClr val="00CCFF"/>
            </a:solidFill>
            <a:miter lim="800000"/>
            <a:headEnd/>
            <a:tailEnd/>
          </a:ln>
          <a:extLst>
            <a:ext uri="{909E8E84-426E-40DD-AFC4-6F175D3DCCD1}">
              <a14:hiddenFill xmlns:a14="http://schemas.microsoft.com/office/drawing/2010/main">
                <a:solidFill>
                  <a:srgbClr val="FFFFFF"/>
                </a:solidFill>
              </a14:hiddenFill>
            </a:ext>
          </a:extLst>
        </p:spPr>
      </p:pic>
      <p:sp>
        <p:nvSpPr>
          <p:cNvPr id="18448" name="Text Box 22"/>
          <p:cNvSpPr txBox="1">
            <a:spLocks noChangeArrowheads="1"/>
          </p:cNvSpPr>
          <p:nvPr/>
        </p:nvSpPr>
        <p:spPr bwMode="auto">
          <a:xfrm>
            <a:off x="323850" y="1557338"/>
            <a:ext cx="4968875"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Tx/>
              <a:buChar char="•"/>
            </a:pPr>
            <a:r>
              <a:rPr lang="en-US" altLang="it-IT" sz="2000" b="1" dirty="0" err="1" smtClean="0">
                <a:solidFill>
                  <a:schemeClr val="accent2"/>
                </a:solidFill>
              </a:rPr>
              <a:t>Particelle</a:t>
            </a:r>
            <a:r>
              <a:rPr lang="en-US" altLang="it-IT" sz="2000" b="1" dirty="0" smtClean="0">
                <a:solidFill>
                  <a:schemeClr val="accent2"/>
                </a:solidFill>
              </a:rPr>
              <a:t> di </a:t>
            </a:r>
            <a:r>
              <a:rPr lang="en-US" altLang="it-IT" sz="2000" b="1" dirty="0" err="1" smtClean="0">
                <a:solidFill>
                  <a:schemeClr val="accent2"/>
                </a:solidFill>
              </a:rPr>
              <a:t>origine</a:t>
            </a:r>
            <a:r>
              <a:rPr lang="en-US" altLang="it-IT" sz="2000" b="1" dirty="0" smtClean="0">
                <a:solidFill>
                  <a:schemeClr val="accent2"/>
                </a:solidFill>
              </a:rPr>
              <a:t> </a:t>
            </a:r>
            <a:r>
              <a:rPr lang="en-US" altLang="it-IT" sz="2000" b="1" dirty="0" err="1" smtClean="0">
                <a:solidFill>
                  <a:schemeClr val="accent2"/>
                </a:solidFill>
              </a:rPr>
              <a:t>cosmica</a:t>
            </a:r>
            <a:r>
              <a:rPr lang="en-US" altLang="it-IT" sz="2000" b="1" dirty="0" smtClean="0">
                <a:solidFill>
                  <a:schemeClr val="accent2"/>
                </a:solidFill>
              </a:rPr>
              <a:t> (~</a:t>
            </a:r>
            <a:r>
              <a:rPr lang="en-US" altLang="it-IT" sz="2000" b="1" dirty="0">
                <a:solidFill>
                  <a:schemeClr val="accent2"/>
                </a:solidFill>
              </a:rPr>
              <a:t>p) </a:t>
            </a:r>
            <a:r>
              <a:rPr lang="en-US" altLang="it-IT" sz="2000" b="1" dirty="0" err="1" smtClean="0">
                <a:solidFill>
                  <a:schemeClr val="accent2"/>
                </a:solidFill>
              </a:rPr>
              <a:t>interagiscono</a:t>
            </a:r>
            <a:r>
              <a:rPr lang="en-US" altLang="it-IT" sz="2000" b="1" dirty="0" smtClean="0">
                <a:solidFill>
                  <a:schemeClr val="accent2"/>
                </a:solidFill>
              </a:rPr>
              <a:t> con la parte </a:t>
            </a:r>
            <a:r>
              <a:rPr lang="en-US" altLang="it-IT" sz="2000" b="1" dirty="0" err="1" smtClean="0">
                <a:solidFill>
                  <a:schemeClr val="accent2"/>
                </a:solidFill>
              </a:rPr>
              <a:t>alta</a:t>
            </a:r>
            <a:r>
              <a:rPr lang="en-US" altLang="it-IT" sz="2000" b="1" dirty="0" smtClean="0">
                <a:solidFill>
                  <a:schemeClr val="accent2"/>
                </a:solidFill>
              </a:rPr>
              <a:t>                 </a:t>
            </a:r>
            <a:r>
              <a:rPr lang="en-US" altLang="it-IT" sz="2000" b="1" dirty="0" err="1" smtClean="0">
                <a:solidFill>
                  <a:schemeClr val="accent2"/>
                </a:solidFill>
              </a:rPr>
              <a:t>dell’atmosfera</a:t>
            </a:r>
            <a:r>
              <a:rPr lang="en-US" altLang="it-IT" sz="2000" b="1" dirty="0" smtClean="0">
                <a:solidFill>
                  <a:schemeClr val="accent2"/>
                </a:solidFill>
              </a:rPr>
              <a:t>                                  </a:t>
            </a:r>
            <a:r>
              <a:rPr lang="en-US" altLang="it-IT" sz="2000" b="1" dirty="0" err="1" smtClean="0">
                <a:solidFill>
                  <a:schemeClr val="accent2"/>
                </a:solidFill>
              </a:rPr>
              <a:t>producono</a:t>
            </a:r>
            <a:r>
              <a:rPr lang="en-US" altLang="it-IT" sz="2000" b="1" dirty="0" smtClean="0">
                <a:solidFill>
                  <a:schemeClr val="accent2"/>
                </a:solidFill>
              </a:rPr>
              <a:t> </a:t>
            </a:r>
            <a:r>
              <a:rPr lang="en-US" altLang="it-IT" sz="2000" b="1" dirty="0" err="1" smtClean="0">
                <a:solidFill>
                  <a:schemeClr val="accent2"/>
                </a:solidFill>
              </a:rPr>
              <a:t>cascata</a:t>
            </a:r>
            <a:r>
              <a:rPr lang="en-US" altLang="it-IT" sz="2000" b="1" dirty="0" smtClean="0">
                <a:solidFill>
                  <a:schemeClr val="accent2"/>
                </a:solidFill>
              </a:rPr>
              <a:t> di </a:t>
            </a:r>
            <a:r>
              <a:rPr lang="en-US" altLang="it-IT" sz="2000" b="1" dirty="0" err="1" smtClean="0">
                <a:solidFill>
                  <a:schemeClr val="accent2"/>
                </a:solidFill>
              </a:rPr>
              <a:t>particelle</a:t>
            </a:r>
            <a:r>
              <a:rPr lang="en-US" altLang="it-IT" sz="2000" b="1" dirty="0" smtClean="0">
                <a:solidFill>
                  <a:schemeClr val="accent2"/>
                </a:solidFill>
              </a:rPr>
              <a:t>       </a:t>
            </a:r>
            <a:endParaRPr lang="en-US" altLang="it-IT" sz="2000" b="1" dirty="0">
              <a:solidFill>
                <a:schemeClr val="accent2"/>
              </a:solidFill>
            </a:endParaRPr>
          </a:p>
          <a:p>
            <a:pPr eaLnBrk="1" hangingPunct="1">
              <a:spcBef>
                <a:spcPct val="50000"/>
              </a:spcBef>
              <a:buFontTx/>
              <a:buChar char="•"/>
            </a:pPr>
            <a:r>
              <a:rPr lang="en-US" altLang="it-IT" sz="2000" b="1" dirty="0" smtClean="0">
                <a:solidFill>
                  <a:schemeClr val="accent2"/>
                </a:solidFill>
              </a:rPr>
              <a:t>A </a:t>
            </a:r>
            <a:r>
              <a:rPr lang="en-US" altLang="it-IT" sz="2000" b="1" dirty="0" err="1" smtClean="0">
                <a:solidFill>
                  <a:schemeClr val="accent2"/>
                </a:solidFill>
              </a:rPr>
              <a:t>livello</a:t>
            </a:r>
            <a:r>
              <a:rPr lang="en-US" altLang="it-IT" sz="2000" b="1" dirty="0" smtClean="0">
                <a:solidFill>
                  <a:schemeClr val="accent2"/>
                </a:solidFill>
              </a:rPr>
              <a:t> del mare </a:t>
            </a:r>
            <a:r>
              <a:rPr lang="en-US" altLang="it-IT" sz="2000" b="1" dirty="0" err="1" smtClean="0">
                <a:solidFill>
                  <a:schemeClr val="accent2"/>
                </a:solidFill>
              </a:rPr>
              <a:t>arrivano</a:t>
            </a:r>
            <a:r>
              <a:rPr lang="en-US" altLang="it-IT" sz="2000" b="1" dirty="0" smtClean="0">
                <a:solidFill>
                  <a:schemeClr val="accent2"/>
                </a:solidFill>
              </a:rPr>
              <a:t> </a:t>
            </a:r>
            <a:r>
              <a:rPr lang="en-US" altLang="it-IT" sz="2000" b="1" dirty="0" err="1" smtClean="0">
                <a:solidFill>
                  <a:schemeClr val="accent2"/>
                </a:solidFill>
              </a:rPr>
              <a:t>soprattutto</a:t>
            </a:r>
            <a:r>
              <a:rPr lang="en-US" altLang="it-IT" sz="2000" b="1" dirty="0" smtClean="0">
                <a:solidFill>
                  <a:schemeClr val="accent2"/>
                </a:solidFill>
              </a:rPr>
              <a:t>  </a:t>
            </a:r>
            <a:r>
              <a:rPr lang="en-US" altLang="it-IT" sz="2000" b="1" dirty="0">
                <a:solidFill>
                  <a:schemeClr val="accent2"/>
                </a:solidFill>
              </a:rPr>
              <a:t> </a:t>
            </a:r>
            <a:r>
              <a:rPr lang="en-US" altLang="it-IT" sz="2000" b="1" dirty="0" err="1" smtClean="0">
                <a:solidFill>
                  <a:schemeClr val="accent2"/>
                </a:solidFill>
              </a:rPr>
              <a:t>muoni</a:t>
            </a:r>
            <a:r>
              <a:rPr lang="en-US" altLang="it-IT" sz="2000" b="1" dirty="0" smtClean="0">
                <a:solidFill>
                  <a:schemeClr val="accent2"/>
                </a:solidFill>
              </a:rPr>
              <a:t>, </a:t>
            </a:r>
            <a:r>
              <a:rPr lang="en-US" altLang="it-IT" sz="2000" b="1" dirty="0" err="1" smtClean="0">
                <a:solidFill>
                  <a:schemeClr val="accent2"/>
                </a:solidFill>
              </a:rPr>
              <a:t>particelle</a:t>
            </a:r>
            <a:r>
              <a:rPr lang="en-US" altLang="it-IT" sz="2000" b="1" dirty="0" smtClean="0">
                <a:solidFill>
                  <a:schemeClr val="accent2"/>
                </a:solidFill>
              </a:rPr>
              <a:t> </a:t>
            </a:r>
            <a:r>
              <a:rPr lang="en-US" altLang="it-IT" sz="2000" b="1" dirty="0" err="1" smtClean="0">
                <a:solidFill>
                  <a:schemeClr val="accent2"/>
                </a:solidFill>
              </a:rPr>
              <a:t>cariche</a:t>
            </a:r>
            <a:r>
              <a:rPr lang="en-US" altLang="it-IT" sz="2000" b="1" dirty="0" smtClean="0">
                <a:solidFill>
                  <a:schemeClr val="accent2"/>
                </a:solidFill>
              </a:rPr>
              <a:t> </a:t>
            </a:r>
            <a:r>
              <a:rPr lang="en-US" altLang="it-IT" sz="2000" b="1" dirty="0" err="1" smtClean="0">
                <a:solidFill>
                  <a:schemeClr val="accent2"/>
                </a:solidFill>
              </a:rPr>
              <a:t>relativamente</a:t>
            </a:r>
            <a:r>
              <a:rPr lang="en-US" altLang="it-IT" sz="2000" b="1" dirty="0" smtClean="0">
                <a:solidFill>
                  <a:schemeClr val="accent2"/>
                </a:solidFill>
              </a:rPr>
              <a:t> </a:t>
            </a:r>
            <a:r>
              <a:rPr lang="en-US" altLang="it-IT" sz="2000" b="1" dirty="0" err="1" smtClean="0">
                <a:solidFill>
                  <a:schemeClr val="accent2"/>
                </a:solidFill>
              </a:rPr>
              <a:t>stabili</a:t>
            </a:r>
            <a:r>
              <a:rPr lang="en-US" altLang="it-IT" sz="2000" b="1" dirty="0" smtClean="0">
                <a:solidFill>
                  <a:schemeClr val="accent2"/>
                </a:solidFill>
              </a:rPr>
              <a:t>  e </a:t>
            </a:r>
            <a:r>
              <a:rPr lang="en-US" altLang="it-IT" sz="2000" b="1" dirty="0" err="1" smtClean="0">
                <a:solidFill>
                  <a:srgbClr val="FF0000"/>
                </a:solidFill>
              </a:rPr>
              <a:t>altamente</a:t>
            </a:r>
            <a:r>
              <a:rPr lang="en-US" altLang="it-IT" sz="2000" b="1" dirty="0" smtClean="0">
                <a:solidFill>
                  <a:srgbClr val="FF0000"/>
                </a:solidFill>
              </a:rPr>
              <a:t> </a:t>
            </a:r>
            <a:r>
              <a:rPr lang="en-US" altLang="it-IT" sz="2000" b="1" dirty="0">
                <a:solidFill>
                  <a:srgbClr val="FF0000"/>
                </a:solidFill>
              </a:rPr>
              <a:t> </a:t>
            </a:r>
            <a:r>
              <a:rPr lang="en-US" altLang="it-IT" sz="2000" b="1" dirty="0" err="1" smtClean="0">
                <a:solidFill>
                  <a:srgbClr val="FF0000"/>
                </a:solidFill>
              </a:rPr>
              <a:t>penetranti</a:t>
            </a:r>
            <a:r>
              <a:rPr lang="en-US" altLang="it-IT" sz="2000" b="1" dirty="0" smtClean="0">
                <a:solidFill>
                  <a:srgbClr val="FF0000"/>
                </a:solidFill>
              </a:rPr>
              <a:t> </a:t>
            </a:r>
            <a:r>
              <a:rPr lang="en-US" altLang="it-IT" sz="2000" b="1" dirty="0" smtClean="0">
                <a:solidFill>
                  <a:schemeClr val="accent2"/>
                </a:solidFill>
              </a:rPr>
              <a:t>: </a:t>
            </a:r>
            <a:r>
              <a:rPr lang="en-US" altLang="it-IT" sz="2000" b="1" dirty="0">
                <a:solidFill>
                  <a:schemeClr val="accent2"/>
                </a:solidFill>
                <a:sym typeface="Symbol" panose="05050102010706020507" pitchFamily="18" charset="2"/>
              </a:rPr>
              <a:t></a:t>
            </a:r>
          </a:p>
          <a:p>
            <a:pPr eaLnBrk="1" hangingPunct="1">
              <a:spcBef>
                <a:spcPct val="50000"/>
              </a:spcBef>
              <a:buFontTx/>
              <a:buChar char="•"/>
            </a:pPr>
            <a:r>
              <a:rPr lang="en-US" altLang="it-IT" sz="2000" b="1" dirty="0" err="1" smtClean="0">
                <a:solidFill>
                  <a:schemeClr val="accent2"/>
                </a:solidFill>
                <a:sym typeface="Symbol" panose="05050102010706020507" pitchFamily="18" charset="2"/>
              </a:rPr>
              <a:t>Tipicamente</a:t>
            </a:r>
            <a:r>
              <a:rPr lang="en-US" altLang="it-IT" sz="2000" b="1" dirty="0" smtClean="0">
                <a:solidFill>
                  <a:schemeClr val="accent2"/>
                </a:solidFill>
                <a:sym typeface="Symbol" panose="05050102010706020507" pitchFamily="18" charset="2"/>
              </a:rPr>
              <a:t> </a:t>
            </a:r>
            <a:r>
              <a:rPr lang="en-US" altLang="it-IT" sz="2000" b="1" dirty="0">
                <a:solidFill>
                  <a:schemeClr val="accent2"/>
                </a:solidFill>
                <a:sym typeface="Symbol" panose="05050102010706020507" pitchFamily="18" charset="2"/>
              </a:rPr>
              <a:t>~100/(s m</a:t>
            </a:r>
            <a:r>
              <a:rPr lang="en-US" altLang="it-IT" sz="2000" b="1" baseline="30000" dirty="0">
                <a:solidFill>
                  <a:schemeClr val="accent2"/>
                </a:solidFill>
                <a:sym typeface="Symbol" panose="05050102010706020507" pitchFamily="18" charset="2"/>
              </a:rPr>
              <a:t>2</a:t>
            </a:r>
            <a:r>
              <a:rPr lang="en-US" altLang="it-IT" sz="2000" b="1" dirty="0">
                <a:solidFill>
                  <a:schemeClr val="accent2"/>
                </a:solidFill>
                <a:sym typeface="Symbol" panose="05050102010706020507" pitchFamily="18" charset="2"/>
              </a:rPr>
              <a:t>)</a:t>
            </a:r>
            <a:r>
              <a:rPr lang="en-US" altLang="it-IT" sz="2000" b="1" dirty="0">
                <a:solidFill>
                  <a:schemeClr val="accent2"/>
                </a:solidFill>
              </a:rPr>
              <a:t>  </a:t>
            </a:r>
          </a:p>
          <a:p>
            <a:pPr eaLnBrk="1" hangingPunct="1">
              <a:spcBef>
                <a:spcPct val="50000"/>
              </a:spcBef>
              <a:buFontTx/>
              <a:buChar char="•"/>
            </a:pPr>
            <a:r>
              <a:rPr lang="en-US" altLang="it-IT" sz="2000" b="1" dirty="0" err="1" smtClean="0">
                <a:solidFill>
                  <a:schemeClr val="accent2"/>
                </a:solidFill>
              </a:rPr>
              <a:t>Spettro</a:t>
            </a:r>
            <a:r>
              <a:rPr lang="en-US" altLang="it-IT" sz="2000" b="1" dirty="0" smtClean="0">
                <a:solidFill>
                  <a:schemeClr val="accent2"/>
                </a:solidFill>
              </a:rPr>
              <a:t>:</a:t>
            </a:r>
            <a:r>
              <a:rPr lang="en-US" altLang="it-IT" sz="2000" b="1" dirty="0" smtClean="0"/>
              <a:t>               </a:t>
            </a:r>
            <a:endParaRPr lang="en-US" altLang="it-IT" sz="2000" b="1" dirty="0"/>
          </a:p>
        </p:txBody>
      </p:sp>
      <p:pic>
        <p:nvPicPr>
          <p:cNvPr id="18449" name="Picture 23" descr="flusso-lineare"/>
          <p:cNvPicPr>
            <a:picLocks noChangeAspect="1" noChangeArrowheads="1"/>
          </p:cNvPicPr>
          <p:nvPr/>
        </p:nvPicPr>
        <p:blipFill>
          <a:blip r:embed="rId4">
            <a:extLst>
              <a:ext uri="{28A0092B-C50C-407E-A947-70E740481C1C}">
                <a14:useLocalDpi xmlns:a14="http://schemas.microsoft.com/office/drawing/2010/main" val="0"/>
              </a:ext>
            </a:extLst>
          </a:blip>
          <a:srcRect l="6564" t="10510"/>
          <a:stretch>
            <a:fillRect/>
          </a:stretch>
        </p:blipFill>
        <p:spPr bwMode="auto">
          <a:xfrm>
            <a:off x="2051050" y="4437063"/>
            <a:ext cx="30734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0" name="Text Box 24"/>
          <p:cNvSpPr txBox="1">
            <a:spLocks noChangeArrowheads="1"/>
          </p:cNvSpPr>
          <p:nvPr/>
        </p:nvSpPr>
        <p:spPr bwMode="auto">
          <a:xfrm rot="-5400000">
            <a:off x="1144587" y="4983163"/>
            <a:ext cx="16557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it-IT" sz="1200" b="1" i="1" dirty="0"/>
              <a:t>Flux </a:t>
            </a:r>
            <a:r>
              <a:rPr lang="en-US" altLang="it-IT" sz="1200" b="1" i="1" dirty="0">
                <a:sym typeface="Symbol" panose="05050102010706020507" pitchFamily="18" charset="2"/>
              </a:rPr>
              <a:t>/(m</a:t>
            </a:r>
            <a:r>
              <a:rPr lang="en-US" altLang="it-IT" sz="1200" b="1" i="1" baseline="30000" dirty="0">
                <a:sym typeface="Symbol" panose="05050102010706020507" pitchFamily="18" charset="2"/>
              </a:rPr>
              <a:t>2</a:t>
            </a:r>
            <a:r>
              <a:rPr lang="en-US" altLang="it-IT" sz="1200" b="1" i="1" dirty="0">
                <a:cs typeface="Times New Roman" panose="02020603050405020304" pitchFamily="18" charset="0"/>
                <a:sym typeface="Symbol" panose="05050102010706020507" pitchFamily="18" charset="2"/>
              </a:rPr>
              <a:t>·s·sr·GeV)</a:t>
            </a:r>
          </a:p>
        </p:txBody>
      </p:sp>
      <p:pic>
        <p:nvPicPr>
          <p:cNvPr id="19" name="Picture 3" descr="C:\files\logoinfnpd.tiff"/>
          <p:cNvPicPr>
            <a:picLocks noChangeAspect="1" noChangeArrowheads="1"/>
          </p:cNvPicPr>
          <p:nvPr/>
        </p:nvPicPr>
        <p:blipFill>
          <a:blip r:embed="rId5" cstate="print"/>
          <a:srcRect/>
          <a:stretch>
            <a:fillRect/>
          </a:stretch>
        </p:blipFill>
        <p:spPr bwMode="auto">
          <a:xfrm>
            <a:off x="90352" y="1"/>
            <a:ext cx="1314587" cy="1100138"/>
          </a:xfrm>
          <a:prstGeom prst="rect">
            <a:avLst/>
          </a:prstGeom>
          <a:noFill/>
        </p:spPr>
      </p:pic>
      <p:pic>
        <p:nvPicPr>
          <p:cNvPr id="20" name="Picture 3" descr="C:\files\logoinfnpd.tiff"/>
          <p:cNvPicPr>
            <a:picLocks noChangeAspect="1" noChangeArrowheads="1"/>
          </p:cNvPicPr>
          <p:nvPr/>
        </p:nvPicPr>
        <p:blipFill>
          <a:blip r:embed="rId5" cstate="print"/>
          <a:srcRect/>
          <a:stretch>
            <a:fillRect/>
          </a:stretch>
        </p:blipFill>
        <p:spPr bwMode="auto">
          <a:xfrm>
            <a:off x="7884367" y="16132"/>
            <a:ext cx="1294557" cy="1047494"/>
          </a:xfrm>
          <a:prstGeom prst="rect">
            <a:avLst/>
          </a:prstGeom>
          <a:noFill/>
        </p:spPr>
      </p:pic>
      <p:sp>
        <p:nvSpPr>
          <p:cNvPr id="2" name="Segnaposto piè di pagina 1"/>
          <p:cNvSpPr>
            <a:spLocks noGrp="1"/>
          </p:cNvSpPr>
          <p:nvPr>
            <p:ph type="ftr" sz="quarter" idx="11"/>
          </p:nvPr>
        </p:nvSpPr>
        <p:spPr/>
        <p:txBody>
          <a:bodyPr/>
          <a:lstStyle/>
          <a:p>
            <a:pPr>
              <a:defRPr/>
            </a:pPr>
            <a:r>
              <a:rPr lang="it-IT" smtClean="0"/>
              <a:t>P. Checchia  Incontro sulla Tomografia muonica </a:t>
            </a:r>
            <a:endParaRPr lang="it-IT"/>
          </a:p>
        </p:txBody>
      </p:sp>
    </p:spTree>
    <p:extLst>
      <p:ext uri="{BB962C8B-B14F-4D97-AF65-F5344CB8AC3E}">
        <p14:creationId xmlns:p14="http://schemas.microsoft.com/office/powerpoint/2010/main" val="3114088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p:cNvSpPr>
            <a:spLocks noGrp="1"/>
          </p:cNvSpPr>
          <p:nvPr>
            <p:ph type="title"/>
          </p:nvPr>
        </p:nvSpPr>
        <p:spPr/>
        <p:txBody>
          <a:bodyPr/>
          <a:lstStyle/>
          <a:p>
            <a:r>
              <a:rPr lang="it-IT" altLang="it-IT" sz="2800" b="1" dirty="0" err="1" smtClean="0">
                <a:solidFill>
                  <a:srgbClr val="FF0000"/>
                </a:solidFill>
              </a:rPr>
              <a:t>Muons</a:t>
            </a:r>
            <a:r>
              <a:rPr lang="it-IT" altLang="it-IT" smtClean="0"/>
              <a:t> </a:t>
            </a:r>
          </a:p>
        </p:txBody>
      </p:sp>
      <p:sp>
        <p:nvSpPr>
          <p:cNvPr id="19459" name="Segnaposto contenuto 2"/>
          <p:cNvSpPr>
            <a:spLocks noGrp="1"/>
          </p:cNvSpPr>
          <p:nvPr>
            <p:ph idx="1"/>
          </p:nvPr>
        </p:nvSpPr>
        <p:spPr>
          <a:xfrm>
            <a:off x="250825" y="1557338"/>
            <a:ext cx="8443913" cy="2663825"/>
          </a:xfrm>
        </p:spPr>
        <p:txBody>
          <a:bodyPr/>
          <a:lstStyle/>
          <a:p>
            <a:r>
              <a:rPr lang="it-IT" altLang="it-IT" sz="1800" b="1" dirty="0" smtClean="0">
                <a:solidFill>
                  <a:schemeClr val="accent2"/>
                </a:solidFill>
              </a:rPr>
              <a:t>Muoni son quasi identici agli elettroni, ma 200 volte più ‘pesanti’ </a:t>
            </a:r>
          </a:p>
          <a:p>
            <a:endParaRPr lang="it-IT" altLang="it-IT" sz="1800" b="1" dirty="0" smtClean="0">
              <a:solidFill>
                <a:schemeClr val="accent2"/>
              </a:solidFill>
            </a:endParaRPr>
          </a:p>
          <a:p>
            <a:r>
              <a:rPr lang="it-IT" altLang="it-IT" sz="1800" b="1" dirty="0" smtClean="0">
                <a:solidFill>
                  <a:schemeClr val="accent2"/>
                </a:solidFill>
              </a:rPr>
              <a:t>Come gli  elettroni, non han carica nucleare, quindi non hanno interazioni nucleari</a:t>
            </a:r>
          </a:p>
          <a:p>
            <a:endParaRPr lang="it-IT" altLang="it-IT" sz="1800" b="1" dirty="0" smtClean="0">
              <a:solidFill>
                <a:schemeClr val="accent2"/>
              </a:solidFill>
            </a:endParaRPr>
          </a:p>
          <a:p>
            <a:r>
              <a:rPr lang="it-IT" altLang="it-IT" sz="1800" b="1" dirty="0" smtClean="0">
                <a:solidFill>
                  <a:schemeClr val="accent2"/>
                </a:solidFill>
              </a:rPr>
              <a:t>Attraversando la materia, ‘vedono’ quasi solo i nuclei                                                    (elettroni son troppo leggeri  per disturbarli molto).</a:t>
            </a:r>
          </a:p>
        </p:txBody>
      </p:sp>
      <p:pic>
        <p:nvPicPr>
          <p:cNvPr id="19462" name="Immagine 6" descr="He_ato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0788" y="2708275"/>
            <a:ext cx="2586037"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p:cNvSpPr txBox="1"/>
          <p:nvPr/>
        </p:nvSpPr>
        <p:spPr>
          <a:xfrm>
            <a:off x="323850" y="4403725"/>
            <a:ext cx="6120358" cy="2308324"/>
          </a:xfrm>
          <a:prstGeom prst="rect">
            <a:avLst/>
          </a:prstGeom>
          <a:noFill/>
        </p:spPr>
        <p:txBody>
          <a:bodyPr wrap="square">
            <a:spAutoFit/>
          </a:bodyPr>
          <a:lstStyle/>
          <a:p>
            <a:pPr marL="342900" indent="-342900">
              <a:spcBef>
                <a:spcPct val="20000"/>
              </a:spcBef>
              <a:buFontTx/>
              <a:buChar char="•"/>
              <a:tabLst>
                <a:tab pos="358775" algn="l"/>
              </a:tabLst>
              <a:defRPr/>
            </a:pPr>
            <a:r>
              <a:rPr lang="it-IT" sz="2000" i="1" dirty="0" smtClean="0">
                <a:solidFill>
                  <a:srgbClr val="000099"/>
                </a:solidFill>
                <a:latin typeface="+mn-lt"/>
              </a:rPr>
              <a:t>I  </a:t>
            </a:r>
            <a:r>
              <a:rPr lang="it-IT" sz="2000" i="1" dirty="0">
                <a:solidFill>
                  <a:srgbClr val="000099"/>
                </a:solidFill>
                <a:latin typeface="+mn-lt"/>
              </a:rPr>
              <a:t>nuclei </a:t>
            </a:r>
            <a:r>
              <a:rPr lang="it-IT" sz="2000" i="1" dirty="0" smtClean="0">
                <a:solidFill>
                  <a:srgbClr val="000099"/>
                </a:solidFill>
                <a:latin typeface="+mn-lt"/>
              </a:rPr>
              <a:t>occupano una piccolissima frazione del volume di un atomo: l’effetto per un muone che  attraversa un atomo è  una </a:t>
            </a:r>
            <a:r>
              <a:rPr lang="it-IT" sz="2000" i="1" dirty="0" err="1" smtClean="0">
                <a:solidFill>
                  <a:srgbClr val="000099"/>
                </a:solidFill>
                <a:latin typeface="+mn-lt"/>
              </a:rPr>
              <a:t>piccolissma</a:t>
            </a:r>
            <a:r>
              <a:rPr lang="it-IT" sz="2000" i="1" dirty="0" smtClean="0">
                <a:solidFill>
                  <a:srgbClr val="000099"/>
                </a:solidFill>
                <a:latin typeface="+mn-lt"/>
              </a:rPr>
              <a:t>  deviazione   (più una piccola perdita di energia).</a:t>
            </a:r>
            <a:endParaRPr lang="it-IT" sz="2000" i="1" dirty="0">
              <a:solidFill>
                <a:srgbClr val="000099"/>
              </a:solidFill>
              <a:latin typeface="+mn-lt"/>
            </a:endParaRPr>
          </a:p>
          <a:p>
            <a:pPr marL="342900" indent="-342900">
              <a:spcBef>
                <a:spcPct val="20000"/>
              </a:spcBef>
              <a:buFontTx/>
              <a:buChar char="•"/>
              <a:tabLst>
                <a:tab pos="358775" algn="l"/>
              </a:tabLst>
              <a:defRPr/>
            </a:pPr>
            <a:r>
              <a:rPr lang="it-IT" sz="2000" i="1" dirty="0" smtClean="0">
                <a:solidFill>
                  <a:srgbClr val="000099"/>
                </a:solidFill>
                <a:latin typeface="+mn-lt"/>
              </a:rPr>
              <a:t>Le singole deviazioni si sommano fino a produrre    </a:t>
            </a:r>
            <a:r>
              <a:rPr lang="it-IT" sz="2000" i="1" dirty="0" smtClean="0">
                <a:solidFill>
                  <a:srgbClr val="FF0000"/>
                </a:solidFill>
                <a:latin typeface="+mn-lt"/>
              </a:rPr>
              <a:t> deviazione (diffusione=</a:t>
            </a:r>
            <a:r>
              <a:rPr lang="it-IT" sz="2000" i="1" dirty="0" err="1" smtClean="0">
                <a:solidFill>
                  <a:srgbClr val="FF0000"/>
                </a:solidFill>
                <a:latin typeface="+mn-lt"/>
              </a:rPr>
              <a:t>scattering</a:t>
            </a:r>
            <a:r>
              <a:rPr lang="it-IT" sz="2000" i="1" dirty="0" smtClean="0">
                <a:solidFill>
                  <a:srgbClr val="FF0000"/>
                </a:solidFill>
                <a:latin typeface="+mn-lt"/>
              </a:rPr>
              <a:t>) con angolo misurabile  </a:t>
            </a:r>
            <a:endParaRPr lang="it-IT" sz="2000" i="1" dirty="0">
              <a:solidFill>
                <a:srgbClr val="FF0000"/>
              </a:solidFill>
              <a:latin typeface="+mn-lt"/>
            </a:endParaRPr>
          </a:p>
        </p:txBody>
      </p:sp>
      <p:sp>
        <p:nvSpPr>
          <p:cNvPr id="8" name="Rectangle 2"/>
          <p:cNvSpPr txBox="1">
            <a:spLocks noChangeArrowheads="1"/>
          </p:cNvSpPr>
          <p:nvPr/>
        </p:nvSpPr>
        <p:spPr bwMode="auto">
          <a:xfrm>
            <a:off x="1547813" y="0"/>
            <a:ext cx="6696075" cy="1052513"/>
          </a:xfrm>
          <a:prstGeom prst="rect">
            <a:avLst/>
          </a:prstGeom>
          <a:solidFill>
            <a:srgbClr val="66FFFF"/>
          </a:solidFill>
          <a:ln w="9525">
            <a:noFill/>
            <a:miter lim="800000"/>
            <a:headEnd/>
            <a:tailEnd/>
          </a:ln>
        </p:spPr>
        <p:txBody>
          <a:bodyPr anchor="ctr"/>
          <a:lstStyle/>
          <a:p>
            <a:pPr algn="ctr">
              <a:defRPr/>
            </a:pPr>
            <a:r>
              <a:rPr lang="en-US" sz="3600" b="1" kern="0" dirty="0" err="1" smtClean="0">
                <a:solidFill>
                  <a:schemeClr val="accent2"/>
                </a:solidFill>
                <a:latin typeface="+mj-lt"/>
                <a:ea typeface="+mj-ea"/>
                <a:cs typeface="+mj-cs"/>
              </a:rPr>
              <a:t>Introduzione</a:t>
            </a:r>
            <a:endParaRPr lang="en-US" sz="4400" kern="0" dirty="0">
              <a:solidFill>
                <a:schemeClr val="tx2"/>
              </a:solidFill>
              <a:latin typeface="+mj-lt"/>
              <a:ea typeface="+mj-ea"/>
              <a:cs typeface="+mj-cs"/>
            </a:endParaRPr>
          </a:p>
        </p:txBody>
      </p:sp>
      <p:sp>
        <p:nvSpPr>
          <p:cNvPr id="4" name="Segnaposto numero diapositiva 3"/>
          <p:cNvSpPr>
            <a:spLocks noGrp="1"/>
          </p:cNvSpPr>
          <p:nvPr>
            <p:ph type="sldNum" sz="quarter" idx="12"/>
          </p:nvPr>
        </p:nvSpPr>
        <p:spPr/>
        <p:txBody>
          <a:bodyPr/>
          <a:lstStyle/>
          <a:p>
            <a:pPr>
              <a:defRPr/>
            </a:pPr>
            <a:fld id="{A7B3ABCB-7B78-4EA3-87CE-8A94D6627E38}" type="slidenum">
              <a:rPr lang="it-IT" smtClean="0"/>
              <a:pPr>
                <a:defRPr/>
              </a:pPr>
              <a:t>4</a:t>
            </a:fld>
            <a:endParaRPr lang="it-IT" dirty="0"/>
          </a:p>
        </p:txBody>
      </p:sp>
      <p:pic>
        <p:nvPicPr>
          <p:cNvPr id="15" name="Picture 3" descr="C:\files\logoinfnpd.tiff"/>
          <p:cNvPicPr>
            <a:picLocks noChangeAspect="1" noChangeArrowheads="1"/>
          </p:cNvPicPr>
          <p:nvPr/>
        </p:nvPicPr>
        <p:blipFill>
          <a:blip r:embed="rId3" cstate="print"/>
          <a:srcRect/>
          <a:stretch>
            <a:fillRect/>
          </a:stretch>
        </p:blipFill>
        <p:spPr bwMode="auto">
          <a:xfrm>
            <a:off x="90352" y="1"/>
            <a:ext cx="1314587" cy="1100138"/>
          </a:xfrm>
          <a:prstGeom prst="rect">
            <a:avLst/>
          </a:prstGeom>
          <a:noFill/>
        </p:spPr>
      </p:pic>
      <p:pic>
        <p:nvPicPr>
          <p:cNvPr id="16" name="Picture 3" descr="C:\files\logoinfnpd.tiff"/>
          <p:cNvPicPr>
            <a:picLocks noChangeAspect="1" noChangeArrowheads="1"/>
          </p:cNvPicPr>
          <p:nvPr/>
        </p:nvPicPr>
        <p:blipFill>
          <a:blip r:embed="rId3" cstate="print"/>
          <a:srcRect/>
          <a:stretch>
            <a:fillRect/>
          </a:stretch>
        </p:blipFill>
        <p:spPr bwMode="auto">
          <a:xfrm>
            <a:off x="7878265" y="9994"/>
            <a:ext cx="1314587" cy="1100138"/>
          </a:xfrm>
          <a:prstGeom prst="rect">
            <a:avLst/>
          </a:prstGeom>
          <a:noFill/>
        </p:spPr>
      </p:pic>
    </p:spTree>
    <p:extLst>
      <p:ext uri="{BB962C8B-B14F-4D97-AF65-F5344CB8AC3E}">
        <p14:creationId xmlns:p14="http://schemas.microsoft.com/office/powerpoint/2010/main" val="3568417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2"/>
          <p:cNvSpPr>
            <a:spLocks noGrp="1" noChangeArrowheads="1"/>
          </p:cNvSpPr>
          <p:nvPr>
            <p:ph type="title"/>
          </p:nvPr>
        </p:nvSpPr>
        <p:spPr>
          <a:xfrm>
            <a:off x="1547813" y="0"/>
            <a:ext cx="6696075" cy="1052513"/>
          </a:xfrm>
          <a:solidFill>
            <a:srgbClr val="66FFFF"/>
          </a:solidFill>
        </p:spPr>
        <p:txBody>
          <a:bodyPr/>
          <a:lstStyle/>
          <a:p>
            <a:pPr eaLnBrk="1" hangingPunct="1"/>
            <a:r>
              <a:rPr lang="en-US" sz="3600" b="1" dirty="0" err="1" smtClean="0">
                <a:solidFill>
                  <a:schemeClr val="accent2"/>
                </a:solidFill>
              </a:rPr>
              <a:t>Introduzione</a:t>
            </a:r>
            <a:endParaRPr lang="en-US" dirty="0" smtClean="0"/>
          </a:p>
        </p:txBody>
      </p:sp>
      <p:sp>
        <p:nvSpPr>
          <p:cNvPr id="19463" name="Text Box 4"/>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19464"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9465"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9466"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9467"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9469" name="Text Box 10"/>
          <p:cNvSpPr txBox="1">
            <a:spLocks noChangeArrowheads="1"/>
          </p:cNvSpPr>
          <p:nvPr/>
        </p:nvSpPr>
        <p:spPr bwMode="auto">
          <a:xfrm>
            <a:off x="611188" y="3213100"/>
            <a:ext cx="3313112" cy="457200"/>
          </a:xfrm>
          <a:prstGeom prst="rect">
            <a:avLst/>
          </a:prstGeom>
          <a:noFill/>
          <a:ln w="9525">
            <a:noFill/>
            <a:miter lim="800000"/>
            <a:headEnd/>
            <a:tailEnd/>
          </a:ln>
        </p:spPr>
        <p:txBody>
          <a:bodyPr>
            <a:spAutoFit/>
          </a:bodyPr>
          <a:lstStyle/>
          <a:p>
            <a:pPr>
              <a:spcBef>
                <a:spcPct val="50000"/>
              </a:spcBef>
            </a:pPr>
            <a:endParaRPr lang="it-IT"/>
          </a:p>
        </p:txBody>
      </p:sp>
      <p:sp>
        <p:nvSpPr>
          <p:cNvPr id="19470" name="Text Box 11"/>
          <p:cNvSpPr txBox="1">
            <a:spLocks noChangeArrowheads="1"/>
          </p:cNvSpPr>
          <p:nvPr/>
        </p:nvSpPr>
        <p:spPr bwMode="auto">
          <a:xfrm>
            <a:off x="3652400" y="1044113"/>
            <a:ext cx="2268438" cy="457200"/>
          </a:xfrm>
          <a:prstGeom prst="rect">
            <a:avLst/>
          </a:prstGeom>
          <a:noFill/>
          <a:ln w="9525">
            <a:noFill/>
            <a:miter lim="800000"/>
            <a:headEnd/>
            <a:tailEnd/>
          </a:ln>
        </p:spPr>
        <p:txBody>
          <a:bodyPr wrap="square">
            <a:spAutoFit/>
          </a:bodyPr>
          <a:lstStyle/>
          <a:p>
            <a:pPr>
              <a:spcBef>
                <a:spcPct val="50000"/>
              </a:spcBef>
            </a:pPr>
            <a:r>
              <a:rPr lang="en-US" b="1" dirty="0" err="1" smtClean="0">
                <a:solidFill>
                  <a:srgbClr val="FF0000"/>
                </a:solidFill>
              </a:rPr>
              <a:t>Cenni</a:t>
            </a:r>
            <a:r>
              <a:rPr lang="en-US" b="1" dirty="0" smtClean="0">
                <a:solidFill>
                  <a:srgbClr val="FF0000"/>
                </a:solidFill>
              </a:rPr>
              <a:t> </a:t>
            </a:r>
            <a:r>
              <a:rPr lang="en-US" b="1" dirty="0" err="1" smtClean="0">
                <a:solidFill>
                  <a:srgbClr val="FF0000"/>
                </a:solidFill>
              </a:rPr>
              <a:t>storici</a:t>
            </a:r>
            <a:r>
              <a:rPr lang="en-US" b="1" dirty="0" smtClean="0">
                <a:solidFill>
                  <a:srgbClr val="FF0000"/>
                </a:solidFill>
              </a:rPr>
              <a:t> </a:t>
            </a:r>
            <a:endParaRPr lang="en-US" b="1" dirty="0">
              <a:solidFill>
                <a:srgbClr val="FF0000"/>
              </a:solidFill>
              <a:cs typeface="Times New Roman" pitchFamily="18" charset="0"/>
            </a:endParaRPr>
          </a:p>
        </p:txBody>
      </p:sp>
      <p:sp>
        <p:nvSpPr>
          <p:cNvPr id="19471" name="Text Box 13"/>
          <p:cNvSpPr txBox="1">
            <a:spLocks noChangeArrowheads="1"/>
          </p:cNvSpPr>
          <p:nvPr/>
        </p:nvSpPr>
        <p:spPr bwMode="auto">
          <a:xfrm>
            <a:off x="0" y="1557338"/>
            <a:ext cx="6084168" cy="5170646"/>
          </a:xfrm>
          <a:prstGeom prst="rect">
            <a:avLst/>
          </a:prstGeom>
          <a:noFill/>
          <a:ln w="9525">
            <a:noFill/>
            <a:miter lim="800000"/>
            <a:headEnd/>
            <a:tailEnd/>
          </a:ln>
        </p:spPr>
        <p:txBody>
          <a:bodyPr wrap="square">
            <a:spAutoFit/>
          </a:bodyPr>
          <a:lstStyle/>
          <a:p>
            <a:pPr>
              <a:spcBef>
                <a:spcPct val="50000"/>
              </a:spcBef>
              <a:buFontTx/>
              <a:buChar char="•"/>
            </a:pPr>
            <a:r>
              <a:rPr lang="en-US" sz="2000" b="1" dirty="0">
                <a:solidFill>
                  <a:schemeClr val="accent2"/>
                </a:solidFill>
              </a:rPr>
              <a:t> </a:t>
            </a:r>
            <a:r>
              <a:rPr lang="en-US" sz="2000" b="1" dirty="0" smtClean="0">
                <a:solidFill>
                  <a:schemeClr val="accent2"/>
                </a:solidFill>
              </a:rPr>
              <a:t>I </a:t>
            </a:r>
            <a:r>
              <a:rPr lang="en-US" sz="2000" b="1" dirty="0" err="1" smtClean="0">
                <a:solidFill>
                  <a:schemeClr val="accent2"/>
                </a:solidFill>
              </a:rPr>
              <a:t>muoni</a:t>
            </a:r>
            <a:r>
              <a:rPr lang="en-US" sz="2000" b="1" dirty="0" smtClean="0">
                <a:solidFill>
                  <a:schemeClr val="accent2"/>
                </a:solidFill>
              </a:rPr>
              <a:t> </a:t>
            </a:r>
            <a:r>
              <a:rPr lang="en-US" sz="2000" b="1" dirty="0" err="1" smtClean="0">
                <a:solidFill>
                  <a:schemeClr val="accent2"/>
                </a:solidFill>
              </a:rPr>
              <a:t>cosmici</a:t>
            </a:r>
            <a:r>
              <a:rPr lang="en-US" sz="2000" b="1" dirty="0" smtClean="0">
                <a:solidFill>
                  <a:schemeClr val="accent2"/>
                </a:solidFill>
              </a:rPr>
              <a:t> </a:t>
            </a:r>
            <a:r>
              <a:rPr lang="en-US" sz="2000" b="1" dirty="0" err="1" smtClean="0">
                <a:solidFill>
                  <a:schemeClr val="accent2"/>
                </a:solidFill>
              </a:rPr>
              <a:t>si</a:t>
            </a:r>
            <a:r>
              <a:rPr lang="en-US" sz="2000" b="1" dirty="0" smtClean="0">
                <a:solidFill>
                  <a:schemeClr val="accent2"/>
                </a:solidFill>
              </a:rPr>
              <a:t> </a:t>
            </a:r>
            <a:r>
              <a:rPr lang="en-US" sz="2000" b="1" dirty="0" err="1" smtClean="0">
                <a:solidFill>
                  <a:schemeClr val="accent2"/>
                </a:solidFill>
              </a:rPr>
              <a:t>posson</a:t>
            </a:r>
            <a:r>
              <a:rPr lang="en-US" sz="2000" b="1" dirty="0" smtClean="0">
                <a:solidFill>
                  <a:schemeClr val="accent2"/>
                </a:solidFill>
              </a:rPr>
              <a:t> </a:t>
            </a:r>
            <a:r>
              <a:rPr lang="en-US" sz="2000" b="1" dirty="0" err="1" smtClean="0">
                <a:solidFill>
                  <a:schemeClr val="accent2"/>
                </a:solidFill>
              </a:rPr>
              <a:t>trattare</a:t>
            </a:r>
            <a:r>
              <a:rPr lang="en-US" sz="2000" b="1" dirty="0" smtClean="0">
                <a:solidFill>
                  <a:schemeClr val="accent2"/>
                </a:solidFill>
              </a:rPr>
              <a:t> come </a:t>
            </a:r>
            <a:r>
              <a:rPr lang="en-US" sz="2000" b="1" dirty="0" err="1" smtClean="0">
                <a:solidFill>
                  <a:schemeClr val="accent2"/>
                </a:solidFill>
              </a:rPr>
              <a:t>raggi</a:t>
            </a:r>
            <a:r>
              <a:rPr lang="en-US" sz="2000" b="1" dirty="0" smtClean="0">
                <a:solidFill>
                  <a:schemeClr val="accent2"/>
                </a:solidFill>
              </a:rPr>
              <a:t> x </a:t>
            </a:r>
            <a:r>
              <a:rPr lang="en-US" sz="2000" b="1" dirty="0">
                <a:solidFill>
                  <a:schemeClr val="accent2"/>
                </a:solidFill>
              </a:rPr>
              <a:t>	</a:t>
            </a:r>
            <a:r>
              <a:rPr lang="en-US" sz="2000" b="1" dirty="0" err="1" smtClean="0">
                <a:solidFill>
                  <a:schemeClr val="accent2"/>
                </a:solidFill>
              </a:rPr>
              <a:t>nella</a:t>
            </a:r>
            <a:r>
              <a:rPr lang="en-US" sz="2000" b="1" dirty="0" smtClean="0">
                <a:solidFill>
                  <a:schemeClr val="accent2"/>
                </a:solidFill>
              </a:rPr>
              <a:t> </a:t>
            </a:r>
            <a:r>
              <a:rPr lang="en-US" sz="2000" b="1" dirty="0" err="1" smtClean="0">
                <a:solidFill>
                  <a:schemeClr val="accent2"/>
                </a:solidFill>
              </a:rPr>
              <a:t>radiografia</a:t>
            </a:r>
            <a:r>
              <a:rPr lang="en-US" sz="2000" b="1" dirty="0" smtClean="0">
                <a:solidFill>
                  <a:schemeClr val="accent2"/>
                </a:solidFill>
              </a:rPr>
              <a:t> </a:t>
            </a:r>
            <a:r>
              <a:rPr lang="en-US" sz="2000" b="1" dirty="0" err="1" smtClean="0">
                <a:solidFill>
                  <a:schemeClr val="accent2"/>
                </a:solidFill>
              </a:rPr>
              <a:t>abituale</a:t>
            </a:r>
            <a:r>
              <a:rPr lang="en-US" sz="2000" b="1" dirty="0" smtClean="0">
                <a:solidFill>
                  <a:schemeClr val="accent2"/>
                </a:solidFill>
              </a:rPr>
              <a:t>  </a:t>
            </a:r>
            <a:r>
              <a:rPr lang="en-US" sz="2000" b="1" dirty="0" err="1" smtClean="0">
                <a:solidFill>
                  <a:schemeClr val="accent2"/>
                </a:solidFill>
              </a:rPr>
              <a:t>considerando</a:t>
            </a:r>
            <a:r>
              <a:rPr lang="en-US" sz="2000" b="1" dirty="0" smtClean="0">
                <a:solidFill>
                  <a:schemeClr val="accent2"/>
                </a:solidFill>
              </a:rPr>
              <a:t> </a:t>
            </a:r>
            <a:r>
              <a:rPr lang="en-US" sz="2000" b="1" dirty="0" err="1" smtClean="0">
                <a:solidFill>
                  <a:schemeClr val="accent2"/>
                </a:solidFill>
              </a:rPr>
              <a:t>il</a:t>
            </a:r>
            <a:r>
              <a:rPr lang="en-US" sz="2000" b="1" dirty="0" smtClean="0">
                <a:solidFill>
                  <a:schemeClr val="accent2"/>
                </a:solidFill>
              </a:rPr>
              <a:t> 	</a:t>
            </a:r>
            <a:r>
              <a:rPr lang="en-US" sz="2000" b="1" dirty="0" err="1" smtClean="0">
                <a:solidFill>
                  <a:schemeClr val="accent2"/>
                </a:solidFill>
              </a:rPr>
              <a:t>loro</a:t>
            </a:r>
            <a:r>
              <a:rPr lang="en-US" sz="2000" b="1" dirty="0" smtClean="0">
                <a:solidFill>
                  <a:schemeClr val="accent2"/>
                </a:solidFill>
              </a:rPr>
              <a:t>  </a:t>
            </a:r>
            <a:r>
              <a:rPr lang="en-US" sz="2000" b="1" dirty="0" err="1" smtClean="0">
                <a:solidFill>
                  <a:srgbClr val="FF0000"/>
                </a:solidFill>
              </a:rPr>
              <a:t>assorbimento</a:t>
            </a:r>
            <a:r>
              <a:rPr lang="en-US" sz="2000" b="1" dirty="0" smtClean="0">
                <a:solidFill>
                  <a:srgbClr val="FF0000"/>
                </a:solidFill>
              </a:rPr>
              <a:t>                                 	</a:t>
            </a:r>
            <a:r>
              <a:rPr lang="en-US" sz="2000" b="1" dirty="0" smtClean="0">
                <a:solidFill>
                  <a:schemeClr val="accent6"/>
                </a:solidFill>
              </a:rPr>
              <a:t>(</a:t>
            </a:r>
            <a:r>
              <a:rPr lang="en-US" sz="2000" b="1" dirty="0" err="1" smtClean="0">
                <a:solidFill>
                  <a:schemeClr val="accent6"/>
                </a:solidFill>
              </a:rPr>
              <a:t>contrasto</a:t>
            </a:r>
            <a:r>
              <a:rPr lang="en-US" sz="2000" b="1" dirty="0" smtClean="0">
                <a:solidFill>
                  <a:schemeClr val="accent6"/>
                </a:solidFill>
              </a:rPr>
              <a:t> </a:t>
            </a:r>
            <a:r>
              <a:rPr lang="en-US" sz="2000" b="1" dirty="0" err="1" smtClean="0">
                <a:solidFill>
                  <a:schemeClr val="accent6"/>
                </a:solidFill>
              </a:rPr>
              <a:t>assorbiti-trasmessi</a:t>
            </a:r>
            <a:r>
              <a:rPr lang="en-US" sz="2000" b="1" dirty="0" smtClean="0">
                <a:solidFill>
                  <a:schemeClr val="accent6"/>
                </a:solidFill>
              </a:rPr>
              <a:t>)</a:t>
            </a:r>
            <a:endParaRPr lang="en-US" sz="2000" b="1" dirty="0">
              <a:solidFill>
                <a:schemeClr val="accent6"/>
              </a:solidFill>
            </a:endParaRPr>
          </a:p>
          <a:p>
            <a:pPr>
              <a:spcBef>
                <a:spcPct val="50000"/>
              </a:spcBef>
              <a:buFontTx/>
              <a:buChar char="•"/>
            </a:pPr>
            <a:r>
              <a:rPr lang="en-US" sz="2000" b="1" dirty="0">
                <a:solidFill>
                  <a:schemeClr val="accent2"/>
                </a:solidFill>
                <a:sym typeface="Symbol" pitchFamily="18" charset="2"/>
              </a:rPr>
              <a:t> </a:t>
            </a:r>
            <a:r>
              <a:rPr lang="en-US" sz="2000" b="1" dirty="0" smtClean="0">
                <a:solidFill>
                  <a:schemeClr val="accent2"/>
                </a:solidFill>
                <a:sym typeface="Symbol" pitchFamily="18" charset="2"/>
              </a:rPr>
              <a:t>La prima </a:t>
            </a:r>
            <a:r>
              <a:rPr lang="en-US" sz="2000" b="1" dirty="0" err="1" smtClean="0">
                <a:solidFill>
                  <a:schemeClr val="accent2"/>
                </a:solidFill>
                <a:sym typeface="Symbol" pitchFamily="18" charset="2"/>
              </a:rPr>
              <a:t>applicazione</a:t>
            </a:r>
            <a:r>
              <a:rPr lang="en-US" sz="2000" b="1" dirty="0" smtClean="0">
                <a:solidFill>
                  <a:schemeClr val="accent2"/>
                </a:solidFill>
                <a:sym typeface="Symbol" pitchFamily="18" charset="2"/>
              </a:rPr>
              <a:t> con </a:t>
            </a:r>
            <a:r>
              <a:rPr lang="en-US" sz="2000" b="1" dirty="0" err="1" smtClean="0">
                <a:solidFill>
                  <a:schemeClr val="accent2"/>
                </a:solidFill>
                <a:sym typeface="Symbol" pitchFamily="18" charset="2"/>
              </a:rPr>
              <a:t>muoni</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cosmici</a:t>
            </a:r>
            <a:r>
              <a:rPr lang="en-US" sz="2000" b="1" dirty="0">
                <a:solidFill>
                  <a:schemeClr val="accent2"/>
                </a:solidFill>
                <a:sym typeface="Symbol" pitchFamily="18" charset="2"/>
              </a:rPr>
              <a:t>:</a:t>
            </a:r>
            <a:r>
              <a:rPr lang="en-US" sz="2000" b="1" dirty="0" smtClean="0">
                <a:solidFill>
                  <a:schemeClr val="accent2"/>
                </a:solidFill>
                <a:sym typeface="Symbol" pitchFamily="18" charset="2"/>
              </a:rPr>
              <a:t> 	</a:t>
            </a:r>
            <a:r>
              <a:rPr lang="en-US" sz="2000" b="1" dirty="0">
                <a:solidFill>
                  <a:schemeClr val="accent2"/>
                </a:solidFill>
                <a:sym typeface="Symbol" pitchFamily="18" charset="2"/>
              </a:rPr>
              <a:t> </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nel</a:t>
            </a:r>
            <a:r>
              <a:rPr lang="en-US" sz="2000" b="1" dirty="0" smtClean="0">
                <a:solidFill>
                  <a:schemeClr val="accent2"/>
                </a:solidFill>
                <a:sym typeface="Symbol" pitchFamily="18" charset="2"/>
              </a:rPr>
              <a:t> </a:t>
            </a:r>
            <a:r>
              <a:rPr lang="en-US" sz="2000" b="1" dirty="0">
                <a:solidFill>
                  <a:schemeClr val="accent2"/>
                </a:solidFill>
                <a:sym typeface="Symbol" pitchFamily="18" charset="2"/>
              </a:rPr>
              <a:t>1955 </a:t>
            </a:r>
            <a:r>
              <a:rPr lang="en-US" sz="2000" b="1" dirty="0" smtClean="0">
                <a:solidFill>
                  <a:schemeClr val="accent2"/>
                </a:solidFill>
                <a:sym typeface="Symbol" pitchFamily="18" charset="2"/>
              </a:rPr>
              <a:t>da </a:t>
            </a:r>
            <a:r>
              <a:rPr lang="en-US" sz="2000" b="1" dirty="0">
                <a:solidFill>
                  <a:schemeClr val="accent2"/>
                </a:solidFill>
                <a:sym typeface="Symbol" pitchFamily="18" charset="2"/>
              </a:rPr>
              <a:t>E.P. George </a:t>
            </a:r>
            <a:r>
              <a:rPr lang="en-US" sz="2000" b="1" dirty="0" smtClean="0">
                <a:solidFill>
                  <a:schemeClr val="accent2"/>
                </a:solidFill>
                <a:sym typeface="Symbol" pitchFamily="18" charset="2"/>
              </a:rPr>
              <a:t>per </a:t>
            </a:r>
            <a:r>
              <a:rPr lang="en-US" sz="2000" b="1" dirty="0" err="1" smtClean="0">
                <a:solidFill>
                  <a:schemeClr val="accent2"/>
                </a:solidFill>
                <a:sym typeface="Symbol" pitchFamily="18" charset="2"/>
              </a:rPr>
              <a:t>valutare</a:t>
            </a:r>
            <a:r>
              <a:rPr lang="en-US" sz="2000" b="1" dirty="0" smtClean="0">
                <a:solidFill>
                  <a:schemeClr val="accent2"/>
                </a:solidFill>
                <a:sym typeface="Symbol" pitchFamily="18" charset="2"/>
              </a:rPr>
              <a:t> lo </a:t>
            </a:r>
            <a:r>
              <a:rPr lang="en-US" sz="2000" b="1" dirty="0" err="1" smtClean="0">
                <a:solidFill>
                  <a:schemeClr val="accent2"/>
                </a:solidFill>
                <a:sym typeface="Symbol" pitchFamily="18" charset="2"/>
              </a:rPr>
              <a:t>strato</a:t>
            </a:r>
            <a:r>
              <a:rPr lang="en-US" sz="2000" b="1" dirty="0" smtClean="0">
                <a:solidFill>
                  <a:schemeClr val="accent2"/>
                </a:solidFill>
                <a:sym typeface="Symbol" pitchFamily="18" charset="2"/>
              </a:rPr>
              <a:t> 	di </a:t>
            </a:r>
            <a:r>
              <a:rPr lang="en-US" sz="2000" b="1" dirty="0" err="1" smtClean="0">
                <a:solidFill>
                  <a:schemeClr val="accent2"/>
                </a:solidFill>
                <a:sym typeface="Symbol" pitchFamily="18" charset="2"/>
              </a:rPr>
              <a:t>roccia</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sopra</a:t>
            </a:r>
            <a:r>
              <a:rPr lang="en-US" sz="2000" b="1" dirty="0" smtClean="0">
                <a:solidFill>
                  <a:schemeClr val="accent2"/>
                </a:solidFill>
                <a:sym typeface="Symbol" pitchFamily="18" charset="2"/>
              </a:rPr>
              <a:t> un tunnel </a:t>
            </a:r>
            <a:r>
              <a:rPr lang="en-US" sz="2000" b="1" dirty="0" err="1" smtClean="0">
                <a:solidFill>
                  <a:schemeClr val="accent2"/>
                </a:solidFill>
                <a:sym typeface="Symbol" pitchFamily="18" charset="2"/>
              </a:rPr>
              <a:t>sotterraneo</a:t>
            </a:r>
            <a:r>
              <a:rPr lang="en-US" sz="2000" b="1" dirty="0" smtClean="0">
                <a:solidFill>
                  <a:schemeClr val="accent2"/>
                </a:solidFill>
                <a:sym typeface="Symbol" pitchFamily="18" charset="2"/>
              </a:rPr>
              <a:t>                       </a:t>
            </a:r>
            <a:r>
              <a:rPr lang="en-US" sz="2000" b="1" dirty="0" smtClean="0">
                <a:sym typeface="Symbol" pitchFamily="18" charset="2"/>
              </a:rPr>
              <a:t> 	</a:t>
            </a:r>
            <a:r>
              <a:rPr lang="en-US" sz="1400" b="1" dirty="0" smtClean="0">
                <a:sym typeface="Symbol" pitchFamily="18" charset="2"/>
              </a:rPr>
              <a:t>E.P</a:t>
            </a:r>
            <a:r>
              <a:rPr lang="en-US" sz="1400" b="1" dirty="0">
                <a:sym typeface="Symbol" pitchFamily="18" charset="2"/>
              </a:rPr>
              <a:t>. George Commonwealth Engineer  1955,455</a:t>
            </a:r>
          </a:p>
          <a:p>
            <a:pPr>
              <a:spcBef>
                <a:spcPct val="50000"/>
              </a:spcBef>
              <a:buFontTx/>
              <a:buChar char="•"/>
            </a:pPr>
            <a:r>
              <a:rPr lang="en-US" sz="2000" b="1" dirty="0" smtClean="0">
                <a:solidFill>
                  <a:schemeClr val="accent2"/>
                </a:solidFill>
                <a:sym typeface="Symbol" pitchFamily="18" charset="2"/>
              </a:rPr>
              <a:t>Un’ </a:t>
            </a:r>
            <a:r>
              <a:rPr lang="en-US" sz="2000" b="1" dirty="0" err="1" smtClean="0">
                <a:solidFill>
                  <a:schemeClr val="accent2"/>
                </a:solidFill>
                <a:sym typeface="Symbol" pitchFamily="18" charset="2"/>
              </a:rPr>
              <a:t>applicazione</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spettacolare</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attuata</a:t>
            </a:r>
            <a:r>
              <a:rPr lang="en-US" sz="2000" b="1" dirty="0" smtClean="0">
                <a:solidFill>
                  <a:schemeClr val="accent2"/>
                </a:solidFill>
                <a:sym typeface="Symbol" pitchFamily="18" charset="2"/>
              </a:rPr>
              <a:t> dal </a:t>
            </a:r>
            <a:r>
              <a:rPr lang="en-US" sz="2000" b="1" dirty="0" err="1" smtClean="0">
                <a:solidFill>
                  <a:schemeClr val="accent2"/>
                </a:solidFill>
                <a:sym typeface="Symbol" pitchFamily="18" charset="2"/>
              </a:rPr>
              <a:t>premio</a:t>
            </a:r>
            <a:r>
              <a:rPr lang="en-US" sz="2000" b="1" dirty="0" smtClean="0">
                <a:solidFill>
                  <a:schemeClr val="accent2"/>
                </a:solidFill>
                <a:sym typeface="Symbol" pitchFamily="18" charset="2"/>
              </a:rPr>
              <a:t> 	Nobel  </a:t>
            </a:r>
            <a:r>
              <a:rPr lang="en-US" sz="2000" b="1" dirty="0">
                <a:solidFill>
                  <a:schemeClr val="accent2"/>
                </a:solidFill>
                <a:sym typeface="Symbol" pitchFamily="18" charset="2"/>
              </a:rPr>
              <a:t>L.W. Alvarez </a:t>
            </a:r>
            <a:r>
              <a:rPr lang="en-US" sz="2000" b="1" dirty="0" smtClean="0">
                <a:solidFill>
                  <a:schemeClr val="accent2"/>
                </a:solidFill>
                <a:sym typeface="Symbol" pitchFamily="18" charset="2"/>
              </a:rPr>
              <a:t>per </a:t>
            </a:r>
            <a:r>
              <a:rPr lang="en-US" sz="2000" b="1" dirty="0" err="1" smtClean="0">
                <a:solidFill>
                  <a:schemeClr val="accent2"/>
                </a:solidFill>
                <a:sym typeface="Symbol" pitchFamily="18" charset="2"/>
              </a:rPr>
              <a:t>cercare</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stanze</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nascoste</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nella</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piramide</a:t>
            </a:r>
            <a:r>
              <a:rPr lang="en-US" sz="2000" b="1" dirty="0" smtClean="0">
                <a:solidFill>
                  <a:schemeClr val="accent2"/>
                </a:solidFill>
                <a:sym typeface="Symbol" pitchFamily="18" charset="2"/>
              </a:rPr>
              <a:t> di  </a:t>
            </a:r>
            <a:r>
              <a:rPr lang="en-US" sz="2000" b="1" dirty="0" err="1" smtClean="0">
                <a:solidFill>
                  <a:schemeClr val="accent2"/>
                </a:solidFill>
                <a:sym typeface="Symbol" pitchFamily="18" charset="2"/>
              </a:rPr>
              <a:t>Chefren</a:t>
            </a:r>
            <a:r>
              <a:rPr lang="en-US" sz="2000" b="1" dirty="0" smtClean="0">
                <a:solidFill>
                  <a:schemeClr val="accent2"/>
                </a:solidFill>
                <a:sym typeface="Symbol" pitchFamily="18" charset="2"/>
              </a:rPr>
              <a:t> 	</a:t>
            </a:r>
            <a:r>
              <a:rPr lang="en-US" sz="2000" b="1" dirty="0" smtClean="0">
                <a:solidFill>
                  <a:srgbClr val="FF0000"/>
                </a:solidFill>
                <a:sym typeface="Symbol" pitchFamily="18" charset="2"/>
              </a:rPr>
              <a:t>(</a:t>
            </a:r>
            <a:r>
              <a:rPr lang="en-US" sz="2000" b="1" dirty="0" err="1" smtClean="0">
                <a:solidFill>
                  <a:srgbClr val="FF0000"/>
                </a:solidFill>
                <a:sym typeface="Symbol" pitchFamily="18" charset="2"/>
              </a:rPr>
              <a:t>ripetuta</a:t>
            </a:r>
            <a:r>
              <a:rPr lang="en-US" sz="2000" b="1" dirty="0">
                <a:solidFill>
                  <a:srgbClr val="FF0000"/>
                </a:solidFill>
                <a:sym typeface="Symbol" pitchFamily="18" charset="2"/>
              </a:rPr>
              <a:t> </a:t>
            </a:r>
            <a:r>
              <a:rPr lang="en-US" sz="2000" b="1" dirty="0" err="1">
                <a:solidFill>
                  <a:srgbClr val="FF0000"/>
                </a:solidFill>
                <a:sym typeface="Symbol" pitchFamily="18" charset="2"/>
              </a:rPr>
              <a:t>recentemente</a:t>
            </a:r>
            <a:r>
              <a:rPr lang="en-US" sz="2000" b="1" dirty="0">
                <a:solidFill>
                  <a:srgbClr val="FF0000"/>
                </a:solidFill>
                <a:sym typeface="Symbol" pitchFamily="18" charset="2"/>
              </a:rPr>
              <a:t> e </a:t>
            </a:r>
            <a:r>
              <a:rPr lang="en-US" sz="2000" b="1" dirty="0" err="1" smtClean="0">
                <a:solidFill>
                  <a:srgbClr val="FF0000"/>
                </a:solidFill>
                <a:sym typeface="Symbol" pitchFamily="18" charset="2"/>
              </a:rPr>
              <a:t>riportata</a:t>
            </a:r>
            <a:r>
              <a:rPr lang="en-US" sz="2000" b="1" dirty="0" smtClean="0">
                <a:solidFill>
                  <a:srgbClr val="FF0000"/>
                </a:solidFill>
                <a:sym typeface="Symbol" pitchFamily="18" charset="2"/>
              </a:rPr>
              <a:t> </a:t>
            </a:r>
            <a:r>
              <a:rPr lang="en-US" sz="2000" b="1" dirty="0" err="1" smtClean="0">
                <a:solidFill>
                  <a:srgbClr val="FF0000"/>
                </a:solidFill>
                <a:sym typeface="Symbol" pitchFamily="18" charset="2"/>
              </a:rPr>
              <a:t>dai</a:t>
            </a:r>
            <a:r>
              <a:rPr lang="en-US" sz="2000" b="1" dirty="0" smtClean="0">
                <a:solidFill>
                  <a:srgbClr val="FF0000"/>
                </a:solidFill>
                <a:sym typeface="Symbol" pitchFamily="18" charset="2"/>
              </a:rPr>
              <a:t> media)</a:t>
            </a:r>
            <a:r>
              <a:rPr lang="en-US" sz="2000" b="1" dirty="0">
                <a:solidFill>
                  <a:schemeClr val="accent2"/>
                </a:solidFill>
                <a:sym typeface="Symbol" pitchFamily="18" charset="2"/>
              </a:rPr>
              <a:t>	</a:t>
            </a:r>
            <a:r>
              <a:rPr lang="en-US" sz="1400" b="1" dirty="0" smtClean="0">
                <a:sym typeface="Symbol" pitchFamily="18" charset="2"/>
              </a:rPr>
              <a:t>L.W</a:t>
            </a:r>
            <a:r>
              <a:rPr lang="en-US" sz="1400" b="1" dirty="0">
                <a:sym typeface="Symbol" pitchFamily="18" charset="2"/>
              </a:rPr>
              <a:t>. Alvarez et al.  Science 167   (1970), 832</a:t>
            </a:r>
            <a:endParaRPr lang="en-US" sz="2000" b="1" dirty="0">
              <a:sym typeface="Symbol" pitchFamily="18" charset="2"/>
            </a:endParaRPr>
          </a:p>
          <a:p>
            <a:pPr>
              <a:spcBef>
                <a:spcPct val="50000"/>
              </a:spcBef>
              <a:buFontTx/>
              <a:buChar char="•"/>
            </a:pPr>
            <a:r>
              <a:rPr lang="en-US" sz="2000" b="1" dirty="0" err="1" smtClean="0">
                <a:solidFill>
                  <a:schemeClr val="accent2"/>
                </a:solidFill>
                <a:sym typeface="Symbol" pitchFamily="18" charset="2"/>
              </a:rPr>
              <a:t>Più</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recentemente</a:t>
            </a:r>
            <a:r>
              <a:rPr lang="en-US" sz="2000" b="1" dirty="0" smtClean="0">
                <a:solidFill>
                  <a:schemeClr val="accent2"/>
                </a:solidFill>
                <a:sym typeface="Symbol" pitchFamily="18" charset="2"/>
              </a:rPr>
              <a:t>:  </a:t>
            </a:r>
            <a:r>
              <a:rPr lang="en-US" sz="2000" b="1" dirty="0" err="1" smtClean="0">
                <a:solidFill>
                  <a:schemeClr val="accent2"/>
                </a:solidFill>
                <a:sym typeface="Symbol" pitchFamily="18" charset="2"/>
              </a:rPr>
              <a:t>inspezione</a:t>
            </a:r>
            <a:r>
              <a:rPr lang="en-US" sz="2000" b="1" dirty="0" smtClean="0">
                <a:solidFill>
                  <a:schemeClr val="accent2"/>
                </a:solidFill>
                <a:sym typeface="Symbol" pitchFamily="18" charset="2"/>
              </a:rPr>
              <a:t> di </a:t>
            </a:r>
            <a:r>
              <a:rPr lang="en-US" sz="2000" b="1" dirty="0" err="1" smtClean="0">
                <a:solidFill>
                  <a:schemeClr val="accent2"/>
                </a:solidFill>
                <a:sym typeface="Symbol" pitchFamily="18" charset="2"/>
              </a:rPr>
              <a:t>vulcani</a:t>
            </a:r>
            <a:r>
              <a:rPr lang="en-US" sz="2000" b="1" dirty="0" smtClean="0">
                <a:solidFill>
                  <a:schemeClr val="accent2"/>
                </a:solidFill>
                <a:sym typeface="Symbol" pitchFamily="18" charset="2"/>
              </a:rPr>
              <a:t>   		</a:t>
            </a:r>
            <a:r>
              <a:rPr lang="en-US" sz="1400" b="1" dirty="0" smtClean="0">
                <a:sym typeface="Symbol" pitchFamily="18" charset="2"/>
              </a:rPr>
              <a:t>K</a:t>
            </a:r>
            <a:r>
              <a:rPr lang="en-US" sz="1400" b="1" dirty="0">
                <a:sym typeface="Symbol" pitchFamily="18" charset="2"/>
              </a:rPr>
              <a:t>. </a:t>
            </a:r>
            <a:r>
              <a:rPr lang="en-US" sz="1400" b="1" dirty="0" err="1">
                <a:sym typeface="Symbol" pitchFamily="18" charset="2"/>
              </a:rPr>
              <a:t>Nagamine</a:t>
            </a:r>
            <a:r>
              <a:rPr lang="en-US" sz="1400" b="1" dirty="0">
                <a:sym typeface="Symbol" pitchFamily="18" charset="2"/>
              </a:rPr>
              <a:t> et al. N.I.M. A 356 (1995), 585</a:t>
            </a:r>
            <a:r>
              <a:rPr lang="en-US" sz="1400" b="1" dirty="0" smtClean="0">
                <a:sym typeface="Symbol" pitchFamily="18" charset="2"/>
              </a:rPr>
              <a:t>. +…..</a:t>
            </a:r>
            <a:endParaRPr lang="en-US" sz="1400" b="1" dirty="0">
              <a:sym typeface="Symbol" pitchFamily="18" charset="2"/>
            </a:endParaRPr>
          </a:p>
        </p:txBody>
      </p:sp>
      <p:pic>
        <p:nvPicPr>
          <p:cNvPr id="19472" name="Picture 14"/>
          <p:cNvPicPr>
            <a:picLocks noChangeAspect="1" noChangeArrowheads="1"/>
          </p:cNvPicPr>
          <p:nvPr/>
        </p:nvPicPr>
        <p:blipFill>
          <a:blip r:embed="rId3" cstate="print"/>
          <a:srcRect l="9221" t="10884" r="14783" b="13922"/>
          <a:stretch>
            <a:fillRect/>
          </a:stretch>
        </p:blipFill>
        <p:spPr bwMode="auto">
          <a:xfrm>
            <a:off x="6030913" y="2933700"/>
            <a:ext cx="3113087" cy="3924300"/>
          </a:xfrm>
          <a:prstGeom prst="rect">
            <a:avLst/>
          </a:prstGeom>
          <a:noFill/>
          <a:ln w="9525">
            <a:noFill/>
            <a:miter lim="800000"/>
            <a:headEnd/>
            <a:tailEnd/>
          </a:ln>
        </p:spPr>
      </p:pic>
      <p:pic>
        <p:nvPicPr>
          <p:cNvPr id="18" name="Picture 3" descr="C:\files\logoinfnpd.tiff"/>
          <p:cNvPicPr>
            <a:picLocks noChangeAspect="1" noChangeArrowheads="1"/>
          </p:cNvPicPr>
          <p:nvPr/>
        </p:nvPicPr>
        <p:blipFill>
          <a:blip r:embed="rId4" cstate="print"/>
          <a:srcRect/>
          <a:stretch>
            <a:fillRect/>
          </a:stretch>
        </p:blipFill>
        <p:spPr bwMode="auto">
          <a:xfrm>
            <a:off x="7524328" y="0"/>
            <a:ext cx="1475656" cy="1236155"/>
          </a:xfrm>
          <a:prstGeom prst="rect">
            <a:avLst/>
          </a:prstGeom>
          <a:noFill/>
        </p:spPr>
      </p:pic>
      <p:pic>
        <p:nvPicPr>
          <p:cNvPr id="19" name="Picture 3" descr="C:\files\logoinfnpd.tiff"/>
          <p:cNvPicPr>
            <a:picLocks noChangeAspect="1" noChangeArrowheads="1"/>
          </p:cNvPicPr>
          <p:nvPr/>
        </p:nvPicPr>
        <p:blipFill>
          <a:blip r:embed="rId4" cstate="print"/>
          <a:srcRect/>
          <a:stretch>
            <a:fillRect/>
          </a:stretch>
        </p:blipFill>
        <p:spPr bwMode="auto">
          <a:xfrm>
            <a:off x="0" y="0"/>
            <a:ext cx="1475656" cy="1236155"/>
          </a:xfrm>
          <a:prstGeom prst="rect">
            <a:avLst/>
          </a:prstGeom>
          <a:noFill/>
        </p:spPr>
      </p:pic>
      <p:pic>
        <p:nvPicPr>
          <p:cNvPr id="17" name="Picture 21"/>
          <p:cNvPicPr>
            <a:picLocks noChangeAspect="1" noChangeArrowheads="1"/>
          </p:cNvPicPr>
          <p:nvPr/>
        </p:nvPicPr>
        <p:blipFill>
          <a:blip r:embed="rId5" cstate="print">
            <a:lum bright="24000"/>
          </a:blip>
          <a:srcRect/>
          <a:stretch>
            <a:fillRect/>
          </a:stretch>
        </p:blipFill>
        <p:spPr bwMode="auto">
          <a:xfrm>
            <a:off x="6084168" y="1124744"/>
            <a:ext cx="1800200" cy="1729740"/>
          </a:xfrm>
          <a:prstGeom prst="rect">
            <a:avLst/>
          </a:prstGeom>
          <a:noFill/>
          <a:ln w="38100">
            <a:solidFill>
              <a:srgbClr val="00CCFF"/>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a:xfrm>
            <a:off x="1547813" y="0"/>
            <a:ext cx="6696075" cy="1052513"/>
          </a:xfrm>
          <a:solidFill>
            <a:srgbClr val="66FFFF"/>
          </a:solidFill>
        </p:spPr>
        <p:txBody>
          <a:bodyPr/>
          <a:lstStyle/>
          <a:p>
            <a:pPr eaLnBrk="1" hangingPunct="1"/>
            <a:r>
              <a:rPr lang="en-US" sz="3600" b="1" dirty="0" err="1" smtClean="0">
                <a:solidFill>
                  <a:schemeClr val="accent2"/>
                </a:solidFill>
              </a:rPr>
              <a:t>Introduzione</a:t>
            </a:r>
            <a:endParaRPr lang="en-US" dirty="0" smtClean="0"/>
          </a:p>
        </p:txBody>
      </p:sp>
      <p:pic>
        <p:nvPicPr>
          <p:cNvPr id="24" name="Picture 3" descr="C:\files\logoinfnpd.tiff"/>
          <p:cNvPicPr>
            <a:picLocks noChangeAspect="1" noChangeArrowheads="1"/>
          </p:cNvPicPr>
          <p:nvPr/>
        </p:nvPicPr>
        <p:blipFill>
          <a:blip r:embed="rId4" cstate="print"/>
          <a:srcRect/>
          <a:stretch>
            <a:fillRect/>
          </a:stretch>
        </p:blipFill>
        <p:spPr bwMode="auto">
          <a:xfrm>
            <a:off x="0" y="0"/>
            <a:ext cx="1475656" cy="1236155"/>
          </a:xfrm>
          <a:prstGeom prst="rect">
            <a:avLst/>
          </a:prstGeom>
          <a:noFill/>
        </p:spPr>
      </p:pic>
      <p:pic>
        <p:nvPicPr>
          <p:cNvPr id="22" name="Picture 3" descr="C:\files\logoinfnpd.tiff"/>
          <p:cNvPicPr>
            <a:picLocks noChangeAspect="1" noChangeArrowheads="1"/>
          </p:cNvPicPr>
          <p:nvPr/>
        </p:nvPicPr>
        <p:blipFill>
          <a:blip r:embed="rId4" cstate="print"/>
          <a:srcRect/>
          <a:stretch>
            <a:fillRect/>
          </a:stretch>
        </p:blipFill>
        <p:spPr bwMode="auto">
          <a:xfrm>
            <a:off x="7668344" y="0"/>
            <a:ext cx="1475656" cy="1236155"/>
          </a:xfrm>
          <a:prstGeom prst="rect">
            <a:avLst/>
          </a:prstGeom>
          <a:noFill/>
        </p:spPr>
      </p:pic>
      <p:sp>
        <p:nvSpPr>
          <p:cNvPr id="1032" name="Text Box 4"/>
          <p:cNvSpPr txBox="1">
            <a:spLocks noChangeArrowheads="1"/>
          </p:cNvSpPr>
          <p:nvPr/>
        </p:nvSpPr>
        <p:spPr bwMode="auto">
          <a:xfrm>
            <a:off x="4840288" y="3305175"/>
            <a:ext cx="184150" cy="457200"/>
          </a:xfrm>
          <a:prstGeom prst="rect">
            <a:avLst/>
          </a:prstGeom>
          <a:noFill/>
          <a:ln w="9525">
            <a:noFill/>
            <a:miter lim="800000"/>
            <a:headEnd/>
            <a:tailEnd/>
          </a:ln>
        </p:spPr>
        <p:txBody>
          <a:bodyPr wrap="none">
            <a:spAutoFit/>
          </a:bodyPr>
          <a:lstStyle/>
          <a:p>
            <a:endParaRPr lang="it-IT"/>
          </a:p>
        </p:txBody>
      </p:sp>
      <p:sp>
        <p:nvSpPr>
          <p:cNvPr id="1033"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034"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035"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036" name="Rectangle 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a:p>
        </p:txBody>
      </p:sp>
      <p:sp>
        <p:nvSpPr>
          <p:cNvPr id="1038" name="Text Box 10"/>
          <p:cNvSpPr txBox="1">
            <a:spLocks noChangeArrowheads="1"/>
          </p:cNvSpPr>
          <p:nvPr/>
        </p:nvSpPr>
        <p:spPr bwMode="auto">
          <a:xfrm>
            <a:off x="611188" y="3213100"/>
            <a:ext cx="3313112" cy="457200"/>
          </a:xfrm>
          <a:prstGeom prst="rect">
            <a:avLst/>
          </a:prstGeom>
          <a:noFill/>
          <a:ln w="9525">
            <a:noFill/>
            <a:miter lim="800000"/>
            <a:headEnd/>
            <a:tailEnd/>
          </a:ln>
        </p:spPr>
        <p:txBody>
          <a:bodyPr>
            <a:spAutoFit/>
          </a:bodyPr>
          <a:lstStyle/>
          <a:p>
            <a:pPr>
              <a:spcBef>
                <a:spcPct val="50000"/>
              </a:spcBef>
            </a:pPr>
            <a:endParaRPr lang="it-IT"/>
          </a:p>
        </p:txBody>
      </p:sp>
      <p:sp>
        <p:nvSpPr>
          <p:cNvPr id="1039" name="Text Box 11"/>
          <p:cNvSpPr txBox="1">
            <a:spLocks noChangeArrowheads="1"/>
          </p:cNvSpPr>
          <p:nvPr/>
        </p:nvSpPr>
        <p:spPr bwMode="auto">
          <a:xfrm>
            <a:off x="971600" y="1132156"/>
            <a:ext cx="7200800" cy="461665"/>
          </a:xfrm>
          <a:prstGeom prst="rect">
            <a:avLst/>
          </a:prstGeom>
          <a:noFill/>
          <a:ln w="9525">
            <a:noFill/>
            <a:miter lim="800000"/>
            <a:headEnd/>
            <a:tailEnd/>
          </a:ln>
        </p:spPr>
        <p:txBody>
          <a:bodyPr wrap="square">
            <a:spAutoFit/>
          </a:bodyPr>
          <a:lstStyle/>
          <a:p>
            <a:pPr>
              <a:spcBef>
                <a:spcPct val="50000"/>
              </a:spcBef>
            </a:pPr>
            <a:r>
              <a:rPr lang="en-US" b="1" dirty="0" err="1" smtClean="0">
                <a:solidFill>
                  <a:srgbClr val="FF0000"/>
                </a:solidFill>
              </a:rPr>
              <a:t>Principi</a:t>
            </a:r>
            <a:r>
              <a:rPr lang="en-US" b="1" dirty="0" smtClean="0">
                <a:solidFill>
                  <a:srgbClr val="FF0000"/>
                </a:solidFill>
              </a:rPr>
              <a:t> base </a:t>
            </a:r>
            <a:r>
              <a:rPr lang="en-US" b="1" dirty="0" err="1" smtClean="0">
                <a:solidFill>
                  <a:srgbClr val="FF0000"/>
                </a:solidFill>
              </a:rPr>
              <a:t>della</a:t>
            </a:r>
            <a:r>
              <a:rPr lang="en-US" b="1" dirty="0" smtClean="0">
                <a:solidFill>
                  <a:srgbClr val="FF0000"/>
                </a:solidFill>
              </a:rPr>
              <a:t> </a:t>
            </a:r>
            <a:r>
              <a:rPr lang="en-US" b="1" dirty="0" err="1" smtClean="0">
                <a:solidFill>
                  <a:srgbClr val="FF0000"/>
                </a:solidFill>
              </a:rPr>
              <a:t>tomografia</a:t>
            </a:r>
            <a:r>
              <a:rPr lang="en-US" b="1" dirty="0" smtClean="0">
                <a:solidFill>
                  <a:srgbClr val="FF0000"/>
                </a:solidFill>
              </a:rPr>
              <a:t> </a:t>
            </a:r>
            <a:r>
              <a:rPr lang="en-US" b="1" dirty="0" err="1" smtClean="0">
                <a:solidFill>
                  <a:srgbClr val="FF0000"/>
                </a:solidFill>
              </a:rPr>
              <a:t>muonica</a:t>
            </a:r>
            <a:r>
              <a:rPr lang="en-US" b="1" dirty="0" smtClean="0">
                <a:solidFill>
                  <a:srgbClr val="FF0000"/>
                </a:solidFill>
              </a:rPr>
              <a:t> (CMT)</a:t>
            </a:r>
            <a:r>
              <a:rPr lang="en-US" b="1" baseline="30000" dirty="0" smtClean="0">
                <a:solidFill>
                  <a:srgbClr val="FF0000"/>
                </a:solidFill>
              </a:rPr>
              <a:t>*</a:t>
            </a:r>
            <a:endParaRPr lang="en-US" b="1" baseline="30000" dirty="0">
              <a:solidFill>
                <a:srgbClr val="FF0000"/>
              </a:solidFill>
              <a:cs typeface="Times New Roman" pitchFamily="18" charset="0"/>
            </a:endParaRPr>
          </a:p>
        </p:txBody>
      </p:sp>
      <p:sp>
        <p:nvSpPr>
          <p:cNvPr id="1040" name="Text Box 12"/>
          <p:cNvSpPr txBox="1">
            <a:spLocks noChangeArrowheads="1"/>
          </p:cNvSpPr>
          <p:nvPr/>
        </p:nvSpPr>
        <p:spPr bwMode="auto">
          <a:xfrm>
            <a:off x="0" y="1557338"/>
            <a:ext cx="8100392" cy="5493812"/>
          </a:xfrm>
          <a:prstGeom prst="rect">
            <a:avLst/>
          </a:prstGeom>
          <a:noFill/>
          <a:ln w="9525">
            <a:noFill/>
            <a:miter lim="800000"/>
            <a:headEnd/>
            <a:tailEnd/>
          </a:ln>
        </p:spPr>
        <p:txBody>
          <a:bodyPr wrap="square">
            <a:spAutoFit/>
          </a:bodyPr>
          <a:lstStyle/>
          <a:p>
            <a:pPr>
              <a:spcBef>
                <a:spcPct val="50000"/>
              </a:spcBef>
            </a:pPr>
            <a:r>
              <a:rPr lang="en-US" sz="2000" b="1" dirty="0" smtClean="0"/>
              <a:t>Un </a:t>
            </a:r>
            <a:r>
              <a:rPr lang="en-US" sz="2000" b="1" dirty="0" err="1" smtClean="0"/>
              <a:t>approccio</a:t>
            </a:r>
            <a:r>
              <a:rPr lang="en-US" sz="2000" b="1" dirty="0" smtClean="0"/>
              <a:t> </a:t>
            </a:r>
            <a:r>
              <a:rPr lang="en-US" sz="2000" b="1" dirty="0" err="1" smtClean="0"/>
              <a:t>alternativo</a:t>
            </a:r>
            <a:r>
              <a:rPr lang="en-US" sz="2000" b="1" dirty="0" smtClean="0"/>
              <a:t>: </a:t>
            </a:r>
            <a:r>
              <a:rPr lang="en-US" sz="2000" b="1" dirty="0" smtClean="0">
                <a:solidFill>
                  <a:srgbClr val="FF0000"/>
                </a:solidFill>
              </a:rPr>
              <a:t>Multiple Coulomb Scattering (MCS)</a:t>
            </a:r>
            <a:endParaRPr lang="en-US" sz="2000" b="1" dirty="0">
              <a:solidFill>
                <a:srgbClr val="FF0000"/>
              </a:solidFill>
            </a:endParaRPr>
          </a:p>
          <a:p>
            <a:pPr>
              <a:spcBef>
                <a:spcPct val="50000"/>
              </a:spcBef>
              <a:buFontTx/>
              <a:buChar char="•"/>
            </a:pPr>
            <a:r>
              <a:rPr lang="en-US" sz="2000" b="1" dirty="0"/>
              <a:t> </a:t>
            </a:r>
            <a:r>
              <a:rPr lang="en-US" sz="2000" b="1" dirty="0" err="1" smtClean="0"/>
              <a:t>Particelle</a:t>
            </a:r>
            <a:r>
              <a:rPr lang="en-US" sz="2000" b="1" dirty="0" smtClean="0"/>
              <a:t> </a:t>
            </a:r>
            <a:r>
              <a:rPr lang="en-US" sz="2000" b="1" dirty="0" err="1" smtClean="0"/>
              <a:t>cariche</a:t>
            </a:r>
            <a:r>
              <a:rPr lang="en-US" sz="2000" b="1" dirty="0" smtClean="0"/>
              <a:t> </a:t>
            </a:r>
            <a:r>
              <a:rPr lang="en-US" sz="2000" b="1" dirty="0" err="1" smtClean="0"/>
              <a:t>che</a:t>
            </a:r>
            <a:r>
              <a:rPr lang="en-US" sz="2000" b="1" dirty="0" smtClean="0"/>
              <a:t> </a:t>
            </a:r>
            <a:r>
              <a:rPr lang="en-US" sz="2000" b="1" dirty="0" err="1" smtClean="0"/>
              <a:t>attraversano</a:t>
            </a:r>
            <a:r>
              <a:rPr lang="en-US" sz="2000" b="1" dirty="0" smtClean="0"/>
              <a:t> </a:t>
            </a:r>
            <a:r>
              <a:rPr lang="en-US" sz="2000" b="1" dirty="0" err="1" smtClean="0"/>
              <a:t>materiale</a:t>
            </a:r>
            <a:r>
              <a:rPr lang="en-US" sz="2000" b="1" dirty="0" smtClean="0"/>
              <a:t>: </a:t>
            </a:r>
            <a:r>
              <a:rPr lang="en-US" sz="2000" b="1" dirty="0" smtClean="0">
                <a:solidFill>
                  <a:srgbClr val="FF0000"/>
                </a:solidFill>
              </a:rPr>
              <a:t>deviate                         </a:t>
            </a:r>
            <a:r>
              <a:rPr lang="en-US" sz="2000" b="1" dirty="0"/>
              <a:t> </a:t>
            </a:r>
            <a:r>
              <a:rPr lang="en-US" sz="2000" b="1" dirty="0" smtClean="0"/>
              <a:t>  c (e decelerate)</a:t>
            </a:r>
            <a:endParaRPr lang="en-US" sz="2000" b="1" dirty="0"/>
          </a:p>
          <a:p>
            <a:pPr>
              <a:spcBef>
                <a:spcPct val="50000"/>
              </a:spcBef>
              <a:buFontTx/>
              <a:buChar char="•"/>
            </a:pPr>
            <a:r>
              <a:rPr lang="en-US" sz="2000" b="1" dirty="0"/>
              <a:t> </a:t>
            </a:r>
            <a:r>
              <a:rPr lang="en-US" sz="2000" b="1" dirty="0" err="1" smtClean="0"/>
              <a:t>L’angolo</a:t>
            </a:r>
            <a:r>
              <a:rPr lang="en-US" sz="2000" b="1" dirty="0" smtClean="0"/>
              <a:t> di  </a:t>
            </a:r>
            <a:r>
              <a:rPr lang="en-US" sz="2000" b="1" dirty="0" err="1" smtClean="0"/>
              <a:t>deflessione</a:t>
            </a:r>
            <a:r>
              <a:rPr lang="en-US" sz="2000" b="1" dirty="0" smtClean="0"/>
              <a:t> (</a:t>
            </a:r>
            <a:r>
              <a:rPr lang="en-US" sz="2000" b="1" dirty="0" err="1" smtClean="0"/>
              <a:t>proiettato</a:t>
            </a:r>
            <a:r>
              <a:rPr lang="en-US" sz="2000" b="1" dirty="0" smtClean="0"/>
              <a:t> in un piano)                                                ha </a:t>
            </a:r>
            <a:r>
              <a:rPr lang="en-US" sz="2000" b="1" dirty="0" err="1" smtClean="0"/>
              <a:t>una</a:t>
            </a:r>
            <a:r>
              <a:rPr lang="en-US" sz="2000" b="1" dirty="0" smtClean="0"/>
              <a:t> </a:t>
            </a:r>
            <a:r>
              <a:rPr lang="en-US" sz="2000" b="1" dirty="0" err="1" smtClean="0">
                <a:solidFill>
                  <a:srgbClr val="FF0000"/>
                </a:solidFill>
              </a:rPr>
              <a:t>distribuzione</a:t>
            </a:r>
            <a:r>
              <a:rPr lang="en-US" sz="2000" b="1" dirty="0" smtClean="0">
                <a:solidFill>
                  <a:srgbClr val="FF0000"/>
                </a:solidFill>
              </a:rPr>
              <a:t> ~</a:t>
            </a:r>
            <a:r>
              <a:rPr lang="en-US" sz="2000" b="1" dirty="0" err="1" smtClean="0">
                <a:solidFill>
                  <a:srgbClr val="FF0000"/>
                </a:solidFill>
              </a:rPr>
              <a:t>gaussiana</a:t>
            </a:r>
            <a:r>
              <a:rPr lang="en-US" sz="2000" b="1" dirty="0" smtClean="0">
                <a:solidFill>
                  <a:srgbClr val="FF0000"/>
                </a:solidFill>
              </a:rPr>
              <a:t> </a:t>
            </a:r>
            <a:r>
              <a:rPr lang="en-US" sz="2000" b="1" dirty="0" smtClean="0"/>
              <a:t>con media </a:t>
            </a:r>
            <a:r>
              <a:rPr lang="en-US" sz="2000" b="1" dirty="0"/>
              <a:t>0 e</a:t>
            </a:r>
            <a:r>
              <a:rPr lang="en-US" sz="2000" b="1" dirty="0" smtClean="0"/>
              <a:t>                                        </a:t>
            </a:r>
            <a:r>
              <a:rPr lang="en-US" sz="2000" b="1" dirty="0" err="1" smtClean="0"/>
              <a:t>r.m.s</a:t>
            </a:r>
            <a:r>
              <a:rPr lang="en-US" sz="2000" b="1" dirty="0"/>
              <a:t>. </a:t>
            </a:r>
            <a:r>
              <a:rPr lang="en-US" sz="2000" b="1" dirty="0" err="1" smtClean="0"/>
              <a:t>che</a:t>
            </a:r>
            <a:r>
              <a:rPr lang="en-US" sz="2000" b="1" dirty="0" smtClean="0"/>
              <a:t> </a:t>
            </a:r>
            <a:r>
              <a:rPr lang="en-US" sz="2000" b="1" dirty="0" err="1" smtClean="0"/>
              <a:t>depende</a:t>
            </a:r>
            <a:r>
              <a:rPr lang="en-US" sz="2000" b="1" dirty="0" smtClean="0"/>
              <a:t> da: </a:t>
            </a:r>
          </a:p>
          <a:p>
            <a:pPr>
              <a:spcBef>
                <a:spcPct val="50000"/>
              </a:spcBef>
              <a:buFontTx/>
              <a:buChar char="•"/>
            </a:pPr>
            <a:endParaRPr lang="en-US" sz="2000" b="1" dirty="0" smtClean="0">
              <a:sym typeface="Symbol" pitchFamily="18" charset="2"/>
            </a:endParaRPr>
          </a:p>
          <a:p>
            <a:pPr>
              <a:spcBef>
                <a:spcPct val="50000"/>
              </a:spcBef>
              <a:buFontTx/>
              <a:buChar char="•"/>
            </a:pPr>
            <a:endParaRPr lang="en-US" sz="2000" b="1" dirty="0" smtClean="0">
              <a:sym typeface="Symbol" pitchFamily="18" charset="2"/>
            </a:endParaRPr>
          </a:p>
          <a:p>
            <a:pPr>
              <a:spcBef>
                <a:spcPct val="50000"/>
              </a:spcBef>
              <a:buFontTx/>
              <a:buChar char="•"/>
            </a:pPr>
            <a:endParaRPr lang="en-US" sz="2000" b="1" dirty="0" smtClean="0">
              <a:sym typeface="Symbol" pitchFamily="18" charset="2"/>
            </a:endParaRPr>
          </a:p>
          <a:p>
            <a:pPr>
              <a:spcBef>
                <a:spcPct val="50000"/>
              </a:spcBef>
              <a:buFontTx/>
              <a:buChar char="•"/>
            </a:pPr>
            <a:r>
              <a:rPr lang="en-US" sz="2000" b="1" dirty="0" smtClean="0">
                <a:sym typeface="Symbol" pitchFamily="18" charset="2"/>
              </a:rPr>
              <a:t>  </a:t>
            </a:r>
            <a:r>
              <a:rPr lang="en-US" sz="2000" b="1" dirty="0" err="1" smtClean="0">
                <a:solidFill>
                  <a:schemeClr val="bg1">
                    <a:lumMod val="65000"/>
                  </a:schemeClr>
                </a:solidFill>
                <a:sym typeface="Symbol" pitchFamily="18" charset="2"/>
              </a:rPr>
              <a:t>Momento</a:t>
            </a:r>
            <a:r>
              <a:rPr lang="en-US" sz="2000" b="1" dirty="0" smtClean="0">
                <a:solidFill>
                  <a:schemeClr val="bg1">
                    <a:lumMod val="65000"/>
                  </a:schemeClr>
                </a:solidFill>
                <a:sym typeface="Symbol" pitchFamily="18" charset="2"/>
              </a:rPr>
              <a:t> </a:t>
            </a:r>
            <a:r>
              <a:rPr lang="en-US" sz="2000" b="1" dirty="0" err="1" smtClean="0">
                <a:solidFill>
                  <a:schemeClr val="bg1">
                    <a:lumMod val="65000"/>
                  </a:schemeClr>
                </a:solidFill>
                <a:sym typeface="Symbol" pitchFamily="18" charset="2"/>
              </a:rPr>
              <a:t>della</a:t>
            </a:r>
            <a:r>
              <a:rPr lang="en-US" sz="2000" b="1" dirty="0" smtClean="0">
                <a:solidFill>
                  <a:schemeClr val="bg1">
                    <a:lumMod val="65000"/>
                  </a:schemeClr>
                </a:solidFill>
                <a:sym typeface="Symbol" pitchFamily="18" charset="2"/>
              </a:rPr>
              <a:t> </a:t>
            </a:r>
            <a:r>
              <a:rPr lang="en-US" sz="2000" b="1" dirty="0" err="1" smtClean="0">
                <a:solidFill>
                  <a:schemeClr val="bg1">
                    <a:lumMod val="65000"/>
                  </a:schemeClr>
                </a:solidFill>
                <a:sym typeface="Symbol" pitchFamily="18" charset="2"/>
              </a:rPr>
              <a:t>particella</a:t>
            </a:r>
            <a:r>
              <a:rPr lang="en-US" sz="2000" b="1" dirty="0" smtClean="0">
                <a:solidFill>
                  <a:schemeClr val="bg1">
                    <a:lumMod val="65000"/>
                  </a:schemeClr>
                </a:solidFill>
                <a:sym typeface="Symbol" pitchFamily="18" charset="2"/>
              </a:rPr>
              <a:t> </a:t>
            </a:r>
            <a:r>
              <a:rPr lang="en-US" sz="2000" b="1" dirty="0" err="1" smtClean="0">
                <a:solidFill>
                  <a:schemeClr val="bg1">
                    <a:lumMod val="65000"/>
                  </a:schemeClr>
                </a:solidFill>
                <a:sym typeface="Symbol" pitchFamily="18" charset="2"/>
              </a:rPr>
              <a:t>singola</a:t>
            </a:r>
            <a:r>
              <a:rPr lang="en-US" sz="2000" b="1" dirty="0" smtClean="0">
                <a:solidFill>
                  <a:schemeClr val="bg1">
                    <a:lumMod val="65000"/>
                  </a:schemeClr>
                </a:solidFill>
                <a:sym typeface="Symbol" pitchFamily="18" charset="2"/>
              </a:rPr>
              <a:t> p</a:t>
            </a:r>
            <a:r>
              <a:rPr lang="en-US" sz="2000" b="1" baseline="-25000" dirty="0" smtClean="0">
                <a:solidFill>
                  <a:schemeClr val="bg1">
                    <a:lumMod val="65000"/>
                  </a:schemeClr>
                </a:solidFill>
                <a:sym typeface="Symbol" pitchFamily="18" charset="2"/>
              </a:rPr>
              <a:t>i</a:t>
            </a:r>
            <a:r>
              <a:rPr lang="en-US" sz="2000" b="1" dirty="0" smtClean="0">
                <a:solidFill>
                  <a:schemeClr val="bg1">
                    <a:lumMod val="65000"/>
                  </a:schemeClr>
                </a:solidFill>
                <a:sym typeface="Symbol" pitchFamily="18" charset="2"/>
              </a:rPr>
              <a:t> 	                                                   	in </a:t>
            </a:r>
            <a:r>
              <a:rPr lang="en-US" sz="2000" b="1" dirty="0" err="1" smtClean="0">
                <a:solidFill>
                  <a:schemeClr val="bg1">
                    <a:lumMod val="65000"/>
                  </a:schemeClr>
                </a:solidFill>
                <a:sym typeface="Symbol" pitchFamily="18" charset="2"/>
              </a:rPr>
              <a:t>generale</a:t>
            </a:r>
            <a:r>
              <a:rPr lang="en-US" sz="2000" b="1" dirty="0" smtClean="0">
                <a:solidFill>
                  <a:schemeClr val="bg1">
                    <a:lumMod val="65000"/>
                  </a:schemeClr>
                </a:solidFill>
                <a:sym typeface="Symbol" pitchFamily="18" charset="2"/>
              </a:rPr>
              <a:t> non </a:t>
            </a:r>
            <a:r>
              <a:rPr lang="en-US" sz="2000" b="1" dirty="0" err="1" smtClean="0">
                <a:solidFill>
                  <a:schemeClr val="bg1">
                    <a:lumMod val="65000"/>
                  </a:schemeClr>
                </a:solidFill>
                <a:sym typeface="Symbol" pitchFamily="18" charset="2"/>
              </a:rPr>
              <a:t>noto</a:t>
            </a:r>
            <a:r>
              <a:rPr lang="en-US" sz="2000" b="1" dirty="0" smtClean="0">
                <a:solidFill>
                  <a:schemeClr val="bg1">
                    <a:lumMod val="65000"/>
                  </a:schemeClr>
                </a:solidFill>
                <a:sym typeface="Symbol" pitchFamily="18" charset="2"/>
              </a:rPr>
              <a:t> </a:t>
            </a:r>
          </a:p>
          <a:p>
            <a:pPr>
              <a:spcBef>
                <a:spcPct val="50000"/>
              </a:spcBef>
              <a:buFontTx/>
              <a:buChar char="•"/>
            </a:pPr>
            <a:r>
              <a:rPr lang="en-US" sz="2000" b="1" dirty="0">
                <a:solidFill>
                  <a:schemeClr val="bg1">
                    <a:lumMod val="65000"/>
                  </a:schemeClr>
                </a:solidFill>
                <a:sym typeface="Symbol" pitchFamily="18" charset="2"/>
              </a:rPr>
              <a:t> </a:t>
            </a:r>
            <a:r>
              <a:rPr lang="en-US" sz="2000" b="1" dirty="0" err="1" smtClean="0">
                <a:solidFill>
                  <a:schemeClr val="bg1">
                    <a:lumMod val="65000"/>
                  </a:schemeClr>
                </a:solidFill>
                <a:sym typeface="Symbol" pitchFamily="18" charset="2"/>
              </a:rPr>
              <a:t>Può</a:t>
            </a:r>
            <a:r>
              <a:rPr lang="en-US" sz="2000" b="1" dirty="0" smtClean="0">
                <a:solidFill>
                  <a:schemeClr val="bg1">
                    <a:lumMod val="65000"/>
                  </a:schemeClr>
                </a:solidFill>
                <a:sym typeface="Symbol" pitchFamily="18" charset="2"/>
              </a:rPr>
              <a:t> </a:t>
            </a:r>
            <a:r>
              <a:rPr lang="en-US" sz="2000" b="1" dirty="0" err="1" smtClean="0">
                <a:solidFill>
                  <a:schemeClr val="bg1">
                    <a:lumMod val="65000"/>
                  </a:schemeClr>
                </a:solidFill>
                <a:sym typeface="Symbol" pitchFamily="18" charset="2"/>
              </a:rPr>
              <a:t>esser</a:t>
            </a:r>
            <a:r>
              <a:rPr lang="en-US" sz="2000" b="1" dirty="0" smtClean="0">
                <a:solidFill>
                  <a:schemeClr val="bg1">
                    <a:lumMod val="65000"/>
                  </a:schemeClr>
                </a:solidFill>
                <a:sym typeface="Symbol" pitchFamily="18" charset="2"/>
              </a:rPr>
              <a:t> </a:t>
            </a:r>
            <a:r>
              <a:rPr lang="en-US" sz="2000" b="1" dirty="0" err="1" smtClean="0">
                <a:solidFill>
                  <a:schemeClr val="bg1">
                    <a:lumMod val="65000"/>
                  </a:schemeClr>
                </a:solidFill>
                <a:sym typeface="Symbol" pitchFamily="18" charset="2"/>
              </a:rPr>
              <a:t>substituito</a:t>
            </a:r>
            <a:r>
              <a:rPr lang="en-US" sz="2000" b="1" dirty="0" smtClean="0">
                <a:solidFill>
                  <a:schemeClr val="bg1">
                    <a:lumMod val="65000"/>
                  </a:schemeClr>
                </a:solidFill>
                <a:sym typeface="Symbol" pitchFamily="18" charset="2"/>
              </a:rPr>
              <a:t> da un </a:t>
            </a:r>
            <a:r>
              <a:rPr lang="en-US" sz="2000" b="1" dirty="0" err="1" smtClean="0">
                <a:solidFill>
                  <a:schemeClr val="bg1">
                    <a:lumMod val="65000"/>
                  </a:schemeClr>
                </a:solidFill>
                <a:sym typeface="Symbol" pitchFamily="18" charset="2"/>
              </a:rPr>
              <a:t>valore</a:t>
            </a:r>
            <a:r>
              <a:rPr lang="en-US" sz="2000" b="1" dirty="0" smtClean="0">
                <a:solidFill>
                  <a:schemeClr val="bg1">
                    <a:lumMod val="65000"/>
                  </a:schemeClr>
                </a:solidFill>
                <a:sym typeface="Symbol" pitchFamily="18" charset="2"/>
              </a:rPr>
              <a:t> </a:t>
            </a:r>
            <a:r>
              <a:rPr lang="en-US" sz="2000" b="1" dirty="0" err="1" smtClean="0">
                <a:solidFill>
                  <a:schemeClr val="bg1">
                    <a:lumMod val="65000"/>
                  </a:schemeClr>
                </a:solidFill>
                <a:sym typeface="Symbol" pitchFamily="18" charset="2"/>
              </a:rPr>
              <a:t>fisso</a:t>
            </a:r>
            <a:r>
              <a:rPr lang="en-US" sz="2000" b="1" dirty="0" smtClean="0">
                <a:solidFill>
                  <a:schemeClr val="bg1">
                    <a:lumMod val="65000"/>
                  </a:schemeClr>
                </a:solidFill>
                <a:sym typeface="Symbol" pitchFamily="18" charset="2"/>
              </a:rPr>
              <a:t>                                                                	</a:t>
            </a:r>
            <a:r>
              <a:rPr lang="en-US" sz="2000" b="1" dirty="0" err="1" smtClean="0">
                <a:solidFill>
                  <a:schemeClr val="bg1">
                    <a:lumMod val="65000"/>
                  </a:schemeClr>
                </a:solidFill>
                <a:sym typeface="Symbol" pitchFamily="18" charset="2"/>
              </a:rPr>
              <a:t>tratto</a:t>
            </a:r>
            <a:r>
              <a:rPr lang="en-US" sz="2000" b="1" dirty="0" smtClean="0">
                <a:solidFill>
                  <a:schemeClr val="bg1">
                    <a:lumMod val="65000"/>
                  </a:schemeClr>
                </a:solidFill>
                <a:sym typeface="Symbol" pitchFamily="18" charset="2"/>
              </a:rPr>
              <a:t> da  &lt;1/p</a:t>
            </a:r>
            <a:r>
              <a:rPr lang="en-US" sz="2000" b="1" baseline="30000" dirty="0" smtClean="0">
                <a:solidFill>
                  <a:schemeClr val="bg1">
                    <a:lumMod val="65000"/>
                  </a:schemeClr>
                </a:solidFill>
                <a:sym typeface="Symbol" pitchFamily="18" charset="2"/>
              </a:rPr>
              <a:t>2</a:t>
            </a:r>
            <a:r>
              <a:rPr lang="en-US" sz="2000" b="1" dirty="0" smtClean="0">
                <a:solidFill>
                  <a:schemeClr val="bg1">
                    <a:lumMod val="65000"/>
                  </a:schemeClr>
                </a:solidFill>
                <a:sym typeface="Symbol" pitchFamily="18" charset="2"/>
              </a:rPr>
              <a:t>&gt;</a:t>
            </a:r>
            <a:endParaRPr lang="en-US" sz="1400" b="1" dirty="0">
              <a:solidFill>
                <a:schemeClr val="bg1">
                  <a:lumMod val="65000"/>
                </a:schemeClr>
              </a:solidFill>
              <a:sym typeface="Symbol" pitchFamily="18" charset="2"/>
            </a:endParaRPr>
          </a:p>
          <a:p>
            <a:pPr>
              <a:spcBef>
                <a:spcPct val="50000"/>
              </a:spcBef>
              <a:buFontTx/>
              <a:buChar char="•"/>
            </a:pPr>
            <a:endParaRPr lang="en-US" sz="1400" b="1" dirty="0"/>
          </a:p>
        </p:txBody>
      </p:sp>
      <p:graphicFrame>
        <p:nvGraphicFramePr>
          <p:cNvPr id="1026" name="Object 18"/>
          <p:cNvGraphicFramePr>
            <a:graphicFrameLocks noGrp="1" noChangeAspect="1"/>
          </p:cNvGraphicFramePr>
          <p:nvPr>
            <p:ph idx="1"/>
          </p:nvPr>
        </p:nvGraphicFramePr>
        <p:xfrm>
          <a:off x="0" y="3933056"/>
          <a:ext cx="1727200" cy="647130"/>
        </p:xfrm>
        <a:graphic>
          <a:graphicData uri="http://schemas.openxmlformats.org/presentationml/2006/ole">
            <mc:AlternateContent xmlns:mc="http://schemas.openxmlformats.org/markup-compatibility/2006">
              <mc:Choice xmlns:v="urn:schemas-microsoft-com:vml" Requires="v">
                <p:oleObj spid="_x0000_s104548" name="Equation" r:id="rId5" imgW="1244520" imgH="482400" progId="Equation.3">
                  <p:embed/>
                </p:oleObj>
              </mc:Choice>
              <mc:Fallback>
                <p:oleObj name="Equation" r:id="rId5" imgW="1244520" imgH="482400" progId="Equation.3">
                  <p:embed/>
                  <p:pic>
                    <p:nvPicPr>
                      <p:cNvPr id="0" name="Object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33056"/>
                        <a:ext cx="1727200" cy="647130"/>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1" name="Text Box 19"/>
          <p:cNvSpPr txBox="1">
            <a:spLocks noChangeArrowheads="1"/>
          </p:cNvSpPr>
          <p:nvPr/>
        </p:nvSpPr>
        <p:spPr bwMode="auto">
          <a:xfrm>
            <a:off x="1907704" y="3717032"/>
            <a:ext cx="4068960" cy="1615827"/>
          </a:xfrm>
          <a:prstGeom prst="rect">
            <a:avLst/>
          </a:prstGeom>
          <a:noFill/>
          <a:ln w="9525">
            <a:noFill/>
            <a:miter lim="800000"/>
            <a:headEnd/>
            <a:tailEnd/>
          </a:ln>
        </p:spPr>
        <p:txBody>
          <a:bodyPr wrap="square">
            <a:spAutoFit/>
          </a:bodyPr>
          <a:lstStyle/>
          <a:p>
            <a:pPr>
              <a:spcBef>
                <a:spcPct val="50000"/>
              </a:spcBef>
              <a:buFont typeface="Wingdings" pitchFamily="2" charset="2"/>
              <a:buChar char="§"/>
            </a:pPr>
            <a:r>
              <a:rPr lang="en-US" sz="1800" dirty="0"/>
              <a:t> </a:t>
            </a:r>
            <a:r>
              <a:rPr lang="en-US" sz="1800" dirty="0" err="1" smtClean="0"/>
              <a:t>inverso</a:t>
            </a:r>
            <a:r>
              <a:rPr lang="en-US" sz="1800" dirty="0" smtClean="0"/>
              <a:t> del </a:t>
            </a:r>
            <a:r>
              <a:rPr lang="en-US" sz="1800" dirty="0" err="1" smtClean="0"/>
              <a:t>momento</a:t>
            </a:r>
            <a:r>
              <a:rPr lang="en-US" sz="1800" dirty="0" smtClean="0"/>
              <a:t> </a:t>
            </a:r>
            <a:r>
              <a:rPr lang="en-US" sz="1800" dirty="0"/>
              <a:t>p</a:t>
            </a:r>
          </a:p>
          <a:p>
            <a:pPr>
              <a:spcBef>
                <a:spcPct val="50000"/>
              </a:spcBef>
              <a:buFont typeface="Wingdings" pitchFamily="2" charset="2"/>
              <a:buChar char="§"/>
            </a:pPr>
            <a:r>
              <a:rPr lang="en-US" sz="1800" dirty="0"/>
              <a:t> </a:t>
            </a:r>
            <a:r>
              <a:rPr lang="en-US" sz="1800" dirty="0" err="1" smtClean="0"/>
              <a:t>spessore</a:t>
            </a:r>
            <a:r>
              <a:rPr lang="en-US" sz="1800" dirty="0" smtClean="0"/>
              <a:t> del material  </a:t>
            </a:r>
            <a:r>
              <a:rPr lang="en-US" sz="1800" dirty="0"/>
              <a:t>X</a:t>
            </a:r>
          </a:p>
          <a:p>
            <a:pPr>
              <a:spcBef>
                <a:spcPct val="50000"/>
              </a:spcBef>
              <a:buFont typeface="Wingdings" pitchFamily="2" charset="2"/>
              <a:buChar char="§"/>
            </a:pPr>
            <a:r>
              <a:rPr lang="en-US" sz="1800" dirty="0"/>
              <a:t> </a:t>
            </a:r>
            <a:r>
              <a:rPr lang="en-US" sz="1800" dirty="0" err="1" smtClean="0"/>
              <a:t>lughezza</a:t>
            </a:r>
            <a:r>
              <a:rPr lang="en-US" sz="1800" dirty="0" smtClean="0"/>
              <a:t> di </a:t>
            </a:r>
            <a:r>
              <a:rPr lang="en-US" sz="1800" dirty="0" err="1" smtClean="0"/>
              <a:t>radiazione</a:t>
            </a:r>
            <a:r>
              <a:rPr lang="en-US" sz="1800" dirty="0" smtClean="0"/>
              <a:t>  </a:t>
            </a:r>
            <a:r>
              <a:rPr lang="en-US" sz="1800" dirty="0"/>
              <a:t>X</a:t>
            </a:r>
            <a:r>
              <a:rPr lang="en-US" sz="1800" baseline="-25000" dirty="0"/>
              <a:t>0</a:t>
            </a:r>
            <a:r>
              <a:rPr lang="en-US" sz="1800" dirty="0"/>
              <a:t> (~1/Z</a:t>
            </a:r>
            <a:r>
              <a:rPr lang="en-US" sz="1800" dirty="0" smtClean="0"/>
              <a:t>) </a:t>
            </a:r>
            <a:r>
              <a:rPr lang="en-US" sz="1800" b="1" dirty="0" smtClean="0">
                <a:solidFill>
                  <a:srgbClr val="FF0000"/>
                </a:solidFill>
              </a:rPr>
              <a:t>o</a:t>
            </a:r>
            <a:endParaRPr lang="en-US" sz="1800" b="1" dirty="0">
              <a:solidFill>
                <a:srgbClr val="FF0000"/>
              </a:solidFill>
            </a:endParaRPr>
          </a:p>
          <a:p>
            <a:pPr>
              <a:spcBef>
                <a:spcPct val="50000"/>
              </a:spcBef>
              <a:buFont typeface="Wingdings" pitchFamily="2" charset="2"/>
              <a:buChar char="q"/>
            </a:pPr>
            <a:endParaRPr lang="en-US" sz="1800" dirty="0"/>
          </a:p>
        </p:txBody>
      </p:sp>
      <p:pic>
        <p:nvPicPr>
          <p:cNvPr id="1042" name="Picture 20"/>
          <p:cNvPicPr>
            <a:picLocks noChangeAspect="1" noChangeArrowheads="1"/>
          </p:cNvPicPr>
          <p:nvPr/>
        </p:nvPicPr>
        <p:blipFill>
          <a:blip r:embed="rId7" cstate="print"/>
          <a:srcRect/>
          <a:stretch>
            <a:fillRect/>
          </a:stretch>
        </p:blipFill>
        <p:spPr bwMode="auto">
          <a:xfrm>
            <a:off x="6516216" y="2204864"/>
            <a:ext cx="1565275" cy="2260600"/>
          </a:xfrm>
          <a:prstGeom prst="rect">
            <a:avLst/>
          </a:prstGeom>
          <a:noFill/>
          <a:ln w="9525">
            <a:noFill/>
            <a:miter lim="800000"/>
            <a:headEnd/>
            <a:tailEnd/>
          </a:ln>
        </p:spPr>
      </p:pic>
      <p:sp>
        <p:nvSpPr>
          <p:cNvPr id="1043" name="Text Box 21"/>
          <p:cNvSpPr txBox="1">
            <a:spLocks noChangeArrowheads="1"/>
          </p:cNvSpPr>
          <p:nvPr/>
        </p:nvSpPr>
        <p:spPr bwMode="auto">
          <a:xfrm>
            <a:off x="6282444" y="5541538"/>
            <a:ext cx="2771800" cy="523220"/>
          </a:xfrm>
          <a:prstGeom prst="rect">
            <a:avLst/>
          </a:prstGeom>
          <a:noFill/>
          <a:ln w="9525">
            <a:noFill/>
            <a:miter lim="800000"/>
            <a:headEnd/>
            <a:tailEnd/>
          </a:ln>
        </p:spPr>
        <p:txBody>
          <a:bodyPr wrap="square">
            <a:spAutoFit/>
          </a:bodyPr>
          <a:lstStyle/>
          <a:p>
            <a:pPr>
              <a:spcBef>
                <a:spcPct val="50000"/>
              </a:spcBef>
            </a:pPr>
            <a:r>
              <a:rPr lang="en-US" sz="1400" dirty="0"/>
              <a:t>* Los Alamos group </a:t>
            </a:r>
            <a:r>
              <a:rPr lang="en-US" sz="1400" dirty="0">
                <a:solidFill>
                  <a:srgbClr val="000000"/>
                </a:solidFill>
                <a:cs typeface="Times New Roman" pitchFamily="18" charset="0"/>
              </a:rPr>
              <a:t>K. R. </a:t>
            </a:r>
            <a:r>
              <a:rPr lang="en-US" sz="1400" dirty="0" err="1">
                <a:solidFill>
                  <a:srgbClr val="000000"/>
                </a:solidFill>
                <a:cs typeface="Times New Roman" pitchFamily="18" charset="0"/>
              </a:rPr>
              <a:t>Borozdin</a:t>
            </a:r>
            <a:r>
              <a:rPr lang="en-US" sz="1400" dirty="0">
                <a:solidFill>
                  <a:srgbClr val="000000"/>
                </a:solidFill>
                <a:cs typeface="Times New Roman" pitchFamily="18" charset="0"/>
              </a:rPr>
              <a:t> et al., Nature 422 (2003) 277.</a:t>
            </a:r>
            <a:r>
              <a:rPr lang="en-US" sz="1400" dirty="0"/>
              <a:t> +….</a:t>
            </a:r>
          </a:p>
        </p:txBody>
      </p:sp>
      <p:sp>
        <p:nvSpPr>
          <p:cNvPr id="19" name="TextBox 18"/>
          <p:cNvSpPr txBox="1"/>
          <p:nvPr/>
        </p:nvSpPr>
        <p:spPr>
          <a:xfrm>
            <a:off x="1727200" y="4823618"/>
            <a:ext cx="5256584" cy="400110"/>
          </a:xfrm>
          <a:prstGeom prst="rect">
            <a:avLst/>
          </a:prstGeom>
          <a:noFill/>
        </p:spPr>
        <p:txBody>
          <a:bodyPr wrap="square" rtlCol="0">
            <a:spAutoFit/>
          </a:bodyPr>
          <a:lstStyle/>
          <a:p>
            <a:r>
              <a:rPr lang="en-US" sz="2000" b="1" dirty="0" err="1" smtClean="0">
                <a:solidFill>
                  <a:srgbClr val="FF0000"/>
                </a:solidFill>
                <a:sym typeface="Symbol"/>
              </a:rPr>
              <a:t>Densità</a:t>
            </a:r>
            <a:r>
              <a:rPr lang="en-US" sz="2000" b="1" dirty="0" smtClean="0">
                <a:solidFill>
                  <a:srgbClr val="FF0000"/>
                </a:solidFill>
                <a:sym typeface="Symbol"/>
              </a:rPr>
              <a:t> </a:t>
            </a:r>
            <a:r>
              <a:rPr lang="en-US" sz="2000" b="1" dirty="0" err="1" smtClean="0">
                <a:solidFill>
                  <a:srgbClr val="FF0000"/>
                </a:solidFill>
                <a:sym typeface="Symbol"/>
              </a:rPr>
              <a:t>Lineare</a:t>
            </a:r>
            <a:r>
              <a:rPr lang="en-US" sz="2000" b="1" dirty="0" smtClean="0">
                <a:solidFill>
                  <a:srgbClr val="FF0000"/>
                </a:solidFill>
                <a:sym typeface="Symbol"/>
              </a:rPr>
              <a:t> di Scattering (LSD ) </a:t>
            </a:r>
            <a:r>
              <a:rPr lang="en-US" sz="2000" b="1" i="1" dirty="0" smtClean="0">
                <a:solidFill>
                  <a:srgbClr val="FF0000"/>
                </a:solidFill>
                <a:sym typeface="Symbol"/>
              </a:rPr>
              <a:t>=1/X</a:t>
            </a:r>
            <a:r>
              <a:rPr lang="en-US" sz="2000" b="1" i="1" baseline="-25000" dirty="0" smtClean="0">
                <a:solidFill>
                  <a:srgbClr val="FF0000"/>
                </a:solidFill>
                <a:sym typeface="Symbol"/>
              </a:rPr>
              <a:t>0</a:t>
            </a:r>
            <a:endParaRPr lang="it-IT" i="1" dirty="0">
              <a:solidFill>
                <a:srgbClr val="FF0000"/>
              </a:solidFill>
            </a:endParaRPr>
          </a:p>
        </p:txBody>
      </p:sp>
      <p:sp>
        <p:nvSpPr>
          <p:cNvPr id="4" name="Slide Number Placeholder 3"/>
          <p:cNvSpPr>
            <a:spLocks noGrp="1"/>
          </p:cNvSpPr>
          <p:nvPr>
            <p:ph type="sldNum" sz="quarter" idx="12"/>
          </p:nvPr>
        </p:nvSpPr>
        <p:spPr/>
        <p:txBody>
          <a:bodyPr/>
          <a:lstStyle/>
          <a:p>
            <a:pPr>
              <a:defRPr/>
            </a:pPr>
            <a:fld id="{A7B3ABCB-7B78-4EA3-87CE-8A94D6627E38}" type="slidenum">
              <a:rPr lang="it-IT" smtClean="0"/>
              <a:pPr>
                <a:defRPr/>
              </a:pPr>
              <a:t>6</a:t>
            </a:fld>
            <a:endParaRPr lang="it-IT"/>
          </a:p>
        </p:txBody>
      </p:sp>
      <p:sp>
        <p:nvSpPr>
          <p:cNvPr id="3" name="Footer Placeholder 2"/>
          <p:cNvSpPr>
            <a:spLocks noGrp="1"/>
          </p:cNvSpPr>
          <p:nvPr>
            <p:ph type="ftr" sz="quarter" idx="11"/>
          </p:nvPr>
        </p:nvSpPr>
        <p:spPr/>
        <p:txBody>
          <a:bodyPr/>
          <a:lstStyle/>
          <a:p>
            <a:pPr>
              <a:defRPr/>
            </a:pPr>
            <a:r>
              <a:rPr lang="it-IT" smtClean="0"/>
              <a:t>P. Checchia  Incontro sulla Tomografia muonica </a:t>
            </a:r>
            <a:endParaRPr lang="it-IT"/>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Rectangle 2"/>
          <p:cNvSpPr>
            <a:spLocks noGrp="1" noChangeArrowheads="1"/>
          </p:cNvSpPr>
          <p:nvPr>
            <p:ph type="title"/>
          </p:nvPr>
        </p:nvSpPr>
        <p:spPr>
          <a:xfrm>
            <a:off x="1524000" y="0"/>
            <a:ext cx="6577013" cy="1066800"/>
          </a:xfrm>
          <a:solidFill>
            <a:srgbClr val="66FFFF"/>
          </a:solidFill>
        </p:spPr>
        <p:txBody>
          <a:bodyPr/>
          <a:lstStyle/>
          <a:p>
            <a:pPr eaLnBrk="1" hangingPunct="1"/>
            <a:r>
              <a:rPr lang="en-US" sz="3600" b="1" dirty="0" err="1" smtClean="0">
                <a:solidFill>
                  <a:schemeClr val="accent2"/>
                </a:solidFill>
              </a:rPr>
              <a:t>Tecniche</a:t>
            </a:r>
            <a:r>
              <a:rPr lang="en-US" sz="3600" b="1" dirty="0" smtClean="0">
                <a:solidFill>
                  <a:schemeClr val="accent2"/>
                </a:solidFill>
              </a:rPr>
              <a:t> di</a:t>
            </a:r>
            <a:r>
              <a:rPr lang="en-US" sz="3600" b="1" dirty="0" smtClean="0">
                <a:solidFill>
                  <a:srgbClr val="3333CC"/>
                </a:solidFill>
              </a:rPr>
              <a:t> </a:t>
            </a:r>
            <a:r>
              <a:rPr lang="en-US" sz="3600" b="1" dirty="0" err="1" smtClean="0">
                <a:solidFill>
                  <a:srgbClr val="3333CC"/>
                </a:solidFill>
              </a:rPr>
              <a:t>ricostruzione</a:t>
            </a:r>
            <a:endParaRPr lang="en-US" dirty="0" smtClean="0"/>
          </a:p>
        </p:txBody>
      </p:sp>
      <p:sp>
        <p:nvSpPr>
          <p:cNvPr id="25606" name="Text Box 4"/>
          <p:cNvSpPr txBox="1">
            <a:spLocks noChangeArrowheads="1"/>
          </p:cNvSpPr>
          <p:nvPr/>
        </p:nvSpPr>
        <p:spPr bwMode="auto">
          <a:xfrm>
            <a:off x="746125" y="4384675"/>
            <a:ext cx="3673475" cy="457200"/>
          </a:xfrm>
          <a:prstGeom prst="rect">
            <a:avLst/>
          </a:prstGeom>
          <a:noFill/>
          <a:ln w="9525">
            <a:noFill/>
            <a:miter lim="800000"/>
            <a:headEnd/>
            <a:tailEnd/>
          </a:ln>
        </p:spPr>
        <p:txBody>
          <a:bodyPr>
            <a:spAutoFit/>
          </a:bodyPr>
          <a:lstStyle/>
          <a:p>
            <a:endParaRPr lang="en-GB" dirty="0"/>
          </a:p>
        </p:txBody>
      </p:sp>
      <p:sp>
        <p:nvSpPr>
          <p:cNvPr id="25608" name="Rectangle 16"/>
          <p:cNvSpPr>
            <a:spLocks noChangeArrowheads="1"/>
          </p:cNvSpPr>
          <p:nvPr/>
        </p:nvSpPr>
        <p:spPr bwMode="auto">
          <a:xfrm>
            <a:off x="0" y="1916832"/>
            <a:ext cx="4572000" cy="1368152"/>
          </a:xfrm>
          <a:prstGeom prst="rect">
            <a:avLst/>
          </a:prstGeom>
          <a:noFill/>
          <a:ln w="9525">
            <a:noFill/>
            <a:miter lim="800000"/>
            <a:headEnd/>
            <a:tailEnd/>
          </a:ln>
        </p:spPr>
        <p:txBody>
          <a:bodyPr/>
          <a:lstStyle/>
          <a:p>
            <a:pPr marL="342900" indent="-342900">
              <a:spcBef>
                <a:spcPct val="20000"/>
              </a:spcBef>
              <a:buFontTx/>
              <a:buChar char="•"/>
            </a:pPr>
            <a:r>
              <a:rPr lang="en-US" sz="2000" b="1" dirty="0" err="1" smtClean="0"/>
              <a:t>Metodo</a:t>
            </a:r>
            <a:r>
              <a:rPr lang="en-US" sz="2000" b="1" dirty="0" smtClean="0"/>
              <a:t> </a:t>
            </a:r>
            <a:r>
              <a:rPr lang="en-US" sz="2000" b="1" dirty="0" err="1" smtClean="0"/>
              <a:t>semplice</a:t>
            </a:r>
            <a:r>
              <a:rPr lang="en-US" sz="2000" b="1" dirty="0" smtClean="0"/>
              <a:t>: </a:t>
            </a:r>
            <a:r>
              <a:rPr lang="en-US" sz="2000" b="1" i="1" dirty="0"/>
              <a:t>Single Scattering Approximation</a:t>
            </a:r>
            <a:r>
              <a:rPr lang="en-US" sz="2000" b="1" dirty="0"/>
              <a:t>    (SSA).</a:t>
            </a:r>
            <a:r>
              <a:rPr lang="en-US" sz="2000" b="1" dirty="0">
                <a:solidFill>
                  <a:srgbClr val="0099CC"/>
                </a:solidFill>
              </a:rPr>
              <a:t>  </a:t>
            </a:r>
            <a:r>
              <a:rPr lang="en-US" sz="2000" b="1" dirty="0" err="1" smtClean="0"/>
              <a:t>Nello</a:t>
            </a:r>
            <a:r>
              <a:rPr lang="en-US" sz="2000" b="1" dirty="0" smtClean="0"/>
              <a:t> </a:t>
            </a:r>
            <a:r>
              <a:rPr lang="en-US" sz="2000" b="1" dirty="0" err="1" smtClean="0"/>
              <a:t>spazio</a:t>
            </a:r>
            <a:r>
              <a:rPr lang="en-US" sz="2000" b="1" dirty="0" smtClean="0"/>
              <a:t>: </a:t>
            </a:r>
            <a:r>
              <a:rPr lang="en-US" sz="2000" b="1" i="1" dirty="0"/>
              <a:t>Point Of Closest Approach </a:t>
            </a:r>
            <a:r>
              <a:rPr lang="en-US" sz="2000" b="1" dirty="0"/>
              <a:t>(POCA) </a:t>
            </a:r>
            <a:r>
              <a:rPr lang="en-US" sz="2000" b="1" dirty="0" smtClean="0"/>
              <a:t>di </a:t>
            </a:r>
            <a:r>
              <a:rPr lang="en-US" sz="2000" b="1" dirty="0"/>
              <a:t>2 </a:t>
            </a:r>
            <a:r>
              <a:rPr lang="en-US" sz="2000" b="1" dirty="0" err="1" smtClean="0"/>
              <a:t>rette</a:t>
            </a:r>
            <a:r>
              <a:rPr lang="en-US" sz="2000" b="1" dirty="0" smtClean="0"/>
              <a:t> con un peso w=</a:t>
            </a:r>
            <a:r>
              <a:rPr lang="en-US" sz="2000" b="1" dirty="0" smtClean="0">
                <a:sym typeface="Symbol"/>
              </a:rPr>
              <a:t></a:t>
            </a:r>
            <a:r>
              <a:rPr lang="en-US" sz="2000" b="1" baseline="30000" dirty="0" smtClean="0">
                <a:sym typeface="Symbol"/>
              </a:rPr>
              <a:t>2</a:t>
            </a:r>
            <a:r>
              <a:rPr lang="en-US" sz="2000" b="1" dirty="0" smtClean="0"/>
              <a:t> </a:t>
            </a:r>
            <a:endParaRPr lang="en-US" sz="2000" b="1" dirty="0">
              <a:solidFill>
                <a:srgbClr val="0099CC"/>
              </a:solidFill>
            </a:endParaRPr>
          </a:p>
        </p:txBody>
      </p:sp>
      <p:pic>
        <p:nvPicPr>
          <p:cNvPr id="25609" name="Picture 17" descr="Multiple_scatt"/>
          <p:cNvPicPr>
            <a:picLocks noChangeAspect="1" noChangeArrowheads="1"/>
          </p:cNvPicPr>
          <p:nvPr/>
        </p:nvPicPr>
        <p:blipFill>
          <a:blip r:embed="rId3" cstate="print"/>
          <a:srcRect/>
          <a:stretch>
            <a:fillRect/>
          </a:stretch>
        </p:blipFill>
        <p:spPr bwMode="auto">
          <a:xfrm>
            <a:off x="683568" y="3212976"/>
            <a:ext cx="2736850" cy="3492500"/>
          </a:xfrm>
          <a:prstGeom prst="rect">
            <a:avLst/>
          </a:prstGeom>
          <a:noFill/>
          <a:ln w="9525">
            <a:noFill/>
            <a:miter lim="800000"/>
            <a:headEnd/>
            <a:tailEnd/>
          </a:ln>
        </p:spPr>
      </p:pic>
      <p:sp>
        <p:nvSpPr>
          <p:cNvPr id="25610" name="Rectangle 18"/>
          <p:cNvSpPr>
            <a:spLocks noChangeArrowheads="1"/>
          </p:cNvSpPr>
          <p:nvPr/>
        </p:nvSpPr>
        <p:spPr bwMode="auto">
          <a:xfrm>
            <a:off x="5051425" y="2060848"/>
            <a:ext cx="4092575" cy="936103"/>
          </a:xfrm>
          <a:prstGeom prst="rect">
            <a:avLst/>
          </a:prstGeom>
          <a:noFill/>
          <a:ln w="9525">
            <a:noFill/>
            <a:miter lim="800000"/>
            <a:headEnd/>
            <a:tailEnd/>
          </a:ln>
        </p:spPr>
        <p:txBody>
          <a:bodyPr/>
          <a:lstStyle/>
          <a:p>
            <a:pPr marL="342900" indent="-342900">
              <a:spcBef>
                <a:spcPct val="20000"/>
              </a:spcBef>
              <a:buFontTx/>
              <a:buChar char="•"/>
            </a:pPr>
            <a:r>
              <a:rPr lang="en-US" sz="2000" b="1" dirty="0" err="1" smtClean="0"/>
              <a:t>Impreciso</a:t>
            </a:r>
            <a:r>
              <a:rPr lang="en-US" sz="2000" b="1" dirty="0" smtClean="0"/>
              <a:t>  </a:t>
            </a:r>
            <a:r>
              <a:rPr lang="en-US" sz="2000" b="1" dirty="0"/>
              <a:t>in </a:t>
            </a:r>
            <a:r>
              <a:rPr lang="en-US" sz="2000" b="1" dirty="0" err="1" smtClean="0"/>
              <a:t>presenza</a:t>
            </a:r>
            <a:r>
              <a:rPr lang="en-US" sz="2000" b="1" dirty="0" smtClean="0"/>
              <a:t> di </a:t>
            </a:r>
            <a:r>
              <a:rPr lang="en-US" sz="2000" b="1" dirty="0" err="1" smtClean="0"/>
              <a:t>più</a:t>
            </a:r>
            <a:r>
              <a:rPr lang="en-US" sz="2000" b="1" dirty="0" smtClean="0"/>
              <a:t> </a:t>
            </a:r>
            <a:r>
              <a:rPr lang="en-US" sz="2000" b="1" dirty="0" err="1" smtClean="0"/>
              <a:t>centri</a:t>
            </a:r>
            <a:r>
              <a:rPr lang="en-US" sz="2000" b="1" dirty="0" smtClean="0"/>
              <a:t> di </a:t>
            </a:r>
            <a:r>
              <a:rPr lang="en-US" sz="2000" b="1" dirty="0" err="1" smtClean="0"/>
              <a:t>diffusione</a:t>
            </a:r>
            <a:endParaRPr lang="en-US" sz="2000" b="1" dirty="0" smtClean="0"/>
          </a:p>
        </p:txBody>
      </p:sp>
      <p:pic>
        <p:nvPicPr>
          <p:cNvPr id="25611" name="Picture 19" descr="Multiple_scatt_3"/>
          <p:cNvPicPr>
            <a:picLocks noChangeAspect="1" noChangeArrowheads="1"/>
          </p:cNvPicPr>
          <p:nvPr/>
        </p:nvPicPr>
        <p:blipFill>
          <a:blip r:embed="rId4" cstate="print"/>
          <a:srcRect/>
          <a:stretch>
            <a:fillRect/>
          </a:stretch>
        </p:blipFill>
        <p:spPr bwMode="auto">
          <a:xfrm>
            <a:off x="5580112" y="3068637"/>
            <a:ext cx="2774950" cy="3789363"/>
          </a:xfrm>
          <a:prstGeom prst="rect">
            <a:avLst/>
          </a:prstGeom>
          <a:noFill/>
          <a:ln w="9525">
            <a:noFill/>
            <a:miter lim="800000"/>
            <a:headEnd/>
            <a:tailEnd/>
          </a:ln>
        </p:spPr>
      </p:pic>
      <p:sp>
        <p:nvSpPr>
          <p:cNvPr id="25616" name="Text Box 24"/>
          <p:cNvSpPr txBox="1">
            <a:spLocks noChangeArrowheads="1"/>
          </p:cNvSpPr>
          <p:nvPr/>
        </p:nvSpPr>
        <p:spPr bwMode="auto">
          <a:xfrm>
            <a:off x="3635896" y="1628800"/>
            <a:ext cx="2089150" cy="457200"/>
          </a:xfrm>
          <a:prstGeom prst="rect">
            <a:avLst/>
          </a:prstGeom>
          <a:noFill/>
          <a:ln w="9525">
            <a:noFill/>
            <a:miter lim="800000"/>
            <a:headEnd/>
            <a:tailEnd/>
          </a:ln>
        </p:spPr>
        <p:txBody>
          <a:bodyPr>
            <a:spAutoFit/>
          </a:bodyPr>
          <a:lstStyle/>
          <a:p>
            <a:r>
              <a:rPr lang="en-US" b="1" dirty="0" smtClean="0">
                <a:solidFill>
                  <a:srgbClr val="FF0000"/>
                </a:solidFill>
              </a:rPr>
              <a:t>Base </a:t>
            </a:r>
            <a:r>
              <a:rPr lang="en-US" b="1" dirty="0">
                <a:solidFill>
                  <a:srgbClr val="FF0000"/>
                </a:solidFill>
              </a:rPr>
              <a:t>(POCA)</a:t>
            </a:r>
          </a:p>
        </p:txBody>
      </p:sp>
      <p:pic>
        <p:nvPicPr>
          <p:cNvPr id="18" name="Picture 3" descr="C:\files\logoinfnpd.tiff"/>
          <p:cNvPicPr>
            <a:picLocks noChangeAspect="1" noChangeArrowheads="1"/>
          </p:cNvPicPr>
          <p:nvPr/>
        </p:nvPicPr>
        <p:blipFill>
          <a:blip r:embed="rId5" cstate="print"/>
          <a:srcRect/>
          <a:stretch>
            <a:fillRect/>
          </a:stretch>
        </p:blipFill>
        <p:spPr bwMode="auto">
          <a:xfrm>
            <a:off x="0" y="0"/>
            <a:ext cx="1475656" cy="1236155"/>
          </a:xfrm>
          <a:prstGeom prst="rect">
            <a:avLst/>
          </a:prstGeom>
          <a:noFill/>
        </p:spPr>
      </p:pic>
      <p:pic>
        <p:nvPicPr>
          <p:cNvPr id="19" name="Picture 3" descr="C:\files\logoinfnpd.tiff"/>
          <p:cNvPicPr>
            <a:picLocks noChangeAspect="1" noChangeArrowheads="1"/>
          </p:cNvPicPr>
          <p:nvPr/>
        </p:nvPicPr>
        <p:blipFill>
          <a:blip r:embed="rId5" cstate="print"/>
          <a:srcRect/>
          <a:stretch>
            <a:fillRect/>
          </a:stretch>
        </p:blipFill>
        <p:spPr bwMode="auto">
          <a:xfrm>
            <a:off x="7668344" y="0"/>
            <a:ext cx="1475656" cy="1236155"/>
          </a:xfrm>
          <a:prstGeom prst="rect">
            <a:avLst/>
          </a:prstGeom>
          <a:noFill/>
        </p:spPr>
      </p:pic>
      <p:sp>
        <p:nvSpPr>
          <p:cNvPr id="20" name="TextBox 19"/>
          <p:cNvSpPr txBox="1"/>
          <p:nvPr/>
        </p:nvSpPr>
        <p:spPr>
          <a:xfrm>
            <a:off x="251520" y="1196752"/>
            <a:ext cx="8640960" cy="400110"/>
          </a:xfrm>
          <a:prstGeom prst="rect">
            <a:avLst/>
          </a:prstGeom>
          <a:noFill/>
        </p:spPr>
        <p:txBody>
          <a:bodyPr wrap="square" rtlCol="0">
            <a:spAutoFit/>
          </a:bodyPr>
          <a:lstStyle/>
          <a:p>
            <a:r>
              <a:rPr lang="en-US" sz="2000" b="1" dirty="0" smtClean="0">
                <a:solidFill>
                  <a:schemeClr val="accent2"/>
                </a:solidFill>
              </a:rPr>
              <a:t>Due </a:t>
            </a:r>
            <a:r>
              <a:rPr lang="en-US" sz="2000" b="1" dirty="0" err="1" smtClean="0">
                <a:solidFill>
                  <a:srgbClr val="FF0000"/>
                </a:solidFill>
              </a:rPr>
              <a:t>rivelatori</a:t>
            </a:r>
            <a:r>
              <a:rPr lang="en-US" sz="2000" b="1" dirty="0" smtClean="0">
                <a:solidFill>
                  <a:srgbClr val="FF0000"/>
                </a:solidFill>
              </a:rPr>
              <a:t> </a:t>
            </a:r>
            <a:r>
              <a:rPr lang="en-US" sz="2000" b="1" dirty="0" smtClean="0">
                <a:solidFill>
                  <a:schemeClr val="accent2"/>
                </a:solidFill>
              </a:rPr>
              <a:t> per </a:t>
            </a:r>
            <a:r>
              <a:rPr lang="en-US" sz="2000" b="1" dirty="0" err="1" smtClean="0">
                <a:solidFill>
                  <a:schemeClr val="accent2"/>
                </a:solidFill>
              </a:rPr>
              <a:t>misurare</a:t>
            </a:r>
            <a:r>
              <a:rPr lang="en-US" sz="2000" b="1" dirty="0" smtClean="0">
                <a:solidFill>
                  <a:schemeClr val="accent2"/>
                </a:solidFill>
              </a:rPr>
              <a:t> </a:t>
            </a:r>
            <a:r>
              <a:rPr lang="en-US" sz="2000" b="1" dirty="0" err="1" smtClean="0">
                <a:solidFill>
                  <a:schemeClr val="accent2"/>
                </a:solidFill>
              </a:rPr>
              <a:t>posizione</a:t>
            </a:r>
            <a:r>
              <a:rPr lang="en-US" sz="2000" b="1" dirty="0" smtClean="0">
                <a:solidFill>
                  <a:schemeClr val="accent2"/>
                </a:solidFill>
              </a:rPr>
              <a:t> e </a:t>
            </a:r>
            <a:r>
              <a:rPr lang="en-US" sz="2000" b="1" dirty="0" err="1" smtClean="0">
                <a:solidFill>
                  <a:schemeClr val="accent2"/>
                </a:solidFill>
              </a:rPr>
              <a:t>direzione</a:t>
            </a:r>
            <a:r>
              <a:rPr lang="en-US" sz="2000" b="1" dirty="0" smtClean="0">
                <a:solidFill>
                  <a:schemeClr val="accent2"/>
                </a:solidFill>
              </a:rPr>
              <a:t>  del </a:t>
            </a:r>
            <a:r>
              <a:rPr lang="en-US" sz="2000" b="1" dirty="0" err="1" smtClean="0">
                <a:solidFill>
                  <a:schemeClr val="accent2"/>
                </a:solidFill>
              </a:rPr>
              <a:t>muone</a:t>
            </a:r>
            <a:r>
              <a:rPr lang="en-US" sz="2000" b="1" dirty="0" smtClean="0">
                <a:solidFill>
                  <a:schemeClr val="accent2"/>
                </a:solidFill>
              </a:rPr>
              <a:t>: prima e </a:t>
            </a:r>
            <a:r>
              <a:rPr lang="en-US" sz="2000" b="1" dirty="0" err="1" smtClean="0">
                <a:solidFill>
                  <a:schemeClr val="accent2"/>
                </a:solidFill>
              </a:rPr>
              <a:t>dopo</a:t>
            </a:r>
            <a:r>
              <a:rPr lang="en-US" sz="2000" b="1" dirty="0" smtClean="0">
                <a:solidFill>
                  <a:schemeClr val="accent2"/>
                </a:solidFill>
              </a:rPr>
              <a:t> </a:t>
            </a:r>
            <a:endParaRPr lang="it-IT" sz="2000" b="1" dirty="0">
              <a:solidFill>
                <a:schemeClr val="accent2"/>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noChangeArrowheads="1"/>
          </p:cNvSpPr>
          <p:nvPr>
            <p:ph type="title"/>
          </p:nvPr>
        </p:nvSpPr>
        <p:spPr>
          <a:xfrm>
            <a:off x="684213" y="0"/>
            <a:ext cx="7772400" cy="1052513"/>
          </a:xfrm>
          <a:solidFill>
            <a:srgbClr val="66FFFF"/>
          </a:solidFill>
        </p:spPr>
        <p:txBody>
          <a:bodyPr/>
          <a:lstStyle/>
          <a:p>
            <a:pPr eaLnBrk="1" hangingPunct="1"/>
            <a:r>
              <a:rPr lang="en-US" sz="3600" b="1" dirty="0" err="1">
                <a:solidFill>
                  <a:srgbClr val="3333CC"/>
                </a:solidFill>
              </a:rPr>
              <a:t>Tecniche</a:t>
            </a:r>
            <a:r>
              <a:rPr lang="en-US" sz="3600" b="1" dirty="0">
                <a:solidFill>
                  <a:srgbClr val="3333CC"/>
                </a:solidFill>
              </a:rPr>
              <a:t> di </a:t>
            </a:r>
            <a:r>
              <a:rPr lang="en-US" sz="3600" b="1" dirty="0" err="1" smtClean="0">
                <a:solidFill>
                  <a:srgbClr val="3333CC"/>
                </a:solidFill>
              </a:rPr>
              <a:t>ricostruzione</a:t>
            </a:r>
            <a:endParaRPr lang="en-US" dirty="0" smtClean="0"/>
          </a:p>
        </p:txBody>
      </p:sp>
      <p:pic>
        <p:nvPicPr>
          <p:cNvPr id="349" name="Picture 3" descr="C:\files\logoinfnpd.tiff"/>
          <p:cNvPicPr>
            <a:picLocks noChangeAspect="1" noChangeArrowheads="1"/>
          </p:cNvPicPr>
          <p:nvPr/>
        </p:nvPicPr>
        <p:blipFill>
          <a:blip r:embed="rId4" cstate="print"/>
          <a:srcRect/>
          <a:stretch>
            <a:fillRect/>
          </a:stretch>
        </p:blipFill>
        <p:spPr bwMode="auto">
          <a:xfrm>
            <a:off x="7668344" y="0"/>
            <a:ext cx="1475656" cy="1108075"/>
          </a:xfrm>
          <a:prstGeom prst="rect">
            <a:avLst/>
          </a:prstGeom>
          <a:noFill/>
        </p:spPr>
      </p:pic>
      <p:pic>
        <p:nvPicPr>
          <p:cNvPr id="348" name="Picture 3" descr="C:\files\logoinfnpd.tiff"/>
          <p:cNvPicPr>
            <a:picLocks noChangeAspect="1" noChangeArrowheads="1"/>
          </p:cNvPicPr>
          <p:nvPr/>
        </p:nvPicPr>
        <p:blipFill>
          <a:blip r:embed="rId4" cstate="print"/>
          <a:srcRect/>
          <a:stretch>
            <a:fillRect/>
          </a:stretch>
        </p:blipFill>
        <p:spPr bwMode="auto">
          <a:xfrm>
            <a:off x="0" y="0"/>
            <a:ext cx="1475656" cy="1168401"/>
          </a:xfrm>
          <a:prstGeom prst="rect">
            <a:avLst/>
          </a:prstGeom>
          <a:noFill/>
        </p:spPr>
      </p:pic>
      <p:sp>
        <p:nvSpPr>
          <p:cNvPr id="2055" name="Text Box 3"/>
          <p:cNvSpPr txBox="1">
            <a:spLocks noChangeArrowheads="1"/>
          </p:cNvSpPr>
          <p:nvPr/>
        </p:nvSpPr>
        <p:spPr bwMode="auto">
          <a:xfrm>
            <a:off x="746125" y="4384675"/>
            <a:ext cx="3673475" cy="457200"/>
          </a:xfrm>
          <a:prstGeom prst="rect">
            <a:avLst/>
          </a:prstGeom>
          <a:noFill/>
          <a:ln w="9525">
            <a:noFill/>
            <a:miter lim="800000"/>
            <a:headEnd/>
            <a:tailEnd/>
          </a:ln>
        </p:spPr>
        <p:txBody>
          <a:bodyPr>
            <a:spAutoFit/>
          </a:bodyPr>
          <a:lstStyle/>
          <a:p>
            <a:endParaRPr lang="en-GB" dirty="0"/>
          </a:p>
        </p:txBody>
      </p:sp>
      <p:sp>
        <p:nvSpPr>
          <p:cNvPr id="2057" name="Text Box 5"/>
          <p:cNvSpPr txBox="1">
            <a:spLocks noChangeArrowheads="1"/>
          </p:cNvSpPr>
          <p:nvPr/>
        </p:nvSpPr>
        <p:spPr bwMode="auto">
          <a:xfrm>
            <a:off x="1115207" y="1011673"/>
            <a:ext cx="7416824" cy="461665"/>
          </a:xfrm>
          <a:prstGeom prst="rect">
            <a:avLst/>
          </a:prstGeom>
          <a:noFill/>
          <a:ln w="9525">
            <a:noFill/>
            <a:miter lim="800000"/>
            <a:headEnd/>
            <a:tailEnd/>
          </a:ln>
        </p:spPr>
        <p:txBody>
          <a:bodyPr wrap="square">
            <a:spAutoFit/>
          </a:bodyPr>
          <a:lstStyle/>
          <a:p>
            <a:r>
              <a:rPr lang="en-US" b="1" dirty="0" err="1" smtClean="0">
                <a:solidFill>
                  <a:srgbClr val="FF0000"/>
                </a:solidFill>
              </a:rPr>
              <a:t>Tomografica</a:t>
            </a:r>
            <a:r>
              <a:rPr lang="en-US" b="1" dirty="0" smtClean="0">
                <a:solidFill>
                  <a:srgbClr val="FF0000"/>
                </a:solidFill>
              </a:rPr>
              <a:t> (M</a:t>
            </a:r>
            <a:r>
              <a:rPr lang="en-US" sz="1800" b="1" dirty="0" smtClean="0">
                <a:solidFill>
                  <a:srgbClr val="FF0000"/>
                </a:solidFill>
              </a:rPr>
              <a:t>aximum</a:t>
            </a:r>
            <a:r>
              <a:rPr lang="en-US" b="1" dirty="0" smtClean="0">
                <a:solidFill>
                  <a:srgbClr val="FF0000"/>
                </a:solidFill>
              </a:rPr>
              <a:t> L</a:t>
            </a:r>
            <a:r>
              <a:rPr lang="en-US" sz="1800" b="1" dirty="0" smtClean="0">
                <a:solidFill>
                  <a:srgbClr val="FF0000"/>
                </a:solidFill>
              </a:rPr>
              <a:t>ikelihood</a:t>
            </a:r>
            <a:r>
              <a:rPr lang="en-US" b="1" dirty="0" smtClean="0">
                <a:solidFill>
                  <a:srgbClr val="FF0000"/>
                </a:solidFill>
              </a:rPr>
              <a:t> E</a:t>
            </a:r>
            <a:r>
              <a:rPr lang="en-US" sz="1800" b="1" dirty="0" smtClean="0">
                <a:solidFill>
                  <a:srgbClr val="FF0000"/>
                </a:solidFill>
              </a:rPr>
              <a:t>xpectation</a:t>
            </a:r>
            <a:r>
              <a:rPr lang="en-US" b="1" dirty="0" smtClean="0">
                <a:solidFill>
                  <a:srgbClr val="FF0000"/>
                </a:solidFill>
              </a:rPr>
              <a:t> M</a:t>
            </a:r>
            <a:r>
              <a:rPr lang="en-US" sz="1800" b="1" dirty="0" smtClean="0">
                <a:solidFill>
                  <a:srgbClr val="FF0000"/>
                </a:solidFill>
              </a:rPr>
              <a:t>aximization</a:t>
            </a:r>
            <a:r>
              <a:rPr lang="en-US" b="1" dirty="0" smtClean="0">
                <a:solidFill>
                  <a:srgbClr val="FF0000"/>
                </a:solidFill>
              </a:rPr>
              <a:t>)</a:t>
            </a:r>
            <a:r>
              <a:rPr lang="en-US" b="1" baseline="30000" dirty="0" smtClean="0">
                <a:solidFill>
                  <a:srgbClr val="FF0000"/>
                </a:solidFill>
              </a:rPr>
              <a:t>*</a:t>
            </a:r>
            <a:endParaRPr lang="en-US" b="1" baseline="30000" dirty="0">
              <a:solidFill>
                <a:srgbClr val="FF0000"/>
              </a:solidFill>
            </a:endParaRPr>
          </a:p>
        </p:txBody>
      </p:sp>
      <p:sp>
        <p:nvSpPr>
          <p:cNvPr id="2059" name="Rectangle 17"/>
          <p:cNvSpPr>
            <a:spLocks noChangeArrowheads="1"/>
          </p:cNvSpPr>
          <p:nvPr/>
        </p:nvSpPr>
        <p:spPr bwMode="auto">
          <a:xfrm>
            <a:off x="3203575" y="2917825"/>
            <a:ext cx="4752975" cy="641350"/>
          </a:xfrm>
          <a:prstGeom prst="rect">
            <a:avLst/>
          </a:prstGeom>
          <a:noFill/>
          <a:ln w="9525">
            <a:noFill/>
            <a:miter lim="800000"/>
            <a:headEnd/>
            <a:tailEnd/>
          </a:ln>
        </p:spPr>
        <p:txBody>
          <a:bodyPr anchor="ctr">
            <a:spAutoFit/>
          </a:bodyPr>
          <a:lstStyle/>
          <a:p>
            <a:r>
              <a:rPr lang="en-US" sz="1800" b="1" dirty="0">
                <a:solidFill>
                  <a:srgbClr val="000000"/>
                </a:solidFill>
                <a:cs typeface="Times New Roman" pitchFamily="18" charset="0"/>
              </a:rPr>
              <a:t>S</a:t>
            </a:r>
            <a:r>
              <a:rPr lang="en-US" sz="1800" b="1" dirty="0" smtClean="0">
                <a:solidFill>
                  <a:srgbClr val="000000"/>
                </a:solidFill>
                <a:cs typeface="Times New Roman" pitchFamily="18" charset="0"/>
              </a:rPr>
              <a:t>e </a:t>
            </a:r>
            <a:r>
              <a:rPr lang="en-US" sz="1800" b="1" dirty="0" err="1" smtClean="0">
                <a:solidFill>
                  <a:srgbClr val="000000"/>
                </a:solidFill>
                <a:cs typeface="Times New Roman" pitchFamily="18" charset="0"/>
              </a:rPr>
              <a:t>materiale</a:t>
            </a:r>
            <a:r>
              <a:rPr lang="en-US" sz="1800" b="1" dirty="0" smtClean="0">
                <a:solidFill>
                  <a:srgbClr val="000000"/>
                </a:solidFill>
                <a:cs typeface="Times New Roman" pitchFamily="18" charset="0"/>
              </a:rPr>
              <a:t> non </a:t>
            </a:r>
            <a:r>
              <a:rPr lang="en-US" sz="1800" b="1" dirty="0" err="1" smtClean="0">
                <a:solidFill>
                  <a:srgbClr val="000000"/>
                </a:solidFill>
                <a:cs typeface="Times New Roman" pitchFamily="18" charset="0"/>
              </a:rPr>
              <a:t>omogeneo</a:t>
            </a:r>
            <a:r>
              <a:rPr lang="en-US" sz="1800" b="1" dirty="0" smtClean="0">
                <a:solidFill>
                  <a:srgbClr val="000000"/>
                </a:solidFill>
                <a:cs typeface="Times New Roman" pitchFamily="18" charset="0"/>
              </a:rPr>
              <a:t>: </a:t>
            </a:r>
            <a:r>
              <a:rPr lang="en-US" sz="1800" b="1" dirty="0" err="1" smtClean="0">
                <a:solidFill>
                  <a:srgbClr val="000000"/>
                </a:solidFill>
                <a:cs typeface="Times New Roman" pitchFamily="18" charset="0"/>
              </a:rPr>
              <a:t>il</a:t>
            </a:r>
            <a:r>
              <a:rPr lang="en-US" sz="1800" b="1" dirty="0" smtClean="0">
                <a:solidFill>
                  <a:srgbClr val="000000"/>
                </a:solidFill>
                <a:cs typeface="Times New Roman" pitchFamily="18" charset="0"/>
              </a:rPr>
              <a:t>  </a:t>
            </a:r>
            <a:r>
              <a:rPr lang="en-US" sz="1800" b="1" dirty="0">
                <a:solidFill>
                  <a:srgbClr val="000000"/>
                </a:solidFill>
                <a:cs typeface="Times New Roman" pitchFamily="18" charset="0"/>
              </a:rPr>
              <a:t>volume </a:t>
            </a:r>
            <a:r>
              <a:rPr lang="en-US" sz="1800" b="1" dirty="0" err="1" smtClean="0">
                <a:solidFill>
                  <a:srgbClr val="000000"/>
                </a:solidFill>
                <a:cs typeface="Times New Roman" pitchFamily="18" charset="0"/>
              </a:rPr>
              <a:t>si</a:t>
            </a:r>
            <a:r>
              <a:rPr lang="en-US" sz="1800" b="1" dirty="0" smtClean="0">
                <a:solidFill>
                  <a:srgbClr val="000000"/>
                </a:solidFill>
                <a:cs typeface="Times New Roman" pitchFamily="18" charset="0"/>
              </a:rPr>
              <a:t> divide in </a:t>
            </a:r>
            <a:r>
              <a:rPr lang="en-US" sz="1800" b="1" dirty="0">
                <a:solidFill>
                  <a:srgbClr val="FF0000"/>
                </a:solidFill>
                <a:cs typeface="Times New Roman" pitchFamily="18" charset="0"/>
              </a:rPr>
              <a:t>N </a:t>
            </a:r>
            <a:r>
              <a:rPr lang="en-US" sz="1800" b="1" i="1" dirty="0" smtClean="0">
                <a:solidFill>
                  <a:srgbClr val="000000"/>
                </a:solidFill>
                <a:cs typeface="Times New Roman" pitchFamily="18" charset="0"/>
              </a:rPr>
              <a:t>voxels</a:t>
            </a:r>
            <a:r>
              <a:rPr lang="en-US" sz="1800" b="1" dirty="0" smtClean="0">
                <a:solidFill>
                  <a:srgbClr val="000000"/>
                </a:solidFill>
                <a:cs typeface="Times New Roman" pitchFamily="18" charset="0"/>
              </a:rPr>
              <a:t> (</a:t>
            </a:r>
            <a:r>
              <a:rPr lang="en-US" sz="1800" b="1" dirty="0" err="1" smtClean="0">
                <a:solidFill>
                  <a:srgbClr val="000000"/>
                </a:solidFill>
                <a:cs typeface="Times New Roman" pitchFamily="18" charset="0"/>
              </a:rPr>
              <a:t>assunti</a:t>
            </a:r>
            <a:r>
              <a:rPr lang="en-US" sz="1800" b="1" dirty="0" smtClean="0">
                <a:solidFill>
                  <a:srgbClr val="000000"/>
                </a:solidFill>
                <a:cs typeface="Times New Roman" pitchFamily="18" charset="0"/>
              </a:rPr>
              <a:t> a LSD </a:t>
            </a:r>
            <a:r>
              <a:rPr lang="en-US" sz="1800" b="1" dirty="0" err="1" smtClean="0">
                <a:solidFill>
                  <a:srgbClr val="000000"/>
                </a:solidFill>
                <a:cs typeface="Times New Roman" pitchFamily="18" charset="0"/>
              </a:rPr>
              <a:t>costante</a:t>
            </a:r>
            <a:r>
              <a:rPr lang="en-US" sz="1800" b="1" dirty="0" smtClean="0">
                <a:solidFill>
                  <a:srgbClr val="000000"/>
                </a:solidFill>
                <a:cs typeface="Times New Roman" pitchFamily="18" charset="0"/>
              </a:rPr>
              <a:t>) e</a:t>
            </a:r>
            <a:endParaRPr lang="en-US" b="1" dirty="0"/>
          </a:p>
        </p:txBody>
      </p:sp>
      <p:sp>
        <p:nvSpPr>
          <p:cNvPr id="2060"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it-IT" dirty="0"/>
          </a:p>
        </p:txBody>
      </p:sp>
      <p:sp>
        <p:nvSpPr>
          <p:cNvPr id="2061" name="Rectangle 20"/>
          <p:cNvSpPr>
            <a:spLocks noChangeArrowheads="1"/>
          </p:cNvSpPr>
          <p:nvPr/>
        </p:nvSpPr>
        <p:spPr bwMode="auto">
          <a:xfrm>
            <a:off x="323850" y="5229225"/>
            <a:ext cx="9394825" cy="647700"/>
          </a:xfrm>
          <a:prstGeom prst="rect">
            <a:avLst/>
          </a:prstGeom>
          <a:noFill/>
          <a:ln w="9525">
            <a:noFill/>
            <a:miter lim="800000"/>
            <a:headEnd/>
            <a:tailEnd/>
          </a:ln>
        </p:spPr>
        <p:txBody>
          <a:bodyPr anchor="ctr">
            <a:spAutoFit/>
          </a:bodyPr>
          <a:lstStyle/>
          <a:p>
            <a:endParaRPr lang="it-IT" dirty="0"/>
          </a:p>
        </p:txBody>
      </p:sp>
      <p:sp>
        <p:nvSpPr>
          <p:cNvPr id="2062" name="Rectangle 22"/>
          <p:cNvSpPr>
            <a:spLocks noChangeArrowheads="1"/>
          </p:cNvSpPr>
          <p:nvPr/>
        </p:nvSpPr>
        <p:spPr bwMode="auto">
          <a:xfrm>
            <a:off x="3276600" y="5724415"/>
            <a:ext cx="5688013" cy="646331"/>
          </a:xfrm>
          <a:prstGeom prst="rect">
            <a:avLst/>
          </a:prstGeom>
          <a:noFill/>
          <a:ln w="9525">
            <a:noFill/>
            <a:miter lim="800000"/>
            <a:headEnd/>
            <a:tailEnd/>
          </a:ln>
        </p:spPr>
        <p:txBody>
          <a:bodyPr anchor="ctr">
            <a:spAutoFit/>
          </a:bodyPr>
          <a:lstStyle/>
          <a:p>
            <a:r>
              <a:rPr lang="it-IT" sz="1400" dirty="0"/>
              <a:t> </a:t>
            </a:r>
            <a:r>
              <a:rPr lang="en-US" sz="1800" b="1" dirty="0" smtClean="0"/>
              <a:t>con un </a:t>
            </a:r>
            <a:r>
              <a:rPr lang="en-US" sz="1800" b="1" dirty="0" err="1" smtClean="0"/>
              <a:t>algoritmo</a:t>
            </a:r>
            <a:r>
              <a:rPr lang="en-US" sz="1800" b="1" dirty="0" smtClean="0"/>
              <a:t> </a:t>
            </a:r>
            <a:r>
              <a:rPr lang="en-US" sz="1800" b="1" dirty="0" err="1" smtClean="0">
                <a:solidFill>
                  <a:srgbClr val="000000"/>
                </a:solidFill>
                <a:cs typeface="Times New Roman" pitchFamily="18" charset="0"/>
              </a:rPr>
              <a:t>iterativo</a:t>
            </a:r>
            <a:r>
              <a:rPr lang="en-US" sz="1800" b="1" dirty="0" smtClean="0">
                <a:solidFill>
                  <a:srgbClr val="000000"/>
                </a:solidFill>
                <a:cs typeface="Times New Roman" pitchFamily="18" charset="0"/>
              </a:rPr>
              <a:t> (</a:t>
            </a:r>
            <a:r>
              <a:rPr lang="en-US" sz="1800" b="1" dirty="0" smtClean="0">
                <a:solidFill>
                  <a:srgbClr val="FF0000"/>
                </a:solidFill>
                <a:cs typeface="Times New Roman" pitchFamily="18" charset="0"/>
              </a:rPr>
              <a:t>MLEM</a:t>
            </a:r>
            <a:r>
              <a:rPr lang="en-US" sz="1800" b="1" dirty="0" smtClean="0">
                <a:solidFill>
                  <a:srgbClr val="000000"/>
                </a:solidFill>
                <a:cs typeface="Times New Roman" pitchFamily="18" charset="0"/>
              </a:rPr>
              <a:t>) </a:t>
            </a:r>
            <a:r>
              <a:rPr lang="it-IT" sz="1800" b="1" dirty="0" smtClean="0"/>
              <a:t>il sistema può trovare i valori </a:t>
            </a:r>
            <a:r>
              <a:rPr lang="en-US" sz="1800" b="1" i="1" dirty="0" smtClean="0">
                <a:sym typeface="Symbol" pitchFamily="18" charset="2"/>
              </a:rPr>
              <a:t></a:t>
            </a:r>
            <a:r>
              <a:rPr lang="en-US" sz="1800" b="1" i="1" baseline="-25000" dirty="0" smtClean="0">
                <a:sym typeface="Symbol" pitchFamily="18" charset="2"/>
              </a:rPr>
              <a:t>k</a:t>
            </a:r>
            <a:r>
              <a:rPr lang="it-IT" sz="1800" b="1" dirty="0" smtClean="0"/>
              <a:t>  con buona approssimazione</a:t>
            </a:r>
            <a:endParaRPr lang="it-IT" sz="1800" b="1" dirty="0"/>
          </a:p>
        </p:txBody>
      </p:sp>
      <p:sp>
        <p:nvSpPr>
          <p:cNvPr id="2063" name="Text Box 26"/>
          <p:cNvSpPr txBox="1">
            <a:spLocks noChangeArrowheads="1"/>
          </p:cNvSpPr>
          <p:nvPr/>
        </p:nvSpPr>
        <p:spPr bwMode="auto">
          <a:xfrm>
            <a:off x="2843807" y="1412776"/>
            <a:ext cx="3087093" cy="677108"/>
          </a:xfrm>
          <a:prstGeom prst="rect">
            <a:avLst/>
          </a:prstGeom>
          <a:noFill/>
          <a:ln w="9525">
            <a:noFill/>
            <a:miter lim="800000"/>
            <a:headEnd/>
            <a:tailEnd/>
          </a:ln>
        </p:spPr>
        <p:txBody>
          <a:bodyPr wrap="square">
            <a:spAutoFit/>
          </a:bodyPr>
          <a:lstStyle/>
          <a:p>
            <a:pPr>
              <a:spcBef>
                <a:spcPct val="50000"/>
              </a:spcBef>
            </a:pPr>
            <a:r>
              <a:rPr lang="en-US" sz="1800" b="1" dirty="0" err="1" smtClean="0"/>
              <a:t>Definita</a:t>
            </a:r>
            <a:r>
              <a:rPr lang="en-US" sz="1800" b="1" dirty="0" smtClean="0"/>
              <a:t>   </a:t>
            </a:r>
            <a:r>
              <a:rPr lang="en-US" sz="1800" b="1" dirty="0" smtClean="0">
                <a:solidFill>
                  <a:srgbClr val="FF0000"/>
                </a:solidFill>
              </a:rPr>
              <a:t>LSD</a:t>
            </a:r>
            <a:r>
              <a:rPr lang="en-US" sz="1800" b="1" dirty="0" smtClean="0"/>
              <a:t> di un </a:t>
            </a:r>
            <a:r>
              <a:rPr lang="en-US" sz="1800" b="1" dirty="0" err="1" smtClean="0"/>
              <a:t>materiale</a:t>
            </a:r>
            <a:r>
              <a:rPr lang="en-US" sz="2000" b="1" dirty="0" smtClean="0"/>
              <a:t>:</a:t>
            </a:r>
            <a:endParaRPr lang="en-US" sz="2000" b="1" dirty="0"/>
          </a:p>
        </p:txBody>
      </p:sp>
      <p:graphicFrame>
        <p:nvGraphicFramePr>
          <p:cNvPr id="2051" name="Object 27"/>
          <p:cNvGraphicFramePr>
            <a:graphicFrameLocks noGrp="1" noChangeAspect="1"/>
          </p:cNvGraphicFramePr>
          <p:nvPr>
            <p:ph idx="1"/>
          </p:nvPr>
        </p:nvGraphicFramePr>
        <p:xfrm>
          <a:off x="3951288" y="2060575"/>
          <a:ext cx="2249487" cy="825500"/>
        </p:xfrm>
        <a:graphic>
          <a:graphicData uri="http://schemas.openxmlformats.org/presentationml/2006/ole">
            <mc:AlternateContent xmlns:mc="http://schemas.openxmlformats.org/markup-compatibility/2006">
              <mc:Choice xmlns:v="urn:schemas-microsoft-com:vml" Requires="v">
                <p:oleObj spid="_x0000_s65836" name="Equation" r:id="rId5" imgW="1384200" imgH="507960" progId="Equation.3">
                  <p:embed/>
                </p:oleObj>
              </mc:Choice>
              <mc:Fallback>
                <p:oleObj name="Equation" r:id="rId5" imgW="1384200" imgH="507960" progId="Equation.3">
                  <p:embed/>
                  <p:pic>
                    <p:nvPicPr>
                      <p:cNvPr id="0" name="Object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1288" y="2060575"/>
                        <a:ext cx="2249487" cy="82550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4" name="Text Box 29"/>
          <p:cNvSpPr txBox="1">
            <a:spLocks noChangeArrowheads="1"/>
          </p:cNvSpPr>
          <p:nvPr/>
        </p:nvSpPr>
        <p:spPr bwMode="auto">
          <a:xfrm>
            <a:off x="3276600" y="4292600"/>
            <a:ext cx="4464050" cy="366713"/>
          </a:xfrm>
          <a:prstGeom prst="rect">
            <a:avLst/>
          </a:prstGeom>
          <a:noFill/>
          <a:ln w="9525">
            <a:noFill/>
            <a:miter lim="800000"/>
            <a:headEnd/>
            <a:tailEnd/>
          </a:ln>
        </p:spPr>
        <p:txBody>
          <a:bodyPr>
            <a:spAutoFit/>
          </a:bodyPr>
          <a:lstStyle/>
          <a:p>
            <a:r>
              <a:rPr lang="en-US" sz="1800" b="1" dirty="0"/>
              <a:t>e</a:t>
            </a:r>
            <a:r>
              <a:rPr lang="en-US" sz="1800" b="1" dirty="0" smtClean="0"/>
              <a:t> </a:t>
            </a:r>
            <a:r>
              <a:rPr lang="en-US" sz="1800" b="1" i="1" dirty="0"/>
              <a:t>{s</a:t>
            </a:r>
            <a:r>
              <a:rPr lang="en-US" sz="1800" b="1" i="1" baseline="-25000" dirty="0"/>
              <a:t>i</a:t>
            </a:r>
            <a:r>
              <a:rPr lang="en-US" sz="1800" b="1" i="1" baseline="30000" dirty="0"/>
              <a:t>2</a:t>
            </a:r>
            <a:r>
              <a:rPr lang="en-US" sz="1800" b="1" i="1" dirty="0"/>
              <a:t>=</a:t>
            </a:r>
            <a:r>
              <a:rPr lang="en-US" sz="1800" b="1" i="1" dirty="0">
                <a:sym typeface="Symbol" pitchFamily="18" charset="2"/>
              </a:rPr>
              <a:t></a:t>
            </a:r>
            <a:r>
              <a:rPr lang="en-US" sz="1800" b="1" i="1" baseline="-25000" dirty="0">
                <a:sym typeface="Symbol" pitchFamily="18" charset="2"/>
              </a:rPr>
              <a:t>i</a:t>
            </a:r>
            <a:r>
              <a:rPr lang="en-US" sz="1800" b="1" i="1" baseline="30000" dirty="0">
                <a:sym typeface="Symbol" pitchFamily="18" charset="2"/>
              </a:rPr>
              <a:t>2 </a:t>
            </a:r>
            <a:r>
              <a:rPr lang="en-US" sz="1800" b="1" i="1" dirty="0">
                <a:sym typeface="Symbol" pitchFamily="18" charset="2"/>
              </a:rPr>
              <a:t>; </a:t>
            </a:r>
            <a:r>
              <a:rPr lang="en-US" sz="1800" b="1" i="1" dirty="0" err="1">
                <a:sym typeface="Symbol" pitchFamily="18" charset="2"/>
              </a:rPr>
              <a:t>i</a:t>
            </a:r>
            <a:r>
              <a:rPr lang="en-US" sz="1800" b="1" i="1" dirty="0">
                <a:sym typeface="Symbol" pitchFamily="18" charset="2"/>
              </a:rPr>
              <a:t>=1,…M}</a:t>
            </a:r>
            <a:r>
              <a:rPr lang="en-US" sz="1800" b="1" dirty="0">
                <a:sym typeface="Symbol" pitchFamily="18" charset="2"/>
              </a:rPr>
              <a:t> </a:t>
            </a:r>
            <a:r>
              <a:rPr lang="en-US" sz="1800" b="1" dirty="0">
                <a:solidFill>
                  <a:srgbClr val="FF0000"/>
                </a:solidFill>
                <a:sym typeface="Symbol" pitchFamily="18" charset="2"/>
              </a:rPr>
              <a:t>M</a:t>
            </a:r>
            <a:r>
              <a:rPr lang="en-US" sz="1800" b="1" dirty="0">
                <a:sym typeface="Symbol" pitchFamily="18" charset="2"/>
              </a:rPr>
              <a:t> </a:t>
            </a:r>
            <a:r>
              <a:rPr lang="en-US" sz="1800" b="1" dirty="0" err="1" smtClean="0">
                <a:sym typeface="Symbol" pitchFamily="18" charset="2"/>
              </a:rPr>
              <a:t>misure</a:t>
            </a:r>
            <a:r>
              <a:rPr lang="en-US" sz="1800" b="1" dirty="0" smtClean="0">
                <a:sym typeface="Symbol" pitchFamily="18" charset="2"/>
              </a:rPr>
              <a:t>.</a:t>
            </a:r>
            <a:endParaRPr lang="en-US" sz="1800" b="1" dirty="0">
              <a:sym typeface="Symbol" pitchFamily="18" charset="2"/>
            </a:endParaRPr>
          </a:p>
        </p:txBody>
      </p:sp>
      <p:sp>
        <p:nvSpPr>
          <p:cNvPr id="2065" name="Text Box 30"/>
          <p:cNvSpPr txBox="1">
            <a:spLocks noChangeArrowheads="1"/>
          </p:cNvSpPr>
          <p:nvPr/>
        </p:nvSpPr>
        <p:spPr bwMode="auto">
          <a:xfrm>
            <a:off x="6444208" y="1340768"/>
            <a:ext cx="2699793" cy="1200329"/>
          </a:xfrm>
          <a:prstGeom prst="rect">
            <a:avLst/>
          </a:prstGeom>
          <a:noFill/>
          <a:ln w="9525">
            <a:noFill/>
            <a:miter lim="800000"/>
            <a:headEnd/>
            <a:tailEnd/>
          </a:ln>
        </p:spPr>
        <p:txBody>
          <a:bodyPr wrap="square">
            <a:spAutoFit/>
          </a:bodyPr>
          <a:lstStyle/>
          <a:p>
            <a:pPr>
              <a:spcBef>
                <a:spcPct val="50000"/>
              </a:spcBef>
            </a:pPr>
            <a:r>
              <a:rPr lang="en-US" sz="1800" b="1" dirty="0" smtClean="0"/>
              <a:t>La </a:t>
            </a:r>
            <a:r>
              <a:rPr lang="en-US" sz="1800" b="1" dirty="0" err="1" smtClean="0"/>
              <a:t>deviazione</a:t>
            </a:r>
            <a:r>
              <a:rPr lang="en-US" sz="1800" b="1" dirty="0" smtClean="0"/>
              <a:t> </a:t>
            </a:r>
            <a:r>
              <a:rPr lang="en-US" sz="1800" b="1" dirty="0" err="1" smtClean="0"/>
              <a:t>quadratica</a:t>
            </a:r>
            <a:r>
              <a:rPr lang="en-US" sz="1800" b="1" dirty="0" smtClean="0"/>
              <a:t> media </a:t>
            </a:r>
            <a:r>
              <a:rPr lang="en-US" sz="1800" b="1" dirty="0" err="1" smtClean="0"/>
              <a:t>attesa</a:t>
            </a:r>
            <a:r>
              <a:rPr lang="en-US" sz="1800" b="1" dirty="0" smtClean="0"/>
              <a:t> per </a:t>
            </a:r>
            <a:r>
              <a:rPr lang="en-US" sz="1800" b="1" dirty="0" err="1" smtClean="0"/>
              <a:t>una</a:t>
            </a:r>
            <a:r>
              <a:rPr lang="en-US" sz="1800" b="1" dirty="0" smtClean="0"/>
              <a:t> </a:t>
            </a:r>
            <a:r>
              <a:rPr lang="en-US" sz="1800" b="1" dirty="0" err="1" smtClean="0"/>
              <a:t>particella</a:t>
            </a:r>
            <a:r>
              <a:rPr lang="en-US" sz="1800" b="1" dirty="0" smtClean="0"/>
              <a:t> </a:t>
            </a:r>
            <a:r>
              <a:rPr lang="en-US" sz="1800" b="1" dirty="0" err="1"/>
              <a:t>i</a:t>
            </a:r>
            <a:r>
              <a:rPr lang="en-US" sz="1800" b="1" dirty="0"/>
              <a:t> </a:t>
            </a:r>
            <a:r>
              <a:rPr lang="en-US" sz="1800" b="1" dirty="0" err="1" smtClean="0"/>
              <a:t>che</a:t>
            </a:r>
            <a:r>
              <a:rPr lang="en-US" sz="1800" b="1" dirty="0" smtClean="0"/>
              <a:t> </a:t>
            </a:r>
            <a:r>
              <a:rPr lang="en-US" sz="1800" b="1" dirty="0" err="1" smtClean="0"/>
              <a:t>attraversa</a:t>
            </a:r>
            <a:r>
              <a:rPr lang="en-US" sz="1800" b="1" dirty="0" smtClean="0"/>
              <a:t> </a:t>
            </a:r>
            <a:r>
              <a:rPr lang="en-US" sz="1800" b="1" i="1" dirty="0">
                <a:solidFill>
                  <a:srgbClr val="FF0000"/>
                </a:solidFill>
              </a:rPr>
              <a:t>L</a:t>
            </a:r>
          </a:p>
        </p:txBody>
      </p:sp>
      <p:graphicFrame>
        <p:nvGraphicFramePr>
          <p:cNvPr id="2052" name="Object 359"/>
          <p:cNvGraphicFramePr>
            <a:graphicFrameLocks noChangeAspect="1"/>
          </p:cNvGraphicFramePr>
          <p:nvPr>
            <p:extLst>
              <p:ext uri="{D42A27DB-BD31-4B8C-83A1-F6EECF244321}">
                <p14:modId xmlns:p14="http://schemas.microsoft.com/office/powerpoint/2010/main" val="4065954047"/>
              </p:ext>
            </p:extLst>
          </p:nvPr>
        </p:nvGraphicFramePr>
        <p:xfrm>
          <a:off x="7671593" y="3020776"/>
          <a:ext cx="1255713" cy="515937"/>
        </p:xfrm>
        <a:graphic>
          <a:graphicData uri="http://schemas.openxmlformats.org/presentationml/2006/ole">
            <mc:AlternateContent xmlns:mc="http://schemas.openxmlformats.org/markup-compatibility/2006">
              <mc:Choice xmlns:v="urn:schemas-microsoft-com:vml" Requires="v">
                <p:oleObj spid="_x0000_s65837" name="Equation" r:id="rId7" imgW="965160" imgH="342720" progId="Equation.3">
                  <p:embed/>
                </p:oleObj>
              </mc:Choice>
              <mc:Fallback>
                <p:oleObj name="Equation" r:id="rId7" imgW="965160" imgH="342720" progId="Equation.3">
                  <p:embed/>
                  <p:pic>
                    <p:nvPicPr>
                      <p:cNvPr id="0" name="Object 35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1593" y="3020776"/>
                        <a:ext cx="1255713" cy="515937"/>
                      </a:xfrm>
                      <a:prstGeom prst="rect">
                        <a:avLst/>
                      </a:prstGeom>
                      <a:noFill/>
                      <a:ln>
                        <a:noFill/>
                      </a:ln>
                      <a:effectLst/>
                      <a:extLst/>
                    </p:spPr>
                  </p:pic>
                </p:oleObj>
              </mc:Fallback>
            </mc:AlternateContent>
          </a:graphicData>
        </a:graphic>
      </p:graphicFrame>
      <p:sp>
        <p:nvSpPr>
          <p:cNvPr id="2066" name="Text Box 360"/>
          <p:cNvSpPr txBox="1">
            <a:spLocks noChangeArrowheads="1"/>
          </p:cNvSpPr>
          <p:nvPr/>
        </p:nvSpPr>
        <p:spPr bwMode="auto">
          <a:xfrm>
            <a:off x="3276600" y="3860800"/>
            <a:ext cx="4391025" cy="366713"/>
          </a:xfrm>
          <a:prstGeom prst="rect">
            <a:avLst/>
          </a:prstGeom>
          <a:noFill/>
          <a:ln w="9525">
            <a:noFill/>
            <a:miter lim="800000"/>
            <a:headEnd/>
            <a:tailEnd/>
          </a:ln>
        </p:spPr>
        <p:txBody>
          <a:bodyPr>
            <a:spAutoFit/>
          </a:bodyPr>
          <a:lstStyle/>
          <a:p>
            <a:pPr>
              <a:spcBef>
                <a:spcPct val="50000"/>
              </a:spcBef>
            </a:pPr>
            <a:r>
              <a:rPr lang="en-US" sz="1800" b="1" dirty="0" smtClean="0"/>
              <a:t>con </a:t>
            </a:r>
            <a:r>
              <a:rPr lang="en-US" sz="1800" b="1" i="1" dirty="0"/>
              <a:t>{</a:t>
            </a:r>
            <a:r>
              <a:rPr lang="en-US" sz="1800" b="1" i="1" dirty="0">
                <a:sym typeface="Symbol" pitchFamily="18" charset="2"/>
              </a:rPr>
              <a:t></a:t>
            </a:r>
            <a:r>
              <a:rPr lang="en-US" sz="1800" b="1" i="1" baseline="-25000" dirty="0">
                <a:sym typeface="Symbol" pitchFamily="18" charset="2"/>
              </a:rPr>
              <a:t>k </a:t>
            </a:r>
            <a:r>
              <a:rPr lang="en-US" sz="1800" b="1" i="1" dirty="0">
                <a:sym typeface="Symbol" pitchFamily="18" charset="2"/>
              </a:rPr>
              <a:t>; k=1,…N} </a:t>
            </a:r>
            <a:r>
              <a:rPr lang="en-US" sz="1800" b="1" dirty="0" smtClean="0">
                <a:sym typeface="Symbol" pitchFamily="18" charset="2"/>
              </a:rPr>
              <a:t> </a:t>
            </a:r>
            <a:r>
              <a:rPr lang="en-US" sz="1800" b="1" dirty="0">
                <a:solidFill>
                  <a:srgbClr val="FF0000"/>
                </a:solidFill>
                <a:sym typeface="Symbol" pitchFamily="18" charset="2"/>
              </a:rPr>
              <a:t>N </a:t>
            </a:r>
            <a:r>
              <a:rPr lang="en-US" sz="1800" b="1" dirty="0" err="1" smtClean="0">
                <a:sym typeface="Symbol" pitchFamily="18" charset="2"/>
              </a:rPr>
              <a:t>incognite</a:t>
            </a:r>
            <a:endParaRPr lang="en-US" sz="1800" b="1" i="1" dirty="0">
              <a:sym typeface="Symbol" pitchFamily="18" charset="2"/>
            </a:endParaRPr>
          </a:p>
        </p:txBody>
      </p:sp>
      <p:grpSp>
        <p:nvGrpSpPr>
          <p:cNvPr id="2" name="Group 366"/>
          <p:cNvGrpSpPr>
            <a:grpSpLocks/>
          </p:cNvGrpSpPr>
          <p:nvPr/>
        </p:nvGrpSpPr>
        <p:grpSpPr bwMode="auto">
          <a:xfrm>
            <a:off x="0" y="1960563"/>
            <a:ext cx="2860675" cy="4897437"/>
            <a:chOff x="204" y="1117"/>
            <a:chExt cx="1802" cy="3085"/>
          </a:xfrm>
        </p:grpSpPr>
        <p:grpSp>
          <p:nvGrpSpPr>
            <p:cNvPr id="3" name="Group 32"/>
            <p:cNvGrpSpPr>
              <a:grpSpLocks noChangeAspect="1"/>
            </p:cNvGrpSpPr>
            <p:nvPr/>
          </p:nvGrpSpPr>
          <p:grpSpPr bwMode="auto">
            <a:xfrm>
              <a:off x="204" y="1117"/>
              <a:ext cx="1802" cy="3085"/>
              <a:chOff x="204" y="845"/>
              <a:chExt cx="1802" cy="3085"/>
            </a:xfrm>
          </p:grpSpPr>
          <p:sp>
            <p:nvSpPr>
              <p:cNvPr id="2073" name="AutoShape 31"/>
              <p:cNvSpPr>
                <a:spLocks noChangeAspect="1" noChangeArrowheads="1" noTextEdit="1"/>
              </p:cNvSpPr>
              <p:nvPr/>
            </p:nvSpPr>
            <p:spPr bwMode="auto">
              <a:xfrm>
                <a:off x="204" y="845"/>
                <a:ext cx="1802" cy="3085"/>
              </a:xfrm>
              <a:prstGeom prst="rect">
                <a:avLst/>
              </a:prstGeom>
              <a:noFill/>
              <a:ln w="9525">
                <a:noFill/>
                <a:miter lim="800000"/>
                <a:headEnd/>
                <a:tailEnd/>
              </a:ln>
            </p:spPr>
            <p:txBody>
              <a:bodyPr/>
              <a:lstStyle/>
              <a:p>
                <a:endParaRPr lang="it-IT"/>
              </a:p>
            </p:txBody>
          </p:sp>
          <p:grpSp>
            <p:nvGrpSpPr>
              <p:cNvPr id="4" name="Group 233"/>
              <p:cNvGrpSpPr>
                <a:grpSpLocks/>
              </p:cNvGrpSpPr>
              <p:nvPr/>
            </p:nvGrpSpPr>
            <p:grpSpPr bwMode="auto">
              <a:xfrm>
                <a:off x="204" y="845"/>
                <a:ext cx="1802" cy="3085"/>
                <a:chOff x="204" y="845"/>
                <a:chExt cx="1802" cy="3085"/>
              </a:xfrm>
            </p:grpSpPr>
            <p:sp>
              <p:nvSpPr>
                <p:cNvPr id="2196" name="Rectangle 33"/>
                <p:cNvSpPr>
                  <a:spLocks noChangeArrowheads="1"/>
                </p:cNvSpPr>
                <p:nvPr/>
              </p:nvSpPr>
              <p:spPr bwMode="auto">
                <a:xfrm>
                  <a:off x="204" y="845"/>
                  <a:ext cx="1802" cy="3085"/>
                </a:xfrm>
                <a:prstGeom prst="rect">
                  <a:avLst/>
                </a:prstGeom>
                <a:noFill/>
                <a:ln w="0">
                  <a:solidFill>
                    <a:srgbClr val="000000"/>
                  </a:solidFill>
                  <a:miter lim="800000"/>
                  <a:headEnd/>
                  <a:tailEnd/>
                </a:ln>
              </p:spPr>
              <p:txBody>
                <a:bodyPr/>
                <a:lstStyle/>
                <a:p>
                  <a:endParaRPr lang="it-IT"/>
                </a:p>
              </p:txBody>
            </p:sp>
            <p:sp>
              <p:nvSpPr>
                <p:cNvPr id="2197" name="Rectangle 34"/>
                <p:cNvSpPr>
                  <a:spLocks noChangeArrowheads="1"/>
                </p:cNvSpPr>
                <p:nvPr/>
              </p:nvSpPr>
              <p:spPr bwMode="auto">
                <a:xfrm>
                  <a:off x="223" y="1589"/>
                  <a:ext cx="175" cy="167"/>
                </a:xfrm>
                <a:prstGeom prst="rect">
                  <a:avLst/>
                </a:prstGeom>
                <a:noFill/>
                <a:ln w="6350">
                  <a:solidFill>
                    <a:srgbClr val="FF0000"/>
                  </a:solidFill>
                  <a:miter lim="800000"/>
                  <a:headEnd/>
                  <a:tailEnd/>
                </a:ln>
              </p:spPr>
              <p:txBody>
                <a:bodyPr/>
                <a:lstStyle/>
                <a:p>
                  <a:endParaRPr lang="it-IT"/>
                </a:p>
              </p:txBody>
            </p:sp>
            <p:sp>
              <p:nvSpPr>
                <p:cNvPr id="2198" name="Rectangle 35"/>
                <p:cNvSpPr>
                  <a:spLocks noChangeArrowheads="1"/>
                </p:cNvSpPr>
                <p:nvPr/>
              </p:nvSpPr>
              <p:spPr bwMode="auto">
                <a:xfrm>
                  <a:off x="1623" y="1589"/>
                  <a:ext cx="175" cy="167"/>
                </a:xfrm>
                <a:prstGeom prst="rect">
                  <a:avLst/>
                </a:prstGeom>
                <a:noFill/>
                <a:ln w="6350">
                  <a:solidFill>
                    <a:srgbClr val="FF0000"/>
                  </a:solidFill>
                  <a:miter lim="800000"/>
                  <a:headEnd/>
                  <a:tailEnd/>
                </a:ln>
              </p:spPr>
              <p:txBody>
                <a:bodyPr/>
                <a:lstStyle/>
                <a:p>
                  <a:endParaRPr lang="it-IT"/>
                </a:p>
              </p:txBody>
            </p:sp>
            <p:sp>
              <p:nvSpPr>
                <p:cNvPr id="2199" name="Rectangle 36"/>
                <p:cNvSpPr>
                  <a:spLocks noChangeArrowheads="1"/>
                </p:cNvSpPr>
                <p:nvPr/>
              </p:nvSpPr>
              <p:spPr bwMode="auto">
                <a:xfrm>
                  <a:off x="1448" y="1589"/>
                  <a:ext cx="175" cy="167"/>
                </a:xfrm>
                <a:prstGeom prst="rect">
                  <a:avLst/>
                </a:prstGeom>
                <a:noFill/>
                <a:ln w="6350">
                  <a:solidFill>
                    <a:srgbClr val="FF0000"/>
                  </a:solidFill>
                  <a:miter lim="800000"/>
                  <a:headEnd/>
                  <a:tailEnd/>
                </a:ln>
              </p:spPr>
              <p:txBody>
                <a:bodyPr/>
                <a:lstStyle/>
                <a:p>
                  <a:endParaRPr lang="it-IT"/>
                </a:p>
              </p:txBody>
            </p:sp>
            <p:sp>
              <p:nvSpPr>
                <p:cNvPr id="2200" name="Rectangle 37"/>
                <p:cNvSpPr>
                  <a:spLocks noChangeArrowheads="1"/>
                </p:cNvSpPr>
                <p:nvPr/>
              </p:nvSpPr>
              <p:spPr bwMode="auto">
                <a:xfrm>
                  <a:off x="1273" y="1589"/>
                  <a:ext cx="175" cy="167"/>
                </a:xfrm>
                <a:prstGeom prst="rect">
                  <a:avLst/>
                </a:prstGeom>
                <a:noFill/>
                <a:ln w="6350">
                  <a:solidFill>
                    <a:srgbClr val="FF0000"/>
                  </a:solidFill>
                  <a:miter lim="800000"/>
                  <a:headEnd/>
                  <a:tailEnd/>
                </a:ln>
              </p:spPr>
              <p:txBody>
                <a:bodyPr/>
                <a:lstStyle/>
                <a:p>
                  <a:endParaRPr lang="it-IT"/>
                </a:p>
              </p:txBody>
            </p:sp>
            <p:sp>
              <p:nvSpPr>
                <p:cNvPr id="2201" name="Rectangle 38"/>
                <p:cNvSpPr>
                  <a:spLocks noChangeArrowheads="1"/>
                </p:cNvSpPr>
                <p:nvPr/>
              </p:nvSpPr>
              <p:spPr bwMode="auto">
                <a:xfrm>
                  <a:off x="1098" y="1589"/>
                  <a:ext cx="175" cy="167"/>
                </a:xfrm>
                <a:prstGeom prst="rect">
                  <a:avLst/>
                </a:prstGeom>
                <a:noFill/>
                <a:ln w="6350">
                  <a:solidFill>
                    <a:srgbClr val="FF0000"/>
                  </a:solidFill>
                  <a:miter lim="800000"/>
                  <a:headEnd/>
                  <a:tailEnd/>
                </a:ln>
              </p:spPr>
              <p:txBody>
                <a:bodyPr/>
                <a:lstStyle/>
                <a:p>
                  <a:endParaRPr lang="it-IT"/>
                </a:p>
              </p:txBody>
            </p:sp>
            <p:sp>
              <p:nvSpPr>
                <p:cNvPr id="2202" name="Rectangle 39"/>
                <p:cNvSpPr>
                  <a:spLocks noChangeArrowheads="1"/>
                </p:cNvSpPr>
                <p:nvPr/>
              </p:nvSpPr>
              <p:spPr bwMode="auto">
                <a:xfrm>
                  <a:off x="923" y="1589"/>
                  <a:ext cx="175" cy="167"/>
                </a:xfrm>
                <a:prstGeom prst="rect">
                  <a:avLst/>
                </a:prstGeom>
                <a:solidFill>
                  <a:srgbClr val="FFFF40"/>
                </a:solidFill>
                <a:ln w="0">
                  <a:solidFill>
                    <a:srgbClr val="FFFF40"/>
                  </a:solidFill>
                  <a:miter lim="800000"/>
                  <a:headEnd/>
                  <a:tailEnd/>
                </a:ln>
              </p:spPr>
              <p:txBody>
                <a:bodyPr/>
                <a:lstStyle/>
                <a:p>
                  <a:endParaRPr lang="it-IT"/>
                </a:p>
              </p:txBody>
            </p:sp>
            <p:sp>
              <p:nvSpPr>
                <p:cNvPr id="2203" name="Rectangle 40"/>
                <p:cNvSpPr>
                  <a:spLocks noChangeArrowheads="1"/>
                </p:cNvSpPr>
                <p:nvPr/>
              </p:nvSpPr>
              <p:spPr bwMode="auto">
                <a:xfrm>
                  <a:off x="923" y="1589"/>
                  <a:ext cx="175" cy="167"/>
                </a:xfrm>
                <a:prstGeom prst="rect">
                  <a:avLst/>
                </a:prstGeom>
                <a:noFill/>
                <a:ln w="6350">
                  <a:solidFill>
                    <a:srgbClr val="FF0000"/>
                  </a:solidFill>
                  <a:miter lim="800000"/>
                  <a:headEnd/>
                  <a:tailEnd/>
                </a:ln>
              </p:spPr>
              <p:txBody>
                <a:bodyPr/>
                <a:lstStyle/>
                <a:p>
                  <a:endParaRPr lang="it-IT"/>
                </a:p>
              </p:txBody>
            </p:sp>
            <p:sp>
              <p:nvSpPr>
                <p:cNvPr id="2204" name="Rectangle 41"/>
                <p:cNvSpPr>
                  <a:spLocks noChangeArrowheads="1"/>
                </p:cNvSpPr>
                <p:nvPr/>
              </p:nvSpPr>
              <p:spPr bwMode="auto">
                <a:xfrm>
                  <a:off x="748" y="1589"/>
                  <a:ext cx="175" cy="167"/>
                </a:xfrm>
                <a:prstGeom prst="rect">
                  <a:avLst/>
                </a:prstGeom>
                <a:noFill/>
                <a:ln w="6350">
                  <a:solidFill>
                    <a:srgbClr val="FF0000"/>
                  </a:solidFill>
                  <a:miter lim="800000"/>
                  <a:headEnd/>
                  <a:tailEnd/>
                </a:ln>
              </p:spPr>
              <p:txBody>
                <a:bodyPr/>
                <a:lstStyle/>
                <a:p>
                  <a:endParaRPr lang="it-IT"/>
                </a:p>
              </p:txBody>
            </p:sp>
            <p:sp>
              <p:nvSpPr>
                <p:cNvPr id="2205" name="Rectangle 42"/>
                <p:cNvSpPr>
                  <a:spLocks noChangeArrowheads="1"/>
                </p:cNvSpPr>
                <p:nvPr/>
              </p:nvSpPr>
              <p:spPr bwMode="auto">
                <a:xfrm>
                  <a:off x="573" y="1589"/>
                  <a:ext cx="175" cy="167"/>
                </a:xfrm>
                <a:prstGeom prst="rect">
                  <a:avLst/>
                </a:prstGeom>
                <a:noFill/>
                <a:ln w="6350">
                  <a:solidFill>
                    <a:srgbClr val="FF0000"/>
                  </a:solidFill>
                  <a:miter lim="800000"/>
                  <a:headEnd/>
                  <a:tailEnd/>
                </a:ln>
              </p:spPr>
              <p:txBody>
                <a:bodyPr/>
                <a:lstStyle/>
                <a:p>
                  <a:endParaRPr lang="it-IT"/>
                </a:p>
              </p:txBody>
            </p:sp>
            <p:sp>
              <p:nvSpPr>
                <p:cNvPr id="2206" name="Rectangle 43"/>
                <p:cNvSpPr>
                  <a:spLocks noChangeArrowheads="1"/>
                </p:cNvSpPr>
                <p:nvPr/>
              </p:nvSpPr>
              <p:spPr bwMode="auto">
                <a:xfrm>
                  <a:off x="398" y="1589"/>
                  <a:ext cx="175" cy="167"/>
                </a:xfrm>
                <a:prstGeom prst="rect">
                  <a:avLst/>
                </a:prstGeom>
                <a:noFill/>
                <a:ln w="6350">
                  <a:solidFill>
                    <a:srgbClr val="FF0000"/>
                  </a:solidFill>
                  <a:miter lim="800000"/>
                  <a:headEnd/>
                  <a:tailEnd/>
                </a:ln>
              </p:spPr>
              <p:txBody>
                <a:bodyPr/>
                <a:lstStyle/>
                <a:p>
                  <a:endParaRPr lang="it-IT"/>
                </a:p>
              </p:txBody>
            </p:sp>
            <p:sp>
              <p:nvSpPr>
                <p:cNvPr id="2207" name="Rectangle 44"/>
                <p:cNvSpPr>
                  <a:spLocks noChangeArrowheads="1"/>
                </p:cNvSpPr>
                <p:nvPr/>
              </p:nvSpPr>
              <p:spPr bwMode="auto">
                <a:xfrm>
                  <a:off x="1798" y="1589"/>
                  <a:ext cx="175" cy="167"/>
                </a:xfrm>
                <a:prstGeom prst="rect">
                  <a:avLst/>
                </a:prstGeom>
                <a:noFill/>
                <a:ln w="6350">
                  <a:solidFill>
                    <a:srgbClr val="FF0000"/>
                  </a:solidFill>
                  <a:miter lim="800000"/>
                  <a:headEnd/>
                  <a:tailEnd/>
                </a:ln>
              </p:spPr>
              <p:txBody>
                <a:bodyPr/>
                <a:lstStyle/>
                <a:p>
                  <a:endParaRPr lang="it-IT"/>
                </a:p>
              </p:txBody>
            </p:sp>
            <p:sp>
              <p:nvSpPr>
                <p:cNvPr id="2208" name="Rectangle 45"/>
                <p:cNvSpPr>
                  <a:spLocks noChangeArrowheads="1"/>
                </p:cNvSpPr>
                <p:nvPr/>
              </p:nvSpPr>
              <p:spPr bwMode="auto">
                <a:xfrm>
                  <a:off x="223" y="1756"/>
                  <a:ext cx="175" cy="166"/>
                </a:xfrm>
                <a:prstGeom prst="rect">
                  <a:avLst/>
                </a:prstGeom>
                <a:noFill/>
                <a:ln w="6350">
                  <a:solidFill>
                    <a:srgbClr val="FF0000"/>
                  </a:solidFill>
                  <a:miter lim="800000"/>
                  <a:headEnd/>
                  <a:tailEnd/>
                </a:ln>
              </p:spPr>
              <p:txBody>
                <a:bodyPr/>
                <a:lstStyle/>
                <a:p>
                  <a:endParaRPr lang="it-IT"/>
                </a:p>
              </p:txBody>
            </p:sp>
            <p:sp>
              <p:nvSpPr>
                <p:cNvPr id="2209" name="Rectangle 46"/>
                <p:cNvSpPr>
                  <a:spLocks noChangeArrowheads="1"/>
                </p:cNvSpPr>
                <p:nvPr/>
              </p:nvSpPr>
              <p:spPr bwMode="auto">
                <a:xfrm>
                  <a:off x="1623" y="1756"/>
                  <a:ext cx="175" cy="166"/>
                </a:xfrm>
                <a:prstGeom prst="rect">
                  <a:avLst/>
                </a:prstGeom>
                <a:noFill/>
                <a:ln w="6350">
                  <a:solidFill>
                    <a:srgbClr val="FF0000"/>
                  </a:solidFill>
                  <a:miter lim="800000"/>
                  <a:headEnd/>
                  <a:tailEnd/>
                </a:ln>
              </p:spPr>
              <p:txBody>
                <a:bodyPr/>
                <a:lstStyle/>
                <a:p>
                  <a:endParaRPr lang="it-IT"/>
                </a:p>
              </p:txBody>
            </p:sp>
            <p:sp>
              <p:nvSpPr>
                <p:cNvPr id="2210" name="Rectangle 47"/>
                <p:cNvSpPr>
                  <a:spLocks noChangeArrowheads="1"/>
                </p:cNvSpPr>
                <p:nvPr/>
              </p:nvSpPr>
              <p:spPr bwMode="auto">
                <a:xfrm>
                  <a:off x="1448" y="1756"/>
                  <a:ext cx="175" cy="166"/>
                </a:xfrm>
                <a:prstGeom prst="rect">
                  <a:avLst/>
                </a:prstGeom>
                <a:noFill/>
                <a:ln w="6350">
                  <a:solidFill>
                    <a:srgbClr val="FF0000"/>
                  </a:solidFill>
                  <a:miter lim="800000"/>
                  <a:headEnd/>
                  <a:tailEnd/>
                </a:ln>
              </p:spPr>
              <p:txBody>
                <a:bodyPr/>
                <a:lstStyle/>
                <a:p>
                  <a:endParaRPr lang="it-IT"/>
                </a:p>
              </p:txBody>
            </p:sp>
            <p:sp>
              <p:nvSpPr>
                <p:cNvPr id="2211" name="Rectangle 48"/>
                <p:cNvSpPr>
                  <a:spLocks noChangeArrowheads="1"/>
                </p:cNvSpPr>
                <p:nvPr/>
              </p:nvSpPr>
              <p:spPr bwMode="auto">
                <a:xfrm>
                  <a:off x="1273" y="1756"/>
                  <a:ext cx="175" cy="166"/>
                </a:xfrm>
                <a:prstGeom prst="rect">
                  <a:avLst/>
                </a:prstGeom>
                <a:noFill/>
                <a:ln w="6350">
                  <a:solidFill>
                    <a:srgbClr val="FF0000"/>
                  </a:solidFill>
                  <a:miter lim="800000"/>
                  <a:headEnd/>
                  <a:tailEnd/>
                </a:ln>
              </p:spPr>
              <p:txBody>
                <a:bodyPr/>
                <a:lstStyle/>
                <a:p>
                  <a:endParaRPr lang="it-IT"/>
                </a:p>
              </p:txBody>
            </p:sp>
            <p:sp>
              <p:nvSpPr>
                <p:cNvPr id="2212" name="Rectangle 49"/>
                <p:cNvSpPr>
                  <a:spLocks noChangeArrowheads="1"/>
                </p:cNvSpPr>
                <p:nvPr/>
              </p:nvSpPr>
              <p:spPr bwMode="auto">
                <a:xfrm>
                  <a:off x="1098" y="1756"/>
                  <a:ext cx="175" cy="166"/>
                </a:xfrm>
                <a:prstGeom prst="rect">
                  <a:avLst/>
                </a:prstGeom>
                <a:solidFill>
                  <a:srgbClr val="FFFF40"/>
                </a:solidFill>
                <a:ln w="0">
                  <a:solidFill>
                    <a:srgbClr val="FFFF40"/>
                  </a:solidFill>
                  <a:miter lim="800000"/>
                  <a:headEnd/>
                  <a:tailEnd/>
                </a:ln>
              </p:spPr>
              <p:txBody>
                <a:bodyPr/>
                <a:lstStyle/>
                <a:p>
                  <a:endParaRPr lang="it-IT"/>
                </a:p>
              </p:txBody>
            </p:sp>
            <p:sp>
              <p:nvSpPr>
                <p:cNvPr id="2213" name="Rectangle 50"/>
                <p:cNvSpPr>
                  <a:spLocks noChangeArrowheads="1"/>
                </p:cNvSpPr>
                <p:nvPr/>
              </p:nvSpPr>
              <p:spPr bwMode="auto">
                <a:xfrm>
                  <a:off x="1098" y="1756"/>
                  <a:ext cx="175" cy="166"/>
                </a:xfrm>
                <a:prstGeom prst="rect">
                  <a:avLst/>
                </a:prstGeom>
                <a:noFill/>
                <a:ln w="6350">
                  <a:solidFill>
                    <a:srgbClr val="FF0000"/>
                  </a:solidFill>
                  <a:miter lim="800000"/>
                  <a:headEnd/>
                  <a:tailEnd/>
                </a:ln>
              </p:spPr>
              <p:txBody>
                <a:bodyPr/>
                <a:lstStyle/>
                <a:p>
                  <a:endParaRPr lang="it-IT"/>
                </a:p>
              </p:txBody>
            </p:sp>
            <p:sp>
              <p:nvSpPr>
                <p:cNvPr id="2214" name="Rectangle 51"/>
                <p:cNvSpPr>
                  <a:spLocks noChangeArrowheads="1"/>
                </p:cNvSpPr>
                <p:nvPr/>
              </p:nvSpPr>
              <p:spPr bwMode="auto">
                <a:xfrm>
                  <a:off x="923" y="1756"/>
                  <a:ext cx="175" cy="166"/>
                </a:xfrm>
                <a:prstGeom prst="rect">
                  <a:avLst/>
                </a:prstGeom>
                <a:solidFill>
                  <a:srgbClr val="FFFF40"/>
                </a:solidFill>
                <a:ln w="0">
                  <a:solidFill>
                    <a:srgbClr val="FFFF40"/>
                  </a:solidFill>
                  <a:miter lim="800000"/>
                  <a:headEnd/>
                  <a:tailEnd/>
                </a:ln>
              </p:spPr>
              <p:txBody>
                <a:bodyPr/>
                <a:lstStyle/>
                <a:p>
                  <a:endParaRPr lang="it-IT"/>
                </a:p>
              </p:txBody>
            </p:sp>
            <p:sp>
              <p:nvSpPr>
                <p:cNvPr id="2215" name="Rectangle 52"/>
                <p:cNvSpPr>
                  <a:spLocks noChangeArrowheads="1"/>
                </p:cNvSpPr>
                <p:nvPr/>
              </p:nvSpPr>
              <p:spPr bwMode="auto">
                <a:xfrm>
                  <a:off x="923" y="1756"/>
                  <a:ext cx="175" cy="166"/>
                </a:xfrm>
                <a:prstGeom prst="rect">
                  <a:avLst/>
                </a:prstGeom>
                <a:noFill/>
                <a:ln w="6350">
                  <a:solidFill>
                    <a:srgbClr val="FF0000"/>
                  </a:solidFill>
                  <a:miter lim="800000"/>
                  <a:headEnd/>
                  <a:tailEnd/>
                </a:ln>
              </p:spPr>
              <p:txBody>
                <a:bodyPr/>
                <a:lstStyle/>
                <a:p>
                  <a:endParaRPr lang="it-IT"/>
                </a:p>
              </p:txBody>
            </p:sp>
            <p:sp>
              <p:nvSpPr>
                <p:cNvPr id="2216" name="Rectangle 53"/>
                <p:cNvSpPr>
                  <a:spLocks noChangeArrowheads="1"/>
                </p:cNvSpPr>
                <p:nvPr/>
              </p:nvSpPr>
              <p:spPr bwMode="auto">
                <a:xfrm>
                  <a:off x="748" y="1756"/>
                  <a:ext cx="175" cy="166"/>
                </a:xfrm>
                <a:prstGeom prst="rect">
                  <a:avLst/>
                </a:prstGeom>
                <a:noFill/>
                <a:ln w="6350">
                  <a:solidFill>
                    <a:srgbClr val="FF0000"/>
                  </a:solidFill>
                  <a:miter lim="800000"/>
                  <a:headEnd/>
                  <a:tailEnd/>
                </a:ln>
              </p:spPr>
              <p:txBody>
                <a:bodyPr/>
                <a:lstStyle/>
                <a:p>
                  <a:endParaRPr lang="it-IT"/>
                </a:p>
              </p:txBody>
            </p:sp>
            <p:sp>
              <p:nvSpPr>
                <p:cNvPr id="2217" name="Rectangle 54"/>
                <p:cNvSpPr>
                  <a:spLocks noChangeArrowheads="1"/>
                </p:cNvSpPr>
                <p:nvPr/>
              </p:nvSpPr>
              <p:spPr bwMode="auto">
                <a:xfrm>
                  <a:off x="573" y="1756"/>
                  <a:ext cx="175" cy="166"/>
                </a:xfrm>
                <a:prstGeom prst="rect">
                  <a:avLst/>
                </a:prstGeom>
                <a:noFill/>
                <a:ln w="6350">
                  <a:solidFill>
                    <a:srgbClr val="FF0000"/>
                  </a:solidFill>
                  <a:miter lim="800000"/>
                  <a:headEnd/>
                  <a:tailEnd/>
                </a:ln>
              </p:spPr>
              <p:txBody>
                <a:bodyPr/>
                <a:lstStyle/>
                <a:p>
                  <a:endParaRPr lang="it-IT"/>
                </a:p>
              </p:txBody>
            </p:sp>
            <p:sp>
              <p:nvSpPr>
                <p:cNvPr id="2218" name="Rectangle 55"/>
                <p:cNvSpPr>
                  <a:spLocks noChangeArrowheads="1"/>
                </p:cNvSpPr>
                <p:nvPr/>
              </p:nvSpPr>
              <p:spPr bwMode="auto">
                <a:xfrm>
                  <a:off x="398" y="1756"/>
                  <a:ext cx="175" cy="166"/>
                </a:xfrm>
                <a:prstGeom prst="rect">
                  <a:avLst/>
                </a:prstGeom>
                <a:noFill/>
                <a:ln w="6350">
                  <a:solidFill>
                    <a:srgbClr val="FF0000"/>
                  </a:solidFill>
                  <a:miter lim="800000"/>
                  <a:headEnd/>
                  <a:tailEnd/>
                </a:ln>
              </p:spPr>
              <p:txBody>
                <a:bodyPr/>
                <a:lstStyle/>
                <a:p>
                  <a:endParaRPr lang="it-IT"/>
                </a:p>
              </p:txBody>
            </p:sp>
            <p:sp>
              <p:nvSpPr>
                <p:cNvPr id="2219" name="Rectangle 56"/>
                <p:cNvSpPr>
                  <a:spLocks noChangeArrowheads="1"/>
                </p:cNvSpPr>
                <p:nvPr/>
              </p:nvSpPr>
              <p:spPr bwMode="auto">
                <a:xfrm>
                  <a:off x="1798" y="1756"/>
                  <a:ext cx="175" cy="166"/>
                </a:xfrm>
                <a:prstGeom prst="rect">
                  <a:avLst/>
                </a:prstGeom>
                <a:noFill/>
                <a:ln w="6350">
                  <a:solidFill>
                    <a:srgbClr val="FF0000"/>
                  </a:solidFill>
                  <a:miter lim="800000"/>
                  <a:headEnd/>
                  <a:tailEnd/>
                </a:ln>
              </p:spPr>
              <p:txBody>
                <a:bodyPr/>
                <a:lstStyle/>
                <a:p>
                  <a:endParaRPr lang="it-IT"/>
                </a:p>
              </p:txBody>
            </p:sp>
            <p:sp>
              <p:nvSpPr>
                <p:cNvPr id="2220" name="Rectangle 57"/>
                <p:cNvSpPr>
                  <a:spLocks noChangeArrowheads="1"/>
                </p:cNvSpPr>
                <p:nvPr/>
              </p:nvSpPr>
              <p:spPr bwMode="auto">
                <a:xfrm>
                  <a:off x="223" y="1922"/>
                  <a:ext cx="175" cy="167"/>
                </a:xfrm>
                <a:prstGeom prst="rect">
                  <a:avLst/>
                </a:prstGeom>
                <a:noFill/>
                <a:ln w="6350">
                  <a:solidFill>
                    <a:srgbClr val="FF0000"/>
                  </a:solidFill>
                  <a:miter lim="800000"/>
                  <a:headEnd/>
                  <a:tailEnd/>
                </a:ln>
              </p:spPr>
              <p:txBody>
                <a:bodyPr/>
                <a:lstStyle/>
                <a:p>
                  <a:endParaRPr lang="it-IT"/>
                </a:p>
              </p:txBody>
            </p:sp>
            <p:sp>
              <p:nvSpPr>
                <p:cNvPr id="2221" name="Rectangle 58"/>
                <p:cNvSpPr>
                  <a:spLocks noChangeArrowheads="1"/>
                </p:cNvSpPr>
                <p:nvPr/>
              </p:nvSpPr>
              <p:spPr bwMode="auto">
                <a:xfrm>
                  <a:off x="1623" y="1922"/>
                  <a:ext cx="175" cy="167"/>
                </a:xfrm>
                <a:prstGeom prst="rect">
                  <a:avLst/>
                </a:prstGeom>
                <a:noFill/>
                <a:ln w="6350">
                  <a:solidFill>
                    <a:srgbClr val="FF0000"/>
                  </a:solidFill>
                  <a:miter lim="800000"/>
                  <a:headEnd/>
                  <a:tailEnd/>
                </a:ln>
              </p:spPr>
              <p:txBody>
                <a:bodyPr/>
                <a:lstStyle/>
                <a:p>
                  <a:endParaRPr lang="it-IT"/>
                </a:p>
              </p:txBody>
            </p:sp>
            <p:sp>
              <p:nvSpPr>
                <p:cNvPr id="2222" name="Rectangle 59"/>
                <p:cNvSpPr>
                  <a:spLocks noChangeArrowheads="1"/>
                </p:cNvSpPr>
                <p:nvPr/>
              </p:nvSpPr>
              <p:spPr bwMode="auto">
                <a:xfrm>
                  <a:off x="1448" y="1922"/>
                  <a:ext cx="175" cy="167"/>
                </a:xfrm>
                <a:prstGeom prst="rect">
                  <a:avLst/>
                </a:prstGeom>
                <a:noFill/>
                <a:ln w="6350">
                  <a:solidFill>
                    <a:srgbClr val="FF0000"/>
                  </a:solidFill>
                  <a:miter lim="800000"/>
                  <a:headEnd/>
                  <a:tailEnd/>
                </a:ln>
              </p:spPr>
              <p:txBody>
                <a:bodyPr/>
                <a:lstStyle/>
                <a:p>
                  <a:endParaRPr lang="it-IT"/>
                </a:p>
              </p:txBody>
            </p:sp>
            <p:sp>
              <p:nvSpPr>
                <p:cNvPr id="2223" name="Rectangle 60"/>
                <p:cNvSpPr>
                  <a:spLocks noChangeArrowheads="1"/>
                </p:cNvSpPr>
                <p:nvPr/>
              </p:nvSpPr>
              <p:spPr bwMode="auto">
                <a:xfrm>
                  <a:off x="1273" y="1922"/>
                  <a:ext cx="175" cy="167"/>
                </a:xfrm>
                <a:prstGeom prst="rect">
                  <a:avLst/>
                </a:prstGeom>
                <a:noFill/>
                <a:ln w="6350">
                  <a:solidFill>
                    <a:srgbClr val="FF0000"/>
                  </a:solidFill>
                  <a:miter lim="800000"/>
                  <a:headEnd/>
                  <a:tailEnd/>
                </a:ln>
              </p:spPr>
              <p:txBody>
                <a:bodyPr/>
                <a:lstStyle/>
                <a:p>
                  <a:endParaRPr lang="it-IT"/>
                </a:p>
              </p:txBody>
            </p:sp>
            <p:sp>
              <p:nvSpPr>
                <p:cNvPr id="2224" name="Rectangle 61"/>
                <p:cNvSpPr>
                  <a:spLocks noChangeArrowheads="1"/>
                </p:cNvSpPr>
                <p:nvPr/>
              </p:nvSpPr>
              <p:spPr bwMode="auto">
                <a:xfrm>
                  <a:off x="1098" y="1922"/>
                  <a:ext cx="175" cy="167"/>
                </a:xfrm>
                <a:prstGeom prst="rect">
                  <a:avLst/>
                </a:prstGeom>
                <a:solidFill>
                  <a:srgbClr val="FFFF40"/>
                </a:solidFill>
                <a:ln w="0">
                  <a:solidFill>
                    <a:srgbClr val="FFFF40"/>
                  </a:solidFill>
                  <a:miter lim="800000"/>
                  <a:headEnd/>
                  <a:tailEnd/>
                </a:ln>
              </p:spPr>
              <p:txBody>
                <a:bodyPr/>
                <a:lstStyle/>
                <a:p>
                  <a:endParaRPr lang="it-IT"/>
                </a:p>
              </p:txBody>
            </p:sp>
            <p:sp>
              <p:nvSpPr>
                <p:cNvPr id="2225" name="Rectangle 62"/>
                <p:cNvSpPr>
                  <a:spLocks noChangeArrowheads="1"/>
                </p:cNvSpPr>
                <p:nvPr/>
              </p:nvSpPr>
              <p:spPr bwMode="auto">
                <a:xfrm>
                  <a:off x="1098" y="1922"/>
                  <a:ext cx="175" cy="167"/>
                </a:xfrm>
                <a:prstGeom prst="rect">
                  <a:avLst/>
                </a:prstGeom>
                <a:noFill/>
                <a:ln w="6350">
                  <a:solidFill>
                    <a:srgbClr val="FF0000"/>
                  </a:solidFill>
                  <a:miter lim="800000"/>
                  <a:headEnd/>
                  <a:tailEnd/>
                </a:ln>
              </p:spPr>
              <p:txBody>
                <a:bodyPr/>
                <a:lstStyle/>
                <a:p>
                  <a:endParaRPr lang="it-IT"/>
                </a:p>
              </p:txBody>
            </p:sp>
            <p:sp>
              <p:nvSpPr>
                <p:cNvPr id="2226" name="Rectangle 63"/>
                <p:cNvSpPr>
                  <a:spLocks noChangeArrowheads="1"/>
                </p:cNvSpPr>
                <p:nvPr/>
              </p:nvSpPr>
              <p:spPr bwMode="auto">
                <a:xfrm>
                  <a:off x="923" y="1922"/>
                  <a:ext cx="175" cy="167"/>
                </a:xfrm>
                <a:prstGeom prst="rect">
                  <a:avLst/>
                </a:prstGeom>
                <a:noFill/>
                <a:ln w="6350">
                  <a:solidFill>
                    <a:srgbClr val="FF0000"/>
                  </a:solidFill>
                  <a:miter lim="800000"/>
                  <a:headEnd/>
                  <a:tailEnd/>
                </a:ln>
              </p:spPr>
              <p:txBody>
                <a:bodyPr/>
                <a:lstStyle/>
                <a:p>
                  <a:endParaRPr lang="it-IT"/>
                </a:p>
              </p:txBody>
            </p:sp>
            <p:sp>
              <p:nvSpPr>
                <p:cNvPr id="2227" name="Rectangle 64"/>
                <p:cNvSpPr>
                  <a:spLocks noChangeArrowheads="1"/>
                </p:cNvSpPr>
                <p:nvPr/>
              </p:nvSpPr>
              <p:spPr bwMode="auto">
                <a:xfrm>
                  <a:off x="748" y="1922"/>
                  <a:ext cx="175" cy="167"/>
                </a:xfrm>
                <a:prstGeom prst="rect">
                  <a:avLst/>
                </a:prstGeom>
                <a:noFill/>
                <a:ln w="6350">
                  <a:solidFill>
                    <a:srgbClr val="FF0000"/>
                  </a:solidFill>
                  <a:miter lim="800000"/>
                  <a:headEnd/>
                  <a:tailEnd/>
                </a:ln>
              </p:spPr>
              <p:txBody>
                <a:bodyPr/>
                <a:lstStyle/>
                <a:p>
                  <a:endParaRPr lang="it-IT"/>
                </a:p>
              </p:txBody>
            </p:sp>
            <p:sp>
              <p:nvSpPr>
                <p:cNvPr id="2228" name="Rectangle 65"/>
                <p:cNvSpPr>
                  <a:spLocks noChangeArrowheads="1"/>
                </p:cNvSpPr>
                <p:nvPr/>
              </p:nvSpPr>
              <p:spPr bwMode="auto">
                <a:xfrm>
                  <a:off x="573" y="1922"/>
                  <a:ext cx="175" cy="167"/>
                </a:xfrm>
                <a:prstGeom prst="rect">
                  <a:avLst/>
                </a:prstGeom>
                <a:noFill/>
                <a:ln w="6350">
                  <a:solidFill>
                    <a:srgbClr val="FF0000"/>
                  </a:solidFill>
                  <a:miter lim="800000"/>
                  <a:headEnd/>
                  <a:tailEnd/>
                </a:ln>
              </p:spPr>
              <p:txBody>
                <a:bodyPr/>
                <a:lstStyle/>
                <a:p>
                  <a:endParaRPr lang="it-IT"/>
                </a:p>
              </p:txBody>
            </p:sp>
            <p:sp>
              <p:nvSpPr>
                <p:cNvPr id="2229" name="Rectangle 66"/>
                <p:cNvSpPr>
                  <a:spLocks noChangeArrowheads="1"/>
                </p:cNvSpPr>
                <p:nvPr/>
              </p:nvSpPr>
              <p:spPr bwMode="auto">
                <a:xfrm>
                  <a:off x="398" y="1922"/>
                  <a:ext cx="175" cy="167"/>
                </a:xfrm>
                <a:prstGeom prst="rect">
                  <a:avLst/>
                </a:prstGeom>
                <a:noFill/>
                <a:ln w="6350">
                  <a:solidFill>
                    <a:srgbClr val="FF0000"/>
                  </a:solidFill>
                  <a:miter lim="800000"/>
                  <a:headEnd/>
                  <a:tailEnd/>
                </a:ln>
              </p:spPr>
              <p:txBody>
                <a:bodyPr/>
                <a:lstStyle/>
                <a:p>
                  <a:endParaRPr lang="it-IT"/>
                </a:p>
              </p:txBody>
            </p:sp>
            <p:sp>
              <p:nvSpPr>
                <p:cNvPr id="2230" name="Rectangle 67"/>
                <p:cNvSpPr>
                  <a:spLocks noChangeArrowheads="1"/>
                </p:cNvSpPr>
                <p:nvPr/>
              </p:nvSpPr>
              <p:spPr bwMode="auto">
                <a:xfrm>
                  <a:off x="1798" y="1922"/>
                  <a:ext cx="175" cy="167"/>
                </a:xfrm>
                <a:prstGeom prst="rect">
                  <a:avLst/>
                </a:prstGeom>
                <a:noFill/>
                <a:ln w="6350">
                  <a:solidFill>
                    <a:srgbClr val="FF0000"/>
                  </a:solidFill>
                  <a:miter lim="800000"/>
                  <a:headEnd/>
                  <a:tailEnd/>
                </a:ln>
              </p:spPr>
              <p:txBody>
                <a:bodyPr/>
                <a:lstStyle/>
                <a:p>
                  <a:endParaRPr lang="it-IT"/>
                </a:p>
              </p:txBody>
            </p:sp>
            <p:sp>
              <p:nvSpPr>
                <p:cNvPr id="2231" name="Rectangle 68"/>
                <p:cNvSpPr>
                  <a:spLocks noChangeArrowheads="1"/>
                </p:cNvSpPr>
                <p:nvPr/>
              </p:nvSpPr>
              <p:spPr bwMode="auto">
                <a:xfrm>
                  <a:off x="223" y="2089"/>
                  <a:ext cx="175" cy="166"/>
                </a:xfrm>
                <a:prstGeom prst="rect">
                  <a:avLst/>
                </a:prstGeom>
                <a:noFill/>
                <a:ln w="6350">
                  <a:solidFill>
                    <a:srgbClr val="FF0000"/>
                  </a:solidFill>
                  <a:miter lim="800000"/>
                  <a:headEnd/>
                  <a:tailEnd/>
                </a:ln>
              </p:spPr>
              <p:txBody>
                <a:bodyPr/>
                <a:lstStyle/>
                <a:p>
                  <a:endParaRPr lang="it-IT"/>
                </a:p>
              </p:txBody>
            </p:sp>
            <p:sp>
              <p:nvSpPr>
                <p:cNvPr id="2232" name="Rectangle 69"/>
                <p:cNvSpPr>
                  <a:spLocks noChangeArrowheads="1"/>
                </p:cNvSpPr>
                <p:nvPr/>
              </p:nvSpPr>
              <p:spPr bwMode="auto">
                <a:xfrm>
                  <a:off x="1623" y="2089"/>
                  <a:ext cx="175" cy="166"/>
                </a:xfrm>
                <a:prstGeom prst="rect">
                  <a:avLst/>
                </a:prstGeom>
                <a:noFill/>
                <a:ln w="6350">
                  <a:solidFill>
                    <a:srgbClr val="FF0000"/>
                  </a:solidFill>
                  <a:miter lim="800000"/>
                  <a:headEnd/>
                  <a:tailEnd/>
                </a:ln>
              </p:spPr>
              <p:txBody>
                <a:bodyPr/>
                <a:lstStyle/>
                <a:p>
                  <a:endParaRPr lang="it-IT"/>
                </a:p>
              </p:txBody>
            </p:sp>
            <p:sp>
              <p:nvSpPr>
                <p:cNvPr id="2233" name="Rectangle 70"/>
                <p:cNvSpPr>
                  <a:spLocks noChangeArrowheads="1"/>
                </p:cNvSpPr>
                <p:nvPr/>
              </p:nvSpPr>
              <p:spPr bwMode="auto">
                <a:xfrm>
                  <a:off x="1448" y="2089"/>
                  <a:ext cx="175" cy="166"/>
                </a:xfrm>
                <a:prstGeom prst="rect">
                  <a:avLst/>
                </a:prstGeom>
                <a:noFill/>
                <a:ln w="6350">
                  <a:solidFill>
                    <a:srgbClr val="FF0000"/>
                  </a:solidFill>
                  <a:miter lim="800000"/>
                  <a:headEnd/>
                  <a:tailEnd/>
                </a:ln>
              </p:spPr>
              <p:txBody>
                <a:bodyPr/>
                <a:lstStyle/>
                <a:p>
                  <a:endParaRPr lang="it-IT"/>
                </a:p>
              </p:txBody>
            </p:sp>
            <p:sp>
              <p:nvSpPr>
                <p:cNvPr id="2234" name="Rectangle 71"/>
                <p:cNvSpPr>
                  <a:spLocks noChangeArrowheads="1"/>
                </p:cNvSpPr>
                <p:nvPr/>
              </p:nvSpPr>
              <p:spPr bwMode="auto">
                <a:xfrm>
                  <a:off x="1273" y="2089"/>
                  <a:ext cx="175" cy="166"/>
                </a:xfrm>
                <a:prstGeom prst="rect">
                  <a:avLst/>
                </a:prstGeom>
                <a:noFill/>
                <a:ln w="6350">
                  <a:solidFill>
                    <a:srgbClr val="FF0000"/>
                  </a:solidFill>
                  <a:miter lim="800000"/>
                  <a:headEnd/>
                  <a:tailEnd/>
                </a:ln>
              </p:spPr>
              <p:txBody>
                <a:bodyPr/>
                <a:lstStyle/>
                <a:p>
                  <a:endParaRPr lang="it-IT"/>
                </a:p>
              </p:txBody>
            </p:sp>
            <p:sp>
              <p:nvSpPr>
                <p:cNvPr id="2235" name="Rectangle 72"/>
                <p:cNvSpPr>
                  <a:spLocks noChangeArrowheads="1"/>
                </p:cNvSpPr>
                <p:nvPr/>
              </p:nvSpPr>
              <p:spPr bwMode="auto">
                <a:xfrm>
                  <a:off x="1098" y="2089"/>
                  <a:ext cx="175" cy="166"/>
                </a:xfrm>
                <a:prstGeom prst="rect">
                  <a:avLst/>
                </a:prstGeom>
                <a:solidFill>
                  <a:srgbClr val="FFFF40"/>
                </a:solidFill>
                <a:ln w="0">
                  <a:solidFill>
                    <a:srgbClr val="FFFF40"/>
                  </a:solidFill>
                  <a:miter lim="800000"/>
                  <a:headEnd/>
                  <a:tailEnd/>
                </a:ln>
              </p:spPr>
              <p:txBody>
                <a:bodyPr/>
                <a:lstStyle/>
                <a:p>
                  <a:endParaRPr lang="it-IT"/>
                </a:p>
              </p:txBody>
            </p:sp>
            <p:sp>
              <p:nvSpPr>
                <p:cNvPr id="2236" name="Rectangle 73"/>
                <p:cNvSpPr>
                  <a:spLocks noChangeArrowheads="1"/>
                </p:cNvSpPr>
                <p:nvPr/>
              </p:nvSpPr>
              <p:spPr bwMode="auto">
                <a:xfrm>
                  <a:off x="1098" y="2089"/>
                  <a:ext cx="175" cy="166"/>
                </a:xfrm>
                <a:prstGeom prst="rect">
                  <a:avLst/>
                </a:prstGeom>
                <a:noFill/>
                <a:ln w="6350">
                  <a:solidFill>
                    <a:srgbClr val="FF0000"/>
                  </a:solidFill>
                  <a:miter lim="800000"/>
                  <a:headEnd/>
                  <a:tailEnd/>
                </a:ln>
              </p:spPr>
              <p:txBody>
                <a:bodyPr/>
                <a:lstStyle/>
                <a:p>
                  <a:endParaRPr lang="it-IT"/>
                </a:p>
              </p:txBody>
            </p:sp>
            <p:sp>
              <p:nvSpPr>
                <p:cNvPr id="2237" name="Rectangle 74"/>
                <p:cNvSpPr>
                  <a:spLocks noChangeArrowheads="1"/>
                </p:cNvSpPr>
                <p:nvPr/>
              </p:nvSpPr>
              <p:spPr bwMode="auto">
                <a:xfrm>
                  <a:off x="923" y="2089"/>
                  <a:ext cx="175" cy="166"/>
                </a:xfrm>
                <a:prstGeom prst="rect">
                  <a:avLst/>
                </a:prstGeom>
                <a:noFill/>
                <a:ln w="6350">
                  <a:solidFill>
                    <a:srgbClr val="FF0000"/>
                  </a:solidFill>
                  <a:miter lim="800000"/>
                  <a:headEnd/>
                  <a:tailEnd/>
                </a:ln>
              </p:spPr>
              <p:txBody>
                <a:bodyPr/>
                <a:lstStyle/>
                <a:p>
                  <a:endParaRPr lang="it-IT"/>
                </a:p>
              </p:txBody>
            </p:sp>
            <p:sp>
              <p:nvSpPr>
                <p:cNvPr id="2238" name="Rectangle 75"/>
                <p:cNvSpPr>
                  <a:spLocks noChangeArrowheads="1"/>
                </p:cNvSpPr>
                <p:nvPr/>
              </p:nvSpPr>
              <p:spPr bwMode="auto">
                <a:xfrm>
                  <a:off x="748" y="2089"/>
                  <a:ext cx="175" cy="166"/>
                </a:xfrm>
                <a:prstGeom prst="rect">
                  <a:avLst/>
                </a:prstGeom>
                <a:noFill/>
                <a:ln w="6350">
                  <a:solidFill>
                    <a:srgbClr val="FF0000"/>
                  </a:solidFill>
                  <a:miter lim="800000"/>
                  <a:headEnd/>
                  <a:tailEnd/>
                </a:ln>
              </p:spPr>
              <p:txBody>
                <a:bodyPr/>
                <a:lstStyle/>
                <a:p>
                  <a:endParaRPr lang="it-IT"/>
                </a:p>
              </p:txBody>
            </p:sp>
            <p:sp>
              <p:nvSpPr>
                <p:cNvPr id="2239" name="Rectangle 76"/>
                <p:cNvSpPr>
                  <a:spLocks noChangeArrowheads="1"/>
                </p:cNvSpPr>
                <p:nvPr/>
              </p:nvSpPr>
              <p:spPr bwMode="auto">
                <a:xfrm>
                  <a:off x="573" y="2089"/>
                  <a:ext cx="175" cy="166"/>
                </a:xfrm>
                <a:prstGeom prst="rect">
                  <a:avLst/>
                </a:prstGeom>
                <a:noFill/>
                <a:ln w="6350">
                  <a:solidFill>
                    <a:srgbClr val="FF0000"/>
                  </a:solidFill>
                  <a:miter lim="800000"/>
                  <a:headEnd/>
                  <a:tailEnd/>
                </a:ln>
              </p:spPr>
              <p:txBody>
                <a:bodyPr/>
                <a:lstStyle/>
                <a:p>
                  <a:endParaRPr lang="it-IT"/>
                </a:p>
              </p:txBody>
            </p:sp>
            <p:sp>
              <p:nvSpPr>
                <p:cNvPr id="2240" name="Rectangle 77"/>
                <p:cNvSpPr>
                  <a:spLocks noChangeArrowheads="1"/>
                </p:cNvSpPr>
                <p:nvPr/>
              </p:nvSpPr>
              <p:spPr bwMode="auto">
                <a:xfrm>
                  <a:off x="398" y="2089"/>
                  <a:ext cx="175" cy="166"/>
                </a:xfrm>
                <a:prstGeom prst="rect">
                  <a:avLst/>
                </a:prstGeom>
                <a:noFill/>
                <a:ln w="6350">
                  <a:solidFill>
                    <a:srgbClr val="FF0000"/>
                  </a:solidFill>
                  <a:miter lim="800000"/>
                  <a:headEnd/>
                  <a:tailEnd/>
                </a:ln>
              </p:spPr>
              <p:txBody>
                <a:bodyPr/>
                <a:lstStyle/>
                <a:p>
                  <a:endParaRPr lang="it-IT"/>
                </a:p>
              </p:txBody>
            </p:sp>
            <p:sp>
              <p:nvSpPr>
                <p:cNvPr id="2241" name="Rectangle 78"/>
                <p:cNvSpPr>
                  <a:spLocks noChangeArrowheads="1"/>
                </p:cNvSpPr>
                <p:nvPr/>
              </p:nvSpPr>
              <p:spPr bwMode="auto">
                <a:xfrm>
                  <a:off x="1798" y="2089"/>
                  <a:ext cx="175" cy="166"/>
                </a:xfrm>
                <a:prstGeom prst="rect">
                  <a:avLst/>
                </a:prstGeom>
                <a:noFill/>
                <a:ln w="6350">
                  <a:solidFill>
                    <a:srgbClr val="FF0000"/>
                  </a:solidFill>
                  <a:miter lim="800000"/>
                  <a:headEnd/>
                  <a:tailEnd/>
                </a:ln>
              </p:spPr>
              <p:txBody>
                <a:bodyPr/>
                <a:lstStyle/>
                <a:p>
                  <a:endParaRPr lang="it-IT"/>
                </a:p>
              </p:txBody>
            </p:sp>
            <p:sp>
              <p:nvSpPr>
                <p:cNvPr id="2242" name="Rectangle 79"/>
                <p:cNvSpPr>
                  <a:spLocks noChangeArrowheads="1"/>
                </p:cNvSpPr>
                <p:nvPr/>
              </p:nvSpPr>
              <p:spPr bwMode="auto">
                <a:xfrm>
                  <a:off x="223" y="2255"/>
                  <a:ext cx="175" cy="167"/>
                </a:xfrm>
                <a:prstGeom prst="rect">
                  <a:avLst/>
                </a:prstGeom>
                <a:noFill/>
                <a:ln w="6350">
                  <a:solidFill>
                    <a:srgbClr val="FF0000"/>
                  </a:solidFill>
                  <a:miter lim="800000"/>
                  <a:headEnd/>
                  <a:tailEnd/>
                </a:ln>
              </p:spPr>
              <p:txBody>
                <a:bodyPr/>
                <a:lstStyle/>
                <a:p>
                  <a:endParaRPr lang="it-IT"/>
                </a:p>
              </p:txBody>
            </p:sp>
            <p:sp>
              <p:nvSpPr>
                <p:cNvPr id="2243" name="Rectangle 80"/>
                <p:cNvSpPr>
                  <a:spLocks noChangeArrowheads="1"/>
                </p:cNvSpPr>
                <p:nvPr/>
              </p:nvSpPr>
              <p:spPr bwMode="auto">
                <a:xfrm>
                  <a:off x="1623" y="2255"/>
                  <a:ext cx="175" cy="167"/>
                </a:xfrm>
                <a:prstGeom prst="rect">
                  <a:avLst/>
                </a:prstGeom>
                <a:noFill/>
                <a:ln w="6350">
                  <a:solidFill>
                    <a:srgbClr val="FF0000"/>
                  </a:solidFill>
                  <a:miter lim="800000"/>
                  <a:headEnd/>
                  <a:tailEnd/>
                </a:ln>
              </p:spPr>
              <p:txBody>
                <a:bodyPr/>
                <a:lstStyle/>
                <a:p>
                  <a:endParaRPr lang="it-IT"/>
                </a:p>
              </p:txBody>
            </p:sp>
            <p:sp>
              <p:nvSpPr>
                <p:cNvPr id="2244" name="Rectangle 81"/>
                <p:cNvSpPr>
                  <a:spLocks noChangeArrowheads="1"/>
                </p:cNvSpPr>
                <p:nvPr/>
              </p:nvSpPr>
              <p:spPr bwMode="auto">
                <a:xfrm>
                  <a:off x="1448" y="2255"/>
                  <a:ext cx="175" cy="167"/>
                </a:xfrm>
                <a:prstGeom prst="rect">
                  <a:avLst/>
                </a:prstGeom>
                <a:noFill/>
                <a:ln w="6350">
                  <a:solidFill>
                    <a:srgbClr val="FF0000"/>
                  </a:solidFill>
                  <a:miter lim="800000"/>
                  <a:headEnd/>
                  <a:tailEnd/>
                </a:ln>
              </p:spPr>
              <p:txBody>
                <a:bodyPr/>
                <a:lstStyle/>
                <a:p>
                  <a:endParaRPr lang="it-IT"/>
                </a:p>
              </p:txBody>
            </p:sp>
            <p:sp>
              <p:nvSpPr>
                <p:cNvPr id="2245" name="Rectangle 82"/>
                <p:cNvSpPr>
                  <a:spLocks noChangeArrowheads="1"/>
                </p:cNvSpPr>
                <p:nvPr/>
              </p:nvSpPr>
              <p:spPr bwMode="auto">
                <a:xfrm>
                  <a:off x="1273" y="2255"/>
                  <a:ext cx="175" cy="167"/>
                </a:xfrm>
                <a:prstGeom prst="rect">
                  <a:avLst/>
                </a:prstGeom>
                <a:noFill/>
                <a:ln w="6350">
                  <a:solidFill>
                    <a:srgbClr val="FF0000"/>
                  </a:solidFill>
                  <a:miter lim="800000"/>
                  <a:headEnd/>
                  <a:tailEnd/>
                </a:ln>
              </p:spPr>
              <p:txBody>
                <a:bodyPr/>
                <a:lstStyle/>
                <a:p>
                  <a:endParaRPr lang="it-IT"/>
                </a:p>
              </p:txBody>
            </p:sp>
            <p:sp>
              <p:nvSpPr>
                <p:cNvPr id="2246" name="Rectangle 83"/>
                <p:cNvSpPr>
                  <a:spLocks noChangeArrowheads="1"/>
                </p:cNvSpPr>
                <p:nvPr/>
              </p:nvSpPr>
              <p:spPr bwMode="auto">
                <a:xfrm>
                  <a:off x="1098" y="2255"/>
                  <a:ext cx="175" cy="167"/>
                </a:xfrm>
                <a:prstGeom prst="rect">
                  <a:avLst/>
                </a:prstGeom>
                <a:solidFill>
                  <a:srgbClr val="FFFF40"/>
                </a:solidFill>
                <a:ln w="0">
                  <a:solidFill>
                    <a:srgbClr val="FFFF40"/>
                  </a:solidFill>
                  <a:miter lim="800000"/>
                  <a:headEnd/>
                  <a:tailEnd/>
                </a:ln>
              </p:spPr>
              <p:txBody>
                <a:bodyPr/>
                <a:lstStyle/>
                <a:p>
                  <a:endParaRPr lang="it-IT"/>
                </a:p>
              </p:txBody>
            </p:sp>
            <p:sp>
              <p:nvSpPr>
                <p:cNvPr id="2247" name="Rectangle 84"/>
                <p:cNvSpPr>
                  <a:spLocks noChangeArrowheads="1"/>
                </p:cNvSpPr>
                <p:nvPr/>
              </p:nvSpPr>
              <p:spPr bwMode="auto">
                <a:xfrm>
                  <a:off x="1098" y="2255"/>
                  <a:ext cx="175" cy="167"/>
                </a:xfrm>
                <a:prstGeom prst="rect">
                  <a:avLst/>
                </a:prstGeom>
                <a:noFill/>
                <a:ln w="6350">
                  <a:solidFill>
                    <a:srgbClr val="FF0000"/>
                  </a:solidFill>
                  <a:miter lim="800000"/>
                  <a:headEnd/>
                  <a:tailEnd/>
                </a:ln>
              </p:spPr>
              <p:txBody>
                <a:bodyPr/>
                <a:lstStyle/>
                <a:p>
                  <a:endParaRPr lang="it-IT"/>
                </a:p>
              </p:txBody>
            </p:sp>
            <p:sp>
              <p:nvSpPr>
                <p:cNvPr id="2248" name="Rectangle 85"/>
                <p:cNvSpPr>
                  <a:spLocks noChangeArrowheads="1"/>
                </p:cNvSpPr>
                <p:nvPr/>
              </p:nvSpPr>
              <p:spPr bwMode="auto">
                <a:xfrm>
                  <a:off x="923" y="2255"/>
                  <a:ext cx="175" cy="167"/>
                </a:xfrm>
                <a:prstGeom prst="rect">
                  <a:avLst/>
                </a:prstGeom>
                <a:noFill/>
                <a:ln w="6350">
                  <a:solidFill>
                    <a:srgbClr val="FF0000"/>
                  </a:solidFill>
                  <a:miter lim="800000"/>
                  <a:headEnd/>
                  <a:tailEnd/>
                </a:ln>
              </p:spPr>
              <p:txBody>
                <a:bodyPr/>
                <a:lstStyle/>
                <a:p>
                  <a:endParaRPr lang="it-IT"/>
                </a:p>
              </p:txBody>
            </p:sp>
            <p:sp>
              <p:nvSpPr>
                <p:cNvPr id="2249" name="Rectangle 86"/>
                <p:cNvSpPr>
                  <a:spLocks noChangeArrowheads="1"/>
                </p:cNvSpPr>
                <p:nvPr/>
              </p:nvSpPr>
              <p:spPr bwMode="auto">
                <a:xfrm>
                  <a:off x="748" y="2255"/>
                  <a:ext cx="175" cy="167"/>
                </a:xfrm>
                <a:prstGeom prst="rect">
                  <a:avLst/>
                </a:prstGeom>
                <a:noFill/>
                <a:ln w="6350">
                  <a:solidFill>
                    <a:srgbClr val="FF0000"/>
                  </a:solidFill>
                  <a:miter lim="800000"/>
                  <a:headEnd/>
                  <a:tailEnd/>
                </a:ln>
              </p:spPr>
              <p:txBody>
                <a:bodyPr/>
                <a:lstStyle/>
                <a:p>
                  <a:endParaRPr lang="it-IT"/>
                </a:p>
              </p:txBody>
            </p:sp>
            <p:sp>
              <p:nvSpPr>
                <p:cNvPr id="2250" name="Rectangle 87"/>
                <p:cNvSpPr>
                  <a:spLocks noChangeArrowheads="1"/>
                </p:cNvSpPr>
                <p:nvPr/>
              </p:nvSpPr>
              <p:spPr bwMode="auto">
                <a:xfrm>
                  <a:off x="573" y="2255"/>
                  <a:ext cx="175" cy="167"/>
                </a:xfrm>
                <a:prstGeom prst="rect">
                  <a:avLst/>
                </a:prstGeom>
                <a:noFill/>
                <a:ln w="6350">
                  <a:solidFill>
                    <a:srgbClr val="FF0000"/>
                  </a:solidFill>
                  <a:miter lim="800000"/>
                  <a:headEnd/>
                  <a:tailEnd/>
                </a:ln>
              </p:spPr>
              <p:txBody>
                <a:bodyPr/>
                <a:lstStyle/>
                <a:p>
                  <a:endParaRPr lang="it-IT"/>
                </a:p>
              </p:txBody>
            </p:sp>
            <p:sp>
              <p:nvSpPr>
                <p:cNvPr id="2251" name="Rectangle 88"/>
                <p:cNvSpPr>
                  <a:spLocks noChangeArrowheads="1"/>
                </p:cNvSpPr>
                <p:nvPr/>
              </p:nvSpPr>
              <p:spPr bwMode="auto">
                <a:xfrm>
                  <a:off x="398" y="2255"/>
                  <a:ext cx="175" cy="167"/>
                </a:xfrm>
                <a:prstGeom prst="rect">
                  <a:avLst/>
                </a:prstGeom>
                <a:noFill/>
                <a:ln w="6350">
                  <a:solidFill>
                    <a:srgbClr val="FF0000"/>
                  </a:solidFill>
                  <a:miter lim="800000"/>
                  <a:headEnd/>
                  <a:tailEnd/>
                </a:ln>
              </p:spPr>
              <p:txBody>
                <a:bodyPr/>
                <a:lstStyle/>
                <a:p>
                  <a:endParaRPr lang="it-IT"/>
                </a:p>
              </p:txBody>
            </p:sp>
            <p:sp>
              <p:nvSpPr>
                <p:cNvPr id="2252" name="Rectangle 89"/>
                <p:cNvSpPr>
                  <a:spLocks noChangeArrowheads="1"/>
                </p:cNvSpPr>
                <p:nvPr/>
              </p:nvSpPr>
              <p:spPr bwMode="auto">
                <a:xfrm>
                  <a:off x="1798" y="2255"/>
                  <a:ext cx="175" cy="167"/>
                </a:xfrm>
                <a:prstGeom prst="rect">
                  <a:avLst/>
                </a:prstGeom>
                <a:noFill/>
                <a:ln w="6350">
                  <a:solidFill>
                    <a:srgbClr val="FF0000"/>
                  </a:solidFill>
                  <a:miter lim="800000"/>
                  <a:headEnd/>
                  <a:tailEnd/>
                </a:ln>
              </p:spPr>
              <p:txBody>
                <a:bodyPr/>
                <a:lstStyle/>
                <a:p>
                  <a:endParaRPr lang="it-IT"/>
                </a:p>
              </p:txBody>
            </p:sp>
            <p:sp>
              <p:nvSpPr>
                <p:cNvPr id="2253" name="Rectangle 90"/>
                <p:cNvSpPr>
                  <a:spLocks noChangeArrowheads="1"/>
                </p:cNvSpPr>
                <p:nvPr/>
              </p:nvSpPr>
              <p:spPr bwMode="auto">
                <a:xfrm>
                  <a:off x="223" y="2422"/>
                  <a:ext cx="175" cy="166"/>
                </a:xfrm>
                <a:prstGeom prst="rect">
                  <a:avLst/>
                </a:prstGeom>
                <a:noFill/>
                <a:ln w="6350">
                  <a:solidFill>
                    <a:srgbClr val="FF0000"/>
                  </a:solidFill>
                  <a:miter lim="800000"/>
                  <a:headEnd/>
                  <a:tailEnd/>
                </a:ln>
              </p:spPr>
              <p:txBody>
                <a:bodyPr/>
                <a:lstStyle/>
                <a:p>
                  <a:endParaRPr lang="it-IT"/>
                </a:p>
              </p:txBody>
            </p:sp>
            <p:sp>
              <p:nvSpPr>
                <p:cNvPr id="2254" name="Rectangle 91"/>
                <p:cNvSpPr>
                  <a:spLocks noChangeArrowheads="1"/>
                </p:cNvSpPr>
                <p:nvPr/>
              </p:nvSpPr>
              <p:spPr bwMode="auto">
                <a:xfrm>
                  <a:off x="1623" y="2422"/>
                  <a:ext cx="175" cy="166"/>
                </a:xfrm>
                <a:prstGeom prst="rect">
                  <a:avLst/>
                </a:prstGeom>
                <a:noFill/>
                <a:ln w="6350">
                  <a:solidFill>
                    <a:srgbClr val="FF0000"/>
                  </a:solidFill>
                  <a:miter lim="800000"/>
                  <a:headEnd/>
                  <a:tailEnd/>
                </a:ln>
              </p:spPr>
              <p:txBody>
                <a:bodyPr/>
                <a:lstStyle/>
                <a:p>
                  <a:endParaRPr lang="it-IT"/>
                </a:p>
              </p:txBody>
            </p:sp>
            <p:sp>
              <p:nvSpPr>
                <p:cNvPr id="2255" name="Rectangle 92"/>
                <p:cNvSpPr>
                  <a:spLocks noChangeArrowheads="1"/>
                </p:cNvSpPr>
                <p:nvPr/>
              </p:nvSpPr>
              <p:spPr bwMode="auto">
                <a:xfrm>
                  <a:off x="1448" y="2422"/>
                  <a:ext cx="175" cy="166"/>
                </a:xfrm>
                <a:prstGeom prst="rect">
                  <a:avLst/>
                </a:prstGeom>
                <a:noFill/>
                <a:ln w="6350">
                  <a:solidFill>
                    <a:srgbClr val="FF0000"/>
                  </a:solidFill>
                  <a:miter lim="800000"/>
                  <a:headEnd/>
                  <a:tailEnd/>
                </a:ln>
              </p:spPr>
              <p:txBody>
                <a:bodyPr/>
                <a:lstStyle/>
                <a:p>
                  <a:endParaRPr lang="it-IT"/>
                </a:p>
              </p:txBody>
            </p:sp>
            <p:sp>
              <p:nvSpPr>
                <p:cNvPr id="2256" name="Rectangle 93"/>
                <p:cNvSpPr>
                  <a:spLocks noChangeArrowheads="1"/>
                </p:cNvSpPr>
                <p:nvPr/>
              </p:nvSpPr>
              <p:spPr bwMode="auto">
                <a:xfrm>
                  <a:off x="1273" y="2422"/>
                  <a:ext cx="175" cy="166"/>
                </a:xfrm>
                <a:prstGeom prst="rect">
                  <a:avLst/>
                </a:prstGeom>
                <a:noFill/>
                <a:ln w="6350">
                  <a:solidFill>
                    <a:srgbClr val="FF0000"/>
                  </a:solidFill>
                  <a:miter lim="800000"/>
                  <a:headEnd/>
                  <a:tailEnd/>
                </a:ln>
              </p:spPr>
              <p:txBody>
                <a:bodyPr/>
                <a:lstStyle/>
                <a:p>
                  <a:endParaRPr lang="it-IT"/>
                </a:p>
              </p:txBody>
            </p:sp>
            <p:sp>
              <p:nvSpPr>
                <p:cNvPr id="2257" name="Rectangle 94"/>
                <p:cNvSpPr>
                  <a:spLocks noChangeArrowheads="1"/>
                </p:cNvSpPr>
                <p:nvPr/>
              </p:nvSpPr>
              <p:spPr bwMode="auto">
                <a:xfrm>
                  <a:off x="1098" y="2422"/>
                  <a:ext cx="175" cy="166"/>
                </a:xfrm>
                <a:prstGeom prst="rect">
                  <a:avLst/>
                </a:prstGeom>
                <a:solidFill>
                  <a:srgbClr val="FFFF40"/>
                </a:solidFill>
                <a:ln w="0">
                  <a:solidFill>
                    <a:srgbClr val="FFFF40"/>
                  </a:solidFill>
                  <a:miter lim="800000"/>
                  <a:headEnd/>
                  <a:tailEnd/>
                </a:ln>
              </p:spPr>
              <p:txBody>
                <a:bodyPr/>
                <a:lstStyle/>
                <a:p>
                  <a:endParaRPr lang="it-IT"/>
                </a:p>
              </p:txBody>
            </p:sp>
            <p:sp>
              <p:nvSpPr>
                <p:cNvPr id="2258" name="Rectangle 95"/>
                <p:cNvSpPr>
                  <a:spLocks noChangeArrowheads="1"/>
                </p:cNvSpPr>
                <p:nvPr/>
              </p:nvSpPr>
              <p:spPr bwMode="auto">
                <a:xfrm>
                  <a:off x="1098" y="2422"/>
                  <a:ext cx="175" cy="166"/>
                </a:xfrm>
                <a:prstGeom prst="rect">
                  <a:avLst/>
                </a:prstGeom>
                <a:noFill/>
                <a:ln w="6350">
                  <a:solidFill>
                    <a:srgbClr val="FF0000"/>
                  </a:solidFill>
                  <a:miter lim="800000"/>
                  <a:headEnd/>
                  <a:tailEnd/>
                </a:ln>
              </p:spPr>
              <p:txBody>
                <a:bodyPr/>
                <a:lstStyle/>
                <a:p>
                  <a:endParaRPr lang="it-IT"/>
                </a:p>
              </p:txBody>
            </p:sp>
            <p:sp>
              <p:nvSpPr>
                <p:cNvPr id="2259" name="Rectangle 96"/>
                <p:cNvSpPr>
                  <a:spLocks noChangeArrowheads="1"/>
                </p:cNvSpPr>
                <p:nvPr/>
              </p:nvSpPr>
              <p:spPr bwMode="auto">
                <a:xfrm>
                  <a:off x="923" y="2422"/>
                  <a:ext cx="175" cy="166"/>
                </a:xfrm>
                <a:prstGeom prst="rect">
                  <a:avLst/>
                </a:prstGeom>
                <a:noFill/>
                <a:ln w="6350">
                  <a:solidFill>
                    <a:srgbClr val="FF0000"/>
                  </a:solidFill>
                  <a:miter lim="800000"/>
                  <a:headEnd/>
                  <a:tailEnd/>
                </a:ln>
              </p:spPr>
              <p:txBody>
                <a:bodyPr/>
                <a:lstStyle/>
                <a:p>
                  <a:endParaRPr lang="it-IT"/>
                </a:p>
              </p:txBody>
            </p:sp>
            <p:sp>
              <p:nvSpPr>
                <p:cNvPr id="2260" name="Rectangle 97"/>
                <p:cNvSpPr>
                  <a:spLocks noChangeArrowheads="1"/>
                </p:cNvSpPr>
                <p:nvPr/>
              </p:nvSpPr>
              <p:spPr bwMode="auto">
                <a:xfrm>
                  <a:off x="748" y="2422"/>
                  <a:ext cx="175" cy="166"/>
                </a:xfrm>
                <a:prstGeom prst="rect">
                  <a:avLst/>
                </a:prstGeom>
                <a:noFill/>
                <a:ln w="6350">
                  <a:solidFill>
                    <a:srgbClr val="FF0000"/>
                  </a:solidFill>
                  <a:miter lim="800000"/>
                  <a:headEnd/>
                  <a:tailEnd/>
                </a:ln>
              </p:spPr>
              <p:txBody>
                <a:bodyPr/>
                <a:lstStyle/>
                <a:p>
                  <a:endParaRPr lang="it-IT"/>
                </a:p>
              </p:txBody>
            </p:sp>
            <p:sp>
              <p:nvSpPr>
                <p:cNvPr id="2261" name="Rectangle 98"/>
                <p:cNvSpPr>
                  <a:spLocks noChangeArrowheads="1"/>
                </p:cNvSpPr>
                <p:nvPr/>
              </p:nvSpPr>
              <p:spPr bwMode="auto">
                <a:xfrm>
                  <a:off x="573" y="2422"/>
                  <a:ext cx="175" cy="166"/>
                </a:xfrm>
                <a:prstGeom prst="rect">
                  <a:avLst/>
                </a:prstGeom>
                <a:noFill/>
                <a:ln w="6350">
                  <a:solidFill>
                    <a:srgbClr val="FF0000"/>
                  </a:solidFill>
                  <a:miter lim="800000"/>
                  <a:headEnd/>
                  <a:tailEnd/>
                </a:ln>
              </p:spPr>
              <p:txBody>
                <a:bodyPr/>
                <a:lstStyle/>
                <a:p>
                  <a:endParaRPr lang="it-IT"/>
                </a:p>
              </p:txBody>
            </p:sp>
            <p:sp>
              <p:nvSpPr>
                <p:cNvPr id="2262" name="Rectangle 99"/>
                <p:cNvSpPr>
                  <a:spLocks noChangeArrowheads="1"/>
                </p:cNvSpPr>
                <p:nvPr/>
              </p:nvSpPr>
              <p:spPr bwMode="auto">
                <a:xfrm>
                  <a:off x="398" y="2422"/>
                  <a:ext cx="175" cy="166"/>
                </a:xfrm>
                <a:prstGeom prst="rect">
                  <a:avLst/>
                </a:prstGeom>
                <a:noFill/>
                <a:ln w="6350">
                  <a:solidFill>
                    <a:srgbClr val="FF0000"/>
                  </a:solidFill>
                  <a:miter lim="800000"/>
                  <a:headEnd/>
                  <a:tailEnd/>
                </a:ln>
              </p:spPr>
              <p:txBody>
                <a:bodyPr/>
                <a:lstStyle/>
                <a:p>
                  <a:endParaRPr lang="it-IT"/>
                </a:p>
              </p:txBody>
            </p:sp>
            <p:sp>
              <p:nvSpPr>
                <p:cNvPr id="2263" name="Rectangle 100"/>
                <p:cNvSpPr>
                  <a:spLocks noChangeArrowheads="1"/>
                </p:cNvSpPr>
                <p:nvPr/>
              </p:nvSpPr>
              <p:spPr bwMode="auto">
                <a:xfrm>
                  <a:off x="1798" y="2422"/>
                  <a:ext cx="175" cy="166"/>
                </a:xfrm>
                <a:prstGeom prst="rect">
                  <a:avLst/>
                </a:prstGeom>
                <a:noFill/>
                <a:ln w="6350">
                  <a:solidFill>
                    <a:srgbClr val="FF0000"/>
                  </a:solidFill>
                  <a:miter lim="800000"/>
                  <a:headEnd/>
                  <a:tailEnd/>
                </a:ln>
              </p:spPr>
              <p:txBody>
                <a:bodyPr/>
                <a:lstStyle/>
                <a:p>
                  <a:endParaRPr lang="it-IT"/>
                </a:p>
              </p:txBody>
            </p:sp>
            <p:sp>
              <p:nvSpPr>
                <p:cNvPr id="2264" name="Rectangle 101"/>
                <p:cNvSpPr>
                  <a:spLocks noChangeArrowheads="1"/>
                </p:cNvSpPr>
                <p:nvPr/>
              </p:nvSpPr>
              <p:spPr bwMode="auto">
                <a:xfrm>
                  <a:off x="223" y="2588"/>
                  <a:ext cx="175" cy="167"/>
                </a:xfrm>
                <a:prstGeom prst="rect">
                  <a:avLst/>
                </a:prstGeom>
                <a:noFill/>
                <a:ln w="6350">
                  <a:solidFill>
                    <a:srgbClr val="FF0000"/>
                  </a:solidFill>
                  <a:miter lim="800000"/>
                  <a:headEnd/>
                  <a:tailEnd/>
                </a:ln>
              </p:spPr>
              <p:txBody>
                <a:bodyPr/>
                <a:lstStyle/>
                <a:p>
                  <a:endParaRPr lang="it-IT"/>
                </a:p>
              </p:txBody>
            </p:sp>
            <p:sp>
              <p:nvSpPr>
                <p:cNvPr id="2265" name="Rectangle 102"/>
                <p:cNvSpPr>
                  <a:spLocks noChangeArrowheads="1"/>
                </p:cNvSpPr>
                <p:nvPr/>
              </p:nvSpPr>
              <p:spPr bwMode="auto">
                <a:xfrm>
                  <a:off x="1623" y="2588"/>
                  <a:ext cx="175" cy="167"/>
                </a:xfrm>
                <a:prstGeom prst="rect">
                  <a:avLst/>
                </a:prstGeom>
                <a:noFill/>
                <a:ln w="6350">
                  <a:solidFill>
                    <a:srgbClr val="FF0000"/>
                  </a:solidFill>
                  <a:miter lim="800000"/>
                  <a:headEnd/>
                  <a:tailEnd/>
                </a:ln>
              </p:spPr>
              <p:txBody>
                <a:bodyPr/>
                <a:lstStyle/>
                <a:p>
                  <a:endParaRPr lang="it-IT"/>
                </a:p>
              </p:txBody>
            </p:sp>
            <p:sp>
              <p:nvSpPr>
                <p:cNvPr id="2266" name="Rectangle 103"/>
                <p:cNvSpPr>
                  <a:spLocks noChangeArrowheads="1"/>
                </p:cNvSpPr>
                <p:nvPr/>
              </p:nvSpPr>
              <p:spPr bwMode="auto">
                <a:xfrm>
                  <a:off x="1448" y="2588"/>
                  <a:ext cx="175" cy="167"/>
                </a:xfrm>
                <a:prstGeom prst="rect">
                  <a:avLst/>
                </a:prstGeom>
                <a:noFill/>
                <a:ln w="6350">
                  <a:solidFill>
                    <a:srgbClr val="FF0000"/>
                  </a:solidFill>
                  <a:miter lim="800000"/>
                  <a:headEnd/>
                  <a:tailEnd/>
                </a:ln>
              </p:spPr>
              <p:txBody>
                <a:bodyPr/>
                <a:lstStyle/>
                <a:p>
                  <a:endParaRPr lang="it-IT"/>
                </a:p>
              </p:txBody>
            </p:sp>
            <p:sp>
              <p:nvSpPr>
                <p:cNvPr id="2267" name="Rectangle 104"/>
                <p:cNvSpPr>
                  <a:spLocks noChangeArrowheads="1"/>
                </p:cNvSpPr>
                <p:nvPr/>
              </p:nvSpPr>
              <p:spPr bwMode="auto">
                <a:xfrm>
                  <a:off x="1273" y="2588"/>
                  <a:ext cx="175" cy="167"/>
                </a:xfrm>
                <a:prstGeom prst="rect">
                  <a:avLst/>
                </a:prstGeom>
                <a:noFill/>
                <a:ln w="6350">
                  <a:solidFill>
                    <a:srgbClr val="FF0000"/>
                  </a:solidFill>
                  <a:miter lim="800000"/>
                  <a:headEnd/>
                  <a:tailEnd/>
                </a:ln>
              </p:spPr>
              <p:txBody>
                <a:bodyPr/>
                <a:lstStyle/>
                <a:p>
                  <a:endParaRPr lang="it-IT"/>
                </a:p>
              </p:txBody>
            </p:sp>
            <p:sp>
              <p:nvSpPr>
                <p:cNvPr id="2268" name="Rectangle 105"/>
                <p:cNvSpPr>
                  <a:spLocks noChangeArrowheads="1"/>
                </p:cNvSpPr>
                <p:nvPr/>
              </p:nvSpPr>
              <p:spPr bwMode="auto">
                <a:xfrm>
                  <a:off x="1098" y="2588"/>
                  <a:ext cx="175" cy="167"/>
                </a:xfrm>
                <a:prstGeom prst="rect">
                  <a:avLst/>
                </a:prstGeom>
                <a:solidFill>
                  <a:srgbClr val="FFFF40"/>
                </a:solidFill>
                <a:ln w="0">
                  <a:solidFill>
                    <a:srgbClr val="FFFF40"/>
                  </a:solidFill>
                  <a:miter lim="800000"/>
                  <a:headEnd/>
                  <a:tailEnd/>
                </a:ln>
              </p:spPr>
              <p:txBody>
                <a:bodyPr/>
                <a:lstStyle/>
                <a:p>
                  <a:endParaRPr lang="it-IT"/>
                </a:p>
              </p:txBody>
            </p:sp>
            <p:sp>
              <p:nvSpPr>
                <p:cNvPr id="2269" name="Rectangle 106"/>
                <p:cNvSpPr>
                  <a:spLocks noChangeArrowheads="1"/>
                </p:cNvSpPr>
                <p:nvPr/>
              </p:nvSpPr>
              <p:spPr bwMode="auto">
                <a:xfrm>
                  <a:off x="1098" y="2588"/>
                  <a:ext cx="175" cy="167"/>
                </a:xfrm>
                <a:prstGeom prst="rect">
                  <a:avLst/>
                </a:prstGeom>
                <a:noFill/>
                <a:ln w="6350">
                  <a:solidFill>
                    <a:srgbClr val="FF0000"/>
                  </a:solidFill>
                  <a:miter lim="800000"/>
                  <a:headEnd/>
                  <a:tailEnd/>
                </a:ln>
              </p:spPr>
              <p:txBody>
                <a:bodyPr/>
                <a:lstStyle/>
                <a:p>
                  <a:endParaRPr lang="it-IT"/>
                </a:p>
              </p:txBody>
            </p:sp>
            <p:sp>
              <p:nvSpPr>
                <p:cNvPr id="2270" name="Rectangle 107"/>
                <p:cNvSpPr>
                  <a:spLocks noChangeArrowheads="1"/>
                </p:cNvSpPr>
                <p:nvPr/>
              </p:nvSpPr>
              <p:spPr bwMode="auto">
                <a:xfrm>
                  <a:off x="923" y="2588"/>
                  <a:ext cx="175" cy="167"/>
                </a:xfrm>
                <a:prstGeom prst="rect">
                  <a:avLst/>
                </a:prstGeom>
                <a:noFill/>
                <a:ln w="6350">
                  <a:solidFill>
                    <a:srgbClr val="FF0000"/>
                  </a:solidFill>
                  <a:miter lim="800000"/>
                  <a:headEnd/>
                  <a:tailEnd/>
                </a:ln>
              </p:spPr>
              <p:txBody>
                <a:bodyPr/>
                <a:lstStyle/>
                <a:p>
                  <a:endParaRPr lang="it-IT"/>
                </a:p>
              </p:txBody>
            </p:sp>
            <p:sp>
              <p:nvSpPr>
                <p:cNvPr id="2271" name="Rectangle 108"/>
                <p:cNvSpPr>
                  <a:spLocks noChangeArrowheads="1"/>
                </p:cNvSpPr>
                <p:nvPr/>
              </p:nvSpPr>
              <p:spPr bwMode="auto">
                <a:xfrm>
                  <a:off x="748" y="2588"/>
                  <a:ext cx="175" cy="167"/>
                </a:xfrm>
                <a:prstGeom prst="rect">
                  <a:avLst/>
                </a:prstGeom>
                <a:noFill/>
                <a:ln w="6350">
                  <a:solidFill>
                    <a:srgbClr val="FF0000"/>
                  </a:solidFill>
                  <a:miter lim="800000"/>
                  <a:headEnd/>
                  <a:tailEnd/>
                </a:ln>
              </p:spPr>
              <p:txBody>
                <a:bodyPr/>
                <a:lstStyle/>
                <a:p>
                  <a:endParaRPr lang="it-IT"/>
                </a:p>
              </p:txBody>
            </p:sp>
            <p:sp>
              <p:nvSpPr>
                <p:cNvPr id="2272" name="Rectangle 109"/>
                <p:cNvSpPr>
                  <a:spLocks noChangeArrowheads="1"/>
                </p:cNvSpPr>
                <p:nvPr/>
              </p:nvSpPr>
              <p:spPr bwMode="auto">
                <a:xfrm>
                  <a:off x="573" y="2588"/>
                  <a:ext cx="175" cy="167"/>
                </a:xfrm>
                <a:prstGeom prst="rect">
                  <a:avLst/>
                </a:prstGeom>
                <a:noFill/>
                <a:ln w="6350">
                  <a:solidFill>
                    <a:srgbClr val="FF0000"/>
                  </a:solidFill>
                  <a:miter lim="800000"/>
                  <a:headEnd/>
                  <a:tailEnd/>
                </a:ln>
              </p:spPr>
              <p:txBody>
                <a:bodyPr/>
                <a:lstStyle/>
                <a:p>
                  <a:endParaRPr lang="it-IT"/>
                </a:p>
              </p:txBody>
            </p:sp>
            <p:sp>
              <p:nvSpPr>
                <p:cNvPr id="2273" name="Rectangle 110"/>
                <p:cNvSpPr>
                  <a:spLocks noChangeArrowheads="1"/>
                </p:cNvSpPr>
                <p:nvPr/>
              </p:nvSpPr>
              <p:spPr bwMode="auto">
                <a:xfrm>
                  <a:off x="398" y="2588"/>
                  <a:ext cx="175" cy="167"/>
                </a:xfrm>
                <a:prstGeom prst="rect">
                  <a:avLst/>
                </a:prstGeom>
                <a:noFill/>
                <a:ln w="6350">
                  <a:solidFill>
                    <a:srgbClr val="FF0000"/>
                  </a:solidFill>
                  <a:miter lim="800000"/>
                  <a:headEnd/>
                  <a:tailEnd/>
                </a:ln>
              </p:spPr>
              <p:txBody>
                <a:bodyPr/>
                <a:lstStyle/>
                <a:p>
                  <a:endParaRPr lang="it-IT"/>
                </a:p>
              </p:txBody>
            </p:sp>
            <p:sp>
              <p:nvSpPr>
                <p:cNvPr id="2274" name="Rectangle 111"/>
                <p:cNvSpPr>
                  <a:spLocks noChangeArrowheads="1"/>
                </p:cNvSpPr>
                <p:nvPr/>
              </p:nvSpPr>
              <p:spPr bwMode="auto">
                <a:xfrm>
                  <a:off x="1798" y="2588"/>
                  <a:ext cx="175" cy="167"/>
                </a:xfrm>
                <a:prstGeom prst="rect">
                  <a:avLst/>
                </a:prstGeom>
                <a:noFill/>
                <a:ln w="6350">
                  <a:solidFill>
                    <a:srgbClr val="FF0000"/>
                  </a:solidFill>
                  <a:miter lim="800000"/>
                  <a:headEnd/>
                  <a:tailEnd/>
                </a:ln>
              </p:spPr>
              <p:txBody>
                <a:bodyPr/>
                <a:lstStyle/>
                <a:p>
                  <a:endParaRPr lang="it-IT"/>
                </a:p>
              </p:txBody>
            </p:sp>
            <p:sp>
              <p:nvSpPr>
                <p:cNvPr id="2275" name="Rectangle 112"/>
                <p:cNvSpPr>
                  <a:spLocks noChangeArrowheads="1"/>
                </p:cNvSpPr>
                <p:nvPr/>
              </p:nvSpPr>
              <p:spPr bwMode="auto">
                <a:xfrm>
                  <a:off x="223" y="2755"/>
                  <a:ext cx="175" cy="166"/>
                </a:xfrm>
                <a:prstGeom prst="rect">
                  <a:avLst/>
                </a:prstGeom>
                <a:noFill/>
                <a:ln w="6350">
                  <a:solidFill>
                    <a:srgbClr val="FF0000"/>
                  </a:solidFill>
                  <a:miter lim="800000"/>
                  <a:headEnd/>
                  <a:tailEnd/>
                </a:ln>
              </p:spPr>
              <p:txBody>
                <a:bodyPr/>
                <a:lstStyle/>
                <a:p>
                  <a:endParaRPr lang="it-IT"/>
                </a:p>
              </p:txBody>
            </p:sp>
            <p:sp>
              <p:nvSpPr>
                <p:cNvPr id="2276" name="Rectangle 113"/>
                <p:cNvSpPr>
                  <a:spLocks noChangeArrowheads="1"/>
                </p:cNvSpPr>
                <p:nvPr/>
              </p:nvSpPr>
              <p:spPr bwMode="auto">
                <a:xfrm>
                  <a:off x="1623" y="2755"/>
                  <a:ext cx="175" cy="166"/>
                </a:xfrm>
                <a:prstGeom prst="rect">
                  <a:avLst/>
                </a:prstGeom>
                <a:noFill/>
                <a:ln w="6350">
                  <a:solidFill>
                    <a:srgbClr val="FF0000"/>
                  </a:solidFill>
                  <a:miter lim="800000"/>
                  <a:headEnd/>
                  <a:tailEnd/>
                </a:ln>
              </p:spPr>
              <p:txBody>
                <a:bodyPr/>
                <a:lstStyle/>
                <a:p>
                  <a:endParaRPr lang="it-IT"/>
                </a:p>
              </p:txBody>
            </p:sp>
            <p:sp>
              <p:nvSpPr>
                <p:cNvPr id="2277" name="Rectangle 114"/>
                <p:cNvSpPr>
                  <a:spLocks noChangeArrowheads="1"/>
                </p:cNvSpPr>
                <p:nvPr/>
              </p:nvSpPr>
              <p:spPr bwMode="auto">
                <a:xfrm>
                  <a:off x="1448" y="2755"/>
                  <a:ext cx="175" cy="166"/>
                </a:xfrm>
                <a:prstGeom prst="rect">
                  <a:avLst/>
                </a:prstGeom>
                <a:noFill/>
                <a:ln w="6350">
                  <a:solidFill>
                    <a:srgbClr val="FF0000"/>
                  </a:solidFill>
                  <a:miter lim="800000"/>
                  <a:headEnd/>
                  <a:tailEnd/>
                </a:ln>
              </p:spPr>
              <p:txBody>
                <a:bodyPr/>
                <a:lstStyle/>
                <a:p>
                  <a:endParaRPr lang="it-IT"/>
                </a:p>
              </p:txBody>
            </p:sp>
            <p:sp>
              <p:nvSpPr>
                <p:cNvPr id="2278" name="Rectangle 115"/>
                <p:cNvSpPr>
                  <a:spLocks noChangeArrowheads="1"/>
                </p:cNvSpPr>
                <p:nvPr/>
              </p:nvSpPr>
              <p:spPr bwMode="auto">
                <a:xfrm>
                  <a:off x="1273" y="2755"/>
                  <a:ext cx="175" cy="166"/>
                </a:xfrm>
                <a:prstGeom prst="rect">
                  <a:avLst/>
                </a:prstGeom>
                <a:noFill/>
                <a:ln w="6350">
                  <a:solidFill>
                    <a:srgbClr val="FF0000"/>
                  </a:solidFill>
                  <a:miter lim="800000"/>
                  <a:headEnd/>
                  <a:tailEnd/>
                </a:ln>
              </p:spPr>
              <p:txBody>
                <a:bodyPr/>
                <a:lstStyle/>
                <a:p>
                  <a:endParaRPr lang="it-IT"/>
                </a:p>
              </p:txBody>
            </p:sp>
            <p:sp>
              <p:nvSpPr>
                <p:cNvPr id="2279" name="Rectangle 116"/>
                <p:cNvSpPr>
                  <a:spLocks noChangeArrowheads="1"/>
                </p:cNvSpPr>
                <p:nvPr/>
              </p:nvSpPr>
              <p:spPr bwMode="auto">
                <a:xfrm>
                  <a:off x="1098" y="2755"/>
                  <a:ext cx="175" cy="166"/>
                </a:xfrm>
                <a:prstGeom prst="rect">
                  <a:avLst/>
                </a:prstGeom>
                <a:solidFill>
                  <a:srgbClr val="FFFF40"/>
                </a:solidFill>
                <a:ln w="0">
                  <a:solidFill>
                    <a:srgbClr val="FFFF40"/>
                  </a:solidFill>
                  <a:miter lim="800000"/>
                  <a:headEnd/>
                  <a:tailEnd/>
                </a:ln>
              </p:spPr>
              <p:txBody>
                <a:bodyPr/>
                <a:lstStyle/>
                <a:p>
                  <a:endParaRPr lang="it-IT"/>
                </a:p>
              </p:txBody>
            </p:sp>
            <p:sp>
              <p:nvSpPr>
                <p:cNvPr id="2280" name="Rectangle 117"/>
                <p:cNvSpPr>
                  <a:spLocks noChangeArrowheads="1"/>
                </p:cNvSpPr>
                <p:nvPr/>
              </p:nvSpPr>
              <p:spPr bwMode="auto">
                <a:xfrm>
                  <a:off x="1098" y="2755"/>
                  <a:ext cx="175" cy="166"/>
                </a:xfrm>
                <a:prstGeom prst="rect">
                  <a:avLst/>
                </a:prstGeom>
                <a:noFill/>
                <a:ln w="6350">
                  <a:solidFill>
                    <a:srgbClr val="FF0000"/>
                  </a:solidFill>
                  <a:miter lim="800000"/>
                  <a:headEnd/>
                  <a:tailEnd/>
                </a:ln>
              </p:spPr>
              <p:txBody>
                <a:bodyPr/>
                <a:lstStyle/>
                <a:p>
                  <a:endParaRPr lang="it-IT"/>
                </a:p>
              </p:txBody>
            </p:sp>
            <p:sp>
              <p:nvSpPr>
                <p:cNvPr id="2281" name="Rectangle 118"/>
                <p:cNvSpPr>
                  <a:spLocks noChangeArrowheads="1"/>
                </p:cNvSpPr>
                <p:nvPr/>
              </p:nvSpPr>
              <p:spPr bwMode="auto">
                <a:xfrm>
                  <a:off x="923" y="2755"/>
                  <a:ext cx="175" cy="166"/>
                </a:xfrm>
                <a:prstGeom prst="rect">
                  <a:avLst/>
                </a:prstGeom>
                <a:noFill/>
                <a:ln w="6350">
                  <a:solidFill>
                    <a:srgbClr val="FF0000"/>
                  </a:solidFill>
                  <a:miter lim="800000"/>
                  <a:headEnd/>
                  <a:tailEnd/>
                </a:ln>
              </p:spPr>
              <p:txBody>
                <a:bodyPr/>
                <a:lstStyle/>
                <a:p>
                  <a:endParaRPr lang="it-IT"/>
                </a:p>
              </p:txBody>
            </p:sp>
            <p:sp>
              <p:nvSpPr>
                <p:cNvPr id="2282" name="Rectangle 119"/>
                <p:cNvSpPr>
                  <a:spLocks noChangeArrowheads="1"/>
                </p:cNvSpPr>
                <p:nvPr/>
              </p:nvSpPr>
              <p:spPr bwMode="auto">
                <a:xfrm>
                  <a:off x="748" y="2755"/>
                  <a:ext cx="175" cy="166"/>
                </a:xfrm>
                <a:prstGeom prst="rect">
                  <a:avLst/>
                </a:prstGeom>
                <a:noFill/>
                <a:ln w="6350">
                  <a:solidFill>
                    <a:srgbClr val="FF0000"/>
                  </a:solidFill>
                  <a:miter lim="800000"/>
                  <a:headEnd/>
                  <a:tailEnd/>
                </a:ln>
              </p:spPr>
              <p:txBody>
                <a:bodyPr/>
                <a:lstStyle/>
                <a:p>
                  <a:endParaRPr lang="it-IT"/>
                </a:p>
              </p:txBody>
            </p:sp>
            <p:sp>
              <p:nvSpPr>
                <p:cNvPr id="2283" name="Rectangle 120"/>
                <p:cNvSpPr>
                  <a:spLocks noChangeArrowheads="1"/>
                </p:cNvSpPr>
                <p:nvPr/>
              </p:nvSpPr>
              <p:spPr bwMode="auto">
                <a:xfrm>
                  <a:off x="573" y="2755"/>
                  <a:ext cx="175" cy="166"/>
                </a:xfrm>
                <a:prstGeom prst="rect">
                  <a:avLst/>
                </a:prstGeom>
                <a:noFill/>
                <a:ln w="6350">
                  <a:solidFill>
                    <a:srgbClr val="FF0000"/>
                  </a:solidFill>
                  <a:miter lim="800000"/>
                  <a:headEnd/>
                  <a:tailEnd/>
                </a:ln>
              </p:spPr>
              <p:txBody>
                <a:bodyPr/>
                <a:lstStyle/>
                <a:p>
                  <a:endParaRPr lang="it-IT"/>
                </a:p>
              </p:txBody>
            </p:sp>
            <p:sp>
              <p:nvSpPr>
                <p:cNvPr id="2284" name="Rectangle 121"/>
                <p:cNvSpPr>
                  <a:spLocks noChangeArrowheads="1"/>
                </p:cNvSpPr>
                <p:nvPr/>
              </p:nvSpPr>
              <p:spPr bwMode="auto">
                <a:xfrm>
                  <a:off x="398" y="2755"/>
                  <a:ext cx="175" cy="166"/>
                </a:xfrm>
                <a:prstGeom prst="rect">
                  <a:avLst/>
                </a:prstGeom>
                <a:noFill/>
                <a:ln w="6350">
                  <a:solidFill>
                    <a:srgbClr val="FF0000"/>
                  </a:solidFill>
                  <a:miter lim="800000"/>
                  <a:headEnd/>
                  <a:tailEnd/>
                </a:ln>
              </p:spPr>
              <p:txBody>
                <a:bodyPr/>
                <a:lstStyle/>
                <a:p>
                  <a:endParaRPr lang="it-IT"/>
                </a:p>
              </p:txBody>
            </p:sp>
            <p:sp>
              <p:nvSpPr>
                <p:cNvPr id="2285" name="Rectangle 122"/>
                <p:cNvSpPr>
                  <a:spLocks noChangeArrowheads="1"/>
                </p:cNvSpPr>
                <p:nvPr/>
              </p:nvSpPr>
              <p:spPr bwMode="auto">
                <a:xfrm>
                  <a:off x="1798" y="2755"/>
                  <a:ext cx="175" cy="166"/>
                </a:xfrm>
                <a:prstGeom prst="rect">
                  <a:avLst/>
                </a:prstGeom>
                <a:noFill/>
                <a:ln w="6350">
                  <a:solidFill>
                    <a:srgbClr val="FF0000"/>
                  </a:solidFill>
                  <a:miter lim="800000"/>
                  <a:headEnd/>
                  <a:tailEnd/>
                </a:ln>
              </p:spPr>
              <p:txBody>
                <a:bodyPr/>
                <a:lstStyle/>
                <a:p>
                  <a:endParaRPr lang="it-IT"/>
                </a:p>
              </p:txBody>
            </p:sp>
            <p:sp>
              <p:nvSpPr>
                <p:cNvPr id="2286" name="Rectangle 123"/>
                <p:cNvSpPr>
                  <a:spLocks noChangeArrowheads="1"/>
                </p:cNvSpPr>
                <p:nvPr/>
              </p:nvSpPr>
              <p:spPr bwMode="auto">
                <a:xfrm>
                  <a:off x="223" y="2921"/>
                  <a:ext cx="175" cy="167"/>
                </a:xfrm>
                <a:prstGeom prst="rect">
                  <a:avLst/>
                </a:prstGeom>
                <a:noFill/>
                <a:ln w="6350">
                  <a:solidFill>
                    <a:srgbClr val="FF0000"/>
                  </a:solidFill>
                  <a:miter lim="800000"/>
                  <a:headEnd/>
                  <a:tailEnd/>
                </a:ln>
              </p:spPr>
              <p:txBody>
                <a:bodyPr/>
                <a:lstStyle/>
                <a:p>
                  <a:endParaRPr lang="it-IT"/>
                </a:p>
              </p:txBody>
            </p:sp>
            <p:sp>
              <p:nvSpPr>
                <p:cNvPr id="2287" name="Rectangle 124"/>
                <p:cNvSpPr>
                  <a:spLocks noChangeArrowheads="1"/>
                </p:cNvSpPr>
                <p:nvPr/>
              </p:nvSpPr>
              <p:spPr bwMode="auto">
                <a:xfrm>
                  <a:off x="1623" y="2921"/>
                  <a:ext cx="175" cy="167"/>
                </a:xfrm>
                <a:prstGeom prst="rect">
                  <a:avLst/>
                </a:prstGeom>
                <a:noFill/>
                <a:ln w="6350">
                  <a:solidFill>
                    <a:srgbClr val="FF0000"/>
                  </a:solidFill>
                  <a:miter lim="800000"/>
                  <a:headEnd/>
                  <a:tailEnd/>
                </a:ln>
              </p:spPr>
              <p:txBody>
                <a:bodyPr/>
                <a:lstStyle/>
                <a:p>
                  <a:endParaRPr lang="it-IT"/>
                </a:p>
              </p:txBody>
            </p:sp>
            <p:sp>
              <p:nvSpPr>
                <p:cNvPr id="2288" name="Rectangle 125"/>
                <p:cNvSpPr>
                  <a:spLocks noChangeArrowheads="1"/>
                </p:cNvSpPr>
                <p:nvPr/>
              </p:nvSpPr>
              <p:spPr bwMode="auto">
                <a:xfrm>
                  <a:off x="1448" y="2921"/>
                  <a:ext cx="175" cy="167"/>
                </a:xfrm>
                <a:prstGeom prst="rect">
                  <a:avLst/>
                </a:prstGeom>
                <a:noFill/>
                <a:ln w="6350">
                  <a:solidFill>
                    <a:srgbClr val="FF0000"/>
                  </a:solidFill>
                  <a:miter lim="800000"/>
                  <a:headEnd/>
                  <a:tailEnd/>
                </a:ln>
              </p:spPr>
              <p:txBody>
                <a:bodyPr/>
                <a:lstStyle/>
                <a:p>
                  <a:endParaRPr lang="it-IT"/>
                </a:p>
              </p:txBody>
            </p:sp>
            <p:sp>
              <p:nvSpPr>
                <p:cNvPr id="2289" name="Rectangle 126"/>
                <p:cNvSpPr>
                  <a:spLocks noChangeArrowheads="1"/>
                </p:cNvSpPr>
                <p:nvPr/>
              </p:nvSpPr>
              <p:spPr bwMode="auto">
                <a:xfrm>
                  <a:off x="1273" y="2921"/>
                  <a:ext cx="175" cy="167"/>
                </a:xfrm>
                <a:prstGeom prst="rect">
                  <a:avLst/>
                </a:prstGeom>
                <a:noFill/>
                <a:ln w="6350">
                  <a:solidFill>
                    <a:srgbClr val="FF0000"/>
                  </a:solidFill>
                  <a:miter lim="800000"/>
                  <a:headEnd/>
                  <a:tailEnd/>
                </a:ln>
              </p:spPr>
              <p:txBody>
                <a:bodyPr/>
                <a:lstStyle/>
                <a:p>
                  <a:endParaRPr lang="it-IT"/>
                </a:p>
              </p:txBody>
            </p:sp>
            <p:sp>
              <p:nvSpPr>
                <p:cNvPr id="2290" name="Rectangle 127"/>
                <p:cNvSpPr>
                  <a:spLocks noChangeArrowheads="1"/>
                </p:cNvSpPr>
                <p:nvPr/>
              </p:nvSpPr>
              <p:spPr bwMode="auto">
                <a:xfrm>
                  <a:off x="1098" y="2921"/>
                  <a:ext cx="175" cy="167"/>
                </a:xfrm>
                <a:prstGeom prst="rect">
                  <a:avLst/>
                </a:prstGeom>
                <a:solidFill>
                  <a:srgbClr val="FFFF40"/>
                </a:solidFill>
                <a:ln w="0">
                  <a:solidFill>
                    <a:srgbClr val="FFFF40"/>
                  </a:solidFill>
                  <a:miter lim="800000"/>
                  <a:headEnd/>
                  <a:tailEnd/>
                </a:ln>
              </p:spPr>
              <p:txBody>
                <a:bodyPr/>
                <a:lstStyle/>
                <a:p>
                  <a:endParaRPr lang="it-IT"/>
                </a:p>
              </p:txBody>
            </p:sp>
            <p:sp>
              <p:nvSpPr>
                <p:cNvPr id="2291" name="Rectangle 128"/>
                <p:cNvSpPr>
                  <a:spLocks noChangeArrowheads="1"/>
                </p:cNvSpPr>
                <p:nvPr/>
              </p:nvSpPr>
              <p:spPr bwMode="auto">
                <a:xfrm>
                  <a:off x="1098" y="2921"/>
                  <a:ext cx="175" cy="167"/>
                </a:xfrm>
                <a:prstGeom prst="rect">
                  <a:avLst/>
                </a:prstGeom>
                <a:noFill/>
                <a:ln w="6350">
                  <a:solidFill>
                    <a:srgbClr val="FF0000"/>
                  </a:solidFill>
                  <a:miter lim="800000"/>
                  <a:headEnd/>
                  <a:tailEnd/>
                </a:ln>
              </p:spPr>
              <p:txBody>
                <a:bodyPr/>
                <a:lstStyle/>
                <a:p>
                  <a:endParaRPr lang="it-IT"/>
                </a:p>
              </p:txBody>
            </p:sp>
            <p:sp>
              <p:nvSpPr>
                <p:cNvPr id="2292" name="Rectangle 129"/>
                <p:cNvSpPr>
                  <a:spLocks noChangeArrowheads="1"/>
                </p:cNvSpPr>
                <p:nvPr/>
              </p:nvSpPr>
              <p:spPr bwMode="auto">
                <a:xfrm>
                  <a:off x="923" y="2921"/>
                  <a:ext cx="175" cy="167"/>
                </a:xfrm>
                <a:prstGeom prst="rect">
                  <a:avLst/>
                </a:prstGeom>
                <a:noFill/>
                <a:ln w="6350">
                  <a:solidFill>
                    <a:srgbClr val="FF0000"/>
                  </a:solidFill>
                  <a:miter lim="800000"/>
                  <a:headEnd/>
                  <a:tailEnd/>
                </a:ln>
              </p:spPr>
              <p:txBody>
                <a:bodyPr/>
                <a:lstStyle/>
                <a:p>
                  <a:endParaRPr lang="it-IT"/>
                </a:p>
              </p:txBody>
            </p:sp>
            <p:sp>
              <p:nvSpPr>
                <p:cNvPr id="2293" name="Rectangle 130"/>
                <p:cNvSpPr>
                  <a:spLocks noChangeArrowheads="1"/>
                </p:cNvSpPr>
                <p:nvPr/>
              </p:nvSpPr>
              <p:spPr bwMode="auto">
                <a:xfrm>
                  <a:off x="748" y="2921"/>
                  <a:ext cx="175" cy="167"/>
                </a:xfrm>
                <a:prstGeom prst="rect">
                  <a:avLst/>
                </a:prstGeom>
                <a:noFill/>
                <a:ln w="6350">
                  <a:solidFill>
                    <a:srgbClr val="FF0000"/>
                  </a:solidFill>
                  <a:miter lim="800000"/>
                  <a:headEnd/>
                  <a:tailEnd/>
                </a:ln>
              </p:spPr>
              <p:txBody>
                <a:bodyPr/>
                <a:lstStyle/>
                <a:p>
                  <a:endParaRPr lang="it-IT"/>
                </a:p>
              </p:txBody>
            </p:sp>
            <p:sp>
              <p:nvSpPr>
                <p:cNvPr id="2294" name="Rectangle 131"/>
                <p:cNvSpPr>
                  <a:spLocks noChangeArrowheads="1"/>
                </p:cNvSpPr>
                <p:nvPr/>
              </p:nvSpPr>
              <p:spPr bwMode="auto">
                <a:xfrm>
                  <a:off x="573" y="2921"/>
                  <a:ext cx="175" cy="167"/>
                </a:xfrm>
                <a:prstGeom prst="rect">
                  <a:avLst/>
                </a:prstGeom>
                <a:noFill/>
                <a:ln w="6350">
                  <a:solidFill>
                    <a:srgbClr val="FF0000"/>
                  </a:solidFill>
                  <a:miter lim="800000"/>
                  <a:headEnd/>
                  <a:tailEnd/>
                </a:ln>
              </p:spPr>
              <p:txBody>
                <a:bodyPr/>
                <a:lstStyle/>
                <a:p>
                  <a:endParaRPr lang="it-IT"/>
                </a:p>
              </p:txBody>
            </p:sp>
            <p:sp>
              <p:nvSpPr>
                <p:cNvPr id="2295" name="Rectangle 132"/>
                <p:cNvSpPr>
                  <a:spLocks noChangeArrowheads="1"/>
                </p:cNvSpPr>
                <p:nvPr/>
              </p:nvSpPr>
              <p:spPr bwMode="auto">
                <a:xfrm>
                  <a:off x="398" y="2921"/>
                  <a:ext cx="175" cy="167"/>
                </a:xfrm>
                <a:prstGeom prst="rect">
                  <a:avLst/>
                </a:prstGeom>
                <a:noFill/>
                <a:ln w="6350">
                  <a:solidFill>
                    <a:srgbClr val="FF0000"/>
                  </a:solidFill>
                  <a:miter lim="800000"/>
                  <a:headEnd/>
                  <a:tailEnd/>
                </a:ln>
              </p:spPr>
              <p:txBody>
                <a:bodyPr/>
                <a:lstStyle/>
                <a:p>
                  <a:endParaRPr lang="it-IT"/>
                </a:p>
              </p:txBody>
            </p:sp>
            <p:sp>
              <p:nvSpPr>
                <p:cNvPr id="2296" name="Rectangle 133"/>
                <p:cNvSpPr>
                  <a:spLocks noChangeArrowheads="1"/>
                </p:cNvSpPr>
                <p:nvPr/>
              </p:nvSpPr>
              <p:spPr bwMode="auto">
                <a:xfrm>
                  <a:off x="1798" y="2921"/>
                  <a:ext cx="175" cy="167"/>
                </a:xfrm>
                <a:prstGeom prst="rect">
                  <a:avLst/>
                </a:prstGeom>
                <a:noFill/>
                <a:ln w="6350">
                  <a:solidFill>
                    <a:srgbClr val="FF0000"/>
                  </a:solidFill>
                  <a:miter lim="800000"/>
                  <a:headEnd/>
                  <a:tailEnd/>
                </a:ln>
              </p:spPr>
              <p:txBody>
                <a:bodyPr/>
                <a:lstStyle/>
                <a:p>
                  <a:endParaRPr lang="it-IT"/>
                </a:p>
              </p:txBody>
            </p:sp>
            <p:sp>
              <p:nvSpPr>
                <p:cNvPr id="2297" name="Rectangle 134"/>
                <p:cNvSpPr>
                  <a:spLocks noChangeArrowheads="1"/>
                </p:cNvSpPr>
                <p:nvPr/>
              </p:nvSpPr>
              <p:spPr bwMode="auto">
                <a:xfrm>
                  <a:off x="223" y="3088"/>
                  <a:ext cx="175" cy="166"/>
                </a:xfrm>
                <a:prstGeom prst="rect">
                  <a:avLst/>
                </a:prstGeom>
                <a:noFill/>
                <a:ln w="6350">
                  <a:solidFill>
                    <a:srgbClr val="FF0000"/>
                  </a:solidFill>
                  <a:miter lim="800000"/>
                  <a:headEnd/>
                  <a:tailEnd/>
                </a:ln>
              </p:spPr>
              <p:txBody>
                <a:bodyPr/>
                <a:lstStyle/>
                <a:p>
                  <a:endParaRPr lang="it-IT"/>
                </a:p>
              </p:txBody>
            </p:sp>
            <p:sp>
              <p:nvSpPr>
                <p:cNvPr id="2298" name="Rectangle 135"/>
                <p:cNvSpPr>
                  <a:spLocks noChangeArrowheads="1"/>
                </p:cNvSpPr>
                <p:nvPr/>
              </p:nvSpPr>
              <p:spPr bwMode="auto">
                <a:xfrm>
                  <a:off x="1623" y="3088"/>
                  <a:ext cx="175" cy="166"/>
                </a:xfrm>
                <a:prstGeom prst="rect">
                  <a:avLst/>
                </a:prstGeom>
                <a:noFill/>
                <a:ln w="6350">
                  <a:solidFill>
                    <a:srgbClr val="FF0000"/>
                  </a:solidFill>
                  <a:miter lim="800000"/>
                  <a:headEnd/>
                  <a:tailEnd/>
                </a:ln>
              </p:spPr>
              <p:txBody>
                <a:bodyPr/>
                <a:lstStyle/>
                <a:p>
                  <a:endParaRPr lang="it-IT"/>
                </a:p>
              </p:txBody>
            </p:sp>
            <p:sp>
              <p:nvSpPr>
                <p:cNvPr id="2299" name="Rectangle 136"/>
                <p:cNvSpPr>
                  <a:spLocks noChangeArrowheads="1"/>
                </p:cNvSpPr>
                <p:nvPr/>
              </p:nvSpPr>
              <p:spPr bwMode="auto">
                <a:xfrm>
                  <a:off x="1448" y="3088"/>
                  <a:ext cx="175" cy="166"/>
                </a:xfrm>
                <a:prstGeom prst="rect">
                  <a:avLst/>
                </a:prstGeom>
                <a:noFill/>
                <a:ln w="6350">
                  <a:solidFill>
                    <a:srgbClr val="FF0000"/>
                  </a:solidFill>
                  <a:miter lim="800000"/>
                  <a:headEnd/>
                  <a:tailEnd/>
                </a:ln>
              </p:spPr>
              <p:txBody>
                <a:bodyPr/>
                <a:lstStyle/>
                <a:p>
                  <a:endParaRPr lang="it-IT"/>
                </a:p>
              </p:txBody>
            </p:sp>
            <p:sp>
              <p:nvSpPr>
                <p:cNvPr id="2300" name="Rectangle 137"/>
                <p:cNvSpPr>
                  <a:spLocks noChangeArrowheads="1"/>
                </p:cNvSpPr>
                <p:nvPr/>
              </p:nvSpPr>
              <p:spPr bwMode="auto">
                <a:xfrm>
                  <a:off x="1273" y="3088"/>
                  <a:ext cx="175" cy="166"/>
                </a:xfrm>
                <a:prstGeom prst="rect">
                  <a:avLst/>
                </a:prstGeom>
                <a:noFill/>
                <a:ln w="6350">
                  <a:solidFill>
                    <a:srgbClr val="FF0000"/>
                  </a:solidFill>
                  <a:miter lim="800000"/>
                  <a:headEnd/>
                  <a:tailEnd/>
                </a:ln>
              </p:spPr>
              <p:txBody>
                <a:bodyPr/>
                <a:lstStyle/>
                <a:p>
                  <a:endParaRPr lang="it-IT"/>
                </a:p>
              </p:txBody>
            </p:sp>
            <p:sp>
              <p:nvSpPr>
                <p:cNvPr id="2301" name="Rectangle 138"/>
                <p:cNvSpPr>
                  <a:spLocks noChangeArrowheads="1"/>
                </p:cNvSpPr>
                <p:nvPr/>
              </p:nvSpPr>
              <p:spPr bwMode="auto">
                <a:xfrm>
                  <a:off x="1098" y="3088"/>
                  <a:ext cx="175" cy="166"/>
                </a:xfrm>
                <a:prstGeom prst="rect">
                  <a:avLst/>
                </a:prstGeom>
                <a:solidFill>
                  <a:srgbClr val="FFFF40"/>
                </a:solidFill>
                <a:ln w="0">
                  <a:solidFill>
                    <a:srgbClr val="FFFF40"/>
                  </a:solidFill>
                  <a:miter lim="800000"/>
                  <a:headEnd/>
                  <a:tailEnd/>
                </a:ln>
              </p:spPr>
              <p:txBody>
                <a:bodyPr/>
                <a:lstStyle/>
                <a:p>
                  <a:endParaRPr lang="it-IT"/>
                </a:p>
              </p:txBody>
            </p:sp>
            <p:sp>
              <p:nvSpPr>
                <p:cNvPr id="2302" name="Rectangle 139"/>
                <p:cNvSpPr>
                  <a:spLocks noChangeArrowheads="1"/>
                </p:cNvSpPr>
                <p:nvPr/>
              </p:nvSpPr>
              <p:spPr bwMode="auto">
                <a:xfrm>
                  <a:off x="1098" y="3088"/>
                  <a:ext cx="175" cy="166"/>
                </a:xfrm>
                <a:prstGeom prst="rect">
                  <a:avLst/>
                </a:prstGeom>
                <a:noFill/>
                <a:ln w="6350">
                  <a:solidFill>
                    <a:srgbClr val="FF0000"/>
                  </a:solidFill>
                  <a:miter lim="800000"/>
                  <a:headEnd/>
                  <a:tailEnd/>
                </a:ln>
              </p:spPr>
              <p:txBody>
                <a:bodyPr/>
                <a:lstStyle/>
                <a:p>
                  <a:endParaRPr lang="it-IT"/>
                </a:p>
              </p:txBody>
            </p:sp>
            <p:sp>
              <p:nvSpPr>
                <p:cNvPr id="2303" name="Rectangle 140"/>
                <p:cNvSpPr>
                  <a:spLocks noChangeArrowheads="1"/>
                </p:cNvSpPr>
                <p:nvPr/>
              </p:nvSpPr>
              <p:spPr bwMode="auto">
                <a:xfrm>
                  <a:off x="923" y="3088"/>
                  <a:ext cx="175" cy="166"/>
                </a:xfrm>
                <a:prstGeom prst="rect">
                  <a:avLst/>
                </a:prstGeom>
                <a:noFill/>
                <a:ln w="6350">
                  <a:solidFill>
                    <a:srgbClr val="FF0000"/>
                  </a:solidFill>
                  <a:miter lim="800000"/>
                  <a:headEnd/>
                  <a:tailEnd/>
                </a:ln>
              </p:spPr>
              <p:txBody>
                <a:bodyPr/>
                <a:lstStyle/>
                <a:p>
                  <a:endParaRPr lang="it-IT"/>
                </a:p>
              </p:txBody>
            </p:sp>
            <p:sp>
              <p:nvSpPr>
                <p:cNvPr id="2304" name="Rectangle 141"/>
                <p:cNvSpPr>
                  <a:spLocks noChangeArrowheads="1"/>
                </p:cNvSpPr>
                <p:nvPr/>
              </p:nvSpPr>
              <p:spPr bwMode="auto">
                <a:xfrm>
                  <a:off x="748" y="3088"/>
                  <a:ext cx="175" cy="166"/>
                </a:xfrm>
                <a:prstGeom prst="rect">
                  <a:avLst/>
                </a:prstGeom>
                <a:noFill/>
                <a:ln w="6350">
                  <a:solidFill>
                    <a:srgbClr val="FF0000"/>
                  </a:solidFill>
                  <a:miter lim="800000"/>
                  <a:headEnd/>
                  <a:tailEnd/>
                </a:ln>
              </p:spPr>
              <p:txBody>
                <a:bodyPr/>
                <a:lstStyle/>
                <a:p>
                  <a:endParaRPr lang="it-IT"/>
                </a:p>
              </p:txBody>
            </p:sp>
            <p:sp>
              <p:nvSpPr>
                <p:cNvPr id="2305" name="Rectangle 142"/>
                <p:cNvSpPr>
                  <a:spLocks noChangeArrowheads="1"/>
                </p:cNvSpPr>
                <p:nvPr/>
              </p:nvSpPr>
              <p:spPr bwMode="auto">
                <a:xfrm>
                  <a:off x="573" y="3088"/>
                  <a:ext cx="175" cy="166"/>
                </a:xfrm>
                <a:prstGeom prst="rect">
                  <a:avLst/>
                </a:prstGeom>
                <a:noFill/>
                <a:ln w="6350">
                  <a:solidFill>
                    <a:srgbClr val="FF0000"/>
                  </a:solidFill>
                  <a:miter lim="800000"/>
                  <a:headEnd/>
                  <a:tailEnd/>
                </a:ln>
              </p:spPr>
              <p:txBody>
                <a:bodyPr/>
                <a:lstStyle/>
                <a:p>
                  <a:endParaRPr lang="it-IT"/>
                </a:p>
              </p:txBody>
            </p:sp>
            <p:sp>
              <p:nvSpPr>
                <p:cNvPr id="2306" name="Rectangle 143"/>
                <p:cNvSpPr>
                  <a:spLocks noChangeArrowheads="1"/>
                </p:cNvSpPr>
                <p:nvPr/>
              </p:nvSpPr>
              <p:spPr bwMode="auto">
                <a:xfrm>
                  <a:off x="398" y="3088"/>
                  <a:ext cx="175" cy="166"/>
                </a:xfrm>
                <a:prstGeom prst="rect">
                  <a:avLst/>
                </a:prstGeom>
                <a:noFill/>
                <a:ln w="6350">
                  <a:solidFill>
                    <a:srgbClr val="FF0000"/>
                  </a:solidFill>
                  <a:miter lim="800000"/>
                  <a:headEnd/>
                  <a:tailEnd/>
                </a:ln>
              </p:spPr>
              <p:txBody>
                <a:bodyPr/>
                <a:lstStyle/>
                <a:p>
                  <a:endParaRPr lang="it-IT"/>
                </a:p>
              </p:txBody>
            </p:sp>
            <p:sp>
              <p:nvSpPr>
                <p:cNvPr id="2307" name="Rectangle 144"/>
                <p:cNvSpPr>
                  <a:spLocks noChangeArrowheads="1"/>
                </p:cNvSpPr>
                <p:nvPr/>
              </p:nvSpPr>
              <p:spPr bwMode="auto">
                <a:xfrm>
                  <a:off x="1798" y="3088"/>
                  <a:ext cx="175" cy="166"/>
                </a:xfrm>
                <a:prstGeom prst="rect">
                  <a:avLst/>
                </a:prstGeom>
                <a:noFill/>
                <a:ln w="6350">
                  <a:solidFill>
                    <a:srgbClr val="FF0000"/>
                  </a:solidFill>
                  <a:miter lim="800000"/>
                  <a:headEnd/>
                  <a:tailEnd/>
                </a:ln>
              </p:spPr>
              <p:txBody>
                <a:bodyPr/>
                <a:lstStyle/>
                <a:p>
                  <a:endParaRPr lang="it-IT"/>
                </a:p>
              </p:txBody>
            </p:sp>
            <p:sp>
              <p:nvSpPr>
                <p:cNvPr id="2308" name="Rectangle 145"/>
                <p:cNvSpPr>
                  <a:spLocks noChangeArrowheads="1"/>
                </p:cNvSpPr>
                <p:nvPr/>
              </p:nvSpPr>
              <p:spPr bwMode="auto">
                <a:xfrm>
                  <a:off x="223" y="3312"/>
                  <a:ext cx="1750" cy="161"/>
                </a:xfrm>
                <a:prstGeom prst="rect">
                  <a:avLst/>
                </a:prstGeom>
                <a:solidFill>
                  <a:srgbClr val="99FFFF"/>
                </a:solidFill>
                <a:ln w="0">
                  <a:solidFill>
                    <a:srgbClr val="99FFFF"/>
                  </a:solidFill>
                  <a:miter lim="800000"/>
                  <a:headEnd/>
                  <a:tailEnd/>
                </a:ln>
              </p:spPr>
              <p:txBody>
                <a:bodyPr/>
                <a:lstStyle/>
                <a:p>
                  <a:endParaRPr lang="it-IT"/>
                </a:p>
              </p:txBody>
            </p:sp>
            <p:sp>
              <p:nvSpPr>
                <p:cNvPr id="2309" name="Rectangle 146"/>
                <p:cNvSpPr>
                  <a:spLocks noChangeArrowheads="1"/>
                </p:cNvSpPr>
                <p:nvPr/>
              </p:nvSpPr>
              <p:spPr bwMode="auto">
                <a:xfrm>
                  <a:off x="223" y="3312"/>
                  <a:ext cx="1750" cy="161"/>
                </a:xfrm>
                <a:prstGeom prst="rect">
                  <a:avLst/>
                </a:prstGeom>
                <a:noFill/>
                <a:ln w="17463">
                  <a:solidFill>
                    <a:srgbClr val="80BFFF"/>
                  </a:solidFill>
                  <a:miter lim="800000"/>
                  <a:headEnd/>
                  <a:tailEnd/>
                </a:ln>
              </p:spPr>
              <p:txBody>
                <a:bodyPr/>
                <a:lstStyle/>
                <a:p>
                  <a:endParaRPr lang="it-IT"/>
                </a:p>
              </p:txBody>
            </p:sp>
            <p:sp>
              <p:nvSpPr>
                <p:cNvPr id="2310" name="Rectangle 147"/>
                <p:cNvSpPr>
                  <a:spLocks noChangeArrowheads="1"/>
                </p:cNvSpPr>
                <p:nvPr/>
              </p:nvSpPr>
              <p:spPr bwMode="auto">
                <a:xfrm>
                  <a:off x="223" y="1366"/>
                  <a:ext cx="1750" cy="160"/>
                </a:xfrm>
                <a:prstGeom prst="rect">
                  <a:avLst/>
                </a:prstGeom>
                <a:solidFill>
                  <a:srgbClr val="99FFFF"/>
                </a:solidFill>
                <a:ln w="0">
                  <a:solidFill>
                    <a:srgbClr val="99FFFF"/>
                  </a:solidFill>
                  <a:miter lim="800000"/>
                  <a:headEnd/>
                  <a:tailEnd/>
                </a:ln>
              </p:spPr>
              <p:txBody>
                <a:bodyPr/>
                <a:lstStyle/>
                <a:p>
                  <a:endParaRPr lang="it-IT"/>
                </a:p>
              </p:txBody>
            </p:sp>
            <p:sp>
              <p:nvSpPr>
                <p:cNvPr id="2311" name="Rectangle 148"/>
                <p:cNvSpPr>
                  <a:spLocks noChangeArrowheads="1"/>
                </p:cNvSpPr>
                <p:nvPr/>
              </p:nvSpPr>
              <p:spPr bwMode="auto">
                <a:xfrm>
                  <a:off x="223" y="1366"/>
                  <a:ext cx="1750" cy="160"/>
                </a:xfrm>
                <a:prstGeom prst="rect">
                  <a:avLst/>
                </a:prstGeom>
                <a:noFill/>
                <a:ln w="17463">
                  <a:solidFill>
                    <a:srgbClr val="80BFFF"/>
                  </a:solidFill>
                  <a:miter lim="800000"/>
                  <a:headEnd/>
                  <a:tailEnd/>
                </a:ln>
              </p:spPr>
              <p:txBody>
                <a:bodyPr/>
                <a:lstStyle/>
                <a:p>
                  <a:endParaRPr lang="it-IT"/>
                </a:p>
              </p:txBody>
            </p:sp>
            <p:sp>
              <p:nvSpPr>
                <p:cNvPr id="2312" name="Freeform 149"/>
                <p:cNvSpPr>
                  <a:spLocks noEditPoints="1"/>
                </p:cNvSpPr>
                <p:nvPr/>
              </p:nvSpPr>
              <p:spPr bwMode="auto">
                <a:xfrm>
                  <a:off x="204" y="1570"/>
                  <a:ext cx="1789" cy="1704"/>
                </a:xfrm>
                <a:custGeom>
                  <a:avLst/>
                  <a:gdLst>
                    <a:gd name="T0" fmla="*/ 0 w 3577"/>
                    <a:gd name="T1" fmla="*/ 0 h 3406"/>
                    <a:gd name="T2" fmla="*/ 3577 w 3577"/>
                    <a:gd name="T3" fmla="*/ 0 h 3406"/>
                    <a:gd name="T4" fmla="*/ 3577 w 3577"/>
                    <a:gd name="T5" fmla="*/ 76 h 3406"/>
                    <a:gd name="T6" fmla="*/ 0 w 3577"/>
                    <a:gd name="T7" fmla="*/ 76 h 3406"/>
                    <a:gd name="T8" fmla="*/ 0 w 3577"/>
                    <a:gd name="T9" fmla="*/ 0 h 3406"/>
                    <a:gd name="T10" fmla="*/ 0 w 3577"/>
                    <a:gd name="T11" fmla="*/ 76 h 3406"/>
                    <a:gd name="T12" fmla="*/ 77 w 3577"/>
                    <a:gd name="T13" fmla="*/ 76 h 3406"/>
                    <a:gd name="T14" fmla="*/ 77 w 3577"/>
                    <a:gd name="T15" fmla="*/ 3330 h 3406"/>
                    <a:gd name="T16" fmla="*/ 0 w 3577"/>
                    <a:gd name="T17" fmla="*/ 3330 h 3406"/>
                    <a:gd name="T18" fmla="*/ 0 w 3577"/>
                    <a:gd name="T19" fmla="*/ 76 h 3406"/>
                    <a:gd name="T20" fmla="*/ 3501 w 3577"/>
                    <a:gd name="T21" fmla="*/ 76 h 3406"/>
                    <a:gd name="T22" fmla="*/ 3577 w 3577"/>
                    <a:gd name="T23" fmla="*/ 76 h 3406"/>
                    <a:gd name="T24" fmla="*/ 3577 w 3577"/>
                    <a:gd name="T25" fmla="*/ 3330 h 3406"/>
                    <a:gd name="T26" fmla="*/ 3501 w 3577"/>
                    <a:gd name="T27" fmla="*/ 3330 h 3406"/>
                    <a:gd name="T28" fmla="*/ 3501 w 3577"/>
                    <a:gd name="T29" fmla="*/ 76 h 3406"/>
                    <a:gd name="T30" fmla="*/ 0 w 3577"/>
                    <a:gd name="T31" fmla="*/ 3330 h 3406"/>
                    <a:gd name="T32" fmla="*/ 3577 w 3577"/>
                    <a:gd name="T33" fmla="*/ 3330 h 3406"/>
                    <a:gd name="T34" fmla="*/ 3577 w 3577"/>
                    <a:gd name="T35" fmla="*/ 3406 h 3406"/>
                    <a:gd name="T36" fmla="*/ 0 w 3577"/>
                    <a:gd name="T37" fmla="*/ 3406 h 3406"/>
                    <a:gd name="T38" fmla="*/ 0 w 3577"/>
                    <a:gd name="T39" fmla="*/ 3330 h 34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577"/>
                    <a:gd name="T61" fmla="*/ 0 h 3406"/>
                    <a:gd name="T62" fmla="*/ 3577 w 3577"/>
                    <a:gd name="T63" fmla="*/ 3406 h 34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577" h="3406">
                      <a:moveTo>
                        <a:pt x="0" y="0"/>
                      </a:moveTo>
                      <a:lnTo>
                        <a:pt x="3577" y="0"/>
                      </a:lnTo>
                      <a:lnTo>
                        <a:pt x="3577" y="76"/>
                      </a:lnTo>
                      <a:lnTo>
                        <a:pt x="0" y="76"/>
                      </a:lnTo>
                      <a:lnTo>
                        <a:pt x="0" y="0"/>
                      </a:lnTo>
                      <a:close/>
                      <a:moveTo>
                        <a:pt x="0" y="76"/>
                      </a:moveTo>
                      <a:lnTo>
                        <a:pt x="77" y="76"/>
                      </a:lnTo>
                      <a:lnTo>
                        <a:pt x="77" y="3330"/>
                      </a:lnTo>
                      <a:lnTo>
                        <a:pt x="0" y="3330"/>
                      </a:lnTo>
                      <a:lnTo>
                        <a:pt x="0" y="76"/>
                      </a:lnTo>
                      <a:close/>
                      <a:moveTo>
                        <a:pt x="3501" y="76"/>
                      </a:moveTo>
                      <a:lnTo>
                        <a:pt x="3577" y="76"/>
                      </a:lnTo>
                      <a:lnTo>
                        <a:pt x="3577" y="3330"/>
                      </a:lnTo>
                      <a:lnTo>
                        <a:pt x="3501" y="3330"/>
                      </a:lnTo>
                      <a:lnTo>
                        <a:pt x="3501" y="76"/>
                      </a:lnTo>
                      <a:close/>
                      <a:moveTo>
                        <a:pt x="0" y="3330"/>
                      </a:moveTo>
                      <a:lnTo>
                        <a:pt x="3577" y="3330"/>
                      </a:lnTo>
                      <a:lnTo>
                        <a:pt x="3577" y="3406"/>
                      </a:lnTo>
                      <a:lnTo>
                        <a:pt x="0" y="3406"/>
                      </a:lnTo>
                      <a:lnTo>
                        <a:pt x="0" y="3330"/>
                      </a:lnTo>
                      <a:close/>
                    </a:path>
                  </a:pathLst>
                </a:custGeom>
                <a:solidFill>
                  <a:srgbClr val="66FF40"/>
                </a:solidFill>
                <a:ln w="0">
                  <a:solidFill>
                    <a:srgbClr val="66FF40"/>
                  </a:solidFill>
                  <a:prstDash val="solid"/>
                  <a:round/>
                  <a:headEnd/>
                  <a:tailEnd/>
                </a:ln>
              </p:spPr>
              <p:txBody>
                <a:bodyPr/>
                <a:lstStyle/>
                <a:p>
                  <a:endParaRPr lang="it-IT"/>
                </a:p>
              </p:txBody>
            </p:sp>
            <p:sp>
              <p:nvSpPr>
                <p:cNvPr id="2313" name="Freeform 150"/>
                <p:cNvSpPr>
                  <a:spLocks noEditPoints="1"/>
                </p:cNvSpPr>
                <p:nvPr/>
              </p:nvSpPr>
              <p:spPr bwMode="auto">
                <a:xfrm>
                  <a:off x="1342" y="1394"/>
                  <a:ext cx="91" cy="92"/>
                </a:xfrm>
                <a:custGeom>
                  <a:avLst/>
                  <a:gdLst>
                    <a:gd name="T0" fmla="*/ 173 w 182"/>
                    <a:gd name="T1" fmla="*/ 177 h 183"/>
                    <a:gd name="T2" fmla="*/ 159 w 182"/>
                    <a:gd name="T3" fmla="*/ 170 h 183"/>
                    <a:gd name="T4" fmla="*/ 144 w 182"/>
                    <a:gd name="T5" fmla="*/ 156 h 183"/>
                    <a:gd name="T6" fmla="*/ 98 w 182"/>
                    <a:gd name="T7" fmla="*/ 93 h 183"/>
                    <a:gd name="T8" fmla="*/ 132 w 182"/>
                    <a:gd name="T9" fmla="*/ 76 h 183"/>
                    <a:gd name="T10" fmla="*/ 142 w 182"/>
                    <a:gd name="T11" fmla="*/ 59 h 183"/>
                    <a:gd name="T12" fmla="*/ 142 w 182"/>
                    <a:gd name="T13" fmla="*/ 38 h 183"/>
                    <a:gd name="T14" fmla="*/ 134 w 182"/>
                    <a:gd name="T15" fmla="*/ 21 h 183"/>
                    <a:gd name="T16" fmla="*/ 119 w 182"/>
                    <a:gd name="T17" fmla="*/ 9 h 183"/>
                    <a:gd name="T18" fmla="*/ 92 w 182"/>
                    <a:gd name="T19" fmla="*/ 1 h 183"/>
                    <a:gd name="T20" fmla="*/ 0 w 182"/>
                    <a:gd name="T21" fmla="*/ 0 h 183"/>
                    <a:gd name="T22" fmla="*/ 8 w 182"/>
                    <a:gd name="T23" fmla="*/ 5 h 183"/>
                    <a:gd name="T24" fmla="*/ 20 w 182"/>
                    <a:gd name="T25" fmla="*/ 7 h 183"/>
                    <a:gd name="T26" fmla="*/ 25 w 182"/>
                    <a:gd name="T27" fmla="*/ 15 h 183"/>
                    <a:gd name="T28" fmla="*/ 27 w 182"/>
                    <a:gd name="T29" fmla="*/ 24 h 183"/>
                    <a:gd name="T30" fmla="*/ 27 w 182"/>
                    <a:gd name="T31" fmla="*/ 151 h 183"/>
                    <a:gd name="T32" fmla="*/ 25 w 182"/>
                    <a:gd name="T33" fmla="*/ 166 h 183"/>
                    <a:gd name="T34" fmla="*/ 21 w 182"/>
                    <a:gd name="T35" fmla="*/ 176 h 183"/>
                    <a:gd name="T36" fmla="*/ 8 w 182"/>
                    <a:gd name="T37" fmla="*/ 177 h 183"/>
                    <a:gd name="T38" fmla="*/ 0 w 182"/>
                    <a:gd name="T39" fmla="*/ 183 h 183"/>
                    <a:gd name="T40" fmla="*/ 79 w 182"/>
                    <a:gd name="T41" fmla="*/ 177 h 183"/>
                    <a:gd name="T42" fmla="*/ 65 w 182"/>
                    <a:gd name="T43" fmla="*/ 177 h 183"/>
                    <a:gd name="T44" fmla="*/ 58 w 182"/>
                    <a:gd name="T45" fmla="*/ 172 h 183"/>
                    <a:gd name="T46" fmla="*/ 54 w 182"/>
                    <a:gd name="T47" fmla="*/ 164 h 183"/>
                    <a:gd name="T48" fmla="*/ 54 w 182"/>
                    <a:gd name="T49" fmla="*/ 151 h 183"/>
                    <a:gd name="T50" fmla="*/ 56 w 182"/>
                    <a:gd name="T51" fmla="*/ 97 h 183"/>
                    <a:gd name="T52" fmla="*/ 60 w 182"/>
                    <a:gd name="T53" fmla="*/ 97 h 183"/>
                    <a:gd name="T54" fmla="*/ 65 w 182"/>
                    <a:gd name="T55" fmla="*/ 97 h 183"/>
                    <a:gd name="T56" fmla="*/ 134 w 182"/>
                    <a:gd name="T57" fmla="*/ 183 h 183"/>
                    <a:gd name="T58" fmla="*/ 182 w 182"/>
                    <a:gd name="T59" fmla="*/ 177 h 183"/>
                    <a:gd name="T60" fmla="*/ 62 w 182"/>
                    <a:gd name="T61" fmla="*/ 11 h 183"/>
                    <a:gd name="T62" fmla="*/ 75 w 182"/>
                    <a:gd name="T63" fmla="*/ 11 h 183"/>
                    <a:gd name="T64" fmla="*/ 90 w 182"/>
                    <a:gd name="T65" fmla="*/ 13 h 183"/>
                    <a:gd name="T66" fmla="*/ 102 w 182"/>
                    <a:gd name="T67" fmla="*/ 21 h 183"/>
                    <a:gd name="T68" fmla="*/ 111 w 182"/>
                    <a:gd name="T69" fmla="*/ 38 h 183"/>
                    <a:gd name="T70" fmla="*/ 111 w 182"/>
                    <a:gd name="T71" fmla="*/ 57 h 183"/>
                    <a:gd name="T72" fmla="*/ 106 w 182"/>
                    <a:gd name="T73" fmla="*/ 72 h 183"/>
                    <a:gd name="T74" fmla="*/ 83 w 182"/>
                    <a:gd name="T75" fmla="*/ 86 h 183"/>
                    <a:gd name="T76" fmla="*/ 60 w 182"/>
                    <a:gd name="T77" fmla="*/ 89 h 183"/>
                    <a:gd name="T78" fmla="*/ 56 w 182"/>
                    <a:gd name="T79" fmla="*/ 89 h 183"/>
                    <a:gd name="T80" fmla="*/ 54 w 182"/>
                    <a:gd name="T81" fmla="*/ 13 h 1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2"/>
                    <a:gd name="T124" fmla="*/ 0 h 183"/>
                    <a:gd name="T125" fmla="*/ 182 w 182"/>
                    <a:gd name="T126" fmla="*/ 183 h 1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2" h="183">
                      <a:moveTo>
                        <a:pt x="182" y="177"/>
                      </a:moveTo>
                      <a:lnTo>
                        <a:pt x="173" y="177"/>
                      </a:lnTo>
                      <a:lnTo>
                        <a:pt x="165" y="174"/>
                      </a:lnTo>
                      <a:lnTo>
                        <a:pt x="159" y="170"/>
                      </a:lnTo>
                      <a:lnTo>
                        <a:pt x="152" y="166"/>
                      </a:lnTo>
                      <a:lnTo>
                        <a:pt x="144" y="156"/>
                      </a:lnTo>
                      <a:lnTo>
                        <a:pt x="136" y="147"/>
                      </a:lnTo>
                      <a:lnTo>
                        <a:pt x="98" y="93"/>
                      </a:lnTo>
                      <a:lnTo>
                        <a:pt x="119" y="88"/>
                      </a:lnTo>
                      <a:lnTo>
                        <a:pt x="132" y="76"/>
                      </a:lnTo>
                      <a:lnTo>
                        <a:pt x="138" y="68"/>
                      </a:lnTo>
                      <a:lnTo>
                        <a:pt x="142" y="59"/>
                      </a:lnTo>
                      <a:lnTo>
                        <a:pt x="144" y="47"/>
                      </a:lnTo>
                      <a:lnTo>
                        <a:pt x="142" y="38"/>
                      </a:lnTo>
                      <a:lnTo>
                        <a:pt x="140" y="28"/>
                      </a:lnTo>
                      <a:lnTo>
                        <a:pt x="134" y="21"/>
                      </a:lnTo>
                      <a:lnTo>
                        <a:pt x="127" y="13"/>
                      </a:lnTo>
                      <a:lnTo>
                        <a:pt x="119" y="9"/>
                      </a:lnTo>
                      <a:lnTo>
                        <a:pt x="111" y="5"/>
                      </a:lnTo>
                      <a:lnTo>
                        <a:pt x="92" y="1"/>
                      </a:lnTo>
                      <a:lnTo>
                        <a:pt x="67" y="0"/>
                      </a:lnTo>
                      <a:lnTo>
                        <a:pt x="0" y="0"/>
                      </a:lnTo>
                      <a:lnTo>
                        <a:pt x="2" y="5"/>
                      </a:lnTo>
                      <a:lnTo>
                        <a:pt x="8" y="5"/>
                      </a:lnTo>
                      <a:lnTo>
                        <a:pt x="14" y="5"/>
                      </a:lnTo>
                      <a:lnTo>
                        <a:pt x="20" y="7"/>
                      </a:lnTo>
                      <a:lnTo>
                        <a:pt x="23" y="11"/>
                      </a:lnTo>
                      <a:lnTo>
                        <a:pt x="25" y="15"/>
                      </a:lnTo>
                      <a:lnTo>
                        <a:pt x="27" y="19"/>
                      </a:lnTo>
                      <a:lnTo>
                        <a:pt x="27" y="24"/>
                      </a:lnTo>
                      <a:lnTo>
                        <a:pt x="27" y="32"/>
                      </a:lnTo>
                      <a:lnTo>
                        <a:pt x="27" y="151"/>
                      </a:lnTo>
                      <a:lnTo>
                        <a:pt x="27" y="160"/>
                      </a:lnTo>
                      <a:lnTo>
                        <a:pt x="25" y="166"/>
                      </a:lnTo>
                      <a:lnTo>
                        <a:pt x="25" y="170"/>
                      </a:lnTo>
                      <a:lnTo>
                        <a:pt x="21" y="176"/>
                      </a:lnTo>
                      <a:lnTo>
                        <a:pt x="16" y="177"/>
                      </a:lnTo>
                      <a:lnTo>
                        <a:pt x="8" y="177"/>
                      </a:lnTo>
                      <a:lnTo>
                        <a:pt x="0" y="177"/>
                      </a:lnTo>
                      <a:lnTo>
                        <a:pt x="0" y="183"/>
                      </a:lnTo>
                      <a:lnTo>
                        <a:pt x="79" y="183"/>
                      </a:lnTo>
                      <a:lnTo>
                        <a:pt x="79" y="177"/>
                      </a:lnTo>
                      <a:lnTo>
                        <a:pt x="73" y="177"/>
                      </a:lnTo>
                      <a:lnTo>
                        <a:pt x="65" y="177"/>
                      </a:lnTo>
                      <a:lnTo>
                        <a:pt x="62" y="176"/>
                      </a:lnTo>
                      <a:lnTo>
                        <a:pt x="58" y="172"/>
                      </a:lnTo>
                      <a:lnTo>
                        <a:pt x="56" y="170"/>
                      </a:lnTo>
                      <a:lnTo>
                        <a:pt x="54" y="164"/>
                      </a:lnTo>
                      <a:lnTo>
                        <a:pt x="54" y="158"/>
                      </a:lnTo>
                      <a:lnTo>
                        <a:pt x="54" y="151"/>
                      </a:lnTo>
                      <a:lnTo>
                        <a:pt x="54" y="97"/>
                      </a:lnTo>
                      <a:lnTo>
                        <a:pt x="56" y="97"/>
                      </a:lnTo>
                      <a:lnTo>
                        <a:pt x="58" y="97"/>
                      </a:lnTo>
                      <a:lnTo>
                        <a:pt x="60" y="97"/>
                      </a:lnTo>
                      <a:lnTo>
                        <a:pt x="62" y="97"/>
                      </a:lnTo>
                      <a:lnTo>
                        <a:pt x="65" y="97"/>
                      </a:lnTo>
                      <a:lnTo>
                        <a:pt x="71" y="97"/>
                      </a:lnTo>
                      <a:lnTo>
                        <a:pt x="134" y="183"/>
                      </a:lnTo>
                      <a:lnTo>
                        <a:pt x="182" y="183"/>
                      </a:lnTo>
                      <a:lnTo>
                        <a:pt x="182" y="177"/>
                      </a:lnTo>
                      <a:close/>
                      <a:moveTo>
                        <a:pt x="54" y="13"/>
                      </a:moveTo>
                      <a:lnTo>
                        <a:pt x="62" y="11"/>
                      </a:lnTo>
                      <a:lnTo>
                        <a:pt x="69" y="11"/>
                      </a:lnTo>
                      <a:lnTo>
                        <a:pt x="75" y="11"/>
                      </a:lnTo>
                      <a:lnTo>
                        <a:pt x="83" y="11"/>
                      </a:lnTo>
                      <a:lnTo>
                        <a:pt x="90" y="13"/>
                      </a:lnTo>
                      <a:lnTo>
                        <a:pt x="96" y="17"/>
                      </a:lnTo>
                      <a:lnTo>
                        <a:pt x="102" y="21"/>
                      </a:lnTo>
                      <a:lnTo>
                        <a:pt x="108" y="30"/>
                      </a:lnTo>
                      <a:lnTo>
                        <a:pt x="111" y="38"/>
                      </a:lnTo>
                      <a:lnTo>
                        <a:pt x="113" y="49"/>
                      </a:lnTo>
                      <a:lnTo>
                        <a:pt x="111" y="57"/>
                      </a:lnTo>
                      <a:lnTo>
                        <a:pt x="109" y="65"/>
                      </a:lnTo>
                      <a:lnTo>
                        <a:pt x="106" y="72"/>
                      </a:lnTo>
                      <a:lnTo>
                        <a:pt x="100" y="78"/>
                      </a:lnTo>
                      <a:lnTo>
                        <a:pt x="83" y="86"/>
                      </a:lnTo>
                      <a:lnTo>
                        <a:pt x="60" y="89"/>
                      </a:lnTo>
                      <a:lnTo>
                        <a:pt x="58" y="89"/>
                      </a:lnTo>
                      <a:lnTo>
                        <a:pt x="56" y="89"/>
                      </a:lnTo>
                      <a:lnTo>
                        <a:pt x="54" y="89"/>
                      </a:lnTo>
                      <a:lnTo>
                        <a:pt x="54" y="13"/>
                      </a:lnTo>
                      <a:close/>
                    </a:path>
                  </a:pathLst>
                </a:custGeom>
                <a:solidFill>
                  <a:srgbClr val="FF0000"/>
                </a:solidFill>
                <a:ln w="0">
                  <a:solidFill>
                    <a:srgbClr val="FF0000"/>
                  </a:solidFill>
                  <a:prstDash val="solid"/>
                  <a:round/>
                  <a:headEnd/>
                  <a:tailEnd/>
                </a:ln>
              </p:spPr>
              <p:txBody>
                <a:bodyPr/>
                <a:lstStyle/>
                <a:p>
                  <a:endParaRPr lang="it-IT"/>
                </a:p>
              </p:txBody>
            </p:sp>
            <p:sp>
              <p:nvSpPr>
                <p:cNvPr id="2314" name="Freeform 151"/>
                <p:cNvSpPr>
                  <a:spLocks noEditPoints="1"/>
                </p:cNvSpPr>
                <p:nvPr/>
              </p:nvSpPr>
              <p:spPr bwMode="auto">
                <a:xfrm>
                  <a:off x="1436" y="1390"/>
                  <a:ext cx="32" cy="96"/>
                </a:xfrm>
                <a:custGeom>
                  <a:avLst/>
                  <a:gdLst>
                    <a:gd name="T0" fmla="*/ 23 w 63"/>
                    <a:gd name="T1" fmla="*/ 4 h 191"/>
                    <a:gd name="T2" fmla="*/ 19 w 63"/>
                    <a:gd name="T3" fmla="*/ 8 h 191"/>
                    <a:gd name="T4" fmla="*/ 19 w 63"/>
                    <a:gd name="T5" fmla="*/ 13 h 191"/>
                    <a:gd name="T6" fmla="*/ 19 w 63"/>
                    <a:gd name="T7" fmla="*/ 19 h 191"/>
                    <a:gd name="T8" fmla="*/ 23 w 63"/>
                    <a:gd name="T9" fmla="*/ 23 h 191"/>
                    <a:gd name="T10" fmla="*/ 27 w 63"/>
                    <a:gd name="T11" fmla="*/ 27 h 191"/>
                    <a:gd name="T12" fmla="*/ 32 w 63"/>
                    <a:gd name="T13" fmla="*/ 27 h 191"/>
                    <a:gd name="T14" fmla="*/ 38 w 63"/>
                    <a:gd name="T15" fmla="*/ 27 h 191"/>
                    <a:gd name="T16" fmla="*/ 42 w 63"/>
                    <a:gd name="T17" fmla="*/ 23 h 191"/>
                    <a:gd name="T18" fmla="*/ 46 w 63"/>
                    <a:gd name="T19" fmla="*/ 19 h 191"/>
                    <a:gd name="T20" fmla="*/ 46 w 63"/>
                    <a:gd name="T21" fmla="*/ 13 h 191"/>
                    <a:gd name="T22" fmla="*/ 46 w 63"/>
                    <a:gd name="T23" fmla="*/ 8 h 191"/>
                    <a:gd name="T24" fmla="*/ 42 w 63"/>
                    <a:gd name="T25" fmla="*/ 4 h 191"/>
                    <a:gd name="T26" fmla="*/ 38 w 63"/>
                    <a:gd name="T27" fmla="*/ 0 h 191"/>
                    <a:gd name="T28" fmla="*/ 32 w 63"/>
                    <a:gd name="T29" fmla="*/ 0 h 191"/>
                    <a:gd name="T30" fmla="*/ 27 w 63"/>
                    <a:gd name="T31" fmla="*/ 0 h 191"/>
                    <a:gd name="T32" fmla="*/ 23 w 63"/>
                    <a:gd name="T33" fmla="*/ 4 h 191"/>
                    <a:gd name="T34" fmla="*/ 38 w 63"/>
                    <a:gd name="T35" fmla="*/ 65 h 191"/>
                    <a:gd name="T36" fmla="*/ 0 w 63"/>
                    <a:gd name="T37" fmla="*/ 78 h 191"/>
                    <a:gd name="T38" fmla="*/ 2 w 63"/>
                    <a:gd name="T39" fmla="*/ 84 h 191"/>
                    <a:gd name="T40" fmla="*/ 8 w 63"/>
                    <a:gd name="T41" fmla="*/ 82 h 191"/>
                    <a:gd name="T42" fmla="*/ 11 w 63"/>
                    <a:gd name="T43" fmla="*/ 82 h 191"/>
                    <a:gd name="T44" fmla="*/ 15 w 63"/>
                    <a:gd name="T45" fmla="*/ 82 h 191"/>
                    <a:gd name="T46" fmla="*/ 17 w 63"/>
                    <a:gd name="T47" fmla="*/ 84 h 191"/>
                    <a:gd name="T48" fmla="*/ 19 w 63"/>
                    <a:gd name="T49" fmla="*/ 86 h 191"/>
                    <a:gd name="T50" fmla="*/ 21 w 63"/>
                    <a:gd name="T51" fmla="*/ 90 h 191"/>
                    <a:gd name="T52" fmla="*/ 21 w 63"/>
                    <a:gd name="T53" fmla="*/ 96 h 191"/>
                    <a:gd name="T54" fmla="*/ 21 w 63"/>
                    <a:gd name="T55" fmla="*/ 103 h 191"/>
                    <a:gd name="T56" fmla="*/ 21 w 63"/>
                    <a:gd name="T57" fmla="*/ 115 h 191"/>
                    <a:gd name="T58" fmla="*/ 21 w 63"/>
                    <a:gd name="T59" fmla="*/ 163 h 191"/>
                    <a:gd name="T60" fmla="*/ 21 w 63"/>
                    <a:gd name="T61" fmla="*/ 170 h 191"/>
                    <a:gd name="T62" fmla="*/ 21 w 63"/>
                    <a:gd name="T63" fmla="*/ 176 h 191"/>
                    <a:gd name="T64" fmla="*/ 19 w 63"/>
                    <a:gd name="T65" fmla="*/ 180 h 191"/>
                    <a:gd name="T66" fmla="*/ 17 w 63"/>
                    <a:gd name="T67" fmla="*/ 182 h 191"/>
                    <a:gd name="T68" fmla="*/ 15 w 63"/>
                    <a:gd name="T69" fmla="*/ 184 h 191"/>
                    <a:gd name="T70" fmla="*/ 11 w 63"/>
                    <a:gd name="T71" fmla="*/ 185 h 191"/>
                    <a:gd name="T72" fmla="*/ 8 w 63"/>
                    <a:gd name="T73" fmla="*/ 185 h 191"/>
                    <a:gd name="T74" fmla="*/ 2 w 63"/>
                    <a:gd name="T75" fmla="*/ 185 h 191"/>
                    <a:gd name="T76" fmla="*/ 2 w 63"/>
                    <a:gd name="T77" fmla="*/ 191 h 191"/>
                    <a:gd name="T78" fmla="*/ 63 w 63"/>
                    <a:gd name="T79" fmla="*/ 191 h 191"/>
                    <a:gd name="T80" fmla="*/ 63 w 63"/>
                    <a:gd name="T81" fmla="*/ 185 h 191"/>
                    <a:gd name="T82" fmla="*/ 57 w 63"/>
                    <a:gd name="T83" fmla="*/ 185 h 191"/>
                    <a:gd name="T84" fmla="*/ 53 w 63"/>
                    <a:gd name="T85" fmla="*/ 185 h 191"/>
                    <a:gd name="T86" fmla="*/ 50 w 63"/>
                    <a:gd name="T87" fmla="*/ 184 h 191"/>
                    <a:gd name="T88" fmla="*/ 48 w 63"/>
                    <a:gd name="T89" fmla="*/ 182 h 191"/>
                    <a:gd name="T90" fmla="*/ 46 w 63"/>
                    <a:gd name="T91" fmla="*/ 178 h 191"/>
                    <a:gd name="T92" fmla="*/ 44 w 63"/>
                    <a:gd name="T93" fmla="*/ 176 h 191"/>
                    <a:gd name="T94" fmla="*/ 44 w 63"/>
                    <a:gd name="T95" fmla="*/ 170 h 191"/>
                    <a:gd name="T96" fmla="*/ 44 w 63"/>
                    <a:gd name="T97" fmla="*/ 163 h 191"/>
                    <a:gd name="T98" fmla="*/ 44 w 63"/>
                    <a:gd name="T99" fmla="*/ 65 h 191"/>
                    <a:gd name="T100" fmla="*/ 38 w 63"/>
                    <a:gd name="T101" fmla="*/ 65 h 1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
                    <a:gd name="T154" fmla="*/ 0 h 191"/>
                    <a:gd name="T155" fmla="*/ 63 w 63"/>
                    <a:gd name="T156" fmla="*/ 191 h 1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 h="191">
                      <a:moveTo>
                        <a:pt x="23" y="4"/>
                      </a:moveTo>
                      <a:lnTo>
                        <a:pt x="19" y="8"/>
                      </a:lnTo>
                      <a:lnTo>
                        <a:pt x="19" y="13"/>
                      </a:lnTo>
                      <a:lnTo>
                        <a:pt x="19" y="19"/>
                      </a:lnTo>
                      <a:lnTo>
                        <a:pt x="23" y="23"/>
                      </a:lnTo>
                      <a:lnTo>
                        <a:pt x="27" y="27"/>
                      </a:lnTo>
                      <a:lnTo>
                        <a:pt x="32" y="27"/>
                      </a:lnTo>
                      <a:lnTo>
                        <a:pt x="38" y="27"/>
                      </a:lnTo>
                      <a:lnTo>
                        <a:pt x="42" y="23"/>
                      </a:lnTo>
                      <a:lnTo>
                        <a:pt x="46" y="19"/>
                      </a:lnTo>
                      <a:lnTo>
                        <a:pt x="46" y="13"/>
                      </a:lnTo>
                      <a:lnTo>
                        <a:pt x="46" y="8"/>
                      </a:lnTo>
                      <a:lnTo>
                        <a:pt x="42" y="4"/>
                      </a:lnTo>
                      <a:lnTo>
                        <a:pt x="38" y="0"/>
                      </a:lnTo>
                      <a:lnTo>
                        <a:pt x="32" y="0"/>
                      </a:lnTo>
                      <a:lnTo>
                        <a:pt x="27" y="0"/>
                      </a:lnTo>
                      <a:lnTo>
                        <a:pt x="23" y="4"/>
                      </a:lnTo>
                      <a:close/>
                      <a:moveTo>
                        <a:pt x="38" y="65"/>
                      </a:moveTo>
                      <a:lnTo>
                        <a:pt x="0" y="78"/>
                      </a:lnTo>
                      <a:lnTo>
                        <a:pt x="2" y="84"/>
                      </a:lnTo>
                      <a:lnTo>
                        <a:pt x="8" y="82"/>
                      </a:lnTo>
                      <a:lnTo>
                        <a:pt x="11" y="82"/>
                      </a:lnTo>
                      <a:lnTo>
                        <a:pt x="15" y="82"/>
                      </a:lnTo>
                      <a:lnTo>
                        <a:pt x="17" y="84"/>
                      </a:lnTo>
                      <a:lnTo>
                        <a:pt x="19" y="86"/>
                      </a:lnTo>
                      <a:lnTo>
                        <a:pt x="21" y="90"/>
                      </a:lnTo>
                      <a:lnTo>
                        <a:pt x="21" y="96"/>
                      </a:lnTo>
                      <a:lnTo>
                        <a:pt x="21" y="103"/>
                      </a:lnTo>
                      <a:lnTo>
                        <a:pt x="21" y="115"/>
                      </a:lnTo>
                      <a:lnTo>
                        <a:pt x="21" y="163"/>
                      </a:lnTo>
                      <a:lnTo>
                        <a:pt x="21" y="170"/>
                      </a:lnTo>
                      <a:lnTo>
                        <a:pt x="21" y="176"/>
                      </a:lnTo>
                      <a:lnTo>
                        <a:pt x="19" y="180"/>
                      </a:lnTo>
                      <a:lnTo>
                        <a:pt x="17" y="182"/>
                      </a:lnTo>
                      <a:lnTo>
                        <a:pt x="15" y="184"/>
                      </a:lnTo>
                      <a:lnTo>
                        <a:pt x="11" y="185"/>
                      </a:lnTo>
                      <a:lnTo>
                        <a:pt x="8" y="185"/>
                      </a:lnTo>
                      <a:lnTo>
                        <a:pt x="2" y="185"/>
                      </a:lnTo>
                      <a:lnTo>
                        <a:pt x="2" y="191"/>
                      </a:lnTo>
                      <a:lnTo>
                        <a:pt x="63" y="191"/>
                      </a:lnTo>
                      <a:lnTo>
                        <a:pt x="63" y="185"/>
                      </a:lnTo>
                      <a:lnTo>
                        <a:pt x="57" y="185"/>
                      </a:lnTo>
                      <a:lnTo>
                        <a:pt x="53" y="185"/>
                      </a:lnTo>
                      <a:lnTo>
                        <a:pt x="50" y="184"/>
                      </a:lnTo>
                      <a:lnTo>
                        <a:pt x="48" y="182"/>
                      </a:lnTo>
                      <a:lnTo>
                        <a:pt x="46" y="178"/>
                      </a:lnTo>
                      <a:lnTo>
                        <a:pt x="44" y="176"/>
                      </a:lnTo>
                      <a:lnTo>
                        <a:pt x="44" y="170"/>
                      </a:lnTo>
                      <a:lnTo>
                        <a:pt x="44" y="163"/>
                      </a:lnTo>
                      <a:lnTo>
                        <a:pt x="44" y="65"/>
                      </a:lnTo>
                      <a:lnTo>
                        <a:pt x="38" y="65"/>
                      </a:lnTo>
                      <a:close/>
                    </a:path>
                  </a:pathLst>
                </a:custGeom>
                <a:solidFill>
                  <a:srgbClr val="FF0000"/>
                </a:solidFill>
                <a:ln w="0">
                  <a:solidFill>
                    <a:srgbClr val="FF0000"/>
                  </a:solidFill>
                  <a:prstDash val="solid"/>
                  <a:round/>
                  <a:headEnd/>
                  <a:tailEnd/>
                </a:ln>
              </p:spPr>
              <p:txBody>
                <a:bodyPr/>
                <a:lstStyle/>
                <a:p>
                  <a:endParaRPr lang="it-IT"/>
                </a:p>
              </p:txBody>
            </p:sp>
            <p:sp>
              <p:nvSpPr>
                <p:cNvPr id="2315" name="Freeform 152"/>
                <p:cNvSpPr>
                  <a:spLocks/>
                </p:cNvSpPr>
                <p:nvPr/>
              </p:nvSpPr>
              <p:spPr bwMode="auto">
                <a:xfrm>
                  <a:off x="1471" y="1424"/>
                  <a:ext cx="67" cy="64"/>
                </a:xfrm>
                <a:custGeom>
                  <a:avLst/>
                  <a:gdLst>
                    <a:gd name="T0" fmla="*/ 0 w 134"/>
                    <a:gd name="T1" fmla="*/ 6 h 128"/>
                    <a:gd name="T2" fmla="*/ 5 w 134"/>
                    <a:gd name="T3" fmla="*/ 7 h 128"/>
                    <a:gd name="T4" fmla="*/ 9 w 134"/>
                    <a:gd name="T5" fmla="*/ 7 h 128"/>
                    <a:gd name="T6" fmla="*/ 13 w 134"/>
                    <a:gd name="T7" fmla="*/ 9 h 128"/>
                    <a:gd name="T8" fmla="*/ 17 w 134"/>
                    <a:gd name="T9" fmla="*/ 13 h 128"/>
                    <a:gd name="T10" fmla="*/ 19 w 134"/>
                    <a:gd name="T11" fmla="*/ 15 h 128"/>
                    <a:gd name="T12" fmla="*/ 21 w 134"/>
                    <a:gd name="T13" fmla="*/ 19 h 128"/>
                    <a:gd name="T14" fmla="*/ 23 w 134"/>
                    <a:gd name="T15" fmla="*/ 25 h 128"/>
                    <a:gd name="T16" fmla="*/ 67 w 134"/>
                    <a:gd name="T17" fmla="*/ 128 h 128"/>
                    <a:gd name="T18" fmla="*/ 70 w 134"/>
                    <a:gd name="T19" fmla="*/ 128 h 128"/>
                    <a:gd name="T20" fmla="*/ 114 w 134"/>
                    <a:gd name="T21" fmla="*/ 23 h 128"/>
                    <a:gd name="T22" fmla="*/ 118 w 134"/>
                    <a:gd name="T23" fmla="*/ 17 h 128"/>
                    <a:gd name="T24" fmla="*/ 120 w 134"/>
                    <a:gd name="T25" fmla="*/ 11 h 128"/>
                    <a:gd name="T26" fmla="*/ 124 w 134"/>
                    <a:gd name="T27" fmla="*/ 7 h 128"/>
                    <a:gd name="T28" fmla="*/ 128 w 134"/>
                    <a:gd name="T29" fmla="*/ 7 h 128"/>
                    <a:gd name="T30" fmla="*/ 134 w 134"/>
                    <a:gd name="T31" fmla="*/ 6 h 128"/>
                    <a:gd name="T32" fmla="*/ 134 w 134"/>
                    <a:gd name="T33" fmla="*/ 0 h 128"/>
                    <a:gd name="T34" fmla="*/ 93 w 134"/>
                    <a:gd name="T35" fmla="*/ 0 h 128"/>
                    <a:gd name="T36" fmla="*/ 93 w 134"/>
                    <a:gd name="T37" fmla="*/ 6 h 128"/>
                    <a:gd name="T38" fmla="*/ 99 w 134"/>
                    <a:gd name="T39" fmla="*/ 6 h 128"/>
                    <a:gd name="T40" fmla="*/ 103 w 134"/>
                    <a:gd name="T41" fmla="*/ 6 h 128"/>
                    <a:gd name="T42" fmla="*/ 105 w 134"/>
                    <a:gd name="T43" fmla="*/ 7 h 128"/>
                    <a:gd name="T44" fmla="*/ 107 w 134"/>
                    <a:gd name="T45" fmla="*/ 9 h 128"/>
                    <a:gd name="T46" fmla="*/ 107 w 134"/>
                    <a:gd name="T47" fmla="*/ 11 h 128"/>
                    <a:gd name="T48" fmla="*/ 107 w 134"/>
                    <a:gd name="T49" fmla="*/ 11 h 128"/>
                    <a:gd name="T50" fmla="*/ 107 w 134"/>
                    <a:gd name="T51" fmla="*/ 17 h 128"/>
                    <a:gd name="T52" fmla="*/ 105 w 134"/>
                    <a:gd name="T53" fmla="*/ 23 h 128"/>
                    <a:gd name="T54" fmla="*/ 74 w 134"/>
                    <a:gd name="T55" fmla="*/ 94 h 128"/>
                    <a:gd name="T56" fmla="*/ 47 w 134"/>
                    <a:gd name="T57" fmla="*/ 27 h 128"/>
                    <a:gd name="T58" fmla="*/ 44 w 134"/>
                    <a:gd name="T59" fmla="*/ 21 h 128"/>
                    <a:gd name="T60" fmla="*/ 44 w 134"/>
                    <a:gd name="T61" fmla="*/ 15 h 128"/>
                    <a:gd name="T62" fmla="*/ 44 w 134"/>
                    <a:gd name="T63" fmla="*/ 11 h 128"/>
                    <a:gd name="T64" fmla="*/ 46 w 134"/>
                    <a:gd name="T65" fmla="*/ 7 h 128"/>
                    <a:gd name="T66" fmla="*/ 49 w 134"/>
                    <a:gd name="T67" fmla="*/ 6 h 128"/>
                    <a:gd name="T68" fmla="*/ 55 w 134"/>
                    <a:gd name="T69" fmla="*/ 6 h 128"/>
                    <a:gd name="T70" fmla="*/ 57 w 134"/>
                    <a:gd name="T71" fmla="*/ 6 h 128"/>
                    <a:gd name="T72" fmla="*/ 59 w 134"/>
                    <a:gd name="T73" fmla="*/ 0 h 128"/>
                    <a:gd name="T74" fmla="*/ 0 w 134"/>
                    <a:gd name="T75" fmla="*/ 0 h 128"/>
                    <a:gd name="T76" fmla="*/ 0 w 134"/>
                    <a:gd name="T77" fmla="*/ 6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4"/>
                    <a:gd name="T118" fmla="*/ 0 h 128"/>
                    <a:gd name="T119" fmla="*/ 134 w 134"/>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4" h="128">
                      <a:moveTo>
                        <a:pt x="0" y="6"/>
                      </a:moveTo>
                      <a:lnTo>
                        <a:pt x="5" y="7"/>
                      </a:lnTo>
                      <a:lnTo>
                        <a:pt x="9" y="7"/>
                      </a:lnTo>
                      <a:lnTo>
                        <a:pt x="13" y="9"/>
                      </a:lnTo>
                      <a:lnTo>
                        <a:pt x="17" y="13"/>
                      </a:lnTo>
                      <a:lnTo>
                        <a:pt x="19" y="15"/>
                      </a:lnTo>
                      <a:lnTo>
                        <a:pt x="21" y="19"/>
                      </a:lnTo>
                      <a:lnTo>
                        <a:pt x="23" y="25"/>
                      </a:lnTo>
                      <a:lnTo>
                        <a:pt x="67" y="128"/>
                      </a:lnTo>
                      <a:lnTo>
                        <a:pt x="70" y="128"/>
                      </a:lnTo>
                      <a:lnTo>
                        <a:pt x="114" y="23"/>
                      </a:lnTo>
                      <a:lnTo>
                        <a:pt x="118" y="17"/>
                      </a:lnTo>
                      <a:lnTo>
                        <a:pt x="120" y="11"/>
                      </a:lnTo>
                      <a:lnTo>
                        <a:pt x="124" y="7"/>
                      </a:lnTo>
                      <a:lnTo>
                        <a:pt x="128" y="7"/>
                      </a:lnTo>
                      <a:lnTo>
                        <a:pt x="134" y="6"/>
                      </a:lnTo>
                      <a:lnTo>
                        <a:pt x="134" y="0"/>
                      </a:lnTo>
                      <a:lnTo>
                        <a:pt x="93" y="0"/>
                      </a:lnTo>
                      <a:lnTo>
                        <a:pt x="93" y="6"/>
                      </a:lnTo>
                      <a:lnTo>
                        <a:pt x="99" y="6"/>
                      </a:lnTo>
                      <a:lnTo>
                        <a:pt x="103" y="6"/>
                      </a:lnTo>
                      <a:lnTo>
                        <a:pt x="105" y="7"/>
                      </a:lnTo>
                      <a:lnTo>
                        <a:pt x="107" y="9"/>
                      </a:lnTo>
                      <a:lnTo>
                        <a:pt x="107" y="11"/>
                      </a:lnTo>
                      <a:lnTo>
                        <a:pt x="107" y="17"/>
                      </a:lnTo>
                      <a:lnTo>
                        <a:pt x="105" y="23"/>
                      </a:lnTo>
                      <a:lnTo>
                        <a:pt x="74" y="94"/>
                      </a:lnTo>
                      <a:lnTo>
                        <a:pt x="47" y="27"/>
                      </a:lnTo>
                      <a:lnTo>
                        <a:pt x="44" y="21"/>
                      </a:lnTo>
                      <a:lnTo>
                        <a:pt x="44" y="15"/>
                      </a:lnTo>
                      <a:lnTo>
                        <a:pt x="44" y="11"/>
                      </a:lnTo>
                      <a:lnTo>
                        <a:pt x="46" y="7"/>
                      </a:lnTo>
                      <a:lnTo>
                        <a:pt x="49" y="6"/>
                      </a:lnTo>
                      <a:lnTo>
                        <a:pt x="55" y="6"/>
                      </a:lnTo>
                      <a:lnTo>
                        <a:pt x="57" y="6"/>
                      </a:lnTo>
                      <a:lnTo>
                        <a:pt x="59" y="0"/>
                      </a:lnTo>
                      <a:lnTo>
                        <a:pt x="0" y="0"/>
                      </a:lnTo>
                      <a:lnTo>
                        <a:pt x="0" y="6"/>
                      </a:lnTo>
                      <a:close/>
                    </a:path>
                  </a:pathLst>
                </a:custGeom>
                <a:solidFill>
                  <a:srgbClr val="FF0000"/>
                </a:solidFill>
                <a:ln w="0">
                  <a:solidFill>
                    <a:srgbClr val="FF0000"/>
                  </a:solidFill>
                  <a:prstDash val="solid"/>
                  <a:round/>
                  <a:headEnd/>
                  <a:tailEnd/>
                </a:ln>
              </p:spPr>
              <p:txBody>
                <a:bodyPr/>
                <a:lstStyle/>
                <a:p>
                  <a:endParaRPr lang="it-IT"/>
                </a:p>
              </p:txBody>
            </p:sp>
            <p:sp>
              <p:nvSpPr>
                <p:cNvPr id="2316" name="Freeform 153"/>
                <p:cNvSpPr>
                  <a:spLocks noEditPoints="1"/>
                </p:cNvSpPr>
                <p:nvPr/>
              </p:nvSpPr>
              <p:spPr bwMode="auto">
                <a:xfrm>
                  <a:off x="1544" y="1423"/>
                  <a:ext cx="53" cy="65"/>
                </a:xfrm>
                <a:custGeom>
                  <a:avLst/>
                  <a:gdLst>
                    <a:gd name="T0" fmla="*/ 105 w 105"/>
                    <a:gd name="T1" fmla="*/ 50 h 130"/>
                    <a:gd name="T2" fmla="*/ 101 w 105"/>
                    <a:gd name="T3" fmla="*/ 29 h 130"/>
                    <a:gd name="T4" fmla="*/ 92 w 105"/>
                    <a:gd name="T5" fmla="*/ 13 h 130"/>
                    <a:gd name="T6" fmla="*/ 77 w 105"/>
                    <a:gd name="T7" fmla="*/ 2 h 130"/>
                    <a:gd name="T8" fmla="*/ 57 w 105"/>
                    <a:gd name="T9" fmla="*/ 0 h 130"/>
                    <a:gd name="T10" fmla="*/ 34 w 105"/>
                    <a:gd name="T11" fmla="*/ 4 h 130"/>
                    <a:gd name="T12" fmla="*/ 17 w 105"/>
                    <a:gd name="T13" fmla="*/ 17 h 130"/>
                    <a:gd name="T14" fmla="*/ 4 w 105"/>
                    <a:gd name="T15" fmla="*/ 38 h 130"/>
                    <a:gd name="T16" fmla="*/ 0 w 105"/>
                    <a:gd name="T17" fmla="*/ 65 h 130"/>
                    <a:gd name="T18" fmla="*/ 4 w 105"/>
                    <a:gd name="T19" fmla="*/ 92 h 130"/>
                    <a:gd name="T20" fmla="*/ 17 w 105"/>
                    <a:gd name="T21" fmla="*/ 113 h 130"/>
                    <a:gd name="T22" fmla="*/ 34 w 105"/>
                    <a:gd name="T23" fmla="*/ 126 h 130"/>
                    <a:gd name="T24" fmla="*/ 56 w 105"/>
                    <a:gd name="T25" fmla="*/ 130 h 130"/>
                    <a:gd name="T26" fmla="*/ 73 w 105"/>
                    <a:gd name="T27" fmla="*/ 126 h 130"/>
                    <a:gd name="T28" fmla="*/ 88 w 105"/>
                    <a:gd name="T29" fmla="*/ 115 h 130"/>
                    <a:gd name="T30" fmla="*/ 100 w 105"/>
                    <a:gd name="T31" fmla="*/ 99 h 130"/>
                    <a:gd name="T32" fmla="*/ 105 w 105"/>
                    <a:gd name="T33" fmla="*/ 80 h 130"/>
                    <a:gd name="T34" fmla="*/ 101 w 105"/>
                    <a:gd name="T35" fmla="*/ 78 h 130"/>
                    <a:gd name="T36" fmla="*/ 96 w 105"/>
                    <a:gd name="T37" fmla="*/ 88 h 130"/>
                    <a:gd name="T38" fmla="*/ 92 w 105"/>
                    <a:gd name="T39" fmla="*/ 96 h 130"/>
                    <a:gd name="T40" fmla="*/ 86 w 105"/>
                    <a:gd name="T41" fmla="*/ 101 h 130"/>
                    <a:gd name="T42" fmla="*/ 78 w 105"/>
                    <a:gd name="T43" fmla="*/ 105 h 130"/>
                    <a:gd name="T44" fmla="*/ 73 w 105"/>
                    <a:gd name="T45" fmla="*/ 107 h 130"/>
                    <a:gd name="T46" fmla="*/ 65 w 105"/>
                    <a:gd name="T47" fmla="*/ 107 h 130"/>
                    <a:gd name="T48" fmla="*/ 48 w 105"/>
                    <a:gd name="T49" fmla="*/ 103 h 130"/>
                    <a:gd name="T50" fmla="*/ 33 w 105"/>
                    <a:gd name="T51" fmla="*/ 92 h 130"/>
                    <a:gd name="T52" fmla="*/ 23 w 105"/>
                    <a:gd name="T53" fmla="*/ 75 h 130"/>
                    <a:gd name="T54" fmla="*/ 19 w 105"/>
                    <a:gd name="T55" fmla="*/ 50 h 130"/>
                    <a:gd name="T56" fmla="*/ 105 w 105"/>
                    <a:gd name="T57" fmla="*/ 50 h 130"/>
                    <a:gd name="T58" fmla="*/ 31 w 105"/>
                    <a:gd name="T59" fmla="*/ 17 h 130"/>
                    <a:gd name="T60" fmla="*/ 36 w 105"/>
                    <a:gd name="T61" fmla="*/ 13 h 130"/>
                    <a:gd name="T62" fmla="*/ 42 w 105"/>
                    <a:gd name="T63" fmla="*/ 9 h 130"/>
                    <a:gd name="T64" fmla="*/ 50 w 105"/>
                    <a:gd name="T65" fmla="*/ 9 h 130"/>
                    <a:gd name="T66" fmla="*/ 57 w 105"/>
                    <a:gd name="T67" fmla="*/ 9 h 130"/>
                    <a:gd name="T68" fmla="*/ 63 w 105"/>
                    <a:gd name="T69" fmla="*/ 13 h 130"/>
                    <a:gd name="T70" fmla="*/ 69 w 105"/>
                    <a:gd name="T71" fmla="*/ 19 h 130"/>
                    <a:gd name="T72" fmla="*/ 75 w 105"/>
                    <a:gd name="T73" fmla="*/ 25 h 130"/>
                    <a:gd name="T74" fmla="*/ 75 w 105"/>
                    <a:gd name="T75" fmla="*/ 29 h 130"/>
                    <a:gd name="T76" fmla="*/ 77 w 105"/>
                    <a:gd name="T77" fmla="*/ 34 h 130"/>
                    <a:gd name="T78" fmla="*/ 77 w 105"/>
                    <a:gd name="T79" fmla="*/ 42 h 130"/>
                    <a:gd name="T80" fmla="*/ 19 w 105"/>
                    <a:gd name="T81" fmla="*/ 42 h 130"/>
                    <a:gd name="T82" fmla="*/ 21 w 105"/>
                    <a:gd name="T83" fmla="*/ 32 h 130"/>
                    <a:gd name="T84" fmla="*/ 25 w 105"/>
                    <a:gd name="T85" fmla="*/ 25 h 130"/>
                    <a:gd name="T86" fmla="*/ 31 w 105"/>
                    <a:gd name="T87" fmla="*/ 17 h 1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5"/>
                    <a:gd name="T133" fmla="*/ 0 h 130"/>
                    <a:gd name="T134" fmla="*/ 105 w 105"/>
                    <a:gd name="T135" fmla="*/ 130 h 1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5" h="130">
                      <a:moveTo>
                        <a:pt x="105" y="50"/>
                      </a:moveTo>
                      <a:lnTo>
                        <a:pt x="101" y="29"/>
                      </a:lnTo>
                      <a:lnTo>
                        <a:pt x="92" y="13"/>
                      </a:lnTo>
                      <a:lnTo>
                        <a:pt x="77" y="2"/>
                      </a:lnTo>
                      <a:lnTo>
                        <a:pt x="57" y="0"/>
                      </a:lnTo>
                      <a:lnTo>
                        <a:pt x="34" y="4"/>
                      </a:lnTo>
                      <a:lnTo>
                        <a:pt x="17" y="17"/>
                      </a:lnTo>
                      <a:lnTo>
                        <a:pt x="4" y="38"/>
                      </a:lnTo>
                      <a:lnTo>
                        <a:pt x="0" y="65"/>
                      </a:lnTo>
                      <a:lnTo>
                        <a:pt x="4" y="92"/>
                      </a:lnTo>
                      <a:lnTo>
                        <a:pt x="17" y="113"/>
                      </a:lnTo>
                      <a:lnTo>
                        <a:pt x="34" y="126"/>
                      </a:lnTo>
                      <a:lnTo>
                        <a:pt x="56" y="130"/>
                      </a:lnTo>
                      <a:lnTo>
                        <a:pt x="73" y="126"/>
                      </a:lnTo>
                      <a:lnTo>
                        <a:pt x="88" y="115"/>
                      </a:lnTo>
                      <a:lnTo>
                        <a:pt x="100" y="99"/>
                      </a:lnTo>
                      <a:lnTo>
                        <a:pt x="105" y="80"/>
                      </a:lnTo>
                      <a:lnTo>
                        <a:pt x="101" y="78"/>
                      </a:lnTo>
                      <a:lnTo>
                        <a:pt x="96" y="88"/>
                      </a:lnTo>
                      <a:lnTo>
                        <a:pt x="92" y="96"/>
                      </a:lnTo>
                      <a:lnTo>
                        <a:pt x="86" y="101"/>
                      </a:lnTo>
                      <a:lnTo>
                        <a:pt x="78" y="105"/>
                      </a:lnTo>
                      <a:lnTo>
                        <a:pt x="73" y="107"/>
                      </a:lnTo>
                      <a:lnTo>
                        <a:pt x="65" y="107"/>
                      </a:lnTo>
                      <a:lnTo>
                        <a:pt x="48" y="103"/>
                      </a:lnTo>
                      <a:lnTo>
                        <a:pt x="33" y="92"/>
                      </a:lnTo>
                      <a:lnTo>
                        <a:pt x="23" y="75"/>
                      </a:lnTo>
                      <a:lnTo>
                        <a:pt x="19" y="50"/>
                      </a:lnTo>
                      <a:lnTo>
                        <a:pt x="105" y="50"/>
                      </a:lnTo>
                      <a:close/>
                      <a:moveTo>
                        <a:pt x="31" y="17"/>
                      </a:moveTo>
                      <a:lnTo>
                        <a:pt x="36" y="13"/>
                      </a:lnTo>
                      <a:lnTo>
                        <a:pt x="42" y="9"/>
                      </a:lnTo>
                      <a:lnTo>
                        <a:pt x="50" y="9"/>
                      </a:lnTo>
                      <a:lnTo>
                        <a:pt x="57" y="9"/>
                      </a:lnTo>
                      <a:lnTo>
                        <a:pt x="63" y="13"/>
                      </a:lnTo>
                      <a:lnTo>
                        <a:pt x="69" y="19"/>
                      </a:lnTo>
                      <a:lnTo>
                        <a:pt x="75" y="25"/>
                      </a:lnTo>
                      <a:lnTo>
                        <a:pt x="75" y="29"/>
                      </a:lnTo>
                      <a:lnTo>
                        <a:pt x="77" y="34"/>
                      </a:lnTo>
                      <a:lnTo>
                        <a:pt x="77" y="42"/>
                      </a:lnTo>
                      <a:lnTo>
                        <a:pt x="19" y="42"/>
                      </a:lnTo>
                      <a:lnTo>
                        <a:pt x="21" y="32"/>
                      </a:lnTo>
                      <a:lnTo>
                        <a:pt x="25" y="25"/>
                      </a:lnTo>
                      <a:lnTo>
                        <a:pt x="31" y="17"/>
                      </a:lnTo>
                      <a:close/>
                    </a:path>
                  </a:pathLst>
                </a:custGeom>
                <a:solidFill>
                  <a:srgbClr val="FF0000"/>
                </a:solidFill>
                <a:ln w="0">
                  <a:solidFill>
                    <a:srgbClr val="FF0000"/>
                  </a:solidFill>
                  <a:prstDash val="solid"/>
                  <a:round/>
                  <a:headEnd/>
                  <a:tailEnd/>
                </a:ln>
              </p:spPr>
              <p:txBody>
                <a:bodyPr/>
                <a:lstStyle/>
                <a:p>
                  <a:endParaRPr lang="it-IT"/>
                </a:p>
              </p:txBody>
            </p:sp>
            <p:sp>
              <p:nvSpPr>
                <p:cNvPr id="2317" name="Freeform 154"/>
                <p:cNvSpPr>
                  <a:spLocks/>
                </p:cNvSpPr>
                <p:nvPr/>
              </p:nvSpPr>
              <p:spPr bwMode="auto">
                <a:xfrm>
                  <a:off x="1604" y="1390"/>
                  <a:ext cx="32" cy="96"/>
                </a:xfrm>
                <a:custGeom>
                  <a:avLst/>
                  <a:gdLst>
                    <a:gd name="T0" fmla="*/ 38 w 63"/>
                    <a:gd name="T1" fmla="*/ 0 h 191"/>
                    <a:gd name="T2" fmla="*/ 0 w 63"/>
                    <a:gd name="T3" fmla="*/ 15 h 191"/>
                    <a:gd name="T4" fmla="*/ 3 w 63"/>
                    <a:gd name="T5" fmla="*/ 19 h 191"/>
                    <a:gd name="T6" fmla="*/ 7 w 63"/>
                    <a:gd name="T7" fmla="*/ 19 h 191"/>
                    <a:gd name="T8" fmla="*/ 11 w 63"/>
                    <a:gd name="T9" fmla="*/ 17 h 191"/>
                    <a:gd name="T10" fmla="*/ 15 w 63"/>
                    <a:gd name="T11" fmla="*/ 17 h 191"/>
                    <a:gd name="T12" fmla="*/ 17 w 63"/>
                    <a:gd name="T13" fmla="*/ 19 h 191"/>
                    <a:gd name="T14" fmla="*/ 19 w 63"/>
                    <a:gd name="T15" fmla="*/ 21 h 191"/>
                    <a:gd name="T16" fmla="*/ 19 w 63"/>
                    <a:gd name="T17" fmla="*/ 25 h 191"/>
                    <a:gd name="T18" fmla="*/ 21 w 63"/>
                    <a:gd name="T19" fmla="*/ 29 h 191"/>
                    <a:gd name="T20" fmla="*/ 21 w 63"/>
                    <a:gd name="T21" fmla="*/ 34 h 191"/>
                    <a:gd name="T22" fmla="*/ 21 w 63"/>
                    <a:gd name="T23" fmla="*/ 42 h 191"/>
                    <a:gd name="T24" fmla="*/ 21 w 63"/>
                    <a:gd name="T25" fmla="*/ 52 h 191"/>
                    <a:gd name="T26" fmla="*/ 21 w 63"/>
                    <a:gd name="T27" fmla="*/ 163 h 191"/>
                    <a:gd name="T28" fmla="*/ 21 w 63"/>
                    <a:gd name="T29" fmla="*/ 170 h 191"/>
                    <a:gd name="T30" fmla="*/ 21 w 63"/>
                    <a:gd name="T31" fmla="*/ 176 h 191"/>
                    <a:gd name="T32" fmla="*/ 19 w 63"/>
                    <a:gd name="T33" fmla="*/ 180 h 191"/>
                    <a:gd name="T34" fmla="*/ 17 w 63"/>
                    <a:gd name="T35" fmla="*/ 182 h 191"/>
                    <a:gd name="T36" fmla="*/ 15 w 63"/>
                    <a:gd name="T37" fmla="*/ 184 h 191"/>
                    <a:gd name="T38" fmla="*/ 9 w 63"/>
                    <a:gd name="T39" fmla="*/ 185 h 191"/>
                    <a:gd name="T40" fmla="*/ 3 w 63"/>
                    <a:gd name="T41" fmla="*/ 185 h 191"/>
                    <a:gd name="T42" fmla="*/ 3 w 63"/>
                    <a:gd name="T43" fmla="*/ 191 h 191"/>
                    <a:gd name="T44" fmla="*/ 63 w 63"/>
                    <a:gd name="T45" fmla="*/ 191 h 191"/>
                    <a:gd name="T46" fmla="*/ 63 w 63"/>
                    <a:gd name="T47" fmla="*/ 185 h 191"/>
                    <a:gd name="T48" fmla="*/ 57 w 63"/>
                    <a:gd name="T49" fmla="*/ 185 h 191"/>
                    <a:gd name="T50" fmla="*/ 53 w 63"/>
                    <a:gd name="T51" fmla="*/ 185 h 191"/>
                    <a:gd name="T52" fmla="*/ 49 w 63"/>
                    <a:gd name="T53" fmla="*/ 184 h 191"/>
                    <a:gd name="T54" fmla="*/ 47 w 63"/>
                    <a:gd name="T55" fmla="*/ 182 h 191"/>
                    <a:gd name="T56" fmla="*/ 45 w 63"/>
                    <a:gd name="T57" fmla="*/ 178 h 191"/>
                    <a:gd name="T58" fmla="*/ 44 w 63"/>
                    <a:gd name="T59" fmla="*/ 176 h 191"/>
                    <a:gd name="T60" fmla="*/ 44 w 63"/>
                    <a:gd name="T61" fmla="*/ 170 h 191"/>
                    <a:gd name="T62" fmla="*/ 44 w 63"/>
                    <a:gd name="T63" fmla="*/ 163 h 191"/>
                    <a:gd name="T64" fmla="*/ 44 w 63"/>
                    <a:gd name="T65" fmla="*/ 0 h 191"/>
                    <a:gd name="T66" fmla="*/ 38 w 63"/>
                    <a:gd name="T67" fmla="*/ 0 h 1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
                    <a:gd name="T103" fmla="*/ 0 h 191"/>
                    <a:gd name="T104" fmla="*/ 63 w 63"/>
                    <a:gd name="T105" fmla="*/ 191 h 1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 h="191">
                      <a:moveTo>
                        <a:pt x="38" y="0"/>
                      </a:moveTo>
                      <a:lnTo>
                        <a:pt x="0" y="15"/>
                      </a:lnTo>
                      <a:lnTo>
                        <a:pt x="3" y="19"/>
                      </a:lnTo>
                      <a:lnTo>
                        <a:pt x="7" y="19"/>
                      </a:lnTo>
                      <a:lnTo>
                        <a:pt x="11" y="17"/>
                      </a:lnTo>
                      <a:lnTo>
                        <a:pt x="15" y="17"/>
                      </a:lnTo>
                      <a:lnTo>
                        <a:pt x="17" y="19"/>
                      </a:lnTo>
                      <a:lnTo>
                        <a:pt x="19" y="21"/>
                      </a:lnTo>
                      <a:lnTo>
                        <a:pt x="19" y="25"/>
                      </a:lnTo>
                      <a:lnTo>
                        <a:pt x="21" y="29"/>
                      </a:lnTo>
                      <a:lnTo>
                        <a:pt x="21" y="34"/>
                      </a:lnTo>
                      <a:lnTo>
                        <a:pt x="21" y="42"/>
                      </a:lnTo>
                      <a:lnTo>
                        <a:pt x="21" y="52"/>
                      </a:lnTo>
                      <a:lnTo>
                        <a:pt x="21" y="163"/>
                      </a:lnTo>
                      <a:lnTo>
                        <a:pt x="21" y="170"/>
                      </a:lnTo>
                      <a:lnTo>
                        <a:pt x="21" y="176"/>
                      </a:lnTo>
                      <a:lnTo>
                        <a:pt x="19" y="180"/>
                      </a:lnTo>
                      <a:lnTo>
                        <a:pt x="17" y="182"/>
                      </a:lnTo>
                      <a:lnTo>
                        <a:pt x="15" y="184"/>
                      </a:lnTo>
                      <a:lnTo>
                        <a:pt x="9" y="185"/>
                      </a:lnTo>
                      <a:lnTo>
                        <a:pt x="3" y="185"/>
                      </a:lnTo>
                      <a:lnTo>
                        <a:pt x="3" y="191"/>
                      </a:lnTo>
                      <a:lnTo>
                        <a:pt x="63" y="191"/>
                      </a:lnTo>
                      <a:lnTo>
                        <a:pt x="63" y="185"/>
                      </a:lnTo>
                      <a:lnTo>
                        <a:pt x="57" y="185"/>
                      </a:lnTo>
                      <a:lnTo>
                        <a:pt x="53" y="185"/>
                      </a:lnTo>
                      <a:lnTo>
                        <a:pt x="49" y="184"/>
                      </a:lnTo>
                      <a:lnTo>
                        <a:pt x="47" y="182"/>
                      </a:lnTo>
                      <a:lnTo>
                        <a:pt x="45" y="178"/>
                      </a:lnTo>
                      <a:lnTo>
                        <a:pt x="44" y="176"/>
                      </a:lnTo>
                      <a:lnTo>
                        <a:pt x="44" y="170"/>
                      </a:lnTo>
                      <a:lnTo>
                        <a:pt x="44" y="163"/>
                      </a:lnTo>
                      <a:lnTo>
                        <a:pt x="44" y="0"/>
                      </a:lnTo>
                      <a:lnTo>
                        <a:pt x="38" y="0"/>
                      </a:lnTo>
                      <a:close/>
                    </a:path>
                  </a:pathLst>
                </a:custGeom>
                <a:solidFill>
                  <a:srgbClr val="FF0000"/>
                </a:solidFill>
                <a:ln w="0">
                  <a:solidFill>
                    <a:srgbClr val="FF0000"/>
                  </a:solidFill>
                  <a:prstDash val="solid"/>
                  <a:round/>
                  <a:headEnd/>
                  <a:tailEnd/>
                </a:ln>
              </p:spPr>
              <p:txBody>
                <a:bodyPr/>
                <a:lstStyle/>
                <a:p>
                  <a:endParaRPr lang="it-IT"/>
                </a:p>
              </p:txBody>
            </p:sp>
            <p:sp>
              <p:nvSpPr>
                <p:cNvPr id="2318" name="Freeform 155"/>
                <p:cNvSpPr>
                  <a:spLocks noEditPoints="1"/>
                </p:cNvSpPr>
                <p:nvPr/>
              </p:nvSpPr>
              <p:spPr bwMode="auto">
                <a:xfrm>
                  <a:off x="1643" y="1423"/>
                  <a:ext cx="57" cy="64"/>
                </a:xfrm>
                <a:custGeom>
                  <a:avLst/>
                  <a:gdLst>
                    <a:gd name="T0" fmla="*/ 77 w 113"/>
                    <a:gd name="T1" fmla="*/ 126 h 128"/>
                    <a:gd name="T2" fmla="*/ 90 w 113"/>
                    <a:gd name="T3" fmla="*/ 126 h 128"/>
                    <a:gd name="T4" fmla="*/ 105 w 113"/>
                    <a:gd name="T5" fmla="*/ 117 h 128"/>
                    <a:gd name="T6" fmla="*/ 113 w 113"/>
                    <a:gd name="T7" fmla="*/ 101 h 128"/>
                    <a:gd name="T8" fmla="*/ 103 w 113"/>
                    <a:gd name="T9" fmla="*/ 109 h 128"/>
                    <a:gd name="T10" fmla="*/ 99 w 113"/>
                    <a:gd name="T11" fmla="*/ 111 h 128"/>
                    <a:gd name="T12" fmla="*/ 96 w 113"/>
                    <a:gd name="T13" fmla="*/ 111 h 128"/>
                    <a:gd name="T14" fmla="*/ 92 w 113"/>
                    <a:gd name="T15" fmla="*/ 107 h 128"/>
                    <a:gd name="T16" fmla="*/ 92 w 113"/>
                    <a:gd name="T17" fmla="*/ 101 h 128"/>
                    <a:gd name="T18" fmla="*/ 92 w 113"/>
                    <a:gd name="T19" fmla="*/ 82 h 128"/>
                    <a:gd name="T20" fmla="*/ 90 w 113"/>
                    <a:gd name="T21" fmla="*/ 31 h 128"/>
                    <a:gd name="T22" fmla="*/ 88 w 113"/>
                    <a:gd name="T23" fmla="*/ 17 h 128"/>
                    <a:gd name="T24" fmla="*/ 82 w 113"/>
                    <a:gd name="T25" fmla="*/ 8 h 128"/>
                    <a:gd name="T26" fmla="*/ 69 w 113"/>
                    <a:gd name="T27" fmla="*/ 2 h 128"/>
                    <a:gd name="T28" fmla="*/ 50 w 113"/>
                    <a:gd name="T29" fmla="*/ 0 h 128"/>
                    <a:gd name="T30" fmla="*/ 17 w 113"/>
                    <a:gd name="T31" fmla="*/ 9 h 128"/>
                    <a:gd name="T32" fmla="*/ 6 w 113"/>
                    <a:gd name="T33" fmla="*/ 23 h 128"/>
                    <a:gd name="T34" fmla="*/ 6 w 113"/>
                    <a:gd name="T35" fmla="*/ 36 h 128"/>
                    <a:gd name="T36" fmla="*/ 11 w 113"/>
                    <a:gd name="T37" fmla="*/ 42 h 128"/>
                    <a:gd name="T38" fmla="*/ 21 w 113"/>
                    <a:gd name="T39" fmla="*/ 42 h 128"/>
                    <a:gd name="T40" fmla="*/ 27 w 113"/>
                    <a:gd name="T41" fmla="*/ 36 h 128"/>
                    <a:gd name="T42" fmla="*/ 27 w 113"/>
                    <a:gd name="T43" fmla="*/ 23 h 128"/>
                    <a:gd name="T44" fmla="*/ 33 w 113"/>
                    <a:gd name="T45" fmla="*/ 11 h 128"/>
                    <a:gd name="T46" fmla="*/ 40 w 113"/>
                    <a:gd name="T47" fmla="*/ 8 h 128"/>
                    <a:gd name="T48" fmla="*/ 52 w 113"/>
                    <a:gd name="T49" fmla="*/ 8 h 128"/>
                    <a:gd name="T50" fmla="*/ 63 w 113"/>
                    <a:gd name="T51" fmla="*/ 13 h 128"/>
                    <a:gd name="T52" fmla="*/ 67 w 113"/>
                    <a:gd name="T53" fmla="*/ 25 h 128"/>
                    <a:gd name="T54" fmla="*/ 69 w 113"/>
                    <a:gd name="T55" fmla="*/ 40 h 128"/>
                    <a:gd name="T56" fmla="*/ 42 w 113"/>
                    <a:gd name="T57" fmla="*/ 55 h 128"/>
                    <a:gd name="T58" fmla="*/ 15 w 113"/>
                    <a:gd name="T59" fmla="*/ 69 h 128"/>
                    <a:gd name="T60" fmla="*/ 4 w 113"/>
                    <a:gd name="T61" fmla="*/ 80 h 128"/>
                    <a:gd name="T62" fmla="*/ 0 w 113"/>
                    <a:gd name="T63" fmla="*/ 98 h 128"/>
                    <a:gd name="T64" fmla="*/ 4 w 113"/>
                    <a:gd name="T65" fmla="*/ 113 h 128"/>
                    <a:gd name="T66" fmla="*/ 13 w 113"/>
                    <a:gd name="T67" fmla="*/ 124 h 128"/>
                    <a:gd name="T68" fmla="*/ 29 w 113"/>
                    <a:gd name="T69" fmla="*/ 128 h 128"/>
                    <a:gd name="T70" fmla="*/ 44 w 113"/>
                    <a:gd name="T71" fmla="*/ 126 h 128"/>
                    <a:gd name="T72" fmla="*/ 54 w 113"/>
                    <a:gd name="T73" fmla="*/ 120 h 128"/>
                    <a:gd name="T74" fmla="*/ 69 w 113"/>
                    <a:gd name="T75" fmla="*/ 109 h 128"/>
                    <a:gd name="T76" fmla="*/ 71 w 113"/>
                    <a:gd name="T77" fmla="*/ 120 h 128"/>
                    <a:gd name="T78" fmla="*/ 42 w 113"/>
                    <a:gd name="T79" fmla="*/ 113 h 128"/>
                    <a:gd name="T80" fmla="*/ 33 w 113"/>
                    <a:gd name="T81" fmla="*/ 111 h 128"/>
                    <a:gd name="T82" fmla="*/ 25 w 113"/>
                    <a:gd name="T83" fmla="*/ 101 h 128"/>
                    <a:gd name="T84" fmla="*/ 23 w 113"/>
                    <a:gd name="T85" fmla="*/ 90 h 128"/>
                    <a:gd name="T86" fmla="*/ 27 w 113"/>
                    <a:gd name="T87" fmla="*/ 76 h 128"/>
                    <a:gd name="T88" fmla="*/ 42 w 113"/>
                    <a:gd name="T89" fmla="*/ 65 h 128"/>
                    <a:gd name="T90" fmla="*/ 52 w 113"/>
                    <a:gd name="T91" fmla="*/ 59 h 128"/>
                    <a:gd name="T92" fmla="*/ 69 w 113"/>
                    <a:gd name="T93" fmla="*/ 52 h 128"/>
                    <a:gd name="T94" fmla="*/ 61 w 113"/>
                    <a:gd name="T95" fmla="*/ 105 h 128"/>
                    <a:gd name="T96" fmla="*/ 48 w 113"/>
                    <a:gd name="T97" fmla="*/ 113 h 128"/>
                    <a:gd name="T98" fmla="*/ 42 w 113"/>
                    <a:gd name="T99" fmla="*/ 113 h 1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3"/>
                    <a:gd name="T151" fmla="*/ 0 h 128"/>
                    <a:gd name="T152" fmla="*/ 113 w 113"/>
                    <a:gd name="T153" fmla="*/ 128 h 1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3" h="128">
                      <a:moveTo>
                        <a:pt x="73" y="124"/>
                      </a:moveTo>
                      <a:lnTo>
                        <a:pt x="77" y="126"/>
                      </a:lnTo>
                      <a:lnTo>
                        <a:pt x="84" y="128"/>
                      </a:lnTo>
                      <a:lnTo>
                        <a:pt x="90" y="126"/>
                      </a:lnTo>
                      <a:lnTo>
                        <a:pt x="98" y="122"/>
                      </a:lnTo>
                      <a:lnTo>
                        <a:pt x="105" y="117"/>
                      </a:lnTo>
                      <a:lnTo>
                        <a:pt x="113" y="107"/>
                      </a:lnTo>
                      <a:lnTo>
                        <a:pt x="113" y="101"/>
                      </a:lnTo>
                      <a:lnTo>
                        <a:pt x="107" y="105"/>
                      </a:lnTo>
                      <a:lnTo>
                        <a:pt x="103" y="109"/>
                      </a:lnTo>
                      <a:lnTo>
                        <a:pt x="101" y="111"/>
                      </a:lnTo>
                      <a:lnTo>
                        <a:pt x="99" y="111"/>
                      </a:lnTo>
                      <a:lnTo>
                        <a:pt x="98" y="111"/>
                      </a:lnTo>
                      <a:lnTo>
                        <a:pt x="96" y="111"/>
                      </a:lnTo>
                      <a:lnTo>
                        <a:pt x="94" y="109"/>
                      </a:lnTo>
                      <a:lnTo>
                        <a:pt x="92" y="107"/>
                      </a:lnTo>
                      <a:lnTo>
                        <a:pt x="92" y="105"/>
                      </a:lnTo>
                      <a:lnTo>
                        <a:pt x="92" y="101"/>
                      </a:lnTo>
                      <a:lnTo>
                        <a:pt x="92" y="94"/>
                      </a:lnTo>
                      <a:lnTo>
                        <a:pt x="92" y="82"/>
                      </a:lnTo>
                      <a:lnTo>
                        <a:pt x="92" y="40"/>
                      </a:lnTo>
                      <a:lnTo>
                        <a:pt x="90" y="31"/>
                      </a:lnTo>
                      <a:lnTo>
                        <a:pt x="90" y="23"/>
                      </a:lnTo>
                      <a:lnTo>
                        <a:pt x="88" y="17"/>
                      </a:lnTo>
                      <a:lnTo>
                        <a:pt x="86" y="11"/>
                      </a:lnTo>
                      <a:lnTo>
                        <a:pt x="82" y="8"/>
                      </a:lnTo>
                      <a:lnTo>
                        <a:pt x="77" y="4"/>
                      </a:lnTo>
                      <a:lnTo>
                        <a:pt x="69" y="2"/>
                      </a:lnTo>
                      <a:lnTo>
                        <a:pt x="59" y="0"/>
                      </a:lnTo>
                      <a:lnTo>
                        <a:pt x="50" y="0"/>
                      </a:lnTo>
                      <a:lnTo>
                        <a:pt x="31" y="2"/>
                      </a:lnTo>
                      <a:lnTo>
                        <a:pt x="17" y="9"/>
                      </a:lnTo>
                      <a:lnTo>
                        <a:pt x="10" y="15"/>
                      </a:lnTo>
                      <a:lnTo>
                        <a:pt x="6" y="23"/>
                      </a:lnTo>
                      <a:lnTo>
                        <a:pt x="4" y="31"/>
                      </a:lnTo>
                      <a:lnTo>
                        <a:pt x="6" y="36"/>
                      </a:lnTo>
                      <a:lnTo>
                        <a:pt x="8" y="40"/>
                      </a:lnTo>
                      <a:lnTo>
                        <a:pt x="11" y="42"/>
                      </a:lnTo>
                      <a:lnTo>
                        <a:pt x="15" y="44"/>
                      </a:lnTo>
                      <a:lnTo>
                        <a:pt x="21" y="42"/>
                      </a:lnTo>
                      <a:lnTo>
                        <a:pt x="25" y="40"/>
                      </a:lnTo>
                      <a:lnTo>
                        <a:pt x="27" y="36"/>
                      </a:lnTo>
                      <a:lnTo>
                        <a:pt x="27" y="31"/>
                      </a:lnTo>
                      <a:lnTo>
                        <a:pt x="27" y="23"/>
                      </a:lnTo>
                      <a:lnTo>
                        <a:pt x="29" y="17"/>
                      </a:lnTo>
                      <a:lnTo>
                        <a:pt x="33" y="11"/>
                      </a:lnTo>
                      <a:lnTo>
                        <a:pt x="36" y="9"/>
                      </a:lnTo>
                      <a:lnTo>
                        <a:pt x="40" y="8"/>
                      </a:lnTo>
                      <a:lnTo>
                        <a:pt x="46" y="8"/>
                      </a:lnTo>
                      <a:lnTo>
                        <a:pt x="52" y="8"/>
                      </a:lnTo>
                      <a:lnTo>
                        <a:pt x="57" y="9"/>
                      </a:lnTo>
                      <a:lnTo>
                        <a:pt x="63" y="13"/>
                      </a:lnTo>
                      <a:lnTo>
                        <a:pt x="65" y="19"/>
                      </a:lnTo>
                      <a:lnTo>
                        <a:pt x="67" y="25"/>
                      </a:lnTo>
                      <a:lnTo>
                        <a:pt x="69" y="31"/>
                      </a:lnTo>
                      <a:lnTo>
                        <a:pt x="69" y="40"/>
                      </a:lnTo>
                      <a:lnTo>
                        <a:pt x="69" y="44"/>
                      </a:lnTo>
                      <a:lnTo>
                        <a:pt x="42" y="55"/>
                      </a:lnTo>
                      <a:lnTo>
                        <a:pt x="23" y="65"/>
                      </a:lnTo>
                      <a:lnTo>
                        <a:pt x="15" y="69"/>
                      </a:lnTo>
                      <a:lnTo>
                        <a:pt x="10" y="75"/>
                      </a:lnTo>
                      <a:lnTo>
                        <a:pt x="4" y="80"/>
                      </a:lnTo>
                      <a:lnTo>
                        <a:pt x="2" y="88"/>
                      </a:lnTo>
                      <a:lnTo>
                        <a:pt x="0" y="98"/>
                      </a:lnTo>
                      <a:lnTo>
                        <a:pt x="2" y="105"/>
                      </a:lnTo>
                      <a:lnTo>
                        <a:pt x="4" y="113"/>
                      </a:lnTo>
                      <a:lnTo>
                        <a:pt x="8" y="120"/>
                      </a:lnTo>
                      <a:lnTo>
                        <a:pt x="13" y="124"/>
                      </a:lnTo>
                      <a:lnTo>
                        <a:pt x="21" y="128"/>
                      </a:lnTo>
                      <a:lnTo>
                        <a:pt x="29" y="128"/>
                      </a:lnTo>
                      <a:lnTo>
                        <a:pt x="38" y="128"/>
                      </a:lnTo>
                      <a:lnTo>
                        <a:pt x="44" y="126"/>
                      </a:lnTo>
                      <a:lnTo>
                        <a:pt x="48" y="122"/>
                      </a:lnTo>
                      <a:lnTo>
                        <a:pt x="54" y="120"/>
                      </a:lnTo>
                      <a:lnTo>
                        <a:pt x="59" y="115"/>
                      </a:lnTo>
                      <a:lnTo>
                        <a:pt x="69" y="109"/>
                      </a:lnTo>
                      <a:lnTo>
                        <a:pt x="69" y="115"/>
                      </a:lnTo>
                      <a:lnTo>
                        <a:pt x="71" y="120"/>
                      </a:lnTo>
                      <a:lnTo>
                        <a:pt x="73" y="124"/>
                      </a:lnTo>
                      <a:close/>
                      <a:moveTo>
                        <a:pt x="42" y="113"/>
                      </a:moveTo>
                      <a:lnTo>
                        <a:pt x="36" y="113"/>
                      </a:lnTo>
                      <a:lnTo>
                        <a:pt x="33" y="111"/>
                      </a:lnTo>
                      <a:lnTo>
                        <a:pt x="29" y="107"/>
                      </a:lnTo>
                      <a:lnTo>
                        <a:pt x="25" y="101"/>
                      </a:lnTo>
                      <a:lnTo>
                        <a:pt x="23" y="96"/>
                      </a:lnTo>
                      <a:lnTo>
                        <a:pt x="23" y="90"/>
                      </a:lnTo>
                      <a:lnTo>
                        <a:pt x="23" y="82"/>
                      </a:lnTo>
                      <a:lnTo>
                        <a:pt x="27" y="76"/>
                      </a:lnTo>
                      <a:lnTo>
                        <a:pt x="33" y="71"/>
                      </a:lnTo>
                      <a:lnTo>
                        <a:pt x="42" y="65"/>
                      </a:lnTo>
                      <a:lnTo>
                        <a:pt x="46" y="61"/>
                      </a:lnTo>
                      <a:lnTo>
                        <a:pt x="52" y="59"/>
                      </a:lnTo>
                      <a:lnTo>
                        <a:pt x="59" y="55"/>
                      </a:lnTo>
                      <a:lnTo>
                        <a:pt x="69" y="52"/>
                      </a:lnTo>
                      <a:lnTo>
                        <a:pt x="69" y="99"/>
                      </a:lnTo>
                      <a:lnTo>
                        <a:pt x="61" y="105"/>
                      </a:lnTo>
                      <a:lnTo>
                        <a:pt x="54" y="109"/>
                      </a:lnTo>
                      <a:lnTo>
                        <a:pt x="48" y="113"/>
                      </a:lnTo>
                      <a:lnTo>
                        <a:pt x="42" y="113"/>
                      </a:lnTo>
                      <a:close/>
                    </a:path>
                  </a:pathLst>
                </a:custGeom>
                <a:solidFill>
                  <a:srgbClr val="FF0000"/>
                </a:solidFill>
                <a:ln w="0">
                  <a:solidFill>
                    <a:srgbClr val="FF0000"/>
                  </a:solidFill>
                  <a:prstDash val="solid"/>
                  <a:round/>
                  <a:headEnd/>
                  <a:tailEnd/>
                </a:ln>
              </p:spPr>
              <p:txBody>
                <a:bodyPr/>
                <a:lstStyle/>
                <a:p>
                  <a:endParaRPr lang="it-IT"/>
                </a:p>
              </p:txBody>
            </p:sp>
            <p:sp>
              <p:nvSpPr>
                <p:cNvPr id="2319" name="Freeform 156"/>
                <p:cNvSpPr>
                  <a:spLocks/>
                </p:cNvSpPr>
                <p:nvPr/>
              </p:nvSpPr>
              <p:spPr bwMode="auto">
                <a:xfrm>
                  <a:off x="1701" y="1404"/>
                  <a:ext cx="37" cy="83"/>
                </a:xfrm>
                <a:custGeom>
                  <a:avLst/>
                  <a:gdLst>
                    <a:gd name="T0" fmla="*/ 38 w 74"/>
                    <a:gd name="T1" fmla="*/ 0 h 166"/>
                    <a:gd name="T2" fmla="*/ 34 w 74"/>
                    <a:gd name="T3" fmla="*/ 9 h 166"/>
                    <a:gd name="T4" fmla="*/ 32 w 74"/>
                    <a:gd name="T5" fmla="*/ 15 h 166"/>
                    <a:gd name="T6" fmla="*/ 30 w 74"/>
                    <a:gd name="T7" fmla="*/ 19 h 166"/>
                    <a:gd name="T8" fmla="*/ 23 w 74"/>
                    <a:gd name="T9" fmla="*/ 28 h 166"/>
                    <a:gd name="T10" fmla="*/ 15 w 74"/>
                    <a:gd name="T11" fmla="*/ 36 h 166"/>
                    <a:gd name="T12" fmla="*/ 7 w 74"/>
                    <a:gd name="T13" fmla="*/ 42 h 166"/>
                    <a:gd name="T14" fmla="*/ 0 w 74"/>
                    <a:gd name="T15" fmla="*/ 46 h 166"/>
                    <a:gd name="T16" fmla="*/ 0 w 74"/>
                    <a:gd name="T17" fmla="*/ 49 h 166"/>
                    <a:gd name="T18" fmla="*/ 21 w 74"/>
                    <a:gd name="T19" fmla="*/ 49 h 166"/>
                    <a:gd name="T20" fmla="*/ 21 w 74"/>
                    <a:gd name="T21" fmla="*/ 134 h 166"/>
                    <a:gd name="T22" fmla="*/ 21 w 74"/>
                    <a:gd name="T23" fmla="*/ 141 h 166"/>
                    <a:gd name="T24" fmla="*/ 21 w 74"/>
                    <a:gd name="T25" fmla="*/ 147 h 166"/>
                    <a:gd name="T26" fmla="*/ 23 w 74"/>
                    <a:gd name="T27" fmla="*/ 153 h 166"/>
                    <a:gd name="T28" fmla="*/ 27 w 74"/>
                    <a:gd name="T29" fmla="*/ 158 h 166"/>
                    <a:gd name="T30" fmla="*/ 30 w 74"/>
                    <a:gd name="T31" fmla="*/ 162 h 166"/>
                    <a:gd name="T32" fmla="*/ 38 w 74"/>
                    <a:gd name="T33" fmla="*/ 166 h 166"/>
                    <a:gd name="T34" fmla="*/ 44 w 74"/>
                    <a:gd name="T35" fmla="*/ 166 h 166"/>
                    <a:gd name="T36" fmla="*/ 53 w 74"/>
                    <a:gd name="T37" fmla="*/ 164 h 166"/>
                    <a:gd name="T38" fmla="*/ 61 w 74"/>
                    <a:gd name="T39" fmla="*/ 158 h 166"/>
                    <a:gd name="T40" fmla="*/ 67 w 74"/>
                    <a:gd name="T41" fmla="*/ 155 h 166"/>
                    <a:gd name="T42" fmla="*/ 71 w 74"/>
                    <a:gd name="T43" fmla="*/ 147 h 166"/>
                    <a:gd name="T44" fmla="*/ 74 w 74"/>
                    <a:gd name="T45" fmla="*/ 139 h 166"/>
                    <a:gd name="T46" fmla="*/ 71 w 74"/>
                    <a:gd name="T47" fmla="*/ 139 h 166"/>
                    <a:gd name="T48" fmla="*/ 67 w 74"/>
                    <a:gd name="T49" fmla="*/ 143 h 166"/>
                    <a:gd name="T50" fmla="*/ 63 w 74"/>
                    <a:gd name="T51" fmla="*/ 147 h 166"/>
                    <a:gd name="T52" fmla="*/ 59 w 74"/>
                    <a:gd name="T53" fmla="*/ 149 h 166"/>
                    <a:gd name="T54" fmla="*/ 55 w 74"/>
                    <a:gd name="T55" fmla="*/ 151 h 166"/>
                    <a:gd name="T56" fmla="*/ 50 w 74"/>
                    <a:gd name="T57" fmla="*/ 149 h 166"/>
                    <a:gd name="T58" fmla="*/ 46 w 74"/>
                    <a:gd name="T59" fmla="*/ 147 h 166"/>
                    <a:gd name="T60" fmla="*/ 44 w 74"/>
                    <a:gd name="T61" fmla="*/ 143 h 166"/>
                    <a:gd name="T62" fmla="*/ 42 w 74"/>
                    <a:gd name="T63" fmla="*/ 137 h 166"/>
                    <a:gd name="T64" fmla="*/ 42 w 74"/>
                    <a:gd name="T65" fmla="*/ 130 h 166"/>
                    <a:gd name="T66" fmla="*/ 42 w 74"/>
                    <a:gd name="T67" fmla="*/ 49 h 166"/>
                    <a:gd name="T68" fmla="*/ 71 w 74"/>
                    <a:gd name="T69" fmla="*/ 49 h 166"/>
                    <a:gd name="T70" fmla="*/ 71 w 74"/>
                    <a:gd name="T71" fmla="*/ 42 h 166"/>
                    <a:gd name="T72" fmla="*/ 42 w 74"/>
                    <a:gd name="T73" fmla="*/ 42 h 166"/>
                    <a:gd name="T74" fmla="*/ 42 w 74"/>
                    <a:gd name="T75" fmla="*/ 0 h 166"/>
                    <a:gd name="T76" fmla="*/ 38 w 74"/>
                    <a:gd name="T77" fmla="*/ 0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166"/>
                    <a:gd name="T119" fmla="*/ 74 w 74"/>
                    <a:gd name="T120" fmla="*/ 166 h 1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166">
                      <a:moveTo>
                        <a:pt x="38" y="0"/>
                      </a:moveTo>
                      <a:lnTo>
                        <a:pt x="34" y="9"/>
                      </a:lnTo>
                      <a:lnTo>
                        <a:pt x="32" y="15"/>
                      </a:lnTo>
                      <a:lnTo>
                        <a:pt x="30" y="19"/>
                      </a:lnTo>
                      <a:lnTo>
                        <a:pt x="23" y="28"/>
                      </a:lnTo>
                      <a:lnTo>
                        <a:pt x="15" y="36"/>
                      </a:lnTo>
                      <a:lnTo>
                        <a:pt x="7" y="42"/>
                      </a:lnTo>
                      <a:lnTo>
                        <a:pt x="0" y="46"/>
                      </a:lnTo>
                      <a:lnTo>
                        <a:pt x="0" y="49"/>
                      </a:lnTo>
                      <a:lnTo>
                        <a:pt x="21" y="49"/>
                      </a:lnTo>
                      <a:lnTo>
                        <a:pt x="21" y="134"/>
                      </a:lnTo>
                      <a:lnTo>
                        <a:pt x="21" y="141"/>
                      </a:lnTo>
                      <a:lnTo>
                        <a:pt x="21" y="147"/>
                      </a:lnTo>
                      <a:lnTo>
                        <a:pt x="23" y="153"/>
                      </a:lnTo>
                      <a:lnTo>
                        <a:pt x="27" y="158"/>
                      </a:lnTo>
                      <a:lnTo>
                        <a:pt x="30" y="162"/>
                      </a:lnTo>
                      <a:lnTo>
                        <a:pt x="38" y="166"/>
                      </a:lnTo>
                      <a:lnTo>
                        <a:pt x="44" y="166"/>
                      </a:lnTo>
                      <a:lnTo>
                        <a:pt x="53" y="164"/>
                      </a:lnTo>
                      <a:lnTo>
                        <a:pt x="61" y="158"/>
                      </a:lnTo>
                      <a:lnTo>
                        <a:pt x="67" y="155"/>
                      </a:lnTo>
                      <a:lnTo>
                        <a:pt x="71" y="147"/>
                      </a:lnTo>
                      <a:lnTo>
                        <a:pt x="74" y="139"/>
                      </a:lnTo>
                      <a:lnTo>
                        <a:pt x="71" y="139"/>
                      </a:lnTo>
                      <a:lnTo>
                        <a:pt x="67" y="143"/>
                      </a:lnTo>
                      <a:lnTo>
                        <a:pt x="63" y="147"/>
                      </a:lnTo>
                      <a:lnTo>
                        <a:pt x="59" y="149"/>
                      </a:lnTo>
                      <a:lnTo>
                        <a:pt x="55" y="151"/>
                      </a:lnTo>
                      <a:lnTo>
                        <a:pt x="50" y="149"/>
                      </a:lnTo>
                      <a:lnTo>
                        <a:pt x="46" y="147"/>
                      </a:lnTo>
                      <a:lnTo>
                        <a:pt x="44" y="143"/>
                      </a:lnTo>
                      <a:lnTo>
                        <a:pt x="42" y="137"/>
                      </a:lnTo>
                      <a:lnTo>
                        <a:pt x="42" y="130"/>
                      </a:lnTo>
                      <a:lnTo>
                        <a:pt x="42" y="49"/>
                      </a:lnTo>
                      <a:lnTo>
                        <a:pt x="71" y="49"/>
                      </a:lnTo>
                      <a:lnTo>
                        <a:pt x="71" y="42"/>
                      </a:lnTo>
                      <a:lnTo>
                        <a:pt x="42" y="42"/>
                      </a:lnTo>
                      <a:lnTo>
                        <a:pt x="42" y="0"/>
                      </a:lnTo>
                      <a:lnTo>
                        <a:pt x="38" y="0"/>
                      </a:lnTo>
                      <a:close/>
                    </a:path>
                  </a:pathLst>
                </a:custGeom>
                <a:solidFill>
                  <a:srgbClr val="FF0000"/>
                </a:solidFill>
                <a:ln w="0">
                  <a:solidFill>
                    <a:srgbClr val="FF0000"/>
                  </a:solidFill>
                  <a:prstDash val="solid"/>
                  <a:round/>
                  <a:headEnd/>
                  <a:tailEnd/>
                </a:ln>
              </p:spPr>
              <p:txBody>
                <a:bodyPr/>
                <a:lstStyle/>
                <a:p>
                  <a:endParaRPr lang="it-IT"/>
                </a:p>
              </p:txBody>
            </p:sp>
            <p:sp>
              <p:nvSpPr>
                <p:cNvPr id="2320" name="Freeform 157"/>
                <p:cNvSpPr>
                  <a:spLocks noEditPoints="1"/>
                </p:cNvSpPr>
                <p:nvPr/>
              </p:nvSpPr>
              <p:spPr bwMode="auto">
                <a:xfrm>
                  <a:off x="1743" y="1423"/>
                  <a:ext cx="59" cy="65"/>
                </a:xfrm>
                <a:custGeom>
                  <a:avLst/>
                  <a:gdLst>
                    <a:gd name="T0" fmla="*/ 31 w 119"/>
                    <a:gd name="T1" fmla="*/ 8 h 130"/>
                    <a:gd name="T2" fmla="*/ 23 w 119"/>
                    <a:gd name="T3" fmla="*/ 13 h 130"/>
                    <a:gd name="T4" fmla="*/ 15 w 119"/>
                    <a:gd name="T5" fmla="*/ 21 h 130"/>
                    <a:gd name="T6" fmla="*/ 8 w 119"/>
                    <a:gd name="T7" fmla="*/ 32 h 130"/>
                    <a:gd name="T8" fmla="*/ 2 w 119"/>
                    <a:gd name="T9" fmla="*/ 48 h 130"/>
                    <a:gd name="T10" fmla="*/ 0 w 119"/>
                    <a:gd name="T11" fmla="*/ 65 h 130"/>
                    <a:gd name="T12" fmla="*/ 4 w 119"/>
                    <a:gd name="T13" fmla="*/ 88 h 130"/>
                    <a:gd name="T14" fmla="*/ 13 w 119"/>
                    <a:gd name="T15" fmla="*/ 107 h 130"/>
                    <a:gd name="T16" fmla="*/ 27 w 119"/>
                    <a:gd name="T17" fmla="*/ 120 h 130"/>
                    <a:gd name="T18" fmla="*/ 40 w 119"/>
                    <a:gd name="T19" fmla="*/ 128 h 130"/>
                    <a:gd name="T20" fmla="*/ 57 w 119"/>
                    <a:gd name="T21" fmla="*/ 130 h 130"/>
                    <a:gd name="T22" fmla="*/ 75 w 119"/>
                    <a:gd name="T23" fmla="*/ 128 h 130"/>
                    <a:gd name="T24" fmla="*/ 90 w 119"/>
                    <a:gd name="T25" fmla="*/ 120 h 130"/>
                    <a:gd name="T26" fmla="*/ 97 w 119"/>
                    <a:gd name="T27" fmla="*/ 115 h 130"/>
                    <a:gd name="T28" fmla="*/ 105 w 119"/>
                    <a:gd name="T29" fmla="*/ 105 h 130"/>
                    <a:gd name="T30" fmla="*/ 111 w 119"/>
                    <a:gd name="T31" fmla="*/ 96 h 130"/>
                    <a:gd name="T32" fmla="*/ 117 w 119"/>
                    <a:gd name="T33" fmla="*/ 78 h 130"/>
                    <a:gd name="T34" fmla="*/ 119 w 119"/>
                    <a:gd name="T35" fmla="*/ 61 h 130"/>
                    <a:gd name="T36" fmla="*/ 115 w 119"/>
                    <a:gd name="T37" fmla="*/ 40 h 130"/>
                    <a:gd name="T38" fmla="*/ 105 w 119"/>
                    <a:gd name="T39" fmla="*/ 21 h 130"/>
                    <a:gd name="T40" fmla="*/ 92 w 119"/>
                    <a:gd name="T41" fmla="*/ 9 h 130"/>
                    <a:gd name="T42" fmla="*/ 76 w 119"/>
                    <a:gd name="T43" fmla="*/ 2 h 130"/>
                    <a:gd name="T44" fmla="*/ 59 w 119"/>
                    <a:gd name="T45" fmla="*/ 0 h 130"/>
                    <a:gd name="T46" fmla="*/ 50 w 119"/>
                    <a:gd name="T47" fmla="*/ 0 h 130"/>
                    <a:gd name="T48" fmla="*/ 40 w 119"/>
                    <a:gd name="T49" fmla="*/ 2 h 130"/>
                    <a:gd name="T50" fmla="*/ 31 w 119"/>
                    <a:gd name="T51" fmla="*/ 8 h 130"/>
                    <a:gd name="T52" fmla="*/ 80 w 119"/>
                    <a:gd name="T53" fmla="*/ 21 h 130"/>
                    <a:gd name="T54" fmla="*/ 90 w 119"/>
                    <a:gd name="T55" fmla="*/ 42 h 130"/>
                    <a:gd name="T56" fmla="*/ 94 w 119"/>
                    <a:gd name="T57" fmla="*/ 73 h 130"/>
                    <a:gd name="T58" fmla="*/ 92 w 119"/>
                    <a:gd name="T59" fmla="*/ 96 h 130"/>
                    <a:gd name="T60" fmla="*/ 86 w 119"/>
                    <a:gd name="T61" fmla="*/ 109 h 130"/>
                    <a:gd name="T62" fmla="*/ 78 w 119"/>
                    <a:gd name="T63" fmla="*/ 115 h 130"/>
                    <a:gd name="T64" fmla="*/ 73 w 119"/>
                    <a:gd name="T65" fmla="*/ 119 h 130"/>
                    <a:gd name="T66" fmla="*/ 63 w 119"/>
                    <a:gd name="T67" fmla="*/ 120 h 130"/>
                    <a:gd name="T68" fmla="*/ 55 w 119"/>
                    <a:gd name="T69" fmla="*/ 119 h 130"/>
                    <a:gd name="T70" fmla="*/ 48 w 119"/>
                    <a:gd name="T71" fmla="*/ 115 h 130"/>
                    <a:gd name="T72" fmla="*/ 42 w 119"/>
                    <a:gd name="T73" fmla="*/ 109 h 130"/>
                    <a:gd name="T74" fmla="*/ 36 w 119"/>
                    <a:gd name="T75" fmla="*/ 101 h 130"/>
                    <a:gd name="T76" fmla="*/ 29 w 119"/>
                    <a:gd name="T77" fmla="*/ 80 h 130"/>
                    <a:gd name="T78" fmla="*/ 25 w 119"/>
                    <a:gd name="T79" fmla="*/ 55 h 130"/>
                    <a:gd name="T80" fmla="*/ 25 w 119"/>
                    <a:gd name="T81" fmla="*/ 44 h 130"/>
                    <a:gd name="T82" fmla="*/ 27 w 119"/>
                    <a:gd name="T83" fmla="*/ 34 h 130"/>
                    <a:gd name="T84" fmla="*/ 29 w 119"/>
                    <a:gd name="T85" fmla="*/ 27 h 130"/>
                    <a:gd name="T86" fmla="*/ 32 w 119"/>
                    <a:gd name="T87" fmla="*/ 21 h 130"/>
                    <a:gd name="T88" fmla="*/ 36 w 119"/>
                    <a:gd name="T89" fmla="*/ 15 h 130"/>
                    <a:gd name="T90" fmla="*/ 40 w 119"/>
                    <a:gd name="T91" fmla="*/ 11 h 130"/>
                    <a:gd name="T92" fmla="*/ 48 w 119"/>
                    <a:gd name="T93" fmla="*/ 9 h 130"/>
                    <a:gd name="T94" fmla="*/ 55 w 119"/>
                    <a:gd name="T95" fmla="*/ 8 h 130"/>
                    <a:gd name="T96" fmla="*/ 63 w 119"/>
                    <a:gd name="T97" fmla="*/ 9 h 130"/>
                    <a:gd name="T98" fmla="*/ 69 w 119"/>
                    <a:gd name="T99" fmla="*/ 11 h 130"/>
                    <a:gd name="T100" fmla="*/ 75 w 119"/>
                    <a:gd name="T101" fmla="*/ 15 h 130"/>
                    <a:gd name="T102" fmla="*/ 80 w 119"/>
                    <a:gd name="T103" fmla="*/ 21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9"/>
                    <a:gd name="T157" fmla="*/ 0 h 130"/>
                    <a:gd name="T158" fmla="*/ 119 w 119"/>
                    <a:gd name="T159" fmla="*/ 130 h 1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9" h="130">
                      <a:moveTo>
                        <a:pt x="31" y="8"/>
                      </a:moveTo>
                      <a:lnTo>
                        <a:pt x="23" y="13"/>
                      </a:lnTo>
                      <a:lnTo>
                        <a:pt x="15" y="21"/>
                      </a:lnTo>
                      <a:lnTo>
                        <a:pt x="8" y="32"/>
                      </a:lnTo>
                      <a:lnTo>
                        <a:pt x="2" y="48"/>
                      </a:lnTo>
                      <a:lnTo>
                        <a:pt x="0" y="65"/>
                      </a:lnTo>
                      <a:lnTo>
                        <a:pt x="4" y="88"/>
                      </a:lnTo>
                      <a:lnTo>
                        <a:pt x="13" y="107"/>
                      </a:lnTo>
                      <a:lnTo>
                        <a:pt x="27" y="120"/>
                      </a:lnTo>
                      <a:lnTo>
                        <a:pt x="40" y="128"/>
                      </a:lnTo>
                      <a:lnTo>
                        <a:pt x="57" y="130"/>
                      </a:lnTo>
                      <a:lnTo>
                        <a:pt x="75" y="128"/>
                      </a:lnTo>
                      <a:lnTo>
                        <a:pt x="90" y="120"/>
                      </a:lnTo>
                      <a:lnTo>
                        <a:pt x="97" y="115"/>
                      </a:lnTo>
                      <a:lnTo>
                        <a:pt x="105" y="105"/>
                      </a:lnTo>
                      <a:lnTo>
                        <a:pt x="111" y="96"/>
                      </a:lnTo>
                      <a:lnTo>
                        <a:pt x="117" y="78"/>
                      </a:lnTo>
                      <a:lnTo>
                        <a:pt x="119" y="61"/>
                      </a:lnTo>
                      <a:lnTo>
                        <a:pt x="115" y="40"/>
                      </a:lnTo>
                      <a:lnTo>
                        <a:pt x="105" y="21"/>
                      </a:lnTo>
                      <a:lnTo>
                        <a:pt x="92" y="9"/>
                      </a:lnTo>
                      <a:lnTo>
                        <a:pt x="76" y="2"/>
                      </a:lnTo>
                      <a:lnTo>
                        <a:pt x="59" y="0"/>
                      </a:lnTo>
                      <a:lnTo>
                        <a:pt x="50" y="0"/>
                      </a:lnTo>
                      <a:lnTo>
                        <a:pt x="40" y="2"/>
                      </a:lnTo>
                      <a:lnTo>
                        <a:pt x="31" y="8"/>
                      </a:lnTo>
                      <a:close/>
                      <a:moveTo>
                        <a:pt x="80" y="21"/>
                      </a:moveTo>
                      <a:lnTo>
                        <a:pt x="90" y="42"/>
                      </a:lnTo>
                      <a:lnTo>
                        <a:pt x="94" y="73"/>
                      </a:lnTo>
                      <a:lnTo>
                        <a:pt x="92" y="96"/>
                      </a:lnTo>
                      <a:lnTo>
                        <a:pt x="86" y="109"/>
                      </a:lnTo>
                      <a:lnTo>
                        <a:pt x="78" y="115"/>
                      </a:lnTo>
                      <a:lnTo>
                        <a:pt x="73" y="119"/>
                      </a:lnTo>
                      <a:lnTo>
                        <a:pt x="63" y="120"/>
                      </a:lnTo>
                      <a:lnTo>
                        <a:pt x="55" y="119"/>
                      </a:lnTo>
                      <a:lnTo>
                        <a:pt x="48" y="115"/>
                      </a:lnTo>
                      <a:lnTo>
                        <a:pt x="42" y="109"/>
                      </a:lnTo>
                      <a:lnTo>
                        <a:pt x="36" y="101"/>
                      </a:lnTo>
                      <a:lnTo>
                        <a:pt x="29" y="80"/>
                      </a:lnTo>
                      <a:lnTo>
                        <a:pt x="25" y="55"/>
                      </a:lnTo>
                      <a:lnTo>
                        <a:pt x="25" y="44"/>
                      </a:lnTo>
                      <a:lnTo>
                        <a:pt x="27" y="34"/>
                      </a:lnTo>
                      <a:lnTo>
                        <a:pt x="29" y="27"/>
                      </a:lnTo>
                      <a:lnTo>
                        <a:pt x="32" y="21"/>
                      </a:lnTo>
                      <a:lnTo>
                        <a:pt x="36" y="15"/>
                      </a:lnTo>
                      <a:lnTo>
                        <a:pt x="40" y="11"/>
                      </a:lnTo>
                      <a:lnTo>
                        <a:pt x="48" y="9"/>
                      </a:lnTo>
                      <a:lnTo>
                        <a:pt x="55" y="8"/>
                      </a:lnTo>
                      <a:lnTo>
                        <a:pt x="63" y="9"/>
                      </a:lnTo>
                      <a:lnTo>
                        <a:pt x="69" y="11"/>
                      </a:lnTo>
                      <a:lnTo>
                        <a:pt x="75" y="15"/>
                      </a:lnTo>
                      <a:lnTo>
                        <a:pt x="80" y="21"/>
                      </a:lnTo>
                      <a:close/>
                    </a:path>
                  </a:pathLst>
                </a:custGeom>
                <a:solidFill>
                  <a:srgbClr val="FF0000"/>
                </a:solidFill>
                <a:ln w="0">
                  <a:solidFill>
                    <a:srgbClr val="FF0000"/>
                  </a:solidFill>
                  <a:prstDash val="solid"/>
                  <a:round/>
                  <a:headEnd/>
                  <a:tailEnd/>
                </a:ln>
              </p:spPr>
              <p:txBody>
                <a:bodyPr/>
                <a:lstStyle/>
                <a:p>
                  <a:endParaRPr lang="it-IT"/>
                </a:p>
              </p:txBody>
            </p:sp>
            <p:sp>
              <p:nvSpPr>
                <p:cNvPr id="2321" name="Freeform 158"/>
                <p:cNvSpPr>
                  <a:spLocks/>
                </p:cNvSpPr>
                <p:nvPr/>
              </p:nvSpPr>
              <p:spPr bwMode="auto">
                <a:xfrm>
                  <a:off x="1808" y="1423"/>
                  <a:ext cx="46" cy="63"/>
                </a:xfrm>
                <a:custGeom>
                  <a:avLst/>
                  <a:gdLst>
                    <a:gd name="T0" fmla="*/ 36 w 92"/>
                    <a:gd name="T1" fmla="*/ 0 h 126"/>
                    <a:gd name="T2" fmla="*/ 0 w 92"/>
                    <a:gd name="T3" fmla="*/ 13 h 126"/>
                    <a:gd name="T4" fmla="*/ 2 w 92"/>
                    <a:gd name="T5" fmla="*/ 19 h 126"/>
                    <a:gd name="T6" fmla="*/ 6 w 92"/>
                    <a:gd name="T7" fmla="*/ 17 h 126"/>
                    <a:gd name="T8" fmla="*/ 10 w 92"/>
                    <a:gd name="T9" fmla="*/ 17 h 126"/>
                    <a:gd name="T10" fmla="*/ 13 w 92"/>
                    <a:gd name="T11" fmla="*/ 17 h 126"/>
                    <a:gd name="T12" fmla="*/ 17 w 92"/>
                    <a:gd name="T13" fmla="*/ 19 h 126"/>
                    <a:gd name="T14" fmla="*/ 19 w 92"/>
                    <a:gd name="T15" fmla="*/ 21 h 126"/>
                    <a:gd name="T16" fmla="*/ 19 w 92"/>
                    <a:gd name="T17" fmla="*/ 25 h 126"/>
                    <a:gd name="T18" fmla="*/ 21 w 92"/>
                    <a:gd name="T19" fmla="*/ 29 h 126"/>
                    <a:gd name="T20" fmla="*/ 21 w 92"/>
                    <a:gd name="T21" fmla="*/ 32 h 126"/>
                    <a:gd name="T22" fmla="*/ 21 w 92"/>
                    <a:gd name="T23" fmla="*/ 40 h 126"/>
                    <a:gd name="T24" fmla="*/ 21 w 92"/>
                    <a:gd name="T25" fmla="*/ 50 h 126"/>
                    <a:gd name="T26" fmla="*/ 21 w 92"/>
                    <a:gd name="T27" fmla="*/ 98 h 126"/>
                    <a:gd name="T28" fmla="*/ 21 w 92"/>
                    <a:gd name="T29" fmla="*/ 105 h 126"/>
                    <a:gd name="T30" fmla="*/ 21 w 92"/>
                    <a:gd name="T31" fmla="*/ 109 h 126"/>
                    <a:gd name="T32" fmla="*/ 19 w 92"/>
                    <a:gd name="T33" fmla="*/ 111 h 126"/>
                    <a:gd name="T34" fmla="*/ 19 w 92"/>
                    <a:gd name="T35" fmla="*/ 115 h 126"/>
                    <a:gd name="T36" fmla="*/ 15 w 92"/>
                    <a:gd name="T37" fmla="*/ 119 h 126"/>
                    <a:gd name="T38" fmla="*/ 11 w 92"/>
                    <a:gd name="T39" fmla="*/ 120 h 126"/>
                    <a:gd name="T40" fmla="*/ 8 w 92"/>
                    <a:gd name="T41" fmla="*/ 120 h 126"/>
                    <a:gd name="T42" fmla="*/ 2 w 92"/>
                    <a:gd name="T43" fmla="*/ 120 h 126"/>
                    <a:gd name="T44" fmla="*/ 2 w 92"/>
                    <a:gd name="T45" fmla="*/ 126 h 126"/>
                    <a:gd name="T46" fmla="*/ 65 w 92"/>
                    <a:gd name="T47" fmla="*/ 126 h 126"/>
                    <a:gd name="T48" fmla="*/ 65 w 92"/>
                    <a:gd name="T49" fmla="*/ 120 h 126"/>
                    <a:gd name="T50" fmla="*/ 57 w 92"/>
                    <a:gd name="T51" fmla="*/ 120 h 126"/>
                    <a:gd name="T52" fmla="*/ 52 w 92"/>
                    <a:gd name="T53" fmla="*/ 119 h 126"/>
                    <a:gd name="T54" fmla="*/ 48 w 92"/>
                    <a:gd name="T55" fmla="*/ 117 h 126"/>
                    <a:gd name="T56" fmla="*/ 46 w 92"/>
                    <a:gd name="T57" fmla="*/ 113 h 126"/>
                    <a:gd name="T58" fmla="*/ 44 w 92"/>
                    <a:gd name="T59" fmla="*/ 109 h 126"/>
                    <a:gd name="T60" fmla="*/ 44 w 92"/>
                    <a:gd name="T61" fmla="*/ 103 h 126"/>
                    <a:gd name="T62" fmla="*/ 42 w 92"/>
                    <a:gd name="T63" fmla="*/ 98 h 126"/>
                    <a:gd name="T64" fmla="*/ 42 w 92"/>
                    <a:gd name="T65" fmla="*/ 38 h 126"/>
                    <a:gd name="T66" fmla="*/ 48 w 92"/>
                    <a:gd name="T67" fmla="*/ 31 h 126"/>
                    <a:gd name="T68" fmla="*/ 52 w 92"/>
                    <a:gd name="T69" fmla="*/ 25 h 126"/>
                    <a:gd name="T70" fmla="*/ 55 w 92"/>
                    <a:gd name="T71" fmla="*/ 21 h 126"/>
                    <a:gd name="T72" fmla="*/ 57 w 92"/>
                    <a:gd name="T73" fmla="*/ 17 h 126"/>
                    <a:gd name="T74" fmla="*/ 61 w 92"/>
                    <a:gd name="T75" fmla="*/ 17 h 126"/>
                    <a:gd name="T76" fmla="*/ 63 w 92"/>
                    <a:gd name="T77" fmla="*/ 19 h 126"/>
                    <a:gd name="T78" fmla="*/ 69 w 92"/>
                    <a:gd name="T79" fmla="*/ 23 h 126"/>
                    <a:gd name="T80" fmla="*/ 75 w 92"/>
                    <a:gd name="T81" fmla="*/ 25 h 126"/>
                    <a:gd name="T82" fmla="*/ 80 w 92"/>
                    <a:gd name="T83" fmla="*/ 27 h 126"/>
                    <a:gd name="T84" fmla="*/ 84 w 92"/>
                    <a:gd name="T85" fmla="*/ 27 h 126"/>
                    <a:gd name="T86" fmla="*/ 88 w 92"/>
                    <a:gd name="T87" fmla="*/ 23 h 126"/>
                    <a:gd name="T88" fmla="*/ 90 w 92"/>
                    <a:gd name="T89" fmla="*/ 19 h 126"/>
                    <a:gd name="T90" fmla="*/ 92 w 92"/>
                    <a:gd name="T91" fmla="*/ 13 h 126"/>
                    <a:gd name="T92" fmla="*/ 90 w 92"/>
                    <a:gd name="T93" fmla="*/ 8 h 126"/>
                    <a:gd name="T94" fmla="*/ 86 w 92"/>
                    <a:gd name="T95" fmla="*/ 4 h 126"/>
                    <a:gd name="T96" fmla="*/ 80 w 92"/>
                    <a:gd name="T97" fmla="*/ 0 h 126"/>
                    <a:gd name="T98" fmla="*/ 75 w 92"/>
                    <a:gd name="T99" fmla="*/ 0 h 126"/>
                    <a:gd name="T100" fmla="*/ 59 w 92"/>
                    <a:gd name="T101" fmla="*/ 6 h 126"/>
                    <a:gd name="T102" fmla="*/ 42 w 92"/>
                    <a:gd name="T103" fmla="*/ 27 h 126"/>
                    <a:gd name="T104" fmla="*/ 42 w 92"/>
                    <a:gd name="T105" fmla="*/ 0 h 126"/>
                    <a:gd name="T106" fmla="*/ 36 w 92"/>
                    <a:gd name="T107" fmla="*/ 0 h 1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126"/>
                    <a:gd name="T164" fmla="*/ 92 w 92"/>
                    <a:gd name="T165" fmla="*/ 126 h 12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126">
                      <a:moveTo>
                        <a:pt x="36" y="0"/>
                      </a:moveTo>
                      <a:lnTo>
                        <a:pt x="0" y="13"/>
                      </a:lnTo>
                      <a:lnTo>
                        <a:pt x="2" y="19"/>
                      </a:lnTo>
                      <a:lnTo>
                        <a:pt x="6" y="17"/>
                      </a:lnTo>
                      <a:lnTo>
                        <a:pt x="10" y="17"/>
                      </a:lnTo>
                      <a:lnTo>
                        <a:pt x="13" y="17"/>
                      </a:lnTo>
                      <a:lnTo>
                        <a:pt x="17" y="19"/>
                      </a:lnTo>
                      <a:lnTo>
                        <a:pt x="19" y="21"/>
                      </a:lnTo>
                      <a:lnTo>
                        <a:pt x="19" y="25"/>
                      </a:lnTo>
                      <a:lnTo>
                        <a:pt x="21" y="29"/>
                      </a:lnTo>
                      <a:lnTo>
                        <a:pt x="21" y="32"/>
                      </a:lnTo>
                      <a:lnTo>
                        <a:pt x="21" y="40"/>
                      </a:lnTo>
                      <a:lnTo>
                        <a:pt x="21" y="50"/>
                      </a:lnTo>
                      <a:lnTo>
                        <a:pt x="21" y="98"/>
                      </a:lnTo>
                      <a:lnTo>
                        <a:pt x="21" y="105"/>
                      </a:lnTo>
                      <a:lnTo>
                        <a:pt x="21" y="109"/>
                      </a:lnTo>
                      <a:lnTo>
                        <a:pt x="19" y="111"/>
                      </a:lnTo>
                      <a:lnTo>
                        <a:pt x="19" y="115"/>
                      </a:lnTo>
                      <a:lnTo>
                        <a:pt x="15" y="119"/>
                      </a:lnTo>
                      <a:lnTo>
                        <a:pt x="11" y="120"/>
                      </a:lnTo>
                      <a:lnTo>
                        <a:pt x="8" y="120"/>
                      </a:lnTo>
                      <a:lnTo>
                        <a:pt x="2" y="120"/>
                      </a:lnTo>
                      <a:lnTo>
                        <a:pt x="2" y="126"/>
                      </a:lnTo>
                      <a:lnTo>
                        <a:pt x="65" y="126"/>
                      </a:lnTo>
                      <a:lnTo>
                        <a:pt x="65" y="120"/>
                      </a:lnTo>
                      <a:lnTo>
                        <a:pt x="57" y="120"/>
                      </a:lnTo>
                      <a:lnTo>
                        <a:pt x="52" y="119"/>
                      </a:lnTo>
                      <a:lnTo>
                        <a:pt x="48" y="117"/>
                      </a:lnTo>
                      <a:lnTo>
                        <a:pt x="46" y="113"/>
                      </a:lnTo>
                      <a:lnTo>
                        <a:pt x="44" y="109"/>
                      </a:lnTo>
                      <a:lnTo>
                        <a:pt x="44" y="103"/>
                      </a:lnTo>
                      <a:lnTo>
                        <a:pt x="42" y="98"/>
                      </a:lnTo>
                      <a:lnTo>
                        <a:pt x="42" y="38"/>
                      </a:lnTo>
                      <a:lnTo>
                        <a:pt x="48" y="31"/>
                      </a:lnTo>
                      <a:lnTo>
                        <a:pt x="52" y="25"/>
                      </a:lnTo>
                      <a:lnTo>
                        <a:pt x="55" y="21"/>
                      </a:lnTo>
                      <a:lnTo>
                        <a:pt x="57" y="17"/>
                      </a:lnTo>
                      <a:lnTo>
                        <a:pt x="61" y="17"/>
                      </a:lnTo>
                      <a:lnTo>
                        <a:pt x="63" y="19"/>
                      </a:lnTo>
                      <a:lnTo>
                        <a:pt x="69" y="23"/>
                      </a:lnTo>
                      <a:lnTo>
                        <a:pt x="75" y="25"/>
                      </a:lnTo>
                      <a:lnTo>
                        <a:pt x="80" y="27"/>
                      </a:lnTo>
                      <a:lnTo>
                        <a:pt x="84" y="27"/>
                      </a:lnTo>
                      <a:lnTo>
                        <a:pt x="88" y="23"/>
                      </a:lnTo>
                      <a:lnTo>
                        <a:pt x="90" y="19"/>
                      </a:lnTo>
                      <a:lnTo>
                        <a:pt x="92" y="13"/>
                      </a:lnTo>
                      <a:lnTo>
                        <a:pt x="90" y="8"/>
                      </a:lnTo>
                      <a:lnTo>
                        <a:pt x="86" y="4"/>
                      </a:lnTo>
                      <a:lnTo>
                        <a:pt x="80" y="0"/>
                      </a:lnTo>
                      <a:lnTo>
                        <a:pt x="75" y="0"/>
                      </a:lnTo>
                      <a:lnTo>
                        <a:pt x="59" y="6"/>
                      </a:lnTo>
                      <a:lnTo>
                        <a:pt x="42" y="27"/>
                      </a:lnTo>
                      <a:lnTo>
                        <a:pt x="42" y="0"/>
                      </a:lnTo>
                      <a:lnTo>
                        <a:pt x="36" y="0"/>
                      </a:lnTo>
                      <a:close/>
                    </a:path>
                  </a:pathLst>
                </a:custGeom>
                <a:solidFill>
                  <a:srgbClr val="FF0000"/>
                </a:solidFill>
                <a:ln w="0">
                  <a:solidFill>
                    <a:srgbClr val="FF0000"/>
                  </a:solidFill>
                  <a:prstDash val="solid"/>
                  <a:round/>
                  <a:headEnd/>
                  <a:tailEnd/>
                </a:ln>
              </p:spPr>
              <p:txBody>
                <a:bodyPr/>
                <a:lstStyle/>
                <a:p>
                  <a:endParaRPr lang="it-IT"/>
                </a:p>
              </p:txBody>
            </p:sp>
            <p:sp>
              <p:nvSpPr>
                <p:cNvPr id="2322" name="Freeform 159"/>
                <p:cNvSpPr>
                  <a:spLocks noEditPoints="1"/>
                </p:cNvSpPr>
                <p:nvPr/>
              </p:nvSpPr>
              <p:spPr bwMode="auto">
                <a:xfrm>
                  <a:off x="1858" y="1423"/>
                  <a:ext cx="52" cy="65"/>
                </a:xfrm>
                <a:custGeom>
                  <a:avLst/>
                  <a:gdLst>
                    <a:gd name="T0" fmla="*/ 106 w 106"/>
                    <a:gd name="T1" fmla="*/ 50 h 130"/>
                    <a:gd name="T2" fmla="*/ 102 w 106"/>
                    <a:gd name="T3" fmla="*/ 29 h 130"/>
                    <a:gd name="T4" fmla="*/ 92 w 106"/>
                    <a:gd name="T5" fmla="*/ 13 h 130"/>
                    <a:gd name="T6" fmla="*/ 77 w 106"/>
                    <a:gd name="T7" fmla="*/ 2 h 130"/>
                    <a:gd name="T8" fmla="*/ 58 w 106"/>
                    <a:gd name="T9" fmla="*/ 0 h 130"/>
                    <a:gd name="T10" fmla="*/ 35 w 106"/>
                    <a:gd name="T11" fmla="*/ 4 h 130"/>
                    <a:gd name="T12" fmla="*/ 18 w 106"/>
                    <a:gd name="T13" fmla="*/ 17 h 130"/>
                    <a:gd name="T14" fmla="*/ 4 w 106"/>
                    <a:gd name="T15" fmla="*/ 38 h 130"/>
                    <a:gd name="T16" fmla="*/ 0 w 106"/>
                    <a:gd name="T17" fmla="*/ 65 h 130"/>
                    <a:gd name="T18" fmla="*/ 4 w 106"/>
                    <a:gd name="T19" fmla="*/ 92 h 130"/>
                    <a:gd name="T20" fmla="*/ 16 w 106"/>
                    <a:gd name="T21" fmla="*/ 113 h 130"/>
                    <a:gd name="T22" fmla="*/ 35 w 106"/>
                    <a:gd name="T23" fmla="*/ 126 h 130"/>
                    <a:gd name="T24" fmla="*/ 54 w 106"/>
                    <a:gd name="T25" fmla="*/ 130 h 130"/>
                    <a:gd name="T26" fmla="*/ 73 w 106"/>
                    <a:gd name="T27" fmla="*/ 126 h 130"/>
                    <a:gd name="T28" fmla="*/ 88 w 106"/>
                    <a:gd name="T29" fmla="*/ 115 h 130"/>
                    <a:gd name="T30" fmla="*/ 100 w 106"/>
                    <a:gd name="T31" fmla="*/ 99 h 130"/>
                    <a:gd name="T32" fmla="*/ 106 w 106"/>
                    <a:gd name="T33" fmla="*/ 80 h 130"/>
                    <a:gd name="T34" fmla="*/ 102 w 106"/>
                    <a:gd name="T35" fmla="*/ 78 h 130"/>
                    <a:gd name="T36" fmla="*/ 96 w 106"/>
                    <a:gd name="T37" fmla="*/ 88 h 130"/>
                    <a:gd name="T38" fmla="*/ 92 w 106"/>
                    <a:gd name="T39" fmla="*/ 96 h 130"/>
                    <a:gd name="T40" fmla="*/ 87 w 106"/>
                    <a:gd name="T41" fmla="*/ 101 h 130"/>
                    <a:gd name="T42" fmla="*/ 79 w 106"/>
                    <a:gd name="T43" fmla="*/ 105 h 130"/>
                    <a:gd name="T44" fmla="*/ 73 w 106"/>
                    <a:gd name="T45" fmla="*/ 107 h 130"/>
                    <a:gd name="T46" fmla="*/ 66 w 106"/>
                    <a:gd name="T47" fmla="*/ 107 h 130"/>
                    <a:gd name="T48" fmla="*/ 48 w 106"/>
                    <a:gd name="T49" fmla="*/ 103 h 130"/>
                    <a:gd name="T50" fmla="*/ 33 w 106"/>
                    <a:gd name="T51" fmla="*/ 92 h 130"/>
                    <a:gd name="T52" fmla="*/ 23 w 106"/>
                    <a:gd name="T53" fmla="*/ 75 h 130"/>
                    <a:gd name="T54" fmla="*/ 20 w 106"/>
                    <a:gd name="T55" fmla="*/ 50 h 130"/>
                    <a:gd name="T56" fmla="*/ 106 w 106"/>
                    <a:gd name="T57" fmla="*/ 50 h 130"/>
                    <a:gd name="T58" fmla="*/ 31 w 106"/>
                    <a:gd name="T59" fmla="*/ 17 h 130"/>
                    <a:gd name="T60" fmla="*/ 37 w 106"/>
                    <a:gd name="T61" fmla="*/ 13 h 130"/>
                    <a:gd name="T62" fmla="*/ 43 w 106"/>
                    <a:gd name="T63" fmla="*/ 9 h 130"/>
                    <a:gd name="T64" fmla="*/ 50 w 106"/>
                    <a:gd name="T65" fmla="*/ 9 h 130"/>
                    <a:gd name="T66" fmla="*/ 58 w 106"/>
                    <a:gd name="T67" fmla="*/ 9 h 130"/>
                    <a:gd name="T68" fmla="*/ 64 w 106"/>
                    <a:gd name="T69" fmla="*/ 13 h 130"/>
                    <a:gd name="T70" fmla="*/ 69 w 106"/>
                    <a:gd name="T71" fmla="*/ 19 h 130"/>
                    <a:gd name="T72" fmla="*/ 75 w 106"/>
                    <a:gd name="T73" fmla="*/ 25 h 130"/>
                    <a:gd name="T74" fmla="*/ 75 w 106"/>
                    <a:gd name="T75" fmla="*/ 29 h 130"/>
                    <a:gd name="T76" fmla="*/ 77 w 106"/>
                    <a:gd name="T77" fmla="*/ 34 h 130"/>
                    <a:gd name="T78" fmla="*/ 77 w 106"/>
                    <a:gd name="T79" fmla="*/ 42 h 130"/>
                    <a:gd name="T80" fmla="*/ 20 w 106"/>
                    <a:gd name="T81" fmla="*/ 42 h 130"/>
                    <a:gd name="T82" fmla="*/ 22 w 106"/>
                    <a:gd name="T83" fmla="*/ 32 h 130"/>
                    <a:gd name="T84" fmla="*/ 25 w 106"/>
                    <a:gd name="T85" fmla="*/ 25 h 130"/>
                    <a:gd name="T86" fmla="*/ 31 w 106"/>
                    <a:gd name="T87" fmla="*/ 17 h 13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6"/>
                    <a:gd name="T133" fmla="*/ 0 h 130"/>
                    <a:gd name="T134" fmla="*/ 106 w 106"/>
                    <a:gd name="T135" fmla="*/ 130 h 13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6" h="130">
                      <a:moveTo>
                        <a:pt x="106" y="50"/>
                      </a:moveTo>
                      <a:lnTo>
                        <a:pt x="102" y="29"/>
                      </a:lnTo>
                      <a:lnTo>
                        <a:pt x="92" y="13"/>
                      </a:lnTo>
                      <a:lnTo>
                        <a:pt x="77" y="2"/>
                      </a:lnTo>
                      <a:lnTo>
                        <a:pt x="58" y="0"/>
                      </a:lnTo>
                      <a:lnTo>
                        <a:pt x="35" y="4"/>
                      </a:lnTo>
                      <a:lnTo>
                        <a:pt x="18" y="17"/>
                      </a:lnTo>
                      <a:lnTo>
                        <a:pt x="4" y="38"/>
                      </a:lnTo>
                      <a:lnTo>
                        <a:pt x="0" y="65"/>
                      </a:lnTo>
                      <a:lnTo>
                        <a:pt x="4" y="92"/>
                      </a:lnTo>
                      <a:lnTo>
                        <a:pt x="16" y="113"/>
                      </a:lnTo>
                      <a:lnTo>
                        <a:pt x="35" y="126"/>
                      </a:lnTo>
                      <a:lnTo>
                        <a:pt x="54" y="130"/>
                      </a:lnTo>
                      <a:lnTo>
                        <a:pt x="73" y="126"/>
                      </a:lnTo>
                      <a:lnTo>
                        <a:pt x="88" y="115"/>
                      </a:lnTo>
                      <a:lnTo>
                        <a:pt x="100" y="99"/>
                      </a:lnTo>
                      <a:lnTo>
                        <a:pt x="106" y="80"/>
                      </a:lnTo>
                      <a:lnTo>
                        <a:pt x="102" y="78"/>
                      </a:lnTo>
                      <a:lnTo>
                        <a:pt x="96" y="88"/>
                      </a:lnTo>
                      <a:lnTo>
                        <a:pt x="92" y="96"/>
                      </a:lnTo>
                      <a:lnTo>
                        <a:pt x="87" y="101"/>
                      </a:lnTo>
                      <a:lnTo>
                        <a:pt x="79" y="105"/>
                      </a:lnTo>
                      <a:lnTo>
                        <a:pt x="73" y="107"/>
                      </a:lnTo>
                      <a:lnTo>
                        <a:pt x="66" y="107"/>
                      </a:lnTo>
                      <a:lnTo>
                        <a:pt x="48" y="103"/>
                      </a:lnTo>
                      <a:lnTo>
                        <a:pt x="33" y="92"/>
                      </a:lnTo>
                      <a:lnTo>
                        <a:pt x="23" y="75"/>
                      </a:lnTo>
                      <a:lnTo>
                        <a:pt x="20" y="50"/>
                      </a:lnTo>
                      <a:lnTo>
                        <a:pt x="106" y="50"/>
                      </a:lnTo>
                      <a:close/>
                      <a:moveTo>
                        <a:pt x="31" y="17"/>
                      </a:moveTo>
                      <a:lnTo>
                        <a:pt x="37" y="13"/>
                      </a:lnTo>
                      <a:lnTo>
                        <a:pt x="43" y="9"/>
                      </a:lnTo>
                      <a:lnTo>
                        <a:pt x="50" y="9"/>
                      </a:lnTo>
                      <a:lnTo>
                        <a:pt x="58" y="9"/>
                      </a:lnTo>
                      <a:lnTo>
                        <a:pt x="64" y="13"/>
                      </a:lnTo>
                      <a:lnTo>
                        <a:pt x="69" y="19"/>
                      </a:lnTo>
                      <a:lnTo>
                        <a:pt x="75" y="25"/>
                      </a:lnTo>
                      <a:lnTo>
                        <a:pt x="75" y="29"/>
                      </a:lnTo>
                      <a:lnTo>
                        <a:pt x="77" y="34"/>
                      </a:lnTo>
                      <a:lnTo>
                        <a:pt x="77" y="42"/>
                      </a:lnTo>
                      <a:lnTo>
                        <a:pt x="20" y="42"/>
                      </a:lnTo>
                      <a:lnTo>
                        <a:pt x="22" y="32"/>
                      </a:lnTo>
                      <a:lnTo>
                        <a:pt x="25" y="25"/>
                      </a:lnTo>
                      <a:lnTo>
                        <a:pt x="31" y="17"/>
                      </a:lnTo>
                      <a:close/>
                    </a:path>
                  </a:pathLst>
                </a:custGeom>
                <a:solidFill>
                  <a:srgbClr val="FF0000"/>
                </a:solidFill>
                <a:ln w="0">
                  <a:solidFill>
                    <a:srgbClr val="FF0000"/>
                  </a:solidFill>
                  <a:prstDash val="solid"/>
                  <a:round/>
                  <a:headEnd/>
                  <a:tailEnd/>
                </a:ln>
              </p:spPr>
              <p:txBody>
                <a:bodyPr/>
                <a:lstStyle/>
                <a:p>
                  <a:endParaRPr lang="it-IT"/>
                </a:p>
              </p:txBody>
            </p:sp>
            <p:sp>
              <p:nvSpPr>
                <p:cNvPr id="2323" name="Freeform 160"/>
                <p:cNvSpPr>
                  <a:spLocks noEditPoints="1"/>
                </p:cNvSpPr>
                <p:nvPr/>
              </p:nvSpPr>
              <p:spPr bwMode="auto">
                <a:xfrm>
                  <a:off x="1334" y="3337"/>
                  <a:ext cx="90" cy="92"/>
                </a:xfrm>
                <a:custGeom>
                  <a:avLst/>
                  <a:gdLst>
                    <a:gd name="T0" fmla="*/ 174 w 182"/>
                    <a:gd name="T1" fmla="*/ 177 h 184"/>
                    <a:gd name="T2" fmla="*/ 159 w 182"/>
                    <a:gd name="T3" fmla="*/ 171 h 184"/>
                    <a:gd name="T4" fmla="*/ 144 w 182"/>
                    <a:gd name="T5" fmla="*/ 157 h 184"/>
                    <a:gd name="T6" fmla="*/ 98 w 182"/>
                    <a:gd name="T7" fmla="*/ 94 h 184"/>
                    <a:gd name="T8" fmla="*/ 132 w 182"/>
                    <a:gd name="T9" fmla="*/ 77 h 184"/>
                    <a:gd name="T10" fmla="*/ 142 w 182"/>
                    <a:gd name="T11" fmla="*/ 60 h 184"/>
                    <a:gd name="T12" fmla="*/ 142 w 182"/>
                    <a:gd name="T13" fmla="*/ 39 h 184"/>
                    <a:gd name="T14" fmla="*/ 134 w 182"/>
                    <a:gd name="T15" fmla="*/ 22 h 184"/>
                    <a:gd name="T16" fmla="*/ 119 w 182"/>
                    <a:gd name="T17" fmla="*/ 8 h 184"/>
                    <a:gd name="T18" fmla="*/ 92 w 182"/>
                    <a:gd name="T19" fmla="*/ 2 h 184"/>
                    <a:gd name="T20" fmla="*/ 0 w 182"/>
                    <a:gd name="T21" fmla="*/ 0 h 184"/>
                    <a:gd name="T22" fmla="*/ 8 w 182"/>
                    <a:gd name="T23" fmla="*/ 6 h 184"/>
                    <a:gd name="T24" fmla="*/ 19 w 182"/>
                    <a:gd name="T25" fmla="*/ 8 h 184"/>
                    <a:gd name="T26" fmla="*/ 25 w 182"/>
                    <a:gd name="T27" fmla="*/ 14 h 184"/>
                    <a:gd name="T28" fmla="*/ 27 w 182"/>
                    <a:gd name="T29" fmla="*/ 25 h 184"/>
                    <a:gd name="T30" fmla="*/ 27 w 182"/>
                    <a:gd name="T31" fmla="*/ 152 h 184"/>
                    <a:gd name="T32" fmla="*/ 27 w 182"/>
                    <a:gd name="T33" fmla="*/ 167 h 184"/>
                    <a:gd name="T34" fmla="*/ 21 w 182"/>
                    <a:gd name="T35" fmla="*/ 175 h 184"/>
                    <a:gd name="T36" fmla="*/ 8 w 182"/>
                    <a:gd name="T37" fmla="*/ 178 h 184"/>
                    <a:gd name="T38" fmla="*/ 0 w 182"/>
                    <a:gd name="T39" fmla="*/ 184 h 184"/>
                    <a:gd name="T40" fmla="*/ 79 w 182"/>
                    <a:gd name="T41" fmla="*/ 178 h 184"/>
                    <a:gd name="T42" fmla="*/ 65 w 182"/>
                    <a:gd name="T43" fmla="*/ 178 h 184"/>
                    <a:gd name="T44" fmla="*/ 58 w 182"/>
                    <a:gd name="T45" fmla="*/ 173 h 184"/>
                    <a:gd name="T46" fmla="*/ 54 w 182"/>
                    <a:gd name="T47" fmla="*/ 165 h 184"/>
                    <a:gd name="T48" fmla="*/ 54 w 182"/>
                    <a:gd name="T49" fmla="*/ 152 h 184"/>
                    <a:gd name="T50" fmla="*/ 56 w 182"/>
                    <a:gd name="T51" fmla="*/ 98 h 184"/>
                    <a:gd name="T52" fmla="*/ 59 w 182"/>
                    <a:gd name="T53" fmla="*/ 98 h 184"/>
                    <a:gd name="T54" fmla="*/ 65 w 182"/>
                    <a:gd name="T55" fmla="*/ 98 h 184"/>
                    <a:gd name="T56" fmla="*/ 134 w 182"/>
                    <a:gd name="T57" fmla="*/ 184 h 184"/>
                    <a:gd name="T58" fmla="*/ 182 w 182"/>
                    <a:gd name="T59" fmla="*/ 178 h 184"/>
                    <a:gd name="T60" fmla="*/ 61 w 182"/>
                    <a:gd name="T61" fmla="*/ 12 h 184"/>
                    <a:gd name="T62" fmla="*/ 75 w 182"/>
                    <a:gd name="T63" fmla="*/ 12 h 184"/>
                    <a:gd name="T64" fmla="*/ 90 w 182"/>
                    <a:gd name="T65" fmla="*/ 14 h 184"/>
                    <a:gd name="T66" fmla="*/ 102 w 182"/>
                    <a:gd name="T67" fmla="*/ 22 h 184"/>
                    <a:gd name="T68" fmla="*/ 111 w 182"/>
                    <a:gd name="T69" fmla="*/ 39 h 184"/>
                    <a:gd name="T70" fmla="*/ 111 w 182"/>
                    <a:gd name="T71" fmla="*/ 58 h 184"/>
                    <a:gd name="T72" fmla="*/ 105 w 182"/>
                    <a:gd name="T73" fmla="*/ 73 h 184"/>
                    <a:gd name="T74" fmla="*/ 82 w 182"/>
                    <a:gd name="T75" fmla="*/ 87 h 184"/>
                    <a:gd name="T76" fmla="*/ 59 w 182"/>
                    <a:gd name="T77" fmla="*/ 90 h 184"/>
                    <a:gd name="T78" fmla="*/ 56 w 182"/>
                    <a:gd name="T79" fmla="*/ 90 h 184"/>
                    <a:gd name="T80" fmla="*/ 54 w 182"/>
                    <a:gd name="T81" fmla="*/ 14 h 1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2"/>
                    <a:gd name="T124" fmla="*/ 0 h 184"/>
                    <a:gd name="T125" fmla="*/ 182 w 182"/>
                    <a:gd name="T126" fmla="*/ 184 h 1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2" h="184">
                      <a:moveTo>
                        <a:pt x="182" y="178"/>
                      </a:moveTo>
                      <a:lnTo>
                        <a:pt x="174" y="177"/>
                      </a:lnTo>
                      <a:lnTo>
                        <a:pt x="165" y="175"/>
                      </a:lnTo>
                      <a:lnTo>
                        <a:pt x="159" y="171"/>
                      </a:lnTo>
                      <a:lnTo>
                        <a:pt x="151" y="165"/>
                      </a:lnTo>
                      <a:lnTo>
                        <a:pt x="144" y="157"/>
                      </a:lnTo>
                      <a:lnTo>
                        <a:pt x="136" y="148"/>
                      </a:lnTo>
                      <a:lnTo>
                        <a:pt x="98" y="94"/>
                      </a:lnTo>
                      <a:lnTo>
                        <a:pt x="119" y="88"/>
                      </a:lnTo>
                      <a:lnTo>
                        <a:pt x="132" y="77"/>
                      </a:lnTo>
                      <a:lnTo>
                        <a:pt x="138" y="69"/>
                      </a:lnTo>
                      <a:lnTo>
                        <a:pt x="142" y="60"/>
                      </a:lnTo>
                      <a:lnTo>
                        <a:pt x="144" y="48"/>
                      </a:lnTo>
                      <a:lnTo>
                        <a:pt x="142" y="39"/>
                      </a:lnTo>
                      <a:lnTo>
                        <a:pt x="140" y="29"/>
                      </a:lnTo>
                      <a:lnTo>
                        <a:pt x="134" y="22"/>
                      </a:lnTo>
                      <a:lnTo>
                        <a:pt x="126" y="14"/>
                      </a:lnTo>
                      <a:lnTo>
                        <a:pt x="119" y="8"/>
                      </a:lnTo>
                      <a:lnTo>
                        <a:pt x="111" y="6"/>
                      </a:lnTo>
                      <a:lnTo>
                        <a:pt x="92" y="2"/>
                      </a:lnTo>
                      <a:lnTo>
                        <a:pt x="67" y="0"/>
                      </a:lnTo>
                      <a:lnTo>
                        <a:pt x="0" y="0"/>
                      </a:lnTo>
                      <a:lnTo>
                        <a:pt x="2" y="6"/>
                      </a:lnTo>
                      <a:lnTo>
                        <a:pt x="8" y="6"/>
                      </a:lnTo>
                      <a:lnTo>
                        <a:pt x="14" y="6"/>
                      </a:lnTo>
                      <a:lnTo>
                        <a:pt x="19" y="8"/>
                      </a:lnTo>
                      <a:lnTo>
                        <a:pt x="23" y="12"/>
                      </a:lnTo>
                      <a:lnTo>
                        <a:pt x="25" y="14"/>
                      </a:lnTo>
                      <a:lnTo>
                        <a:pt x="27" y="20"/>
                      </a:lnTo>
                      <a:lnTo>
                        <a:pt x="27" y="25"/>
                      </a:lnTo>
                      <a:lnTo>
                        <a:pt x="27" y="33"/>
                      </a:lnTo>
                      <a:lnTo>
                        <a:pt x="27" y="152"/>
                      </a:lnTo>
                      <a:lnTo>
                        <a:pt x="27" y="161"/>
                      </a:lnTo>
                      <a:lnTo>
                        <a:pt x="27" y="167"/>
                      </a:lnTo>
                      <a:lnTo>
                        <a:pt x="25" y="171"/>
                      </a:lnTo>
                      <a:lnTo>
                        <a:pt x="21" y="175"/>
                      </a:lnTo>
                      <a:lnTo>
                        <a:pt x="15" y="178"/>
                      </a:lnTo>
                      <a:lnTo>
                        <a:pt x="8" y="178"/>
                      </a:lnTo>
                      <a:lnTo>
                        <a:pt x="0" y="178"/>
                      </a:lnTo>
                      <a:lnTo>
                        <a:pt x="0" y="184"/>
                      </a:lnTo>
                      <a:lnTo>
                        <a:pt x="79" y="184"/>
                      </a:lnTo>
                      <a:lnTo>
                        <a:pt x="79" y="178"/>
                      </a:lnTo>
                      <a:lnTo>
                        <a:pt x="73" y="178"/>
                      </a:lnTo>
                      <a:lnTo>
                        <a:pt x="65" y="178"/>
                      </a:lnTo>
                      <a:lnTo>
                        <a:pt x="61" y="177"/>
                      </a:lnTo>
                      <a:lnTo>
                        <a:pt x="58" y="173"/>
                      </a:lnTo>
                      <a:lnTo>
                        <a:pt x="56" y="171"/>
                      </a:lnTo>
                      <a:lnTo>
                        <a:pt x="54" y="165"/>
                      </a:lnTo>
                      <a:lnTo>
                        <a:pt x="54" y="159"/>
                      </a:lnTo>
                      <a:lnTo>
                        <a:pt x="54" y="152"/>
                      </a:lnTo>
                      <a:lnTo>
                        <a:pt x="54" y="98"/>
                      </a:lnTo>
                      <a:lnTo>
                        <a:pt x="56" y="98"/>
                      </a:lnTo>
                      <a:lnTo>
                        <a:pt x="58" y="98"/>
                      </a:lnTo>
                      <a:lnTo>
                        <a:pt x="59" y="98"/>
                      </a:lnTo>
                      <a:lnTo>
                        <a:pt x="61" y="98"/>
                      </a:lnTo>
                      <a:lnTo>
                        <a:pt x="65" y="98"/>
                      </a:lnTo>
                      <a:lnTo>
                        <a:pt x="71" y="98"/>
                      </a:lnTo>
                      <a:lnTo>
                        <a:pt x="134" y="184"/>
                      </a:lnTo>
                      <a:lnTo>
                        <a:pt x="182" y="184"/>
                      </a:lnTo>
                      <a:lnTo>
                        <a:pt x="182" y="178"/>
                      </a:lnTo>
                      <a:close/>
                      <a:moveTo>
                        <a:pt x="54" y="14"/>
                      </a:moveTo>
                      <a:lnTo>
                        <a:pt x="61" y="12"/>
                      </a:lnTo>
                      <a:lnTo>
                        <a:pt x="69" y="12"/>
                      </a:lnTo>
                      <a:lnTo>
                        <a:pt x="75" y="12"/>
                      </a:lnTo>
                      <a:lnTo>
                        <a:pt x="82" y="12"/>
                      </a:lnTo>
                      <a:lnTo>
                        <a:pt x="90" y="14"/>
                      </a:lnTo>
                      <a:lnTo>
                        <a:pt x="96" y="18"/>
                      </a:lnTo>
                      <a:lnTo>
                        <a:pt x="102" y="22"/>
                      </a:lnTo>
                      <a:lnTo>
                        <a:pt x="107" y="29"/>
                      </a:lnTo>
                      <a:lnTo>
                        <a:pt x="111" y="39"/>
                      </a:lnTo>
                      <a:lnTo>
                        <a:pt x="113" y="50"/>
                      </a:lnTo>
                      <a:lnTo>
                        <a:pt x="111" y="58"/>
                      </a:lnTo>
                      <a:lnTo>
                        <a:pt x="109" y="66"/>
                      </a:lnTo>
                      <a:lnTo>
                        <a:pt x="105" y="73"/>
                      </a:lnTo>
                      <a:lnTo>
                        <a:pt x="100" y="79"/>
                      </a:lnTo>
                      <a:lnTo>
                        <a:pt x="82" y="87"/>
                      </a:lnTo>
                      <a:lnTo>
                        <a:pt x="61" y="90"/>
                      </a:lnTo>
                      <a:lnTo>
                        <a:pt x="59" y="90"/>
                      </a:lnTo>
                      <a:lnTo>
                        <a:pt x="58" y="90"/>
                      </a:lnTo>
                      <a:lnTo>
                        <a:pt x="56" y="90"/>
                      </a:lnTo>
                      <a:lnTo>
                        <a:pt x="54" y="90"/>
                      </a:lnTo>
                      <a:lnTo>
                        <a:pt x="54" y="14"/>
                      </a:lnTo>
                      <a:close/>
                    </a:path>
                  </a:pathLst>
                </a:custGeom>
                <a:solidFill>
                  <a:srgbClr val="FF0000"/>
                </a:solidFill>
                <a:ln w="0">
                  <a:solidFill>
                    <a:srgbClr val="FF0000"/>
                  </a:solidFill>
                  <a:prstDash val="solid"/>
                  <a:round/>
                  <a:headEnd/>
                  <a:tailEnd/>
                </a:ln>
              </p:spPr>
              <p:txBody>
                <a:bodyPr/>
                <a:lstStyle/>
                <a:p>
                  <a:endParaRPr lang="it-IT"/>
                </a:p>
              </p:txBody>
            </p:sp>
            <p:sp>
              <p:nvSpPr>
                <p:cNvPr id="2324" name="Freeform 161"/>
                <p:cNvSpPr>
                  <a:spLocks noEditPoints="1"/>
                </p:cNvSpPr>
                <p:nvPr/>
              </p:nvSpPr>
              <p:spPr bwMode="auto">
                <a:xfrm>
                  <a:off x="1427" y="3333"/>
                  <a:ext cx="32" cy="96"/>
                </a:xfrm>
                <a:custGeom>
                  <a:avLst/>
                  <a:gdLst>
                    <a:gd name="T0" fmla="*/ 23 w 63"/>
                    <a:gd name="T1" fmla="*/ 4 h 191"/>
                    <a:gd name="T2" fmla="*/ 19 w 63"/>
                    <a:gd name="T3" fmla="*/ 7 h 191"/>
                    <a:gd name="T4" fmla="*/ 19 w 63"/>
                    <a:gd name="T5" fmla="*/ 13 h 191"/>
                    <a:gd name="T6" fmla="*/ 19 w 63"/>
                    <a:gd name="T7" fmla="*/ 17 h 191"/>
                    <a:gd name="T8" fmla="*/ 23 w 63"/>
                    <a:gd name="T9" fmla="*/ 23 h 191"/>
                    <a:gd name="T10" fmla="*/ 26 w 63"/>
                    <a:gd name="T11" fmla="*/ 27 h 191"/>
                    <a:gd name="T12" fmla="*/ 32 w 63"/>
                    <a:gd name="T13" fmla="*/ 27 h 191"/>
                    <a:gd name="T14" fmla="*/ 38 w 63"/>
                    <a:gd name="T15" fmla="*/ 25 h 191"/>
                    <a:gd name="T16" fmla="*/ 42 w 63"/>
                    <a:gd name="T17" fmla="*/ 23 h 191"/>
                    <a:gd name="T18" fmla="*/ 46 w 63"/>
                    <a:gd name="T19" fmla="*/ 19 h 191"/>
                    <a:gd name="T20" fmla="*/ 46 w 63"/>
                    <a:gd name="T21" fmla="*/ 13 h 191"/>
                    <a:gd name="T22" fmla="*/ 46 w 63"/>
                    <a:gd name="T23" fmla="*/ 7 h 191"/>
                    <a:gd name="T24" fmla="*/ 42 w 63"/>
                    <a:gd name="T25" fmla="*/ 4 h 191"/>
                    <a:gd name="T26" fmla="*/ 38 w 63"/>
                    <a:gd name="T27" fmla="*/ 0 h 191"/>
                    <a:gd name="T28" fmla="*/ 32 w 63"/>
                    <a:gd name="T29" fmla="*/ 0 h 191"/>
                    <a:gd name="T30" fmla="*/ 26 w 63"/>
                    <a:gd name="T31" fmla="*/ 0 h 191"/>
                    <a:gd name="T32" fmla="*/ 23 w 63"/>
                    <a:gd name="T33" fmla="*/ 4 h 191"/>
                    <a:gd name="T34" fmla="*/ 38 w 63"/>
                    <a:gd name="T35" fmla="*/ 63 h 191"/>
                    <a:gd name="T36" fmla="*/ 0 w 63"/>
                    <a:gd name="T37" fmla="*/ 78 h 191"/>
                    <a:gd name="T38" fmla="*/ 2 w 63"/>
                    <a:gd name="T39" fmla="*/ 84 h 191"/>
                    <a:gd name="T40" fmla="*/ 7 w 63"/>
                    <a:gd name="T41" fmla="*/ 82 h 191"/>
                    <a:gd name="T42" fmla="*/ 11 w 63"/>
                    <a:gd name="T43" fmla="*/ 82 h 191"/>
                    <a:gd name="T44" fmla="*/ 15 w 63"/>
                    <a:gd name="T45" fmla="*/ 82 h 191"/>
                    <a:gd name="T46" fmla="*/ 17 w 63"/>
                    <a:gd name="T47" fmla="*/ 84 h 191"/>
                    <a:gd name="T48" fmla="*/ 19 w 63"/>
                    <a:gd name="T49" fmla="*/ 86 h 191"/>
                    <a:gd name="T50" fmla="*/ 21 w 63"/>
                    <a:gd name="T51" fmla="*/ 90 h 191"/>
                    <a:gd name="T52" fmla="*/ 21 w 63"/>
                    <a:gd name="T53" fmla="*/ 95 h 191"/>
                    <a:gd name="T54" fmla="*/ 21 w 63"/>
                    <a:gd name="T55" fmla="*/ 103 h 191"/>
                    <a:gd name="T56" fmla="*/ 21 w 63"/>
                    <a:gd name="T57" fmla="*/ 115 h 191"/>
                    <a:gd name="T58" fmla="*/ 21 w 63"/>
                    <a:gd name="T59" fmla="*/ 162 h 191"/>
                    <a:gd name="T60" fmla="*/ 21 w 63"/>
                    <a:gd name="T61" fmla="*/ 170 h 191"/>
                    <a:gd name="T62" fmla="*/ 21 w 63"/>
                    <a:gd name="T63" fmla="*/ 176 h 191"/>
                    <a:gd name="T64" fmla="*/ 19 w 63"/>
                    <a:gd name="T65" fmla="*/ 178 h 191"/>
                    <a:gd name="T66" fmla="*/ 17 w 63"/>
                    <a:gd name="T67" fmla="*/ 182 h 191"/>
                    <a:gd name="T68" fmla="*/ 15 w 63"/>
                    <a:gd name="T69" fmla="*/ 184 h 191"/>
                    <a:gd name="T70" fmla="*/ 11 w 63"/>
                    <a:gd name="T71" fmla="*/ 185 h 191"/>
                    <a:gd name="T72" fmla="*/ 7 w 63"/>
                    <a:gd name="T73" fmla="*/ 185 h 191"/>
                    <a:gd name="T74" fmla="*/ 2 w 63"/>
                    <a:gd name="T75" fmla="*/ 185 h 191"/>
                    <a:gd name="T76" fmla="*/ 2 w 63"/>
                    <a:gd name="T77" fmla="*/ 191 h 191"/>
                    <a:gd name="T78" fmla="*/ 63 w 63"/>
                    <a:gd name="T79" fmla="*/ 191 h 191"/>
                    <a:gd name="T80" fmla="*/ 63 w 63"/>
                    <a:gd name="T81" fmla="*/ 185 h 191"/>
                    <a:gd name="T82" fmla="*/ 57 w 63"/>
                    <a:gd name="T83" fmla="*/ 185 h 191"/>
                    <a:gd name="T84" fmla="*/ 53 w 63"/>
                    <a:gd name="T85" fmla="*/ 185 h 191"/>
                    <a:gd name="T86" fmla="*/ 49 w 63"/>
                    <a:gd name="T87" fmla="*/ 184 h 191"/>
                    <a:gd name="T88" fmla="*/ 47 w 63"/>
                    <a:gd name="T89" fmla="*/ 182 h 191"/>
                    <a:gd name="T90" fmla="*/ 46 w 63"/>
                    <a:gd name="T91" fmla="*/ 178 h 191"/>
                    <a:gd name="T92" fmla="*/ 44 w 63"/>
                    <a:gd name="T93" fmla="*/ 174 h 191"/>
                    <a:gd name="T94" fmla="*/ 44 w 63"/>
                    <a:gd name="T95" fmla="*/ 170 h 191"/>
                    <a:gd name="T96" fmla="*/ 44 w 63"/>
                    <a:gd name="T97" fmla="*/ 162 h 191"/>
                    <a:gd name="T98" fmla="*/ 44 w 63"/>
                    <a:gd name="T99" fmla="*/ 63 h 191"/>
                    <a:gd name="T100" fmla="*/ 38 w 63"/>
                    <a:gd name="T101" fmla="*/ 63 h 1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3"/>
                    <a:gd name="T154" fmla="*/ 0 h 191"/>
                    <a:gd name="T155" fmla="*/ 63 w 63"/>
                    <a:gd name="T156" fmla="*/ 191 h 1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3" h="191">
                      <a:moveTo>
                        <a:pt x="23" y="4"/>
                      </a:moveTo>
                      <a:lnTo>
                        <a:pt x="19" y="7"/>
                      </a:lnTo>
                      <a:lnTo>
                        <a:pt x="19" y="13"/>
                      </a:lnTo>
                      <a:lnTo>
                        <a:pt x="19" y="17"/>
                      </a:lnTo>
                      <a:lnTo>
                        <a:pt x="23" y="23"/>
                      </a:lnTo>
                      <a:lnTo>
                        <a:pt x="26" y="27"/>
                      </a:lnTo>
                      <a:lnTo>
                        <a:pt x="32" y="27"/>
                      </a:lnTo>
                      <a:lnTo>
                        <a:pt x="38" y="25"/>
                      </a:lnTo>
                      <a:lnTo>
                        <a:pt x="42" y="23"/>
                      </a:lnTo>
                      <a:lnTo>
                        <a:pt x="46" y="19"/>
                      </a:lnTo>
                      <a:lnTo>
                        <a:pt x="46" y="13"/>
                      </a:lnTo>
                      <a:lnTo>
                        <a:pt x="46" y="7"/>
                      </a:lnTo>
                      <a:lnTo>
                        <a:pt x="42" y="4"/>
                      </a:lnTo>
                      <a:lnTo>
                        <a:pt x="38" y="0"/>
                      </a:lnTo>
                      <a:lnTo>
                        <a:pt x="32" y="0"/>
                      </a:lnTo>
                      <a:lnTo>
                        <a:pt x="26" y="0"/>
                      </a:lnTo>
                      <a:lnTo>
                        <a:pt x="23" y="4"/>
                      </a:lnTo>
                      <a:close/>
                      <a:moveTo>
                        <a:pt x="38" y="63"/>
                      </a:moveTo>
                      <a:lnTo>
                        <a:pt x="0" y="78"/>
                      </a:lnTo>
                      <a:lnTo>
                        <a:pt x="2" y="84"/>
                      </a:lnTo>
                      <a:lnTo>
                        <a:pt x="7" y="82"/>
                      </a:lnTo>
                      <a:lnTo>
                        <a:pt x="11" y="82"/>
                      </a:lnTo>
                      <a:lnTo>
                        <a:pt x="15" y="82"/>
                      </a:lnTo>
                      <a:lnTo>
                        <a:pt x="17" y="84"/>
                      </a:lnTo>
                      <a:lnTo>
                        <a:pt x="19" y="86"/>
                      </a:lnTo>
                      <a:lnTo>
                        <a:pt x="21" y="90"/>
                      </a:lnTo>
                      <a:lnTo>
                        <a:pt x="21" y="95"/>
                      </a:lnTo>
                      <a:lnTo>
                        <a:pt x="21" y="103"/>
                      </a:lnTo>
                      <a:lnTo>
                        <a:pt x="21" y="115"/>
                      </a:lnTo>
                      <a:lnTo>
                        <a:pt x="21" y="162"/>
                      </a:lnTo>
                      <a:lnTo>
                        <a:pt x="21" y="170"/>
                      </a:lnTo>
                      <a:lnTo>
                        <a:pt x="21" y="176"/>
                      </a:lnTo>
                      <a:lnTo>
                        <a:pt x="19" y="178"/>
                      </a:lnTo>
                      <a:lnTo>
                        <a:pt x="17" y="182"/>
                      </a:lnTo>
                      <a:lnTo>
                        <a:pt x="15" y="184"/>
                      </a:lnTo>
                      <a:lnTo>
                        <a:pt x="11" y="185"/>
                      </a:lnTo>
                      <a:lnTo>
                        <a:pt x="7" y="185"/>
                      </a:lnTo>
                      <a:lnTo>
                        <a:pt x="2" y="185"/>
                      </a:lnTo>
                      <a:lnTo>
                        <a:pt x="2" y="191"/>
                      </a:lnTo>
                      <a:lnTo>
                        <a:pt x="63" y="191"/>
                      </a:lnTo>
                      <a:lnTo>
                        <a:pt x="63" y="185"/>
                      </a:lnTo>
                      <a:lnTo>
                        <a:pt x="57" y="185"/>
                      </a:lnTo>
                      <a:lnTo>
                        <a:pt x="53" y="185"/>
                      </a:lnTo>
                      <a:lnTo>
                        <a:pt x="49" y="184"/>
                      </a:lnTo>
                      <a:lnTo>
                        <a:pt x="47" y="182"/>
                      </a:lnTo>
                      <a:lnTo>
                        <a:pt x="46" y="178"/>
                      </a:lnTo>
                      <a:lnTo>
                        <a:pt x="44" y="174"/>
                      </a:lnTo>
                      <a:lnTo>
                        <a:pt x="44" y="170"/>
                      </a:lnTo>
                      <a:lnTo>
                        <a:pt x="44" y="162"/>
                      </a:lnTo>
                      <a:lnTo>
                        <a:pt x="44" y="63"/>
                      </a:lnTo>
                      <a:lnTo>
                        <a:pt x="38" y="63"/>
                      </a:lnTo>
                      <a:close/>
                    </a:path>
                  </a:pathLst>
                </a:custGeom>
                <a:solidFill>
                  <a:srgbClr val="FF0000"/>
                </a:solidFill>
                <a:ln w="0">
                  <a:solidFill>
                    <a:srgbClr val="FF0000"/>
                  </a:solidFill>
                  <a:prstDash val="solid"/>
                  <a:round/>
                  <a:headEnd/>
                  <a:tailEnd/>
                </a:ln>
              </p:spPr>
              <p:txBody>
                <a:bodyPr/>
                <a:lstStyle/>
                <a:p>
                  <a:endParaRPr lang="it-IT"/>
                </a:p>
              </p:txBody>
            </p:sp>
            <p:sp>
              <p:nvSpPr>
                <p:cNvPr id="2325" name="Freeform 162"/>
                <p:cNvSpPr>
                  <a:spLocks/>
                </p:cNvSpPr>
                <p:nvPr/>
              </p:nvSpPr>
              <p:spPr bwMode="auto">
                <a:xfrm>
                  <a:off x="1463" y="3366"/>
                  <a:ext cx="67" cy="65"/>
                </a:xfrm>
                <a:custGeom>
                  <a:avLst/>
                  <a:gdLst>
                    <a:gd name="T0" fmla="*/ 0 w 134"/>
                    <a:gd name="T1" fmla="*/ 6 h 128"/>
                    <a:gd name="T2" fmla="*/ 6 w 134"/>
                    <a:gd name="T3" fmla="*/ 6 h 128"/>
                    <a:gd name="T4" fmla="*/ 10 w 134"/>
                    <a:gd name="T5" fmla="*/ 7 h 128"/>
                    <a:gd name="T6" fmla="*/ 14 w 134"/>
                    <a:gd name="T7" fmla="*/ 9 h 128"/>
                    <a:gd name="T8" fmla="*/ 18 w 134"/>
                    <a:gd name="T9" fmla="*/ 13 h 128"/>
                    <a:gd name="T10" fmla="*/ 20 w 134"/>
                    <a:gd name="T11" fmla="*/ 15 h 128"/>
                    <a:gd name="T12" fmla="*/ 21 w 134"/>
                    <a:gd name="T13" fmla="*/ 19 h 128"/>
                    <a:gd name="T14" fmla="*/ 23 w 134"/>
                    <a:gd name="T15" fmla="*/ 23 h 128"/>
                    <a:gd name="T16" fmla="*/ 67 w 134"/>
                    <a:gd name="T17" fmla="*/ 128 h 128"/>
                    <a:gd name="T18" fmla="*/ 73 w 134"/>
                    <a:gd name="T19" fmla="*/ 128 h 128"/>
                    <a:gd name="T20" fmla="*/ 115 w 134"/>
                    <a:gd name="T21" fmla="*/ 21 h 128"/>
                    <a:gd name="T22" fmla="*/ 119 w 134"/>
                    <a:gd name="T23" fmla="*/ 15 h 128"/>
                    <a:gd name="T24" fmla="*/ 121 w 134"/>
                    <a:gd name="T25" fmla="*/ 11 h 128"/>
                    <a:gd name="T26" fmla="*/ 125 w 134"/>
                    <a:gd name="T27" fmla="*/ 7 h 128"/>
                    <a:gd name="T28" fmla="*/ 129 w 134"/>
                    <a:gd name="T29" fmla="*/ 6 h 128"/>
                    <a:gd name="T30" fmla="*/ 134 w 134"/>
                    <a:gd name="T31" fmla="*/ 6 h 128"/>
                    <a:gd name="T32" fmla="*/ 134 w 134"/>
                    <a:gd name="T33" fmla="*/ 0 h 128"/>
                    <a:gd name="T34" fmla="*/ 94 w 134"/>
                    <a:gd name="T35" fmla="*/ 0 h 128"/>
                    <a:gd name="T36" fmla="*/ 94 w 134"/>
                    <a:gd name="T37" fmla="*/ 6 h 128"/>
                    <a:gd name="T38" fmla="*/ 100 w 134"/>
                    <a:gd name="T39" fmla="*/ 6 h 128"/>
                    <a:gd name="T40" fmla="*/ 104 w 134"/>
                    <a:gd name="T41" fmla="*/ 6 h 128"/>
                    <a:gd name="T42" fmla="*/ 106 w 134"/>
                    <a:gd name="T43" fmla="*/ 7 h 128"/>
                    <a:gd name="T44" fmla="*/ 108 w 134"/>
                    <a:gd name="T45" fmla="*/ 9 h 128"/>
                    <a:gd name="T46" fmla="*/ 108 w 134"/>
                    <a:gd name="T47" fmla="*/ 9 h 128"/>
                    <a:gd name="T48" fmla="*/ 108 w 134"/>
                    <a:gd name="T49" fmla="*/ 11 h 128"/>
                    <a:gd name="T50" fmla="*/ 108 w 134"/>
                    <a:gd name="T51" fmla="*/ 17 h 128"/>
                    <a:gd name="T52" fmla="*/ 106 w 134"/>
                    <a:gd name="T53" fmla="*/ 23 h 128"/>
                    <a:gd name="T54" fmla="*/ 75 w 134"/>
                    <a:gd name="T55" fmla="*/ 94 h 128"/>
                    <a:gd name="T56" fmla="*/ 48 w 134"/>
                    <a:gd name="T57" fmla="*/ 27 h 128"/>
                    <a:gd name="T58" fmla="*/ 44 w 134"/>
                    <a:gd name="T59" fmla="*/ 21 h 128"/>
                    <a:gd name="T60" fmla="*/ 44 w 134"/>
                    <a:gd name="T61" fmla="*/ 15 h 128"/>
                    <a:gd name="T62" fmla="*/ 44 w 134"/>
                    <a:gd name="T63" fmla="*/ 11 h 128"/>
                    <a:gd name="T64" fmla="*/ 46 w 134"/>
                    <a:gd name="T65" fmla="*/ 7 h 128"/>
                    <a:gd name="T66" fmla="*/ 50 w 134"/>
                    <a:gd name="T67" fmla="*/ 6 h 128"/>
                    <a:gd name="T68" fmla="*/ 56 w 134"/>
                    <a:gd name="T69" fmla="*/ 6 h 128"/>
                    <a:gd name="T70" fmla="*/ 60 w 134"/>
                    <a:gd name="T71" fmla="*/ 6 h 128"/>
                    <a:gd name="T72" fmla="*/ 60 w 134"/>
                    <a:gd name="T73" fmla="*/ 0 h 128"/>
                    <a:gd name="T74" fmla="*/ 0 w 134"/>
                    <a:gd name="T75" fmla="*/ 0 h 128"/>
                    <a:gd name="T76" fmla="*/ 0 w 134"/>
                    <a:gd name="T77" fmla="*/ 6 h 1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4"/>
                    <a:gd name="T118" fmla="*/ 0 h 128"/>
                    <a:gd name="T119" fmla="*/ 134 w 134"/>
                    <a:gd name="T120" fmla="*/ 128 h 1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4" h="128">
                      <a:moveTo>
                        <a:pt x="0" y="6"/>
                      </a:moveTo>
                      <a:lnTo>
                        <a:pt x="6" y="6"/>
                      </a:lnTo>
                      <a:lnTo>
                        <a:pt x="10" y="7"/>
                      </a:lnTo>
                      <a:lnTo>
                        <a:pt x="14" y="9"/>
                      </a:lnTo>
                      <a:lnTo>
                        <a:pt x="18" y="13"/>
                      </a:lnTo>
                      <a:lnTo>
                        <a:pt x="20" y="15"/>
                      </a:lnTo>
                      <a:lnTo>
                        <a:pt x="21" y="19"/>
                      </a:lnTo>
                      <a:lnTo>
                        <a:pt x="23" y="23"/>
                      </a:lnTo>
                      <a:lnTo>
                        <a:pt x="67" y="128"/>
                      </a:lnTo>
                      <a:lnTo>
                        <a:pt x="73" y="128"/>
                      </a:lnTo>
                      <a:lnTo>
                        <a:pt x="115" y="21"/>
                      </a:lnTo>
                      <a:lnTo>
                        <a:pt x="119" y="15"/>
                      </a:lnTo>
                      <a:lnTo>
                        <a:pt x="121" y="11"/>
                      </a:lnTo>
                      <a:lnTo>
                        <a:pt x="125" y="7"/>
                      </a:lnTo>
                      <a:lnTo>
                        <a:pt x="129" y="6"/>
                      </a:lnTo>
                      <a:lnTo>
                        <a:pt x="134" y="6"/>
                      </a:lnTo>
                      <a:lnTo>
                        <a:pt x="134" y="0"/>
                      </a:lnTo>
                      <a:lnTo>
                        <a:pt x="94" y="0"/>
                      </a:lnTo>
                      <a:lnTo>
                        <a:pt x="94" y="6"/>
                      </a:lnTo>
                      <a:lnTo>
                        <a:pt x="100" y="6"/>
                      </a:lnTo>
                      <a:lnTo>
                        <a:pt x="104" y="6"/>
                      </a:lnTo>
                      <a:lnTo>
                        <a:pt x="106" y="7"/>
                      </a:lnTo>
                      <a:lnTo>
                        <a:pt x="108" y="9"/>
                      </a:lnTo>
                      <a:lnTo>
                        <a:pt x="108" y="11"/>
                      </a:lnTo>
                      <a:lnTo>
                        <a:pt x="108" y="17"/>
                      </a:lnTo>
                      <a:lnTo>
                        <a:pt x="106" y="23"/>
                      </a:lnTo>
                      <a:lnTo>
                        <a:pt x="75" y="94"/>
                      </a:lnTo>
                      <a:lnTo>
                        <a:pt x="48" y="27"/>
                      </a:lnTo>
                      <a:lnTo>
                        <a:pt x="44" y="21"/>
                      </a:lnTo>
                      <a:lnTo>
                        <a:pt x="44" y="15"/>
                      </a:lnTo>
                      <a:lnTo>
                        <a:pt x="44" y="11"/>
                      </a:lnTo>
                      <a:lnTo>
                        <a:pt x="46" y="7"/>
                      </a:lnTo>
                      <a:lnTo>
                        <a:pt x="50" y="6"/>
                      </a:lnTo>
                      <a:lnTo>
                        <a:pt x="56" y="6"/>
                      </a:lnTo>
                      <a:lnTo>
                        <a:pt x="60" y="6"/>
                      </a:lnTo>
                      <a:lnTo>
                        <a:pt x="60" y="0"/>
                      </a:lnTo>
                      <a:lnTo>
                        <a:pt x="0" y="0"/>
                      </a:lnTo>
                      <a:lnTo>
                        <a:pt x="0" y="6"/>
                      </a:lnTo>
                      <a:close/>
                    </a:path>
                  </a:pathLst>
                </a:custGeom>
                <a:solidFill>
                  <a:srgbClr val="FF0000"/>
                </a:solidFill>
                <a:ln w="0">
                  <a:solidFill>
                    <a:srgbClr val="FF0000"/>
                  </a:solidFill>
                  <a:prstDash val="solid"/>
                  <a:round/>
                  <a:headEnd/>
                  <a:tailEnd/>
                </a:ln>
              </p:spPr>
              <p:txBody>
                <a:bodyPr/>
                <a:lstStyle/>
                <a:p>
                  <a:endParaRPr lang="it-IT"/>
                </a:p>
              </p:txBody>
            </p:sp>
            <p:sp>
              <p:nvSpPr>
                <p:cNvPr id="2326" name="Freeform 163"/>
                <p:cNvSpPr>
                  <a:spLocks noEditPoints="1"/>
                </p:cNvSpPr>
                <p:nvPr/>
              </p:nvSpPr>
              <p:spPr bwMode="auto">
                <a:xfrm>
                  <a:off x="1535" y="3364"/>
                  <a:ext cx="53" cy="67"/>
                </a:xfrm>
                <a:custGeom>
                  <a:avLst/>
                  <a:gdLst>
                    <a:gd name="T0" fmla="*/ 105 w 105"/>
                    <a:gd name="T1" fmla="*/ 52 h 132"/>
                    <a:gd name="T2" fmla="*/ 101 w 105"/>
                    <a:gd name="T3" fmla="*/ 31 h 132"/>
                    <a:gd name="T4" fmla="*/ 92 w 105"/>
                    <a:gd name="T5" fmla="*/ 15 h 132"/>
                    <a:gd name="T6" fmla="*/ 76 w 105"/>
                    <a:gd name="T7" fmla="*/ 4 h 132"/>
                    <a:gd name="T8" fmla="*/ 57 w 105"/>
                    <a:gd name="T9" fmla="*/ 0 h 132"/>
                    <a:gd name="T10" fmla="*/ 34 w 105"/>
                    <a:gd name="T11" fmla="*/ 6 h 132"/>
                    <a:gd name="T12" fmla="*/ 17 w 105"/>
                    <a:gd name="T13" fmla="*/ 19 h 132"/>
                    <a:gd name="T14" fmla="*/ 6 w 105"/>
                    <a:gd name="T15" fmla="*/ 40 h 132"/>
                    <a:gd name="T16" fmla="*/ 0 w 105"/>
                    <a:gd name="T17" fmla="*/ 67 h 132"/>
                    <a:gd name="T18" fmla="*/ 6 w 105"/>
                    <a:gd name="T19" fmla="*/ 94 h 132"/>
                    <a:gd name="T20" fmla="*/ 17 w 105"/>
                    <a:gd name="T21" fmla="*/ 115 h 132"/>
                    <a:gd name="T22" fmla="*/ 34 w 105"/>
                    <a:gd name="T23" fmla="*/ 126 h 132"/>
                    <a:gd name="T24" fmla="*/ 55 w 105"/>
                    <a:gd name="T25" fmla="*/ 132 h 132"/>
                    <a:gd name="T26" fmla="*/ 73 w 105"/>
                    <a:gd name="T27" fmla="*/ 128 h 132"/>
                    <a:gd name="T28" fmla="*/ 88 w 105"/>
                    <a:gd name="T29" fmla="*/ 117 h 132"/>
                    <a:gd name="T30" fmla="*/ 99 w 105"/>
                    <a:gd name="T31" fmla="*/ 99 h 132"/>
                    <a:gd name="T32" fmla="*/ 105 w 105"/>
                    <a:gd name="T33" fmla="*/ 82 h 132"/>
                    <a:gd name="T34" fmla="*/ 101 w 105"/>
                    <a:gd name="T35" fmla="*/ 80 h 132"/>
                    <a:gd name="T36" fmla="*/ 95 w 105"/>
                    <a:gd name="T37" fmla="*/ 90 h 132"/>
                    <a:gd name="T38" fmla="*/ 92 w 105"/>
                    <a:gd name="T39" fmla="*/ 98 h 132"/>
                    <a:gd name="T40" fmla="*/ 86 w 105"/>
                    <a:gd name="T41" fmla="*/ 103 h 132"/>
                    <a:gd name="T42" fmla="*/ 80 w 105"/>
                    <a:gd name="T43" fmla="*/ 107 h 132"/>
                    <a:gd name="T44" fmla="*/ 73 w 105"/>
                    <a:gd name="T45" fmla="*/ 109 h 132"/>
                    <a:gd name="T46" fmla="*/ 65 w 105"/>
                    <a:gd name="T47" fmla="*/ 109 h 132"/>
                    <a:gd name="T48" fmla="*/ 48 w 105"/>
                    <a:gd name="T49" fmla="*/ 105 h 132"/>
                    <a:gd name="T50" fmla="*/ 32 w 105"/>
                    <a:gd name="T51" fmla="*/ 94 h 132"/>
                    <a:gd name="T52" fmla="*/ 23 w 105"/>
                    <a:gd name="T53" fmla="*/ 75 h 132"/>
                    <a:gd name="T54" fmla="*/ 19 w 105"/>
                    <a:gd name="T55" fmla="*/ 52 h 132"/>
                    <a:gd name="T56" fmla="*/ 105 w 105"/>
                    <a:gd name="T57" fmla="*/ 52 h 132"/>
                    <a:gd name="T58" fmla="*/ 30 w 105"/>
                    <a:gd name="T59" fmla="*/ 19 h 132"/>
                    <a:gd name="T60" fmla="*/ 36 w 105"/>
                    <a:gd name="T61" fmla="*/ 13 h 132"/>
                    <a:gd name="T62" fmla="*/ 42 w 105"/>
                    <a:gd name="T63" fmla="*/ 11 h 132"/>
                    <a:gd name="T64" fmla="*/ 50 w 105"/>
                    <a:gd name="T65" fmla="*/ 10 h 132"/>
                    <a:gd name="T66" fmla="*/ 57 w 105"/>
                    <a:gd name="T67" fmla="*/ 11 h 132"/>
                    <a:gd name="T68" fmla="*/ 63 w 105"/>
                    <a:gd name="T69" fmla="*/ 15 h 132"/>
                    <a:gd name="T70" fmla="*/ 71 w 105"/>
                    <a:gd name="T71" fmla="*/ 19 h 132"/>
                    <a:gd name="T72" fmla="*/ 74 w 105"/>
                    <a:gd name="T73" fmla="*/ 27 h 132"/>
                    <a:gd name="T74" fmla="*/ 74 w 105"/>
                    <a:gd name="T75" fmla="*/ 31 h 132"/>
                    <a:gd name="T76" fmla="*/ 76 w 105"/>
                    <a:gd name="T77" fmla="*/ 36 h 132"/>
                    <a:gd name="T78" fmla="*/ 76 w 105"/>
                    <a:gd name="T79" fmla="*/ 44 h 132"/>
                    <a:gd name="T80" fmla="*/ 19 w 105"/>
                    <a:gd name="T81" fmla="*/ 44 h 132"/>
                    <a:gd name="T82" fmla="*/ 21 w 105"/>
                    <a:gd name="T83" fmla="*/ 34 h 132"/>
                    <a:gd name="T84" fmla="*/ 25 w 105"/>
                    <a:gd name="T85" fmla="*/ 25 h 132"/>
                    <a:gd name="T86" fmla="*/ 30 w 105"/>
                    <a:gd name="T87" fmla="*/ 19 h 1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5"/>
                    <a:gd name="T133" fmla="*/ 0 h 132"/>
                    <a:gd name="T134" fmla="*/ 105 w 105"/>
                    <a:gd name="T135" fmla="*/ 132 h 1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5" h="132">
                      <a:moveTo>
                        <a:pt x="105" y="52"/>
                      </a:moveTo>
                      <a:lnTo>
                        <a:pt x="101" y="31"/>
                      </a:lnTo>
                      <a:lnTo>
                        <a:pt x="92" y="15"/>
                      </a:lnTo>
                      <a:lnTo>
                        <a:pt x="76" y="4"/>
                      </a:lnTo>
                      <a:lnTo>
                        <a:pt x="57" y="0"/>
                      </a:lnTo>
                      <a:lnTo>
                        <a:pt x="34" y="6"/>
                      </a:lnTo>
                      <a:lnTo>
                        <a:pt x="17" y="19"/>
                      </a:lnTo>
                      <a:lnTo>
                        <a:pt x="6" y="40"/>
                      </a:lnTo>
                      <a:lnTo>
                        <a:pt x="0" y="67"/>
                      </a:lnTo>
                      <a:lnTo>
                        <a:pt x="6" y="94"/>
                      </a:lnTo>
                      <a:lnTo>
                        <a:pt x="17" y="115"/>
                      </a:lnTo>
                      <a:lnTo>
                        <a:pt x="34" y="126"/>
                      </a:lnTo>
                      <a:lnTo>
                        <a:pt x="55" y="132"/>
                      </a:lnTo>
                      <a:lnTo>
                        <a:pt x="73" y="128"/>
                      </a:lnTo>
                      <a:lnTo>
                        <a:pt x="88" y="117"/>
                      </a:lnTo>
                      <a:lnTo>
                        <a:pt x="99" y="99"/>
                      </a:lnTo>
                      <a:lnTo>
                        <a:pt x="105" y="82"/>
                      </a:lnTo>
                      <a:lnTo>
                        <a:pt x="101" y="80"/>
                      </a:lnTo>
                      <a:lnTo>
                        <a:pt x="95" y="90"/>
                      </a:lnTo>
                      <a:lnTo>
                        <a:pt x="92" y="98"/>
                      </a:lnTo>
                      <a:lnTo>
                        <a:pt x="86" y="103"/>
                      </a:lnTo>
                      <a:lnTo>
                        <a:pt x="80" y="107"/>
                      </a:lnTo>
                      <a:lnTo>
                        <a:pt x="73" y="109"/>
                      </a:lnTo>
                      <a:lnTo>
                        <a:pt x="65" y="109"/>
                      </a:lnTo>
                      <a:lnTo>
                        <a:pt x="48" y="105"/>
                      </a:lnTo>
                      <a:lnTo>
                        <a:pt x="32" y="94"/>
                      </a:lnTo>
                      <a:lnTo>
                        <a:pt x="23" y="75"/>
                      </a:lnTo>
                      <a:lnTo>
                        <a:pt x="19" y="52"/>
                      </a:lnTo>
                      <a:lnTo>
                        <a:pt x="105" y="52"/>
                      </a:lnTo>
                      <a:close/>
                      <a:moveTo>
                        <a:pt x="30" y="19"/>
                      </a:moveTo>
                      <a:lnTo>
                        <a:pt x="36" y="13"/>
                      </a:lnTo>
                      <a:lnTo>
                        <a:pt x="42" y="11"/>
                      </a:lnTo>
                      <a:lnTo>
                        <a:pt x="50" y="10"/>
                      </a:lnTo>
                      <a:lnTo>
                        <a:pt x="57" y="11"/>
                      </a:lnTo>
                      <a:lnTo>
                        <a:pt x="63" y="15"/>
                      </a:lnTo>
                      <a:lnTo>
                        <a:pt x="71" y="19"/>
                      </a:lnTo>
                      <a:lnTo>
                        <a:pt x="74" y="27"/>
                      </a:lnTo>
                      <a:lnTo>
                        <a:pt x="74" y="31"/>
                      </a:lnTo>
                      <a:lnTo>
                        <a:pt x="76" y="36"/>
                      </a:lnTo>
                      <a:lnTo>
                        <a:pt x="76" y="44"/>
                      </a:lnTo>
                      <a:lnTo>
                        <a:pt x="19" y="44"/>
                      </a:lnTo>
                      <a:lnTo>
                        <a:pt x="21" y="34"/>
                      </a:lnTo>
                      <a:lnTo>
                        <a:pt x="25" y="25"/>
                      </a:lnTo>
                      <a:lnTo>
                        <a:pt x="30" y="19"/>
                      </a:lnTo>
                      <a:close/>
                    </a:path>
                  </a:pathLst>
                </a:custGeom>
                <a:solidFill>
                  <a:srgbClr val="FF0000"/>
                </a:solidFill>
                <a:ln w="0">
                  <a:solidFill>
                    <a:srgbClr val="FF0000"/>
                  </a:solidFill>
                  <a:prstDash val="solid"/>
                  <a:round/>
                  <a:headEnd/>
                  <a:tailEnd/>
                </a:ln>
              </p:spPr>
              <p:txBody>
                <a:bodyPr/>
                <a:lstStyle/>
                <a:p>
                  <a:endParaRPr lang="it-IT"/>
                </a:p>
              </p:txBody>
            </p:sp>
            <p:sp>
              <p:nvSpPr>
                <p:cNvPr id="2327" name="Freeform 164"/>
                <p:cNvSpPr>
                  <a:spLocks/>
                </p:cNvSpPr>
                <p:nvPr/>
              </p:nvSpPr>
              <p:spPr bwMode="auto">
                <a:xfrm>
                  <a:off x="1597" y="3333"/>
                  <a:ext cx="30" cy="96"/>
                </a:xfrm>
                <a:custGeom>
                  <a:avLst/>
                  <a:gdLst>
                    <a:gd name="T0" fmla="*/ 37 w 61"/>
                    <a:gd name="T1" fmla="*/ 0 h 191"/>
                    <a:gd name="T2" fmla="*/ 0 w 61"/>
                    <a:gd name="T3" fmla="*/ 15 h 191"/>
                    <a:gd name="T4" fmla="*/ 2 w 61"/>
                    <a:gd name="T5" fmla="*/ 19 h 191"/>
                    <a:gd name="T6" fmla="*/ 6 w 61"/>
                    <a:gd name="T7" fmla="*/ 17 h 191"/>
                    <a:gd name="T8" fmla="*/ 10 w 61"/>
                    <a:gd name="T9" fmla="*/ 17 h 191"/>
                    <a:gd name="T10" fmla="*/ 14 w 61"/>
                    <a:gd name="T11" fmla="*/ 17 h 191"/>
                    <a:gd name="T12" fmla="*/ 16 w 61"/>
                    <a:gd name="T13" fmla="*/ 19 h 191"/>
                    <a:gd name="T14" fmla="*/ 17 w 61"/>
                    <a:gd name="T15" fmla="*/ 21 h 191"/>
                    <a:gd name="T16" fmla="*/ 19 w 61"/>
                    <a:gd name="T17" fmla="*/ 25 h 191"/>
                    <a:gd name="T18" fmla="*/ 19 w 61"/>
                    <a:gd name="T19" fmla="*/ 29 h 191"/>
                    <a:gd name="T20" fmla="*/ 19 w 61"/>
                    <a:gd name="T21" fmla="*/ 34 h 191"/>
                    <a:gd name="T22" fmla="*/ 19 w 61"/>
                    <a:gd name="T23" fmla="*/ 42 h 191"/>
                    <a:gd name="T24" fmla="*/ 19 w 61"/>
                    <a:gd name="T25" fmla="*/ 51 h 191"/>
                    <a:gd name="T26" fmla="*/ 19 w 61"/>
                    <a:gd name="T27" fmla="*/ 162 h 191"/>
                    <a:gd name="T28" fmla="*/ 19 w 61"/>
                    <a:gd name="T29" fmla="*/ 170 h 191"/>
                    <a:gd name="T30" fmla="*/ 19 w 61"/>
                    <a:gd name="T31" fmla="*/ 176 h 191"/>
                    <a:gd name="T32" fmla="*/ 17 w 61"/>
                    <a:gd name="T33" fmla="*/ 178 h 191"/>
                    <a:gd name="T34" fmla="*/ 16 w 61"/>
                    <a:gd name="T35" fmla="*/ 182 h 191"/>
                    <a:gd name="T36" fmla="*/ 14 w 61"/>
                    <a:gd name="T37" fmla="*/ 184 h 191"/>
                    <a:gd name="T38" fmla="*/ 8 w 61"/>
                    <a:gd name="T39" fmla="*/ 185 h 191"/>
                    <a:gd name="T40" fmla="*/ 2 w 61"/>
                    <a:gd name="T41" fmla="*/ 185 h 191"/>
                    <a:gd name="T42" fmla="*/ 2 w 61"/>
                    <a:gd name="T43" fmla="*/ 191 h 191"/>
                    <a:gd name="T44" fmla="*/ 61 w 61"/>
                    <a:gd name="T45" fmla="*/ 191 h 191"/>
                    <a:gd name="T46" fmla="*/ 61 w 61"/>
                    <a:gd name="T47" fmla="*/ 185 h 191"/>
                    <a:gd name="T48" fmla="*/ 56 w 61"/>
                    <a:gd name="T49" fmla="*/ 185 h 191"/>
                    <a:gd name="T50" fmla="*/ 52 w 61"/>
                    <a:gd name="T51" fmla="*/ 185 h 191"/>
                    <a:gd name="T52" fmla="*/ 48 w 61"/>
                    <a:gd name="T53" fmla="*/ 184 h 191"/>
                    <a:gd name="T54" fmla="*/ 46 w 61"/>
                    <a:gd name="T55" fmla="*/ 182 h 191"/>
                    <a:gd name="T56" fmla="*/ 44 w 61"/>
                    <a:gd name="T57" fmla="*/ 178 h 191"/>
                    <a:gd name="T58" fmla="*/ 42 w 61"/>
                    <a:gd name="T59" fmla="*/ 174 h 191"/>
                    <a:gd name="T60" fmla="*/ 42 w 61"/>
                    <a:gd name="T61" fmla="*/ 170 h 191"/>
                    <a:gd name="T62" fmla="*/ 42 w 61"/>
                    <a:gd name="T63" fmla="*/ 162 h 191"/>
                    <a:gd name="T64" fmla="*/ 42 w 61"/>
                    <a:gd name="T65" fmla="*/ 0 h 191"/>
                    <a:gd name="T66" fmla="*/ 37 w 61"/>
                    <a:gd name="T67" fmla="*/ 0 h 19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191"/>
                    <a:gd name="T104" fmla="*/ 61 w 61"/>
                    <a:gd name="T105" fmla="*/ 191 h 19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191">
                      <a:moveTo>
                        <a:pt x="37" y="0"/>
                      </a:moveTo>
                      <a:lnTo>
                        <a:pt x="0" y="15"/>
                      </a:lnTo>
                      <a:lnTo>
                        <a:pt x="2" y="19"/>
                      </a:lnTo>
                      <a:lnTo>
                        <a:pt x="6" y="17"/>
                      </a:lnTo>
                      <a:lnTo>
                        <a:pt x="10" y="17"/>
                      </a:lnTo>
                      <a:lnTo>
                        <a:pt x="14" y="17"/>
                      </a:lnTo>
                      <a:lnTo>
                        <a:pt x="16" y="19"/>
                      </a:lnTo>
                      <a:lnTo>
                        <a:pt x="17" y="21"/>
                      </a:lnTo>
                      <a:lnTo>
                        <a:pt x="19" y="25"/>
                      </a:lnTo>
                      <a:lnTo>
                        <a:pt x="19" y="29"/>
                      </a:lnTo>
                      <a:lnTo>
                        <a:pt x="19" y="34"/>
                      </a:lnTo>
                      <a:lnTo>
                        <a:pt x="19" y="42"/>
                      </a:lnTo>
                      <a:lnTo>
                        <a:pt x="19" y="51"/>
                      </a:lnTo>
                      <a:lnTo>
                        <a:pt x="19" y="162"/>
                      </a:lnTo>
                      <a:lnTo>
                        <a:pt x="19" y="170"/>
                      </a:lnTo>
                      <a:lnTo>
                        <a:pt x="19" y="176"/>
                      </a:lnTo>
                      <a:lnTo>
                        <a:pt x="17" y="178"/>
                      </a:lnTo>
                      <a:lnTo>
                        <a:pt x="16" y="182"/>
                      </a:lnTo>
                      <a:lnTo>
                        <a:pt x="14" y="184"/>
                      </a:lnTo>
                      <a:lnTo>
                        <a:pt x="8" y="185"/>
                      </a:lnTo>
                      <a:lnTo>
                        <a:pt x="2" y="185"/>
                      </a:lnTo>
                      <a:lnTo>
                        <a:pt x="2" y="191"/>
                      </a:lnTo>
                      <a:lnTo>
                        <a:pt x="61" y="191"/>
                      </a:lnTo>
                      <a:lnTo>
                        <a:pt x="61" y="185"/>
                      </a:lnTo>
                      <a:lnTo>
                        <a:pt x="56" y="185"/>
                      </a:lnTo>
                      <a:lnTo>
                        <a:pt x="52" y="185"/>
                      </a:lnTo>
                      <a:lnTo>
                        <a:pt x="48" y="184"/>
                      </a:lnTo>
                      <a:lnTo>
                        <a:pt x="46" y="182"/>
                      </a:lnTo>
                      <a:lnTo>
                        <a:pt x="44" y="178"/>
                      </a:lnTo>
                      <a:lnTo>
                        <a:pt x="42" y="174"/>
                      </a:lnTo>
                      <a:lnTo>
                        <a:pt x="42" y="170"/>
                      </a:lnTo>
                      <a:lnTo>
                        <a:pt x="42" y="162"/>
                      </a:lnTo>
                      <a:lnTo>
                        <a:pt x="42" y="0"/>
                      </a:lnTo>
                      <a:lnTo>
                        <a:pt x="37" y="0"/>
                      </a:lnTo>
                      <a:close/>
                    </a:path>
                  </a:pathLst>
                </a:custGeom>
                <a:solidFill>
                  <a:srgbClr val="FF0000"/>
                </a:solidFill>
                <a:ln w="0">
                  <a:solidFill>
                    <a:srgbClr val="FF0000"/>
                  </a:solidFill>
                  <a:prstDash val="solid"/>
                  <a:round/>
                  <a:headEnd/>
                  <a:tailEnd/>
                </a:ln>
              </p:spPr>
              <p:txBody>
                <a:bodyPr/>
                <a:lstStyle/>
                <a:p>
                  <a:endParaRPr lang="it-IT"/>
                </a:p>
              </p:txBody>
            </p:sp>
            <p:sp>
              <p:nvSpPr>
                <p:cNvPr id="2328" name="Freeform 165"/>
                <p:cNvSpPr>
                  <a:spLocks noEditPoints="1"/>
                </p:cNvSpPr>
                <p:nvPr/>
              </p:nvSpPr>
              <p:spPr bwMode="auto">
                <a:xfrm>
                  <a:off x="1635" y="3364"/>
                  <a:ext cx="56" cy="66"/>
                </a:xfrm>
                <a:custGeom>
                  <a:avLst/>
                  <a:gdLst>
                    <a:gd name="T0" fmla="*/ 78 w 113"/>
                    <a:gd name="T1" fmla="*/ 128 h 130"/>
                    <a:gd name="T2" fmla="*/ 90 w 113"/>
                    <a:gd name="T3" fmla="*/ 128 h 130"/>
                    <a:gd name="T4" fmla="*/ 105 w 113"/>
                    <a:gd name="T5" fmla="*/ 119 h 130"/>
                    <a:gd name="T6" fmla="*/ 113 w 113"/>
                    <a:gd name="T7" fmla="*/ 101 h 130"/>
                    <a:gd name="T8" fmla="*/ 103 w 113"/>
                    <a:gd name="T9" fmla="*/ 111 h 130"/>
                    <a:gd name="T10" fmla="*/ 99 w 113"/>
                    <a:gd name="T11" fmla="*/ 113 h 130"/>
                    <a:gd name="T12" fmla="*/ 95 w 113"/>
                    <a:gd name="T13" fmla="*/ 113 h 130"/>
                    <a:gd name="T14" fmla="*/ 92 w 113"/>
                    <a:gd name="T15" fmla="*/ 109 h 130"/>
                    <a:gd name="T16" fmla="*/ 92 w 113"/>
                    <a:gd name="T17" fmla="*/ 101 h 130"/>
                    <a:gd name="T18" fmla="*/ 92 w 113"/>
                    <a:gd name="T19" fmla="*/ 84 h 130"/>
                    <a:gd name="T20" fmla="*/ 92 w 113"/>
                    <a:gd name="T21" fmla="*/ 32 h 130"/>
                    <a:gd name="T22" fmla="*/ 88 w 113"/>
                    <a:gd name="T23" fmla="*/ 19 h 130"/>
                    <a:gd name="T24" fmla="*/ 82 w 113"/>
                    <a:gd name="T25" fmla="*/ 10 h 130"/>
                    <a:gd name="T26" fmla="*/ 69 w 113"/>
                    <a:gd name="T27" fmla="*/ 4 h 130"/>
                    <a:gd name="T28" fmla="*/ 50 w 113"/>
                    <a:gd name="T29" fmla="*/ 0 h 130"/>
                    <a:gd name="T30" fmla="*/ 17 w 113"/>
                    <a:gd name="T31" fmla="*/ 10 h 130"/>
                    <a:gd name="T32" fmla="*/ 6 w 113"/>
                    <a:gd name="T33" fmla="*/ 25 h 130"/>
                    <a:gd name="T34" fmla="*/ 6 w 113"/>
                    <a:gd name="T35" fmla="*/ 36 h 130"/>
                    <a:gd name="T36" fmla="*/ 11 w 113"/>
                    <a:gd name="T37" fmla="*/ 44 h 130"/>
                    <a:gd name="T38" fmla="*/ 21 w 113"/>
                    <a:gd name="T39" fmla="*/ 44 h 130"/>
                    <a:gd name="T40" fmla="*/ 27 w 113"/>
                    <a:gd name="T41" fmla="*/ 38 h 130"/>
                    <a:gd name="T42" fmla="*/ 27 w 113"/>
                    <a:gd name="T43" fmla="*/ 25 h 130"/>
                    <a:gd name="T44" fmla="*/ 32 w 113"/>
                    <a:gd name="T45" fmla="*/ 13 h 130"/>
                    <a:gd name="T46" fmla="*/ 40 w 113"/>
                    <a:gd name="T47" fmla="*/ 10 h 130"/>
                    <a:gd name="T48" fmla="*/ 53 w 113"/>
                    <a:gd name="T49" fmla="*/ 10 h 130"/>
                    <a:gd name="T50" fmla="*/ 63 w 113"/>
                    <a:gd name="T51" fmla="*/ 15 h 130"/>
                    <a:gd name="T52" fmla="*/ 67 w 113"/>
                    <a:gd name="T53" fmla="*/ 25 h 130"/>
                    <a:gd name="T54" fmla="*/ 69 w 113"/>
                    <a:gd name="T55" fmla="*/ 42 h 130"/>
                    <a:gd name="T56" fmla="*/ 42 w 113"/>
                    <a:gd name="T57" fmla="*/ 57 h 130"/>
                    <a:gd name="T58" fmla="*/ 15 w 113"/>
                    <a:gd name="T59" fmla="*/ 71 h 130"/>
                    <a:gd name="T60" fmla="*/ 4 w 113"/>
                    <a:gd name="T61" fmla="*/ 82 h 130"/>
                    <a:gd name="T62" fmla="*/ 0 w 113"/>
                    <a:gd name="T63" fmla="*/ 99 h 130"/>
                    <a:gd name="T64" fmla="*/ 4 w 113"/>
                    <a:gd name="T65" fmla="*/ 115 h 130"/>
                    <a:gd name="T66" fmla="*/ 15 w 113"/>
                    <a:gd name="T67" fmla="*/ 126 h 130"/>
                    <a:gd name="T68" fmla="*/ 28 w 113"/>
                    <a:gd name="T69" fmla="*/ 130 h 130"/>
                    <a:gd name="T70" fmla="*/ 46 w 113"/>
                    <a:gd name="T71" fmla="*/ 126 h 130"/>
                    <a:gd name="T72" fmla="*/ 53 w 113"/>
                    <a:gd name="T73" fmla="*/ 121 h 130"/>
                    <a:gd name="T74" fmla="*/ 69 w 113"/>
                    <a:gd name="T75" fmla="*/ 109 h 130"/>
                    <a:gd name="T76" fmla="*/ 71 w 113"/>
                    <a:gd name="T77" fmla="*/ 122 h 130"/>
                    <a:gd name="T78" fmla="*/ 42 w 113"/>
                    <a:gd name="T79" fmla="*/ 115 h 130"/>
                    <a:gd name="T80" fmla="*/ 32 w 113"/>
                    <a:gd name="T81" fmla="*/ 111 h 130"/>
                    <a:gd name="T82" fmla="*/ 25 w 113"/>
                    <a:gd name="T83" fmla="*/ 103 h 130"/>
                    <a:gd name="T84" fmla="*/ 23 w 113"/>
                    <a:gd name="T85" fmla="*/ 92 h 130"/>
                    <a:gd name="T86" fmla="*/ 27 w 113"/>
                    <a:gd name="T87" fmla="*/ 78 h 130"/>
                    <a:gd name="T88" fmla="*/ 42 w 113"/>
                    <a:gd name="T89" fmla="*/ 65 h 130"/>
                    <a:gd name="T90" fmla="*/ 51 w 113"/>
                    <a:gd name="T91" fmla="*/ 61 h 130"/>
                    <a:gd name="T92" fmla="*/ 69 w 113"/>
                    <a:gd name="T93" fmla="*/ 54 h 130"/>
                    <a:gd name="T94" fmla="*/ 61 w 113"/>
                    <a:gd name="T95" fmla="*/ 107 h 130"/>
                    <a:gd name="T96" fmla="*/ 48 w 113"/>
                    <a:gd name="T97" fmla="*/ 113 h 130"/>
                    <a:gd name="T98" fmla="*/ 42 w 113"/>
                    <a:gd name="T99" fmla="*/ 115 h 1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3"/>
                    <a:gd name="T151" fmla="*/ 0 h 130"/>
                    <a:gd name="T152" fmla="*/ 113 w 113"/>
                    <a:gd name="T153" fmla="*/ 130 h 1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3" h="130">
                      <a:moveTo>
                        <a:pt x="72" y="124"/>
                      </a:moveTo>
                      <a:lnTo>
                        <a:pt x="78" y="128"/>
                      </a:lnTo>
                      <a:lnTo>
                        <a:pt x="84" y="130"/>
                      </a:lnTo>
                      <a:lnTo>
                        <a:pt x="90" y="128"/>
                      </a:lnTo>
                      <a:lnTo>
                        <a:pt x="97" y="124"/>
                      </a:lnTo>
                      <a:lnTo>
                        <a:pt x="105" y="119"/>
                      </a:lnTo>
                      <a:lnTo>
                        <a:pt x="113" y="109"/>
                      </a:lnTo>
                      <a:lnTo>
                        <a:pt x="113" y="101"/>
                      </a:lnTo>
                      <a:lnTo>
                        <a:pt x="107" y="107"/>
                      </a:lnTo>
                      <a:lnTo>
                        <a:pt x="103" y="111"/>
                      </a:lnTo>
                      <a:lnTo>
                        <a:pt x="101" y="113"/>
                      </a:lnTo>
                      <a:lnTo>
                        <a:pt x="99" y="113"/>
                      </a:lnTo>
                      <a:lnTo>
                        <a:pt x="97" y="113"/>
                      </a:lnTo>
                      <a:lnTo>
                        <a:pt x="95" y="113"/>
                      </a:lnTo>
                      <a:lnTo>
                        <a:pt x="94" y="111"/>
                      </a:lnTo>
                      <a:lnTo>
                        <a:pt x="92" y="109"/>
                      </a:lnTo>
                      <a:lnTo>
                        <a:pt x="92" y="105"/>
                      </a:lnTo>
                      <a:lnTo>
                        <a:pt x="92" y="101"/>
                      </a:lnTo>
                      <a:lnTo>
                        <a:pt x="92" y="96"/>
                      </a:lnTo>
                      <a:lnTo>
                        <a:pt x="92" y="84"/>
                      </a:lnTo>
                      <a:lnTo>
                        <a:pt x="92" y="42"/>
                      </a:lnTo>
                      <a:lnTo>
                        <a:pt x="92" y="32"/>
                      </a:lnTo>
                      <a:lnTo>
                        <a:pt x="90" y="25"/>
                      </a:lnTo>
                      <a:lnTo>
                        <a:pt x="88" y="19"/>
                      </a:lnTo>
                      <a:lnTo>
                        <a:pt x="86" y="13"/>
                      </a:lnTo>
                      <a:lnTo>
                        <a:pt x="82" y="10"/>
                      </a:lnTo>
                      <a:lnTo>
                        <a:pt x="76" y="6"/>
                      </a:lnTo>
                      <a:lnTo>
                        <a:pt x="69" y="4"/>
                      </a:lnTo>
                      <a:lnTo>
                        <a:pt x="61" y="2"/>
                      </a:lnTo>
                      <a:lnTo>
                        <a:pt x="50" y="0"/>
                      </a:lnTo>
                      <a:lnTo>
                        <a:pt x="30" y="4"/>
                      </a:lnTo>
                      <a:lnTo>
                        <a:pt x="17" y="10"/>
                      </a:lnTo>
                      <a:lnTo>
                        <a:pt x="9" y="17"/>
                      </a:lnTo>
                      <a:lnTo>
                        <a:pt x="6" y="25"/>
                      </a:lnTo>
                      <a:lnTo>
                        <a:pt x="6" y="32"/>
                      </a:lnTo>
                      <a:lnTo>
                        <a:pt x="6" y="36"/>
                      </a:lnTo>
                      <a:lnTo>
                        <a:pt x="7" y="42"/>
                      </a:lnTo>
                      <a:lnTo>
                        <a:pt x="11" y="44"/>
                      </a:lnTo>
                      <a:lnTo>
                        <a:pt x="15" y="44"/>
                      </a:lnTo>
                      <a:lnTo>
                        <a:pt x="21" y="44"/>
                      </a:lnTo>
                      <a:lnTo>
                        <a:pt x="25" y="42"/>
                      </a:lnTo>
                      <a:lnTo>
                        <a:pt x="27" y="38"/>
                      </a:lnTo>
                      <a:lnTo>
                        <a:pt x="28" y="32"/>
                      </a:lnTo>
                      <a:lnTo>
                        <a:pt x="27" y="25"/>
                      </a:lnTo>
                      <a:lnTo>
                        <a:pt x="28" y="19"/>
                      </a:lnTo>
                      <a:lnTo>
                        <a:pt x="32" y="13"/>
                      </a:lnTo>
                      <a:lnTo>
                        <a:pt x="36" y="11"/>
                      </a:lnTo>
                      <a:lnTo>
                        <a:pt x="40" y="10"/>
                      </a:lnTo>
                      <a:lnTo>
                        <a:pt x="46" y="10"/>
                      </a:lnTo>
                      <a:lnTo>
                        <a:pt x="53" y="10"/>
                      </a:lnTo>
                      <a:lnTo>
                        <a:pt x="59" y="11"/>
                      </a:lnTo>
                      <a:lnTo>
                        <a:pt x="63" y="15"/>
                      </a:lnTo>
                      <a:lnTo>
                        <a:pt x="65" y="19"/>
                      </a:lnTo>
                      <a:lnTo>
                        <a:pt x="67" y="25"/>
                      </a:lnTo>
                      <a:lnTo>
                        <a:pt x="69" y="32"/>
                      </a:lnTo>
                      <a:lnTo>
                        <a:pt x="69" y="42"/>
                      </a:lnTo>
                      <a:lnTo>
                        <a:pt x="69" y="46"/>
                      </a:lnTo>
                      <a:lnTo>
                        <a:pt x="42" y="57"/>
                      </a:lnTo>
                      <a:lnTo>
                        <a:pt x="23" y="65"/>
                      </a:lnTo>
                      <a:lnTo>
                        <a:pt x="15" y="71"/>
                      </a:lnTo>
                      <a:lnTo>
                        <a:pt x="9" y="77"/>
                      </a:lnTo>
                      <a:lnTo>
                        <a:pt x="4" y="82"/>
                      </a:lnTo>
                      <a:lnTo>
                        <a:pt x="2" y="90"/>
                      </a:lnTo>
                      <a:lnTo>
                        <a:pt x="0" y="99"/>
                      </a:lnTo>
                      <a:lnTo>
                        <a:pt x="2" y="107"/>
                      </a:lnTo>
                      <a:lnTo>
                        <a:pt x="4" y="115"/>
                      </a:lnTo>
                      <a:lnTo>
                        <a:pt x="7" y="121"/>
                      </a:lnTo>
                      <a:lnTo>
                        <a:pt x="15" y="126"/>
                      </a:lnTo>
                      <a:lnTo>
                        <a:pt x="21" y="130"/>
                      </a:lnTo>
                      <a:lnTo>
                        <a:pt x="28" y="130"/>
                      </a:lnTo>
                      <a:lnTo>
                        <a:pt x="38" y="130"/>
                      </a:lnTo>
                      <a:lnTo>
                        <a:pt x="46" y="126"/>
                      </a:lnTo>
                      <a:lnTo>
                        <a:pt x="48" y="124"/>
                      </a:lnTo>
                      <a:lnTo>
                        <a:pt x="53" y="121"/>
                      </a:lnTo>
                      <a:lnTo>
                        <a:pt x="59" y="117"/>
                      </a:lnTo>
                      <a:lnTo>
                        <a:pt x="69" y="109"/>
                      </a:lnTo>
                      <a:lnTo>
                        <a:pt x="69" y="117"/>
                      </a:lnTo>
                      <a:lnTo>
                        <a:pt x="71" y="122"/>
                      </a:lnTo>
                      <a:lnTo>
                        <a:pt x="72" y="124"/>
                      </a:lnTo>
                      <a:close/>
                      <a:moveTo>
                        <a:pt x="42" y="115"/>
                      </a:moveTo>
                      <a:lnTo>
                        <a:pt x="36" y="113"/>
                      </a:lnTo>
                      <a:lnTo>
                        <a:pt x="32" y="111"/>
                      </a:lnTo>
                      <a:lnTo>
                        <a:pt x="28" y="109"/>
                      </a:lnTo>
                      <a:lnTo>
                        <a:pt x="25" y="103"/>
                      </a:lnTo>
                      <a:lnTo>
                        <a:pt x="23" y="98"/>
                      </a:lnTo>
                      <a:lnTo>
                        <a:pt x="23" y="92"/>
                      </a:lnTo>
                      <a:lnTo>
                        <a:pt x="23" y="84"/>
                      </a:lnTo>
                      <a:lnTo>
                        <a:pt x="27" y="78"/>
                      </a:lnTo>
                      <a:lnTo>
                        <a:pt x="32" y="71"/>
                      </a:lnTo>
                      <a:lnTo>
                        <a:pt x="42" y="65"/>
                      </a:lnTo>
                      <a:lnTo>
                        <a:pt x="46" y="63"/>
                      </a:lnTo>
                      <a:lnTo>
                        <a:pt x="51" y="61"/>
                      </a:lnTo>
                      <a:lnTo>
                        <a:pt x="59" y="57"/>
                      </a:lnTo>
                      <a:lnTo>
                        <a:pt x="69" y="54"/>
                      </a:lnTo>
                      <a:lnTo>
                        <a:pt x="69" y="101"/>
                      </a:lnTo>
                      <a:lnTo>
                        <a:pt x="61" y="107"/>
                      </a:lnTo>
                      <a:lnTo>
                        <a:pt x="53" y="111"/>
                      </a:lnTo>
                      <a:lnTo>
                        <a:pt x="48" y="113"/>
                      </a:lnTo>
                      <a:lnTo>
                        <a:pt x="42" y="115"/>
                      </a:lnTo>
                      <a:close/>
                    </a:path>
                  </a:pathLst>
                </a:custGeom>
                <a:solidFill>
                  <a:srgbClr val="FF0000"/>
                </a:solidFill>
                <a:ln w="0">
                  <a:solidFill>
                    <a:srgbClr val="FF0000"/>
                  </a:solidFill>
                  <a:prstDash val="solid"/>
                  <a:round/>
                  <a:headEnd/>
                  <a:tailEnd/>
                </a:ln>
              </p:spPr>
              <p:txBody>
                <a:bodyPr/>
                <a:lstStyle/>
                <a:p>
                  <a:endParaRPr lang="it-IT"/>
                </a:p>
              </p:txBody>
            </p:sp>
            <p:sp>
              <p:nvSpPr>
                <p:cNvPr id="2329" name="Freeform 166"/>
                <p:cNvSpPr>
                  <a:spLocks/>
                </p:cNvSpPr>
                <p:nvPr/>
              </p:nvSpPr>
              <p:spPr bwMode="auto">
                <a:xfrm>
                  <a:off x="1692" y="3346"/>
                  <a:ext cx="38" cy="84"/>
                </a:xfrm>
                <a:custGeom>
                  <a:avLst/>
                  <a:gdLst>
                    <a:gd name="T0" fmla="*/ 38 w 74"/>
                    <a:gd name="T1" fmla="*/ 0 h 166"/>
                    <a:gd name="T2" fmla="*/ 34 w 74"/>
                    <a:gd name="T3" fmla="*/ 7 h 166"/>
                    <a:gd name="T4" fmla="*/ 32 w 74"/>
                    <a:gd name="T5" fmla="*/ 15 h 166"/>
                    <a:gd name="T6" fmla="*/ 30 w 74"/>
                    <a:gd name="T7" fmla="*/ 19 h 166"/>
                    <a:gd name="T8" fmla="*/ 23 w 74"/>
                    <a:gd name="T9" fmla="*/ 28 h 166"/>
                    <a:gd name="T10" fmla="*/ 15 w 74"/>
                    <a:gd name="T11" fmla="*/ 36 h 166"/>
                    <a:gd name="T12" fmla="*/ 7 w 74"/>
                    <a:gd name="T13" fmla="*/ 42 h 166"/>
                    <a:gd name="T14" fmla="*/ 0 w 74"/>
                    <a:gd name="T15" fmla="*/ 46 h 166"/>
                    <a:gd name="T16" fmla="*/ 0 w 74"/>
                    <a:gd name="T17" fmla="*/ 49 h 166"/>
                    <a:gd name="T18" fmla="*/ 21 w 74"/>
                    <a:gd name="T19" fmla="*/ 49 h 166"/>
                    <a:gd name="T20" fmla="*/ 21 w 74"/>
                    <a:gd name="T21" fmla="*/ 134 h 166"/>
                    <a:gd name="T22" fmla="*/ 21 w 74"/>
                    <a:gd name="T23" fmla="*/ 141 h 166"/>
                    <a:gd name="T24" fmla="*/ 21 w 74"/>
                    <a:gd name="T25" fmla="*/ 147 h 166"/>
                    <a:gd name="T26" fmla="*/ 23 w 74"/>
                    <a:gd name="T27" fmla="*/ 153 h 166"/>
                    <a:gd name="T28" fmla="*/ 26 w 74"/>
                    <a:gd name="T29" fmla="*/ 158 h 166"/>
                    <a:gd name="T30" fmla="*/ 32 w 74"/>
                    <a:gd name="T31" fmla="*/ 162 h 166"/>
                    <a:gd name="T32" fmla="*/ 38 w 74"/>
                    <a:gd name="T33" fmla="*/ 164 h 166"/>
                    <a:gd name="T34" fmla="*/ 44 w 74"/>
                    <a:gd name="T35" fmla="*/ 166 h 166"/>
                    <a:gd name="T36" fmla="*/ 53 w 74"/>
                    <a:gd name="T37" fmla="*/ 164 h 166"/>
                    <a:gd name="T38" fmla="*/ 61 w 74"/>
                    <a:gd name="T39" fmla="*/ 158 h 166"/>
                    <a:gd name="T40" fmla="*/ 67 w 74"/>
                    <a:gd name="T41" fmla="*/ 155 h 166"/>
                    <a:gd name="T42" fmla="*/ 72 w 74"/>
                    <a:gd name="T43" fmla="*/ 147 h 166"/>
                    <a:gd name="T44" fmla="*/ 74 w 74"/>
                    <a:gd name="T45" fmla="*/ 139 h 166"/>
                    <a:gd name="T46" fmla="*/ 70 w 74"/>
                    <a:gd name="T47" fmla="*/ 139 h 166"/>
                    <a:gd name="T48" fmla="*/ 67 w 74"/>
                    <a:gd name="T49" fmla="*/ 143 h 166"/>
                    <a:gd name="T50" fmla="*/ 63 w 74"/>
                    <a:gd name="T51" fmla="*/ 147 h 166"/>
                    <a:gd name="T52" fmla="*/ 59 w 74"/>
                    <a:gd name="T53" fmla="*/ 149 h 166"/>
                    <a:gd name="T54" fmla="*/ 55 w 74"/>
                    <a:gd name="T55" fmla="*/ 151 h 166"/>
                    <a:gd name="T56" fmla="*/ 49 w 74"/>
                    <a:gd name="T57" fmla="*/ 149 h 166"/>
                    <a:gd name="T58" fmla="*/ 45 w 74"/>
                    <a:gd name="T59" fmla="*/ 145 h 166"/>
                    <a:gd name="T60" fmla="*/ 44 w 74"/>
                    <a:gd name="T61" fmla="*/ 143 h 166"/>
                    <a:gd name="T62" fmla="*/ 44 w 74"/>
                    <a:gd name="T63" fmla="*/ 137 h 166"/>
                    <a:gd name="T64" fmla="*/ 42 w 74"/>
                    <a:gd name="T65" fmla="*/ 130 h 166"/>
                    <a:gd name="T66" fmla="*/ 42 w 74"/>
                    <a:gd name="T67" fmla="*/ 49 h 166"/>
                    <a:gd name="T68" fmla="*/ 70 w 74"/>
                    <a:gd name="T69" fmla="*/ 49 h 166"/>
                    <a:gd name="T70" fmla="*/ 70 w 74"/>
                    <a:gd name="T71" fmla="*/ 40 h 166"/>
                    <a:gd name="T72" fmla="*/ 42 w 74"/>
                    <a:gd name="T73" fmla="*/ 40 h 166"/>
                    <a:gd name="T74" fmla="*/ 44 w 74"/>
                    <a:gd name="T75" fmla="*/ 0 h 166"/>
                    <a:gd name="T76" fmla="*/ 38 w 74"/>
                    <a:gd name="T77" fmla="*/ 0 h 1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166"/>
                    <a:gd name="T119" fmla="*/ 74 w 74"/>
                    <a:gd name="T120" fmla="*/ 166 h 1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166">
                      <a:moveTo>
                        <a:pt x="38" y="0"/>
                      </a:moveTo>
                      <a:lnTo>
                        <a:pt x="34" y="7"/>
                      </a:lnTo>
                      <a:lnTo>
                        <a:pt x="32" y="15"/>
                      </a:lnTo>
                      <a:lnTo>
                        <a:pt x="30" y="19"/>
                      </a:lnTo>
                      <a:lnTo>
                        <a:pt x="23" y="28"/>
                      </a:lnTo>
                      <a:lnTo>
                        <a:pt x="15" y="36"/>
                      </a:lnTo>
                      <a:lnTo>
                        <a:pt x="7" y="42"/>
                      </a:lnTo>
                      <a:lnTo>
                        <a:pt x="0" y="46"/>
                      </a:lnTo>
                      <a:lnTo>
                        <a:pt x="0" y="49"/>
                      </a:lnTo>
                      <a:lnTo>
                        <a:pt x="21" y="49"/>
                      </a:lnTo>
                      <a:lnTo>
                        <a:pt x="21" y="134"/>
                      </a:lnTo>
                      <a:lnTo>
                        <a:pt x="21" y="141"/>
                      </a:lnTo>
                      <a:lnTo>
                        <a:pt x="21" y="147"/>
                      </a:lnTo>
                      <a:lnTo>
                        <a:pt x="23" y="153"/>
                      </a:lnTo>
                      <a:lnTo>
                        <a:pt x="26" y="158"/>
                      </a:lnTo>
                      <a:lnTo>
                        <a:pt x="32" y="162"/>
                      </a:lnTo>
                      <a:lnTo>
                        <a:pt x="38" y="164"/>
                      </a:lnTo>
                      <a:lnTo>
                        <a:pt x="44" y="166"/>
                      </a:lnTo>
                      <a:lnTo>
                        <a:pt x="53" y="164"/>
                      </a:lnTo>
                      <a:lnTo>
                        <a:pt x="61" y="158"/>
                      </a:lnTo>
                      <a:lnTo>
                        <a:pt x="67" y="155"/>
                      </a:lnTo>
                      <a:lnTo>
                        <a:pt x="72" y="147"/>
                      </a:lnTo>
                      <a:lnTo>
                        <a:pt x="74" y="139"/>
                      </a:lnTo>
                      <a:lnTo>
                        <a:pt x="70" y="139"/>
                      </a:lnTo>
                      <a:lnTo>
                        <a:pt x="67" y="143"/>
                      </a:lnTo>
                      <a:lnTo>
                        <a:pt x="63" y="147"/>
                      </a:lnTo>
                      <a:lnTo>
                        <a:pt x="59" y="149"/>
                      </a:lnTo>
                      <a:lnTo>
                        <a:pt x="55" y="151"/>
                      </a:lnTo>
                      <a:lnTo>
                        <a:pt x="49" y="149"/>
                      </a:lnTo>
                      <a:lnTo>
                        <a:pt x="45" y="145"/>
                      </a:lnTo>
                      <a:lnTo>
                        <a:pt x="44" y="143"/>
                      </a:lnTo>
                      <a:lnTo>
                        <a:pt x="44" y="137"/>
                      </a:lnTo>
                      <a:lnTo>
                        <a:pt x="42" y="130"/>
                      </a:lnTo>
                      <a:lnTo>
                        <a:pt x="42" y="49"/>
                      </a:lnTo>
                      <a:lnTo>
                        <a:pt x="70" y="49"/>
                      </a:lnTo>
                      <a:lnTo>
                        <a:pt x="70" y="40"/>
                      </a:lnTo>
                      <a:lnTo>
                        <a:pt x="42" y="40"/>
                      </a:lnTo>
                      <a:lnTo>
                        <a:pt x="44" y="0"/>
                      </a:lnTo>
                      <a:lnTo>
                        <a:pt x="38" y="0"/>
                      </a:lnTo>
                      <a:close/>
                    </a:path>
                  </a:pathLst>
                </a:custGeom>
                <a:solidFill>
                  <a:srgbClr val="FF0000"/>
                </a:solidFill>
                <a:ln w="0">
                  <a:solidFill>
                    <a:srgbClr val="FF0000"/>
                  </a:solidFill>
                  <a:prstDash val="solid"/>
                  <a:round/>
                  <a:headEnd/>
                  <a:tailEnd/>
                </a:ln>
              </p:spPr>
              <p:txBody>
                <a:bodyPr/>
                <a:lstStyle/>
                <a:p>
                  <a:endParaRPr lang="it-IT"/>
                </a:p>
              </p:txBody>
            </p:sp>
            <p:sp>
              <p:nvSpPr>
                <p:cNvPr id="2330" name="Freeform 167"/>
                <p:cNvSpPr>
                  <a:spLocks noEditPoints="1"/>
                </p:cNvSpPr>
                <p:nvPr/>
              </p:nvSpPr>
              <p:spPr bwMode="auto">
                <a:xfrm>
                  <a:off x="1734" y="3364"/>
                  <a:ext cx="60" cy="67"/>
                </a:xfrm>
                <a:custGeom>
                  <a:avLst/>
                  <a:gdLst>
                    <a:gd name="T0" fmla="*/ 30 w 118"/>
                    <a:gd name="T1" fmla="*/ 10 h 132"/>
                    <a:gd name="T2" fmla="*/ 23 w 118"/>
                    <a:gd name="T3" fmla="*/ 15 h 132"/>
                    <a:gd name="T4" fmla="*/ 15 w 118"/>
                    <a:gd name="T5" fmla="*/ 23 h 132"/>
                    <a:gd name="T6" fmla="*/ 9 w 118"/>
                    <a:gd name="T7" fmla="*/ 34 h 132"/>
                    <a:gd name="T8" fmla="*/ 2 w 118"/>
                    <a:gd name="T9" fmla="*/ 50 h 132"/>
                    <a:gd name="T10" fmla="*/ 0 w 118"/>
                    <a:gd name="T11" fmla="*/ 67 h 132"/>
                    <a:gd name="T12" fmla="*/ 4 w 118"/>
                    <a:gd name="T13" fmla="*/ 90 h 132"/>
                    <a:gd name="T14" fmla="*/ 13 w 118"/>
                    <a:gd name="T15" fmla="*/ 109 h 132"/>
                    <a:gd name="T16" fmla="*/ 27 w 118"/>
                    <a:gd name="T17" fmla="*/ 122 h 132"/>
                    <a:gd name="T18" fmla="*/ 40 w 118"/>
                    <a:gd name="T19" fmla="*/ 128 h 132"/>
                    <a:gd name="T20" fmla="*/ 57 w 118"/>
                    <a:gd name="T21" fmla="*/ 132 h 132"/>
                    <a:gd name="T22" fmla="*/ 74 w 118"/>
                    <a:gd name="T23" fmla="*/ 130 h 132"/>
                    <a:gd name="T24" fmla="*/ 90 w 118"/>
                    <a:gd name="T25" fmla="*/ 122 h 132"/>
                    <a:gd name="T26" fmla="*/ 97 w 118"/>
                    <a:gd name="T27" fmla="*/ 117 h 132"/>
                    <a:gd name="T28" fmla="*/ 105 w 118"/>
                    <a:gd name="T29" fmla="*/ 107 h 132"/>
                    <a:gd name="T30" fmla="*/ 111 w 118"/>
                    <a:gd name="T31" fmla="*/ 98 h 132"/>
                    <a:gd name="T32" fmla="*/ 116 w 118"/>
                    <a:gd name="T33" fmla="*/ 80 h 132"/>
                    <a:gd name="T34" fmla="*/ 118 w 118"/>
                    <a:gd name="T35" fmla="*/ 63 h 132"/>
                    <a:gd name="T36" fmla="*/ 114 w 118"/>
                    <a:gd name="T37" fmla="*/ 42 h 132"/>
                    <a:gd name="T38" fmla="*/ 105 w 118"/>
                    <a:gd name="T39" fmla="*/ 21 h 132"/>
                    <a:gd name="T40" fmla="*/ 92 w 118"/>
                    <a:gd name="T41" fmla="*/ 10 h 132"/>
                    <a:gd name="T42" fmla="*/ 76 w 118"/>
                    <a:gd name="T43" fmla="*/ 4 h 132"/>
                    <a:gd name="T44" fmla="*/ 59 w 118"/>
                    <a:gd name="T45" fmla="*/ 0 h 132"/>
                    <a:gd name="T46" fmla="*/ 49 w 118"/>
                    <a:gd name="T47" fmla="*/ 2 h 132"/>
                    <a:gd name="T48" fmla="*/ 40 w 118"/>
                    <a:gd name="T49" fmla="*/ 4 h 132"/>
                    <a:gd name="T50" fmla="*/ 30 w 118"/>
                    <a:gd name="T51" fmla="*/ 10 h 132"/>
                    <a:gd name="T52" fmla="*/ 80 w 118"/>
                    <a:gd name="T53" fmla="*/ 23 h 132"/>
                    <a:gd name="T54" fmla="*/ 90 w 118"/>
                    <a:gd name="T55" fmla="*/ 44 h 132"/>
                    <a:gd name="T56" fmla="*/ 93 w 118"/>
                    <a:gd name="T57" fmla="*/ 75 h 132"/>
                    <a:gd name="T58" fmla="*/ 92 w 118"/>
                    <a:gd name="T59" fmla="*/ 96 h 132"/>
                    <a:gd name="T60" fmla="*/ 86 w 118"/>
                    <a:gd name="T61" fmla="*/ 111 h 132"/>
                    <a:gd name="T62" fmla="*/ 80 w 118"/>
                    <a:gd name="T63" fmla="*/ 117 h 132"/>
                    <a:gd name="T64" fmla="*/ 72 w 118"/>
                    <a:gd name="T65" fmla="*/ 121 h 132"/>
                    <a:gd name="T66" fmla="*/ 65 w 118"/>
                    <a:gd name="T67" fmla="*/ 122 h 132"/>
                    <a:gd name="T68" fmla="*/ 55 w 118"/>
                    <a:gd name="T69" fmla="*/ 121 h 132"/>
                    <a:gd name="T70" fmla="*/ 48 w 118"/>
                    <a:gd name="T71" fmla="*/ 117 h 132"/>
                    <a:gd name="T72" fmla="*/ 42 w 118"/>
                    <a:gd name="T73" fmla="*/ 111 h 132"/>
                    <a:gd name="T74" fmla="*/ 36 w 118"/>
                    <a:gd name="T75" fmla="*/ 101 h 132"/>
                    <a:gd name="T76" fmla="*/ 28 w 118"/>
                    <a:gd name="T77" fmla="*/ 80 h 132"/>
                    <a:gd name="T78" fmla="*/ 25 w 118"/>
                    <a:gd name="T79" fmla="*/ 55 h 132"/>
                    <a:gd name="T80" fmla="*/ 25 w 118"/>
                    <a:gd name="T81" fmla="*/ 46 h 132"/>
                    <a:gd name="T82" fmla="*/ 27 w 118"/>
                    <a:gd name="T83" fmla="*/ 36 h 132"/>
                    <a:gd name="T84" fmla="*/ 30 w 118"/>
                    <a:gd name="T85" fmla="*/ 29 h 132"/>
                    <a:gd name="T86" fmla="*/ 32 w 118"/>
                    <a:gd name="T87" fmla="*/ 23 h 132"/>
                    <a:gd name="T88" fmla="*/ 36 w 118"/>
                    <a:gd name="T89" fmla="*/ 17 h 132"/>
                    <a:gd name="T90" fmla="*/ 42 w 118"/>
                    <a:gd name="T91" fmla="*/ 13 h 132"/>
                    <a:gd name="T92" fmla="*/ 48 w 118"/>
                    <a:gd name="T93" fmla="*/ 10 h 132"/>
                    <a:gd name="T94" fmla="*/ 55 w 118"/>
                    <a:gd name="T95" fmla="*/ 10 h 132"/>
                    <a:gd name="T96" fmla="*/ 63 w 118"/>
                    <a:gd name="T97" fmla="*/ 10 h 132"/>
                    <a:gd name="T98" fmla="*/ 69 w 118"/>
                    <a:gd name="T99" fmla="*/ 13 h 132"/>
                    <a:gd name="T100" fmla="*/ 74 w 118"/>
                    <a:gd name="T101" fmla="*/ 17 h 132"/>
                    <a:gd name="T102" fmla="*/ 80 w 118"/>
                    <a:gd name="T103" fmla="*/ 23 h 13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8"/>
                    <a:gd name="T157" fmla="*/ 0 h 132"/>
                    <a:gd name="T158" fmla="*/ 118 w 118"/>
                    <a:gd name="T159" fmla="*/ 132 h 13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8" h="132">
                      <a:moveTo>
                        <a:pt x="30" y="10"/>
                      </a:moveTo>
                      <a:lnTo>
                        <a:pt x="23" y="15"/>
                      </a:lnTo>
                      <a:lnTo>
                        <a:pt x="15" y="23"/>
                      </a:lnTo>
                      <a:lnTo>
                        <a:pt x="9" y="34"/>
                      </a:lnTo>
                      <a:lnTo>
                        <a:pt x="2" y="50"/>
                      </a:lnTo>
                      <a:lnTo>
                        <a:pt x="0" y="67"/>
                      </a:lnTo>
                      <a:lnTo>
                        <a:pt x="4" y="90"/>
                      </a:lnTo>
                      <a:lnTo>
                        <a:pt x="13" y="109"/>
                      </a:lnTo>
                      <a:lnTo>
                        <a:pt x="27" y="122"/>
                      </a:lnTo>
                      <a:lnTo>
                        <a:pt x="40" y="128"/>
                      </a:lnTo>
                      <a:lnTo>
                        <a:pt x="57" y="132"/>
                      </a:lnTo>
                      <a:lnTo>
                        <a:pt x="74" y="130"/>
                      </a:lnTo>
                      <a:lnTo>
                        <a:pt x="90" y="122"/>
                      </a:lnTo>
                      <a:lnTo>
                        <a:pt x="97" y="117"/>
                      </a:lnTo>
                      <a:lnTo>
                        <a:pt x="105" y="107"/>
                      </a:lnTo>
                      <a:lnTo>
                        <a:pt x="111" y="98"/>
                      </a:lnTo>
                      <a:lnTo>
                        <a:pt x="116" y="80"/>
                      </a:lnTo>
                      <a:lnTo>
                        <a:pt x="118" y="63"/>
                      </a:lnTo>
                      <a:lnTo>
                        <a:pt x="114" y="42"/>
                      </a:lnTo>
                      <a:lnTo>
                        <a:pt x="105" y="21"/>
                      </a:lnTo>
                      <a:lnTo>
                        <a:pt x="92" y="10"/>
                      </a:lnTo>
                      <a:lnTo>
                        <a:pt x="76" y="4"/>
                      </a:lnTo>
                      <a:lnTo>
                        <a:pt x="59" y="0"/>
                      </a:lnTo>
                      <a:lnTo>
                        <a:pt x="49" y="2"/>
                      </a:lnTo>
                      <a:lnTo>
                        <a:pt x="40" y="4"/>
                      </a:lnTo>
                      <a:lnTo>
                        <a:pt x="30" y="10"/>
                      </a:lnTo>
                      <a:close/>
                      <a:moveTo>
                        <a:pt x="80" y="23"/>
                      </a:moveTo>
                      <a:lnTo>
                        <a:pt x="90" y="44"/>
                      </a:lnTo>
                      <a:lnTo>
                        <a:pt x="93" y="75"/>
                      </a:lnTo>
                      <a:lnTo>
                        <a:pt x="92" y="96"/>
                      </a:lnTo>
                      <a:lnTo>
                        <a:pt x="86" y="111"/>
                      </a:lnTo>
                      <a:lnTo>
                        <a:pt x="80" y="117"/>
                      </a:lnTo>
                      <a:lnTo>
                        <a:pt x="72" y="121"/>
                      </a:lnTo>
                      <a:lnTo>
                        <a:pt x="65" y="122"/>
                      </a:lnTo>
                      <a:lnTo>
                        <a:pt x="55" y="121"/>
                      </a:lnTo>
                      <a:lnTo>
                        <a:pt x="48" y="117"/>
                      </a:lnTo>
                      <a:lnTo>
                        <a:pt x="42" y="111"/>
                      </a:lnTo>
                      <a:lnTo>
                        <a:pt x="36" y="101"/>
                      </a:lnTo>
                      <a:lnTo>
                        <a:pt x="28" y="80"/>
                      </a:lnTo>
                      <a:lnTo>
                        <a:pt x="25" y="55"/>
                      </a:lnTo>
                      <a:lnTo>
                        <a:pt x="25" y="46"/>
                      </a:lnTo>
                      <a:lnTo>
                        <a:pt x="27" y="36"/>
                      </a:lnTo>
                      <a:lnTo>
                        <a:pt x="30" y="29"/>
                      </a:lnTo>
                      <a:lnTo>
                        <a:pt x="32" y="23"/>
                      </a:lnTo>
                      <a:lnTo>
                        <a:pt x="36" y="17"/>
                      </a:lnTo>
                      <a:lnTo>
                        <a:pt x="42" y="13"/>
                      </a:lnTo>
                      <a:lnTo>
                        <a:pt x="48" y="10"/>
                      </a:lnTo>
                      <a:lnTo>
                        <a:pt x="55" y="10"/>
                      </a:lnTo>
                      <a:lnTo>
                        <a:pt x="63" y="10"/>
                      </a:lnTo>
                      <a:lnTo>
                        <a:pt x="69" y="13"/>
                      </a:lnTo>
                      <a:lnTo>
                        <a:pt x="74" y="17"/>
                      </a:lnTo>
                      <a:lnTo>
                        <a:pt x="80" y="23"/>
                      </a:lnTo>
                      <a:close/>
                    </a:path>
                  </a:pathLst>
                </a:custGeom>
                <a:solidFill>
                  <a:srgbClr val="FF0000"/>
                </a:solidFill>
                <a:ln w="0">
                  <a:solidFill>
                    <a:srgbClr val="FF0000"/>
                  </a:solidFill>
                  <a:prstDash val="solid"/>
                  <a:round/>
                  <a:headEnd/>
                  <a:tailEnd/>
                </a:ln>
              </p:spPr>
              <p:txBody>
                <a:bodyPr/>
                <a:lstStyle/>
                <a:p>
                  <a:endParaRPr lang="it-IT"/>
                </a:p>
              </p:txBody>
            </p:sp>
            <p:sp>
              <p:nvSpPr>
                <p:cNvPr id="2331" name="Freeform 168"/>
                <p:cNvSpPr>
                  <a:spLocks/>
                </p:cNvSpPr>
                <p:nvPr/>
              </p:nvSpPr>
              <p:spPr bwMode="auto">
                <a:xfrm>
                  <a:off x="1799" y="3364"/>
                  <a:ext cx="46" cy="65"/>
                </a:xfrm>
                <a:custGeom>
                  <a:avLst/>
                  <a:gdLst>
                    <a:gd name="T0" fmla="*/ 38 w 92"/>
                    <a:gd name="T1" fmla="*/ 0 h 128"/>
                    <a:gd name="T2" fmla="*/ 0 w 92"/>
                    <a:gd name="T3" fmla="*/ 15 h 128"/>
                    <a:gd name="T4" fmla="*/ 2 w 92"/>
                    <a:gd name="T5" fmla="*/ 21 h 128"/>
                    <a:gd name="T6" fmla="*/ 6 w 92"/>
                    <a:gd name="T7" fmla="*/ 19 h 128"/>
                    <a:gd name="T8" fmla="*/ 11 w 92"/>
                    <a:gd name="T9" fmla="*/ 19 h 128"/>
                    <a:gd name="T10" fmla="*/ 13 w 92"/>
                    <a:gd name="T11" fmla="*/ 19 h 128"/>
                    <a:gd name="T12" fmla="*/ 17 w 92"/>
                    <a:gd name="T13" fmla="*/ 21 h 128"/>
                    <a:gd name="T14" fmla="*/ 19 w 92"/>
                    <a:gd name="T15" fmla="*/ 23 h 128"/>
                    <a:gd name="T16" fmla="*/ 19 w 92"/>
                    <a:gd name="T17" fmla="*/ 27 h 128"/>
                    <a:gd name="T18" fmla="*/ 21 w 92"/>
                    <a:gd name="T19" fmla="*/ 31 h 128"/>
                    <a:gd name="T20" fmla="*/ 21 w 92"/>
                    <a:gd name="T21" fmla="*/ 34 h 128"/>
                    <a:gd name="T22" fmla="*/ 21 w 92"/>
                    <a:gd name="T23" fmla="*/ 42 h 128"/>
                    <a:gd name="T24" fmla="*/ 21 w 92"/>
                    <a:gd name="T25" fmla="*/ 52 h 128"/>
                    <a:gd name="T26" fmla="*/ 21 w 92"/>
                    <a:gd name="T27" fmla="*/ 99 h 128"/>
                    <a:gd name="T28" fmla="*/ 21 w 92"/>
                    <a:gd name="T29" fmla="*/ 105 h 128"/>
                    <a:gd name="T30" fmla="*/ 21 w 92"/>
                    <a:gd name="T31" fmla="*/ 111 h 128"/>
                    <a:gd name="T32" fmla="*/ 19 w 92"/>
                    <a:gd name="T33" fmla="*/ 113 h 128"/>
                    <a:gd name="T34" fmla="*/ 19 w 92"/>
                    <a:gd name="T35" fmla="*/ 117 h 128"/>
                    <a:gd name="T36" fmla="*/ 15 w 92"/>
                    <a:gd name="T37" fmla="*/ 121 h 128"/>
                    <a:gd name="T38" fmla="*/ 11 w 92"/>
                    <a:gd name="T39" fmla="*/ 122 h 128"/>
                    <a:gd name="T40" fmla="*/ 7 w 92"/>
                    <a:gd name="T41" fmla="*/ 122 h 128"/>
                    <a:gd name="T42" fmla="*/ 2 w 92"/>
                    <a:gd name="T43" fmla="*/ 122 h 128"/>
                    <a:gd name="T44" fmla="*/ 2 w 92"/>
                    <a:gd name="T45" fmla="*/ 128 h 128"/>
                    <a:gd name="T46" fmla="*/ 65 w 92"/>
                    <a:gd name="T47" fmla="*/ 128 h 128"/>
                    <a:gd name="T48" fmla="*/ 65 w 92"/>
                    <a:gd name="T49" fmla="*/ 122 h 128"/>
                    <a:gd name="T50" fmla="*/ 57 w 92"/>
                    <a:gd name="T51" fmla="*/ 122 h 128"/>
                    <a:gd name="T52" fmla="*/ 51 w 92"/>
                    <a:gd name="T53" fmla="*/ 121 h 128"/>
                    <a:gd name="T54" fmla="*/ 48 w 92"/>
                    <a:gd name="T55" fmla="*/ 119 h 128"/>
                    <a:gd name="T56" fmla="*/ 46 w 92"/>
                    <a:gd name="T57" fmla="*/ 115 h 128"/>
                    <a:gd name="T58" fmla="*/ 44 w 92"/>
                    <a:gd name="T59" fmla="*/ 111 h 128"/>
                    <a:gd name="T60" fmla="*/ 44 w 92"/>
                    <a:gd name="T61" fmla="*/ 105 h 128"/>
                    <a:gd name="T62" fmla="*/ 44 w 92"/>
                    <a:gd name="T63" fmla="*/ 99 h 128"/>
                    <a:gd name="T64" fmla="*/ 44 w 92"/>
                    <a:gd name="T65" fmla="*/ 40 h 128"/>
                    <a:gd name="T66" fmla="*/ 48 w 92"/>
                    <a:gd name="T67" fmla="*/ 32 h 128"/>
                    <a:gd name="T68" fmla="*/ 51 w 92"/>
                    <a:gd name="T69" fmla="*/ 27 h 128"/>
                    <a:gd name="T70" fmla="*/ 55 w 92"/>
                    <a:gd name="T71" fmla="*/ 21 h 128"/>
                    <a:gd name="T72" fmla="*/ 57 w 92"/>
                    <a:gd name="T73" fmla="*/ 19 h 128"/>
                    <a:gd name="T74" fmla="*/ 61 w 92"/>
                    <a:gd name="T75" fmla="*/ 19 h 128"/>
                    <a:gd name="T76" fmla="*/ 65 w 92"/>
                    <a:gd name="T77" fmla="*/ 21 h 128"/>
                    <a:gd name="T78" fmla="*/ 69 w 92"/>
                    <a:gd name="T79" fmla="*/ 23 h 128"/>
                    <a:gd name="T80" fmla="*/ 74 w 92"/>
                    <a:gd name="T81" fmla="*/ 27 h 128"/>
                    <a:gd name="T82" fmla="*/ 80 w 92"/>
                    <a:gd name="T83" fmla="*/ 29 h 128"/>
                    <a:gd name="T84" fmla="*/ 84 w 92"/>
                    <a:gd name="T85" fmla="*/ 27 h 128"/>
                    <a:gd name="T86" fmla="*/ 88 w 92"/>
                    <a:gd name="T87" fmla="*/ 25 h 128"/>
                    <a:gd name="T88" fmla="*/ 90 w 92"/>
                    <a:gd name="T89" fmla="*/ 21 h 128"/>
                    <a:gd name="T90" fmla="*/ 92 w 92"/>
                    <a:gd name="T91" fmla="*/ 15 h 128"/>
                    <a:gd name="T92" fmla="*/ 90 w 92"/>
                    <a:gd name="T93" fmla="*/ 10 h 128"/>
                    <a:gd name="T94" fmla="*/ 86 w 92"/>
                    <a:gd name="T95" fmla="*/ 6 h 128"/>
                    <a:gd name="T96" fmla="*/ 80 w 92"/>
                    <a:gd name="T97" fmla="*/ 2 h 128"/>
                    <a:gd name="T98" fmla="*/ 74 w 92"/>
                    <a:gd name="T99" fmla="*/ 0 h 128"/>
                    <a:gd name="T100" fmla="*/ 59 w 92"/>
                    <a:gd name="T101" fmla="*/ 8 h 128"/>
                    <a:gd name="T102" fmla="*/ 44 w 92"/>
                    <a:gd name="T103" fmla="*/ 29 h 128"/>
                    <a:gd name="T104" fmla="*/ 44 w 92"/>
                    <a:gd name="T105" fmla="*/ 0 h 128"/>
                    <a:gd name="T106" fmla="*/ 38 w 92"/>
                    <a:gd name="T107" fmla="*/ 0 h 12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2"/>
                    <a:gd name="T163" fmla="*/ 0 h 128"/>
                    <a:gd name="T164" fmla="*/ 92 w 92"/>
                    <a:gd name="T165" fmla="*/ 128 h 12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2" h="128">
                      <a:moveTo>
                        <a:pt x="38" y="0"/>
                      </a:moveTo>
                      <a:lnTo>
                        <a:pt x="0" y="15"/>
                      </a:lnTo>
                      <a:lnTo>
                        <a:pt x="2" y="21"/>
                      </a:lnTo>
                      <a:lnTo>
                        <a:pt x="6" y="19"/>
                      </a:lnTo>
                      <a:lnTo>
                        <a:pt x="11" y="19"/>
                      </a:lnTo>
                      <a:lnTo>
                        <a:pt x="13" y="19"/>
                      </a:lnTo>
                      <a:lnTo>
                        <a:pt x="17" y="21"/>
                      </a:lnTo>
                      <a:lnTo>
                        <a:pt x="19" y="23"/>
                      </a:lnTo>
                      <a:lnTo>
                        <a:pt x="19" y="27"/>
                      </a:lnTo>
                      <a:lnTo>
                        <a:pt x="21" y="31"/>
                      </a:lnTo>
                      <a:lnTo>
                        <a:pt x="21" y="34"/>
                      </a:lnTo>
                      <a:lnTo>
                        <a:pt x="21" y="42"/>
                      </a:lnTo>
                      <a:lnTo>
                        <a:pt x="21" y="52"/>
                      </a:lnTo>
                      <a:lnTo>
                        <a:pt x="21" y="99"/>
                      </a:lnTo>
                      <a:lnTo>
                        <a:pt x="21" y="105"/>
                      </a:lnTo>
                      <a:lnTo>
                        <a:pt x="21" y="111"/>
                      </a:lnTo>
                      <a:lnTo>
                        <a:pt x="19" y="113"/>
                      </a:lnTo>
                      <a:lnTo>
                        <a:pt x="19" y="117"/>
                      </a:lnTo>
                      <a:lnTo>
                        <a:pt x="15" y="121"/>
                      </a:lnTo>
                      <a:lnTo>
                        <a:pt x="11" y="122"/>
                      </a:lnTo>
                      <a:lnTo>
                        <a:pt x="7" y="122"/>
                      </a:lnTo>
                      <a:lnTo>
                        <a:pt x="2" y="122"/>
                      </a:lnTo>
                      <a:lnTo>
                        <a:pt x="2" y="128"/>
                      </a:lnTo>
                      <a:lnTo>
                        <a:pt x="65" y="128"/>
                      </a:lnTo>
                      <a:lnTo>
                        <a:pt x="65" y="122"/>
                      </a:lnTo>
                      <a:lnTo>
                        <a:pt x="57" y="122"/>
                      </a:lnTo>
                      <a:lnTo>
                        <a:pt x="51" y="121"/>
                      </a:lnTo>
                      <a:lnTo>
                        <a:pt x="48" y="119"/>
                      </a:lnTo>
                      <a:lnTo>
                        <a:pt x="46" y="115"/>
                      </a:lnTo>
                      <a:lnTo>
                        <a:pt x="44" y="111"/>
                      </a:lnTo>
                      <a:lnTo>
                        <a:pt x="44" y="105"/>
                      </a:lnTo>
                      <a:lnTo>
                        <a:pt x="44" y="99"/>
                      </a:lnTo>
                      <a:lnTo>
                        <a:pt x="44" y="40"/>
                      </a:lnTo>
                      <a:lnTo>
                        <a:pt x="48" y="32"/>
                      </a:lnTo>
                      <a:lnTo>
                        <a:pt x="51" y="27"/>
                      </a:lnTo>
                      <a:lnTo>
                        <a:pt x="55" y="21"/>
                      </a:lnTo>
                      <a:lnTo>
                        <a:pt x="57" y="19"/>
                      </a:lnTo>
                      <a:lnTo>
                        <a:pt x="61" y="19"/>
                      </a:lnTo>
                      <a:lnTo>
                        <a:pt x="65" y="21"/>
                      </a:lnTo>
                      <a:lnTo>
                        <a:pt x="69" y="23"/>
                      </a:lnTo>
                      <a:lnTo>
                        <a:pt x="74" y="27"/>
                      </a:lnTo>
                      <a:lnTo>
                        <a:pt x="80" y="29"/>
                      </a:lnTo>
                      <a:lnTo>
                        <a:pt x="84" y="27"/>
                      </a:lnTo>
                      <a:lnTo>
                        <a:pt x="88" y="25"/>
                      </a:lnTo>
                      <a:lnTo>
                        <a:pt x="90" y="21"/>
                      </a:lnTo>
                      <a:lnTo>
                        <a:pt x="92" y="15"/>
                      </a:lnTo>
                      <a:lnTo>
                        <a:pt x="90" y="10"/>
                      </a:lnTo>
                      <a:lnTo>
                        <a:pt x="86" y="6"/>
                      </a:lnTo>
                      <a:lnTo>
                        <a:pt x="80" y="2"/>
                      </a:lnTo>
                      <a:lnTo>
                        <a:pt x="74" y="0"/>
                      </a:lnTo>
                      <a:lnTo>
                        <a:pt x="59" y="8"/>
                      </a:lnTo>
                      <a:lnTo>
                        <a:pt x="44" y="29"/>
                      </a:lnTo>
                      <a:lnTo>
                        <a:pt x="44" y="0"/>
                      </a:lnTo>
                      <a:lnTo>
                        <a:pt x="38" y="0"/>
                      </a:lnTo>
                      <a:close/>
                    </a:path>
                  </a:pathLst>
                </a:custGeom>
                <a:solidFill>
                  <a:srgbClr val="FF0000"/>
                </a:solidFill>
                <a:ln w="0">
                  <a:solidFill>
                    <a:srgbClr val="FF0000"/>
                  </a:solidFill>
                  <a:prstDash val="solid"/>
                  <a:round/>
                  <a:headEnd/>
                  <a:tailEnd/>
                </a:ln>
              </p:spPr>
              <p:txBody>
                <a:bodyPr/>
                <a:lstStyle/>
                <a:p>
                  <a:endParaRPr lang="it-IT"/>
                </a:p>
              </p:txBody>
            </p:sp>
            <p:sp>
              <p:nvSpPr>
                <p:cNvPr id="2332" name="Freeform 169"/>
                <p:cNvSpPr>
                  <a:spLocks noEditPoints="1"/>
                </p:cNvSpPr>
                <p:nvPr/>
              </p:nvSpPr>
              <p:spPr bwMode="auto">
                <a:xfrm>
                  <a:off x="1849" y="3364"/>
                  <a:ext cx="53" cy="67"/>
                </a:xfrm>
                <a:custGeom>
                  <a:avLst/>
                  <a:gdLst>
                    <a:gd name="T0" fmla="*/ 105 w 105"/>
                    <a:gd name="T1" fmla="*/ 52 h 132"/>
                    <a:gd name="T2" fmla="*/ 102 w 105"/>
                    <a:gd name="T3" fmla="*/ 31 h 132"/>
                    <a:gd name="T4" fmla="*/ 92 w 105"/>
                    <a:gd name="T5" fmla="*/ 15 h 132"/>
                    <a:gd name="T6" fmla="*/ 77 w 105"/>
                    <a:gd name="T7" fmla="*/ 4 h 132"/>
                    <a:gd name="T8" fmla="*/ 58 w 105"/>
                    <a:gd name="T9" fmla="*/ 0 h 132"/>
                    <a:gd name="T10" fmla="*/ 35 w 105"/>
                    <a:gd name="T11" fmla="*/ 6 h 132"/>
                    <a:gd name="T12" fmla="*/ 17 w 105"/>
                    <a:gd name="T13" fmla="*/ 19 h 132"/>
                    <a:gd name="T14" fmla="*/ 4 w 105"/>
                    <a:gd name="T15" fmla="*/ 40 h 132"/>
                    <a:gd name="T16" fmla="*/ 0 w 105"/>
                    <a:gd name="T17" fmla="*/ 67 h 132"/>
                    <a:gd name="T18" fmla="*/ 4 w 105"/>
                    <a:gd name="T19" fmla="*/ 94 h 132"/>
                    <a:gd name="T20" fmla="*/ 17 w 105"/>
                    <a:gd name="T21" fmla="*/ 115 h 132"/>
                    <a:gd name="T22" fmla="*/ 35 w 105"/>
                    <a:gd name="T23" fmla="*/ 126 h 132"/>
                    <a:gd name="T24" fmla="*/ 56 w 105"/>
                    <a:gd name="T25" fmla="*/ 132 h 132"/>
                    <a:gd name="T26" fmla="*/ 73 w 105"/>
                    <a:gd name="T27" fmla="*/ 128 h 132"/>
                    <a:gd name="T28" fmla="*/ 88 w 105"/>
                    <a:gd name="T29" fmla="*/ 117 h 132"/>
                    <a:gd name="T30" fmla="*/ 100 w 105"/>
                    <a:gd name="T31" fmla="*/ 99 h 132"/>
                    <a:gd name="T32" fmla="*/ 105 w 105"/>
                    <a:gd name="T33" fmla="*/ 82 h 132"/>
                    <a:gd name="T34" fmla="*/ 102 w 105"/>
                    <a:gd name="T35" fmla="*/ 80 h 132"/>
                    <a:gd name="T36" fmla="*/ 96 w 105"/>
                    <a:gd name="T37" fmla="*/ 90 h 132"/>
                    <a:gd name="T38" fmla="*/ 92 w 105"/>
                    <a:gd name="T39" fmla="*/ 98 h 132"/>
                    <a:gd name="T40" fmla="*/ 86 w 105"/>
                    <a:gd name="T41" fmla="*/ 103 h 132"/>
                    <a:gd name="T42" fmla="*/ 79 w 105"/>
                    <a:gd name="T43" fmla="*/ 107 h 132"/>
                    <a:gd name="T44" fmla="*/ 73 w 105"/>
                    <a:gd name="T45" fmla="*/ 109 h 132"/>
                    <a:gd name="T46" fmla="*/ 65 w 105"/>
                    <a:gd name="T47" fmla="*/ 109 h 132"/>
                    <a:gd name="T48" fmla="*/ 48 w 105"/>
                    <a:gd name="T49" fmla="*/ 105 h 132"/>
                    <a:gd name="T50" fmla="*/ 33 w 105"/>
                    <a:gd name="T51" fmla="*/ 94 h 132"/>
                    <a:gd name="T52" fmla="*/ 23 w 105"/>
                    <a:gd name="T53" fmla="*/ 75 h 132"/>
                    <a:gd name="T54" fmla="*/ 19 w 105"/>
                    <a:gd name="T55" fmla="*/ 52 h 132"/>
                    <a:gd name="T56" fmla="*/ 105 w 105"/>
                    <a:gd name="T57" fmla="*/ 52 h 132"/>
                    <a:gd name="T58" fmla="*/ 31 w 105"/>
                    <a:gd name="T59" fmla="*/ 19 h 132"/>
                    <a:gd name="T60" fmla="*/ 37 w 105"/>
                    <a:gd name="T61" fmla="*/ 13 h 132"/>
                    <a:gd name="T62" fmla="*/ 42 w 105"/>
                    <a:gd name="T63" fmla="*/ 11 h 132"/>
                    <a:gd name="T64" fmla="*/ 50 w 105"/>
                    <a:gd name="T65" fmla="*/ 10 h 132"/>
                    <a:gd name="T66" fmla="*/ 58 w 105"/>
                    <a:gd name="T67" fmla="*/ 11 h 132"/>
                    <a:gd name="T68" fmla="*/ 63 w 105"/>
                    <a:gd name="T69" fmla="*/ 15 h 132"/>
                    <a:gd name="T70" fmla="*/ 69 w 105"/>
                    <a:gd name="T71" fmla="*/ 19 h 132"/>
                    <a:gd name="T72" fmla="*/ 75 w 105"/>
                    <a:gd name="T73" fmla="*/ 27 h 132"/>
                    <a:gd name="T74" fmla="*/ 75 w 105"/>
                    <a:gd name="T75" fmla="*/ 31 h 132"/>
                    <a:gd name="T76" fmla="*/ 77 w 105"/>
                    <a:gd name="T77" fmla="*/ 36 h 132"/>
                    <a:gd name="T78" fmla="*/ 77 w 105"/>
                    <a:gd name="T79" fmla="*/ 44 h 132"/>
                    <a:gd name="T80" fmla="*/ 19 w 105"/>
                    <a:gd name="T81" fmla="*/ 44 h 132"/>
                    <a:gd name="T82" fmla="*/ 21 w 105"/>
                    <a:gd name="T83" fmla="*/ 34 h 132"/>
                    <a:gd name="T84" fmla="*/ 25 w 105"/>
                    <a:gd name="T85" fmla="*/ 25 h 132"/>
                    <a:gd name="T86" fmla="*/ 31 w 105"/>
                    <a:gd name="T87" fmla="*/ 19 h 1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5"/>
                    <a:gd name="T133" fmla="*/ 0 h 132"/>
                    <a:gd name="T134" fmla="*/ 105 w 105"/>
                    <a:gd name="T135" fmla="*/ 132 h 1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5" h="132">
                      <a:moveTo>
                        <a:pt x="105" y="52"/>
                      </a:moveTo>
                      <a:lnTo>
                        <a:pt x="102" y="31"/>
                      </a:lnTo>
                      <a:lnTo>
                        <a:pt x="92" y="15"/>
                      </a:lnTo>
                      <a:lnTo>
                        <a:pt x="77" y="4"/>
                      </a:lnTo>
                      <a:lnTo>
                        <a:pt x="58" y="0"/>
                      </a:lnTo>
                      <a:lnTo>
                        <a:pt x="35" y="6"/>
                      </a:lnTo>
                      <a:lnTo>
                        <a:pt x="17" y="19"/>
                      </a:lnTo>
                      <a:lnTo>
                        <a:pt x="4" y="40"/>
                      </a:lnTo>
                      <a:lnTo>
                        <a:pt x="0" y="67"/>
                      </a:lnTo>
                      <a:lnTo>
                        <a:pt x="4" y="94"/>
                      </a:lnTo>
                      <a:lnTo>
                        <a:pt x="17" y="115"/>
                      </a:lnTo>
                      <a:lnTo>
                        <a:pt x="35" y="126"/>
                      </a:lnTo>
                      <a:lnTo>
                        <a:pt x="56" y="132"/>
                      </a:lnTo>
                      <a:lnTo>
                        <a:pt x="73" y="128"/>
                      </a:lnTo>
                      <a:lnTo>
                        <a:pt x="88" y="117"/>
                      </a:lnTo>
                      <a:lnTo>
                        <a:pt x="100" y="99"/>
                      </a:lnTo>
                      <a:lnTo>
                        <a:pt x="105" y="82"/>
                      </a:lnTo>
                      <a:lnTo>
                        <a:pt x="102" y="80"/>
                      </a:lnTo>
                      <a:lnTo>
                        <a:pt x="96" y="90"/>
                      </a:lnTo>
                      <a:lnTo>
                        <a:pt x="92" y="98"/>
                      </a:lnTo>
                      <a:lnTo>
                        <a:pt x="86" y="103"/>
                      </a:lnTo>
                      <a:lnTo>
                        <a:pt x="79" y="107"/>
                      </a:lnTo>
                      <a:lnTo>
                        <a:pt x="73" y="109"/>
                      </a:lnTo>
                      <a:lnTo>
                        <a:pt x="65" y="109"/>
                      </a:lnTo>
                      <a:lnTo>
                        <a:pt x="48" y="105"/>
                      </a:lnTo>
                      <a:lnTo>
                        <a:pt x="33" y="94"/>
                      </a:lnTo>
                      <a:lnTo>
                        <a:pt x="23" y="75"/>
                      </a:lnTo>
                      <a:lnTo>
                        <a:pt x="19" y="52"/>
                      </a:lnTo>
                      <a:lnTo>
                        <a:pt x="105" y="52"/>
                      </a:lnTo>
                      <a:close/>
                      <a:moveTo>
                        <a:pt x="31" y="19"/>
                      </a:moveTo>
                      <a:lnTo>
                        <a:pt x="37" y="13"/>
                      </a:lnTo>
                      <a:lnTo>
                        <a:pt x="42" y="11"/>
                      </a:lnTo>
                      <a:lnTo>
                        <a:pt x="50" y="10"/>
                      </a:lnTo>
                      <a:lnTo>
                        <a:pt x="58" y="11"/>
                      </a:lnTo>
                      <a:lnTo>
                        <a:pt x="63" y="15"/>
                      </a:lnTo>
                      <a:lnTo>
                        <a:pt x="69" y="19"/>
                      </a:lnTo>
                      <a:lnTo>
                        <a:pt x="75" y="27"/>
                      </a:lnTo>
                      <a:lnTo>
                        <a:pt x="75" y="31"/>
                      </a:lnTo>
                      <a:lnTo>
                        <a:pt x="77" y="36"/>
                      </a:lnTo>
                      <a:lnTo>
                        <a:pt x="77" y="44"/>
                      </a:lnTo>
                      <a:lnTo>
                        <a:pt x="19" y="44"/>
                      </a:lnTo>
                      <a:lnTo>
                        <a:pt x="21" y="34"/>
                      </a:lnTo>
                      <a:lnTo>
                        <a:pt x="25" y="25"/>
                      </a:lnTo>
                      <a:lnTo>
                        <a:pt x="31" y="19"/>
                      </a:lnTo>
                      <a:close/>
                    </a:path>
                  </a:pathLst>
                </a:custGeom>
                <a:solidFill>
                  <a:srgbClr val="FF0000"/>
                </a:solidFill>
                <a:ln w="0">
                  <a:solidFill>
                    <a:srgbClr val="FF0000"/>
                  </a:solidFill>
                  <a:prstDash val="solid"/>
                  <a:round/>
                  <a:headEnd/>
                  <a:tailEnd/>
                </a:ln>
              </p:spPr>
              <p:txBody>
                <a:bodyPr/>
                <a:lstStyle/>
                <a:p>
                  <a:endParaRPr lang="it-IT"/>
                </a:p>
              </p:txBody>
            </p:sp>
            <p:sp>
              <p:nvSpPr>
                <p:cNvPr id="2333" name="Line 170"/>
                <p:cNvSpPr>
                  <a:spLocks noChangeShapeType="1"/>
                </p:cNvSpPr>
                <p:nvPr/>
              </p:nvSpPr>
              <p:spPr bwMode="auto">
                <a:xfrm>
                  <a:off x="643" y="852"/>
                  <a:ext cx="333" cy="740"/>
                </a:xfrm>
                <a:prstGeom prst="line">
                  <a:avLst/>
                </a:prstGeom>
                <a:noFill/>
                <a:ln w="17463">
                  <a:solidFill>
                    <a:srgbClr val="FF0000"/>
                  </a:solidFill>
                  <a:round/>
                  <a:headEnd/>
                  <a:tailEnd/>
                </a:ln>
              </p:spPr>
              <p:txBody>
                <a:bodyPr/>
                <a:lstStyle/>
                <a:p>
                  <a:endParaRPr lang="it-IT"/>
                </a:p>
              </p:txBody>
            </p:sp>
            <p:sp>
              <p:nvSpPr>
                <p:cNvPr id="2334" name="Line 171"/>
                <p:cNvSpPr>
                  <a:spLocks noChangeShapeType="1"/>
                </p:cNvSpPr>
                <p:nvPr/>
              </p:nvSpPr>
              <p:spPr bwMode="auto">
                <a:xfrm flipH="1">
                  <a:off x="1158" y="3252"/>
                  <a:ext cx="19" cy="678"/>
                </a:xfrm>
                <a:prstGeom prst="line">
                  <a:avLst/>
                </a:prstGeom>
                <a:noFill/>
                <a:ln w="17463">
                  <a:solidFill>
                    <a:srgbClr val="FF0000"/>
                  </a:solidFill>
                  <a:round/>
                  <a:headEnd/>
                  <a:tailEnd/>
                </a:ln>
              </p:spPr>
              <p:txBody>
                <a:bodyPr/>
                <a:lstStyle/>
                <a:p>
                  <a:endParaRPr lang="it-IT"/>
                </a:p>
              </p:txBody>
            </p:sp>
            <p:sp>
              <p:nvSpPr>
                <p:cNvPr id="2335" name="Line 172"/>
                <p:cNvSpPr>
                  <a:spLocks noChangeShapeType="1"/>
                </p:cNvSpPr>
                <p:nvPr/>
              </p:nvSpPr>
              <p:spPr bwMode="auto">
                <a:xfrm>
                  <a:off x="976" y="1592"/>
                  <a:ext cx="4" cy="13"/>
                </a:xfrm>
                <a:prstGeom prst="line">
                  <a:avLst/>
                </a:prstGeom>
                <a:noFill/>
                <a:ln w="17463">
                  <a:solidFill>
                    <a:srgbClr val="FF0000"/>
                  </a:solidFill>
                  <a:round/>
                  <a:headEnd/>
                  <a:tailEnd/>
                </a:ln>
              </p:spPr>
              <p:txBody>
                <a:bodyPr/>
                <a:lstStyle/>
                <a:p>
                  <a:endParaRPr lang="it-IT"/>
                </a:p>
              </p:txBody>
            </p:sp>
            <p:sp>
              <p:nvSpPr>
                <p:cNvPr id="2336" name="Freeform 173"/>
                <p:cNvSpPr>
                  <a:spLocks/>
                </p:cNvSpPr>
                <p:nvPr/>
              </p:nvSpPr>
              <p:spPr bwMode="auto">
                <a:xfrm>
                  <a:off x="980" y="1605"/>
                  <a:ext cx="2" cy="18"/>
                </a:xfrm>
                <a:custGeom>
                  <a:avLst/>
                  <a:gdLst>
                    <a:gd name="T0" fmla="*/ 0 w 4"/>
                    <a:gd name="T1" fmla="*/ 0 h 36"/>
                    <a:gd name="T2" fmla="*/ 2 w 4"/>
                    <a:gd name="T3" fmla="*/ 26 h 36"/>
                    <a:gd name="T4" fmla="*/ 4 w 4"/>
                    <a:gd name="T5" fmla="*/ 36 h 36"/>
                    <a:gd name="T6" fmla="*/ 0 60000 65536"/>
                    <a:gd name="T7" fmla="*/ 0 60000 65536"/>
                    <a:gd name="T8" fmla="*/ 0 60000 65536"/>
                    <a:gd name="T9" fmla="*/ 0 w 4"/>
                    <a:gd name="T10" fmla="*/ 0 h 36"/>
                    <a:gd name="T11" fmla="*/ 4 w 4"/>
                    <a:gd name="T12" fmla="*/ 36 h 36"/>
                  </a:gdLst>
                  <a:ahLst/>
                  <a:cxnLst>
                    <a:cxn ang="T6">
                      <a:pos x="T0" y="T1"/>
                    </a:cxn>
                    <a:cxn ang="T7">
                      <a:pos x="T2" y="T3"/>
                    </a:cxn>
                    <a:cxn ang="T8">
                      <a:pos x="T4" y="T5"/>
                    </a:cxn>
                  </a:cxnLst>
                  <a:rect l="T9" t="T10" r="T11" b="T12"/>
                  <a:pathLst>
                    <a:path w="4" h="36">
                      <a:moveTo>
                        <a:pt x="0" y="0"/>
                      </a:moveTo>
                      <a:lnTo>
                        <a:pt x="2" y="26"/>
                      </a:lnTo>
                      <a:lnTo>
                        <a:pt x="4" y="36"/>
                      </a:lnTo>
                    </a:path>
                  </a:pathLst>
                </a:custGeom>
                <a:noFill/>
                <a:ln w="17463">
                  <a:solidFill>
                    <a:srgbClr val="FF0000"/>
                  </a:solidFill>
                  <a:prstDash val="solid"/>
                  <a:round/>
                  <a:headEnd/>
                  <a:tailEnd/>
                </a:ln>
              </p:spPr>
              <p:txBody>
                <a:bodyPr/>
                <a:lstStyle/>
                <a:p>
                  <a:endParaRPr lang="it-IT"/>
                </a:p>
              </p:txBody>
            </p:sp>
            <p:sp>
              <p:nvSpPr>
                <p:cNvPr id="2337" name="Line 174"/>
                <p:cNvSpPr>
                  <a:spLocks noChangeShapeType="1"/>
                </p:cNvSpPr>
                <p:nvPr/>
              </p:nvSpPr>
              <p:spPr bwMode="auto">
                <a:xfrm>
                  <a:off x="984" y="1646"/>
                  <a:ext cx="3" cy="9"/>
                </a:xfrm>
                <a:prstGeom prst="line">
                  <a:avLst/>
                </a:prstGeom>
                <a:noFill/>
                <a:ln w="17463">
                  <a:solidFill>
                    <a:srgbClr val="FF0000"/>
                  </a:solidFill>
                  <a:round/>
                  <a:headEnd/>
                  <a:tailEnd/>
                </a:ln>
              </p:spPr>
              <p:txBody>
                <a:bodyPr/>
                <a:lstStyle/>
                <a:p>
                  <a:endParaRPr lang="it-IT"/>
                </a:p>
              </p:txBody>
            </p:sp>
            <p:sp>
              <p:nvSpPr>
                <p:cNvPr id="2338" name="Freeform 175"/>
                <p:cNvSpPr>
                  <a:spLocks/>
                </p:cNvSpPr>
                <p:nvPr/>
              </p:nvSpPr>
              <p:spPr bwMode="auto">
                <a:xfrm>
                  <a:off x="987" y="1655"/>
                  <a:ext cx="13" cy="17"/>
                </a:xfrm>
                <a:custGeom>
                  <a:avLst/>
                  <a:gdLst>
                    <a:gd name="T0" fmla="*/ 0 w 25"/>
                    <a:gd name="T1" fmla="*/ 0 h 32"/>
                    <a:gd name="T2" fmla="*/ 13 w 25"/>
                    <a:gd name="T3" fmla="*/ 21 h 32"/>
                    <a:gd name="T4" fmla="*/ 25 w 25"/>
                    <a:gd name="T5" fmla="*/ 32 h 32"/>
                    <a:gd name="T6" fmla="*/ 0 60000 65536"/>
                    <a:gd name="T7" fmla="*/ 0 60000 65536"/>
                    <a:gd name="T8" fmla="*/ 0 60000 65536"/>
                    <a:gd name="T9" fmla="*/ 0 w 25"/>
                    <a:gd name="T10" fmla="*/ 0 h 32"/>
                    <a:gd name="T11" fmla="*/ 25 w 25"/>
                    <a:gd name="T12" fmla="*/ 32 h 32"/>
                  </a:gdLst>
                  <a:ahLst/>
                  <a:cxnLst>
                    <a:cxn ang="T6">
                      <a:pos x="T0" y="T1"/>
                    </a:cxn>
                    <a:cxn ang="T7">
                      <a:pos x="T2" y="T3"/>
                    </a:cxn>
                    <a:cxn ang="T8">
                      <a:pos x="T4" y="T5"/>
                    </a:cxn>
                  </a:cxnLst>
                  <a:rect l="T9" t="T10" r="T11" b="T12"/>
                  <a:pathLst>
                    <a:path w="25" h="32">
                      <a:moveTo>
                        <a:pt x="0" y="0"/>
                      </a:moveTo>
                      <a:lnTo>
                        <a:pt x="13" y="21"/>
                      </a:lnTo>
                      <a:lnTo>
                        <a:pt x="25" y="32"/>
                      </a:lnTo>
                    </a:path>
                  </a:pathLst>
                </a:custGeom>
                <a:noFill/>
                <a:ln w="17463">
                  <a:solidFill>
                    <a:srgbClr val="FF0000"/>
                  </a:solidFill>
                  <a:prstDash val="solid"/>
                  <a:round/>
                  <a:headEnd/>
                  <a:tailEnd/>
                </a:ln>
              </p:spPr>
              <p:txBody>
                <a:bodyPr/>
                <a:lstStyle/>
                <a:p>
                  <a:endParaRPr lang="it-IT"/>
                </a:p>
              </p:txBody>
            </p:sp>
            <p:sp>
              <p:nvSpPr>
                <p:cNvPr id="2339" name="Line 176"/>
                <p:cNvSpPr>
                  <a:spLocks noChangeShapeType="1"/>
                </p:cNvSpPr>
                <p:nvPr/>
              </p:nvSpPr>
              <p:spPr bwMode="auto">
                <a:xfrm>
                  <a:off x="1017" y="1687"/>
                  <a:ext cx="3" cy="2"/>
                </a:xfrm>
                <a:prstGeom prst="line">
                  <a:avLst/>
                </a:prstGeom>
                <a:noFill/>
                <a:ln w="17463">
                  <a:solidFill>
                    <a:srgbClr val="FF0000"/>
                  </a:solidFill>
                  <a:round/>
                  <a:headEnd/>
                  <a:tailEnd/>
                </a:ln>
              </p:spPr>
              <p:txBody>
                <a:bodyPr/>
                <a:lstStyle/>
                <a:p>
                  <a:endParaRPr lang="it-IT"/>
                </a:p>
              </p:txBody>
            </p:sp>
            <p:sp>
              <p:nvSpPr>
                <p:cNvPr id="2340" name="Freeform 177"/>
                <p:cNvSpPr>
                  <a:spLocks/>
                </p:cNvSpPr>
                <p:nvPr/>
              </p:nvSpPr>
              <p:spPr bwMode="auto">
                <a:xfrm>
                  <a:off x="1020" y="1689"/>
                  <a:ext cx="15" cy="22"/>
                </a:xfrm>
                <a:custGeom>
                  <a:avLst/>
                  <a:gdLst>
                    <a:gd name="T0" fmla="*/ 0 w 30"/>
                    <a:gd name="T1" fmla="*/ 0 h 44"/>
                    <a:gd name="T2" fmla="*/ 13 w 30"/>
                    <a:gd name="T3" fmla="*/ 17 h 44"/>
                    <a:gd name="T4" fmla="*/ 30 w 30"/>
                    <a:gd name="T5" fmla="*/ 44 h 44"/>
                    <a:gd name="T6" fmla="*/ 0 60000 65536"/>
                    <a:gd name="T7" fmla="*/ 0 60000 65536"/>
                    <a:gd name="T8" fmla="*/ 0 60000 65536"/>
                    <a:gd name="T9" fmla="*/ 0 w 30"/>
                    <a:gd name="T10" fmla="*/ 0 h 44"/>
                    <a:gd name="T11" fmla="*/ 30 w 30"/>
                    <a:gd name="T12" fmla="*/ 44 h 44"/>
                  </a:gdLst>
                  <a:ahLst/>
                  <a:cxnLst>
                    <a:cxn ang="T6">
                      <a:pos x="T0" y="T1"/>
                    </a:cxn>
                    <a:cxn ang="T7">
                      <a:pos x="T2" y="T3"/>
                    </a:cxn>
                    <a:cxn ang="T8">
                      <a:pos x="T4" y="T5"/>
                    </a:cxn>
                  </a:cxnLst>
                  <a:rect l="T9" t="T10" r="T11" b="T12"/>
                  <a:pathLst>
                    <a:path w="30" h="44">
                      <a:moveTo>
                        <a:pt x="0" y="0"/>
                      </a:moveTo>
                      <a:lnTo>
                        <a:pt x="13" y="17"/>
                      </a:lnTo>
                      <a:lnTo>
                        <a:pt x="30" y="44"/>
                      </a:lnTo>
                    </a:path>
                  </a:pathLst>
                </a:custGeom>
                <a:noFill/>
                <a:ln w="17463">
                  <a:solidFill>
                    <a:srgbClr val="FF0000"/>
                  </a:solidFill>
                  <a:prstDash val="solid"/>
                  <a:round/>
                  <a:headEnd/>
                  <a:tailEnd/>
                </a:ln>
              </p:spPr>
              <p:txBody>
                <a:bodyPr/>
                <a:lstStyle/>
                <a:p>
                  <a:endParaRPr lang="it-IT"/>
                </a:p>
              </p:txBody>
            </p:sp>
            <p:sp>
              <p:nvSpPr>
                <p:cNvPr id="2341" name="Line 178"/>
                <p:cNvSpPr>
                  <a:spLocks noChangeShapeType="1"/>
                </p:cNvSpPr>
                <p:nvPr/>
              </p:nvSpPr>
              <p:spPr bwMode="auto">
                <a:xfrm>
                  <a:off x="1043" y="1733"/>
                  <a:ext cx="3" cy="13"/>
                </a:xfrm>
                <a:prstGeom prst="line">
                  <a:avLst/>
                </a:prstGeom>
                <a:noFill/>
                <a:ln w="17463">
                  <a:solidFill>
                    <a:srgbClr val="FF0000"/>
                  </a:solidFill>
                  <a:round/>
                  <a:headEnd/>
                  <a:tailEnd/>
                </a:ln>
              </p:spPr>
              <p:txBody>
                <a:bodyPr/>
                <a:lstStyle/>
                <a:p>
                  <a:endParaRPr lang="it-IT"/>
                </a:p>
              </p:txBody>
            </p:sp>
            <p:sp>
              <p:nvSpPr>
                <p:cNvPr id="2342" name="Freeform 179"/>
                <p:cNvSpPr>
                  <a:spLocks/>
                </p:cNvSpPr>
                <p:nvPr/>
              </p:nvSpPr>
              <p:spPr bwMode="auto">
                <a:xfrm>
                  <a:off x="1046" y="1746"/>
                  <a:ext cx="2" cy="17"/>
                </a:xfrm>
                <a:custGeom>
                  <a:avLst/>
                  <a:gdLst>
                    <a:gd name="T0" fmla="*/ 0 w 4"/>
                    <a:gd name="T1" fmla="*/ 0 h 32"/>
                    <a:gd name="T2" fmla="*/ 4 w 4"/>
                    <a:gd name="T3" fmla="*/ 32 h 32"/>
                    <a:gd name="T4" fmla="*/ 4 w 4"/>
                    <a:gd name="T5" fmla="*/ 32 h 32"/>
                    <a:gd name="T6" fmla="*/ 0 60000 65536"/>
                    <a:gd name="T7" fmla="*/ 0 60000 65536"/>
                    <a:gd name="T8" fmla="*/ 0 60000 65536"/>
                    <a:gd name="T9" fmla="*/ 0 w 4"/>
                    <a:gd name="T10" fmla="*/ 0 h 32"/>
                    <a:gd name="T11" fmla="*/ 4 w 4"/>
                    <a:gd name="T12" fmla="*/ 32 h 32"/>
                  </a:gdLst>
                  <a:ahLst/>
                  <a:cxnLst>
                    <a:cxn ang="T6">
                      <a:pos x="T0" y="T1"/>
                    </a:cxn>
                    <a:cxn ang="T7">
                      <a:pos x="T2" y="T3"/>
                    </a:cxn>
                    <a:cxn ang="T8">
                      <a:pos x="T4" y="T5"/>
                    </a:cxn>
                  </a:cxnLst>
                  <a:rect l="T9" t="T10" r="T11" b="T12"/>
                  <a:pathLst>
                    <a:path w="4" h="32">
                      <a:moveTo>
                        <a:pt x="0" y="0"/>
                      </a:moveTo>
                      <a:lnTo>
                        <a:pt x="4" y="32"/>
                      </a:lnTo>
                    </a:path>
                  </a:pathLst>
                </a:custGeom>
                <a:noFill/>
                <a:ln w="17463">
                  <a:solidFill>
                    <a:srgbClr val="FF0000"/>
                  </a:solidFill>
                  <a:prstDash val="solid"/>
                  <a:round/>
                  <a:headEnd/>
                  <a:tailEnd/>
                </a:ln>
              </p:spPr>
              <p:txBody>
                <a:bodyPr/>
                <a:lstStyle/>
                <a:p>
                  <a:endParaRPr lang="it-IT"/>
                </a:p>
              </p:txBody>
            </p:sp>
            <p:sp>
              <p:nvSpPr>
                <p:cNvPr id="2343" name="Freeform 180"/>
                <p:cNvSpPr>
                  <a:spLocks/>
                </p:cNvSpPr>
                <p:nvPr/>
              </p:nvSpPr>
              <p:spPr bwMode="auto">
                <a:xfrm>
                  <a:off x="1050" y="1786"/>
                  <a:ext cx="8" cy="29"/>
                </a:xfrm>
                <a:custGeom>
                  <a:avLst/>
                  <a:gdLst>
                    <a:gd name="T0" fmla="*/ 0 w 15"/>
                    <a:gd name="T1" fmla="*/ 0 h 60"/>
                    <a:gd name="T2" fmla="*/ 4 w 15"/>
                    <a:gd name="T3" fmla="*/ 21 h 60"/>
                    <a:gd name="T4" fmla="*/ 15 w 15"/>
                    <a:gd name="T5" fmla="*/ 60 h 60"/>
                    <a:gd name="T6" fmla="*/ 0 60000 65536"/>
                    <a:gd name="T7" fmla="*/ 0 60000 65536"/>
                    <a:gd name="T8" fmla="*/ 0 60000 65536"/>
                    <a:gd name="T9" fmla="*/ 0 w 15"/>
                    <a:gd name="T10" fmla="*/ 0 h 60"/>
                    <a:gd name="T11" fmla="*/ 15 w 15"/>
                    <a:gd name="T12" fmla="*/ 60 h 60"/>
                  </a:gdLst>
                  <a:ahLst/>
                  <a:cxnLst>
                    <a:cxn ang="T6">
                      <a:pos x="T0" y="T1"/>
                    </a:cxn>
                    <a:cxn ang="T7">
                      <a:pos x="T2" y="T3"/>
                    </a:cxn>
                    <a:cxn ang="T8">
                      <a:pos x="T4" y="T5"/>
                    </a:cxn>
                  </a:cxnLst>
                  <a:rect l="T9" t="T10" r="T11" b="T12"/>
                  <a:pathLst>
                    <a:path w="15" h="60">
                      <a:moveTo>
                        <a:pt x="0" y="0"/>
                      </a:moveTo>
                      <a:lnTo>
                        <a:pt x="4" y="21"/>
                      </a:lnTo>
                      <a:lnTo>
                        <a:pt x="15" y="60"/>
                      </a:lnTo>
                    </a:path>
                  </a:pathLst>
                </a:custGeom>
                <a:noFill/>
                <a:ln w="17463">
                  <a:solidFill>
                    <a:srgbClr val="FF0000"/>
                  </a:solidFill>
                  <a:prstDash val="solid"/>
                  <a:round/>
                  <a:headEnd/>
                  <a:tailEnd/>
                </a:ln>
              </p:spPr>
              <p:txBody>
                <a:bodyPr/>
                <a:lstStyle/>
                <a:p>
                  <a:endParaRPr lang="it-IT"/>
                </a:p>
              </p:txBody>
            </p:sp>
            <p:sp>
              <p:nvSpPr>
                <p:cNvPr id="2344" name="Freeform 181"/>
                <p:cNvSpPr>
                  <a:spLocks/>
                </p:cNvSpPr>
                <p:nvPr/>
              </p:nvSpPr>
              <p:spPr bwMode="auto">
                <a:xfrm>
                  <a:off x="1068" y="1836"/>
                  <a:ext cx="14" cy="27"/>
                </a:xfrm>
                <a:custGeom>
                  <a:avLst/>
                  <a:gdLst>
                    <a:gd name="T0" fmla="*/ 0 w 29"/>
                    <a:gd name="T1" fmla="*/ 0 h 53"/>
                    <a:gd name="T2" fmla="*/ 8 w 29"/>
                    <a:gd name="T3" fmla="*/ 21 h 53"/>
                    <a:gd name="T4" fmla="*/ 29 w 29"/>
                    <a:gd name="T5" fmla="*/ 53 h 53"/>
                    <a:gd name="T6" fmla="*/ 0 60000 65536"/>
                    <a:gd name="T7" fmla="*/ 0 60000 65536"/>
                    <a:gd name="T8" fmla="*/ 0 60000 65536"/>
                    <a:gd name="T9" fmla="*/ 0 w 29"/>
                    <a:gd name="T10" fmla="*/ 0 h 53"/>
                    <a:gd name="T11" fmla="*/ 29 w 29"/>
                    <a:gd name="T12" fmla="*/ 53 h 53"/>
                  </a:gdLst>
                  <a:ahLst/>
                  <a:cxnLst>
                    <a:cxn ang="T6">
                      <a:pos x="T0" y="T1"/>
                    </a:cxn>
                    <a:cxn ang="T7">
                      <a:pos x="T2" y="T3"/>
                    </a:cxn>
                    <a:cxn ang="T8">
                      <a:pos x="T4" y="T5"/>
                    </a:cxn>
                  </a:cxnLst>
                  <a:rect l="T9" t="T10" r="T11" b="T12"/>
                  <a:pathLst>
                    <a:path w="29" h="53">
                      <a:moveTo>
                        <a:pt x="0" y="0"/>
                      </a:moveTo>
                      <a:lnTo>
                        <a:pt x="8" y="21"/>
                      </a:lnTo>
                      <a:lnTo>
                        <a:pt x="29" y="53"/>
                      </a:lnTo>
                    </a:path>
                  </a:pathLst>
                </a:custGeom>
                <a:noFill/>
                <a:ln w="17463">
                  <a:solidFill>
                    <a:srgbClr val="FF0000"/>
                  </a:solidFill>
                  <a:prstDash val="solid"/>
                  <a:round/>
                  <a:headEnd/>
                  <a:tailEnd/>
                </a:ln>
              </p:spPr>
              <p:txBody>
                <a:bodyPr/>
                <a:lstStyle/>
                <a:p>
                  <a:endParaRPr lang="it-IT"/>
                </a:p>
              </p:txBody>
            </p:sp>
            <p:sp>
              <p:nvSpPr>
                <p:cNvPr id="2345" name="Line 182"/>
                <p:cNvSpPr>
                  <a:spLocks noChangeShapeType="1"/>
                </p:cNvSpPr>
                <p:nvPr/>
              </p:nvSpPr>
              <p:spPr bwMode="auto">
                <a:xfrm>
                  <a:off x="1094" y="1883"/>
                  <a:ext cx="17" cy="25"/>
                </a:xfrm>
                <a:prstGeom prst="line">
                  <a:avLst/>
                </a:prstGeom>
                <a:noFill/>
                <a:ln w="17463">
                  <a:solidFill>
                    <a:srgbClr val="FF0000"/>
                  </a:solidFill>
                  <a:round/>
                  <a:headEnd/>
                  <a:tailEnd/>
                </a:ln>
              </p:spPr>
              <p:txBody>
                <a:bodyPr/>
                <a:lstStyle/>
                <a:p>
                  <a:endParaRPr lang="it-IT"/>
                </a:p>
              </p:txBody>
            </p:sp>
            <p:sp>
              <p:nvSpPr>
                <p:cNvPr id="2346" name="Freeform 183"/>
                <p:cNvSpPr>
                  <a:spLocks/>
                </p:cNvSpPr>
                <p:nvPr/>
              </p:nvSpPr>
              <p:spPr bwMode="auto">
                <a:xfrm>
                  <a:off x="1123" y="1927"/>
                  <a:ext cx="16" cy="27"/>
                </a:xfrm>
                <a:custGeom>
                  <a:avLst/>
                  <a:gdLst>
                    <a:gd name="T0" fmla="*/ 0 w 33"/>
                    <a:gd name="T1" fmla="*/ 0 h 54"/>
                    <a:gd name="T2" fmla="*/ 16 w 33"/>
                    <a:gd name="T3" fmla="*/ 25 h 54"/>
                    <a:gd name="T4" fmla="*/ 33 w 33"/>
                    <a:gd name="T5" fmla="*/ 54 h 54"/>
                    <a:gd name="T6" fmla="*/ 0 60000 65536"/>
                    <a:gd name="T7" fmla="*/ 0 60000 65536"/>
                    <a:gd name="T8" fmla="*/ 0 60000 65536"/>
                    <a:gd name="T9" fmla="*/ 0 w 33"/>
                    <a:gd name="T10" fmla="*/ 0 h 54"/>
                    <a:gd name="T11" fmla="*/ 33 w 33"/>
                    <a:gd name="T12" fmla="*/ 54 h 54"/>
                  </a:gdLst>
                  <a:ahLst/>
                  <a:cxnLst>
                    <a:cxn ang="T6">
                      <a:pos x="T0" y="T1"/>
                    </a:cxn>
                    <a:cxn ang="T7">
                      <a:pos x="T2" y="T3"/>
                    </a:cxn>
                    <a:cxn ang="T8">
                      <a:pos x="T4" y="T5"/>
                    </a:cxn>
                  </a:cxnLst>
                  <a:rect l="T9" t="T10" r="T11" b="T12"/>
                  <a:pathLst>
                    <a:path w="33" h="54">
                      <a:moveTo>
                        <a:pt x="0" y="0"/>
                      </a:moveTo>
                      <a:lnTo>
                        <a:pt x="16" y="25"/>
                      </a:lnTo>
                      <a:lnTo>
                        <a:pt x="33" y="54"/>
                      </a:lnTo>
                    </a:path>
                  </a:pathLst>
                </a:custGeom>
                <a:noFill/>
                <a:ln w="17463">
                  <a:solidFill>
                    <a:srgbClr val="FF0000"/>
                  </a:solidFill>
                  <a:prstDash val="solid"/>
                  <a:round/>
                  <a:headEnd/>
                  <a:tailEnd/>
                </a:ln>
              </p:spPr>
              <p:txBody>
                <a:bodyPr/>
                <a:lstStyle/>
                <a:p>
                  <a:endParaRPr lang="it-IT"/>
                </a:p>
              </p:txBody>
            </p:sp>
            <p:sp>
              <p:nvSpPr>
                <p:cNvPr id="2347" name="Freeform 184"/>
                <p:cNvSpPr>
                  <a:spLocks/>
                </p:cNvSpPr>
                <p:nvPr/>
              </p:nvSpPr>
              <p:spPr bwMode="auto">
                <a:xfrm>
                  <a:off x="1150" y="1974"/>
                  <a:ext cx="11" cy="28"/>
                </a:xfrm>
                <a:custGeom>
                  <a:avLst/>
                  <a:gdLst>
                    <a:gd name="T0" fmla="*/ 0 w 23"/>
                    <a:gd name="T1" fmla="*/ 0 h 56"/>
                    <a:gd name="T2" fmla="*/ 17 w 23"/>
                    <a:gd name="T3" fmla="*/ 39 h 56"/>
                    <a:gd name="T4" fmla="*/ 23 w 23"/>
                    <a:gd name="T5" fmla="*/ 56 h 56"/>
                    <a:gd name="T6" fmla="*/ 0 60000 65536"/>
                    <a:gd name="T7" fmla="*/ 0 60000 65536"/>
                    <a:gd name="T8" fmla="*/ 0 60000 65536"/>
                    <a:gd name="T9" fmla="*/ 0 w 23"/>
                    <a:gd name="T10" fmla="*/ 0 h 56"/>
                    <a:gd name="T11" fmla="*/ 23 w 23"/>
                    <a:gd name="T12" fmla="*/ 56 h 56"/>
                  </a:gdLst>
                  <a:ahLst/>
                  <a:cxnLst>
                    <a:cxn ang="T6">
                      <a:pos x="T0" y="T1"/>
                    </a:cxn>
                    <a:cxn ang="T7">
                      <a:pos x="T2" y="T3"/>
                    </a:cxn>
                    <a:cxn ang="T8">
                      <a:pos x="T4" y="T5"/>
                    </a:cxn>
                  </a:cxnLst>
                  <a:rect l="T9" t="T10" r="T11" b="T12"/>
                  <a:pathLst>
                    <a:path w="23" h="56">
                      <a:moveTo>
                        <a:pt x="0" y="0"/>
                      </a:moveTo>
                      <a:lnTo>
                        <a:pt x="17" y="39"/>
                      </a:lnTo>
                      <a:lnTo>
                        <a:pt x="23" y="56"/>
                      </a:lnTo>
                    </a:path>
                  </a:pathLst>
                </a:custGeom>
                <a:noFill/>
                <a:ln w="17463">
                  <a:solidFill>
                    <a:srgbClr val="FF0000"/>
                  </a:solidFill>
                  <a:prstDash val="solid"/>
                  <a:round/>
                  <a:headEnd/>
                  <a:tailEnd/>
                </a:ln>
              </p:spPr>
              <p:txBody>
                <a:bodyPr/>
                <a:lstStyle/>
                <a:p>
                  <a:endParaRPr lang="it-IT"/>
                </a:p>
              </p:txBody>
            </p:sp>
            <p:sp>
              <p:nvSpPr>
                <p:cNvPr id="2348" name="Freeform 185"/>
                <p:cNvSpPr>
                  <a:spLocks/>
                </p:cNvSpPr>
                <p:nvPr/>
              </p:nvSpPr>
              <p:spPr bwMode="auto">
                <a:xfrm>
                  <a:off x="1168" y="2024"/>
                  <a:ext cx="6" cy="31"/>
                </a:xfrm>
                <a:custGeom>
                  <a:avLst/>
                  <a:gdLst>
                    <a:gd name="T0" fmla="*/ 0 w 12"/>
                    <a:gd name="T1" fmla="*/ 0 h 61"/>
                    <a:gd name="T2" fmla="*/ 6 w 12"/>
                    <a:gd name="T3" fmla="*/ 23 h 61"/>
                    <a:gd name="T4" fmla="*/ 12 w 12"/>
                    <a:gd name="T5" fmla="*/ 61 h 61"/>
                    <a:gd name="T6" fmla="*/ 0 60000 65536"/>
                    <a:gd name="T7" fmla="*/ 0 60000 65536"/>
                    <a:gd name="T8" fmla="*/ 0 60000 65536"/>
                    <a:gd name="T9" fmla="*/ 0 w 12"/>
                    <a:gd name="T10" fmla="*/ 0 h 61"/>
                    <a:gd name="T11" fmla="*/ 12 w 12"/>
                    <a:gd name="T12" fmla="*/ 61 h 61"/>
                  </a:gdLst>
                  <a:ahLst/>
                  <a:cxnLst>
                    <a:cxn ang="T6">
                      <a:pos x="T0" y="T1"/>
                    </a:cxn>
                    <a:cxn ang="T7">
                      <a:pos x="T2" y="T3"/>
                    </a:cxn>
                    <a:cxn ang="T8">
                      <a:pos x="T4" y="T5"/>
                    </a:cxn>
                  </a:cxnLst>
                  <a:rect l="T9" t="T10" r="T11" b="T12"/>
                  <a:pathLst>
                    <a:path w="12" h="61">
                      <a:moveTo>
                        <a:pt x="0" y="0"/>
                      </a:moveTo>
                      <a:lnTo>
                        <a:pt x="6" y="23"/>
                      </a:lnTo>
                      <a:lnTo>
                        <a:pt x="12" y="61"/>
                      </a:lnTo>
                    </a:path>
                  </a:pathLst>
                </a:custGeom>
                <a:noFill/>
                <a:ln w="17463">
                  <a:solidFill>
                    <a:srgbClr val="FF0000"/>
                  </a:solidFill>
                  <a:prstDash val="solid"/>
                  <a:round/>
                  <a:headEnd/>
                  <a:tailEnd/>
                </a:ln>
              </p:spPr>
              <p:txBody>
                <a:bodyPr/>
                <a:lstStyle/>
                <a:p>
                  <a:endParaRPr lang="it-IT"/>
                </a:p>
              </p:txBody>
            </p:sp>
            <p:sp>
              <p:nvSpPr>
                <p:cNvPr id="2349" name="Freeform 186"/>
                <p:cNvSpPr>
                  <a:spLocks/>
                </p:cNvSpPr>
                <p:nvPr/>
              </p:nvSpPr>
              <p:spPr bwMode="auto">
                <a:xfrm>
                  <a:off x="1175" y="2077"/>
                  <a:ext cx="2" cy="31"/>
                </a:xfrm>
                <a:custGeom>
                  <a:avLst/>
                  <a:gdLst>
                    <a:gd name="T0" fmla="*/ 0 w 3"/>
                    <a:gd name="T1" fmla="*/ 0 h 61"/>
                    <a:gd name="T2" fmla="*/ 2 w 3"/>
                    <a:gd name="T3" fmla="*/ 46 h 61"/>
                    <a:gd name="T4" fmla="*/ 3 w 3"/>
                    <a:gd name="T5" fmla="*/ 61 h 61"/>
                    <a:gd name="T6" fmla="*/ 0 60000 65536"/>
                    <a:gd name="T7" fmla="*/ 0 60000 65536"/>
                    <a:gd name="T8" fmla="*/ 0 60000 65536"/>
                    <a:gd name="T9" fmla="*/ 0 w 3"/>
                    <a:gd name="T10" fmla="*/ 0 h 61"/>
                    <a:gd name="T11" fmla="*/ 3 w 3"/>
                    <a:gd name="T12" fmla="*/ 61 h 61"/>
                  </a:gdLst>
                  <a:ahLst/>
                  <a:cxnLst>
                    <a:cxn ang="T6">
                      <a:pos x="T0" y="T1"/>
                    </a:cxn>
                    <a:cxn ang="T7">
                      <a:pos x="T2" y="T3"/>
                    </a:cxn>
                    <a:cxn ang="T8">
                      <a:pos x="T4" y="T5"/>
                    </a:cxn>
                  </a:cxnLst>
                  <a:rect l="T9" t="T10" r="T11" b="T12"/>
                  <a:pathLst>
                    <a:path w="3" h="61">
                      <a:moveTo>
                        <a:pt x="0" y="0"/>
                      </a:moveTo>
                      <a:lnTo>
                        <a:pt x="2" y="46"/>
                      </a:lnTo>
                      <a:lnTo>
                        <a:pt x="3" y="61"/>
                      </a:lnTo>
                    </a:path>
                  </a:pathLst>
                </a:custGeom>
                <a:noFill/>
                <a:ln w="17463">
                  <a:solidFill>
                    <a:srgbClr val="FF0000"/>
                  </a:solidFill>
                  <a:prstDash val="solid"/>
                  <a:round/>
                  <a:headEnd/>
                  <a:tailEnd/>
                </a:ln>
              </p:spPr>
              <p:txBody>
                <a:bodyPr/>
                <a:lstStyle/>
                <a:p>
                  <a:endParaRPr lang="it-IT"/>
                </a:p>
              </p:txBody>
            </p:sp>
            <p:sp>
              <p:nvSpPr>
                <p:cNvPr id="2350" name="Freeform 187"/>
                <p:cNvSpPr>
                  <a:spLocks/>
                </p:cNvSpPr>
                <p:nvPr/>
              </p:nvSpPr>
              <p:spPr bwMode="auto">
                <a:xfrm>
                  <a:off x="1178" y="2131"/>
                  <a:ext cx="6" cy="30"/>
                </a:xfrm>
                <a:custGeom>
                  <a:avLst/>
                  <a:gdLst>
                    <a:gd name="T0" fmla="*/ 0 w 14"/>
                    <a:gd name="T1" fmla="*/ 0 h 59"/>
                    <a:gd name="T2" fmla="*/ 8 w 14"/>
                    <a:gd name="T3" fmla="*/ 40 h 59"/>
                    <a:gd name="T4" fmla="*/ 14 w 14"/>
                    <a:gd name="T5" fmla="*/ 59 h 59"/>
                    <a:gd name="T6" fmla="*/ 0 60000 65536"/>
                    <a:gd name="T7" fmla="*/ 0 60000 65536"/>
                    <a:gd name="T8" fmla="*/ 0 60000 65536"/>
                    <a:gd name="T9" fmla="*/ 0 w 14"/>
                    <a:gd name="T10" fmla="*/ 0 h 59"/>
                    <a:gd name="T11" fmla="*/ 14 w 14"/>
                    <a:gd name="T12" fmla="*/ 59 h 59"/>
                  </a:gdLst>
                  <a:ahLst/>
                  <a:cxnLst>
                    <a:cxn ang="T6">
                      <a:pos x="T0" y="T1"/>
                    </a:cxn>
                    <a:cxn ang="T7">
                      <a:pos x="T2" y="T3"/>
                    </a:cxn>
                    <a:cxn ang="T8">
                      <a:pos x="T4" y="T5"/>
                    </a:cxn>
                  </a:cxnLst>
                  <a:rect l="T9" t="T10" r="T11" b="T12"/>
                  <a:pathLst>
                    <a:path w="14" h="59">
                      <a:moveTo>
                        <a:pt x="0" y="0"/>
                      </a:moveTo>
                      <a:lnTo>
                        <a:pt x="8" y="40"/>
                      </a:lnTo>
                      <a:lnTo>
                        <a:pt x="14" y="59"/>
                      </a:lnTo>
                    </a:path>
                  </a:pathLst>
                </a:custGeom>
                <a:noFill/>
                <a:ln w="17463">
                  <a:solidFill>
                    <a:srgbClr val="FF0000"/>
                  </a:solidFill>
                  <a:prstDash val="solid"/>
                  <a:round/>
                  <a:headEnd/>
                  <a:tailEnd/>
                </a:ln>
              </p:spPr>
              <p:txBody>
                <a:bodyPr/>
                <a:lstStyle/>
                <a:p>
                  <a:endParaRPr lang="it-IT"/>
                </a:p>
              </p:txBody>
            </p:sp>
            <p:sp>
              <p:nvSpPr>
                <p:cNvPr id="2351" name="Freeform 188"/>
                <p:cNvSpPr>
                  <a:spLocks/>
                </p:cNvSpPr>
                <p:nvPr/>
              </p:nvSpPr>
              <p:spPr bwMode="auto">
                <a:xfrm>
                  <a:off x="1193" y="2182"/>
                  <a:ext cx="15" cy="27"/>
                </a:xfrm>
                <a:custGeom>
                  <a:avLst/>
                  <a:gdLst>
                    <a:gd name="T0" fmla="*/ 0 w 31"/>
                    <a:gd name="T1" fmla="*/ 0 h 53"/>
                    <a:gd name="T2" fmla="*/ 17 w 31"/>
                    <a:gd name="T3" fmla="*/ 30 h 53"/>
                    <a:gd name="T4" fmla="*/ 31 w 31"/>
                    <a:gd name="T5" fmla="*/ 53 h 53"/>
                    <a:gd name="T6" fmla="*/ 0 60000 65536"/>
                    <a:gd name="T7" fmla="*/ 0 60000 65536"/>
                    <a:gd name="T8" fmla="*/ 0 60000 65536"/>
                    <a:gd name="T9" fmla="*/ 0 w 31"/>
                    <a:gd name="T10" fmla="*/ 0 h 53"/>
                    <a:gd name="T11" fmla="*/ 31 w 31"/>
                    <a:gd name="T12" fmla="*/ 53 h 53"/>
                  </a:gdLst>
                  <a:ahLst/>
                  <a:cxnLst>
                    <a:cxn ang="T6">
                      <a:pos x="T0" y="T1"/>
                    </a:cxn>
                    <a:cxn ang="T7">
                      <a:pos x="T2" y="T3"/>
                    </a:cxn>
                    <a:cxn ang="T8">
                      <a:pos x="T4" y="T5"/>
                    </a:cxn>
                  </a:cxnLst>
                  <a:rect l="T9" t="T10" r="T11" b="T12"/>
                  <a:pathLst>
                    <a:path w="31" h="53">
                      <a:moveTo>
                        <a:pt x="0" y="0"/>
                      </a:moveTo>
                      <a:lnTo>
                        <a:pt x="17" y="30"/>
                      </a:lnTo>
                      <a:lnTo>
                        <a:pt x="31" y="53"/>
                      </a:lnTo>
                    </a:path>
                  </a:pathLst>
                </a:custGeom>
                <a:noFill/>
                <a:ln w="17463">
                  <a:solidFill>
                    <a:srgbClr val="FF0000"/>
                  </a:solidFill>
                  <a:prstDash val="solid"/>
                  <a:round/>
                  <a:headEnd/>
                  <a:tailEnd/>
                </a:ln>
              </p:spPr>
              <p:txBody>
                <a:bodyPr/>
                <a:lstStyle/>
                <a:p>
                  <a:endParaRPr lang="it-IT"/>
                </a:p>
              </p:txBody>
            </p:sp>
            <p:sp>
              <p:nvSpPr>
                <p:cNvPr id="2352" name="Freeform 189"/>
                <p:cNvSpPr>
                  <a:spLocks/>
                </p:cNvSpPr>
                <p:nvPr/>
              </p:nvSpPr>
              <p:spPr bwMode="auto">
                <a:xfrm>
                  <a:off x="1221" y="2228"/>
                  <a:ext cx="15" cy="26"/>
                </a:xfrm>
                <a:custGeom>
                  <a:avLst/>
                  <a:gdLst>
                    <a:gd name="T0" fmla="*/ 0 w 31"/>
                    <a:gd name="T1" fmla="*/ 0 h 54"/>
                    <a:gd name="T2" fmla="*/ 14 w 31"/>
                    <a:gd name="T3" fmla="*/ 23 h 54"/>
                    <a:gd name="T4" fmla="*/ 31 w 31"/>
                    <a:gd name="T5" fmla="*/ 54 h 54"/>
                    <a:gd name="T6" fmla="*/ 0 60000 65536"/>
                    <a:gd name="T7" fmla="*/ 0 60000 65536"/>
                    <a:gd name="T8" fmla="*/ 0 60000 65536"/>
                    <a:gd name="T9" fmla="*/ 0 w 31"/>
                    <a:gd name="T10" fmla="*/ 0 h 54"/>
                    <a:gd name="T11" fmla="*/ 31 w 31"/>
                    <a:gd name="T12" fmla="*/ 54 h 54"/>
                  </a:gdLst>
                  <a:ahLst/>
                  <a:cxnLst>
                    <a:cxn ang="T6">
                      <a:pos x="T0" y="T1"/>
                    </a:cxn>
                    <a:cxn ang="T7">
                      <a:pos x="T2" y="T3"/>
                    </a:cxn>
                    <a:cxn ang="T8">
                      <a:pos x="T4" y="T5"/>
                    </a:cxn>
                  </a:cxnLst>
                  <a:rect l="T9" t="T10" r="T11" b="T12"/>
                  <a:pathLst>
                    <a:path w="31" h="54">
                      <a:moveTo>
                        <a:pt x="0" y="0"/>
                      </a:moveTo>
                      <a:lnTo>
                        <a:pt x="14" y="23"/>
                      </a:lnTo>
                      <a:lnTo>
                        <a:pt x="31" y="54"/>
                      </a:lnTo>
                    </a:path>
                  </a:pathLst>
                </a:custGeom>
                <a:noFill/>
                <a:ln w="17463">
                  <a:solidFill>
                    <a:srgbClr val="FF0000"/>
                  </a:solidFill>
                  <a:prstDash val="solid"/>
                  <a:round/>
                  <a:headEnd/>
                  <a:tailEnd/>
                </a:ln>
              </p:spPr>
              <p:txBody>
                <a:bodyPr/>
                <a:lstStyle/>
                <a:p>
                  <a:endParaRPr lang="it-IT"/>
                </a:p>
              </p:txBody>
            </p:sp>
            <p:sp>
              <p:nvSpPr>
                <p:cNvPr id="2353" name="Line 190"/>
                <p:cNvSpPr>
                  <a:spLocks noChangeShapeType="1"/>
                </p:cNvSpPr>
                <p:nvPr/>
              </p:nvSpPr>
              <p:spPr bwMode="auto">
                <a:xfrm>
                  <a:off x="1247" y="2275"/>
                  <a:ext cx="2" cy="3"/>
                </a:xfrm>
                <a:prstGeom prst="line">
                  <a:avLst/>
                </a:prstGeom>
                <a:noFill/>
                <a:ln w="17463">
                  <a:solidFill>
                    <a:srgbClr val="FF0000"/>
                  </a:solidFill>
                  <a:round/>
                  <a:headEnd/>
                  <a:tailEnd/>
                </a:ln>
              </p:spPr>
              <p:txBody>
                <a:bodyPr/>
                <a:lstStyle/>
                <a:p>
                  <a:endParaRPr lang="it-IT"/>
                </a:p>
              </p:txBody>
            </p:sp>
            <p:sp>
              <p:nvSpPr>
                <p:cNvPr id="2354" name="Freeform 191"/>
                <p:cNvSpPr>
                  <a:spLocks/>
                </p:cNvSpPr>
                <p:nvPr/>
              </p:nvSpPr>
              <p:spPr bwMode="auto">
                <a:xfrm>
                  <a:off x="1249" y="2278"/>
                  <a:ext cx="16" cy="21"/>
                </a:xfrm>
                <a:custGeom>
                  <a:avLst/>
                  <a:gdLst>
                    <a:gd name="T0" fmla="*/ 0 w 30"/>
                    <a:gd name="T1" fmla="*/ 0 h 42"/>
                    <a:gd name="T2" fmla="*/ 19 w 30"/>
                    <a:gd name="T3" fmla="*/ 29 h 42"/>
                    <a:gd name="T4" fmla="*/ 30 w 30"/>
                    <a:gd name="T5" fmla="*/ 42 h 42"/>
                    <a:gd name="T6" fmla="*/ 0 60000 65536"/>
                    <a:gd name="T7" fmla="*/ 0 60000 65536"/>
                    <a:gd name="T8" fmla="*/ 0 60000 65536"/>
                    <a:gd name="T9" fmla="*/ 0 w 30"/>
                    <a:gd name="T10" fmla="*/ 0 h 42"/>
                    <a:gd name="T11" fmla="*/ 30 w 30"/>
                    <a:gd name="T12" fmla="*/ 42 h 42"/>
                  </a:gdLst>
                  <a:ahLst/>
                  <a:cxnLst>
                    <a:cxn ang="T6">
                      <a:pos x="T0" y="T1"/>
                    </a:cxn>
                    <a:cxn ang="T7">
                      <a:pos x="T2" y="T3"/>
                    </a:cxn>
                    <a:cxn ang="T8">
                      <a:pos x="T4" y="T5"/>
                    </a:cxn>
                  </a:cxnLst>
                  <a:rect l="T9" t="T10" r="T11" b="T12"/>
                  <a:pathLst>
                    <a:path w="30" h="42">
                      <a:moveTo>
                        <a:pt x="0" y="0"/>
                      </a:moveTo>
                      <a:lnTo>
                        <a:pt x="19" y="29"/>
                      </a:lnTo>
                      <a:lnTo>
                        <a:pt x="30" y="42"/>
                      </a:lnTo>
                    </a:path>
                  </a:pathLst>
                </a:custGeom>
                <a:noFill/>
                <a:ln w="17463">
                  <a:solidFill>
                    <a:srgbClr val="FF0000"/>
                  </a:solidFill>
                  <a:prstDash val="solid"/>
                  <a:round/>
                  <a:headEnd/>
                  <a:tailEnd/>
                </a:ln>
              </p:spPr>
              <p:txBody>
                <a:bodyPr/>
                <a:lstStyle/>
                <a:p>
                  <a:endParaRPr lang="it-IT"/>
                </a:p>
              </p:txBody>
            </p:sp>
            <p:sp>
              <p:nvSpPr>
                <p:cNvPr id="2355" name="Line 192"/>
                <p:cNvSpPr>
                  <a:spLocks noChangeShapeType="1"/>
                </p:cNvSpPr>
                <p:nvPr/>
              </p:nvSpPr>
              <p:spPr bwMode="auto">
                <a:xfrm>
                  <a:off x="1280" y="2316"/>
                  <a:ext cx="8" cy="6"/>
                </a:xfrm>
                <a:prstGeom prst="line">
                  <a:avLst/>
                </a:prstGeom>
                <a:noFill/>
                <a:ln w="17463">
                  <a:solidFill>
                    <a:srgbClr val="FF0000"/>
                  </a:solidFill>
                  <a:round/>
                  <a:headEnd/>
                  <a:tailEnd/>
                </a:ln>
              </p:spPr>
              <p:txBody>
                <a:bodyPr/>
                <a:lstStyle/>
                <a:p>
                  <a:endParaRPr lang="it-IT"/>
                </a:p>
              </p:txBody>
            </p:sp>
            <p:sp>
              <p:nvSpPr>
                <p:cNvPr id="2356" name="Freeform 193"/>
                <p:cNvSpPr>
                  <a:spLocks/>
                </p:cNvSpPr>
                <p:nvPr/>
              </p:nvSpPr>
              <p:spPr bwMode="auto">
                <a:xfrm>
                  <a:off x="1288" y="2322"/>
                  <a:ext cx="14" cy="15"/>
                </a:xfrm>
                <a:custGeom>
                  <a:avLst/>
                  <a:gdLst>
                    <a:gd name="T0" fmla="*/ 0 w 29"/>
                    <a:gd name="T1" fmla="*/ 0 h 29"/>
                    <a:gd name="T2" fmla="*/ 16 w 29"/>
                    <a:gd name="T3" fmla="*/ 15 h 29"/>
                    <a:gd name="T4" fmla="*/ 29 w 29"/>
                    <a:gd name="T5" fmla="*/ 29 h 29"/>
                    <a:gd name="T6" fmla="*/ 0 60000 65536"/>
                    <a:gd name="T7" fmla="*/ 0 60000 65536"/>
                    <a:gd name="T8" fmla="*/ 0 60000 65536"/>
                    <a:gd name="T9" fmla="*/ 0 w 29"/>
                    <a:gd name="T10" fmla="*/ 0 h 29"/>
                    <a:gd name="T11" fmla="*/ 29 w 29"/>
                    <a:gd name="T12" fmla="*/ 29 h 29"/>
                  </a:gdLst>
                  <a:ahLst/>
                  <a:cxnLst>
                    <a:cxn ang="T6">
                      <a:pos x="T0" y="T1"/>
                    </a:cxn>
                    <a:cxn ang="T7">
                      <a:pos x="T2" y="T3"/>
                    </a:cxn>
                    <a:cxn ang="T8">
                      <a:pos x="T4" y="T5"/>
                    </a:cxn>
                  </a:cxnLst>
                  <a:rect l="T9" t="T10" r="T11" b="T12"/>
                  <a:pathLst>
                    <a:path w="29" h="29">
                      <a:moveTo>
                        <a:pt x="0" y="0"/>
                      </a:moveTo>
                      <a:lnTo>
                        <a:pt x="16" y="15"/>
                      </a:lnTo>
                      <a:lnTo>
                        <a:pt x="29" y="29"/>
                      </a:lnTo>
                    </a:path>
                  </a:pathLst>
                </a:custGeom>
                <a:noFill/>
                <a:ln w="17463">
                  <a:solidFill>
                    <a:srgbClr val="FF0000"/>
                  </a:solidFill>
                  <a:prstDash val="solid"/>
                  <a:round/>
                  <a:headEnd/>
                  <a:tailEnd/>
                </a:ln>
              </p:spPr>
              <p:txBody>
                <a:bodyPr/>
                <a:lstStyle/>
                <a:p>
                  <a:endParaRPr lang="it-IT"/>
                </a:p>
              </p:txBody>
            </p:sp>
            <p:sp>
              <p:nvSpPr>
                <p:cNvPr id="2357" name="Line 194"/>
                <p:cNvSpPr>
                  <a:spLocks noChangeShapeType="1"/>
                </p:cNvSpPr>
                <p:nvPr/>
              </p:nvSpPr>
              <p:spPr bwMode="auto">
                <a:xfrm>
                  <a:off x="1314" y="2357"/>
                  <a:ext cx="2" cy="13"/>
                </a:xfrm>
                <a:prstGeom prst="line">
                  <a:avLst/>
                </a:prstGeom>
                <a:noFill/>
                <a:ln w="17463">
                  <a:solidFill>
                    <a:srgbClr val="FF0000"/>
                  </a:solidFill>
                  <a:round/>
                  <a:headEnd/>
                  <a:tailEnd/>
                </a:ln>
              </p:spPr>
              <p:txBody>
                <a:bodyPr/>
                <a:lstStyle/>
                <a:p>
                  <a:endParaRPr lang="it-IT"/>
                </a:p>
              </p:txBody>
            </p:sp>
            <p:sp>
              <p:nvSpPr>
                <p:cNvPr id="2358" name="Freeform 195"/>
                <p:cNvSpPr>
                  <a:spLocks/>
                </p:cNvSpPr>
                <p:nvPr/>
              </p:nvSpPr>
              <p:spPr bwMode="auto">
                <a:xfrm>
                  <a:off x="1316" y="2370"/>
                  <a:ext cx="1" cy="18"/>
                </a:xfrm>
                <a:custGeom>
                  <a:avLst/>
                  <a:gdLst>
                    <a:gd name="T0" fmla="*/ 0 w 2"/>
                    <a:gd name="T1" fmla="*/ 0 h 34"/>
                    <a:gd name="T2" fmla="*/ 2 w 2"/>
                    <a:gd name="T3" fmla="*/ 32 h 34"/>
                    <a:gd name="T4" fmla="*/ 2 w 2"/>
                    <a:gd name="T5" fmla="*/ 34 h 34"/>
                    <a:gd name="T6" fmla="*/ 0 60000 65536"/>
                    <a:gd name="T7" fmla="*/ 0 60000 65536"/>
                    <a:gd name="T8" fmla="*/ 0 60000 65536"/>
                    <a:gd name="T9" fmla="*/ 0 w 2"/>
                    <a:gd name="T10" fmla="*/ 0 h 34"/>
                    <a:gd name="T11" fmla="*/ 2 w 2"/>
                    <a:gd name="T12" fmla="*/ 34 h 34"/>
                  </a:gdLst>
                  <a:ahLst/>
                  <a:cxnLst>
                    <a:cxn ang="T6">
                      <a:pos x="T0" y="T1"/>
                    </a:cxn>
                    <a:cxn ang="T7">
                      <a:pos x="T2" y="T3"/>
                    </a:cxn>
                    <a:cxn ang="T8">
                      <a:pos x="T4" y="T5"/>
                    </a:cxn>
                  </a:cxnLst>
                  <a:rect l="T9" t="T10" r="T11" b="T12"/>
                  <a:pathLst>
                    <a:path w="2" h="34">
                      <a:moveTo>
                        <a:pt x="0" y="0"/>
                      </a:moveTo>
                      <a:lnTo>
                        <a:pt x="2" y="32"/>
                      </a:lnTo>
                      <a:lnTo>
                        <a:pt x="2" y="34"/>
                      </a:lnTo>
                    </a:path>
                  </a:pathLst>
                </a:custGeom>
                <a:noFill/>
                <a:ln w="17463">
                  <a:solidFill>
                    <a:srgbClr val="FF0000"/>
                  </a:solidFill>
                  <a:prstDash val="solid"/>
                  <a:round/>
                  <a:headEnd/>
                  <a:tailEnd/>
                </a:ln>
              </p:spPr>
              <p:txBody>
                <a:bodyPr/>
                <a:lstStyle/>
                <a:p>
                  <a:endParaRPr lang="it-IT"/>
                </a:p>
              </p:txBody>
            </p:sp>
            <p:sp>
              <p:nvSpPr>
                <p:cNvPr id="2359" name="Freeform 196"/>
                <p:cNvSpPr>
                  <a:spLocks/>
                </p:cNvSpPr>
                <p:nvPr/>
              </p:nvSpPr>
              <p:spPr bwMode="auto">
                <a:xfrm>
                  <a:off x="1311" y="2410"/>
                  <a:ext cx="5" cy="30"/>
                </a:xfrm>
                <a:custGeom>
                  <a:avLst/>
                  <a:gdLst>
                    <a:gd name="T0" fmla="*/ 12 w 12"/>
                    <a:gd name="T1" fmla="*/ 0 h 59"/>
                    <a:gd name="T2" fmla="*/ 6 w 12"/>
                    <a:gd name="T3" fmla="*/ 42 h 59"/>
                    <a:gd name="T4" fmla="*/ 0 w 12"/>
                    <a:gd name="T5" fmla="*/ 59 h 59"/>
                    <a:gd name="T6" fmla="*/ 0 60000 65536"/>
                    <a:gd name="T7" fmla="*/ 0 60000 65536"/>
                    <a:gd name="T8" fmla="*/ 0 60000 65536"/>
                    <a:gd name="T9" fmla="*/ 0 w 12"/>
                    <a:gd name="T10" fmla="*/ 0 h 59"/>
                    <a:gd name="T11" fmla="*/ 12 w 12"/>
                    <a:gd name="T12" fmla="*/ 59 h 59"/>
                  </a:gdLst>
                  <a:ahLst/>
                  <a:cxnLst>
                    <a:cxn ang="T6">
                      <a:pos x="T0" y="T1"/>
                    </a:cxn>
                    <a:cxn ang="T7">
                      <a:pos x="T2" y="T3"/>
                    </a:cxn>
                    <a:cxn ang="T8">
                      <a:pos x="T4" y="T5"/>
                    </a:cxn>
                  </a:cxnLst>
                  <a:rect l="T9" t="T10" r="T11" b="T12"/>
                  <a:pathLst>
                    <a:path w="12" h="59">
                      <a:moveTo>
                        <a:pt x="12" y="0"/>
                      </a:moveTo>
                      <a:lnTo>
                        <a:pt x="6" y="42"/>
                      </a:lnTo>
                      <a:lnTo>
                        <a:pt x="0" y="59"/>
                      </a:lnTo>
                    </a:path>
                  </a:pathLst>
                </a:custGeom>
                <a:noFill/>
                <a:ln w="17463">
                  <a:solidFill>
                    <a:srgbClr val="FF0000"/>
                  </a:solidFill>
                  <a:prstDash val="solid"/>
                  <a:round/>
                  <a:headEnd/>
                  <a:tailEnd/>
                </a:ln>
              </p:spPr>
              <p:txBody>
                <a:bodyPr/>
                <a:lstStyle/>
                <a:p>
                  <a:endParaRPr lang="it-IT"/>
                </a:p>
              </p:txBody>
            </p:sp>
            <p:sp>
              <p:nvSpPr>
                <p:cNvPr id="2360" name="Freeform 197"/>
                <p:cNvSpPr>
                  <a:spLocks/>
                </p:cNvSpPr>
                <p:nvPr/>
              </p:nvSpPr>
              <p:spPr bwMode="auto">
                <a:xfrm>
                  <a:off x="1292" y="2462"/>
                  <a:ext cx="11" cy="29"/>
                </a:xfrm>
                <a:custGeom>
                  <a:avLst/>
                  <a:gdLst>
                    <a:gd name="T0" fmla="*/ 23 w 23"/>
                    <a:gd name="T1" fmla="*/ 0 h 58"/>
                    <a:gd name="T2" fmla="*/ 13 w 23"/>
                    <a:gd name="T3" fmla="*/ 23 h 58"/>
                    <a:gd name="T4" fmla="*/ 0 w 23"/>
                    <a:gd name="T5" fmla="*/ 58 h 58"/>
                    <a:gd name="T6" fmla="*/ 0 60000 65536"/>
                    <a:gd name="T7" fmla="*/ 0 60000 65536"/>
                    <a:gd name="T8" fmla="*/ 0 60000 65536"/>
                    <a:gd name="T9" fmla="*/ 0 w 23"/>
                    <a:gd name="T10" fmla="*/ 0 h 58"/>
                    <a:gd name="T11" fmla="*/ 23 w 23"/>
                    <a:gd name="T12" fmla="*/ 58 h 58"/>
                  </a:gdLst>
                  <a:ahLst/>
                  <a:cxnLst>
                    <a:cxn ang="T6">
                      <a:pos x="T0" y="T1"/>
                    </a:cxn>
                    <a:cxn ang="T7">
                      <a:pos x="T2" y="T3"/>
                    </a:cxn>
                    <a:cxn ang="T8">
                      <a:pos x="T4" y="T5"/>
                    </a:cxn>
                  </a:cxnLst>
                  <a:rect l="T9" t="T10" r="T11" b="T12"/>
                  <a:pathLst>
                    <a:path w="23" h="58">
                      <a:moveTo>
                        <a:pt x="23" y="0"/>
                      </a:moveTo>
                      <a:lnTo>
                        <a:pt x="13" y="23"/>
                      </a:lnTo>
                      <a:lnTo>
                        <a:pt x="0" y="58"/>
                      </a:lnTo>
                    </a:path>
                  </a:pathLst>
                </a:custGeom>
                <a:noFill/>
                <a:ln w="17463">
                  <a:solidFill>
                    <a:srgbClr val="FF0000"/>
                  </a:solidFill>
                  <a:prstDash val="solid"/>
                  <a:round/>
                  <a:headEnd/>
                  <a:tailEnd/>
                </a:ln>
              </p:spPr>
              <p:txBody>
                <a:bodyPr/>
                <a:lstStyle/>
                <a:p>
                  <a:endParaRPr lang="it-IT"/>
                </a:p>
              </p:txBody>
            </p:sp>
            <p:sp>
              <p:nvSpPr>
                <p:cNvPr id="2361" name="Line 198"/>
                <p:cNvSpPr>
                  <a:spLocks noChangeShapeType="1"/>
                </p:cNvSpPr>
                <p:nvPr/>
              </p:nvSpPr>
              <p:spPr bwMode="auto">
                <a:xfrm flipH="1">
                  <a:off x="1281" y="2512"/>
                  <a:ext cx="2" cy="3"/>
                </a:xfrm>
                <a:prstGeom prst="line">
                  <a:avLst/>
                </a:prstGeom>
                <a:noFill/>
                <a:ln w="17463">
                  <a:solidFill>
                    <a:srgbClr val="FF0000"/>
                  </a:solidFill>
                  <a:round/>
                  <a:headEnd/>
                  <a:tailEnd/>
                </a:ln>
              </p:spPr>
              <p:txBody>
                <a:bodyPr/>
                <a:lstStyle/>
                <a:p>
                  <a:endParaRPr lang="it-IT"/>
                </a:p>
              </p:txBody>
            </p:sp>
            <p:sp>
              <p:nvSpPr>
                <p:cNvPr id="2362" name="Freeform 199"/>
                <p:cNvSpPr>
                  <a:spLocks/>
                </p:cNvSpPr>
                <p:nvPr/>
              </p:nvSpPr>
              <p:spPr bwMode="auto">
                <a:xfrm>
                  <a:off x="1273" y="2515"/>
                  <a:ext cx="8" cy="26"/>
                </a:xfrm>
                <a:custGeom>
                  <a:avLst/>
                  <a:gdLst>
                    <a:gd name="T0" fmla="*/ 15 w 15"/>
                    <a:gd name="T1" fmla="*/ 0 h 51"/>
                    <a:gd name="T2" fmla="*/ 2 w 15"/>
                    <a:gd name="T3" fmla="*/ 44 h 51"/>
                    <a:gd name="T4" fmla="*/ 0 w 15"/>
                    <a:gd name="T5" fmla="*/ 51 h 51"/>
                    <a:gd name="T6" fmla="*/ 0 60000 65536"/>
                    <a:gd name="T7" fmla="*/ 0 60000 65536"/>
                    <a:gd name="T8" fmla="*/ 0 60000 65536"/>
                    <a:gd name="T9" fmla="*/ 0 w 15"/>
                    <a:gd name="T10" fmla="*/ 0 h 51"/>
                    <a:gd name="T11" fmla="*/ 15 w 15"/>
                    <a:gd name="T12" fmla="*/ 51 h 51"/>
                  </a:gdLst>
                  <a:ahLst/>
                  <a:cxnLst>
                    <a:cxn ang="T6">
                      <a:pos x="T0" y="T1"/>
                    </a:cxn>
                    <a:cxn ang="T7">
                      <a:pos x="T2" y="T3"/>
                    </a:cxn>
                    <a:cxn ang="T8">
                      <a:pos x="T4" y="T5"/>
                    </a:cxn>
                  </a:cxnLst>
                  <a:rect l="T9" t="T10" r="T11" b="T12"/>
                  <a:pathLst>
                    <a:path w="15" h="51">
                      <a:moveTo>
                        <a:pt x="15" y="0"/>
                      </a:moveTo>
                      <a:lnTo>
                        <a:pt x="2" y="44"/>
                      </a:lnTo>
                      <a:lnTo>
                        <a:pt x="0" y="51"/>
                      </a:lnTo>
                    </a:path>
                  </a:pathLst>
                </a:custGeom>
                <a:noFill/>
                <a:ln w="17463">
                  <a:solidFill>
                    <a:srgbClr val="FF0000"/>
                  </a:solidFill>
                  <a:prstDash val="solid"/>
                  <a:round/>
                  <a:headEnd/>
                  <a:tailEnd/>
                </a:ln>
              </p:spPr>
              <p:txBody>
                <a:bodyPr/>
                <a:lstStyle/>
                <a:p>
                  <a:endParaRPr lang="it-IT"/>
                </a:p>
              </p:txBody>
            </p:sp>
            <p:sp>
              <p:nvSpPr>
                <p:cNvPr id="2363" name="Freeform 200"/>
                <p:cNvSpPr>
                  <a:spLocks/>
                </p:cNvSpPr>
                <p:nvPr/>
              </p:nvSpPr>
              <p:spPr bwMode="auto">
                <a:xfrm>
                  <a:off x="1270" y="2564"/>
                  <a:ext cx="1" cy="30"/>
                </a:xfrm>
                <a:custGeom>
                  <a:avLst/>
                  <a:gdLst>
                    <a:gd name="T0" fmla="*/ 2 w 2"/>
                    <a:gd name="T1" fmla="*/ 0 h 61"/>
                    <a:gd name="T2" fmla="*/ 2 w 2"/>
                    <a:gd name="T3" fmla="*/ 40 h 61"/>
                    <a:gd name="T4" fmla="*/ 0 w 2"/>
                    <a:gd name="T5" fmla="*/ 61 h 61"/>
                    <a:gd name="T6" fmla="*/ 0 60000 65536"/>
                    <a:gd name="T7" fmla="*/ 0 60000 65536"/>
                    <a:gd name="T8" fmla="*/ 0 60000 65536"/>
                    <a:gd name="T9" fmla="*/ 0 w 2"/>
                    <a:gd name="T10" fmla="*/ 0 h 61"/>
                    <a:gd name="T11" fmla="*/ 2 w 2"/>
                    <a:gd name="T12" fmla="*/ 61 h 61"/>
                  </a:gdLst>
                  <a:ahLst/>
                  <a:cxnLst>
                    <a:cxn ang="T6">
                      <a:pos x="T0" y="T1"/>
                    </a:cxn>
                    <a:cxn ang="T7">
                      <a:pos x="T2" y="T3"/>
                    </a:cxn>
                    <a:cxn ang="T8">
                      <a:pos x="T4" y="T5"/>
                    </a:cxn>
                  </a:cxnLst>
                  <a:rect l="T9" t="T10" r="T11" b="T12"/>
                  <a:pathLst>
                    <a:path w="2" h="61">
                      <a:moveTo>
                        <a:pt x="2" y="0"/>
                      </a:moveTo>
                      <a:lnTo>
                        <a:pt x="2" y="40"/>
                      </a:lnTo>
                      <a:lnTo>
                        <a:pt x="0" y="61"/>
                      </a:lnTo>
                    </a:path>
                  </a:pathLst>
                </a:custGeom>
                <a:noFill/>
                <a:ln w="17463">
                  <a:solidFill>
                    <a:srgbClr val="FF0000"/>
                  </a:solidFill>
                  <a:prstDash val="solid"/>
                  <a:round/>
                  <a:headEnd/>
                  <a:tailEnd/>
                </a:ln>
              </p:spPr>
              <p:txBody>
                <a:bodyPr/>
                <a:lstStyle/>
                <a:p>
                  <a:endParaRPr lang="it-IT"/>
                </a:p>
              </p:txBody>
            </p:sp>
            <p:sp>
              <p:nvSpPr>
                <p:cNvPr id="2364" name="Freeform 201"/>
                <p:cNvSpPr>
                  <a:spLocks/>
                </p:cNvSpPr>
                <p:nvPr/>
              </p:nvSpPr>
              <p:spPr bwMode="auto">
                <a:xfrm>
                  <a:off x="1260" y="2617"/>
                  <a:ext cx="8" cy="30"/>
                </a:xfrm>
                <a:custGeom>
                  <a:avLst/>
                  <a:gdLst>
                    <a:gd name="T0" fmla="*/ 15 w 15"/>
                    <a:gd name="T1" fmla="*/ 0 h 60"/>
                    <a:gd name="T2" fmla="*/ 9 w 15"/>
                    <a:gd name="T3" fmla="*/ 29 h 60"/>
                    <a:gd name="T4" fmla="*/ 0 w 15"/>
                    <a:gd name="T5" fmla="*/ 60 h 60"/>
                    <a:gd name="T6" fmla="*/ 0 60000 65536"/>
                    <a:gd name="T7" fmla="*/ 0 60000 65536"/>
                    <a:gd name="T8" fmla="*/ 0 60000 65536"/>
                    <a:gd name="T9" fmla="*/ 0 w 15"/>
                    <a:gd name="T10" fmla="*/ 0 h 60"/>
                    <a:gd name="T11" fmla="*/ 15 w 15"/>
                    <a:gd name="T12" fmla="*/ 60 h 60"/>
                  </a:gdLst>
                  <a:ahLst/>
                  <a:cxnLst>
                    <a:cxn ang="T6">
                      <a:pos x="T0" y="T1"/>
                    </a:cxn>
                    <a:cxn ang="T7">
                      <a:pos x="T2" y="T3"/>
                    </a:cxn>
                    <a:cxn ang="T8">
                      <a:pos x="T4" y="T5"/>
                    </a:cxn>
                  </a:cxnLst>
                  <a:rect l="T9" t="T10" r="T11" b="T12"/>
                  <a:pathLst>
                    <a:path w="15" h="60">
                      <a:moveTo>
                        <a:pt x="15" y="0"/>
                      </a:moveTo>
                      <a:lnTo>
                        <a:pt x="9" y="29"/>
                      </a:lnTo>
                      <a:lnTo>
                        <a:pt x="0" y="60"/>
                      </a:lnTo>
                    </a:path>
                  </a:pathLst>
                </a:custGeom>
                <a:noFill/>
                <a:ln w="17463">
                  <a:solidFill>
                    <a:srgbClr val="FF0000"/>
                  </a:solidFill>
                  <a:prstDash val="solid"/>
                  <a:round/>
                  <a:headEnd/>
                  <a:tailEnd/>
                </a:ln>
              </p:spPr>
              <p:txBody>
                <a:bodyPr/>
                <a:lstStyle/>
                <a:p>
                  <a:endParaRPr lang="it-IT"/>
                </a:p>
              </p:txBody>
            </p:sp>
            <p:sp>
              <p:nvSpPr>
                <p:cNvPr id="2365" name="Freeform 202"/>
                <p:cNvSpPr>
                  <a:spLocks/>
                </p:cNvSpPr>
                <p:nvPr/>
              </p:nvSpPr>
              <p:spPr bwMode="auto">
                <a:xfrm>
                  <a:off x="1245" y="2669"/>
                  <a:ext cx="8" cy="29"/>
                </a:xfrm>
                <a:custGeom>
                  <a:avLst/>
                  <a:gdLst>
                    <a:gd name="T0" fmla="*/ 18 w 18"/>
                    <a:gd name="T1" fmla="*/ 0 h 57"/>
                    <a:gd name="T2" fmla="*/ 10 w 18"/>
                    <a:gd name="T3" fmla="*/ 23 h 57"/>
                    <a:gd name="T4" fmla="*/ 0 w 18"/>
                    <a:gd name="T5" fmla="*/ 57 h 57"/>
                    <a:gd name="T6" fmla="*/ 0 60000 65536"/>
                    <a:gd name="T7" fmla="*/ 0 60000 65536"/>
                    <a:gd name="T8" fmla="*/ 0 60000 65536"/>
                    <a:gd name="T9" fmla="*/ 0 w 18"/>
                    <a:gd name="T10" fmla="*/ 0 h 57"/>
                    <a:gd name="T11" fmla="*/ 18 w 18"/>
                    <a:gd name="T12" fmla="*/ 57 h 57"/>
                  </a:gdLst>
                  <a:ahLst/>
                  <a:cxnLst>
                    <a:cxn ang="T6">
                      <a:pos x="T0" y="T1"/>
                    </a:cxn>
                    <a:cxn ang="T7">
                      <a:pos x="T2" y="T3"/>
                    </a:cxn>
                    <a:cxn ang="T8">
                      <a:pos x="T4" y="T5"/>
                    </a:cxn>
                  </a:cxnLst>
                  <a:rect l="T9" t="T10" r="T11" b="T12"/>
                  <a:pathLst>
                    <a:path w="18" h="57">
                      <a:moveTo>
                        <a:pt x="18" y="0"/>
                      </a:moveTo>
                      <a:lnTo>
                        <a:pt x="10" y="23"/>
                      </a:lnTo>
                      <a:lnTo>
                        <a:pt x="0" y="57"/>
                      </a:lnTo>
                    </a:path>
                  </a:pathLst>
                </a:custGeom>
                <a:noFill/>
                <a:ln w="17463">
                  <a:solidFill>
                    <a:srgbClr val="FF0000"/>
                  </a:solidFill>
                  <a:prstDash val="solid"/>
                  <a:round/>
                  <a:headEnd/>
                  <a:tailEnd/>
                </a:ln>
              </p:spPr>
              <p:txBody>
                <a:bodyPr/>
                <a:lstStyle/>
                <a:p>
                  <a:endParaRPr lang="it-IT"/>
                </a:p>
              </p:txBody>
            </p:sp>
            <p:sp>
              <p:nvSpPr>
                <p:cNvPr id="2366" name="Freeform 203"/>
                <p:cNvSpPr>
                  <a:spLocks/>
                </p:cNvSpPr>
                <p:nvPr/>
              </p:nvSpPr>
              <p:spPr bwMode="auto">
                <a:xfrm>
                  <a:off x="1240" y="2720"/>
                  <a:ext cx="1" cy="31"/>
                </a:xfrm>
                <a:custGeom>
                  <a:avLst/>
                  <a:gdLst>
                    <a:gd name="T0" fmla="*/ 2 w 2"/>
                    <a:gd name="T1" fmla="*/ 0 h 61"/>
                    <a:gd name="T2" fmla="*/ 0 w 2"/>
                    <a:gd name="T3" fmla="*/ 19 h 61"/>
                    <a:gd name="T4" fmla="*/ 2 w 2"/>
                    <a:gd name="T5" fmla="*/ 61 h 61"/>
                    <a:gd name="T6" fmla="*/ 0 60000 65536"/>
                    <a:gd name="T7" fmla="*/ 0 60000 65536"/>
                    <a:gd name="T8" fmla="*/ 0 60000 65536"/>
                    <a:gd name="T9" fmla="*/ 0 w 2"/>
                    <a:gd name="T10" fmla="*/ 0 h 61"/>
                    <a:gd name="T11" fmla="*/ 2 w 2"/>
                    <a:gd name="T12" fmla="*/ 61 h 61"/>
                  </a:gdLst>
                  <a:ahLst/>
                  <a:cxnLst>
                    <a:cxn ang="T6">
                      <a:pos x="T0" y="T1"/>
                    </a:cxn>
                    <a:cxn ang="T7">
                      <a:pos x="T2" y="T3"/>
                    </a:cxn>
                    <a:cxn ang="T8">
                      <a:pos x="T4" y="T5"/>
                    </a:cxn>
                  </a:cxnLst>
                  <a:rect l="T9" t="T10" r="T11" b="T12"/>
                  <a:pathLst>
                    <a:path w="2" h="61">
                      <a:moveTo>
                        <a:pt x="2" y="0"/>
                      </a:moveTo>
                      <a:lnTo>
                        <a:pt x="0" y="19"/>
                      </a:lnTo>
                      <a:lnTo>
                        <a:pt x="2" y="61"/>
                      </a:lnTo>
                    </a:path>
                  </a:pathLst>
                </a:custGeom>
                <a:noFill/>
                <a:ln w="17463">
                  <a:solidFill>
                    <a:srgbClr val="FF0000"/>
                  </a:solidFill>
                  <a:prstDash val="solid"/>
                  <a:round/>
                  <a:headEnd/>
                  <a:tailEnd/>
                </a:ln>
              </p:spPr>
              <p:txBody>
                <a:bodyPr/>
                <a:lstStyle/>
                <a:p>
                  <a:endParaRPr lang="it-IT"/>
                </a:p>
              </p:txBody>
            </p:sp>
            <p:sp>
              <p:nvSpPr>
                <p:cNvPr id="2367" name="Freeform 204"/>
                <p:cNvSpPr>
                  <a:spLocks/>
                </p:cNvSpPr>
                <p:nvPr/>
              </p:nvSpPr>
              <p:spPr bwMode="auto">
                <a:xfrm>
                  <a:off x="1241" y="2774"/>
                  <a:ext cx="1" cy="31"/>
                </a:xfrm>
                <a:custGeom>
                  <a:avLst/>
                  <a:gdLst>
                    <a:gd name="T0" fmla="*/ 0 w 1"/>
                    <a:gd name="T1" fmla="*/ 0 h 61"/>
                    <a:gd name="T2" fmla="*/ 0 w 1"/>
                    <a:gd name="T3" fmla="*/ 59 h 61"/>
                    <a:gd name="T4" fmla="*/ 0 w 1"/>
                    <a:gd name="T5" fmla="*/ 61 h 61"/>
                    <a:gd name="T6" fmla="*/ 0 60000 65536"/>
                    <a:gd name="T7" fmla="*/ 0 60000 65536"/>
                    <a:gd name="T8" fmla="*/ 0 60000 65536"/>
                    <a:gd name="T9" fmla="*/ 0 w 1"/>
                    <a:gd name="T10" fmla="*/ 0 h 61"/>
                    <a:gd name="T11" fmla="*/ 1 w 1"/>
                    <a:gd name="T12" fmla="*/ 61 h 61"/>
                  </a:gdLst>
                  <a:ahLst/>
                  <a:cxnLst>
                    <a:cxn ang="T6">
                      <a:pos x="T0" y="T1"/>
                    </a:cxn>
                    <a:cxn ang="T7">
                      <a:pos x="T2" y="T3"/>
                    </a:cxn>
                    <a:cxn ang="T8">
                      <a:pos x="T4" y="T5"/>
                    </a:cxn>
                  </a:cxnLst>
                  <a:rect l="T9" t="T10" r="T11" b="T12"/>
                  <a:pathLst>
                    <a:path w="1" h="61">
                      <a:moveTo>
                        <a:pt x="0" y="0"/>
                      </a:moveTo>
                      <a:lnTo>
                        <a:pt x="0" y="59"/>
                      </a:lnTo>
                      <a:lnTo>
                        <a:pt x="0" y="61"/>
                      </a:lnTo>
                    </a:path>
                  </a:pathLst>
                </a:custGeom>
                <a:noFill/>
                <a:ln w="17463">
                  <a:solidFill>
                    <a:srgbClr val="FF0000"/>
                  </a:solidFill>
                  <a:prstDash val="solid"/>
                  <a:round/>
                  <a:headEnd/>
                  <a:tailEnd/>
                </a:ln>
              </p:spPr>
              <p:txBody>
                <a:bodyPr/>
                <a:lstStyle/>
                <a:p>
                  <a:endParaRPr lang="it-IT"/>
                </a:p>
              </p:txBody>
            </p:sp>
            <p:sp>
              <p:nvSpPr>
                <p:cNvPr id="2368" name="Line 205"/>
                <p:cNvSpPr>
                  <a:spLocks noChangeShapeType="1"/>
                </p:cNvSpPr>
                <p:nvPr/>
              </p:nvSpPr>
              <p:spPr bwMode="auto">
                <a:xfrm>
                  <a:off x="1241" y="2828"/>
                  <a:ext cx="1" cy="30"/>
                </a:xfrm>
                <a:prstGeom prst="line">
                  <a:avLst/>
                </a:prstGeom>
                <a:noFill/>
                <a:ln w="17463">
                  <a:solidFill>
                    <a:srgbClr val="FF0000"/>
                  </a:solidFill>
                  <a:round/>
                  <a:headEnd/>
                  <a:tailEnd/>
                </a:ln>
              </p:spPr>
              <p:txBody>
                <a:bodyPr/>
                <a:lstStyle/>
                <a:p>
                  <a:endParaRPr lang="it-IT"/>
                </a:p>
              </p:txBody>
            </p:sp>
            <p:sp>
              <p:nvSpPr>
                <p:cNvPr id="2369" name="Freeform 206"/>
                <p:cNvSpPr>
                  <a:spLocks/>
                </p:cNvSpPr>
                <p:nvPr/>
              </p:nvSpPr>
              <p:spPr bwMode="auto">
                <a:xfrm>
                  <a:off x="1239" y="2881"/>
                  <a:ext cx="1" cy="31"/>
                </a:xfrm>
                <a:custGeom>
                  <a:avLst/>
                  <a:gdLst>
                    <a:gd name="T0" fmla="*/ 2 w 2"/>
                    <a:gd name="T1" fmla="*/ 0 h 61"/>
                    <a:gd name="T2" fmla="*/ 2 w 2"/>
                    <a:gd name="T3" fmla="*/ 38 h 61"/>
                    <a:gd name="T4" fmla="*/ 0 w 2"/>
                    <a:gd name="T5" fmla="*/ 61 h 61"/>
                    <a:gd name="T6" fmla="*/ 0 60000 65536"/>
                    <a:gd name="T7" fmla="*/ 0 60000 65536"/>
                    <a:gd name="T8" fmla="*/ 0 60000 65536"/>
                    <a:gd name="T9" fmla="*/ 0 w 2"/>
                    <a:gd name="T10" fmla="*/ 0 h 61"/>
                    <a:gd name="T11" fmla="*/ 2 w 2"/>
                    <a:gd name="T12" fmla="*/ 61 h 61"/>
                  </a:gdLst>
                  <a:ahLst/>
                  <a:cxnLst>
                    <a:cxn ang="T6">
                      <a:pos x="T0" y="T1"/>
                    </a:cxn>
                    <a:cxn ang="T7">
                      <a:pos x="T2" y="T3"/>
                    </a:cxn>
                    <a:cxn ang="T8">
                      <a:pos x="T4" y="T5"/>
                    </a:cxn>
                  </a:cxnLst>
                  <a:rect l="T9" t="T10" r="T11" b="T12"/>
                  <a:pathLst>
                    <a:path w="2" h="61">
                      <a:moveTo>
                        <a:pt x="2" y="0"/>
                      </a:moveTo>
                      <a:lnTo>
                        <a:pt x="2" y="38"/>
                      </a:lnTo>
                      <a:lnTo>
                        <a:pt x="0" y="61"/>
                      </a:lnTo>
                    </a:path>
                  </a:pathLst>
                </a:custGeom>
                <a:noFill/>
                <a:ln w="17463">
                  <a:solidFill>
                    <a:srgbClr val="FF0000"/>
                  </a:solidFill>
                  <a:prstDash val="solid"/>
                  <a:round/>
                  <a:headEnd/>
                  <a:tailEnd/>
                </a:ln>
              </p:spPr>
              <p:txBody>
                <a:bodyPr/>
                <a:lstStyle/>
                <a:p>
                  <a:endParaRPr lang="it-IT"/>
                </a:p>
              </p:txBody>
            </p:sp>
            <p:sp>
              <p:nvSpPr>
                <p:cNvPr id="2370" name="Line 207"/>
                <p:cNvSpPr>
                  <a:spLocks noChangeShapeType="1"/>
                </p:cNvSpPr>
                <p:nvPr/>
              </p:nvSpPr>
              <p:spPr bwMode="auto">
                <a:xfrm flipH="1">
                  <a:off x="1234" y="2935"/>
                  <a:ext cx="2" cy="7"/>
                </a:xfrm>
                <a:prstGeom prst="line">
                  <a:avLst/>
                </a:prstGeom>
                <a:noFill/>
                <a:ln w="17463">
                  <a:solidFill>
                    <a:srgbClr val="FF0000"/>
                  </a:solidFill>
                  <a:round/>
                  <a:headEnd/>
                  <a:tailEnd/>
                </a:ln>
              </p:spPr>
              <p:txBody>
                <a:bodyPr/>
                <a:lstStyle/>
                <a:p>
                  <a:endParaRPr lang="it-IT"/>
                </a:p>
              </p:txBody>
            </p:sp>
            <p:sp>
              <p:nvSpPr>
                <p:cNvPr id="2371" name="Freeform 208"/>
                <p:cNvSpPr>
                  <a:spLocks/>
                </p:cNvSpPr>
                <p:nvPr/>
              </p:nvSpPr>
              <p:spPr bwMode="auto">
                <a:xfrm>
                  <a:off x="1223" y="2942"/>
                  <a:ext cx="11" cy="20"/>
                </a:xfrm>
                <a:custGeom>
                  <a:avLst/>
                  <a:gdLst>
                    <a:gd name="T0" fmla="*/ 23 w 23"/>
                    <a:gd name="T1" fmla="*/ 0 h 40"/>
                    <a:gd name="T2" fmla="*/ 10 w 23"/>
                    <a:gd name="T3" fmla="*/ 27 h 40"/>
                    <a:gd name="T4" fmla="*/ 0 w 23"/>
                    <a:gd name="T5" fmla="*/ 40 h 40"/>
                    <a:gd name="T6" fmla="*/ 0 60000 65536"/>
                    <a:gd name="T7" fmla="*/ 0 60000 65536"/>
                    <a:gd name="T8" fmla="*/ 0 60000 65536"/>
                    <a:gd name="T9" fmla="*/ 0 w 23"/>
                    <a:gd name="T10" fmla="*/ 0 h 40"/>
                    <a:gd name="T11" fmla="*/ 23 w 23"/>
                    <a:gd name="T12" fmla="*/ 40 h 40"/>
                  </a:gdLst>
                  <a:ahLst/>
                  <a:cxnLst>
                    <a:cxn ang="T6">
                      <a:pos x="T0" y="T1"/>
                    </a:cxn>
                    <a:cxn ang="T7">
                      <a:pos x="T2" y="T3"/>
                    </a:cxn>
                    <a:cxn ang="T8">
                      <a:pos x="T4" y="T5"/>
                    </a:cxn>
                  </a:cxnLst>
                  <a:rect l="T9" t="T10" r="T11" b="T12"/>
                  <a:pathLst>
                    <a:path w="23" h="40">
                      <a:moveTo>
                        <a:pt x="23" y="0"/>
                      </a:moveTo>
                      <a:lnTo>
                        <a:pt x="10" y="27"/>
                      </a:lnTo>
                      <a:lnTo>
                        <a:pt x="0" y="40"/>
                      </a:lnTo>
                    </a:path>
                  </a:pathLst>
                </a:custGeom>
                <a:noFill/>
                <a:ln w="17463">
                  <a:solidFill>
                    <a:srgbClr val="FF0000"/>
                  </a:solidFill>
                  <a:prstDash val="solid"/>
                  <a:round/>
                  <a:headEnd/>
                  <a:tailEnd/>
                </a:ln>
              </p:spPr>
              <p:txBody>
                <a:bodyPr/>
                <a:lstStyle/>
                <a:p>
                  <a:endParaRPr lang="it-IT"/>
                </a:p>
              </p:txBody>
            </p:sp>
            <p:sp>
              <p:nvSpPr>
                <p:cNvPr id="2372" name="Freeform 209"/>
                <p:cNvSpPr>
                  <a:spLocks/>
                </p:cNvSpPr>
                <p:nvPr/>
              </p:nvSpPr>
              <p:spPr bwMode="auto">
                <a:xfrm>
                  <a:off x="1201" y="2981"/>
                  <a:ext cx="8" cy="28"/>
                </a:xfrm>
                <a:custGeom>
                  <a:avLst/>
                  <a:gdLst>
                    <a:gd name="T0" fmla="*/ 18 w 18"/>
                    <a:gd name="T1" fmla="*/ 0 h 57"/>
                    <a:gd name="T2" fmla="*/ 8 w 18"/>
                    <a:gd name="T3" fmla="*/ 23 h 57"/>
                    <a:gd name="T4" fmla="*/ 0 w 18"/>
                    <a:gd name="T5" fmla="*/ 57 h 57"/>
                    <a:gd name="T6" fmla="*/ 0 60000 65536"/>
                    <a:gd name="T7" fmla="*/ 0 60000 65536"/>
                    <a:gd name="T8" fmla="*/ 0 60000 65536"/>
                    <a:gd name="T9" fmla="*/ 0 w 18"/>
                    <a:gd name="T10" fmla="*/ 0 h 57"/>
                    <a:gd name="T11" fmla="*/ 18 w 18"/>
                    <a:gd name="T12" fmla="*/ 57 h 57"/>
                  </a:gdLst>
                  <a:ahLst/>
                  <a:cxnLst>
                    <a:cxn ang="T6">
                      <a:pos x="T0" y="T1"/>
                    </a:cxn>
                    <a:cxn ang="T7">
                      <a:pos x="T2" y="T3"/>
                    </a:cxn>
                    <a:cxn ang="T8">
                      <a:pos x="T4" y="T5"/>
                    </a:cxn>
                  </a:cxnLst>
                  <a:rect l="T9" t="T10" r="T11" b="T12"/>
                  <a:pathLst>
                    <a:path w="18" h="57">
                      <a:moveTo>
                        <a:pt x="18" y="0"/>
                      </a:moveTo>
                      <a:lnTo>
                        <a:pt x="8" y="23"/>
                      </a:lnTo>
                      <a:lnTo>
                        <a:pt x="0" y="57"/>
                      </a:lnTo>
                    </a:path>
                  </a:pathLst>
                </a:custGeom>
                <a:noFill/>
                <a:ln w="17463">
                  <a:solidFill>
                    <a:srgbClr val="FF0000"/>
                  </a:solidFill>
                  <a:prstDash val="solid"/>
                  <a:round/>
                  <a:headEnd/>
                  <a:tailEnd/>
                </a:ln>
              </p:spPr>
              <p:txBody>
                <a:bodyPr/>
                <a:lstStyle/>
                <a:p>
                  <a:endParaRPr lang="it-IT"/>
                </a:p>
              </p:txBody>
            </p:sp>
            <p:sp>
              <p:nvSpPr>
                <p:cNvPr id="2373" name="Line 210"/>
                <p:cNvSpPr>
                  <a:spLocks noChangeShapeType="1"/>
                </p:cNvSpPr>
                <p:nvPr/>
              </p:nvSpPr>
              <p:spPr bwMode="auto">
                <a:xfrm>
                  <a:off x="1198" y="3032"/>
                  <a:ext cx="1" cy="2"/>
                </a:xfrm>
                <a:prstGeom prst="line">
                  <a:avLst/>
                </a:prstGeom>
                <a:noFill/>
                <a:ln w="17463">
                  <a:solidFill>
                    <a:srgbClr val="FF0000"/>
                  </a:solidFill>
                  <a:round/>
                  <a:headEnd/>
                  <a:tailEnd/>
                </a:ln>
              </p:spPr>
              <p:txBody>
                <a:bodyPr/>
                <a:lstStyle/>
                <a:p>
                  <a:endParaRPr lang="it-IT"/>
                </a:p>
              </p:txBody>
            </p:sp>
            <p:sp>
              <p:nvSpPr>
                <p:cNvPr id="2374" name="Freeform 211"/>
                <p:cNvSpPr>
                  <a:spLocks/>
                </p:cNvSpPr>
                <p:nvPr/>
              </p:nvSpPr>
              <p:spPr bwMode="auto">
                <a:xfrm>
                  <a:off x="1198" y="3034"/>
                  <a:ext cx="1" cy="29"/>
                </a:xfrm>
                <a:custGeom>
                  <a:avLst/>
                  <a:gdLst>
                    <a:gd name="T0" fmla="*/ 0 w 1"/>
                    <a:gd name="T1" fmla="*/ 0 h 57"/>
                    <a:gd name="T2" fmla="*/ 0 w 1"/>
                    <a:gd name="T3" fmla="*/ 48 h 57"/>
                    <a:gd name="T4" fmla="*/ 0 w 1"/>
                    <a:gd name="T5" fmla="*/ 57 h 57"/>
                    <a:gd name="T6" fmla="*/ 0 60000 65536"/>
                    <a:gd name="T7" fmla="*/ 0 60000 65536"/>
                    <a:gd name="T8" fmla="*/ 0 60000 65536"/>
                    <a:gd name="T9" fmla="*/ 0 w 1"/>
                    <a:gd name="T10" fmla="*/ 0 h 57"/>
                    <a:gd name="T11" fmla="*/ 1 w 1"/>
                    <a:gd name="T12" fmla="*/ 57 h 57"/>
                  </a:gdLst>
                  <a:ahLst/>
                  <a:cxnLst>
                    <a:cxn ang="T6">
                      <a:pos x="T0" y="T1"/>
                    </a:cxn>
                    <a:cxn ang="T7">
                      <a:pos x="T2" y="T3"/>
                    </a:cxn>
                    <a:cxn ang="T8">
                      <a:pos x="T4" y="T5"/>
                    </a:cxn>
                  </a:cxnLst>
                  <a:rect l="T9" t="T10" r="T11" b="T12"/>
                  <a:pathLst>
                    <a:path w="1" h="57">
                      <a:moveTo>
                        <a:pt x="0" y="0"/>
                      </a:moveTo>
                      <a:lnTo>
                        <a:pt x="0" y="48"/>
                      </a:lnTo>
                      <a:lnTo>
                        <a:pt x="0" y="57"/>
                      </a:lnTo>
                    </a:path>
                  </a:pathLst>
                </a:custGeom>
                <a:noFill/>
                <a:ln w="17463">
                  <a:solidFill>
                    <a:srgbClr val="FF0000"/>
                  </a:solidFill>
                  <a:prstDash val="solid"/>
                  <a:round/>
                  <a:headEnd/>
                  <a:tailEnd/>
                </a:ln>
              </p:spPr>
              <p:txBody>
                <a:bodyPr/>
                <a:lstStyle/>
                <a:p>
                  <a:endParaRPr lang="it-IT"/>
                </a:p>
              </p:txBody>
            </p:sp>
            <p:sp>
              <p:nvSpPr>
                <p:cNvPr id="2375" name="Freeform 212"/>
                <p:cNvSpPr>
                  <a:spLocks/>
                </p:cNvSpPr>
                <p:nvPr/>
              </p:nvSpPr>
              <p:spPr bwMode="auto">
                <a:xfrm>
                  <a:off x="1199" y="3086"/>
                  <a:ext cx="1" cy="31"/>
                </a:xfrm>
                <a:custGeom>
                  <a:avLst/>
                  <a:gdLst>
                    <a:gd name="T0" fmla="*/ 0 w 2"/>
                    <a:gd name="T1" fmla="*/ 0 h 61"/>
                    <a:gd name="T2" fmla="*/ 2 w 2"/>
                    <a:gd name="T3" fmla="*/ 38 h 61"/>
                    <a:gd name="T4" fmla="*/ 2 w 2"/>
                    <a:gd name="T5" fmla="*/ 61 h 61"/>
                    <a:gd name="T6" fmla="*/ 0 60000 65536"/>
                    <a:gd name="T7" fmla="*/ 0 60000 65536"/>
                    <a:gd name="T8" fmla="*/ 0 60000 65536"/>
                    <a:gd name="T9" fmla="*/ 0 w 2"/>
                    <a:gd name="T10" fmla="*/ 0 h 61"/>
                    <a:gd name="T11" fmla="*/ 2 w 2"/>
                    <a:gd name="T12" fmla="*/ 61 h 61"/>
                  </a:gdLst>
                  <a:ahLst/>
                  <a:cxnLst>
                    <a:cxn ang="T6">
                      <a:pos x="T0" y="T1"/>
                    </a:cxn>
                    <a:cxn ang="T7">
                      <a:pos x="T2" y="T3"/>
                    </a:cxn>
                    <a:cxn ang="T8">
                      <a:pos x="T4" y="T5"/>
                    </a:cxn>
                  </a:cxnLst>
                  <a:rect l="T9" t="T10" r="T11" b="T12"/>
                  <a:pathLst>
                    <a:path w="2" h="61">
                      <a:moveTo>
                        <a:pt x="0" y="0"/>
                      </a:moveTo>
                      <a:lnTo>
                        <a:pt x="2" y="38"/>
                      </a:lnTo>
                      <a:lnTo>
                        <a:pt x="2" y="61"/>
                      </a:lnTo>
                    </a:path>
                  </a:pathLst>
                </a:custGeom>
                <a:noFill/>
                <a:ln w="17463">
                  <a:solidFill>
                    <a:srgbClr val="FF0000"/>
                  </a:solidFill>
                  <a:prstDash val="solid"/>
                  <a:round/>
                  <a:headEnd/>
                  <a:tailEnd/>
                </a:ln>
              </p:spPr>
              <p:txBody>
                <a:bodyPr/>
                <a:lstStyle/>
                <a:p>
                  <a:endParaRPr lang="it-IT"/>
                </a:p>
              </p:txBody>
            </p:sp>
            <p:sp>
              <p:nvSpPr>
                <p:cNvPr id="2376" name="Freeform 213"/>
                <p:cNvSpPr>
                  <a:spLocks/>
                </p:cNvSpPr>
                <p:nvPr/>
              </p:nvSpPr>
              <p:spPr bwMode="auto">
                <a:xfrm>
                  <a:off x="1196" y="3140"/>
                  <a:ext cx="4" cy="30"/>
                </a:xfrm>
                <a:custGeom>
                  <a:avLst/>
                  <a:gdLst>
                    <a:gd name="T0" fmla="*/ 7 w 7"/>
                    <a:gd name="T1" fmla="*/ 0 h 61"/>
                    <a:gd name="T2" fmla="*/ 5 w 7"/>
                    <a:gd name="T3" fmla="*/ 31 h 61"/>
                    <a:gd name="T4" fmla="*/ 0 w 7"/>
                    <a:gd name="T5" fmla="*/ 61 h 61"/>
                    <a:gd name="T6" fmla="*/ 0 60000 65536"/>
                    <a:gd name="T7" fmla="*/ 0 60000 65536"/>
                    <a:gd name="T8" fmla="*/ 0 60000 65536"/>
                    <a:gd name="T9" fmla="*/ 0 w 7"/>
                    <a:gd name="T10" fmla="*/ 0 h 61"/>
                    <a:gd name="T11" fmla="*/ 7 w 7"/>
                    <a:gd name="T12" fmla="*/ 61 h 61"/>
                  </a:gdLst>
                  <a:ahLst/>
                  <a:cxnLst>
                    <a:cxn ang="T6">
                      <a:pos x="T0" y="T1"/>
                    </a:cxn>
                    <a:cxn ang="T7">
                      <a:pos x="T2" y="T3"/>
                    </a:cxn>
                    <a:cxn ang="T8">
                      <a:pos x="T4" y="T5"/>
                    </a:cxn>
                  </a:cxnLst>
                  <a:rect l="T9" t="T10" r="T11" b="T12"/>
                  <a:pathLst>
                    <a:path w="7" h="61">
                      <a:moveTo>
                        <a:pt x="7" y="0"/>
                      </a:moveTo>
                      <a:lnTo>
                        <a:pt x="5" y="31"/>
                      </a:lnTo>
                      <a:lnTo>
                        <a:pt x="0" y="61"/>
                      </a:lnTo>
                    </a:path>
                  </a:pathLst>
                </a:custGeom>
                <a:noFill/>
                <a:ln w="17463">
                  <a:solidFill>
                    <a:srgbClr val="FF0000"/>
                  </a:solidFill>
                  <a:prstDash val="solid"/>
                  <a:round/>
                  <a:headEnd/>
                  <a:tailEnd/>
                </a:ln>
              </p:spPr>
              <p:txBody>
                <a:bodyPr/>
                <a:lstStyle/>
                <a:p>
                  <a:endParaRPr lang="it-IT"/>
                </a:p>
              </p:txBody>
            </p:sp>
            <p:sp>
              <p:nvSpPr>
                <p:cNvPr id="2377" name="Freeform 214"/>
                <p:cNvSpPr>
                  <a:spLocks/>
                </p:cNvSpPr>
                <p:nvPr/>
              </p:nvSpPr>
              <p:spPr bwMode="auto">
                <a:xfrm>
                  <a:off x="1184" y="3192"/>
                  <a:ext cx="8" cy="30"/>
                </a:xfrm>
                <a:custGeom>
                  <a:avLst/>
                  <a:gdLst>
                    <a:gd name="T0" fmla="*/ 15 w 15"/>
                    <a:gd name="T1" fmla="*/ 0 h 60"/>
                    <a:gd name="T2" fmla="*/ 9 w 15"/>
                    <a:gd name="T3" fmla="*/ 25 h 60"/>
                    <a:gd name="T4" fmla="*/ 0 w 15"/>
                    <a:gd name="T5" fmla="*/ 60 h 60"/>
                    <a:gd name="T6" fmla="*/ 0 60000 65536"/>
                    <a:gd name="T7" fmla="*/ 0 60000 65536"/>
                    <a:gd name="T8" fmla="*/ 0 60000 65536"/>
                    <a:gd name="T9" fmla="*/ 0 w 15"/>
                    <a:gd name="T10" fmla="*/ 0 h 60"/>
                    <a:gd name="T11" fmla="*/ 15 w 15"/>
                    <a:gd name="T12" fmla="*/ 60 h 60"/>
                  </a:gdLst>
                  <a:ahLst/>
                  <a:cxnLst>
                    <a:cxn ang="T6">
                      <a:pos x="T0" y="T1"/>
                    </a:cxn>
                    <a:cxn ang="T7">
                      <a:pos x="T2" y="T3"/>
                    </a:cxn>
                    <a:cxn ang="T8">
                      <a:pos x="T4" y="T5"/>
                    </a:cxn>
                  </a:cxnLst>
                  <a:rect l="T9" t="T10" r="T11" b="T12"/>
                  <a:pathLst>
                    <a:path w="15" h="60">
                      <a:moveTo>
                        <a:pt x="15" y="0"/>
                      </a:moveTo>
                      <a:lnTo>
                        <a:pt x="9" y="25"/>
                      </a:lnTo>
                      <a:lnTo>
                        <a:pt x="0" y="60"/>
                      </a:lnTo>
                    </a:path>
                  </a:pathLst>
                </a:custGeom>
                <a:noFill/>
                <a:ln w="17463">
                  <a:solidFill>
                    <a:srgbClr val="FF0000"/>
                  </a:solidFill>
                  <a:prstDash val="solid"/>
                  <a:round/>
                  <a:headEnd/>
                  <a:tailEnd/>
                </a:ln>
              </p:spPr>
              <p:txBody>
                <a:bodyPr/>
                <a:lstStyle/>
                <a:p>
                  <a:endParaRPr lang="it-IT"/>
                </a:p>
              </p:txBody>
            </p:sp>
            <p:sp>
              <p:nvSpPr>
                <p:cNvPr id="2378" name="Line 215"/>
                <p:cNvSpPr>
                  <a:spLocks noChangeShapeType="1"/>
                </p:cNvSpPr>
                <p:nvPr/>
              </p:nvSpPr>
              <p:spPr bwMode="auto">
                <a:xfrm flipH="1">
                  <a:off x="1177" y="3245"/>
                  <a:ext cx="2" cy="7"/>
                </a:xfrm>
                <a:prstGeom prst="line">
                  <a:avLst/>
                </a:prstGeom>
                <a:noFill/>
                <a:ln w="17463">
                  <a:solidFill>
                    <a:srgbClr val="FF0000"/>
                  </a:solidFill>
                  <a:round/>
                  <a:headEnd/>
                  <a:tailEnd/>
                </a:ln>
              </p:spPr>
              <p:txBody>
                <a:bodyPr/>
                <a:lstStyle/>
                <a:p>
                  <a:endParaRPr lang="it-IT"/>
                </a:p>
              </p:txBody>
            </p:sp>
            <p:sp>
              <p:nvSpPr>
                <p:cNvPr id="2379" name="Line 216"/>
                <p:cNvSpPr>
                  <a:spLocks noChangeShapeType="1"/>
                </p:cNvSpPr>
                <p:nvPr/>
              </p:nvSpPr>
              <p:spPr bwMode="auto">
                <a:xfrm>
                  <a:off x="976" y="1592"/>
                  <a:ext cx="13" cy="29"/>
                </a:xfrm>
                <a:prstGeom prst="line">
                  <a:avLst/>
                </a:prstGeom>
                <a:noFill/>
                <a:ln w="12700">
                  <a:solidFill>
                    <a:srgbClr val="0080FF"/>
                  </a:solidFill>
                  <a:round/>
                  <a:headEnd/>
                  <a:tailEnd/>
                </a:ln>
              </p:spPr>
              <p:txBody>
                <a:bodyPr/>
                <a:lstStyle/>
                <a:p>
                  <a:endParaRPr lang="it-IT"/>
                </a:p>
              </p:txBody>
            </p:sp>
            <p:sp>
              <p:nvSpPr>
                <p:cNvPr id="2380" name="Line 217"/>
                <p:cNvSpPr>
                  <a:spLocks noChangeShapeType="1"/>
                </p:cNvSpPr>
                <p:nvPr/>
              </p:nvSpPr>
              <p:spPr bwMode="auto">
                <a:xfrm>
                  <a:off x="1002" y="1649"/>
                  <a:ext cx="12" cy="28"/>
                </a:xfrm>
                <a:prstGeom prst="line">
                  <a:avLst/>
                </a:prstGeom>
                <a:noFill/>
                <a:ln w="12700">
                  <a:solidFill>
                    <a:srgbClr val="0080FF"/>
                  </a:solidFill>
                  <a:round/>
                  <a:headEnd/>
                  <a:tailEnd/>
                </a:ln>
              </p:spPr>
              <p:txBody>
                <a:bodyPr/>
                <a:lstStyle/>
                <a:p>
                  <a:endParaRPr lang="it-IT"/>
                </a:p>
              </p:txBody>
            </p:sp>
            <p:sp>
              <p:nvSpPr>
                <p:cNvPr id="2381" name="Line 218"/>
                <p:cNvSpPr>
                  <a:spLocks noChangeShapeType="1"/>
                </p:cNvSpPr>
                <p:nvPr/>
              </p:nvSpPr>
              <p:spPr bwMode="auto">
                <a:xfrm>
                  <a:off x="1027" y="1704"/>
                  <a:ext cx="12" cy="28"/>
                </a:xfrm>
                <a:prstGeom prst="line">
                  <a:avLst/>
                </a:prstGeom>
                <a:noFill/>
                <a:ln w="12700">
                  <a:solidFill>
                    <a:srgbClr val="0080FF"/>
                  </a:solidFill>
                  <a:round/>
                  <a:headEnd/>
                  <a:tailEnd/>
                </a:ln>
              </p:spPr>
              <p:txBody>
                <a:bodyPr/>
                <a:lstStyle/>
                <a:p>
                  <a:endParaRPr lang="it-IT"/>
                </a:p>
              </p:txBody>
            </p:sp>
            <p:sp>
              <p:nvSpPr>
                <p:cNvPr id="2382" name="Line 219"/>
                <p:cNvSpPr>
                  <a:spLocks noChangeShapeType="1"/>
                </p:cNvSpPr>
                <p:nvPr/>
              </p:nvSpPr>
              <p:spPr bwMode="auto">
                <a:xfrm>
                  <a:off x="1051" y="1761"/>
                  <a:ext cx="13" cy="27"/>
                </a:xfrm>
                <a:prstGeom prst="line">
                  <a:avLst/>
                </a:prstGeom>
                <a:noFill/>
                <a:ln w="12700">
                  <a:solidFill>
                    <a:srgbClr val="0080FF"/>
                  </a:solidFill>
                  <a:round/>
                  <a:headEnd/>
                  <a:tailEnd/>
                </a:ln>
              </p:spPr>
              <p:txBody>
                <a:bodyPr/>
                <a:lstStyle/>
                <a:p>
                  <a:endParaRPr lang="it-IT"/>
                </a:p>
              </p:txBody>
            </p:sp>
            <p:sp>
              <p:nvSpPr>
                <p:cNvPr id="2383" name="Line 220"/>
                <p:cNvSpPr>
                  <a:spLocks noChangeShapeType="1"/>
                </p:cNvSpPr>
                <p:nvPr/>
              </p:nvSpPr>
              <p:spPr bwMode="auto">
                <a:xfrm>
                  <a:off x="1076" y="1816"/>
                  <a:ext cx="13" cy="28"/>
                </a:xfrm>
                <a:prstGeom prst="line">
                  <a:avLst/>
                </a:prstGeom>
                <a:noFill/>
                <a:ln w="12700">
                  <a:solidFill>
                    <a:srgbClr val="0080FF"/>
                  </a:solidFill>
                  <a:round/>
                  <a:headEnd/>
                  <a:tailEnd/>
                </a:ln>
              </p:spPr>
              <p:txBody>
                <a:bodyPr/>
                <a:lstStyle/>
                <a:p>
                  <a:endParaRPr lang="it-IT"/>
                </a:p>
              </p:txBody>
            </p:sp>
            <p:sp>
              <p:nvSpPr>
                <p:cNvPr id="2384" name="Line 221"/>
                <p:cNvSpPr>
                  <a:spLocks noChangeShapeType="1"/>
                </p:cNvSpPr>
                <p:nvPr/>
              </p:nvSpPr>
              <p:spPr bwMode="auto">
                <a:xfrm>
                  <a:off x="1102" y="1872"/>
                  <a:ext cx="13" cy="28"/>
                </a:xfrm>
                <a:prstGeom prst="line">
                  <a:avLst/>
                </a:prstGeom>
                <a:noFill/>
                <a:ln w="12700">
                  <a:solidFill>
                    <a:srgbClr val="0080FF"/>
                  </a:solidFill>
                  <a:round/>
                  <a:headEnd/>
                  <a:tailEnd/>
                </a:ln>
              </p:spPr>
              <p:txBody>
                <a:bodyPr/>
                <a:lstStyle/>
                <a:p>
                  <a:endParaRPr lang="it-IT"/>
                </a:p>
              </p:txBody>
            </p:sp>
            <p:sp>
              <p:nvSpPr>
                <p:cNvPr id="2385" name="Line 222"/>
                <p:cNvSpPr>
                  <a:spLocks noChangeShapeType="1"/>
                </p:cNvSpPr>
                <p:nvPr/>
              </p:nvSpPr>
              <p:spPr bwMode="auto">
                <a:xfrm>
                  <a:off x="1127" y="1928"/>
                  <a:ext cx="12" cy="28"/>
                </a:xfrm>
                <a:prstGeom prst="line">
                  <a:avLst/>
                </a:prstGeom>
                <a:noFill/>
                <a:ln w="12700">
                  <a:solidFill>
                    <a:srgbClr val="0080FF"/>
                  </a:solidFill>
                  <a:round/>
                  <a:headEnd/>
                  <a:tailEnd/>
                </a:ln>
              </p:spPr>
              <p:txBody>
                <a:bodyPr/>
                <a:lstStyle/>
                <a:p>
                  <a:endParaRPr lang="it-IT"/>
                </a:p>
              </p:txBody>
            </p:sp>
            <p:sp>
              <p:nvSpPr>
                <p:cNvPr id="2386" name="Line 223"/>
                <p:cNvSpPr>
                  <a:spLocks noChangeShapeType="1"/>
                </p:cNvSpPr>
                <p:nvPr/>
              </p:nvSpPr>
              <p:spPr bwMode="auto">
                <a:xfrm>
                  <a:off x="1152" y="1984"/>
                  <a:ext cx="12" cy="27"/>
                </a:xfrm>
                <a:prstGeom prst="line">
                  <a:avLst/>
                </a:prstGeom>
                <a:noFill/>
                <a:ln w="12700">
                  <a:solidFill>
                    <a:srgbClr val="0080FF"/>
                  </a:solidFill>
                  <a:round/>
                  <a:headEnd/>
                  <a:tailEnd/>
                </a:ln>
              </p:spPr>
              <p:txBody>
                <a:bodyPr/>
                <a:lstStyle/>
                <a:p>
                  <a:endParaRPr lang="it-IT"/>
                </a:p>
              </p:txBody>
            </p:sp>
            <p:sp>
              <p:nvSpPr>
                <p:cNvPr id="2387" name="Line 224"/>
                <p:cNvSpPr>
                  <a:spLocks noChangeShapeType="1"/>
                </p:cNvSpPr>
                <p:nvPr/>
              </p:nvSpPr>
              <p:spPr bwMode="auto">
                <a:xfrm>
                  <a:off x="1177" y="2039"/>
                  <a:ext cx="12" cy="29"/>
                </a:xfrm>
                <a:prstGeom prst="line">
                  <a:avLst/>
                </a:prstGeom>
                <a:noFill/>
                <a:ln w="12700">
                  <a:solidFill>
                    <a:srgbClr val="0080FF"/>
                  </a:solidFill>
                  <a:round/>
                  <a:headEnd/>
                  <a:tailEnd/>
                </a:ln>
              </p:spPr>
              <p:txBody>
                <a:bodyPr/>
                <a:lstStyle/>
                <a:p>
                  <a:endParaRPr lang="it-IT"/>
                </a:p>
              </p:txBody>
            </p:sp>
            <p:sp>
              <p:nvSpPr>
                <p:cNvPr id="2388" name="Freeform 225"/>
                <p:cNvSpPr>
                  <a:spLocks/>
                </p:cNvSpPr>
                <p:nvPr/>
              </p:nvSpPr>
              <p:spPr bwMode="auto">
                <a:xfrm>
                  <a:off x="1203" y="2096"/>
                  <a:ext cx="8" cy="28"/>
                </a:xfrm>
                <a:custGeom>
                  <a:avLst/>
                  <a:gdLst>
                    <a:gd name="T0" fmla="*/ 0 w 17"/>
                    <a:gd name="T1" fmla="*/ 0 h 58"/>
                    <a:gd name="T2" fmla="*/ 17 w 17"/>
                    <a:gd name="T3" fmla="*/ 39 h 58"/>
                    <a:gd name="T4" fmla="*/ 15 w 17"/>
                    <a:gd name="T5" fmla="*/ 58 h 58"/>
                    <a:gd name="T6" fmla="*/ 0 60000 65536"/>
                    <a:gd name="T7" fmla="*/ 0 60000 65536"/>
                    <a:gd name="T8" fmla="*/ 0 60000 65536"/>
                    <a:gd name="T9" fmla="*/ 0 w 17"/>
                    <a:gd name="T10" fmla="*/ 0 h 58"/>
                    <a:gd name="T11" fmla="*/ 17 w 17"/>
                    <a:gd name="T12" fmla="*/ 58 h 58"/>
                  </a:gdLst>
                  <a:ahLst/>
                  <a:cxnLst>
                    <a:cxn ang="T6">
                      <a:pos x="T0" y="T1"/>
                    </a:cxn>
                    <a:cxn ang="T7">
                      <a:pos x="T2" y="T3"/>
                    </a:cxn>
                    <a:cxn ang="T8">
                      <a:pos x="T4" y="T5"/>
                    </a:cxn>
                  </a:cxnLst>
                  <a:rect l="T9" t="T10" r="T11" b="T12"/>
                  <a:pathLst>
                    <a:path w="17" h="58">
                      <a:moveTo>
                        <a:pt x="0" y="0"/>
                      </a:moveTo>
                      <a:lnTo>
                        <a:pt x="17" y="39"/>
                      </a:lnTo>
                      <a:lnTo>
                        <a:pt x="15" y="58"/>
                      </a:lnTo>
                    </a:path>
                  </a:pathLst>
                </a:custGeom>
                <a:noFill/>
                <a:ln w="12700">
                  <a:solidFill>
                    <a:srgbClr val="0080FF"/>
                  </a:solidFill>
                  <a:prstDash val="solid"/>
                  <a:round/>
                  <a:headEnd/>
                  <a:tailEnd/>
                </a:ln>
              </p:spPr>
              <p:txBody>
                <a:bodyPr/>
                <a:lstStyle/>
                <a:p>
                  <a:endParaRPr lang="it-IT"/>
                </a:p>
              </p:txBody>
            </p:sp>
            <p:sp>
              <p:nvSpPr>
                <p:cNvPr id="2389" name="Line 226"/>
                <p:cNvSpPr>
                  <a:spLocks noChangeShapeType="1"/>
                </p:cNvSpPr>
                <p:nvPr/>
              </p:nvSpPr>
              <p:spPr bwMode="auto">
                <a:xfrm flipH="1">
                  <a:off x="1208" y="2155"/>
                  <a:ext cx="1" cy="31"/>
                </a:xfrm>
                <a:prstGeom prst="line">
                  <a:avLst/>
                </a:prstGeom>
                <a:noFill/>
                <a:ln w="12700">
                  <a:solidFill>
                    <a:srgbClr val="0080FF"/>
                  </a:solidFill>
                  <a:round/>
                  <a:headEnd/>
                  <a:tailEnd/>
                </a:ln>
              </p:spPr>
              <p:txBody>
                <a:bodyPr/>
                <a:lstStyle/>
                <a:p>
                  <a:endParaRPr lang="it-IT"/>
                </a:p>
              </p:txBody>
            </p:sp>
            <p:sp>
              <p:nvSpPr>
                <p:cNvPr id="2390" name="Line 227"/>
                <p:cNvSpPr>
                  <a:spLocks noChangeShapeType="1"/>
                </p:cNvSpPr>
                <p:nvPr/>
              </p:nvSpPr>
              <p:spPr bwMode="auto">
                <a:xfrm>
                  <a:off x="1207" y="2216"/>
                  <a:ext cx="1" cy="31"/>
                </a:xfrm>
                <a:prstGeom prst="line">
                  <a:avLst/>
                </a:prstGeom>
                <a:noFill/>
                <a:ln w="12700">
                  <a:solidFill>
                    <a:srgbClr val="0080FF"/>
                  </a:solidFill>
                  <a:round/>
                  <a:headEnd/>
                  <a:tailEnd/>
                </a:ln>
              </p:spPr>
              <p:txBody>
                <a:bodyPr/>
                <a:lstStyle/>
                <a:p>
                  <a:endParaRPr lang="it-IT"/>
                </a:p>
              </p:txBody>
            </p:sp>
            <p:sp>
              <p:nvSpPr>
                <p:cNvPr id="2391" name="Line 228"/>
                <p:cNvSpPr>
                  <a:spLocks noChangeShapeType="1"/>
                </p:cNvSpPr>
                <p:nvPr/>
              </p:nvSpPr>
              <p:spPr bwMode="auto">
                <a:xfrm flipH="1">
                  <a:off x="1205" y="2277"/>
                  <a:ext cx="1" cy="31"/>
                </a:xfrm>
                <a:prstGeom prst="line">
                  <a:avLst/>
                </a:prstGeom>
                <a:noFill/>
                <a:ln w="12700">
                  <a:solidFill>
                    <a:srgbClr val="0080FF"/>
                  </a:solidFill>
                  <a:round/>
                  <a:headEnd/>
                  <a:tailEnd/>
                </a:ln>
              </p:spPr>
              <p:txBody>
                <a:bodyPr/>
                <a:lstStyle/>
                <a:p>
                  <a:endParaRPr lang="it-IT"/>
                </a:p>
              </p:txBody>
            </p:sp>
            <p:sp>
              <p:nvSpPr>
                <p:cNvPr id="2392" name="Line 229"/>
                <p:cNvSpPr>
                  <a:spLocks noChangeShapeType="1"/>
                </p:cNvSpPr>
                <p:nvPr/>
              </p:nvSpPr>
              <p:spPr bwMode="auto">
                <a:xfrm flipH="1">
                  <a:off x="1204" y="2339"/>
                  <a:ext cx="1" cy="30"/>
                </a:xfrm>
                <a:prstGeom prst="line">
                  <a:avLst/>
                </a:prstGeom>
                <a:noFill/>
                <a:ln w="12700">
                  <a:solidFill>
                    <a:srgbClr val="0080FF"/>
                  </a:solidFill>
                  <a:round/>
                  <a:headEnd/>
                  <a:tailEnd/>
                </a:ln>
              </p:spPr>
              <p:txBody>
                <a:bodyPr/>
                <a:lstStyle/>
                <a:p>
                  <a:endParaRPr lang="it-IT"/>
                </a:p>
              </p:txBody>
            </p:sp>
            <p:sp>
              <p:nvSpPr>
                <p:cNvPr id="2393" name="Line 230"/>
                <p:cNvSpPr>
                  <a:spLocks noChangeShapeType="1"/>
                </p:cNvSpPr>
                <p:nvPr/>
              </p:nvSpPr>
              <p:spPr bwMode="auto">
                <a:xfrm flipH="1">
                  <a:off x="1202" y="2400"/>
                  <a:ext cx="1" cy="31"/>
                </a:xfrm>
                <a:prstGeom prst="line">
                  <a:avLst/>
                </a:prstGeom>
                <a:noFill/>
                <a:ln w="12700">
                  <a:solidFill>
                    <a:srgbClr val="0080FF"/>
                  </a:solidFill>
                  <a:round/>
                  <a:headEnd/>
                  <a:tailEnd/>
                </a:ln>
              </p:spPr>
              <p:txBody>
                <a:bodyPr/>
                <a:lstStyle/>
                <a:p>
                  <a:endParaRPr lang="it-IT"/>
                </a:p>
              </p:txBody>
            </p:sp>
            <p:sp>
              <p:nvSpPr>
                <p:cNvPr id="2394" name="Line 231"/>
                <p:cNvSpPr>
                  <a:spLocks noChangeShapeType="1"/>
                </p:cNvSpPr>
                <p:nvPr/>
              </p:nvSpPr>
              <p:spPr bwMode="auto">
                <a:xfrm flipH="1">
                  <a:off x="1200" y="2461"/>
                  <a:ext cx="1" cy="31"/>
                </a:xfrm>
                <a:prstGeom prst="line">
                  <a:avLst/>
                </a:prstGeom>
                <a:noFill/>
                <a:ln w="12700">
                  <a:solidFill>
                    <a:srgbClr val="0080FF"/>
                  </a:solidFill>
                  <a:round/>
                  <a:headEnd/>
                  <a:tailEnd/>
                </a:ln>
              </p:spPr>
              <p:txBody>
                <a:bodyPr/>
                <a:lstStyle/>
                <a:p>
                  <a:endParaRPr lang="it-IT"/>
                </a:p>
              </p:txBody>
            </p:sp>
            <p:sp>
              <p:nvSpPr>
                <p:cNvPr id="2395" name="Line 232"/>
                <p:cNvSpPr>
                  <a:spLocks noChangeShapeType="1"/>
                </p:cNvSpPr>
                <p:nvPr/>
              </p:nvSpPr>
              <p:spPr bwMode="auto">
                <a:xfrm flipH="1">
                  <a:off x="1198" y="2522"/>
                  <a:ext cx="1" cy="31"/>
                </a:xfrm>
                <a:prstGeom prst="line">
                  <a:avLst/>
                </a:prstGeom>
                <a:noFill/>
                <a:ln w="12700">
                  <a:solidFill>
                    <a:srgbClr val="0080FF"/>
                  </a:solidFill>
                  <a:round/>
                  <a:headEnd/>
                  <a:tailEnd/>
                </a:ln>
              </p:spPr>
              <p:txBody>
                <a:bodyPr/>
                <a:lstStyle/>
                <a:p>
                  <a:endParaRPr lang="it-IT"/>
                </a:p>
              </p:txBody>
            </p:sp>
          </p:grpSp>
          <p:sp>
            <p:nvSpPr>
              <p:cNvPr id="2075" name="Line 234"/>
              <p:cNvSpPr>
                <a:spLocks noChangeShapeType="1"/>
              </p:cNvSpPr>
              <p:nvPr/>
            </p:nvSpPr>
            <p:spPr bwMode="auto">
              <a:xfrm flipH="1">
                <a:off x="1196" y="2584"/>
                <a:ext cx="1" cy="30"/>
              </a:xfrm>
              <a:prstGeom prst="line">
                <a:avLst/>
              </a:prstGeom>
              <a:noFill/>
              <a:ln w="12700">
                <a:solidFill>
                  <a:srgbClr val="0080FF"/>
                </a:solidFill>
                <a:round/>
                <a:headEnd/>
                <a:tailEnd/>
              </a:ln>
            </p:spPr>
            <p:txBody>
              <a:bodyPr/>
              <a:lstStyle/>
              <a:p>
                <a:endParaRPr lang="it-IT"/>
              </a:p>
            </p:txBody>
          </p:sp>
          <p:sp>
            <p:nvSpPr>
              <p:cNvPr id="2076" name="Line 235"/>
              <p:cNvSpPr>
                <a:spLocks noChangeShapeType="1"/>
              </p:cNvSpPr>
              <p:nvPr/>
            </p:nvSpPr>
            <p:spPr bwMode="auto">
              <a:xfrm flipH="1">
                <a:off x="1194" y="2645"/>
                <a:ext cx="1" cy="31"/>
              </a:xfrm>
              <a:prstGeom prst="line">
                <a:avLst/>
              </a:prstGeom>
              <a:noFill/>
              <a:ln w="12700">
                <a:solidFill>
                  <a:srgbClr val="0080FF"/>
                </a:solidFill>
                <a:round/>
                <a:headEnd/>
                <a:tailEnd/>
              </a:ln>
            </p:spPr>
            <p:txBody>
              <a:bodyPr/>
              <a:lstStyle/>
              <a:p>
                <a:endParaRPr lang="it-IT"/>
              </a:p>
            </p:txBody>
          </p:sp>
          <p:sp>
            <p:nvSpPr>
              <p:cNvPr id="2077" name="Line 236"/>
              <p:cNvSpPr>
                <a:spLocks noChangeShapeType="1"/>
              </p:cNvSpPr>
              <p:nvPr/>
            </p:nvSpPr>
            <p:spPr bwMode="auto">
              <a:xfrm flipH="1">
                <a:off x="1192" y="2706"/>
                <a:ext cx="1" cy="31"/>
              </a:xfrm>
              <a:prstGeom prst="line">
                <a:avLst/>
              </a:prstGeom>
              <a:noFill/>
              <a:ln w="12700">
                <a:solidFill>
                  <a:srgbClr val="0080FF"/>
                </a:solidFill>
                <a:round/>
                <a:headEnd/>
                <a:tailEnd/>
              </a:ln>
            </p:spPr>
            <p:txBody>
              <a:bodyPr/>
              <a:lstStyle/>
              <a:p>
                <a:endParaRPr lang="it-IT"/>
              </a:p>
            </p:txBody>
          </p:sp>
          <p:sp>
            <p:nvSpPr>
              <p:cNvPr id="2078" name="Line 237"/>
              <p:cNvSpPr>
                <a:spLocks noChangeShapeType="1"/>
              </p:cNvSpPr>
              <p:nvPr/>
            </p:nvSpPr>
            <p:spPr bwMode="auto">
              <a:xfrm flipH="1">
                <a:off x="1190" y="2767"/>
                <a:ext cx="1" cy="31"/>
              </a:xfrm>
              <a:prstGeom prst="line">
                <a:avLst/>
              </a:prstGeom>
              <a:noFill/>
              <a:ln w="12700">
                <a:solidFill>
                  <a:srgbClr val="0080FF"/>
                </a:solidFill>
                <a:round/>
                <a:headEnd/>
                <a:tailEnd/>
              </a:ln>
            </p:spPr>
            <p:txBody>
              <a:bodyPr/>
              <a:lstStyle/>
              <a:p>
                <a:endParaRPr lang="it-IT"/>
              </a:p>
            </p:txBody>
          </p:sp>
          <p:sp>
            <p:nvSpPr>
              <p:cNvPr id="2079" name="Line 238"/>
              <p:cNvSpPr>
                <a:spLocks noChangeShapeType="1"/>
              </p:cNvSpPr>
              <p:nvPr/>
            </p:nvSpPr>
            <p:spPr bwMode="auto">
              <a:xfrm flipH="1">
                <a:off x="1189" y="2829"/>
                <a:ext cx="1" cy="30"/>
              </a:xfrm>
              <a:prstGeom prst="line">
                <a:avLst/>
              </a:prstGeom>
              <a:noFill/>
              <a:ln w="12700">
                <a:solidFill>
                  <a:srgbClr val="0080FF"/>
                </a:solidFill>
                <a:round/>
                <a:headEnd/>
                <a:tailEnd/>
              </a:ln>
            </p:spPr>
            <p:txBody>
              <a:bodyPr/>
              <a:lstStyle/>
              <a:p>
                <a:endParaRPr lang="it-IT"/>
              </a:p>
            </p:txBody>
          </p:sp>
          <p:sp>
            <p:nvSpPr>
              <p:cNvPr id="2080" name="Line 239"/>
              <p:cNvSpPr>
                <a:spLocks noChangeShapeType="1"/>
              </p:cNvSpPr>
              <p:nvPr/>
            </p:nvSpPr>
            <p:spPr bwMode="auto">
              <a:xfrm flipH="1">
                <a:off x="1187" y="2890"/>
                <a:ext cx="1" cy="30"/>
              </a:xfrm>
              <a:prstGeom prst="line">
                <a:avLst/>
              </a:prstGeom>
              <a:noFill/>
              <a:ln w="12700">
                <a:solidFill>
                  <a:srgbClr val="0080FF"/>
                </a:solidFill>
                <a:round/>
                <a:headEnd/>
                <a:tailEnd/>
              </a:ln>
            </p:spPr>
            <p:txBody>
              <a:bodyPr/>
              <a:lstStyle/>
              <a:p>
                <a:endParaRPr lang="it-IT"/>
              </a:p>
            </p:txBody>
          </p:sp>
          <p:sp>
            <p:nvSpPr>
              <p:cNvPr id="2081" name="Line 240"/>
              <p:cNvSpPr>
                <a:spLocks noChangeShapeType="1"/>
              </p:cNvSpPr>
              <p:nvPr/>
            </p:nvSpPr>
            <p:spPr bwMode="auto">
              <a:xfrm flipH="1">
                <a:off x="1185" y="2951"/>
                <a:ext cx="1" cy="31"/>
              </a:xfrm>
              <a:prstGeom prst="line">
                <a:avLst/>
              </a:prstGeom>
              <a:noFill/>
              <a:ln w="12700">
                <a:solidFill>
                  <a:srgbClr val="0080FF"/>
                </a:solidFill>
                <a:round/>
                <a:headEnd/>
                <a:tailEnd/>
              </a:ln>
            </p:spPr>
            <p:txBody>
              <a:bodyPr/>
              <a:lstStyle/>
              <a:p>
                <a:endParaRPr lang="it-IT"/>
              </a:p>
            </p:txBody>
          </p:sp>
          <p:sp>
            <p:nvSpPr>
              <p:cNvPr id="2082" name="Line 241"/>
              <p:cNvSpPr>
                <a:spLocks noChangeShapeType="1"/>
              </p:cNvSpPr>
              <p:nvPr/>
            </p:nvSpPr>
            <p:spPr bwMode="auto">
              <a:xfrm flipH="1">
                <a:off x="1183" y="3011"/>
                <a:ext cx="1" cy="31"/>
              </a:xfrm>
              <a:prstGeom prst="line">
                <a:avLst/>
              </a:prstGeom>
              <a:noFill/>
              <a:ln w="12700">
                <a:solidFill>
                  <a:srgbClr val="0080FF"/>
                </a:solidFill>
                <a:round/>
                <a:headEnd/>
                <a:tailEnd/>
              </a:ln>
            </p:spPr>
            <p:txBody>
              <a:bodyPr/>
              <a:lstStyle/>
              <a:p>
                <a:endParaRPr lang="it-IT"/>
              </a:p>
            </p:txBody>
          </p:sp>
          <p:sp>
            <p:nvSpPr>
              <p:cNvPr id="2083" name="Line 242"/>
              <p:cNvSpPr>
                <a:spLocks noChangeShapeType="1"/>
              </p:cNvSpPr>
              <p:nvPr/>
            </p:nvSpPr>
            <p:spPr bwMode="auto">
              <a:xfrm flipH="1">
                <a:off x="1182" y="3073"/>
                <a:ext cx="1" cy="30"/>
              </a:xfrm>
              <a:prstGeom prst="line">
                <a:avLst/>
              </a:prstGeom>
              <a:noFill/>
              <a:ln w="12700">
                <a:solidFill>
                  <a:srgbClr val="0080FF"/>
                </a:solidFill>
                <a:round/>
                <a:headEnd/>
                <a:tailEnd/>
              </a:ln>
            </p:spPr>
            <p:txBody>
              <a:bodyPr/>
              <a:lstStyle/>
              <a:p>
                <a:endParaRPr lang="it-IT"/>
              </a:p>
            </p:txBody>
          </p:sp>
          <p:sp>
            <p:nvSpPr>
              <p:cNvPr id="2084" name="Line 243"/>
              <p:cNvSpPr>
                <a:spLocks noChangeShapeType="1"/>
              </p:cNvSpPr>
              <p:nvPr/>
            </p:nvSpPr>
            <p:spPr bwMode="auto">
              <a:xfrm flipH="1">
                <a:off x="1180" y="3134"/>
                <a:ext cx="1" cy="30"/>
              </a:xfrm>
              <a:prstGeom prst="line">
                <a:avLst/>
              </a:prstGeom>
              <a:noFill/>
              <a:ln w="12700">
                <a:solidFill>
                  <a:srgbClr val="0080FF"/>
                </a:solidFill>
                <a:round/>
                <a:headEnd/>
                <a:tailEnd/>
              </a:ln>
            </p:spPr>
            <p:txBody>
              <a:bodyPr/>
              <a:lstStyle/>
              <a:p>
                <a:endParaRPr lang="it-IT"/>
              </a:p>
            </p:txBody>
          </p:sp>
          <p:sp>
            <p:nvSpPr>
              <p:cNvPr id="2085" name="Line 244"/>
              <p:cNvSpPr>
                <a:spLocks noChangeShapeType="1"/>
              </p:cNvSpPr>
              <p:nvPr/>
            </p:nvSpPr>
            <p:spPr bwMode="auto">
              <a:xfrm flipH="1">
                <a:off x="1178" y="3195"/>
                <a:ext cx="1" cy="31"/>
              </a:xfrm>
              <a:prstGeom prst="line">
                <a:avLst/>
              </a:prstGeom>
              <a:noFill/>
              <a:ln w="12700">
                <a:solidFill>
                  <a:srgbClr val="0080FF"/>
                </a:solidFill>
                <a:round/>
                <a:headEnd/>
                <a:tailEnd/>
              </a:ln>
            </p:spPr>
            <p:txBody>
              <a:bodyPr/>
              <a:lstStyle/>
              <a:p>
                <a:endParaRPr lang="it-IT"/>
              </a:p>
            </p:txBody>
          </p:sp>
          <p:sp>
            <p:nvSpPr>
              <p:cNvPr id="2086" name="Rectangle 245"/>
              <p:cNvSpPr>
                <a:spLocks noChangeArrowheads="1"/>
              </p:cNvSpPr>
              <p:nvPr/>
            </p:nvSpPr>
            <p:spPr bwMode="auto">
              <a:xfrm>
                <a:off x="1368" y="899"/>
                <a:ext cx="350" cy="333"/>
              </a:xfrm>
              <a:prstGeom prst="rect">
                <a:avLst/>
              </a:prstGeom>
              <a:solidFill>
                <a:srgbClr val="FFFF40"/>
              </a:solidFill>
              <a:ln w="0">
                <a:solidFill>
                  <a:srgbClr val="FFFF40"/>
                </a:solidFill>
                <a:miter lim="800000"/>
                <a:headEnd/>
                <a:tailEnd/>
              </a:ln>
            </p:spPr>
            <p:txBody>
              <a:bodyPr/>
              <a:lstStyle/>
              <a:p>
                <a:endParaRPr lang="it-IT"/>
              </a:p>
            </p:txBody>
          </p:sp>
          <p:sp>
            <p:nvSpPr>
              <p:cNvPr id="2087" name="Rectangle 246"/>
              <p:cNvSpPr>
                <a:spLocks noChangeArrowheads="1"/>
              </p:cNvSpPr>
              <p:nvPr/>
            </p:nvSpPr>
            <p:spPr bwMode="auto">
              <a:xfrm>
                <a:off x="1368" y="899"/>
                <a:ext cx="350" cy="333"/>
              </a:xfrm>
              <a:prstGeom prst="rect">
                <a:avLst/>
              </a:prstGeom>
              <a:noFill/>
              <a:ln w="6350">
                <a:solidFill>
                  <a:srgbClr val="FF0000"/>
                </a:solidFill>
                <a:miter lim="800000"/>
                <a:headEnd/>
                <a:tailEnd/>
              </a:ln>
            </p:spPr>
            <p:txBody>
              <a:bodyPr/>
              <a:lstStyle/>
              <a:p>
                <a:endParaRPr lang="it-IT"/>
              </a:p>
            </p:txBody>
          </p:sp>
          <p:sp>
            <p:nvSpPr>
              <p:cNvPr id="2088" name="Freeform 247"/>
              <p:cNvSpPr>
                <a:spLocks/>
              </p:cNvSpPr>
              <p:nvPr/>
            </p:nvSpPr>
            <p:spPr bwMode="auto">
              <a:xfrm>
                <a:off x="1607" y="850"/>
                <a:ext cx="6" cy="29"/>
              </a:xfrm>
              <a:custGeom>
                <a:avLst/>
                <a:gdLst>
                  <a:gd name="T0" fmla="*/ 0 w 12"/>
                  <a:gd name="T1" fmla="*/ 0 h 59"/>
                  <a:gd name="T2" fmla="*/ 12 w 12"/>
                  <a:gd name="T3" fmla="*/ 51 h 59"/>
                  <a:gd name="T4" fmla="*/ 12 w 12"/>
                  <a:gd name="T5" fmla="*/ 59 h 59"/>
                  <a:gd name="T6" fmla="*/ 0 60000 65536"/>
                  <a:gd name="T7" fmla="*/ 0 60000 65536"/>
                  <a:gd name="T8" fmla="*/ 0 60000 65536"/>
                  <a:gd name="T9" fmla="*/ 0 w 12"/>
                  <a:gd name="T10" fmla="*/ 0 h 59"/>
                  <a:gd name="T11" fmla="*/ 12 w 12"/>
                  <a:gd name="T12" fmla="*/ 59 h 59"/>
                </a:gdLst>
                <a:ahLst/>
                <a:cxnLst>
                  <a:cxn ang="T6">
                    <a:pos x="T0" y="T1"/>
                  </a:cxn>
                  <a:cxn ang="T7">
                    <a:pos x="T2" y="T3"/>
                  </a:cxn>
                  <a:cxn ang="T8">
                    <a:pos x="T4" y="T5"/>
                  </a:cxn>
                </a:cxnLst>
                <a:rect l="T9" t="T10" r="T11" b="T12"/>
                <a:pathLst>
                  <a:path w="12" h="59">
                    <a:moveTo>
                      <a:pt x="0" y="0"/>
                    </a:moveTo>
                    <a:lnTo>
                      <a:pt x="12" y="51"/>
                    </a:lnTo>
                    <a:lnTo>
                      <a:pt x="12" y="59"/>
                    </a:lnTo>
                  </a:path>
                </a:pathLst>
              </a:custGeom>
              <a:noFill/>
              <a:ln w="17463">
                <a:solidFill>
                  <a:srgbClr val="FF0000"/>
                </a:solidFill>
                <a:prstDash val="solid"/>
                <a:round/>
                <a:headEnd/>
                <a:tailEnd/>
              </a:ln>
            </p:spPr>
            <p:txBody>
              <a:bodyPr/>
              <a:lstStyle/>
              <a:p>
                <a:endParaRPr lang="it-IT"/>
              </a:p>
            </p:txBody>
          </p:sp>
          <p:sp>
            <p:nvSpPr>
              <p:cNvPr id="2089" name="Freeform 248"/>
              <p:cNvSpPr>
                <a:spLocks/>
              </p:cNvSpPr>
              <p:nvPr/>
            </p:nvSpPr>
            <p:spPr bwMode="auto">
              <a:xfrm>
                <a:off x="1616" y="902"/>
                <a:ext cx="4" cy="31"/>
              </a:xfrm>
              <a:custGeom>
                <a:avLst/>
                <a:gdLst>
                  <a:gd name="T0" fmla="*/ 0 w 7"/>
                  <a:gd name="T1" fmla="*/ 0 h 61"/>
                  <a:gd name="T2" fmla="*/ 5 w 7"/>
                  <a:gd name="T3" fmla="*/ 53 h 61"/>
                  <a:gd name="T4" fmla="*/ 7 w 7"/>
                  <a:gd name="T5" fmla="*/ 61 h 61"/>
                  <a:gd name="T6" fmla="*/ 0 60000 65536"/>
                  <a:gd name="T7" fmla="*/ 0 60000 65536"/>
                  <a:gd name="T8" fmla="*/ 0 60000 65536"/>
                  <a:gd name="T9" fmla="*/ 0 w 7"/>
                  <a:gd name="T10" fmla="*/ 0 h 61"/>
                  <a:gd name="T11" fmla="*/ 7 w 7"/>
                  <a:gd name="T12" fmla="*/ 61 h 61"/>
                </a:gdLst>
                <a:ahLst/>
                <a:cxnLst>
                  <a:cxn ang="T6">
                    <a:pos x="T0" y="T1"/>
                  </a:cxn>
                  <a:cxn ang="T7">
                    <a:pos x="T2" y="T3"/>
                  </a:cxn>
                  <a:cxn ang="T8">
                    <a:pos x="T4" y="T5"/>
                  </a:cxn>
                </a:cxnLst>
                <a:rect l="T9" t="T10" r="T11" b="T12"/>
                <a:pathLst>
                  <a:path w="7" h="61">
                    <a:moveTo>
                      <a:pt x="0" y="0"/>
                    </a:moveTo>
                    <a:lnTo>
                      <a:pt x="5" y="53"/>
                    </a:lnTo>
                    <a:lnTo>
                      <a:pt x="7" y="61"/>
                    </a:lnTo>
                  </a:path>
                </a:pathLst>
              </a:custGeom>
              <a:noFill/>
              <a:ln w="17463">
                <a:solidFill>
                  <a:srgbClr val="FF0000"/>
                </a:solidFill>
                <a:prstDash val="solid"/>
                <a:round/>
                <a:headEnd/>
                <a:tailEnd/>
              </a:ln>
            </p:spPr>
            <p:txBody>
              <a:bodyPr/>
              <a:lstStyle/>
              <a:p>
                <a:endParaRPr lang="it-IT"/>
              </a:p>
            </p:txBody>
          </p:sp>
          <p:sp>
            <p:nvSpPr>
              <p:cNvPr id="2090" name="Freeform 249"/>
              <p:cNvSpPr>
                <a:spLocks/>
              </p:cNvSpPr>
              <p:nvPr/>
            </p:nvSpPr>
            <p:spPr bwMode="auto">
              <a:xfrm>
                <a:off x="1622" y="956"/>
                <a:ext cx="6" cy="30"/>
              </a:xfrm>
              <a:custGeom>
                <a:avLst/>
                <a:gdLst>
                  <a:gd name="T0" fmla="*/ 0 w 11"/>
                  <a:gd name="T1" fmla="*/ 0 h 59"/>
                  <a:gd name="T2" fmla="*/ 0 w 11"/>
                  <a:gd name="T3" fmla="*/ 2 h 59"/>
                  <a:gd name="T4" fmla="*/ 11 w 11"/>
                  <a:gd name="T5" fmla="*/ 59 h 59"/>
                  <a:gd name="T6" fmla="*/ 0 60000 65536"/>
                  <a:gd name="T7" fmla="*/ 0 60000 65536"/>
                  <a:gd name="T8" fmla="*/ 0 60000 65536"/>
                  <a:gd name="T9" fmla="*/ 0 w 11"/>
                  <a:gd name="T10" fmla="*/ 0 h 59"/>
                  <a:gd name="T11" fmla="*/ 11 w 11"/>
                  <a:gd name="T12" fmla="*/ 59 h 59"/>
                </a:gdLst>
                <a:ahLst/>
                <a:cxnLst>
                  <a:cxn ang="T6">
                    <a:pos x="T0" y="T1"/>
                  </a:cxn>
                  <a:cxn ang="T7">
                    <a:pos x="T2" y="T3"/>
                  </a:cxn>
                  <a:cxn ang="T8">
                    <a:pos x="T4" y="T5"/>
                  </a:cxn>
                </a:cxnLst>
                <a:rect l="T9" t="T10" r="T11" b="T12"/>
                <a:pathLst>
                  <a:path w="11" h="59">
                    <a:moveTo>
                      <a:pt x="0" y="0"/>
                    </a:moveTo>
                    <a:lnTo>
                      <a:pt x="0" y="2"/>
                    </a:lnTo>
                    <a:lnTo>
                      <a:pt x="11" y="59"/>
                    </a:lnTo>
                  </a:path>
                </a:pathLst>
              </a:custGeom>
              <a:noFill/>
              <a:ln w="17463">
                <a:solidFill>
                  <a:srgbClr val="FF0000"/>
                </a:solidFill>
                <a:prstDash val="solid"/>
                <a:round/>
                <a:headEnd/>
                <a:tailEnd/>
              </a:ln>
            </p:spPr>
            <p:txBody>
              <a:bodyPr/>
              <a:lstStyle/>
              <a:p>
                <a:endParaRPr lang="it-IT"/>
              </a:p>
            </p:txBody>
          </p:sp>
          <p:sp>
            <p:nvSpPr>
              <p:cNvPr id="2091" name="Freeform 250"/>
              <p:cNvSpPr>
                <a:spLocks/>
              </p:cNvSpPr>
              <p:nvPr/>
            </p:nvSpPr>
            <p:spPr bwMode="auto">
              <a:xfrm>
                <a:off x="1635" y="1008"/>
                <a:ext cx="10" cy="28"/>
              </a:xfrm>
              <a:custGeom>
                <a:avLst/>
                <a:gdLst>
                  <a:gd name="T0" fmla="*/ 0 w 21"/>
                  <a:gd name="T1" fmla="*/ 0 h 58"/>
                  <a:gd name="T2" fmla="*/ 6 w 21"/>
                  <a:gd name="T3" fmla="*/ 19 h 58"/>
                  <a:gd name="T4" fmla="*/ 21 w 21"/>
                  <a:gd name="T5" fmla="*/ 58 h 58"/>
                  <a:gd name="T6" fmla="*/ 0 60000 65536"/>
                  <a:gd name="T7" fmla="*/ 0 60000 65536"/>
                  <a:gd name="T8" fmla="*/ 0 60000 65536"/>
                  <a:gd name="T9" fmla="*/ 0 w 21"/>
                  <a:gd name="T10" fmla="*/ 0 h 58"/>
                  <a:gd name="T11" fmla="*/ 21 w 21"/>
                  <a:gd name="T12" fmla="*/ 58 h 58"/>
                </a:gdLst>
                <a:ahLst/>
                <a:cxnLst>
                  <a:cxn ang="T6">
                    <a:pos x="T0" y="T1"/>
                  </a:cxn>
                  <a:cxn ang="T7">
                    <a:pos x="T2" y="T3"/>
                  </a:cxn>
                  <a:cxn ang="T8">
                    <a:pos x="T4" y="T5"/>
                  </a:cxn>
                </a:cxnLst>
                <a:rect l="T9" t="T10" r="T11" b="T12"/>
                <a:pathLst>
                  <a:path w="21" h="58">
                    <a:moveTo>
                      <a:pt x="0" y="0"/>
                    </a:moveTo>
                    <a:lnTo>
                      <a:pt x="6" y="19"/>
                    </a:lnTo>
                    <a:lnTo>
                      <a:pt x="21" y="58"/>
                    </a:lnTo>
                  </a:path>
                </a:pathLst>
              </a:custGeom>
              <a:noFill/>
              <a:ln w="17463">
                <a:solidFill>
                  <a:srgbClr val="FF0000"/>
                </a:solidFill>
                <a:prstDash val="solid"/>
                <a:round/>
                <a:headEnd/>
                <a:tailEnd/>
              </a:ln>
            </p:spPr>
            <p:txBody>
              <a:bodyPr/>
              <a:lstStyle/>
              <a:p>
                <a:endParaRPr lang="it-IT"/>
              </a:p>
            </p:txBody>
          </p:sp>
          <p:sp>
            <p:nvSpPr>
              <p:cNvPr id="2092" name="Freeform 251"/>
              <p:cNvSpPr>
                <a:spLocks/>
              </p:cNvSpPr>
              <p:nvPr/>
            </p:nvSpPr>
            <p:spPr bwMode="auto">
              <a:xfrm>
                <a:off x="1654" y="1057"/>
                <a:ext cx="14" cy="28"/>
              </a:xfrm>
              <a:custGeom>
                <a:avLst/>
                <a:gdLst>
                  <a:gd name="T0" fmla="*/ 0 w 29"/>
                  <a:gd name="T1" fmla="*/ 0 h 55"/>
                  <a:gd name="T2" fmla="*/ 4 w 29"/>
                  <a:gd name="T3" fmla="*/ 9 h 55"/>
                  <a:gd name="T4" fmla="*/ 29 w 29"/>
                  <a:gd name="T5" fmla="*/ 55 h 55"/>
                  <a:gd name="T6" fmla="*/ 0 60000 65536"/>
                  <a:gd name="T7" fmla="*/ 0 60000 65536"/>
                  <a:gd name="T8" fmla="*/ 0 60000 65536"/>
                  <a:gd name="T9" fmla="*/ 0 w 29"/>
                  <a:gd name="T10" fmla="*/ 0 h 55"/>
                  <a:gd name="T11" fmla="*/ 29 w 29"/>
                  <a:gd name="T12" fmla="*/ 55 h 55"/>
                </a:gdLst>
                <a:ahLst/>
                <a:cxnLst>
                  <a:cxn ang="T6">
                    <a:pos x="T0" y="T1"/>
                  </a:cxn>
                  <a:cxn ang="T7">
                    <a:pos x="T2" y="T3"/>
                  </a:cxn>
                  <a:cxn ang="T8">
                    <a:pos x="T4" y="T5"/>
                  </a:cxn>
                </a:cxnLst>
                <a:rect l="T9" t="T10" r="T11" b="T12"/>
                <a:pathLst>
                  <a:path w="29" h="55">
                    <a:moveTo>
                      <a:pt x="0" y="0"/>
                    </a:moveTo>
                    <a:lnTo>
                      <a:pt x="4" y="9"/>
                    </a:lnTo>
                    <a:lnTo>
                      <a:pt x="29" y="55"/>
                    </a:lnTo>
                  </a:path>
                </a:pathLst>
              </a:custGeom>
              <a:noFill/>
              <a:ln w="17463">
                <a:solidFill>
                  <a:srgbClr val="FF0000"/>
                </a:solidFill>
                <a:prstDash val="solid"/>
                <a:round/>
                <a:headEnd/>
                <a:tailEnd/>
              </a:ln>
            </p:spPr>
            <p:txBody>
              <a:bodyPr/>
              <a:lstStyle/>
              <a:p>
                <a:endParaRPr lang="it-IT"/>
              </a:p>
            </p:txBody>
          </p:sp>
          <p:sp>
            <p:nvSpPr>
              <p:cNvPr id="2093" name="Freeform 252"/>
              <p:cNvSpPr>
                <a:spLocks/>
              </p:cNvSpPr>
              <p:nvPr/>
            </p:nvSpPr>
            <p:spPr bwMode="auto">
              <a:xfrm>
                <a:off x="1679" y="1105"/>
                <a:ext cx="16" cy="26"/>
              </a:xfrm>
              <a:custGeom>
                <a:avLst/>
                <a:gdLst>
                  <a:gd name="T0" fmla="*/ 0 w 32"/>
                  <a:gd name="T1" fmla="*/ 0 h 51"/>
                  <a:gd name="T2" fmla="*/ 2 w 32"/>
                  <a:gd name="T3" fmla="*/ 3 h 51"/>
                  <a:gd name="T4" fmla="*/ 32 w 32"/>
                  <a:gd name="T5" fmla="*/ 51 h 51"/>
                  <a:gd name="T6" fmla="*/ 0 60000 65536"/>
                  <a:gd name="T7" fmla="*/ 0 60000 65536"/>
                  <a:gd name="T8" fmla="*/ 0 60000 65536"/>
                  <a:gd name="T9" fmla="*/ 0 w 32"/>
                  <a:gd name="T10" fmla="*/ 0 h 51"/>
                  <a:gd name="T11" fmla="*/ 32 w 32"/>
                  <a:gd name="T12" fmla="*/ 51 h 51"/>
                </a:gdLst>
                <a:ahLst/>
                <a:cxnLst>
                  <a:cxn ang="T6">
                    <a:pos x="T0" y="T1"/>
                  </a:cxn>
                  <a:cxn ang="T7">
                    <a:pos x="T2" y="T3"/>
                  </a:cxn>
                  <a:cxn ang="T8">
                    <a:pos x="T4" y="T5"/>
                  </a:cxn>
                </a:cxnLst>
                <a:rect l="T9" t="T10" r="T11" b="T12"/>
                <a:pathLst>
                  <a:path w="32" h="51">
                    <a:moveTo>
                      <a:pt x="0" y="0"/>
                    </a:moveTo>
                    <a:lnTo>
                      <a:pt x="2" y="3"/>
                    </a:lnTo>
                    <a:lnTo>
                      <a:pt x="32" y="51"/>
                    </a:lnTo>
                  </a:path>
                </a:pathLst>
              </a:custGeom>
              <a:noFill/>
              <a:ln w="17463">
                <a:solidFill>
                  <a:srgbClr val="FF0000"/>
                </a:solidFill>
                <a:prstDash val="solid"/>
                <a:round/>
                <a:headEnd/>
                <a:tailEnd/>
              </a:ln>
            </p:spPr>
            <p:txBody>
              <a:bodyPr/>
              <a:lstStyle/>
              <a:p>
                <a:endParaRPr lang="it-IT"/>
              </a:p>
            </p:txBody>
          </p:sp>
          <p:sp>
            <p:nvSpPr>
              <p:cNvPr id="2094" name="Freeform 253"/>
              <p:cNvSpPr>
                <a:spLocks/>
              </p:cNvSpPr>
              <p:nvPr/>
            </p:nvSpPr>
            <p:spPr bwMode="auto">
              <a:xfrm>
                <a:off x="1708" y="1150"/>
                <a:ext cx="16" cy="26"/>
              </a:xfrm>
              <a:custGeom>
                <a:avLst/>
                <a:gdLst>
                  <a:gd name="T0" fmla="*/ 0 w 33"/>
                  <a:gd name="T1" fmla="*/ 0 h 52"/>
                  <a:gd name="T2" fmla="*/ 0 w 33"/>
                  <a:gd name="T3" fmla="*/ 2 h 52"/>
                  <a:gd name="T4" fmla="*/ 33 w 33"/>
                  <a:gd name="T5" fmla="*/ 52 h 52"/>
                  <a:gd name="T6" fmla="*/ 0 60000 65536"/>
                  <a:gd name="T7" fmla="*/ 0 60000 65536"/>
                  <a:gd name="T8" fmla="*/ 0 60000 65536"/>
                  <a:gd name="T9" fmla="*/ 0 w 33"/>
                  <a:gd name="T10" fmla="*/ 0 h 52"/>
                  <a:gd name="T11" fmla="*/ 33 w 33"/>
                  <a:gd name="T12" fmla="*/ 52 h 52"/>
                </a:gdLst>
                <a:ahLst/>
                <a:cxnLst>
                  <a:cxn ang="T6">
                    <a:pos x="T0" y="T1"/>
                  </a:cxn>
                  <a:cxn ang="T7">
                    <a:pos x="T2" y="T3"/>
                  </a:cxn>
                  <a:cxn ang="T8">
                    <a:pos x="T4" y="T5"/>
                  </a:cxn>
                </a:cxnLst>
                <a:rect l="T9" t="T10" r="T11" b="T12"/>
                <a:pathLst>
                  <a:path w="33" h="52">
                    <a:moveTo>
                      <a:pt x="0" y="0"/>
                    </a:moveTo>
                    <a:lnTo>
                      <a:pt x="0" y="2"/>
                    </a:lnTo>
                    <a:lnTo>
                      <a:pt x="33" y="52"/>
                    </a:lnTo>
                  </a:path>
                </a:pathLst>
              </a:custGeom>
              <a:noFill/>
              <a:ln w="17463">
                <a:solidFill>
                  <a:srgbClr val="FF0000"/>
                </a:solidFill>
                <a:prstDash val="solid"/>
                <a:round/>
                <a:headEnd/>
                <a:tailEnd/>
              </a:ln>
            </p:spPr>
            <p:txBody>
              <a:bodyPr/>
              <a:lstStyle/>
              <a:p>
                <a:endParaRPr lang="it-IT"/>
              </a:p>
            </p:txBody>
          </p:sp>
          <p:sp>
            <p:nvSpPr>
              <p:cNvPr id="2095" name="Freeform 254"/>
              <p:cNvSpPr>
                <a:spLocks/>
              </p:cNvSpPr>
              <p:nvPr/>
            </p:nvSpPr>
            <p:spPr bwMode="auto">
              <a:xfrm>
                <a:off x="1737" y="1195"/>
                <a:ext cx="16" cy="26"/>
              </a:xfrm>
              <a:custGeom>
                <a:avLst/>
                <a:gdLst>
                  <a:gd name="T0" fmla="*/ 0 w 33"/>
                  <a:gd name="T1" fmla="*/ 0 h 52"/>
                  <a:gd name="T2" fmla="*/ 0 w 33"/>
                  <a:gd name="T3" fmla="*/ 2 h 52"/>
                  <a:gd name="T4" fmla="*/ 33 w 33"/>
                  <a:gd name="T5" fmla="*/ 52 h 52"/>
                  <a:gd name="T6" fmla="*/ 0 60000 65536"/>
                  <a:gd name="T7" fmla="*/ 0 60000 65536"/>
                  <a:gd name="T8" fmla="*/ 0 60000 65536"/>
                  <a:gd name="T9" fmla="*/ 0 w 33"/>
                  <a:gd name="T10" fmla="*/ 0 h 52"/>
                  <a:gd name="T11" fmla="*/ 33 w 33"/>
                  <a:gd name="T12" fmla="*/ 52 h 52"/>
                </a:gdLst>
                <a:ahLst/>
                <a:cxnLst>
                  <a:cxn ang="T6">
                    <a:pos x="T0" y="T1"/>
                  </a:cxn>
                  <a:cxn ang="T7">
                    <a:pos x="T2" y="T3"/>
                  </a:cxn>
                  <a:cxn ang="T8">
                    <a:pos x="T4" y="T5"/>
                  </a:cxn>
                </a:cxnLst>
                <a:rect l="T9" t="T10" r="T11" b="T12"/>
                <a:pathLst>
                  <a:path w="33" h="52">
                    <a:moveTo>
                      <a:pt x="0" y="0"/>
                    </a:moveTo>
                    <a:lnTo>
                      <a:pt x="0" y="2"/>
                    </a:lnTo>
                    <a:lnTo>
                      <a:pt x="33" y="52"/>
                    </a:lnTo>
                  </a:path>
                </a:pathLst>
              </a:custGeom>
              <a:noFill/>
              <a:ln w="17463">
                <a:solidFill>
                  <a:srgbClr val="FF0000"/>
                </a:solidFill>
                <a:prstDash val="solid"/>
                <a:round/>
                <a:headEnd/>
                <a:tailEnd/>
              </a:ln>
            </p:spPr>
            <p:txBody>
              <a:bodyPr/>
              <a:lstStyle/>
              <a:p>
                <a:endParaRPr lang="it-IT"/>
              </a:p>
            </p:txBody>
          </p:sp>
          <p:sp>
            <p:nvSpPr>
              <p:cNvPr id="2096" name="Line 255"/>
              <p:cNvSpPr>
                <a:spLocks noChangeShapeType="1"/>
              </p:cNvSpPr>
              <p:nvPr/>
            </p:nvSpPr>
            <p:spPr bwMode="auto">
              <a:xfrm>
                <a:off x="1600" y="854"/>
                <a:ext cx="7" cy="14"/>
              </a:xfrm>
              <a:prstGeom prst="line">
                <a:avLst/>
              </a:prstGeom>
              <a:noFill/>
              <a:ln w="12700">
                <a:solidFill>
                  <a:srgbClr val="0080FF"/>
                </a:solidFill>
                <a:round/>
                <a:headEnd/>
                <a:tailEnd/>
              </a:ln>
            </p:spPr>
            <p:txBody>
              <a:bodyPr/>
              <a:lstStyle/>
              <a:p>
                <a:endParaRPr lang="it-IT"/>
              </a:p>
            </p:txBody>
          </p:sp>
          <p:sp>
            <p:nvSpPr>
              <p:cNvPr id="2097" name="Line 256"/>
              <p:cNvSpPr>
                <a:spLocks noChangeShapeType="1"/>
              </p:cNvSpPr>
              <p:nvPr/>
            </p:nvSpPr>
            <p:spPr bwMode="auto">
              <a:xfrm>
                <a:off x="1613" y="881"/>
                <a:ext cx="7" cy="15"/>
              </a:xfrm>
              <a:prstGeom prst="line">
                <a:avLst/>
              </a:prstGeom>
              <a:noFill/>
              <a:ln w="12700">
                <a:solidFill>
                  <a:srgbClr val="0080FF"/>
                </a:solidFill>
                <a:round/>
                <a:headEnd/>
                <a:tailEnd/>
              </a:ln>
            </p:spPr>
            <p:txBody>
              <a:bodyPr/>
              <a:lstStyle/>
              <a:p>
                <a:endParaRPr lang="it-IT"/>
              </a:p>
            </p:txBody>
          </p:sp>
          <p:sp>
            <p:nvSpPr>
              <p:cNvPr id="2098" name="Line 257"/>
              <p:cNvSpPr>
                <a:spLocks noChangeShapeType="1"/>
              </p:cNvSpPr>
              <p:nvPr/>
            </p:nvSpPr>
            <p:spPr bwMode="auto">
              <a:xfrm>
                <a:off x="1625" y="909"/>
                <a:ext cx="7" cy="14"/>
              </a:xfrm>
              <a:prstGeom prst="line">
                <a:avLst/>
              </a:prstGeom>
              <a:noFill/>
              <a:ln w="12700">
                <a:solidFill>
                  <a:srgbClr val="0080FF"/>
                </a:solidFill>
                <a:round/>
                <a:headEnd/>
                <a:tailEnd/>
              </a:ln>
            </p:spPr>
            <p:txBody>
              <a:bodyPr/>
              <a:lstStyle/>
              <a:p>
                <a:endParaRPr lang="it-IT"/>
              </a:p>
            </p:txBody>
          </p:sp>
          <p:sp>
            <p:nvSpPr>
              <p:cNvPr id="2099" name="Line 258"/>
              <p:cNvSpPr>
                <a:spLocks noChangeShapeType="1"/>
              </p:cNvSpPr>
              <p:nvPr/>
            </p:nvSpPr>
            <p:spPr bwMode="auto">
              <a:xfrm>
                <a:off x="1638" y="938"/>
                <a:ext cx="6" cy="13"/>
              </a:xfrm>
              <a:prstGeom prst="line">
                <a:avLst/>
              </a:prstGeom>
              <a:noFill/>
              <a:ln w="12700">
                <a:solidFill>
                  <a:srgbClr val="0080FF"/>
                </a:solidFill>
                <a:round/>
                <a:headEnd/>
                <a:tailEnd/>
              </a:ln>
            </p:spPr>
            <p:txBody>
              <a:bodyPr/>
              <a:lstStyle/>
              <a:p>
                <a:endParaRPr lang="it-IT"/>
              </a:p>
            </p:txBody>
          </p:sp>
          <p:sp>
            <p:nvSpPr>
              <p:cNvPr id="2100" name="Line 259"/>
              <p:cNvSpPr>
                <a:spLocks noChangeShapeType="1"/>
              </p:cNvSpPr>
              <p:nvPr/>
            </p:nvSpPr>
            <p:spPr bwMode="auto">
              <a:xfrm>
                <a:off x="1650" y="966"/>
                <a:ext cx="7" cy="13"/>
              </a:xfrm>
              <a:prstGeom prst="line">
                <a:avLst/>
              </a:prstGeom>
              <a:noFill/>
              <a:ln w="12700">
                <a:solidFill>
                  <a:srgbClr val="0080FF"/>
                </a:solidFill>
                <a:round/>
                <a:headEnd/>
                <a:tailEnd/>
              </a:ln>
            </p:spPr>
            <p:txBody>
              <a:bodyPr/>
              <a:lstStyle/>
              <a:p>
                <a:endParaRPr lang="it-IT"/>
              </a:p>
            </p:txBody>
          </p:sp>
          <p:sp>
            <p:nvSpPr>
              <p:cNvPr id="2101" name="Line 260"/>
              <p:cNvSpPr>
                <a:spLocks noChangeShapeType="1"/>
              </p:cNvSpPr>
              <p:nvPr/>
            </p:nvSpPr>
            <p:spPr bwMode="auto">
              <a:xfrm>
                <a:off x="1664" y="993"/>
                <a:ext cx="5" cy="15"/>
              </a:xfrm>
              <a:prstGeom prst="line">
                <a:avLst/>
              </a:prstGeom>
              <a:noFill/>
              <a:ln w="12700">
                <a:solidFill>
                  <a:srgbClr val="0080FF"/>
                </a:solidFill>
                <a:round/>
                <a:headEnd/>
                <a:tailEnd/>
              </a:ln>
            </p:spPr>
            <p:txBody>
              <a:bodyPr/>
              <a:lstStyle/>
              <a:p>
                <a:endParaRPr lang="it-IT"/>
              </a:p>
            </p:txBody>
          </p:sp>
          <p:sp>
            <p:nvSpPr>
              <p:cNvPr id="2102" name="Line 261"/>
              <p:cNvSpPr>
                <a:spLocks noChangeShapeType="1"/>
              </p:cNvSpPr>
              <p:nvPr/>
            </p:nvSpPr>
            <p:spPr bwMode="auto">
              <a:xfrm>
                <a:off x="1676" y="1021"/>
                <a:ext cx="6" cy="14"/>
              </a:xfrm>
              <a:prstGeom prst="line">
                <a:avLst/>
              </a:prstGeom>
              <a:noFill/>
              <a:ln w="12700">
                <a:solidFill>
                  <a:srgbClr val="0080FF"/>
                </a:solidFill>
                <a:round/>
                <a:headEnd/>
                <a:tailEnd/>
              </a:ln>
            </p:spPr>
            <p:txBody>
              <a:bodyPr/>
              <a:lstStyle/>
              <a:p>
                <a:endParaRPr lang="it-IT"/>
              </a:p>
            </p:txBody>
          </p:sp>
          <p:sp>
            <p:nvSpPr>
              <p:cNvPr id="2103" name="Line 262"/>
              <p:cNvSpPr>
                <a:spLocks noChangeShapeType="1"/>
              </p:cNvSpPr>
              <p:nvPr/>
            </p:nvSpPr>
            <p:spPr bwMode="auto">
              <a:xfrm>
                <a:off x="1688" y="1049"/>
                <a:ext cx="6" cy="14"/>
              </a:xfrm>
              <a:prstGeom prst="line">
                <a:avLst/>
              </a:prstGeom>
              <a:noFill/>
              <a:ln w="12700">
                <a:solidFill>
                  <a:srgbClr val="0080FF"/>
                </a:solidFill>
                <a:round/>
                <a:headEnd/>
                <a:tailEnd/>
              </a:ln>
            </p:spPr>
            <p:txBody>
              <a:bodyPr/>
              <a:lstStyle/>
              <a:p>
                <a:endParaRPr lang="it-IT"/>
              </a:p>
            </p:txBody>
          </p:sp>
          <p:sp>
            <p:nvSpPr>
              <p:cNvPr id="2104" name="Line 263"/>
              <p:cNvSpPr>
                <a:spLocks noChangeShapeType="1"/>
              </p:cNvSpPr>
              <p:nvPr/>
            </p:nvSpPr>
            <p:spPr bwMode="auto">
              <a:xfrm>
                <a:off x="1701" y="1078"/>
                <a:ext cx="7" cy="13"/>
              </a:xfrm>
              <a:prstGeom prst="line">
                <a:avLst/>
              </a:prstGeom>
              <a:noFill/>
              <a:ln w="12700">
                <a:solidFill>
                  <a:srgbClr val="0080FF"/>
                </a:solidFill>
                <a:round/>
                <a:headEnd/>
                <a:tailEnd/>
              </a:ln>
            </p:spPr>
            <p:txBody>
              <a:bodyPr/>
              <a:lstStyle/>
              <a:p>
                <a:endParaRPr lang="it-IT"/>
              </a:p>
            </p:txBody>
          </p:sp>
          <p:sp>
            <p:nvSpPr>
              <p:cNvPr id="2105" name="Line 264"/>
              <p:cNvSpPr>
                <a:spLocks noChangeShapeType="1"/>
              </p:cNvSpPr>
              <p:nvPr/>
            </p:nvSpPr>
            <p:spPr bwMode="auto">
              <a:xfrm>
                <a:off x="1713" y="1105"/>
                <a:ext cx="7" cy="14"/>
              </a:xfrm>
              <a:prstGeom prst="line">
                <a:avLst/>
              </a:prstGeom>
              <a:noFill/>
              <a:ln w="12700">
                <a:solidFill>
                  <a:srgbClr val="0080FF"/>
                </a:solidFill>
                <a:round/>
                <a:headEnd/>
                <a:tailEnd/>
              </a:ln>
            </p:spPr>
            <p:txBody>
              <a:bodyPr/>
              <a:lstStyle/>
              <a:p>
                <a:endParaRPr lang="it-IT"/>
              </a:p>
            </p:txBody>
          </p:sp>
          <p:sp>
            <p:nvSpPr>
              <p:cNvPr id="2106" name="Line 265"/>
              <p:cNvSpPr>
                <a:spLocks noChangeShapeType="1"/>
              </p:cNvSpPr>
              <p:nvPr/>
            </p:nvSpPr>
            <p:spPr bwMode="auto">
              <a:xfrm>
                <a:off x="1726" y="1133"/>
                <a:ext cx="6" cy="14"/>
              </a:xfrm>
              <a:prstGeom prst="line">
                <a:avLst/>
              </a:prstGeom>
              <a:noFill/>
              <a:ln w="12700">
                <a:solidFill>
                  <a:srgbClr val="0080FF"/>
                </a:solidFill>
                <a:round/>
                <a:headEnd/>
                <a:tailEnd/>
              </a:ln>
            </p:spPr>
            <p:txBody>
              <a:bodyPr/>
              <a:lstStyle/>
              <a:p>
                <a:endParaRPr lang="it-IT"/>
              </a:p>
            </p:txBody>
          </p:sp>
          <p:sp>
            <p:nvSpPr>
              <p:cNvPr id="2107" name="Line 266"/>
              <p:cNvSpPr>
                <a:spLocks noChangeShapeType="1"/>
              </p:cNvSpPr>
              <p:nvPr/>
            </p:nvSpPr>
            <p:spPr bwMode="auto">
              <a:xfrm>
                <a:off x="1738" y="1161"/>
                <a:ext cx="7" cy="14"/>
              </a:xfrm>
              <a:prstGeom prst="line">
                <a:avLst/>
              </a:prstGeom>
              <a:noFill/>
              <a:ln w="12700">
                <a:solidFill>
                  <a:srgbClr val="0080FF"/>
                </a:solidFill>
                <a:round/>
                <a:headEnd/>
                <a:tailEnd/>
              </a:ln>
            </p:spPr>
            <p:txBody>
              <a:bodyPr/>
              <a:lstStyle/>
              <a:p>
                <a:endParaRPr lang="it-IT"/>
              </a:p>
            </p:txBody>
          </p:sp>
          <p:sp>
            <p:nvSpPr>
              <p:cNvPr id="2108" name="Freeform 267"/>
              <p:cNvSpPr>
                <a:spLocks/>
              </p:cNvSpPr>
              <p:nvPr/>
            </p:nvSpPr>
            <p:spPr bwMode="auto">
              <a:xfrm>
                <a:off x="1823" y="891"/>
                <a:ext cx="58" cy="69"/>
              </a:xfrm>
              <a:custGeom>
                <a:avLst/>
                <a:gdLst>
                  <a:gd name="T0" fmla="*/ 114 w 114"/>
                  <a:gd name="T1" fmla="*/ 97 h 138"/>
                  <a:gd name="T2" fmla="*/ 111 w 114"/>
                  <a:gd name="T3" fmla="*/ 97 h 138"/>
                  <a:gd name="T4" fmla="*/ 109 w 114"/>
                  <a:gd name="T5" fmla="*/ 103 h 138"/>
                  <a:gd name="T6" fmla="*/ 105 w 114"/>
                  <a:gd name="T7" fmla="*/ 111 h 138"/>
                  <a:gd name="T8" fmla="*/ 101 w 114"/>
                  <a:gd name="T9" fmla="*/ 115 h 138"/>
                  <a:gd name="T10" fmla="*/ 99 w 114"/>
                  <a:gd name="T11" fmla="*/ 119 h 138"/>
                  <a:gd name="T12" fmla="*/ 93 w 114"/>
                  <a:gd name="T13" fmla="*/ 122 h 138"/>
                  <a:gd name="T14" fmla="*/ 88 w 114"/>
                  <a:gd name="T15" fmla="*/ 126 h 138"/>
                  <a:gd name="T16" fmla="*/ 80 w 114"/>
                  <a:gd name="T17" fmla="*/ 128 h 138"/>
                  <a:gd name="T18" fmla="*/ 72 w 114"/>
                  <a:gd name="T19" fmla="*/ 130 h 138"/>
                  <a:gd name="T20" fmla="*/ 63 w 114"/>
                  <a:gd name="T21" fmla="*/ 130 h 138"/>
                  <a:gd name="T22" fmla="*/ 51 w 114"/>
                  <a:gd name="T23" fmla="*/ 130 h 138"/>
                  <a:gd name="T24" fmla="*/ 46 w 114"/>
                  <a:gd name="T25" fmla="*/ 130 h 138"/>
                  <a:gd name="T26" fmla="*/ 42 w 114"/>
                  <a:gd name="T27" fmla="*/ 128 h 138"/>
                  <a:gd name="T28" fmla="*/ 40 w 114"/>
                  <a:gd name="T29" fmla="*/ 126 h 138"/>
                  <a:gd name="T30" fmla="*/ 40 w 114"/>
                  <a:gd name="T31" fmla="*/ 124 h 138"/>
                  <a:gd name="T32" fmla="*/ 40 w 114"/>
                  <a:gd name="T33" fmla="*/ 122 h 138"/>
                  <a:gd name="T34" fmla="*/ 42 w 114"/>
                  <a:gd name="T35" fmla="*/ 119 h 138"/>
                  <a:gd name="T36" fmla="*/ 42 w 114"/>
                  <a:gd name="T37" fmla="*/ 113 h 138"/>
                  <a:gd name="T38" fmla="*/ 67 w 114"/>
                  <a:gd name="T39" fmla="*/ 29 h 138"/>
                  <a:gd name="T40" fmla="*/ 68 w 114"/>
                  <a:gd name="T41" fmla="*/ 21 h 138"/>
                  <a:gd name="T42" fmla="*/ 70 w 114"/>
                  <a:gd name="T43" fmla="*/ 15 h 138"/>
                  <a:gd name="T44" fmla="*/ 72 w 114"/>
                  <a:gd name="T45" fmla="*/ 11 h 138"/>
                  <a:gd name="T46" fmla="*/ 76 w 114"/>
                  <a:gd name="T47" fmla="*/ 8 h 138"/>
                  <a:gd name="T48" fmla="*/ 80 w 114"/>
                  <a:gd name="T49" fmla="*/ 6 h 138"/>
                  <a:gd name="T50" fmla="*/ 82 w 114"/>
                  <a:gd name="T51" fmla="*/ 6 h 138"/>
                  <a:gd name="T52" fmla="*/ 88 w 114"/>
                  <a:gd name="T53" fmla="*/ 4 h 138"/>
                  <a:gd name="T54" fmla="*/ 93 w 114"/>
                  <a:gd name="T55" fmla="*/ 4 h 138"/>
                  <a:gd name="T56" fmla="*/ 93 w 114"/>
                  <a:gd name="T57" fmla="*/ 0 h 138"/>
                  <a:gd name="T58" fmla="*/ 38 w 114"/>
                  <a:gd name="T59" fmla="*/ 0 h 138"/>
                  <a:gd name="T60" fmla="*/ 36 w 114"/>
                  <a:gd name="T61" fmla="*/ 4 h 138"/>
                  <a:gd name="T62" fmla="*/ 38 w 114"/>
                  <a:gd name="T63" fmla="*/ 4 h 138"/>
                  <a:gd name="T64" fmla="*/ 40 w 114"/>
                  <a:gd name="T65" fmla="*/ 4 h 138"/>
                  <a:gd name="T66" fmla="*/ 44 w 114"/>
                  <a:gd name="T67" fmla="*/ 4 h 138"/>
                  <a:gd name="T68" fmla="*/ 47 w 114"/>
                  <a:gd name="T69" fmla="*/ 6 h 138"/>
                  <a:gd name="T70" fmla="*/ 49 w 114"/>
                  <a:gd name="T71" fmla="*/ 6 h 138"/>
                  <a:gd name="T72" fmla="*/ 51 w 114"/>
                  <a:gd name="T73" fmla="*/ 9 h 138"/>
                  <a:gd name="T74" fmla="*/ 53 w 114"/>
                  <a:gd name="T75" fmla="*/ 11 h 138"/>
                  <a:gd name="T76" fmla="*/ 51 w 114"/>
                  <a:gd name="T77" fmla="*/ 15 h 138"/>
                  <a:gd name="T78" fmla="*/ 51 w 114"/>
                  <a:gd name="T79" fmla="*/ 21 h 138"/>
                  <a:gd name="T80" fmla="*/ 49 w 114"/>
                  <a:gd name="T81" fmla="*/ 27 h 138"/>
                  <a:gd name="T82" fmla="*/ 24 w 114"/>
                  <a:gd name="T83" fmla="*/ 111 h 138"/>
                  <a:gd name="T84" fmla="*/ 23 w 114"/>
                  <a:gd name="T85" fmla="*/ 119 h 138"/>
                  <a:gd name="T86" fmla="*/ 21 w 114"/>
                  <a:gd name="T87" fmla="*/ 124 h 138"/>
                  <a:gd name="T88" fmla="*/ 19 w 114"/>
                  <a:gd name="T89" fmla="*/ 128 h 138"/>
                  <a:gd name="T90" fmla="*/ 17 w 114"/>
                  <a:gd name="T91" fmla="*/ 130 h 138"/>
                  <a:gd name="T92" fmla="*/ 13 w 114"/>
                  <a:gd name="T93" fmla="*/ 132 h 138"/>
                  <a:gd name="T94" fmla="*/ 9 w 114"/>
                  <a:gd name="T95" fmla="*/ 134 h 138"/>
                  <a:gd name="T96" fmla="*/ 2 w 114"/>
                  <a:gd name="T97" fmla="*/ 134 h 138"/>
                  <a:gd name="T98" fmla="*/ 0 w 114"/>
                  <a:gd name="T99" fmla="*/ 138 h 138"/>
                  <a:gd name="T100" fmla="*/ 101 w 114"/>
                  <a:gd name="T101" fmla="*/ 138 h 138"/>
                  <a:gd name="T102" fmla="*/ 114 w 114"/>
                  <a:gd name="T103" fmla="*/ 97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4"/>
                  <a:gd name="T157" fmla="*/ 0 h 138"/>
                  <a:gd name="T158" fmla="*/ 114 w 114"/>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4" h="138">
                    <a:moveTo>
                      <a:pt x="114" y="97"/>
                    </a:moveTo>
                    <a:lnTo>
                      <a:pt x="111" y="97"/>
                    </a:lnTo>
                    <a:lnTo>
                      <a:pt x="109" y="103"/>
                    </a:lnTo>
                    <a:lnTo>
                      <a:pt x="105" y="111"/>
                    </a:lnTo>
                    <a:lnTo>
                      <a:pt x="101" y="115"/>
                    </a:lnTo>
                    <a:lnTo>
                      <a:pt x="99" y="119"/>
                    </a:lnTo>
                    <a:lnTo>
                      <a:pt x="93" y="122"/>
                    </a:lnTo>
                    <a:lnTo>
                      <a:pt x="88" y="126"/>
                    </a:lnTo>
                    <a:lnTo>
                      <a:pt x="80" y="128"/>
                    </a:lnTo>
                    <a:lnTo>
                      <a:pt x="72" y="130"/>
                    </a:lnTo>
                    <a:lnTo>
                      <a:pt x="63" y="130"/>
                    </a:lnTo>
                    <a:lnTo>
                      <a:pt x="51" y="130"/>
                    </a:lnTo>
                    <a:lnTo>
                      <a:pt x="46" y="130"/>
                    </a:lnTo>
                    <a:lnTo>
                      <a:pt x="42" y="128"/>
                    </a:lnTo>
                    <a:lnTo>
                      <a:pt x="40" y="126"/>
                    </a:lnTo>
                    <a:lnTo>
                      <a:pt x="40" y="124"/>
                    </a:lnTo>
                    <a:lnTo>
                      <a:pt x="40" y="122"/>
                    </a:lnTo>
                    <a:lnTo>
                      <a:pt x="42" y="119"/>
                    </a:lnTo>
                    <a:lnTo>
                      <a:pt x="42" y="113"/>
                    </a:lnTo>
                    <a:lnTo>
                      <a:pt x="67" y="29"/>
                    </a:lnTo>
                    <a:lnTo>
                      <a:pt x="68" y="21"/>
                    </a:lnTo>
                    <a:lnTo>
                      <a:pt x="70" y="15"/>
                    </a:lnTo>
                    <a:lnTo>
                      <a:pt x="72" y="11"/>
                    </a:lnTo>
                    <a:lnTo>
                      <a:pt x="76" y="8"/>
                    </a:lnTo>
                    <a:lnTo>
                      <a:pt x="80" y="6"/>
                    </a:lnTo>
                    <a:lnTo>
                      <a:pt x="82" y="6"/>
                    </a:lnTo>
                    <a:lnTo>
                      <a:pt x="88" y="4"/>
                    </a:lnTo>
                    <a:lnTo>
                      <a:pt x="93" y="4"/>
                    </a:lnTo>
                    <a:lnTo>
                      <a:pt x="93" y="0"/>
                    </a:lnTo>
                    <a:lnTo>
                      <a:pt x="38" y="0"/>
                    </a:lnTo>
                    <a:lnTo>
                      <a:pt x="36" y="4"/>
                    </a:lnTo>
                    <a:lnTo>
                      <a:pt x="38" y="4"/>
                    </a:lnTo>
                    <a:lnTo>
                      <a:pt x="40" y="4"/>
                    </a:lnTo>
                    <a:lnTo>
                      <a:pt x="44" y="4"/>
                    </a:lnTo>
                    <a:lnTo>
                      <a:pt x="47" y="6"/>
                    </a:lnTo>
                    <a:lnTo>
                      <a:pt x="49" y="6"/>
                    </a:lnTo>
                    <a:lnTo>
                      <a:pt x="51" y="9"/>
                    </a:lnTo>
                    <a:lnTo>
                      <a:pt x="53" y="11"/>
                    </a:lnTo>
                    <a:lnTo>
                      <a:pt x="51" y="15"/>
                    </a:lnTo>
                    <a:lnTo>
                      <a:pt x="51" y="21"/>
                    </a:lnTo>
                    <a:lnTo>
                      <a:pt x="49" y="27"/>
                    </a:lnTo>
                    <a:lnTo>
                      <a:pt x="24" y="111"/>
                    </a:lnTo>
                    <a:lnTo>
                      <a:pt x="23" y="119"/>
                    </a:lnTo>
                    <a:lnTo>
                      <a:pt x="21" y="124"/>
                    </a:lnTo>
                    <a:lnTo>
                      <a:pt x="19" y="128"/>
                    </a:lnTo>
                    <a:lnTo>
                      <a:pt x="17" y="130"/>
                    </a:lnTo>
                    <a:lnTo>
                      <a:pt x="13" y="132"/>
                    </a:lnTo>
                    <a:lnTo>
                      <a:pt x="9" y="134"/>
                    </a:lnTo>
                    <a:lnTo>
                      <a:pt x="2" y="134"/>
                    </a:lnTo>
                    <a:lnTo>
                      <a:pt x="0" y="138"/>
                    </a:lnTo>
                    <a:lnTo>
                      <a:pt x="101" y="138"/>
                    </a:lnTo>
                    <a:lnTo>
                      <a:pt x="114" y="97"/>
                    </a:lnTo>
                    <a:close/>
                  </a:path>
                </a:pathLst>
              </a:custGeom>
              <a:solidFill>
                <a:srgbClr val="0080FF"/>
              </a:solidFill>
              <a:ln w="0">
                <a:solidFill>
                  <a:srgbClr val="0080FF"/>
                </a:solidFill>
                <a:prstDash val="solid"/>
                <a:round/>
                <a:headEnd/>
                <a:tailEnd/>
              </a:ln>
            </p:spPr>
            <p:txBody>
              <a:bodyPr/>
              <a:lstStyle/>
              <a:p>
                <a:endParaRPr lang="it-IT"/>
              </a:p>
            </p:txBody>
          </p:sp>
          <p:sp>
            <p:nvSpPr>
              <p:cNvPr id="2109" name="Freeform 268"/>
              <p:cNvSpPr>
                <a:spLocks/>
              </p:cNvSpPr>
              <p:nvPr/>
            </p:nvSpPr>
            <p:spPr bwMode="auto">
              <a:xfrm>
                <a:off x="1897" y="929"/>
                <a:ext cx="32" cy="49"/>
              </a:xfrm>
              <a:custGeom>
                <a:avLst/>
                <a:gdLst>
                  <a:gd name="T0" fmla="*/ 13 w 65"/>
                  <a:gd name="T1" fmla="*/ 4 h 98"/>
                  <a:gd name="T2" fmla="*/ 13 w 65"/>
                  <a:gd name="T3" fmla="*/ 6 h 98"/>
                  <a:gd name="T4" fmla="*/ 17 w 65"/>
                  <a:gd name="T5" fmla="*/ 6 h 98"/>
                  <a:gd name="T6" fmla="*/ 19 w 65"/>
                  <a:gd name="T7" fmla="*/ 6 h 98"/>
                  <a:gd name="T8" fmla="*/ 21 w 65"/>
                  <a:gd name="T9" fmla="*/ 6 h 98"/>
                  <a:gd name="T10" fmla="*/ 23 w 65"/>
                  <a:gd name="T11" fmla="*/ 6 h 98"/>
                  <a:gd name="T12" fmla="*/ 23 w 65"/>
                  <a:gd name="T13" fmla="*/ 8 h 98"/>
                  <a:gd name="T14" fmla="*/ 23 w 65"/>
                  <a:gd name="T15" fmla="*/ 10 h 98"/>
                  <a:gd name="T16" fmla="*/ 23 w 65"/>
                  <a:gd name="T17" fmla="*/ 10 h 98"/>
                  <a:gd name="T18" fmla="*/ 23 w 65"/>
                  <a:gd name="T19" fmla="*/ 12 h 98"/>
                  <a:gd name="T20" fmla="*/ 21 w 65"/>
                  <a:gd name="T21" fmla="*/ 20 h 98"/>
                  <a:gd name="T22" fmla="*/ 0 w 65"/>
                  <a:gd name="T23" fmla="*/ 96 h 98"/>
                  <a:gd name="T24" fmla="*/ 9 w 65"/>
                  <a:gd name="T25" fmla="*/ 96 h 98"/>
                  <a:gd name="T26" fmla="*/ 17 w 65"/>
                  <a:gd name="T27" fmla="*/ 71 h 98"/>
                  <a:gd name="T28" fmla="*/ 27 w 65"/>
                  <a:gd name="T29" fmla="*/ 64 h 98"/>
                  <a:gd name="T30" fmla="*/ 31 w 65"/>
                  <a:gd name="T31" fmla="*/ 85 h 98"/>
                  <a:gd name="T32" fmla="*/ 34 w 65"/>
                  <a:gd name="T33" fmla="*/ 94 h 98"/>
                  <a:gd name="T34" fmla="*/ 36 w 65"/>
                  <a:gd name="T35" fmla="*/ 96 h 98"/>
                  <a:gd name="T36" fmla="*/ 38 w 65"/>
                  <a:gd name="T37" fmla="*/ 98 h 98"/>
                  <a:gd name="T38" fmla="*/ 42 w 65"/>
                  <a:gd name="T39" fmla="*/ 96 h 98"/>
                  <a:gd name="T40" fmla="*/ 46 w 65"/>
                  <a:gd name="T41" fmla="*/ 94 h 98"/>
                  <a:gd name="T42" fmla="*/ 50 w 65"/>
                  <a:gd name="T43" fmla="*/ 92 h 98"/>
                  <a:gd name="T44" fmla="*/ 53 w 65"/>
                  <a:gd name="T45" fmla="*/ 88 h 98"/>
                  <a:gd name="T46" fmla="*/ 57 w 65"/>
                  <a:gd name="T47" fmla="*/ 83 h 98"/>
                  <a:gd name="T48" fmla="*/ 55 w 65"/>
                  <a:gd name="T49" fmla="*/ 81 h 98"/>
                  <a:gd name="T50" fmla="*/ 52 w 65"/>
                  <a:gd name="T51" fmla="*/ 85 h 98"/>
                  <a:gd name="T52" fmla="*/ 48 w 65"/>
                  <a:gd name="T53" fmla="*/ 88 h 98"/>
                  <a:gd name="T54" fmla="*/ 46 w 65"/>
                  <a:gd name="T55" fmla="*/ 90 h 98"/>
                  <a:gd name="T56" fmla="*/ 46 w 65"/>
                  <a:gd name="T57" fmla="*/ 90 h 98"/>
                  <a:gd name="T58" fmla="*/ 44 w 65"/>
                  <a:gd name="T59" fmla="*/ 88 h 98"/>
                  <a:gd name="T60" fmla="*/ 42 w 65"/>
                  <a:gd name="T61" fmla="*/ 87 h 98"/>
                  <a:gd name="T62" fmla="*/ 42 w 65"/>
                  <a:gd name="T63" fmla="*/ 85 h 98"/>
                  <a:gd name="T64" fmla="*/ 40 w 65"/>
                  <a:gd name="T65" fmla="*/ 79 h 98"/>
                  <a:gd name="T66" fmla="*/ 38 w 65"/>
                  <a:gd name="T67" fmla="*/ 69 h 98"/>
                  <a:gd name="T68" fmla="*/ 36 w 65"/>
                  <a:gd name="T69" fmla="*/ 62 h 98"/>
                  <a:gd name="T70" fmla="*/ 34 w 65"/>
                  <a:gd name="T71" fmla="*/ 56 h 98"/>
                  <a:gd name="T72" fmla="*/ 40 w 65"/>
                  <a:gd name="T73" fmla="*/ 52 h 98"/>
                  <a:gd name="T74" fmla="*/ 42 w 65"/>
                  <a:gd name="T75" fmla="*/ 50 h 98"/>
                  <a:gd name="T76" fmla="*/ 44 w 65"/>
                  <a:gd name="T77" fmla="*/ 48 h 98"/>
                  <a:gd name="T78" fmla="*/ 48 w 65"/>
                  <a:gd name="T79" fmla="*/ 44 h 98"/>
                  <a:gd name="T80" fmla="*/ 52 w 65"/>
                  <a:gd name="T81" fmla="*/ 43 h 98"/>
                  <a:gd name="T82" fmla="*/ 55 w 65"/>
                  <a:gd name="T83" fmla="*/ 41 h 98"/>
                  <a:gd name="T84" fmla="*/ 59 w 65"/>
                  <a:gd name="T85" fmla="*/ 39 h 98"/>
                  <a:gd name="T86" fmla="*/ 65 w 65"/>
                  <a:gd name="T87" fmla="*/ 39 h 98"/>
                  <a:gd name="T88" fmla="*/ 65 w 65"/>
                  <a:gd name="T89" fmla="*/ 37 h 98"/>
                  <a:gd name="T90" fmla="*/ 36 w 65"/>
                  <a:gd name="T91" fmla="*/ 37 h 98"/>
                  <a:gd name="T92" fmla="*/ 34 w 65"/>
                  <a:gd name="T93" fmla="*/ 39 h 98"/>
                  <a:gd name="T94" fmla="*/ 36 w 65"/>
                  <a:gd name="T95" fmla="*/ 39 h 98"/>
                  <a:gd name="T96" fmla="*/ 40 w 65"/>
                  <a:gd name="T97" fmla="*/ 39 h 98"/>
                  <a:gd name="T98" fmla="*/ 42 w 65"/>
                  <a:gd name="T99" fmla="*/ 39 h 98"/>
                  <a:gd name="T100" fmla="*/ 42 w 65"/>
                  <a:gd name="T101" fmla="*/ 39 h 98"/>
                  <a:gd name="T102" fmla="*/ 44 w 65"/>
                  <a:gd name="T103" fmla="*/ 41 h 98"/>
                  <a:gd name="T104" fmla="*/ 44 w 65"/>
                  <a:gd name="T105" fmla="*/ 41 h 98"/>
                  <a:gd name="T106" fmla="*/ 44 w 65"/>
                  <a:gd name="T107" fmla="*/ 41 h 98"/>
                  <a:gd name="T108" fmla="*/ 44 w 65"/>
                  <a:gd name="T109" fmla="*/ 43 h 98"/>
                  <a:gd name="T110" fmla="*/ 42 w 65"/>
                  <a:gd name="T111" fmla="*/ 44 h 98"/>
                  <a:gd name="T112" fmla="*/ 38 w 65"/>
                  <a:gd name="T113" fmla="*/ 48 h 98"/>
                  <a:gd name="T114" fmla="*/ 32 w 65"/>
                  <a:gd name="T115" fmla="*/ 54 h 98"/>
                  <a:gd name="T116" fmla="*/ 27 w 65"/>
                  <a:gd name="T117" fmla="*/ 60 h 98"/>
                  <a:gd name="T118" fmla="*/ 19 w 65"/>
                  <a:gd name="T119" fmla="*/ 65 h 98"/>
                  <a:gd name="T120" fmla="*/ 36 w 65"/>
                  <a:gd name="T121" fmla="*/ 0 h 98"/>
                  <a:gd name="T122" fmla="*/ 13 w 65"/>
                  <a:gd name="T123" fmla="*/ 4 h 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5"/>
                  <a:gd name="T187" fmla="*/ 0 h 98"/>
                  <a:gd name="T188" fmla="*/ 65 w 65"/>
                  <a:gd name="T189" fmla="*/ 98 h 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5" h="98">
                    <a:moveTo>
                      <a:pt x="13" y="4"/>
                    </a:moveTo>
                    <a:lnTo>
                      <a:pt x="13" y="6"/>
                    </a:lnTo>
                    <a:lnTo>
                      <a:pt x="17" y="6"/>
                    </a:lnTo>
                    <a:lnTo>
                      <a:pt x="19" y="6"/>
                    </a:lnTo>
                    <a:lnTo>
                      <a:pt x="21" y="6"/>
                    </a:lnTo>
                    <a:lnTo>
                      <a:pt x="23" y="6"/>
                    </a:lnTo>
                    <a:lnTo>
                      <a:pt x="23" y="8"/>
                    </a:lnTo>
                    <a:lnTo>
                      <a:pt x="23" y="10"/>
                    </a:lnTo>
                    <a:lnTo>
                      <a:pt x="23" y="12"/>
                    </a:lnTo>
                    <a:lnTo>
                      <a:pt x="21" y="20"/>
                    </a:lnTo>
                    <a:lnTo>
                      <a:pt x="0" y="96"/>
                    </a:lnTo>
                    <a:lnTo>
                      <a:pt x="9" y="96"/>
                    </a:lnTo>
                    <a:lnTo>
                      <a:pt x="17" y="71"/>
                    </a:lnTo>
                    <a:lnTo>
                      <a:pt x="27" y="64"/>
                    </a:lnTo>
                    <a:lnTo>
                      <a:pt x="31" y="85"/>
                    </a:lnTo>
                    <a:lnTo>
                      <a:pt x="34" y="94"/>
                    </a:lnTo>
                    <a:lnTo>
                      <a:pt x="36" y="96"/>
                    </a:lnTo>
                    <a:lnTo>
                      <a:pt x="38" y="98"/>
                    </a:lnTo>
                    <a:lnTo>
                      <a:pt x="42" y="96"/>
                    </a:lnTo>
                    <a:lnTo>
                      <a:pt x="46" y="94"/>
                    </a:lnTo>
                    <a:lnTo>
                      <a:pt x="50" y="92"/>
                    </a:lnTo>
                    <a:lnTo>
                      <a:pt x="53" y="88"/>
                    </a:lnTo>
                    <a:lnTo>
                      <a:pt x="57" y="83"/>
                    </a:lnTo>
                    <a:lnTo>
                      <a:pt x="55" y="81"/>
                    </a:lnTo>
                    <a:lnTo>
                      <a:pt x="52" y="85"/>
                    </a:lnTo>
                    <a:lnTo>
                      <a:pt x="48" y="88"/>
                    </a:lnTo>
                    <a:lnTo>
                      <a:pt x="46" y="90"/>
                    </a:lnTo>
                    <a:lnTo>
                      <a:pt x="44" y="88"/>
                    </a:lnTo>
                    <a:lnTo>
                      <a:pt x="42" y="87"/>
                    </a:lnTo>
                    <a:lnTo>
                      <a:pt x="42" y="85"/>
                    </a:lnTo>
                    <a:lnTo>
                      <a:pt x="40" y="79"/>
                    </a:lnTo>
                    <a:lnTo>
                      <a:pt x="38" y="69"/>
                    </a:lnTo>
                    <a:lnTo>
                      <a:pt x="36" y="62"/>
                    </a:lnTo>
                    <a:lnTo>
                      <a:pt x="34" y="56"/>
                    </a:lnTo>
                    <a:lnTo>
                      <a:pt x="40" y="52"/>
                    </a:lnTo>
                    <a:lnTo>
                      <a:pt x="42" y="50"/>
                    </a:lnTo>
                    <a:lnTo>
                      <a:pt x="44" y="48"/>
                    </a:lnTo>
                    <a:lnTo>
                      <a:pt x="48" y="44"/>
                    </a:lnTo>
                    <a:lnTo>
                      <a:pt x="52" y="43"/>
                    </a:lnTo>
                    <a:lnTo>
                      <a:pt x="55" y="41"/>
                    </a:lnTo>
                    <a:lnTo>
                      <a:pt x="59" y="39"/>
                    </a:lnTo>
                    <a:lnTo>
                      <a:pt x="65" y="39"/>
                    </a:lnTo>
                    <a:lnTo>
                      <a:pt x="65" y="37"/>
                    </a:lnTo>
                    <a:lnTo>
                      <a:pt x="36" y="37"/>
                    </a:lnTo>
                    <a:lnTo>
                      <a:pt x="34" y="39"/>
                    </a:lnTo>
                    <a:lnTo>
                      <a:pt x="36" y="39"/>
                    </a:lnTo>
                    <a:lnTo>
                      <a:pt x="40" y="39"/>
                    </a:lnTo>
                    <a:lnTo>
                      <a:pt x="42" y="39"/>
                    </a:lnTo>
                    <a:lnTo>
                      <a:pt x="44" y="41"/>
                    </a:lnTo>
                    <a:lnTo>
                      <a:pt x="44" y="43"/>
                    </a:lnTo>
                    <a:lnTo>
                      <a:pt x="42" y="44"/>
                    </a:lnTo>
                    <a:lnTo>
                      <a:pt x="38" y="48"/>
                    </a:lnTo>
                    <a:lnTo>
                      <a:pt x="32" y="54"/>
                    </a:lnTo>
                    <a:lnTo>
                      <a:pt x="27" y="60"/>
                    </a:lnTo>
                    <a:lnTo>
                      <a:pt x="19" y="65"/>
                    </a:lnTo>
                    <a:lnTo>
                      <a:pt x="36" y="0"/>
                    </a:lnTo>
                    <a:lnTo>
                      <a:pt x="13" y="4"/>
                    </a:lnTo>
                    <a:close/>
                  </a:path>
                </a:pathLst>
              </a:custGeom>
              <a:solidFill>
                <a:srgbClr val="0080FF"/>
              </a:solidFill>
              <a:ln w="0">
                <a:solidFill>
                  <a:srgbClr val="0080FF"/>
                </a:solidFill>
                <a:prstDash val="solid"/>
                <a:round/>
                <a:headEnd/>
                <a:tailEnd/>
              </a:ln>
            </p:spPr>
            <p:txBody>
              <a:bodyPr/>
              <a:lstStyle/>
              <a:p>
                <a:endParaRPr lang="it-IT"/>
              </a:p>
            </p:txBody>
          </p:sp>
          <p:sp>
            <p:nvSpPr>
              <p:cNvPr id="2110" name="Freeform 269"/>
              <p:cNvSpPr>
                <a:spLocks/>
              </p:cNvSpPr>
              <p:nvPr/>
            </p:nvSpPr>
            <p:spPr bwMode="auto">
              <a:xfrm>
                <a:off x="1685" y="977"/>
                <a:ext cx="20" cy="12"/>
              </a:xfrm>
              <a:custGeom>
                <a:avLst/>
                <a:gdLst>
                  <a:gd name="T0" fmla="*/ 21 w 40"/>
                  <a:gd name="T1" fmla="*/ 21 h 23"/>
                  <a:gd name="T2" fmla="*/ 29 w 40"/>
                  <a:gd name="T3" fmla="*/ 21 h 23"/>
                  <a:gd name="T4" fmla="*/ 35 w 40"/>
                  <a:gd name="T5" fmla="*/ 21 h 23"/>
                  <a:gd name="T6" fmla="*/ 40 w 40"/>
                  <a:gd name="T7" fmla="*/ 23 h 23"/>
                  <a:gd name="T8" fmla="*/ 35 w 40"/>
                  <a:gd name="T9" fmla="*/ 0 h 23"/>
                  <a:gd name="T10" fmla="*/ 31 w 40"/>
                  <a:gd name="T11" fmla="*/ 2 h 23"/>
                  <a:gd name="T12" fmla="*/ 27 w 40"/>
                  <a:gd name="T13" fmla="*/ 6 h 23"/>
                  <a:gd name="T14" fmla="*/ 23 w 40"/>
                  <a:gd name="T15" fmla="*/ 10 h 23"/>
                  <a:gd name="T16" fmla="*/ 17 w 40"/>
                  <a:gd name="T17" fmla="*/ 12 h 23"/>
                  <a:gd name="T18" fmla="*/ 12 w 40"/>
                  <a:gd name="T19" fmla="*/ 17 h 23"/>
                  <a:gd name="T20" fmla="*/ 6 w 40"/>
                  <a:gd name="T21" fmla="*/ 21 h 23"/>
                  <a:gd name="T22" fmla="*/ 0 w 40"/>
                  <a:gd name="T23" fmla="*/ 23 h 23"/>
                  <a:gd name="T24" fmla="*/ 6 w 40"/>
                  <a:gd name="T25" fmla="*/ 23 h 23"/>
                  <a:gd name="T26" fmla="*/ 14 w 40"/>
                  <a:gd name="T27" fmla="*/ 21 h 23"/>
                  <a:gd name="T28" fmla="*/ 21 w 40"/>
                  <a:gd name="T29" fmla="*/ 21 h 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
                  <a:gd name="T46" fmla="*/ 0 h 23"/>
                  <a:gd name="T47" fmla="*/ 40 w 40"/>
                  <a:gd name="T48" fmla="*/ 23 h 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 h="23">
                    <a:moveTo>
                      <a:pt x="21" y="21"/>
                    </a:moveTo>
                    <a:lnTo>
                      <a:pt x="29" y="21"/>
                    </a:lnTo>
                    <a:lnTo>
                      <a:pt x="35" y="21"/>
                    </a:lnTo>
                    <a:lnTo>
                      <a:pt x="40" y="23"/>
                    </a:lnTo>
                    <a:lnTo>
                      <a:pt x="35" y="0"/>
                    </a:lnTo>
                    <a:lnTo>
                      <a:pt x="31" y="2"/>
                    </a:lnTo>
                    <a:lnTo>
                      <a:pt x="27" y="6"/>
                    </a:lnTo>
                    <a:lnTo>
                      <a:pt x="23" y="10"/>
                    </a:lnTo>
                    <a:lnTo>
                      <a:pt x="17" y="12"/>
                    </a:lnTo>
                    <a:lnTo>
                      <a:pt x="12" y="17"/>
                    </a:lnTo>
                    <a:lnTo>
                      <a:pt x="6" y="21"/>
                    </a:lnTo>
                    <a:lnTo>
                      <a:pt x="0" y="23"/>
                    </a:lnTo>
                    <a:lnTo>
                      <a:pt x="6" y="23"/>
                    </a:lnTo>
                    <a:lnTo>
                      <a:pt x="14" y="21"/>
                    </a:lnTo>
                    <a:lnTo>
                      <a:pt x="21" y="21"/>
                    </a:lnTo>
                    <a:close/>
                  </a:path>
                </a:pathLst>
              </a:custGeom>
              <a:solidFill>
                <a:srgbClr val="FFFFFF"/>
              </a:solidFill>
              <a:ln w="0">
                <a:solidFill>
                  <a:srgbClr val="FFFFFF"/>
                </a:solidFill>
                <a:prstDash val="solid"/>
                <a:round/>
                <a:headEnd/>
                <a:tailEnd/>
              </a:ln>
            </p:spPr>
            <p:txBody>
              <a:bodyPr/>
              <a:lstStyle/>
              <a:p>
                <a:endParaRPr lang="it-IT"/>
              </a:p>
            </p:txBody>
          </p:sp>
          <p:sp>
            <p:nvSpPr>
              <p:cNvPr id="2111" name="Line 270"/>
              <p:cNvSpPr>
                <a:spLocks noChangeShapeType="1"/>
              </p:cNvSpPr>
              <p:nvPr/>
            </p:nvSpPr>
            <p:spPr bwMode="auto">
              <a:xfrm flipH="1">
                <a:off x="1700" y="945"/>
                <a:ext cx="122" cy="39"/>
              </a:xfrm>
              <a:prstGeom prst="line">
                <a:avLst/>
              </a:prstGeom>
              <a:noFill/>
              <a:ln w="12700">
                <a:solidFill>
                  <a:srgbClr val="000000"/>
                </a:solidFill>
                <a:round/>
                <a:headEnd/>
                <a:tailEnd/>
              </a:ln>
            </p:spPr>
            <p:txBody>
              <a:bodyPr/>
              <a:lstStyle/>
              <a:p>
                <a:endParaRPr lang="it-IT"/>
              </a:p>
            </p:txBody>
          </p:sp>
          <p:sp>
            <p:nvSpPr>
              <p:cNvPr id="2112" name="Freeform 271"/>
              <p:cNvSpPr>
                <a:spLocks/>
              </p:cNvSpPr>
              <p:nvPr/>
            </p:nvSpPr>
            <p:spPr bwMode="auto">
              <a:xfrm>
                <a:off x="1670" y="970"/>
                <a:ext cx="40" cy="23"/>
              </a:xfrm>
              <a:custGeom>
                <a:avLst/>
                <a:gdLst>
                  <a:gd name="T0" fmla="*/ 40 w 80"/>
                  <a:gd name="T1" fmla="*/ 42 h 46"/>
                  <a:gd name="T2" fmla="*/ 61 w 80"/>
                  <a:gd name="T3" fmla="*/ 42 h 46"/>
                  <a:gd name="T4" fmla="*/ 80 w 80"/>
                  <a:gd name="T5" fmla="*/ 44 h 46"/>
                  <a:gd name="T6" fmla="*/ 67 w 80"/>
                  <a:gd name="T7" fmla="*/ 0 h 46"/>
                  <a:gd name="T8" fmla="*/ 59 w 80"/>
                  <a:gd name="T9" fmla="*/ 5 h 46"/>
                  <a:gd name="T10" fmla="*/ 47 w 80"/>
                  <a:gd name="T11" fmla="*/ 15 h 46"/>
                  <a:gd name="T12" fmla="*/ 34 w 80"/>
                  <a:gd name="T13" fmla="*/ 25 h 46"/>
                  <a:gd name="T14" fmla="*/ 15 w 80"/>
                  <a:gd name="T15" fmla="*/ 38 h 46"/>
                  <a:gd name="T16" fmla="*/ 0 w 80"/>
                  <a:gd name="T17" fmla="*/ 46 h 46"/>
                  <a:gd name="T18" fmla="*/ 17 w 80"/>
                  <a:gd name="T19" fmla="*/ 44 h 46"/>
                  <a:gd name="T20" fmla="*/ 40 w 80"/>
                  <a:gd name="T21" fmla="*/ 42 h 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0"/>
                  <a:gd name="T34" fmla="*/ 0 h 46"/>
                  <a:gd name="T35" fmla="*/ 80 w 80"/>
                  <a:gd name="T36" fmla="*/ 46 h 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0" h="46">
                    <a:moveTo>
                      <a:pt x="40" y="42"/>
                    </a:moveTo>
                    <a:lnTo>
                      <a:pt x="61" y="42"/>
                    </a:lnTo>
                    <a:lnTo>
                      <a:pt x="80" y="44"/>
                    </a:lnTo>
                    <a:lnTo>
                      <a:pt x="67" y="0"/>
                    </a:lnTo>
                    <a:lnTo>
                      <a:pt x="59" y="5"/>
                    </a:lnTo>
                    <a:lnTo>
                      <a:pt x="47" y="15"/>
                    </a:lnTo>
                    <a:lnTo>
                      <a:pt x="34" y="25"/>
                    </a:lnTo>
                    <a:lnTo>
                      <a:pt x="15" y="38"/>
                    </a:lnTo>
                    <a:lnTo>
                      <a:pt x="0" y="46"/>
                    </a:lnTo>
                    <a:lnTo>
                      <a:pt x="17" y="44"/>
                    </a:lnTo>
                    <a:lnTo>
                      <a:pt x="40" y="42"/>
                    </a:lnTo>
                    <a:close/>
                  </a:path>
                </a:pathLst>
              </a:custGeom>
              <a:solidFill>
                <a:srgbClr val="000000"/>
              </a:solidFill>
              <a:ln w="0">
                <a:solidFill>
                  <a:srgbClr val="000000"/>
                </a:solidFill>
                <a:prstDash val="solid"/>
                <a:round/>
                <a:headEnd/>
                <a:tailEnd/>
              </a:ln>
            </p:spPr>
            <p:txBody>
              <a:bodyPr/>
              <a:lstStyle/>
              <a:p>
                <a:endParaRPr lang="it-IT"/>
              </a:p>
            </p:txBody>
          </p:sp>
          <p:sp>
            <p:nvSpPr>
              <p:cNvPr id="2113" name="Freeform 272"/>
              <p:cNvSpPr>
                <a:spLocks/>
              </p:cNvSpPr>
              <p:nvPr/>
            </p:nvSpPr>
            <p:spPr bwMode="auto">
              <a:xfrm>
                <a:off x="1475" y="997"/>
                <a:ext cx="72" cy="104"/>
              </a:xfrm>
              <a:custGeom>
                <a:avLst/>
                <a:gdLst>
                  <a:gd name="T0" fmla="*/ 12 w 144"/>
                  <a:gd name="T1" fmla="*/ 46 h 209"/>
                  <a:gd name="T2" fmla="*/ 14 w 144"/>
                  <a:gd name="T3" fmla="*/ 40 h 209"/>
                  <a:gd name="T4" fmla="*/ 16 w 144"/>
                  <a:gd name="T5" fmla="*/ 37 h 209"/>
                  <a:gd name="T6" fmla="*/ 18 w 144"/>
                  <a:gd name="T7" fmla="*/ 31 h 209"/>
                  <a:gd name="T8" fmla="*/ 21 w 144"/>
                  <a:gd name="T9" fmla="*/ 27 h 209"/>
                  <a:gd name="T10" fmla="*/ 27 w 144"/>
                  <a:gd name="T11" fmla="*/ 23 h 209"/>
                  <a:gd name="T12" fmla="*/ 33 w 144"/>
                  <a:gd name="T13" fmla="*/ 21 h 209"/>
                  <a:gd name="T14" fmla="*/ 37 w 144"/>
                  <a:gd name="T15" fmla="*/ 21 h 209"/>
                  <a:gd name="T16" fmla="*/ 42 w 144"/>
                  <a:gd name="T17" fmla="*/ 21 h 209"/>
                  <a:gd name="T18" fmla="*/ 46 w 144"/>
                  <a:gd name="T19" fmla="*/ 23 h 209"/>
                  <a:gd name="T20" fmla="*/ 48 w 144"/>
                  <a:gd name="T21" fmla="*/ 25 h 209"/>
                  <a:gd name="T22" fmla="*/ 54 w 144"/>
                  <a:gd name="T23" fmla="*/ 35 h 209"/>
                  <a:gd name="T24" fmla="*/ 60 w 144"/>
                  <a:gd name="T25" fmla="*/ 48 h 209"/>
                  <a:gd name="T26" fmla="*/ 63 w 144"/>
                  <a:gd name="T27" fmla="*/ 65 h 209"/>
                  <a:gd name="T28" fmla="*/ 0 w 144"/>
                  <a:gd name="T29" fmla="*/ 203 h 209"/>
                  <a:gd name="T30" fmla="*/ 25 w 144"/>
                  <a:gd name="T31" fmla="*/ 203 h 209"/>
                  <a:gd name="T32" fmla="*/ 73 w 144"/>
                  <a:gd name="T33" fmla="*/ 104 h 209"/>
                  <a:gd name="T34" fmla="*/ 73 w 144"/>
                  <a:gd name="T35" fmla="*/ 104 h 209"/>
                  <a:gd name="T36" fmla="*/ 77 w 144"/>
                  <a:gd name="T37" fmla="*/ 129 h 209"/>
                  <a:gd name="T38" fmla="*/ 83 w 144"/>
                  <a:gd name="T39" fmla="*/ 153 h 209"/>
                  <a:gd name="T40" fmla="*/ 86 w 144"/>
                  <a:gd name="T41" fmla="*/ 174 h 209"/>
                  <a:gd name="T42" fmla="*/ 92 w 144"/>
                  <a:gd name="T43" fmla="*/ 190 h 209"/>
                  <a:gd name="T44" fmla="*/ 96 w 144"/>
                  <a:gd name="T45" fmla="*/ 195 h 209"/>
                  <a:gd name="T46" fmla="*/ 102 w 144"/>
                  <a:gd name="T47" fmla="*/ 201 h 209"/>
                  <a:gd name="T48" fmla="*/ 107 w 144"/>
                  <a:gd name="T49" fmla="*/ 207 h 209"/>
                  <a:gd name="T50" fmla="*/ 115 w 144"/>
                  <a:gd name="T51" fmla="*/ 209 h 209"/>
                  <a:gd name="T52" fmla="*/ 121 w 144"/>
                  <a:gd name="T53" fmla="*/ 207 h 209"/>
                  <a:gd name="T54" fmla="*/ 128 w 144"/>
                  <a:gd name="T55" fmla="*/ 205 h 209"/>
                  <a:gd name="T56" fmla="*/ 134 w 144"/>
                  <a:gd name="T57" fmla="*/ 199 h 209"/>
                  <a:gd name="T58" fmla="*/ 138 w 144"/>
                  <a:gd name="T59" fmla="*/ 194 h 209"/>
                  <a:gd name="T60" fmla="*/ 144 w 144"/>
                  <a:gd name="T61" fmla="*/ 176 h 209"/>
                  <a:gd name="T62" fmla="*/ 144 w 144"/>
                  <a:gd name="T63" fmla="*/ 161 h 209"/>
                  <a:gd name="T64" fmla="*/ 140 w 144"/>
                  <a:gd name="T65" fmla="*/ 161 h 209"/>
                  <a:gd name="T66" fmla="*/ 138 w 144"/>
                  <a:gd name="T67" fmla="*/ 163 h 209"/>
                  <a:gd name="T68" fmla="*/ 138 w 144"/>
                  <a:gd name="T69" fmla="*/ 167 h 209"/>
                  <a:gd name="T70" fmla="*/ 136 w 144"/>
                  <a:gd name="T71" fmla="*/ 173 h 209"/>
                  <a:gd name="T72" fmla="*/ 134 w 144"/>
                  <a:gd name="T73" fmla="*/ 176 h 209"/>
                  <a:gd name="T74" fmla="*/ 132 w 144"/>
                  <a:gd name="T75" fmla="*/ 180 h 209"/>
                  <a:gd name="T76" fmla="*/ 127 w 144"/>
                  <a:gd name="T77" fmla="*/ 182 h 209"/>
                  <a:gd name="T78" fmla="*/ 121 w 144"/>
                  <a:gd name="T79" fmla="*/ 184 h 209"/>
                  <a:gd name="T80" fmla="*/ 113 w 144"/>
                  <a:gd name="T81" fmla="*/ 182 h 209"/>
                  <a:gd name="T82" fmla="*/ 107 w 144"/>
                  <a:gd name="T83" fmla="*/ 180 h 209"/>
                  <a:gd name="T84" fmla="*/ 104 w 144"/>
                  <a:gd name="T85" fmla="*/ 174 h 209"/>
                  <a:gd name="T86" fmla="*/ 100 w 144"/>
                  <a:gd name="T87" fmla="*/ 169 h 209"/>
                  <a:gd name="T88" fmla="*/ 96 w 144"/>
                  <a:gd name="T89" fmla="*/ 159 h 209"/>
                  <a:gd name="T90" fmla="*/ 90 w 144"/>
                  <a:gd name="T91" fmla="*/ 130 h 209"/>
                  <a:gd name="T92" fmla="*/ 83 w 144"/>
                  <a:gd name="T93" fmla="*/ 96 h 209"/>
                  <a:gd name="T94" fmla="*/ 75 w 144"/>
                  <a:gd name="T95" fmla="*/ 58 h 209"/>
                  <a:gd name="T96" fmla="*/ 62 w 144"/>
                  <a:gd name="T97" fmla="*/ 21 h 209"/>
                  <a:gd name="T98" fmla="*/ 56 w 144"/>
                  <a:gd name="T99" fmla="*/ 10 h 209"/>
                  <a:gd name="T100" fmla="*/ 46 w 144"/>
                  <a:gd name="T101" fmla="*/ 2 h 209"/>
                  <a:gd name="T102" fmla="*/ 35 w 144"/>
                  <a:gd name="T103" fmla="*/ 0 h 209"/>
                  <a:gd name="T104" fmla="*/ 23 w 144"/>
                  <a:gd name="T105" fmla="*/ 2 h 209"/>
                  <a:gd name="T106" fmla="*/ 14 w 144"/>
                  <a:gd name="T107" fmla="*/ 14 h 209"/>
                  <a:gd name="T108" fmla="*/ 10 w 144"/>
                  <a:gd name="T109" fmla="*/ 33 h 209"/>
                  <a:gd name="T110" fmla="*/ 8 w 144"/>
                  <a:gd name="T111" fmla="*/ 46 h 209"/>
                  <a:gd name="T112" fmla="*/ 12 w 144"/>
                  <a:gd name="T113" fmla="*/ 46 h 20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4"/>
                  <a:gd name="T172" fmla="*/ 0 h 209"/>
                  <a:gd name="T173" fmla="*/ 144 w 144"/>
                  <a:gd name="T174" fmla="*/ 209 h 20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4" h="209">
                    <a:moveTo>
                      <a:pt x="12" y="46"/>
                    </a:moveTo>
                    <a:lnTo>
                      <a:pt x="14" y="40"/>
                    </a:lnTo>
                    <a:lnTo>
                      <a:pt x="16" y="37"/>
                    </a:lnTo>
                    <a:lnTo>
                      <a:pt x="18" y="31"/>
                    </a:lnTo>
                    <a:lnTo>
                      <a:pt x="21" y="27"/>
                    </a:lnTo>
                    <a:lnTo>
                      <a:pt x="27" y="23"/>
                    </a:lnTo>
                    <a:lnTo>
                      <a:pt x="33" y="21"/>
                    </a:lnTo>
                    <a:lnTo>
                      <a:pt x="37" y="21"/>
                    </a:lnTo>
                    <a:lnTo>
                      <a:pt x="42" y="21"/>
                    </a:lnTo>
                    <a:lnTo>
                      <a:pt x="46" y="23"/>
                    </a:lnTo>
                    <a:lnTo>
                      <a:pt x="48" y="25"/>
                    </a:lnTo>
                    <a:lnTo>
                      <a:pt x="54" y="35"/>
                    </a:lnTo>
                    <a:lnTo>
                      <a:pt x="60" y="48"/>
                    </a:lnTo>
                    <a:lnTo>
                      <a:pt x="63" y="65"/>
                    </a:lnTo>
                    <a:lnTo>
                      <a:pt x="0" y="203"/>
                    </a:lnTo>
                    <a:lnTo>
                      <a:pt x="25" y="203"/>
                    </a:lnTo>
                    <a:lnTo>
                      <a:pt x="73" y="104"/>
                    </a:lnTo>
                    <a:lnTo>
                      <a:pt x="77" y="129"/>
                    </a:lnTo>
                    <a:lnTo>
                      <a:pt x="83" y="153"/>
                    </a:lnTo>
                    <a:lnTo>
                      <a:pt x="86" y="174"/>
                    </a:lnTo>
                    <a:lnTo>
                      <a:pt x="92" y="190"/>
                    </a:lnTo>
                    <a:lnTo>
                      <a:pt x="96" y="195"/>
                    </a:lnTo>
                    <a:lnTo>
                      <a:pt x="102" y="201"/>
                    </a:lnTo>
                    <a:lnTo>
                      <a:pt x="107" y="207"/>
                    </a:lnTo>
                    <a:lnTo>
                      <a:pt x="115" y="209"/>
                    </a:lnTo>
                    <a:lnTo>
                      <a:pt x="121" y="207"/>
                    </a:lnTo>
                    <a:lnTo>
                      <a:pt x="128" y="205"/>
                    </a:lnTo>
                    <a:lnTo>
                      <a:pt x="134" y="199"/>
                    </a:lnTo>
                    <a:lnTo>
                      <a:pt x="138" y="194"/>
                    </a:lnTo>
                    <a:lnTo>
                      <a:pt x="144" y="176"/>
                    </a:lnTo>
                    <a:lnTo>
                      <a:pt x="144" y="161"/>
                    </a:lnTo>
                    <a:lnTo>
                      <a:pt x="140" y="161"/>
                    </a:lnTo>
                    <a:lnTo>
                      <a:pt x="138" y="163"/>
                    </a:lnTo>
                    <a:lnTo>
                      <a:pt x="138" y="167"/>
                    </a:lnTo>
                    <a:lnTo>
                      <a:pt x="136" y="173"/>
                    </a:lnTo>
                    <a:lnTo>
                      <a:pt x="134" y="176"/>
                    </a:lnTo>
                    <a:lnTo>
                      <a:pt x="132" y="180"/>
                    </a:lnTo>
                    <a:lnTo>
                      <a:pt x="127" y="182"/>
                    </a:lnTo>
                    <a:lnTo>
                      <a:pt x="121" y="184"/>
                    </a:lnTo>
                    <a:lnTo>
                      <a:pt x="113" y="182"/>
                    </a:lnTo>
                    <a:lnTo>
                      <a:pt x="107" y="180"/>
                    </a:lnTo>
                    <a:lnTo>
                      <a:pt x="104" y="174"/>
                    </a:lnTo>
                    <a:lnTo>
                      <a:pt x="100" y="169"/>
                    </a:lnTo>
                    <a:lnTo>
                      <a:pt x="96" y="159"/>
                    </a:lnTo>
                    <a:lnTo>
                      <a:pt x="90" y="130"/>
                    </a:lnTo>
                    <a:lnTo>
                      <a:pt x="83" y="96"/>
                    </a:lnTo>
                    <a:lnTo>
                      <a:pt x="75" y="58"/>
                    </a:lnTo>
                    <a:lnTo>
                      <a:pt x="62" y="21"/>
                    </a:lnTo>
                    <a:lnTo>
                      <a:pt x="56" y="10"/>
                    </a:lnTo>
                    <a:lnTo>
                      <a:pt x="46" y="2"/>
                    </a:lnTo>
                    <a:lnTo>
                      <a:pt x="35" y="0"/>
                    </a:lnTo>
                    <a:lnTo>
                      <a:pt x="23" y="2"/>
                    </a:lnTo>
                    <a:lnTo>
                      <a:pt x="14" y="14"/>
                    </a:lnTo>
                    <a:lnTo>
                      <a:pt x="10" y="33"/>
                    </a:lnTo>
                    <a:lnTo>
                      <a:pt x="8" y="46"/>
                    </a:lnTo>
                    <a:lnTo>
                      <a:pt x="12" y="46"/>
                    </a:lnTo>
                    <a:close/>
                  </a:path>
                </a:pathLst>
              </a:custGeom>
              <a:solidFill>
                <a:srgbClr val="FF0000"/>
              </a:solidFill>
              <a:ln w="0">
                <a:solidFill>
                  <a:srgbClr val="FF0000"/>
                </a:solidFill>
                <a:prstDash val="solid"/>
                <a:round/>
                <a:headEnd/>
                <a:tailEnd/>
              </a:ln>
            </p:spPr>
            <p:txBody>
              <a:bodyPr/>
              <a:lstStyle/>
              <a:p>
                <a:endParaRPr lang="it-IT"/>
              </a:p>
            </p:txBody>
          </p:sp>
          <p:sp>
            <p:nvSpPr>
              <p:cNvPr id="2114" name="Freeform 273"/>
              <p:cNvSpPr>
                <a:spLocks/>
              </p:cNvSpPr>
              <p:nvPr/>
            </p:nvSpPr>
            <p:spPr bwMode="auto">
              <a:xfrm>
                <a:off x="1553" y="1081"/>
                <a:ext cx="54" cy="52"/>
              </a:xfrm>
              <a:custGeom>
                <a:avLst/>
                <a:gdLst>
                  <a:gd name="T0" fmla="*/ 0 w 109"/>
                  <a:gd name="T1" fmla="*/ 13 h 103"/>
                  <a:gd name="T2" fmla="*/ 4 w 109"/>
                  <a:gd name="T3" fmla="*/ 13 h 103"/>
                  <a:gd name="T4" fmla="*/ 8 w 109"/>
                  <a:gd name="T5" fmla="*/ 13 h 103"/>
                  <a:gd name="T6" fmla="*/ 10 w 109"/>
                  <a:gd name="T7" fmla="*/ 15 h 103"/>
                  <a:gd name="T8" fmla="*/ 14 w 109"/>
                  <a:gd name="T9" fmla="*/ 17 h 103"/>
                  <a:gd name="T10" fmla="*/ 16 w 109"/>
                  <a:gd name="T11" fmla="*/ 19 h 103"/>
                  <a:gd name="T12" fmla="*/ 17 w 109"/>
                  <a:gd name="T13" fmla="*/ 25 h 103"/>
                  <a:gd name="T14" fmla="*/ 17 w 109"/>
                  <a:gd name="T15" fmla="*/ 30 h 103"/>
                  <a:gd name="T16" fmla="*/ 17 w 109"/>
                  <a:gd name="T17" fmla="*/ 103 h 103"/>
                  <a:gd name="T18" fmla="*/ 35 w 109"/>
                  <a:gd name="T19" fmla="*/ 103 h 103"/>
                  <a:gd name="T20" fmla="*/ 35 w 109"/>
                  <a:gd name="T21" fmla="*/ 49 h 103"/>
                  <a:gd name="T22" fmla="*/ 67 w 109"/>
                  <a:gd name="T23" fmla="*/ 92 h 103"/>
                  <a:gd name="T24" fmla="*/ 69 w 109"/>
                  <a:gd name="T25" fmla="*/ 95 h 103"/>
                  <a:gd name="T26" fmla="*/ 69 w 109"/>
                  <a:gd name="T27" fmla="*/ 97 h 103"/>
                  <a:gd name="T28" fmla="*/ 69 w 109"/>
                  <a:gd name="T29" fmla="*/ 97 h 103"/>
                  <a:gd name="T30" fmla="*/ 65 w 109"/>
                  <a:gd name="T31" fmla="*/ 99 h 103"/>
                  <a:gd name="T32" fmla="*/ 60 w 109"/>
                  <a:gd name="T33" fmla="*/ 99 h 103"/>
                  <a:gd name="T34" fmla="*/ 60 w 109"/>
                  <a:gd name="T35" fmla="*/ 103 h 103"/>
                  <a:gd name="T36" fmla="*/ 109 w 109"/>
                  <a:gd name="T37" fmla="*/ 103 h 103"/>
                  <a:gd name="T38" fmla="*/ 109 w 109"/>
                  <a:gd name="T39" fmla="*/ 99 h 103"/>
                  <a:gd name="T40" fmla="*/ 104 w 109"/>
                  <a:gd name="T41" fmla="*/ 99 h 103"/>
                  <a:gd name="T42" fmla="*/ 98 w 109"/>
                  <a:gd name="T43" fmla="*/ 97 h 103"/>
                  <a:gd name="T44" fmla="*/ 94 w 109"/>
                  <a:gd name="T45" fmla="*/ 93 h 103"/>
                  <a:gd name="T46" fmla="*/ 90 w 109"/>
                  <a:gd name="T47" fmla="*/ 92 h 103"/>
                  <a:gd name="T48" fmla="*/ 86 w 109"/>
                  <a:gd name="T49" fmla="*/ 86 h 103"/>
                  <a:gd name="T50" fmla="*/ 50 w 109"/>
                  <a:gd name="T51" fmla="*/ 40 h 103"/>
                  <a:gd name="T52" fmla="*/ 58 w 109"/>
                  <a:gd name="T53" fmla="*/ 32 h 103"/>
                  <a:gd name="T54" fmla="*/ 63 w 109"/>
                  <a:gd name="T55" fmla="*/ 26 h 103"/>
                  <a:gd name="T56" fmla="*/ 69 w 109"/>
                  <a:gd name="T57" fmla="*/ 23 h 103"/>
                  <a:gd name="T58" fmla="*/ 73 w 109"/>
                  <a:gd name="T59" fmla="*/ 19 h 103"/>
                  <a:gd name="T60" fmla="*/ 79 w 109"/>
                  <a:gd name="T61" fmla="*/ 15 h 103"/>
                  <a:gd name="T62" fmla="*/ 81 w 109"/>
                  <a:gd name="T63" fmla="*/ 15 h 103"/>
                  <a:gd name="T64" fmla="*/ 84 w 109"/>
                  <a:gd name="T65" fmla="*/ 15 h 103"/>
                  <a:gd name="T66" fmla="*/ 86 w 109"/>
                  <a:gd name="T67" fmla="*/ 17 h 103"/>
                  <a:gd name="T68" fmla="*/ 90 w 109"/>
                  <a:gd name="T69" fmla="*/ 19 h 103"/>
                  <a:gd name="T70" fmla="*/ 92 w 109"/>
                  <a:gd name="T71" fmla="*/ 21 h 103"/>
                  <a:gd name="T72" fmla="*/ 96 w 109"/>
                  <a:gd name="T73" fmla="*/ 21 h 103"/>
                  <a:gd name="T74" fmla="*/ 100 w 109"/>
                  <a:gd name="T75" fmla="*/ 21 h 103"/>
                  <a:gd name="T76" fmla="*/ 104 w 109"/>
                  <a:gd name="T77" fmla="*/ 19 h 103"/>
                  <a:gd name="T78" fmla="*/ 105 w 109"/>
                  <a:gd name="T79" fmla="*/ 17 h 103"/>
                  <a:gd name="T80" fmla="*/ 107 w 109"/>
                  <a:gd name="T81" fmla="*/ 15 h 103"/>
                  <a:gd name="T82" fmla="*/ 109 w 109"/>
                  <a:gd name="T83" fmla="*/ 11 h 103"/>
                  <a:gd name="T84" fmla="*/ 107 w 109"/>
                  <a:gd name="T85" fmla="*/ 7 h 103"/>
                  <a:gd name="T86" fmla="*/ 105 w 109"/>
                  <a:gd name="T87" fmla="*/ 4 h 103"/>
                  <a:gd name="T88" fmla="*/ 100 w 109"/>
                  <a:gd name="T89" fmla="*/ 2 h 103"/>
                  <a:gd name="T90" fmla="*/ 94 w 109"/>
                  <a:gd name="T91" fmla="*/ 0 h 103"/>
                  <a:gd name="T92" fmla="*/ 88 w 109"/>
                  <a:gd name="T93" fmla="*/ 0 h 103"/>
                  <a:gd name="T94" fmla="*/ 83 w 109"/>
                  <a:gd name="T95" fmla="*/ 2 h 103"/>
                  <a:gd name="T96" fmla="*/ 79 w 109"/>
                  <a:gd name="T97" fmla="*/ 5 h 103"/>
                  <a:gd name="T98" fmla="*/ 56 w 109"/>
                  <a:gd name="T99" fmla="*/ 25 h 103"/>
                  <a:gd name="T100" fmla="*/ 35 w 109"/>
                  <a:gd name="T101" fmla="*/ 44 h 103"/>
                  <a:gd name="T102" fmla="*/ 35 w 109"/>
                  <a:gd name="T103" fmla="*/ 0 h 103"/>
                  <a:gd name="T104" fmla="*/ 19 w 109"/>
                  <a:gd name="T105" fmla="*/ 5 h 103"/>
                  <a:gd name="T106" fmla="*/ 8 w 109"/>
                  <a:gd name="T107" fmla="*/ 7 h 103"/>
                  <a:gd name="T108" fmla="*/ 0 w 109"/>
                  <a:gd name="T109" fmla="*/ 9 h 103"/>
                  <a:gd name="T110" fmla="*/ 0 w 109"/>
                  <a:gd name="T111" fmla="*/ 13 h 1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9"/>
                  <a:gd name="T169" fmla="*/ 0 h 103"/>
                  <a:gd name="T170" fmla="*/ 109 w 109"/>
                  <a:gd name="T171" fmla="*/ 103 h 1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9" h="103">
                    <a:moveTo>
                      <a:pt x="0" y="13"/>
                    </a:moveTo>
                    <a:lnTo>
                      <a:pt x="4" y="13"/>
                    </a:lnTo>
                    <a:lnTo>
                      <a:pt x="8" y="13"/>
                    </a:lnTo>
                    <a:lnTo>
                      <a:pt x="10" y="15"/>
                    </a:lnTo>
                    <a:lnTo>
                      <a:pt x="14" y="17"/>
                    </a:lnTo>
                    <a:lnTo>
                      <a:pt x="16" y="19"/>
                    </a:lnTo>
                    <a:lnTo>
                      <a:pt x="17" y="25"/>
                    </a:lnTo>
                    <a:lnTo>
                      <a:pt x="17" y="30"/>
                    </a:lnTo>
                    <a:lnTo>
                      <a:pt x="17" y="103"/>
                    </a:lnTo>
                    <a:lnTo>
                      <a:pt x="35" y="103"/>
                    </a:lnTo>
                    <a:lnTo>
                      <a:pt x="35" y="49"/>
                    </a:lnTo>
                    <a:lnTo>
                      <a:pt x="67" y="92"/>
                    </a:lnTo>
                    <a:lnTo>
                      <a:pt x="69" y="95"/>
                    </a:lnTo>
                    <a:lnTo>
                      <a:pt x="69" y="97"/>
                    </a:lnTo>
                    <a:lnTo>
                      <a:pt x="65" y="99"/>
                    </a:lnTo>
                    <a:lnTo>
                      <a:pt x="60" y="99"/>
                    </a:lnTo>
                    <a:lnTo>
                      <a:pt x="60" y="103"/>
                    </a:lnTo>
                    <a:lnTo>
                      <a:pt x="109" y="103"/>
                    </a:lnTo>
                    <a:lnTo>
                      <a:pt x="109" y="99"/>
                    </a:lnTo>
                    <a:lnTo>
                      <a:pt x="104" y="99"/>
                    </a:lnTo>
                    <a:lnTo>
                      <a:pt x="98" y="97"/>
                    </a:lnTo>
                    <a:lnTo>
                      <a:pt x="94" y="93"/>
                    </a:lnTo>
                    <a:lnTo>
                      <a:pt x="90" y="92"/>
                    </a:lnTo>
                    <a:lnTo>
                      <a:pt x="86" y="86"/>
                    </a:lnTo>
                    <a:lnTo>
                      <a:pt x="50" y="40"/>
                    </a:lnTo>
                    <a:lnTo>
                      <a:pt x="58" y="32"/>
                    </a:lnTo>
                    <a:lnTo>
                      <a:pt x="63" y="26"/>
                    </a:lnTo>
                    <a:lnTo>
                      <a:pt x="69" y="23"/>
                    </a:lnTo>
                    <a:lnTo>
                      <a:pt x="73" y="19"/>
                    </a:lnTo>
                    <a:lnTo>
                      <a:pt x="79" y="15"/>
                    </a:lnTo>
                    <a:lnTo>
                      <a:pt x="81" y="15"/>
                    </a:lnTo>
                    <a:lnTo>
                      <a:pt x="84" y="15"/>
                    </a:lnTo>
                    <a:lnTo>
                      <a:pt x="86" y="17"/>
                    </a:lnTo>
                    <a:lnTo>
                      <a:pt x="90" y="19"/>
                    </a:lnTo>
                    <a:lnTo>
                      <a:pt x="92" y="21"/>
                    </a:lnTo>
                    <a:lnTo>
                      <a:pt x="96" y="21"/>
                    </a:lnTo>
                    <a:lnTo>
                      <a:pt x="100" y="21"/>
                    </a:lnTo>
                    <a:lnTo>
                      <a:pt x="104" y="19"/>
                    </a:lnTo>
                    <a:lnTo>
                      <a:pt x="105" y="17"/>
                    </a:lnTo>
                    <a:lnTo>
                      <a:pt x="107" y="15"/>
                    </a:lnTo>
                    <a:lnTo>
                      <a:pt x="109" y="11"/>
                    </a:lnTo>
                    <a:lnTo>
                      <a:pt x="107" y="7"/>
                    </a:lnTo>
                    <a:lnTo>
                      <a:pt x="105" y="4"/>
                    </a:lnTo>
                    <a:lnTo>
                      <a:pt x="100" y="2"/>
                    </a:lnTo>
                    <a:lnTo>
                      <a:pt x="94" y="0"/>
                    </a:lnTo>
                    <a:lnTo>
                      <a:pt x="88" y="0"/>
                    </a:lnTo>
                    <a:lnTo>
                      <a:pt x="83" y="2"/>
                    </a:lnTo>
                    <a:lnTo>
                      <a:pt x="79" y="5"/>
                    </a:lnTo>
                    <a:lnTo>
                      <a:pt x="56" y="25"/>
                    </a:lnTo>
                    <a:lnTo>
                      <a:pt x="35" y="44"/>
                    </a:lnTo>
                    <a:lnTo>
                      <a:pt x="35" y="0"/>
                    </a:lnTo>
                    <a:lnTo>
                      <a:pt x="19" y="5"/>
                    </a:lnTo>
                    <a:lnTo>
                      <a:pt x="8" y="7"/>
                    </a:lnTo>
                    <a:lnTo>
                      <a:pt x="0" y="9"/>
                    </a:lnTo>
                    <a:lnTo>
                      <a:pt x="0" y="13"/>
                    </a:lnTo>
                    <a:close/>
                  </a:path>
                </a:pathLst>
              </a:custGeom>
              <a:solidFill>
                <a:srgbClr val="FF0000"/>
              </a:solidFill>
              <a:ln w="0">
                <a:solidFill>
                  <a:srgbClr val="FF0000"/>
                </a:solidFill>
                <a:prstDash val="solid"/>
                <a:round/>
                <a:headEnd/>
                <a:tailEnd/>
              </a:ln>
            </p:spPr>
            <p:txBody>
              <a:bodyPr/>
              <a:lstStyle/>
              <a:p>
                <a:endParaRPr lang="it-IT"/>
              </a:p>
            </p:txBody>
          </p:sp>
          <p:sp>
            <p:nvSpPr>
              <p:cNvPr id="2115" name="Freeform 274"/>
              <p:cNvSpPr>
                <a:spLocks/>
              </p:cNvSpPr>
              <p:nvPr/>
            </p:nvSpPr>
            <p:spPr bwMode="auto">
              <a:xfrm>
                <a:off x="837" y="1681"/>
                <a:ext cx="345" cy="345"/>
              </a:xfrm>
              <a:custGeom>
                <a:avLst/>
                <a:gdLst>
                  <a:gd name="T0" fmla="*/ 0 w 689"/>
                  <a:gd name="T1" fmla="*/ 344 h 689"/>
                  <a:gd name="T2" fmla="*/ 6 w 689"/>
                  <a:gd name="T3" fmla="*/ 283 h 689"/>
                  <a:gd name="T4" fmla="*/ 21 w 689"/>
                  <a:gd name="T5" fmla="*/ 224 h 689"/>
                  <a:gd name="T6" fmla="*/ 48 w 689"/>
                  <a:gd name="T7" fmla="*/ 170 h 689"/>
                  <a:gd name="T8" fmla="*/ 81 w 689"/>
                  <a:gd name="T9" fmla="*/ 122 h 689"/>
                  <a:gd name="T10" fmla="*/ 123 w 689"/>
                  <a:gd name="T11" fmla="*/ 80 h 689"/>
                  <a:gd name="T12" fmla="*/ 171 w 689"/>
                  <a:gd name="T13" fmla="*/ 47 h 689"/>
                  <a:gd name="T14" fmla="*/ 224 w 689"/>
                  <a:gd name="T15" fmla="*/ 21 h 689"/>
                  <a:gd name="T16" fmla="*/ 283 w 689"/>
                  <a:gd name="T17" fmla="*/ 5 h 689"/>
                  <a:gd name="T18" fmla="*/ 345 w 689"/>
                  <a:gd name="T19" fmla="*/ 0 h 689"/>
                  <a:gd name="T20" fmla="*/ 406 w 689"/>
                  <a:gd name="T21" fmla="*/ 5 h 689"/>
                  <a:gd name="T22" fmla="*/ 465 w 689"/>
                  <a:gd name="T23" fmla="*/ 21 h 689"/>
                  <a:gd name="T24" fmla="*/ 519 w 689"/>
                  <a:gd name="T25" fmla="*/ 47 h 689"/>
                  <a:gd name="T26" fmla="*/ 567 w 689"/>
                  <a:gd name="T27" fmla="*/ 80 h 689"/>
                  <a:gd name="T28" fmla="*/ 609 w 689"/>
                  <a:gd name="T29" fmla="*/ 122 h 689"/>
                  <a:gd name="T30" fmla="*/ 641 w 689"/>
                  <a:gd name="T31" fmla="*/ 170 h 689"/>
                  <a:gd name="T32" fmla="*/ 668 w 689"/>
                  <a:gd name="T33" fmla="*/ 224 h 689"/>
                  <a:gd name="T34" fmla="*/ 683 w 689"/>
                  <a:gd name="T35" fmla="*/ 283 h 689"/>
                  <a:gd name="T36" fmla="*/ 689 w 689"/>
                  <a:gd name="T37" fmla="*/ 344 h 689"/>
                  <a:gd name="T38" fmla="*/ 683 w 689"/>
                  <a:gd name="T39" fmla="*/ 405 h 689"/>
                  <a:gd name="T40" fmla="*/ 668 w 689"/>
                  <a:gd name="T41" fmla="*/ 465 h 689"/>
                  <a:gd name="T42" fmla="*/ 641 w 689"/>
                  <a:gd name="T43" fmla="*/ 518 h 689"/>
                  <a:gd name="T44" fmla="*/ 609 w 689"/>
                  <a:gd name="T45" fmla="*/ 566 h 689"/>
                  <a:gd name="T46" fmla="*/ 567 w 689"/>
                  <a:gd name="T47" fmla="*/ 608 h 689"/>
                  <a:gd name="T48" fmla="*/ 519 w 689"/>
                  <a:gd name="T49" fmla="*/ 641 h 689"/>
                  <a:gd name="T50" fmla="*/ 465 w 689"/>
                  <a:gd name="T51" fmla="*/ 668 h 689"/>
                  <a:gd name="T52" fmla="*/ 406 w 689"/>
                  <a:gd name="T53" fmla="*/ 683 h 689"/>
                  <a:gd name="T54" fmla="*/ 345 w 689"/>
                  <a:gd name="T55" fmla="*/ 689 h 689"/>
                  <a:gd name="T56" fmla="*/ 283 w 689"/>
                  <a:gd name="T57" fmla="*/ 683 h 689"/>
                  <a:gd name="T58" fmla="*/ 224 w 689"/>
                  <a:gd name="T59" fmla="*/ 668 h 689"/>
                  <a:gd name="T60" fmla="*/ 171 w 689"/>
                  <a:gd name="T61" fmla="*/ 641 h 689"/>
                  <a:gd name="T62" fmla="*/ 123 w 689"/>
                  <a:gd name="T63" fmla="*/ 608 h 689"/>
                  <a:gd name="T64" fmla="*/ 81 w 689"/>
                  <a:gd name="T65" fmla="*/ 566 h 689"/>
                  <a:gd name="T66" fmla="*/ 48 w 689"/>
                  <a:gd name="T67" fmla="*/ 518 h 689"/>
                  <a:gd name="T68" fmla="*/ 21 w 689"/>
                  <a:gd name="T69" fmla="*/ 465 h 689"/>
                  <a:gd name="T70" fmla="*/ 6 w 689"/>
                  <a:gd name="T71" fmla="*/ 405 h 689"/>
                  <a:gd name="T72" fmla="*/ 0 w 689"/>
                  <a:gd name="T73" fmla="*/ 344 h 6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89"/>
                  <a:gd name="T112" fmla="*/ 0 h 689"/>
                  <a:gd name="T113" fmla="*/ 689 w 689"/>
                  <a:gd name="T114" fmla="*/ 689 h 68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89" h="689">
                    <a:moveTo>
                      <a:pt x="0" y="344"/>
                    </a:moveTo>
                    <a:lnTo>
                      <a:pt x="6" y="283"/>
                    </a:lnTo>
                    <a:lnTo>
                      <a:pt x="21" y="224"/>
                    </a:lnTo>
                    <a:lnTo>
                      <a:pt x="48" y="170"/>
                    </a:lnTo>
                    <a:lnTo>
                      <a:pt x="81" y="122"/>
                    </a:lnTo>
                    <a:lnTo>
                      <a:pt x="123" y="80"/>
                    </a:lnTo>
                    <a:lnTo>
                      <a:pt x="171" y="47"/>
                    </a:lnTo>
                    <a:lnTo>
                      <a:pt x="224" y="21"/>
                    </a:lnTo>
                    <a:lnTo>
                      <a:pt x="283" y="5"/>
                    </a:lnTo>
                    <a:lnTo>
                      <a:pt x="345" y="0"/>
                    </a:lnTo>
                    <a:lnTo>
                      <a:pt x="406" y="5"/>
                    </a:lnTo>
                    <a:lnTo>
                      <a:pt x="465" y="21"/>
                    </a:lnTo>
                    <a:lnTo>
                      <a:pt x="519" y="47"/>
                    </a:lnTo>
                    <a:lnTo>
                      <a:pt x="567" y="80"/>
                    </a:lnTo>
                    <a:lnTo>
                      <a:pt x="609" y="122"/>
                    </a:lnTo>
                    <a:lnTo>
                      <a:pt x="641" y="170"/>
                    </a:lnTo>
                    <a:lnTo>
                      <a:pt x="668" y="224"/>
                    </a:lnTo>
                    <a:lnTo>
                      <a:pt x="683" y="283"/>
                    </a:lnTo>
                    <a:lnTo>
                      <a:pt x="689" y="344"/>
                    </a:lnTo>
                    <a:lnTo>
                      <a:pt x="683" y="405"/>
                    </a:lnTo>
                    <a:lnTo>
                      <a:pt x="668" y="465"/>
                    </a:lnTo>
                    <a:lnTo>
                      <a:pt x="641" y="518"/>
                    </a:lnTo>
                    <a:lnTo>
                      <a:pt x="609" y="566"/>
                    </a:lnTo>
                    <a:lnTo>
                      <a:pt x="567" y="608"/>
                    </a:lnTo>
                    <a:lnTo>
                      <a:pt x="519" y="641"/>
                    </a:lnTo>
                    <a:lnTo>
                      <a:pt x="465" y="668"/>
                    </a:lnTo>
                    <a:lnTo>
                      <a:pt x="406" y="683"/>
                    </a:lnTo>
                    <a:lnTo>
                      <a:pt x="345" y="689"/>
                    </a:lnTo>
                    <a:lnTo>
                      <a:pt x="283" y="683"/>
                    </a:lnTo>
                    <a:lnTo>
                      <a:pt x="224" y="668"/>
                    </a:lnTo>
                    <a:lnTo>
                      <a:pt x="171" y="641"/>
                    </a:lnTo>
                    <a:lnTo>
                      <a:pt x="123" y="608"/>
                    </a:lnTo>
                    <a:lnTo>
                      <a:pt x="81" y="566"/>
                    </a:lnTo>
                    <a:lnTo>
                      <a:pt x="48" y="518"/>
                    </a:lnTo>
                    <a:lnTo>
                      <a:pt x="21" y="465"/>
                    </a:lnTo>
                    <a:lnTo>
                      <a:pt x="6" y="405"/>
                    </a:lnTo>
                    <a:lnTo>
                      <a:pt x="0" y="344"/>
                    </a:lnTo>
                  </a:path>
                </a:pathLst>
              </a:custGeom>
              <a:noFill/>
              <a:ln w="12700">
                <a:solidFill>
                  <a:srgbClr val="000000"/>
                </a:solidFill>
                <a:prstDash val="solid"/>
                <a:round/>
                <a:headEnd/>
                <a:tailEnd/>
              </a:ln>
            </p:spPr>
            <p:txBody>
              <a:bodyPr/>
              <a:lstStyle/>
              <a:p>
                <a:endParaRPr lang="it-IT"/>
              </a:p>
            </p:txBody>
          </p:sp>
          <p:sp>
            <p:nvSpPr>
              <p:cNvPr id="2116" name="Freeform 275"/>
              <p:cNvSpPr>
                <a:spLocks/>
              </p:cNvSpPr>
              <p:nvPr/>
            </p:nvSpPr>
            <p:spPr bwMode="auto">
              <a:xfrm>
                <a:off x="1325" y="1269"/>
                <a:ext cx="23" cy="33"/>
              </a:xfrm>
              <a:custGeom>
                <a:avLst/>
                <a:gdLst>
                  <a:gd name="T0" fmla="*/ 25 w 46"/>
                  <a:gd name="T1" fmla="*/ 27 h 67"/>
                  <a:gd name="T2" fmla="*/ 17 w 46"/>
                  <a:gd name="T3" fmla="*/ 32 h 67"/>
                  <a:gd name="T4" fmla="*/ 11 w 46"/>
                  <a:gd name="T5" fmla="*/ 38 h 67"/>
                  <a:gd name="T6" fmla="*/ 6 w 46"/>
                  <a:gd name="T7" fmla="*/ 44 h 67"/>
                  <a:gd name="T8" fmla="*/ 0 w 46"/>
                  <a:gd name="T9" fmla="*/ 50 h 67"/>
                  <a:gd name="T10" fmla="*/ 34 w 46"/>
                  <a:gd name="T11" fmla="*/ 67 h 67"/>
                  <a:gd name="T12" fmla="*/ 34 w 46"/>
                  <a:gd name="T13" fmla="*/ 59 h 67"/>
                  <a:gd name="T14" fmla="*/ 36 w 46"/>
                  <a:gd name="T15" fmla="*/ 48 h 67"/>
                  <a:gd name="T16" fmla="*/ 38 w 46"/>
                  <a:gd name="T17" fmla="*/ 34 h 67"/>
                  <a:gd name="T18" fmla="*/ 42 w 46"/>
                  <a:gd name="T19" fmla="*/ 15 h 67"/>
                  <a:gd name="T20" fmla="*/ 46 w 46"/>
                  <a:gd name="T21" fmla="*/ 0 h 67"/>
                  <a:gd name="T22" fmla="*/ 42 w 46"/>
                  <a:gd name="T23" fmla="*/ 6 h 67"/>
                  <a:gd name="T24" fmla="*/ 38 w 46"/>
                  <a:gd name="T25" fmla="*/ 11 h 67"/>
                  <a:gd name="T26" fmla="*/ 31 w 46"/>
                  <a:gd name="T27" fmla="*/ 19 h 67"/>
                  <a:gd name="T28" fmla="*/ 25 w 46"/>
                  <a:gd name="T29" fmla="*/ 27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67"/>
                  <a:gd name="T47" fmla="*/ 46 w 46"/>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67">
                    <a:moveTo>
                      <a:pt x="25" y="27"/>
                    </a:moveTo>
                    <a:lnTo>
                      <a:pt x="17" y="32"/>
                    </a:lnTo>
                    <a:lnTo>
                      <a:pt x="11" y="38"/>
                    </a:lnTo>
                    <a:lnTo>
                      <a:pt x="6" y="44"/>
                    </a:lnTo>
                    <a:lnTo>
                      <a:pt x="0" y="50"/>
                    </a:lnTo>
                    <a:lnTo>
                      <a:pt x="34" y="67"/>
                    </a:lnTo>
                    <a:lnTo>
                      <a:pt x="34" y="59"/>
                    </a:lnTo>
                    <a:lnTo>
                      <a:pt x="36" y="48"/>
                    </a:lnTo>
                    <a:lnTo>
                      <a:pt x="38" y="34"/>
                    </a:lnTo>
                    <a:lnTo>
                      <a:pt x="42" y="15"/>
                    </a:lnTo>
                    <a:lnTo>
                      <a:pt x="46" y="0"/>
                    </a:lnTo>
                    <a:lnTo>
                      <a:pt x="42" y="6"/>
                    </a:lnTo>
                    <a:lnTo>
                      <a:pt x="38" y="11"/>
                    </a:lnTo>
                    <a:lnTo>
                      <a:pt x="31" y="19"/>
                    </a:lnTo>
                    <a:lnTo>
                      <a:pt x="25" y="27"/>
                    </a:lnTo>
                    <a:close/>
                  </a:path>
                </a:pathLst>
              </a:custGeom>
              <a:solidFill>
                <a:srgbClr val="FFFFFF"/>
              </a:solidFill>
              <a:ln w="0">
                <a:solidFill>
                  <a:srgbClr val="FFFFFF"/>
                </a:solidFill>
                <a:prstDash val="solid"/>
                <a:round/>
                <a:headEnd/>
                <a:tailEnd/>
              </a:ln>
            </p:spPr>
            <p:txBody>
              <a:bodyPr/>
              <a:lstStyle/>
              <a:p>
                <a:endParaRPr lang="it-IT"/>
              </a:p>
            </p:txBody>
          </p:sp>
          <p:sp>
            <p:nvSpPr>
              <p:cNvPr id="2117" name="Line 276"/>
              <p:cNvSpPr>
                <a:spLocks noChangeShapeType="1"/>
              </p:cNvSpPr>
              <p:nvPr/>
            </p:nvSpPr>
            <p:spPr bwMode="auto">
              <a:xfrm flipV="1">
                <a:off x="1118" y="1292"/>
                <a:ext cx="218" cy="422"/>
              </a:xfrm>
              <a:prstGeom prst="line">
                <a:avLst/>
              </a:prstGeom>
              <a:noFill/>
              <a:ln w="12700">
                <a:solidFill>
                  <a:srgbClr val="000000"/>
                </a:solidFill>
                <a:round/>
                <a:headEnd/>
                <a:tailEnd/>
              </a:ln>
            </p:spPr>
            <p:txBody>
              <a:bodyPr/>
              <a:lstStyle/>
              <a:p>
                <a:endParaRPr lang="it-IT"/>
              </a:p>
            </p:txBody>
          </p:sp>
          <p:sp>
            <p:nvSpPr>
              <p:cNvPr id="2118" name="Freeform 277"/>
              <p:cNvSpPr>
                <a:spLocks/>
              </p:cNvSpPr>
              <p:nvPr/>
            </p:nvSpPr>
            <p:spPr bwMode="auto">
              <a:xfrm>
                <a:off x="1314" y="1246"/>
                <a:ext cx="46" cy="66"/>
              </a:xfrm>
              <a:custGeom>
                <a:avLst/>
                <a:gdLst>
                  <a:gd name="T0" fmla="*/ 48 w 94"/>
                  <a:gd name="T1" fmla="*/ 53 h 132"/>
                  <a:gd name="T2" fmla="*/ 31 w 94"/>
                  <a:gd name="T3" fmla="*/ 69 h 132"/>
                  <a:gd name="T4" fmla="*/ 15 w 94"/>
                  <a:gd name="T5" fmla="*/ 84 h 132"/>
                  <a:gd name="T6" fmla="*/ 0 w 94"/>
                  <a:gd name="T7" fmla="*/ 97 h 132"/>
                  <a:gd name="T8" fmla="*/ 69 w 94"/>
                  <a:gd name="T9" fmla="*/ 132 h 132"/>
                  <a:gd name="T10" fmla="*/ 69 w 94"/>
                  <a:gd name="T11" fmla="*/ 122 h 132"/>
                  <a:gd name="T12" fmla="*/ 71 w 94"/>
                  <a:gd name="T13" fmla="*/ 107 h 132"/>
                  <a:gd name="T14" fmla="*/ 73 w 94"/>
                  <a:gd name="T15" fmla="*/ 88 h 132"/>
                  <a:gd name="T16" fmla="*/ 77 w 94"/>
                  <a:gd name="T17" fmla="*/ 67 h 132"/>
                  <a:gd name="T18" fmla="*/ 84 w 94"/>
                  <a:gd name="T19" fmla="*/ 29 h 132"/>
                  <a:gd name="T20" fmla="*/ 94 w 94"/>
                  <a:gd name="T21" fmla="*/ 0 h 132"/>
                  <a:gd name="T22" fmla="*/ 82 w 94"/>
                  <a:gd name="T23" fmla="*/ 15 h 132"/>
                  <a:gd name="T24" fmla="*/ 67 w 94"/>
                  <a:gd name="T25" fmla="*/ 32 h 132"/>
                  <a:gd name="T26" fmla="*/ 48 w 94"/>
                  <a:gd name="T27" fmla="*/ 53 h 1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132"/>
                  <a:gd name="T44" fmla="*/ 94 w 94"/>
                  <a:gd name="T45" fmla="*/ 132 h 13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132">
                    <a:moveTo>
                      <a:pt x="48" y="53"/>
                    </a:moveTo>
                    <a:lnTo>
                      <a:pt x="31" y="69"/>
                    </a:lnTo>
                    <a:lnTo>
                      <a:pt x="15" y="84"/>
                    </a:lnTo>
                    <a:lnTo>
                      <a:pt x="0" y="97"/>
                    </a:lnTo>
                    <a:lnTo>
                      <a:pt x="69" y="132"/>
                    </a:lnTo>
                    <a:lnTo>
                      <a:pt x="69" y="122"/>
                    </a:lnTo>
                    <a:lnTo>
                      <a:pt x="71" y="107"/>
                    </a:lnTo>
                    <a:lnTo>
                      <a:pt x="73" y="88"/>
                    </a:lnTo>
                    <a:lnTo>
                      <a:pt x="77" y="67"/>
                    </a:lnTo>
                    <a:lnTo>
                      <a:pt x="84" y="29"/>
                    </a:lnTo>
                    <a:lnTo>
                      <a:pt x="94" y="0"/>
                    </a:lnTo>
                    <a:lnTo>
                      <a:pt x="82" y="15"/>
                    </a:lnTo>
                    <a:lnTo>
                      <a:pt x="67" y="32"/>
                    </a:lnTo>
                    <a:lnTo>
                      <a:pt x="48" y="53"/>
                    </a:lnTo>
                    <a:close/>
                  </a:path>
                </a:pathLst>
              </a:custGeom>
              <a:solidFill>
                <a:srgbClr val="000000"/>
              </a:solidFill>
              <a:ln w="0">
                <a:solidFill>
                  <a:srgbClr val="000000"/>
                </a:solidFill>
                <a:prstDash val="solid"/>
                <a:round/>
                <a:headEnd/>
                <a:tailEnd/>
              </a:ln>
            </p:spPr>
            <p:txBody>
              <a:bodyPr/>
              <a:lstStyle/>
              <a:p>
                <a:endParaRPr lang="it-IT"/>
              </a:p>
            </p:txBody>
          </p:sp>
          <p:sp>
            <p:nvSpPr>
              <p:cNvPr id="2119" name="Freeform 278"/>
              <p:cNvSpPr>
                <a:spLocks/>
              </p:cNvSpPr>
              <p:nvPr/>
            </p:nvSpPr>
            <p:spPr bwMode="auto">
              <a:xfrm>
                <a:off x="981" y="1796"/>
                <a:ext cx="50" cy="73"/>
              </a:xfrm>
              <a:custGeom>
                <a:avLst/>
                <a:gdLst>
                  <a:gd name="T0" fmla="*/ 10 w 102"/>
                  <a:gd name="T1" fmla="*/ 33 h 146"/>
                  <a:gd name="T2" fmla="*/ 10 w 102"/>
                  <a:gd name="T3" fmla="*/ 27 h 146"/>
                  <a:gd name="T4" fmla="*/ 12 w 102"/>
                  <a:gd name="T5" fmla="*/ 23 h 146"/>
                  <a:gd name="T6" fmla="*/ 14 w 102"/>
                  <a:gd name="T7" fmla="*/ 19 h 146"/>
                  <a:gd name="T8" fmla="*/ 19 w 102"/>
                  <a:gd name="T9" fmla="*/ 16 h 146"/>
                  <a:gd name="T10" fmla="*/ 23 w 102"/>
                  <a:gd name="T11" fmla="*/ 14 h 146"/>
                  <a:gd name="T12" fmla="*/ 27 w 102"/>
                  <a:gd name="T13" fmla="*/ 14 h 146"/>
                  <a:gd name="T14" fmla="*/ 31 w 102"/>
                  <a:gd name="T15" fmla="*/ 16 h 146"/>
                  <a:gd name="T16" fmla="*/ 35 w 102"/>
                  <a:gd name="T17" fmla="*/ 18 h 146"/>
                  <a:gd name="T18" fmla="*/ 39 w 102"/>
                  <a:gd name="T19" fmla="*/ 21 h 146"/>
                  <a:gd name="T20" fmla="*/ 40 w 102"/>
                  <a:gd name="T21" fmla="*/ 29 h 146"/>
                  <a:gd name="T22" fmla="*/ 42 w 102"/>
                  <a:gd name="T23" fmla="*/ 37 h 146"/>
                  <a:gd name="T24" fmla="*/ 44 w 102"/>
                  <a:gd name="T25" fmla="*/ 46 h 146"/>
                  <a:gd name="T26" fmla="*/ 0 w 102"/>
                  <a:gd name="T27" fmla="*/ 142 h 146"/>
                  <a:gd name="T28" fmla="*/ 18 w 102"/>
                  <a:gd name="T29" fmla="*/ 142 h 146"/>
                  <a:gd name="T30" fmla="*/ 52 w 102"/>
                  <a:gd name="T31" fmla="*/ 71 h 146"/>
                  <a:gd name="T32" fmla="*/ 52 w 102"/>
                  <a:gd name="T33" fmla="*/ 71 h 146"/>
                  <a:gd name="T34" fmla="*/ 54 w 102"/>
                  <a:gd name="T35" fmla="*/ 90 h 146"/>
                  <a:gd name="T36" fmla="*/ 58 w 102"/>
                  <a:gd name="T37" fmla="*/ 107 h 146"/>
                  <a:gd name="T38" fmla="*/ 62 w 102"/>
                  <a:gd name="T39" fmla="*/ 123 h 146"/>
                  <a:gd name="T40" fmla="*/ 63 w 102"/>
                  <a:gd name="T41" fmla="*/ 132 h 146"/>
                  <a:gd name="T42" fmla="*/ 67 w 102"/>
                  <a:gd name="T43" fmla="*/ 138 h 146"/>
                  <a:gd name="T44" fmla="*/ 71 w 102"/>
                  <a:gd name="T45" fmla="*/ 142 h 146"/>
                  <a:gd name="T46" fmla="*/ 75 w 102"/>
                  <a:gd name="T47" fmla="*/ 144 h 146"/>
                  <a:gd name="T48" fmla="*/ 81 w 102"/>
                  <a:gd name="T49" fmla="*/ 146 h 146"/>
                  <a:gd name="T50" fmla="*/ 86 w 102"/>
                  <a:gd name="T51" fmla="*/ 144 h 146"/>
                  <a:gd name="T52" fmla="*/ 92 w 102"/>
                  <a:gd name="T53" fmla="*/ 142 h 146"/>
                  <a:gd name="T54" fmla="*/ 98 w 102"/>
                  <a:gd name="T55" fmla="*/ 136 h 146"/>
                  <a:gd name="T56" fmla="*/ 100 w 102"/>
                  <a:gd name="T57" fmla="*/ 129 h 146"/>
                  <a:gd name="T58" fmla="*/ 102 w 102"/>
                  <a:gd name="T59" fmla="*/ 121 h 146"/>
                  <a:gd name="T60" fmla="*/ 102 w 102"/>
                  <a:gd name="T61" fmla="*/ 113 h 146"/>
                  <a:gd name="T62" fmla="*/ 98 w 102"/>
                  <a:gd name="T63" fmla="*/ 113 h 146"/>
                  <a:gd name="T64" fmla="*/ 98 w 102"/>
                  <a:gd name="T65" fmla="*/ 115 h 146"/>
                  <a:gd name="T66" fmla="*/ 96 w 102"/>
                  <a:gd name="T67" fmla="*/ 119 h 146"/>
                  <a:gd name="T68" fmla="*/ 96 w 102"/>
                  <a:gd name="T69" fmla="*/ 123 h 146"/>
                  <a:gd name="T70" fmla="*/ 92 w 102"/>
                  <a:gd name="T71" fmla="*/ 125 h 146"/>
                  <a:gd name="T72" fmla="*/ 88 w 102"/>
                  <a:gd name="T73" fmla="*/ 129 h 146"/>
                  <a:gd name="T74" fmla="*/ 84 w 102"/>
                  <a:gd name="T75" fmla="*/ 129 h 146"/>
                  <a:gd name="T76" fmla="*/ 81 w 102"/>
                  <a:gd name="T77" fmla="*/ 129 h 146"/>
                  <a:gd name="T78" fmla="*/ 77 w 102"/>
                  <a:gd name="T79" fmla="*/ 125 h 146"/>
                  <a:gd name="T80" fmla="*/ 73 w 102"/>
                  <a:gd name="T81" fmla="*/ 123 h 146"/>
                  <a:gd name="T82" fmla="*/ 71 w 102"/>
                  <a:gd name="T83" fmla="*/ 117 h 146"/>
                  <a:gd name="T84" fmla="*/ 67 w 102"/>
                  <a:gd name="T85" fmla="*/ 111 h 146"/>
                  <a:gd name="T86" fmla="*/ 62 w 102"/>
                  <a:gd name="T87" fmla="*/ 83 h 146"/>
                  <a:gd name="T88" fmla="*/ 54 w 102"/>
                  <a:gd name="T89" fmla="*/ 50 h 146"/>
                  <a:gd name="T90" fmla="*/ 44 w 102"/>
                  <a:gd name="T91" fmla="*/ 14 h 146"/>
                  <a:gd name="T92" fmla="*/ 39 w 102"/>
                  <a:gd name="T93" fmla="*/ 6 h 146"/>
                  <a:gd name="T94" fmla="*/ 29 w 102"/>
                  <a:gd name="T95" fmla="*/ 0 h 146"/>
                  <a:gd name="T96" fmla="*/ 18 w 102"/>
                  <a:gd name="T97" fmla="*/ 0 h 146"/>
                  <a:gd name="T98" fmla="*/ 10 w 102"/>
                  <a:gd name="T99" fmla="*/ 10 h 146"/>
                  <a:gd name="T100" fmla="*/ 8 w 102"/>
                  <a:gd name="T101" fmla="*/ 18 h 146"/>
                  <a:gd name="T102" fmla="*/ 6 w 102"/>
                  <a:gd name="T103" fmla="*/ 27 h 146"/>
                  <a:gd name="T104" fmla="*/ 6 w 102"/>
                  <a:gd name="T105" fmla="*/ 33 h 146"/>
                  <a:gd name="T106" fmla="*/ 10 w 102"/>
                  <a:gd name="T107" fmla="*/ 33 h 1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2"/>
                  <a:gd name="T163" fmla="*/ 0 h 146"/>
                  <a:gd name="T164" fmla="*/ 102 w 102"/>
                  <a:gd name="T165" fmla="*/ 146 h 14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2" h="146">
                    <a:moveTo>
                      <a:pt x="10" y="33"/>
                    </a:moveTo>
                    <a:lnTo>
                      <a:pt x="10" y="27"/>
                    </a:lnTo>
                    <a:lnTo>
                      <a:pt x="12" y="23"/>
                    </a:lnTo>
                    <a:lnTo>
                      <a:pt x="14" y="19"/>
                    </a:lnTo>
                    <a:lnTo>
                      <a:pt x="19" y="16"/>
                    </a:lnTo>
                    <a:lnTo>
                      <a:pt x="23" y="14"/>
                    </a:lnTo>
                    <a:lnTo>
                      <a:pt x="27" y="14"/>
                    </a:lnTo>
                    <a:lnTo>
                      <a:pt x="31" y="16"/>
                    </a:lnTo>
                    <a:lnTo>
                      <a:pt x="35" y="18"/>
                    </a:lnTo>
                    <a:lnTo>
                      <a:pt x="39" y="21"/>
                    </a:lnTo>
                    <a:lnTo>
                      <a:pt x="40" y="29"/>
                    </a:lnTo>
                    <a:lnTo>
                      <a:pt x="42" y="37"/>
                    </a:lnTo>
                    <a:lnTo>
                      <a:pt x="44" y="46"/>
                    </a:lnTo>
                    <a:lnTo>
                      <a:pt x="0" y="142"/>
                    </a:lnTo>
                    <a:lnTo>
                      <a:pt x="18" y="142"/>
                    </a:lnTo>
                    <a:lnTo>
                      <a:pt x="52" y="71"/>
                    </a:lnTo>
                    <a:lnTo>
                      <a:pt x="54" y="90"/>
                    </a:lnTo>
                    <a:lnTo>
                      <a:pt x="58" y="107"/>
                    </a:lnTo>
                    <a:lnTo>
                      <a:pt x="62" y="123"/>
                    </a:lnTo>
                    <a:lnTo>
                      <a:pt x="63" y="132"/>
                    </a:lnTo>
                    <a:lnTo>
                      <a:pt x="67" y="138"/>
                    </a:lnTo>
                    <a:lnTo>
                      <a:pt x="71" y="142"/>
                    </a:lnTo>
                    <a:lnTo>
                      <a:pt x="75" y="144"/>
                    </a:lnTo>
                    <a:lnTo>
                      <a:pt x="81" y="146"/>
                    </a:lnTo>
                    <a:lnTo>
                      <a:pt x="86" y="144"/>
                    </a:lnTo>
                    <a:lnTo>
                      <a:pt x="92" y="142"/>
                    </a:lnTo>
                    <a:lnTo>
                      <a:pt x="98" y="136"/>
                    </a:lnTo>
                    <a:lnTo>
                      <a:pt x="100" y="129"/>
                    </a:lnTo>
                    <a:lnTo>
                      <a:pt x="102" y="121"/>
                    </a:lnTo>
                    <a:lnTo>
                      <a:pt x="102" y="113"/>
                    </a:lnTo>
                    <a:lnTo>
                      <a:pt x="98" y="113"/>
                    </a:lnTo>
                    <a:lnTo>
                      <a:pt x="98" y="115"/>
                    </a:lnTo>
                    <a:lnTo>
                      <a:pt x="96" y="119"/>
                    </a:lnTo>
                    <a:lnTo>
                      <a:pt x="96" y="123"/>
                    </a:lnTo>
                    <a:lnTo>
                      <a:pt x="92" y="125"/>
                    </a:lnTo>
                    <a:lnTo>
                      <a:pt x="88" y="129"/>
                    </a:lnTo>
                    <a:lnTo>
                      <a:pt x="84" y="129"/>
                    </a:lnTo>
                    <a:lnTo>
                      <a:pt x="81" y="129"/>
                    </a:lnTo>
                    <a:lnTo>
                      <a:pt x="77" y="125"/>
                    </a:lnTo>
                    <a:lnTo>
                      <a:pt x="73" y="123"/>
                    </a:lnTo>
                    <a:lnTo>
                      <a:pt x="71" y="117"/>
                    </a:lnTo>
                    <a:lnTo>
                      <a:pt x="67" y="111"/>
                    </a:lnTo>
                    <a:lnTo>
                      <a:pt x="62" y="83"/>
                    </a:lnTo>
                    <a:lnTo>
                      <a:pt x="54" y="50"/>
                    </a:lnTo>
                    <a:lnTo>
                      <a:pt x="44" y="14"/>
                    </a:lnTo>
                    <a:lnTo>
                      <a:pt x="39" y="6"/>
                    </a:lnTo>
                    <a:lnTo>
                      <a:pt x="29" y="0"/>
                    </a:lnTo>
                    <a:lnTo>
                      <a:pt x="18" y="0"/>
                    </a:lnTo>
                    <a:lnTo>
                      <a:pt x="10" y="10"/>
                    </a:lnTo>
                    <a:lnTo>
                      <a:pt x="8" y="18"/>
                    </a:lnTo>
                    <a:lnTo>
                      <a:pt x="6" y="27"/>
                    </a:lnTo>
                    <a:lnTo>
                      <a:pt x="6" y="33"/>
                    </a:lnTo>
                    <a:lnTo>
                      <a:pt x="10" y="33"/>
                    </a:lnTo>
                    <a:close/>
                  </a:path>
                </a:pathLst>
              </a:custGeom>
              <a:solidFill>
                <a:srgbClr val="FF0000"/>
              </a:solidFill>
              <a:ln w="0">
                <a:solidFill>
                  <a:srgbClr val="FF0000"/>
                </a:solidFill>
                <a:prstDash val="solid"/>
                <a:round/>
                <a:headEnd/>
                <a:tailEnd/>
              </a:ln>
            </p:spPr>
            <p:txBody>
              <a:bodyPr/>
              <a:lstStyle/>
              <a:p>
                <a:endParaRPr lang="it-IT"/>
              </a:p>
            </p:txBody>
          </p:sp>
          <p:sp>
            <p:nvSpPr>
              <p:cNvPr id="2120" name="Freeform 279"/>
              <p:cNvSpPr>
                <a:spLocks/>
              </p:cNvSpPr>
              <p:nvPr/>
            </p:nvSpPr>
            <p:spPr bwMode="auto">
              <a:xfrm>
                <a:off x="1035" y="1855"/>
                <a:ext cx="38" cy="36"/>
              </a:xfrm>
              <a:custGeom>
                <a:avLst/>
                <a:gdLst>
                  <a:gd name="T0" fmla="*/ 0 w 77"/>
                  <a:gd name="T1" fmla="*/ 10 h 71"/>
                  <a:gd name="T2" fmla="*/ 2 w 77"/>
                  <a:gd name="T3" fmla="*/ 10 h 71"/>
                  <a:gd name="T4" fmla="*/ 6 w 77"/>
                  <a:gd name="T5" fmla="*/ 10 h 71"/>
                  <a:gd name="T6" fmla="*/ 8 w 77"/>
                  <a:gd name="T7" fmla="*/ 10 h 71"/>
                  <a:gd name="T8" fmla="*/ 10 w 77"/>
                  <a:gd name="T9" fmla="*/ 11 h 71"/>
                  <a:gd name="T10" fmla="*/ 12 w 77"/>
                  <a:gd name="T11" fmla="*/ 15 h 71"/>
                  <a:gd name="T12" fmla="*/ 12 w 77"/>
                  <a:gd name="T13" fmla="*/ 21 h 71"/>
                  <a:gd name="T14" fmla="*/ 12 w 77"/>
                  <a:gd name="T15" fmla="*/ 71 h 71"/>
                  <a:gd name="T16" fmla="*/ 23 w 77"/>
                  <a:gd name="T17" fmla="*/ 71 h 71"/>
                  <a:gd name="T18" fmla="*/ 23 w 77"/>
                  <a:gd name="T19" fmla="*/ 34 h 71"/>
                  <a:gd name="T20" fmla="*/ 48 w 77"/>
                  <a:gd name="T21" fmla="*/ 63 h 71"/>
                  <a:gd name="T22" fmla="*/ 48 w 77"/>
                  <a:gd name="T23" fmla="*/ 65 h 71"/>
                  <a:gd name="T24" fmla="*/ 48 w 77"/>
                  <a:gd name="T25" fmla="*/ 67 h 71"/>
                  <a:gd name="T26" fmla="*/ 46 w 77"/>
                  <a:gd name="T27" fmla="*/ 69 h 71"/>
                  <a:gd name="T28" fmla="*/ 42 w 77"/>
                  <a:gd name="T29" fmla="*/ 69 h 71"/>
                  <a:gd name="T30" fmla="*/ 42 w 77"/>
                  <a:gd name="T31" fmla="*/ 71 h 71"/>
                  <a:gd name="T32" fmla="*/ 77 w 77"/>
                  <a:gd name="T33" fmla="*/ 71 h 71"/>
                  <a:gd name="T34" fmla="*/ 77 w 77"/>
                  <a:gd name="T35" fmla="*/ 69 h 71"/>
                  <a:gd name="T36" fmla="*/ 71 w 77"/>
                  <a:gd name="T37" fmla="*/ 69 h 71"/>
                  <a:gd name="T38" fmla="*/ 67 w 77"/>
                  <a:gd name="T39" fmla="*/ 67 h 71"/>
                  <a:gd name="T40" fmla="*/ 63 w 77"/>
                  <a:gd name="T41" fmla="*/ 63 h 71"/>
                  <a:gd name="T42" fmla="*/ 62 w 77"/>
                  <a:gd name="T43" fmla="*/ 59 h 71"/>
                  <a:gd name="T44" fmla="*/ 35 w 77"/>
                  <a:gd name="T45" fmla="*/ 27 h 71"/>
                  <a:gd name="T46" fmla="*/ 42 w 77"/>
                  <a:gd name="T47" fmla="*/ 21 h 71"/>
                  <a:gd name="T48" fmla="*/ 46 w 77"/>
                  <a:gd name="T49" fmla="*/ 15 h 71"/>
                  <a:gd name="T50" fmla="*/ 52 w 77"/>
                  <a:gd name="T51" fmla="*/ 11 h 71"/>
                  <a:gd name="T52" fmla="*/ 54 w 77"/>
                  <a:gd name="T53" fmla="*/ 10 h 71"/>
                  <a:gd name="T54" fmla="*/ 56 w 77"/>
                  <a:gd name="T55" fmla="*/ 10 h 71"/>
                  <a:gd name="T56" fmla="*/ 58 w 77"/>
                  <a:gd name="T57" fmla="*/ 10 h 71"/>
                  <a:gd name="T58" fmla="*/ 60 w 77"/>
                  <a:gd name="T59" fmla="*/ 11 h 71"/>
                  <a:gd name="T60" fmla="*/ 63 w 77"/>
                  <a:gd name="T61" fmla="*/ 13 h 71"/>
                  <a:gd name="T62" fmla="*/ 65 w 77"/>
                  <a:gd name="T63" fmla="*/ 13 h 71"/>
                  <a:gd name="T64" fmla="*/ 69 w 77"/>
                  <a:gd name="T65" fmla="*/ 15 h 71"/>
                  <a:gd name="T66" fmla="*/ 73 w 77"/>
                  <a:gd name="T67" fmla="*/ 13 h 71"/>
                  <a:gd name="T68" fmla="*/ 75 w 77"/>
                  <a:gd name="T69" fmla="*/ 11 h 71"/>
                  <a:gd name="T70" fmla="*/ 75 w 77"/>
                  <a:gd name="T71" fmla="*/ 8 h 71"/>
                  <a:gd name="T72" fmla="*/ 75 w 77"/>
                  <a:gd name="T73" fmla="*/ 6 h 71"/>
                  <a:gd name="T74" fmla="*/ 73 w 77"/>
                  <a:gd name="T75" fmla="*/ 2 h 71"/>
                  <a:gd name="T76" fmla="*/ 69 w 77"/>
                  <a:gd name="T77" fmla="*/ 0 h 71"/>
                  <a:gd name="T78" fmla="*/ 63 w 77"/>
                  <a:gd name="T79" fmla="*/ 0 h 71"/>
                  <a:gd name="T80" fmla="*/ 58 w 77"/>
                  <a:gd name="T81" fmla="*/ 0 h 71"/>
                  <a:gd name="T82" fmla="*/ 54 w 77"/>
                  <a:gd name="T83" fmla="*/ 4 h 71"/>
                  <a:gd name="T84" fmla="*/ 39 w 77"/>
                  <a:gd name="T85" fmla="*/ 15 h 71"/>
                  <a:gd name="T86" fmla="*/ 23 w 77"/>
                  <a:gd name="T87" fmla="*/ 31 h 71"/>
                  <a:gd name="T88" fmla="*/ 23 w 77"/>
                  <a:gd name="T89" fmla="*/ 0 h 71"/>
                  <a:gd name="T90" fmla="*/ 16 w 77"/>
                  <a:gd name="T91" fmla="*/ 2 h 71"/>
                  <a:gd name="T92" fmla="*/ 12 w 77"/>
                  <a:gd name="T93" fmla="*/ 4 h 71"/>
                  <a:gd name="T94" fmla="*/ 8 w 77"/>
                  <a:gd name="T95" fmla="*/ 4 h 71"/>
                  <a:gd name="T96" fmla="*/ 4 w 77"/>
                  <a:gd name="T97" fmla="*/ 6 h 71"/>
                  <a:gd name="T98" fmla="*/ 0 w 77"/>
                  <a:gd name="T99" fmla="*/ 6 h 71"/>
                  <a:gd name="T100" fmla="*/ 0 w 77"/>
                  <a:gd name="T101" fmla="*/ 10 h 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7"/>
                  <a:gd name="T154" fmla="*/ 0 h 71"/>
                  <a:gd name="T155" fmla="*/ 77 w 77"/>
                  <a:gd name="T156" fmla="*/ 71 h 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7" h="71">
                    <a:moveTo>
                      <a:pt x="0" y="10"/>
                    </a:moveTo>
                    <a:lnTo>
                      <a:pt x="2" y="10"/>
                    </a:lnTo>
                    <a:lnTo>
                      <a:pt x="6" y="10"/>
                    </a:lnTo>
                    <a:lnTo>
                      <a:pt x="8" y="10"/>
                    </a:lnTo>
                    <a:lnTo>
                      <a:pt x="10" y="11"/>
                    </a:lnTo>
                    <a:lnTo>
                      <a:pt x="12" y="15"/>
                    </a:lnTo>
                    <a:lnTo>
                      <a:pt x="12" y="21"/>
                    </a:lnTo>
                    <a:lnTo>
                      <a:pt x="12" y="71"/>
                    </a:lnTo>
                    <a:lnTo>
                      <a:pt x="23" y="71"/>
                    </a:lnTo>
                    <a:lnTo>
                      <a:pt x="23" y="34"/>
                    </a:lnTo>
                    <a:lnTo>
                      <a:pt x="48" y="63"/>
                    </a:lnTo>
                    <a:lnTo>
                      <a:pt x="48" y="65"/>
                    </a:lnTo>
                    <a:lnTo>
                      <a:pt x="48" y="67"/>
                    </a:lnTo>
                    <a:lnTo>
                      <a:pt x="46" y="69"/>
                    </a:lnTo>
                    <a:lnTo>
                      <a:pt x="42" y="69"/>
                    </a:lnTo>
                    <a:lnTo>
                      <a:pt x="42" y="71"/>
                    </a:lnTo>
                    <a:lnTo>
                      <a:pt x="77" y="71"/>
                    </a:lnTo>
                    <a:lnTo>
                      <a:pt x="77" y="69"/>
                    </a:lnTo>
                    <a:lnTo>
                      <a:pt x="71" y="69"/>
                    </a:lnTo>
                    <a:lnTo>
                      <a:pt x="67" y="67"/>
                    </a:lnTo>
                    <a:lnTo>
                      <a:pt x="63" y="63"/>
                    </a:lnTo>
                    <a:lnTo>
                      <a:pt x="62" y="59"/>
                    </a:lnTo>
                    <a:lnTo>
                      <a:pt x="35" y="27"/>
                    </a:lnTo>
                    <a:lnTo>
                      <a:pt x="42" y="21"/>
                    </a:lnTo>
                    <a:lnTo>
                      <a:pt x="46" y="15"/>
                    </a:lnTo>
                    <a:lnTo>
                      <a:pt x="52" y="11"/>
                    </a:lnTo>
                    <a:lnTo>
                      <a:pt x="54" y="10"/>
                    </a:lnTo>
                    <a:lnTo>
                      <a:pt x="56" y="10"/>
                    </a:lnTo>
                    <a:lnTo>
                      <a:pt x="58" y="10"/>
                    </a:lnTo>
                    <a:lnTo>
                      <a:pt x="60" y="11"/>
                    </a:lnTo>
                    <a:lnTo>
                      <a:pt x="63" y="13"/>
                    </a:lnTo>
                    <a:lnTo>
                      <a:pt x="65" y="13"/>
                    </a:lnTo>
                    <a:lnTo>
                      <a:pt x="69" y="15"/>
                    </a:lnTo>
                    <a:lnTo>
                      <a:pt x="73" y="13"/>
                    </a:lnTo>
                    <a:lnTo>
                      <a:pt x="75" y="11"/>
                    </a:lnTo>
                    <a:lnTo>
                      <a:pt x="75" y="8"/>
                    </a:lnTo>
                    <a:lnTo>
                      <a:pt x="75" y="6"/>
                    </a:lnTo>
                    <a:lnTo>
                      <a:pt x="73" y="2"/>
                    </a:lnTo>
                    <a:lnTo>
                      <a:pt x="69" y="0"/>
                    </a:lnTo>
                    <a:lnTo>
                      <a:pt x="63" y="0"/>
                    </a:lnTo>
                    <a:lnTo>
                      <a:pt x="58" y="0"/>
                    </a:lnTo>
                    <a:lnTo>
                      <a:pt x="54" y="4"/>
                    </a:lnTo>
                    <a:lnTo>
                      <a:pt x="39" y="15"/>
                    </a:lnTo>
                    <a:lnTo>
                      <a:pt x="23" y="31"/>
                    </a:lnTo>
                    <a:lnTo>
                      <a:pt x="23" y="0"/>
                    </a:lnTo>
                    <a:lnTo>
                      <a:pt x="16" y="2"/>
                    </a:lnTo>
                    <a:lnTo>
                      <a:pt x="12" y="4"/>
                    </a:lnTo>
                    <a:lnTo>
                      <a:pt x="8" y="4"/>
                    </a:lnTo>
                    <a:lnTo>
                      <a:pt x="4" y="6"/>
                    </a:lnTo>
                    <a:lnTo>
                      <a:pt x="0" y="6"/>
                    </a:lnTo>
                    <a:lnTo>
                      <a:pt x="0" y="10"/>
                    </a:lnTo>
                    <a:close/>
                  </a:path>
                </a:pathLst>
              </a:custGeom>
              <a:solidFill>
                <a:srgbClr val="FF0000"/>
              </a:solidFill>
              <a:ln w="0">
                <a:solidFill>
                  <a:srgbClr val="FF0000"/>
                </a:solidFill>
                <a:prstDash val="solid"/>
                <a:round/>
                <a:headEnd/>
                <a:tailEnd/>
              </a:ln>
            </p:spPr>
            <p:txBody>
              <a:bodyPr/>
              <a:lstStyle/>
              <a:p>
                <a:endParaRPr lang="it-IT"/>
              </a:p>
            </p:txBody>
          </p:sp>
          <p:sp>
            <p:nvSpPr>
              <p:cNvPr id="2121" name="Freeform 280"/>
              <p:cNvSpPr>
                <a:spLocks/>
              </p:cNvSpPr>
              <p:nvPr/>
            </p:nvSpPr>
            <p:spPr bwMode="auto">
              <a:xfrm>
                <a:off x="466" y="1635"/>
                <a:ext cx="51" cy="73"/>
              </a:xfrm>
              <a:custGeom>
                <a:avLst/>
                <a:gdLst>
                  <a:gd name="T0" fmla="*/ 10 w 102"/>
                  <a:gd name="T1" fmla="*/ 32 h 145"/>
                  <a:gd name="T2" fmla="*/ 10 w 102"/>
                  <a:gd name="T3" fmla="*/ 27 h 145"/>
                  <a:gd name="T4" fmla="*/ 12 w 102"/>
                  <a:gd name="T5" fmla="*/ 23 h 145"/>
                  <a:gd name="T6" fmla="*/ 14 w 102"/>
                  <a:gd name="T7" fmla="*/ 19 h 145"/>
                  <a:gd name="T8" fmla="*/ 19 w 102"/>
                  <a:gd name="T9" fmla="*/ 15 h 145"/>
                  <a:gd name="T10" fmla="*/ 23 w 102"/>
                  <a:gd name="T11" fmla="*/ 13 h 145"/>
                  <a:gd name="T12" fmla="*/ 27 w 102"/>
                  <a:gd name="T13" fmla="*/ 13 h 145"/>
                  <a:gd name="T14" fmla="*/ 31 w 102"/>
                  <a:gd name="T15" fmla="*/ 15 h 145"/>
                  <a:gd name="T16" fmla="*/ 35 w 102"/>
                  <a:gd name="T17" fmla="*/ 17 h 145"/>
                  <a:gd name="T18" fmla="*/ 38 w 102"/>
                  <a:gd name="T19" fmla="*/ 21 h 145"/>
                  <a:gd name="T20" fmla="*/ 40 w 102"/>
                  <a:gd name="T21" fmla="*/ 28 h 145"/>
                  <a:gd name="T22" fmla="*/ 42 w 102"/>
                  <a:gd name="T23" fmla="*/ 36 h 145"/>
                  <a:gd name="T24" fmla="*/ 44 w 102"/>
                  <a:gd name="T25" fmla="*/ 46 h 145"/>
                  <a:gd name="T26" fmla="*/ 0 w 102"/>
                  <a:gd name="T27" fmla="*/ 141 h 145"/>
                  <a:gd name="T28" fmla="*/ 17 w 102"/>
                  <a:gd name="T29" fmla="*/ 141 h 145"/>
                  <a:gd name="T30" fmla="*/ 52 w 102"/>
                  <a:gd name="T31" fmla="*/ 71 h 145"/>
                  <a:gd name="T32" fmla="*/ 52 w 102"/>
                  <a:gd name="T33" fmla="*/ 71 h 145"/>
                  <a:gd name="T34" fmla="*/ 54 w 102"/>
                  <a:gd name="T35" fmla="*/ 88 h 145"/>
                  <a:gd name="T36" fmla="*/ 58 w 102"/>
                  <a:gd name="T37" fmla="*/ 107 h 145"/>
                  <a:gd name="T38" fmla="*/ 61 w 102"/>
                  <a:gd name="T39" fmla="*/ 122 h 145"/>
                  <a:gd name="T40" fmla="*/ 63 w 102"/>
                  <a:gd name="T41" fmla="*/ 132 h 145"/>
                  <a:gd name="T42" fmla="*/ 67 w 102"/>
                  <a:gd name="T43" fmla="*/ 136 h 145"/>
                  <a:gd name="T44" fmla="*/ 71 w 102"/>
                  <a:gd name="T45" fmla="*/ 141 h 145"/>
                  <a:gd name="T46" fmla="*/ 75 w 102"/>
                  <a:gd name="T47" fmla="*/ 143 h 145"/>
                  <a:gd name="T48" fmla="*/ 80 w 102"/>
                  <a:gd name="T49" fmla="*/ 145 h 145"/>
                  <a:gd name="T50" fmla="*/ 86 w 102"/>
                  <a:gd name="T51" fmla="*/ 143 h 145"/>
                  <a:gd name="T52" fmla="*/ 92 w 102"/>
                  <a:gd name="T53" fmla="*/ 139 h 145"/>
                  <a:gd name="T54" fmla="*/ 98 w 102"/>
                  <a:gd name="T55" fmla="*/ 134 h 145"/>
                  <a:gd name="T56" fmla="*/ 100 w 102"/>
                  <a:gd name="T57" fmla="*/ 126 h 145"/>
                  <a:gd name="T58" fmla="*/ 102 w 102"/>
                  <a:gd name="T59" fmla="*/ 118 h 145"/>
                  <a:gd name="T60" fmla="*/ 102 w 102"/>
                  <a:gd name="T61" fmla="*/ 113 h 145"/>
                  <a:gd name="T62" fmla="*/ 98 w 102"/>
                  <a:gd name="T63" fmla="*/ 113 h 145"/>
                  <a:gd name="T64" fmla="*/ 98 w 102"/>
                  <a:gd name="T65" fmla="*/ 115 h 145"/>
                  <a:gd name="T66" fmla="*/ 96 w 102"/>
                  <a:gd name="T67" fmla="*/ 118 h 145"/>
                  <a:gd name="T68" fmla="*/ 96 w 102"/>
                  <a:gd name="T69" fmla="*/ 120 h 145"/>
                  <a:gd name="T70" fmla="*/ 92 w 102"/>
                  <a:gd name="T71" fmla="*/ 124 h 145"/>
                  <a:gd name="T72" fmla="*/ 88 w 102"/>
                  <a:gd name="T73" fmla="*/ 126 h 145"/>
                  <a:gd name="T74" fmla="*/ 84 w 102"/>
                  <a:gd name="T75" fmla="*/ 128 h 145"/>
                  <a:gd name="T76" fmla="*/ 80 w 102"/>
                  <a:gd name="T77" fmla="*/ 126 h 145"/>
                  <a:gd name="T78" fmla="*/ 77 w 102"/>
                  <a:gd name="T79" fmla="*/ 124 h 145"/>
                  <a:gd name="T80" fmla="*/ 73 w 102"/>
                  <a:gd name="T81" fmla="*/ 122 h 145"/>
                  <a:gd name="T82" fmla="*/ 71 w 102"/>
                  <a:gd name="T83" fmla="*/ 117 h 145"/>
                  <a:gd name="T84" fmla="*/ 67 w 102"/>
                  <a:gd name="T85" fmla="*/ 111 h 145"/>
                  <a:gd name="T86" fmla="*/ 61 w 102"/>
                  <a:gd name="T87" fmla="*/ 82 h 145"/>
                  <a:gd name="T88" fmla="*/ 54 w 102"/>
                  <a:gd name="T89" fmla="*/ 50 h 145"/>
                  <a:gd name="T90" fmla="*/ 44 w 102"/>
                  <a:gd name="T91" fmla="*/ 13 h 145"/>
                  <a:gd name="T92" fmla="*/ 38 w 102"/>
                  <a:gd name="T93" fmla="*/ 6 h 145"/>
                  <a:gd name="T94" fmla="*/ 29 w 102"/>
                  <a:gd name="T95" fmla="*/ 0 h 145"/>
                  <a:gd name="T96" fmla="*/ 17 w 102"/>
                  <a:gd name="T97" fmla="*/ 0 h 145"/>
                  <a:gd name="T98" fmla="*/ 10 w 102"/>
                  <a:gd name="T99" fmla="*/ 9 h 145"/>
                  <a:gd name="T100" fmla="*/ 8 w 102"/>
                  <a:gd name="T101" fmla="*/ 17 h 145"/>
                  <a:gd name="T102" fmla="*/ 6 w 102"/>
                  <a:gd name="T103" fmla="*/ 25 h 145"/>
                  <a:gd name="T104" fmla="*/ 6 w 102"/>
                  <a:gd name="T105" fmla="*/ 32 h 145"/>
                  <a:gd name="T106" fmla="*/ 10 w 102"/>
                  <a:gd name="T107" fmla="*/ 32 h 1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2"/>
                  <a:gd name="T163" fmla="*/ 0 h 145"/>
                  <a:gd name="T164" fmla="*/ 102 w 102"/>
                  <a:gd name="T165" fmla="*/ 145 h 1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2" h="145">
                    <a:moveTo>
                      <a:pt x="10" y="32"/>
                    </a:moveTo>
                    <a:lnTo>
                      <a:pt x="10" y="27"/>
                    </a:lnTo>
                    <a:lnTo>
                      <a:pt x="12" y="23"/>
                    </a:lnTo>
                    <a:lnTo>
                      <a:pt x="14" y="19"/>
                    </a:lnTo>
                    <a:lnTo>
                      <a:pt x="19" y="15"/>
                    </a:lnTo>
                    <a:lnTo>
                      <a:pt x="23" y="13"/>
                    </a:lnTo>
                    <a:lnTo>
                      <a:pt x="27" y="13"/>
                    </a:lnTo>
                    <a:lnTo>
                      <a:pt x="31" y="15"/>
                    </a:lnTo>
                    <a:lnTo>
                      <a:pt x="35" y="17"/>
                    </a:lnTo>
                    <a:lnTo>
                      <a:pt x="38" y="21"/>
                    </a:lnTo>
                    <a:lnTo>
                      <a:pt x="40" y="28"/>
                    </a:lnTo>
                    <a:lnTo>
                      <a:pt x="42" y="36"/>
                    </a:lnTo>
                    <a:lnTo>
                      <a:pt x="44" y="46"/>
                    </a:lnTo>
                    <a:lnTo>
                      <a:pt x="0" y="141"/>
                    </a:lnTo>
                    <a:lnTo>
                      <a:pt x="17" y="141"/>
                    </a:lnTo>
                    <a:lnTo>
                      <a:pt x="52" y="71"/>
                    </a:lnTo>
                    <a:lnTo>
                      <a:pt x="54" y="88"/>
                    </a:lnTo>
                    <a:lnTo>
                      <a:pt x="58" y="107"/>
                    </a:lnTo>
                    <a:lnTo>
                      <a:pt x="61" y="122"/>
                    </a:lnTo>
                    <a:lnTo>
                      <a:pt x="63" y="132"/>
                    </a:lnTo>
                    <a:lnTo>
                      <a:pt x="67" y="136"/>
                    </a:lnTo>
                    <a:lnTo>
                      <a:pt x="71" y="141"/>
                    </a:lnTo>
                    <a:lnTo>
                      <a:pt x="75" y="143"/>
                    </a:lnTo>
                    <a:lnTo>
                      <a:pt x="80" y="145"/>
                    </a:lnTo>
                    <a:lnTo>
                      <a:pt x="86" y="143"/>
                    </a:lnTo>
                    <a:lnTo>
                      <a:pt x="92" y="139"/>
                    </a:lnTo>
                    <a:lnTo>
                      <a:pt x="98" y="134"/>
                    </a:lnTo>
                    <a:lnTo>
                      <a:pt x="100" y="126"/>
                    </a:lnTo>
                    <a:lnTo>
                      <a:pt x="102" y="118"/>
                    </a:lnTo>
                    <a:lnTo>
                      <a:pt x="102" y="113"/>
                    </a:lnTo>
                    <a:lnTo>
                      <a:pt x="98" y="113"/>
                    </a:lnTo>
                    <a:lnTo>
                      <a:pt x="98" y="115"/>
                    </a:lnTo>
                    <a:lnTo>
                      <a:pt x="96" y="118"/>
                    </a:lnTo>
                    <a:lnTo>
                      <a:pt x="96" y="120"/>
                    </a:lnTo>
                    <a:lnTo>
                      <a:pt x="92" y="124"/>
                    </a:lnTo>
                    <a:lnTo>
                      <a:pt x="88" y="126"/>
                    </a:lnTo>
                    <a:lnTo>
                      <a:pt x="84" y="128"/>
                    </a:lnTo>
                    <a:lnTo>
                      <a:pt x="80" y="126"/>
                    </a:lnTo>
                    <a:lnTo>
                      <a:pt x="77" y="124"/>
                    </a:lnTo>
                    <a:lnTo>
                      <a:pt x="73" y="122"/>
                    </a:lnTo>
                    <a:lnTo>
                      <a:pt x="71" y="117"/>
                    </a:lnTo>
                    <a:lnTo>
                      <a:pt x="67" y="111"/>
                    </a:lnTo>
                    <a:lnTo>
                      <a:pt x="61" y="82"/>
                    </a:lnTo>
                    <a:lnTo>
                      <a:pt x="54" y="50"/>
                    </a:lnTo>
                    <a:lnTo>
                      <a:pt x="44" y="13"/>
                    </a:lnTo>
                    <a:lnTo>
                      <a:pt x="38" y="6"/>
                    </a:lnTo>
                    <a:lnTo>
                      <a:pt x="29" y="0"/>
                    </a:lnTo>
                    <a:lnTo>
                      <a:pt x="17" y="0"/>
                    </a:lnTo>
                    <a:lnTo>
                      <a:pt x="10" y="9"/>
                    </a:lnTo>
                    <a:lnTo>
                      <a:pt x="8" y="17"/>
                    </a:lnTo>
                    <a:lnTo>
                      <a:pt x="6" y="25"/>
                    </a:lnTo>
                    <a:lnTo>
                      <a:pt x="6" y="32"/>
                    </a:lnTo>
                    <a:lnTo>
                      <a:pt x="10" y="32"/>
                    </a:lnTo>
                    <a:close/>
                  </a:path>
                </a:pathLst>
              </a:custGeom>
              <a:solidFill>
                <a:srgbClr val="FF0000"/>
              </a:solidFill>
              <a:ln w="0">
                <a:solidFill>
                  <a:srgbClr val="FF0000"/>
                </a:solidFill>
                <a:prstDash val="solid"/>
                <a:round/>
                <a:headEnd/>
                <a:tailEnd/>
              </a:ln>
            </p:spPr>
            <p:txBody>
              <a:bodyPr/>
              <a:lstStyle/>
              <a:p>
                <a:endParaRPr lang="it-IT"/>
              </a:p>
            </p:txBody>
          </p:sp>
          <p:sp>
            <p:nvSpPr>
              <p:cNvPr id="2122" name="Freeform 281"/>
              <p:cNvSpPr>
                <a:spLocks/>
              </p:cNvSpPr>
              <p:nvPr/>
            </p:nvSpPr>
            <p:spPr bwMode="auto">
              <a:xfrm>
                <a:off x="520" y="1680"/>
                <a:ext cx="32" cy="50"/>
              </a:xfrm>
              <a:custGeom>
                <a:avLst/>
                <a:gdLst>
                  <a:gd name="T0" fmla="*/ 65 w 65"/>
                  <a:gd name="T1" fmla="*/ 80 h 99"/>
                  <a:gd name="T2" fmla="*/ 63 w 65"/>
                  <a:gd name="T3" fmla="*/ 78 h 99"/>
                  <a:gd name="T4" fmla="*/ 61 w 65"/>
                  <a:gd name="T5" fmla="*/ 84 h 99"/>
                  <a:gd name="T6" fmla="*/ 58 w 65"/>
                  <a:gd name="T7" fmla="*/ 86 h 99"/>
                  <a:gd name="T8" fmla="*/ 56 w 65"/>
                  <a:gd name="T9" fmla="*/ 88 h 99"/>
                  <a:gd name="T10" fmla="*/ 54 w 65"/>
                  <a:gd name="T11" fmla="*/ 88 h 99"/>
                  <a:gd name="T12" fmla="*/ 50 w 65"/>
                  <a:gd name="T13" fmla="*/ 88 h 99"/>
                  <a:gd name="T14" fmla="*/ 16 w 65"/>
                  <a:gd name="T15" fmla="*/ 88 h 99"/>
                  <a:gd name="T16" fmla="*/ 35 w 65"/>
                  <a:gd name="T17" fmla="*/ 69 h 99"/>
                  <a:gd name="T18" fmla="*/ 48 w 65"/>
                  <a:gd name="T19" fmla="*/ 53 h 99"/>
                  <a:gd name="T20" fmla="*/ 56 w 65"/>
                  <a:gd name="T21" fmla="*/ 40 h 99"/>
                  <a:gd name="T22" fmla="*/ 58 w 65"/>
                  <a:gd name="T23" fmla="*/ 28 h 99"/>
                  <a:gd name="T24" fmla="*/ 58 w 65"/>
                  <a:gd name="T25" fmla="*/ 19 h 99"/>
                  <a:gd name="T26" fmla="*/ 56 w 65"/>
                  <a:gd name="T27" fmla="*/ 13 h 99"/>
                  <a:gd name="T28" fmla="*/ 52 w 65"/>
                  <a:gd name="T29" fmla="*/ 7 h 99"/>
                  <a:gd name="T30" fmla="*/ 46 w 65"/>
                  <a:gd name="T31" fmla="*/ 4 h 99"/>
                  <a:gd name="T32" fmla="*/ 40 w 65"/>
                  <a:gd name="T33" fmla="*/ 2 h 99"/>
                  <a:gd name="T34" fmla="*/ 33 w 65"/>
                  <a:gd name="T35" fmla="*/ 0 h 99"/>
                  <a:gd name="T36" fmla="*/ 23 w 65"/>
                  <a:gd name="T37" fmla="*/ 2 h 99"/>
                  <a:gd name="T38" fmla="*/ 14 w 65"/>
                  <a:gd name="T39" fmla="*/ 7 h 99"/>
                  <a:gd name="T40" fmla="*/ 6 w 65"/>
                  <a:gd name="T41" fmla="*/ 15 h 99"/>
                  <a:gd name="T42" fmla="*/ 2 w 65"/>
                  <a:gd name="T43" fmla="*/ 28 h 99"/>
                  <a:gd name="T44" fmla="*/ 4 w 65"/>
                  <a:gd name="T45" fmla="*/ 30 h 99"/>
                  <a:gd name="T46" fmla="*/ 6 w 65"/>
                  <a:gd name="T47" fmla="*/ 27 h 99"/>
                  <a:gd name="T48" fmla="*/ 8 w 65"/>
                  <a:gd name="T49" fmla="*/ 23 h 99"/>
                  <a:gd name="T50" fmla="*/ 12 w 65"/>
                  <a:gd name="T51" fmla="*/ 19 h 99"/>
                  <a:gd name="T52" fmla="*/ 16 w 65"/>
                  <a:gd name="T53" fmla="*/ 15 h 99"/>
                  <a:gd name="T54" fmla="*/ 19 w 65"/>
                  <a:gd name="T55" fmla="*/ 13 h 99"/>
                  <a:gd name="T56" fmla="*/ 25 w 65"/>
                  <a:gd name="T57" fmla="*/ 11 h 99"/>
                  <a:gd name="T58" fmla="*/ 31 w 65"/>
                  <a:gd name="T59" fmla="*/ 13 h 99"/>
                  <a:gd name="T60" fmla="*/ 37 w 65"/>
                  <a:gd name="T61" fmla="*/ 15 h 99"/>
                  <a:gd name="T62" fmla="*/ 40 w 65"/>
                  <a:gd name="T63" fmla="*/ 17 h 99"/>
                  <a:gd name="T64" fmla="*/ 42 w 65"/>
                  <a:gd name="T65" fmla="*/ 21 h 99"/>
                  <a:gd name="T66" fmla="*/ 44 w 65"/>
                  <a:gd name="T67" fmla="*/ 25 h 99"/>
                  <a:gd name="T68" fmla="*/ 44 w 65"/>
                  <a:gd name="T69" fmla="*/ 28 h 99"/>
                  <a:gd name="T70" fmla="*/ 46 w 65"/>
                  <a:gd name="T71" fmla="*/ 32 h 99"/>
                  <a:gd name="T72" fmla="*/ 42 w 65"/>
                  <a:gd name="T73" fmla="*/ 46 h 99"/>
                  <a:gd name="T74" fmla="*/ 35 w 65"/>
                  <a:gd name="T75" fmla="*/ 59 h 99"/>
                  <a:gd name="T76" fmla="*/ 23 w 65"/>
                  <a:gd name="T77" fmla="*/ 74 h 99"/>
                  <a:gd name="T78" fmla="*/ 0 w 65"/>
                  <a:gd name="T79" fmla="*/ 97 h 99"/>
                  <a:gd name="T80" fmla="*/ 0 w 65"/>
                  <a:gd name="T81" fmla="*/ 99 h 99"/>
                  <a:gd name="T82" fmla="*/ 58 w 65"/>
                  <a:gd name="T83" fmla="*/ 99 h 99"/>
                  <a:gd name="T84" fmla="*/ 65 w 65"/>
                  <a:gd name="T85" fmla="*/ 80 h 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5"/>
                  <a:gd name="T130" fmla="*/ 0 h 99"/>
                  <a:gd name="T131" fmla="*/ 65 w 65"/>
                  <a:gd name="T132" fmla="*/ 99 h 9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5" h="99">
                    <a:moveTo>
                      <a:pt x="65" y="80"/>
                    </a:moveTo>
                    <a:lnTo>
                      <a:pt x="63" y="78"/>
                    </a:lnTo>
                    <a:lnTo>
                      <a:pt x="61" y="84"/>
                    </a:lnTo>
                    <a:lnTo>
                      <a:pt x="58" y="86"/>
                    </a:lnTo>
                    <a:lnTo>
                      <a:pt x="56" y="88"/>
                    </a:lnTo>
                    <a:lnTo>
                      <a:pt x="54" y="88"/>
                    </a:lnTo>
                    <a:lnTo>
                      <a:pt x="50" y="88"/>
                    </a:lnTo>
                    <a:lnTo>
                      <a:pt x="16" y="88"/>
                    </a:lnTo>
                    <a:lnTo>
                      <a:pt x="35" y="69"/>
                    </a:lnTo>
                    <a:lnTo>
                      <a:pt x="48" y="53"/>
                    </a:lnTo>
                    <a:lnTo>
                      <a:pt x="56" y="40"/>
                    </a:lnTo>
                    <a:lnTo>
                      <a:pt x="58" y="28"/>
                    </a:lnTo>
                    <a:lnTo>
                      <a:pt x="58" y="19"/>
                    </a:lnTo>
                    <a:lnTo>
                      <a:pt x="56" y="13"/>
                    </a:lnTo>
                    <a:lnTo>
                      <a:pt x="52" y="7"/>
                    </a:lnTo>
                    <a:lnTo>
                      <a:pt x="46" y="4"/>
                    </a:lnTo>
                    <a:lnTo>
                      <a:pt x="40" y="2"/>
                    </a:lnTo>
                    <a:lnTo>
                      <a:pt x="33" y="0"/>
                    </a:lnTo>
                    <a:lnTo>
                      <a:pt x="23" y="2"/>
                    </a:lnTo>
                    <a:lnTo>
                      <a:pt x="14" y="7"/>
                    </a:lnTo>
                    <a:lnTo>
                      <a:pt x="6" y="15"/>
                    </a:lnTo>
                    <a:lnTo>
                      <a:pt x="2" y="28"/>
                    </a:lnTo>
                    <a:lnTo>
                      <a:pt x="4" y="30"/>
                    </a:lnTo>
                    <a:lnTo>
                      <a:pt x="6" y="27"/>
                    </a:lnTo>
                    <a:lnTo>
                      <a:pt x="8" y="23"/>
                    </a:lnTo>
                    <a:lnTo>
                      <a:pt x="12" y="19"/>
                    </a:lnTo>
                    <a:lnTo>
                      <a:pt x="16" y="15"/>
                    </a:lnTo>
                    <a:lnTo>
                      <a:pt x="19" y="13"/>
                    </a:lnTo>
                    <a:lnTo>
                      <a:pt x="25" y="11"/>
                    </a:lnTo>
                    <a:lnTo>
                      <a:pt x="31" y="13"/>
                    </a:lnTo>
                    <a:lnTo>
                      <a:pt x="37" y="15"/>
                    </a:lnTo>
                    <a:lnTo>
                      <a:pt x="40" y="17"/>
                    </a:lnTo>
                    <a:lnTo>
                      <a:pt x="42" y="21"/>
                    </a:lnTo>
                    <a:lnTo>
                      <a:pt x="44" y="25"/>
                    </a:lnTo>
                    <a:lnTo>
                      <a:pt x="44" y="28"/>
                    </a:lnTo>
                    <a:lnTo>
                      <a:pt x="46" y="32"/>
                    </a:lnTo>
                    <a:lnTo>
                      <a:pt x="42" y="46"/>
                    </a:lnTo>
                    <a:lnTo>
                      <a:pt x="35" y="59"/>
                    </a:lnTo>
                    <a:lnTo>
                      <a:pt x="23" y="74"/>
                    </a:lnTo>
                    <a:lnTo>
                      <a:pt x="0" y="97"/>
                    </a:lnTo>
                    <a:lnTo>
                      <a:pt x="0" y="99"/>
                    </a:lnTo>
                    <a:lnTo>
                      <a:pt x="58" y="99"/>
                    </a:lnTo>
                    <a:lnTo>
                      <a:pt x="65" y="80"/>
                    </a:lnTo>
                    <a:close/>
                  </a:path>
                </a:pathLst>
              </a:custGeom>
              <a:solidFill>
                <a:srgbClr val="FF0000"/>
              </a:solidFill>
              <a:ln w="0">
                <a:solidFill>
                  <a:srgbClr val="FF0000"/>
                </a:solidFill>
                <a:prstDash val="solid"/>
                <a:round/>
                <a:headEnd/>
                <a:tailEnd/>
              </a:ln>
            </p:spPr>
            <p:txBody>
              <a:bodyPr/>
              <a:lstStyle/>
              <a:p>
                <a:endParaRPr lang="it-IT"/>
              </a:p>
            </p:txBody>
          </p:sp>
          <p:sp>
            <p:nvSpPr>
              <p:cNvPr id="2123" name="Freeform 282"/>
              <p:cNvSpPr>
                <a:spLocks/>
              </p:cNvSpPr>
              <p:nvPr/>
            </p:nvSpPr>
            <p:spPr bwMode="auto">
              <a:xfrm>
                <a:off x="281" y="1635"/>
                <a:ext cx="51" cy="73"/>
              </a:xfrm>
              <a:custGeom>
                <a:avLst/>
                <a:gdLst>
                  <a:gd name="T0" fmla="*/ 8 w 101"/>
                  <a:gd name="T1" fmla="*/ 32 h 145"/>
                  <a:gd name="T2" fmla="*/ 10 w 101"/>
                  <a:gd name="T3" fmla="*/ 27 h 145"/>
                  <a:gd name="T4" fmla="*/ 11 w 101"/>
                  <a:gd name="T5" fmla="*/ 23 h 145"/>
                  <a:gd name="T6" fmla="*/ 13 w 101"/>
                  <a:gd name="T7" fmla="*/ 19 h 145"/>
                  <a:gd name="T8" fmla="*/ 17 w 101"/>
                  <a:gd name="T9" fmla="*/ 15 h 145"/>
                  <a:gd name="T10" fmla="*/ 23 w 101"/>
                  <a:gd name="T11" fmla="*/ 13 h 145"/>
                  <a:gd name="T12" fmla="*/ 27 w 101"/>
                  <a:gd name="T13" fmla="*/ 13 h 145"/>
                  <a:gd name="T14" fmla="*/ 31 w 101"/>
                  <a:gd name="T15" fmla="*/ 15 h 145"/>
                  <a:gd name="T16" fmla="*/ 32 w 101"/>
                  <a:gd name="T17" fmla="*/ 17 h 145"/>
                  <a:gd name="T18" fmla="*/ 36 w 101"/>
                  <a:gd name="T19" fmla="*/ 21 h 145"/>
                  <a:gd name="T20" fmla="*/ 40 w 101"/>
                  <a:gd name="T21" fmla="*/ 28 h 145"/>
                  <a:gd name="T22" fmla="*/ 42 w 101"/>
                  <a:gd name="T23" fmla="*/ 36 h 145"/>
                  <a:gd name="T24" fmla="*/ 44 w 101"/>
                  <a:gd name="T25" fmla="*/ 46 h 145"/>
                  <a:gd name="T26" fmla="*/ 0 w 101"/>
                  <a:gd name="T27" fmla="*/ 141 h 145"/>
                  <a:gd name="T28" fmla="*/ 17 w 101"/>
                  <a:gd name="T29" fmla="*/ 141 h 145"/>
                  <a:gd name="T30" fmla="*/ 50 w 101"/>
                  <a:gd name="T31" fmla="*/ 71 h 145"/>
                  <a:gd name="T32" fmla="*/ 50 w 101"/>
                  <a:gd name="T33" fmla="*/ 71 h 145"/>
                  <a:gd name="T34" fmla="*/ 54 w 101"/>
                  <a:gd name="T35" fmla="*/ 88 h 145"/>
                  <a:gd name="T36" fmla="*/ 57 w 101"/>
                  <a:gd name="T37" fmla="*/ 107 h 145"/>
                  <a:gd name="T38" fmla="*/ 59 w 101"/>
                  <a:gd name="T39" fmla="*/ 122 h 145"/>
                  <a:gd name="T40" fmla="*/ 63 w 101"/>
                  <a:gd name="T41" fmla="*/ 132 h 145"/>
                  <a:gd name="T42" fmla="*/ 67 w 101"/>
                  <a:gd name="T43" fmla="*/ 136 h 145"/>
                  <a:gd name="T44" fmla="*/ 71 w 101"/>
                  <a:gd name="T45" fmla="*/ 141 h 145"/>
                  <a:gd name="T46" fmla="*/ 75 w 101"/>
                  <a:gd name="T47" fmla="*/ 143 h 145"/>
                  <a:gd name="T48" fmla="*/ 80 w 101"/>
                  <a:gd name="T49" fmla="*/ 145 h 145"/>
                  <a:gd name="T50" fmla="*/ 86 w 101"/>
                  <a:gd name="T51" fmla="*/ 143 h 145"/>
                  <a:gd name="T52" fmla="*/ 92 w 101"/>
                  <a:gd name="T53" fmla="*/ 139 h 145"/>
                  <a:gd name="T54" fmla="*/ 96 w 101"/>
                  <a:gd name="T55" fmla="*/ 134 h 145"/>
                  <a:gd name="T56" fmla="*/ 99 w 101"/>
                  <a:gd name="T57" fmla="*/ 126 h 145"/>
                  <a:gd name="T58" fmla="*/ 99 w 101"/>
                  <a:gd name="T59" fmla="*/ 118 h 145"/>
                  <a:gd name="T60" fmla="*/ 101 w 101"/>
                  <a:gd name="T61" fmla="*/ 113 h 145"/>
                  <a:gd name="T62" fmla="*/ 98 w 101"/>
                  <a:gd name="T63" fmla="*/ 113 h 145"/>
                  <a:gd name="T64" fmla="*/ 96 w 101"/>
                  <a:gd name="T65" fmla="*/ 115 h 145"/>
                  <a:gd name="T66" fmla="*/ 96 w 101"/>
                  <a:gd name="T67" fmla="*/ 118 h 145"/>
                  <a:gd name="T68" fmla="*/ 94 w 101"/>
                  <a:gd name="T69" fmla="*/ 120 h 145"/>
                  <a:gd name="T70" fmla="*/ 92 w 101"/>
                  <a:gd name="T71" fmla="*/ 124 h 145"/>
                  <a:gd name="T72" fmla="*/ 88 w 101"/>
                  <a:gd name="T73" fmla="*/ 126 h 145"/>
                  <a:gd name="T74" fmla="*/ 84 w 101"/>
                  <a:gd name="T75" fmla="*/ 128 h 145"/>
                  <a:gd name="T76" fmla="*/ 78 w 101"/>
                  <a:gd name="T77" fmla="*/ 126 h 145"/>
                  <a:gd name="T78" fmla="*/ 75 w 101"/>
                  <a:gd name="T79" fmla="*/ 124 h 145"/>
                  <a:gd name="T80" fmla="*/ 73 w 101"/>
                  <a:gd name="T81" fmla="*/ 122 h 145"/>
                  <a:gd name="T82" fmla="*/ 69 w 101"/>
                  <a:gd name="T83" fmla="*/ 117 h 145"/>
                  <a:gd name="T84" fmla="*/ 67 w 101"/>
                  <a:gd name="T85" fmla="*/ 111 h 145"/>
                  <a:gd name="T86" fmla="*/ 61 w 101"/>
                  <a:gd name="T87" fmla="*/ 82 h 145"/>
                  <a:gd name="T88" fmla="*/ 54 w 101"/>
                  <a:gd name="T89" fmla="*/ 50 h 145"/>
                  <a:gd name="T90" fmla="*/ 42 w 101"/>
                  <a:gd name="T91" fmla="*/ 13 h 145"/>
                  <a:gd name="T92" fmla="*/ 36 w 101"/>
                  <a:gd name="T93" fmla="*/ 6 h 145"/>
                  <a:gd name="T94" fmla="*/ 27 w 101"/>
                  <a:gd name="T95" fmla="*/ 0 h 145"/>
                  <a:gd name="T96" fmla="*/ 17 w 101"/>
                  <a:gd name="T97" fmla="*/ 0 h 145"/>
                  <a:gd name="T98" fmla="*/ 10 w 101"/>
                  <a:gd name="T99" fmla="*/ 9 h 145"/>
                  <a:gd name="T100" fmla="*/ 6 w 101"/>
                  <a:gd name="T101" fmla="*/ 17 h 145"/>
                  <a:gd name="T102" fmla="*/ 6 w 101"/>
                  <a:gd name="T103" fmla="*/ 25 h 145"/>
                  <a:gd name="T104" fmla="*/ 4 w 101"/>
                  <a:gd name="T105" fmla="*/ 32 h 145"/>
                  <a:gd name="T106" fmla="*/ 8 w 101"/>
                  <a:gd name="T107" fmla="*/ 32 h 1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
                  <a:gd name="T163" fmla="*/ 0 h 145"/>
                  <a:gd name="T164" fmla="*/ 101 w 101"/>
                  <a:gd name="T165" fmla="*/ 145 h 1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 h="145">
                    <a:moveTo>
                      <a:pt x="8" y="32"/>
                    </a:moveTo>
                    <a:lnTo>
                      <a:pt x="10" y="27"/>
                    </a:lnTo>
                    <a:lnTo>
                      <a:pt x="11" y="23"/>
                    </a:lnTo>
                    <a:lnTo>
                      <a:pt x="13" y="19"/>
                    </a:lnTo>
                    <a:lnTo>
                      <a:pt x="17" y="15"/>
                    </a:lnTo>
                    <a:lnTo>
                      <a:pt x="23" y="13"/>
                    </a:lnTo>
                    <a:lnTo>
                      <a:pt x="27" y="13"/>
                    </a:lnTo>
                    <a:lnTo>
                      <a:pt x="31" y="15"/>
                    </a:lnTo>
                    <a:lnTo>
                      <a:pt x="32" y="17"/>
                    </a:lnTo>
                    <a:lnTo>
                      <a:pt x="36" y="21"/>
                    </a:lnTo>
                    <a:lnTo>
                      <a:pt x="40" y="28"/>
                    </a:lnTo>
                    <a:lnTo>
                      <a:pt x="42" y="36"/>
                    </a:lnTo>
                    <a:lnTo>
                      <a:pt x="44" y="46"/>
                    </a:lnTo>
                    <a:lnTo>
                      <a:pt x="0" y="141"/>
                    </a:lnTo>
                    <a:lnTo>
                      <a:pt x="17" y="141"/>
                    </a:lnTo>
                    <a:lnTo>
                      <a:pt x="50" y="71"/>
                    </a:lnTo>
                    <a:lnTo>
                      <a:pt x="54" y="88"/>
                    </a:lnTo>
                    <a:lnTo>
                      <a:pt x="57" y="107"/>
                    </a:lnTo>
                    <a:lnTo>
                      <a:pt x="59" y="122"/>
                    </a:lnTo>
                    <a:lnTo>
                      <a:pt x="63" y="132"/>
                    </a:lnTo>
                    <a:lnTo>
                      <a:pt x="67" y="136"/>
                    </a:lnTo>
                    <a:lnTo>
                      <a:pt x="71" y="141"/>
                    </a:lnTo>
                    <a:lnTo>
                      <a:pt x="75" y="143"/>
                    </a:lnTo>
                    <a:lnTo>
                      <a:pt x="80" y="145"/>
                    </a:lnTo>
                    <a:lnTo>
                      <a:pt x="86" y="143"/>
                    </a:lnTo>
                    <a:lnTo>
                      <a:pt x="92" y="139"/>
                    </a:lnTo>
                    <a:lnTo>
                      <a:pt x="96" y="134"/>
                    </a:lnTo>
                    <a:lnTo>
                      <a:pt x="99" y="126"/>
                    </a:lnTo>
                    <a:lnTo>
                      <a:pt x="99" y="118"/>
                    </a:lnTo>
                    <a:lnTo>
                      <a:pt x="101" y="113"/>
                    </a:lnTo>
                    <a:lnTo>
                      <a:pt x="98" y="113"/>
                    </a:lnTo>
                    <a:lnTo>
                      <a:pt x="96" y="115"/>
                    </a:lnTo>
                    <a:lnTo>
                      <a:pt x="96" y="118"/>
                    </a:lnTo>
                    <a:lnTo>
                      <a:pt x="94" y="120"/>
                    </a:lnTo>
                    <a:lnTo>
                      <a:pt x="92" y="124"/>
                    </a:lnTo>
                    <a:lnTo>
                      <a:pt x="88" y="126"/>
                    </a:lnTo>
                    <a:lnTo>
                      <a:pt x="84" y="128"/>
                    </a:lnTo>
                    <a:lnTo>
                      <a:pt x="78" y="126"/>
                    </a:lnTo>
                    <a:lnTo>
                      <a:pt x="75" y="124"/>
                    </a:lnTo>
                    <a:lnTo>
                      <a:pt x="73" y="122"/>
                    </a:lnTo>
                    <a:lnTo>
                      <a:pt x="69" y="117"/>
                    </a:lnTo>
                    <a:lnTo>
                      <a:pt x="67" y="111"/>
                    </a:lnTo>
                    <a:lnTo>
                      <a:pt x="61" y="82"/>
                    </a:lnTo>
                    <a:lnTo>
                      <a:pt x="54" y="50"/>
                    </a:lnTo>
                    <a:lnTo>
                      <a:pt x="42" y="13"/>
                    </a:lnTo>
                    <a:lnTo>
                      <a:pt x="36" y="6"/>
                    </a:lnTo>
                    <a:lnTo>
                      <a:pt x="27" y="0"/>
                    </a:lnTo>
                    <a:lnTo>
                      <a:pt x="17" y="0"/>
                    </a:lnTo>
                    <a:lnTo>
                      <a:pt x="10" y="9"/>
                    </a:lnTo>
                    <a:lnTo>
                      <a:pt x="6" y="17"/>
                    </a:lnTo>
                    <a:lnTo>
                      <a:pt x="6" y="25"/>
                    </a:lnTo>
                    <a:lnTo>
                      <a:pt x="4" y="32"/>
                    </a:lnTo>
                    <a:lnTo>
                      <a:pt x="8" y="32"/>
                    </a:lnTo>
                    <a:close/>
                  </a:path>
                </a:pathLst>
              </a:custGeom>
              <a:solidFill>
                <a:srgbClr val="FF0000"/>
              </a:solidFill>
              <a:ln w="0">
                <a:solidFill>
                  <a:srgbClr val="FF0000"/>
                </a:solidFill>
                <a:prstDash val="solid"/>
                <a:round/>
                <a:headEnd/>
                <a:tailEnd/>
              </a:ln>
            </p:spPr>
            <p:txBody>
              <a:bodyPr/>
              <a:lstStyle/>
              <a:p>
                <a:endParaRPr lang="it-IT"/>
              </a:p>
            </p:txBody>
          </p:sp>
          <p:sp>
            <p:nvSpPr>
              <p:cNvPr id="2124" name="Freeform 283"/>
              <p:cNvSpPr>
                <a:spLocks/>
              </p:cNvSpPr>
              <p:nvPr/>
            </p:nvSpPr>
            <p:spPr bwMode="auto">
              <a:xfrm>
                <a:off x="342" y="1681"/>
                <a:ext cx="20" cy="49"/>
              </a:xfrm>
              <a:custGeom>
                <a:avLst/>
                <a:gdLst>
                  <a:gd name="T0" fmla="*/ 25 w 41"/>
                  <a:gd name="T1" fmla="*/ 0 h 97"/>
                  <a:gd name="T2" fmla="*/ 23 w 41"/>
                  <a:gd name="T3" fmla="*/ 0 h 97"/>
                  <a:gd name="T4" fmla="*/ 0 w 41"/>
                  <a:gd name="T5" fmla="*/ 13 h 97"/>
                  <a:gd name="T6" fmla="*/ 0 w 41"/>
                  <a:gd name="T7" fmla="*/ 15 h 97"/>
                  <a:gd name="T8" fmla="*/ 8 w 41"/>
                  <a:gd name="T9" fmla="*/ 13 h 97"/>
                  <a:gd name="T10" fmla="*/ 12 w 41"/>
                  <a:gd name="T11" fmla="*/ 13 h 97"/>
                  <a:gd name="T12" fmla="*/ 12 w 41"/>
                  <a:gd name="T13" fmla="*/ 13 h 97"/>
                  <a:gd name="T14" fmla="*/ 14 w 41"/>
                  <a:gd name="T15" fmla="*/ 15 h 97"/>
                  <a:gd name="T16" fmla="*/ 14 w 41"/>
                  <a:gd name="T17" fmla="*/ 17 h 97"/>
                  <a:gd name="T18" fmla="*/ 14 w 41"/>
                  <a:gd name="T19" fmla="*/ 84 h 97"/>
                  <a:gd name="T20" fmla="*/ 14 w 41"/>
                  <a:gd name="T21" fmla="*/ 90 h 97"/>
                  <a:gd name="T22" fmla="*/ 12 w 41"/>
                  <a:gd name="T23" fmla="*/ 91 h 97"/>
                  <a:gd name="T24" fmla="*/ 8 w 41"/>
                  <a:gd name="T25" fmla="*/ 93 h 97"/>
                  <a:gd name="T26" fmla="*/ 4 w 41"/>
                  <a:gd name="T27" fmla="*/ 95 h 97"/>
                  <a:gd name="T28" fmla="*/ 2 w 41"/>
                  <a:gd name="T29" fmla="*/ 95 h 97"/>
                  <a:gd name="T30" fmla="*/ 0 w 41"/>
                  <a:gd name="T31" fmla="*/ 95 h 97"/>
                  <a:gd name="T32" fmla="*/ 0 w 41"/>
                  <a:gd name="T33" fmla="*/ 97 h 97"/>
                  <a:gd name="T34" fmla="*/ 41 w 41"/>
                  <a:gd name="T35" fmla="*/ 97 h 97"/>
                  <a:gd name="T36" fmla="*/ 41 w 41"/>
                  <a:gd name="T37" fmla="*/ 95 h 97"/>
                  <a:gd name="T38" fmla="*/ 39 w 41"/>
                  <a:gd name="T39" fmla="*/ 95 h 97"/>
                  <a:gd name="T40" fmla="*/ 35 w 41"/>
                  <a:gd name="T41" fmla="*/ 95 h 97"/>
                  <a:gd name="T42" fmla="*/ 33 w 41"/>
                  <a:gd name="T43" fmla="*/ 93 h 97"/>
                  <a:gd name="T44" fmla="*/ 29 w 41"/>
                  <a:gd name="T45" fmla="*/ 91 h 97"/>
                  <a:gd name="T46" fmla="*/ 27 w 41"/>
                  <a:gd name="T47" fmla="*/ 90 h 97"/>
                  <a:gd name="T48" fmla="*/ 25 w 41"/>
                  <a:gd name="T49" fmla="*/ 84 h 97"/>
                  <a:gd name="T50" fmla="*/ 25 w 41"/>
                  <a:gd name="T51" fmla="*/ 0 h 9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1"/>
                  <a:gd name="T79" fmla="*/ 0 h 97"/>
                  <a:gd name="T80" fmla="*/ 41 w 41"/>
                  <a:gd name="T81" fmla="*/ 97 h 9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1" h="97">
                    <a:moveTo>
                      <a:pt x="25" y="0"/>
                    </a:moveTo>
                    <a:lnTo>
                      <a:pt x="23" y="0"/>
                    </a:lnTo>
                    <a:lnTo>
                      <a:pt x="0" y="13"/>
                    </a:lnTo>
                    <a:lnTo>
                      <a:pt x="0" y="15"/>
                    </a:lnTo>
                    <a:lnTo>
                      <a:pt x="8" y="13"/>
                    </a:lnTo>
                    <a:lnTo>
                      <a:pt x="12" y="13"/>
                    </a:lnTo>
                    <a:lnTo>
                      <a:pt x="14" y="15"/>
                    </a:lnTo>
                    <a:lnTo>
                      <a:pt x="14" y="17"/>
                    </a:lnTo>
                    <a:lnTo>
                      <a:pt x="14" y="84"/>
                    </a:lnTo>
                    <a:lnTo>
                      <a:pt x="14" y="90"/>
                    </a:lnTo>
                    <a:lnTo>
                      <a:pt x="12" y="91"/>
                    </a:lnTo>
                    <a:lnTo>
                      <a:pt x="8" y="93"/>
                    </a:lnTo>
                    <a:lnTo>
                      <a:pt x="4" y="95"/>
                    </a:lnTo>
                    <a:lnTo>
                      <a:pt x="2" y="95"/>
                    </a:lnTo>
                    <a:lnTo>
                      <a:pt x="0" y="95"/>
                    </a:lnTo>
                    <a:lnTo>
                      <a:pt x="0" y="97"/>
                    </a:lnTo>
                    <a:lnTo>
                      <a:pt x="41" y="97"/>
                    </a:lnTo>
                    <a:lnTo>
                      <a:pt x="41" y="95"/>
                    </a:lnTo>
                    <a:lnTo>
                      <a:pt x="39" y="95"/>
                    </a:lnTo>
                    <a:lnTo>
                      <a:pt x="35" y="95"/>
                    </a:lnTo>
                    <a:lnTo>
                      <a:pt x="33" y="93"/>
                    </a:lnTo>
                    <a:lnTo>
                      <a:pt x="29" y="91"/>
                    </a:lnTo>
                    <a:lnTo>
                      <a:pt x="27" y="90"/>
                    </a:lnTo>
                    <a:lnTo>
                      <a:pt x="25" y="84"/>
                    </a:lnTo>
                    <a:lnTo>
                      <a:pt x="25" y="0"/>
                    </a:lnTo>
                    <a:close/>
                  </a:path>
                </a:pathLst>
              </a:custGeom>
              <a:solidFill>
                <a:srgbClr val="FF0000"/>
              </a:solidFill>
              <a:ln w="0">
                <a:solidFill>
                  <a:srgbClr val="FF0000"/>
                </a:solidFill>
                <a:prstDash val="solid"/>
                <a:round/>
                <a:headEnd/>
                <a:tailEnd/>
              </a:ln>
            </p:spPr>
            <p:txBody>
              <a:bodyPr/>
              <a:lstStyle/>
              <a:p>
                <a:endParaRPr lang="it-IT"/>
              </a:p>
            </p:txBody>
          </p:sp>
          <p:sp>
            <p:nvSpPr>
              <p:cNvPr id="2125" name="Freeform 284"/>
              <p:cNvSpPr>
                <a:spLocks/>
              </p:cNvSpPr>
              <p:nvPr/>
            </p:nvSpPr>
            <p:spPr bwMode="auto">
              <a:xfrm>
                <a:off x="436" y="1401"/>
                <a:ext cx="119" cy="72"/>
              </a:xfrm>
              <a:custGeom>
                <a:avLst/>
                <a:gdLst>
                  <a:gd name="T0" fmla="*/ 0 w 237"/>
                  <a:gd name="T1" fmla="*/ 17 h 143"/>
                  <a:gd name="T2" fmla="*/ 13 w 237"/>
                  <a:gd name="T3" fmla="*/ 21 h 143"/>
                  <a:gd name="T4" fmla="*/ 21 w 237"/>
                  <a:gd name="T5" fmla="*/ 25 h 143"/>
                  <a:gd name="T6" fmla="*/ 23 w 237"/>
                  <a:gd name="T7" fmla="*/ 40 h 143"/>
                  <a:gd name="T8" fmla="*/ 25 w 237"/>
                  <a:gd name="T9" fmla="*/ 113 h 143"/>
                  <a:gd name="T10" fmla="*/ 23 w 237"/>
                  <a:gd name="T11" fmla="*/ 130 h 143"/>
                  <a:gd name="T12" fmla="*/ 13 w 237"/>
                  <a:gd name="T13" fmla="*/ 138 h 143"/>
                  <a:gd name="T14" fmla="*/ 4 w 237"/>
                  <a:gd name="T15" fmla="*/ 143 h 143"/>
                  <a:gd name="T16" fmla="*/ 65 w 237"/>
                  <a:gd name="T17" fmla="*/ 138 h 143"/>
                  <a:gd name="T18" fmla="*/ 53 w 237"/>
                  <a:gd name="T19" fmla="*/ 134 h 143"/>
                  <a:gd name="T20" fmla="*/ 50 w 237"/>
                  <a:gd name="T21" fmla="*/ 120 h 143"/>
                  <a:gd name="T22" fmla="*/ 57 w 237"/>
                  <a:gd name="T23" fmla="*/ 31 h 143"/>
                  <a:gd name="T24" fmla="*/ 78 w 237"/>
                  <a:gd name="T25" fmla="*/ 19 h 143"/>
                  <a:gd name="T26" fmla="*/ 97 w 237"/>
                  <a:gd name="T27" fmla="*/ 23 h 143"/>
                  <a:gd name="T28" fmla="*/ 107 w 237"/>
                  <a:gd name="T29" fmla="*/ 42 h 143"/>
                  <a:gd name="T30" fmla="*/ 107 w 237"/>
                  <a:gd name="T31" fmla="*/ 119 h 143"/>
                  <a:gd name="T32" fmla="*/ 105 w 237"/>
                  <a:gd name="T33" fmla="*/ 132 h 143"/>
                  <a:gd name="T34" fmla="*/ 92 w 237"/>
                  <a:gd name="T35" fmla="*/ 138 h 143"/>
                  <a:gd name="T36" fmla="*/ 155 w 237"/>
                  <a:gd name="T37" fmla="*/ 143 h 143"/>
                  <a:gd name="T38" fmla="*/ 143 w 237"/>
                  <a:gd name="T39" fmla="*/ 138 h 143"/>
                  <a:gd name="T40" fmla="*/ 134 w 237"/>
                  <a:gd name="T41" fmla="*/ 130 h 143"/>
                  <a:gd name="T42" fmla="*/ 134 w 237"/>
                  <a:gd name="T43" fmla="*/ 113 h 143"/>
                  <a:gd name="T44" fmla="*/ 132 w 237"/>
                  <a:gd name="T45" fmla="*/ 38 h 143"/>
                  <a:gd name="T46" fmla="*/ 153 w 237"/>
                  <a:gd name="T47" fmla="*/ 23 h 143"/>
                  <a:gd name="T48" fmla="*/ 174 w 237"/>
                  <a:gd name="T49" fmla="*/ 19 h 143"/>
                  <a:gd name="T50" fmla="*/ 187 w 237"/>
                  <a:gd name="T51" fmla="*/ 29 h 143"/>
                  <a:gd name="T52" fmla="*/ 191 w 237"/>
                  <a:gd name="T53" fmla="*/ 52 h 143"/>
                  <a:gd name="T54" fmla="*/ 191 w 237"/>
                  <a:gd name="T55" fmla="*/ 124 h 143"/>
                  <a:gd name="T56" fmla="*/ 185 w 237"/>
                  <a:gd name="T57" fmla="*/ 134 h 143"/>
                  <a:gd name="T58" fmla="*/ 170 w 237"/>
                  <a:gd name="T59" fmla="*/ 138 h 143"/>
                  <a:gd name="T60" fmla="*/ 237 w 237"/>
                  <a:gd name="T61" fmla="*/ 138 h 143"/>
                  <a:gd name="T62" fmla="*/ 220 w 237"/>
                  <a:gd name="T63" fmla="*/ 132 h 143"/>
                  <a:gd name="T64" fmla="*/ 216 w 237"/>
                  <a:gd name="T65" fmla="*/ 120 h 143"/>
                  <a:gd name="T66" fmla="*/ 216 w 237"/>
                  <a:gd name="T67" fmla="*/ 40 h 143"/>
                  <a:gd name="T68" fmla="*/ 210 w 237"/>
                  <a:gd name="T69" fmla="*/ 17 h 143"/>
                  <a:gd name="T70" fmla="*/ 193 w 237"/>
                  <a:gd name="T71" fmla="*/ 4 h 143"/>
                  <a:gd name="T72" fmla="*/ 172 w 237"/>
                  <a:gd name="T73" fmla="*/ 2 h 143"/>
                  <a:gd name="T74" fmla="*/ 153 w 237"/>
                  <a:gd name="T75" fmla="*/ 9 h 143"/>
                  <a:gd name="T76" fmla="*/ 132 w 237"/>
                  <a:gd name="T77" fmla="*/ 31 h 143"/>
                  <a:gd name="T78" fmla="*/ 118 w 237"/>
                  <a:gd name="T79" fmla="*/ 8 h 143"/>
                  <a:gd name="T80" fmla="*/ 97 w 237"/>
                  <a:gd name="T81" fmla="*/ 0 h 143"/>
                  <a:gd name="T82" fmla="*/ 74 w 237"/>
                  <a:gd name="T83" fmla="*/ 8 h 143"/>
                  <a:gd name="T84" fmla="*/ 61 w 237"/>
                  <a:gd name="T85" fmla="*/ 19 h 143"/>
                  <a:gd name="T86" fmla="*/ 50 w 237"/>
                  <a:gd name="T87" fmla="*/ 0 h 14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7"/>
                  <a:gd name="T133" fmla="*/ 0 h 143"/>
                  <a:gd name="T134" fmla="*/ 237 w 237"/>
                  <a:gd name="T135" fmla="*/ 143 h 14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7" h="143">
                    <a:moveTo>
                      <a:pt x="50" y="0"/>
                    </a:moveTo>
                    <a:lnTo>
                      <a:pt x="42" y="0"/>
                    </a:lnTo>
                    <a:lnTo>
                      <a:pt x="0" y="17"/>
                    </a:lnTo>
                    <a:lnTo>
                      <a:pt x="4" y="23"/>
                    </a:lnTo>
                    <a:lnTo>
                      <a:pt x="7" y="21"/>
                    </a:lnTo>
                    <a:lnTo>
                      <a:pt x="13" y="21"/>
                    </a:lnTo>
                    <a:lnTo>
                      <a:pt x="17" y="21"/>
                    </a:lnTo>
                    <a:lnTo>
                      <a:pt x="19" y="23"/>
                    </a:lnTo>
                    <a:lnTo>
                      <a:pt x="21" y="25"/>
                    </a:lnTo>
                    <a:lnTo>
                      <a:pt x="23" y="31"/>
                    </a:lnTo>
                    <a:lnTo>
                      <a:pt x="23" y="34"/>
                    </a:lnTo>
                    <a:lnTo>
                      <a:pt x="23" y="40"/>
                    </a:lnTo>
                    <a:lnTo>
                      <a:pt x="25" y="48"/>
                    </a:lnTo>
                    <a:lnTo>
                      <a:pt x="25" y="59"/>
                    </a:lnTo>
                    <a:lnTo>
                      <a:pt x="25" y="113"/>
                    </a:lnTo>
                    <a:lnTo>
                      <a:pt x="23" y="120"/>
                    </a:lnTo>
                    <a:lnTo>
                      <a:pt x="23" y="126"/>
                    </a:lnTo>
                    <a:lnTo>
                      <a:pt x="23" y="130"/>
                    </a:lnTo>
                    <a:lnTo>
                      <a:pt x="19" y="134"/>
                    </a:lnTo>
                    <a:lnTo>
                      <a:pt x="17" y="136"/>
                    </a:lnTo>
                    <a:lnTo>
                      <a:pt x="13" y="138"/>
                    </a:lnTo>
                    <a:lnTo>
                      <a:pt x="9" y="138"/>
                    </a:lnTo>
                    <a:lnTo>
                      <a:pt x="4" y="138"/>
                    </a:lnTo>
                    <a:lnTo>
                      <a:pt x="4" y="143"/>
                    </a:lnTo>
                    <a:lnTo>
                      <a:pt x="71" y="143"/>
                    </a:lnTo>
                    <a:lnTo>
                      <a:pt x="71" y="138"/>
                    </a:lnTo>
                    <a:lnTo>
                      <a:pt x="65" y="138"/>
                    </a:lnTo>
                    <a:lnTo>
                      <a:pt x="59" y="138"/>
                    </a:lnTo>
                    <a:lnTo>
                      <a:pt x="57" y="136"/>
                    </a:lnTo>
                    <a:lnTo>
                      <a:pt x="53" y="134"/>
                    </a:lnTo>
                    <a:lnTo>
                      <a:pt x="51" y="130"/>
                    </a:lnTo>
                    <a:lnTo>
                      <a:pt x="50" y="126"/>
                    </a:lnTo>
                    <a:lnTo>
                      <a:pt x="50" y="120"/>
                    </a:lnTo>
                    <a:lnTo>
                      <a:pt x="50" y="113"/>
                    </a:lnTo>
                    <a:lnTo>
                      <a:pt x="50" y="38"/>
                    </a:lnTo>
                    <a:lnTo>
                      <a:pt x="57" y="31"/>
                    </a:lnTo>
                    <a:lnTo>
                      <a:pt x="69" y="23"/>
                    </a:lnTo>
                    <a:lnTo>
                      <a:pt x="74" y="21"/>
                    </a:lnTo>
                    <a:lnTo>
                      <a:pt x="78" y="19"/>
                    </a:lnTo>
                    <a:lnTo>
                      <a:pt x="84" y="17"/>
                    </a:lnTo>
                    <a:lnTo>
                      <a:pt x="92" y="19"/>
                    </a:lnTo>
                    <a:lnTo>
                      <a:pt x="97" y="23"/>
                    </a:lnTo>
                    <a:lnTo>
                      <a:pt x="103" y="29"/>
                    </a:lnTo>
                    <a:lnTo>
                      <a:pt x="105" y="34"/>
                    </a:lnTo>
                    <a:lnTo>
                      <a:pt x="107" y="42"/>
                    </a:lnTo>
                    <a:lnTo>
                      <a:pt x="109" y="52"/>
                    </a:lnTo>
                    <a:lnTo>
                      <a:pt x="109" y="113"/>
                    </a:lnTo>
                    <a:lnTo>
                      <a:pt x="107" y="119"/>
                    </a:lnTo>
                    <a:lnTo>
                      <a:pt x="107" y="124"/>
                    </a:lnTo>
                    <a:lnTo>
                      <a:pt x="107" y="128"/>
                    </a:lnTo>
                    <a:lnTo>
                      <a:pt x="105" y="132"/>
                    </a:lnTo>
                    <a:lnTo>
                      <a:pt x="101" y="136"/>
                    </a:lnTo>
                    <a:lnTo>
                      <a:pt x="97" y="136"/>
                    </a:lnTo>
                    <a:lnTo>
                      <a:pt x="92" y="138"/>
                    </a:lnTo>
                    <a:lnTo>
                      <a:pt x="86" y="138"/>
                    </a:lnTo>
                    <a:lnTo>
                      <a:pt x="86" y="143"/>
                    </a:lnTo>
                    <a:lnTo>
                      <a:pt x="155" y="143"/>
                    </a:lnTo>
                    <a:lnTo>
                      <a:pt x="155" y="138"/>
                    </a:lnTo>
                    <a:lnTo>
                      <a:pt x="149" y="138"/>
                    </a:lnTo>
                    <a:lnTo>
                      <a:pt x="143" y="138"/>
                    </a:lnTo>
                    <a:lnTo>
                      <a:pt x="141" y="136"/>
                    </a:lnTo>
                    <a:lnTo>
                      <a:pt x="138" y="132"/>
                    </a:lnTo>
                    <a:lnTo>
                      <a:pt x="134" y="130"/>
                    </a:lnTo>
                    <a:lnTo>
                      <a:pt x="134" y="126"/>
                    </a:lnTo>
                    <a:lnTo>
                      <a:pt x="134" y="120"/>
                    </a:lnTo>
                    <a:lnTo>
                      <a:pt x="134" y="113"/>
                    </a:lnTo>
                    <a:lnTo>
                      <a:pt x="134" y="46"/>
                    </a:lnTo>
                    <a:lnTo>
                      <a:pt x="132" y="40"/>
                    </a:lnTo>
                    <a:lnTo>
                      <a:pt x="132" y="38"/>
                    </a:lnTo>
                    <a:lnTo>
                      <a:pt x="139" y="31"/>
                    </a:lnTo>
                    <a:lnTo>
                      <a:pt x="147" y="27"/>
                    </a:lnTo>
                    <a:lnTo>
                      <a:pt x="153" y="23"/>
                    </a:lnTo>
                    <a:lnTo>
                      <a:pt x="161" y="19"/>
                    </a:lnTo>
                    <a:lnTo>
                      <a:pt x="168" y="19"/>
                    </a:lnTo>
                    <a:lnTo>
                      <a:pt x="174" y="19"/>
                    </a:lnTo>
                    <a:lnTo>
                      <a:pt x="180" y="21"/>
                    </a:lnTo>
                    <a:lnTo>
                      <a:pt x="183" y="25"/>
                    </a:lnTo>
                    <a:lnTo>
                      <a:pt x="187" y="29"/>
                    </a:lnTo>
                    <a:lnTo>
                      <a:pt x="189" y="34"/>
                    </a:lnTo>
                    <a:lnTo>
                      <a:pt x="191" y="42"/>
                    </a:lnTo>
                    <a:lnTo>
                      <a:pt x="191" y="52"/>
                    </a:lnTo>
                    <a:lnTo>
                      <a:pt x="191" y="113"/>
                    </a:lnTo>
                    <a:lnTo>
                      <a:pt x="191" y="119"/>
                    </a:lnTo>
                    <a:lnTo>
                      <a:pt x="191" y="124"/>
                    </a:lnTo>
                    <a:lnTo>
                      <a:pt x="191" y="126"/>
                    </a:lnTo>
                    <a:lnTo>
                      <a:pt x="189" y="132"/>
                    </a:lnTo>
                    <a:lnTo>
                      <a:pt x="185" y="134"/>
                    </a:lnTo>
                    <a:lnTo>
                      <a:pt x="180" y="138"/>
                    </a:lnTo>
                    <a:lnTo>
                      <a:pt x="172" y="138"/>
                    </a:lnTo>
                    <a:lnTo>
                      <a:pt x="170" y="138"/>
                    </a:lnTo>
                    <a:lnTo>
                      <a:pt x="170" y="143"/>
                    </a:lnTo>
                    <a:lnTo>
                      <a:pt x="237" y="143"/>
                    </a:lnTo>
                    <a:lnTo>
                      <a:pt x="237" y="138"/>
                    </a:lnTo>
                    <a:lnTo>
                      <a:pt x="229" y="138"/>
                    </a:lnTo>
                    <a:lnTo>
                      <a:pt x="224" y="136"/>
                    </a:lnTo>
                    <a:lnTo>
                      <a:pt x="220" y="132"/>
                    </a:lnTo>
                    <a:lnTo>
                      <a:pt x="218" y="130"/>
                    </a:lnTo>
                    <a:lnTo>
                      <a:pt x="218" y="126"/>
                    </a:lnTo>
                    <a:lnTo>
                      <a:pt x="216" y="120"/>
                    </a:lnTo>
                    <a:lnTo>
                      <a:pt x="216" y="113"/>
                    </a:lnTo>
                    <a:lnTo>
                      <a:pt x="216" y="52"/>
                    </a:lnTo>
                    <a:lnTo>
                      <a:pt x="216" y="40"/>
                    </a:lnTo>
                    <a:lnTo>
                      <a:pt x="216" y="32"/>
                    </a:lnTo>
                    <a:lnTo>
                      <a:pt x="214" y="25"/>
                    </a:lnTo>
                    <a:lnTo>
                      <a:pt x="210" y="17"/>
                    </a:lnTo>
                    <a:lnTo>
                      <a:pt x="205" y="11"/>
                    </a:lnTo>
                    <a:lnTo>
                      <a:pt x="201" y="6"/>
                    </a:lnTo>
                    <a:lnTo>
                      <a:pt x="193" y="4"/>
                    </a:lnTo>
                    <a:lnTo>
                      <a:pt x="187" y="2"/>
                    </a:lnTo>
                    <a:lnTo>
                      <a:pt x="180" y="0"/>
                    </a:lnTo>
                    <a:lnTo>
                      <a:pt x="172" y="2"/>
                    </a:lnTo>
                    <a:lnTo>
                      <a:pt x="166" y="4"/>
                    </a:lnTo>
                    <a:lnTo>
                      <a:pt x="159" y="6"/>
                    </a:lnTo>
                    <a:lnTo>
                      <a:pt x="153" y="9"/>
                    </a:lnTo>
                    <a:lnTo>
                      <a:pt x="145" y="15"/>
                    </a:lnTo>
                    <a:lnTo>
                      <a:pt x="139" y="21"/>
                    </a:lnTo>
                    <a:lnTo>
                      <a:pt x="132" y="31"/>
                    </a:lnTo>
                    <a:lnTo>
                      <a:pt x="128" y="21"/>
                    </a:lnTo>
                    <a:lnTo>
                      <a:pt x="124" y="13"/>
                    </a:lnTo>
                    <a:lnTo>
                      <a:pt x="118" y="8"/>
                    </a:lnTo>
                    <a:lnTo>
                      <a:pt x="113" y="4"/>
                    </a:lnTo>
                    <a:lnTo>
                      <a:pt x="105" y="2"/>
                    </a:lnTo>
                    <a:lnTo>
                      <a:pt x="97" y="0"/>
                    </a:lnTo>
                    <a:lnTo>
                      <a:pt x="90" y="2"/>
                    </a:lnTo>
                    <a:lnTo>
                      <a:pt x="82" y="4"/>
                    </a:lnTo>
                    <a:lnTo>
                      <a:pt x="74" y="8"/>
                    </a:lnTo>
                    <a:lnTo>
                      <a:pt x="67" y="11"/>
                    </a:lnTo>
                    <a:lnTo>
                      <a:pt x="65" y="15"/>
                    </a:lnTo>
                    <a:lnTo>
                      <a:pt x="61" y="19"/>
                    </a:lnTo>
                    <a:lnTo>
                      <a:pt x="55" y="23"/>
                    </a:lnTo>
                    <a:lnTo>
                      <a:pt x="50" y="31"/>
                    </a:lnTo>
                    <a:lnTo>
                      <a:pt x="50" y="0"/>
                    </a:lnTo>
                    <a:close/>
                  </a:path>
                </a:pathLst>
              </a:custGeom>
              <a:solidFill>
                <a:srgbClr val="000000"/>
              </a:solidFill>
              <a:ln w="0">
                <a:solidFill>
                  <a:srgbClr val="000000"/>
                </a:solidFill>
                <a:prstDash val="solid"/>
                <a:round/>
                <a:headEnd/>
                <a:tailEnd/>
              </a:ln>
            </p:spPr>
            <p:txBody>
              <a:bodyPr/>
              <a:lstStyle/>
              <a:p>
                <a:endParaRPr lang="it-IT"/>
              </a:p>
            </p:txBody>
          </p:sp>
          <p:sp>
            <p:nvSpPr>
              <p:cNvPr id="2126" name="Freeform 285"/>
              <p:cNvSpPr>
                <a:spLocks/>
              </p:cNvSpPr>
              <p:nvPr/>
            </p:nvSpPr>
            <p:spPr bwMode="auto">
              <a:xfrm>
                <a:off x="680" y="1457"/>
                <a:ext cx="23" cy="42"/>
              </a:xfrm>
              <a:custGeom>
                <a:avLst/>
                <a:gdLst>
                  <a:gd name="T0" fmla="*/ 34 w 46"/>
                  <a:gd name="T1" fmla="*/ 61 h 82"/>
                  <a:gd name="T2" fmla="*/ 40 w 46"/>
                  <a:gd name="T3" fmla="*/ 51 h 82"/>
                  <a:gd name="T4" fmla="*/ 44 w 46"/>
                  <a:gd name="T5" fmla="*/ 42 h 82"/>
                  <a:gd name="T6" fmla="*/ 46 w 46"/>
                  <a:gd name="T7" fmla="*/ 32 h 82"/>
                  <a:gd name="T8" fmla="*/ 44 w 46"/>
                  <a:gd name="T9" fmla="*/ 23 h 82"/>
                  <a:gd name="T10" fmla="*/ 42 w 46"/>
                  <a:gd name="T11" fmla="*/ 15 h 82"/>
                  <a:gd name="T12" fmla="*/ 38 w 46"/>
                  <a:gd name="T13" fmla="*/ 9 h 82"/>
                  <a:gd name="T14" fmla="*/ 32 w 46"/>
                  <a:gd name="T15" fmla="*/ 4 h 82"/>
                  <a:gd name="T16" fmla="*/ 26 w 46"/>
                  <a:gd name="T17" fmla="*/ 2 h 82"/>
                  <a:gd name="T18" fmla="*/ 19 w 46"/>
                  <a:gd name="T19" fmla="*/ 0 h 82"/>
                  <a:gd name="T20" fmla="*/ 13 w 46"/>
                  <a:gd name="T21" fmla="*/ 2 h 82"/>
                  <a:gd name="T22" fmla="*/ 5 w 46"/>
                  <a:gd name="T23" fmla="*/ 6 h 82"/>
                  <a:gd name="T24" fmla="*/ 3 w 46"/>
                  <a:gd name="T25" fmla="*/ 9 h 82"/>
                  <a:gd name="T26" fmla="*/ 2 w 46"/>
                  <a:gd name="T27" fmla="*/ 13 h 82"/>
                  <a:gd name="T28" fmla="*/ 0 w 46"/>
                  <a:gd name="T29" fmla="*/ 17 h 82"/>
                  <a:gd name="T30" fmla="*/ 2 w 46"/>
                  <a:gd name="T31" fmla="*/ 23 h 82"/>
                  <a:gd name="T32" fmla="*/ 2 w 46"/>
                  <a:gd name="T33" fmla="*/ 27 h 82"/>
                  <a:gd name="T34" fmla="*/ 5 w 46"/>
                  <a:gd name="T35" fmla="*/ 30 h 82"/>
                  <a:gd name="T36" fmla="*/ 7 w 46"/>
                  <a:gd name="T37" fmla="*/ 32 h 82"/>
                  <a:gd name="T38" fmla="*/ 11 w 46"/>
                  <a:gd name="T39" fmla="*/ 34 h 82"/>
                  <a:gd name="T40" fmla="*/ 17 w 46"/>
                  <a:gd name="T41" fmla="*/ 34 h 82"/>
                  <a:gd name="T42" fmla="*/ 19 w 46"/>
                  <a:gd name="T43" fmla="*/ 34 h 82"/>
                  <a:gd name="T44" fmla="*/ 23 w 46"/>
                  <a:gd name="T45" fmla="*/ 32 h 82"/>
                  <a:gd name="T46" fmla="*/ 26 w 46"/>
                  <a:gd name="T47" fmla="*/ 30 h 82"/>
                  <a:gd name="T48" fmla="*/ 30 w 46"/>
                  <a:gd name="T49" fmla="*/ 30 h 82"/>
                  <a:gd name="T50" fmla="*/ 30 w 46"/>
                  <a:gd name="T51" fmla="*/ 30 h 82"/>
                  <a:gd name="T52" fmla="*/ 32 w 46"/>
                  <a:gd name="T53" fmla="*/ 32 h 82"/>
                  <a:gd name="T54" fmla="*/ 32 w 46"/>
                  <a:gd name="T55" fmla="*/ 34 h 82"/>
                  <a:gd name="T56" fmla="*/ 32 w 46"/>
                  <a:gd name="T57" fmla="*/ 36 h 82"/>
                  <a:gd name="T58" fmla="*/ 32 w 46"/>
                  <a:gd name="T59" fmla="*/ 44 h 82"/>
                  <a:gd name="T60" fmla="*/ 30 w 46"/>
                  <a:gd name="T61" fmla="*/ 51 h 82"/>
                  <a:gd name="T62" fmla="*/ 25 w 46"/>
                  <a:gd name="T63" fmla="*/ 59 h 82"/>
                  <a:gd name="T64" fmla="*/ 19 w 46"/>
                  <a:gd name="T65" fmla="*/ 65 h 82"/>
                  <a:gd name="T66" fmla="*/ 9 w 46"/>
                  <a:gd name="T67" fmla="*/ 71 h 82"/>
                  <a:gd name="T68" fmla="*/ 0 w 46"/>
                  <a:gd name="T69" fmla="*/ 74 h 82"/>
                  <a:gd name="T70" fmla="*/ 0 w 46"/>
                  <a:gd name="T71" fmla="*/ 82 h 82"/>
                  <a:gd name="T72" fmla="*/ 21 w 46"/>
                  <a:gd name="T73" fmla="*/ 73 h 82"/>
                  <a:gd name="T74" fmla="*/ 34 w 46"/>
                  <a:gd name="T75" fmla="*/ 61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82"/>
                  <a:gd name="T116" fmla="*/ 46 w 4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82">
                    <a:moveTo>
                      <a:pt x="34" y="61"/>
                    </a:moveTo>
                    <a:lnTo>
                      <a:pt x="40" y="51"/>
                    </a:lnTo>
                    <a:lnTo>
                      <a:pt x="44" y="42"/>
                    </a:lnTo>
                    <a:lnTo>
                      <a:pt x="46" y="32"/>
                    </a:lnTo>
                    <a:lnTo>
                      <a:pt x="44" y="23"/>
                    </a:lnTo>
                    <a:lnTo>
                      <a:pt x="42" y="15"/>
                    </a:lnTo>
                    <a:lnTo>
                      <a:pt x="38" y="9"/>
                    </a:lnTo>
                    <a:lnTo>
                      <a:pt x="32" y="4"/>
                    </a:lnTo>
                    <a:lnTo>
                      <a:pt x="26" y="2"/>
                    </a:lnTo>
                    <a:lnTo>
                      <a:pt x="19" y="0"/>
                    </a:lnTo>
                    <a:lnTo>
                      <a:pt x="13" y="2"/>
                    </a:lnTo>
                    <a:lnTo>
                      <a:pt x="5" y="6"/>
                    </a:lnTo>
                    <a:lnTo>
                      <a:pt x="3" y="9"/>
                    </a:lnTo>
                    <a:lnTo>
                      <a:pt x="2" y="13"/>
                    </a:lnTo>
                    <a:lnTo>
                      <a:pt x="0" y="17"/>
                    </a:lnTo>
                    <a:lnTo>
                      <a:pt x="2" y="23"/>
                    </a:lnTo>
                    <a:lnTo>
                      <a:pt x="2" y="27"/>
                    </a:lnTo>
                    <a:lnTo>
                      <a:pt x="5" y="30"/>
                    </a:lnTo>
                    <a:lnTo>
                      <a:pt x="7" y="32"/>
                    </a:lnTo>
                    <a:lnTo>
                      <a:pt x="11" y="34"/>
                    </a:lnTo>
                    <a:lnTo>
                      <a:pt x="17" y="34"/>
                    </a:lnTo>
                    <a:lnTo>
                      <a:pt x="19" y="34"/>
                    </a:lnTo>
                    <a:lnTo>
                      <a:pt x="23" y="32"/>
                    </a:lnTo>
                    <a:lnTo>
                      <a:pt x="26" y="30"/>
                    </a:lnTo>
                    <a:lnTo>
                      <a:pt x="30" y="30"/>
                    </a:lnTo>
                    <a:lnTo>
                      <a:pt x="32" y="32"/>
                    </a:lnTo>
                    <a:lnTo>
                      <a:pt x="32" y="34"/>
                    </a:lnTo>
                    <a:lnTo>
                      <a:pt x="32" y="36"/>
                    </a:lnTo>
                    <a:lnTo>
                      <a:pt x="32" y="44"/>
                    </a:lnTo>
                    <a:lnTo>
                      <a:pt x="30" y="51"/>
                    </a:lnTo>
                    <a:lnTo>
                      <a:pt x="25" y="59"/>
                    </a:lnTo>
                    <a:lnTo>
                      <a:pt x="19" y="65"/>
                    </a:lnTo>
                    <a:lnTo>
                      <a:pt x="9" y="71"/>
                    </a:lnTo>
                    <a:lnTo>
                      <a:pt x="0" y="74"/>
                    </a:lnTo>
                    <a:lnTo>
                      <a:pt x="0" y="82"/>
                    </a:lnTo>
                    <a:lnTo>
                      <a:pt x="21" y="73"/>
                    </a:lnTo>
                    <a:lnTo>
                      <a:pt x="34" y="61"/>
                    </a:lnTo>
                    <a:close/>
                  </a:path>
                </a:pathLst>
              </a:custGeom>
              <a:solidFill>
                <a:srgbClr val="000000"/>
              </a:solidFill>
              <a:ln w="0">
                <a:solidFill>
                  <a:srgbClr val="000000"/>
                </a:solidFill>
                <a:prstDash val="solid"/>
                <a:round/>
                <a:headEnd/>
                <a:tailEnd/>
              </a:ln>
            </p:spPr>
            <p:txBody>
              <a:bodyPr/>
              <a:lstStyle/>
              <a:p>
                <a:endParaRPr lang="it-IT"/>
              </a:p>
            </p:txBody>
          </p:sp>
          <p:sp>
            <p:nvSpPr>
              <p:cNvPr id="2127" name="Freeform 286"/>
              <p:cNvSpPr>
                <a:spLocks/>
              </p:cNvSpPr>
              <p:nvPr/>
            </p:nvSpPr>
            <p:spPr bwMode="auto">
              <a:xfrm>
                <a:off x="755" y="1401"/>
                <a:ext cx="58" cy="74"/>
              </a:xfrm>
              <a:custGeom>
                <a:avLst/>
                <a:gdLst>
                  <a:gd name="T0" fmla="*/ 113 w 117"/>
                  <a:gd name="T1" fmla="*/ 88 h 147"/>
                  <a:gd name="T2" fmla="*/ 107 w 117"/>
                  <a:gd name="T3" fmla="*/ 99 h 147"/>
                  <a:gd name="T4" fmla="*/ 101 w 117"/>
                  <a:gd name="T5" fmla="*/ 107 h 147"/>
                  <a:gd name="T6" fmla="*/ 97 w 117"/>
                  <a:gd name="T7" fmla="*/ 115 h 147"/>
                  <a:gd name="T8" fmla="*/ 88 w 117"/>
                  <a:gd name="T9" fmla="*/ 119 h 147"/>
                  <a:gd name="T10" fmla="*/ 80 w 117"/>
                  <a:gd name="T11" fmla="*/ 122 h 147"/>
                  <a:gd name="T12" fmla="*/ 71 w 117"/>
                  <a:gd name="T13" fmla="*/ 124 h 147"/>
                  <a:gd name="T14" fmla="*/ 52 w 117"/>
                  <a:gd name="T15" fmla="*/ 119 h 147"/>
                  <a:gd name="T16" fmla="*/ 36 w 117"/>
                  <a:gd name="T17" fmla="*/ 105 h 147"/>
                  <a:gd name="T18" fmla="*/ 29 w 117"/>
                  <a:gd name="T19" fmla="*/ 84 h 147"/>
                  <a:gd name="T20" fmla="*/ 25 w 117"/>
                  <a:gd name="T21" fmla="*/ 61 h 147"/>
                  <a:gd name="T22" fmla="*/ 29 w 117"/>
                  <a:gd name="T23" fmla="*/ 38 h 147"/>
                  <a:gd name="T24" fmla="*/ 36 w 117"/>
                  <a:gd name="T25" fmla="*/ 21 h 147"/>
                  <a:gd name="T26" fmla="*/ 42 w 117"/>
                  <a:gd name="T27" fmla="*/ 17 h 147"/>
                  <a:gd name="T28" fmla="*/ 48 w 117"/>
                  <a:gd name="T29" fmla="*/ 13 h 147"/>
                  <a:gd name="T30" fmla="*/ 53 w 117"/>
                  <a:gd name="T31" fmla="*/ 11 h 147"/>
                  <a:gd name="T32" fmla="*/ 61 w 117"/>
                  <a:gd name="T33" fmla="*/ 9 h 147"/>
                  <a:gd name="T34" fmla="*/ 67 w 117"/>
                  <a:gd name="T35" fmla="*/ 11 h 147"/>
                  <a:gd name="T36" fmla="*/ 73 w 117"/>
                  <a:gd name="T37" fmla="*/ 13 h 147"/>
                  <a:gd name="T38" fmla="*/ 76 w 117"/>
                  <a:gd name="T39" fmla="*/ 15 h 147"/>
                  <a:gd name="T40" fmla="*/ 78 w 117"/>
                  <a:gd name="T41" fmla="*/ 19 h 147"/>
                  <a:gd name="T42" fmla="*/ 80 w 117"/>
                  <a:gd name="T43" fmla="*/ 23 h 147"/>
                  <a:gd name="T44" fmla="*/ 82 w 117"/>
                  <a:gd name="T45" fmla="*/ 29 h 147"/>
                  <a:gd name="T46" fmla="*/ 84 w 117"/>
                  <a:gd name="T47" fmla="*/ 36 h 147"/>
                  <a:gd name="T48" fmla="*/ 86 w 117"/>
                  <a:gd name="T49" fmla="*/ 40 h 147"/>
                  <a:gd name="T50" fmla="*/ 90 w 117"/>
                  <a:gd name="T51" fmla="*/ 44 h 147"/>
                  <a:gd name="T52" fmla="*/ 94 w 117"/>
                  <a:gd name="T53" fmla="*/ 46 h 147"/>
                  <a:gd name="T54" fmla="*/ 99 w 117"/>
                  <a:gd name="T55" fmla="*/ 46 h 147"/>
                  <a:gd name="T56" fmla="*/ 105 w 117"/>
                  <a:gd name="T57" fmla="*/ 46 h 147"/>
                  <a:gd name="T58" fmla="*/ 109 w 117"/>
                  <a:gd name="T59" fmla="*/ 42 h 147"/>
                  <a:gd name="T60" fmla="*/ 113 w 117"/>
                  <a:gd name="T61" fmla="*/ 38 h 147"/>
                  <a:gd name="T62" fmla="*/ 113 w 117"/>
                  <a:gd name="T63" fmla="*/ 34 h 147"/>
                  <a:gd name="T64" fmla="*/ 111 w 117"/>
                  <a:gd name="T65" fmla="*/ 27 h 147"/>
                  <a:gd name="T66" fmla="*/ 107 w 117"/>
                  <a:gd name="T67" fmla="*/ 19 h 147"/>
                  <a:gd name="T68" fmla="*/ 99 w 117"/>
                  <a:gd name="T69" fmla="*/ 11 h 147"/>
                  <a:gd name="T70" fmla="*/ 84 w 117"/>
                  <a:gd name="T71" fmla="*/ 4 h 147"/>
                  <a:gd name="T72" fmla="*/ 67 w 117"/>
                  <a:gd name="T73" fmla="*/ 0 h 147"/>
                  <a:gd name="T74" fmla="*/ 42 w 117"/>
                  <a:gd name="T75" fmla="*/ 6 h 147"/>
                  <a:gd name="T76" fmla="*/ 19 w 117"/>
                  <a:gd name="T77" fmla="*/ 21 h 147"/>
                  <a:gd name="T78" fmla="*/ 9 w 117"/>
                  <a:gd name="T79" fmla="*/ 36 h 147"/>
                  <a:gd name="T80" fmla="*/ 2 w 117"/>
                  <a:gd name="T81" fmla="*/ 53 h 147"/>
                  <a:gd name="T82" fmla="*/ 0 w 117"/>
                  <a:gd name="T83" fmla="*/ 75 h 147"/>
                  <a:gd name="T84" fmla="*/ 2 w 117"/>
                  <a:gd name="T85" fmla="*/ 96 h 147"/>
                  <a:gd name="T86" fmla="*/ 8 w 117"/>
                  <a:gd name="T87" fmla="*/ 113 h 147"/>
                  <a:gd name="T88" fmla="*/ 17 w 117"/>
                  <a:gd name="T89" fmla="*/ 128 h 147"/>
                  <a:gd name="T90" fmla="*/ 36 w 117"/>
                  <a:gd name="T91" fmla="*/ 142 h 147"/>
                  <a:gd name="T92" fmla="*/ 59 w 117"/>
                  <a:gd name="T93" fmla="*/ 147 h 147"/>
                  <a:gd name="T94" fmla="*/ 78 w 117"/>
                  <a:gd name="T95" fmla="*/ 143 h 147"/>
                  <a:gd name="T96" fmla="*/ 96 w 117"/>
                  <a:gd name="T97" fmla="*/ 132 h 147"/>
                  <a:gd name="T98" fmla="*/ 109 w 117"/>
                  <a:gd name="T99" fmla="*/ 115 h 147"/>
                  <a:gd name="T100" fmla="*/ 117 w 117"/>
                  <a:gd name="T101" fmla="*/ 90 h 147"/>
                  <a:gd name="T102" fmla="*/ 113 w 117"/>
                  <a:gd name="T103" fmla="*/ 88 h 1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
                  <a:gd name="T157" fmla="*/ 0 h 147"/>
                  <a:gd name="T158" fmla="*/ 117 w 117"/>
                  <a:gd name="T159" fmla="*/ 147 h 1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 h="147">
                    <a:moveTo>
                      <a:pt x="113" y="88"/>
                    </a:moveTo>
                    <a:lnTo>
                      <a:pt x="107" y="99"/>
                    </a:lnTo>
                    <a:lnTo>
                      <a:pt x="101" y="107"/>
                    </a:lnTo>
                    <a:lnTo>
                      <a:pt x="97" y="115"/>
                    </a:lnTo>
                    <a:lnTo>
                      <a:pt x="88" y="119"/>
                    </a:lnTo>
                    <a:lnTo>
                      <a:pt x="80" y="122"/>
                    </a:lnTo>
                    <a:lnTo>
                      <a:pt x="71" y="124"/>
                    </a:lnTo>
                    <a:lnTo>
                      <a:pt x="52" y="119"/>
                    </a:lnTo>
                    <a:lnTo>
                      <a:pt x="36" y="105"/>
                    </a:lnTo>
                    <a:lnTo>
                      <a:pt x="29" y="84"/>
                    </a:lnTo>
                    <a:lnTo>
                      <a:pt x="25" y="61"/>
                    </a:lnTo>
                    <a:lnTo>
                      <a:pt x="29" y="38"/>
                    </a:lnTo>
                    <a:lnTo>
                      <a:pt x="36" y="21"/>
                    </a:lnTo>
                    <a:lnTo>
                      <a:pt x="42" y="17"/>
                    </a:lnTo>
                    <a:lnTo>
                      <a:pt x="48" y="13"/>
                    </a:lnTo>
                    <a:lnTo>
                      <a:pt x="53" y="11"/>
                    </a:lnTo>
                    <a:lnTo>
                      <a:pt x="61" y="9"/>
                    </a:lnTo>
                    <a:lnTo>
                      <a:pt x="67" y="11"/>
                    </a:lnTo>
                    <a:lnTo>
                      <a:pt x="73" y="13"/>
                    </a:lnTo>
                    <a:lnTo>
                      <a:pt x="76" y="15"/>
                    </a:lnTo>
                    <a:lnTo>
                      <a:pt x="78" y="19"/>
                    </a:lnTo>
                    <a:lnTo>
                      <a:pt x="80" y="23"/>
                    </a:lnTo>
                    <a:lnTo>
                      <a:pt x="82" y="29"/>
                    </a:lnTo>
                    <a:lnTo>
                      <a:pt x="84" y="36"/>
                    </a:lnTo>
                    <a:lnTo>
                      <a:pt x="86" y="40"/>
                    </a:lnTo>
                    <a:lnTo>
                      <a:pt x="90" y="44"/>
                    </a:lnTo>
                    <a:lnTo>
                      <a:pt x="94" y="46"/>
                    </a:lnTo>
                    <a:lnTo>
                      <a:pt x="99" y="46"/>
                    </a:lnTo>
                    <a:lnTo>
                      <a:pt x="105" y="46"/>
                    </a:lnTo>
                    <a:lnTo>
                      <a:pt x="109" y="42"/>
                    </a:lnTo>
                    <a:lnTo>
                      <a:pt x="113" y="38"/>
                    </a:lnTo>
                    <a:lnTo>
                      <a:pt x="113" y="34"/>
                    </a:lnTo>
                    <a:lnTo>
                      <a:pt x="111" y="27"/>
                    </a:lnTo>
                    <a:lnTo>
                      <a:pt x="107" y="19"/>
                    </a:lnTo>
                    <a:lnTo>
                      <a:pt x="99" y="11"/>
                    </a:lnTo>
                    <a:lnTo>
                      <a:pt x="84" y="4"/>
                    </a:lnTo>
                    <a:lnTo>
                      <a:pt x="67" y="0"/>
                    </a:lnTo>
                    <a:lnTo>
                      <a:pt x="42" y="6"/>
                    </a:lnTo>
                    <a:lnTo>
                      <a:pt x="19" y="21"/>
                    </a:lnTo>
                    <a:lnTo>
                      <a:pt x="9" y="36"/>
                    </a:lnTo>
                    <a:lnTo>
                      <a:pt x="2" y="53"/>
                    </a:lnTo>
                    <a:lnTo>
                      <a:pt x="0" y="75"/>
                    </a:lnTo>
                    <a:lnTo>
                      <a:pt x="2" y="96"/>
                    </a:lnTo>
                    <a:lnTo>
                      <a:pt x="8" y="113"/>
                    </a:lnTo>
                    <a:lnTo>
                      <a:pt x="17" y="128"/>
                    </a:lnTo>
                    <a:lnTo>
                      <a:pt x="36" y="142"/>
                    </a:lnTo>
                    <a:lnTo>
                      <a:pt x="59" y="147"/>
                    </a:lnTo>
                    <a:lnTo>
                      <a:pt x="78" y="143"/>
                    </a:lnTo>
                    <a:lnTo>
                      <a:pt x="96" y="132"/>
                    </a:lnTo>
                    <a:lnTo>
                      <a:pt x="109" y="115"/>
                    </a:lnTo>
                    <a:lnTo>
                      <a:pt x="117" y="90"/>
                    </a:lnTo>
                    <a:lnTo>
                      <a:pt x="113" y="88"/>
                    </a:lnTo>
                    <a:close/>
                  </a:path>
                </a:pathLst>
              </a:custGeom>
              <a:solidFill>
                <a:srgbClr val="000000"/>
              </a:solidFill>
              <a:ln w="0">
                <a:solidFill>
                  <a:srgbClr val="000000"/>
                </a:solidFill>
                <a:prstDash val="solid"/>
                <a:round/>
                <a:headEnd/>
                <a:tailEnd/>
              </a:ln>
            </p:spPr>
            <p:txBody>
              <a:bodyPr/>
              <a:lstStyle/>
              <a:p>
                <a:endParaRPr lang="it-IT"/>
              </a:p>
            </p:txBody>
          </p:sp>
          <p:sp>
            <p:nvSpPr>
              <p:cNvPr id="2128" name="Freeform 287"/>
              <p:cNvSpPr>
                <a:spLocks noEditPoints="1"/>
              </p:cNvSpPr>
              <p:nvPr/>
            </p:nvSpPr>
            <p:spPr bwMode="auto">
              <a:xfrm>
                <a:off x="567" y="1435"/>
                <a:ext cx="23" cy="72"/>
              </a:xfrm>
              <a:custGeom>
                <a:avLst/>
                <a:gdLst>
                  <a:gd name="T0" fmla="*/ 17 w 46"/>
                  <a:gd name="T1" fmla="*/ 2 h 143"/>
                  <a:gd name="T2" fmla="*/ 15 w 46"/>
                  <a:gd name="T3" fmla="*/ 6 h 143"/>
                  <a:gd name="T4" fmla="*/ 13 w 46"/>
                  <a:gd name="T5" fmla="*/ 9 h 143"/>
                  <a:gd name="T6" fmla="*/ 15 w 46"/>
                  <a:gd name="T7" fmla="*/ 13 h 143"/>
                  <a:gd name="T8" fmla="*/ 17 w 46"/>
                  <a:gd name="T9" fmla="*/ 17 h 143"/>
                  <a:gd name="T10" fmla="*/ 21 w 46"/>
                  <a:gd name="T11" fmla="*/ 19 h 143"/>
                  <a:gd name="T12" fmla="*/ 25 w 46"/>
                  <a:gd name="T13" fmla="*/ 21 h 143"/>
                  <a:gd name="T14" fmla="*/ 29 w 46"/>
                  <a:gd name="T15" fmla="*/ 19 h 143"/>
                  <a:gd name="T16" fmla="*/ 32 w 46"/>
                  <a:gd name="T17" fmla="*/ 17 h 143"/>
                  <a:gd name="T18" fmla="*/ 34 w 46"/>
                  <a:gd name="T19" fmla="*/ 13 h 143"/>
                  <a:gd name="T20" fmla="*/ 34 w 46"/>
                  <a:gd name="T21" fmla="*/ 9 h 143"/>
                  <a:gd name="T22" fmla="*/ 34 w 46"/>
                  <a:gd name="T23" fmla="*/ 6 h 143"/>
                  <a:gd name="T24" fmla="*/ 31 w 46"/>
                  <a:gd name="T25" fmla="*/ 2 h 143"/>
                  <a:gd name="T26" fmla="*/ 29 w 46"/>
                  <a:gd name="T27" fmla="*/ 0 h 143"/>
                  <a:gd name="T28" fmla="*/ 25 w 46"/>
                  <a:gd name="T29" fmla="*/ 0 h 143"/>
                  <a:gd name="T30" fmla="*/ 21 w 46"/>
                  <a:gd name="T31" fmla="*/ 0 h 143"/>
                  <a:gd name="T32" fmla="*/ 17 w 46"/>
                  <a:gd name="T33" fmla="*/ 2 h 143"/>
                  <a:gd name="T34" fmla="*/ 29 w 46"/>
                  <a:gd name="T35" fmla="*/ 48 h 143"/>
                  <a:gd name="T36" fmla="*/ 0 w 46"/>
                  <a:gd name="T37" fmla="*/ 59 h 143"/>
                  <a:gd name="T38" fmla="*/ 2 w 46"/>
                  <a:gd name="T39" fmla="*/ 63 h 143"/>
                  <a:gd name="T40" fmla="*/ 6 w 46"/>
                  <a:gd name="T41" fmla="*/ 61 h 143"/>
                  <a:gd name="T42" fmla="*/ 9 w 46"/>
                  <a:gd name="T43" fmla="*/ 61 h 143"/>
                  <a:gd name="T44" fmla="*/ 11 w 46"/>
                  <a:gd name="T45" fmla="*/ 61 h 143"/>
                  <a:gd name="T46" fmla="*/ 13 w 46"/>
                  <a:gd name="T47" fmla="*/ 63 h 143"/>
                  <a:gd name="T48" fmla="*/ 13 w 46"/>
                  <a:gd name="T49" fmla="*/ 65 h 143"/>
                  <a:gd name="T50" fmla="*/ 15 w 46"/>
                  <a:gd name="T51" fmla="*/ 67 h 143"/>
                  <a:gd name="T52" fmla="*/ 15 w 46"/>
                  <a:gd name="T53" fmla="*/ 71 h 143"/>
                  <a:gd name="T54" fmla="*/ 15 w 46"/>
                  <a:gd name="T55" fmla="*/ 78 h 143"/>
                  <a:gd name="T56" fmla="*/ 15 w 46"/>
                  <a:gd name="T57" fmla="*/ 86 h 143"/>
                  <a:gd name="T58" fmla="*/ 15 w 46"/>
                  <a:gd name="T59" fmla="*/ 122 h 143"/>
                  <a:gd name="T60" fmla="*/ 15 w 46"/>
                  <a:gd name="T61" fmla="*/ 130 h 143"/>
                  <a:gd name="T62" fmla="*/ 15 w 46"/>
                  <a:gd name="T63" fmla="*/ 134 h 143"/>
                  <a:gd name="T64" fmla="*/ 13 w 46"/>
                  <a:gd name="T65" fmla="*/ 136 h 143"/>
                  <a:gd name="T66" fmla="*/ 11 w 46"/>
                  <a:gd name="T67" fmla="*/ 138 h 143"/>
                  <a:gd name="T68" fmla="*/ 8 w 46"/>
                  <a:gd name="T69" fmla="*/ 140 h 143"/>
                  <a:gd name="T70" fmla="*/ 2 w 46"/>
                  <a:gd name="T71" fmla="*/ 140 h 143"/>
                  <a:gd name="T72" fmla="*/ 2 w 46"/>
                  <a:gd name="T73" fmla="*/ 143 h 143"/>
                  <a:gd name="T74" fmla="*/ 46 w 46"/>
                  <a:gd name="T75" fmla="*/ 143 h 143"/>
                  <a:gd name="T76" fmla="*/ 46 w 46"/>
                  <a:gd name="T77" fmla="*/ 140 h 143"/>
                  <a:gd name="T78" fmla="*/ 42 w 46"/>
                  <a:gd name="T79" fmla="*/ 140 h 143"/>
                  <a:gd name="T80" fmla="*/ 38 w 46"/>
                  <a:gd name="T81" fmla="*/ 138 h 143"/>
                  <a:gd name="T82" fmla="*/ 36 w 46"/>
                  <a:gd name="T83" fmla="*/ 136 h 143"/>
                  <a:gd name="T84" fmla="*/ 34 w 46"/>
                  <a:gd name="T85" fmla="*/ 134 h 143"/>
                  <a:gd name="T86" fmla="*/ 32 w 46"/>
                  <a:gd name="T87" fmla="*/ 130 h 143"/>
                  <a:gd name="T88" fmla="*/ 32 w 46"/>
                  <a:gd name="T89" fmla="*/ 122 h 143"/>
                  <a:gd name="T90" fmla="*/ 32 w 46"/>
                  <a:gd name="T91" fmla="*/ 48 h 143"/>
                  <a:gd name="T92" fmla="*/ 29 w 46"/>
                  <a:gd name="T93" fmla="*/ 48 h 1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6"/>
                  <a:gd name="T142" fmla="*/ 0 h 143"/>
                  <a:gd name="T143" fmla="*/ 46 w 46"/>
                  <a:gd name="T144" fmla="*/ 143 h 1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6" h="143">
                    <a:moveTo>
                      <a:pt x="17" y="2"/>
                    </a:moveTo>
                    <a:lnTo>
                      <a:pt x="15" y="6"/>
                    </a:lnTo>
                    <a:lnTo>
                      <a:pt x="13" y="9"/>
                    </a:lnTo>
                    <a:lnTo>
                      <a:pt x="15" y="13"/>
                    </a:lnTo>
                    <a:lnTo>
                      <a:pt x="17" y="17"/>
                    </a:lnTo>
                    <a:lnTo>
                      <a:pt x="21" y="19"/>
                    </a:lnTo>
                    <a:lnTo>
                      <a:pt x="25" y="21"/>
                    </a:lnTo>
                    <a:lnTo>
                      <a:pt x="29" y="19"/>
                    </a:lnTo>
                    <a:lnTo>
                      <a:pt x="32" y="17"/>
                    </a:lnTo>
                    <a:lnTo>
                      <a:pt x="34" y="13"/>
                    </a:lnTo>
                    <a:lnTo>
                      <a:pt x="34" y="9"/>
                    </a:lnTo>
                    <a:lnTo>
                      <a:pt x="34" y="6"/>
                    </a:lnTo>
                    <a:lnTo>
                      <a:pt x="31" y="2"/>
                    </a:lnTo>
                    <a:lnTo>
                      <a:pt x="29" y="0"/>
                    </a:lnTo>
                    <a:lnTo>
                      <a:pt x="25" y="0"/>
                    </a:lnTo>
                    <a:lnTo>
                      <a:pt x="21" y="0"/>
                    </a:lnTo>
                    <a:lnTo>
                      <a:pt x="17" y="2"/>
                    </a:lnTo>
                    <a:close/>
                    <a:moveTo>
                      <a:pt x="29" y="48"/>
                    </a:moveTo>
                    <a:lnTo>
                      <a:pt x="0" y="59"/>
                    </a:lnTo>
                    <a:lnTo>
                      <a:pt x="2" y="63"/>
                    </a:lnTo>
                    <a:lnTo>
                      <a:pt x="6" y="61"/>
                    </a:lnTo>
                    <a:lnTo>
                      <a:pt x="9" y="61"/>
                    </a:lnTo>
                    <a:lnTo>
                      <a:pt x="11" y="61"/>
                    </a:lnTo>
                    <a:lnTo>
                      <a:pt x="13" y="63"/>
                    </a:lnTo>
                    <a:lnTo>
                      <a:pt x="13" y="65"/>
                    </a:lnTo>
                    <a:lnTo>
                      <a:pt x="15" y="67"/>
                    </a:lnTo>
                    <a:lnTo>
                      <a:pt x="15" y="71"/>
                    </a:lnTo>
                    <a:lnTo>
                      <a:pt x="15" y="78"/>
                    </a:lnTo>
                    <a:lnTo>
                      <a:pt x="15" y="86"/>
                    </a:lnTo>
                    <a:lnTo>
                      <a:pt x="15" y="122"/>
                    </a:lnTo>
                    <a:lnTo>
                      <a:pt x="15" y="130"/>
                    </a:lnTo>
                    <a:lnTo>
                      <a:pt x="15" y="134"/>
                    </a:lnTo>
                    <a:lnTo>
                      <a:pt x="13" y="136"/>
                    </a:lnTo>
                    <a:lnTo>
                      <a:pt x="11" y="138"/>
                    </a:lnTo>
                    <a:lnTo>
                      <a:pt x="8" y="140"/>
                    </a:lnTo>
                    <a:lnTo>
                      <a:pt x="2" y="140"/>
                    </a:lnTo>
                    <a:lnTo>
                      <a:pt x="2" y="143"/>
                    </a:lnTo>
                    <a:lnTo>
                      <a:pt x="46" y="143"/>
                    </a:lnTo>
                    <a:lnTo>
                      <a:pt x="46" y="140"/>
                    </a:lnTo>
                    <a:lnTo>
                      <a:pt x="42" y="140"/>
                    </a:lnTo>
                    <a:lnTo>
                      <a:pt x="38" y="138"/>
                    </a:lnTo>
                    <a:lnTo>
                      <a:pt x="36" y="136"/>
                    </a:lnTo>
                    <a:lnTo>
                      <a:pt x="34" y="134"/>
                    </a:lnTo>
                    <a:lnTo>
                      <a:pt x="32" y="130"/>
                    </a:lnTo>
                    <a:lnTo>
                      <a:pt x="32" y="122"/>
                    </a:lnTo>
                    <a:lnTo>
                      <a:pt x="32" y="48"/>
                    </a:lnTo>
                    <a:lnTo>
                      <a:pt x="29" y="48"/>
                    </a:lnTo>
                    <a:close/>
                  </a:path>
                </a:pathLst>
              </a:custGeom>
              <a:solidFill>
                <a:srgbClr val="000000"/>
              </a:solidFill>
              <a:ln w="0">
                <a:solidFill>
                  <a:srgbClr val="000000"/>
                </a:solidFill>
                <a:prstDash val="solid"/>
                <a:round/>
                <a:headEnd/>
                <a:tailEnd/>
              </a:ln>
            </p:spPr>
            <p:txBody>
              <a:bodyPr/>
              <a:lstStyle/>
              <a:p>
                <a:endParaRPr lang="it-IT"/>
              </a:p>
            </p:txBody>
          </p:sp>
          <p:sp>
            <p:nvSpPr>
              <p:cNvPr id="2129" name="Freeform 288"/>
              <p:cNvSpPr>
                <a:spLocks/>
              </p:cNvSpPr>
              <p:nvPr/>
            </p:nvSpPr>
            <p:spPr bwMode="auto">
              <a:xfrm>
                <a:off x="594" y="1459"/>
                <a:ext cx="50" cy="48"/>
              </a:xfrm>
              <a:custGeom>
                <a:avLst/>
                <a:gdLst>
                  <a:gd name="T0" fmla="*/ 27 w 100"/>
                  <a:gd name="T1" fmla="*/ 0 h 95"/>
                  <a:gd name="T2" fmla="*/ 0 w 100"/>
                  <a:gd name="T3" fmla="*/ 15 h 95"/>
                  <a:gd name="T4" fmla="*/ 8 w 100"/>
                  <a:gd name="T5" fmla="*/ 13 h 95"/>
                  <a:gd name="T6" fmla="*/ 12 w 100"/>
                  <a:gd name="T7" fmla="*/ 15 h 95"/>
                  <a:gd name="T8" fmla="*/ 14 w 100"/>
                  <a:gd name="T9" fmla="*/ 21 h 95"/>
                  <a:gd name="T10" fmla="*/ 16 w 100"/>
                  <a:gd name="T11" fmla="*/ 30 h 95"/>
                  <a:gd name="T12" fmla="*/ 16 w 100"/>
                  <a:gd name="T13" fmla="*/ 74 h 95"/>
                  <a:gd name="T14" fmla="*/ 14 w 100"/>
                  <a:gd name="T15" fmla="*/ 84 h 95"/>
                  <a:gd name="T16" fmla="*/ 10 w 100"/>
                  <a:gd name="T17" fmla="*/ 90 h 95"/>
                  <a:gd name="T18" fmla="*/ 2 w 100"/>
                  <a:gd name="T19" fmla="*/ 92 h 95"/>
                  <a:gd name="T20" fmla="*/ 0 w 100"/>
                  <a:gd name="T21" fmla="*/ 95 h 95"/>
                  <a:gd name="T22" fmla="*/ 46 w 100"/>
                  <a:gd name="T23" fmla="*/ 92 h 95"/>
                  <a:gd name="T24" fmla="*/ 37 w 100"/>
                  <a:gd name="T25" fmla="*/ 90 h 95"/>
                  <a:gd name="T26" fmla="*/ 33 w 100"/>
                  <a:gd name="T27" fmla="*/ 86 h 95"/>
                  <a:gd name="T28" fmla="*/ 33 w 100"/>
                  <a:gd name="T29" fmla="*/ 80 h 95"/>
                  <a:gd name="T30" fmla="*/ 31 w 100"/>
                  <a:gd name="T31" fmla="*/ 26 h 95"/>
                  <a:gd name="T32" fmla="*/ 48 w 100"/>
                  <a:gd name="T33" fmla="*/ 13 h 95"/>
                  <a:gd name="T34" fmla="*/ 60 w 100"/>
                  <a:gd name="T35" fmla="*/ 13 h 95"/>
                  <a:gd name="T36" fmla="*/ 67 w 100"/>
                  <a:gd name="T37" fmla="*/ 19 h 95"/>
                  <a:gd name="T38" fmla="*/ 69 w 100"/>
                  <a:gd name="T39" fmla="*/ 28 h 95"/>
                  <a:gd name="T40" fmla="*/ 69 w 100"/>
                  <a:gd name="T41" fmla="*/ 74 h 95"/>
                  <a:gd name="T42" fmla="*/ 69 w 100"/>
                  <a:gd name="T43" fmla="*/ 84 h 95"/>
                  <a:gd name="T44" fmla="*/ 66 w 100"/>
                  <a:gd name="T45" fmla="*/ 90 h 95"/>
                  <a:gd name="T46" fmla="*/ 58 w 100"/>
                  <a:gd name="T47" fmla="*/ 92 h 95"/>
                  <a:gd name="T48" fmla="*/ 56 w 100"/>
                  <a:gd name="T49" fmla="*/ 95 h 95"/>
                  <a:gd name="T50" fmla="*/ 100 w 100"/>
                  <a:gd name="T51" fmla="*/ 92 h 95"/>
                  <a:gd name="T52" fmla="*/ 92 w 100"/>
                  <a:gd name="T53" fmla="*/ 90 h 95"/>
                  <a:gd name="T54" fmla="*/ 88 w 100"/>
                  <a:gd name="T55" fmla="*/ 86 h 95"/>
                  <a:gd name="T56" fmla="*/ 87 w 100"/>
                  <a:gd name="T57" fmla="*/ 74 h 95"/>
                  <a:gd name="T58" fmla="*/ 87 w 100"/>
                  <a:gd name="T59" fmla="*/ 26 h 95"/>
                  <a:gd name="T60" fmla="*/ 85 w 100"/>
                  <a:gd name="T61" fmla="*/ 17 h 95"/>
                  <a:gd name="T62" fmla="*/ 79 w 100"/>
                  <a:gd name="T63" fmla="*/ 7 h 95"/>
                  <a:gd name="T64" fmla="*/ 69 w 100"/>
                  <a:gd name="T65" fmla="*/ 2 h 95"/>
                  <a:gd name="T66" fmla="*/ 48 w 100"/>
                  <a:gd name="T67" fmla="*/ 5 h 95"/>
                  <a:gd name="T68" fmla="*/ 31 w 100"/>
                  <a:gd name="T69" fmla="*/ 0 h 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95"/>
                  <a:gd name="T107" fmla="*/ 100 w 100"/>
                  <a:gd name="T108" fmla="*/ 95 h 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95">
                    <a:moveTo>
                      <a:pt x="31" y="0"/>
                    </a:moveTo>
                    <a:lnTo>
                      <a:pt x="27" y="0"/>
                    </a:lnTo>
                    <a:lnTo>
                      <a:pt x="0" y="11"/>
                    </a:lnTo>
                    <a:lnTo>
                      <a:pt x="0" y="15"/>
                    </a:lnTo>
                    <a:lnTo>
                      <a:pt x="4" y="13"/>
                    </a:lnTo>
                    <a:lnTo>
                      <a:pt x="8" y="13"/>
                    </a:lnTo>
                    <a:lnTo>
                      <a:pt x="10" y="13"/>
                    </a:lnTo>
                    <a:lnTo>
                      <a:pt x="12" y="15"/>
                    </a:lnTo>
                    <a:lnTo>
                      <a:pt x="14" y="17"/>
                    </a:lnTo>
                    <a:lnTo>
                      <a:pt x="14" y="21"/>
                    </a:lnTo>
                    <a:lnTo>
                      <a:pt x="16" y="25"/>
                    </a:lnTo>
                    <a:lnTo>
                      <a:pt x="16" y="30"/>
                    </a:lnTo>
                    <a:lnTo>
                      <a:pt x="16" y="40"/>
                    </a:lnTo>
                    <a:lnTo>
                      <a:pt x="16" y="74"/>
                    </a:lnTo>
                    <a:lnTo>
                      <a:pt x="16" y="80"/>
                    </a:lnTo>
                    <a:lnTo>
                      <a:pt x="14" y="84"/>
                    </a:lnTo>
                    <a:lnTo>
                      <a:pt x="12" y="88"/>
                    </a:lnTo>
                    <a:lnTo>
                      <a:pt x="10" y="90"/>
                    </a:lnTo>
                    <a:lnTo>
                      <a:pt x="8" y="92"/>
                    </a:lnTo>
                    <a:lnTo>
                      <a:pt x="2" y="92"/>
                    </a:lnTo>
                    <a:lnTo>
                      <a:pt x="0" y="92"/>
                    </a:lnTo>
                    <a:lnTo>
                      <a:pt x="0" y="95"/>
                    </a:lnTo>
                    <a:lnTo>
                      <a:pt x="46" y="95"/>
                    </a:lnTo>
                    <a:lnTo>
                      <a:pt x="46" y="92"/>
                    </a:lnTo>
                    <a:lnTo>
                      <a:pt x="41" y="92"/>
                    </a:lnTo>
                    <a:lnTo>
                      <a:pt x="37" y="90"/>
                    </a:lnTo>
                    <a:lnTo>
                      <a:pt x="35" y="88"/>
                    </a:lnTo>
                    <a:lnTo>
                      <a:pt x="33" y="86"/>
                    </a:lnTo>
                    <a:lnTo>
                      <a:pt x="33" y="84"/>
                    </a:lnTo>
                    <a:lnTo>
                      <a:pt x="33" y="80"/>
                    </a:lnTo>
                    <a:lnTo>
                      <a:pt x="31" y="74"/>
                    </a:lnTo>
                    <a:lnTo>
                      <a:pt x="31" y="26"/>
                    </a:lnTo>
                    <a:lnTo>
                      <a:pt x="41" y="19"/>
                    </a:lnTo>
                    <a:lnTo>
                      <a:pt x="48" y="13"/>
                    </a:lnTo>
                    <a:lnTo>
                      <a:pt x="56" y="13"/>
                    </a:lnTo>
                    <a:lnTo>
                      <a:pt x="60" y="13"/>
                    </a:lnTo>
                    <a:lnTo>
                      <a:pt x="64" y="15"/>
                    </a:lnTo>
                    <a:lnTo>
                      <a:pt x="67" y="19"/>
                    </a:lnTo>
                    <a:lnTo>
                      <a:pt x="69" y="23"/>
                    </a:lnTo>
                    <a:lnTo>
                      <a:pt x="69" y="28"/>
                    </a:lnTo>
                    <a:lnTo>
                      <a:pt x="69" y="36"/>
                    </a:lnTo>
                    <a:lnTo>
                      <a:pt x="69" y="74"/>
                    </a:lnTo>
                    <a:lnTo>
                      <a:pt x="69" y="80"/>
                    </a:lnTo>
                    <a:lnTo>
                      <a:pt x="69" y="84"/>
                    </a:lnTo>
                    <a:lnTo>
                      <a:pt x="67" y="88"/>
                    </a:lnTo>
                    <a:lnTo>
                      <a:pt x="66" y="90"/>
                    </a:lnTo>
                    <a:lnTo>
                      <a:pt x="62" y="92"/>
                    </a:lnTo>
                    <a:lnTo>
                      <a:pt x="58" y="92"/>
                    </a:lnTo>
                    <a:lnTo>
                      <a:pt x="56" y="92"/>
                    </a:lnTo>
                    <a:lnTo>
                      <a:pt x="56" y="95"/>
                    </a:lnTo>
                    <a:lnTo>
                      <a:pt x="100" y="95"/>
                    </a:lnTo>
                    <a:lnTo>
                      <a:pt x="100" y="92"/>
                    </a:lnTo>
                    <a:lnTo>
                      <a:pt x="96" y="92"/>
                    </a:lnTo>
                    <a:lnTo>
                      <a:pt x="92" y="90"/>
                    </a:lnTo>
                    <a:lnTo>
                      <a:pt x="90" y="88"/>
                    </a:lnTo>
                    <a:lnTo>
                      <a:pt x="88" y="86"/>
                    </a:lnTo>
                    <a:lnTo>
                      <a:pt x="87" y="82"/>
                    </a:lnTo>
                    <a:lnTo>
                      <a:pt x="87" y="74"/>
                    </a:lnTo>
                    <a:lnTo>
                      <a:pt x="87" y="36"/>
                    </a:lnTo>
                    <a:lnTo>
                      <a:pt x="87" y="26"/>
                    </a:lnTo>
                    <a:lnTo>
                      <a:pt x="87" y="21"/>
                    </a:lnTo>
                    <a:lnTo>
                      <a:pt x="85" y="17"/>
                    </a:lnTo>
                    <a:lnTo>
                      <a:pt x="83" y="11"/>
                    </a:lnTo>
                    <a:lnTo>
                      <a:pt x="79" y="7"/>
                    </a:lnTo>
                    <a:lnTo>
                      <a:pt x="75" y="3"/>
                    </a:lnTo>
                    <a:lnTo>
                      <a:pt x="69" y="2"/>
                    </a:lnTo>
                    <a:lnTo>
                      <a:pt x="64" y="0"/>
                    </a:lnTo>
                    <a:lnTo>
                      <a:pt x="48" y="5"/>
                    </a:lnTo>
                    <a:lnTo>
                      <a:pt x="33" y="19"/>
                    </a:lnTo>
                    <a:lnTo>
                      <a:pt x="31" y="0"/>
                    </a:lnTo>
                    <a:close/>
                  </a:path>
                </a:pathLst>
              </a:custGeom>
              <a:solidFill>
                <a:srgbClr val="000000"/>
              </a:solidFill>
              <a:ln w="0">
                <a:solidFill>
                  <a:srgbClr val="000000"/>
                </a:solidFill>
                <a:prstDash val="solid"/>
                <a:round/>
                <a:headEnd/>
                <a:tailEnd/>
              </a:ln>
            </p:spPr>
            <p:txBody>
              <a:bodyPr/>
              <a:lstStyle/>
              <a:p>
                <a:endParaRPr lang="it-IT"/>
              </a:p>
            </p:txBody>
          </p:sp>
          <p:sp>
            <p:nvSpPr>
              <p:cNvPr id="2130" name="Freeform 289"/>
              <p:cNvSpPr>
                <a:spLocks noEditPoints="1"/>
              </p:cNvSpPr>
              <p:nvPr/>
            </p:nvSpPr>
            <p:spPr bwMode="auto">
              <a:xfrm>
                <a:off x="803" y="1435"/>
                <a:ext cx="23" cy="72"/>
              </a:xfrm>
              <a:custGeom>
                <a:avLst/>
                <a:gdLst>
                  <a:gd name="T0" fmla="*/ 17 w 45"/>
                  <a:gd name="T1" fmla="*/ 2 h 143"/>
                  <a:gd name="T2" fmla="*/ 15 w 45"/>
                  <a:gd name="T3" fmla="*/ 6 h 143"/>
                  <a:gd name="T4" fmla="*/ 13 w 45"/>
                  <a:gd name="T5" fmla="*/ 9 h 143"/>
                  <a:gd name="T6" fmla="*/ 15 w 45"/>
                  <a:gd name="T7" fmla="*/ 13 h 143"/>
                  <a:gd name="T8" fmla="*/ 17 w 45"/>
                  <a:gd name="T9" fmla="*/ 17 h 143"/>
                  <a:gd name="T10" fmla="*/ 21 w 45"/>
                  <a:gd name="T11" fmla="*/ 19 h 143"/>
                  <a:gd name="T12" fmla="*/ 24 w 45"/>
                  <a:gd name="T13" fmla="*/ 21 h 143"/>
                  <a:gd name="T14" fmla="*/ 28 w 45"/>
                  <a:gd name="T15" fmla="*/ 19 h 143"/>
                  <a:gd name="T16" fmla="*/ 32 w 45"/>
                  <a:gd name="T17" fmla="*/ 17 h 143"/>
                  <a:gd name="T18" fmla="*/ 34 w 45"/>
                  <a:gd name="T19" fmla="*/ 13 h 143"/>
                  <a:gd name="T20" fmla="*/ 34 w 45"/>
                  <a:gd name="T21" fmla="*/ 9 h 143"/>
                  <a:gd name="T22" fmla="*/ 34 w 45"/>
                  <a:gd name="T23" fmla="*/ 6 h 143"/>
                  <a:gd name="T24" fmla="*/ 30 w 45"/>
                  <a:gd name="T25" fmla="*/ 2 h 143"/>
                  <a:gd name="T26" fmla="*/ 28 w 45"/>
                  <a:gd name="T27" fmla="*/ 0 h 143"/>
                  <a:gd name="T28" fmla="*/ 24 w 45"/>
                  <a:gd name="T29" fmla="*/ 0 h 143"/>
                  <a:gd name="T30" fmla="*/ 21 w 45"/>
                  <a:gd name="T31" fmla="*/ 0 h 143"/>
                  <a:gd name="T32" fmla="*/ 17 w 45"/>
                  <a:gd name="T33" fmla="*/ 2 h 143"/>
                  <a:gd name="T34" fmla="*/ 28 w 45"/>
                  <a:gd name="T35" fmla="*/ 48 h 143"/>
                  <a:gd name="T36" fmla="*/ 0 w 45"/>
                  <a:gd name="T37" fmla="*/ 59 h 143"/>
                  <a:gd name="T38" fmla="*/ 1 w 45"/>
                  <a:gd name="T39" fmla="*/ 63 h 143"/>
                  <a:gd name="T40" fmla="*/ 5 w 45"/>
                  <a:gd name="T41" fmla="*/ 61 h 143"/>
                  <a:gd name="T42" fmla="*/ 9 w 45"/>
                  <a:gd name="T43" fmla="*/ 61 h 143"/>
                  <a:gd name="T44" fmla="*/ 11 w 45"/>
                  <a:gd name="T45" fmla="*/ 61 h 143"/>
                  <a:gd name="T46" fmla="*/ 13 w 45"/>
                  <a:gd name="T47" fmla="*/ 63 h 143"/>
                  <a:gd name="T48" fmla="*/ 13 w 45"/>
                  <a:gd name="T49" fmla="*/ 65 h 143"/>
                  <a:gd name="T50" fmla="*/ 15 w 45"/>
                  <a:gd name="T51" fmla="*/ 67 h 143"/>
                  <a:gd name="T52" fmla="*/ 15 w 45"/>
                  <a:gd name="T53" fmla="*/ 71 h 143"/>
                  <a:gd name="T54" fmla="*/ 15 w 45"/>
                  <a:gd name="T55" fmla="*/ 78 h 143"/>
                  <a:gd name="T56" fmla="*/ 15 w 45"/>
                  <a:gd name="T57" fmla="*/ 86 h 143"/>
                  <a:gd name="T58" fmla="*/ 15 w 45"/>
                  <a:gd name="T59" fmla="*/ 122 h 143"/>
                  <a:gd name="T60" fmla="*/ 15 w 45"/>
                  <a:gd name="T61" fmla="*/ 130 h 143"/>
                  <a:gd name="T62" fmla="*/ 15 w 45"/>
                  <a:gd name="T63" fmla="*/ 134 h 143"/>
                  <a:gd name="T64" fmla="*/ 13 w 45"/>
                  <a:gd name="T65" fmla="*/ 136 h 143"/>
                  <a:gd name="T66" fmla="*/ 11 w 45"/>
                  <a:gd name="T67" fmla="*/ 138 h 143"/>
                  <a:gd name="T68" fmla="*/ 7 w 45"/>
                  <a:gd name="T69" fmla="*/ 140 h 143"/>
                  <a:gd name="T70" fmla="*/ 1 w 45"/>
                  <a:gd name="T71" fmla="*/ 140 h 143"/>
                  <a:gd name="T72" fmla="*/ 1 w 45"/>
                  <a:gd name="T73" fmla="*/ 143 h 143"/>
                  <a:gd name="T74" fmla="*/ 45 w 45"/>
                  <a:gd name="T75" fmla="*/ 143 h 143"/>
                  <a:gd name="T76" fmla="*/ 45 w 45"/>
                  <a:gd name="T77" fmla="*/ 140 h 143"/>
                  <a:gd name="T78" fmla="*/ 42 w 45"/>
                  <a:gd name="T79" fmla="*/ 140 h 143"/>
                  <a:gd name="T80" fmla="*/ 38 w 45"/>
                  <a:gd name="T81" fmla="*/ 138 h 143"/>
                  <a:gd name="T82" fmla="*/ 36 w 45"/>
                  <a:gd name="T83" fmla="*/ 136 h 143"/>
                  <a:gd name="T84" fmla="*/ 34 w 45"/>
                  <a:gd name="T85" fmla="*/ 134 h 143"/>
                  <a:gd name="T86" fmla="*/ 32 w 45"/>
                  <a:gd name="T87" fmla="*/ 130 h 143"/>
                  <a:gd name="T88" fmla="*/ 32 w 45"/>
                  <a:gd name="T89" fmla="*/ 122 h 143"/>
                  <a:gd name="T90" fmla="*/ 32 w 45"/>
                  <a:gd name="T91" fmla="*/ 48 h 143"/>
                  <a:gd name="T92" fmla="*/ 28 w 45"/>
                  <a:gd name="T93" fmla="*/ 48 h 1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
                  <a:gd name="T142" fmla="*/ 0 h 143"/>
                  <a:gd name="T143" fmla="*/ 45 w 45"/>
                  <a:gd name="T144" fmla="*/ 143 h 1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 h="143">
                    <a:moveTo>
                      <a:pt x="17" y="2"/>
                    </a:moveTo>
                    <a:lnTo>
                      <a:pt x="15" y="6"/>
                    </a:lnTo>
                    <a:lnTo>
                      <a:pt x="13" y="9"/>
                    </a:lnTo>
                    <a:lnTo>
                      <a:pt x="15" y="13"/>
                    </a:lnTo>
                    <a:lnTo>
                      <a:pt x="17" y="17"/>
                    </a:lnTo>
                    <a:lnTo>
                      <a:pt x="21" y="19"/>
                    </a:lnTo>
                    <a:lnTo>
                      <a:pt x="24" y="21"/>
                    </a:lnTo>
                    <a:lnTo>
                      <a:pt x="28" y="19"/>
                    </a:lnTo>
                    <a:lnTo>
                      <a:pt x="32" y="17"/>
                    </a:lnTo>
                    <a:lnTo>
                      <a:pt x="34" y="13"/>
                    </a:lnTo>
                    <a:lnTo>
                      <a:pt x="34" y="9"/>
                    </a:lnTo>
                    <a:lnTo>
                      <a:pt x="34" y="6"/>
                    </a:lnTo>
                    <a:lnTo>
                      <a:pt x="30" y="2"/>
                    </a:lnTo>
                    <a:lnTo>
                      <a:pt x="28" y="0"/>
                    </a:lnTo>
                    <a:lnTo>
                      <a:pt x="24" y="0"/>
                    </a:lnTo>
                    <a:lnTo>
                      <a:pt x="21" y="0"/>
                    </a:lnTo>
                    <a:lnTo>
                      <a:pt x="17" y="2"/>
                    </a:lnTo>
                    <a:close/>
                    <a:moveTo>
                      <a:pt x="28" y="48"/>
                    </a:moveTo>
                    <a:lnTo>
                      <a:pt x="0" y="59"/>
                    </a:lnTo>
                    <a:lnTo>
                      <a:pt x="1" y="63"/>
                    </a:lnTo>
                    <a:lnTo>
                      <a:pt x="5" y="61"/>
                    </a:lnTo>
                    <a:lnTo>
                      <a:pt x="9" y="61"/>
                    </a:lnTo>
                    <a:lnTo>
                      <a:pt x="11" y="61"/>
                    </a:lnTo>
                    <a:lnTo>
                      <a:pt x="13" y="63"/>
                    </a:lnTo>
                    <a:lnTo>
                      <a:pt x="13" y="65"/>
                    </a:lnTo>
                    <a:lnTo>
                      <a:pt x="15" y="67"/>
                    </a:lnTo>
                    <a:lnTo>
                      <a:pt x="15" y="71"/>
                    </a:lnTo>
                    <a:lnTo>
                      <a:pt x="15" y="78"/>
                    </a:lnTo>
                    <a:lnTo>
                      <a:pt x="15" y="86"/>
                    </a:lnTo>
                    <a:lnTo>
                      <a:pt x="15" y="122"/>
                    </a:lnTo>
                    <a:lnTo>
                      <a:pt x="15" y="130"/>
                    </a:lnTo>
                    <a:lnTo>
                      <a:pt x="15" y="134"/>
                    </a:lnTo>
                    <a:lnTo>
                      <a:pt x="13" y="136"/>
                    </a:lnTo>
                    <a:lnTo>
                      <a:pt x="11" y="138"/>
                    </a:lnTo>
                    <a:lnTo>
                      <a:pt x="7" y="140"/>
                    </a:lnTo>
                    <a:lnTo>
                      <a:pt x="1" y="140"/>
                    </a:lnTo>
                    <a:lnTo>
                      <a:pt x="1" y="143"/>
                    </a:lnTo>
                    <a:lnTo>
                      <a:pt x="45" y="143"/>
                    </a:lnTo>
                    <a:lnTo>
                      <a:pt x="45" y="140"/>
                    </a:lnTo>
                    <a:lnTo>
                      <a:pt x="42" y="140"/>
                    </a:lnTo>
                    <a:lnTo>
                      <a:pt x="38" y="138"/>
                    </a:lnTo>
                    <a:lnTo>
                      <a:pt x="36" y="136"/>
                    </a:lnTo>
                    <a:lnTo>
                      <a:pt x="34" y="134"/>
                    </a:lnTo>
                    <a:lnTo>
                      <a:pt x="32" y="130"/>
                    </a:lnTo>
                    <a:lnTo>
                      <a:pt x="32" y="122"/>
                    </a:lnTo>
                    <a:lnTo>
                      <a:pt x="32" y="48"/>
                    </a:lnTo>
                    <a:lnTo>
                      <a:pt x="28" y="48"/>
                    </a:lnTo>
                    <a:close/>
                  </a:path>
                </a:pathLst>
              </a:custGeom>
              <a:solidFill>
                <a:srgbClr val="000000"/>
              </a:solidFill>
              <a:ln w="0">
                <a:solidFill>
                  <a:srgbClr val="000000"/>
                </a:solidFill>
                <a:prstDash val="solid"/>
                <a:round/>
                <a:headEnd/>
                <a:tailEnd/>
              </a:ln>
            </p:spPr>
            <p:txBody>
              <a:bodyPr/>
              <a:lstStyle/>
              <a:p>
                <a:endParaRPr lang="it-IT"/>
              </a:p>
            </p:txBody>
          </p:sp>
          <p:sp>
            <p:nvSpPr>
              <p:cNvPr id="2131" name="Freeform 290"/>
              <p:cNvSpPr>
                <a:spLocks/>
              </p:cNvSpPr>
              <p:nvPr/>
            </p:nvSpPr>
            <p:spPr bwMode="auto">
              <a:xfrm>
                <a:off x="830" y="1459"/>
                <a:ext cx="49" cy="48"/>
              </a:xfrm>
              <a:custGeom>
                <a:avLst/>
                <a:gdLst>
                  <a:gd name="T0" fmla="*/ 27 w 100"/>
                  <a:gd name="T1" fmla="*/ 0 h 95"/>
                  <a:gd name="T2" fmla="*/ 0 w 100"/>
                  <a:gd name="T3" fmla="*/ 15 h 95"/>
                  <a:gd name="T4" fmla="*/ 8 w 100"/>
                  <a:gd name="T5" fmla="*/ 13 h 95"/>
                  <a:gd name="T6" fmla="*/ 12 w 100"/>
                  <a:gd name="T7" fmla="*/ 15 h 95"/>
                  <a:gd name="T8" fmla="*/ 13 w 100"/>
                  <a:gd name="T9" fmla="*/ 21 h 95"/>
                  <a:gd name="T10" fmla="*/ 15 w 100"/>
                  <a:gd name="T11" fmla="*/ 30 h 95"/>
                  <a:gd name="T12" fmla="*/ 15 w 100"/>
                  <a:gd name="T13" fmla="*/ 74 h 95"/>
                  <a:gd name="T14" fmla="*/ 13 w 100"/>
                  <a:gd name="T15" fmla="*/ 84 h 95"/>
                  <a:gd name="T16" fmla="*/ 10 w 100"/>
                  <a:gd name="T17" fmla="*/ 90 h 95"/>
                  <a:gd name="T18" fmla="*/ 2 w 100"/>
                  <a:gd name="T19" fmla="*/ 92 h 95"/>
                  <a:gd name="T20" fmla="*/ 0 w 100"/>
                  <a:gd name="T21" fmla="*/ 95 h 95"/>
                  <a:gd name="T22" fmla="*/ 46 w 100"/>
                  <a:gd name="T23" fmla="*/ 92 h 95"/>
                  <a:gd name="T24" fmla="*/ 36 w 100"/>
                  <a:gd name="T25" fmla="*/ 90 h 95"/>
                  <a:gd name="T26" fmla="*/ 33 w 100"/>
                  <a:gd name="T27" fmla="*/ 86 h 95"/>
                  <a:gd name="T28" fmla="*/ 33 w 100"/>
                  <a:gd name="T29" fmla="*/ 80 h 95"/>
                  <a:gd name="T30" fmla="*/ 31 w 100"/>
                  <a:gd name="T31" fmla="*/ 26 h 95"/>
                  <a:gd name="T32" fmla="*/ 48 w 100"/>
                  <a:gd name="T33" fmla="*/ 13 h 95"/>
                  <a:gd name="T34" fmla="*/ 59 w 100"/>
                  <a:gd name="T35" fmla="*/ 13 h 95"/>
                  <a:gd name="T36" fmla="*/ 67 w 100"/>
                  <a:gd name="T37" fmla="*/ 19 h 95"/>
                  <a:gd name="T38" fmla="*/ 69 w 100"/>
                  <a:gd name="T39" fmla="*/ 28 h 95"/>
                  <a:gd name="T40" fmla="*/ 69 w 100"/>
                  <a:gd name="T41" fmla="*/ 74 h 95"/>
                  <a:gd name="T42" fmla="*/ 69 w 100"/>
                  <a:gd name="T43" fmla="*/ 84 h 95"/>
                  <a:gd name="T44" fmla="*/ 65 w 100"/>
                  <a:gd name="T45" fmla="*/ 90 h 95"/>
                  <a:gd name="T46" fmla="*/ 57 w 100"/>
                  <a:gd name="T47" fmla="*/ 92 h 95"/>
                  <a:gd name="T48" fmla="*/ 56 w 100"/>
                  <a:gd name="T49" fmla="*/ 95 h 95"/>
                  <a:gd name="T50" fmla="*/ 100 w 100"/>
                  <a:gd name="T51" fmla="*/ 92 h 95"/>
                  <a:gd name="T52" fmla="*/ 92 w 100"/>
                  <a:gd name="T53" fmla="*/ 90 h 95"/>
                  <a:gd name="T54" fmla="*/ 88 w 100"/>
                  <a:gd name="T55" fmla="*/ 86 h 95"/>
                  <a:gd name="T56" fmla="*/ 86 w 100"/>
                  <a:gd name="T57" fmla="*/ 74 h 95"/>
                  <a:gd name="T58" fmla="*/ 86 w 100"/>
                  <a:gd name="T59" fmla="*/ 26 h 95"/>
                  <a:gd name="T60" fmla="*/ 84 w 100"/>
                  <a:gd name="T61" fmla="*/ 17 h 95"/>
                  <a:gd name="T62" fmla="*/ 79 w 100"/>
                  <a:gd name="T63" fmla="*/ 7 h 95"/>
                  <a:gd name="T64" fmla="*/ 69 w 100"/>
                  <a:gd name="T65" fmla="*/ 2 h 95"/>
                  <a:gd name="T66" fmla="*/ 48 w 100"/>
                  <a:gd name="T67" fmla="*/ 5 h 95"/>
                  <a:gd name="T68" fmla="*/ 31 w 100"/>
                  <a:gd name="T69" fmla="*/ 0 h 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0"/>
                  <a:gd name="T106" fmla="*/ 0 h 95"/>
                  <a:gd name="T107" fmla="*/ 100 w 100"/>
                  <a:gd name="T108" fmla="*/ 95 h 9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0" h="95">
                    <a:moveTo>
                      <a:pt x="31" y="0"/>
                    </a:moveTo>
                    <a:lnTo>
                      <a:pt x="27" y="0"/>
                    </a:lnTo>
                    <a:lnTo>
                      <a:pt x="0" y="11"/>
                    </a:lnTo>
                    <a:lnTo>
                      <a:pt x="0" y="15"/>
                    </a:lnTo>
                    <a:lnTo>
                      <a:pt x="4" y="13"/>
                    </a:lnTo>
                    <a:lnTo>
                      <a:pt x="8" y="13"/>
                    </a:lnTo>
                    <a:lnTo>
                      <a:pt x="10" y="13"/>
                    </a:lnTo>
                    <a:lnTo>
                      <a:pt x="12" y="15"/>
                    </a:lnTo>
                    <a:lnTo>
                      <a:pt x="13" y="17"/>
                    </a:lnTo>
                    <a:lnTo>
                      <a:pt x="13" y="21"/>
                    </a:lnTo>
                    <a:lnTo>
                      <a:pt x="15" y="25"/>
                    </a:lnTo>
                    <a:lnTo>
                      <a:pt x="15" y="30"/>
                    </a:lnTo>
                    <a:lnTo>
                      <a:pt x="15" y="40"/>
                    </a:lnTo>
                    <a:lnTo>
                      <a:pt x="15" y="74"/>
                    </a:lnTo>
                    <a:lnTo>
                      <a:pt x="15" y="80"/>
                    </a:lnTo>
                    <a:lnTo>
                      <a:pt x="13" y="84"/>
                    </a:lnTo>
                    <a:lnTo>
                      <a:pt x="12" y="88"/>
                    </a:lnTo>
                    <a:lnTo>
                      <a:pt x="10" y="90"/>
                    </a:lnTo>
                    <a:lnTo>
                      <a:pt x="8" y="92"/>
                    </a:lnTo>
                    <a:lnTo>
                      <a:pt x="2" y="92"/>
                    </a:lnTo>
                    <a:lnTo>
                      <a:pt x="0" y="92"/>
                    </a:lnTo>
                    <a:lnTo>
                      <a:pt x="0" y="95"/>
                    </a:lnTo>
                    <a:lnTo>
                      <a:pt x="46" y="95"/>
                    </a:lnTo>
                    <a:lnTo>
                      <a:pt x="46" y="92"/>
                    </a:lnTo>
                    <a:lnTo>
                      <a:pt x="40" y="92"/>
                    </a:lnTo>
                    <a:lnTo>
                      <a:pt x="36" y="90"/>
                    </a:lnTo>
                    <a:lnTo>
                      <a:pt x="35" y="88"/>
                    </a:lnTo>
                    <a:lnTo>
                      <a:pt x="33" y="86"/>
                    </a:lnTo>
                    <a:lnTo>
                      <a:pt x="33" y="84"/>
                    </a:lnTo>
                    <a:lnTo>
                      <a:pt x="33" y="80"/>
                    </a:lnTo>
                    <a:lnTo>
                      <a:pt x="31" y="74"/>
                    </a:lnTo>
                    <a:lnTo>
                      <a:pt x="31" y="26"/>
                    </a:lnTo>
                    <a:lnTo>
                      <a:pt x="40" y="19"/>
                    </a:lnTo>
                    <a:lnTo>
                      <a:pt x="48" y="13"/>
                    </a:lnTo>
                    <a:lnTo>
                      <a:pt x="56" y="13"/>
                    </a:lnTo>
                    <a:lnTo>
                      <a:pt x="59" y="13"/>
                    </a:lnTo>
                    <a:lnTo>
                      <a:pt x="63" y="15"/>
                    </a:lnTo>
                    <a:lnTo>
                      <a:pt x="67" y="19"/>
                    </a:lnTo>
                    <a:lnTo>
                      <a:pt x="69" y="23"/>
                    </a:lnTo>
                    <a:lnTo>
                      <a:pt x="69" y="28"/>
                    </a:lnTo>
                    <a:lnTo>
                      <a:pt x="69" y="36"/>
                    </a:lnTo>
                    <a:lnTo>
                      <a:pt x="69" y="74"/>
                    </a:lnTo>
                    <a:lnTo>
                      <a:pt x="69" y="80"/>
                    </a:lnTo>
                    <a:lnTo>
                      <a:pt x="69" y="84"/>
                    </a:lnTo>
                    <a:lnTo>
                      <a:pt x="67" y="88"/>
                    </a:lnTo>
                    <a:lnTo>
                      <a:pt x="65" y="90"/>
                    </a:lnTo>
                    <a:lnTo>
                      <a:pt x="61" y="92"/>
                    </a:lnTo>
                    <a:lnTo>
                      <a:pt x="57" y="92"/>
                    </a:lnTo>
                    <a:lnTo>
                      <a:pt x="56" y="92"/>
                    </a:lnTo>
                    <a:lnTo>
                      <a:pt x="56" y="95"/>
                    </a:lnTo>
                    <a:lnTo>
                      <a:pt x="100" y="95"/>
                    </a:lnTo>
                    <a:lnTo>
                      <a:pt x="100" y="92"/>
                    </a:lnTo>
                    <a:lnTo>
                      <a:pt x="96" y="92"/>
                    </a:lnTo>
                    <a:lnTo>
                      <a:pt x="92" y="90"/>
                    </a:lnTo>
                    <a:lnTo>
                      <a:pt x="90" y="88"/>
                    </a:lnTo>
                    <a:lnTo>
                      <a:pt x="88" y="86"/>
                    </a:lnTo>
                    <a:lnTo>
                      <a:pt x="86" y="82"/>
                    </a:lnTo>
                    <a:lnTo>
                      <a:pt x="86" y="74"/>
                    </a:lnTo>
                    <a:lnTo>
                      <a:pt x="86" y="36"/>
                    </a:lnTo>
                    <a:lnTo>
                      <a:pt x="86" y="26"/>
                    </a:lnTo>
                    <a:lnTo>
                      <a:pt x="86" y="21"/>
                    </a:lnTo>
                    <a:lnTo>
                      <a:pt x="84" y="17"/>
                    </a:lnTo>
                    <a:lnTo>
                      <a:pt x="82" y="11"/>
                    </a:lnTo>
                    <a:lnTo>
                      <a:pt x="79" y="7"/>
                    </a:lnTo>
                    <a:lnTo>
                      <a:pt x="75" y="3"/>
                    </a:lnTo>
                    <a:lnTo>
                      <a:pt x="69" y="2"/>
                    </a:lnTo>
                    <a:lnTo>
                      <a:pt x="63" y="0"/>
                    </a:lnTo>
                    <a:lnTo>
                      <a:pt x="48" y="5"/>
                    </a:lnTo>
                    <a:lnTo>
                      <a:pt x="33" y="19"/>
                    </a:lnTo>
                    <a:lnTo>
                      <a:pt x="31" y="0"/>
                    </a:lnTo>
                    <a:close/>
                  </a:path>
                </a:pathLst>
              </a:custGeom>
              <a:solidFill>
                <a:srgbClr val="000000"/>
              </a:solidFill>
              <a:ln w="0">
                <a:solidFill>
                  <a:srgbClr val="000000"/>
                </a:solidFill>
                <a:prstDash val="solid"/>
                <a:round/>
                <a:headEnd/>
                <a:tailEnd/>
              </a:ln>
            </p:spPr>
            <p:txBody>
              <a:bodyPr/>
              <a:lstStyle/>
              <a:p>
                <a:endParaRPr lang="it-IT"/>
              </a:p>
            </p:txBody>
          </p:sp>
          <p:sp>
            <p:nvSpPr>
              <p:cNvPr id="2132" name="Freeform 291"/>
              <p:cNvSpPr>
                <a:spLocks/>
              </p:cNvSpPr>
              <p:nvPr/>
            </p:nvSpPr>
            <p:spPr bwMode="auto">
              <a:xfrm>
                <a:off x="606" y="3341"/>
                <a:ext cx="118" cy="70"/>
              </a:xfrm>
              <a:custGeom>
                <a:avLst/>
                <a:gdLst>
                  <a:gd name="T0" fmla="*/ 0 w 238"/>
                  <a:gd name="T1" fmla="*/ 17 h 142"/>
                  <a:gd name="T2" fmla="*/ 12 w 238"/>
                  <a:gd name="T3" fmla="*/ 19 h 142"/>
                  <a:gd name="T4" fmla="*/ 21 w 238"/>
                  <a:gd name="T5" fmla="*/ 25 h 142"/>
                  <a:gd name="T6" fmla="*/ 23 w 238"/>
                  <a:gd name="T7" fmla="*/ 38 h 142"/>
                  <a:gd name="T8" fmla="*/ 23 w 238"/>
                  <a:gd name="T9" fmla="*/ 111 h 142"/>
                  <a:gd name="T10" fmla="*/ 21 w 238"/>
                  <a:gd name="T11" fmla="*/ 128 h 142"/>
                  <a:gd name="T12" fmla="*/ 12 w 238"/>
                  <a:gd name="T13" fmla="*/ 136 h 142"/>
                  <a:gd name="T14" fmla="*/ 2 w 238"/>
                  <a:gd name="T15" fmla="*/ 142 h 142"/>
                  <a:gd name="T16" fmla="*/ 64 w 238"/>
                  <a:gd name="T17" fmla="*/ 136 h 142"/>
                  <a:gd name="T18" fmla="*/ 52 w 238"/>
                  <a:gd name="T19" fmla="*/ 132 h 142"/>
                  <a:gd name="T20" fmla="*/ 48 w 238"/>
                  <a:gd name="T21" fmla="*/ 119 h 142"/>
                  <a:gd name="T22" fmla="*/ 58 w 238"/>
                  <a:gd name="T23" fmla="*/ 29 h 142"/>
                  <a:gd name="T24" fmla="*/ 79 w 238"/>
                  <a:gd name="T25" fmla="*/ 17 h 142"/>
                  <a:gd name="T26" fmla="*/ 98 w 238"/>
                  <a:gd name="T27" fmla="*/ 21 h 142"/>
                  <a:gd name="T28" fmla="*/ 108 w 238"/>
                  <a:gd name="T29" fmla="*/ 40 h 142"/>
                  <a:gd name="T30" fmla="*/ 108 w 238"/>
                  <a:gd name="T31" fmla="*/ 119 h 142"/>
                  <a:gd name="T32" fmla="*/ 104 w 238"/>
                  <a:gd name="T33" fmla="*/ 130 h 142"/>
                  <a:gd name="T34" fmla="*/ 92 w 238"/>
                  <a:gd name="T35" fmla="*/ 136 h 142"/>
                  <a:gd name="T36" fmla="*/ 155 w 238"/>
                  <a:gd name="T37" fmla="*/ 142 h 142"/>
                  <a:gd name="T38" fmla="*/ 144 w 238"/>
                  <a:gd name="T39" fmla="*/ 136 h 142"/>
                  <a:gd name="T40" fmla="*/ 134 w 238"/>
                  <a:gd name="T41" fmla="*/ 128 h 142"/>
                  <a:gd name="T42" fmla="*/ 132 w 238"/>
                  <a:gd name="T43" fmla="*/ 111 h 142"/>
                  <a:gd name="T44" fmla="*/ 132 w 238"/>
                  <a:gd name="T45" fmla="*/ 36 h 142"/>
                  <a:gd name="T46" fmla="*/ 152 w 238"/>
                  <a:gd name="T47" fmla="*/ 21 h 142"/>
                  <a:gd name="T48" fmla="*/ 175 w 238"/>
                  <a:gd name="T49" fmla="*/ 17 h 142"/>
                  <a:gd name="T50" fmla="*/ 188 w 238"/>
                  <a:gd name="T51" fmla="*/ 27 h 142"/>
                  <a:gd name="T52" fmla="*/ 192 w 238"/>
                  <a:gd name="T53" fmla="*/ 52 h 142"/>
                  <a:gd name="T54" fmla="*/ 192 w 238"/>
                  <a:gd name="T55" fmla="*/ 123 h 142"/>
                  <a:gd name="T56" fmla="*/ 186 w 238"/>
                  <a:gd name="T57" fmla="*/ 132 h 142"/>
                  <a:gd name="T58" fmla="*/ 169 w 238"/>
                  <a:gd name="T59" fmla="*/ 136 h 142"/>
                  <a:gd name="T60" fmla="*/ 238 w 238"/>
                  <a:gd name="T61" fmla="*/ 136 h 142"/>
                  <a:gd name="T62" fmla="*/ 220 w 238"/>
                  <a:gd name="T63" fmla="*/ 132 h 142"/>
                  <a:gd name="T64" fmla="*/ 217 w 238"/>
                  <a:gd name="T65" fmla="*/ 119 h 142"/>
                  <a:gd name="T66" fmla="*/ 217 w 238"/>
                  <a:gd name="T67" fmla="*/ 40 h 142"/>
                  <a:gd name="T68" fmla="*/ 209 w 238"/>
                  <a:gd name="T69" fmla="*/ 15 h 142"/>
                  <a:gd name="T70" fmla="*/ 194 w 238"/>
                  <a:gd name="T71" fmla="*/ 2 h 142"/>
                  <a:gd name="T72" fmla="*/ 173 w 238"/>
                  <a:gd name="T73" fmla="*/ 0 h 142"/>
                  <a:gd name="T74" fmla="*/ 152 w 238"/>
                  <a:gd name="T75" fmla="*/ 8 h 142"/>
                  <a:gd name="T76" fmla="*/ 131 w 238"/>
                  <a:gd name="T77" fmla="*/ 29 h 142"/>
                  <a:gd name="T78" fmla="*/ 119 w 238"/>
                  <a:gd name="T79" fmla="*/ 8 h 142"/>
                  <a:gd name="T80" fmla="*/ 96 w 238"/>
                  <a:gd name="T81" fmla="*/ 0 h 142"/>
                  <a:gd name="T82" fmla="*/ 73 w 238"/>
                  <a:gd name="T83" fmla="*/ 6 h 142"/>
                  <a:gd name="T84" fmla="*/ 62 w 238"/>
                  <a:gd name="T85" fmla="*/ 17 h 142"/>
                  <a:gd name="T86" fmla="*/ 48 w 238"/>
                  <a:gd name="T87" fmla="*/ 0 h 1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8"/>
                  <a:gd name="T133" fmla="*/ 0 h 142"/>
                  <a:gd name="T134" fmla="*/ 238 w 238"/>
                  <a:gd name="T135" fmla="*/ 142 h 1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8" h="142">
                    <a:moveTo>
                      <a:pt x="48" y="0"/>
                    </a:moveTo>
                    <a:lnTo>
                      <a:pt x="43" y="0"/>
                    </a:lnTo>
                    <a:lnTo>
                      <a:pt x="0" y="17"/>
                    </a:lnTo>
                    <a:lnTo>
                      <a:pt x="2" y="21"/>
                    </a:lnTo>
                    <a:lnTo>
                      <a:pt x="8" y="21"/>
                    </a:lnTo>
                    <a:lnTo>
                      <a:pt x="12" y="19"/>
                    </a:lnTo>
                    <a:lnTo>
                      <a:pt x="16" y="19"/>
                    </a:lnTo>
                    <a:lnTo>
                      <a:pt x="20" y="21"/>
                    </a:lnTo>
                    <a:lnTo>
                      <a:pt x="21" y="25"/>
                    </a:lnTo>
                    <a:lnTo>
                      <a:pt x="21" y="29"/>
                    </a:lnTo>
                    <a:lnTo>
                      <a:pt x="23" y="33"/>
                    </a:lnTo>
                    <a:lnTo>
                      <a:pt x="23" y="38"/>
                    </a:lnTo>
                    <a:lnTo>
                      <a:pt x="23" y="48"/>
                    </a:lnTo>
                    <a:lnTo>
                      <a:pt x="23" y="58"/>
                    </a:lnTo>
                    <a:lnTo>
                      <a:pt x="23" y="111"/>
                    </a:lnTo>
                    <a:lnTo>
                      <a:pt x="23" y="119"/>
                    </a:lnTo>
                    <a:lnTo>
                      <a:pt x="23" y="125"/>
                    </a:lnTo>
                    <a:lnTo>
                      <a:pt x="21" y="128"/>
                    </a:lnTo>
                    <a:lnTo>
                      <a:pt x="20" y="132"/>
                    </a:lnTo>
                    <a:lnTo>
                      <a:pt x="16" y="134"/>
                    </a:lnTo>
                    <a:lnTo>
                      <a:pt x="12" y="136"/>
                    </a:lnTo>
                    <a:lnTo>
                      <a:pt x="8" y="136"/>
                    </a:lnTo>
                    <a:lnTo>
                      <a:pt x="2" y="136"/>
                    </a:lnTo>
                    <a:lnTo>
                      <a:pt x="2" y="142"/>
                    </a:lnTo>
                    <a:lnTo>
                      <a:pt x="71" y="142"/>
                    </a:lnTo>
                    <a:lnTo>
                      <a:pt x="71" y="136"/>
                    </a:lnTo>
                    <a:lnTo>
                      <a:pt x="64" y="136"/>
                    </a:lnTo>
                    <a:lnTo>
                      <a:pt x="60" y="136"/>
                    </a:lnTo>
                    <a:lnTo>
                      <a:pt x="56" y="134"/>
                    </a:lnTo>
                    <a:lnTo>
                      <a:pt x="52" y="132"/>
                    </a:lnTo>
                    <a:lnTo>
                      <a:pt x="50" y="128"/>
                    </a:lnTo>
                    <a:lnTo>
                      <a:pt x="50" y="125"/>
                    </a:lnTo>
                    <a:lnTo>
                      <a:pt x="48" y="119"/>
                    </a:lnTo>
                    <a:lnTo>
                      <a:pt x="48" y="111"/>
                    </a:lnTo>
                    <a:lnTo>
                      <a:pt x="48" y="36"/>
                    </a:lnTo>
                    <a:lnTo>
                      <a:pt x="58" y="29"/>
                    </a:lnTo>
                    <a:lnTo>
                      <a:pt x="67" y="21"/>
                    </a:lnTo>
                    <a:lnTo>
                      <a:pt x="73" y="19"/>
                    </a:lnTo>
                    <a:lnTo>
                      <a:pt x="79" y="17"/>
                    </a:lnTo>
                    <a:lnTo>
                      <a:pt x="85" y="17"/>
                    </a:lnTo>
                    <a:lnTo>
                      <a:pt x="92" y="17"/>
                    </a:lnTo>
                    <a:lnTo>
                      <a:pt x="98" y="21"/>
                    </a:lnTo>
                    <a:lnTo>
                      <a:pt x="102" y="27"/>
                    </a:lnTo>
                    <a:lnTo>
                      <a:pt x="106" y="33"/>
                    </a:lnTo>
                    <a:lnTo>
                      <a:pt x="108" y="40"/>
                    </a:lnTo>
                    <a:lnTo>
                      <a:pt x="108" y="52"/>
                    </a:lnTo>
                    <a:lnTo>
                      <a:pt x="108" y="111"/>
                    </a:lnTo>
                    <a:lnTo>
                      <a:pt x="108" y="119"/>
                    </a:lnTo>
                    <a:lnTo>
                      <a:pt x="108" y="123"/>
                    </a:lnTo>
                    <a:lnTo>
                      <a:pt x="106" y="126"/>
                    </a:lnTo>
                    <a:lnTo>
                      <a:pt x="104" y="130"/>
                    </a:lnTo>
                    <a:lnTo>
                      <a:pt x="102" y="134"/>
                    </a:lnTo>
                    <a:lnTo>
                      <a:pt x="98" y="136"/>
                    </a:lnTo>
                    <a:lnTo>
                      <a:pt x="92" y="136"/>
                    </a:lnTo>
                    <a:lnTo>
                      <a:pt x="85" y="136"/>
                    </a:lnTo>
                    <a:lnTo>
                      <a:pt x="85" y="142"/>
                    </a:lnTo>
                    <a:lnTo>
                      <a:pt x="155" y="142"/>
                    </a:lnTo>
                    <a:lnTo>
                      <a:pt x="155" y="136"/>
                    </a:lnTo>
                    <a:lnTo>
                      <a:pt x="148" y="136"/>
                    </a:lnTo>
                    <a:lnTo>
                      <a:pt x="144" y="136"/>
                    </a:lnTo>
                    <a:lnTo>
                      <a:pt x="140" y="134"/>
                    </a:lnTo>
                    <a:lnTo>
                      <a:pt x="136" y="132"/>
                    </a:lnTo>
                    <a:lnTo>
                      <a:pt x="134" y="128"/>
                    </a:lnTo>
                    <a:lnTo>
                      <a:pt x="132" y="125"/>
                    </a:lnTo>
                    <a:lnTo>
                      <a:pt x="132" y="119"/>
                    </a:lnTo>
                    <a:lnTo>
                      <a:pt x="132" y="111"/>
                    </a:lnTo>
                    <a:lnTo>
                      <a:pt x="132" y="44"/>
                    </a:lnTo>
                    <a:lnTo>
                      <a:pt x="132" y="38"/>
                    </a:lnTo>
                    <a:lnTo>
                      <a:pt x="132" y="36"/>
                    </a:lnTo>
                    <a:lnTo>
                      <a:pt x="140" y="31"/>
                    </a:lnTo>
                    <a:lnTo>
                      <a:pt x="146" y="25"/>
                    </a:lnTo>
                    <a:lnTo>
                      <a:pt x="152" y="21"/>
                    </a:lnTo>
                    <a:lnTo>
                      <a:pt x="159" y="19"/>
                    </a:lnTo>
                    <a:lnTo>
                      <a:pt x="169" y="17"/>
                    </a:lnTo>
                    <a:lnTo>
                      <a:pt x="175" y="17"/>
                    </a:lnTo>
                    <a:lnTo>
                      <a:pt x="180" y="19"/>
                    </a:lnTo>
                    <a:lnTo>
                      <a:pt x="184" y="23"/>
                    </a:lnTo>
                    <a:lnTo>
                      <a:pt x="188" y="27"/>
                    </a:lnTo>
                    <a:lnTo>
                      <a:pt x="190" y="33"/>
                    </a:lnTo>
                    <a:lnTo>
                      <a:pt x="190" y="40"/>
                    </a:lnTo>
                    <a:lnTo>
                      <a:pt x="192" y="52"/>
                    </a:lnTo>
                    <a:lnTo>
                      <a:pt x="192" y="111"/>
                    </a:lnTo>
                    <a:lnTo>
                      <a:pt x="192" y="119"/>
                    </a:lnTo>
                    <a:lnTo>
                      <a:pt x="192" y="123"/>
                    </a:lnTo>
                    <a:lnTo>
                      <a:pt x="190" y="126"/>
                    </a:lnTo>
                    <a:lnTo>
                      <a:pt x="188" y="130"/>
                    </a:lnTo>
                    <a:lnTo>
                      <a:pt x="186" y="132"/>
                    </a:lnTo>
                    <a:lnTo>
                      <a:pt x="180" y="136"/>
                    </a:lnTo>
                    <a:lnTo>
                      <a:pt x="173" y="136"/>
                    </a:lnTo>
                    <a:lnTo>
                      <a:pt x="169" y="136"/>
                    </a:lnTo>
                    <a:lnTo>
                      <a:pt x="169" y="142"/>
                    </a:lnTo>
                    <a:lnTo>
                      <a:pt x="238" y="142"/>
                    </a:lnTo>
                    <a:lnTo>
                      <a:pt x="238" y="136"/>
                    </a:lnTo>
                    <a:lnTo>
                      <a:pt x="230" y="136"/>
                    </a:lnTo>
                    <a:lnTo>
                      <a:pt x="224" y="134"/>
                    </a:lnTo>
                    <a:lnTo>
                      <a:pt x="220" y="132"/>
                    </a:lnTo>
                    <a:lnTo>
                      <a:pt x="219" y="128"/>
                    </a:lnTo>
                    <a:lnTo>
                      <a:pt x="217" y="125"/>
                    </a:lnTo>
                    <a:lnTo>
                      <a:pt x="217" y="119"/>
                    </a:lnTo>
                    <a:lnTo>
                      <a:pt x="217" y="111"/>
                    </a:lnTo>
                    <a:lnTo>
                      <a:pt x="217" y="52"/>
                    </a:lnTo>
                    <a:lnTo>
                      <a:pt x="217" y="40"/>
                    </a:lnTo>
                    <a:lnTo>
                      <a:pt x="215" y="31"/>
                    </a:lnTo>
                    <a:lnTo>
                      <a:pt x="213" y="23"/>
                    </a:lnTo>
                    <a:lnTo>
                      <a:pt x="209" y="15"/>
                    </a:lnTo>
                    <a:lnTo>
                      <a:pt x="205" y="10"/>
                    </a:lnTo>
                    <a:lnTo>
                      <a:pt x="199" y="6"/>
                    </a:lnTo>
                    <a:lnTo>
                      <a:pt x="194" y="2"/>
                    </a:lnTo>
                    <a:lnTo>
                      <a:pt x="186" y="0"/>
                    </a:lnTo>
                    <a:lnTo>
                      <a:pt x="180" y="0"/>
                    </a:lnTo>
                    <a:lnTo>
                      <a:pt x="173" y="0"/>
                    </a:lnTo>
                    <a:lnTo>
                      <a:pt x="165" y="2"/>
                    </a:lnTo>
                    <a:lnTo>
                      <a:pt x="157" y="6"/>
                    </a:lnTo>
                    <a:lnTo>
                      <a:pt x="152" y="8"/>
                    </a:lnTo>
                    <a:lnTo>
                      <a:pt x="146" y="14"/>
                    </a:lnTo>
                    <a:lnTo>
                      <a:pt x="138" y="21"/>
                    </a:lnTo>
                    <a:lnTo>
                      <a:pt x="131" y="29"/>
                    </a:lnTo>
                    <a:lnTo>
                      <a:pt x="129" y="19"/>
                    </a:lnTo>
                    <a:lnTo>
                      <a:pt x="125" y="14"/>
                    </a:lnTo>
                    <a:lnTo>
                      <a:pt x="119" y="8"/>
                    </a:lnTo>
                    <a:lnTo>
                      <a:pt x="111" y="2"/>
                    </a:lnTo>
                    <a:lnTo>
                      <a:pt x="104" y="0"/>
                    </a:lnTo>
                    <a:lnTo>
                      <a:pt x="96" y="0"/>
                    </a:lnTo>
                    <a:lnTo>
                      <a:pt x="88" y="0"/>
                    </a:lnTo>
                    <a:lnTo>
                      <a:pt x="81" y="2"/>
                    </a:lnTo>
                    <a:lnTo>
                      <a:pt x="73" y="6"/>
                    </a:lnTo>
                    <a:lnTo>
                      <a:pt x="65" y="12"/>
                    </a:lnTo>
                    <a:lnTo>
                      <a:pt x="64" y="14"/>
                    </a:lnTo>
                    <a:lnTo>
                      <a:pt x="62" y="17"/>
                    </a:lnTo>
                    <a:lnTo>
                      <a:pt x="56" y="23"/>
                    </a:lnTo>
                    <a:lnTo>
                      <a:pt x="48" y="29"/>
                    </a:lnTo>
                    <a:lnTo>
                      <a:pt x="48" y="0"/>
                    </a:lnTo>
                    <a:close/>
                  </a:path>
                </a:pathLst>
              </a:custGeom>
              <a:solidFill>
                <a:srgbClr val="000000"/>
              </a:solidFill>
              <a:ln w="0">
                <a:solidFill>
                  <a:srgbClr val="000000"/>
                </a:solidFill>
                <a:prstDash val="solid"/>
                <a:round/>
                <a:headEnd/>
                <a:tailEnd/>
              </a:ln>
            </p:spPr>
            <p:txBody>
              <a:bodyPr/>
              <a:lstStyle/>
              <a:p>
                <a:endParaRPr lang="it-IT"/>
              </a:p>
            </p:txBody>
          </p:sp>
          <p:sp>
            <p:nvSpPr>
              <p:cNvPr id="2133" name="Freeform 292"/>
              <p:cNvSpPr>
                <a:spLocks/>
              </p:cNvSpPr>
              <p:nvPr/>
            </p:nvSpPr>
            <p:spPr bwMode="auto">
              <a:xfrm>
                <a:off x="888" y="3396"/>
                <a:ext cx="23" cy="41"/>
              </a:xfrm>
              <a:custGeom>
                <a:avLst/>
                <a:gdLst>
                  <a:gd name="T0" fmla="*/ 34 w 46"/>
                  <a:gd name="T1" fmla="*/ 61 h 82"/>
                  <a:gd name="T2" fmla="*/ 40 w 46"/>
                  <a:gd name="T3" fmla="*/ 52 h 82"/>
                  <a:gd name="T4" fmla="*/ 44 w 46"/>
                  <a:gd name="T5" fmla="*/ 42 h 82"/>
                  <a:gd name="T6" fmla="*/ 46 w 46"/>
                  <a:gd name="T7" fmla="*/ 33 h 82"/>
                  <a:gd name="T8" fmla="*/ 44 w 46"/>
                  <a:gd name="T9" fmla="*/ 23 h 82"/>
                  <a:gd name="T10" fmla="*/ 42 w 46"/>
                  <a:gd name="T11" fmla="*/ 15 h 82"/>
                  <a:gd name="T12" fmla="*/ 38 w 46"/>
                  <a:gd name="T13" fmla="*/ 10 h 82"/>
                  <a:gd name="T14" fmla="*/ 32 w 46"/>
                  <a:gd name="T15" fmla="*/ 4 h 82"/>
                  <a:gd name="T16" fmla="*/ 27 w 46"/>
                  <a:gd name="T17" fmla="*/ 2 h 82"/>
                  <a:gd name="T18" fmla="*/ 19 w 46"/>
                  <a:gd name="T19" fmla="*/ 0 h 82"/>
                  <a:gd name="T20" fmla="*/ 13 w 46"/>
                  <a:gd name="T21" fmla="*/ 2 h 82"/>
                  <a:gd name="T22" fmla="*/ 5 w 46"/>
                  <a:gd name="T23" fmla="*/ 6 h 82"/>
                  <a:gd name="T24" fmla="*/ 4 w 46"/>
                  <a:gd name="T25" fmla="*/ 10 h 82"/>
                  <a:gd name="T26" fmla="*/ 2 w 46"/>
                  <a:gd name="T27" fmla="*/ 14 h 82"/>
                  <a:gd name="T28" fmla="*/ 0 w 46"/>
                  <a:gd name="T29" fmla="*/ 19 h 82"/>
                  <a:gd name="T30" fmla="*/ 0 w 46"/>
                  <a:gd name="T31" fmla="*/ 23 h 82"/>
                  <a:gd name="T32" fmla="*/ 2 w 46"/>
                  <a:gd name="T33" fmla="*/ 27 h 82"/>
                  <a:gd name="T34" fmla="*/ 5 w 46"/>
                  <a:gd name="T35" fmla="*/ 31 h 82"/>
                  <a:gd name="T36" fmla="*/ 7 w 46"/>
                  <a:gd name="T37" fmla="*/ 33 h 82"/>
                  <a:gd name="T38" fmla="*/ 11 w 46"/>
                  <a:gd name="T39" fmla="*/ 35 h 82"/>
                  <a:gd name="T40" fmla="*/ 17 w 46"/>
                  <a:gd name="T41" fmla="*/ 35 h 82"/>
                  <a:gd name="T42" fmla="*/ 19 w 46"/>
                  <a:gd name="T43" fmla="*/ 35 h 82"/>
                  <a:gd name="T44" fmla="*/ 23 w 46"/>
                  <a:gd name="T45" fmla="*/ 35 h 82"/>
                  <a:gd name="T46" fmla="*/ 27 w 46"/>
                  <a:gd name="T47" fmla="*/ 33 h 82"/>
                  <a:gd name="T48" fmla="*/ 30 w 46"/>
                  <a:gd name="T49" fmla="*/ 31 h 82"/>
                  <a:gd name="T50" fmla="*/ 30 w 46"/>
                  <a:gd name="T51" fmla="*/ 31 h 82"/>
                  <a:gd name="T52" fmla="*/ 32 w 46"/>
                  <a:gd name="T53" fmla="*/ 33 h 82"/>
                  <a:gd name="T54" fmla="*/ 32 w 46"/>
                  <a:gd name="T55" fmla="*/ 35 h 82"/>
                  <a:gd name="T56" fmla="*/ 32 w 46"/>
                  <a:gd name="T57" fmla="*/ 36 h 82"/>
                  <a:gd name="T58" fmla="*/ 32 w 46"/>
                  <a:gd name="T59" fmla="*/ 46 h 82"/>
                  <a:gd name="T60" fmla="*/ 28 w 46"/>
                  <a:gd name="T61" fmla="*/ 54 h 82"/>
                  <a:gd name="T62" fmla="*/ 25 w 46"/>
                  <a:gd name="T63" fmla="*/ 59 h 82"/>
                  <a:gd name="T64" fmla="*/ 19 w 46"/>
                  <a:gd name="T65" fmla="*/ 67 h 82"/>
                  <a:gd name="T66" fmla="*/ 9 w 46"/>
                  <a:gd name="T67" fmla="*/ 73 h 82"/>
                  <a:gd name="T68" fmla="*/ 0 w 46"/>
                  <a:gd name="T69" fmla="*/ 77 h 82"/>
                  <a:gd name="T70" fmla="*/ 0 w 46"/>
                  <a:gd name="T71" fmla="*/ 82 h 82"/>
                  <a:gd name="T72" fmla="*/ 21 w 46"/>
                  <a:gd name="T73" fmla="*/ 73 h 82"/>
                  <a:gd name="T74" fmla="*/ 34 w 46"/>
                  <a:gd name="T75" fmla="*/ 61 h 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6"/>
                  <a:gd name="T115" fmla="*/ 0 h 82"/>
                  <a:gd name="T116" fmla="*/ 46 w 46"/>
                  <a:gd name="T117" fmla="*/ 82 h 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6" h="82">
                    <a:moveTo>
                      <a:pt x="34" y="61"/>
                    </a:moveTo>
                    <a:lnTo>
                      <a:pt x="40" y="52"/>
                    </a:lnTo>
                    <a:lnTo>
                      <a:pt x="44" y="42"/>
                    </a:lnTo>
                    <a:lnTo>
                      <a:pt x="46" y="33"/>
                    </a:lnTo>
                    <a:lnTo>
                      <a:pt x="44" y="23"/>
                    </a:lnTo>
                    <a:lnTo>
                      <a:pt x="42" y="15"/>
                    </a:lnTo>
                    <a:lnTo>
                      <a:pt x="38" y="10"/>
                    </a:lnTo>
                    <a:lnTo>
                      <a:pt x="32" y="4"/>
                    </a:lnTo>
                    <a:lnTo>
                      <a:pt x="27" y="2"/>
                    </a:lnTo>
                    <a:lnTo>
                      <a:pt x="19" y="0"/>
                    </a:lnTo>
                    <a:lnTo>
                      <a:pt x="13" y="2"/>
                    </a:lnTo>
                    <a:lnTo>
                      <a:pt x="5" y="6"/>
                    </a:lnTo>
                    <a:lnTo>
                      <a:pt x="4" y="10"/>
                    </a:lnTo>
                    <a:lnTo>
                      <a:pt x="2" y="14"/>
                    </a:lnTo>
                    <a:lnTo>
                      <a:pt x="0" y="19"/>
                    </a:lnTo>
                    <a:lnTo>
                      <a:pt x="0" y="23"/>
                    </a:lnTo>
                    <a:lnTo>
                      <a:pt x="2" y="27"/>
                    </a:lnTo>
                    <a:lnTo>
                      <a:pt x="5" y="31"/>
                    </a:lnTo>
                    <a:lnTo>
                      <a:pt x="7" y="33"/>
                    </a:lnTo>
                    <a:lnTo>
                      <a:pt x="11" y="35"/>
                    </a:lnTo>
                    <a:lnTo>
                      <a:pt x="17" y="35"/>
                    </a:lnTo>
                    <a:lnTo>
                      <a:pt x="19" y="35"/>
                    </a:lnTo>
                    <a:lnTo>
                      <a:pt x="23" y="35"/>
                    </a:lnTo>
                    <a:lnTo>
                      <a:pt x="27" y="33"/>
                    </a:lnTo>
                    <a:lnTo>
                      <a:pt x="30" y="31"/>
                    </a:lnTo>
                    <a:lnTo>
                      <a:pt x="32" y="33"/>
                    </a:lnTo>
                    <a:lnTo>
                      <a:pt x="32" y="35"/>
                    </a:lnTo>
                    <a:lnTo>
                      <a:pt x="32" y="36"/>
                    </a:lnTo>
                    <a:lnTo>
                      <a:pt x="32" y="46"/>
                    </a:lnTo>
                    <a:lnTo>
                      <a:pt x="28" y="54"/>
                    </a:lnTo>
                    <a:lnTo>
                      <a:pt x="25" y="59"/>
                    </a:lnTo>
                    <a:lnTo>
                      <a:pt x="19" y="67"/>
                    </a:lnTo>
                    <a:lnTo>
                      <a:pt x="9" y="73"/>
                    </a:lnTo>
                    <a:lnTo>
                      <a:pt x="0" y="77"/>
                    </a:lnTo>
                    <a:lnTo>
                      <a:pt x="0" y="82"/>
                    </a:lnTo>
                    <a:lnTo>
                      <a:pt x="21" y="73"/>
                    </a:lnTo>
                    <a:lnTo>
                      <a:pt x="34" y="61"/>
                    </a:lnTo>
                    <a:close/>
                  </a:path>
                </a:pathLst>
              </a:custGeom>
              <a:solidFill>
                <a:srgbClr val="000000"/>
              </a:solidFill>
              <a:ln w="0">
                <a:solidFill>
                  <a:srgbClr val="000000"/>
                </a:solidFill>
                <a:prstDash val="solid"/>
                <a:round/>
                <a:headEnd/>
                <a:tailEnd/>
              </a:ln>
            </p:spPr>
            <p:txBody>
              <a:bodyPr/>
              <a:lstStyle/>
              <a:p>
                <a:endParaRPr lang="it-IT"/>
              </a:p>
            </p:txBody>
          </p:sp>
          <p:sp>
            <p:nvSpPr>
              <p:cNvPr id="2134" name="Freeform 293"/>
              <p:cNvSpPr>
                <a:spLocks/>
              </p:cNvSpPr>
              <p:nvPr/>
            </p:nvSpPr>
            <p:spPr bwMode="auto">
              <a:xfrm>
                <a:off x="962" y="3341"/>
                <a:ext cx="59" cy="72"/>
              </a:xfrm>
              <a:custGeom>
                <a:avLst/>
                <a:gdLst>
                  <a:gd name="T0" fmla="*/ 113 w 117"/>
                  <a:gd name="T1" fmla="*/ 88 h 146"/>
                  <a:gd name="T2" fmla="*/ 107 w 117"/>
                  <a:gd name="T3" fmla="*/ 98 h 146"/>
                  <a:gd name="T4" fmla="*/ 101 w 117"/>
                  <a:gd name="T5" fmla="*/ 107 h 146"/>
                  <a:gd name="T6" fmla="*/ 98 w 117"/>
                  <a:gd name="T7" fmla="*/ 113 h 146"/>
                  <a:gd name="T8" fmla="*/ 88 w 117"/>
                  <a:gd name="T9" fmla="*/ 119 h 146"/>
                  <a:gd name="T10" fmla="*/ 80 w 117"/>
                  <a:gd name="T11" fmla="*/ 121 h 146"/>
                  <a:gd name="T12" fmla="*/ 71 w 117"/>
                  <a:gd name="T13" fmla="*/ 123 h 146"/>
                  <a:gd name="T14" fmla="*/ 52 w 117"/>
                  <a:gd name="T15" fmla="*/ 119 h 146"/>
                  <a:gd name="T16" fmla="*/ 36 w 117"/>
                  <a:gd name="T17" fmla="*/ 103 h 146"/>
                  <a:gd name="T18" fmla="*/ 29 w 117"/>
                  <a:gd name="T19" fmla="*/ 82 h 146"/>
                  <a:gd name="T20" fmla="*/ 25 w 117"/>
                  <a:gd name="T21" fmla="*/ 59 h 146"/>
                  <a:gd name="T22" fmla="*/ 29 w 117"/>
                  <a:gd name="T23" fmla="*/ 38 h 146"/>
                  <a:gd name="T24" fmla="*/ 36 w 117"/>
                  <a:gd name="T25" fmla="*/ 21 h 146"/>
                  <a:gd name="T26" fmla="*/ 42 w 117"/>
                  <a:gd name="T27" fmla="*/ 15 h 146"/>
                  <a:gd name="T28" fmla="*/ 48 w 117"/>
                  <a:gd name="T29" fmla="*/ 12 h 146"/>
                  <a:gd name="T30" fmla="*/ 54 w 117"/>
                  <a:gd name="T31" fmla="*/ 10 h 146"/>
                  <a:gd name="T32" fmla="*/ 61 w 117"/>
                  <a:gd name="T33" fmla="*/ 10 h 146"/>
                  <a:gd name="T34" fmla="*/ 67 w 117"/>
                  <a:gd name="T35" fmla="*/ 10 h 146"/>
                  <a:gd name="T36" fmla="*/ 73 w 117"/>
                  <a:gd name="T37" fmla="*/ 12 h 146"/>
                  <a:gd name="T38" fmla="*/ 76 w 117"/>
                  <a:gd name="T39" fmla="*/ 14 h 146"/>
                  <a:gd name="T40" fmla="*/ 78 w 117"/>
                  <a:gd name="T41" fmla="*/ 17 h 146"/>
                  <a:gd name="T42" fmla="*/ 80 w 117"/>
                  <a:gd name="T43" fmla="*/ 21 h 146"/>
                  <a:gd name="T44" fmla="*/ 82 w 117"/>
                  <a:gd name="T45" fmla="*/ 27 h 146"/>
                  <a:gd name="T46" fmla="*/ 84 w 117"/>
                  <a:gd name="T47" fmla="*/ 35 h 146"/>
                  <a:gd name="T48" fmla="*/ 86 w 117"/>
                  <a:gd name="T49" fmla="*/ 40 h 146"/>
                  <a:gd name="T50" fmla="*/ 90 w 117"/>
                  <a:gd name="T51" fmla="*/ 42 h 146"/>
                  <a:gd name="T52" fmla="*/ 94 w 117"/>
                  <a:gd name="T53" fmla="*/ 44 h 146"/>
                  <a:gd name="T54" fmla="*/ 99 w 117"/>
                  <a:gd name="T55" fmla="*/ 46 h 146"/>
                  <a:gd name="T56" fmla="*/ 105 w 117"/>
                  <a:gd name="T57" fmla="*/ 44 h 146"/>
                  <a:gd name="T58" fmla="*/ 109 w 117"/>
                  <a:gd name="T59" fmla="*/ 42 h 146"/>
                  <a:gd name="T60" fmla="*/ 113 w 117"/>
                  <a:gd name="T61" fmla="*/ 38 h 146"/>
                  <a:gd name="T62" fmla="*/ 113 w 117"/>
                  <a:gd name="T63" fmla="*/ 33 h 146"/>
                  <a:gd name="T64" fmla="*/ 111 w 117"/>
                  <a:gd name="T65" fmla="*/ 25 h 146"/>
                  <a:gd name="T66" fmla="*/ 107 w 117"/>
                  <a:gd name="T67" fmla="*/ 17 h 146"/>
                  <a:gd name="T68" fmla="*/ 99 w 117"/>
                  <a:gd name="T69" fmla="*/ 10 h 146"/>
                  <a:gd name="T70" fmla="*/ 84 w 117"/>
                  <a:gd name="T71" fmla="*/ 2 h 146"/>
                  <a:gd name="T72" fmla="*/ 67 w 117"/>
                  <a:gd name="T73" fmla="*/ 0 h 146"/>
                  <a:gd name="T74" fmla="*/ 42 w 117"/>
                  <a:gd name="T75" fmla="*/ 4 h 146"/>
                  <a:gd name="T76" fmla="*/ 19 w 117"/>
                  <a:gd name="T77" fmla="*/ 19 h 146"/>
                  <a:gd name="T78" fmla="*/ 10 w 117"/>
                  <a:gd name="T79" fmla="*/ 35 h 146"/>
                  <a:gd name="T80" fmla="*/ 2 w 117"/>
                  <a:gd name="T81" fmla="*/ 52 h 146"/>
                  <a:gd name="T82" fmla="*/ 0 w 117"/>
                  <a:gd name="T83" fmla="*/ 73 h 146"/>
                  <a:gd name="T84" fmla="*/ 2 w 117"/>
                  <a:gd name="T85" fmla="*/ 94 h 146"/>
                  <a:gd name="T86" fmla="*/ 8 w 117"/>
                  <a:gd name="T87" fmla="*/ 111 h 146"/>
                  <a:gd name="T88" fmla="*/ 17 w 117"/>
                  <a:gd name="T89" fmla="*/ 126 h 146"/>
                  <a:gd name="T90" fmla="*/ 36 w 117"/>
                  <a:gd name="T91" fmla="*/ 142 h 146"/>
                  <a:gd name="T92" fmla="*/ 59 w 117"/>
                  <a:gd name="T93" fmla="*/ 146 h 146"/>
                  <a:gd name="T94" fmla="*/ 78 w 117"/>
                  <a:gd name="T95" fmla="*/ 142 h 146"/>
                  <a:gd name="T96" fmla="*/ 96 w 117"/>
                  <a:gd name="T97" fmla="*/ 132 h 146"/>
                  <a:gd name="T98" fmla="*/ 109 w 117"/>
                  <a:gd name="T99" fmla="*/ 113 h 146"/>
                  <a:gd name="T100" fmla="*/ 117 w 117"/>
                  <a:gd name="T101" fmla="*/ 90 h 146"/>
                  <a:gd name="T102" fmla="*/ 113 w 117"/>
                  <a:gd name="T103" fmla="*/ 88 h 1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7"/>
                  <a:gd name="T157" fmla="*/ 0 h 146"/>
                  <a:gd name="T158" fmla="*/ 117 w 117"/>
                  <a:gd name="T159" fmla="*/ 146 h 1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7" h="146">
                    <a:moveTo>
                      <a:pt x="113" y="88"/>
                    </a:moveTo>
                    <a:lnTo>
                      <a:pt x="107" y="98"/>
                    </a:lnTo>
                    <a:lnTo>
                      <a:pt x="101" y="107"/>
                    </a:lnTo>
                    <a:lnTo>
                      <a:pt x="98" y="113"/>
                    </a:lnTo>
                    <a:lnTo>
                      <a:pt x="88" y="119"/>
                    </a:lnTo>
                    <a:lnTo>
                      <a:pt x="80" y="121"/>
                    </a:lnTo>
                    <a:lnTo>
                      <a:pt x="71" y="123"/>
                    </a:lnTo>
                    <a:lnTo>
                      <a:pt x="52" y="119"/>
                    </a:lnTo>
                    <a:lnTo>
                      <a:pt x="36" y="103"/>
                    </a:lnTo>
                    <a:lnTo>
                      <a:pt x="29" y="82"/>
                    </a:lnTo>
                    <a:lnTo>
                      <a:pt x="25" y="59"/>
                    </a:lnTo>
                    <a:lnTo>
                      <a:pt x="29" y="38"/>
                    </a:lnTo>
                    <a:lnTo>
                      <a:pt x="36" y="21"/>
                    </a:lnTo>
                    <a:lnTo>
                      <a:pt x="42" y="15"/>
                    </a:lnTo>
                    <a:lnTo>
                      <a:pt x="48" y="12"/>
                    </a:lnTo>
                    <a:lnTo>
                      <a:pt x="54" y="10"/>
                    </a:lnTo>
                    <a:lnTo>
                      <a:pt x="61" y="10"/>
                    </a:lnTo>
                    <a:lnTo>
                      <a:pt x="67" y="10"/>
                    </a:lnTo>
                    <a:lnTo>
                      <a:pt x="73" y="12"/>
                    </a:lnTo>
                    <a:lnTo>
                      <a:pt x="76" y="14"/>
                    </a:lnTo>
                    <a:lnTo>
                      <a:pt x="78" y="17"/>
                    </a:lnTo>
                    <a:lnTo>
                      <a:pt x="80" y="21"/>
                    </a:lnTo>
                    <a:lnTo>
                      <a:pt x="82" y="27"/>
                    </a:lnTo>
                    <a:lnTo>
                      <a:pt x="84" y="35"/>
                    </a:lnTo>
                    <a:lnTo>
                      <a:pt x="86" y="40"/>
                    </a:lnTo>
                    <a:lnTo>
                      <a:pt x="90" y="42"/>
                    </a:lnTo>
                    <a:lnTo>
                      <a:pt x="94" y="44"/>
                    </a:lnTo>
                    <a:lnTo>
                      <a:pt x="99" y="46"/>
                    </a:lnTo>
                    <a:lnTo>
                      <a:pt x="105" y="44"/>
                    </a:lnTo>
                    <a:lnTo>
                      <a:pt x="109" y="42"/>
                    </a:lnTo>
                    <a:lnTo>
                      <a:pt x="113" y="38"/>
                    </a:lnTo>
                    <a:lnTo>
                      <a:pt x="113" y="33"/>
                    </a:lnTo>
                    <a:lnTo>
                      <a:pt x="111" y="25"/>
                    </a:lnTo>
                    <a:lnTo>
                      <a:pt x="107" y="17"/>
                    </a:lnTo>
                    <a:lnTo>
                      <a:pt x="99" y="10"/>
                    </a:lnTo>
                    <a:lnTo>
                      <a:pt x="84" y="2"/>
                    </a:lnTo>
                    <a:lnTo>
                      <a:pt x="67" y="0"/>
                    </a:lnTo>
                    <a:lnTo>
                      <a:pt x="42" y="4"/>
                    </a:lnTo>
                    <a:lnTo>
                      <a:pt x="19" y="19"/>
                    </a:lnTo>
                    <a:lnTo>
                      <a:pt x="10" y="35"/>
                    </a:lnTo>
                    <a:lnTo>
                      <a:pt x="2" y="52"/>
                    </a:lnTo>
                    <a:lnTo>
                      <a:pt x="0" y="73"/>
                    </a:lnTo>
                    <a:lnTo>
                      <a:pt x="2" y="94"/>
                    </a:lnTo>
                    <a:lnTo>
                      <a:pt x="8" y="111"/>
                    </a:lnTo>
                    <a:lnTo>
                      <a:pt x="17" y="126"/>
                    </a:lnTo>
                    <a:lnTo>
                      <a:pt x="36" y="142"/>
                    </a:lnTo>
                    <a:lnTo>
                      <a:pt x="59" y="146"/>
                    </a:lnTo>
                    <a:lnTo>
                      <a:pt x="78" y="142"/>
                    </a:lnTo>
                    <a:lnTo>
                      <a:pt x="96" y="132"/>
                    </a:lnTo>
                    <a:lnTo>
                      <a:pt x="109" y="113"/>
                    </a:lnTo>
                    <a:lnTo>
                      <a:pt x="117" y="90"/>
                    </a:lnTo>
                    <a:lnTo>
                      <a:pt x="113" y="88"/>
                    </a:lnTo>
                    <a:close/>
                  </a:path>
                </a:pathLst>
              </a:custGeom>
              <a:solidFill>
                <a:srgbClr val="000000"/>
              </a:solidFill>
              <a:ln w="0">
                <a:solidFill>
                  <a:srgbClr val="000000"/>
                </a:solidFill>
                <a:prstDash val="solid"/>
                <a:round/>
                <a:headEnd/>
                <a:tailEnd/>
              </a:ln>
            </p:spPr>
            <p:txBody>
              <a:bodyPr/>
              <a:lstStyle/>
              <a:p>
                <a:endParaRPr lang="it-IT"/>
              </a:p>
            </p:txBody>
          </p:sp>
          <p:sp>
            <p:nvSpPr>
              <p:cNvPr id="2135" name="Freeform 294"/>
              <p:cNvSpPr>
                <a:spLocks noEditPoints="1"/>
              </p:cNvSpPr>
              <p:nvPr/>
            </p:nvSpPr>
            <p:spPr bwMode="auto">
              <a:xfrm>
                <a:off x="737" y="3399"/>
                <a:ext cx="45" cy="49"/>
              </a:xfrm>
              <a:custGeom>
                <a:avLst/>
                <a:gdLst>
                  <a:gd name="T0" fmla="*/ 22 w 89"/>
                  <a:gd name="T1" fmla="*/ 6 h 97"/>
                  <a:gd name="T2" fmla="*/ 17 w 89"/>
                  <a:gd name="T3" fmla="*/ 9 h 97"/>
                  <a:gd name="T4" fmla="*/ 11 w 89"/>
                  <a:gd name="T5" fmla="*/ 15 h 97"/>
                  <a:gd name="T6" fmla="*/ 7 w 89"/>
                  <a:gd name="T7" fmla="*/ 23 h 97"/>
                  <a:gd name="T8" fmla="*/ 1 w 89"/>
                  <a:gd name="T9" fmla="*/ 36 h 97"/>
                  <a:gd name="T10" fmla="*/ 0 w 89"/>
                  <a:gd name="T11" fmla="*/ 50 h 97"/>
                  <a:gd name="T12" fmla="*/ 3 w 89"/>
                  <a:gd name="T13" fmla="*/ 65 h 97"/>
                  <a:gd name="T14" fmla="*/ 11 w 89"/>
                  <a:gd name="T15" fmla="*/ 80 h 97"/>
                  <a:gd name="T16" fmla="*/ 24 w 89"/>
                  <a:gd name="T17" fmla="*/ 94 h 97"/>
                  <a:gd name="T18" fmla="*/ 44 w 89"/>
                  <a:gd name="T19" fmla="*/ 97 h 97"/>
                  <a:gd name="T20" fmla="*/ 51 w 89"/>
                  <a:gd name="T21" fmla="*/ 96 h 97"/>
                  <a:gd name="T22" fmla="*/ 59 w 89"/>
                  <a:gd name="T23" fmla="*/ 94 h 97"/>
                  <a:gd name="T24" fmla="*/ 66 w 89"/>
                  <a:gd name="T25" fmla="*/ 90 h 97"/>
                  <a:gd name="T26" fmla="*/ 74 w 89"/>
                  <a:gd name="T27" fmla="*/ 86 h 97"/>
                  <a:gd name="T28" fmla="*/ 78 w 89"/>
                  <a:gd name="T29" fmla="*/ 78 h 97"/>
                  <a:gd name="T30" fmla="*/ 84 w 89"/>
                  <a:gd name="T31" fmla="*/ 71 h 97"/>
                  <a:gd name="T32" fmla="*/ 88 w 89"/>
                  <a:gd name="T33" fmla="*/ 59 h 97"/>
                  <a:gd name="T34" fmla="*/ 89 w 89"/>
                  <a:gd name="T35" fmla="*/ 46 h 97"/>
                  <a:gd name="T36" fmla="*/ 88 w 89"/>
                  <a:gd name="T37" fmla="*/ 29 h 97"/>
                  <a:gd name="T38" fmla="*/ 78 w 89"/>
                  <a:gd name="T39" fmla="*/ 15 h 97"/>
                  <a:gd name="T40" fmla="*/ 63 w 89"/>
                  <a:gd name="T41" fmla="*/ 4 h 97"/>
                  <a:gd name="T42" fmla="*/ 45 w 89"/>
                  <a:gd name="T43" fmla="*/ 0 h 97"/>
                  <a:gd name="T44" fmla="*/ 34 w 89"/>
                  <a:gd name="T45" fmla="*/ 0 h 97"/>
                  <a:gd name="T46" fmla="*/ 22 w 89"/>
                  <a:gd name="T47" fmla="*/ 6 h 97"/>
                  <a:gd name="T48" fmla="*/ 61 w 89"/>
                  <a:gd name="T49" fmla="*/ 15 h 97"/>
                  <a:gd name="T50" fmla="*/ 68 w 89"/>
                  <a:gd name="T51" fmla="*/ 32 h 97"/>
                  <a:gd name="T52" fmla="*/ 70 w 89"/>
                  <a:gd name="T53" fmla="*/ 53 h 97"/>
                  <a:gd name="T54" fmla="*/ 70 w 89"/>
                  <a:gd name="T55" fmla="*/ 63 h 97"/>
                  <a:gd name="T56" fmla="*/ 68 w 89"/>
                  <a:gd name="T57" fmla="*/ 71 h 97"/>
                  <a:gd name="T58" fmla="*/ 66 w 89"/>
                  <a:gd name="T59" fmla="*/ 76 h 97"/>
                  <a:gd name="T60" fmla="*/ 65 w 89"/>
                  <a:gd name="T61" fmla="*/ 82 h 97"/>
                  <a:gd name="T62" fmla="*/ 59 w 89"/>
                  <a:gd name="T63" fmla="*/ 86 h 97"/>
                  <a:gd name="T64" fmla="*/ 55 w 89"/>
                  <a:gd name="T65" fmla="*/ 88 h 97"/>
                  <a:gd name="T66" fmla="*/ 47 w 89"/>
                  <a:gd name="T67" fmla="*/ 90 h 97"/>
                  <a:gd name="T68" fmla="*/ 42 w 89"/>
                  <a:gd name="T69" fmla="*/ 88 h 97"/>
                  <a:gd name="T70" fmla="*/ 36 w 89"/>
                  <a:gd name="T71" fmla="*/ 86 h 97"/>
                  <a:gd name="T72" fmla="*/ 32 w 89"/>
                  <a:gd name="T73" fmla="*/ 82 h 97"/>
                  <a:gd name="T74" fmla="*/ 26 w 89"/>
                  <a:gd name="T75" fmla="*/ 74 h 97"/>
                  <a:gd name="T76" fmla="*/ 21 w 89"/>
                  <a:gd name="T77" fmla="*/ 59 h 97"/>
                  <a:gd name="T78" fmla="*/ 19 w 89"/>
                  <a:gd name="T79" fmla="*/ 40 h 97"/>
                  <a:gd name="T80" fmla="*/ 19 w 89"/>
                  <a:gd name="T81" fmla="*/ 32 h 97"/>
                  <a:gd name="T82" fmla="*/ 21 w 89"/>
                  <a:gd name="T83" fmla="*/ 25 h 97"/>
                  <a:gd name="T84" fmla="*/ 22 w 89"/>
                  <a:gd name="T85" fmla="*/ 19 h 97"/>
                  <a:gd name="T86" fmla="*/ 26 w 89"/>
                  <a:gd name="T87" fmla="*/ 13 h 97"/>
                  <a:gd name="T88" fmla="*/ 30 w 89"/>
                  <a:gd name="T89" fmla="*/ 9 h 97"/>
                  <a:gd name="T90" fmla="*/ 36 w 89"/>
                  <a:gd name="T91" fmla="*/ 6 h 97"/>
                  <a:gd name="T92" fmla="*/ 42 w 89"/>
                  <a:gd name="T93" fmla="*/ 6 h 97"/>
                  <a:gd name="T94" fmla="*/ 49 w 89"/>
                  <a:gd name="T95" fmla="*/ 8 h 97"/>
                  <a:gd name="T96" fmla="*/ 55 w 89"/>
                  <a:gd name="T97" fmla="*/ 9 h 97"/>
                  <a:gd name="T98" fmla="*/ 61 w 89"/>
                  <a:gd name="T99" fmla="*/ 15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9"/>
                  <a:gd name="T151" fmla="*/ 0 h 97"/>
                  <a:gd name="T152" fmla="*/ 89 w 89"/>
                  <a:gd name="T153" fmla="*/ 97 h 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9" h="97">
                    <a:moveTo>
                      <a:pt x="22" y="6"/>
                    </a:moveTo>
                    <a:lnTo>
                      <a:pt x="17" y="9"/>
                    </a:lnTo>
                    <a:lnTo>
                      <a:pt x="11" y="15"/>
                    </a:lnTo>
                    <a:lnTo>
                      <a:pt x="7" y="23"/>
                    </a:lnTo>
                    <a:lnTo>
                      <a:pt x="1" y="36"/>
                    </a:lnTo>
                    <a:lnTo>
                      <a:pt x="0" y="50"/>
                    </a:lnTo>
                    <a:lnTo>
                      <a:pt x="3" y="65"/>
                    </a:lnTo>
                    <a:lnTo>
                      <a:pt x="11" y="80"/>
                    </a:lnTo>
                    <a:lnTo>
                      <a:pt x="24" y="94"/>
                    </a:lnTo>
                    <a:lnTo>
                      <a:pt x="44" y="97"/>
                    </a:lnTo>
                    <a:lnTo>
                      <a:pt x="51" y="96"/>
                    </a:lnTo>
                    <a:lnTo>
                      <a:pt x="59" y="94"/>
                    </a:lnTo>
                    <a:lnTo>
                      <a:pt x="66" y="90"/>
                    </a:lnTo>
                    <a:lnTo>
                      <a:pt x="74" y="86"/>
                    </a:lnTo>
                    <a:lnTo>
                      <a:pt x="78" y="78"/>
                    </a:lnTo>
                    <a:lnTo>
                      <a:pt x="84" y="71"/>
                    </a:lnTo>
                    <a:lnTo>
                      <a:pt x="88" y="59"/>
                    </a:lnTo>
                    <a:lnTo>
                      <a:pt x="89" y="46"/>
                    </a:lnTo>
                    <a:lnTo>
                      <a:pt x="88" y="29"/>
                    </a:lnTo>
                    <a:lnTo>
                      <a:pt x="78" y="15"/>
                    </a:lnTo>
                    <a:lnTo>
                      <a:pt x="63" y="4"/>
                    </a:lnTo>
                    <a:lnTo>
                      <a:pt x="45" y="0"/>
                    </a:lnTo>
                    <a:lnTo>
                      <a:pt x="34" y="0"/>
                    </a:lnTo>
                    <a:lnTo>
                      <a:pt x="22" y="6"/>
                    </a:lnTo>
                    <a:close/>
                    <a:moveTo>
                      <a:pt x="61" y="15"/>
                    </a:moveTo>
                    <a:lnTo>
                      <a:pt x="68" y="32"/>
                    </a:lnTo>
                    <a:lnTo>
                      <a:pt x="70" y="53"/>
                    </a:lnTo>
                    <a:lnTo>
                      <a:pt x="70" y="63"/>
                    </a:lnTo>
                    <a:lnTo>
                      <a:pt x="68" y="71"/>
                    </a:lnTo>
                    <a:lnTo>
                      <a:pt x="66" y="76"/>
                    </a:lnTo>
                    <a:lnTo>
                      <a:pt x="65" y="82"/>
                    </a:lnTo>
                    <a:lnTo>
                      <a:pt x="59" y="86"/>
                    </a:lnTo>
                    <a:lnTo>
                      <a:pt x="55" y="88"/>
                    </a:lnTo>
                    <a:lnTo>
                      <a:pt x="47" y="90"/>
                    </a:lnTo>
                    <a:lnTo>
                      <a:pt x="42" y="88"/>
                    </a:lnTo>
                    <a:lnTo>
                      <a:pt x="36" y="86"/>
                    </a:lnTo>
                    <a:lnTo>
                      <a:pt x="32" y="82"/>
                    </a:lnTo>
                    <a:lnTo>
                      <a:pt x="26" y="74"/>
                    </a:lnTo>
                    <a:lnTo>
                      <a:pt x="21" y="59"/>
                    </a:lnTo>
                    <a:lnTo>
                      <a:pt x="19" y="40"/>
                    </a:lnTo>
                    <a:lnTo>
                      <a:pt x="19" y="32"/>
                    </a:lnTo>
                    <a:lnTo>
                      <a:pt x="21" y="25"/>
                    </a:lnTo>
                    <a:lnTo>
                      <a:pt x="22" y="19"/>
                    </a:lnTo>
                    <a:lnTo>
                      <a:pt x="26" y="13"/>
                    </a:lnTo>
                    <a:lnTo>
                      <a:pt x="30" y="9"/>
                    </a:lnTo>
                    <a:lnTo>
                      <a:pt x="36" y="6"/>
                    </a:lnTo>
                    <a:lnTo>
                      <a:pt x="42" y="6"/>
                    </a:lnTo>
                    <a:lnTo>
                      <a:pt x="49" y="8"/>
                    </a:lnTo>
                    <a:lnTo>
                      <a:pt x="55" y="9"/>
                    </a:lnTo>
                    <a:lnTo>
                      <a:pt x="61" y="15"/>
                    </a:lnTo>
                    <a:close/>
                  </a:path>
                </a:pathLst>
              </a:custGeom>
              <a:solidFill>
                <a:srgbClr val="000000"/>
              </a:solidFill>
              <a:ln w="0">
                <a:solidFill>
                  <a:srgbClr val="000000"/>
                </a:solidFill>
                <a:prstDash val="solid"/>
                <a:round/>
                <a:headEnd/>
                <a:tailEnd/>
              </a:ln>
            </p:spPr>
            <p:txBody>
              <a:bodyPr/>
              <a:lstStyle/>
              <a:p>
                <a:endParaRPr lang="it-IT"/>
              </a:p>
            </p:txBody>
          </p:sp>
          <p:sp>
            <p:nvSpPr>
              <p:cNvPr id="2136" name="Freeform 295"/>
              <p:cNvSpPr>
                <a:spLocks/>
              </p:cNvSpPr>
              <p:nvPr/>
            </p:nvSpPr>
            <p:spPr bwMode="auto">
              <a:xfrm>
                <a:off x="786" y="3400"/>
                <a:ext cx="50" cy="48"/>
              </a:xfrm>
              <a:custGeom>
                <a:avLst/>
                <a:gdLst>
                  <a:gd name="T0" fmla="*/ 56 w 101"/>
                  <a:gd name="T1" fmla="*/ 0 h 95"/>
                  <a:gd name="T2" fmla="*/ 56 w 101"/>
                  <a:gd name="T3" fmla="*/ 4 h 95"/>
                  <a:gd name="T4" fmla="*/ 61 w 101"/>
                  <a:gd name="T5" fmla="*/ 4 h 95"/>
                  <a:gd name="T6" fmla="*/ 65 w 101"/>
                  <a:gd name="T7" fmla="*/ 6 h 95"/>
                  <a:gd name="T8" fmla="*/ 67 w 101"/>
                  <a:gd name="T9" fmla="*/ 6 h 95"/>
                  <a:gd name="T10" fmla="*/ 69 w 101"/>
                  <a:gd name="T11" fmla="*/ 9 h 95"/>
                  <a:gd name="T12" fmla="*/ 69 w 101"/>
                  <a:gd name="T13" fmla="*/ 13 h 95"/>
                  <a:gd name="T14" fmla="*/ 71 w 101"/>
                  <a:gd name="T15" fmla="*/ 17 h 95"/>
                  <a:gd name="T16" fmla="*/ 71 w 101"/>
                  <a:gd name="T17" fmla="*/ 69 h 95"/>
                  <a:gd name="T18" fmla="*/ 65 w 101"/>
                  <a:gd name="T19" fmla="*/ 74 h 95"/>
                  <a:gd name="T20" fmla="*/ 61 w 101"/>
                  <a:gd name="T21" fmla="*/ 78 h 95"/>
                  <a:gd name="T22" fmla="*/ 57 w 101"/>
                  <a:gd name="T23" fmla="*/ 80 h 95"/>
                  <a:gd name="T24" fmla="*/ 52 w 101"/>
                  <a:gd name="T25" fmla="*/ 82 h 95"/>
                  <a:gd name="T26" fmla="*/ 48 w 101"/>
                  <a:gd name="T27" fmla="*/ 82 h 95"/>
                  <a:gd name="T28" fmla="*/ 40 w 101"/>
                  <a:gd name="T29" fmla="*/ 82 h 95"/>
                  <a:gd name="T30" fmla="*/ 36 w 101"/>
                  <a:gd name="T31" fmla="*/ 78 h 95"/>
                  <a:gd name="T32" fmla="*/ 35 w 101"/>
                  <a:gd name="T33" fmla="*/ 74 h 95"/>
                  <a:gd name="T34" fmla="*/ 33 w 101"/>
                  <a:gd name="T35" fmla="*/ 69 h 95"/>
                  <a:gd name="T36" fmla="*/ 33 w 101"/>
                  <a:gd name="T37" fmla="*/ 61 h 95"/>
                  <a:gd name="T38" fmla="*/ 33 w 101"/>
                  <a:gd name="T39" fmla="*/ 0 h 95"/>
                  <a:gd name="T40" fmla="*/ 0 w 101"/>
                  <a:gd name="T41" fmla="*/ 0 h 95"/>
                  <a:gd name="T42" fmla="*/ 0 w 101"/>
                  <a:gd name="T43" fmla="*/ 4 h 95"/>
                  <a:gd name="T44" fmla="*/ 6 w 101"/>
                  <a:gd name="T45" fmla="*/ 4 h 95"/>
                  <a:gd name="T46" fmla="*/ 10 w 101"/>
                  <a:gd name="T47" fmla="*/ 4 h 95"/>
                  <a:gd name="T48" fmla="*/ 12 w 101"/>
                  <a:gd name="T49" fmla="*/ 6 h 95"/>
                  <a:gd name="T50" fmla="*/ 13 w 101"/>
                  <a:gd name="T51" fmla="*/ 9 h 95"/>
                  <a:gd name="T52" fmla="*/ 15 w 101"/>
                  <a:gd name="T53" fmla="*/ 11 h 95"/>
                  <a:gd name="T54" fmla="*/ 15 w 101"/>
                  <a:gd name="T55" fmla="*/ 17 h 95"/>
                  <a:gd name="T56" fmla="*/ 15 w 101"/>
                  <a:gd name="T57" fmla="*/ 59 h 95"/>
                  <a:gd name="T58" fmla="*/ 15 w 101"/>
                  <a:gd name="T59" fmla="*/ 67 h 95"/>
                  <a:gd name="T60" fmla="*/ 15 w 101"/>
                  <a:gd name="T61" fmla="*/ 74 h 95"/>
                  <a:gd name="T62" fmla="*/ 17 w 101"/>
                  <a:gd name="T63" fmla="*/ 78 h 95"/>
                  <a:gd name="T64" fmla="*/ 21 w 101"/>
                  <a:gd name="T65" fmla="*/ 86 h 95"/>
                  <a:gd name="T66" fmla="*/ 25 w 101"/>
                  <a:gd name="T67" fmla="*/ 90 h 95"/>
                  <a:gd name="T68" fmla="*/ 31 w 101"/>
                  <a:gd name="T69" fmla="*/ 94 h 95"/>
                  <a:gd name="T70" fmla="*/ 38 w 101"/>
                  <a:gd name="T71" fmla="*/ 95 h 95"/>
                  <a:gd name="T72" fmla="*/ 46 w 101"/>
                  <a:gd name="T73" fmla="*/ 94 h 95"/>
                  <a:gd name="T74" fmla="*/ 52 w 101"/>
                  <a:gd name="T75" fmla="*/ 92 h 95"/>
                  <a:gd name="T76" fmla="*/ 56 w 101"/>
                  <a:gd name="T77" fmla="*/ 88 h 95"/>
                  <a:gd name="T78" fmla="*/ 63 w 101"/>
                  <a:gd name="T79" fmla="*/ 82 h 95"/>
                  <a:gd name="T80" fmla="*/ 69 w 101"/>
                  <a:gd name="T81" fmla="*/ 76 h 95"/>
                  <a:gd name="T82" fmla="*/ 71 w 101"/>
                  <a:gd name="T83" fmla="*/ 95 h 95"/>
                  <a:gd name="T84" fmla="*/ 75 w 101"/>
                  <a:gd name="T85" fmla="*/ 95 h 95"/>
                  <a:gd name="T86" fmla="*/ 101 w 101"/>
                  <a:gd name="T87" fmla="*/ 84 h 95"/>
                  <a:gd name="T88" fmla="*/ 100 w 101"/>
                  <a:gd name="T89" fmla="*/ 80 h 95"/>
                  <a:gd name="T90" fmla="*/ 98 w 101"/>
                  <a:gd name="T91" fmla="*/ 82 h 95"/>
                  <a:gd name="T92" fmla="*/ 94 w 101"/>
                  <a:gd name="T93" fmla="*/ 82 h 95"/>
                  <a:gd name="T94" fmla="*/ 92 w 101"/>
                  <a:gd name="T95" fmla="*/ 82 h 95"/>
                  <a:gd name="T96" fmla="*/ 90 w 101"/>
                  <a:gd name="T97" fmla="*/ 80 h 95"/>
                  <a:gd name="T98" fmla="*/ 88 w 101"/>
                  <a:gd name="T99" fmla="*/ 78 h 95"/>
                  <a:gd name="T100" fmla="*/ 88 w 101"/>
                  <a:gd name="T101" fmla="*/ 74 h 95"/>
                  <a:gd name="T102" fmla="*/ 86 w 101"/>
                  <a:gd name="T103" fmla="*/ 71 h 95"/>
                  <a:gd name="T104" fmla="*/ 86 w 101"/>
                  <a:gd name="T105" fmla="*/ 65 h 95"/>
                  <a:gd name="T106" fmla="*/ 86 w 101"/>
                  <a:gd name="T107" fmla="*/ 55 h 95"/>
                  <a:gd name="T108" fmla="*/ 86 w 101"/>
                  <a:gd name="T109" fmla="*/ 0 h 95"/>
                  <a:gd name="T110" fmla="*/ 56 w 101"/>
                  <a:gd name="T111" fmla="*/ 0 h 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
                  <a:gd name="T169" fmla="*/ 0 h 95"/>
                  <a:gd name="T170" fmla="*/ 101 w 101"/>
                  <a:gd name="T171" fmla="*/ 95 h 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 h="95">
                    <a:moveTo>
                      <a:pt x="56" y="0"/>
                    </a:moveTo>
                    <a:lnTo>
                      <a:pt x="56" y="4"/>
                    </a:lnTo>
                    <a:lnTo>
                      <a:pt x="61" y="4"/>
                    </a:lnTo>
                    <a:lnTo>
                      <a:pt x="65" y="6"/>
                    </a:lnTo>
                    <a:lnTo>
                      <a:pt x="67" y="6"/>
                    </a:lnTo>
                    <a:lnTo>
                      <a:pt x="69" y="9"/>
                    </a:lnTo>
                    <a:lnTo>
                      <a:pt x="69" y="13"/>
                    </a:lnTo>
                    <a:lnTo>
                      <a:pt x="71" y="17"/>
                    </a:lnTo>
                    <a:lnTo>
                      <a:pt x="71" y="69"/>
                    </a:lnTo>
                    <a:lnTo>
                      <a:pt x="65" y="74"/>
                    </a:lnTo>
                    <a:lnTo>
                      <a:pt x="61" y="78"/>
                    </a:lnTo>
                    <a:lnTo>
                      <a:pt x="57" y="80"/>
                    </a:lnTo>
                    <a:lnTo>
                      <a:pt x="52" y="82"/>
                    </a:lnTo>
                    <a:lnTo>
                      <a:pt x="48" y="82"/>
                    </a:lnTo>
                    <a:lnTo>
                      <a:pt x="40" y="82"/>
                    </a:lnTo>
                    <a:lnTo>
                      <a:pt x="36" y="78"/>
                    </a:lnTo>
                    <a:lnTo>
                      <a:pt x="35" y="74"/>
                    </a:lnTo>
                    <a:lnTo>
                      <a:pt x="33" y="69"/>
                    </a:lnTo>
                    <a:lnTo>
                      <a:pt x="33" y="61"/>
                    </a:lnTo>
                    <a:lnTo>
                      <a:pt x="33" y="0"/>
                    </a:lnTo>
                    <a:lnTo>
                      <a:pt x="0" y="0"/>
                    </a:lnTo>
                    <a:lnTo>
                      <a:pt x="0" y="4"/>
                    </a:lnTo>
                    <a:lnTo>
                      <a:pt x="6" y="4"/>
                    </a:lnTo>
                    <a:lnTo>
                      <a:pt x="10" y="4"/>
                    </a:lnTo>
                    <a:lnTo>
                      <a:pt x="12" y="6"/>
                    </a:lnTo>
                    <a:lnTo>
                      <a:pt x="13" y="9"/>
                    </a:lnTo>
                    <a:lnTo>
                      <a:pt x="15" y="11"/>
                    </a:lnTo>
                    <a:lnTo>
                      <a:pt x="15" y="17"/>
                    </a:lnTo>
                    <a:lnTo>
                      <a:pt x="15" y="59"/>
                    </a:lnTo>
                    <a:lnTo>
                      <a:pt x="15" y="67"/>
                    </a:lnTo>
                    <a:lnTo>
                      <a:pt x="15" y="74"/>
                    </a:lnTo>
                    <a:lnTo>
                      <a:pt x="17" y="78"/>
                    </a:lnTo>
                    <a:lnTo>
                      <a:pt x="21" y="86"/>
                    </a:lnTo>
                    <a:lnTo>
                      <a:pt x="25" y="90"/>
                    </a:lnTo>
                    <a:lnTo>
                      <a:pt x="31" y="94"/>
                    </a:lnTo>
                    <a:lnTo>
                      <a:pt x="38" y="95"/>
                    </a:lnTo>
                    <a:lnTo>
                      <a:pt x="46" y="94"/>
                    </a:lnTo>
                    <a:lnTo>
                      <a:pt x="52" y="92"/>
                    </a:lnTo>
                    <a:lnTo>
                      <a:pt x="56" y="88"/>
                    </a:lnTo>
                    <a:lnTo>
                      <a:pt x="63" y="82"/>
                    </a:lnTo>
                    <a:lnTo>
                      <a:pt x="69" y="76"/>
                    </a:lnTo>
                    <a:lnTo>
                      <a:pt x="71" y="95"/>
                    </a:lnTo>
                    <a:lnTo>
                      <a:pt x="75" y="95"/>
                    </a:lnTo>
                    <a:lnTo>
                      <a:pt x="101" y="84"/>
                    </a:lnTo>
                    <a:lnTo>
                      <a:pt x="100" y="80"/>
                    </a:lnTo>
                    <a:lnTo>
                      <a:pt x="98" y="82"/>
                    </a:lnTo>
                    <a:lnTo>
                      <a:pt x="94" y="82"/>
                    </a:lnTo>
                    <a:lnTo>
                      <a:pt x="92" y="82"/>
                    </a:lnTo>
                    <a:lnTo>
                      <a:pt x="90" y="80"/>
                    </a:lnTo>
                    <a:lnTo>
                      <a:pt x="88" y="78"/>
                    </a:lnTo>
                    <a:lnTo>
                      <a:pt x="88" y="74"/>
                    </a:lnTo>
                    <a:lnTo>
                      <a:pt x="86" y="71"/>
                    </a:lnTo>
                    <a:lnTo>
                      <a:pt x="86" y="65"/>
                    </a:lnTo>
                    <a:lnTo>
                      <a:pt x="86" y="55"/>
                    </a:lnTo>
                    <a:lnTo>
                      <a:pt x="86" y="0"/>
                    </a:lnTo>
                    <a:lnTo>
                      <a:pt x="56" y="0"/>
                    </a:lnTo>
                    <a:close/>
                  </a:path>
                </a:pathLst>
              </a:custGeom>
              <a:solidFill>
                <a:srgbClr val="000000"/>
              </a:solidFill>
              <a:ln w="0">
                <a:solidFill>
                  <a:srgbClr val="000000"/>
                </a:solidFill>
                <a:prstDash val="solid"/>
                <a:round/>
                <a:headEnd/>
                <a:tailEnd/>
              </a:ln>
            </p:spPr>
            <p:txBody>
              <a:bodyPr/>
              <a:lstStyle/>
              <a:p>
                <a:endParaRPr lang="it-IT"/>
              </a:p>
            </p:txBody>
          </p:sp>
          <p:sp>
            <p:nvSpPr>
              <p:cNvPr id="2137" name="Freeform 296"/>
              <p:cNvSpPr>
                <a:spLocks/>
              </p:cNvSpPr>
              <p:nvPr/>
            </p:nvSpPr>
            <p:spPr bwMode="auto">
              <a:xfrm>
                <a:off x="838" y="3385"/>
                <a:ext cx="28" cy="62"/>
              </a:xfrm>
              <a:custGeom>
                <a:avLst/>
                <a:gdLst>
                  <a:gd name="T0" fmla="*/ 27 w 56"/>
                  <a:gd name="T1" fmla="*/ 0 h 125"/>
                  <a:gd name="T2" fmla="*/ 25 w 56"/>
                  <a:gd name="T3" fmla="*/ 6 h 125"/>
                  <a:gd name="T4" fmla="*/ 23 w 56"/>
                  <a:gd name="T5" fmla="*/ 12 h 125"/>
                  <a:gd name="T6" fmla="*/ 21 w 56"/>
                  <a:gd name="T7" fmla="*/ 14 h 125"/>
                  <a:gd name="T8" fmla="*/ 16 w 56"/>
                  <a:gd name="T9" fmla="*/ 21 h 125"/>
                  <a:gd name="T10" fmla="*/ 10 w 56"/>
                  <a:gd name="T11" fmla="*/ 27 h 125"/>
                  <a:gd name="T12" fmla="*/ 4 w 56"/>
                  <a:gd name="T13" fmla="*/ 31 h 125"/>
                  <a:gd name="T14" fmla="*/ 0 w 56"/>
                  <a:gd name="T15" fmla="*/ 35 h 125"/>
                  <a:gd name="T16" fmla="*/ 0 w 56"/>
                  <a:gd name="T17" fmla="*/ 38 h 125"/>
                  <a:gd name="T18" fmla="*/ 14 w 56"/>
                  <a:gd name="T19" fmla="*/ 38 h 125"/>
                  <a:gd name="T20" fmla="*/ 14 w 56"/>
                  <a:gd name="T21" fmla="*/ 100 h 125"/>
                  <a:gd name="T22" fmla="*/ 14 w 56"/>
                  <a:gd name="T23" fmla="*/ 105 h 125"/>
                  <a:gd name="T24" fmla="*/ 16 w 56"/>
                  <a:gd name="T25" fmla="*/ 111 h 125"/>
                  <a:gd name="T26" fmla="*/ 16 w 56"/>
                  <a:gd name="T27" fmla="*/ 115 h 125"/>
                  <a:gd name="T28" fmla="*/ 19 w 56"/>
                  <a:gd name="T29" fmla="*/ 119 h 125"/>
                  <a:gd name="T30" fmla="*/ 23 w 56"/>
                  <a:gd name="T31" fmla="*/ 123 h 125"/>
                  <a:gd name="T32" fmla="*/ 27 w 56"/>
                  <a:gd name="T33" fmla="*/ 125 h 125"/>
                  <a:gd name="T34" fmla="*/ 33 w 56"/>
                  <a:gd name="T35" fmla="*/ 125 h 125"/>
                  <a:gd name="T36" fmla="*/ 39 w 56"/>
                  <a:gd name="T37" fmla="*/ 123 h 125"/>
                  <a:gd name="T38" fmla="*/ 44 w 56"/>
                  <a:gd name="T39" fmla="*/ 119 h 125"/>
                  <a:gd name="T40" fmla="*/ 50 w 56"/>
                  <a:gd name="T41" fmla="*/ 115 h 125"/>
                  <a:gd name="T42" fmla="*/ 52 w 56"/>
                  <a:gd name="T43" fmla="*/ 111 h 125"/>
                  <a:gd name="T44" fmla="*/ 56 w 56"/>
                  <a:gd name="T45" fmla="*/ 105 h 125"/>
                  <a:gd name="T46" fmla="*/ 52 w 56"/>
                  <a:gd name="T47" fmla="*/ 105 h 125"/>
                  <a:gd name="T48" fmla="*/ 50 w 56"/>
                  <a:gd name="T49" fmla="*/ 107 h 125"/>
                  <a:gd name="T50" fmla="*/ 46 w 56"/>
                  <a:gd name="T51" fmla="*/ 111 h 125"/>
                  <a:gd name="T52" fmla="*/ 42 w 56"/>
                  <a:gd name="T53" fmla="*/ 113 h 125"/>
                  <a:gd name="T54" fmla="*/ 40 w 56"/>
                  <a:gd name="T55" fmla="*/ 113 h 125"/>
                  <a:gd name="T56" fmla="*/ 37 w 56"/>
                  <a:gd name="T57" fmla="*/ 113 h 125"/>
                  <a:gd name="T58" fmla="*/ 33 w 56"/>
                  <a:gd name="T59" fmla="*/ 109 h 125"/>
                  <a:gd name="T60" fmla="*/ 33 w 56"/>
                  <a:gd name="T61" fmla="*/ 107 h 125"/>
                  <a:gd name="T62" fmla="*/ 31 w 56"/>
                  <a:gd name="T63" fmla="*/ 103 h 125"/>
                  <a:gd name="T64" fmla="*/ 31 w 56"/>
                  <a:gd name="T65" fmla="*/ 98 h 125"/>
                  <a:gd name="T66" fmla="*/ 31 w 56"/>
                  <a:gd name="T67" fmla="*/ 38 h 125"/>
                  <a:gd name="T68" fmla="*/ 52 w 56"/>
                  <a:gd name="T69" fmla="*/ 38 h 125"/>
                  <a:gd name="T70" fmla="*/ 52 w 56"/>
                  <a:gd name="T71" fmla="*/ 31 h 125"/>
                  <a:gd name="T72" fmla="*/ 31 w 56"/>
                  <a:gd name="T73" fmla="*/ 31 h 125"/>
                  <a:gd name="T74" fmla="*/ 31 w 56"/>
                  <a:gd name="T75" fmla="*/ 0 h 125"/>
                  <a:gd name="T76" fmla="*/ 27 w 56"/>
                  <a:gd name="T77" fmla="*/ 0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6"/>
                  <a:gd name="T118" fmla="*/ 0 h 125"/>
                  <a:gd name="T119" fmla="*/ 56 w 56"/>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6" h="125">
                    <a:moveTo>
                      <a:pt x="27" y="0"/>
                    </a:moveTo>
                    <a:lnTo>
                      <a:pt x="25" y="6"/>
                    </a:lnTo>
                    <a:lnTo>
                      <a:pt x="23" y="12"/>
                    </a:lnTo>
                    <a:lnTo>
                      <a:pt x="21" y="14"/>
                    </a:lnTo>
                    <a:lnTo>
                      <a:pt x="16" y="21"/>
                    </a:lnTo>
                    <a:lnTo>
                      <a:pt x="10" y="27"/>
                    </a:lnTo>
                    <a:lnTo>
                      <a:pt x="4" y="31"/>
                    </a:lnTo>
                    <a:lnTo>
                      <a:pt x="0" y="35"/>
                    </a:lnTo>
                    <a:lnTo>
                      <a:pt x="0" y="38"/>
                    </a:lnTo>
                    <a:lnTo>
                      <a:pt x="14" y="38"/>
                    </a:lnTo>
                    <a:lnTo>
                      <a:pt x="14" y="100"/>
                    </a:lnTo>
                    <a:lnTo>
                      <a:pt x="14" y="105"/>
                    </a:lnTo>
                    <a:lnTo>
                      <a:pt x="16" y="111"/>
                    </a:lnTo>
                    <a:lnTo>
                      <a:pt x="16" y="115"/>
                    </a:lnTo>
                    <a:lnTo>
                      <a:pt x="19" y="119"/>
                    </a:lnTo>
                    <a:lnTo>
                      <a:pt x="23" y="123"/>
                    </a:lnTo>
                    <a:lnTo>
                      <a:pt x="27" y="125"/>
                    </a:lnTo>
                    <a:lnTo>
                      <a:pt x="33" y="125"/>
                    </a:lnTo>
                    <a:lnTo>
                      <a:pt x="39" y="123"/>
                    </a:lnTo>
                    <a:lnTo>
                      <a:pt x="44" y="119"/>
                    </a:lnTo>
                    <a:lnTo>
                      <a:pt x="50" y="115"/>
                    </a:lnTo>
                    <a:lnTo>
                      <a:pt x="52" y="111"/>
                    </a:lnTo>
                    <a:lnTo>
                      <a:pt x="56" y="105"/>
                    </a:lnTo>
                    <a:lnTo>
                      <a:pt x="52" y="105"/>
                    </a:lnTo>
                    <a:lnTo>
                      <a:pt x="50" y="107"/>
                    </a:lnTo>
                    <a:lnTo>
                      <a:pt x="46" y="111"/>
                    </a:lnTo>
                    <a:lnTo>
                      <a:pt x="42" y="113"/>
                    </a:lnTo>
                    <a:lnTo>
                      <a:pt x="40" y="113"/>
                    </a:lnTo>
                    <a:lnTo>
                      <a:pt x="37" y="113"/>
                    </a:lnTo>
                    <a:lnTo>
                      <a:pt x="33" y="109"/>
                    </a:lnTo>
                    <a:lnTo>
                      <a:pt x="33" y="107"/>
                    </a:lnTo>
                    <a:lnTo>
                      <a:pt x="31" y="103"/>
                    </a:lnTo>
                    <a:lnTo>
                      <a:pt x="31" y="98"/>
                    </a:lnTo>
                    <a:lnTo>
                      <a:pt x="31" y="38"/>
                    </a:lnTo>
                    <a:lnTo>
                      <a:pt x="52" y="38"/>
                    </a:lnTo>
                    <a:lnTo>
                      <a:pt x="52" y="31"/>
                    </a:lnTo>
                    <a:lnTo>
                      <a:pt x="31" y="31"/>
                    </a:lnTo>
                    <a:lnTo>
                      <a:pt x="31" y="0"/>
                    </a:lnTo>
                    <a:lnTo>
                      <a:pt x="27" y="0"/>
                    </a:lnTo>
                    <a:close/>
                  </a:path>
                </a:pathLst>
              </a:custGeom>
              <a:solidFill>
                <a:srgbClr val="000000"/>
              </a:solidFill>
              <a:ln w="0">
                <a:solidFill>
                  <a:srgbClr val="000000"/>
                </a:solidFill>
                <a:prstDash val="solid"/>
                <a:round/>
                <a:headEnd/>
                <a:tailEnd/>
              </a:ln>
            </p:spPr>
            <p:txBody>
              <a:bodyPr/>
              <a:lstStyle/>
              <a:p>
                <a:endParaRPr lang="it-IT"/>
              </a:p>
            </p:txBody>
          </p:sp>
          <p:sp>
            <p:nvSpPr>
              <p:cNvPr id="2138" name="Freeform 297"/>
              <p:cNvSpPr>
                <a:spLocks noEditPoints="1"/>
              </p:cNvSpPr>
              <p:nvPr/>
            </p:nvSpPr>
            <p:spPr bwMode="auto">
              <a:xfrm>
                <a:off x="1024" y="3399"/>
                <a:ext cx="45" cy="49"/>
              </a:xfrm>
              <a:custGeom>
                <a:avLst/>
                <a:gdLst>
                  <a:gd name="T0" fmla="*/ 23 w 90"/>
                  <a:gd name="T1" fmla="*/ 6 h 97"/>
                  <a:gd name="T2" fmla="*/ 18 w 90"/>
                  <a:gd name="T3" fmla="*/ 9 h 97"/>
                  <a:gd name="T4" fmla="*/ 12 w 90"/>
                  <a:gd name="T5" fmla="*/ 15 h 97"/>
                  <a:gd name="T6" fmla="*/ 8 w 90"/>
                  <a:gd name="T7" fmla="*/ 23 h 97"/>
                  <a:gd name="T8" fmla="*/ 2 w 90"/>
                  <a:gd name="T9" fmla="*/ 36 h 97"/>
                  <a:gd name="T10" fmla="*/ 0 w 90"/>
                  <a:gd name="T11" fmla="*/ 50 h 97"/>
                  <a:gd name="T12" fmla="*/ 4 w 90"/>
                  <a:gd name="T13" fmla="*/ 65 h 97"/>
                  <a:gd name="T14" fmla="*/ 12 w 90"/>
                  <a:gd name="T15" fmla="*/ 80 h 97"/>
                  <a:gd name="T16" fmla="*/ 25 w 90"/>
                  <a:gd name="T17" fmla="*/ 94 h 97"/>
                  <a:gd name="T18" fmla="*/ 44 w 90"/>
                  <a:gd name="T19" fmla="*/ 97 h 97"/>
                  <a:gd name="T20" fmla="*/ 52 w 90"/>
                  <a:gd name="T21" fmla="*/ 96 h 97"/>
                  <a:gd name="T22" fmla="*/ 60 w 90"/>
                  <a:gd name="T23" fmla="*/ 94 h 97"/>
                  <a:gd name="T24" fmla="*/ 67 w 90"/>
                  <a:gd name="T25" fmla="*/ 90 h 97"/>
                  <a:gd name="T26" fmla="*/ 75 w 90"/>
                  <a:gd name="T27" fmla="*/ 86 h 97"/>
                  <a:gd name="T28" fmla="*/ 79 w 90"/>
                  <a:gd name="T29" fmla="*/ 78 h 97"/>
                  <a:gd name="T30" fmla="*/ 85 w 90"/>
                  <a:gd name="T31" fmla="*/ 71 h 97"/>
                  <a:gd name="T32" fmla="*/ 88 w 90"/>
                  <a:gd name="T33" fmla="*/ 59 h 97"/>
                  <a:gd name="T34" fmla="*/ 90 w 90"/>
                  <a:gd name="T35" fmla="*/ 46 h 97"/>
                  <a:gd name="T36" fmla="*/ 88 w 90"/>
                  <a:gd name="T37" fmla="*/ 29 h 97"/>
                  <a:gd name="T38" fmla="*/ 79 w 90"/>
                  <a:gd name="T39" fmla="*/ 15 h 97"/>
                  <a:gd name="T40" fmla="*/ 64 w 90"/>
                  <a:gd name="T41" fmla="*/ 4 h 97"/>
                  <a:gd name="T42" fmla="*/ 46 w 90"/>
                  <a:gd name="T43" fmla="*/ 0 h 97"/>
                  <a:gd name="T44" fmla="*/ 35 w 90"/>
                  <a:gd name="T45" fmla="*/ 0 h 97"/>
                  <a:gd name="T46" fmla="*/ 23 w 90"/>
                  <a:gd name="T47" fmla="*/ 6 h 97"/>
                  <a:gd name="T48" fmla="*/ 62 w 90"/>
                  <a:gd name="T49" fmla="*/ 15 h 97"/>
                  <a:gd name="T50" fmla="*/ 69 w 90"/>
                  <a:gd name="T51" fmla="*/ 32 h 97"/>
                  <a:gd name="T52" fmla="*/ 71 w 90"/>
                  <a:gd name="T53" fmla="*/ 53 h 97"/>
                  <a:gd name="T54" fmla="*/ 71 w 90"/>
                  <a:gd name="T55" fmla="*/ 63 h 97"/>
                  <a:gd name="T56" fmla="*/ 69 w 90"/>
                  <a:gd name="T57" fmla="*/ 71 h 97"/>
                  <a:gd name="T58" fmla="*/ 67 w 90"/>
                  <a:gd name="T59" fmla="*/ 76 h 97"/>
                  <a:gd name="T60" fmla="*/ 65 w 90"/>
                  <a:gd name="T61" fmla="*/ 82 h 97"/>
                  <a:gd name="T62" fmla="*/ 60 w 90"/>
                  <a:gd name="T63" fmla="*/ 86 h 97"/>
                  <a:gd name="T64" fmla="*/ 56 w 90"/>
                  <a:gd name="T65" fmla="*/ 88 h 97"/>
                  <a:gd name="T66" fmla="*/ 48 w 90"/>
                  <a:gd name="T67" fmla="*/ 90 h 97"/>
                  <a:gd name="T68" fmla="*/ 42 w 90"/>
                  <a:gd name="T69" fmla="*/ 88 h 97"/>
                  <a:gd name="T70" fmla="*/ 37 w 90"/>
                  <a:gd name="T71" fmla="*/ 86 h 97"/>
                  <a:gd name="T72" fmla="*/ 33 w 90"/>
                  <a:gd name="T73" fmla="*/ 82 h 97"/>
                  <a:gd name="T74" fmla="*/ 27 w 90"/>
                  <a:gd name="T75" fmla="*/ 74 h 97"/>
                  <a:gd name="T76" fmla="*/ 21 w 90"/>
                  <a:gd name="T77" fmla="*/ 59 h 97"/>
                  <a:gd name="T78" fmla="*/ 20 w 90"/>
                  <a:gd name="T79" fmla="*/ 40 h 97"/>
                  <a:gd name="T80" fmla="*/ 20 w 90"/>
                  <a:gd name="T81" fmla="*/ 32 h 97"/>
                  <a:gd name="T82" fmla="*/ 21 w 90"/>
                  <a:gd name="T83" fmla="*/ 25 h 97"/>
                  <a:gd name="T84" fmla="*/ 23 w 90"/>
                  <a:gd name="T85" fmla="*/ 19 h 97"/>
                  <a:gd name="T86" fmla="*/ 27 w 90"/>
                  <a:gd name="T87" fmla="*/ 13 h 97"/>
                  <a:gd name="T88" fmla="*/ 31 w 90"/>
                  <a:gd name="T89" fmla="*/ 9 h 97"/>
                  <a:gd name="T90" fmla="*/ 37 w 90"/>
                  <a:gd name="T91" fmla="*/ 6 h 97"/>
                  <a:gd name="T92" fmla="*/ 42 w 90"/>
                  <a:gd name="T93" fmla="*/ 6 h 97"/>
                  <a:gd name="T94" fmla="*/ 50 w 90"/>
                  <a:gd name="T95" fmla="*/ 8 h 97"/>
                  <a:gd name="T96" fmla="*/ 56 w 90"/>
                  <a:gd name="T97" fmla="*/ 9 h 97"/>
                  <a:gd name="T98" fmla="*/ 62 w 90"/>
                  <a:gd name="T99" fmla="*/ 15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0"/>
                  <a:gd name="T151" fmla="*/ 0 h 97"/>
                  <a:gd name="T152" fmla="*/ 90 w 90"/>
                  <a:gd name="T153" fmla="*/ 97 h 9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0" h="97">
                    <a:moveTo>
                      <a:pt x="23" y="6"/>
                    </a:moveTo>
                    <a:lnTo>
                      <a:pt x="18" y="9"/>
                    </a:lnTo>
                    <a:lnTo>
                      <a:pt x="12" y="15"/>
                    </a:lnTo>
                    <a:lnTo>
                      <a:pt x="8" y="23"/>
                    </a:lnTo>
                    <a:lnTo>
                      <a:pt x="2" y="36"/>
                    </a:lnTo>
                    <a:lnTo>
                      <a:pt x="0" y="50"/>
                    </a:lnTo>
                    <a:lnTo>
                      <a:pt x="4" y="65"/>
                    </a:lnTo>
                    <a:lnTo>
                      <a:pt x="12" y="80"/>
                    </a:lnTo>
                    <a:lnTo>
                      <a:pt x="25" y="94"/>
                    </a:lnTo>
                    <a:lnTo>
                      <a:pt x="44" y="97"/>
                    </a:lnTo>
                    <a:lnTo>
                      <a:pt x="52" y="96"/>
                    </a:lnTo>
                    <a:lnTo>
                      <a:pt x="60" y="94"/>
                    </a:lnTo>
                    <a:lnTo>
                      <a:pt x="67" y="90"/>
                    </a:lnTo>
                    <a:lnTo>
                      <a:pt x="75" y="86"/>
                    </a:lnTo>
                    <a:lnTo>
                      <a:pt x="79" y="78"/>
                    </a:lnTo>
                    <a:lnTo>
                      <a:pt x="85" y="71"/>
                    </a:lnTo>
                    <a:lnTo>
                      <a:pt x="88" y="59"/>
                    </a:lnTo>
                    <a:lnTo>
                      <a:pt x="90" y="46"/>
                    </a:lnTo>
                    <a:lnTo>
                      <a:pt x="88" y="29"/>
                    </a:lnTo>
                    <a:lnTo>
                      <a:pt x="79" y="15"/>
                    </a:lnTo>
                    <a:lnTo>
                      <a:pt x="64" y="4"/>
                    </a:lnTo>
                    <a:lnTo>
                      <a:pt x="46" y="0"/>
                    </a:lnTo>
                    <a:lnTo>
                      <a:pt x="35" y="0"/>
                    </a:lnTo>
                    <a:lnTo>
                      <a:pt x="23" y="6"/>
                    </a:lnTo>
                    <a:close/>
                    <a:moveTo>
                      <a:pt x="62" y="15"/>
                    </a:moveTo>
                    <a:lnTo>
                      <a:pt x="69" y="32"/>
                    </a:lnTo>
                    <a:lnTo>
                      <a:pt x="71" y="53"/>
                    </a:lnTo>
                    <a:lnTo>
                      <a:pt x="71" y="63"/>
                    </a:lnTo>
                    <a:lnTo>
                      <a:pt x="69" y="71"/>
                    </a:lnTo>
                    <a:lnTo>
                      <a:pt x="67" y="76"/>
                    </a:lnTo>
                    <a:lnTo>
                      <a:pt x="65" y="82"/>
                    </a:lnTo>
                    <a:lnTo>
                      <a:pt x="60" y="86"/>
                    </a:lnTo>
                    <a:lnTo>
                      <a:pt x="56" y="88"/>
                    </a:lnTo>
                    <a:lnTo>
                      <a:pt x="48" y="90"/>
                    </a:lnTo>
                    <a:lnTo>
                      <a:pt x="42" y="88"/>
                    </a:lnTo>
                    <a:lnTo>
                      <a:pt x="37" y="86"/>
                    </a:lnTo>
                    <a:lnTo>
                      <a:pt x="33" y="82"/>
                    </a:lnTo>
                    <a:lnTo>
                      <a:pt x="27" y="74"/>
                    </a:lnTo>
                    <a:lnTo>
                      <a:pt x="21" y="59"/>
                    </a:lnTo>
                    <a:lnTo>
                      <a:pt x="20" y="40"/>
                    </a:lnTo>
                    <a:lnTo>
                      <a:pt x="20" y="32"/>
                    </a:lnTo>
                    <a:lnTo>
                      <a:pt x="21" y="25"/>
                    </a:lnTo>
                    <a:lnTo>
                      <a:pt x="23" y="19"/>
                    </a:lnTo>
                    <a:lnTo>
                      <a:pt x="27" y="13"/>
                    </a:lnTo>
                    <a:lnTo>
                      <a:pt x="31" y="9"/>
                    </a:lnTo>
                    <a:lnTo>
                      <a:pt x="37" y="6"/>
                    </a:lnTo>
                    <a:lnTo>
                      <a:pt x="42" y="6"/>
                    </a:lnTo>
                    <a:lnTo>
                      <a:pt x="50" y="8"/>
                    </a:lnTo>
                    <a:lnTo>
                      <a:pt x="56" y="9"/>
                    </a:lnTo>
                    <a:lnTo>
                      <a:pt x="62" y="15"/>
                    </a:lnTo>
                    <a:close/>
                  </a:path>
                </a:pathLst>
              </a:custGeom>
              <a:solidFill>
                <a:srgbClr val="000000"/>
              </a:solidFill>
              <a:ln w="0">
                <a:solidFill>
                  <a:srgbClr val="000000"/>
                </a:solidFill>
                <a:prstDash val="solid"/>
                <a:round/>
                <a:headEnd/>
                <a:tailEnd/>
              </a:ln>
            </p:spPr>
            <p:txBody>
              <a:bodyPr/>
              <a:lstStyle/>
              <a:p>
                <a:endParaRPr lang="it-IT"/>
              </a:p>
            </p:txBody>
          </p:sp>
          <p:sp>
            <p:nvSpPr>
              <p:cNvPr id="2139" name="Freeform 298"/>
              <p:cNvSpPr>
                <a:spLocks/>
              </p:cNvSpPr>
              <p:nvPr/>
            </p:nvSpPr>
            <p:spPr bwMode="auto">
              <a:xfrm>
                <a:off x="1072" y="3400"/>
                <a:ext cx="51" cy="48"/>
              </a:xfrm>
              <a:custGeom>
                <a:avLst/>
                <a:gdLst>
                  <a:gd name="T0" fmla="*/ 55 w 101"/>
                  <a:gd name="T1" fmla="*/ 0 h 95"/>
                  <a:gd name="T2" fmla="*/ 55 w 101"/>
                  <a:gd name="T3" fmla="*/ 4 h 95"/>
                  <a:gd name="T4" fmla="*/ 61 w 101"/>
                  <a:gd name="T5" fmla="*/ 4 h 95"/>
                  <a:gd name="T6" fmla="*/ 65 w 101"/>
                  <a:gd name="T7" fmla="*/ 6 h 95"/>
                  <a:gd name="T8" fmla="*/ 67 w 101"/>
                  <a:gd name="T9" fmla="*/ 6 h 95"/>
                  <a:gd name="T10" fmla="*/ 69 w 101"/>
                  <a:gd name="T11" fmla="*/ 9 h 95"/>
                  <a:gd name="T12" fmla="*/ 69 w 101"/>
                  <a:gd name="T13" fmla="*/ 13 h 95"/>
                  <a:gd name="T14" fmla="*/ 71 w 101"/>
                  <a:gd name="T15" fmla="*/ 17 h 95"/>
                  <a:gd name="T16" fmla="*/ 71 w 101"/>
                  <a:gd name="T17" fmla="*/ 69 h 95"/>
                  <a:gd name="T18" fmla="*/ 65 w 101"/>
                  <a:gd name="T19" fmla="*/ 74 h 95"/>
                  <a:gd name="T20" fmla="*/ 61 w 101"/>
                  <a:gd name="T21" fmla="*/ 78 h 95"/>
                  <a:gd name="T22" fmla="*/ 57 w 101"/>
                  <a:gd name="T23" fmla="*/ 80 h 95"/>
                  <a:gd name="T24" fmla="*/ 52 w 101"/>
                  <a:gd name="T25" fmla="*/ 82 h 95"/>
                  <a:gd name="T26" fmla="*/ 48 w 101"/>
                  <a:gd name="T27" fmla="*/ 82 h 95"/>
                  <a:gd name="T28" fmla="*/ 40 w 101"/>
                  <a:gd name="T29" fmla="*/ 82 h 95"/>
                  <a:gd name="T30" fmla="*/ 36 w 101"/>
                  <a:gd name="T31" fmla="*/ 78 h 95"/>
                  <a:gd name="T32" fmla="*/ 34 w 101"/>
                  <a:gd name="T33" fmla="*/ 74 h 95"/>
                  <a:gd name="T34" fmla="*/ 32 w 101"/>
                  <a:gd name="T35" fmla="*/ 69 h 95"/>
                  <a:gd name="T36" fmla="*/ 32 w 101"/>
                  <a:gd name="T37" fmla="*/ 61 h 95"/>
                  <a:gd name="T38" fmla="*/ 32 w 101"/>
                  <a:gd name="T39" fmla="*/ 0 h 95"/>
                  <a:gd name="T40" fmla="*/ 0 w 101"/>
                  <a:gd name="T41" fmla="*/ 0 h 95"/>
                  <a:gd name="T42" fmla="*/ 0 w 101"/>
                  <a:gd name="T43" fmla="*/ 4 h 95"/>
                  <a:gd name="T44" fmla="*/ 6 w 101"/>
                  <a:gd name="T45" fmla="*/ 4 h 95"/>
                  <a:gd name="T46" fmla="*/ 10 w 101"/>
                  <a:gd name="T47" fmla="*/ 4 h 95"/>
                  <a:gd name="T48" fmla="*/ 11 w 101"/>
                  <a:gd name="T49" fmla="*/ 6 h 95"/>
                  <a:gd name="T50" fmla="*/ 13 w 101"/>
                  <a:gd name="T51" fmla="*/ 9 h 95"/>
                  <a:gd name="T52" fmla="*/ 15 w 101"/>
                  <a:gd name="T53" fmla="*/ 11 h 95"/>
                  <a:gd name="T54" fmla="*/ 15 w 101"/>
                  <a:gd name="T55" fmla="*/ 17 h 95"/>
                  <a:gd name="T56" fmla="*/ 15 w 101"/>
                  <a:gd name="T57" fmla="*/ 59 h 95"/>
                  <a:gd name="T58" fmla="*/ 15 w 101"/>
                  <a:gd name="T59" fmla="*/ 67 h 95"/>
                  <a:gd name="T60" fmla="*/ 15 w 101"/>
                  <a:gd name="T61" fmla="*/ 74 h 95"/>
                  <a:gd name="T62" fmla="*/ 17 w 101"/>
                  <a:gd name="T63" fmla="*/ 78 h 95"/>
                  <a:gd name="T64" fmla="*/ 21 w 101"/>
                  <a:gd name="T65" fmla="*/ 86 h 95"/>
                  <a:gd name="T66" fmla="*/ 25 w 101"/>
                  <a:gd name="T67" fmla="*/ 90 h 95"/>
                  <a:gd name="T68" fmla="*/ 31 w 101"/>
                  <a:gd name="T69" fmla="*/ 94 h 95"/>
                  <a:gd name="T70" fmla="*/ 38 w 101"/>
                  <a:gd name="T71" fmla="*/ 95 h 95"/>
                  <a:gd name="T72" fmla="*/ 46 w 101"/>
                  <a:gd name="T73" fmla="*/ 94 h 95"/>
                  <a:gd name="T74" fmla="*/ 52 w 101"/>
                  <a:gd name="T75" fmla="*/ 92 h 95"/>
                  <a:gd name="T76" fmla="*/ 55 w 101"/>
                  <a:gd name="T77" fmla="*/ 88 h 95"/>
                  <a:gd name="T78" fmla="*/ 63 w 101"/>
                  <a:gd name="T79" fmla="*/ 82 h 95"/>
                  <a:gd name="T80" fmla="*/ 69 w 101"/>
                  <a:gd name="T81" fmla="*/ 76 h 95"/>
                  <a:gd name="T82" fmla="*/ 71 w 101"/>
                  <a:gd name="T83" fmla="*/ 95 h 95"/>
                  <a:gd name="T84" fmla="*/ 75 w 101"/>
                  <a:gd name="T85" fmla="*/ 95 h 95"/>
                  <a:gd name="T86" fmla="*/ 101 w 101"/>
                  <a:gd name="T87" fmla="*/ 84 h 95"/>
                  <a:gd name="T88" fmla="*/ 99 w 101"/>
                  <a:gd name="T89" fmla="*/ 80 h 95"/>
                  <a:gd name="T90" fmla="*/ 98 w 101"/>
                  <a:gd name="T91" fmla="*/ 82 h 95"/>
                  <a:gd name="T92" fmla="*/ 94 w 101"/>
                  <a:gd name="T93" fmla="*/ 82 h 95"/>
                  <a:gd name="T94" fmla="*/ 92 w 101"/>
                  <a:gd name="T95" fmla="*/ 82 h 95"/>
                  <a:gd name="T96" fmla="*/ 90 w 101"/>
                  <a:gd name="T97" fmla="*/ 80 h 95"/>
                  <a:gd name="T98" fmla="*/ 88 w 101"/>
                  <a:gd name="T99" fmla="*/ 78 h 95"/>
                  <a:gd name="T100" fmla="*/ 88 w 101"/>
                  <a:gd name="T101" fmla="*/ 74 h 95"/>
                  <a:gd name="T102" fmla="*/ 86 w 101"/>
                  <a:gd name="T103" fmla="*/ 71 h 95"/>
                  <a:gd name="T104" fmla="*/ 86 w 101"/>
                  <a:gd name="T105" fmla="*/ 65 h 95"/>
                  <a:gd name="T106" fmla="*/ 86 w 101"/>
                  <a:gd name="T107" fmla="*/ 55 h 95"/>
                  <a:gd name="T108" fmla="*/ 86 w 101"/>
                  <a:gd name="T109" fmla="*/ 0 h 95"/>
                  <a:gd name="T110" fmla="*/ 55 w 101"/>
                  <a:gd name="T111" fmla="*/ 0 h 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
                  <a:gd name="T169" fmla="*/ 0 h 95"/>
                  <a:gd name="T170" fmla="*/ 101 w 101"/>
                  <a:gd name="T171" fmla="*/ 95 h 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 h="95">
                    <a:moveTo>
                      <a:pt x="55" y="0"/>
                    </a:moveTo>
                    <a:lnTo>
                      <a:pt x="55" y="4"/>
                    </a:lnTo>
                    <a:lnTo>
                      <a:pt x="61" y="4"/>
                    </a:lnTo>
                    <a:lnTo>
                      <a:pt x="65" y="6"/>
                    </a:lnTo>
                    <a:lnTo>
                      <a:pt x="67" y="6"/>
                    </a:lnTo>
                    <a:lnTo>
                      <a:pt x="69" y="9"/>
                    </a:lnTo>
                    <a:lnTo>
                      <a:pt x="69" y="13"/>
                    </a:lnTo>
                    <a:lnTo>
                      <a:pt x="71" y="17"/>
                    </a:lnTo>
                    <a:lnTo>
                      <a:pt x="71" y="69"/>
                    </a:lnTo>
                    <a:lnTo>
                      <a:pt x="65" y="74"/>
                    </a:lnTo>
                    <a:lnTo>
                      <a:pt x="61" y="78"/>
                    </a:lnTo>
                    <a:lnTo>
                      <a:pt x="57" y="80"/>
                    </a:lnTo>
                    <a:lnTo>
                      <a:pt x="52" y="82"/>
                    </a:lnTo>
                    <a:lnTo>
                      <a:pt x="48" y="82"/>
                    </a:lnTo>
                    <a:lnTo>
                      <a:pt x="40" y="82"/>
                    </a:lnTo>
                    <a:lnTo>
                      <a:pt x="36" y="78"/>
                    </a:lnTo>
                    <a:lnTo>
                      <a:pt x="34" y="74"/>
                    </a:lnTo>
                    <a:lnTo>
                      <a:pt x="32" y="69"/>
                    </a:lnTo>
                    <a:lnTo>
                      <a:pt x="32" y="61"/>
                    </a:lnTo>
                    <a:lnTo>
                      <a:pt x="32" y="0"/>
                    </a:lnTo>
                    <a:lnTo>
                      <a:pt x="0" y="0"/>
                    </a:lnTo>
                    <a:lnTo>
                      <a:pt x="0" y="4"/>
                    </a:lnTo>
                    <a:lnTo>
                      <a:pt x="6" y="4"/>
                    </a:lnTo>
                    <a:lnTo>
                      <a:pt x="10" y="4"/>
                    </a:lnTo>
                    <a:lnTo>
                      <a:pt x="11" y="6"/>
                    </a:lnTo>
                    <a:lnTo>
                      <a:pt x="13" y="9"/>
                    </a:lnTo>
                    <a:lnTo>
                      <a:pt x="15" y="11"/>
                    </a:lnTo>
                    <a:lnTo>
                      <a:pt x="15" y="17"/>
                    </a:lnTo>
                    <a:lnTo>
                      <a:pt x="15" y="59"/>
                    </a:lnTo>
                    <a:lnTo>
                      <a:pt x="15" y="67"/>
                    </a:lnTo>
                    <a:lnTo>
                      <a:pt x="15" y="74"/>
                    </a:lnTo>
                    <a:lnTo>
                      <a:pt x="17" y="78"/>
                    </a:lnTo>
                    <a:lnTo>
                      <a:pt x="21" y="86"/>
                    </a:lnTo>
                    <a:lnTo>
                      <a:pt x="25" y="90"/>
                    </a:lnTo>
                    <a:lnTo>
                      <a:pt x="31" y="94"/>
                    </a:lnTo>
                    <a:lnTo>
                      <a:pt x="38" y="95"/>
                    </a:lnTo>
                    <a:lnTo>
                      <a:pt x="46" y="94"/>
                    </a:lnTo>
                    <a:lnTo>
                      <a:pt x="52" y="92"/>
                    </a:lnTo>
                    <a:lnTo>
                      <a:pt x="55" y="88"/>
                    </a:lnTo>
                    <a:lnTo>
                      <a:pt x="63" y="82"/>
                    </a:lnTo>
                    <a:lnTo>
                      <a:pt x="69" y="76"/>
                    </a:lnTo>
                    <a:lnTo>
                      <a:pt x="71" y="95"/>
                    </a:lnTo>
                    <a:lnTo>
                      <a:pt x="75" y="95"/>
                    </a:lnTo>
                    <a:lnTo>
                      <a:pt x="101" y="84"/>
                    </a:lnTo>
                    <a:lnTo>
                      <a:pt x="99" y="80"/>
                    </a:lnTo>
                    <a:lnTo>
                      <a:pt x="98" y="82"/>
                    </a:lnTo>
                    <a:lnTo>
                      <a:pt x="94" y="82"/>
                    </a:lnTo>
                    <a:lnTo>
                      <a:pt x="92" y="82"/>
                    </a:lnTo>
                    <a:lnTo>
                      <a:pt x="90" y="80"/>
                    </a:lnTo>
                    <a:lnTo>
                      <a:pt x="88" y="78"/>
                    </a:lnTo>
                    <a:lnTo>
                      <a:pt x="88" y="74"/>
                    </a:lnTo>
                    <a:lnTo>
                      <a:pt x="86" y="71"/>
                    </a:lnTo>
                    <a:lnTo>
                      <a:pt x="86" y="65"/>
                    </a:lnTo>
                    <a:lnTo>
                      <a:pt x="86" y="55"/>
                    </a:lnTo>
                    <a:lnTo>
                      <a:pt x="86" y="0"/>
                    </a:lnTo>
                    <a:lnTo>
                      <a:pt x="55" y="0"/>
                    </a:lnTo>
                    <a:close/>
                  </a:path>
                </a:pathLst>
              </a:custGeom>
              <a:solidFill>
                <a:srgbClr val="000000"/>
              </a:solidFill>
              <a:ln w="0">
                <a:solidFill>
                  <a:srgbClr val="000000"/>
                </a:solidFill>
                <a:prstDash val="solid"/>
                <a:round/>
                <a:headEnd/>
                <a:tailEnd/>
              </a:ln>
            </p:spPr>
            <p:txBody>
              <a:bodyPr/>
              <a:lstStyle/>
              <a:p>
                <a:endParaRPr lang="it-IT"/>
              </a:p>
            </p:txBody>
          </p:sp>
          <p:sp>
            <p:nvSpPr>
              <p:cNvPr id="2140" name="Freeform 299"/>
              <p:cNvSpPr>
                <a:spLocks/>
              </p:cNvSpPr>
              <p:nvPr/>
            </p:nvSpPr>
            <p:spPr bwMode="auto">
              <a:xfrm>
                <a:off x="1125" y="3385"/>
                <a:ext cx="28" cy="62"/>
              </a:xfrm>
              <a:custGeom>
                <a:avLst/>
                <a:gdLst>
                  <a:gd name="T0" fmla="*/ 27 w 56"/>
                  <a:gd name="T1" fmla="*/ 0 h 125"/>
                  <a:gd name="T2" fmla="*/ 25 w 56"/>
                  <a:gd name="T3" fmla="*/ 6 h 125"/>
                  <a:gd name="T4" fmla="*/ 23 w 56"/>
                  <a:gd name="T5" fmla="*/ 12 h 125"/>
                  <a:gd name="T6" fmla="*/ 21 w 56"/>
                  <a:gd name="T7" fmla="*/ 14 h 125"/>
                  <a:gd name="T8" fmla="*/ 15 w 56"/>
                  <a:gd name="T9" fmla="*/ 21 h 125"/>
                  <a:gd name="T10" fmla="*/ 10 w 56"/>
                  <a:gd name="T11" fmla="*/ 27 h 125"/>
                  <a:gd name="T12" fmla="*/ 4 w 56"/>
                  <a:gd name="T13" fmla="*/ 31 h 125"/>
                  <a:gd name="T14" fmla="*/ 0 w 56"/>
                  <a:gd name="T15" fmla="*/ 35 h 125"/>
                  <a:gd name="T16" fmla="*/ 0 w 56"/>
                  <a:gd name="T17" fmla="*/ 38 h 125"/>
                  <a:gd name="T18" fmla="*/ 14 w 56"/>
                  <a:gd name="T19" fmla="*/ 38 h 125"/>
                  <a:gd name="T20" fmla="*/ 14 w 56"/>
                  <a:gd name="T21" fmla="*/ 100 h 125"/>
                  <a:gd name="T22" fmla="*/ 14 w 56"/>
                  <a:gd name="T23" fmla="*/ 105 h 125"/>
                  <a:gd name="T24" fmla="*/ 15 w 56"/>
                  <a:gd name="T25" fmla="*/ 111 h 125"/>
                  <a:gd name="T26" fmla="*/ 15 w 56"/>
                  <a:gd name="T27" fmla="*/ 115 h 125"/>
                  <a:gd name="T28" fmla="*/ 19 w 56"/>
                  <a:gd name="T29" fmla="*/ 119 h 125"/>
                  <a:gd name="T30" fmla="*/ 23 w 56"/>
                  <a:gd name="T31" fmla="*/ 123 h 125"/>
                  <a:gd name="T32" fmla="*/ 27 w 56"/>
                  <a:gd name="T33" fmla="*/ 125 h 125"/>
                  <a:gd name="T34" fmla="*/ 33 w 56"/>
                  <a:gd name="T35" fmla="*/ 125 h 125"/>
                  <a:gd name="T36" fmla="*/ 38 w 56"/>
                  <a:gd name="T37" fmla="*/ 123 h 125"/>
                  <a:gd name="T38" fmla="*/ 44 w 56"/>
                  <a:gd name="T39" fmla="*/ 119 h 125"/>
                  <a:gd name="T40" fmla="*/ 50 w 56"/>
                  <a:gd name="T41" fmla="*/ 115 h 125"/>
                  <a:gd name="T42" fmla="*/ 52 w 56"/>
                  <a:gd name="T43" fmla="*/ 111 h 125"/>
                  <a:gd name="T44" fmla="*/ 56 w 56"/>
                  <a:gd name="T45" fmla="*/ 105 h 125"/>
                  <a:gd name="T46" fmla="*/ 52 w 56"/>
                  <a:gd name="T47" fmla="*/ 105 h 125"/>
                  <a:gd name="T48" fmla="*/ 50 w 56"/>
                  <a:gd name="T49" fmla="*/ 107 h 125"/>
                  <a:gd name="T50" fmla="*/ 46 w 56"/>
                  <a:gd name="T51" fmla="*/ 111 h 125"/>
                  <a:gd name="T52" fmla="*/ 42 w 56"/>
                  <a:gd name="T53" fmla="*/ 113 h 125"/>
                  <a:gd name="T54" fmla="*/ 40 w 56"/>
                  <a:gd name="T55" fmla="*/ 113 h 125"/>
                  <a:gd name="T56" fmla="*/ 37 w 56"/>
                  <a:gd name="T57" fmla="*/ 113 h 125"/>
                  <a:gd name="T58" fmla="*/ 33 w 56"/>
                  <a:gd name="T59" fmla="*/ 109 h 125"/>
                  <a:gd name="T60" fmla="*/ 33 w 56"/>
                  <a:gd name="T61" fmla="*/ 107 h 125"/>
                  <a:gd name="T62" fmla="*/ 31 w 56"/>
                  <a:gd name="T63" fmla="*/ 103 h 125"/>
                  <a:gd name="T64" fmla="*/ 31 w 56"/>
                  <a:gd name="T65" fmla="*/ 98 h 125"/>
                  <a:gd name="T66" fmla="*/ 31 w 56"/>
                  <a:gd name="T67" fmla="*/ 38 h 125"/>
                  <a:gd name="T68" fmla="*/ 52 w 56"/>
                  <a:gd name="T69" fmla="*/ 38 h 125"/>
                  <a:gd name="T70" fmla="*/ 52 w 56"/>
                  <a:gd name="T71" fmla="*/ 31 h 125"/>
                  <a:gd name="T72" fmla="*/ 31 w 56"/>
                  <a:gd name="T73" fmla="*/ 31 h 125"/>
                  <a:gd name="T74" fmla="*/ 31 w 56"/>
                  <a:gd name="T75" fmla="*/ 0 h 125"/>
                  <a:gd name="T76" fmla="*/ 27 w 56"/>
                  <a:gd name="T77" fmla="*/ 0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6"/>
                  <a:gd name="T118" fmla="*/ 0 h 125"/>
                  <a:gd name="T119" fmla="*/ 56 w 56"/>
                  <a:gd name="T120" fmla="*/ 125 h 12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6" h="125">
                    <a:moveTo>
                      <a:pt x="27" y="0"/>
                    </a:moveTo>
                    <a:lnTo>
                      <a:pt x="25" y="6"/>
                    </a:lnTo>
                    <a:lnTo>
                      <a:pt x="23" y="12"/>
                    </a:lnTo>
                    <a:lnTo>
                      <a:pt x="21" y="14"/>
                    </a:lnTo>
                    <a:lnTo>
                      <a:pt x="15" y="21"/>
                    </a:lnTo>
                    <a:lnTo>
                      <a:pt x="10" y="27"/>
                    </a:lnTo>
                    <a:lnTo>
                      <a:pt x="4" y="31"/>
                    </a:lnTo>
                    <a:lnTo>
                      <a:pt x="0" y="35"/>
                    </a:lnTo>
                    <a:lnTo>
                      <a:pt x="0" y="38"/>
                    </a:lnTo>
                    <a:lnTo>
                      <a:pt x="14" y="38"/>
                    </a:lnTo>
                    <a:lnTo>
                      <a:pt x="14" y="100"/>
                    </a:lnTo>
                    <a:lnTo>
                      <a:pt x="14" y="105"/>
                    </a:lnTo>
                    <a:lnTo>
                      <a:pt x="15" y="111"/>
                    </a:lnTo>
                    <a:lnTo>
                      <a:pt x="15" y="115"/>
                    </a:lnTo>
                    <a:lnTo>
                      <a:pt x="19" y="119"/>
                    </a:lnTo>
                    <a:lnTo>
                      <a:pt x="23" y="123"/>
                    </a:lnTo>
                    <a:lnTo>
                      <a:pt x="27" y="125"/>
                    </a:lnTo>
                    <a:lnTo>
                      <a:pt x="33" y="125"/>
                    </a:lnTo>
                    <a:lnTo>
                      <a:pt x="38" y="123"/>
                    </a:lnTo>
                    <a:lnTo>
                      <a:pt x="44" y="119"/>
                    </a:lnTo>
                    <a:lnTo>
                      <a:pt x="50" y="115"/>
                    </a:lnTo>
                    <a:lnTo>
                      <a:pt x="52" y="111"/>
                    </a:lnTo>
                    <a:lnTo>
                      <a:pt x="56" y="105"/>
                    </a:lnTo>
                    <a:lnTo>
                      <a:pt x="52" y="105"/>
                    </a:lnTo>
                    <a:lnTo>
                      <a:pt x="50" y="107"/>
                    </a:lnTo>
                    <a:lnTo>
                      <a:pt x="46" y="111"/>
                    </a:lnTo>
                    <a:lnTo>
                      <a:pt x="42" y="113"/>
                    </a:lnTo>
                    <a:lnTo>
                      <a:pt x="40" y="113"/>
                    </a:lnTo>
                    <a:lnTo>
                      <a:pt x="37" y="113"/>
                    </a:lnTo>
                    <a:lnTo>
                      <a:pt x="33" y="109"/>
                    </a:lnTo>
                    <a:lnTo>
                      <a:pt x="33" y="107"/>
                    </a:lnTo>
                    <a:lnTo>
                      <a:pt x="31" y="103"/>
                    </a:lnTo>
                    <a:lnTo>
                      <a:pt x="31" y="98"/>
                    </a:lnTo>
                    <a:lnTo>
                      <a:pt x="31" y="38"/>
                    </a:lnTo>
                    <a:lnTo>
                      <a:pt x="52" y="38"/>
                    </a:lnTo>
                    <a:lnTo>
                      <a:pt x="52" y="31"/>
                    </a:lnTo>
                    <a:lnTo>
                      <a:pt x="31" y="31"/>
                    </a:lnTo>
                    <a:lnTo>
                      <a:pt x="31" y="0"/>
                    </a:lnTo>
                    <a:lnTo>
                      <a:pt x="27" y="0"/>
                    </a:lnTo>
                    <a:close/>
                  </a:path>
                </a:pathLst>
              </a:custGeom>
              <a:solidFill>
                <a:srgbClr val="000000"/>
              </a:solidFill>
              <a:ln w="0">
                <a:solidFill>
                  <a:srgbClr val="000000"/>
                </a:solidFill>
                <a:prstDash val="solid"/>
                <a:round/>
                <a:headEnd/>
                <a:tailEnd/>
              </a:ln>
            </p:spPr>
            <p:txBody>
              <a:bodyPr/>
              <a:lstStyle/>
              <a:p>
                <a:endParaRPr lang="it-IT"/>
              </a:p>
            </p:txBody>
          </p:sp>
          <p:sp>
            <p:nvSpPr>
              <p:cNvPr id="2141" name="Freeform 300"/>
              <p:cNvSpPr>
                <a:spLocks/>
              </p:cNvSpPr>
              <p:nvPr/>
            </p:nvSpPr>
            <p:spPr bwMode="auto">
              <a:xfrm>
                <a:off x="1853" y="3126"/>
                <a:ext cx="51" cy="73"/>
              </a:xfrm>
              <a:custGeom>
                <a:avLst/>
                <a:gdLst>
                  <a:gd name="T0" fmla="*/ 9 w 101"/>
                  <a:gd name="T1" fmla="*/ 33 h 146"/>
                  <a:gd name="T2" fmla="*/ 9 w 101"/>
                  <a:gd name="T3" fmla="*/ 29 h 146"/>
                  <a:gd name="T4" fmla="*/ 11 w 101"/>
                  <a:gd name="T5" fmla="*/ 25 h 146"/>
                  <a:gd name="T6" fmla="*/ 13 w 101"/>
                  <a:gd name="T7" fmla="*/ 20 h 146"/>
                  <a:gd name="T8" fmla="*/ 19 w 101"/>
                  <a:gd name="T9" fmla="*/ 18 h 146"/>
                  <a:gd name="T10" fmla="*/ 23 w 101"/>
                  <a:gd name="T11" fmla="*/ 16 h 146"/>
                  <a:gd name="T12" fmla="*/ 27 w 101"/>
                  <a:gd name="T13" fmla="*/ 16 h 146"/>
                  <a:gd name="T14" fmla="*/ 31 w 101"/>
                  <a:gd name="T15" fmla="*/ 18 h 146"/>
                  <a:gd name="T16" fmla="*/ 34 w 101"/>
                  <a:gd name="T17" fmla="*/ 20 h 146"/>
                  <a:gd name="T18" fmla="*/ 36 w 101"/>
                  <a:gd name="T19" fmla="*/ 23 h 146"/>
                  <a:gd name="T20" fmla="*/ 40 w 101"/>
                  <a:gd name="T21" fmla="*/ 29 h 146"/>
                  <a:gd name="T22" fmla="*/ 42 w 101"/>
                  <a:gd name="T23" fmla="*/ 37 h 146"/>
                  <a:gd name="T24" fmla="*/ 44 w 101"/>
                  <a:gd name="T25" fmla="*/ 46 h 146"/>
                  <a:gd name="T26" fmla="*/ 0 w 101"/>
                  <a:gd name="T27" fmla="*/ 144 h 146"/>
                  <a:gd name="T28" fmla="*/ 17 w 101"/>
                  <a:gd name="T29" fmla="*/ 144 h 146"/>
                  <a:gd name="T30" fmla="*/ 52 w 101"/>
                  <a:gd name="T31" fmla="*/ 73 h 146"/>
                  <a:gd name="T32" fmla="*/ 52 w 101"/>
                  <a:gd name="T33" fmla="*/ 73 h 146"/>
                  <a:gd name="T34" fmla="*/ 53 w 101"/>
                  <a:gd name="T35" fmla="*/ 90 h 146"/>
                  <a:gd name="T36" fmla="*/ 57 w 101"/>
                  <a:gd name="T37" fmla="*/ 108 h 146"/>
                  <a:gd name="T38" fmla="*/ 61 w 101"/>
                  <a:gd name="T39" fmla="*/ 123 h 146"/>
                  <a:gd name="T40" fmla="*/ 63 w 101"/>
                  <a:gd name="T41" fmla="*/ 132 h 146"/>
                  <a:gd name="T42" fmla="*/ 67 w 101"/>
                  <a:gd name="T43" fmla="*/ 138 h 146"/>
                  <a:gd name="T44" fmla="*/ 71 w 101"/>
                  <a:gd name="T45" fmla="*/ 142 h 146"/>
                  <a:gd name="T46" fmla="*/ 75 w 101"/>
                  <a:gd name="T47" fmla="*/ 146 h 146"/>
                  <a:gd name="T48" fmla="*/ 80 w 101"/>
                  <a:gd name="T49" fmla="*/ 146 h 146"/>
                  <a:gd name="T50" fmla="*/ 86 w 101"/>
                  <a:gd name="T51" fmla="*/ 146 h 146"/>
                  <a:gd name="T52" fmla="*/ 92 w 101"/>
                  <a:gd name="T53" fmla="*/ 142 h 146"/>
                  <a:gd name="T54" fmla="*/ 96 w 101"/>
                  <a:gd name="T55" fmla="*/ 136 h 146"/>
                  <a:gd name="T56" fmla="*/ 99 w 101"/>
                  <a:gd name="T57" fmla="*/ 129 h 146"/>
                  <a:gd name="T58" fmla="*/ 101 w 101"/>
                  <a:gd name="T59" fmla="*/ 121 h 146"/>
                  <a:gd name="T60" fmla="*/ 101 w 101"/>
                  <a:gd name="T61" fmla="*/ 113 h 146"/>
                  <a:gd name="T62" fmla="*/ 97 w 101"/>
                  <a:gd name="T63" fmla="*/ 113 h 146"/>
                  <a:gd name="T64" fmla="*/ 97 w 101"/>
                  <a:gd name="T65" fmla="*/ 115 h 146"/>
                  <a:gd name="T66" fmla="*/ 96 w 101"/>
                  <a:gd name="T67" fmla="*/ 119 h 146"/>
                  <a:gd name="T68" fmla="*/ 96 w 101"/>
                  <a:gd name="T69" fmla="*/ 123 h 146"/>
                  <a:gd name="T70" fmla="*/ 92 w 101"/>
                  <a:gd name="T71" fmla="*/ 127 h 146"/>
                  <a:gd name="T72" fmla="*/ 88 w 101"/>
                  <a:gd name="T73" fmla="*/ 129 h 146"/>
                  <a:gd name="T74" fmla="*/ 84 w 101"/>
                  <a:gd name="T75" fmla="*/ 129 h 146"/>
                  <a:gd name="T76" fmla="*/ 80 w 101"/>
                  <a:gd name="T77" fmla="*/ 129 h 146"/>
                  <a:gd name="T78" fmla="*/ 76 w 101"/>
                  <a:gd name="T79" fmla="*/ 127 h 146"/>
                  <a:gd name="T80" fmla="*/ 73 w 101"/>
                  <a:gd name="T81" fmla="*/ 123 h 146"/>
                  <a:gd name="T82" fmla="*/ 69 w 101"/>
                  <a:gd name="T83" fmla="*/ 119 h 146"/>
                  <a:gd name="T84" fmla="*/ 67 w 101"/>
                  <a:gd name="T85" fmla="*/ 113 h 146"/>
                  <a:gd name="T86" fmla="*/ 61 w 101"/>
                  <a:gd name="T87" fmla="*/ 85 h 146"/>
                  <a:gd name="T88" fmla="*/ 53 w 101"/>
                  <a:gd name="T89" fmla="*/ 50 h 146"/>
                  <a:gd name="T90" fmla="*/ 44 w 101"/>
                  <a:gd name="T91" fmla="*/ 16 h 146"/>
                  <a:gd name="T92" fmla="*/ 36 w 101"/>
                  <a:gd name="T93" fmla="*/ 6 h 146"/>
                  <a:gd name="T94" fmla="*/ 29 w 101"/>
                  <a:gd name="T95" fmla="*/ 0 h 146"/>
                  <a:gd name="T96" fmla="*/ 17 w 101"/>
                  <a:gd name="T97" fmla="*/ 2 h 146"/>
                  <a:gd name="T98" fmla="*/ 9 w 101"/>
                  <a:gd name="T99" fmla="*/ 12 h 146"/>
                  <a:gd name="T100" fmla="*/ 8 w 101"/>
                  <a:gd name="T101" fmla="*/ 20 h 146"/>
                  <a:gd name="T102" fmla="*/ 6 w 101"/>
                  <a:gd name="T103" fmla="*/ 27 h 146"/>
                  <a:gd name="T104" fmla="*/ 6 w 101"/>
                  <a:gd name="T105" fmla="*/ 33 h 146"/>
                  <a:gd name="T106" fmla="*/ 9 w 101"/>
                  <a:gd name="T107" fmla="*/ 33 h 14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1"/>
                  <a:gd name="T163" fmla="*/ 0 h 146"/>
                  <a:gd name="T164" fmla="*/ 101 w 101"/>
                  <a:gd name="T165" fmla="*/ 146 h 14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1" h="146">
                    <a:moveTo>
                      <a:pt x="9" y="33"/>
                    </a:moveTo>
                    <a:lnTo>
                      <a:pt x="9" y="29"/>
                    </a:lnTo>
                    <a:lnTo>
                      <a:pt x="11" y="25"/>
                    </a:lnTo>
                    <a:lnTo>
                      <a:pt x="13" y="20"/>
                    </a:lnTo>
                    <a:lnTo>
                      <a:pt x="19" y="18"/>
                    </a:lnTo>
                    <a:lnTo>
                      <a:pt x="23" y="16"/>
                    </a:lnTo>
                    <a:lnTo>
                      <a:pt x="27" y="16"/>
                    </a:lnTo>
                    <a:lnTo>
                      <a:pt x="31" y="18"/>
                    </a:lnTo>
                    <a:lnTo>
                      <a:pt x="34" y="20"/>
                    </a:lnTo>
                    <a:lnTo>
                      <a:pt x="36" y="23"/>
                    </a:lnTo>
                    <a:lnTo>
                      <a:pt x="40" y="29"/>
                    </a:lnTo>
                    <a:lnTo>
                      <a:pt x="42" y="37"/>
                    </a:lnTo>
                    <a:lnTo>
                      <a:pt x="44" y="46"/>
                    </a:lnTo>
                    <a:lnTo>
                      <a:pt x="0" y="144"/>
                    </a:lnTo>
                    <a:lnTo>
                      <a:pt x="17" y="144"/>
                    </a:lnTo>
                    <a:lnTo>
                      <a:pt x="52" y="73"/>
                    </a:lnTo>
                    <a:lnTo>
                      <a:pt x="53" y="90"/>
                    </a:lnTo>
                    <a:lnTo>
                      <a:pt x="57" y="108"/>
                    </a:lnTo>
                    <a:lnTo>
                      <a:pt x="61" y="123"/>
                    </a:lnTo>
                    <a:lnTo>
                      <a:pt x="63" y="132"/>
                    </a:lnTo>
                    <a:lnTo>
                      <a:pt x="67" y="138"/>
                    </a:lnTo>
                    <a:lnTo>
                      <a:pt x="71" y="142"/>
                    </a:lnTo>
                    <a:lnTo>
                      <a:pt x="75" y="146"/>
                    </a:lnTo>
                    <a:lnTo>
                      <a:pt x="80" y="146"/>
                    </a:lnTo>
                    <a:lnTo>
                      <a:pt x="86" y="146"/>
                    </a:lnTo>
                    <a:lnTo>
                      <a:pt x="92" y="142"/>
                    </a:lnTo>
                    <a:lnTo>
                      <a:pt x="96" y="136"/>
                    </a:lnTo>
                    <a:lnTo>
                      <a:pt x="99" y="129"/>
                    </a:lnTo>
                    <a:lnTo>
                      <a:pt x="101" y="121"/>
                    </a:lnTo>
                    <a:lnTo>
                      <a:pt x="101" y="113"/>
                    </a:lnTo>
                    <a:lnTo>
                      <a:pt x="97" y="113"/>
                    </a:lnTo>
                    <a:lnTo>
                      <a:pt x="97" y="115"/>
                    </a:lnTo>
                    <a:lnTo>
                      <a:pt x="96" y="119"/>
                    </a:lnTo>
                    <a:lnTo>
                      <a:pt x="96" y="123"/>
                    </a:lnTo>
                    <a:lnTo>
                      <a:pt x="92" y="127"/>
                    </a:lnTo>
                    <a:lnTo>
                      <a:pt x="88" y="129"/>
                    </a:lnTo>
                    <a:lnTo>
                      <a:pt x="84" y="129"/>
                    </a:lnTo>
                    <a:lnTo>
                      <a:pt x="80" y="129"/>
                    </a:lnTo>
                    <a:lnTo>
                      <a:pt x="76" y="127"/>
                    </a:lnTo>
                    <a:lnTo>
                      <a:pt x="73" y="123"/>
                    </a:lnTo>
                    <a:lnTo>
                      <a:pt x="69" y="119"/>
                    </a:lnTo>
                    <a:lnTo>
                      <a:pt x="67" y="113"/>
                    </a:lnTo>
                    <a:lnTo>
                      <a:pt x="61" y="85"/>
                    </a:lnTo>
                    <a:lnTo>
                      <a:pt x="53" y="50"/>
                    </a:lnTo>
                    <a:lnTo>
                      <a:pt x="44" y="16"/>
                    </a:lnTo>
                    <a:lnTo>
                      <a:pt x="36" y="6"/>
                    </a:lnTo>
                    <a:lnTo>
                      <a:pt x="29" y="0"/>
                    </a:lnTo>
                    <a:lnTo>
                      <a:pt x="17" y="2"/>
                    </a:lnTo>
                    <a:lnTo>
                      <a:pt x="9" y="12"/>
                    </a:lnTo>
                    <a:lnTo>
                      <a:pt x="8" y="20"/>
                    </a:lnTo>
                    <a:lnTo>
                      <a:pt x="6" y="27"/>
                    </a:lnTo>
                    <a:lnTo>
                      <a:pt x="6" y="33"/>
                    </a:lnTo>
                    <a:lnTo>
                      <a:pt x="9" y="33"/>
                    </a:lnTo>
                    <a:close/>
                  </a:path>
                </a:pathLst>
              </a:custGeom>
              <a:solidFill>
                <a:srgbClr val="FF0000"/>
              </a:solidFill>
              <a:ln w="0">
                <a:solidFill>
                  <a:srgbClr val="FF0000"/>
                </a:solidFill>
                <a:prstDash val="solid"/>
                <a:round/>
                <a:headEnd/>
                <a:tailEnd/>
              </a:ln>
            </p:spPr>
            <p:txBody>
              <a:bodyPr/>
              <a:lstStyle/>
              <a:p>
                <a:endParaRPr lang="it-IT"/>
              </a:p>
            </p:txBody>
          </p:sp>
          <p:sp>
            <p:nvSpPr>
              <p:cNvPr id="2142" name="Freeform 301"/>
              <p:cNvSpPr>
                <a:spLocks/>
              </p:cNvSpPr>
              <p:nvPr/>
            </p:nvSpPr>
            <p:spPr bwMode="auto">
              <a:xfrm>
                <a:off x="1907" y="3173"/>
                <a:ext cx="50" cy="49"/>
              </a:xfrm>
              <a:custGeom>
                <a:avLst/>
                <a:gdLst>
                  <a:gd name="T0" fmla="*/ 0 w 99"/>
                  <a:gd name="T1" fmla="*/ 0 h 98"/>
                  <a:gd name="T2" fmla="*/ 0 w 99"/>
                  <a:gd name="T3" fmla="*/ 2 h 98"/>
                  <a:gd name="T4" fmla="*/ 4 w 99"/>
                  <a:gd name="T5" fmla="*/ 2 h 98"/>
                  <a:gd name="T6" fmla="*/ 6 w 99"/>
                  <a:gd name="T7" fmla="*/ 4 h 98"/>
                  <a:gd name="T8" fmla="*/ 8 w 99"/>
                  <a:gd name="T9" fmla="*/ 6 h 98"/>
                  <a:gd name="T10" fmla="*/ 10 w 99"/>
                  <a:gd name="T11" fmla="*/ 8 h 98"/>
                  <a:gd name="T12" fmla="*/ 11 w 99"/>
                  <a:gd name="T13" fmla="*/ 10 h 98"/>
                  <a:gd name="T14" fmla="*/ 11 w 99"/>
                  <a:gd name="T15" fmla="*/ 86 h 98"/>
                  <a:gd name="T16" fmla="*/ 11 w 99"/>
                  <a:gd name="T17" fmla="*/ 90 h 98"/>
                  <a:gd name="T18" fmla="*/ 8 w 99"/>
                  <a:gd name="T19" fmla="*/ 92 h 98"/>
                  <a:gd name="T20" fmla="*/ 4 w 99"/>
                  <a:gd name="T21" fmla="*/ 94 h 98"/>
                  <a:gd name="T22" fmla="*/ 0 w 99"/>
                  <a:gd name="T23" fmla="*/ 94 h 98"/>
                  <a:gd name="T24" fmla="*/ 0 w 99"/>
                  <a:gd name="T25" fmla="*/ 98 h 98"/>
                  <a:gd name="T26" fmla="*/ 32 w 99"/>
                  <a:gd name="T27" fmla="*/ 98 h 98"/>
                  <a:gd name="T28" fmla="*/ 32 w 99"/>
                  <a:gd name="T29" fmla="*/ 94 h 98"/>
                  <a:gd name="T30" fmla="*/ 27 w 99"/>
                  <a:gd name="T31" fmla="*/ 94 h 98"/>
                  <a:gd name="T32" fmla="*/ 23 w 99"/>
                  <a:gd name="T33" fmla="*/ 92 h 98"/>
                  <a:gd name="T34" fmla="*/ 21 w 99"/>
                  <a:gd name="T35" fmla="*/ 90 h 98"/>
                  <a:gd name="T36" fmla="*/ 19 w 99"/>
                  <a:gd name="T37" fmla="*/ 86 h 98"/>
                  <a:gd name="T38" fmla="*/ 19 w 99"/>
                  <a:gd name="T39" fmla="*/ 19 h 98"/>
                  <a:gd name="T40" fmla="*/ 82 w 99"/>
                  <a:gd name="T41" fmla="*/ 98 h 98"/>
                  <a:gd name="T42" fmla="*/ 86 w 99"/>
                  <a:gd name="T43" fmla="*/ 98 h 98"/>
                  <a:gd name="T44" fmla="*/ 86 w 99"/>
                  <a:gd name="T45" fmla="*/ 12 h 98"/>
                  <a:gd name="T46" fmla="*/ 86 w 99"/>
                  <a:gd name="T47" fmla="*/ 8 h 98"/>
                  <a:gd name="T48" fmla="*/ 88 w 99"/>
                  <a:gd name="T49" fmla="*/ 6 h 98"/>
                  <a:gd name="T50" fmla="*/ 92 w 99"/>
                  <a:gd name="T51" fmla="*/ 4 h 98"/>
                  <a:gd name="T52" fmla="*/ 94 w 99"/>
                  <a:gd name="T53" fmla="*/ 2 h 98"/>
                  <a:gd name="T54" fmla="*/ 99 w 99"/>
                  <a:gd name="T55" fmla="*/ 2 h 98"/>
                  <a:gd name="T56" fmla="*/ 99 w 99"/>
                  <a:gd name="T57" fmla="*/ 0 h 98"/>
                  <a:gd name="T58" fmla="*/ 65 w 99"/>
                  <a:gd name="T59" fmla="*/ 0 h 98"/>
                  <a:gd name="T60" fmla="*/ 65 w 99"/>
                  <a:gd name="T61" fmla="*/ 2 h 98"/>
                  <a:gd name="T62" fmla="*/ 71 w 99"/>
                  <a:gd name="T63" fmla="*/ 2 h 98"/>
                  <a:gd name="T64" fmla="*/ 75 w 99"/>
                  <a:gd name="T65" fmla="*/ 4 h 98"/>
                  <a:gd name="T66" fmla="*/ 76 w 99"/>
                  <a:gd name="T67" fmla="*/ 6 h 98"/>
                  <a:gd name="T68" fmla="*/ 78 w 99"/>
                  <a:gd name="T69" fmla="*/ 8 h 98"/>
                  <a:gd name="T70" fmla="*/ 78 w 99"/>
                  <a:gd name="T71" fmla="*/ 12 h 98"/>
                  <a:gd name="T72" fmla="*/ 78 w 99"/>
                  <a:gd name="T73" fmla="*/ 71 h 98"/>
                  <a:gd name="T74" fmla="*/ 23 w 99"/>
                  <a:gd name="T75" fmla="*/ 0 h 98"/>
                  <a:gd name="T76" fmla="*/ 0 w 99"/>
                  <a:gd name="T77" fmla="*/ 0 h 9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9"/>
                  <a:gd name="T118" fmla="*/ 0 h 98"/>
                  <a:gd name="T119" fmla="*/ 99 w 99"/>
                  <a:gd name="T120" fmla="*/ 98 h 9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9" h="98">
                    <a:moveTo>
                      <a:pt x="0" y="0"/>
                    </a:moveTo>
                    <a:lnTo>
                      <a:pt x="0" y="2"/>
                    </a:lnTo>
                    <a:lnTo>
                      <a:pt x="4" y="2"/>
                    </a:lnTo>
                    <a:lnTo>
                      <a:pt x="6" y="4"/>
                    </a:lnTo>
                    <a:lnTo>
                      <a:pt x="8" y="6"/>
                    </a:lnTo>
                    <a:lnTo>
                      <a:pt x="10" y="8"/>
                    </a:lnTo>
                    <a:lnTo>
                      <a:pt x="11" y="10"/>
                    </a:lnTo>
                    <a:lnTo>
                      <a:pt x="11" y="86"/>
                    </a:lnTo>
                    <a:lnTo>
                      <a:pt x="11" y="90"/>
                    </a:lnTo>
                    <a:lnTo>
                      <a:pt x="8" y="92"/>
                    </a:lnTo>
                    <a:lnTo>
                      <a:pt x="4" y="94"/>
                    </a:lnTo>
                    <a:lnTo>
                      <a:pt x="0" y="94"/>
                    </a:lnTo>
                    <a:lnTo>
                      <a:pt x="0" y="98"/>
                    </a:lnTo>
                    <a:lnTo>
                      <a:pt x="32" y="98"/>
                    </a:lnTo>
                    <a:lnTo>
                      <a:pt x="32" y="94"/>
                    </a:lnTo>
                    <a:lnTo>
                      <a:pt x="27" y="94"/>
                    </a:lnTo>
                    <a:lnTo>
                      <a:pt x="23" y="92"/>
                    </a:lnTo>
                    <a:lnTo>
                      <a:pt x="21" y="90"/>
                    </a:lnTo>
                    <a:lnTo>
                      <a:pt x="19" y="86"/>
                    </a:lnTo>
                    <a:lnTo>
                      <a:pt x="19" y="19"/>
                    </a:lnTo>
                    <a:lnTo>
                      <a:pt x="82" y="98"/>
                    </a:lnTo>
                    <a:lnTo>
                      <a:pt x="86" y="98"/>
                    </a:lnTo>
                    <a:lnTo>
                      <a:pt x="86" y="12"/>
                    </a:lnTo>
                    <a:lnTo>
                      <a:pt x="86" y="8"/>
                    </a:lnTo>
                    <a:lnTo>
                      <a:pt x="88" y="6"/>
                    </a:lnTo>
                    <a:lnTo>
                      <a:pt x="92" y="4"/>
                    </a:lnTo>
                    <a:lnTo>
                      <a:pt x="94" y="2"/>
                    </a:lnTo>
                    <a:lnTo>
                      <a:pt x="99" y="2"/>
                    </a:lnTo>
                    <a:lnTo>
                      <a:pt x="99" y="0"/>
                    </a:lnTo>
                    <a:lnTo>
                      <a:pt x="65" y="0"/>
                    </a:lnTo>
                    <a:lnTo>
                      <a:pt x="65" y="2"/>
                    </a:lnTo>
                    <a:lnTo>
                      <a:pt x="71" y="2"/>
                    </a:lnTo>
                    <a:lnTo>
                      <a:pt x="75" y="4"/>
                    </a:lnTo>
                    <a:lnTo>
                      <a:pt x="76" y="6"/>
                    </a:lnTo>
                    <a:lnTo>
                      <a:pt x="78" y="8"/>
                    </a:lnTo>
                    <a:lnTo>
                      <a:pt x="78" y="12"/>
                    </a:lnTo>
                    <a:lnTo>
                      <a:pt x="78" y="71"/>
                    </a:lnTo>
                    <a:lnTo>
                      <a:pt x="23" y="0"/>
                    </a:lnTo>
                    <a:lnTo>
                      <a:pt x="0" y="0"/>
                    </a:lnTo>
                    <a:close/>
                  </a:path>
                </a:pathLst>
              </a:custGeom>
              <a:solidFill>
                <a:srgbClr val="FF0000"/>
              </a:solidFill>
              <a:ln w="0">
                <a:solidFill>
                  <a:srgbClr val="FF0000"/>
                </a:solidFill>
                <a:prstDash val="solid"/>
                <a:round/>
                <a:headEnd/>
                <a:tailEnd/>
              </a:ln>
            </p:spPr>
            <p:txBody>
              <a:bodyPr/>
              <a:lstStyle/>
              <a:p>
                <a:endParaRPr lang="it-IT"/>
              </a:p>
            </p:txBody>
          </p:sp>
          <p:sp>
            <p:nvSpPr>
              <p:cNvPr id="2143" name="Freeform 302"/>
              <p:cNvSpPr>
                <a:spLocks noEditPoints="1"/>
              </p:cNvSpPr>
              <p:nvPr/>
            </p:nvSpPr>
            <p:spPr bwMode="auto">
              <a:xfrm>
                <a:off x="393" y="2282"/>
                <a:ext cx="25" cy="81"/>
              </a:xfrm>
              <a:custGeom>
                <a:avLst/>
                <a:gdLst>
                  <a:gd name="T0" fmla="*/ 17 w 50"/>
                  <a:gd name="T1" fmla="*/ 4 h 161"/>
                  <a:gd name="T2" fmla="*/ 15 w 50"/>
                  <a:gd name="T3" fmla="*/ 8 h 161"/>
                  <a:gd name="T4" fmla="*/ 15 w 50"/>
                  <a:gd name="T5" fmla="*/ 12 h 161"/>
                  <a:gd name="T6" fmla="*/ 15 w 50"/>
                  <a:gd name="T7" fmla="*/ 18 h 161"/>
                  <a:gd name="T8" fmla="*/ 17 w 50"/>
                  <a:gd name="T9" fmla="*/ 22 h 161"/>
                  <a:gd name="T10" fmla="*/ 21 w 50"/>
                  <a:gd name="T11" fmla="*/ 23 h 161"/>
                  <a:gd name="T12" fmla="*/ 27 w 50"/>
                  <a:gd name="T13" fmla="*/ 23 h 161"/>
                  <a:gd name="T14" fmla="*/ 30 w 50"/>
                  <a:gd name="T15" fmla="*/ 23 h 161"/>
                  <a:gd name="T16" fmla="*/ 34 w 50"/>
                  <a:gd name="T17" fmla="*/ 22 h 161"/>
                  <a:gd name="T18" fmla="*/ 36 w 50"/>
                  <a:gd name="T19" fmla="*/ 18 h 161"/>
                  <a:gd name="T20" fmla="*/ 36 w 50"/>
                  <a:gd name="T21" fmla="*/ 12 h 161"/>
                  <a:gd name="T22" fmla="*/ 36 w 50"/>
                  <a:gd name="T23" fmla="*/ 8 h 161"/>
                  <a:gd name="T24" fmla="*/ 34 w 50"/>
                  <a:gd name="T25" fmla="*/ 4 h 161"/>
                  <a:gd name="T26" fmla="*/ 30 w 50"/>
                  <a:gd name="T27" fmla="*/ 2 h 161"/>
                  <a:gd name="T28" fmla="*/ 27 w 50"/>
                  <a:gd name="T29" fmla="*/ 0 h 161"/>
                  <a:gd name="T30" fmla="*/ 21 w 50"/>
                  <a:gd name="T31" fmla="*/ 2 h 161"/>
                  <a:gd name="T32" fmla="*/ 17 w 50"/>
                  <a:gd name="T33" fmla="*/ 4 h 161"/>
                  <a:gd name="T34" fmla="*/ 30 w 50"/>
                  <a:gd name="T35" fmla="*/ 56 h 161"/>
                  <a:gd name="T36" fmla="*/ 0 w 50"/>
                  <a:gd name="T37" fmla="*/ 67 h 161"/>
                  <a:gd name="T38" fmla="*/ 0 w 50"/>
                  <a:gd name="T39" fmla="*/ 71 h 161"/>
                  <a:gd name="T40" fmla="*/ 6 w 50"/>
                  <a:gd name="T41" fmla="*/ 71 h 161"/>
                  <a:gd name="T42" fmla="*/ 7 w 50"/>
                  <a:gd name="T43" fmla="*/ 69 h 161"/>
                  <a:gd name="T44" fmla="*/ 11 w 50"/>
                  <a:gd name="T45" fmla="*/ 71 h 161"/>
                  <a:gd name="T46" fmla="*/ 13 w 50"/>
                  <a:gd name="T47" fmla="*/ 71 h 161"/>
                  <a:gd name="T48" fmla="*/ 15 w 50"/>
                  <a:gd name="T49" fmla="*/ 73 h 161"/>
                  <a:gd name="T50" fmla="*/ 15 w 50"/>
                  <a:gd name="T51" fmla="*/ 77 h 161"/>
                  <a:gd name="T52" fmla="*/ 15 w 50"/>
                  <a:gd name="T53" fmla="*/ 81 h 161"/>
                  <a:gd name="T54" fmla="*/ 17 w 50"/>
                  <a:gd name="T55" fmla="*/ 89 h 161"/>
                  <a:gd name="T56" fmla="*/ 17 w 50"/>
                  <a:gd name="T57" fmla="*/ 98 h 161"/>
                  <a:gd name="T58" fmla="*/ 17 w 50"/>
                  <a:gd name="T59" fmla="*/ 138 h 161"/>
                  <a:gd name="T60" fmla="*/ 15 w 50"/>
                  <a:gd name="T61" fmla="*/ 146 h 161"/>
                  <a:gd name="T62" fmla="*/ 15 w 50"/>
                  <a:gd name="T63" fmla="*/ 152 h 161"/>
                  <a:gd name="T64" fmla="*/ 13 w 50"/>
                  <a:gd name="T65" fmla="*/ 154 h 161"/>
                  <a:gd name="T66" fmla="*/ 11 w 50"/>
                  <a:gd name="T67" fmla="*/ 156 h 161"/>
                  <a:gd name="T68" fmla="*/ 7 w 50"/>
                  <a:gd name="T69" fmla="*/ 157 h 161"/>
                  <a:gd name="T70" fmla="*/ 0 w 50"/>
                  <a:gd name="T71" fmla="*/ 157 h 161"/>
                  <a:gd name="T72" fmla="*/ 0 w 50"/>
                  <a:gd name="T73" fmla="*/ 161 h 161"/>
                  <a:gd name="T74" fmla="*/ 50 w 50"/>
                  <a:gd name="T75" fmla="*/ 161 h 161"/>
                  <a:gd name="T76" fmla="*/ 50 w 50"/>
                  <a:gd name="T77" fmla="*/ 157 h 161"/>
                  <a:gd name="T78" fmla="*/ 44 w 50"/>
                  <a:gd name="T79" fmla="*/ 157 h 161"/>
                  <a:gd name="T80" fmla="*/ 40 w 50"/>
                  <a:gd name="T81" fmla="*/ 156 h 161"/>
                  <a:gd name="T82" fmla="*/ 38 w 50"/>
                  <a:gd name="T83" fmla="*/ 154 h 161"/>
                  <a:gd name="T84" fmla="*/ 36 w 50"/>
                  <a:gd name="T85" fmla="*/ 150 h 161"/>
                  <a:gd name="T86" fmla="*/ 36 w 50"/>
                  <a:gd name="T87" fmla="*/ 148 h 161"/>
                  <a:gd name="T88" fmla="*/ 34 w 50"/>
                  <a:gd name="T89" fmla="*/ 144 h 161"/>
                  <a:gd name="T90" fmla="*/ 34 w 50"/>
                  <a:gd name="T91" fmla="*/ 138 h 161"/>
                  <a:gd name="T92" fmla="*/ 34 w 50"/>
                  <a:gd name="T93" fmla="*/ 56 h 161"/>
                  <a:gd name="T94" fmla="*/ 30 w 50"/>
                  <a:gd name="T95" fmla="*/ 56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161"/>
                  <a:gd name="T146" fmla="*/ 50 w 50"/>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161">
                    <a:moveTo>
                      <a:pt x="17" y="4"/>
                    </a:moveTo>
                    <a:lnTo>
                      <a:pt x="15" y="8"/>
                    </a:lnTo>
                    <a:lnTo>
                      <a:pt x="15" y="12"/>
                    </a:lnTo>
                    <a:lnTo>
                      <a:pt x="15" y="18"/>
                    </a:lnTo>
                    <a:lnTo>
                      <a:pt x="17" y="22"/>
                    </a:lnTo>
                    <a:lnTo>
                      <a:pt x="21" y="23"/>
                    </a:lnTo>
                    <a:lnTo>
                      <a:pt x="27" y="23"/>
                    </a:lnTo>
                    <a:lnTo>
                      <a:pt x="30" y="23"/>
                    </a:lnTo>
                    <a:lnTo>
                      <a:pt x="34" y="22"/>
                    </a:lnTo>
                    <a:lnTo>
                      <a:pt x="36" y="18"/>
                    </a:lnTo>
                    <a:lnTo>
                      <a:pt x="36" y="12"/>
                    </a:lnTo>
                    <a:lnTo>
                      <a:pt x="36" y="8"/>
                    </a:lnTo>
                    <a:lnTo>
                      <a:pt x="34" y="4"/>
                    </a:lnTo>
                    <a:lnTo>
                      <a:pt x="30" y="2"/>
                    </a:lnTo>
                    <a:lnTo>
                      <a:pt x="27" y="0"/>
                    </a:lnTo>
                    <a:lnTo>
                      <a:pt x="21" y="2"/>
                    </a:lnTo>
                    <a:lnTo>
                      <a:pt x="17" y="4"/>
                    </a:lnTo>
                    <a:close/>
                    <a:moveTo>
                      <a:pt x="30" y="56"/>
                    </a:moveTo>
                    <a:lnTo>
                      <a:pt x="0" y="67"/>
                    </a:lnTo>
                    <a:lnTo>
                      <a:pt x="0" y="71"/>
                    </a:lnTo>
                    <a:lnTo>
                      <a:pt x="6" y="71"/>
                    </a:lnTo>
                    <a:lnTo>
                      <a:pt x="7" y="69"/>
                    </a:lnTo>
                    <a:lnTo>
                      <a:pt x="11" y="71"/>
                    </a:lnTo>
                    <a:lnTo>
                      <a:pt x="13" y="71"/>
                    </a:lnTo>
                    <a:lnTo>
                      <a:pt x="15" y="73"/>
                    </a:lnTo>
                    <a:lnTo>
                      <a:pt x="15" y="77"/>
                    </a:lnTo>
                    <a:lnTo>
                      <a:pt x="15" y="81"/>
                    </a:lnTo>
                    <a:lnTo>
                      <a:pt x="17" y="89"/>
                    </a:lnTo>
                    <a:lnTo>
                      <a:pt x="17" y="98"/>
                    </a:lnTo>
                    <a:lnTo>
                      <a:pt x="17" y="138"/>
                    </a:lnTo>
                    <a:lnTo>
                      <a:pt x="15" y="146"/>
                    </a:lnTo>
                    <a:lnTo>
                      <a:pt x="15" y="152"/>
                    </a:lnTo>
                    <a:lnTo>
                      <a:pt x="13" y="154"/>
                    </a:lnTo>
                    <a:lnTo>
                      <a:pt x="11" y="156"/>
                    </a:lnTo>
                    <a:lnTo>
                      <a:pt x="7" y="157"/>
                    </a:lnTo>
                    <a:lnTo>
                      <a:pt x="0" y="157"/>
                    </a:lnTo>
                    <a:lnTo>
                      <a:pt x="0" y="161"/>
                    </a:lnTo>
                    <a:lnTo>
                      <a:pt x="50" y="161"/>
                    </a:lnTo>
                    <a:lnTo>
                      <a:pt x="50" y="157"/>
                    </a:lnTo>
                    <a:lnTo>
                      <a:pt x="44" y="157"/>
                    </a:lnTo>
                    <a:lnTo>
                      <a:pt x="40" y="156"/>
                    </a:lnTo>
                    <a:lnTo>
                      <a:pt x="38" y="154"/>
                    </a:lnTo>
                    <a:lnTo>
                      <a:pt x="36" y="150"/>
                    </a:lnTo>
                    <a:lnTo>
                      <a:pt x="36" y="148"/>
                    </a:lnTo>
                    <a:lnTo>
                      <a:pt x="34" y="144"/>
                    </a:lnTo>
                    <a:lnTo>
                      <a:pt x="34" y="138"/>
                    </a:lnTo>
                    <a:lnTo>
                      <a:pt x="34" y="56"/>
                    </a:lnTo>
                    <a:lnTo>
                      <a:pt x="30" y="56"/>
                    </a:lnTo>
                    <a:close/>
                  </a:path>
                </a:pathLst>
              </a:custGeom>
              <a:solidFill>
                <a:srgbClr val="0080FF"/>
              </a:solidFill>
              <a:ln w="0">
                <a:solidFill>
                  <a:srgbClr val="0080FF"/>
                </a:solidFill>
                <a:prstDash val="solid"/>
                <a:round/>
                <a:headEnd/>
                <a:tailEnd/>
              </a:ln>
            </p:spPr>
            <p:txBody>
              <a:bodyPr/>
              <a:lstStyle/>
              <a:p>
                <a:endParaRPr lang="it-IT"/>
              </a:p>
            </p:txBody>
          </p:sp>
          <p:sp>
            <p:nvSpPr>
              <p:cNvPr id="2144" name="Freeform 303"/>
              <p:cNvSpPr>
                <a:spLocks/>
              </p:cNvSpPr>
              <p:nvPr/>
            </p:nvSpPr>
            <p:spPr bwMode="auto">
              <a:xfrm>
                <a:off x="422" y="2310"/>
                <a:ext cx="57" cy="53"/>
              </a:xfrm>
              <a:custGeom>
                <a:avLst/>
                <a:gdLst>
                  <a:gd name="T0" fmla="*/ 31 w 113"/>
                  <a:gd name="T1" fmla="*/ 0 h 105"/>
                  <a:gd name="T2" fmla="*/ 2 w 113"/>
                  <a:gd name="T3" fmla="*/ 15 h 105"/>
                  <a:gd name="T4" fmla="*/ 10 w 113"/>
                  <a:gd name="T5" fmla="*/ 13 h 105"/>
                  <a:gd name="T6" fmla="*/ 14 w 113"/>
                  <a:gd name="T7" fmla="*/ 15 h 105"/>
                  <a:gd name="T8" fmla="*/ 17 w 113"/>
                  <a:gd name="T9" fmla="*/ 21 h 105"/>
                  <a:gd name="T10" fmla="*/ 17 w 113"/>
                  <a:gd name="T11" fmla="*/ 33 h 105"/>
                  <a:gd name="T12" fmla="*/ 17 w 113"/>
                  <a:gd name="T13" fmla="*/ 82 h 105"/>
                  <a:gd name="T14" fmla="*/ 15 w 113"/>
                  <a:gd name="T15" fmla="*/ 94 h 105"/>
                  <a:gd name="T16" fmla="*/ 12 w 113"/>
                  <a:gd name="T17" fmla="*/ 100 h 105"/>
                  <a:gd name="T18" fmla="*/ 4 w 113"/>
                  <a:gd name="T19" fmla="*/ 101 h 105"/>
                  <a:gd name="T20" fmla="*/ 2 w 113"/>
                  <a:gd name="T21" fmla="*/ 105 h 105"/>
                  <a:gd name="T22" fmla="*/ 54 w 113"/>
                  <a:gd name="T23" fmla="*/ 101 h 105"/>
                  <a:gd name="T24" fmla="*/ 42 w 113"/>
                  <a:gd name="T25" fmla="*/ 100 h 105"/>
                  <a:gd name="T26" fmla="*/ 36 w 113"/>
                  <a:gd name="T27" fmla="*/ 96 h 105"/>
                  <a:gd name="T28" fmla="*/ 36 w 113"/>
                  <a:gd name="T29" fmla="*/ 88 h 105"/>
                  <a:gd name="T30" fmla="*/ 36 w 113"/>
                  <a:gd name="T31" fmla="*/ 27 h 105"/>
                  <a:gd name="T32" fmla="*/ 50 w 113"/>
                  <a:gd name="T33" fmla="*/ 17 h 105"/>
                  <a:gd name="T34" fmla="*/ 63 w 113"/>
                  <a:gd name="T35" fmla="*/ 13 h 105"/>
                  <a:gd name="T36" fmla="*/ 71 w 113"/>
                  <a:gd name="T37" fmla="*/ 15 h 105"/>
                  <a:gd name="T38" fmla="*/ 77 w 113"/>
                  <a:gd name="T39" fmla="*/ 25 h 105"/>
                  <a:gd name="T40" fmla="*/ 79 w 113"/>
                  <a:gd name="T41" fmla="*/ 40 h 105"/>
                  <a:gd name="T42" fmla="*/ 79 w 113"/>
                  <a:gd name="T43" fmla="*/ 86 h 105"/>
                  <a:gd name="T44" fmla="*/ 79 w 113"/>
                  <a:gd name="T45" fmla="*/ 92 h 105"/>
                  <a:gd name="T46" fmla="*/ 75 w 113"/>
                  <a:gd name="T47" fmla="*/ 100 h 105"/>
                  <a:gd name="T48" fmla="*/ 63 w 113"/>
                  <a:gd name="T49" fmla="*/ 101 h 105"/>
                  <a:gd name="T50" fmla="*/ 61 w 113"/>
                  <a:gd name="T51" fmla="*/ 105 h 105"/>
                  <a:gd name="T52" fmla="*/ 113 w 113"/>
                  <a:gd name="T53" fmla="*/ 101 h 105"/>
                  <a:gd name="T54" fmla="*/ 102 w 113"/>
                  <a:gd name="T55" fmla="*/ 100 h 105"/>
                  <a:gd name="T56" fmla="*/ 98 w 113"/>
                  <a:gd name="T57" fmla="*/ 96 h 105"/>
                  <a:gd name="T58" fmla="*/ 98 w 113"/>
                  <a:gd name="T59" fmla="*/ 88 h 105"/>
                  <a:gd name="T60" fmla="*/ 98 w 113"/>
                  <a:gd name="T61" fmla="*/ 38 h 105"/>
                  <a:gd name="T62" fmla="*/ 96 w 113"/>
                  <a:gd name="T63" fmla="*/ 23 h 105"/>
                  <a:gd name="T64" fmla="*/ 92 w 113"/>
                  <a:gd name="T65" fmla="*/ 11 h 105"/>
                  <a:gd name="T66" fmla="*/ 84 w 113"/>
                  <a:gd name="T67" fmla="*/ 4 h 105"/>
                  <a:gd name="T68" fmla="*/ 71 w 113"/>
                  <a:gd name="T69" fmla="*/ 0 h 105"/>
                  <a:gd name="T70" fmla="*/ 36 w 113"/>
                  <a:gd name="T71" fmla="*/ 21 h 1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
                  <a:gd name="T109" fmla="*/ 0 h 105"/>
                  <a:gd name="T110" fmla="*/ 113 w 113"/>
                  <a:gd name="T111" fmla="*/ 105 h 1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 h="105">
                    <a:moveTo>
                      <a:pt x="36" y="0"/>
                    </a:moveTo>
                    <a:lnTo>
                      <a:pt x="31" y="0"/>
                    </a:lnTo>
                    <a:lnTo>
                      <a:pt x="0" y="11"/>
                    </a:lnTo>
                    <a:lnTo>
                      <a:pt x="2" y="15"/>
                    </a:lnTo>
                    <a:lnTo>
                      <a:pt x="6" y="15"/>
                    </a:lnTo>
                    <a:lnTo>
                      <a:pt x="10" y="13"/>
                    </a:lnTo>
                    <a:lnTo>
                      <a:pt x="12" y="15"/>
                    </a:lnTo>
                    <a:lnTo>
                      <a:pt x="14" y="15"/>
                    </a:lnTo>
                    <a:lnTo>
                      <a:pt x="15" y="17"/>
                    </a:lnTo>
                    <a:lnTo>
                      <a:pt x="17" y="21"/>
                    </a:lnTo>
                    <a:lnTo>
                      <a:pt x="17" y="25"/>
                    </a:lnTo>
                    <a:lnTo>
                      <a:pt x="17" y="33"/>
                    </a:lnTo>
                    <a:lnTo>
                      <a:pt x="17" y="44"/>
                    </a:lnTo>
                    <a:lnTo>
                      <a:pt x="17" y="82"/>
                    </a:lnTo>
                    <a:lnTo>
                      <a:pt x="17" y="88"/>
                    </a:lnTo>
                    <a:lnTo>
                      <a:pt x="15" y="94"/>
                    </a:lnTo>
                    <a:lnTo>
                      <a:pt x="15" y="98"/>
                    </a:lnTo>
                    <a:lnTo>
                      <a:pt x="12" y="100"/>
                    </a:lnTo>
                    <a:lnTo>
                      <a:pt x="10" y="101"/>
                    </a:lnTo>
                    <a:lnTo>
                      <a:pt x="4" y="101"/>
                    </a:lnTo>
                    <a:lnTo>
                      <a:pt x="2" y="101"/>
                    </a:lnTo>
                    <a:lnTo>
                      <a:pt x="2" y="105"/>
                    </a:lnTo>
                    <a:lnTo>
                      <a:pt x="54" y="105"/>
                    </a:lnTo>
                    <a:lnTo>
                      <a:pt x="54" y="101"/>
                    </a:lnTo>
                    <a:lnTo>
                      <a:pt x="46" y="101"/>
                    </a:lnTo>
                    <a:lnTo>
                      <a:pt x="42" y="100"/>
                    </a:lnTo>
                    <a:lnTo>
                      <a:pt x="38" y="98"/>
                    </a:lnTo>
                    <a:lnTo>
                      <a:pt x="36" y="96"/>
                    </a:lnTo>
                    <a:lnTo>
                      <a:pt x="36" y="92"/>
                    </a:lnTo>
                    <a:lnTo>
                      <a:pt x="36" y="88"/>
                    </a:lnTo>
                    <a:lnTo>
                      <a:pt x="36" y="82"/>
                    </a:lnTo>
                    <a:lnTo>
                      <a:pt x="36" y="27"/>
                    </a:lnTo>
                    <a:lnTo>
                      <a:pt x="42" y="21"/>
                    </a:lnTo>
                    <a:lnTo>
                      <a:pt x="50" y="17"/>
                    </a:lnTo>
                    <a:lnTo>
                      <a:pt x="56" y="13"/>
                    </a:lnTo>
                    <a:lnTo>
                      <a:pt x="63" y="13"/>
                    </a:lnTo>
                    <a:lnTo>
                      <a:pt x="67" y="13"/>
                    </a:lnTo>
                    <a:lnTo>
                      <a:pt x="71" y="15"/>
                    </a:lnTo>
                    <a:lnTo>
                      <a:pt x="75" y="19"/>
                    </a:lnTo>
                    <a:lnTo>
                      <a:pt x="77" y="25"/>
                    </a:lnTo>
                    <a:lnTo>
                      <a:pt x="79" y="31"/>
                    </a:lnTo>
                    <a:lnTo>
                      <a:pt x="79" y="40"/>
                    </a:lnTo>
                    <a:lnTo>
                      <a:pt x="79" y="82"/>
                    </a:lnTo>
                    <a:lnTo>
                      <a:pt x="79" y="86"/>
                    </a:lnTo>
                    <a:lnTo>
                      <a:pt x="79" y="90"/>
                    </a:lnTo>
                    <a:lnTo>
                      <a:pt x="79" y="92"/>
                    </a:lnTo>
                    <a:lnTo>
                      <a:pt x="77" y="96"/>
                    </a:lnTo>
                    <a:lnTo>
                      <a:pt x="75" y="100"/>
                    </a:lnTo>
                    <a:lnTo>
                      <a:pt x="69" y="100"/>
                    </a:lnTo>
                    <a:lnTo>
                      <a:pt x="63" y="101"/>
                    </a:lnTo>
                    <a:lnTo>
                      <a:pt x="61" y="101"/>
                    </a:lnTo>
                    <a:lnTo>
                      <a:pt x="61" y="105"/>
                    </a:lnTo>
                    <a:lnTo>
                      <a:pt x="113" y="105"/>
                    </a:lnTo>
                    <a:lnTo>
                      <a:pt x="113" y="101"/>
                    </a:lnTo>
                    <a:lnTo>
                      <a:pt x="107" y="101"/>
                    </a:lnTo>
                    <a:lnTo>
                      <a:pt x="102" y="100"/>
                    </a:lnTo>
                    <a:lnTo>
                      <a:pt x="100" y="98"/>
                    </a:lnTo>
                    <a:lnTo>
                      <a:pt x="98" y="96"/>
                    </a:lnTo>
                    <a:lnTo>
                      <a:pt x="98" y="92"/>
                    </a:lnTo>
                    <a:lnTo>
                      <a:pt x="98" y="88"/>
                    </a:lnTo>
                    <a:lnTo>
                      <a:pt x="98" y="82"/>
                    </a:lnTo>
                    <a:lnTo>
                      <a:pt x="98" y="38"/>
                    </a:lnTo>
                    <a:lnTo>
                      <a:pt x="96" y="29"/>
                    </a:lnTo>
                    <a:lnTo>
                      <a:pt x="96" y="23"/>
                    </a:lnTo>
                    <a:lnTo>
                      <a:pt x="94" y="17"/>
                    </a:lnTo>
                    <a:lnTo>
                      <a:pt x="92" y="11"/>
                    </a:lnTo>
                    <a:lnTo>
                      <a:pt x="88" y="8"/>
                    </a:lnTo>
                    <a:lnTo>
                      <a:pt x="84" y="4"/>
                    </a:lnTo>
                    <a:lnTo>
                      <a:pt x="79" y="0"/>
                    </a:lnTo>
                    <a:lnTo>
                      <a:pt x="71" y="0"/>
                    </a:lnTo>
                    <a:lnTo>
                      <a:pt x="54" y="4"/>
                    </a:lnTo>
                    <a:lnTo>
                      <a:pt x="36" y="21"/>
                    </a:lnTo>
                    <a:lnTo>
                      <a:pt x="36" y="0"/>
                    </a:lnTo>
                    <a:close/>
                  </a:path>
                </a:pathLst>
              </a:custGeom>
              <a:solidFill>
                <a:srgbClr val="0080FF"/>
              </a:solidFill>
              <a:ln w="0">
                <a:solidFill>
                  <a:srgbClr val="0080FF"/>
                </a:solidFill>
                <a:prstDash val="solid"/>
                <a:round/>
                <a:headEnd/>
                <a:tailEnd/>
              </a:ln>
            </p:spPr>
            <p:txBody>
              <a:bodyPr/>
              <a:lstStyle/>
              <a:p>
                <a:endParaRPr lang="it-IT"/>
              </a:p>
            </p:txBody>
          </p:sp>
          <p:sp>
            <p:nvSpPr>
              <p:cNvPr id="2145" name="Freeform 304"/>
              <p:cNvSpPr>
                <a:spLocks/>
              </p:cNvSpPr>
              <p:nvPr/>
            </p:nvSpPr>
            <p:spPr bwMode="auto">
              <a:xfrm>
                <a:off x="483" y="2310"/>
                <a:ext cx="43" cy="54"/>
              </a:xfrm>
              <a:custGeom>
                <a:avLst/>
                <a:gdLst>
                  <a:gd name="T0" fmla="*/ 82 w 86"/>
                  <a:gd name="T1" fmla="*/ 65 h 107"/>
                  <a:gd name="T2" fmla="*/ 78 w 86"/>
                  <a:gd name="T3" fmla="*/ 73 h 107"/>
                  <a:gd name="T4" fmla="*/ 74 w 86"/>
                  <a:gd name="T5" fmla="*/ 78 h 107"/>
                  <a:gd name="T6" fmla="*/ 70 w 86"/>
                  <a:gd name="T7" fmla="*/ 82 h 107"/>
                  <a:gd name="T8" fmla="*/ 65 w 86"/>
                  <a:gd name="T9" fmla="*/ 88 h 107"/>
                  <a:gd name="T10" fmla="*/ 57 w 86"/>
                  <a:gd name="T11" fmla="*/ 90 h 107"/>
                  <a:gd name="T12" fmla="*/ 51 w 86"/>
                  <a:gd name="T13" fmla="*/ 90 h 107"/>
                  <a:gd name="T14" fmla="*/ 44 w 86"/>
                  <a:gd name="T15" fmla="*/ 90 h 107"/>
                  <a:gd name="T16" fmla="*/ 36 w 86"/>
                  <a:gd name="T17" fmla="*/ 88 h 107"/>
                  <a:gd name="T18" fmla="*/ 30 w 86"/>
                  <a:gd name="T19" fmla="*/ 82 h 107"/>
                  <a:gd name="T20" fmla="*/ 26 w 86"/>
                  <a:gd name="T21" fmla="*/ 77 h 107"/>
                  <a:gd name="T22" fmla="*/ 19 w 86"/>
                  <a:gd name="T23" fmla="*/ 61 h 107"/>
                  <a:gd name="T24" fmla="*/ 17 w 86"/>
                  <a:gd name="T25" fmla="*/ 44 h 107"/>
                  <a:gd name="T26" fmla="*/ 19 w 86"/>
                  <a:gd name="T27" fmla="*/ 33 h 107"/>
                  <a:gd name="T28" fmla="*/ 21 w 86"/>
                  <a:gd name="T29" fmla="*/ 23 h 107"/>
                  <a:gd name="T30" fmla="*/ 26 w 86"/>
                  <a:gd name="T31" fmla="*/ 15 h 107"/>
                  <a:gd name="T32" fmla="*/ 30 w 86"/>
                  <a:gd name="T33" fmla="*/ 10 h 107"/>
                  <a:gd name="T34" fmla="*/ 38 w 86"/>
                  <a:gd name="T35" fmla="*/ 8 h 107"/>
                  <a:gd name="T36" fmla="*/ 44 w 86"/>
                  <a:gd name="T37" fmla="*/ 6 h 107"/>
                  <a:gd name="T38" fmla="*/ 49 w 86"/>
                  <a:gd name="T39" fmla="*/ 8 h 107"/>
                  <a:gd name="T40" fmla="*/ 55 w 86"/>
                  <a:gd name="T41" fmla="*/ 10 h 107"/>
                  <a:gd name="T42" fmla="*/ 57 w 86"/>
                  <a:gd name="T43" fmla="*/ 13 h 107"/>
                  <a:gd name="T44" fmla="*/ 59 w 86"/>
                  <a:gd name="T45" fmla="*/ 19 h 107"/>
                  <a:gd name="T46" fmla="*/ 61 w 86"/>
                  <a:gd name="T47" fmla="*/ 25 h 107"/>
                  <a:gd name="T48" fmla="*/ 63 w 86"/>
                  <a:gd name="T49" fmla="*/ 29 h 107"/>
                  <a:gd name="T50" fmla="*/ 65 w 86"/>
                  <a:gd name="T51" fmla="*/ 31 h 107"/>
                  <a:gd name="T52" fmla="*/ 68 w 86"/>
                  <a:gd name="T53" fmla="*/ 33 h 107"/>
                  <a:gd name="T54" fmla="*/ 72 w 86"/>
                  <a:gd name="T55" fmla="*/ 33 h 107"/>
                  <a:gd name="T56" fmla="*/ 76 w 86"/>
                  <a:gd name="T57" fmla="*/ 33 h 107"/>
                  <a:gd name="T58" fmla="*/ 80 w 86"/>
                  <a:gd name="T59" fmla="*/ 31 h 107"/>
                  <a:gd name="T60" fmla="*/ 82 w 86"/>
                  <a:gd name="T61" fmla="*/ 27 h 107"/>
                  <a:gd name="T62" fmla="*/ 82 w 86"/>
                  <a:gd name="T63" fmla="*/ 23 h 107"/>
                  <a:gd name="T64" fmla="*/ 82 w 86"/>
                  <a:gd name="T65" fmla="*/ 19 h 107"/>
                  <a:gd name="T66" fmla="*/ 78 w 86"/>
                  <a:gd name="T67" fmla="*/ 13 h 107"/>
                  <a:gd name="T68" fmla="*/ 72 w 86"/>
                  <a:gd name="T69" fmla="*/ 8 h 107"/>
                  <a:gd name="T70" fmla="*/ 65 w 86"/>
                  <a:gd name="T71" fmla="*/ 2 h 107"/>
                  <a:gd name="T72" fmla="*/ 57 w 86"/>
                  <a:gd name="T73" fmla="*/ 0 h 107"/>
                  <a:gd name="T74" fmla="*/ 47 w 86"/>
                  <a:gd name="T75" fmla="*/ 0 h 107"/>
                  <a:gd name="T76" fmla="*/ 28 w 86"/>
                  <a:gd name="T77" fmla="*/ 4 h 107"/>
                  <a:gd name="T78" fmla="*/ 13 w 86"/>
                  <a:gd name="T79" fmla="*/ 13 h 107"/>
                  <a:gd name="T80" fmla="*/ 1 w 86"/>
                  <a:gd name="T81" fmla="*/ 33 h 107"/>
                  <a:gd name="T82" fmla="*/ 0 w 86"/>
                  <a:gd name="T83" fmla="*/ 54 h 107"/>
                  <a:gd name="T84" fmla="*/ 1 w 86"/>
                  <a:gd name="T85" fmla="*/ 77 h 107"/>
                  <a:gd name="T86" fmla="*/ 11 w 86"/>
                  <a:gd name="T87" fmla="*/ 94 h 107"/>
                  <a:gd name="T88" fmla="*/ 19 w 86"/>
                  <a:gd name="T89" fmla="*/ 100 h 107"/>
                  <a:gd name="T90" fmla="*/ 26 w 86"/>
                  <a:gd name="T91" fmla="*/ 105 h 107"/>
                  <a:gd name="T92" fmla="*/ 34 w 86"/>
                  <a:gd name="T93" fmla="*/ 107 h 107"/>
                  <a:gd name="T94" fmla="*/ 42 w 86"/>
                  <a:gd name="T95" fmla="*/ 107 h 107"/>
                  <a:gd name="T96" fmla="*/ 51 w 86"/>
                  <a:gd name="T97" fmla="*/ 107 h 107"/>
                  <a:gd name="T98" fmla="*/ 61 w 86"/>
                  <a:gd name="T99" fmla="*/ 103 h 107"/>
                  <a:gd name="T100" fmla="*/ 68 w 86"/>
                  <a:gd name="T101" fmla="*/ 98 h 107"/>
                  <a:gd name="T102" fmla="*/ 80 w 86"/>
                  <a:gd name="T103" fmla="*/ 84 h 107"/>
                  <a:gd name="T104" fmla="*/ 86 w 86"/>
                  <a:gd name="T105" fmla="*/ 65 h 107"/>
                  <a:gd name="T106" fmla="*/ 82 w 86"/>
                  <a:gd name="T107" fmla="*/ 65 h 1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6"/>
                  <a:gd name="T163" fmla="*/ 0 h 107"/>
                  <a:gd name="T164" fmla="*/ 86 w 86"/>
                  <a:gd name="T165" fmla="*/ 107 h 1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6" h="107">
                    <a:moveTo>
                      <a:pt x="82" y="65"/>
                    </a:moveTo>
                    <a:lnTo>
                      <a:pt x="78" y="73"/>
                    </a:lnTo>
                    <a:lnTo>
                      <a:pt x="74" y="78"/>
                    </a:lnTo>
                    <a:lnTo>
                      <a:pt x="70" y="82"/>
                    </a:lnTo>
                    <a:lnTo>
                      <a:pt x="65" y="88"/>
                    </a:lnTo>
                    <a:lnTo>
                      <a:pt x="57" y="90"/>
                    </a:lnTo>
                    <a:lnTo>
                      <a:pt x="51" y="90"/>
                    </a:lnTo>
                    <a:lnTo>
                      <a:pt x="44" y="90"/>
                    </a:lnTo>
                    <a:lnTo>
                      <a:pt x="36" y="88"/>
                    </a:lnTo>
                    <a:lnTo>
                      <a:pt x="30" y="82"/>
                    </a:lnTo>
                    <a:lnTo>
                      <a:pt x="26" y="77"/>
                    </a:lnTo>
                    <a:lnTo>
                      <a:pt x="19" y="61"/>
                    </a:lnTo>
                    <a:lnTo>
                      <a:pt x="17" y="44"/>
                    </a:lnTo>
                    <a:lnTo>
                      <a:pt x="19" y="33"/>
                    </a:lnTo>
                    <a:lnTo>
                      <a:pt x="21" y="23"/>
                    </a:lnTo>
                    <a:lnTo>
                      <a:pt x="26" y="15"/>
                    </a:lnTo>
                    <a:lnTo>
                      <a:pt x="30" y="10"/>
                    </a:lnTo>
                    <a:lnTo>
                      <a:pt x="38" y="8"/>
                    </a:lnTo>
                    <a:lnTo>
                      <a:pt x="44" y="6"/>
                    </a:lnTo>
                    <a:lnTo>
                      <a:pt x="49" y="8"/>
                    </a:lnTo>
                    <a:lnTo>
                      <a:pt x="55" y="10"/>
                    </a:lnTo>
                    <a:lnTo>
                      <a:pt x="57" y="13"/>
                    </a:lnTo>
                    <a:lnTo>
                      <a:pt x="59" y="19"/>
                    </a:lnTo>
                    <a:lnTo>
                      <a:pt x="61" y="25"/>
                    </a:lnTo>
                    <a:lnTo>
                      <a:pt x="63" y="29"/>
                    </a:lnTo>
                    <a:lnTo>
                      <a:pt x="65" y="31"/>
                    </a:lnTo>
                    <a:lnTo>
                      <a:pt x="68" y="33"/>
                    </a:lnTo>
                    <a:lnTo>
                      <a:pt x="72" y="33"/>
                    </a:lnTo>
                    <a:lnTo>
                      <a:pt x="76" y="33"/>
                    </a:lnTo>
                    <a:lnTo>
                      <a:pt x="80" y="31"/>
                    </a:lnTo>
                    <a:lnTo>
                      <a:pt x="82" y="27"/>
                    </a:lnTo>
                    <a:lnTo>
                      <a:pt x="82" y="23"/>
                    </a:lnTo>
                    <a:lnTo>
                      <a:pt x="82" y="19"/>
                    </a:lnTo>
                    <a:lnTo>
                      <a:pt x="78" y="13"/>
                    </a:lnTo>
                    <a:lnTo>
                      <a:pt x="72" y="8"/>
                    </a:lnTo>
                    <a:lnTo>
                      <a:pt x="65" y="2"/>
                    </a:lnTo>
                    <a:lnTo>
                      <a:pt x="57" y="0"/>
                    </a:lnTo>
                    <a:lnTo>
                      <a:pt x="47" y="0"/>
                    </a:lnTo>
                    <a:lnTo>
                      <a:pt x="28" y="4"/>
                    </a:lnTo>
                    <a:lnTo>
                      <a:pt x="13" y="13"/>
                    </a:lnTo>
                    <a:lnTo>
                      <a:pt x="1" y="33"/>
                    </a:lnTo>
                    <a:lnTo>
                      <a:pt x="0" y="54"/>
                    </a:lnTo>
                    <a:lnTo>
                      <a:pt x="1" y="77"/>
                    </a:lnTo>
                    <a:lnTo>
                      <a:pt x="11" y="94"/>
                    </a:lnTo>
                    <a:lnTo>
                      <a:pt x="19" y="100"/>
                    </a:lnTo>
                    <a:lnTo>
                      <a:pt x="26" y="105"/>
                    </a:lnTo>
                    <a:lnTo>
                      <a:pt x="34" y="107"/>
                    </a:lnTo>
                    <a:lnTo>
                      <a:pt x="42" y="107"/>
                    </a:lnTo>
                    <a:lnTo>
                      <a:pt x="51" y="107"/>
                    </a:lnTo>
                    <a:lnTo>
                      <a:pt x="61" y="103"/>
                    </a:lnTo>
                    <a:lnTo>
                      <a:pt x="68" y="98"/>
                    </a:lnTo>
                    <a:lnTo>
                      <a:pt x="80" y="84"/>
                    </a:lnTo>
                    <a:lnTo>
                      <a:pt x="86" y="65"/>
                    </a:lnTo>
                    <a:lnTo>
                      <a:pt x="82" y="65"/>
                    </a:lnTo>
                    <a:close/>
                  </a:path>
                </a:pathLst>
              </a:custGeom>
              <a:solidFill>
                <a:srgbClr val="0080FF"/>
              </a:solidFill>
              <a:ln w="0">
                <a:solidFill>
                  <a:srgbClr val="0080FF"/>
                </a:solidFill>
                <a:prstDash val="solid"/>
                <a:round/>
                <a:headEnd/>
                <a:tailEnd/>
              </a:ln>
            </p:spPr>
            <p:txBody>
              <a:bodyPr/>
              <a:lstStyle/>
              <a:p>
                <a:endParaRPr lang="it-IT"/>
              </a:p>
            </p:txBody>
          </p:sp>
          <p:sp>
            <p:nvSpPr>
              <p:cNvPr id="2146" name="Freeform 305"/>
              <p:cNvSpPr>
                <a:spLocks noEditPoints="1"/>
              </p:cNvSpPr>
              <p:nvPr/>
            </p:nvSpPr>
            <p:spPr bwMode="auto">
              <a:xfrm>
                <a:off x="534" y="2310"/>
                <a:ext cx="50" cy="54"/>
              </a:xfrm>
              <a:custGeom>
                <a:avLst/>
                <a:gdLst>
                  <a:gd name="T0" fmla="*/ 25 w 99"/>
                  <a:gd name="T1" fmla="*/ 6 h 107"/>
                  <a:gd name="T2" fmla="*/ 17 w 99"/>
                  <a:gd name="T3" fmla="*/ 11 h 107"/>
                  <a:gd name="T4" fmla="*/ 11 w 99"/>
                  <a:gd name="T5" fmla="*/ 17 h 107"/>
                  <a:gd name="T6" fmla="*/ 8 w 99"/>
                  <a:gd name="T7" fmla="*/ 27 h 107"/>
                  <a:gd name="T8" fmla="*/ 2 w 99"/>
                  <a:gd name="T9" fmla="*/ 36 h 107"/>
                  <a:gd name="T10" fmla="*/ 0 w 99"/>
                  <a:gd name="T11" fmla="*/ 46 h 107"/>
                  <a:gd name="T12" fmla="*/ 0 w 99"/>
                  <a:gd name="T13" fmla="*/ 54 h 107"/>
                  <a:gd name="T14" fmla="*/ 2 w 99"/>
                  <a:gd name="T15" fmla="*/ 73 h 107"/>
                  <a:gd name="T16" fmla="*/ 11 w 99"/>
                  <a:gd name="T17" fmla="*/ 90 h 107"/>
                  <a:gd name="T18" fmla="*/ 27 w 99"/>
                  <a:gd name="T19" fmla="*/ 103 h 107"/>
                  <a:gd name="T20" fmla="*/ 48 w 99"/>
                  <a:gd name="T21" fmla="*/ 107 h 107"/>
                  <a:gd name="T22" fmla="*/ 57 w 99"/>
                  <a:gd name="T23" fmla="*/ 107 h 107"/>
                  <a:gd name="T24" fmla="*/ 65 w 99"/>
                  <a:gd name="T25" fmla="*/ 105 h 107"/>
                  <a:gd name="T26" fmla="*/ 75 w 99"/>
                  <a:gd name="T27" fmla="*/ 101 h 107"/>
                  <a:gd name="T28" fmla="*/ 80 w 99"/>
                  <a:gd name="T29" fmla="*/ 96 h 107"/>
                  <a:gd name="T30" fmla="*/ 88 w 99"/>
                  <a:gd name="T31" fmla="*/ 88 h 107"/>
                  <a:gd name="T32" fmla="*/ 92 w 99"/>
                  <a:gd name="T33" fmla="*/ 80 h 107"/>
                  <a:gd name="T34" fmla="*/ 98 w 99"/>
                  <a:gd name="T35" fmla="*/ 65 h 107"/>
                  <a:gd name="T36" fmla="*/ 99 w 99"/>
                  <a:gd name="T37" fmla="*/ 52 h 107"/>
                  <a:gd name="T38" fmla="*/ 96 w 99"/>
                  <a:gd name="T39" fmla="*/ 33 h 107"/>
                  <a:gd name="T40" fmla="*/ 86 w 99"/>
                  <a:gd name="T41" fmla="*/ 17 h 107"/>
                  <a:gd name="T42" fmla="*/ 71 w 99"/>
                  <a:gd name="T43" fmla="*/ 4 h 107"/>
                  <a:gd name="T44" fmla="*/ 50 w 99"/>
                  <a:gd name="T45" fmla="*/ 0 h 107"/>
                  <a:gd name="T46" fmla="*/ 40 w 99"/>
                  <a:gd name="T47" fmla="*/ 0 h 107"/>
                  <a:gd name="T48" fmla="*/ 32 w 99"/>
                  <a:gd name="T49" fmla="*/ 2 h 107"/>
                  <a:gd name="T50" fmla="*/ 25 w 99"/>
                  <a:gd name="T51" fmla="*/ 6 h 107"/>
                  <a:gd name="T52" fmla="*/ 67 w 99"/>
                  <a:gd name="T53" fmla="*/ 17 h 107"/>
                  <a:gd name="T54" fmla="*/ 75 w 99"/>
                  <a:gd name="T55" fmla="*/ 36 h 107"/>
                  <a:gd name="T56" fmla="*/ 78 w 99"/>
                  <a:gd name="T57" fmla="*/ 59 h 107"/>
                  <a:gd name="T58" fmla="*/ 76 w 99"/>
                  <a:gd name="T59" fmla="*/ 78 h 107"/>
                  <a:gd name="T60" fmla="*/ 71 w 99"/>
                  <a:gd name="T61" fmla="*/ 92 h 107"/>
                  <a:gd name="T62" fmla="*/ 65 w 99"/>
                  <a:gd name="T63" fmla="*/ 96 h 107"/>
                  <a:gd name="T64" fmla="*/ 59 w 99"/>
                  <a:gd name="T65" fmla="*/ 100 h 107"/>
                  <a:gd name="T66" fmla="*/ 54 w 99"/>
                  <a:gd name="T67" fmla="*/ 100 h 107"/>
                  <a:gd name="T68" fmla="*/ 46 w 99"/>
                  <a:gd name="T69" fmla="*/ 100 h 107"/>
                  <a:gd name="T70" fmla="*/ 40 w 99"/>
                  <a:gd name="T71" fmla="*/ 96 h 107"/>
                  <a:gd name="T72" fmla="*/ 34 w 99"/>
                  <a:gd name="T73" fmla="*/ 90 h 107"/>
                  <a:gd name="T74" fmla="*/ 29 w 99"/>
                  <a:gd name="T75" fmla="*/ 84 h 107"/>
                  <a:gd name="T76" fmla="*/ 23 w 99"/>
                  <a:gd name="T77" fmla="*/ 67 h 107"/>
                  <a:gd name="T78" fmla="*/ 21 w 99"/>
                  <a:gd name="T79" fmla="*/ 46 h 107"/>
                  <a:gd name="T80" fmla="*/ 21 w 99"/>
                  <a:gd name="T81" fmla="*/ 36 h 107"/>
                  <a:gd name="T82" fmla="*/ 23 w 99"/>
                  <a:gd name="T83" fmla="*/ 29 h 107"/>
                  <a:gd name="T84" fmla="*/ 25 w 99"/>
                  <a:gd name="T85" fmla="*/ 23 h 107"/>
                  <a:gd name="T86" fmla="*/ 29 w 99"/>
                  <a:gd name="T87" fmla="*/ 15 h 107"/>
                  <a:gd name="T88" fmla="*/ 34 w 99"/>
                  <a:gd name="T89" fmla="*/ 10 h 107"/>
                  <a:gd name="T90" fmla="*/ 40 w 99"/>
                  <a:gd name="T91" fmla="*/ 8 h 107"/>
                  <a:gd name="T92" fmla="*/ 46 w 99"/>
                  <a:gd name="T93" fmla="*/ 6 h 107"/>
                  <a:gd name="T94" fmla="*/ 54 w 99"/>
                  <a:gd name="T95" fmla="*/ 8 h 107"/>
                  <a:gd name="T96" fmla="*/ 61 w 99"/>
                  <a:gd name="T97" fmla="*/ 11 h 107"/>
                  <a:gd name="T98" fmla="*/ 67 w 99"/>
                  <a:gd name="T99" fmla="*/ 17 h 1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9"/>
                  <a:gd name="T151" fmla="*/ 0 h 107"/>
                  <a:gd name="T152" fmla="*/ 99 w 99"/>
                  <a:gd name="T153" fmla="*/ 107 h 1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9" h="107">
                    <a:moveTo>
                      <a:pt x="25" y="6"/>
                    </a:moveTo>
                    <a:lnTo>
                      <a:pt x="17" y="11"/>
                    </a:lnTo>
                    <a:lnTo>
                      <a:pt x="11" y="17"/>
                    </a:lnTo>
                    <a:lnTo>
                      <a:pt x="8" y="27"/>
                    </a:lnTo>
                    <a:lnTo>
                      <a:pt x="2" y="36"/>
                    </a:lnTo>
                    <a:lnTo>
                      <a:pt x="0" y="46"/>
                    </a:lnTo>
                    <a:lnTo>
                      <a:pt x="0" y="54"/>
                    </a:lnTo>
                    <a:lnTo>
                      <a:pt x="2" y="73"/>
                    </a:lnTo>
                    <a:lnTo>
                      <a:pt x="11" y="90"/>
                    </a:lnTo>
                    <a:lnTo>
                      <a:pt x="27" y="103"/>
                    </a:lnTo>
                    <a:lnTo>
                      <a:pt x="48" y="107"/>
                    </a:lnTo>
                    <a:lnTo>
                      <a:pt x="57" y="107"/>
                    </a:lnTo>
                    <a:lnTo>
                      <a:pt x="65" y="105"/>
                    </a:lnTo>
                    <a:lnTo>
                      <a:pt x="75" y="101"/>
                    </a:lnTo>
                    <a:lnTo>
                      <a:pt x="80" y="96"/>
                    </a:lnTo>
                    <a:lnTo>
                      <a:pt x="88" y="88"/>
                    </a:lnTo>
                    <a:lnTo>
                      <a:pt x="92" y="80"/>
                    </a:lnTo>
                    <a:lnTo>
                      <a:pt x="98" y="65"/>
                    </a:lnTo>
                    <a:lnTo>
                      <a:pt x="99" y="52"/>
                    </a:lnTo>
                    <a:lnTo>
                      <a:pt x="96" y="33"/>
                    </a:lnTo>
                    <a:lnTo>
                      <a:pt x="86" y="17"/>
                    </a:lnTo>
                    <a:lnTo>
                      <a:pt x="71" y="4"/>
                    </a:lnTo>
                    <a:lnTo>
                      <a:pt x="50" y="0"/>
                    </a:lnTo>
                    <a:lnTo>
                      <a:pt x="40" y="0"/>
                    </a:lnTo>
                    <a:lnTo>
                      <a:pt x="32" y="2"/>
                    </a:lnTo>
                    <a:lnTo>
                      <a:pt x="25" y="6"/>
                    </a:lnTo>
                    <a:close/>
                    <a:moveTo>
                      <a:pt x="67" y="17"/>
                    </a:moveTo>
                    <a:lnTo>
                      <a:pt x="75" y="36"/>
                    </a:lnTo>
                    <a:lnTo>
                      <a:pt x="78" y="59"/>
                    </a:lnTo>
                    <a:lnTo>
                      <a:pt x="76" y="78"/>
                    </a:lnTo>
                    <a:lnTo>
                      <a:pt x="71" y="92"/>
                    </a:lnTo>
                    <a:lnTo>
                      <a:pt x="65" y="96"/>
                    </a:lnTo>
                    <a:lnTo>
                      <a:pt x="59" y="100"/>
                    </a:lnTo>
                    <a:lnTo>
                      <a:pt x="54" y="100"/>
                    </a:lnTo>
                    <a:lnTo>
                      <a:pt x="46" y="100"/>
                    </a:lnTo>
                    <a:lnTo>
                      <a:pt x="40" y="96"/>
                    </a:lnTo>
                    <a:lnTo>
                      <a:pt x="34" y="90"/>
                    </a:lnTo>
                    <a:lnTo>
                      <a:pt x="29" y="84"/>
                    </a:lnTo>
                    <a:lnTo>
                      <a:pt x="23" y="67"/>
                    </a:lnTo>
                    <a:lnTo>
                      <a:pt x="21" y="46"/>
                    </a:lnTo>
                    <a:lnTo>
                      <a:pt x="21" y="36"/>
                    </a:lnTo>
                    <a:lnTo>
                      <a:pt x="23" y="29"/>
                    </a:lnTo>
                    <a:lnTo>
                      <a:pt x="25" y="23"/>
                    </a:lnTo>
                    <a:lnTo>
                      <a:pt x="29" y="15"/>
                    </a:lnTo>
                    <a:lnTo>
                      <a:pt x="34" y="10"/>
                    </a:lnTo>
                    <a:lnTo>
                      <a:pt x="40" y="8"/>
                    </a:lnTo>
                    <a:lnTo>
                      <a:pt x="46" y="6"/>
                    </a:lnTo>
                    <a:lnTo>
                      <a:pt x="54" y="8"/>
                    </a:lnTo>
                    <a:lnTo>
                      <a:pt x="61" y="11"/>
                    </a:lnTo>
                    <a:lnTo>
                      <a:pt x="67" y="17"/>
                    </a:lnTo>
                    <a:close/>
                  </a:path>
                </a:pathLst>
              </a:custGeom>
              <a:solidFill>
                <a:srgbClr val="0080FF"/>
              </a:solidFill>
              <a:ln w="0">
                <a:solidFill>
                  <a:srgbClr val="0080FF"/>
                </a:solidFill>
                <a:prstDash val="solid"/>
                <a:round/>
                <a:headEnd/>
                <a:tailEnd/>
              </a:ln>
            </p:spPr>
            <p:txBody>
              <a:bodyPr/>
              <a:lstStyle/>
              <a:p>
                <a:endParaRPr lang="it-IT"/>
              </a:p>
            </p:txBody>
          </p:sp>
          <p:sp>
            <p:nvSpPr>
              <p:cNvPr id="2147" name="Freeform 306"/>
              <p:cNvSpPr>
                <a:spLocks noEditPoints="1"/>
              </p:cNvSpPr>
              <p:nvPr/>
            </p:nvSpPr>
            <p:spPr bwMode="auto">
              <a:xfrm>
                <a:off x="590" y="2310"/>
                <a:ext cx="52" cy="78"/>
              </a:xfrm>
              <a:custGeom>
                <a:avLst/>
                <a:gdLst>
                  <a:gd name="T0" fmla="*/ 9 w 103"/>
                  <a:gd name="T1" fmla="*/ 92 h 155"/>
                  <a:gd name="T2" fmla="*/ 15 w 103"/>
                  <a:gd name="T3" fmla="*/ 101 h 155"/>
                  <a:gd name="T4" fmla="*/ 13 w 103"/>
                  <a:gd name="T5" fmla="*/ 113 h 155"/>
                  <a:gd name="T6" fmla="*/ 4 w 103"/>
                  <a:gd name="T7" fmla="*/ 122 h 155"/>
                  <a:gd name="T8" fmla="*/ 0 w 103"/>
                  <a:gd name="T9" fmla="*/ 134 h 155"/>
                  <a:gd name="T10" fmla="*/ 9 w 103"/>
                  <a:gd name="T11" fmla="*/ 145 h 155"/>
                  <a:gd name="T12" fmla="*/ 71 w 103"/>
                  <a:gd name="T13" fmla="*/ 151 h 155"/>
                  <a:gd name="T14" fmla="*/ 101 w 103"/>
                  <a:gd name="T15" fmla="*/ 122 h 155"/>
                  <a:gd name="T16" fmla="*/ 99 w 103"/>
                  <a:gd name="T17" fmla="*/ 103 h 155"/>
                  <a:gd name="T18" fmla="*/ 86 w 103"/>
                  <a:gd name="T19" fmla="*/ 92 h 155"/>
                  <a:gd name="T20" fmla="*/ 63 w 103"/>
                  <a:gd name="T21" fmla="*/ 90 h 155"/>
                  <a:gd name="T22" fmla="*/ 36 w 103"/>
                  <a:gd name="T23" fmla="*/ 90 h 155"/>
                  <a:gd name="T24" fmla="*/ 27 w 103"/>
                  <a:gd name="T25" fmla="*/ 86 h 155"/>
                  <a:gd name="T26" fmla="*/ 25 w 103"/>
                  <a:gd name="T27" fmla="*/ 80 h 155"/>
                  <a:gd name="T28" fmla="*/ 32 w 103"/>
                  <a:gd name="T29" fmla="*/ 69 h 155"/>
                  <a:gd name="T30" fmla="*/ 57 w 103"/>
                  <a:gd name="T31" fmla="*/ 71 h 155"/>
                  <a:gd name="T32" fmla="*/ 78 w 103"/>
                  <a:gd name="T33" fmla="*/ 61 h 155"/>
                  <a:gd name="T34" fmla="*/ 90 w 103"/>
                  <a:gd name="T35" fmla="*/ 36 h 155"/>
                  <a:gd name="T36" fmla="*/ 84 w 103"/>
                  <a:gd name="T37" fmla="*/ 17 h 155"/>
                  <a:gd name="T38" fmla="*/ 101 w 103"/>
                  <a:gd name="T39" fmla="*/ 15 h 155"/>
                  <a:gd name="T40" fmla="*/ 103 w 103"/>
                  <a:gd name="T41" fmla="*/ 13 h 155"/>
                  <a:gd name="T42" fmla="*/ 103 w 103"/>
                  <a:gd name="T43" fmla="*/ 8 h 155"/>
                  <a:gd name="T44" fmla="*/ 99 w 103"/>
                  <a:gd name="T45" fmla="*/ 6 h 155"/>
                  <a:gd name="T46" fmla="*/ 67 w 103"/>
                  <a:gd name="T47" fmla="*/ 2 h 155"/>
                  <a:gd name="T48" fmla="*/ 40 w 103"/>
                  <a:gd name="T49" fmla="*/ 0 h 155"/>
                  <a:gd name="T50" fmla="*/ 21 w 103"/>
                  <a:gd name="T51" fmla="*/ 10 h 155"/>
                  <a:gd name="T52" fmla="*/ 9 w 103"/>
                  <a:gd name="T53" fmla="*/ 29 h 155"/>
                  <a:gd name="T54" fmla="*/ 11 w 103"/>
                  <a:gd name="T55" fmla="*/ 50 h 155"/>
                  <a:gd name="T56" fmla="*/ 23 w 103"/>
                  <a:gd name="T57" fmla="*/ 63 h 155"/>
                  <a:gd name="T58" fmla="*/ 17 w 103"/>
                  <a:gd name="T59" fmla="*/ 78 h 155"/>
                  <a:gd name="T60" fmla="*/ 67 w 103"/>
                  <a:gd name="T61" fmla="*/ 19 h 155"/>
                  <a:gd name="T62" fmla="*/ 69 w 103"/>
                  <a:gd name="T63" fmla="*/ 48 h 155"/>
                  <a:gd name="T64" fmla="*/ 61 w 103"/>
                  <a:gd name="T65" fmla="*/ 63 h 155"/>
                  <a:gd name="T66" fmla="*/ 44 w 103"/>
                  <a:gd name="T67" fmla="*/ 65 h 155"/>
                  <a:gd name="T68" fmla="*/ 30 w 103"/>
                  <a:gd name="T69" fmla="*/ 52 h 155"/>
                  <a:gd name="T70" fmla="*/ 29 w 103"/>
                  <a:gd name="T71" fmla="*/ 23 h 155"/>
                  <a:gd name="T72" fmla="*/ 38 w 103"/>
                  <a:gd name="T73" fmla="*/ 8 h 155"/>
                  <a:gd name="T74" fmla="*/ 53 w 103"/>
                  <a:gd name="T75" fmla="*/ 6 h 155"/>
                  <a:gd name="T76" fmla="*/ 61 w 103"/>
                  <a:gd name="T77" fmla="*/ 11 h 155"/>
                  <a:gd name="T78" fmla="*/ 84 w 103"/>
                  <a:gd name="T79" fmla="*/ 109 h 155"/>
                  <a:gd name="T80" fmla="*/ 94 w 103"/>
                  <a:gd name="T81" fmla="*/ 115 h 155"/>
                  <a:gd name="T82" fmla="*/ 90 w 103"/>
                  <a:gd name="T83" fmla="*/ 128 h 155"/>
                  <a:gd name="T84" fmla="*/ 73 w 103"/>
                  <a:gd name="T85" fmla="*/ 140 h 155"/>
                  <a:gd name="T86" fmla="*/ 36 w 103"/>
                  <a:gd name="T87" fmla="*/ 140 h 155"/>
                  <a:gd name="T88" fmla="*/ 17 w 103"/>
                  <a:gd name="T89" fmla="*/ 128 h 155"/>
                  <a:gd name="T90" fmla="*/ 19 w 103"/>
                  <a:gd name="T91" fmla="*/ 117 h 155"/>
                  <a:gd name="T92" fmla="*/ 44 w 103"/>
                  <a:gd name="T93" fmla="*/ 107 h 15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3"/>
                  <a:gd name="T142" fmla="*/ 0 h 155"/>
                  <a:gd name="T143" fmla="*/ 103 w 103"/>
                  <a:gd name="T144" fmla="*/ 155 h 15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3" h="155">
                    <a:moveTo>
                      <a:pt x="13" y="82"/>
                    </a:moveTo>
                    <a:lnTo>
                      <a:pt x="11" y="88"/>
                    </a:lnTo>
                    <a:lnTo>
                      <a:pt x="9" y="92"/>
                    </a:lnTo>
                    <a:lnTo>
                      <a:pt x="11" y="96"/>
                    </a:lnTo>
                    <a:lnTo>
                      <a:pt x="13" y="98"/>
                    </a:lnTo>
                    <a:lnTo>
                      <a:pt x="15" y="101"/>
                    </a:lnTo>
                    <a:lnTo>
                      <a:pt x="21" y="103"/>
                    </a:lnTo>
                    <a:lnTo>
                      <a:pt x="15" y="109"/>
                    </a:lnTo>
                    <a:lnTo>
                      <a:pt x="13" y="113"/>
                    </a:lnTo>
                    <a:lnTo>
                      <a:pt x="11" y="115"/>
                    </a:lnTo>
                    <a:lnTo>
                      <a:pt x="9" y="117"/>
                    </a:lnTo>
                    <a:lnTo>
                      <a:pt x="4" y="122"/>
                    </a:lnTo>
                    <a:lnTo>
                      <a:pt x="2" y="128"/>
                    </a:lnTo>
                    <a:lnTo>
                      <a:pt x="0" y="130"/>
                    </a:lnTo>
                    <a:lnTo>
                      <a:pt x="0" y="134"/>
                    </a:lnTo>
                    <a:lnTo>
                      <a:pt x="2" y="138"/>
                    </a:lnTo>
                    <a:lnTo>
                      <a:pt x="4" y="142"/>
                    </a:lnTo>
                    <a:lnTo>
                      <a:pt x="9" y="145"/>
                    </a:lnTo>
                    <a:lnTo>
                      <a:pt x="25" y="153"/>
                    </a:lnTo>
                    <a:lnTo>
                      <a:pt x="46" y="155"/>
                    </a:lnTo>
                    <a:lnTo>
                      <a:pt x="71" y="151"/>
                    </a:lnTo>
                    <a:lnTo>
                      <a:pt x="92" y="138"/>
                    </a:lnTo>
                    <a:lnTo>
                      <a:pt x="97" y="130"/>
                    </a:lnTo>
                    <a:lnTo>
                      <a:pt x="101" y="122"/>
                    </a:lnTo>
                    <a:lnTo>
                      <a:pt x="103" y="115"/>
                    </a:lnTo>
                    <a:lnTo>
                      <a:pt x="101" y="109"/>
                    </a:lnTo>
                    <a:lnTo>
                      <a:pt x="99" y="103"/>
                    </a:lnTo>
                    <a:lnTo>
                      <a:pt x="95" y="100"/>
                    </a:lnTo>
                    <a:lnTo>
                      <a:pt x="92" y="96"/>
                    </a:lnTo>
                    <a:lnTo>
                      <a:pt x="86" y="92"/>
                    </a:lnTo>
                    <a:lnTo>
                      <a:pt x="80" y="92"/>
                    </a:lnTo>
                    <a:lnTo>
                      <a:pt x="73" y="90"/>
                    </a:lnTo>
                    <a:lnTo>
                      <a:pt x="63" y="90"/>
                    </a:lnTo>
                    <a:lnTo>
                      <a:pt x="50" y="90"/>
                    </a:lnTo>
                    <a:lnTo>
                      <a:pt x="42" y="90"/>
                    </a:lnTo>
                    <a:lnTo>
                      <a:pt x="36" y="90"/>
                    </a:lnTo>
                    <a:lnTo>
                      <a:pt x="34" y="88"/>
                    </a:lnTo>
                    <a:lnTo>
                      <a:pt x="30" y="88"/>
                    </a:lnTo>
                    <a:lnTo>
                      <a:pt x="27" y="86"/>
                    </a:lnTo>
                    <a:lnTo>
                      <a:pt x="25" y="84"/>
                    </a:lnTo>
                    <a:lnTo>
                      <a:pt x="25" y="82"/>
                    </a:lnTo>
                    <a:lnTo>
                      <a:pt x="25" y="80"/>
                    </a:lnTo>
                    <a:lnTo>
                      <a:pt x="27" y="77"/>
                    </a:lnTo>
                    <a:lnTo>
                      <a:pt x="29" y="73"/>
                    </a:lnTo>
                    <a:lnTo>
                      <a:pt x="32" y="69"/>
                    </a:lnTo>
                    <a:lnTo>
                      <a:pt x="42" y="71"/>
                    </a:lnTo>
                    <a:lnTo>
                      <a:pt x="50" y="71"/>
                    </a:lnTo>
                    <a:lnTo>
                      <a:pt x="57" y="71"/>
                    </a:lnTo>
                    <a:lnTo>
                      <a:pt x="65" y="69"/>
                    </a:lnTo>
                    <a:lnTo>
                      <a:pt x="73" y="65"/>
                    </a:lnTo>
                    <a:lnTo>
                      <a:pt x="78" y="61"/>
                    </a:lnTo>
                    <a:lnTo>
                      <a:pt x="84" y="54"/>
                    </a:lnTo>
                    <a:lnTo>
                      <a:pt x="88" y="46"/>
                    </a:lnTo>
                    <a:lnTo>
                      <a:pt x="90" y="36"/>
                    </a:lnTo>
                    <a:lnTo>
                      <a:pt x="88" y="29"/>
                    </a:lnTo>
                    <a:lnTo>
                      <a:pt x="86" y="23"/>
                    </a:lnTo>
                    <a:lnTo>
                      <a:pt x="84" y="17"/>
                    </a:lnTo>
                    <a:lnTo>
                      <a:pt x="95" y="17"/>
                    </a:lnTo>
                    <a:lnTo>
                      <a:pt x="99" y="17"/>
                    </a:lnTo>
                    <a:lnTo>
                      <a:pt x="101" y="15"/>
                    </a:lnTo>
                    <a:lnTo>
                      <a:pt x="103" y="15"/>
                    </a:lnTo>
                    <a:lnTo>
                      <a:pt x="103" y="13"/>
                    </a:lnTo>
                    <a:lnTo>
                      <a:pt x="103" y="11"/>
                    </a:lnTo>
                    <a:lnTo>
                      <a:pt x="103" y="10"/>
                    </a:lnTo>
                    <a:lnTo>
                      <a:pt x="103" y="8"/>
                    </a:lnTo>
                    <a:lnTo>
                      <a:pt x="101" y="6"/>
                    </a:lnTo>
                    <a:lnTo>
                      <a:pt x="99" y="6"/>
                    </a:lnTo>
                    <a:lnTo>
                      <a:pt x="95" y="6"/>
                    </a:lnTo>
                    <a:lnTo>
                      <a:pt x="74" y="6"/>
                    </a:lnTo>
                    <a:lnTo>
                      <a:pt x="67" y="2"/>
                    </a:lnTo>
                    <a:lnTo>
                      <a:pt x="59" y="0"/>
                    </a:lnTo>
                    <a:lnTo>
                      <a:pt x="50" y="0"/>
                    </a:lnTo>
                    <a:lnTo>
                      <a:pt x="40" y="0"/>
                    </a:lnTo>
                    <a:lnTo>
                      <a:pt x="32" y="2"/>
                    </a:lnTo>
                    <a:lnTo>
                      <a:pt x="27" y="6"/>
                    </a:lnTo>
                    <a:lnTo>
                      <a:pt x="21" y="10"/>
                    </a:lnTo>
                    <a:lnTo>
                      <a:pt x="15" y="15"/>
                    </a:lnTo>
                    <a:lnTo>
                      <a:pt x="11" y="23"/>
                    </a:lnTo>
                    <a:lnTo>
                      <a:pt x="9" y="29"/>
                    </a:lnTo>
                    <a:lnTo>
                      <a:pt x="9" y="36"/>
                    </a:lnTo>
                    <a:lnTo>
                      <a:pt x="9" y="42"/>
                    </a:lnTo>
                    <a:lnTo>
                      <a:pt x="11" y="50"/>
                    </a:lnTo>
                    <a:lnTo>
                      <a:pt x="13" y="55"/>
                    </a:lnTo>
                    <a:lnTo>
                      <a:pt x="17" y="59"/>
                    </a:lnTo>
                    <a:lnTo>
                      <a:pt x="23" y="63"/>
                    </a:lnTo>
                    <a:lnTo>
                      <a:pt x="29" y="67"/>
                    </a:lnTo>
                    <a:lnTo>
                      <a:pt x="21" y="73"/>
                    </a:lnTo>
                    <a:lnTo>
                      <a:pt x="17" y="78"/>
                    </a:lnTo>
                    <a:lnTo>
                      <a:pt x="13" y="82"/>
                    </a:lnTo>
                    <a:close/>
                    <a:moveTo>
                      <a:pt x="61" y="11"/>
                    </a:moveTo>
                    <a:lnTo>
                      <a:pt x="67" y="19"/>
                    </a:lnTo>
                    <a:lnTo>
                      <a:pt x="69" y="29"/>
                    </a:lnTo>
                    <a:lnTo>
                      <a:pt x="71" y="40"/>
                    </a:lnTo>
                    <a:lnTo>
                      <a:pt x="69" y="48"/>
                    </a:lnTo>
                    <a:lnTo>
                      <a:pt x="67" y="55"/>
                    </a:lnTo>
                    <a:lnTo>
                      <a:pt x="65" y="59"/>
                    </a:lnTo>
                    <a:lnTo>
                      <a:pt x="61" y="63"/>
                    </a:lnTo>
                    <a:lnTo>
                      <a:pt x="55" y="65"/>
                    </a:lnTo>
                    <a:lnTo>
                      <a:pt x="50" y="67"/>
                    </a:lnTo>
                    <a:lnTo>
                      <a:pt x="44" y="65"/>
                    </a:lnTo>
                    <a:lnTo>
                      <a:pt x="40" y="63"/>
                    </a:lnTo>
                    <a:lnTo>
                      <a:pt x="36" y="59"/>
                    </a:lnTo>
                    <a:lnTo>
                      <a:pt x="30" y="52"/>
                    </a:lnTo>
                    <a:lnTo>
                      <a:pt x="29" y="42"/>
                    </a:lnTo>
                    <a:lnTo>
                      <a:pt x="29" y="31"/>
                    </a:lnTo>
                    <a:lnTo>
                      <a:pt x="29" y="23"/>
                    </a:lnTo>
                    <a:lnTo>
                      <a:pt x="30" y="17"/>
                    </a:lnTo>
                    <a:lnTo>
                      <a:pt x="34" y="11"/>
                    </a:lnTo>
                    <a:lnTo>
                      <a:pt x="38" y="8"/>
                    </a:lnTo>
                    <a:lnTo>
                      <a:pt x="42" y="6"/>
                    </a:lnTo>
                    <a:lnTo>
                      <a:pt x="48" y="4"/>
                    </a:lnTo>
                    <a:lnTo>
                      <a:pt x="53" y="6"/>
                    </a:lnTo>
                    <a:lnTo>
                      <a:pt x="57" y="8"/>
                    </a:lnTo>
                    <a:lnTo>
                      <a:pt x="63" y="11"/>
                    </a:lnTo>
                    <a:lnTo>
                      <a:pt x="61" y="11"/>
                    </a:lnTo>
                    <a:close/>
                    <a:moveTo>
                      <a:pt x="65" y="107"/>
                    </a:moveTo>
                    <a:lnTo>
                      <a:pt x="76" y="107"/>
                    </a:lnTo>
                    <a:lnTo>
                      <a:pt x="84" y="109"/>
                    </a:lnTo>
                    <a:lnTo>
                      <a:pt x="88" y="111"/>
                    </a:lnTo>
                    <a:lnTo>
                      <a:pt x="92" y="113"/>
                    </a:lnTo>
                    <a:lnTo>
                      <a:pt x="94" y="115"/>
                    </a:lnTo>
                    <a:lnTo>
                      <a:pt x="94" y="119"/>
                    </a:lnTo>
                    <a:lnTo>
                      <a:pt x="94" y="124"/>
                    </a:lnTo>
                    <a:lnTo>
                      <a:pt x="90" y="128"/>
                    </a:lnTo>
                    <a:lnTo>
                      <a:pt x="84" y="134"/>
                    </a:lnTo>
                    <a:lnTo>
                      <a:pt x="80" y="138"/>
                    </a:lnTo>
                    <a:lnTo>
                      <a:pt x="73" y="140"/>
                    </a:lnTo>
                    <a:lnTo>
                      <a:pt x="65" y="142"/>
                    </a:lnTo>
                    <a:lnTo>
                      <a:pt x="55" y="142"/>
                    </a:lnTo>
                    <a:lnTo>
                      <a:pt x="36" y="140"/>
                    </a:lnTo>
                    <a:lnTo>
                      <a:pt x="23" y="134"/>
                    </a:lnTo>
                    <a:lnTo>
                      <a:pt x="19" y="132"/>
                    </a:lnTo>
                    <a:lnTo>
                      <a:pt x="17" y="128"/>
                    </a:lnTo>
                    <a:lnTo>
                      <a:pt x="17" y="124"/>
                    </a:lnTo>
                    <a:lnTo>
                      <a:pt x="17" y="121"/>
                    </a:lnTo>
                    <a:lnTo>
                      <a:pt x="19" y="117"/>
                    </a:lnTo>
                    <a:lnTo>
                      <a:pt x="23" y="111"/>
                    </a:lnTo>
                    <a:lnTo>
                      <a:pt x="27" y="105"/>
                    </a:lnTo>
                    <a:lnTo>
                      <a:pt x="44" y="107"/>
                    </a:lnTo>
                    <a:lnTo>
                      <a:pt x="65" y="107"/>
                    </a:lnTo>
                    <a:close/>
                  </a:path>
                </a:pathLst>
              </a:custGeom>
              <a:solidFill>
                <a:srgbClr val="0080FF"/>
              </a:solidFill>
              <a:ln w="0">
                <a:solidFill>
                  <a:srgbClr val="0080FF"/>
                </a:solidFill>
                <a:prstDash val="solid"/>
                <a:round/>
                <a:headEnd/>
                <a:tailEnd/>
              </a:ln>
            </p:spPr>
            <p:txBody>
              <a:bodyPr/>
              <a:lstStyle/>
              <a:p>
                <a:endParaRPr lang="it-IT"/>
              </a:p>
            </p:txBody>
          </p:sp>
          <p:sp>
            <p:nvSpPr>
              <p:cNvPr id="2148" name="Freeform 307"/>
              <p:cNvSpPr>
                <a:spLocks/>
              </p:cNvSpPr>
              <p:nvPr/>
            </p:nvSpPr>
            <p:spPr bwMode="auto">
              <a:xfrm>
                <a:off x="645" y="2310"/>
                <a:ext cx="56" cy="53"/>
              </a:xfrm>
              <a:custGeom>
                <a:avLst/>
                <a:gdLst>
                  <a:gd name="T0" fmla="*/ 32 w 113"/>
                  <a:gd name="T1" fmla="*/ 0 h 105"/>
                  <a:gd name="T2" fmla="*/ 2 w 113"/>
                  <a:gd name="T3" fmla="*/ 15 h 105"/>
                  <a:gd name="T4" fmla="*/ 9 w 113"/>
                  <a:gd name="T5" fmla="*/ 13 h 105"/>
                  <a:gd name="T6" fmla="*/ 15 w 113"/>
                  <a:gd name="T7" fmla="*/ 15 h 105"/>
                  <a:gd name="T8" fmla="*/ 17 w 113"/>
                  <a:gd name="T9" fmla="*/ 21 h 105"/>
                  <a:gd name="T10" fmla="*/ 17 w 113"/>
                  <a:gd name="T11" fmla="*/ 33 h 105"/>
                  <a:gd name="T12" fmla="*/ 17 w 113"/>
                  <a:gd name="T13" fmla="*/ 82 h 105"/>
                  <a:gd name="T14" fmla="*/ 17 w 113"/>
                  <a:gd name="T15" fmla="*/ 94 h 105"/>
                  <a:gd name="T16" fmla="*/ 13 w 113"/>
                  <a:gd name="T17" fmla="*/ 100 h 105"/>
                  <a:gd name="T18" fmla="*/ 4 w 113"/>
                  <a:gd name="T19" fmla="*/ 101 h 105"/>
                  <a:gd name="T20" fmla="*/ 2 w 113"/>
                  <a:gd name="T21" fmla="*/ 105 h 105"/>
                  <a:gd name="T22" fmla="*/ 53 w 113"/>
                  <a:gd name="T23" fmla="*/ 101 h 105"/>
                  <a:gd name="T24" fmla="*/ 42 w 113"/>
                  <a:gd name="T25" fmla="*/ 100 h 105"/>
                  <a:gd name="T26" fmla="*/ 38 w 113"/>
                  <a:gd name="T27" fmla="*/ 96 h 105"/>
                  <a:gd name="T28" fmla="*/ 36 w 113"/>
                  <a:gd name="T29" fmla="*/ 88 h 105"/>
                  <a:gd name="T30" fmla="*/ 36 w 113"/>
                  <a:gd name="T31" fmla="*/ 27 h 105"/>
                  <a:gd name="T32" fmla="*/ 50 w 113"/>
                  <a:gd name="T33" fmla="*/ 17 h 105"/>
                  <a:gd name="T34" fmla="*/ 63 w 113"/>
                  <a:gd name="T35" fmla="*/ 13 h 105"/>
                  <a:gd name="T36" fmla="*/ 73 w 113"/>
                  <a:gd name="T37" fmla="*/ 15 h 105"/>
                  <a:gd name="T38" fmla="*/ 76 w 113"/>
                  <a:gd name="T39" fmla="*/ 25 h 105"/>
                  <a:gd name="T40" fmla="*/ 78 w 113"/>
                  <a:gd name="T41" fmla="*/ 40 h 105"/>
                  <a:gd name="T42" fmla="*/ 78 w 113"/>
                  <a:gd name="T43" fmla="*/ 86 h 105"/>
                  <a:gd name="T44" fmla="*/ 78 w 113"/>
                  <a:gd name="T45" fmla="*/ 92 h 105"/>
                  <a:gd name="T46" fmla="*/ 74 w 113"/>
                  <a:gd name="T47" fmla="*/ 100 h 105"/>
                  <a:gd name="T48" fmla="*/ 65 w 113"/>
                  <a:gd name="T49" fmla="*/ 101 h 105"/>
                  <a:gd name="T50" fmla="*/ 61 w 113"/>
                  <a:gd name="T51" fmla="*/ 105 h 105"/>
                  <a:gd name="T52" fmla="*/ 113 w 113"/>
                  <a:gd name="T53" fmla="*/ 101 h 105"/>
                  <a:gd name="T54" fmla="*/ 103 w 113"/>
                  <a:gd name="T55" fmla="*/ 100 h 105"/>
                  <a:gd name="T56" fmla="*/ 99 w 113"/>
                  <a:gd name="T57" fmla="*/ 96 h 105"/>
                  <a:gd name="T58" fmla="*/ 97 w 113"/>
                  <a:gd name="T59" fmla="*/ 88 h 105"/>
                  <a:gd name="T60" fmla="*/ 97 w 113"/>
                  <a:gd name="T61" fmla="*/ 38 h 105"/>
                  <a:gd name="T62" fmla="*/ 96 w 113"/>
                  <a:gd name="T63" fmla="*/ 23 h 105"/>
                  <a:gd name="T64" fmla="*/ 92 w 113"/>
                  <a:gd name="T65" fmla="*/ 11 h 105"/>
                  <a:gd name="T66" fmla="*/ 84 w 113"/>
                  <a:gd name="T67" fmla="*/ 4 h 105"/>
                  <a:gd name="T68" fmla="*/ 71 w 113"/>
                  <a:gd name="T69" fmla="*/ 0 h 105"/>
                  <a:gd name="T70" fmla="*/ 36 w 113"/>
                  <a:gd name="T71" fmla="*/ 21 h 1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3"/>
                  <a:gd name="T109" fmla="*/ 0 h 105"/>
                  <a:gd name="T110" fmla="*/ 113 w 113"/>
                  <a:gd name="T111" fmla="*/ 105 h 10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3" h="105">
                    <a:moveTo>
                      <a:pt x="36" y="0"/>
                    </a:moveTo>
                    <a:lnTo>
                      <a:pt x="32" y="0"/>
                    </a:lnTo>
                    <a:lnTo>
                      <a:pt x="0" y="11"/>
                    </a:lnTo>
                    <a:lnTo>
                      <a:pt x="2" y="15"/>
                    </a:lnTo>
                    <a:lnTo>
                      <a:pt x="6" y="15"/>
                    </a:lnTo>
                    <a:lnTo>
                      <a:pt x="9" y="13"/>
                    </a:lnTo>
                    <a:lnTo>
                      <a:pt x="11" y="15"/>
                    </a:lnTo>
                    <a:lnTo>
                      <a:pt x="15" y="15"/>
                    </a:lnTo>
                    <a:lnTo>
                      <a:pt x="15" y="17"/>
                    </a:lnTo>
                    <a:lnTo>
                      <a:pt x="17" y="21"/>
                    </a:lnTo>
                    <a:lnTo>
                      <a:pt x="17" y="25"/>
                    </a:lnTo>
                    <a:lnTo>
                      <a:pt x="17" y="33"/>
                    </a:lnTo>
                    <a:lnTo>
                      <a:pt x="17" y="44"/>
                    </a:lnTo>
                    <a:lnTo>
                      <a:pt x="17" y="82"/>
                    </a:lnTo>
                    <a:lnTo>
                      <a:pt x="17" y="88"/>
                    </a:lnTo>
                    <a:lnTo>
                      <a:pt x="17" y="94"/>
                    </a:lnTo>
                    <a:lnTo>
                      <a:pt x="15" y="98"/>
                    </a:lnTo>
                    <a:lnTo>
                      <a:pt x="13" y="100"/>
                    </a:lnTo>
                    <a:lnTo>
                      <a:pt x="9" y="101"/>
                    </a:lnTo>
                    <a:lnTo>
                      <a:pt x="4" y="101"/>
                    </a:lnTo>
                    <a:lnTo>
                      <a:pt x="2" y="101"/>
                    </a:lnTo>
                    <a:lnTo>
                      <a:pt x="2" y="105"/>
                    </a:lnTo>
                    <a:lnTo>
                      <a:pt x="53" y="105"/>
                    </a:lnTo>
                    <a:lnTo>
                      <a:pt x="53" y="101"/>
                    </a:lnTo>
                    <a:lnTo>
                      <a:pt x="46" y="101"/>
                    </a:lnTo>
                    <a:lnTo>
                      <a:pt x="42" y="100"/>
                    </a:lnTo>
                    <a:lnTo>
                      <a:pt x="40" y="98"/>
                    </a:lnTo>
                    <a:lnTo>
                      <a:pt x="38" y="96"/>
                    </a:lnTo>
                    <a:lnTo>
                      <a:pt x="36" y="92"/>
                    </a:lnTo>
                    <a:lnTo>
                      <a:pt x="36" y="88"/>
                    </a:lnTo>
                    <a:lnTo>
                      <a:pt x="36" y="82"/>
                    </a:lnTo>
                    <a:lnTo>
                      <a:pt x="36" y="27"/>
                    </a:lnTo>
                    <a:lnTo>
                      <a:pt x="42" y="21"/>
                    </a:lnTo>
                    <a:lnTo>
                      <a:pt x="50" y="17"/>
                    </a:lnTo>
                    <a:lnTo>
                      <a:pt x="55" y="13"/>
                    </a:lnTo>
                    <a:lnTo>
                      <a:pt x="63" y="13"/>
                    </a:lnTo>
                    <a:lnTo>
                      <a:pt x="69" y="13"/>
                    </a:lnTo>
                    <a:lnTo>
                      <a:pt x="73" y="15"/>
                    </a:lnTo>
                    <a:lnTo>
                      <a:pt x="74" y="19"/>
                    </a:lnTo>
                    <a:lnTo>
                      <a:pt x="76" y="25"/>
                    </a:lnTo>
                    <a:lnTo>
                      <a:pt x="78" y="31"/>
                    </a:lnTo>
                    <a:lnTo>
                      <a:pt x="78" y="40"/>
                    </a:lnTo>
                    <a:lnTo>
                      <a:pt x="78" y="82"/>
                    </a:lnTo>
                    <a:lnTo>
                      <a:pt x="78" y="86"/>
                    </a:lnTo>
                    <a:lnTo>
                      <a:pt x="78" y="90"/>
                    </a:lnTo>
                    <a:lnTo>
                      <a:pt x="78" y="92"/>
                    </a:lnTo>
                    <a:lnTo>
                      <a:pt x="76" y="96"/>
                    </a:lnTo>
                    <a:lnTo>
                      <a:pt x="74" y="100"/>
                    </a:lnTo>
                    <a:lnTo>
                      <a:pt x="71" y="100"/>
                    </a:lnTo>
                    <a:lnTo>
                      <a:pt x="65" y="101"/>
                    </a:lnTo>
                    <a:lnTo>
                      <a:pt x="61" y="101"/>
                    </a:lnTo>
                    <a:lnTo>
                      <a:pt x="61" y="105"/>
                    </a:lnTo>
                    <a:lnTo>
                      <a:pt x="113" y="105"/>
                    </a:lnTo>
                    <a:lnTo>
                      <a:pt x="113" y="101"/>
                    </a:lnTo>
                    <a:lnTo>
                      <a:pt x="107" y="101"/>
                    </a:lnTo>
                    <a:lnTo>
                      <a:pt x="103" y="100"/>
                    </a:lnTo>
                    <a:lnTo>
                      <a:pt x="99" y="98"/>
                    </a:lnTo>
                    <a:lnTo>
                      <a:pt x="99" y="96"/>
                    </a:lnTo>
                    <a:lnTo>
                      <a:pt x="97" y="92"/>
                    </a:lnTo>
                    <a:lnTo>
                      <a:pt x="97" y="88"/>
                    </a:lnTo>
                    <a:lnTo>
                      <a:pt x="97" y="82"/>
                    </a:lnTo>
                    <a:lnTo>
                      <a:pt x="97" y="38"/>
                    </a:lnTo>
                    <a:lnTo>
                      <a:pt x="97" y="29"/>
                    </a:lnTo>
                    <a:lnTo>
                      <a:pt x="96" y="23"/>
                    </a:lnTo>
                    <a:lnTo>
                      <a:pt x="96" y="17"/>
                    </a:lnTo>
                    <a:lnTo>
                      <a:pt x="92" y="11"/>
                    </a:lnTo>
                    <a:lnTo>
                      <a:pt x="88" y="8"/>
                    </a:lnTo>
                    <a:lnTo>
                      <a:pt x="84" y="4"/>
                    </a:lnTo>
                    <a:lnTo>
                      <a:pt x="78" y="0"/>
                    </a:lnTo>
                    <a:lnTo>
                      <a:pt x="71" y="0"/>
                    </a:lnTo>
                    <a:lnTo>
                      <a:pt x="53" y="4"/>
                    </a:lnTo>
                    <a:lnTo>
                      <a:pt x="36" y="21"/>
                    </a:lnTo>
                    <a:lnTo>
                      <a:pt x="36" y="0"/>
                    </a:lnTo>
                    <a:close/>
                  </a:path>
                </a:pathLst>
              </a:custGeom>
              <a:solidFill>
                <a:srgbClr val="0080FF"/>
              </a:solidFill>
              <a:ln w="0">
                <a:solidFill>
                  <a:srgbClr val="0080FF"/>
                </a:solidFill>
                <a:prstDash val="solid"/>
                <a:round/>
                <a:headEnd/>
                <a:tailEnd/>
              </a:ln>
            </p:spPr>
            <p:txBody>
              <a:bodyPr/>
              <a:lstStyle/>
              <a:p>
                <a:endParaRPr lang="it-IT"/>
              </a:p>
            </p:txBody>
          </p:sp>
          <p:sp>
            <p:nvSpPr>
              <p:cNvPr id="2149" name="Freeform 308"/>
              <p:cNvSpPr>
                <a:spLocks noEditPoints="1"/>
              </p:cNvSpPr>
              <p:nvPr/>
            </p:nvSpPr>
            <p:spPr bwMode="auto">
              <a:xfrm>
                <a:off x="705" y="2282"/>
                <a:ext cx="26" cy="81"/>
              </a:xfrm>
              <a:custGeom>
                <a:avLst/>
                <a:gdLst>
                  <a:gd name="T0" fmla="*/ 20 w 52"/>
                  <a:gd name="T1" fmla="*/ 4 h 161"/>
                  <a:gd name="T2" fmla="*/ 18 w 52"/>
                  <a:gd name="T3" fmla="*/ 8 h 161"/>
                  <a:gd name="T4" fmla="*/ 16 w 52"/>
                  <a:gd name="T5" fmla="*/ 12 h 161"/>
                  <a:gd name="T6" fmla="*/ 18 w 52"/>
                  <a:gd name="T7" fmla="*/ 18 h 161"/>
                  <a:gd name="T8" fmla="*/ 20 w 52"/>
                  <a:gd name="T9" fmla="*/ 22 h 161"/>
                  <a:gd name="T10" fmla="*/ 23 w 52"/>
                  <a:gd name="T11" fmla="*/ 23 h 161"/>
                  <a:gd name="T12" fmla="*/ 27 w 52"/>
                  <a:gd name="T13" fmla="*/ 23 h 161"/>
                  <a:gd name="T14" fmla="*/ 31 w 52"/>
                  <a:gd name="T15" fmla="*/ 23 h 161"/>
                  <a:gd name="T16" fmla="*/ 35 w 52"/>
                  <a:gd name="T17" fmla="*/ 22 h 161"/>
                  <a:gd name="T18" fmla="*/ 39 w 52"/>
                  <a:gd name="T19" fmla="*/ 18 h 161"/>
                  <a:gd name="T20" fmla="*/ 39 w 52"/>
                  <a:gd name="T21" fmla="*/ 12 h 161"/>
                  <a:gd name="T22" fmla="*/ 39 w 52"/>
                  <a:gd name="T23" fmla="*/ 8 h 161"/>
                  <a:gd name="T24" fmla="*/ 35 w 52"/>
                  <a:gd name="T25" fmla="*/ 4 h 161"/>
                  <a:gd name="T26" fmla="*/ 31 w 52"/>
                  <a:gd name="T27" fmla="*/ 2 h 161"/>
                  <a:gd name="T28" fmla="*/ 27 w 52"/>
                  <a:gd name="T29" fmla="*/ 0 h 161"/>
                  <a:gd name="T30" fmla="*/ 23 w 52"/>
                  <a:gd name="T31" fmla="*/ 2 h 161"/>
                  <a:gd name="T32" fmla="*/ 20 w 52"/>
                  <a:gd name="T33" fmla="*/ 4 h 161"/>
                  <a:gd name="T34" fmla="*/ 31 w 52"/>
                  <a:gd name="T35" fmla="*/ 56 h 161"/>
                  <a:gd name="T36" fmla="*/ 0 w 52"/>
                  <a:gd name="T37" fmla="*/ 67 h 161"/>
                  <a:gd name="T38" fmla="*/ 2 w 52"/>
                  <a:gd name="T39" fmla="*/ 71 h 161"/>
                  <a:gd name="T40" fmla="*/ 6 w 52"/>
                  <a:gd name="T41" fmla="*/ 71 h 161"/>
                  <a:gd name="T42" fmla="*/ 10 w 52"/>
                  <a:gd name="T43" fmla="*/ 69 h 161"/>
                  <a:gd name="T44" fmla="*/ 12 w 52"/>
                  <a:gd name="T45" fmla="*/ 71 h 161"/>
                  <a:gd name="T46" fmla="*/ 14 w 52"/>
                  <a:gd name="T47" fmla="*/ 71 h 161"/>
                  <a:gd name="T48" fmla="*/ 16 w 52"/>
                  <a:gd name="T49" fmla="*/ 73 h 161"/>
                  <a:gd name="T50" fmla="*/ 18 w 52"/>
                  <a:gd name="T51" fmla="*/ 77 h 161"/>
                  <a:gd name="T52" fmla="*/ 18 w 52"/>
                  <a:gd name="T53" fmla="*/ 81 h 161"/>
                  <a:gd name="T54" fmla="*/ 18 w 52"/>
                  <a:gd name="T55" fmla="*/ 89 h 161"/>
                  <a:gd name="T56" fmla="*/ 18 w 52"/>
                  <a:gd name="T57" fmla="*/ 98 h 161"/>
                  <a:gd name="T58" fmla="*/ 18 w 52"/>
                  <a:gd name="T59" fmla="*/ 138 h 161"/>
                  <a:gd name="T60" fmla="*/ 18 w 52"/>
                  <a:gd name="T61" fmla="*/ 146 h 161"/>
                  <a:gd name="T62" fmla="*/ 16 w 52"/>
                  <a:gd name="T63" fmla="*/ 152 h 161"/>
                  <a:gd name="T64" fmla="*/ 16 w 52"/>
                  <a:gd name="T65" fmla="*/ 154 h 161"/>
                  <a:gd name="T66" fmla="*/ 12 w 52"/>
                  <a:gd name="T67" fmla="*/ 156 h 161"/>
                  <a:gd name="T68" fmla="*/ 8 w 52"/>
                  <a:gd name="T69" fmla="*/ 157 h 161"/>
                  <a:gd name="T70" fmla="*/ 2 w 52"/>
                  <a:gd name="T71" fmla="*/ 157 h 161"/>
                  <a:gd name="T72" fmla="*/ 2 w 52"/>
                  <a:gd name="T73" fmla="*/ 161 h 161"/>
                  <a:gd name="T74" fmla="*/ 52 w 52"/>
                  <a:gd name="T75" fmla="*/ 161 h 161"/>
                  <a:gd name="T76" fmla="*/ 52 w 52"/>
                  <a:gd name="T77" fmla="*/ 157 h 161"/>
                  <a:gd name="T78" fmla="*/ 46 w 52"/>
                  <a:gd name="T79" fmla="*/ 157 h 161"/>
                  <a:gd name="T80" fmla="*/ 42 w 52"/>
                  <a:gd name="T81" fmla="*/ 156 h 161"/>
                  <a:gd name="T82" fmla="*/ 41 w 52"/>
                  <a:gd name="T83" fmla="*/ 154 h 161"/>
                  <a:gd name="T84" fmla="*/ 39 w 52"/>
                  <a:gd name="T85" fmla="*/ 150 h 161"/>
                  <a:gd name="T86" fmla="*/ 37 w 52"/>
                  <a:gd name="T87" fmla="*/ 148 h 161"/>
                  <a:gd name="T88" fmla="*/ 37 w 52"/>
                  <a:gd name="T89" fmla="*/ 144 h 161"/>
                  <a:gd name="T90" fmla="*/ 37 w 52"/>
                  <a:gd name="T91" fmla="*/ 138 h 161"/>
                  <a:gd name="T92" fmla="*/ 37 w 52"/>
                  <a:gd name="T93" fmla="*/ 56 h 161"/>
                  <a:gd name="T94" fmla="*/ 31 w 52"/>
                  <a:gd name="T95" fmla="*/ 56 h 1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2"/>
                  <a:gd name="T145" fmla="*/ 0 h 161"/>
                  <a:gd name="T146" fmla="*/ 52 w 52"/>
                  <a:gd name="T147" fmla="*/ 161 h 16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2" h="161">
                    <a:moveTo>
                      <a:pt x="20" y="4"/>
                    </a:moveTo>
                    <a:lnTo>
                      <a:pt x="18" y="8"/>
                    </a:lnTo>
                    <a:lnTo>
                      <a:pt x="16" y="12"/>
                    </a:lnTo>
                    <a:lnTo>
                      <a:pt x="18" y="18"/>
                    </a:lnTo>
                    <a:lnTo>
                      <a:pt x="20" y="22"/>
                    </a:lnTo>
                    <a:lnTo>
                      <a:pt x="23" y="23"/>
                    </a:lnTo>
                    <a:lnTo>
                      <a:pt x="27" y="23"/>
                    </a:lnTo>
                    <a:lnTo>
                      <a:pt x="31" y="23"/>
                    </a:lnTo>
                    <a:lnTo>
                      <a:pt x="35" y="22"/>
                    </a:lnTo>
                    <a:lnTo>
                      <a:pt x="39" y="18"/>
                    </a:lnTo>
                    <a:lnTo>
                      <a:pt x="39" y="12"/>
                    </a:lnTo>
                    <a:lnTo>
                      <a:pt x="39" y="8"/>
                    </a:lnTo>
                    <a:lnTo>
                      <a:pt x="35" y="4"/>
                    </a:lnTo>
                    <a:lnTo>
                      <a:pt x="31" y="2"/>
                    </a:lnTo>
                    <a:lnTo>
                      <a:pt x="27" y="0"/>
                    </a:lnTo>
                    <a:lnTo>
                      <a:pt x="23" y="2"/>
                    </a:lnTo>
                    <a:lnTo>
                      <a:pt x="20" y="4"/>
                    </a:lnTo>
                    <a:close/>
                    <a:moveTo>
                      <a:pt x="31" y="56"/>
                    </a:moveTo>
                    <a:lnTo>
                      <a:pt x="0" y="67"/>
                    </a:lnTo>
                    <a:lnTo>
                      <a:pt x="2" y="71"/>
                    </a:lnTo>
                    <a:lnTo>
                      <a:pt x="6" y="71"/>
                    </a:lnTo>
                    <a:lnTo>
                      <a:pt x="10" y="69"/>
                    </a:lnTo>
                    <a:lnTo>
                      <a:pt x="12" y="71"/>
                    </a:lnTo>
                    <a:lnTo>
                      <a:pt x="14" y="71"/>
                    </a:lnTo>
                    <a:lnTo>
                      <a:pt x="16" y="73"/>
                    </a:lnTo>
                    <a:lnTo>
                      <a:pt x="18" y="77"/>
                    </a:lnTo>
                    <a:lnTo>
                      <a:pt x="18" y="81"/>
                    </a:lnTo>
                    <a:lnTo>
                      <a:pt x="18" y="89"/>
                    </a:lnTo>
                    <a:lnTo>
                      <a:pt x="18" y="98"/>
                    </a:lnTo>
                    <a:lnTo>
                      <a:pt x="18" y="138"/>
                    </a:lnTo>
                    <a:lnTo>
                      <a:pt x="18" y="146"/>
                    </a:lnTo>
                    <a:lnTo>
                      <a:pt x="16" y="152"/>
                    </a:lnTo>
                    <a:lnTo>
                      <a:pt x="16" y="154"/>
                    </a:lnTo>
                    <a:lnTo>
                      <a:pt x="12" y="156"/>
                    </a:lnTo>
                    <a:lnTo>
                      <a:pt x="8" y="157"/>
                    </a:lnTo>
                    <a:lnTo>
                      <a:pt x="2" y="157"/>
                    </a:lnTo>
                    <a:lnTo>
                      <a:pt x="2" y="161"/>
                    </a:lnTo>
                    <a:lnTo>
                      <a:pt x="52" y="161"/>
                    </a:lnTo>
                    <a:lnTo>
                      <a:pt x="52" y="157"/>
                    </a:lnTo>
                    <a:lnTo>
                      <a:pt x="46" y="157"/>
                    </a:lnTo>
                    <a:lnTo>
                      <a:pt x="42" y="156"/>
                    </a:lnTo>
                    <a:lnTo>
                      <a:pt x="41" y="154"/>
                    </a:lnTo>
                    <a:lnTo>
                      <a:pt x="39" y="150"/>
                    </a:lnTo>
                    <a:lnTo>
                      <a:pt x="37" y="148"/>
                    </a:lnTo>
                    <a:lnTo>
                      <a:pt x="37" y="144"/>
                    </a:lnTo>
                    <a:lnTo>
                      <a:pt x="37" y="138"/>
                    </a:lnTo>
                    <a:lnTo>
                      <a:pt x="37" y="56"/>
                    </a:lnTo>
                    <a:lnTo>
                      <a:pt x="31" y="56"/>
                    </a:lnTo>
                    <a:close/>
                  </a:path>
                </a:pathLst>
              </a:custGeom>
              <a:solidFill>
                <a:srgbClr val="0080FF"/>
              </a:solidFill>
              <a:ln w="0">
                <a:solidFill>
                  <a:srgbClr val="0080FF"/>
                </a:solidFill>
                <a:prstDash val="solid"/>
                <a:round/>
                <a:headEnd/>
                <a:tailEnd/>
              </a:ln>
            </p:spPr>
            <p:txBody>
              <a:bodyPr/>
              <a:lstStyle/>
              <a:p>
                <a:endParaRPr lang="it-IT"/>
              </a:p>
            </p:txBody>
          </p:sp>
          <p:sp>
            <p:nvSpPr>
              <p:cNvPr id="2150" name="Freeform 309"/>
              <p:cNvSpPr>
                <a:spLocks/>
              </p:cNvSpPr>
              <p:nvPr/>
            </p:nvSpPr>
            <p:spPr bwMode="auto">
              <a:xfrm>
                <a:off x="735" y="2294"/>
                <a:ext cx="31" cy="70"/>
              </a:xfrm>
              <a:custGeom>
                <a:avLst/>
                <a:gdLst>
                  <a:gd name="T0" fmla="*/ 32 w 63"/>
                  <a:gd name="T1" fmla="*/ 0 h 140"/>
                  <a:gd name="T2" fmla="*/ 28 w 63"/>
                  <a:gd name="T3" fmla="*/ 8 h 140"/>
                  <a:gd name="T4" fmla="*/ 26 w 63"/>
                  <a:gd name="T5" fmla="*/ 14 h 140"/>
                  <a:gd name="T6" fmla="*/ 25 w 63"/>
                  <a:gd name="T7" fmla="*/ 18 h 140"/>
                  <a:gd name="T8" fmla="*/ 19 w 63"/>
                  <a:gd name="T9" fmla="*/ 25 h 140"/>
                  <a:gd name="T10" fmla="*/ 13 w 63"/>
                  <a:gd name="T11" fmla="*/ 31 h 140"/>
                  <a:gd name="T12" fmla="*/ 5 w 63"/>
                  <a:gd name="T13" fmla="*/ 37 h 140"/>
                  <a:gd name="T14" fmla="*/ 0 w 63"/>
                  <a:gd name="T15" fmla="*/ 39 h 140"/>
                  <a:gd name="T16" fmla="*/ 0 w 63"/>
                  <a:gd name="T17" fmla="*/ 43 h 140"/>
                  <a:gd name="T18" fmla="*/ 17 w 63"/>
                  <a:gd name="T19" fmla="*/ 43 h 140"/>
                  <a:gd name="T20" fmla="*/ 17 w 63"/>
                  <a:gd name="T21" fmla="*/ 111 h 140"/>
                  <a:gd name="T22" fmla="*/ 17 w 63"/>
                  <a:gd name="T23" fmla="*/ 119 h 140"/>
                  <a:gd name="T24" fmla="*/ 17 w 63"/>
                  <a:gd name="T25" fmla="*/ 125 h 140"/>
                  <a:gd name="T26" fmla="*/ 19 w 63"/>
                  <a:gd name="T27" fmla="*/ 129 h 140"/>
                  <a:gd name="T28" fmla="*/ 21 w 63"/>
                  <a:gd name="T29" fmla="*/ 133 h 140"/>
                  <a:gd name="T30" fmla="*/ 26 w 63"/>
                  <a:gd name="T31" fmla="*/ 136 h 140"/>
                  <a:gd name="T32" fmla="*/ 30 w 63"/>
                  <a:gd name="T33" fmla="*/ 138 h 140"/>
                  <a:gd name="T34" fmla="*/ 36 w 63"/>
                  <a:gd name="T35" fmla="*/ 140 h 140"/>
                  <a:gd name="T36" fmla="*/ 44 w 63"/>
                  <a:gd name="T37" fmla="*/ 138 h 140"/>
                  <a:gd name="T38" fmla="*/ 51 w 63"/>
                  <a:gd name="T39" fmla="*/ 134 h 140"/>
                  <a:gd name="T40" fmla="*/ 55 w 63"/>
                  <a:gd name="T41" fmla="*/ 131 h 140"/>
                  <a:gd name="T42" fmla="*/ 59 w 63"/>
                  <a:gd name="T43" fmla="*/ 125 h 140"/>
                  <a:gd name="T44" fmla="*/ 63 w 63"/>
                  <a:gd name="T45" fmla="*/ 117 h 140"/>
                  <a:gd name="T46" fmla="*/ 57 w 63"/>
                  <a:gd name="T47" fmla="*/ 117 h 140"/>
                  <a:gd name="T48" fmla="*/ 55 w 63"/>
                  <a:gd name="T49" fmla="*/ 121 h 140"/>
                  <a:gd name="T50" fmla="*/ 51 w 63"/>
                  <a:gd name="T51" fmla="*/ 125 h 140"/>
                  <a:gd name="T52" fmla="*/ 49 w 63"/>
                  <a:gd name="T53" fmla="*/ 127 h 140"/>
                  <a:gd name="T54" fmla="*/ 46 w 63"/>
                  <a:gd name="T55" fmla="*/ 127 h 140"/>
                  <a:gd name="T56" fmla="*/ 42 w 63"/>
                  <a:gd name="T57" fmla="*/ 127 h 140"/>
                  <a:gd name="T58" fmla="*/ 38 w 63"/>
                  <a:gd name="T59" fmla="*/ 123 h 140"/>
                  <a:gd name="T60" fmla="*/ 36 w 63"/>
                  <a:gd name="T61" fmla="*/ 121 h 140"/>
                  <a:gd name="T62" fmla="*/ 36 w 63"/>
                  <a:gd name="T63" fmla="*/ 115 h 140"/>
                  <a:gd name="T64" fmla="*/ 34 w 63"/>
                  <a:gd name="T65" fmla="*/ 110 h 140"/>
                  <a:gd name="T66" fmla="*/ 34 w 63"/>
                  <a:gd name="T67" fmla="*/ 43 h 140"/>
                  <a:gd name="T68" fmla="*/ 59 w 63"/>
                  <a:gd name="T69" fmla="*/ 43 h 140"/>
                  <a:gd name="T70" fmla="*/ 59 w 63"/>
                  <a:gd name="T71" fmla="*/ 35 h 140"/>
                  <a:gd name="T72" fmla="*/ 34 w 63"/>
                  <a:gd name="T73" fmla="*/ 35 h 140"/>
                  <a:gd name="T74" fmla="*/ 36 w 63"/>
                  <a:gd name="T75" fmla="*/ 2 h 140"/>
                  <a:gd name="T76" fmla="*/ 32 w 63"/>
                  <a:gd name="T77" fmla="*/ 0 h 1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3"/>
                  <a:gd name="T118" fmla="*/ 0 h 140"/>
                  <a:gd name="T119" fmla="*/ 63 w 63"/>
                  <a:gd name="T120" fmla="*/ 140 h 14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3" h="140">
                    <a:moveTo>
                      <a:pt x="32" y="0"/>
                    </a:moveTo>
                    <a:lnTo>
                      <a:pt x="28" y="8"/>
                    </a:lnTo>
                    <a:lnTo>
                      <a:pt x="26" y="14"/>
                    </a:lnTo>
                    <a:lnTo>
                      <a:pt x="25" y="18"/>
                    </a:lnTo>
                    <a:lnTo>
                      <a:pt x="19" y="25"/>
                    </a:lnTo>
                    <a:lnTo>
                      <a:pt x="13" y="31"/>
                    </a:lnTo>
                    <a:lnTo>
                      <a:pt x="5" y="37"/>
                    </a:lnTo>
                    <a:lnTo>
                      <a:pt x="0" y="39"/>
                    </a:lnTo>
                    <a:lnTo>
                      <a:pt x="0" y="43"/>
                    </a:lnTo>
                    <a:lnTo>
                      <a:pt x="17" y="43"/>
                    </a:lnTo>
                    <a:lnTo>
                      <a:pt x="17" y="111"/>
                    </a:lnTo>
                    <a:lnTo>
                      <a:pt x="17" y="119"/>
                    </a:lnTo>
                    <a:lnTo>
                      <a:pt x="17" y="125"/>
                    </a:lnTo>
                    <a:lnTo>
                      <a:pt x="19" y="129"/>
                    </a:lnTo>
                    <a:lnTo>
                      <a:pt x="21" y="133"/>
                    </a:lnTo>
                    <a:lnTo>
                      <a:pt x="26" y="136"/>
                    </a:lnTo>
                    <a:lnTo>
                      <a:pt x="30" y="138"/>
                    </a:lnTo>
                    <a:lnTo>
                      <a:pt x="36" y="140"/>
                    </a:lnTo>
                    <a:lnTo>
                      <a:pt x="44" y="138"/>
                    </a:lnTo>
                    <a:lnTo>
                      <a:pt x="51" y="134"/>
                    </a:lnTo>
                    <a:lnTo>
                      <a:pt x="55" y="131"/>
                    </a:lnTo>
                    <a:lnTo>
                      <a:pt x="59" y="125"/>
                    </a:lnTo>
                    <a:lnTo>
                      <a:pt x="63" y="117"/>
                    </a:lnTo>
                    <a:lnTo>
                      <a:pt x="57" y="117"/>
                    </a:lnTo>
                    <a:lnTo>
                      <a:pt x="55" y="121"/>
                    </a:lnTo>
                    <a:lnTo>
                      <a:pt x="51" y="125"/>
                    </a:lnTo>
                    <a:lnTo>
                      <a:pt x="49" y="127"/>
                    </a:lnTo>
                    <a:lnTo>
                      <a:pt x="46" y="127"/>
                    </a:lnTo>
                    <a:lnTo>
                      <a:pt x="42" y="127"/>
                    </a:lnTo>
                    <a:lnTo>
                      <a:pt x="38" y="123"/>
                    </a:lnTo>
                    <a:lnTo>
                      <a:pt x="36" y="121"/>
                    </a:lnTo>
                    <a:lnTo>
                      <a:pt x="36" y="115"/>
                    </a:lnTo>
                    <a:lnTo>
                      <a:pt x="34" y="110"/>
                    </a:lnTo>
                    <a:lnTo>
                      <a:pt x="34" y="43"/>
                    </a:lnTo>
                    <a:lnTo>
                      <a:pt x="59" y="43"/>
                    </a:lnTo>
                    <a:lnTo>
                      <a:pt x="59" y="35"/>
                    </a:lnTo>
                    <a:lnTo>
                      <a:pt x="34" y="35"/>
                    </a:lnTo>
                    <a:lnTo>
                      <a:pt x="36" y="2"/>
                    </a:lnTo>
                    <a:lnTo>
                      <a:pt x="32" y="0"/>
                    </a:lnTo>
                    <a:close/>
                  </a:path>
                </a:pathLst>
              </a:custGeom>
              <a:solidFill>
                <a:srgbClr val="0080FF"/>
              </a:solidFill>
              <a:ln w="0">
                <a:solidFill>
                  <a:srgbClr val="0080FF"/>
                </a:solidFill>
                <a:prstDash val="solid"/>
                <a:round/>
                <a:headEnd/>
                <a:tailEnd/>
              </a:ln>
            </p:spPr>
            <p:txBody>
              <a:bodyPr/>
              <a:lstStyle/>
              <a:p>
                <a:endParaRPr lang="it-IT"/>
              </a:p>
            </p:txBody>
          </p:sp>
          <p:sp>
            <p:nvSpPr>
              <p:cNvPr id="2151" name="Freeform 310"/>
              <p:cNvSpPr>
                <a:spLocks noEditPoints="1"/>
              </p:cNvSpPr>
              <p:nvPr/>
            </p:nvSpPr>
            <p:spPr bwMode="auto">
              <a:xfrm>
                <a:off x="770" y="2310"/>
                <a:ext cx="43" cy="54"/>
              </a:xfrm>
              <a:custGeom>
                <a:avLst/>
                <a:gdLst>
                  <a:gd name="T0" fmla="*/ 87 w 87"/>
                  <a:gd name="T1" fmla="*/ 40 h 107"/>
                  <a:gd name="T2" fmla="*/ 87 w 87"/>
                  <a:gd name="T3" fmla="*/ 33 h 107"/>
                  <a:gd name="T4" fmla="*/ 85 w 87"/>
                  <a:gd name="T5" fmla="*/ 25 h 107"/>
                  <a:gd name="T6" fmla="*/ 81 w 87"/>
                  <a:gd name="T7" fmla="*/ 17 h 107"/>
                  <a:gd name="T8" fmla="*/ 75 w 87"/>
                  <a:gd name="T9" fmla="*/ 11 h 107"/>
                  <a:gd name="T10" fmla="*/ 69 w 87"/>
                  <a:gd name="T11" fmla="*/ 6 h 107"/>
                  <a:gd name="T12" fmla="*/ 64 w 87"/>
                  <a:gd name="T13" fmla="*/ 2 h 107"/>
                  <a:gd name="T14" fmla="*/ 56 w 87"/>
                  <a:gd name="T15" fmla="*/ 0 h 107"/>
                  <a:gd name="T16" fmla="*/ 46 w 87"/>
                  <a:gd name="T17" fmla="*/ 0 h 107"/>
                  <a:gd name="T18" fmla="*/ 29 w 87"/>
                  <a:gd name="T19" fmla="*/ 2 h 107"/>
                  <a:gd name="T20" fmla="*/ 14 w 87"/>
                  <a:gd name="T21" fmla="*/ 13 h 107"/>
                  <a:gd name="T22" fmla="*/ 2 w 87"/>
                  <a:gd name="T23" fmla="*/ 31 h 107"/>
                  <a:gd name="T24" fmla="*/ 0 w 87"/>
                  <a:gd name="T25" fmla="*/ 55 h 107"/>
                  <a:gd name="T26" fmla="*/ 2 w 87"/>
                  <a:gd name="T27" fmla="*/ 77 h 107"/>
                  <a:gd name="T28" fmla="*/ 14 w 87"/>
                  <a:gd name="T29" fmla="*/ 94 h 107"/>
                  <a:gd name="T30" fmla="*/ 27 w 87"/>
                  <a:gd name="T31" fmla="*/ 105 h 107"/>
                  <a:gd name="T32" fmla="*/ 44 w 87"/>
                  <a:gd name="T33" fmla="*/ 107 h 107"/>
                  <a:gd name="T34" fmla="*/ 52 w 87"/>
                  <a:gd name="T35" fmla="*/ 107 h 107"/>
                  <a:gd name="T36" fmla="*/ 60 w 87"/>
                  <a:gd name="T37" fmla="*/ 105 h 107"/>
                  <a:gd name="T38" fmla="*/ 67 w 87"/>
                  <a:gd name="T39" fmla="*/ 101 h 107"/>
                  <a:gd name="T40" fmla="*/ 73 w 87"/>
                  <a:gd name="T41" fmla="*/ 96 h 107"/>
                  <a:gd name="T42" fmla="*/ 79 w 87"/>
                  <a:gd name="T43" fmla="*/ 86 h 107"/>
                  <a:gd name="T44" fmla="*/ 85 w 87"/>
                  <a:gd name="T45" fmla="*/ 77 h 107"/>
                  <a:gd name="T46" fmla="*/ 87 w 87"/>
                  <a:gd name="T47" fmla="*/ 67 h 107"/>
                  <a:gd name="T48" fmla="*/ 83 w 87"/>
                  <a:gd name="T49" fmla="*/ 65 h 107"/>
                  <a:gd name="T50" fmla="*/ 79 w 87"/>
                  <a:gd name="T51" fmla="*/ 73 h 107"/>
                  <a:gd name="T52" fmla="*/ 75 w 87"/>
                  <a:gd name="T53" fmla="*/ 80 h 107"/>
                  <a:gd name="T54" fmla="*/ 71 w 87"/>
                  <a:gd name="T55" fmla="*/ 84 h 107"/>
                  <a:gd name="T56" fmla="*/ 66 w 87"/>
                  <a:gd name="T57" fmla="*/ 88 h 107"/>
                  <a:gd name="T58" fmla="*/ 60 w 87"/>
                  <a:gd name="T59" fmla="*/ 90 h 107"/>
                  <a:gd name="T60" fmla="*/ 54 w 87"/>
                  <a:gd name="T61" fmla="*/ 90 h 107"/>
                  <a:gd name="T62" fmla="*/ 44 w 87"/>
                  <a:gd name="T63" fmla="*/ 88 h 107"/>
                  <a:gd name="T64" fmla="*/ 35 w 87"/>
                  <a:gd name="T65" fmla="*/ 84 h 107"/>
                  <a:gd name="T66" fmla="*/ 27 w 87"/>
                  <a:gd name="T67" fmla="*/ 77 h 107"/>
                  <a:gd name="T68" fmla="*/ 18 w 87"/>
                  <a:gd name="T69" fmla="*/ 61 h 107"/>
                  <a:gd name="T70" fmla="*/ 16 w 87"/>
                  <a:gd name="T71" fmla="*/ 42 h 107"/>
                  <a:gd name="T72" fmla="*/ 87 w 87"/>
                  <a:gd name="T73" fmla="*/ 40 h 107"/>
                  <a:gd name="T74" fmla="*/ 23 w 87"/>
                  <a:gd name="T75" fmla="*/ 13 h 107"/>
                  <a:gd name="T76" fmla="*/ 29 w 87"/>
                  <a:gd name="T77" fmla="*/ 10 h 107"/>
                  <a:gd name="T78" fmla="*/ 35 w 87"/>
                  <a:gd name="T79" fmla="*/ 8 h 107"/>
                  <a:gd name="T80" fmla="*/ 41 w 87"/>
                  <a:gd name="T81" fmla="*/ 8 h 107"/>
                  <a:gd name="T82" fmla="*/ 46 w 87"/>
                  <a:gd name="T83" fmla="*/ 8 h 107"/>
                  <a:gd name="T84" fmla="*/ 52 w 87"/>
                  <a:gd name="T85" fmla="*/ 11 h 107"/>
                  <a:gd name="T86" fmla="*/ 58 w 87"/>
                  <a:gd name="T87" fmla="*/ 15 h 107"/>
                  <a:gd name="T88" fmla="*/ 62 w 87"/>
                  <a:gd name="T89" fmla="*/ 21 h 107"/>
                  <a:gd name="T90" fmla="*/ 62 w 87"/>
                  <a:gd name="T91" fmla="*/ 27 h 107"/>
                  <a:gd name="T92" fmla="*/ 64 w 87"/>
                  <a:gd name="T93" fmla="*/ 34 h 107"/>
                  <a:gd name="T94" fmla="*/ 16 w 87"/>
                  <a:gd name="T95" fmla="*/ 34 h 107"/>
                  <a:gd name="T96" fmla="*/ 18 w 87"/>
                  <a:gd name="T97" fmla="*/ 27 h 107"/>
                  <a:gd name="T98" fmla="*/ 20 w 87"/>
                  <a:gd name="T99" fmla="*/ 19 h 107"/>
                  <a:gd name="T100" fmla="*/ 23 w 87"/>
                  <a:gd name="T101" fmla="*/ 13 h 1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7"/>
                  <a:gd name="T154" fmla="*/ 0 h 107"/>
                  <a:gd name="T155" fmla="*/ 87 w 87"/>
                  <a:gd name="T156" fmla="*/ 107 h 10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7" h="107">
                    <a:moveTo>
                      <a:pt x="87" y="40"/>
                    </a:moveTo>
                    <a:lnTo>
                      <a:pt x="87" y="33"/>
                    </a:lnTo>
                    <a:lnTo>
                      <a:pt x="85" y="25"/>
                    </a:lnTo>
                    <a:lnTo>
                      <a:pt x="81" y="17"/>
                    </a:lnTo>
                    <a:lnTo>
                      <a:pt x="75" y="11"/>
                    </a:lnTo>
                    <a:lnTo>
                      <a:pt x="69" y="6"/>
                    </a:lnTo>
                    <a:lnTo>
                      <a:pt x="64" y="2"/>
                    </a:lnTo>
                    <a:lnTo>
                      <a:pt x="56" y="0"/>
                    </a:lnTo>
                    <a:lnTo>
                      <a:pt x="46" y="0"/>
                    </a:lnTo>
                    <a:lnTo>
                      <a:pt x="29" y="2"/>
                    </a:lnTo>
                    <a:lnTo>
                      <a:pt x="14" y="13"/>
                    </a:lnTo>
                    <a:lnTo>
                      <a:pt x="2" y="31"/>
                    </a:lnTo>
                    <a:lnTo>
                      <a:pt x="0" y="55"/>
                    </a:lnTo>
                    <a:lnTo>
                      <a:pt x="2" y="77"/>
                    </a:lnTo>
                    <a:lnTo>
                      <a:pt x="14" y="94"/>
                    </a:lnTo>
                    <a:lnTo>
                      <a:pt x="27" y="105"/>
                    </a:lnTo>
                    <a:lnTo>
                      <a:pt x="44" y="107"/>
                    </a:lnTo>
                    <a:lnTo>
                      <a:pt x="52" y="107"/>
                    </a:lnTo>
                    <a:lnTo>
                      <a:pt x="60" y="105"/>
                    </a:lnTo>
                    <a:lnTo>
                      <a:pt x="67" y="101"/>
                    </a:lnTo>
                    <a:lnTo>
                      <a:pt x="73" y="96"/>
                    </a:lnTo>
                    <a:lnTo>
                      <a:pt x="79" y="86"/>
                    </a:lnTo>
                    <a:lnTo>
                      <a:pt x="85" y="77"/>
                    </a:lnTo>
                    <a:lnTo>
                      <a:pt x="87" y="67"/>
                    </a:lnTo>
                    <a:lnTo>
                      <a:pt x="83" y="65"/>
                    </a:lnTo>
                    <a:lnTo>
                      <a:pt x="79" y="73"/>
                    </a:lnTo>
                    <a:lnTo>
                      <a:pt x="75" y="80"/>
                    </a:lnTo>
                    <a:lnTo>
                      <a:pt x="71" y="84"/>
                    </a:lnTo>
                    <a:lnTo>
                      <a:pt x="66" y="88"/>
                    </a:lnTo>
                    <a:lnTo>
                      <a:pt x="60" y="90"/>
                    </a:lnTo>
                    <a:lnTo>
                      <a:pt x="54" y="90"/>
                    </a:lnTo>
                    <a:lnTo>
                      <a:pt x="44" y="88"/>
                    </a:lnTo>
                    <a:lnTo>
                      <a:pt x="35" y="84"/>
                    </a:lnTo>
                    <a:lnTo>
                      <a:pt x="27" y="77"/>
                    </a:lnTo>
                    <a:lnTo>
                      <a:pt x="18" y="61"/>
                    </a:lnTo>
                    <a:lnTo>
                      <a:pt x="16" y="42"/>
                    </a:lnTo>
                    <a:lnTo>
                      <a:pt x="87" y="40"/>
                    </a:lnTo>
                    <a:close/>
                    <a:moveTo>
                      <a:pt x="23" y="13"/>
                    </a:moveTo>
                    <a:lnTo>
                      <a:pt x="29" y="10"/>
                    </a:lnTo>
                    <a:lnTo>
                      <a:pt x="35" y="8"/>
                    </a:lnTo>
                    <a:lnTo>
                      <a:pt x="41" y="8"/>
                    </a:lnTo>
                    <a:lnTo>
                      <a:pt x="46" y="8"/>
                    </a:lnTo>
                    <a:lnTo>
                      <a:pt x="52" y="11"/>
                    </a:lnTo>
                    <a:lnTo>
                      <a:pt x="58" y="15"/>
                    </a:lnTo>
                    <a:lnTo>
                      <a:pt x="62" y="21"/>
                    </a:lnTo>
                    <a:lnTo>
                      <a:pt x="62" y="27"/>
                    </a:lnTo>
                    <a:lnTo>
                      <a:pt x="64" y="34"/>
                    </a:lnTo>
                    <a:lnTo>
                      <a:pt x="16" y="34"/>
                    </a:lnTo>
                    <a:lnTo>
                      <a:pt x="18" y="27"/>
                    </a:lnTo>
                    <a:lnTo>
                      <a:pt x="20" y="19"/>
                    </a:lnTo>
                    <a:lnTo>
                      <a:pt x="23" y="13"/>
                    </a:lnTo>
                    <a:close/>
                  </a:path>
                </a:pathLst>
              </a:custGeom>
              <a:solidFill>
                <a:srgbClr val="0080FF"/>
              </a:solidFill>
              <a:ln w="0">
                <a:solidFill>
                  <a:srgbClr val="0080FF"/>
                </a:solidFill>
                <a:prstDash val="solid"/>
                <a:round/>
                <a:headEnd/>
                <a:tailEnd/>
              </a:ln>
            </p:spPr>
            <p:txBody>
              <a:bodyPr/>
              <a:lstStyle/>
              <a:p>
                <a:endParaRPr lang="it-IT"/>
              </a:p>
            </p:txBody>
          </p:sp>
          <p:sp>
            <p:nvSpPr>
              <p:cNvPr id="2152" name="Freeform 311"/>
              <p:cNvSpPr>
                <a:spLocks/>
              </p:cNvSpPr>
              <p:nvPr/>
            </p:nvSpPr>
            <p:spPr bwMode="auto">
              <a:xfrm>
                <a:off x="378" y="1840"/>
                <a:ext cx="155" cy="408"/>
              </a:xfrm>
              <a:custGeom>
                <a:avLst/>
                <a:gdLst>
                  <a:gd name="T0" fmla="*/ 310 w 310"/>
                  <a:gd name="T1" fmla="*/ 816 h 816"/>
                  <a:gd name="T2" fmla="*/ 0 w 310"/>
                  <a:gd name="T3" fmla="*/ 0 h 816"/>
                  <a:gd name="T4" fmla="*/ 310 w 310"/>
                  <a:gd name="T5" fmla="*/ 816 h 816"/>
                  <a:gd name="T6" fmla="*/ 0 60000 65536"/>
                  <a:gd name="T7" fmla="*/ 0 60000 65536"/>
                  <a:gd name="T8" fmla="*/ 0 60000 65536"/>
                  <a:gd name="T9" fmla="*/ 0 w 310"/>
                  <a:gd name="T10" fmla="*/ 0 h 816"/>
                  <a:gd name="T11" fmla="*/ 310 w 310"/>
                  <a:gd name="T12" fmla="*/ 816 h 816"/>
                </a:gdLst>
                <a:ahLst/>
                <a:cxnLst>
                  <a:cxn ang="T6">
                    <a:pos x="T0" y="T1"/>
                  </a:cxn>
                  <a:cxn ang="T7">
                    <a:pos x="T2" y="T3"/>
                  </a:cxn>
                  <a:cxn ang="T8">
                    <a:pos x="T4" y="T5"/>
                  </a:cxn>
                </a:cxnLst>
                <a:rect l="T9" t="T10" r="T11" b="T12"/>
                <a:pathLst>
                  <a:path w="310" h="816">
                    <a:moveTo>
                      <a:pt x="310" y="816"/>
                    </a:moveTo>
                    <a:lnTo>
                      <a:pt x="0" y="0"/>
                    </a:lnTo>
                    <a:lnTo>
                      <a:pt x="310" y="816"/>
                    </a:lnTo>
                    <a:close/>
                  </a:path>
                </a:pathLst>
              </a:custGeom>
              <a:solidFill>
                <a:srgbClr val="0080FF"/>
              </a:solidFill>
              <a:ln w="0">
                <a:solidFill>
                  <a:srgbClr val="0080FF"/>
                </a:solidFill>
                <a:prstDash val="solid"/>
                <a:round/>
                <a:headEnd/>
                <a:tailEnd/>
              </a:ln>
            </p:spPr>
            <p:txBody>
              <a:bodyPr/>
              <a:lstStyle/>
              <a:p>
                <a:endParaRPr lang="it-IT"/>
              </a:p>
            </p:txBody>
          </p:sp>
          <p:sp>
            <p:nvSpPr>
              <p:cNvPr id="2153" name="Freeform 312"/>
              <p:cNvSpPr>
                <a:spLocks/>
              </p:cNvSpPr>
              <p:nvPr/>
            </p:nvSpPr>
            <p:spPr bwMode="auto">
              <a:xfrm>
                <a:off x="369" y="1816"/>
                <a:ext cx="21" cy="34"/>
              </a:xfrm>
              <a:custGeom>
                <a:avLst/>
                <a:gdLst>
                  <a:gd name="T0" fmla="*/ 6 w 42"/>
                  <a:gd name="T1" fmla="*/ 35 h 67"/>
                  <a:gd name="T2" fmla="*/ 6 w 42"/>
                  <a:gd name="T3" fmla="*/ 52 h 67"/>
                  <a:gd name="T4" fmla="*/ 6 w 42"/>
                  <a:gd name="T5" fmla="*/ 67 h 67"/>
                  <a:gd name="T6" fmla="*/ 42 w 42"/>
                  <a:gd name="T7" fmla="*/ 54 h 67"/>
                  <a:gd name="T8" fmla="*/ 40 w 42"/>
                  <a:gd name="T9" fmla="*/ 52 h 67"/>
                  <a:gd name="T10" fmla="*/ 36 w 42"/>
                  <a:gd name="T11" fmla="*/ 48 h 67"/>
                  <a:gd name="T12" fmla="*/ 33 w 42"/>
                  <a:gd name="T13" fmla="*/ 44 h 67"/>
                  <a:gd name="T14" fmla="*/ 29 w 42"/>
                  <a:gd name="T15" fmla="*/ 39 h 67"/>
                  <a:gd name="T16" fmla="*/ 25 w 42"/>
                  <a:gd name="T17" fmla="*/ 33 h 67"/>
                  <a:gd name="T18" fmla="*/ 21 w 42"/>
                  <a:gd name="T19" fmla="*/ 29 h 67"/>
                  <a:gd name="T20" fmla="*/ 13 w 42"/>
                  <a:gd name="T21" fmla="*/ 20 h 67"/>
                  <a:gd name="T22" fmla="*/ 8 w 42"/>
                  <a:gd name="T23" fmla="*/ 12 h 67"/>
                  <a:gd name="T24" fmla="*/ 4 w 42"/>
                  <a:gd name="T25" fmla="*/ 6 h 67"/>
                  <a:gd name="T26" fmla="*/ 0 w 42"/>
                  <a:gd name="T27" fmla="*/ 0 h 67"/>
                  <a:gd name="T28" fmla="*/ 4 w 42"/>
                  <a:gd name="T29" fmla="*/ 14 h 67"/>
                  <a:gd name="T30" fmla="*/ 6 w 42"/>
                  <a:gd name="T31" fmla="*/ 35 h 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67"/>
                  <a:gd name="T50" fmla="*/ 42 w 42"/>
                  <a:gd name="T51" fmla="*/ 67 h 6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67">
                    <a:moveTo>
                      <a:pt x="6" y="35"/>
                    </a:moveTo>
                    <a:lnTo>
                      <a:pt x="6" y="52"/>
                    </a:lnTo>
                    <a:lnTo>
                      <a:pt x="6" y="67"/>
                    </a:lnTo>
                    <a:lnTo>
                      <a:pt x="42" y="54"/>
                    </a:lnTo>
                    <a:lnTo>
                      <a:pt x="40" y="52"/>
                    </a:lnTo>
                    <a:lnTo>
                      <a:pt x="36" y="48"/>
                    </a:lnTo>
                    <a:lnTo>
                      <a:pt x="33" y="44"/>
                    </a:lnTo>
                    <a:lnTo>
                      <a:pt x="29" y="39"/>
                    </a:lnTo>
                    <a:lnTo>
                      <a:pt x="25" y="33"/>
                    </a:lnTo>
                    <a:lnTo>
                      <a:pt x="21" y="29"/>
                    </a:lnTo>
                    <a:lnTo>
                      <a:pt x="13" y="20"/>
                    </a:lnTo>
                    <a:lnTo>
                      <a:pt x="8" y="12"/>
                    </a:lnTo>
                    <a:lnTo>
                      <a:pt x="4" y="6"/>
                    </a:lnTo>
                    <a:lnTo>
                      <a:pt x="0" y="0"/>
                    </a:lnTo>
                    <a:lnTo>
                      <a:pt x="4" y="14"/>
                    </a:lnTo>
                    <a:lnTo>
                      <a:pt x="6" y="35"/>
                    </a:lnTo>
                    <a:close/>
                  </a:path>
                </a:pathLst>
              </a:custGeom>
              <a:solidFill>
                <a:srgbClr val="0080FF"/>
              </a:solidFill>
              <a:ln w="0">
                <a:solidFill>
                  <a:srgbClr val="0080FF"/>
                </a:solidFill>
                <a:prstDash val="solid"/>
                <a:round/>
                <a:headEnd/>
                <a:tailEnd/>
              </a:ln>
            </p:spPr>
            <p:txBody>
              <a:bodyPr/>
              <a:lstStyle/>
              <a:p>
                <a:endParaRPr lang="it-IT"/>
              </a:p>
            </p:txBody>
          </p:sp>
          <p:sp>
            <p:nvSpPr>
              <p:cNvPr id="2154" name="Line 313"/>
              <p:cNvSpPr>
                <a:spLocks noChangeShapeType="1"/>
              </p:cNvSpPr>
              <p:nvPr/>
            </p:nvSpPr>
            <p:spPr bwMode="auto">
              <a:xfrm flipH="1" flipV="1">
                <a:off x="378" y="1840"/>
                <a:ext cx="155" cy="408"/>
              </a:xfrm>
              <a:prstGeom prst="line">
                <a:avLst/>
              </a:prstGeom>
              <a:noFill/>
              <a:ln w="12700">
                <a:solidFill>
                  <a:srgbClr val="0080FF"/>
                </a:solidFill>
                <a:round/>
                <a:headEnd/>
                <a:tailEnd/>
              </a:ln>
            </p:spPr>
            <p:txBody>
              <a:bodyPr/>
              <a:lstStyle/>
              <a:p>
                <a:endParaRPr lang="it-IT"/>
              </a:p>
            </p:txBody>
          </p:sp>
          <p:sp>
            <p:nvSpPr>
              <p:cNvPr id="2155" name="Freeform 314"/>
              <p:cNvSpPr>
                <a:spLocks/>
              </p:cNvSpPr>
              <p:nvPr/>
            </p:nvSpPr>
            <p:spPr bwMode="auto">
              <a:xfrm>
                <a:off x="360" y="1791"/>
                <a:ext cx="41" cy="68"/>
              </a:xfrm>
              <a:custGeom>
                <a:avLst/>
                <a:gdLst>
                  <a:gd name="T0" fmla="*/ 9 w 82"/>
                  <a:gd name="T1" fmla="*/ 69 h 136"/>
                  <a:gd name="T2" fmla="*/ 9 w 82"/>
                  <a:gd name="T3" fmla="*/ 93 h 136"/>
                  <a:gd name="T4" fmla="*/ 9 w 82"/>
                  <a:gd name="T5" fmla="*/ 115 h 136"/>
                  <a:gd name="T6" fmla="*/ 9 w 82"/>
                  <a:gd name="T7" fmla="*/ 136 h 136"/>
                  <a:gd name="T8" fmla="*/ 82 w 82"/>
                  <a:gd name="T9" fmla="*/ 107 h 136"/>
                  <a:gd name="T10" fmla="*/ 74 w 82"/>
                  <a:gd name="T11" fmla="*/ 101 h 136"/>
                  <a:gd name="T12" fmla="*/ 63 w 82"/>
                  <a:gd name="T13" fmla="*/ 88 h 136"/>
                  <a:gd name="T14" fmla="*/ 51 w 82"/>
                  <a:gd name="T15" fmla="*/ 74 h 136"/>
                  <a:gd name="T16" fmla="*/ 38 w 82"/>
                  <a:gd name="T17" fmla="*/ 57 h 136"/>
                  <a:gd name="T18" fmla="*/ 23 w 82"/>
                  <a:gd name="T19" fmla="*/ 36 h 136"/>
                  <a:gd name="T20" fmla="*/ 9 w 82"/>
                  <a:gd name="T21" fmla="*/ 17 h 136"/>
                  <a:gd name="T22" fmla="*/ 0 w 82"/>
                  <a:gd name="T23" fmla="*/ 0 h 136"/>
                  <a:gd name="T24" fmla="*/ 6 w 82"/>
                  <a:gd name="T25" fmla="*/ 30 h 136"/>
                  <a:gd name="T26" fmla="*/ 9 w 82"/>
                  <a:gd name="T27" fmla="*/ 69 h 1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2"/>
                  <a:gd name="T43" fmla="*/ 0 h 136"/>
                  <a:gd name="T44" fmla="*/ 82 w 82"/>
                  <a:gd name="T45" fmla="*/ 136 h 1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2" h="136">
                    <a:moveTo>
                      <a:pt x="9" y="69"/>
                    </a:moveTo>
                    <a:lnTo>
                      <a:pt x="9" y="93"/>
                    </a:lnTo>
                    <a:lnTo>
                      <a:pt x="9" y="115"/>
                    </a:lnTo>
                    <a:lnTo>
                      <a:pt x="9" y="136"/>
                    </a:lnTo>
                    <a:lnTo>
                      <a:pt x="82" y="107"/>
                    </a:lnTo>
                    <a:lnTo>
                      <a:pt x="74" y="101"/>
                    </a:lnTo>
                    <a:lnTo>
                      <a:pt x="63" y="88"/>
                    </a:lnTo>
                    <a:lnTo>
                      <a:pt x="51" y="74"/>
                    </a:lnTo>
                    <a:lnTo>
                      <a:pt x="38" y="57"/>
                    </a:lnTo>
                    <a:lnTo>
                      <a:pt x="23" y="36"/>
                    </a:lnTo>
                    <a:lnTo>
                      <a:pt x="9" y="17"/>
                    </a:lnTo>
                    <a:lnTo>
                      <a:pt x="0" y="0"/>
                    </a:lnTo>
                    <a:lnTo>
                      <a:pt x="6" y="30"/>
                    </a:lnTo>
                    <a:lnTo>
                      <a:pt x="9" y="69"/>
                    </a:lnTo>
                    <a:close/>
                  </a:path>
                </a:pathLst>
              </a:custGeom>
              <a:solidFill>
                <a:srgbClr val="0080FF"/>
              </a:solidFill>
              <a:ln w="0">
                <a:solidFill>
                  <a:srgbClr val="0080FF"/>
                </a:solidFill>
                <a:prstDash val="solid"/>
                <a:round/>
                <a:headEnd/>
                <a:tailEnd/>
              </a:ln>
            </p:spPr>
            <p:txBody>
              <a:bodyPr/>
              <a:lstStyle/>
              <a:p>
                <a:endParaRPr lang="it-IT"/>
              </a:p>
            </p:txBody>
          </p:sp>
          <p:sp>
            <p:nvSpPr>
              <p:cNvPr id="2156" name="Freeform 315"/>
              <p:cNvSpPr>
                <a:spLocks/>
              </p:cNvSpPr>
              <p:nvPr/>
            </p:nvSpPr>
            <p:spPr bwMode="auto">
              <a:xfrm>
                <a:off x="516" y="1834"/>
                <a:ext cx="17" cy="414"/>
              </a:xfrm>
              <a:custGeom>
                <a:avLst/>
                <a:gdLst>
                  <a:gd name="T0" fmla="*/ 34 w 34"/>
                  <a:gd name="T1" fmla="*/ 827 h 827"/>
                  <a:gd name="T2" fmla="*/ 0 w 34"/>
                  <a:gd name="T3" fmla="*/ 0 h 827"/>
                  <a:gd name="T4" fmla="*/ 34 w 34"/>
                  <a:gd name="T5" fmla="*/ 827 h 827"/>
                  <a:gd name="T6" fmla="*/ 0 60000 65536"/>
                  <a:gd name="T7" fmla="*/ 0 60000 65536"/>
                  <a:gd name="T8" fmla="*/ 0 60000 65536"/>
                  <a:gd name="T9" fmla="*/ 0 w 34"/>
                  <a:gd name="T10" fmla="*/ 0 h 827"/>
                  <a:gd name="T11" fmla="*/ 34 w 34"/>
                  <a:gd name="T12" fmla="*/ 827 h 827"/>
                </a:gdLst>
                <a:ahLst/>
                <a:cxnLst>
                  <a:cxn ang="T6">
                    <a:pos x="T0" y="T1"/>
                  </a:cxn>
                  <a:cxn ang="T7">
                    <a:pos x="T2" y="T3"/>
                  </a:cxn>
                  <a:cxn ang="T8">
                    <a:pos x="T4" y="T5"/>
                  </a:cxn>
                </a:cxnLst>
                <a:rect l="T9" t="T10" r="T11" b="T12"/>
                <a:pathLst>
                  <a:path w="34" h="827">
                    <a:moveTo>
                      <a:pt x="34" y="827"/>
                    </a:moveTo>
                    <a:lnTo>
                      <a:pt x="0" y="0"/>
                    </a:lnTo>
                    <a:lnTo>
                      <a:pt x="34" y="827"/>
                    </a:lnTo>
                    <a:close/>
                  </a:path>
                </a:pathLst>
              </a:custGeom>
              <a:solidFill>
                <a:srgbClr val="0080FF"/>
              </a:solidFill>
              <a:ln w="0">
                <a:solidFill>
                  <a:srgbClr val="0080FF"/>
                </a:solidFill>
                <a:prstDash val="solid"/>
                <a:round/>
                <a:headEnd/>
                <a:tailEnd/>
              </a:ln>
            </p:spPr>
            <p:txBody>
              <a:bodyPr/>
              <a:lstStyle/>
              <a:p>
                <a:endParaRPr lang="it-IT"/>
              </a:p>
            </p:txBody>
          </p:sp>
          <p:sp>
            <p:nvSpPr>
              <p:cNvPr id="2157" name="Freeform 316"/>
              <p:cNvSpPr>
                <a:spLocks/>
              </p:cNvSpPr>
              <p:nvPr/>
            </p:nvSpPr>
            <p:spPr bwMode="auto">
              <a:xfrm>
                <a:off x="506" y="1809"/>
                <a:ext cx="19" cy="32"/>
              </a:xfrm>
              <a:custGeom>
                <a:avLst/>
                <a:gdLst>
                  <a:gd name="T0" fmla="*/ 10 w 39"/>
                  <a:gd name="T1" fmla="*/ 35 h 65"/>
                  <a:gd name="T2" fmla="*/ 6 w 39"/>
                  <a:gd name="T3" fmla="*/ 50 h 65"/>
                  <a:gd name="T4" fmla="*/ 0 w 39"/>
                  <a:gd name="T5" fmla="*/ 65 h 65"/>
                  <a:gd name="T6" fmla="*/ 39 w 39"/>
                  <a:gd name="T7" fmla="*/ 63 h 65"/>
                  <a:gd name="T8" fmla="*/ 39 w 39"/>
                  <a:gd name="T9" fmla="*/ 61 h 65"/>
                  <a:gd name="T10" fmla="*/ 35 w 39"/>
                  <a:gd name="T11" fmla="*/ 56 h 65"/>
                  <a:gd name="T12" fmla="*/ 33 w 39"/>
                  <a:gd name="T13" fmla="*/ 48 h 65"/>
                  <a:gd name="T14" fmla="*/ 29 w 39"/>
                  <a:gd name="T15" fmla="*/ 40 h 65"/>
                  <a:gd name="T16" fmla="*/ 27 w 39"/>
                  <a:gd name="T17" fmla="*/ 33 h 65"/>
                  <a:gd name="T18" fmla="*/ 22 w 39"/>
                  <a:gd name="T19" fmla="*/ 15 h 65"/>
                  <a:gd name="T20" fmla="*/ 18 w 39"/>
                  <a:gd name="T21" fmla="*/ 0 h 65"/>
                  <a:gd name="T22" fmla="*/ 16 w 39"/>
                  <a:gd name="T23" fmla="*/ 15 h 65"/>
                  <a:gd name="T24" fmla="*/ 10 w 39"/>
                  <a:gd name="T25" fmla="*/ 35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65"/>
                  <a:gd name="T41" fmla="*/ 39 w 39"/>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65">
                    <a:moveTo>
                      <a:pt x="10" y="35"/>
                    </a:moveTo>
                    <a:lnTo>
                      <a:pt x="6" y="50"/>
                    </a:lnTo>
                    <a:lnTo>
                      <a:pt x="0" y="65"/>
                    </a:lnTo>
                    <a:lnTo>
                      <a:pt x="39" y="63"/>
                    </a:lnTo>
                    <a:lnTo>
                      <a:pt x="39" y="61"/>
                    </a:lnTo>
                    <a:lnTo>
                      <a:pt x="35" y="56"/>
                    </a:lnTo>
                    <a:lnTo>
                      <a:pt x="33" y="48"/>
                    </a:lnTo>
                    <a:lnTo>
                      <a:pt x="29" y="40"/>
                    </a:lnTo>
                    <a:lnTo>
                      <a:pt x="27" y="33"/>
                    </a:lnTo>
                    <a:lnTo>
                      <a:pt x="22" y="15"/>
                    </a:lnTo>
                    <a:lnTo>
                      <a:pt x="18" y="0"/>
                    </a:lnTo>
                    <a:lnTo>
                      <a:pt x="16" y="15"/>
                    </a:lnTo>
                    <a:lnTo>
                      <a:pt x="10" y="35"/>
                    </a:lnTo>
                    <a:close/>
                  </a:path>
                </a:pathLst>
              </a:custGeom>
              <a:solidFill>
                <a:srgbClr val="0080FF"/>
              </a:solidFill>
              <a:ln w="0">
                <a:solidFill>
                  <a:srgbClr val="0080FF"/>
                </a:solidFill>
                <a:prstDash val="solid"/>
                <a:round/>
                <a:headEnd/>
                <a:tailEnd/>
              </a:ln>
            </p:spPr>
            <p:txBody>
              <a:bodyPr/>
              <a:lstStyle/>
              <a:p>
                <a:endParaRPr lang="it-IT"/>
              </a:p>
            </p:txBody>
          </p:sp>
          <p:sp>
            <p:nvSpPr>
              <p:cNvPr id="2158" name="Line 317"/>
              <p:cNvSpPr>
                <a:spLocks noChangeShapeType="1"/>
              </p:cNvSpPr>
              <p:nvPr/>
            </p:nvSpPr>
            <p:spPr bwMode="auto">
              <a:xfrm flipH="1" flipV="1">
                <a:off x="516" y="1834"/>
                <a:ext cx="17" cy="414"/>
              </a:xfrm>
              <a:prstGeom prst="line">
                <a:avLst/>
              </a:prstGeom>
              <a:noFill/>
              <a:ln w="12700">
                <a:solidFill>
                  <a:srgbClr val="0080FF"/>
                </a:solidFill>
                <a:round/>
                <a:headEnd/>
                <a:tailEnd/>
              </a:ln>
            </p:spPr>
            <p:txBody>
              <a:bodyPr/>
              <a:lstStyle/>
              <a:p>
                <a:endParaRPr lang="it-IT"/>
              </a:p>
            </p:txBody>
          </p:sp>
          <p:sp>
            <p:nvSpPr>
              <p:cNvPr id="2159" name="Freeform 318"/>
              <p:cNvSpPr>
                <a:spLocks/>
              </p:cNvSpPr>
              <p:nvPr/>
            </p:nvSpPr>
            <p:spPr bwMode="auto">
              <a:xfrm>
                <a:off x="497" y="1783"/>
                <a:ext cx="39" cy="65"/>
              </a:xfrm>
              <a:custGeom>
                <a:avLst/>
                <a:gdLst>
                  <a:gd name="T0" fmla="*/ 21 w 79"/>
                  <a:gd name="T1" fmla="*/ 67 h 131"/>
                  <a:gd name="T2" fmla="*/ 12 w 79"/>
                  <a:gd name="T3" fmla="*/ 102 h 131"/>
                  <a:gd name="T4" fmla="*/ 0 w 79"/>
                  <a:gd name="T5" fmla="*/ 131 h 131"/>
                  <a:gd name="T6" fmla="*/ 79 w 79"/>
                  <a:gd name="T7" fmla="*/ 129 h 131"/>
                  <a:gd name="T8" fmla="*/ 73 w 79"/>
                  <a:gd name="T9" fmla="*/ 119 h 131"/>
                  <a:gd name="T10" fmla="*/ 67 w 79"/>
                  <a:gd name="T11" fmla="*/ 104 h 131"/>
                  <a:gd name="T12" fmla="*/ 60 w 79"/>
                  <a:gd name="T13" fmla="*/ 87 h 131"/>
                  <a:gd name="T14" fmla="*/ 52 w 79"/>
                  <a:gd name="T15" fmla="*/ 67 h 131"/>
                  <a:gd name="T16" fmla="*/ 44 w 79"/>
                  <a:gd name="T17" fmla="*/ 41 h 131"/>
                  <a:gd name="T18" fmla="*/ 39 w 79"/>
                  <a:gd name="T19" fmla="*/ 18 h 131"/>
                  <a:gd name="T20" fmla="*/ 35 w 79"/>
                  <a:gd name="T21" fmla="*/ 0 h 131"/>
                  <a:gd name="T22" fmla="*/ 33 w 79"/>
                  <a:gd name="T23" fmla="*/ 20 h 131"/>
                  <a:gd name="T24" fmla="*/ 27 w 79"/>
                  <a:gd name="T25" fmla="*/ 43 h 131"/>
                  <a:gd name="T26" fmla="*/ 21 w 79"/>
                  <a:gd name="T27" fmla="*/ 67 h 13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9"/>
                  <a:gd name="T43" fmla="*/ 0 h 131"/>
                  <a:gd name="T44" fmla="*/ 79 w 79"/>
                  <a:gd name="T45" fmla="*/ 131 h 13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9" h="131">
                    <a:moveTo>
                      <a:pt x="21" y="67"/>
                    </a:moveTo>
                    <a:lnTo>
                      <a:pt x="12" y="102"/>
                    </a:lnTo>
                    <a:lnTo>
                      <a:pt x="0" y="131"/>
                    </a:lnTo>
                    <a:lnTo>
                      <a:pt x="79" y="129"/>
                    </a:lnTo>
                    <a:lnTo>
                      <a:pt x="73" y="119"/>
                    </a:lnTo>
                    <a:lnTo>
                      <a:pt x="67" y="104"/>
                    </a:lnTo>
                    <a:lnTo>
                      <a:pt x="60" y="87"/>
                    </a:lnTo>
                    <a:lnTo>
                      <a:pt x="52" y="67"/>
                    </a:lnTo>
                    <a:lnTo>
                      <a:pt x="44" y="41"/>
                    </a:lnTo>
                    <a:lnTo>
                      <a:pt x="39" y="18"/>
                    </a:lnTo>
                    <a:lnTo>
                      <a:pt x="35" y="0"/>
                    </a:lnTo>
                    <a:lnTo>
                      <a:pt x="33" y="20"/>
                    </a:lnTo>
                    <a:lnTo>
                      <a:pt x="27" y="43"/>
                    </a:lnTo>
                    <a:lnTo>
                      <a:pt x="21" y="67"/>
                    </a:lnTo>
                    <a:close/>
                  </a:path>
                </a:pathLst>
              </a:custGeom>
              <a:solidFill>
                <a:srgbClr val="0080FF"/>
              </a:solidFill>
              <a:ln w="0">
                <a:solidFill>
                  <a:srgbClr val="0080FF"/>
                </a:solidFill>
                <a:prstDash val="solid"/>
                <a:round/>
                <a:headEnd/>
                <a:tailEnd/>
              </a:ln>
            </p:spPr>
            <p:txBody>
              <a:bodyPr/>
              <a:lstStyle/>
              <a:p>
                <a:endParaRPr lang="it-IT"/>
              </a:p>
            </p:txBody>
          </p:sp>
          <p:sp>
            <p:nvSpPr>
              <p:cNvPr id="2160" name="Line 319"/>
              <p:cNvSpPr>
                <a:spLocks noChangeShapeType="1"/>
              </p:cNvSpPr>
              <p:nvPr/>
            </p:nvSpPr>
            <p:spPr bwMode="auto">
              <a:xfrm>
                <a:off x="1211" y="2115"/>
                <a:ext cx="18" cy="42"/>
              </a:xfrm>
              <a:prstGeom prst="line">
                <a:avLst/>
              </a:prstGeom>
              <a:noFill/>
              <a:ln w="6350">
                <a:solidFill>
                  <a:srgbClr val="000000"/>
                </a:solidFill>
                <a:round/>
                <a:headEnd/>
                <a:tailEnd/>
              </a:ln>
            </p:spPr>
            <p:txBody>
              <a:bodyPr/>
              <a:lstStyle/>
              <a:p>
                <a:endParaRPr lang="it-IT"/>
              </a:p>
            </p:txBody>
          </p:sp>
          <p:sp>
            <p:nvSpPr>
              <p:cNvPr id="2161" name="Line 320"/>
              <p:cNvSpPr>
                <a:spLocks noChangeShapeType="1"/>
              </p:cNvSpPr>
              <p:nvPr/>
            </p:nvSpPr>
            <p:spPr bwMode="auto">
              <a:xfrm>
                <a:off x="1248" y="2199"/>
                <a:ext cx="20" cy="41"/>
              </a:xfrm>
              <a:prstGeom prst="line">
                <a:avLst/>
              </a:prstGeom>
              <a:noFill/>
              <a:ln w="6350">
                <a:solidFill>
                  <a:srgbClr val="000000"/>
                </a:solidFill>
                <a:round/>
                <a:headEnd/>
                <a:tailEnd/>
              </a:ln>
            </p:spPr>
            <p:txBody>
              <a:bodyPr/>
              <a:lstStyle/>
              <a:p>
                <a:endParaRPr lang="it-IT"/>
              </a:p>
            </p:txBody>
          </p:sp>
          <p:sp>
            <p:nvSpPr>
              <p:cNvPr id="2162" name="Line 321"/>
              <p:cNvSpPr>
                <a:spLocks noChangeShapeType="1"/>
              </p:cNvSpPr>
              <p:nvPr/>
            </p:nvSpPr>
            <p:spPr bwMode="auto">
              <a:xfrm>
                <a:off x="1286" y="2282"/>
                <a:ext cx="19" cy="42"/>
              </a:xfrm>
              <a:prstGeom prst="line">
                <a:avLst/>
              </a:prstGeom>
              <a:noFill/>
              <a:ln w="6350">
                <a:solidFill>
                  <a:srgbClr val="000000"/>
                </a:solidFill>
                <a:round/>
                <a:headEnd/>
                <a:tailEnd/>
              </a:ln>
            </p:spPr>
            <p:txBody>
              <a:bodyPr/>
              <a:lstStyle/>
              <a:p>
                <a:endParaRPr lang="it-IT"/>
              </a:p>
            </p:txBody>
          </p:sp>
          <p:sp>
            <p:nvSpPr>
              <p:cNvPr id="2163" name="Line 322"/>
              <p:cNvSpPr>
                <a:spLocks noChangeShapeType="1"/>
              </p:cNvSpPr>
              <p:nvPr/>
            </p:nvSpPr>
            <p:spPr bwMode="auto">
              <a:xfrm>
                <a:off x="1324" y="2366"/>
                <a:ext cx="18" cy="42"/>
              </a:xfrm>
              <a:prstGeom prst="line">
                <a:avLst/>
              </a:prstGeom>
              <a:noFill/>
              <a:ln w="6350">
                <a:solidFill>
                  <a:srgbClr val="000000"/>
                </a:solidFill>
                <a:round/>
                <a:headEnd/>
                <a:tailEnd/>
              </a:ln>
            </p:spPr>
            <p:txBody>
              <a:bodyPr/>
              <a:lstStyle/>
              <a:p>
                <a:endParaRPr lang="it-IT"/>
              </a:p>
            </p:txBody>
          </p:sp>
          <p:sp>
            <p:nvSpPr>
              <p:cNvPr id="2164" name="Line 323"/>
              <p:cNvSpPr>
                <a:spLocks noChangeShapeType="1"/>
              </p:cNvSpPr>
              <p:nvPr/>
            </p:nvSpPr>
            <p:spPr bwMode="auto">
              <a:xfrm>
                <a:off x="1361" y="2450"/>
                <a:ext cx="19" cy="42"/>
              </a:xfrm>
              <a:prstGeom prst="line">
                <a:avLst/>
              </a:prstGeom>
              <a:noFill/>
              <a:ln w="6350">
                <a:solidFill>
                  <a:srgbClr val="000000"/>
                </a:solidFill>
                <a:round/>
                <a:headEnd/>
                <a:tailEnd/>
              </a:ln>
            </p:spPr>
            <p:txBody>
              <a:bodyPr/>
              <a:lstStyle/>
              <a:p>
                <a:endParaRPr lang="it-IT"/>
              </a:p>
            </p:txBody>
          </p:sp>
          <p:sp>
            <p:nvSpPr>
              <p:cNvPr id="2165" name="Line 324"/>
              <p:cNvSpPr>
                <a:spLocks noChangeShapeType="1"/>
              </p:cNvSpPr>
              <p:nvPr/>
            </p:nvSpPr>
            <p:spPr bwMode="auto">
              <a:xfrm>
                <a:off x="1399" y="2534"/>
                <a:ext cx="19" cy="42"/>
              </a:xfrm>
              <a:prstGeom prst="line">
                <a:avLst/>
              </a:prstGeom>
              <a:noFill/>
              <a:ln w="6350">
                <a:solidFill>
                  <a:srgbClr val="000000"/>
                </a:solidFill>
                <a:round/>
                <a:headEnd/>
                <a:tailEnd/>
              </a:ln>
            </p:spPr>
            <p:txBody>
              <a:bodyPr/>
              <a:lstStyle/>
              <a:p>
                <a:endParaRPr lang="it-IT"/>
              </a:p>
            </p:txBody>
          </p:sp>
          <p:sp>
            <p:nvSpPr>
              <p:cNvPr id="2166" name="Line 325"/>
              <p:cNvSpPr>
                <a:spLocks noChangeShapeType="1"/>
              </p:cNvSpPr>
              <p:nvPr/>
            </p:nvSpPr>
            <p:spPr bwMode="auto">
              <a:xfrm>
                <a:off x="1437" y="2617"/>
                <a:ext cx="18" cy="42"/>
              </a:xfrm>
              <a:prstGeom prst="line">
                <a:avLst/>
              </a:prstGeom>
              <a:noFill/>
              <a:ln w="6350">
                <a:solidFill>
                  <a:srgbClr val="000000"/>
                </a:solidFill>
                <a:round/>
                <a:headEnd/>
                <a:tailEnd/>
              </a:ln>
            </p:spPr>
            <p:txBody>
              <a:bodyPr/>
              <a:lstStyle/>
              <a:p>
                <a:endParaRPr lang="it-IT"/>
              </a:p>
            </p:txBody>
          </p:sp>
          <p:sp>
            <p:nvSpPr>
              <p:cNvPr id="2167" name="Line 326"/>
              <p:cNvSpPr>
                <a:spLocks noChangeShapeType="1"/>
              </p:cNvSpPr>
              <p:nvPr/>
            </p:nvSpPr>
            <p:spPr bwMode="auto">
              <a:xfrm>
                <a:off x="1474" y="2701"/>
                <a:ext cx="19" cy="42"/>
              </a:xfrm>
              <a:prstGeom prst="line">
                <a:avLst/>
              </a:prstGeom>
              <a:noFill/>
              <a:ln w="6350">
                <a:solidFill>
                  <a:srgbClr val="000000"/>
                </a:solidFill>
                <a:round/>
                <a:headEnd/>
                <a:tailEnd/>
              </a:ln>
            </p:spPr>
            <p:txBody>
              <a:bodyPr/>
              <a:lstStyle/>
              <a:p>
                <a:endParaRPr lang="it-IT"/>
              </a:p>
            </p:txBody>
          </p:sp>
          <p:sp>
            <p:nvSpPr>
              <p:cNvPr id="2168" name="Line 327"/>
              <p:cNvSpPr>
                <a:spLocks noChangeShapeType="1"/>
              </p:cNvSpPr>
              <p:nvPr/>
            </p:nvSpPr>
            <p:spPr bwMode="auto">
              <a:xfrm>
                <a:off x="1512" y="2786"/>
                <a:ext cx="19" cy="41"/>
              </a:xfrm>
              <a:prstGeom prst="line">
                <a:avLst/>
              </a:prstGeom>
              <a:noFill/>
              <a:ln w="6350">
                <a:solidFill>
                  <a:srgbClr val="000000"/>
                </a:solidFill>
                <a:round/>
                <a:headEnd/>
                <a:tailEnd/>
              </a:ln>
            </p:spPr>
            <p:txBody>
              <a:bodyPr/>
              <a:lstStyle/>
              <a:p>
                <a:endParaRPr lang="it-IT"/>
              </a:p>
            </p:txBody>
          </p:sp>
          <p:sp>
            <p:nvSpPr>
              <p:cNvPr id="2169" name="Line 328"/>
              <p:cNvSpPr>
                <a:spLocks noChangeShapeType="1"/>
              </p:cNvSpPr>
              <p:nvPr/>
            </p:nvSpPr>
            <p:spPr bwMode="auto">
              <a:xfrm>
                <a:off x="1550" y="2869"/>
                <a:ext cx="19" cy="42"/>
              </a:xfrm>
              <a:prstGeom prst="line">
                <a:avLst/>
              </a:prstGeom>
              <a:noFill/>
              <a:ln w="6350">
                <a:solidFill>
                  <a:srgbClr val="000000"/>
                </a:solidFill>
                <a:round/>
                <a:headEnd/>
                <a:tailEnd/>
              </a:ln>
            </p:spPr>
            <p:txBody>
              <a:bodyPr/>
              <a:lstStyle/>
              <a:p>
                <a:endParaRPr lang="it-IT"/>
              </a:p>
            </p:txBody>
          </p:sp>
          <p:sp>
            <p:nvSpPr>
              <p:cNvPr id="2170" name="Line 329"/>
              <p:cNvSpPr>
                <a:spLocks noChangeShapeType="1"/>
              </p:cNvSpPr>
              <p:nvPr/>
            </p:nvSpPr>
            <p:spPr bwMode="auto">
              <a:xfrm>
                <a:off x="1587" y="2953"/>
                <a:ext cx="19" cy="41"/>
              </a:xfrm>
              <a:prstGeom prst="line">
                <a:avLst/>
              </a:prstGeom>
              <a:noFill/>
              <a:ln w="6350">
                <a:solidFill>
                  <a:srgbClr val="000000"/>
                </a:solidFill>
                <a:round/>
                <a:headEnd/>
                <a:tailEnd/>
              </a:ln>
            </p:spPr>
            <p:txBody>
              <a:bodyPr/>
              <a:lstStyle/>
              <a:p>
                <a:endParaRPr lang="it-IT"/>
              </a:p>
            </p:txBody>
          </p:sp>
          <p:sp>
            <p:nvSpPr>
              <p:cNvPr id="2171" name="Line 330"/>
              <p:cNvSpPr>
                <a:spLocks noChangeShapeType="1"/>
              </p:cNvSpPr>
              <p:nvPr/>
            </p:nvSpPr>
            <p:spPr bwMode="auto">
              <a:xfrm>
                <a:off x="1625" y="3036"/>
                <a:ext cx="18" cy="42"/>
              </a:xfrm>
              <a:prstGeom prst="line">
                <a:avLst/>
              </a:prstGeom>
              <a:noFill/>
              <a:ln w="6350">
                <a:solidFill>
                  <a:srgbClr val="000000"/>
                </a:solidFill>
                <a:round/>
                <a:headEnd/>
                <a:tailEnd/>
              </a:ln>
            </p:spPr>
            <p:txBody>
              <a:bodyPr/>
              <a:lstStyle/>
              <a:p>
                <a:endParaRPr lang="it-IT"/>
              </a:p>
            </p:txBody>
          </p:sp>
          <p:sp>
            <p:nvSpPr>
              <p:cNvPr id="2172" name="Line 331"/>
              <p:cNvSpPr>
                <a:spLocks noChangeShapeType="1"/>
              </p:cNvSpPr>
              <p:nvPr/>
            </p:nvSpPr>
            <p:spPr bwMode="auto">
              <a:xfrm>
                <a:off x="1663" y="3120"/>
                <a:ext cx="19" cy="43"/>
              </a:xfrm>
              <a:prstGeom prst="line">
                <a:avLst/>
              </a:prstGeom>
              <a:noFill/>
              <a:ln w="6350">
                <a:solidFill>
                  <a:srgbClr val="000000"/>
                </a:solidFill>
                <a:round/>
                <a:headEnd/>
                <a:tailEnd/>
              </a:ln>
            </p:spPr>
            <p:txBody>
              <a:bodyPr/>
              <a:lstStyle/>
              <a:p>
                <a:endParaRPr lang="it-IT"/>
              </a:p>
            </p:txBody>
          </p:sp>
          <p:sp>
            <p:nvSpPr>
              <p:cNvPr id="2173" name="Line 332"/>
              <p:cNvSpPr>
                <a:spLocks noChangeShapeType="1"/>
              </p:cNvSpPr>
              <p:nvPr/>
            </p:nvSpPr>
            <p:spPr bwMode="auto">
              <a:xfrm>
                <a:off x="1700" y="3204"/>
                <a:ext cx="19" cy="42"/>
              </a:xfrm>
              <a:prstGeom prst="line">
                <a:avLst/>
              </a:prstGeom>
              <a:noFill/>
              <a:ln w="6350">
                <a:solidFill>
                  <a:srgbClr val="000000"/>
                </a:solidFill>
                <a:round/>
                <a:headEnd/>
                <a:tailEnd/>
              </a:ln>
            </p:spPr>
            <p:txBody>
              <a:bodyPr/>
              <a:lstStyle/>
              <a:p>
                <a:endParaRPr lang="it-IT"/>
              </a:p>
            </p:txBody>
          </p:sp>
          <p:sp>
            <p:nvSpPr>
              <p:cNvPr id="2174" name="Line 333"/>
              <p:cNvSpPr>
                <a:spLocks noChangeShapeType="1"/>
              </p:cNvSpPr>
              <p:nvPr/>
            </p:nvSpPr>
            <p:spPr bwMode="auto">
              <a:xfrm>
                <a:off x="1738" y="3288"/>
                <a:ext cx="18" cy="42"/>
              </a:xfrm>
              <a:prstGeom prst="line">
                <a:avLst/>
              </a:prstGeom>
              <a:noFill/>
              <a:ln w="6350">
                <a:solidFill>
                  <a:srgbClr val="000000"/>
                </a:solidFill>
                <a:round/>
                <a:headEnd/>
                <a:tailEnd/>
              </a:ln>
            </p:spPr>
            <p:txBody>
              <a:bodyPr/>
              <a:lstStyle/>
              <a:p>
                <a:endParaRPr lang="it-IT"/>
              </a:p>
            </p:txBody>
          </p:sp>
          <p:sp>
            <p:nvSpPr>
              <p:cNvPr id="2175" name="Line 334"/>
              <p:cNvSpPr>
                <a:spLocks noChangeShapeType="1"/>
              </p:cNvSpPr>
              <p:nvPr/>
            </p:nvSpPr>
            <p:spPr bwMode="auto">
              <a:xfrm>
                <a:off x="1775" y="3371"/>
                <a:ext cx="20" cy="42"/>
              </a:xfrm>
              <a:prstGeom prst="line">
                <a:avLst/>
              </a:prstGeom>
              <a:noFill/>
              <a:ln w="6350">
                <a:solidFill>
                  <a:srgbClr val="000000"/>
                </a:solidFill>
                <a:round/>
                <a:headEnd/>
                <a:tailEnd/>
              </a:ln>
            </p:spPr>
            <p:txBody>
              <a:bodyPr/>
              <a:lstStyle/>
              <a:p>
                <a:endParaRPr lang="it-IT"/>
              </a:p>
            </p:txBody>
          </p:sp>
          <p:sp>
            <p:nvSpPr>
              <p:cNvPr id="2176" name="Line 335"/>
              <p:cNvSpPr>
                <a:spLocks noChangeShapeType="1"/>
              </p:cNvSpPr>
              <p:nvPr/>
            </p:nvSpPr>
            <p:spPr bwMode="auto">
              <a:xfrm>
                <a:off x="1813" y="3455"/>
                <a:ext cx="19" cy="42"/>
              </a:xfrm>
              <a:prstGeom prst="line">
                <a:avLst/>
              </a:prstGeom>
              <a:noFill/>
              <a:ln w="6350">
                <a:solidFill>
                  <a:srgbClr val="000000"/>
                </a:solidFill>
                <a:round/>
                <a:headEnd/>
                <a:tailEnd/>
              </a:ln>
            </p:spPr>
            <p:txBody>
              <a:bodyPr/>
              <a:lstStyle/>
              <a:p>
                <a:endParaRPr lang="it-IT"/>
              </a:p>
            </p:txBody>
          </p:sp>
          <p:sp>
            <p:nvSpPr>
              <p:cNvPr id="2177" name="Line 336"/>
              <p:cNvSpPr>
                <a:spLocks noChangeShapeType="1"/>
              </p:cNvSpPr>
              <p:nvPr/>
            </p:nvSpPr>
            <p:spPr bwMode="auto">
              <a:xfrm>
                <a:off x="1851" y="3540"/>
                <a:ext cx="19" cy="41"/>
              </a:xfrm>
              <a:prstGeom prst="line">
                <a:avLst/>
              </a:prstGeom>
              <a:noFill/>
              <a:ln w="6350">
                <a:solidFill>
                  <a:srgbClr val="000000"/>
                </a:solidFill>
                <a:round/>
                <a:headEnd/>
                <a:tailEnd/>
              </a:ln>
            </p:spPr>
            <p:txBody>
              <a:bodyPr/>
              <a:lstStyle/>
              <a:p>
                <a:endParaRPr lang="it-IT"/>
              </a:p>
            </p:txBody>
          </p:sp>
          <p:sp>
            <p:nvSpPr>
              <p:cNvPr id="2178" name="Line 337"/>
              <p:cNvSpPr>
                <a:spLocks noChangeShapeType="1"/>
              </p:cNvSpPr>
              <p:nvPr/>
            </p:nvSpPr>
            <p:spPr bwMode="auto">
              <a:xfrm>
                <a:off x="1888" y="3623"/>
                <a:ext cx="19" cy="42"/>
              </a:xfrm>
              <a:prstGeom prst="line">
                <a:avLst/>
              </a:prstGeom>
              <a:noFill/>
              <a:ln w="6350">
                <a:solidFill>
                  <a:srgbClr val="000000"/>
                </a:solidFill>
                <a:round/>
                <a:headEnd/>
                <a:tailEnd/>
              </a:ln>
            </p:spPr>
            <p:txBody>
              <a:bodyPr/>
              <a:lstStyle/>
              <a:p>
                <a:endParaRPr lang="it-IT"/>
              </a:p>
            </p:txBody>
          </p:sp>
          <p:sp>
            <p:nvSpPr>
              <p:cNvPr id="2179" name="Line 338"/>
              <p:cNvSpPr>
                <a:spLocks noChangeShapeType="1"/>
              </p:cNvSpPr>
              <p:nvPr/>
            </p:nvSpPr>
            <p:spPr bwMode="auto">
              <a:xfrm>
                <a:off x="1927" y="3707"/>
                <a:ext cx="18" cy="41"/>
              </a:xfrm>
              <a:prstGeom prst="line">
                <a:avLst/>
              </a:prstGeom>
              <a:noFill/>
              <a:ln w="6350">
                <a:solidFill>
                  <a:srgbClr val="000000"/>
                </a:solidFill>
                <a:round/>
                <a:headEnd/>
                <a:tailEnd/>
              </a:ln>
            </p:spPr>
            <p:txBody>
              <a:bodyPr/>
              <a:lstStyle/>
              <a:p>
                <a:endParaRPr lang="it-IT"/>
              </a:p>
            </p:txBody>
          </p:sp>
          <p:sp>
            <p:nvSpPr>
              <p:cNvPr id="2180" name="Line 339"/>
              <p:cNvSpPr>
                <a:spLocks noChangeShapeType="1"/>
              </p:cNvSpPr>
              <p:nvPr/>
            </p:nvSpPr>
            <p:spPr bwMode="auto">
              <a:xfrm>
                <a:off x="1964" y="3790"/>
                <a:ext cx="19" cy="42"/>
              </a:xfrm>
              <a:prstGeom prst="line">
                <a:avLst/>
              </a:prstGeom>
              <a:noFill/>
              <a:ln w="6350">
                <a:solidFill>
                  <a:srgbClr val="000000"/>
                </a:solidFill>
                <a:round/>
                <a:headEnd/>
                <a:tailEnd/>
              </a:ln>
            </p:spPr>
            <p:txBody>
              <a:bodyPr/>
              <a:lstStyle/>
              <a:p>
                <a:endParaRPr lang="it-IT"/>
              </a:p>
            </p:txBody>
          </p:sp>
          <p:sp>
            <p:nvSpPr>
              <p:cNvPr id="2181" name="Line 340"/>
              <p:cNvSpPr>
                <a:spLocks noChangeShapeType="1"/>
              </p:cNvSpPr>
              <p:nvPr/>
            </p:nvSpPr>
            <p:spPr bwMode="auto">
              <a:xfrm>
                <a:off x="2001" y="3875"/>
                <a:ext cx="2" cy="2"/>
              </a:xfrm>
              <a:prstGeom prst="line">
                <a:avLst/>
              </a:prstGeom>
              <a:noFill/>
              <a:ln w="6350">
                <a:solidFill>
                  <a:srgbClr val="000000"/>
                </a:solidFill>
                <a:round/>
                <a:headEnd/>
                <a:tailEnd/>
              </a:ln>
            </p:spPr>
            <p:txBody>
              <a:bodyPr/>
              <a:lstStyle/>
              <a:p>
                <a:endParaRPr lang="it-IT"/>
              </a:p>
            </p:txBody>
          </p:sp>
          <p:sp>
            <p:nvSpPr>
              <p:cNvPr id="2182" name="Freeform 341"/>
              <p:cNvSpPr>
                <a:spLocks/>
              </p:cNvSpPr>
              <p:nvPr/>
            </p:nvSpPr>
            <p:spPr bwMode="auto">
              <a:xfrm>
                <a:off x="1777" y="3519"/>
                <a:ext cx="33" cy="19"/>
              </a:xfrm>
              <a:custGeom>
                <a:avLst/>
                <a:gdLst>
                  <a:gd name="T0" fmla="*/ 30 w 65"/>
                  <a:gd name="T1" fmla="*/ 12 h 38"/>
                  <a:gd name="T2" fmla="*/ 15 w 65"/>
                  <a:gd name="T3" fmla="*/ 6 h 38"/>
                  <a:gd name="T4" fmla="*/ 0 w 65"/>
                  <a:gd name="T5" fmla="*/ 0 h 38"/>
                  <a:gd name="T6" fmla="*/ 0 w 65"/>
                  <a:gd name="T7" fmla="*/ 38 h 38"/>
                  <a:gd name="T8" fmla="*/ 7 w 65"/>
                  <a:gd name="T9" fmla="*/ 35 h 38"/>
                  <a:gd name="T10" fmla="*/ 19 w 65"/>
                  <a:gd name="T11" fmla="*/ 31 h 38"/>
                  <a:gd name="T12" fmla="*/ 30 w 65"/>
                  <a:gd name="T13" fmla="*/ 27 h 38"/>
                  <a:gd name="T14" fmla="*/ 50 w 65"/>
                  <a:gd name="T15" fmla="*/ 21 h 38"/>
                  <a:gd name="T16" fmla="*/ 65 w 65"/>
                  <a:gd name="T17" fmla="*/ 19 h 38"/>
                  <a:gd name="T18" fmla="*/ 50 w 65"/>
                  <a:gd name="T19" fmla="*/ 15 h 38"/>
                  <a:gd name="T20" fmla="*/ 30 w 65"/>
                  <a:gd name="T21" fmla="*/ 12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38"/>
                  <a:gd name="T35" fmla="*/ 65 w 65"/>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38">
                    <a:moveTo>
                      <a:pt x="30" y="12"/>
                    </a:moveTo>
                    <a:lnTo>
                      <a:pt x="15" y="6"/>
                    </a:lnTo>
                    <a:lnTo>
                      <a:pt x="0" y="0"/>
                    </a:lnTo>
                    <a:lnTo>
                      <a:pt x="0" y="38"/>
                    </a:lnTo>
                    <a:lnTo>
                      <a:pt x="7" y="35"/>
                    </a:lnTo>
                    <a:lnTo>
                      <a:pt x="19" y="31"/>
                    </a:lnTo>
                    <a:lnTo>
                      <a:pt x="30" y="27"/>
                    </a:lnTo>
                    <a:lnTo>
                      <a:pt x="50" y="21"/>
                    </a:lnTo>
                    <a:lnTo>
                      <a:pt x="65" y="19"/>
                    </a:lnTo>
                    <a:lnTo>
                      <a:pt x="50" y="15"/>
                    </a:lnTo>
                    <a:lnTo>
                      <a:pt x="30" y="12"/>
                    </a:lnTo>
                    <a:close/>
                  </a:path>
                </a:pathLst>
              </a:custGeom>
              <a:solidFill>
                <a:srgbClr val="FFFFFF"/>
              </a:solidFill>
              <a:ln w="0">
                <a:solidFill>
                  <a:srgbClr val="FFFFFF"/>
                </a:solidFill>
                <a:prstDash val="solid"/>
                <a:round/>
                <a:headEnd/>
                <a:tailEnd/>
              </a:ln>
            </p:spPr>
            <p:txBody>
              <a:bodyPr/>
              <a:lstStyle/>
              <a:p>
                <a:endParaRPr lang="it-IT"/>
              </a:p>
            </p:txBody>
          </p:sp>
          <p:sp>
            <p:nvSpPr>
              <p:cNvPr id="2183" name="Freeform 342"/>
              <p:cNvSpPr>
                <a:spLocks/>
              </p:cNvSpPr>
              <p:nvPr/>
            </p:nvSpPr>
            <p:spPr bwMode="auto">
              <a:xfrm>
                <a:off x="1190" y="3519"/>
                <a:ext cx="33" cy="19"/>
              </a:xfrm>
              <a:custGeom>
                <a:avLst/>
                <a:gdLst>
                  <a:gd name="T0" fmla="*/ 35 w 65"/>
                  <a:gd name="T1" fmla="*/ 27 h 38"/>
                  <a:gd name="T2" fmla="*/ 50 w 65"/>
                  <a:gd name="T3" fmla="*/ 33 h 38"/>
                  <a:gd name="T4" fmla="*/ 65 w 65"/>
                  <a:gd name="T5" fmla="*/ 38 h 38"/>
                  <a:gd name="T6" fmla="*/ 65 w 65"/>
                  <a:gd name="T7" fmla="*/ 0 h 38"/>
                  <a:gd name="T8" fmla="*/ 58 w 65"/>
                  <a:gd name="T9" fmla="*/ 2 h 38"/>
                  <a:gd name="T10" fmla="*/ 46 w 65"/>
                  <a:gd name="T11" fmla="*/ 6 h 38"/>
                  <a:gd name="T12" fmla="*/ 35 w 65"/>
                  <a:gd name="T13" fmla="*/ 12 h 38"/>
                  <a:gd name="T14" fmla="*/ 16 w 65"/>
                  <a:gd name="T15" fmla="*/ 15 h 38"/>
                  <a:gd name="T16" fmla="*/ 0 w 65"/>
                  <a:gd name="T17" fmla="*/ 19 h 38"/>
                  <a:gd name="T18" fmla="*/ 16 w 65"/>
                  <a:gd name="T19" fmla="*/ 21 h 38"/>
                  <a:gd name="T20" fmla="*/ 35 w 65"/>
                  <a:gd name="T21" fmla="*/ 27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38"/>
                  <a:gd name="T35" fmla="*/ 65 w 65"/>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38">
                    <a:moveTo>
                      <a:pt x="35" y="27"/>
                    </a:moveTo>
                    <a:lnTo>
                      <a:pt x="50" y="33"/>
                    </a:lnTo>
                    <a:lnTo>
                      <a:pt x="65" y="38"/>
                    </a:lnTo>
                    <a:lnTo>
                      <a:pt x="65" y="0"/>
                    </a:lnTo>
                    <a:lnTo>
                      <a:pt x="58" y="2"/>
                    </a:lnTo>
                    <a:lnTo>
                      <a:pt x="46" y="6"/>
                    </a:lnTo>
                    <a:lnTo>
                      <a:pt x="35" y="12"/>
                    </a:lnTo>
                    <a:lnTo>
                      <a:pt x="16" y="15"/>
                    </a:lnTo>
                    <a:lnTo>
                      <a:pt x="0" y="19"/>
                    </a:lnTo>
                    <a:lnTo>
                      <a:pt x="16" y="21"/>
                    </a:lnTo>
                    <a:lnTo>
                      <a:pt x="35" y="27"/>
                    </a:lnTo>
                    <a:close/>
                  </a:path>
                </a:pathLst>
              </a:custGeom>
              <a:solidFill>
                <a:srgbClr val="FFFFFF"/>
              </a:solidFill>
              <a:ln w="0">
                <a:solidFill>
                  <a:srgbClr val="FFFFFF"/>
                </a:solidFill>
                <a:prstDash val="solid"/>
                <a:round/>
                <a:headEnd/>
                <a:tailEnd/>
              </a:ln>
            </p:spPr>
            <p:txBody>
              <a:bodyPr/>
              <a:lstStyle/>
              <a:p>
                <a:endParaRPr lang="it-IT"/>
              </a:p>
            </p:txBody>
          </p:sp>
          <p:sp>
            <p:nvSpPr>
              <p:cNvPr id="2184" name="Line 343"/>
              <p:cNvSpPr>
                <a:spLocks noChangeShapeType="1"/>
              </p:cNvSpPr>
              <p:nvPr/>
            </p:nvSpPr>
            <p:spPr bwMode="auto">
              <a:xfrm>
                <a:off x="1216" y="3528"/>
                <a:ext cx="568" cy="1"/>
              </a:xfrm>
              <a:prstGeom prst="line">
                <a:avLst/>
              </a:prstGeom>
              <a:noFill/>
              <a:ln w="12700">
                <a:solidFill>
                  <a:srgbClr val="000000"/>
                </a:solidFill>
                <a:round/>
                <a:headEnd/>
                <a:tailEnd/>
              </a:ln>
            </p:spPr>
            <p:txBody>
              <a:bodyPr/>
              <a:lstStyle/>
              <a:p>
                <a:endParaRPr lang="it-IT"/>
              </a:p>
            </p:txBody>
          </p:sp>
          <p:sp>
            <p:nvSpPr>
              <p:cNvPr id="2185" name="Freeform 344"/>
              <p:cNvSpPr>
                <a:spLocks/>
              </p:cNvSpPr>
              <p:nvPr/>
            </p:nvSpPr>
            <p:spPr bwMode="auto">
              <a:xfrm>
                <a:off x="1771" y="3509"/>
                <a:ext cx="65" cy="38"/>
              </a:xfrm>
              <a:custGeom>
                <a:avLst/>
                <a:gdLst>
                  <a:gd name="T0" fmla="*/ 64 w 130"/>
                  <a:gd name="T1" fmla="*/ 23 h 76"/>
                  <a:gd name="T2" fmla="*/ 31 w 130"/>
                  <a:gd name="T3" fmla="*/ 11 h 76"/>
                  <a:gd name="T4" fmla="*/ 0 w 130"/>
                  <a:gd name="T5" fmla="*/ 0 h 76"/>
                  <a:gd name="T6" fmla="*/ 0 w 130"/>
                  <a:gd name="T7" fmla="*/ 76 h 76"/>
                  <a:gd name="T8" fmla="*/ 10 w 130"/>
                  <a:gd name="T9" fmla="*/ 73 h 76"/>
                  <a:gd name="T10" fmla="*/ 25 w 130"/>
                  <a:gd name="T11" fmla="*/ 67 h 76"/>
                  <a:gd name="T12" fmla="*/ 44 w 130"/>
                  <a:gd name="T13" fmla="*/ 59 h 76"/>
                  <a:gd name="T14" fmla="*/ 64 w 130"/>
                  <a:gd name="T15" fmla="*/ 54 h 76"/>
                  <a:gd name="T16" fmla="*/ 88 w 130"/>
                  <a:gd name="T17" fmla="*/ 46 h 76"/>
                  <a:gd name="T18" fmla="*/ 111 w 130"/>
                  <a:gd name="T19" fmla="*/ 42 h 76"/>
                  <a:gd name="T20" fmla="*/ 130 w 130"/>
                  <a:gd name="T21" fmla="*/ 38 h 76"/>
                  <a:gd name="T22" fmla="*/ 111 w 130"/>
                  <a:gd name="T23" fmla="*/ 34 h 76"/>
                  <a:gd name="T24" fmla="*/ 88 w 130"/>
                  <a:gd name="T25" fmla="*/ 29 h 76"/>
                  <a:gd name="T26" fmla="*/ 64 w 130"/>
                  <a:gd name="T27" fmla="*/ 23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76"/>
                  <a:gd name="T44" fmla="*/ 130 w 130"/>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76">
                    <a:moveTo>
                      <a:pt x="64" y="23"/>
                    </a:moveTo>
                    <a:lnTo>
                      <a:pt x="31" y="11"/>
                    </a:lnTo>
                    <a:lnTo>
                      <a:pt x="0" y="0"/>
                    </a:lnTo>
                    <a:lnTo>
                      <a:pt x="0" y="76"/>
                    </a:lnTo>
                    <a:lnTo>
                      <a:pt x="10" y="73"/>
                    </a:lnTo>
                    <a:lnTo>
                      <a:pt x="25" y="67"/>
                    </a:lnTo>
                    <a:lnTo>
                      <a:pt x="44" y="59"/>
                    </a:lnTo>
                    <a:lnTo>
                      <a:pt x="64" y="54"/>
                    </a:lnTo>
                    <a:lnTo>
                      <a:pt x="88" y="46"/>
                    </a:lnTo>
                    <a:lnTo>
                      <a:pt x="111" y="42"/>
                    </a:lnTo>
                    <a:lnTo>
                      <a:pt x="130" y="38"/>
                    </a:lnTo>
                    <a:lnTo>
                      <a:pt x="111" y="34"/>
                    </a:lnTo>
                    <a:lnTo>
                      <a:pt x="88" y="29"/>
                    </a:lnTo>
                    <a:lnTo>
                      <a:pt x="64" y="23"/>
                    </a:lnTo>
                    <a:close/>
                  </a:path>
                </a:pathLst>
              </a:custGeom>
              <a:solidFill>
                <a:srgbClr val="000000"/>
              </a:solidFill>
              <a:ln w="0">
                <a:solidFill>
                  <a:srgbClr val="000000"/>
                </a:solidFill>
                <a:prstDash val="solid"/>
                <a:round/>
                <a:headEnd/>
                <a:tailEnd/>
              </a:ln>
            </p:spPr>
            <p:txBody>
              <a:bodyPr/>
              <a:lstStyle/>
              <a:p>
                <a:endParaRPr lang="it-IT"/>
              </a:p>
            </p:txBody>
          </p:sp>
          <p:sp>
            <p:nvSpPr>
              <p:cNvPr id="2186" name="Freeform 345"/>
              <p:cNvSpPr>
                <a:spLocks/>
              </p:cNvSpPr>
              <p:nvPr/>
            </p:nvSpPr>
            <p:spPr bwMode="auto">
              <a:xfrm>
                <a:off x="1164" y="3509"/>
                <a:ext cx="64" cy="38"/>
              </a:xfrm>
              <a:custGeom>
                <a:avLst/>
                <a:gdLst>
                  <a:gd name="T0" fmla="*/ 67 w 128"/>
                  <a:gd name="T1" fmla="*/ 54 h 76"/>
                  <a:gd name="T2" fmla="*/ 99 w 128"/>
                  <a:gd name="T3" fmla="*/ 65 h 76"/>
                  <a:gd name="T4" fmla="*/ 128 w 128"/>
                  <a:gd name="T5" fmla="*/ 76 h 76"/>
                  <a:gd name="T6" fmla="*/ 128 w 128"/>
                  <a:gd name="T7" fmla="*/ 0 h 76"/>
                  <a:gd name="T8" fmla="*/ 120 w 128"/>
                  <a:gd name="T9" fmla="*/ 4 h 76"/>
                  <a:gd name="T10" fmla="*/ 105 w 128"/>
                  <a:gd name="T11" fmla="*/ 10 h 76"/>
                  <a:gd name="T12" fmla="*/ 86 w 128"/>
                  <a:gd name="T13" fmla="*/ 15 h 76"/>
                  <a:gd name="T14" fmla="*/ 67 w 128"/>
                  <a:gd name="T15" fmla="*/ 23 h 76"/>
                  <a:gd name="T16" fmla="*/ 40 w 128"/>
                  <a:gd name="T17" fmla="*/ 29 h 76"/>
                  <a:gd name="T18" fmla="*/ 17 w 128"/>
                  <a:gd name="T19" fmla="*/ 34 h 76"/>
                  <a:gd name="T20" fmla="*/ 0 w 128"/>
                  <a:gd name="T21" fmla="*/ 38 h 76"/>
                  <a:gd name="T22" fmla="*/ 17 w 128"/>
                  <a:gd name="T23" fmla="*/ 40 h 76"/>
                  <a:gd name="T24" fmla="*/ 40 w 128"/>
                  <a:gd name="T25" fmla="*/ 46 h 76"/>
                  <a:gd name="T26" fmla="*/ 67 w 128"/>
                  <a:gd name="T27" fmla="*/ 54 h 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8"/>
                  <a:gd name="T43" fmla="*/ 0 h 76"/>
                  <a:gd name="T44" fmla="*/ 128 w 128"/>
                  <a:gd name="T45" fmla="*/ 76 h 7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8" h="76">
                    <a:moveTo>
                      <a:pt x="67" y="54"/>
                    </a:moveTo>
                    <a:lnTo>
                      <a:pt x="99" y="65"/>
                    </a:lnTo>
                    <a:lnTo>
                      <a:pt x="128" y="76"/>
                    </a:lnTo>
                    <a:lnTo>
                      <a:pt x="128" y="0"/>
                    </a:lnTo>
                    <a:lnTo>
                      <a:pt x="120" y="4"/>
                    </a:lnTo>
                    <a:lnTo>
                      <a:pt x="105" y="10"/>
                    </a:lnTo>
                    <a:lnTo>
                      <a:pt x="86" y="15"/>
                    </a:lnTo>
                    <a:lnTo>
                      <a:pt x="67" y="23"/>
                    </a:lnTo>
                    <a:lnTo>
                      <a:pt x="40" y="29"/>
                    </a:lnTo>
                    <a:lnTo>
                      <a:pt x="17" y="34"/>
                    </a:lnTo>
                    <a:lnTo>
                      <a:pt x="0" y="38"/>
                    </a:lnTo>
                    <a:lnTo>
                      <a:pt x="17" y="40"/>
                    </a:lnTo>
                    <a:lnTo>
                      <a:pt x="40" y="46"/>
                    </a:lnTo>
                    <a:lnTo>
                      <a:pt x="67" y="54"/>
                    </a:lnTo>
                    <a:close/>
                  </a:path>
                </a:pathLst>
              </a:custGeom>
              <a:solidFill>
                <a:srgbClr val="000000"/>
              </a:solidFill>
              <a:ln w="0">
                <a:solidFill>
                  <a:srgbClr val="000000"/>
                </a:solidFill>
                <a:prstDash val="solid"/>
                <a:round/>
                <a:headEnd/>
                <a:tailEnd/>
              </a:ln>
            </p:spPr>
            <p:txBody>
              <a:bodyPr/>
              <a:lstStyle/>
              <a:p>
                <a:endParaRPr lang="it-IT"/>
              </a:p>
            </p:txBody>
          </p:sp>
          <p:sp>
            <p:nvSpPr>
              <p:cNvPr id="2187" name="Freeform 346"/>
              <p:cNvSpPr>
                <a:spLocks/>
              </p:cNvSpPr>
              <p:nvPr/>
            </p:nvSpPr>
            <p:spPr bwMode="auto">
              <a:xfrm>
                <a:off x="1204" y="3790"/>
                <a:ext cx="32" cy="19"/>
              </a:xfrm>
              <a:custGeom>
                <a:avLst/>
                <a:gdLst>
                  <a:gd name="T0" fmla="*/ 34 w 65"/>
                  <a:gd name="T1" fmla="*/ 26 h 38"/>
                  <a:gd name="T2" fmla="*/ 52 w 65"/>
                  <a:gd name="T3" fmla="*/ 32 h 38"/>
                  <a:gd name="T4" fmla="*/ 65 w 65"/>
                  <a:gd name="T5" fmla="*/ 38 h 38"/>
                  <a:gd name="T6" fmla="*/ 65 w 65"/>
                  <a:gd name="T7" fmla="*/ 0 h 38"/>
                  <a:gd name="T8" fmla="*/ 59 w 65"/>
                  <a:gd name="T9" fmla="*/ 2 h 38"/>
                  <a:gd name="T10" fmla="*/ 48 w 65"/>
                  <a:gd name="T11" fmla="*/ 5 h 38"/>
                  <a:gd name="T12" fmla="*/ 34 w 65"/>
                  <a:gd name="T13" fmla="*/ 11 h 38"/>
                  <a:gd name="T14" fmla="*/ 15 w 65"/>
                  <a:gd name="T15" fmla="*/ 15 h 38"/>
                  <a:gd name="T16" fmla="*/ 0 w 65"/>
                  <a:gd name="T17" fmla="*/ 19 h 38"/>
                  <a:gd name="T18" fmla="*/ 15 w 65"/>
                  <a:gd name="T19" fmla="*/ 21 h 38"/>
                  <a:gd name="T20" fmla="*/ 34 w 65"/>
                  <a:gd name="T21" fmla="*/ 26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
                  <a:gd name="T34" fmla="*/ 0 h 38"/>
                  <a:gd name="T35" fmla="*/ 65 w 65"/>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 h="38">
                    <a:moveTo>
                      <a:pt x="34" y="26"/>
                    </a:moveTo>
                    <a:lnTo>
                      <a:pt x="52" y="32"/>
                    </a:lnTo>
                    <a:lnTo>
                      <a:pt x="65" y="38"/>
                    </a:lnTo>
                    <a:lnTo>
                      <a:pt x="65" y="0"/>
                    </a:lnTo>
                    <a:lnTo>
                      <a:pt x="59" y="2"/>
                    </a:lnTo>
                    <a:lnTo>
                      <a:pt x="48" y="5"/>
                    </a:lnTo>
                    <a:lnTo>
                      <a:pt x="34" y="11"/>
                    </a:lnTo>
                    <a:lnTo>
                      <a:pt x="15" y="15"/>
                    </a:lnTo>
                    <a:lnTo>
                      <a:pt x="0" y="19"/>
                    </a:lnTo>
                    <a:lnTo>
                      <a:pt x="15" y="21"/>
                    </a:lnTo>
                    <a:lnTo>
                      <a:pt x="34" y="26"/>
                    </a:lnTo>
                    <a:close/>
                  </a:path>
                </a:pathLst>
              </a:custGeom>
              <a:solidFill>
                <a:srgbClr val="FFFFFF"/>
              </a:solidFill>
              <a:ln w="0">
                <a:solidFill>
                  <a:srgbClr val="FFFFFF"/>
                </a:solidFill>
                <a:prstDash val="solid"/>
                <a:round/>
                <a:headEnd/>
                <a:tailEnd/>
              </a:ln>
            </p:spPr>
            <p:txBody>
              <a:bodyPr/>
              <a:lstStyle/>
              <a:p>
                <a:endParaRPr lang="it-IT"/>
              </a:p>
            </p:txBody>
          </p:sp>
          <p:sp>
            <p:nvSpPr>
              <p:cNvPr id="2188" name="Freeform 347"/>
              <p:cNvSpPr>
                <a:spLocks/>
              </p:cNvSpPr>
              <p:nvPr/>
            </p:nvSpPr>
            <p:spPr bwMode="auto">
              <a:xfrm>
                <a:off x="1829" y="3673"/>
                <a:ext cx="34" cy="21"/>
              </a:xfrm>
              <a:custGeom>
                <a:avLst/>
                <a:gdLst>
                  <a:gd name="T0" fmla="*/ 33 w 67"/>
                  <a:gd name="T1" fmla="*/ 6 h 42"/>
                  <a:gd name="T2" fmla="*/ 15 w 67"/>
                  <a:gd name="T3" fmla="*/ 6 h 42"/>
                  <a:gd name="T4" fmla="*/ 0 w 67"/>
                  <a:gd name="T5" fmla="*/ 6 h 42"/>
                  <a:gd name="T6" fmla="*/ 15 w 67"/>
                  <a:gd name="T7" fmla="*/ 42 h 42"/>
                  <a:gd name="T8" fmla="*/ 17 w 67"/>
                  <a:gd name="T9" fmla="*/ 40 h 42"/>
                  <a:gd name="T10" fmla="*/ 19 w 67"/>
                  <a:gd name="T11" fmla="*/ 37 h 42"/>
                  <a:gd name="T12" fmla="*/ 25 w 67"/>
                  <a:gd name="T13" fmla="*/ 33 h 42"/>
                  <a:gd name="T14" fmla="*/ 29 w 67"/>
                  <a:gd name="T15" fmla="*/ 29 h 42"/>
                  <a:gd name="T16" fmla="*/ 35 w 67"/>
                  <a:gd name="T17" fmla="*/ 25 h 42"/>
                  <a:gd name="T18" fmla="*/ 40 w 67"/>
                  <a:gd name="T19" fmla="*/ 19 h 42"/>
                  <a:gd name="T20" fmla="*/ 48 w 67"/>
                  <a:gd name="T21" fmla="*/ 14 h 42"/>
                  <a:gd name="T22" fmla="*/ 56 w 67"/>
                  <a:gd name="T23" fmla="*/ 8 h 42"/>
                  <a:gd name="T24" fmla="*/ 61 w 67"/>
                  <a:gd name="T25" fmla="*/ 4 h 42"/>
                  <a:gd name="T26" fmla="*/ 67 w 67"/>
                  <a:gd name="T27" fmla="*/ 0 h 42"/>
                  <a:gd name="T28" fmla="*/ 54 w 67"/>
                  <a:gd name="T29" fmla="*/ 2 h 42"/>
                  <a:gd name="T30" fmla="*/ 33 w 67"/>
                  <a:gd name="T31" fmla="*/ 6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
                  <a:gd name="T49" fmla="*/ 0 h 42"/>
                  <a:gd name="T50" fmla="*/ 67 w 67"/>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 h="42">
                    <a:moveTo>
                      <a:pt x="33" y="6"/>
                    </a:moveTo>
                    <a:lnTo>
                      <a:pt x="15" y="6"/>
                    </a:lnTo>
                    <a:lnTo>
                      <a:pt x="0" y="6"/>
                    </a:lnTo>
                    <a:lnTo>
                      <a:pt x="15" y="42"/>
                    </a:lnTo>
                    <a:lnTo>
                      <a:pt x="17" y="40"/>
                    </a:lnTo>
                    <a:lnTo>
                      <a:pt x="19" y="37"/>
                    </a:lnTo>
                    <a:lnTo>
                      <a:pt x="25" y="33"/>
                    </a:lnTo>
                    <a:lnTo>
                      <a:pt x="29" y="29"/>
                    </a:lnTo>
                    <a:lnTo>
                      <a:pt x="35" y="25"/>
                    </a:lnTo>
                    <a:lnTo>
                      <a:pt x="40" y="19"/>
                    </a:lnTo>
                    <a:lnTo>
                      <a:pt x="48" y="14"/>
                    </a:lnTo>
                    <a:lnTo>
                      <a:pt x="56" y="8"/>
                    </a:lnTo>
                    <a:lnTo>
                      <a:pt x="61" y="4"/>
                    </a:lnTo>
                    <a:lnTo>
                      <a:pt x="67" y="0"/>
                    </a:lnTo>
                    <a:lnTo>
                      <a:pt x="54" y="2"/>
                    </a:lnTo>
                    <a:lnTo>
                      <a:pt x="33" y="6"/>
                    </a:lnTo>
                    <a:close/>
                  </a:path>
                </a:pathLst>
              </a:custGeom>
              <a:solidFill>
                <a:srgbClr val="FFFFFF"/>
              </a:solidFill>
              <a:ln w="0">
                <a:solidFill>
                  <a:srgbClr val="FFFFFF"/>
                </a:solidFill>
                <a:prstDash val="solid"/>
                <a:round/>
                <a:headEnd/>
                <a:tailEnd/>
              </a:ln>
            </p:spPr>
            <p:txBody>
              <a:bodyPr/>
              <a:lstStyle/>
              <a:p>
                <a:endParaRPr lang="it-IT"/>
              </a:p>
            </p:txBody>
          </p:sp>
          <p:sp>
            <p:nvSpPr>
              <p:cNvPr id="2189" name="Freeform 348"/>
              <p:cNvSpPr>
                <a:spLocks/>
              </p:cNvSpPr>
              <p:nvPr/>
            </p:nvSpPr>
            <p:spPr bwMode="auto">
              <a:xfrm>
                <a:off x="1230" y="3682"/>
                <a:ext cx="609" cy="118"/>
              </a:xfrm>
              <a:custGeom>
                <a:avLst/>
                <a:gdLst>
                  <a:gd name="T0" fmla="*/ 1216 w 1216"/>
                  <a:gd name="T1" fmla="*/ 0 h 236"/>
                  <a:gd name="T2" fmla="*/ 1054 w 1216"/>
                  <a:gd name="T3" fmla="*/ 62 h 236"/>
                  <a:gd name="T4" fmla="*/ 885 w 1216"/>
                  <a:gd name="T5" fmla="*/ 113 h 236"/>
                  <a:gd name="T6" fmla="*/ 715 w 1216"/>
                  <a:gd name="T7" fmla="*/ 157 h 236"/>
                  <a:gd name="T8" fmla="*/ 541 w 1216"/>
                  <a:gd name="T9" fmla="*/ 190 h 236"/>
                  <a:gd name="T10" fmla="*/ 363 w 1216"/>
                  <a:gd name="T11" fmla="*/ 215 h 236"/>
                  <a:gd name="T12" fmla="*/ 181 w 1216"/>
                  <a:gd name="T13" fmla="*/ 230 h 236"/>
                  <a:gd name="T14" fmla="*/ 0 w 1216"/>
                  <a:gd name="T15" fmla="*/ 236 h 236"/>
                  <a:gd name="T16" fmla="*/ 0 60000 65536"/>
                  <a:gd name="T17" fmla="*/ 0 60000 65536"/>
                  <a:gd name="T18" fmla="*/ 0 60000 65536"/>
                  <a:gd name="T19" fmla="*/ 0 60000 65536"/>
                  <a:gd name="T20" fmla="*/ 0 60000 65536"/>
                  <a:gd name="T21" fmla="*/ 0 60000 65536"/>
                  <a:gd name="T22" fmla="*/ 0 60000 65536"/>
                  <a:gd name="T23" fmla="*/ 0 60000 65536"/>
                  <a:gd name="T24" fmla="*/ 0 w 1216"/>
                  <a:gd name="T25" fmla="*/ 0 h 236"/>
                  <a:gd name="T26" fmla="*/ 1216 w 1216"/>
                  <a:gd name="T27" fmla="*/ 236 h 2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16" h="236">
                    <a:moveTo>
                      <a:pt x="1216" y="0"/>
                    </a:moveTo>
                    <a:lnTo>
                      <a:pt x="1054" y="62"/>
                    </a:lnTo>
                    <a:lnTo>
                      <a:pt x="885" y="113"/>
                    </a:lnTo>
                    <a:lnTo>
                      <a:pt x="715" y="157"/>
                    </a:lnTo>
                    <a:lnTo>
                      <a:pt x="541" y="190"/>
                    </a:lnTo>
                    <a:lnTo>
                      <a:pt x="363" y="215"/>
                    </a:lnTo>
                    <a:lnTo>
                      <a:pt x="181" y="230"/>
                    </a:lnTo>
                    <a:lnTo>
                      <a:pt x="0" y="236"/>
                    </a:lnTo>
                  </a:path>
                </a:pathLst>
              </a:custGeom>
              <a:noFill/>
              <a:ln w="12700">
                <a:solidFill>
                  <a:srgbClr val="000000"/>
                </a:solidFill>
                <a:prstDash val="solid"/>
                <a:round/>
                <a:headEnd/>
                <a:tailEnd/>
              </a:ln>
            </p:spPr>
            <p:txBody>
              <a:bodyPr/>
              <a:lstStyle/>
              <a:p>
                <a:endParaRPr lang="it-IT"/>
              </a:p>
            </p:txBody>
          </p:sp>
          <p:sp>
            <p:nvSpPr>
              <p:cNvPr id="2190" name="Freeform 349"/>
              <p:cNvSpPr>
                <a:spLocks/>
              </p:cNvSpPr>
              <p:nvPr/>
            </p:nvSpPr>
            <p:spPr bwMode="auto">
              <a:xfrm>
                <a:off x="1178" y="3781"/>
                <a:ext cx="65" cy="38"/>
              </a:xfrm>
              <a:custGeom>
                <a:avLst/>
                <a:gdLst>
                  <a:gd name="T0" fmla="*/ 69 w 130"/>
                  <a:gd name="T1" fmla="*/ 54 h 77"/>
                  <a:gd name="T2" fmla="*/ 102 w 130"/>
                  <a:gd name="T3" fmla="*/ 66 h 77"/>
                  <a:gd name="T4" fmla="*/ 130 w 130"/>
                  <a:gd name="T5" fmla="*/ 77 h 77"/>
                  <a:gd name="T6" fmla="*/ 130 w 130"/>
                  <a:gd name="T7" fmla="*/ 0 h 77"/>
                  <a:gd name="T8" fmla="*/ 121 w 130"/>
                  <a:gd name="T9" fmla="*/ 4 h 77"/>
                  <a:gd name="T10" fmla="*/ 106 w 130"/>
                  <a:gd name="T11" fmla="*/ 10 h 77"/>
                  <a:gd name="T12" fmla="*/ 88 w 130"/>
                  <a:gd name="T13" fmla="*/ 16 h 77"/>
                  <a:gd name="T14" fmla="*/ 69 w 130"/>
                  <a:gd name="T15" fmla="*/ 23 h 77"/>
                  <a:gd name="T16" fmla="*/ 42 w 130"/>
                  <a:gd name="T17" fmla="*/ 29 h 77"/>
                  <a:gd name="T18" fmla="*/ 20 w 130"/>
                  <a:gd name="T19" fmla="*/ 35 h 77"/>
                  <a:gd name="T20" fmla="*/ 0 w 130"/>
                  <a:gd name="T21" fmla="*/ 39 h 77"/>
                  <a:gd name="T22" fmla="*/ 20 w 130"/>
                  <a:gd name="T23" fmla="*/ 41 h 77"/>
                  <a:gd name="T24" fmla="*/ 42 w 130"/>
                  <a:gd name="T25" fmla="*/ 46 h 77"/>
                  <a:gd name="T26" fmla="*/ 69 w 130"/>
                  <a:gd name="T27" fmla="*/ 54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0"/>
                  <a:gd name="T43" fmla="*/ 0 h 77"/>
                  <a:gd name="T44" fmla="*/ 130 w 130"/>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0" h="77">
                    <a:moveTo>
                      <a:pt x="69" y="54"/>
                    </a:moveTo>
                    <a:lnTo>
                      <a:pt x="102" y="66"/>
                    </a:lnTo>
                    <a:lnTo>
                      <a:pt x="130" y="77"/>
                    </a:lnTo>
                    <a:lnTo>
                      <a:pt x="130" y="0"/>
                    </a:lnTo>
                    <a:lnTo>
                      <a:pt x="121" y="4"/>
                    </a:lnTo>
                    <a:lnTo>
                      <a:pt x="106" y="10"/>
                    </a:lnTo>
                    <a:lnTo>
                      <a:pt x="88" y="16"/>
                    </a:lnTo>
                    <a:lnTo>
                      <a:pt x="69" y="23"/>
                    </a:lnTo>
                    <a:lnTo>
                      <a:pt x="42" y="29"/>
                    </a:lnTo>
                    <a:lnTo>
                      <a:pt x="20" y="35"/>
                    </a:lnTo>
                    <a:lnTo>
                      <a:pt x="0" y="39"/>
                    </a:lnTo>
                    <a:lnTo>
                      <a:pt x="20" y="41"/>
                    </a:lnTo>
                    <a:lnTo>
                      <a:pt x="42" y="46"/>
                    </a:lnTo>
                    <a:lnTo>
                      <a:pt x="69" y="54"/>
                    </a:lnTo>
                    <a:close/>
                  </a:path>
                </a:pathLst>
              </a:custGeom>
              <a:solidFill>
                <a:srgbClr val="000000"/>
              </a:solidFill>
              <a:ln w="0">
                <a:solidFill>
                  <a:srgbClr val="000000"/>
                </a:solidFill>
                <a:prstDash val="solid"/>
                <a:round/>
                <a:headEnd/>
                <a:tailEnd/>
              </a:ln>
            </p:spPr>
            <p:txBody>
              <a:bodyPr/>
              <a:lstStyle/>
              <a:p>
                <a:endParaRPr lang="it-IT"/>
              </a:p>
            </p:txBody>
          </p:sp>
          <p:sp>
            <p:nvSpPr>
              <p:cNvPr id="2191" name="Freeform 350"/>
              <p:cNvSpPr>
                <a:spLocks/>
              </p:cNvSpPr>
              <p:nvPr/>
            </p:nvSpPr>
            <p:spPr bwMode="auto">
              <a:xfrm>
                <a:off x="1819" y="3663"/>
                <a:ext cx="68" cy="42"/>
              </a:xfrm>
              <a:custGeom>
                <a:avLst/>
                <a:gdLst>
                  <a:gd name="T0" fmla="*/ 67 w 136"/>
                  <a:gd name="T1" fmla="*/ 10 h 84"/>
                  <a:gd name="T2" fmla="*/ 42 w 136"/>
                  <a:gd name="T3" fmla="*/ 12 h 84"/>
                  <a:gd name="T4" fmla="*/ 21 w 136"/>
                  <a:gd name="T5" fmla="*/ 12 h 84"/>
                  <a:gd name="T6" fmla="*/ 0 w 136"/>
                  <a:gd name="T7" fmla="*/ 12 h 84"/>
                  <a:gd name="T8" fmla="*/ 29 w 136"/>
                  <a:gd name="T9" fmla="*/ 84 h 84"/>
                  <a:gd name="T10" fmla="*/ 36 w 136"/>
                  <a:gd name="T11" fmla="*/ 77 h 84"/>
                  <a:gd name="T12" fmla="*/ 48 w 136"/>
                  <a:gd name="T13" fmla="*/ 65 h 84"/>
                  <a:gd name="T14" fmla="*/ 63 w 136"/>
                  <a:gd name="T15" fmla="*/ 52 h 84"/>
                  <a:gd name="T16" fmla="*/ 78 w 136"/>
                  <a:gd name="T17" fmla="*/ 40 h 84"/>
                  <a:gd name="T18" fmla="*/ 99 w 136"/>
                  <a:gd name="T19" fmla="*/ 23 h 84"/>
                  <a:gd name="T20" fmla="*/ 119 w 136"/>
                  <a:gd name="T21" fmla="*/ 10 h 84"/>
                  <a:gd name="T22" fmla="*/ 136 w 136"/>
                  <a:gd name="T23" fmla="*/ 0 h 84"/>
                  <a:gd name="T24" fmla="*/ 105 w 136"/>
                  <a:gd name="T25" fmla="*/ 6 h 84"/>
                  <a:gd name="T26" fmla="*/ 67 w 136"/>
                  <a:gd name="T27" fmla="*/ 10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6"/>
                  <a:gd name="T43" fmla="*/ 0 h 84"/>
                  <a:gd name="T44" fmla="*/ 136 w 136"/>
                  <a:gd name="T45" fmla="*/ 84 h 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6" h="84">
                    <a:moveTo>
                      <a:pt x="67" y="10"/>
                    </a:moveTo>
                    <a:lnTo>
                      <a:pt x="42" y="12"/>
                    </a:lnTo>
                    <a:lnTo>
                      <a:pt x="21" y="12"/>
                    </a:lnTo>
                    <a:lnTo>
                      <a:pt x="0" y="12"/>
                    </a:lnTo>
                    <a:lnTo>
                      <a:pt x="29" y="84"/>
                    </a:lnTo>
                    <a:lnTo>
                      <a:pt x="36" y="77"/>
                    </a:lnTo>
                    <a:lnTo>
                      <a:pt x="48" y="65"/>
                    </a:lnTo>
                    <a:lnTo>
                      <a:pt x="63" y="52"/>
                    </a:lnTo>
                    <a:lnTo>
                      <a:pt x="78" y="40"/>
                    </a:lnTo>
                    <a:lnTo>
                      <a:pt x="99" y="23"/>
                    </a:lnTo>
                    <a:lnTo>
                      <a:pt x="119" y="10"/>
                    </a:lnTo>
                    <a:lnTo>
                      <a:pt x="136" y="0"/>
                    </a:lnTo>
                    <a:lnTo>
                      <a:pt x="105" y="6"/>
                    </a:lnTo>
                    <a:lnTo>
                      <a:pt x="67" y="10"/>
                    </a:lnTo>
                    <a:close/>
                  </a:path>
                </a:pathLst>
              </a:custGeom>
              <a:solidFill>
                <a:srgbClr val="000000"/>
              </a:solidFill>
              <a:ln w="0">
                <a:solidFill>
                  <a:srgbClr val="000000"/>
                </a:solidFill>
                <a:prstDash val="solid"/>
                <a:round/>
                <a:headEnd/>
                <a:tailEnd/>
              </a:ln>
            </p:spPr>
            <p:txBody>
              <a:bodyPr/>
              <a:lstStyle/>
              <a:p>
                <a:endParaRPr lang="it-IT"/>
              </a:p>
            </p:txBody>
          </p:sp>
          <p:sp>
            <p:nvSpPr>
              <p:cNvPr id="2192" name="Rectangle 351"/>
              <p:cNvSpPr>
                <a:spLocks noChangeArrowheads="1"/>
              </p:cNvSpPr>
              <p:nvPr/>
            </p:nvSpPr>
            <p:spPr bwMode="auto">
              <a:xfrm>
                <a:off x="1420" y="3485"/>
                <a:ext cx="143" cy="132"/>
              </a:xfrm>
              <a:prstGeom prst="rect">
                <a:avLst/>
              </a:prstGeom>
              <a:solidFill>
                <a:srgbClr val="FFFFFF"/>
              </a:solidFill>
              <a:ln w="0">
                <a:solidFill>
                  <a:srgbClr val="FFFFFF"/>
                </a:solidFill>
                <a:miter lim="800000"/>
                <a:headEnd/>
                <a:tailEnd/>
              </a:ln>
            </p:spPr>
            <p:txBody>
              <a:bodyPr/>
              <a:lstStyle/>
              <a:p>
                <a:endParaRPr lang="it-IT"/>
              </a:p>
            </p:txBody>
          </p:sp>
          <p:sp>
            <p:nvSpPr>
              <p:cNvPr id="2193" name="Freeform 352"/>
              <p:cNvSpPr>
                <a:spLocks/>
              </p:cNvSpPr>
              <p:nvPr/>
            </p:nvSpPr>
            <p:spPr bwMode="auto">
              <a:xfrm>
                <a:off x="1451" y="3519"/>
                <a:ext cx="74" cy="71"/>
              </a:xfrm>
              <a:custGeom>
                <a:avLst/>
                <a:gdLst>
                  <a:gd name="T0" fmla="*/ 25 w 148"/>
                  <a:gd name="T1" fmla="*/ 13 h 142"/>
                  <a:gd name="T2" fmla="*/ 33 w 148"/>
                  <a:gd name="T3" fmla="*/ 13 h 142"/>
                  <a:gd name="T4" fmla="*/ 44 w 148"/>
                  <a:gd name="T5" fmla="*/ 15 h 142"/>
                  <a:gd name="T6" fmla="*/ 54 w 148"/>
                  <a:gd name="T7" fmla="*/ 21 h 142"/>
                  <a:gd name="T8" fmla="*/ 58 w 148"/>
                  <a:gd name="T9" fmla="*/ 31 h 142"/>
                  <a:gd name="T10" fmla="*/ 64 w 148"/>
                  <a:gd name="T11" fmla="*/ 50 h 142"/>
                  <a:gd name="T12" fmla="*/ 66 w 148"/>
                  <a:gd name="T13" fmla="*/ 75 h 142"/>
                  <a:gd name="T14" fmla="*/ 58 w 148"/>
                  <a:gd name="T15" fmla="*/ 88 h 142"/>
                  <a:gd name="T16" fmla="*/ 46 w 148"/>
                  <a:gd name="T17" fmla="*/ 105 h 142"/>
                  <a:gd name="T18" fmla="*/ 37 w 148"/>
                  <a:gd name="T19" fmla="*/ 119 h 142"/>
                  <a:gd name="T20" fmla="*/ 31 w 148"/>
                  <a:gd name="T21" fmla="*/ 124 h 142"/>
                  <a:gd name="T22" fmla="*/ 25 w 148"/>
                  <a:gd name="T23" fmla="*/ 122 h 142"/>
                  <a:gd name="T24" fmla="*/ 18 w 148"/>
                  <a:gd name="T25" fmla="*/ 117 h 142"/>
                  <a:gd name="T26" fmla="*/ 8 w 148"/>
                  <a:gd name="T27" fmla="*/ 117 h 142"/>
                  <a:gd name="T28" fmla="*/ 2 w 148"/>
                  <a:gd name="T29" fmla="*/ 122 h 142"/>
                  <a:gd name="T30" fmla="*/ 2 w 148"/>
                  <a:gd name="T31" fmla="*/ 132 h 142"/>
                  <a:gd name="T32" fmla="*/ 10 w 148"/>
                  <a:gd name="T33" fmla="*/ 140 h 142"/>
                  <a:gd name="T34" fmla="*/ 22 w 148"/>
                  <a:gd name="T35" fmla="*/ 140 h 142"/>
                  <a:gd name="T36" fmla="*/ 33 w 148"/>
                  <a:gd name="T37" fmla="*/ 134 h 142"/>
                  <a:gd name="T38" fmla="*/ 56 w 148"/>
                  <a:gd name="T39" fmla="*/ 105 h 142"/>
                  <a:gd name="T40" fmla="*/ 77 w 148"/>
                  <a:gd name="T41" fmla="*/ 105 h 142"/>
                  <a:gd name="T42" fmla="*/ 85 w 148"/>
                  <a:gd name="T43" fmla="*/ 132 h 142"/>
                  <a:gd name="T44" fmla="*/ 92 w 148"/>
                  <a:gd name="T45" fmla="*/ 140 h 142"/>
                  <a:gd name="T46" fmla="*/ 102 w 148"/>
                  <a:gd name="T47" fmla="*/ 140 h 142"/>
                  <a:gd name="T48" fmla="*/ 111 w 148"/>
                  <a:gd name="T49" fmla="*/ 134 h 142"/>
                  <a:gd name="T50" fmla="*/ 131 w 148"/>
                  <a:gd name="T51" fmla="*/ 117 h 142"/>
                  <a:gd name="T52" fmla="*/ 131 w 148"/>
                  <a:gd name="T53" fmla="*/ 101 h 142"/>
                  <a:gd name="T54" fmla="*/ 123 w 148"/>
                  <a:gd name="T55" fmla="*/ 115 h 142"/>
                  <a:gd name="T56" fmla="*/ 113 w 148"/>
                  <a:gd name="T57" fmla="*/ 122 h 142"/>
                  <a:gd name="T58" fmla="*/ 110 w 148"/>
                  <a:gd name="T59" fmla="*/ 124 h 142"/>
                  <a:gd name="T60" fmla="*/ 106 w 148"/>
                  <a:gd name="T61" fmla="*/ 121 h 142"/>
                  <a:gd name="T62" fmla="*/ 102 w 148"/>
                  <a:gd name="T63" fmla="*/ 115 h 142"/>
                  <a:gd name="T64" fmla="*/ 88 w 148"/>
                  <a:gd name="T65" fmla="*/ 55 h 142"/>
                  <a:gd name="T66" fmla="*/ 100 w 148"/>
                  <a:gd name="T67" fmla="*/ 36 h 142"/>
                  <a:gd name="T68" fmla="*/ 110 w 148"/>
                  <a:gd name="T69" fmla="*/ 25 h 142"/>
                  <a:gd name="T70" fmla="*/ 117 w 148"/>
                  <a:gd name="T71" fmla="*/ 21 h 142"/>
                  <a:gd name="T72" fmla="*/ 121 w 148"/>
                  <a:gd name="T73" fmla="*/ 21 h 142"/>
                  <a:gd name="T74" fmla="*/ 129 w 148"/>
                  <a:gd name="T75" fmla="*/ 23 h 142"/>
                  <a:gd name="T76" fmla="*/ 136 w 148"/>
                  <a:gd name="T77" fmla="*/ 25 h 142"/>
                  <a:gd name="T78" fmla="*/ 146 w 148"/>
                  <a:gd name="T79" fmla="*/ 21 h 142"/>
                  <a:gd name="T80" fmla="*/ 148 w 148"/>
                  <a:gd name="T81" fmla="*/ 13 h 142"/>
                  <a:gd name="T82" fmla="*/ 144 w 148"/>
                  <a:gd name="T83" fmla="*/ 4 h 142"/>
                  <a:gd name="T84" fmla="*/ 132 w 148"/>
                  <a:gd name="T85" fmla="*/ 0 h 142"/>
                  <a:gd name="T86" fmla="*/ 125 w 148"/>
                  <a:gd name="T87" fmla="*/ 2 h 142"/>
                  <a:gd name="T88" fmla="*/ 111 w 148"/>
                  <a:gd name="T89" fmla="*/ 11 h 142"/>
                  <a:gd name="T90" fmla="*/ 100 w 148"/>
                  <a:gd name="T91" fmla="*/ 25 h 142"/>
                  <a:gd name="T92" fmla="*/ 83 w 148"/>
                  <a:gd name="T93" fmla="*/ 34 h 142"/>
                  <a:gd name="T94" fmla="*/ 79 w 148"/>
                  <a:gd name="T95" fmla="*/ 19 h 142"/>
                  <a:gd name="T96" fmla="*/ 71 w 148"/>
                  <a:gd name="T97" fmla="*/ 8 h 142"/>
                  <a:gd name="T98" fmla="*/ 25 w 148"/>
                  <a:gd name="T99" fmla="*/ 8 h 1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8"/>
                  <a:gd name="T151" fmla="*/ 0 h 142"/>
                  <a:gd name="T152" fmla="*/ 148 w 148"/>
                  <a:gd name="T153" fmla="*/ 142 h 14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8" h="142">
                    <a:moveTo>
                      <a:pt x="25" y="8"/>
                    </a:moveTo>
                    <a:lnTo>
                      <a:pt x="25" y="13"/>
                    </a:lnTo>
                    <a:lnTo>
                      <a:pt x="29" y="13"/>
                    </a:lnTo>
                    <a:lnTo>
                      <a:pt x="33" y="13"/>
                    </a:lnTo>
                    <a:lnTo>
                      <a:pt x="41" y="13"/>
                    </a:lnTo>
                    <a:lnTo>
                      <a:pt x="44" y="15"/>
                    </a:lnTo>
                    <a:lnTo>
                      <a:pt x="50" y="17"/>
                    </a:lnTo>
                    <a:lnTo>
                      <a:pt x="54" y="21"/>
                    </a:lnTo>
                    <a:lnTo>
                      <a:pt x="56" y="25"/>
                    </a:lnTo>
                    <a:lnTo>
                      <a:pt x="58" y="31"/>
                    </a:lnTo>
                    <a:lnTo>
                      <a:pt x="60" y="36"/>
                    </a:lnTo>
                    <a:lnTo>
                      <a:pt x="64" y="50"/>
                    </a:lnTo>
                    <a:lnTo>
                      <a:pt x="69" y="71"/>
                    </a:lnTo>
                    <a:lnTo>
                      <a:pt x="66" y="75"/>
                    </a:lnTo>
                    <a:lnTo>
                      <a:pt x="64" y="80"/>
                    </a:lnTo>
                    <a:lnTo>
                      <a:pt x="58" y="88"/>
                    </a:lnTo>
                    <a:lnTo>
                      <a:pt x="52" y="98"/>
                    </a:lnTo>
                    <a:lnTo>
                      <a:pt x="46" y="105"/>
                    </a:lnTo>
                    <a:lnTo>
                      <a:pt x="43" y="113"/>
                    </a:lnTo>
                    <a:lnTo>
                      <a:pt x="37" y="119"/>
                    </a:lnTo>
                    <a:lnTo>
                      <a:pt x="33" y="122"/>
                    </a:lnTo>
                    <a:lnTo>
                      <a:pt x="31" y="124"/>
                    </a:lnTo>
                    <a:lnTo>
                      <a:pt x="29" y="124"/>
                    </a:lnTo>
                    <a:lnTo>
                      <a:pt x="25" y="122"/>
                    </a:lnTo>
                    <a:lnTo>
                      <a:pt x="23" y="121"/>
                    </a:lnTo>
                    <a:lnTo>
                      <a:pt x="18" y="117"/>
                    </a:lnTo>
                    <a:lnTo>
                      <a:pt x="12" y="117"/>
                    </a:lnTo>
                    <a:lnTo>
                      <a:pt x="8" y="117"/>
                    </a:lnTo>
                    <a:lnTo>
                      <a:pt x="4" y="119"/>
                    </a:lnTo>
                    <a:lnTo>
                      <a:pt x="2" y="122"/>
                    </a:lnTo>
                    <a:lnTo>
                      <a:pt x="0" y="128"/>
                    </a:lnTo>
                    <a:lnTo>
                      <a:pt x="2" y="132"/>
                    </a:lnTo>
                    <a:lnTo>
                      <a:pt x="4" y="136"/>
                    </a:lnTo>
                    <a:lnTo>
                      <a:pt x="10" y="140"/>
                    </a:lnTo>
                    <a:lnTo>
                      <a:pt x="16" y="142"/>
                    </a:lnTo>
                    <a:lnTo>
                      <a:pt x="22" y="140"/>
                    </a:lnTo>
                    <a:lnTo>
                      <a:pt x="27" y="138"/>
                    </a:lnTo>
                    <a:lnTo>
                      <a:pt x="33" y="134"/>
                    </a:lnTo>
                    <a:lnTo>
                      <a:pt x="44" y="122"/>
                    </a:lnTo>
                    <a:lnTo>
                      <a:pt x="56" y="105"/>
                    </a:lnTo>
                    <a:lnTo>
                      <a:pt x="71" y="80"/>
                    </a:lnTo>
                    <a:lnTo>
                      <a:pt x="77" y="105"/>
                    </a:lnTo>
                    <a:lnTo>
                      <a:pt x="81" y="122"/>
                    </a:lnTo>
                    <a:lnTo>
                      <a:pt x="85" y="132"/>
                    </a:lnTo>
                    <a:lnTo>
                      <a:pt x="88" y="136"/>
                    </a:lnTo>
                    <a:lnTo>
                      <a:pt x="92" y="140"/>
                    </a:lnTo>
                    <a:lnTo>
                      <a:pt x="98" y="142"/>
                    </a:lnTo>
                    <a:lnTo>
                      <a:pt x="102" y="140"/>
                    </a:lnTo>
                    <a:lnTo>
                      <a:pt x="108" y="138"/>
                    </a:lnTo>
                    <a:lnTo>
                      <a:pt x="111" y="134"/>
                    </a:lnTo>
                    <a:lnTo>
                      <a:pt x="121" y="126"/>
                    </a:lnTo>
                    <a:lnTo>
                      <a:pt x="131" y="117"/>
                    </a:lnTo>
                    <a:lnTo>
                      <a:pt x="136" y="105"/>
                    </a:lnTo>
                    <a:lnTo>
                      <a:pt x="131" y="101"/>
                    </a:lnTo>
                    <a:lnTo>
                      <a:pt x="127" y="109"/>
                    </a:lnTo>
                    <a:lnTo>
                      <a:pt x="123" y="115"/>
                    </a:lnTo>
                    <a:lnTo>
                      <a:pt x="117" y="121"/>
                    </a:lnTo>
                    <a:lnTo>
                      <a:pt x="113" y="122"/>
                    </a:lnTo>
                    <a:lnTo>
                      <a:pt x="111" y="122"/>
                    </a:lnTo>
                    <a:lnTo>
                      <a:pt x="110" y="124"/>
                    </a:lnTo>
                    <a:lnTo>
                      <a:pt x="108" y="122"/>
                    </a:lnTo>
                    <a:lnTo>
                      <a:pt x="106" y="121"/>
                    </a:lnTo>
                    <a:lnTo>
                      <a:pt x="104" y="119"/>
                    </a:lnTo>
                    <a:lnTo>
                      <a:pt x="102" y="115"/>
                    </a:lnTo>
                    <a:lnTo>
                      <a:pt x="100" y="107"/>
                    </a:lnTo>
                    <a:lnTo>
                      <a:pt x="88" y="55"/>
                    </a:lnTo>
                    <a:lnTo>
                      <a:pt x="94" y="44"/>
                    </a:lnTo>
                    <a:lnTo>
                      <a:pt x="100" y="36"/>
                    </a:lnTo>
                    <a:lnTo>
                      <a:pt x="106" y="29"/>
                    </a:lnTo>
                    <a:lnTo>
                      <a:pt x="110" y="25"/>
                    </a:lnTo>
                    <a:lnTo>
                      <a:pt x="113" y="23"/>
                    </a:lnTo>
                    <a:lnTo>
                      <a:pt x="117" y="21"/>
                    </a:lnTo>
                    <a:lnTo>
                      <a:pt x="119" y="21"/>
                    </a:lnTo>
                    <a:lnTo>
                      <a:pt x="121" y="21"/>
                    </a:lnTo>
                    <a:lnTo>
                      <a:pt x="125" y="21"/>
                    </a:lnTo>
                    <a:lnTo>
                      <a:pt x="129" y="23"/>
                    </a:lnTo>
                    <a:lnTo>
                      <a:pt x="132" y="23"/>
                    </a:lnTo>
                    <a:lnTo>
                      <a:pt x="136" y="25"/>
                    </a:lnTo>
                    <a:lnTo>
                      <a:pt x="140" y="23"/>
                    </a:lnTo>
                    <a:lnTo>
                      <a:pt x="146" y="21"/>
                    </a:lnTo>
                    <a:lnTo>
                      <a:pt x="148" y="17"/>
                    </a:lnTo>
                    <a:lnTo>
                      <a:pt x="148" y="13"/>
                    </a:lnTo>
                    <a:lnTo>
                      <a:pt x="146" y="8"/>
                    </a:lnTo>
                    <a:lnTo>
                      <a:pt x="144" y="4"/>
                    </a:lnTo>
                    <a:lnTo>
                      <a:pt x="140" y="2"/>
                    </a:lnTo>
                    <a:lnTo>
                      <a:pt x="132" y="0"/>
                    </a:lnTo>
                    <a:lnTo>
                      <a:pt x="129" y="0"/>
                    </a:lnTo>
                    <a:lnTo>
                      <a:pt x="125" y="2"/>
                    </a:lnTo>
                    <a:lnTo>
                      <a:pt x="119" y="6"/>
                    </a:lnTo>
                    <a:lnTo>
                      <a:pt x="111" y="11"/>
                    </a:lnTo>
                    <a:lnTo>
                      <a:pt x="104" y="17"/>
                    </a:lnTo>
                    <a:lnTo>
                      <a:pt x="100" y="25"/>
                    </a:lnTo>
                    <a:lnTo>
                      <a:pt x="85" y="44"/>
                    </a:lnTo>
                    <a:lnTo>
                      <a:pt x="83" y="34"/>
                    </a:lnTo>
                    <a:lnTo>
                      <a:pt x="81" y="27"/>
                    </a:lnTo>
                    <a:lnTo>
                      <a:pt x="79" y="19"/>
                    </a:lnTo>
                    <a:lnTo>
                      <a:pt x="77" y="15"/>
                    </a:lnTo>
                    <a:lnTo>
                      <a:pt x="71" y="8"/>
                    </a:lnTo>
                    <a:lnTo>
                      <a:pt x="66" y="0"/>
                    </a:lnTo>
                    <a:lnTo>
                      <a:pt x="25" y="8"/>
                    </a:lnTo>
                    <a:close/>
                  </a:path>
                </a:pathLst>
              </a:custGeom>
              <a:solidFill>
                <a:srgbClr val="000000"/>
              </a:solidFill>
              <a:ln w="0">
                <a:solidFill>
                  <a:srgbClr val="000000"/>
                </a:solidFill>
                <a:prstDash val="solid"/>
                <a:round/>
                <a:headEnd/>
                <a:tailEnd/>
              </a:ln>
            </p:spPr>
            <p:txBody>
              <a:bodyPr/>
              <a:lstStyle/>
              <a:p>
                <a:endParaRPr lang="it-IT"/>
              </a:p>
            </p:txBody>
          </p:sp>
          <p:sp>
            <p:nvSpPr>
              <p:cNvPr id="2194" name="Rectangle 353"/>
              <p:cNvSpPr>
                <a:spLocks noChangeArrowheads="1"/>
              </p:cNvSpPr>
              <p:nvPr/>
            </p:nvSpPr>
            <p:spPr bwMode="auto">
              <a:xfrm>
                <a:off x="1407" y="3712"/>
                <a:ext cx="201" cy="161"/>
              </a:xfrm>
              <a:prstGeom prst="rect">
                <a:avLst/>
              </a:prstGeom>
              <a:solidFill>
                <a:srgbClr val="FFFFFF"/>
              </a:solidFill>
              <a:ln w="0">
                <a:solidFill>
                  <a:srgbClr val="FFFFFF"/>
                </a:solidFill>
                <a:miter lim="800000"/>
                <a:headEnd/>
                <a:tailEnd/>
              </a:ln>
            </p:spPr>
            <p:txBody>
              <a:bodyPr/>
              <a:lstStyle/>
              <a:p>
                <a:endParaRPr lang="it-IT"/>
              </a:p>
            </p:txBody>
          </p:sp>
          <p:sp>
            <p:nvSpPr>
              <p:cNvPr id="2195" name="Freeform 354"/>
              <p:cNvSpPr>
                <a:spLocks noEditPoints="1"/>
              </p:cNvSpPr>
              <p:nvPr/>
            </p:nvSpPr>
            <p:spPr bwMode="auto">
              <a:xfrm>
                <a:off x="1473" y="3742"/>
                <a:ext cx="69" cy="110"/>
              </a:xfrm>
              <a:custGeom>
                <a:avLst/>
                <a:gdLst>
                  <a:gd name="T0" fmla="*/ 54 w 138"/>
                  <a:gd name="T1" fmla="*/ 4 h 220"/>
                  <a:gd name="T2" fmla="*/ 29 w 138"/>
                  <a:gd name="T3" fmla="*/ 21 h 220"/>
                  <a:gd name="T4" fmla="*/ 10 w 138"/>
                  <a:gd name="T5" fmla="*/ 50 h 220"/>
                  <a:gd name="T6" fmla="*/ 0 w 138"/>
                  <a:gd name="T7" fmla="*/ 99 h 220"/>
                  <a:gd name="T8" fmla="*/ 4 w 138"/>
                  <a:gd name="T9" fmla="*/ 147 h 220"/>
                  <a:gd name="T10" fmla="*/ 12 w 138"/>
                  <a:gd name="T11" fmla="*/ 176 h 220"/>
                  <a:gd name="T12" fmla="*/ 41 w 138"/>
                  <a:gd name="T13" fmla="*/ 210 h 220"/>
                  <a:gd name="T14" fmla="*/ 69 w 138"/>
                  <a:gd name="T15" fmla="*/ 220 h 220"/>
                  <a:gd name="T16" fmla="*/ 98 w 138"/>
                  <a:gd name="T17" fmla="*/ 210 h 220"/>
                  <a:gd name="T18" fmla="*/ 127 w 138"/>
                  <a:gd name="T19" fmla="*/ 176 h 220"/>
                  <a:gd name="T20" fmla="*/ 134 w 138"/>
                  <a:gd name="T21" fmla="*/ 147 h 220"/>
                  <a:gd name="T22" fmla="*/ 138 w 138"/>
                  <a:gd name="T23" fmla="*/ 99 h 220"/>
                  <a:gd name="T24" fmla="*/ 129 w 138"/>
                  <a:gd name="T25" fmla="*/ 50 h 220"/>
                  <a:gd name="T26" fmla="*/ 110 w 138"/>
                  <a:gd name="T27" fmla="*/ 21 h 220"/>
                  <a:gd name="T28" fmla="*/ 87 w 138"/>
                  <a:gd name="T29" fmla="*/ 4 h 220"/>
                  <a:gd name="T30" fmla="*/ 31 w 138"/>
                  <a:gd name="T31" fmla="*/ 99 h 220"/>
                  <a:gd name="T32" fmla="*/ 39 w 138"/>
                  <a:gd name="T33" fmla="*/ 48 h 220"/>
                  <a:gd name="T34" fmla="*/ 48 w 138"/>
                  <a:gd name="T35" fmla="*/ 25 h 220"/>
                  <a:gd name="T36" fmla="*/ 54 w 138"/>
                  <a:gd name="T37" fmla="*/ 17 h 220"/>
                  <a:gd name="T38" fmla="*/ 64 w 138"/>
                  <a:gd name="T39" fmla="*/ 11 h 220"/>
                  <a:gd name="T40" fmla="*/ 75 w 138"/>
                  <a:gd name="T41" fmla="*/ 11 h 220"/>
                  <a:gd name="T42" fmla="*/ 85 w 138"/>
                  <a:gd name="T43" fmla="*/ 17 h 220"/>
                  <a:gd name="T44" fmla="*/ 90 w 138"/>
                  <a:gd name="T45" fmla="*/ 25 h 220"/>
                  <a:gd name="T46" fmla="*/ 100 w 138"/>
                  <a:gd name="T47" fmla="*/ 48 h 220"/>
                  <a:gd name="T48" fmla="*/ 108 w 138"/>
                  <a:gd name="T49" fmla="*/ 99 h 220"/>
                  <a:gd name="T50" fmla="*/ 108 w 138"/>
                  <a:gd name="T51" fmla="*/ 117 h 220"/>
                  <a:gd name="T52" fmla="*/ 104 w 138"/>
                  <a:gd name="T53" fmla="*/ 161 h 220"/>
                  <a:gd name="T54" fmla="*/ 90 w 138"/>
                  <a:gd name="T55" fmla="*/ 193 h 220"/>
                  <a:gd name="T56" fmla="*/ 81 w 138"/>
                  <a:gd name="T57" fmla="*/ 203 h 220"/>
                  <a:gd name="T58" fmla="*/ 69 w 138"/>
                  <a:gd name="T59" fmla="*/ 207 h 220"/>
                  <a:gd name="T60" fmla="*/ 58 w 138"/>
                  <a:gd name="T61" fmla="*/ 203 h 220"/>
                  <a:gd name="T62" fmla="*/ 50 w 138"/>
                  <a:gd name="T63" fmla="*/ 193 h 220"/>
                  <a:gd name="T64" fmla="*/ 35 w 138"/>
                  <a:gd name="T65" fmla="*/ 161 h 220"/>
                  <a:gd name="T66" fmla="*/ 33 w 138"/>
                  <a:gd name="T67" fmla="*/ 117 h 2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8"/>
                  <a:gd name="T103" fmla="*/ 0 h 220"/>
                  <a:gd name="T104" fmla="*/ 138 w 138"/>
                  <a:gd name="T105" fmla="*/ 220 h 2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8" h="220">
                    <a:moveTo>
                      <a:pt x="69" y="0"/>
                    </a:moveTo>
                    <a:lnTo>
                      <a:pt x="54" y="4"/>
                    </a:lnTo>
                    <a:lnTo>
                      <a:pt x="39" y="11"/>
                    </a:lnTo>
                    <a:lnTo>
                      <a:pt x="29" y="21"/>
                    </a:lnTo>
                    <a:lnTo>
                      <a:pt x="22" y="29"/>
                    </a:lnTo>
                    <a:lnTo>
                      <a:pt x="10" y="50"/>
                    </a:lnTo>
                    <a:lnTo>
                      <a:pt x="4" y="71"/>
                    </a:lnTo>
                    <a:lnTo>
                      <a:pt x="0" y="99"/>
                    </a:lnTo>
                    <a:lnTo>
                      <a:pt x="2" y="128"/>
                    </a:lnTo>
                    <a:lnTo>
                      <a:pt x="4" y="147"/>
                    </a:lnTo>
                    <a:lnTo>
                      <a:pt x="6" y="161"/>
                    </a:lnTo>
                    <a:lnTo>
                      <a:pt x="12" y="176"/>
                    </a:lnTo>
                    <a:lnTo>
                      <a:pt x="23" y="193"/>
                    </a:lnTo>
                    <a:lnTo>
                      <a:pt x="41" y="210"/>
                    </a:lnTo>
                    <a:lnTo>
                      <a:pt x="56" y="218"/>
                    </a:lnTo>
                    <a:lnTo>
                      <a:pt x="69" y="220"/>
                    </a:lnTo>
                    <a:lnTo>
                      <a:pt x="83" y="218"/>
                    </a:lnTo>
                    <a:lnTo>
                      <a:pt x="98" y="210"/>
                    </a:lnTo>
                    <a:lnTo>
                      <a:pt x="115" y="193"/>
                    </a:lnTo>
                    <a:lnTo>
                      <a:pt x="127" y="176"/>
                    </a:lnTo>
                    <a:lnTo>
                      <a:pt x="132" y="161"/>
                    </a:lnTo>
                    <a:lnTo>
                      <a:pt x="134" y="147"/>
                    </a:lnTo>
                    <a:lnTo>
                      <a:pt x="136" y="128"/>
                    </a:lnTo>
                    <a:lnTo>
                      <a:pt x="138" y="99"/>
                    </a:lnTo>
                    <a:lnTo>
                      <a:pt x="134" y="71"/>
                    </a:lnTo>
                    <a:lnTo>
                      <a:pt x="129" y="50"/>
                    </a:lnTo>
                    <a:lnTo>
                      <a:pt x="117" y="29"/>
                    </a:lnTo>
                    <a:lnTo>
                      <a:pt x="110" y="21"/>
                    </a:lnTo>
                    <a:lnTo>
                      <a:pt x="100" y="11"/>
                    </a:lnTo>
                    <a:lnTo>
                      <a:pt x="87" y="4"/>
                    </a:lnTo>
                    <a:lnTo>
                      <a:pt x="69" y="0"/>
                    </a:lnTo>
                    <a:close/>
                    <a:moveTo>
                      <a:pt x="31" y="99"/>
                    </a:moveTo>
                    <a:lnTo>
                      <a:pt x="33" y="71"/>
                    </a:lnTo>
                    <a:lnTo>
                      <a:pt x="39" y="48"/>
                    </a:lnTo>
                    <a:lnTo>
                      <a:pt x="46" y="27"/>
                    </a:lnTo>
                    <a:lnTo>
                      <a:pt x="48" y="25"/>
                    </a:lnTo>
                    <a:lnTo>
                      <a:pt x="50" y="21"/>
                    </a:lnTo>
                    <a:lnTo>
                      <a:pt x="54" y="17"/>
                    </a:lnTo>
                    <a:lnTo>
                      <a:pt x="60" y="13"/>
                    </a:lnTo>
                    <a:lnTo>
                      <a:pt x="64" y="11"/>
                    </a:lnTo>
                    <a:lnTo>
                      <a:pt x="69" y="11"/>
                    </a:lnTo>
                    <a:lnTo>
                      <a:pt x="75" y="11"/>
                    </a:lnTo>
                    <a:lnTo>
                      <a:pt x="79" y="13"/>
                    </a:lnTo>
                    <a:lnTo>
                      <a:pt x="85" y="17"/>
                    </a:lnTo>
                    <a:lnTo>
                      <a:pt x="88" y="21"/>
                    </a:lnTo>
                    <a:lnTo>
                      <a:pt x="90" y="25"/>
                    </a:lnTo>
                    <a:lnTo>
                      <a:pt x="92" y="27"/>
                    </a:lnTo>
                    <a:lnTo>
                      <a:pt x="100" y="48"/>
                    </a:lnTo>
                    <a:lnTo>
                      <a:pt x="106" y="71"/>
                    </a:lnTo>
                    <a:lnTo>
                      <a:pt x="108" y="99"/>
                    </a:lnTo>
                    <a:lnTo>
                      <a:pt x="31" y="99"/>
                    </a:lnTo>
                    <a:close/>
                    <a:moveTo>
                      <a:pt x="108" y="117"/>
                    </a:moveTo>
                    <a:lnTo>
                      <a:pt x="106" y="147"/>
                    </a:lnTo>
                    <a:lnTo>
                      <a:pt x="104" y="161"/>
                    </a:lnTo>
                    <a:lnTo>
                      <a:pt x="98" y="178"/>
                    </a:lnTo>
                    <a:lnTo>
                      <a:pt x="90" y="193"/>
                    </a:lnTo>
                    <a:lnTo>
                      <a:pt x="85" y="199"/>
                    </a:lnTo>
                    <a:lnTo>
                      <a:pt x="81" y="203"/>
                    </a:lnTo>
                    <a:lnTo>
                      <a:pt x="75" y="207"/>
                    </a:lnTo>
                    <a:lnTo>
                      <a:pt x="69" y="207"/>
                    </a:lnTo>
                    <a:lnTo>
                      <a:pt x="64" y="207"/>
                    </a:lnTo>
                    <a:lnTo>
                      <a:pt x="58" y="203"/>
                    </a:lnTo>
                    <a:lnTo>
                      <a:pt x="54" y="199"/>
                    </a:lnTo>
                    <a:lnTo>
                      <a:pt x="50" y="193"/>
                    </a:lnTo>
                    <a:lnTo>
                      <a:pt x="41" y="178"/>
                    </a:lnTo>
                    <a:lnTo>
                      <a:pt x="35" y="161"/>
                    </a:lnTo>
                    <a:lnTo>
                      <a:pt x="35" y="147"/>
                    </a:lnTo>
                    <a:lnTo>
                      <a:pt x="33" y="117"/>
                    </a:lnTo>
                    <a:lnTo>
                      <a:pt x="108" y="117"/>
                    </a:lnTo>
                    <a:close/>
                  </a:path>
                </a:pathLst>
              </a:custGeom>
              <a:solidFill>
                <a:srgbClr val="000000"/>
              </a:solidFill>
              <a:ln w="0">
                <a:solidFill>
                  <a:srgbClr val="000000"/>
                </a:solidFill>
                <a:prstDash val="solid"/>
                <a:round/>
                <a:headEnd/>
                <a:tailEnd/>
              </a:ln>
            </p:spPr>
            <p:txBody>
              <a:bodyPr/>
              <a:lstStyle/>
              <a:p>
                <a:endParaRPr lang="it-IT"/>
              </a:p>
            </p:txBody>
          </p:sp>
        </p:grpSp>
        <p:sp>
          <p:nvSpPr>
            <p:cNvPr id="2072" name="Text Box 363"/>
            <p:cNvSpPr txBox="1">
              <a:spLocks noChangeArrowheads="1"/>
            </p:cNvSpPr>
            <p:nvPr/>
          </p:nvSpPr>
          <p:spPr bwMode="auto">
            <a:xfrm>
              <a:off x="295" y="2523"/>
              <a:ext cx="635" cy="194"/>
            </a:xfrm>
            <a:prstGeom prst="rect">
              <a:avLst/>
            </a:prstGeom>
            <a:solidFill>
              <a:schemeClr val="bg1"/>
            </a:solidFill>
            <a:ln w="9525">
              <a:noFill/>
              <a:miter lim="800000"/>
              <a:headEnd/>
              <a:tailEnd/>
            </a:ln>
          </p:spPr>
          <p:txBody>
            <a:bodyPr>
              <a:spAutoFit/>
            </a:bodyPr>
            <a:lstStyle/>
            <a:p>
              <a:pPr>
                <a:spcBef>
                  <a:spcPct val="50000"/>
                </a:spcBef>
              </a:pPr>
              <a:r>
                <a:rPr lang="en-US" sz="1400" b="1" dirty="0" err="1" smtClean="0">
                  <a:solidFill>
                    <a:srgbClr val="0099FF"/>
                  </a:solidFill>
                </a:rPr>
                <a:t>incognite</a:t>
              </a:r>
              <a:endParaRPr lang="en-US" sz="1400" b="1" dirty="0">
                <a:solidFill>
                  <a:srgbClr val="0099FF"/>
                </a:solidFill>
              </a:endParaRPr>
            </a:p>
          </p:txBody>
        </p:sp>
      </p:grpSp>
      <p:sp>
        <p:nvSpPr>
          <p:cNvPr id="2068" name="Text Box 364"/>
          <p:cNvSpPr txBox="1">
            <a:spLocks noChangeArrowheads="1"/>
          </p:cNvSpPr>
          <p:nvPr/>
        </p:nvSpPr>
        <p:spPr bwMode="auto">
          <a:xfrm>
            <a:off x="3419475" y="4868863"/>
            <a:ext cx="2808288" cy="366712"/>
          </a:xfrm>
          <a:prstGeom prst="rect">
            <a:avLst/>
          </a:prstGeom>
          <a:noFill/>
          <a:ln w="9525">
            <a:noFill/>
            <a:miter lim="800000"/>
            <a:headEnd/>
            <a:tailEnd/>
          </a:ln>
        </p:spPr>
        <p:txBody>
          <a:bodyPr>
            <a:spAutoFit/>
          </a:bodyPr>
          <a:lstStyle/>
          <a:p>
            <a:pPr>
              <a:spcBef>
                <a:spcPct val="50000"/>
              </a:spcBef>
            </a:pPr>
            <a:r>
              <a:rPr lang="en-US" sz="1800" b="1" dirty="0" smtClean="0"/>
              <a:t>Data </a:t>
            </a:r>
            <a:r>
              <a:rPr lang="en-US" sz="1800" b="1" dirty="0" err="1" smtClean="0"/>
              <a:t>una</a:t>
            </a:r>
            <a:r>
              <a:rPr lang="en-US" sz="1800" b="1" dirty="0" smtClean="0"/>
              <a:t> prob. </a:t>
            </a:r>
            <a:r>
              <a:rPr lang="en-US" sz="1800" b="1" dirty="0" err="1" smtClean="0"/>
              <a:t>Gaussiana</a:t>
            </a:r>
            <a:endParaRPr lang="en-US" sz="1800" b="1" dirty="0"/>
          </a:p>
        </p:txBody>
      </p:sp>
      <p:graphicFrame>
        <p:nvGraphicFramePr>
          <p:cNvPr id="2053" name="Object 365"/>
          <p:cNvGraphicFramePr>
            <a:graphicFrameLocks noChangeAspect="1"/>
          </p:cNvGraphicFramePr>
          <p:nvPr/>
        </p:nvGraphicFramePr>
        <p:xfrm>
          <a:off x="6164263" y="4652963"/>
          <a:ext cx="2979737" cy="935037"/>
        </p:xfrm>
        <a:graphic>
          <a:graphicData uri="http://schemas.openxmlformats.org/presentationml/2006/ole">
            <mc:AlternateContent xmlns:mc="http://schemas.openxmlformats.org/markup-compatibility/2006">
              <mc:Choice xmlns:v="urn:schemas-microsoft-com:vml" Requires="v">
                <p:oleObj spid="_x0000_s65838" name="Equation" r:id="rId9" imgW="1752480" imgH="507960" progId="Equation.3">
                  <p:embed/>
                </p:oleObj>
              </mc:Choice>
              <mc:Fallback>
                <p:oleObj name="Equation" r:id="rId9" imgW="1752480" imgH="507960" progId="Equation.3">
                  <p:embed/>
                  <p:pic>
                    <p:nvPicPr>
                      <p:cNvPr id="0" name="Object 36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64263" y="4652963"/>
                        <a:ext cx="2979737" cy="935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0" name="TextBox 349"/>
          <p:cNvSpPr txBox="1"/>
          <p:nvPr/>
        </p:nvSpPr>
        <p:spPr>
          <a:xfrm>
            <a:off x="4129460" y="1714317"/>
            <a:ext cx="1008112" cy="400110"/>
          </a:xfrm>
          <a:prstGeom prst="rect">
            <a:avLst/>
          </a:prstGeom>
          <a:noFill/>
        </p:spPr>
        <p:txBody>
          <a:bodyPr wrap="square" rtlCol="0">
            <a:spAutoFit/>
          </a:bodyPr>
          <a:lstStyle/>
          <a:p>
            <a:r>
              <a:rPr lang="en-US" sz="2000" b="1" i="1" dirty="0" smtClean="0">
                <a:solidFill>
                  <a:srgbClr val="FF0000"/>
                </a:solidFill>
                <a:sym typeface="Symbol"/>
              </a:rPr>
              <a:t>=1/X</a:t>
            </a:r>
            <a:r>
              <a:rPr lang="en-US" sz="2000" b="1" i="1" baseline="-25000" dirty="0" smtClean="0">
                <a:solidFill>
                  <a:srgbClr val="FF0000"/>
                </a:solidFill>
                <a:sym typeface="Symbol"/>
              </a:rPr>
              <a:t>0</a:t>
            </a:r>
            <a:endParaRPr lang="it-IT" i="1" dirty="0">
              <a:solidFill>
                <a:srgbClr val="FF0000"/>
              </a:solidFill>
            </a:endParaRPr>
          </a:p>
        </p:txBody>
      </p:sp>
      <p:sp>
        <p:nvSpPr>
          <p:cNvPr id="351" name="TextBox 350"/>
          <p:cNvSpPr txBox="1"/>
          <p:nvPr/>
        </p:nvSpPr>
        <p:spPr>
          <a:xfrm>
            <a:off x="6047656" y="6581001"/>
            <a:ext cx="3096344" cy="276999"/>
          </a:xfrm>
          <a:prstGeom prst="rect">
            <a:avLst/>
          </a:prstGeom>
          <a:noFill/>
        </p:spPr>
        <p:txBody>
          <a:bodyPr wrap="square" rtlCol="0">
            <a:spAutoFit/>
          </a:bodyPr>
          <a:lstStyle/>
          <a:p>
            <a:r>
              <a:rPr lang="en-US" sz="1200" dirty="0" smtClean="0"/>
              <a:t>* </a:t>
            </a:r>
            <a:r>
              <a:rPr lang="en-US" sz="1200" dirty="0" err="1" smtClean="0"/>
              <a:t>Altri</a:t>
            </a:r>
            <a:r>
              <a:rPr lang="en-US" sz="1200" dirty="0" smtClean="0"/>
              <a:t> </a:t>
            </a:r>
            <a:r>
              <a:rPr lang="en-US" sz="1200" dirty="0" err="1" smtClean="0"/>
              <a:t>algoritmi</a:t>
            </a:r>
            <a:r>
              <a:rPr lang="en-US" sz="1200" dirty="0" smtClean="0"/>
              <a:t> son </a:t>
            </a:r>
            <a:r>
              <a:rPr lang="en-US" sz="1200" dirty="0" err="1" smtClean="0"/>
              <a:t>presenti</a:t>
            </a:r>
            <a:r>
              <a:rPr lang="en-US" sz="1200" dirty="0" smtClean="0"/>
              <a:t> </a:t>
            </a:r>
            <a:r>
              <a:rPr lang="en-US" sz="1200" dirty="0" err="1" smtClean="0"/>
              <a:t>sul</a:t>
            </a:r>
            <a:r>
              <a:rPr lang="en-US" sz="1200" dirty="0" smtClean="0"/>
              <a:t>  </a:t>
            </a:r>
            <a:r>
              <a:rPr lang="en-US" sz="1200" dirty="0" err="1" smtClean="0"/>
              <a:t>mercato</a:t>
            </a:r>
            <a:endParaRPr lang="it-IT" sz="1200" dirty="0"/>
          </a:p>
        </p:txBody>
      </p:sp>
      <p:sp>
        <p:nvSpPr>
          <p:cNvPr id="7" name="Slide Number Placeholder 6"/>
          <p:cNvSpPr>
            <a:spLocks noGrp="1"/>
          </p:cNvSpPr>
          <p:nvPr>
            <p:ph type="sldNum" sz="quarter" idx="12"/>
          </p:nvPr>
        </p:nvSpPr>
        <p:spPr/>
        <p:txBody>
          <a:bodyPr/>
          <a:lstStyle/>
          <a:p>
            <a:pPr>
              <a:defRPr/>
            </a:pPr>
            <a:fld id="{A7B3ABCB-7B78-4EA3-87CE-8A94D6627E38}" type="slidenum">
              <a:rPr lang="it-IT" smtClean="0"/>
              <a:pPr>
                <a:defRPr/>
              </a:pPr>
              <a:t>8</a:t>
            </a:fld>
            <a:endParaRPr lang="it-IT"/>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3" cstate="print"/>
          <a:srcRect l="32210" t="55999" r="28001" b="16001"/>
          <a:stretch>
            <a:fillRect/>
          </a:stretch>
        </p:blipFill>
        <p:spPr bwMode="auto">
          <a:xfrm>
            <a:off x="7308304" y="3528675"/>
            <a:ext cx="1512168" cy="576064"/>
          </a:xfrm>
          <a:prstGeom prst="rect">
            <a:avLst/>
          </a:prstGeom>
          <a:noFill/>
          <a:ln w="9525">
            <a:noFill/>
            <a:miter lim="800000"/>
            <a:headEnd/>
            <a:tailEnd/>
          </a:ln>
        </p:spPr>
      </p:pic>
      <p:sp>
        <p:nvSpPr>
          <p:cNvPr id="18436" name="Slide Number Placeholder 5"/>
          <p:cNvSpPr>
            <a:spLocks noGrp="1"/>
          </p:cNvSpPr>
          <p:nvPr>
            <p:ph type="sldNum" sz="quarter" idx="12"/>
          </p:nvPr>
        </p:nvSpPr>
        <p:spPr>
          <a:noFill/>
        </p:spPr>
        <p:txBody>
          <a:bodyPr/>
          <a:lstStyle/>
          <a:p>
            <a:fld id="{2AABE7E3-7C04-43CA-B175-CC5902B793EB}" type="slidenum">
              <a:rPr lang="it-IT" smtClean="0"/>
              <a:pPr/>
              <a:t>9</a:t>
            </a:fld>
            <a:endParaRPr lang="it-IT" dirty="0" smtClean="0"/>
          </a:p>
        </p:txBody>
      </p:sp>
      <p:sp>
        <p:nvSpPr>
          <p:cNvPr id="18437" name="Rectangle 2"/>
          <p:cNvSpPr>
            <a:spLocks noGrp="1" noChangeArrowheads="1"/>
          </p:cNvSpPr>
          <p:nvPr>
            <p:ph type="title"/>
          </p:nvPr>
        </p:nvSpPr>
        <p:spPr>
          <a:xfrm>
            <a:off x="1238167" y="-32061"/>
            <a:ext cx="6696075" cy="1052513"/>
          </a:xfrm>
          <a:solidFill>
            <a:srgbClr val="66FFFF"/>
          </a:solidFill>
        </p:spPr>
        <p:txBody>
          <a:bodyPr/>
          <a:lstStyle/>
          <a:p>
            <a:pPr eaLnBrk="1" hangingPunct="1"/>
            <a:r>
              <a:rPr lang="en-US" sz="3600" b="1" dirty="0" err="1" smtClean="0">
                <a:solidFill>
                  <a:schemeClr val="accent2"/>
                </a:solidFill>
              </a:rPr>
              <a:t>Tomografia</a:t>
            </a:r>
            <a:r>
              <a:rPr lang="en-US" sz="3600" b="1" dirty="0" smtClean="0">
                <a:solidFill>
                  <a:schemeClr val="accent2"/>
                </a:solidFill>
              </a:rPr>
              <a:t> </a:t>
            </a:r>
            <a:r>
              <a:rPr lang="en-US" sz="3600" b="1" dirty="0" err="1" smtClean="0">
                <a:solidFill>
                  <a:schemeClr val="accent2"/>
                </a:solidFill>
              </a:rPr>
              <a:t>muonica</a:t>
            </a:r>
            <a:r>
              <a:rPr lang="en-US" sz="3600" b="1" dirty="0" smtClean="0">
                <a:solidFill>
                  <a:schemeClr val="accent2"/>
                </a:solidFill>
              </a:rPr>
              <a:t> (in </a:t>
            </a:r>
            <a:r>
              <a:rPr lang="en-US" sz="3600" b="1" dirty="0" err="1" smtClean="0">
                <a:solidFill>
                  <a:schemeClr val="accent2"/>
                </a:solidFill>
              </a:rPr>
              <a:t>pillole</a:t>
            </a:r>
            <a:r>
              <a:rPr lang="en-US" sz="3600" b="1" dirty="0" smtClean="0">
                <a:solidFill>
                  <a:schemeClr val="accent2"/>
                </a:solidFill>
              </a:rPr>
              <a:t>)</a:t>
            </a:r>
            <a:endParaRPr lang="en-US" dirty="0" smtClean="0"/>
          </a:p>
        </p:txBody>
      </p:sp>
      <p:sp>
        <p:nvSpPr>
          <p:cNvPr id="18439" name="Text Box 4"/>
          <p:cNvSpPr txBox="1">
            <a:spLocks noChangeArrowheads="1"/>
          </p:cNvSpPr>
          <p:nvPr/>
        </p:nvSpPr>
        <p:spPr bwMode="auto">
          <a:xfrm>
            <a:off x="4840289" y="3305175"/>
            <a:ext cx="184731" cy="461665"/>
          </a:xfrm>
          <a:prstGeom prst="rect">
            <a:avLst/>
          </a:prstGeom>
          <a:noFill/>
          <a:ln w="9525">
            <a:noFill/>
            <a:miter lim="800000"/>
            <a:headEnd/>
            <a:tailEnd/>
          </a:ln>
        </p:spPr>
        <p:txBody>
          <a:bodyPr wrap="none">
            <a:spAutoFit/>
          </a:bodyPr>
          <a:lstStyle/>
          <a:p>
            <a:endParaRPr lang="it-IT" dirty="0"/>
          </a:p>
        </p:txBody>
      </p:sp>
      <p:sp>
        <p:nvSpPr>
          <p:cNvPr id="18440" name="Rectangle 5"/>
          <p:cNvSpPr>
            <a:spLocks noChangeArrowheads="1"/>
          </p:cNvSpPr>
          <p:nvPr/>
        </p:nvSpPr>
        <p:spPr bwMode="auto">
          <a:xfrm>
            <a:off x="1" y="-230832"/>
            <a:ext cx="184731" cy="461665"/>
          </a:xfrm>
          <a:prstGeom prst="rect">
            <a:avLst/>
          </a:prstGeom>
          <a:noFill/>
          <a:ln w="9525">
            <a:noFill/>
            <a:miter lim="800000"/>
            <a:headEnd/>
            <a:tailEnd/>
          </a:ln>
        </p:spPr>
        <p:txBody>
          <a:bodyPr wrap="none" anchor="ctr">
            <a:spAutoFit/>
          </a:bodyPr>
          <a:lstStyle/>
          <a:p>
            <a:endParaRPr lang="it-IT" dirty="0"/>
          </a:p>
        </p:txBody>
      </p:sp>
      <p:sp>
        <p:nvSpPr>
          <p:cNvPr id="18441" name="Rectangle 6"/>
          <p:cNvSpPr>
            <a:spLocks noChangeArrowheads="1"/>
          </p:cNvSpPr>
          <p:nvPr/>
        </p:nvSpPr>
        <p:spPr bwMode="auto">
          <a:xfrm>
            <a:off x="1" y="-230832"/>
            <a:ext cx="184731" cy="461665"/>
          </a:xfrm>
          <a:prstGeom prst="rect">
            <a:avLst/>
          </a:prstGeom>
          <a:noFill/>
          <a:ln w="9525">
            <a:noFill/>
            <a:miter lim="800000"/>
            <a:headEnd/>
            <a:tailEnd/>
          </a:ln>
        </p:spPr>
        <p:txBody>
          <a:bodyPr wrap="none" anchor="ctr">
            <a:spAutoFit/>
          </a:bodyPr>
          <a:lstStyle/>
          <a:p>
            <a:endParaRPr lang="it-IT" dirty="0"/>
          </a:p>
        </p:txBody>
      </p:sp>
      <p:sp>
        <p:nvSpPr>
          <p:cNvPr id="18442" name="Rectangle 7"/>
          <p:cNvSpPr>
            <a:spLocks noChangeArrowheads="1"/>
          </p:cNvSpPr>
          <p:nvPr/>
        </p:nvSpPr>
        <p:spPr bwMode="auto">
          <a:xfrm>
            <a:off x="1" y="-230832"/>
            <a:ext cx="184731" cy="461665"/>
          </a:xfrm>
          <a:prstGeom prst="rect">
            <a:avLst/>
          </a:prstGeom>
          <a:noFill/>
          <a:ln w="9525">
            <a:noFill/>
            <a:miter lim="800000"/>
            <a:headEnd/>
            <a:tailEnd/>
          </a:ln>
        </p:spPr>
        <p:txBody>
          <a:bodyPr wrap="none" anchor="ctr">
            <a:spAutoFit/>
          </a:bodyPr>
          <a:lstStyle/>
          <a:p>
            <a:endParaRPr lang="it-IT" dirty="0"/>
          </a:p>
        </p:txBody>
      </p:sp>
      <p:sp>
        <p:nvSpPr>
          <p:cNvPr id="18443" name="Rectangle 8"/>
          <p:cNvSpPr>
            <a:spLocks noChangeArrowheads="1"/>
          </p:cNvSpPr>
          <p:nvPr/>
        </p:nvSpPr>
        <p:spPr bwMode="auto">
          <a:xfrm>
            <a:off x="1" y="-230832"/>
            <a:ext cx="184731" cy="461665"/>
          </a:xfrm>
          <a:prstGeom prst="rect">
            <a:avLst/>
          </a:prstGeom>
          <a:noFill/>
          <a:ln w="9525">
            <a:noFill/>
            <a:miter lim="800000"/>
            <a:headEnd/>
            <a:tailEnd/>
          </a:ln>
        </p:spPr>
        <p:txBody>
          <a:bodyPr wrap="none" anchor="ctr">
            <a:spAutoFit/>
          </a:bodyPr>
          <a:lstStyle/>
          <a:p>
            <a:endParaRPr lang="it-IT" dirty="0"/>
          </a:p>
        </p:txBody>
      </p:sp>
      <p:sp>
        <p:nvSpPr>
          <p:cNvPr id="31" name="TextBox 30"/>
          <p:cNvSpPr txBox="1"/>
          <p:nvPr/>
        </p:nvSpPr>
        <p:spPr>
          <a:xfrm>
            <a:off x="899592" y="1196753"/>
            <a:ext cx="7560840" cy="461665"/>
          </a:xfrm>
          <a:prstGeom prst="rect">
            <a:avLst/>
          </a:prstGeom>
          <a:noFill/>
        </p:spPr>
        <p:txBody>
          <a:bodyPr wrap="square" rtlCol="0">
            <a:spAutoFit/>
          </a:bodyPr>
          <a:lstStyle/>
          <a:p>
            <a:r>
              <a:rPr lang="en-US" b="1" dirty="0" err="1" smtClean="0">
                <a:solidFill>
                  <a:srgbClr val="FF0000"/>
                </a:solidFill>
              </a:rPr>
              <a:t>domande</a:t>
            </a:r>
            <a:r>
              <a:rPr lang="en-US" b="1" dirty="0" smtClean="0">
                <a:solidFill>
                  <a:srgbClr val="FF0000"/>
                </a:solidFill>
              </a:rPr>
              <a:t> </a:t>
            </a:r>
            <a:r>
              <a:rPr lang="en-US" b="1" dirty="0" err="1" smtClean="0">
                <a:solidFill>
                  <a:srgbClr val="FF0000"/>
                </a:solidFill>
              </a:rPr>
              <a:t>tipiche</a:t>
            </a:r>
            <a:r>
              <a:rPr lang="en-US" b="1" dirty="0" smtClean="0">
                <a:solidFill>
                  <a:srgbClr val="FF0000"/>
                </a:solidFill>
              </a:rPr>
              <a:t>            		e </a:t>
            </a:r>
            <a:r>
              <a:rPr lang="en-US" b="1" dirty="0" err="1" smtClean="0">
                <a:solidFill>
                  <a:srgbClr val="FF0000"/>
                </a:solidFill>
              </a:rPr>
              <a:t>risposte</a:t>
            </a:r>
            <a:r>
              <a:rPr lang="en-US" b="1" dirty="0" smtClean="0">
                <a:solidFill>
                  <a:srgbClr val="FF0000"/>
                </a:solidFill>
              </a:rPr>
              <a:t>  </a:t>
            </a:r>
            <a:endParaRPr lang="it-IT" b="1" dirty="0">
              <a:solidFill>
                <a:srgbClr val="FF0000"/>
              </a:solidFill>
            </a:endParaRPr>
          </a:p>
        </p:txBody>
      </p:sp>
      <p:sp>
        <p:nvSpPr>
          <p:cNvPr id="32" name="TextBox 31"/>
          <p:cNvSpPr txBox="1"/>
          <p:nvPr/>
        </p:nvSpPr>
        <p:spPr>
          <a:xfrm>
            <a:off x="-19439" y="1746683"/>
            <a:ext cx="4283968" cy="6001643"/>
          </a:xfrm>
          <a:prstGeom prst="rect">
            <a:avLst/>
          </a:prstGeom>
          <a:noFill/>
        </p:spPr>
        <p:txBody>
          <a:bodyPr wrap="square" rtlCol="0">
            <a:spAutoFit/>
          </a:bodyPr>
          <a:lstStyle/>
          <a:p>
            <a:pPr lvl="0">
              <a:spcBef>
                <a:spcPct val="50000"/>
              </a:spcBef>
              <a:buFont typeface="Arial" pitchFamily="34" charset="0"/>
              <a:buChar char="•"/>
            </a:pPr>
            <a:r>
              <a:rPr lang="en-GB" sz="1800" b="1" dirty="0" smtClean="0">
                <a:solidFill>
                  <a:srgbClr val="2D2DB9"/>
                </a:solidFill>
              </a:rPr>
              <a:t> Cosa  </a:t>
            </a:r>
            <a:r>
              <a:rPr lang="en-GB" sz="1800" b="1" dirty="0" err="1" smtClean="0">
                <a:solidFill>
                  <a:srgbClr val="2D2DB9"/>
                </a:solidFill>
              </a:rPr>
              <a:t>misura</a:t>
            </a:r>
            <a:r>
              <a:rPr lang="en-GB" sz="1800" b="1" dirty="0" smtClean="0">
                <a:solidFill>
                  <a:srgbClr val="2D2DB9"/>
                </a:solidFill>
              </a:rPr>
              <a:t> la CMT?  (</a:t>
            </a:r>
            <a:r>
              <a:rPr lang="en-GB" sz="1800" b="1" dirty="0" err="1" smtClean="0">
                <a:solidFill>
                  <a:srgbClr val="2D2DB9"/>
                </a:solidFill>
              </a:rPr>
              <a:t>che</a:t>
            </a:r>
            <a:r>
              <a:rPr lang="en-GB" sz="1800" b="1" dirty="0" smtClean="0">
                <a:solidFill>
                  <a:srgbClr val="2D2DB9"/>
                </a:solidFill>
              </a:rPr>
              <a:t> </a:t>
            </a:r>
            <a:r>
              <a:rPr lang="en-GB" sz="1800" b="1" dirty="0" err="1" smtClean="0">
                <a:solidFill>
                  <a:srgbClr val="2D2DB9"/>
                </a:solidFill>
              </a:rPr>
              <a:t>informazione</a:t>
            </a:r>
            <a:r>
              <a:rPr lang="en-GB" sz="1800" b="1" dirty="0" smtClean="0">
                <a:solidFill>
                  <a:srgbClr val="2D2DB9"/>
                </a:solidFill>
              </a:rPr>
              <a:t> </a:t>
            </a:r>
            <a:r>
              <a:rPr lang="en-GB" sz="1800" b="1" dirty="0" err="1" smtClean="0">
                <a:solidFill>
                  <a:srgbClr val="2D2DB9"/>
                </a:solidFill>
              </a:rPr>
              <a:t>rigardo</a:t>
            </a:r>
            <a:r>
              <a:rPr lang="en-GB" sz="1800" b="1" dirty="0" smtClean="0">
                <a:solidFill>
                  <a:srgbClr val="2D2DB9"/>
                </a:solidFill>
              </a:rPr>
              <a:t> ad un </a:t>
            </a:r>
            <a:r>
              <a:rPr lang="en-GB" sz="1800" b="1" dirty="0" err="1" smtClean="0">
                <a:solidFill>
                  <a:srgbClr val="2D2DB9"/>
                </a:solidFill>
              </a:rPr>
              <a:t>materiale</a:t>
            </a:r>
            <a:r>
              <a:rPr lang="en-GB" sz="1800" b="1" dirty="0" smtClean="0">
                <a:solidFill>
                  <a:srgbClr val="2D2DB9"/>
                </a:solidFill>
              </a:rPr>
              <a:t> </a:t>
            </a:r>
            <a:r>
              <a:rPr lang="en-GB" sz="1800" b="1" dirty="0" err="1" smtClean="0">
                <a:solidFill>
                  <a:srgbClr val="2D2DB9"/>
                </a:solidFill>
              </a:rPr>
              <a:t>si</a:t>
            </a:r>
            <a:r>
              <a:rPr lang="en-GB" sz="1800" b="1" dirty="0" smtClean="0">
                <a:solidFill>
                  <a:srgbClr val="2D2DB9"/>
                </a:solidFill>
              </a:rPr>
              <a:t> </a:t>
            </a:r>
            <a:r>
              <a:rPr lang="en-GB" sz="1800" b="1" dirty="0" err="1" smtClean="0">
                <a:solidFill>
                  <a:srgbClr val="2D2DB9"/>
                </a:solidFill>
              </a:rPr>
              <a:t>può</a:t>
            </a:r>
            <a:r>
              <a:rPr lang="en-GB" sz="1800" b="1" dirty="0" smtClean="0">
                <a:solidFill>
                  <a:srgbClr val="2D2DB9"/>
                </a:solidFill>
              </a:rPr>
              <a:t> </a:t>
            </a:r>
            <a:r>
              <a:rPr lang="en-GB" sz="1800" b="1" dirty="0" err="1" smtClean="0">
                <a:solidFill>
                  <a:srgbClr val="2D2DB9"/>
                </a:solidFill>
              </a:rPr>
              <a:t>ottenere</a:t>
            </a:r>
            <a:r>
              <a:rPr lang="en-GB" sz="1800" b="1" dirty="0">
                <a:solidFill>
                  <a:srgbClr val="2D2DB9"/>
                </a:solidFill>
              </a:rPr>
              <a:t> </a:t>
            </a:r>
            <a:r>
              <a:rPr lang="en-GB" sz="1800" b="1" dirty="0" smtClean="0">
                <a:solidFill>
                  <a:srgbClr val="2D2DB9"/>
                </a:solidFill>
              </a:rPr>
              <a:t>?)     </a:t>
            </a:r>
          </a:p>
          <a:p>
            <a:pPr lvl="0">
              <a:spcBef>
                <a:spcPct val="50000"/>
              </a:spcBef>
            </a:pPr>
            <a:endParaRPr lang="en-GB" sz="1800" b="1" dirty="0" smtClean="0">
              <a:solidFill>
                <a:srgbClr val="2D2DB9"/>
              </a:solidFill>
            </a:endParaRPr>
          </a:p>
          <a:p>
            <a:pPr lvl="0">
              <a:spcBef>
                <a:spcPct val="50000"/>
              </a:spcBef>
            </a:pPr>
            <a:r>
              <a:rPr lang="en-GB" sz="1800" b="1" dirty="0" smtClean="0">
                <a:solidFill>
                  <a:srgbClr val="2D2DB9"/>
                </a:solidFill>
              </a:rPr>
              <a:t>                </a:t>
            </a:r>
          </a:p>
          <a:p>
            <a:pPr lvl="0">
              <a:spcBef>
                <a:spcPct val="50000"/>
              </a:spcBef>
              <a:buFont typeface="Arial" pitchFamily="34" charset="0"/>
              <a:buChar char="•"/>
            </a:pPr>
            <a:r>
              <a:rPr lang="en-GB" sz="1800" b="1" dirty="0" err="1" smtClean="0">
                <a:solidFill>
                  <a:srgbClr val="2D2DB9"/>
                </a:solidFill>
              </a:rPr>
              <a:t>Che</a:t>
            </a:r>
            <a:r>
              <a:rPr lang="en-GB" sz="1800" b="1" dirty="0" smtClean="0">
                <a:solidFill>
                  <a:srgbClr val="2D2DB9"/>
                </a:solidFill>
              </a:rPr>
              <a:t> LSD ci </a:t>
            </a:r>
            <a:r>
              <a:rPr lang="en-GB" sz="1800" b="1" dirty="0" err="1" smtClean="0">
                <a:solidFill>
                  <a:srgbClr val="2D2DB9"/>
                </a:solidFill>
              </a:rPr>
              <a:t>si</a:t>
            </a:r>
            <a:r>
              <a:rPr lang="en-GB" sz="1800" b="1" dirty="0" smtClean="0">
                <a:solidFill>
                  <a:srgbClr val="2D2DB9"/>
                </a:solidFill>
              </a:rPr>
              <a:t> </a:t>
            </a:r>
            <a:r>
              <a:rPr lang="en-GB" sz="1800" b="1" dirty="0" err="1" smtClean="0">
                <a:solidFill>
                  <a:srgbClr val="2D2DB9"/>
                </a:solidFill>
              </a:rPr>
              <a:t>aspetta</a:t>
            </a:r>
            <a:r>
              <a:rPr lang="en-GB" sz="1800" b="1" dirty="0" smtClean="0">
                <a:solidFill>
                  <a:srgbClr val="2D2DB9"/>
                </a:solidFill>
              </a:rPr>
              <a:t>  per un material </a:t>
            </a:r>
            <a:r>
              <a:rPr lang="en-GB" sz="1800" b="1" dirty="0" err="1" smtClean="0">
                <a:solidFill>
                  <a:srgbClr val="2D2DB9"/>
                </a:solidFill>
              </a:rPr>
              <a:t>composto</a:t>
            </a:r>
            <a:r>
              <a:rPr lang="en-GB" sz="1800" b="1" dirty="0" smtClean="0">
                <a:solidFill>
                  <a:srgbClr val="2D2DB9"/>
                </a:solidFill>
              </a:rPr>
              <a:t>?  </a:t>
            </a:r>
          </a:p>
          <a:p>
            <a:pPr lvl="0">
              <a:spcBef>
                <a:spcPct val="50000"/>
              </a:spcBef>
              <a:buFont typeface="Arial" pitchFamily="34" charset="0"/>
              <a:buChar char="•"/>
            </a:pPr>
            <a:endParaRPr lang="en-GB" sz="1800" b="1" dirty="0">
              <a:solidFill>
                <a:srgbClr val="2D2DB9"/>
              </a:solidFill>
            </a:endParaRPr>
          </a:p>
          <a:p>
            <a:pPr lvl="0">
              <a:spcBef>
                <a:spcPct val="50000"/>
              </a:spcBef>
              <a:buFont typeface="Arial" pitchFamily="34" charset="0"/>
              <a:buChar char="•"/>
            </a:pPr>
            <a:r>
              <a:rPr lang="en-GB" sz="1800" b="1" dirty="0" smtClean="0">
                <a:solidFill>
                  <a:srgbClr val="2D2DB9"/>
                </a:solidFill>
              </a:rPr>
              <a:t> Ci son </a:t>
            </a:r>
            <a:r>
              <a:rPr lang="en-GB" sz="1800" b="1" dirty="0" err="1" smtClean="0">
                <a:solidFill>
                  <a:srgbClr val="2D2DB9"/>
                </a:solidFill>
              </a:rPr>
              <a:t>vantaggi</a:t>
            </a:r>
            <a:r>
              <a:rPr lang="en-GB" sz="1800" b="1" dirty="0" smtClean="0">
                <a:solidFill>
                  <a:srgbClr val="2D2DB9"/>
                </a:solidFill>
              </a:rPr>
              <a:t> da un </a:t>
            </a:r>
            <a:r>
              <a:rPr lang="en-GB" sz="1800" b="1" dirty="0" err="1" smtClean="0">
                <a:solidFill>
                  <a:srgbClr val="2D2DB9"/>
                </a:solidFill>
              </a:rPr>
              <a:t>uso</a:t>
            </a:r>
            <a:r>
              <a:rPr lang="en-GB" sz="1800" b="1" dirty="0" smtClean="0">
                <a:solidFill>
                  <a:srgbClr val="2D2DB9"/>
                </a:solidFill>
              </a:rPr>
              <a:t> </a:t>
            </a:r>
            <a:r>
              <a:rPr lang="en-GB" sz="1800" b="1" dirty="0" err="1" smtClean="0">
                <a:solidFill>
                  <a:srgbClr val="2D2DB9"/>
                </a:solidFill>
              </a:rPr>
              <a:t>combinato</a:t>
            </a:r>
            <a:r>
              <a:rPr lang="en-GB" sz="1800" b="1" dirty="0" smtClean="0">
                <a:solidFill>
                  <a:srgbClr val="2D2DB9"/>
                </a:solidFill>
              </a:rPr>
              <a:t> </a:t>
            </a:r>
            <a:r>
              <a:rPr lang="en-GB" sz="1800" b="1" dirty="0" err="1" smtClean="0">
                <a:solidFill>
                  <a:srgbClr val="2D2DB9"/>
                </a:solidFill>
              </a:rPr>
              <a:t>assorbimento</a:t>
            </a:r>
            <a:r>
              <a:rPr lang="en-GB" sz="1800" b="1" dirty="0" smtClean="0">
                <a:solidFill>
                  <a:srgbClr val="2D2DB9"/>
                </a:solidFill>
              </a:rPr>
              <a:t>/MCS?</a:t>
            </a:r>
            <a:endParaRPr lang="en-GB" sz="1800" b="1" dirty="0" smtClean="0">
              <a:solidFill>
                <a:schemeClr val="accent6"/>
              </a:solidFill>
            </a:endParaRPr>
          </a:p>
          <a:p>
            <a:pPr lvl="0">
              <a:spcBef>
                <a:spcPct val="50000"/>
              </a:spcBef>
            </a:pPr>
            <a:endParaRPr lang="en-GB" sz="1800" b="1" dirty="0" smtClean="0">
              <a:solidFill>
                <a:srgbClr val="2D2DB9"/>
              </a:solidFill>
            </a:endParaRPr>
          </a:p>
          <a:p>
            <a:pPr lvl="0">
              <a:spcBef>
                <a:spcPct val="50000"/>
              </a:spcBef>
            </a:pPr>
            <a:endParaRPr lang="en-GB" sz="1800" b="1" dirty="0" smtClean="0">
              <a:solidFill>
                <a:srgbClr val="2D2DB9"/>
              </a:solidFill>
            </a:endParaRPr>
          </a:p>
          <a:p>
            <a:pPr lvl="0">
              <a:spcBef>
                <a:spcPct val="50000"/>
              </a:spcBef>
            </a:pPr>
            <a:endParaRPr lang="en-GB" sz="1800" b="1" dirty="0" smtClean="0">
              <a:solidFill>
                <a:srgbClr val="2D2DB9"/>
              </a:solidFill>
            </a:endParaRPr>
          </a:p>
          <a:p>
            <a:pPr lvl="0">
              <a:spcBef>
                <a:spcPct val="50000"/>
              </a:spcBef>
            </a:pPr>
            <a:endParaRPr lang="en-GB" sz="1800" b="1" dirty="0" smtClean="0">
              <a:solidFill>
                <a:srgbClr val="2D2DB9"/>
              </a:solidFill>
            </a:endParaRPr>
          </a:p>
          <a:p>
            <a:pPr lvl="0">
              <a:spcBef>
                <a:spcPct val="50000"/>
              </a:spcBef>
              <a:buFont typeface="Arial" pitchFamily="34" charset="0"/>
              <a:buChar char="•"/>
            </a:pPr>
            <a:endParaRPr lang="it-IT" sz="1800" b="1" dirty="0">
              <a:solidFill>
                <a:srgbClr val="2D2DB9"/>
              </a:solidFill>
            </a:endParaRPr>
          </a:p>
          <a:p>
            <a:endParaRPr lang="it-IT" dirty="0"/>
          </a:p>
        </p:txBody>
      </p:sp>
      <p:sp>
        <p:nvSpPr>
          <p:cNvPr id="33" name="TextBox 32"/>
          <p:cNvSpPr txBox="1"/>
          <p:nvPr/>
        </p:nvSpPr>
        <p:spPr>
          <a:xfrm>
            <a:off x="4572000" y="1740764"/>
            <a:ext cx="4572000" cy="5032147"/>
          </a:xfrm>
          <a:prstGeom prst="rect">
            <a:avLst/>
          </a:prstGeom>
          <a:noFill/>
        </p:spPr>
        <p:txBody>
          <a:bodyPr wrap="square" rtlCol="0">
            <a:spAutoFit/>
          </a:bodyPr>
          <a:lstStyle/>
          <a:p>
            <a:pPr lvl="0">
              <a:spcBef>
                <a:spcPct val="50000"/>
              </a:spcBef>
              <a:buFont typeface="Arial" pitchFamily="34" charset="0"/>
              <a:buChar char="•"/>
            </a:pPr>
            <a:r>
              <a:rPr lang="en-GB" sz="1800" b="1" dirty="0" smtClean="0">
                <a:solidFill>
                  <a:srgbClr val="2D2DB9"/>
                </a:solidFill>
              </a:rPr>
              <a:t> La </a:t>
            </a:r>
            <a:r>
              <a:rPr lang="en-GB" sz="1800" b="1" dirty="0" err="1" smtClean="0">
                <a:solidFill>
                  <a:srgbClr val="FF0000"/>
                </a:solidFill>
              </a:rPr>
              <a:t>densità</a:t>
            </a:r>
            <a:r>
              <a:rPr lang="en-GB" sz="1800" b="1" dirty="0" smtClean="0">
                <a:solidFill>
                  <a:srgbClr val="FF0000"/>
                </a:solidFill>
              </a:rPr>
              <a:t> </a:t>
            </a:r>
            <a:r>
              <a:rPr lang="en-GB" sz="1800" b="1" dirty="0" err="1" smtClean="0">
                <a:solidFill>
                  <a:srgbClr val="FF0000"/>
                </a:solidFill>
              </a:rPr>
              <a:t>lineare</a:t>
            </a:r>
            <a:r>
              <a:rPr lang="en-GB" sz="1800" b="1" dirty="0" smtClean="0">
                <a:solidFill>
                  <a:srgbClr val="FF0000"/>
                </a:solidFill>
              </a:rPr>
              <a:t> di</a:t>
            </a:r>
            <a:r>
              <a:rPr lang="en-GB" sz="1800" b="1" dirty="0">
                <a:solidFill>
                  <a:srgbClr val="FF0000"/>
                </a:solidFill>
              </a:rPr>
              <a:t> scattering</a:t>
            </a:r>
            <a:r>
              <a:rPr lang="en-GB" sz="1800" b="1" dirty="0" smtClean="0">
                <a:solidFill>
                  <a:srgbClr val="FF0000"/>
                </a:solidFill>
              </a:rPr>
              <a:t>  </a:t>
            </a:r>
            <a:r>
              <a:rPr lang="en-GB" sz="1800" b="1" dirty="0" smtClean="0">
                <a:solidFill>
                  <a:srgbClr val="2D2DB9"/>
                </a:solidFill>
              </a:rPr>
              <a:t>(LSD) </a:t>
            </a:r>
            <a:r>
              <a:rPr lang="en-GB" sz="1800" b="1" dirty="0" err="1" smtClean="0">
                <a:solidFill>
                  <a:srgbClr val="2D2DB9"/>
                </a:solidFill>
              </a:rPr>
              <a:t>che</a:t>
            </a:r>
            <a:r>
              <a:rPr lang="en-GB" sz="1800" b="1" dirty="0" smtClean="0">
                <a:solidFill>
                  <a:srgbClr val="2D2DB9"/>
                </a:solidFill>
              </a:rPr>
              <a:t> è </a:t>
            </a:r>
            <a:r>
              <a:rPr lang="en-GB" sz="1800" b="1" dirty="0" err="1" smtClean="0">
                <a:solidFill>
                  <a:srgbClr val="2D2DB9"/>
                </a:solidFill>
              </a:rPr>
              <a:t>proporzionale</a:t>
            </a:r>
            <a:r>
              <a:rPr lang="en-GB" sz="1800" b="1" dirty="0" smtClean="0">
                <a:solidFill>
                  <a:srgbClr val="2D2DB9"/>
                </a:solidFill>
              </a:rPr>
              <a:t> </a:t>
            </a:r>
            <a:r>
              <a:rPr lang="en-GB" sz="1800" b="1" dirty="0" err="1" smtClean="0">
                <a:solidFill>
                  <a:srgbClr val="2D2DB9"/>
                </a:solidFill>
              </a:rPr>
              <a:t>alla</a:t>
            </a:r>
            <a:r>
              <a:rPr lang="en-GB" sz="1800" b="1" dirty="0" smtClean="0">
                <a:solidFill>
                  <a:srgbClr val="2D2DB9"/>
                </a:solidFill>
              </a:rPr>
              <a:t> </a:t>
            </a:r>
            <a:r>
              <a:rPr lang="en-GB" sz="1800" b="1" dirty="0" err="1" smtClean="0">
                <a:solidFill>
                  <a:srgbClr val="2D2DB9"/>
                </a:solidFill>
              </a:rPr>
              <a:t>densità</a:t>
            </a:r>
            <a:r>
              <a:rPr lang="en-GB" sz="1800" b="1" dirty="0" smtClean="0">
                <a:solidFill>
                  <a:srgbClr val="2D2DB9"/>
                </a:solidFill>
              </a:rPr>
              <a:t> del </a:t>
            </a:r>
            <a:r>
              <a:rPr lang="en-GB" sz="1800" b="1" dirty="0" err="1" smtClean="0">
                <a:solidFill>
                  <a:srgbClr val="2D2DB9"/>
                </a:solidFill>
              </a:rPr>
              <a:t>materiale</a:t>
            </a:r>
            <a:r>
              <a:rPr lang="en-GB" sz="1800" b="1" dirty="0" smtClean="0">
                <a:solidFill>
                  <a:srgbClr val="2D2DB9"/>
                </a:solidFill>
              </a:rPr>
              <a:t>  </a:t>
            </a:r>
            <a:r>
              <a:rPr lang="en-GB" sz="1800" b="1" dirty="0" smtClean="0">
                <a:solidFill>
                  <a:srgbClr val="FF0000"/>
                </a:solidFill>
                <a:latin typeface="Symbol" pitchFamily="18" charset="2"/>
              </a:rPr>
              <a:t>l=</a:t>
            </a:r>
            <a:r>
              <a:rPr lang="en-GB" sz="1800" b="1" i="1" dirty="0" smtClean="0">
                <a:solidFill>
                  <a:srgbClr val="FF0000"/>
                </a:solidFill>
                <a:latin typeface="Symbol" pitchFamily="18" charset="2"/>
              </a:rPr>
              <a:t>r</a:t>
            </a:r>
            <a:r>
              <a:rPr lang="en-GB" sz="1800" b="1" dirty="0" smtClean="0">
                <a:solidFill>
                  <a:srgbClr val="FF0000"/>
                </a:solidFill>
              </a:rPr>
              <a:t> </a:t>
            </a:r>
            <a:r>
              <a:rPr lang="en-GB" sz="1800" b="1" i="1" dirty="0" err="1" smtClean="0">
                <a:solidFill>
                  <a:srgbClr val="FF0000"/>
                </a:solidFill>
                <a:latin typeface="+mj-lt"/>
              </a:rPr>
              <a:t>R</a:t>
            </a:r>
            <a:r>
              <a:rPr lang="en-GB" sz="1800" b="1" i="1" dirty="0" smtClean="0">
                <a:solidFill>
                  <a:srgbClr val="2D2DB9"/>
                </a:solidFill>
                <a:latin typeface="+mj-lt"/>
              </a:rPr>
              <a:t>  </a:t>
            </a:r>
            <a:r>
              <a:rPr lang="en-GB" sz="1800" b="1" dirty="0" smtClean="0">
                <a:solidFill>
                  <a:srgbClr val="2D2DB9"/>
                </a:solidFill>
                <a:latin typeface="+mj-lt"/>
              </a:rPr>
              <a:t>dove </a:t>
            </a:r>
            <a:r>
              <a:rPr lang="en-GB" sz="1800" b="1" i="1" dirty="0" smtClean="0">
                <a:solidFill>
                  <a:srgbClr val="2D2DB9"/>
                </a:solidFill>
                <a:latin typeface="+mj-lt"/>
              </a:rPr>
              <a:t>R(</a:t>
            </a:r>
            <a:r>
              <a:rPr lang="en-GB" sz="1800" b="1" i="1" dirty="0" err="1" smtClean="0">
                <a:solidFill>
                  <a:srgbClr val="2D2DB9"/>
                </a:solidFill>
                <a:latin typeface="+mj-lt"/>
              </a:rPr>
              <a:t>Z</a:t>
            </a:r>
            <a:r>
              <a:rPr lang="en-GB" sz="1800" b="1" i="1" baseline="-25000" dirty="0" err="1" smtClean="0">
                <a:solidFill>
                  <a:srgbClr val="2D2DB9"/>
                </a:solidFill>
                <a:latin typeface="+mj-lt"/>
              </a:rPr>
              <a:t>i</a:t>
            </a:r>
            <a:r>
              <a:rPr lang="en-GB" sz="1800" b="1" i="1" dirty="0" err="1" smtClean="0">
                <a:solidFill>
                  <a:srgbClr val="2D2DB9"/>
                </a:solidFill>
                <a:latin typeface="+mj-lt"/>
              </a:rPr>
              <a:t>,A</a:t>
            </a:r>
            <a:r>
              <a:rPr lang="en-GB" sz="1800" b="1" i="1" baseline="-25000" dirty="0" err="1" smtClean="0">
                <a:solidFill>
                  <a:srgbClr val="2D2DB9"/>
                </a:solidFill>
                <a:latin typeface="+mj-lt"/>
              </a:rPr>
              <a:t>i</a:t>
            </a:r>
            <a:r>
              <a:rPr lang="en-GB" sz="1800" b="1" i="1" dirty="0" err="1" smtClean="0">
                <a:solidFill>
                  <a:srgbClr val="2D2DB9"/>
                </a:solidFill>
                <a:latin typeface="+mj-lt"/>
              </a:rPr>
              <a:t>,w</a:t>
            </a:r>
            <a:r>
              <a:rPr lang="en-GB" sz="1800" b="1" i="1" baseline="-25000" dirty="0" err="1" smtClean="0">
                <a:solidFill>
                  <a:srgbClr val="2D2DB9"/>
                </a:solidFill>
                <a:latin typeface="+mj-lt"/>
              </a:rPr>
              <a:t>i</a:t>
            </a:r>
            <a:r>
              <a:rPr lang="en-GB" sz="1800" b="1" i="1" dirty="0" smtClean="0">
                <a:solidFill>
                  <a:srgbClr val="2D2DB9"/>
                </a:solidFill>
              </a:rPr>
              <a:t> )</a:t>
            </a:r>
            <a:r>
              <a:rPr lang="en-GB" sz="1800" b="1" dirty="0" smtClean="0">
                <a:solidFill>
                  <a:srgbClr val="2D2DB9"/>
                </a:solidFill>
              </a:rPr>
              <a:t> </a:t>
            </a:r>
            <a:r>
              <a:rPr lang="en-GB" sz="1800" b="1" dirty="0" err="1" smtClean="0">
                <a:solidFill>
                  <a:srgbClr val="2D2DB9"/>
                </a:solidFill>
              </a:rPr>
              <a:t>dipende</a:t>
            </a:r>
            <a:r>
              <a:rPr lang="en-GB" sz="1800" b="1" dirty="0" smtClean="0">
                <a:solidFill>
                  <a:srgbClr val="2D2DB9"/>
                </a:solidFill>
              </a:rPr>
              <a:t> </a:t>
            </a:r>
            <a:r>
              <a:rPr lang="en-GB" sz="1800" b="1" dirty="0" err="1" smtClean="0">
                <a:solidFill>
                  <a:srgbClr val="2D2DB9"/>
                </a:solidFill>
              </a:rPr>
              <a:t>dalla</a:t>
            </a:r>
            <a:r>
              <a:rPr lang="en-GB" sz="1800" b="1" dirty="0" smtClean="0">
                <a:solidFill>
                  <a:srgbClr val="2D2DB9"/>
                </a:solidFill>
              </a:rPr>
              <a:t> </a:t>
            </a:r>
            <a:r>
              <a:rPr lang="en-GB" sz="1800" b="1" dirty="0" err="1" smtClean="0">
                <a:solidFill>
                  <a:srgbClr val="2D2DB9"/>
                </a:solidFill>
              </a:rPr>
              <a:t>frazione</a:t>
            </a:r>
            <a:r>
              <a:rPr lang="en-GB" sz="1800" b="1" dirty="0" smtClean="0">
                <a:solidFill>
                  <a:srgbClr val="2D2DB9"/>
                </a:solidFill>
              </a:rPr>
              <a:t> in peso </a:t>
            </a:r>
            <a:r>
              <a:rPr lang="en-GB" sz="1800" b="1" i="1" dirty="0" err="1" smtClean="0">
                <a:solidFill>
                  <a:srgbClr val="2D2DB9"/>
                </a:solidFill>
              </a:rPr>
              <a:t>w</a:t>
            </a:r>
            <a:r>
              <a:rPr lang="en-GB" sz="1800" b="1" i="1" baseline="-25000" dirty="0" err="1" smtClean="0">
                <a:solidFill>
                  <a:srgbClr val="2D2DB9"/>
                </a:solidFill>
              </a:rPr>
              <a:t>i</a:t>
            </a:r>
            <a:r>
              <a:rPr lang="en-GB" sz="1800" b="1" dirty="0" smtClean="0">
                <a:solidFill>
                  <a:srgbClr val="2D2DB9"/>
                </a:solidFill>
              </a:rPr>
              <a:t>  </a:t>
            </a:r>
            <a:r>
              <a:rPr lang="en-GB" sz="1800" b="1" dirty="0" err="1" smtClean="0">
                <a:solidFill>
                  <a:srgbClr val="2D2DB9"/>
                </a:solidFill>
              </a:rPr>
              <a:t>dell’elemento</a:t>
            </a:r>
            <a:r>
              <a:rPr lang="en-GB" sz="1800" b="1" dirty="0" smtClean="0">
                <a:solidFill>
                  <a:srgbClr val="2D2DB9"/>
                </a:solidFill>
              </a:rPr>
              <a:t>  </a:t>
            </a:r>
            <a:r>
              <a:rPr lang="en-GB" sz="1800" b="1" i="1" dirty="0" err="1" smtClean="0">
                <a:solidFill>
                  <a:srgbClr val="2D2DB9"/>
                </a:solidFill>
              </a:rPr>
              <a:t>i</a:t>
            </a:r>
            <a:r>
              <a:rPr lang="en-GB" sz="1800" b="1" dirty="0" smtClean="0">
                <a:solidFill>
                  <a:srgbClr val="2D2DB9"/>
                </a:solidFill>
              </a:rPr>
              <a:t> con </a:t>
            </a:r>
            <a:r>
              <a:rPr lang="en-GB" sz="1800" b="1" dirty="0" err="1" smtClean="0">
                <a:solidFill>
                  <a:srgbClr val="2D2DB9"/>
                </a:solidFill>
              </a:rPr>
              <a:t>numero</a:t>
            </a:r>
            <a:r>
              <a:rPr lang="en-GB" sz="1800" b="1" dirty="0" smtClean="0">
                <a:solidFill>
                  <a:srgbClr val="2D2DB9"/>
                </a:solidFill>
              </a:rPr>
              <a:t> </a:t>
            </a:r>
            <a:r>
              <a:rPr lang="en-GB" sz="1800" b="1" dirty="0" err="1" smtClean="0">
                <a:solidFill>
                  <a:srgbClr val="2D2DB9"/>
                </a:solidFill>
              </a:rPr>
              <a:t>atomico</a:t>
            </a:r>
            <a:r>
              <a:rPr lang="en-GB" sz="1800" b="1" dirty="0" smtClean="0">
                <a:solidFill>
                  <a:srgbClr val="2D2DB9"/>
                </a:solidFill>
              </a:rPr>
              <a:t> </a:t>
            </a:r>
            <a:r>
              <a:rPr lang="en-GB" sz="1800" b="1" i="1" dirty="0" err="1" smtClean="0">
                <a:solidFill>
                  <a:srgbClr val="FF0000"/>
                </a:solidFill>
              </a:rPr>
              <a:t>Z</a:t>
            </a:r>
            <a:r>
              <a:rPr lang="en-GB" sz="1800" b="1" i="1" baseline="-25000" dirty="0" err="1" smtClean="0">
                <a:solidFill>
                  <a:srgbClr val="FF0000"/>
                </a:solidFill>
              </a:rPr>
              <a:t>i</a:t>
            </a:r>
            <a:r>
              <a:rPr lang="en-GB" sz="1800" b="1" dirty="0" smtClean="0">
                <a:solidFill>
                  <a:srgbClr val="FF0000"/>
                </a:solidFill>
              </a:rPr>
              <a:t> </a:t>
            </a:r>
            <a:r>
              <a:rPr lang="en-GB" sz="1800" b="1" dirty="0" smtClean="0">
                <a:solidFill>
                  <a:srgbClr val="2D2DB9"/>
                </a:solidFill>
              </a:rPr>
              <a:t> </a:t>
            </a:r>
            <a:r>
              <a:rPr lang="en-GB" sz="1800" b="1" dirty="0">
                <a:solidFill>
                  <a:srgbClr val="2D2DB9"/>
                </a:solidFill>
              </a:rPr>
              <a:t>e</a:t>
            </a:r>
            <a:r>
              <a:rPr lang="en-GB" sz="1800" b="1" dirty="0" smtClean="0">
                <a:solidFill>
                  <a:srgbClr val="2D2DB9"/>
                </a:solidFill>
              </a:rPr>
              <a:t> </a:t>
            </a:r>
            <a:r>
              <a:rPr lang="en-GB" sz="1800" b="1" dirty="0" err="1" smtClean="0">
                <a:solidFill>
                  <a:srgbClr val="2D2DB9"/>
                </a:solidFill>
              </a:rPr>
              <a:t>numero</a:t>
            </a:r>
            <a:r>
              <a:rPr lang="en-GB" sz="1800" b="1" dirty="0" smtClean="0">
                <a:solidFill>
                  <a:srgbClr val="2D2DB9"/>
                </a:solidFill>
              </a:rPr>
              <a:t> di  </a:t>
            </a:r>
            <a:r>
              <a:rPr lang="en-GB" sz="1800" b="1" dirty="0" err="1" smtClean="0">
                <a:solidFill>
                  <a:srgbClr val="2D2DB9"/>
                </a:solidFill>
              </a:rPr>
              <a:t>massa</a:t>
            </a:r>
            <a:r>
              <a:rPr lang="en-GB" sz="1800" b="1" dirty="0" smtClean="0">
                <a:solidFill>
                  <a:srgbClr val="2D2DB9"/>
                </a:solidFill>
              </a:rPr>
              <a:t> </a:t>
            </a:r>
            <a:r>
              <a:rPr lang="en-GB" sz="1800" b="1" i="1" dirty="0" smtClean="0">
                <a:solidFill>
                  <a:srgbClr val="2D2DB9"/>
                </a:solidFill>
              </a:rPr>
              <a:t>A</a:t>
            </a:r>
            <a:r>
              <a:rPr lang="en-GB" sz="1800" b="1" i="1" baseline="-25000" dirty="0" smtClean="0">
                <a:solidFill>
                  <a:srgbClr val="2D2DB9"/>
                </a:solidFill>
              </a:rPr>
              <a:t>i</a:t>
            </a:r>
            <a:r>
              <a:rPr lang="en-GB" sz="1800" b="1" dirty="0" smtClean="0">
                <a:solidFill>
                  <a:srgbClr val="2D2DB9"/>
                </a:solidFill>
              </a:rPr>
              <a:t>. </a:t>
            </a:r>
            <a:r>
              <a:rPr lang="en-GB" sz="1800" b="1" dirty="0">
                <a:solidFill>
                  <a:srgbClr val="2D2DB9"/>
                </a:solidFill>
              </a:rPr>
              <a:t> </a:t>
            </a:r>
            <a:r>
              <a:rPr lang="en-GB" sz="1800" b="1" dirty="0" smtClean="0">
                <a:solidFill>
                  <a:srgbClr val="2D2DB9"/>
                </a:solidFill>
              </a:rPr>
              <a:t>Per un </a:t>
            </a:r>
            <a:r>
              <a:rPr lang="en-GB" sz="1800" b="1" dirty="0" err="1" smtClean="0">
                <a:solidFill>
                  <a:srgbClr val="2D2DB9"/>
                </a:solidFill>
              </a:rPr>
              <a:t>singolo</a:t>
            </a:r>
            <a:r>
              <a:rPr lang="en-GB" sz="1800" b="1" dirty="0" smtClean="0">
                <a:solidFill>
                  <a:srgbClr val="2D2DB9"/>
                </a:solidFill>
              </a:rPr>
              <a:t> </a:t>
            </a:r>
            <a:r>
              <a:rPr lang="en-GB" sz="1800" b="1" dirty="0" err="1" smtClean="0">
                <a:solidFill>
                  <a:srgbClr val="2D2DB9"/>
                </a:solidFill>
              </a:rPr>
              <a:t>elemento</a:t>
            </a:r>
            <a:r>
              <a:rPr lang="en-GB" sz="1800" b="1" dirty="0" smtClean="0">
                <a:solidFill>
                  <a:srgbClr val="2D2DB9"/>
                </a:solidFill>
              </a:rPr>
              <a:t>:</a:t>
            </a:r>
          </a:p>
          <a:p>
            <a:pPr lvl="0">
              <a:spcBef>
                <a:spcPct val="50000"/>
              </a:spcBef>
              <a:buFont typeface="Arial" pitchFamily="34" charset="0"/>
              <a:buChar char="•"/>
            </a:pPr>
            <a:r>
              <a:rPr lang="en-GB" sz="1800" b="1" dirty="0" err="1" smtClean="0">
                <a:solidFill>
                  <a:srgbClr val="2D2DB9"/>
                </a:solidFill>
              </a:rPr>
              <a:t>Abbiamo</a:t>
            </a:r>
            <a:r>
              <a:rPr lang="en-GB" sz="1800" b="1" dirty="0" smtClean="0">
                <a:solidFill>
                  <a:srgbClr val="2D2DB9"/>
                </a:solidFill>
              </a:rPr>
              <a:t>:                                                         e di </a:t>
            </a:r>
            <a:r>
              <a:rPr lang="en-GB" sz="1800" b="1" dirty="0" err="1" smtClean="0">
                <a:solidFill>
                  <a:srgbClr val="2D2DB9"/>
                </a:solidFill>
              </a:rPr>
              <a:t>conseguenza</a:t>
            </a:r>
            <a:r>
              <a:rPr lang="en-GB" sz="1800" b="1" dirty="0" smtClean="0">
                <a:solidFill>
                  <a:srgbClr val="2D2DB9"/>
                </a:solidFill>
              </a:rPr>
              <a:t>:   </a:t>
            </a:r>
            <a:r>
              <a:rPr lang="en-GB" sz="1800" b="1" dirty="0" err="1" smtClean="0">
                <a:solidFill>
                  <a:srgbClr val="2D2DB9"/>
                </a:solidFill>
                <a:latin typeface="Symbol" pitchFamily="18" charset="2"/>
              </a:rPr>
              <a:t>l</a:t>
            </a:r>
            <a:r>
              <a:rPr lang="en-GB" sz="1800" b="1" baseline="-25000" dirty="0" err="1" smtClean="0">
                <a:solidFill>
                  <a:srgbClr val="2D2DB9"/>
                </a:solidFill>
                <a:latin typeface="+mn-lt"/>
              </a:rPr>
              <a:t>c</a:t>
            </a:r>
            <a:r>
              <a:rPr lang="en-GB" sz="1800" b="1" dirty="0" smtClean="0">
                <a:solidFill>
                  <a:srgbClr val="2D2DB9"/>
                </a:solidFill>
                <a:latin typeface="Symbol" pitchFamily="18" charset="2"/>
              </a:rPr>
              <a:t>=</a:t>
            </a:r>
            <a:r>
              <a:rPr lang="en-GB" sz="1800" b="1" i="1" dirty="0" err="1" smtClean="0">
                <a:solidFill>
                  <a:srgbClr val="2D2DB9"/>
                </a:solidFill>
                <a:latin typeface="Symbol" pitchFamily="18" charset="2"/>
              </a:rPr>
              <a:t>r</a:t>
            </a:r>
            <a:r>
              <a:rPr lang="en-GB" sz="1800" b="1" i="1" baseline="-25000" dirty="0" err="1" smtClean="0">
                <a:solidFill>
                  <a:srgbClr val="2D2DB9"/>
                </a:solidFill>
                <a:latin typeface="+mn-lt"/>
              </a:rPr>
              <a:t>c</a:t>
            </a:r>
            <a:r>
              <a:rPr lang="en-GB" sz="1800" b="1" dirty="0" smtClean="0">
                <a:solidFill>
                  <a:srgbClr val="2D2DB9"/>
                </a:solidFill>
              </a:rPr>
              <a:t> </a:t>
            </a:r>
            <a:r>
              <a:rPr lang="en-GB" sz="1800" b="1" i="1" dirty="0" err="1" smtClean="0">
                <a:solidFill>
                  <a:srgbClr val="2D2DB9"/>
                </a:solidFill>
              </a:rPr>
              <a:t>R</a:t>
            </a:r>
            <a:r>
              <a:rPr lang="en-GB" sz="1800" b="1" i="1" baseline="-25000" dirty="0" err="1" smtClean="0">
                <a:solidFill>
                  <a:srgbClr val="2D2DB9"/>
                </a:solidFill>
              </a:rPr>
              <a:t>c</a:t>
            </a:r>
            <a:r>
              <a:rPr lang="en-GB" sz="1800" b="1" i="1" dirty="0" smtClean="0">
                <a:solidFill>
                  <a:srgbClr val="2D2DB9"/>
                </a:solidFill>
              </a:rPr>
              <a:t> </a:t>
            </a:r>
            <a:endParaRPr lang="en-GB" sz="1800" b="1" dirty="0" smtClean="0">
              <a:solidFill>
                <a:srgbClr val="2D2DB9"/>
              </a:solidFill>
            </a:endParaRPr>
          </a:p>
          <a:p>
            <a:pPr lvl="0">
              <a:spcBef>
                <a:spcPct val="50000"/>
              </a:spcBef>
              <a:buFont typeface="Arial" pitchFamily="34" charset="0"/>
              <a:buChar char="•"/>
            </a:pPr>
            <a:endParaRPr lang="en-GB" sz="1800" b="1" dirty="0" smtClean="0">
              <a:solidFill>
                <a:srgbClr val="2D2DB9"/>
              </a:solidFill>
            </a:endParaRPr>
          </a:p>
          <a:p>
            <a:pPr lvl="0">
              <a:spcBef>
                <a:spcPct val="50000"/>
              </a:spcBef>
              <a:buFont typeface="Arial" pitchFamily="34" charset="0"/>
              <a:buChar char="•"/>
            </a:pPr>
            <a:r>
              <a:rPr lang="en-GB" sz="1800" b="1" dirty="0" err="1" smtClean="0">
                <a:solidFill>
                  <a:srgbClr val="2D2DB9"/>
                </a:solidFill>
              </a:rPr>
              <a:t>L’assorbimento-trasmissione</a:t>
            </a:r>
            <a:r>
              <a:rPr lang="en-GB" sz="1800" b="1" dirty="0" smtClean="0">
                <a:solidFill>
                  <a:srgbClr val="2D2DB9"/>
                </a:solidFill>
              </a:rPr>
              <a:t> </a:t>
            </a:r>
            <a:r>
              <a:rPr lang="en-GB" sz="1800" b="1" dirty="0" err="1" smtClean="0">
                <a:solidFill>
                  <a:srgbClr val="2D2DB9"/>
                </a:solidFill>
              </a:rPr>
              <a:t>dipende</a:t>
            </a:r>
            <a:r>
              <a:rPr lang="en-GB" sz="1800" b="1" dirty="0" smtClean="0">
                <a:solidFill>
                  <a:srgbClr val="2D2DB9"/>
                </a:solidFill>
              </a:rPr>
              <a:t> </a:t>
            </a:r>
            <a:r>
              <a:rPr lang="en-GB" sz="1800" b="1" dirty="0" err="1" smtClean="0">
                <a:solidFill>
                  <a:srgbClr val="2D2DB9"/>
                </a:solidFill>
              </a:rPr>
              <a:t>dalla</a:t>
            </a:r>
            <a:r>
              <a:rPr lang="en-GB" sz="1800" b="1" dirty="0" smtClean="0">
                <a:solidFill>
                  <a:srgbClr val="2D2DB9"/>
                </a:solidFill>
              </a:rPr>
              <a:t> </a:t>
            </a:r>
            <a:r>
              <a:rPr lang="en-GB" sz="1800" b="1" dirty="0" err="1" smtClean="0">
                <a:solidFill>
                  <a:srgbClr val="2D2DB9"/>
                </a:solidFill>
              </a:rPr>
              <a:t>densità</a:t>
            </a:r>
            <a:r>
              <a:rPr lang="en-GB" sz="1800" b="1" dirty="0" smtClean="0">
                <a:solidFill>
                  <a:srgbClr val="2D2DB9"/>
                </a:solidFill>
              </a:rPr>
              <a:t> del </a:t>
            </a:r>
            <a:r>
              <a:rPr lang="en-GB" sz="1800" b="1" dirty="0" err="1" smtClean="0">
                <a:solidFill>
                  <a:srgbClr val="2D2DB9"/>
                </a:solidFill>
              </a:rPr>
              <a:t>materiale</a:t>
            </a:r>
            <a:r>
              <a:rPr lang="en-GB" sz="1800" b="1" dirty="0" smtClean="0">
                <a:solidFill>
                  <a:srgbClr val="2D2DB9"/>
                </a:solidFill>
              </a:rPr>
              <a:t> </a:t>
            </a:r>
            <a:r>
              <a:rPr lang="en-GB" sz="1800" b="1" i="1" dirty="0" smtClean="0">
                <a:solidFill>
                  <a:srgbClr val="FF0000"/>
                </a:solidFill>
                <a:latin typeface="Symbol" pitchFamily="18" charset="2"/>
              </a:rPr>
              <a:t>r</a:t>
            </a:r>
            <a:r>
              <a:rPr lang="en-GB" sz="1800" b="1" dirty="0" smtClean="0">
                <a:solidFill>
                  <a:srgbClr val="2D2DB9"/>
                </a:solidFill>
              </a:rPr>
              <a:t>  per cui un </a:t>
            </a:r>
            <a:r>
              <a:rPr lang="en-GB" sz="1800" b="1" dirty="0" err="1" smtClean="0">
                <a:solidFill>
                  <a:srgbClr val="2D2DB9"/>
                </a:solidFill>
              </a:rPr>
              <a:t>uso</a:t>
            </a:r>
            <a:r>
              <a:rPr lang="en-GB" sz="1800" b="1" dirty="0" smtClean="0">
                <a:solidFill>
                  <a:srgbClr val="2D2DB9"/>
                </a:solidFill>
              </a:rPr>
              <a:t> </a:t>
            </a:r>
            <a:r>
              <a:rPr lang="en-GB" sz="1800" b="1" dirty="0" err="1" smtClean="0">
                <a:solidFill>
                  <a:srgbClr val="2D2DB9"/>
                </a:solidFill>
              </a:rPr>
              <a:t>combinato</a:t>
            </a:r>
            <a:r>
              <a:rPr lang="en-GB" sz="1800" b="1" dirty="0" smtClean="0">
                <a:solidFill>
                  <a:srgbClr val="2D2DB9"/>
                </a:solidFill>
              </a:rPr>
              <a:t> </a:t>
            </a:r>
            <a:r>
              <a:rPr lang="en-GB" sz="1800" b="1" dirty="0" err="1" smtClean="0">
                <a:solidFill>
                  <a:srgbClr val="2D2DB9"/>
                </a:solidFill>
              </a:rPr>
              <a:t>può</a:t>
            </a:r>
            <a:r>
              <a:rPr lang="en-GB" sz="1800" b="1" dirty="0" smtClean="0">
                <a:solidFill>
                  <a:srgbClr val="2D2DB9"/>
                </a:solidFill>
              </a:rPr>
              <a:t> </a:t>
            </a:r>
            <a:r>
              <a:rPr lang="en-GB" sz="1800" b="1" dirty="0" err="1" smtClean="0">
                <a:solidFill>
                  <a:srgbClr val="2D2DB9"/>
                </a:solidFill>
              </a:rPr>
              <a:t>fornire</a:t>
            </a:r>
            <a:r>
              <a:rPr lang="en-GB" sz="1800" b="1" dirty="0" smtClean="0">
                <a:solidFill>
                  <a:srgbClr val="2D2DB9"/>
                </a:solidFill>
              </a:rPr>
              <a:t> </a:t>
            </a:r>
            <a:r>
              <a:rPr lang="en-GB" sz="1800" b="1" dirty="0" err="1" smtClean="0">
                <a:solidFill>
                  <a:srgbClr val="2D2DB9"/>
                </a:solidFill>
              </a:rPr>
              <a:t>il</a:t>
            </a:r>
            <a:r>
              <a:rPr lang="en-GB" sz="1800" b="1" dirty="0" smtClean="0">
                <a:solidFill>
                  <a:srgbClr val="2D2DB9"/>
                </a:solidFill>
              </a:rPr>
              <a:t>  </a:t>
            </a:r>
            <a:r>
              <a:rPr lang="en-GB" sz="1800" b="1" dirty="0" err="1" smtClean="0">
                <a:solidFill>
                  <a:srgbClr val="2D2DB9"/>
                </a:solidFill>
              </a:rPr>
              <a:t>numero</a:t>
            </a:r>
            <a:r>
              <a:rPr lang="en-GB" sz="1800" b="1" dirty="0" smtClean="0">
                <a:solidFill>
                  <a:srgbClr val="2D2DB9"/>
                </a:solidFill>
              </a:rPr>
              <a:t> </a:t>
            </a:r>
            <a:r>
              <a:rPr lang="en-GB" sz="1800" b="1" dirty="0" err="1" smtClean="0">
                <a:solidFill>
                  <a:srgbClr val="2D2DB9"/>
                </a:solidFill>
              </a:rPr>
              <a:t>atomico</a:t>
            </a:r>
            <a:r>
              <a:rPr lang="en-GB" sz="1800" b="1" dirty="0" smtClean="0">
                <a:solidFill>
                  <a:srgbClr val="2D2DB9"/>
                </a:solidFill>
              </a:rPr>
              <a:t> </a:t>
            </a:r>
            <a:r>
              <a:rPr lang="en-GB" sz="1800" b="1" i="1" dirty="0" smtClean="0">
                <a:solidFill>
                  <a:srgbClr val="FF0000"/>
                </a:solidFill>
              </a:rPr>
              <a:t>Z</a:t>
            </a:r>
            <a:endParaRPr lang="en-US" sz="1800" b="1" i="1" dirty="0" smtClean="0">
              <a:solidFill>
                <a:srgbClr val="FF0000"/>
              </a:solidFill>
            </a:endParaRPr>
          </a:p>
          <a:p>
            <a:pPr lvl="0">
              <a:spcBef>
                <a:spcPct val="50000"/>
              </a:spcBef>
            </a:pPr>
            <a:endParaRPr lang="en-US" sz="1800" b="1" dirty="0" smtClean="0">
              <a:solidFill>
                <a:srgbClr val="2D2DB9"/>
              </a:solidFill>
            </a:endParaRPr>
          </a:p>
          <a:p>
            <a:pPr lvl="0">
              <a:spcBef>
                <a:spcPct val="50000"/>
              </a:spcBef>
            </a:pPr>
            <a:endParaRPr lang="it-IT" sz="1800" b="1" dirty="0">
              <a:solidFill>
                <a:srgbClr val="2D2DB9"/>
              </a:solidFill>
            </a:endParaRPr>
          </a:p>
          <a:p>
            <a:endParaRPr lang="it-IT" dirty="0"/>
          </a:p>
        </p:txBody>
      </p:sp>
      <p:pic>
        <p:nvPicPr>
          <p:cNvPr id="11268" name="Picture 4"/>
          <p:cNvPicPr>
            <a:picLocks noChangeAspect="1" noChangeArrowheads="1"/>
          </p:cNvPicPr>
          <p:nvPr/>
        </p:nvPicPr>
        <p:blipFill>
          <a:blip r:embed="rId4" cstate="print"/>
          <a:srcRect l="36000" t="59499" r="39369" b="23001"/>
          <a:stretch>
            <a:fillRect/>
          </a:stretch>
        </p:blipFill>
        <p:spPr bwMode="auto">
          <a:xfrm>
            <a:off x="7028331" y="3124975"/>
            <a:ext cx="936104" cy="360040"/>
          </a:xfrm>
          <a:prstGeom prst="rect">
            <a:avLst/>
          </a:prstGeom>
          <a:noFill/>
          <a:ln w="9525">
            <a:noFill/>
            <a:miter lim="800000"/>
            <a:headEnd/>
            <a:tailEnd/>
          </a:ln>
        </p:spPr>
      </p:pic>
      <p:pic>
        <p:nvPicPr>
          <p:cNvPr id="17" name="Picture 3" descr="C:\files\logoinfnpd.tiff"/>
          <p:cNvPicPr>
            <a:picLocks noChangeAspect="1" noChangeArrowheads="1"/>
          </p:cNvPicPr>
          <p:nvPr/>
        </p:nvPicPr>
        <p:blipFill rotWithShape="1">
          <a:blip r:embed="rId5" cstate="print"/>
          <a:srcRect r="4880"/>
          <a:stretch/>
        </p:blipFill>
        <p:spPr bwMode="auto">
          <a:xfrm>
            <a:off x="0" y="0"/>
            <a:ext cx="1403648" cy="1236155"/>
          </a:xfrm>
          <a:prstGeom prst="rect">
            <a:avLst/>
          </a:prstGeom>
          <a:noFill/>
        </p:spPr>
      </p:pic>
      <p:pic>
        <p:nvPicPr>
          <p:cNvPr id="18" name="Picture 3" descr="C:\files\logoinfnpd.tiff"/>
          <p:cNvPicPr>
            <a:picLocks noChangeAspect="1" noChangeArrowheads="1"/>
          </p:cNvPicPr>
          <p:nvPr/>
        </p:nvPicPr>
        <p:blipFill rotWithShape="1">
          <a:blip r:embed="rId5" cstate="print"/>
          <a:srcRect l="9759"/>
          <a:stretch/>
        </p:blipFill>
        <p:spPr bwMode="auto">
          <a:xfrm>
            <a:off x="7812360" y="0"/>
            <a:ext cx="1331640" cy="1236155"/>
          </a:xfrm>
          <a:prstGeom prst="rect">
            <a:avLst/>
          </a:prstGeom>
          <a:noFill/>
        </p:spPr>
      </p:pic>
      <p:sp>
        <p:nvSpPr>
          <p:cNvPr id="3" name="CasellaDiTesto 2"/>
          <p:cNvSpPr txBox="1"/>
          <p:nvPr/>
        </p:nvSpPr>
        <p:spPr>
          <a:xfrm>
            <a:off x="431540" y="5765590"/>
            <a:ext cx="8280919" cy="830997"/>
          </a:xfrm>
          <a:prstGeom prst="rect">
            <a:avLst/>
          </a:prstGeom>
          <a:noFill/>
        </p:spPr>
        <p:txBody>
          <a:bodyPr wrap="square" rtlCol="0">
            <a:spAutoFit/>
          </a:bodyPr>
          <a:lstStyle/>
          <a:p>
            <a:pPr algn="ctr"/>
            <a:r>
              <a:rPr lang="en-US" b="1" dirty="0" err="1" smtClean="0">
                <a:solidFill>
                  <a:srgbClr val="FF0000"/>
                </a:solidFill>
              </a:rPr>
              <a:t>Adatta</a:t>
            </a:r>
            <a:r>
              <a:rPr lang="it-IT" b="1" dirty="0" smtClean="0">
                <a:solidFill>
                  <a:srgbClr val="FF0000"/>
                </a:solidFill>
              </a:rPr>
              <a:t> ad indagare </a:t>
            </a:r>
            <a:r>
              <a:rPr lang="en-US" b="1" dirty="0" err="1" smtClean="0">
                <a:solidFill>
                  <a:srgbClr val="FF0000"/>
                </a:solidFill>
              </a:rPr>
              <a:t>volumi</a:t>
            </a:r>
            <a:r>
              <a:rPr lang="it-IT" b="1" dirty="0" smtClean="0">
                <a:solidFill>
                  <a:srgbClr val="FF0000"/>
                </a:solidFill>
              </a:rPr>
              <a:t> </a:t>
            </a:r>
            <a:r>
              <a:rPr lang="en-US" b="1" dirty="0" err="1" smtClean="0">
                <a:solidFill>
                  <a:srgbClr val="FF0000"/>
                </a:solidFill>
              </a:rPr>
              <a:t>inaccessibili</a:t>
            </a:r>
            <a:r>
              <a:rPr lang="en-US" b="1" dirty="0" smtClean="0">
                <a:solidFill>
                  <a:srgbClr val="FF0000"/>
                </a:solidFill>
              </a:rPr>
              <a:t> con </a:t>
            </a:r>
            <a:r>
              <a:rPr lang="en-US" b="1" dirty="0" err="1" smtClean="0">
                <a:solidFill>
                  <a:srgbClr val="FF0000"/>
                </a:solidFill>
              </a:rPr>
              <a:t>materiali</a:t>
            </a:r>
            <a:r>
              <a:rPr lang="en-US" b="1" dirty="0" smtClean="0">
                <a:solidFill>
                  <a:srgbClr val="FF0000"/>
                </a:solidFill>
              </a:rPr>
              <a:t> </a:t>
            </a:r>
            <a:r>
              <a:rPr lang="en-US" b="1" dirty="0" err="1" smtClean="0">
                <a:solidFill>
                  <a:srgbClr val="FF0000"/>
                </a:solidFill>
              </a:rPr>
              <a:t>densi</a:t>
            </a:r>
            <a:r>
              <a:rPr lang="en-US" b="1" dirty="0" smtClean="0">
                <a:solidFill>
                  <a:srgbClr val="FF0000"/>
                </a:solidFill>
              </a:rPr>
              <a:t> e </a:t>
            </a:r>
            <a:r>
              <a:rPr lang="en-US" b="1" dirty="0" err="1" smtClean="0">
                <a:solidFill>
                  <a:srgbClr val="FF0000"/>
                </a:solidFill>
              </a:rPr>
              <a:t>pesanti</a:t>
            </a:r>
            <a:r>
              <a:rPr lang="it-IT" b="1" dirty="0" smtClean="0">
                <a:solidFill>
                  <a:srgbClr val="FF0000"/>
                </a:solidFill>
              </a:rPr>
              <a:t> laddove altre sonde non possono arrivare </a:t>
            </a:r>
            <a:endParaRPr lang="it-IT"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45239</TotalTime>
  <Words>1553</Words>
  <Application>Microsoft Office PowerPoint</Application>
  <PresentationFormat>On-screen Show (4:3)</PresentationFormat>
  <Paragraphs>274</Paragraphs>
  <Slides>26</Slides>
  <Notes>24</Notes>
  <HiddenSlides>0</HiddenSlides>
  <MMClips>3</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6" baseType="lpstr">
      <vt:lpstr>ＭＳ Ｐゴシック</vt:lpstr>
      <vt:lpstr>Arial</vt:lpstr>
      <vt:lpstr>Bitstream Vera Sans</vt:lpstr>
      <vt:lpstr>DejaVu Sans</vt:lpstr>
      <vt:lpstr>Symbol</vt:lpstr>
      <vt:lpstr>Times New Roman</vt:lpstr>
      <vt:lpstr>Wingdings</vt:lpstr>
      <vt:lpstr>Struttura predefinita</vt:lpstr>
      <vt:lpstr>1_Struttura predefinita</vt:lpstr>
      <vt:lpstr>Equation</vt:lpstr>
      <vt:lpstr> Tecnica e dispositivi della  Tomografia muonica* </vt:lpstr>
      <vt:lpstr>Contenuti </vt:lpstr>
      <vt:lpstr>Introduzione</vt:lpstr>
      <vt:lpstr>Muons </vt:lpstr>
      <vt:lpstr>Introduzione</vt:lpstr>
      <vt:lpstr>Introduzione</vt:lpstr>
      <vt:lpstr>Tecniche di ricostruzione</vt:lpstr>
      <vt:lpstr>Tecniche di ricostruzione</vt:lpstr>
      <vt:lpstr>Tomografia muonica (in pillole)</vt:lpstr>
      <vt:lpstr>Rivelatori per tomografia  MCS</vt:lpstr>
      <vt:lpstr>Rivelatori</vt:lpstr>
      <vt:lpstr>Esempio di apparato sperimentale  </vt:lpstr>
      <vt:lpstr>Esempi di Risultati*</vt:lpstr>
      <vt:lpstr>Esempi di Risultati</vt:lpstr>
      <vt:lpstr>PowerPoint Presentation</vt:lpstr>
      <vt:lpstr>Esempi di Risultati</vt:lpstr>
      <vt:lpstr>Esempi di Risultati</vt:lpstr>
      <vt:lpstr>Esempi di Risultati</vt:lpstr>
      <vt:lpstr>Conclusioni</vt:lpstr>
      <vt:lpstr> Backup</vt:lpstr>
      <vt:lpstr> Esempi di di Risultati </vt:lpstr>
      <vt:lpstr>Full Scale MonteCarlo Simulation</vt:lpstr>
      <vt:lpstr>Cosmic Muon Tomography  in transport control</vt:lpstr>
      <vt:lpstr>Precision measurements</vt:lpstr>
      <vt:lpstr>Final remarks</vt:lpstr>
      <vt:lpstr>Precision measurements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checchia</dc:creator>
  <cp:lastModifiedBy>Paolo Checchia</cp:lastModifiedBy>
  <cp:revision>714</cp:revision>
  <dcterms:created xsi:type="dcterms:W3CDTF">1601-01-01T00:00:00Z</dcterms:created>
  <dcterms:modified xsi:type="dcterms:W3CDTF">2017-11-22T19:34:27Z</dcterms:modified>
</cp:coreProperties>
</file>