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31" r:id="rId6"/>
  </p:sldMasterIdLst>
  <p:notesMasterIdLst>
    <p:notesMasterId r:id="rId22"/>
  </p:notesMasterIdLst>
  <p:handoutMasterIdLst>
    <p:handoutMasterId r:id="rId23"/>
  </p:handoutMasterIdLst>
  <p:sldIdLst>
    <p:sldId id="256" r:id="rId7"/>
    <p:sldId id="257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68" r:id="rId17"/>
    <p:sldId id="267" r:id="rId18"/>
    <p:sldId id="271" r:id="rId19"/>
    <p:sldId id="270" r:id="rId20"/>
    <p:sldId id="269" r:id="rId21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6CF"/>
    <a:srgbClr val="3E6FD2"/>
    <a:srgbClr val="2D5EC1"/>
    <a:srgbClr val="BDDEFF"/>
    <a:srgbClr val="99CCFF"/>
    <a:srgbClr val="808080"/>
    <a:srgbClr val="FFD624"/>
    <a:srgbClr val="0F5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57" autoAdjust="0"/>
  </p:normalViewPr>
  <p:slideViewPr>
    <p:cSldViewPr>
      <p:cViewPr>
        <p:scale>
          <a:sx n="75" d="100"/>
          <a:sy n="75" d="100"/>
        </p:scale>
        <p:origin x="-2580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C0704-790E-417D-981E-B308C620F2A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B7CFCD56-782A-4C2D-81C6-398EFA5E67E9}">
      <dgm:prSet/>
      <dgm:spPr/>
      <dgm:t>
        <a:bodyPr/>
        <a:lstStyle/>
        <a:p>
          <a:pPr rtl="0"/>
          <a:r>
            <a:rPr lang="en-US" i="1" smtClean="0"/>
            <a:t>Two disposal options </a:t>
          </a:r>
          <a:br>
            <a:rPr lang="en-US" i="1" smtClean="0"/>
          </a:br>
          <a:r>
            <a:rPr lang="en-US" i="1" smtClean="0"/>
            <a:t>(non reprocessed fuel):</a:t>
          </a:r>
          <a:endParaRPr lang="en-GB"/>
        </a:p>
      </dgm:t>
    </dgm:pt>
    <dgm:pt modelId="{D90A0467-6D4B-4AF9-8DFD-8E57DC844272}" type="parTrans" cxnId="{ED5E1A1C-7F40-43C2-A3F6-6BC730CA080E}">
      <dgm:prSet/>
      <dgm:spPr/>
      <dgm:t>
        <a:bodyPr/>
        <a:lstStyle/>
        <a:p>
          <a:endParaRPr lang="en-GB"/>
        </a:p>
      </dgm:t>
    </dgm:pt>
    <dgm:pt modelId="{773B8916-D0F3-4FE1-BA84-3966B4E155D6}" type="sibTrans" cxnId="{ED5E1A1C-7F40-43C2-A3F6-6BC730CA080E}">
      <dgm:prSet/>
      <dgm:spPr/>
      <dgm:t>
        <a:bodyPr/>
        <a:lstStyle/>
        <a:p>
          <a:endParaRPr lang="en-GB"/>
        </a:p>
      </dgm:t>
    </dgm:pt>
    <dgm:pt modelId="{76C939FB-83D6-4227-8962-1688C6547191}">
      <dgm:prSet/>
      <dgm:spPr/>
      <dgm:t>
        <a:bodyPr/>
        <a:lstStyle/>
        <a:p>
          <a:pPr rtl="0"/>
          <a:r>
            <a:rPr lang="en-US" i="1" smtClean="0"/>
            <a:t>Interim Dry Storage (up to ~100 years)</a:t>
          </a:r>
          <a:endParaRPr lang="en-GB"/>
        </a:p>
      </dgm:t>
    </dgm:pt>
    <dgm:pt modelId="{CF30E11A-C23D-41B2-AB8A-FE6A529E1C46}" type="parTrans" cxnId="{DC34C97B-6AF5-4A63-BA08-5078472F2189}">
      <dgm:prSet/>
      <dgm:spPr/>
      <dgm:t>
        <a:bodyPr/>
        <a:lstStyle/>
        <a:p>
          <a:endParaRPr lang="en-GB"/>
        </a:p>
      </dgm:t>
    </dgm:pt>
    <dgm:pt modelId="{37DC835E-9979-4A3F-B208-2E2C39FF37BF}" type="sibTrans" cxnId="{DC34C97B-6AF5-4A63-BA08-5078472F2189}">
      <dgm:prSet/>
      <dgm:spPr/>
      <dgm:t>
        <a:bodyPr/>
        <a:lstStyle/>
        <a:p>
          <a:endParaRPr lang="en-GB"/>
        </a:p>
      </dgm:t>
    </dgm:pt>
    <dgm:pt modelId="{40181192-9750-415A-B8C5-0AA16E99E53E}">
      <dgm:prSet/>
      <dgm:spPr/>
      <dgm:t>
        <a:bodyPr/>
        <a:lstStyle/>
        <a:p>
          <a:pPr rtl="0"/>
          <a:r>
            <a:rPr lang="en-US" i="1" smtClean="0"/>
            <a:t>Geological Final Disposal</a:t>
          </a:r>
          <a:endParaRPr lang="en-GB"/>
        </a:p>
      </dgm:t>
    </dgm:pt>
    <dgm:pt modelId="{D4EC278D-57D4-48C4-BC8E-C4B8B0D40C9D}" type="parTrans" cxnId="{8963C1B5-46F8-4BDB-85BD-4114A151AA5B}">
      <dgm:prSet/>
      <dgm:spPr/>
      <dgm:t>
        <a:bodyPr/>
        <a:lstStyle/>
        <a:p>
          <a:endParaRPr lang="en-GB"/>
        </a:p>
      </dgm:t>
    </dgm:pt>
    <dgm:pt modelId="{18CA8FC2-3AAE-4615-BDB2-682621A530FC}" type="sibTrans" cxnId="{8963C1B5-46F8-4BDB-85BD-4114A151AA5B}">
      <dgm:prSet/>
      <dgm:spPr/>
      <dgm:t>
        <a:bodyPr/>
        <a:lstStyle/>
        <a:p>
          <a:endParaRPr lang="en-GB"/>
        </a:p>
      </dgm:t>
    </dgm:pt>
    <dgm:pt modelId="{52051B42-E81E-4AD8-8DE8-31C292C6EC0F}" type="pres">
      <dgm:prSet presAssocID="{AF8C0704-790E-417D-981E-B308C620F2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EC16EF19-8FFD-479F-A789-825A4F986F4D}" type="pres">
      <dgm:prSet presAssocID="{B7CFCD56-782A-4C2D-81C6-398EFA5E67E9}" presName="root" presStyleCnt="0"/>
      <dgm:spPr/>
    </dgm:pt>
    <dgm:pt modelId="{E30A164C-DCF3-4965-81DF-C0E50A5143C2}" type="pres">
      <dgm:prSet presAssocID="{B7CFCD56-782A-4C2D-81C6-398EFA5E67E9}" presName="rootComposite" presStyleCnt="0"/>
      <dgm:spPr/>
    </dgm:pt>
    <dgm:pt modelId="{996AD790-8B52-440E-886B-331F934FFC5D}" type="pres">
      <dgm:prSet presAssocID="{B7CFCD56-782A-4C2D-81C6-398EFA5E67E9}" presName="rootText" presStyleLbl="node1" presStyleIdx="0" presStyleCnt="1"/>
      <dgm:spPr/>
      <dgm:t>
        <a:bodyPr/>
        <a:lstStyle/>
        <a:p>
          <a:endParaRPr lang="en-GB"/>
        </a:p>
      </dgm:t>
    </dgm:pt>
    <dgm:pt modelId="{A32366AC-96A3-4CF8-A33E-21AAE81B054A}" type="pres">
      <dgm:prSet presAssocID="{B7CFCD56-782A-4C2D-81C6-398EFA5E67E9}" presName="rootConnector" presStyleLbl="node1" presStyleIdx="0" presStyleCnt="1"/>
      <dgm:spPr/>
      <dgm:t>
        <a:bodyPr/>
        <a:lstStyle/>
        <a:p>
          <a:endParaRPr lang="en-GB"/>
        </a:p>
      </dgm:t>
    </dgm:pt>
    <dgm:pt modelId="{E8C9E47C-8D80-45C9-976F-EFE89F045DB4}" type="pres">
      <dgm:prSet presAssocID="{B7CFCD56-782A-4C2D-81C6-398EFA5E67E9}" presName="childShape" presStyleCnt="0"/>
      <dgm:spPr/>
    </dgm:pt>
    <dgm:pt modelId="{0969500D-8158-44AF-AA18-F7A9E84FED28}" type="pres">
      <dgm:prSet presAssocID="{CF30E11A-C23D-41B2-AB8A-FE6A529E1C46}" presName="Name13" presStyleLbl="parChTrans1D2" presStyleIdx="0" presStyleCnt="2"/>
      <dgm:spPr/>
      <dgm:t>
        <a:bodyPr/>
        <a:lstStyle/>
        <a:p>
          <a:endParaRPr lang="en-GB"/>
        </a:p>
      </dgm:t>
    </dgm:pt>
    <dgm:pt modelId="{A8D769A4-8FF2-40B0-845B-06309BEFB4BD}" type="pres">
      <dgm:prSet presAssocID="{76C939FB-83D6-4227-8962-1688C6547191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27B1DB-1BB6-4A1D-877F-7ABA21788089}" type="pres">
      <dgm:prSet presAssocID="{D4EC278D-57D4-48C4-BC8E-C4B8B0D40C9D}" presName="Name13" presStyleLbl="parChTrans1D2" presStyleIdx="1" presStyleCnt="2"/>
      <dgm:spPr/>
      <dgm:t>
        <a:bodyPr/>
        <a:lstStyle/>
        <a:p>
          <a:endParaRPr lang="en-GB"/>
        </a:p>
      </dgm:t>
    </dgm:pt>
    <dgm:pt modelId="{F95CE154-7C91-44A8-907E-66E4CD04A5CF}" type="pres">
      <dgm:prSet presAssocID="{40181192-9750-415A-B8C5-0AA16E99E53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28869B1-A458-4865-A3CB-A22D9A5EE298}" type="presOf" srcId="{CF30E11A-C23D-41B2-AB8A-FE6A529E1C46}" destId="{0969500D-8158-44AF-AA18-F7A9E84FED28}" srcOrd="0" destOrd="0" presId="urn:microsoft.com/office/officeart/2005/8/layout/hierarchy3"/>
    <dgm:cxn modelId="{24E7A859-E305-462D-AAE3-A545DB7A9FCE}" type="presOf" srcId="{40181192-9750-415A-B8C5-0AA16E99E53E}" destId="{F95CE154-7C91-44A8-907E-66E4CD04A5CF}" srcOrd="0" destOrd="0" presId="urn:microsoft.com/office/officeart/2005/8/layout/hierarchy3"/>
    <dgm:cxn modelId="{DC34C97B-6AF5-4A63-BA08-5078472F2189}" srcId="{B7CFCD56-782A-4C2D-81C6-398EFA5E67E9}" destId="{76C939FB-83D6-4227-8962-1688C6547191}" srcOrd="0" destOrd="0" parTransId="{CF30E11A-C23D-41B2-AB8A-FE6A529E1C46}" sibTransId="{37DC835E-9979-4A3F-B208-2E2C39FF37BF}"/>
    <dgm:cxn modelId="{59310AD9-8246-4C17-AC99-72CA990FA5C6}" type="presOf" srcId="{76C939FB-83D6-4227-8962-1688C6547191}" destId="{A8D769A4-8FF2-40B0-845B-06309BEFB4BD}" srcOrd="0" destOrd="0" presId="urn:microsoft.com/office/officeart/2005/8/layout/hierarchy3"/>
    <dgm:cxn modelId="{579E3BD5-FF6A-4D3F-838E-C125422BC761}" type="presOf" srcId="{AF8C0704-790E-417D-981E-B308C620F2A8}" destId="{52051B42-E81E-4AD8-8DE8-31C292C6EC0F}" srcOrd="0" destOrd="0" presId="urn:microsoft.com/office/officeart/2005/8/layout/hierarchy3"/>
    <dgm:cxn modelId="{39A7690A-F024-47E7-9EA0-ABDCD3294136}" type="presOf" srcId="{B7CFCD56-782A-4C2D-81C6-398EFA5E67E9}" destId="{996AD790-8B52-440E-886B-331F934FFC5D}" srcOrd="0" destOrd="0" presId="urn:microsoft.com/office/officeart/2005/8/layout/hierarchy3"/>
    <dgm:cxn modelId="{B462365E-D0BA-415E-9C96-B29B5724A99E}" type="presOf" srcId="{B7CFCD56-782A-4C2D-81C6-398EFA5E67E9}" destId="{A32366AC-96A3-4CF8-A33E-21AAE81B054A}" srcOrd="1" destOrd="0" presId="urn:microsoft.com/office/officeart/2005/8/layout/hierarchy3"/>
    <dgm:cxn modelId="{AB19223A-D67C-40B3-ACD0-FB0023642B81}" type="presOf" srcId="{D4EC278D-57D4-48C4-BC8E-C4B8B0D40C9D}" destId="{5A27B1DB-1BB6-4A1D-877F-7ABA21788089}" srcOrd="0" destOrd="0" presId="urn:microsoft.com/office/officeart/2005/8/layout/hierarchy3"/>
    <dgm:cxn modelId="{8963C1B5-46F8-4BDB-85BD-4114A151AA5B}" srcId="{B7CFCD56-782A-4C2D-81C6-398EFA5E67E9}" destId="{40181192-9750-415A-B8C5-0AA16E99E53E}" srcOrd="1" destOrd="0" parTransId="{D4EC278D-57D4-48C4-BC8E-C4B8B0D40C9D}" sibTransId="{18CA8FC2-3AAE-4615-BDB2-682621A530FC}"/>
    <dgm:cxn modelId="{ED5E1A1C-7F40-43C2-A3F6-6BC730CA080E}" srcId="{AF8C0704-790E-417D-981E-B308C620F2A8}" destId="{B7CFCD56-782A-4C2D-81C6-398EFA5E67E9}" srcOrd="0" destOrd="0" parTransId="{D90A0467-6D4B-4AF9-8DFD-8E57DC844272}" sibTransId="{773B8916-D0F3-4FE1-BA84-3966B4E155D6}"/>
    <dgm:cxn modelId="{7C8CDE2E-CF68-4D70-915F-855CD17A8B77}" type="presParOf" srcId="{52051B42-E81E-4AD8-8DE8-31C292C6EC0F}" destId="{EC16EF19-8FFD-479F-A789-825A4F986F4D}" srcOrd="0" destOrd="0" presId="urn:microsoft.com/office/officeart/2005/8/layout/hierarchy3"/>
    <dgm:cxn modelId="{E8BAD890-0283-4C05-ABD6-172AB225A789}" type="presParOf" srcId="{EC16EF19-8FFD-479F-A789-825A4F986F4D}" destId="{E30A164C-DCF3-4965-81DF-C0E50A5143C2}" srcOrd="0" destOrd="0" presId="urn:microsoft.com/office/officeart/2005/8/layout/hierarchy3"/>
    <dgm:cxn modelId="{DE48F960-CB36-4500-A987-90906AA04227}" type="presParOf" srcId="{E30A164C-DCF3-4965-81DF-C0E50A5143C2}" destId="{996AD790-8B52-440E-886B-331F934FFC5D}" srcOrd="0" destOrd="0" presId="urn:microsoft.com/office/officeart/2005/8/layout/hierarchy3"/>
    <dgm:cxn modelId="{5A151E2E-8564-4C1F-A5C6-34B6428DBC10}" type="presParOf" srcId="{E30A164C-DCF3-4965-81DF-C0E50A5143C2}" destId="{A32366AC-96A3-4CF8-A33E-21AAE81B054A}" srcOrd="1" destOrd="0" presId="urn:microsoft.com/office/officeart/2005/8/layout/hierarchy3"/>
    <dgm:cxn modelId="{D4C36A87-665D-4B46-9537-4030121A40C4}" type="presParOf" srcId="{EC16EF19-8FFD-479F-A789-825A4F986F4D}" destId="{E8C9E47C-8D80-45C9-976F-EFE89F045DB4}" srcOrd="1" destOrd="0" presId="urn:microsoft.com/office/officeart/2005/8/layout/hierarchy3"/>
    <dgm:cxn modelId="{A8BFE9CD-9E25-463F-B2A2-3CBCE23C6292}" type="presParOf" srcId="{E8C9E47C-8D80-45C9-976F-EFE89F045DB4}" destId="{0969500D-8158-44AF-AA18-F7A9E84FED28}" srcOrd="0" destOrd="0" presId="urn:microsoft.com/office/officeart/2005/8/layout/hierarchy3"/>
    <dgm:cxn modelId="{F4FA3115-7EF6-4242-92FD-A32A958293A6}" type="presParOf" srcId="{E8C9E47C-8D80-45C9-976F-EFE89F045DB4}" destId="{A8D769A4-8FF2-40B0-845B-06309BEFB4BD}" srcOrd="1" destOrd="0" presId="urn:microsoft.com/office/officeart/2005/8/layout/hierarchy3"/>
    <dgm:cxn modelId="{9B97595D-85A6-47E7-906A-D564421996D0}" type="presParOf" srcId="{E8C9E47C-8D80-45C9-976F-EFE89F045DB4}" destId="{5A27B1DB-1BB6-4A1D-877F-7ABA21788089}" srcOrd="2" destOrd="0" presId="urn:microsoft.com/office/officeart/2005/8/layout/hierarchy3"/>
    <dgm:cxn modelId="{4F9D087B-C4C5-4373-B467-1E1595AC7A86}" type="presParOf" srcId="{E8C9E47C-8D80-45C9-976F-EFE89F045DB4}" destId="{F95CE154-7C91-44A8-907E-66E4CD04A5C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EB038F-DAEA-4F91-BC48-4026FD4AB2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F9C81B-846B-45B9-9C9B-AF174ADC1F5C}">
      <dgm:prSet/>
      <dgm:spPr/>
      <dgm:t>
        <a:bodyPr/>
        <a:lstStyle/>
        <a:p>
          <a:pPr rtl="0"/>
          <a:r>
            <a:rPr lang="en-US" b="1" dirty="0" smtClean="0"/>
            <a:t>Fork detector (widely used) with enhanced data evaluation, integrating measurement and simulation</a:t>
          </a:r>
          <a:endParaRPr lang="en-GB" dirty="0"/>
        </a:p>
      </dgm:t>
    </dgm:pt>
    <dgm:pt modelId="{2B3B4A5C-E1D4-4E5E-8E01-E7970FC84930}" type="parTrans" cxnId="{EB34A1BF-57C3-47AD-BD31-91C19A5B477B}">
      <dgm:prSet/>
      <dgm:spPr/>
      <dgm:t>
        <a:bodyPr/>
        <a:lstStyle/>
        <a:p>
          <a:endParaRPr lang="en-GB"/>
        </a:p>
      </dgm:t>
    </dgm:pt>
    <dgm:pt modelId="{B8AD845C-C8C6-4F6D-AB04-0E011F310D8B}" type="sibTrans" cxnId="{EB34A1BF-57C3-47AD-BD31-91C19A5B477B}">
      <dgm:prSet/>
      <dgm:spPr/>
      <dgm:t>
        <a:bodyPr/>
        <a:lstStyle/>
        <a:p>
          <a:endParaRPr lang="en-GB"/>
        </a:p>
      </dgm:t>
    </dgm:pt>
    <dgm:pt modelId="{8EAA59CF-27B9-43CF-88BA-45BE93BBEFF0}">
      <dgm:prSet/>
      <dgm:spPr/>
      <dgm:t>
        <a:bodyPr/>
        <a:lstStyle/>
        <a:p>
          <a:pPr rtl="0"/>
          <a:r>
            <a:rPr lang="en-US" b="1" dirty="0" smtClean="0"/>
            <a:t>Digital Cherenkov Viewing Device (DCVD): different principle, similar performance level as the Fork</a:t>
          </a:r>
          <a:endParaRPr lang="en-GB" dirty="0"/>
        </a:p>
      </dgm:t>
    </dgm:pt>
    <dgm:pt modelId="{6E72F937-BE1C-4304-A1F7-F3B775E93BA3}" type="parTrans" cxnId="{FEE4C457-BB76-4D0D-9819-FE96F0A490D9}">
      <dgm:prSet/>
      <dgm:spPr/>
      <dgm:t>
        <a:bodyPr/>
        <a:lstStyle/>
        <a:p>
          <a:endParaRPr lang="en-GB"/>
        </a:p>
      </dgm:t>
    </dgm:pt>
    <dgm:pt modelId="{C46400ED-DCB6-4F60-B16A-26E8673A1628}" type="sibTrans" cxnId="{FEE4C457-BB76-4D0D-9819-FE96F0A490D9}">
      <dgm:prSet/>
      <dgm:spPr/>
      <dgm:t>
        <a:bodyPr/>
        <a:lstStyle/>
        <a:p>
          <a:endParaRPr lang="en-GB"/>
        </a:p>
      </dgm:t>
    </dgm:pt>
    <dgm:pt modelId="{9550CA30-DFA6-4EE3-A006-1C27CE300A8B}">
      <dgm:prSet/>
      <dgm:spPr/>
      <dgm:t>
        <a:bodyPr/>
        <a:lstStyle/>
        <a:p>
          <a:pPr rtl="0"/>
          <a:r>
            <a:rPr lang="en-US" b="1" dirty="0" smtClean="0"/>
            <a:t>Passive Gamma Emission Tomographer: highest performance instrument, almost ready for field use.</a:t>
          </a:r>
          <a:endParaRPr lang="en-GB" dirty="0"/>
        </a:p>
      </dgm:t>
    </dgm:pt>
    <dgm:pt modelId="{BA045916-D0AB-4E17-957B-8DAB3E6B31E5}" type="parTrans" cxnId="{7A7571A4-78AE-4042-9912-905AC9963448}">
      <dgm:prSet/>
      <dgm:spPr/>
      <dgm:t>
        <a:bodyPr/>
        <a:lstStyle/>
        <a:p>
          <a:endParaRPr lang="en-GB"/>
        </a:p>
      </dgm:t>
    </dgm:pt>
    <dgm:pt modelId="{E7C224D1-12A8-41D3-90E4-E8613F2B744A}" type="sibTrans" cxnId="{7A7571A4-78AE-4042-9912-905AC9963448}">
      <dgm:prSet/>
      <dgm:spPr/>
      <dgm:t>
        <a:bodyPr/>
        <a:lstStyle/>
        <a:p>
          <a:endParaRPr lang="en-GB"/>
        </a:p>
      </dgm:t>
    </dgm:pt>
    <dgm:pt modelId="{04B8DC77-555B-4826-8FB8-FA7911C635CF}" type="pres">
      <dgm:prSet presAssocID="{C1EB038F-DAEA-4F91-BC48-4026FD4AB2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EA96C3-8244-4C15-8479-68808E386882}" type="pres">
      <dgm:prSet presAssocID="{3CF9C81B-846B-45B9-9C9B-AF174ADC1F5C}" presName="parentText" presStyleLbl="node1" presStyleIdx="0" presStyleCnt="3" custScaleY="5483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64C4CC-1485-4152-8068-E248D3783A48}" type="pres">
      <dgm:prSet presAssocID="{B8AD845C-C8C6-4F6D-AB04-0E011F310D8B}" presName="spacer" presStyleCnt="0"/>
      <dgm:spPr/>
    </dgm:pt>
    <dgm:pt modelId="{3ACEADD6-CEF0-4EE9-8C86-7262BD5FF6B4}" type="pres">
      <dgm:prSet presAssocID="{8EAA59CF-27B9-43CF-88BA-45BE93BBEFF0}" presName="parentText" presStyleLbl="node1" presStyleIdx="1" presStyleCnt="3" custScaleY="5292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FD3565-D61A-451C-A8D7-FA176C74940B}" type="pres">
      <dgm:prSet presAssocID="{C46400ED-DCB6-4F60-B16A-26E8673A1628}" presName="spacer" presStyleCnt="0"/>
      <dgm:spPr/>
    </dgm:pt>
    <dgm:pt modelId="{0AC6B20F-D0DA-43C9-9BF8-55150F406F6B}" type="pres">
      <dgm:prSet presAssocID="{9550CA30-DFA6-4EE3-A006-1C27CE300A8B}" presName="parentText" presStyleLbl="node1" presStyleIdx="2" presStyleCnt="3" custScaleY="5968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7571A4-78AE-4042-9912-905AC9963448}" srcId="{C1EB038F-DAEA-4F91-BC48-4026FD4AB242}" destId="{9550CA30-DFA6-4EE3-A006-1C27CE300A8B}" srcOrd="2" destOrd="0" parTransId="{BA045916-D0AB-4E17-957B-8DAB3E6B31E5}" sibTransId="{E7C224D1-12A8-41D3-90E4-E8613F2B744A}"/>
    <dgm:cxn modelId="{BA190C0F-1698-49FE-A917-8465247D3A2B}" type="presOf" srcId="{C1EB038F-DAEA-4F91-BC48-4026FD4AB242}" destId="{04B8DC77-555B-4826-8FB8-FA7911C635CF}" srcOrd="0" destOrd="0" presId="urn:microsoft.com/office/officeart/2005/8/layout/vList2"/>
    <dgm:cxn modelId="{118BC10C-5493-4C1D-855B-60E2DA5B859A}" type="presOf" srcId="{9550CA30-DFA6-4EE3-A006-1C27CE300A8B}" destId="{0AC6B20F-D0DA-43C9-9BF8-55150F406F6B}" srcOrd="0" destOrd="0" presId="urn:microsoft.com/office/officeart/2005/8/layout/vList2"/>
    <dgm:cxn modelId="{EB34A1BF-57C3-47AD-BD31-91C19A5B477B}" srcId="{C1EB038F-DAEA-4F91-BC48-4026FD4AB242}" destId="{3CF9C81B-846B-45B9-9C9B-AF174ADC1F5C}" srcOrd="0" destOrd="0" parTransId="{2B3B4A5C-E1D4-4E5E-8E01-E7970FC84930}" sibTransId="{B8AD845C-C8C6-4F6D-AB04-0E011F310D8B}"/>
    <dgm:cxn modelId="{C816F7D8-6801-474E-940A-7873D6241678}" type="presOf" srcId="{8EAA59CF-27B9-43CF-88BA-45BE93BBEFF0}" destId="{3ACEADD6-CEF0-4EE9-8C86-7262BD5FF6B4}" srcOrd="0" destOrd="0" presId="urn:microsoft.com/office/officeart/2005/8/layout/vList2"/>
    <dgm:cxn modelId="{4DE4DA6E-0909-4DCC-9E6A-F25FA865CE04}" type="presOf" srcId="{3CF9C81B-846B-45B9-9C9B-AF174ADC1F5C}" destId="{E0EA96C3-8244-4C15-8479-68808E386882}" srcOrd="0" destOrd="0" presId="urn:microsoft.com/office/officeart/2005/8/layout/vList2"/>
    <dgm:cxn modelId="{FEE4C457-BB76-4D0D-9819-FE96F0A490D9}" srcId="{C1EB038F-DAEA-4F91-BC48-4026FD4AB242}" destId="{8EAA59CF-27B9-43CF-88BA-45BE93BBEFF0}" srcOrd="1" destOrd="0" parTransId="{6E72F937-BE1C-4304-A1F7-F3B775E93BA3}" sibTransId="{C46400ED-DCB6-4F60-B16A-26E8673A1628}"/>
    <dgm:cxn modelId="{60811907-5BF3-4682-A584-EA487608DF7A}" type="presParOf" srcId="{04B8DC77-555B-4826-8FB8-FA7911C635CF}" destId="{E0EA96C3-8244-4C15-8479-68808E386882}" srcOrd="0" destOrd="0" presId="urn:microsoft.com/office/officeart/2005/8/layout/vList2"/>
    <dgm:cxn modelId="{652FF340-BBC8-4DFF-A3FF-3356A5EE8BE6}" type="presParOf" srcId="{04B8DC77-555B-4826-8FB8-FA7911C635CF}" destId="{2F64C4CC-1485-4152-8068-E248D3783A48}" srcOrd="1" destOrd="0" presId="urn:microsoft.com/office/officeart/2005/8/layout/vList2"/>
    <dgm:cxn modelId="{246A3BFA-08C6-4D81-B2AC-43C5DDBBBE6C}" type="presParOf" srcId="{04B8DC77-555B-4826-8FB8-FA7911C635CF}" destId="{3ACEADD6-CEF0-4EE9-8C86-7262BD5FF6B4}" srcOrd="2" destOrd="0" presId="urn:microsoft.com/office/officeart/2005/8/layout/vList2"/>
    <dgm:cxn modelId="{A1074793-36F8-4B23-B45A-4412A0E6E914}" type="presParOf" srcId="{04B8DC77-555B-4826-8FB8-FA7911C635CF}" destId="{7DFD3565-D61A-451C-A8D7-FA176C74940B}" srcOrd="3" destOrd="0" presId="urn:microsoft.com/office/officeart/2005/8/layout/vList2"/>
    <dgm:cxn modelId="{629462FF-111B-47EF-82CE-54EF471AB6E2}" type="presParOf" srcId="{04B8DC77-555B-4826-8FB8-FA7911C635CF}" destId="{0AC6B20F-D0DA-43C9-9BF8-55150F406F6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AD790-8B52-440E-886B-331F934FFC5D}">
      <dsp:nvSpPr>
        <dsp:cNvPr id="0" name=""/>
        <dsp:cNvSpPr/>
      </dsp:nvSpPr>
      <dsp:spPr>
        <a:xfrm>
          <a:off x="790365" y="715"/>
          <a:ext cx="2667741" cy="1333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smtClean="0"/>
            <a:t>Two disposal options </a:t>
          </a:r>
          <a:br>
            <a:rPr lang="en-US" sz="2100" i="1" kern="1200" smtClean="0"/>
          </a:br>
          <a:r>
            <a:rPr lang="en-US" sz="2100" i="1" kern="1200" smtClean="0"/>
            <a:t>(non reprocessed fuel):</a:t>
          </a:r>
          <a:endParaRPr lang="en-GB" sz="2100" kern="1200"/>
        </a:p>
      </dsp:txBody>
      <dsp:txXfrm>
        <a:off x="829433" y="39783"/>
        <a:ext cx="2589605" cy="1255734"/>
      </dsp:txXfrm>
    </dsp:sp>
    <dsp:sp modelId="{0969500D-8158-44AF-AA18-F7A9E84FED28}">
      <dsp:nvSpPr>
        <dsp:cNvPr id="0" name=""/>
        <dsp:cNvSpPr/>
      </dsp:nvSpPr>
      <dsp:spPr>
        <a:xfrm>
          <a:off x="1057139" y="1334586"/>
          <a:ext cx="266774" cy="1000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403"/>
              </a:lnTo>
              <a:lnTo>
                <a:pt x="266774" y="10004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769A4-8FF2-40B0-845B-06309BEFB4BD}">
      <dsp:nvSpPr>
        <dsp:cNvPr id="0" name=""/>
        <dsp:cNvSpPr/>
      </dsp:nvSpPr>
      <dsp:spPr>
        <a:xfrm>
          <a:off x="1323913" y="1668054"/>
          <a:ext cx="2134193" cy="1333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smtClean="0"/>
            <a:t>Interim Dry Storage (up to ~100 years)</a:t>
          </a:r>
          <a:endParaRPr lang="en-GB" sz="2100" kern="1200"/>
        </a:p>
      </dsp:txBody>
      <dsp:txXfrm>
        <a:off x="1362981" y="1707122"/>
        <a:ext cx="2056057" cy="1255734"/>
      </dsp:txXfrm>
    </dsp:sp>
    <dsp:sp modelId="{5A27B1DB-1BB6-4A1D-877F-7ABA21788089}">
      <dsp:nvSpPr>
        <dsp:cNvPr id="0" name=""/>
        <dsp:cNvSpPr/>
      </dsp:nvSpPr>
      <dsp:spPr>
        <a:xfrm>
          <a:off x="1057139" y="1334586"/>
          <a:ext cx="266774" cy="2667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7741"/>
              </a:lnTo>
              <a:lnTo>
                <a:pt x="266774" y="2667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CE154-7C91-44A8-907E-66E4CD04A5CF}">
      <dsp:nvSpPr>
        <dsp:cNvPr id="0" name=""/>
        <dsp:cNvSpPr/>
      </dsp:nvSpPr>
      <dsp:spPr>
        <a:xfrm>
          <a:off x="1323913" y="3335392"/>
          <a:ext cx="2134193" cy="1333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smtClean="0"/>
            <a:t>Geological Final Disposal</a:t>
          </a:r>
          <a:endParaRPr lang="en-GB" sz="2100" kern="1200"/>
        </a:p>
      </dsp:txBody>
      <dsp:txXfrm>
        <a:off x="1362981" y="3374460"/>
        <a:ext cx="2056057" cy="1255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A96C3-8244-4C15-8479-68808E386882}">
      <dsp:nvSpPr>
        <dsp:cNvPr id="0" name=""/>
        <dsp:cNvSpPr/>
      </dsp:nvSpPr>
      <dsp:spPr>
        <a:xfrm>
          <a:off x="0" y="37528"/>
          <a:ext cx="4104456" cy="1185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Fork detector (widely used) with enhanced data evaluation, integrating measurement and simulation</a:t>
          </a:r>
          <a:endParaRPr lang="en-GB" sz="1600" kern="1200" dirty="0"/>
        </a:p>
      </dsp:txBody>
      <dsp:txXfrm>
        <a:off x="57875" y="95403"/>
        <a:ext cx="3988706" cy="1069827"/>
      </dsp:txXfrm>
    </dsp:sp>
    <dsp:sp modelId="{3ACEADD6-CEF0-4EE9-8C86-7262BD5FF6B4}">
      <dsp:nvSpPr>
        <dsp:cNvPr id="0" name=""/>
        <dsp:cNvSpPr/>
      </dsp:nvSpPr>
      <dsp:spPr>
        <a:xfrm>
          <a:off x="0" y="1283585"/>
          <a:ext cx="4104456" cy="1144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Digital Cherenkov Viewing Device (DCVD): different principle, similar performance level as the Fork</a:t>
          </a:r>
          <a:endParaRPr lang="en-GB" sz="1600" kern="1200" dirty="0"/>
        </a:p>
      </dsp:txBody>
      <dsp:txXfrm>
        <a:off x="55864" y="1339449"/>
        <a:ext cx="3992728" cy="1032660"/>
      </dsp:txXfrm>
    </dsp:sp>
    <dsp:sp modelId="{0AC6B20F-D0DA-43C9-9BF8-55150F406F6B}">
      <dsp:nvSpPr>
        <dsp:cNvPr id="0" name=""/>
        <dsp:cNvSpPr/>
      </dsp:nvSpPr>
      <dsp:spPr>
        <a:xfrm>
          <a:off x="0" y="2488453"/>
          <a:ext cx="4104456" cy="1290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Passive Gamma Emission Tomographer: highest performance instrument, almost ready for field use.</a:t>
          </a:r>
          <a:endParaRPr lang="en-GB" sz="1600" kern="1200" dirty="0"/>
        </a:p>
      </dsp:txBody>
      <dsp:txXfrm>
        <a:off x="62994" y="2551447"/>
        <a:ext cx="3978468" cy="1164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506AA02A-1354-4798-AF6F-ED70823019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1326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76117A69-877C-4D73-86AD-E0C4A42AB8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4388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0F6961-52BD-4295-9A8F-4C5F6210F067}" type="slidenum">
              <a:rPr lang="en-GB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altLang="en-US" sz="1800" dirty="0" err="1" smtClean="0"/>
              <a:t>Complementary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to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Fork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detector</a:t>
            </a:r>
            <a:endParaRPr lang="de-DE" altLang="en-US" sz="1800" dirty="0" smtClean="0"/>
          </a:p>
          <a:p>
            <a:pPr lvl="1"/>
            <a:r>
              <a:rPr lang="de-DE" altLang="en-US" sz="1800" dirty="0" smtClean="0"/>
              <a:t>Can </a:t>
            </a:r>
            <a:r>
              <a:rPr lang="de-DE" altLang="en-US" sz="1800" dirty="0" err="1" smtClean="0"/>
              <a:t>confirm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completeness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of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fuel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assemblies</a:t>
            </a:r>
            <a:endParaRPr lang="de-DE" altLang="en-US" sz="1800" dirty="0" smtClean="0"/>
          </a:p>
          <a:p>
            <a:pPr lvl="1"/>
            <a:r>
              <a:rPr lang="de-DE" altLang="en-US" sz="1800" dirty="0" smtClean="0"/>
              <a:t>Waiting </a:t>
            </a:r>
            <a:r>
              <a:rPr lang="de-DE" altLang="en-US" sz="1800" dirty="0" err="1" smtClean="0"/>
              <a:t>for</a:t>
            </a:r>
            <a:r>
              <a:rPr lang="de-DE" altLang="en-US" sz="1800" dirty="0" smtClean="0"/>
              <a:t> IAEA </a:t>
            </a:r>
            <a:r>
              <a:rPr lang="de-DE" altLang="en-US" sz="1800" dirty="0" err="1" smtClean="0"/>
              <a:t>authorization</a:t>
            </a:r>
            <a:r>
              <a:rPr lang="de-DE" altLang="en-US" sz="1800" dirty="0" smtClean="0"/>
              <a:t> (</a:t>
            </a:r>
            <a:r>
              <a:rPr lang="de-DE" altLang="en-US" sz="1800" dirty="0" err="1" smtClean="0"/>
              <a:t>soon</a:t>
            </a:r>
            <a:r>
              <a:rPr lang="de-DE" altLang="en-US" sz="1800" dirty="0" smtClean="0"/>
              <a:t>)</a:t>
            </a:r>
          </a:p>
          <a:p>
            <a:pPr lvl="1"/>
            <a:r>
              <a:rPr lang="de-DE" altLang="en-US" sz="1800" dirty="0" err="1" smtClean="0"/>
              <a:t>Added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neutron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capability</a:t>
            </a:r>
            <a:endParaRPr lang="de-DE" altLang="en-US" sz="1800" dirty="0" smtClean="0"/>
          </a:p>
          <a:p>
            <a:pPr lvl="1"/>
            <a:r>
              <a:rPr lang="de-DE" altLang="en-US" sz="1800" dirty="0" err="1" smtClean="0"/>
              <a:t>Equipped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with</a:t>
            </a:r>
            <a:r>
              <a:rPr lang="de-DE" altLang="en-US" sz="1800" dirty="0" smtClean="0"/>
              <a:t> 172 CZT </a:t>
            </a:r>
            <a:r>
              <a:rPr lang="de-DE" altLang="en-US" sz="1800" dirty="0" err="1" smtClean="0"/>
              <a:t>detectors</a:t>
            </a:r>
            <a:endParaRPr lang="de-DE" altLang="en-US" sz="1800" dirty="0" smtClean="0"/>
          </a:p>
          <a:p>
            <a:pPr lvl="1"/>
            <a:r>
              <a:rPr lang="de-DE" altLang="en-US" sz="1800" dirty="0" err="1" smtClean="0"/>
              <a:t>Cooperation</a:t>
            </a:r>
            <a:r>
              <a:rPr lang="de-DE" altLang="en-US" sz="1800" dirty="0" smtClean="0"/>
              <a:t> SP </a:t>
            </a:r>
            <a:r>
              <a:rPr lang="de-DE" altLang="en-US" sz="1800" dirty="0" err="1" smtClean="0"/>
              <a:t>to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the</a:t>
            </a:r>
            <a:r>
              <a:rPr lang="de-DE" altLang="en-US" sz="1800" dirty="0" smtClean="0"/>
              <a:t> IAEA </a:t>
            </a:r>
            <a:r>
              <a:rPr lang="de-DE" altLang="en-US" sz="1800" dirty="0" err="1" smtClean="0"/>
              <a:t>with</a:t>
            </a:r>
            <a:r>
              <a:rPr lang="de-DE" altLang="en-US" sz="1800" dirty="0" smtClean="0"/>
              <a:t> US/</a:t>
            </a:r>
            <a:r>
              <a:rPr lang="de-DE" altLang="en-US" sz="1800" dirty="0" err="1" smtClean="0"/>
              <a:t>Sweden</a:t>
            </a:r>
            <a:r>
              <a:rPr lang="de-DE" altLang="en-US" sz="1800" dirty="0" smtClean="0"/>
              <a:t>/</a:t>
            </a:r>
            <a:r>
              <a:rPr lang="de-DE" altLang="en-US" sz="1800" dirty="0" err="1" smtClean="0"/>
              <a:t>Finland</a:t>
            </a:r>
            <a:r>
              <a:rPr lang="de-DE" altLang="en-US" sz="1800" dirty="0" smtClean="0"/>
              <a:t>/EC</a:t>
            </a:r>
          </a:p>
          <a:p>
            <a:pPr lvl="1"/>
            <a:r>
              <a:rPr lang="de-DE" altLang="en-US" sz="1800" dirty="0" smtClean="0"/>
              <a:t>Target: </a:t>
            </a:r>
            <a:r>
              <a:rPr lang="de-DE" altLang="en-US" sz="1800" dirty="0" err="1" smtClean="0"/>
              <a:t>use</a:t>
            </a:r>
            <a:r>
              <a:rPr lang="de-DE" altLang="en-US" sz="1800" dirty="0" smtClean="0"/>
              <a:t> at </a:t>
            </a:r>
            <a:r>
              <a:rPr lang="de-DE" altLang="en-US" sz="1800" dirty="0" err="1" smtClean="0"/>
              <a:t>encapsulation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facility</a:t>
            </a:r>
            <a:endParaRPr lang="de-DE" altLang="en-US" sz="18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17A69-877C-4D73-86AD-E0C4A42AB8AA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154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LU" altLang="en-US" smtClean="0"/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3A77021-7466-45BF-8541-E12DFAF06830}" type="slidenum">
              <a:rPr lang="en-GB" altLang="it-IT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GB" alt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17A69-877C-4D73-86AD-E0C4A42AB8AA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0177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17A69-877C-4D73-86AD-E0C4A42AB8AA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017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CAAFC44-27F7-4EED-9B56-349C9A245AF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2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AD9-E83A-483D-9A78-5461E03728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38ED-773F-4202-A866-6DAFD23C9D9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4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CD8A-A54E-4296-8853-47EAFCAB0B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9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Esarda course Ispra 2012 - Nuclear Safeguards Inspections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CAAFC44-27F7-4EED-9B56-349C9A245AF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53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2016 -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77451-084C-4E71-A1A3-7A13B0630B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8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2016 -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3D375-730B-4D9E-98E4-B138410FC16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5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2016 -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A23C-DEB6-4910-A794-6454A5379B5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6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2016 -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AE34-8EDA-4318-B235-9F84DE75D3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2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BB6E-39FA-466C-8E1D-C346E1FCF8F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93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16A6-9B9C-4DDB-9C45-DEC091E9844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6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77451-084C-4E71-A1A3-7A13B0630B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81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1DAF-9322-4CE7-BC6D-9661CB274F8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84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5A8A-DD68-4870-ADF3-56E4FAD64E5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31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AD9-E83A-483D-9A78-5461E03728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2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38ED-773F-4202-A866-6DAFD23C9D9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7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CD8A-A54E-4296-8853-47EAFCAB0B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16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CAAFC44-27F7-4EED-9B56-349C9A245AF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19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77451-084C-4E71-A1A3-7A13B0630B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96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3D375-730B-4D9E-98E4-B138410FC16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0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A23C-DEB6-4910-A794-6454A5379B5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AE34-8EDA-4318-B235-9F84DE75D3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9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3D375-730B-4D9E-98E4-B138410FC16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7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BB6E-39FA-466C-8E1D-C346E1FCF8F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9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16A6-9B9C-4DDB-9C45-DEC091E9844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1DAF-9322-4CE7-BC6D-9661CB274F8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82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5A8A-DD68-4870-ADF3-56E4FAD64E5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15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AD9-E83A-483D-9A78-5461E03728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55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38ED-773F-4202-A866-6DAFD23C9D9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29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CD8A-A54E-4296-8853-47EAFCAB0B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86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CAAFC44-27F7-4EED-9B56-349C9A245AF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77451-084C-4E71-A1A3-7A13B0630B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48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3D375-730B-4D9E-98E4-B138410FC16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7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A23C-DEB6-4910-A794-6454A5379B5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16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A23C-DEB6-4910-A794-6454A5379B5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88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AE34-8EDA-4318-B235-9F84DE75D3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57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BB6E-39FA-466C-8E1D-C346E1FCF8F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97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16A6-9B9C-4DDB-9C45-DEC091E9844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7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1DAF-9322-4CE7-BC6D-9661CB274F8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34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5A8A-DD68-4870-ADF3-56E4FAD64E5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50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AD9-E83A-483D-9A78-5461E03728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85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38ED-773F-4202-A866-6DAFD23C9D9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38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CD8A-A54E-4296-8853-47EAFCAB0B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82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57263"/>
          </a:xfrm>
          <a:prstGeom prst="rect">
            <a:avLst/>
          </a:prstGeom>
          <a:noFill/>
          <a:ln w="9525" algn="ctr">
            <a:solidFill>
              <a:srgbClr val="0F549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F5494"/>
                </a:solidFill>
              </a14:hiddenFill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1000" b="1" dirty="0" smtClean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en-US" sz="180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4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5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6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7 w 521"/>
                <a:gd name="T3" fmla="*/ 3 h 192"/>
                <a:gd name="T4" fmla="*/ 7 w 521"/>
                <a:gd name="T5" fmla="*/ 3 h 192"/>
                <a:gd name="T6" fmla="*/ 9 w 521"/>
                <a:gd name="T7" fmla="*/ 3 h 192"/>
                <a:gd name="T8" fmla="*/ 9 w 521"/>
                <a:gd name="T9" fmla="*/ 3 h 192"/>
                <a:gd name="T10" fmla="*/ 10 w 521"/>
                <a:gd name="T11" fmla="*/ 3 h 192"/>
                <a:gd name="T12" fmla="*/ 10 w 521"/>
                <a:gd name="T13" fmla="*/ 0 h 192"/>
                <a:gd name="T14" fmla="*/ 9 w 521"/>
                <a:gd name="T15" fmla="*/ 3 h 192"/>
                <a:gd name="T16" fmla="*/ 8 w 521"/>
                <a:gd name="T17" fmla="*/ 3 h 192"/>
                <a:gd name="T18" fmla="*/ 7 w 521"/>
                <a:gd name="T19" fmla="*/ 3 h 192"/>
                <a:gd name="T20" fmla="*/ 7 w 521"/>
                <a:gd name="T21" fmla="*/ 3 h 192"/>
                <a:gd name="T22" fmla="*/ 6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7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8 w 521"/>
                <a:gd name="T1" fmla="*/ 3 h 177"/>
                <a:gd name="T2" fmla="*/ 7 w 521"/>
                <a:gd name="T3" fmla="*/ 3 h 177"/>
                <a:gd name="T4" fmla="*/ 7 w 521"/>
                <a:gd name="T5" fmla="*/ 3 h 177"/>
                <a:gd name="T6" fmla="*/ 6 w 521"/>
                <a:gd name="T7" fmla="*/ 3 h 177"/>
                <a:gd name="T8" fmla="*/ 6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6 w 521"/>
                <a:gd name="T15" fmla="*/ 3 h 177"/>
                <a:gd name="T16" fmla="*/ 6 w 521"/>
                <a:gd name="T17" fmla="*/ 3 h 177"/>
                <a:gd name="T18" fmla="*/ 7 w 521"/>
                <a:gd name="T19" fmla="*/ 3 h 177"/>
                <a:gd name="T20" fmla="*/ 7 w 521"/>
                <a:gd name="T21" fmla="*/ 3 h 177"/>
                <a:gd name="T22" fmla="*/ 8 w 521"/>
                <a:gd name="T23" fmla="*/ 3 h 177"/>
                <a:gd name="T24" fmla="*/ 9 w 521"/>
                <a:gd name="T25" fmla="*/ 3 h 177"/>
                <a:gd name="T26" fmla="*/ 10 w 521"/>
                <a:gd name="T27" fmla="*/ 3 h 177"/>
                <a:gd name="T28" fmla="*/ 10 w 521"/>
                <a:gd name="T29" fmla="*/ 0 h 177"/>
                <a:gd name="T30" fmla="*/ 9 w 521"/>
                <a:gd name="T31" fmla="*/ 3 h 177"/>
                <a:gd name="T32" fmla="*/ 8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8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9 w 521"/>
                <a:gd name="T1" fmla="*/ 3 h 161"/>
                <a:gd name="T2" fmla="*/ 8 w 521"/>
                <a:gd name="T3" fmla="*/ 3 h 161"/>
                <a:gd name="T4" fmla="*/ 7 w 521"/>
                <a:gd name="T5" fmla="*/ 3 h 161"/>
                <a:gd name="T6" fmla="*/ 7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6 w 521"/>
                <a:gd name="T13" fmla="*/ 3 h 161"/>
                <a:gd name="T14" fmla="*/ 7 w 521"/>
                <a:gd name="T15" fmla="*/ 3 h 161"/>
                <a:gd name="T16" fmla="*/ 7 w 521"/>
                <a:gd name="T17" fmla="*/ 3 h 161"/>
                <a:gd name="T18" fmla="*/ 8 w 521"/>
                <a:gd name="T19" fmla="*/ 3 h 161"/>
                <a:gd name="T20" fmla="*/ 9 w 521"/>
                <a:gd name="T21" fmla="*/ 3 h 161"/>
                <a:gd name="T22" fmla="*/ 10 w 521"/>
                <a:gd name="T23" fmla="*/ 3 h 161"/>
                <a:gd name="T24" fmla="*/ 10 w 521"/>
                <a:gd name="T25" fmla="*/ 0 h 161"/>
                <a:gd name="T26" fmla="*/ 9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49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8 w 521"/>
                <a:gd name="T1" fmla="*/ 3 h 130"/>
                <a:gd name="T2" fmla="*/ 7 w 521"/>
                <a:gd name="T3" fmla="*/ 3 h 130"/>
                <a:gd name="T4" fmla="*/ 6 w 521"/>
                <a:gd name="T5" fmla="*/ 3 h 130"/>
                <a:gd name="T6" fmla="*/ 6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6 w 521"/>
                <a:gd name="T17" fmla="*/ 3 h 130"/>
                <a:gd name="T18" fmla="*/ 6 w 521"/>
                <a:gd name="T19" fmla="*/ 3 h 130"/>
                <a:gd name="T20" fmla="*/ 7 w 521"/>
                <a:gd name="T21" fmla="*/ 3 h 130"/>
                <a:gd name="T22" fmla="*/ 8 w 521"/>
                <a:gd name="T23" fmla="*/ 3 h 130"/>
                <a:gd name="T24" fmla="*/ 9 w 521"/>
                <a:gd name="T25" fmla="*/ 3 h 130"/>
                <a:gd name="T26" fmla="*/ 10 w 521"/>
                <a:gd name="T27" fmla="*/ 3 h 130"/>
                <a:gd name="T28" fmla="*/ 10 w 521"/>
                <a:gd name="T29" fmla="*/ 0 h 130"/>
                <a:gd name="T30" fmla="*/ 9 w 521"/>
                <a:gd name="T31" fmla="*/ 3 h 130"/>
                <a:gd name="T32" fmla="*/ 8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0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8 w 521"/>
                <a:gd name="T1" fmla="*/ 3 h 106"/>
                <a:gd name="T2" fmla="*/ 7 w 521"/>
                <a:gd name="T3" fmla="*/ 3 h 106"/>
                <a:gd name="T4" fmla="*/ 6 w 521"/>
                <a:gd name="T5" fmla="*/ 3 h 106"/>
                <a:gd name="T6" fmla="*/ 6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6 w 521"/>
                <a:gd name="T13" fmla="*/ 3 h 106"/>
                <a:gd name="T14" fmla="*/ 6 w 521"/>
                <a:gd name="T15" fmla="*/ 3 h 106"/>
                <a:gd name="T16" fmla="*/ 7 w 521"/>
                <a:gd name="T17" fmla="*/ 3 h 106"/>
                <a:gd name="T18" fmla="*/ 8 w 521"/>
                <a:gd name="T19" fmla="*/ 3 h 106"/>
                <a:gd name="T20" fmla="*/ 9 w 521"/>
                <a:gd name="T21" fmla="*/ 3 h 106"/>
                <a:gd name="T22" fmla="*/ 10 w 521"/>
                <a:gd name="T23" fmla="*/ 1 h 106"/>
                <a:gd name="T24" fmla="*/ 10 w 521"/>
                <a:gd name="T25" fmla="*/ 0 h 106"/>
                <a:gd name="T26" fmla="*/ 9 w 521"/>
                <a:gd name="T27" fmla="*/ 3 h 106"/>
                <a:gd name="T28" fmla="*/ 8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1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8 w 521"/>
                <a:gd name="T1" fmla="*/ 3 h 100"/>
                <a:gd name="T2" fmla="*/ 7 w 521"/>
                <a:gd name="T3" fmla="*/ 3 h 100"/>
                <a:gd name="T4" fmla="*/ 6 w 521"/>
                <a:gd name="T5" fmla="*/ 3 h 100"/>
                <a:gd name="T6" fmla="*/ 5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6 w 521"/>
                <a:gd name="T13" fmla="*/ 3 h 100"/>
                <a:gd name="T14" fmla="*/ 6 w 521"/>
                <a:gd name="T15" fmla="*/ 3 h 100"/>
                <a:gd name="T16" fmla="*/ 7 w 521"/>
                <a:gd name="T17" fmla="*/ 3 h 100"/>
                <a:gd name="T18" fmla="*/ 8 w 521"/>
                <a:gd name="T19" fmla="*/ 3 h 100"/>
                <a:gd name="T20" fmla="*/ 9 w 521"/>
                <a:gd name="T21" fmla="*/ 3 h 100"/>
                <a:gd name="T22" fmla="*/ 10 w 521"/>
                <a:gd name="T23" fmla="*/ 3 h 100"/>
                <a:gd name="T24" fmla="*/ 10 w 521"/>
                <a:gd name="T25" fmla="*/ 0 h 100"/>
                <a:gd name="T26" fmla="*/ 9 w 521"/>
                <a:gd name="T27" fmla="*/ 3 h 100"/>
                <a:gd name="T28" fmla="*/ 8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2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8 w 521"/>
                <a:gd name="T1" fmla="*/ 3 h 82"/>
                <a:gd name="T2" fmla="*/ 7 w 521"/>
                <a:gd name="T3" fmla="*/ 3 h 82"/>
                <a:gd name="T4" fmla="*/ 6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5 w 521"/>
                <a:gd name="T11" fmla="*/ 3 h 82"/>
                <a:gd name="T12" fmla="*/ 6 w 521"/>
                <a:gd name="T13" fmla="*/ 3 h 82"/>
                <a:gd name="T14" fmla="*/ 7 w 521"/>
                <a:gd name="T15" fmla="*/ 3 h 82"/>
                <a:gd name="T16" fmla="*/ 8 w 521"/>
                <a:gd name="T17" fmla="*/ 3 h 82"/>
                <a:gd name="T18" fmla="*/ 9 w 521"/>
                <a:gd name="T19" fmla="*/ 3 h 82"/>
                <a:gd name="T20" fmla="*/ 10 w 521"/>
                <a:gd name="T21" fmla="*/ 3 h 82"/>
                <a:gd name="T22" fmla="*/ 10 w 521"/>
                <a:gd name="T23" fmla="*/ 0 h 82"/>
                <a:gd name="T24" fmla="*/ 9 w 521"/>
                <a:gd name="T25" fmla="*/ 3 h 82"/>
                <a:gd name="T26" fmla="*/ 8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3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8 w 521"/>
                <a:gd name="T1" fmla="*/ 3 h 68"/>
                <a:gd name="T2" fmla="*/ 6 w 521"/>
                <a:gd name="T3" fmla="*/ 3 h 68"/>
                <a:gd name="T4" fmla="*/ 5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5 w 521"/>
                <a:gd name="T11" fmla="*/ 3 h 68"/>
                <a:gd name="T12" fmla="*/ 6 w 521"/>
                <a:gd name="T13" fmla="*/ 3 h 68"/>
                <a:gd name="T14" fmla="*/ 8 w 521"/>
                <a:gd name="T15" fmla="*/ 3 h 68"/>
                <a:gd name="T16" fmla="*/ 9 w 521"/>
                <a:gd name="T17" fmla="*/ 3 h 68"/>
                <a:gd name="T18" fmla="*/ 10 w 521"/>
                <a:gd name="T19" fmla="*/ 3 h 68"/>
                <a:gd name="T20" fmla="*/ 10 w 521"/>
                <a:gd name="T21" fmla="*/ 0 h 68"/>
                <a:gd name="T22" fmla="*/ 9 w 521"/>
                <a:gd name="T23" fmla="*/ 3 h 68"/>
                <a:gd name="T24" fmla="*/ 8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4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8 w 521"/>
                <a:gd name="T1" fmla="*/ 3 h 52"/>
                <a:gd name="T2" fmla="*/ 6 w 521"/>
                <a:gd name="T3" fmla="*/ 3 h 52"/>
                <a:gd name="T4" fmla="*/ 5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5 w 521"/>
                <a:gd name="T11" fmla="*/ 3 h 52"/>
                <a:gd name="T12" fmla="*/ 6 w 521"/>
                <a:gd name="T13" fmla="*/ 3 h 52"/>
                <a:gd name="T14" fmla="*/ 8 w 521"/>
                <a:gd name="T15" fmla="*/ 3 h 52"/>
                <a:gd name="T16" fmla="*/ 9 w 521"/>
                <a:gd name="T17" fmla="*/ 3 h 52"/>
                <a:gd name="T18" fmla="*/ 10 w 521"/>
                <a:gd name="T19" fmla="*/ 3 h 52"/>
                <a:gd name="T20" fmla="*/ 10 w 521"/>
                <a:gd name="T21" fmla="*/ 0 h 52"/>
                <a:gd name="T22" fmla="*/ 9 w 521"/>
                <a:gd name="T23" fmla="*/ 3 h 52"/>
                <a:gd name="T24" fmla="*/ 8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5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8 w 521"/>
                <a:gd name="T1" fmla="*/ 3 h 36"/>
                <a:gd name="T2" fmla="*/ 7 w 521"/>
                <a:gd name="T3" fmla="*/ 3 h 36"/>
                <a:gd name="T4" fmla="*/ 7 w 521"/>
                <a:gd name="T5" fmla="*/ 3 h 36"/>
                <a:gd name="T6" fmla="*/ 5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5 w 521"/>
                <a:gd name="T17" fmla="*/ 3 h 36"/>
                <a:gd name="T18" fmla="*/ 7 w 521"/>
                <a:gd name="T19" fmla="*/ 3 h 36"/>
                <a:gd name="T20" fmla="*/ 8 w 521"/>
                <a:gd name="T21" fmla="*/ 3 h 36"/>
                <a:gd name="T22" fmla="*/ 9 w 521"/>
                <a:gd name="T23" fmla="*/ 3 h 36"/>
                <a:gd name="T24" fmla="*/ 10 w 521"/>
                <a:gd name="T25" fmla="*/ 3 h 36"/>
                <a:gd name="T26" fmla="*/ 10 w 521"/>
                <a:gd name="T27" fmla="*/ 0 h 36"/>
                <a:gd name="T28" fmla="*/ 9 w 521"/>
                <a:gd name="T29" fmla="*/ 3 h 36"/>
                <a:gd name="T30" fmla="*/ 8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6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7 w 521"/>
                <a:gd name="T1" fmla="*/ 3 h 21"/>
                <a:gd name="T2" fmla="*/ 5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5 w 521"/>
                <a:gd name="T9" fmla="*/ 3 h 21"/>
                <a:gd name="T10" fmla="*/ 7 w 521"/>
                <a:gd name="T11" fmla="*/ 3 h 21"/>
                <a:gd name="T12" fmla="*/ 8 w 521"/>
                <a:gd name="T13" fmla="*/ 3 h 21"/>
                <a:gd name="T14" fmla="*/ 10 w 521"/>
                <a:gd name="T15" fmla="*/ 3 h 21"/>
                <a:gd name="T16" fmla="*/ 10 w 521"/>
                <a:gd name="T17" fmla="*/ 0 h 21"/>
                <a:gd name="T18" fmla="*/ 8 w 521"/>
                <a:gd name="T19" fmla="*/ 3 h 21"/>
                <a:gd name="T20" fmla="*/ 7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7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8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9 w 521"/>
                <a:gd name="T1" fmla="*/ 3 h 145"/>
                <a:gd name="T2" fmla="*/ 8 w 521"/>
                <a:gd name="T3" fmla="*/ 3 h 145"/>
                <a:gd name="T4" fmla="*/ 7 w 521"/>
                <a:gd name="T5" fmla="*/ 3 h 145"/>
                <a:gd name="T6" fmla="*/ 6 w 521"/>
                <a:gd name="T7" fmla="*/ 3 h 145"/>
                <a:gd name="T8" fmla="*/ 6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6 w 521"/>
                <a:gd name="T15" fmla="*/ 3 h 145"/>
                <a:gd name="T16" fmla="*/ 6 w 521"/>
                <a:gd name="T17" fmla="*/ 3 h 145"/>
                <a:gd name="T18" fmla="*/ 7 w 521"/>
                <a:gd name="T19" fmla="*/ 3 h 145"/>
                <a:gd name="T20" fmla="*/ 8 w 521"/>
                <a:gd name="T21" fmla="*/ 3 h 145"/>
                <a:gd name="T22" fmla="*/ 9 w 521"/>
                <a:gd name="T23" fmla="*/ 3 h 145"/>
                <a:gd name="T24" fmla="*/ 10 w 521"/>
                <a:gd name="T25" fmla="*/ 3 h 145"/>
                <a:gd name="T26" fmla="*/ 10 w 521"/>
                <a:gd name="T27" fmla="*/ 0 h 145"/>
                <a:gd name="T28" fmla="*/ 9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59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0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1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2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3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4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5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6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7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8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69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0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1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2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3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4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4 w 321"/>
                <a:gd name="T5" fmla="*/ 5 h 266"/>
                <a:gd name="T6" fmla="*/ 7 w 321"/>
                <a:gd name="T7" fmla="*/ 5 h 266"/>
                <a:gd name="T8" fmla="*/ 7 w 321"/>
                <a:gd name="T9" fmla="*/ 5 h 266"/>
                <a:gd name="T10" fmla="*/ 4 w 321"/>
                <a:gd name="T11" fmla="*/ 5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5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4 w 322"/>
                <a:gd name="T5" fmla="*/ 4 h 245"/>
                <a:gd name="T6" fmla="*/ 7 w 322"/>
                <a:gd name="T7" fmla="*/ 5 h 245"/>
                <a:gd name="T8" fmla="*/ 7 w 322"/>
                <a:gd name="T9" fmla="*/ 5 h 245"/>
                <a:gd name="T10" fmla="*/ 4 w 322"/>
                <a:gd name="T11" fmla="*/ 4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6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4 w 321"/>
                <a:gd name="T5" fmla="*/ 4 h 223"/>
                <a:gd name="T6" fmla="*/ 7 w 321"/>
                <a:gd name="T7" fmla="*/ 4 h 223"/>
                <a:gd name="T8" fmla="*/ 7 w 321"/>
                <a:gd name="T9" fmla="*/ 4 h 223"/>
                <a:gd name="T10" fmla="*/ 4 w 321"/>
                <a:gd name="T11" fmla="*/ 4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7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4 w 321"/>
                <a:gd name="T5" fmla="*/ 3 h 204"/>
                <a:gd name="T6" fmla="*/ 7 w 321"/>
                <a:gd name="T7" fmla="*/ 4 h 204"/>
                <a:gd name="T8" fmla="*/ 7 w 321"/>
                <a:gd name="T9" fmla="*/ 4 h 204"/>
                <a:gd name="T10" fmla="*/ 4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8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4 w 321"/>
                <a:gd name="T5" fmla="*/ 3 h 181"/>
                <a:gd name="T6" fmla="*/ 7 w 321"/>
                <a:gd name="T7" fmla="*/ 3 h 181"/>
                <a:gd name="T8" fmla="*/ 7 w 321"/>
                <a:gd name="T9" fmla="*/ 3 h 181"/>
                <a:gd name="T10" fmla="*/ 4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79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4 w 321"/>
                <a:gd name="T5" fmla="*/ 3 h 163"/>
                <a:gd name="T6" fmla="*/ 7 w 321"/>
                <a:gd name="T7" fmla="*/ 3 h 163"/>
                <a:gd name="T8" fmla="*/ 7 w 321"/>
                <a:gd name="T9" fmla="*/ 3 h 163"/>
                <a:gd name="T10" fmla="*/ 4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0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4 w 321"/>
                <a:gd name="T5" fmla="*/ 3 h 143"/>
                <a:gd name="T6" fmla="*/ 7 w 321"/>
                <a:gd name="T7" fmla="*/ 3 h 143"/>
                <a:gd name="T8" fmla="*/ 7 w 321"/>
                <a:gd name="T9" fmla="*/ 3 h 143"/>
                <a:gd name="T10" fmla="*/ 4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1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4 w 321"/>
                <a:gd name="T5" fmla="*/ 3 h 123"/>
                <a:gd name="T6" fmla="*/ 7 w 321"/>
                <a:gd name="T7" fmla="*/ 3 h 123"/>
                <a:gd name="T8" fmla="*/ 7 w 321"/>
                <a:gd name="T9" fmla="*/ 3 h 123"/>
                <a:gd name="T10" fmla="*/ 4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2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4 w 321"/>
                <a:gd name="T5" fmla="*/ 3 h 103"/>
                <a:gd name="T6" fmla="*/ 7 w 321"/>
                <a:gd name="T7" fmla="*/ 3 h 103"/>
                <a:gd name="T8" fmla="*/ 7 w 321"/>
                <a:gd name="T9" fmla="*/ 3 h 103"/>
                <a:gd name="T10" fmla="*/ 4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3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4 w 321"/>
                <a:gd name="T5" fmla="*/ 3 h 84"/>
                <a:gd name="T6" fmla="*/ 7 w 321"/>
                <a:gd name="T7" fmla="*/ 3 h 84"/>
                <a:gd name="T8" fmla="*/ 7 w 321"/>
                <a:gd name="T9" fmla="*/ 3 h 84"/>
                <a:gd name="T10" fmla="*/ 4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4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4 w 321"/>
                <a:gd name="T5" fmla="*/ 3 h 62"/>
                <a:gd name="T6" fmla="*/ 7 w 321"/>
                <a:gd name="T7" fmla="*/ 3 h 62"/>
                <a:gd name="T8" fmla="*/ 7 w 321"/>
                <a:gd name="T9" fmla="*/ 3 h 62"/>
                <a:gd name="T10" fmla="*/ 4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5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4 w 321"/>
                <a:gd name="T5" fmla="*/ 3 h 42"/>
                <a:gd name="T6" fmla="*/ 7 w 321"/>
                <a:gd name="T7" fmla="*/ 3 h 42"/>
                <a:gd name="T8" fmla="*/ 7 w 321"/>
                <a:gd name="T9" fmla="*/ 3 h 42"/>
                <a:gd name="T10" fmla="*/ 4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6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7 w 321"/>
                <a:gd name="T5" fmla="*/ 2 h 16"/>
                <a:gd name="T6" fmla="*/ 7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7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8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89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0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1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2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3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4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5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6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7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8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199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0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1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2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3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4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68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F879D49-320E-4BA2-BC21-55FBCB15494E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20314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AE34-8EDA-4318-B235-9F84DE75D3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93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1000" b="1" dirty="0" smtClean="0">
              <a:solidFill>
                <a:srgbClr val="FFC00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7 w 521"/>
                <a:gd name="T3" fmla="*/ 3 h 192"/>
                <a:gd name="T4" fmla="*/ 7 w 521"/>
                <a:gd name="T5" fmla="*/ 3 h 192"/>
                <a:gd name="T6" fmla="*/ 9 w 521"/>
                <a:gd name="T7" fmla="*/ 3 h 192"/>
                <a:gd name="T8" fmla="*/ 9 w 521"/>
                <a:gd name="T9" fmla="*/ 3 h 192"/>
                <a:gd name="T10" fmla="*/ 10 w 521"/>
                <a:gd name="T11" fmla="*/ 3 h 192"/>
                <a:gd name="T12" fmla="*/ 10 w 521"/>
                <a:gd name="T13" fmla="*/ 0 h 192"/>
                <a:gd name="T14" fmla="*/ 9 w 521"/>
                <a:gd name="T15" fmla="*/ 3 h 192"/>
                <a:gd name="T16" fmla="*/ 8 w 521"/>
                <a:gd name="T17" fmla="*/ 3 h 192"/>
                <a:gd name="T18" fmla="*/ 7 w 521"/>
                <a:gd name="T19" fmla="*/ 3 h 192"/>
                <a:gd name="T20" fmla="*/ 7 w 521"/>
                <a:gd name="T21" fmla="*/ 3 h 192"/>
                <a:gd name="T22" fmla="*/ 6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8 w 521"/>
                <a:gd name="T1" fmla="*/ 3 h 177"/>
                <a:gd name="T2" fmla="*/ 7 w 521"/>
                <a:gd name="T3" fmla="*/ 3 h 177"/>
                <a:gd name="T4" fmla="*/ 7 w 521"/>
                <a:gd name="T5" fmla="*/ 3 h 177"/>
                <a:gd name="T6" fmla="*/ 6 w 521"/>
                <a:gd name="T7" fmla="*/ 3 h 177"/>
                <a:gd name="T8" fmla="*/ 6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6 w 521"/>
                <a:gd name="T15" fmla="*/ 3 h 177"/>
                <a:gd name="T16" fmla="*/ 6 w 521"/>
                <a:gd name="T17" fmla="*/ 3 h 177"/>
                <a:gd name="T18" fmla="*/ 7 w 521"/>
                <a:gd name="T19" fmla="*/ 3 h 177"/>
                <a:gd name="T20" fmla="*/ 7 w 521"/>
                <a:gd name="T21" fmla="*/ 3 h 177"/>
                <a:gd name="T22" fmla="*/ 8 w 521"/>
                <a:gd name="T23" fmla="*/ 3 h 177"/>
                <a:gd name="T24" fmla="*/ 9 w 521"/>
                <a:gd name="T25" fmla="*/ 3 h 177"/>
                <a:gd name="T26" fmla="*/ 10 w 521"/>
                <a:gd name="T27" fmla="*/ 3 h 177"/>
                <a:gd name="T28" fmla="*/ 10 w 521"/>
                <a:gd name="T29" fmla="*/ 0 h 177"/>
                <a:gd name="T30" fmla="*/ 9 w 521"/>
                <a:gd name="T31" fmla="*/ 3 h 177"/>
                <a:gd name="T32" fmla="*/ 8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9 w 521"/>
                <a:gd name="T1" fmla="*/ 3 h 161"/>
                <a:gd name="T2" fmla="*/ 8 w 521"/>
                <a:gd name="T3" fmla="*/ 3 h 161"/>
                <a:gd name="T4" fmla="*/ 7 w 521"/>
                <a:gd name="T5" fmla="*/ 3 h 161"/>
                <a:gd name="T6" fmla="*/ 7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6 w 521"/>
                <a:gd name="T13" fmla="*/ 3 h 161"/>
                <a:gd name="T14" fmla="*/ 7 w 521"/>
                <a:gd name="T15" fmla="*/ 3 h 161"/>
                <a:gd name="T16" fmla="*/ 7 w 521"/>
                <a:gd name="T17" fmla="*/ 3 h 161"/>
                <a:gd name="T18" fmla="*/ 8 w 521"/>
                <a:gd name="T19" fmla="*/ 3 h 161"/>
                <a:gd name="T20" fmla="*/ 9 w 521"/>
                <a:gd name="T21" fmla="*/ 3 h 161"/>
                <a:gd name="T22" fmla="*/ 10 w 521"/>
                <a:gd name="T23" fmla="*/ 3 h 161"/>
                <a:gd name="T24" fmla="*/ 10 w 521"/>
                <a:gd name="T25" fmla="*/ 0 h 161"/>
                <a:gd name="T26" fmla="*/ 9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8 w 521"/>
                <a:gd name="T1" fmla="*/ 3 h 130"/>
                <a:gd name="T2" fmla="*/ 7 w 521"/>
                <a:gd name="T3" fmla="*/ 3 h 130"/>
                <a:gd name="T4" fmla="*/ 6 w 521"/>
                <a:gd name="T5" fmla="*/ 3 h 130"/>
                <a:gd name="T6" fmla="*/ 6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6 w 521"/>
                <a:gd name="T17" fmla="*/ 3 h 130"/>
                <a:gd name="T18" fmla="*/ 6 w 521"/>
                <a:gd name="T19" fmla="*/ 3 h 130"/>
                <a:gd name="T20" fmla="*/ 7 w 521"/>
                <a:gd name="T21" fmla="*/ 3 h 130"/>
                <a:gd name="T22" fmla="*/ 8 w 521"/>
                <a:gd name="T23" fmla="*/ 3 h 130"/>
                <a:gd name="T24" fmla="*/ 9 w 521"/>
                <a:gd name="T25" fmla="*/ 3 h 130"/>
                <a:gd name="T26" fmla="*/ 10 w 521"/>
                <a:gd name="T27" fmla="*/ 3 h 130"/>
                <a:gd name="T28" fmla="*/ 10 w 521"/>
                <a:gd name="T29" fmla="*/ 0 h 130"/>
                <a:gd name="T30" fmla="*/ 9 w 521"/>
                <a:gd name="T31" fmla="*/ 3 h 130"/>
                <a:gd name="T32" fmla="*/ 8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8 w 521"/>
                <a:gd name="T1" fmla="*/ 3 h 106"/>
                <a:gd name="T2" fmla="*/ 7 w 521"/>
                <a:gd name="T3" fmla="*/ 3 h 106"/>
                <a:gd name="T4" fmla="*/ 6 w 521"/>
                <a:gd name="T5" fmla="*/ 3 h 106"/>
                <a:gd name="T6" fmla="*/ 6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6 w 521"/>
                <a:gd name="T13" fmla="*/ 3 h 106"/>
                <a:gd name="T14" fmla="*/ 6 w 521"/>
                <a:gd name="T15" fmla="*/ 3 h 106"/>
                <a:gd name="T16" fmla="*/ 7 w 521"/>
                <a:gd name="T17" fmla="*/ 3 h 106"/>
                <a:gd name="T18" fmla="*/ 8 w 521"/>
                <a:gd name="T19" fmla="*/ 3 h 106"/>
                <a:gd name="T20" fmla="*/ 9 w 521"/>
                <a:gd name="T21" fmla="*/ 3 h 106"/>
                <a:gd name="T22" fmla="*/ 10 w 521"/>
                <a:gd name="T23" fmla="*/ 1 h 106"/>
                <a:gd name="T24" fmla="*/ 10 w 521"/>
                <a:gd name="T25" fmla="*/ 0 h 106"/>
                <a:gd name="T26" fmla="*/ 9 w 521"/>
                <a:gd name="T27" fmla="*/ 3 h 106"/>
                <a:gd name="T28" fmla="*/ 8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8 w 521"/>
                <a:gd name="T1" fmla="*/ 3 h 100"/>
                <a:gd name="T2" fmla="*/ 7 w 521"/>
                <a:gd name="T3" fmla="*/ 3 h 100"/>
                <a:gd name="T4" fmla="*/ 6 w 521"/>
                <a:gd name="T5" fmla="*/ 3 h 100"/>
                <a:gd name="T6" fmla="*/ 5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6 w 521"/>
                <a:gd name="T13" fmla="*/ 3 h 100"/>
                <a:gd name="T14" fmla="*/ 6 w 521"/>
                <a:gd name="T15" fmla="*/ 3 h 100"/>
                <a:gd name="T16" fmla="*/ 7 w 521"/>
                <a:gd name="T17" fmla="*/ 3 h 100"/>
                <a:gd name="T18" fmla="*/ 8 w 521"/>
                <a:gd name="T19" fmla="*/ 3 h 100"/>
                <a:gd name="T20" fmla="*/ 9 w 521"/>
                <a:gd name="T21" fmla="*/ 3 h 100"/>
                <a:gd name="T22" fmla="*/ 10 w 521"/>
                <a:gd name="T23" fmla="*/ 3 h 100"/>
                <a:gd name="T24" fmla="*/ 10 w 521"/>
                <a:gd name="T25" fmla="*/ 0 h 100"/>
                <a:gd name="T26" fmla="*/ 9 w 521"/>
                <a:gd name="T27" fmla="*/ 3 h 100"/>
                <a:gd name="T28" fmla="*/ 8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8 w 521"/>
                <a:gd name="T1" fmla="*/ 3 h 82"/>
                <a:gd name="T2" fmla="*/ 7 w 521"/>
                <a:gd name="T3" fmla="*/ 3 h 82"/>
                <a:gd name="T4" fmla="*/ 6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5 w 521"/>
                <a:gd name="T11" fmla="*/ 3 h 82"/>
                <a:gd name="T12" fmla="*/ 6 w 521"/>
                <a:gd name="T13" fmla="*/ 3 h 82"/>
                <a:gd name="T14" fmla="*/ 7 w 521"/>
                <a:gd name="T15" fmla="*/ 3 h 82"/>
                <a:gd name="T16" fmla="*/ 8 w 521"/>
                <a:gd name="T17" fmla="*/ 3 h 82"/>
                <a:gd name="T18" fmla="*/ 9 w 521"/>
                <a:gd name="T19" fmla="*/ 3 h 82"/>
                <a:gd name="T20" fmla="*/ 10 w 521"/>
                <a:gd name="T21" fmla="*/ 3 h 82"/>
                <a:gd name="T22" fmla="*/ 10 w 521"/>
                <a:gd name="T23" fmla="*/ 0 h 82"/>
                <a:gd name="T24" fmla="*/ 9 w 521"/>
                <a:gd name="T25" fmla="*/ 3 h 82"/>
                <a:gd name="T26" fmla="*/ 8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8 w 521"/>
                <a:gd name="T1" fmla="*/ 3 h 68"/>
                <a:gd name="T2" fmla="*/ 6 w 521"/>
                <a:gd name="T3" fmla="*/ 3 h 68"/>
                <a:gd name="T4" fmla="*/ 5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5 w 521"/>
                <a:gd name="T11" fmla="*/ 3 h 68"/>
                <a:gd name="T12" fmla="*/ 6 w 521"/>
                <a:gd name="T13" fmla="*/ 3 h 68"/>
                <a:gd name="T14" fmla="*/ 8 w 521"/>
                <a:gd name="T15" fmla="*/ 3 h 68"/>
                <a:gd name="T16" fmla="*/ 9 w 521"/>
                <a:gd name="T17" fmla="*/ 3 h 68"/>
                <a:gd name="T18" fmla="*/ 10 w 521"/>
                <a:gd name="T19" fmla="*/ 3 h 68"/>
                <a:gd name="T20" fmla="*/ 10 w 521"/>
                <a:gd name="T21" fmla="*/ 0 h 68"/>
                <a:gd name="T22" fmla="*/ 9 w 521"/>
                <a:gd name="T23" fmla="*/ 3 h 68"/>
                <a:gd name="T24" fmla="*/ 8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8 w 521"/>
                <a:gd name="T1" fmla="*/ 3 h 52"/>
                <a:gd name="T2" fmla="*/ 6 w 521"/>
                <a:gd name="T3" fmla="*/ 3 h 52"/>
                <a:gd name="T4" fmla="*/ 5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5 w 521"/>
                <a:gd name="T11" fmla="*/ 3 h 52"/>
                <a:gd name="T12" fmla="*/ 6 w 521"/>
                <a:gd name="T13" fmla="*/ 3 h 52"/>
                <a:gd name="T14" fmla="*/ 8 w 521"/>
                <a:gd name="T15" fmla="*/ 3 h 52"/>
                <a:gd name="T16" fmla="*/ 9 w 521"/>
                <a:gd name="T17" fmla="*/ 3 h 52"/>
                <a:gd name="T18" fmla="*/ 10 w 521"/>
                <a:gd name="T19" fmla="*/ 3 h 52"/>
                <a:gd name="T20" fmla="*/ 10 w 521"/>
                <a:gd name="T21" fmla="*/ 0 h 52"/>
                <a:gd name="T22" fmla="*/ 9 w 521"/>
                <a:gd name="T23" fmla="*/ 3 h 52"/>
                <a:gd name="T24" fmla="*/ 8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8 w 521"/>
                <a:gd name="T1" fmla="*/ 3 h 36"/>
                <a:gd name="T2" fmla="*/ 7 w 521"/>
                <a:gd name="T3" fmla="*/ 3 h 36"/>
                <a:gd name="T4" fmla="*/ 7 w 521"/>
                <a:gd name="T5" fmla="*/ 3 h 36"/>
                <a:gd name="T6" fmla="*/ 5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5 w 521"/>
                <a:gd name="T17" fmla="*/ 3 h 36"/>
                <a:gd name="T18" fmla="*/ 7 w 521"/>
                <a:gd name="T19" fmla="*/ 3 h 36"/>
                <a:gd name="T20" fmla="*/ 8 w 521"/>
                <a:gd name="T21" fmla="*/ 3 h 36"/>
                <a:gd name="T22" fmla="*/ 9 w 521"/>
                <a:gd name="T23" fmla="*/ 3 h 36"/>
                <a:gd name="T24" fmla="*/ 10 w 521"/>
                <a:gd name="T25" fmla="*/ 3 h 36"/>
                <a:gd name="T26" fmla="*/ 10 w 521"/>
                <a:gd name="T27" fmla="*/ 0 h 36"/>
                <a:gd name="T28" fmla="*/ 9 w 521"/>
                <a:gd name="T29" fmla="*/ 3 h 36"/>
                <a:gd name="T30" fmla="*/ 8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7 w 521"/>
                <a:gd name="T1" fmla="*/ 3 h 21"/>
                <a:gd name="T2" fmla="*/ 5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5 w 521"/>
                <a:gd name="T9" fmla="*/ 3 h 21"/>
                <a:gd name="T10" fmla="*/ 7 w 521"/>
                <a:gd name="T11" fmla="*/ 3 h 21"/>
                <a:gd name="T12" fmla="*/ 8 w 521"/>
                <a:gd name="T13" fmla="*/ 3 h 21"/>
                <a:gd name="T14" fmla="*/ 10 w 521"/>
                <a:gd name="T15" fmla="*/ 3 h 21"/>
                <a:gd name="T16" fmla="*/ 10 w 521"/>
                <a:gd name="T17" fmla="*/ 0 h 21"/>
                <a:gd name="T18" fmla="*/ 8 w 521"/>
                <a:gd name="T19" fmla="*/ 3 h 21"/>
                <a:gd name="T20" fmla="*/ 7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9 w 521"/>
                <a:gd name="T1" fmla="*/ 3 h 145"/>
                <a:gd name="T2" fmla="*/ 8 w 521"/>
                <a:gd name="T3" fmla="*/ 3 h 145"/>
                <a:gd name="T4" fmla="*/ 7 w 521"/>
                <a:gd name="T5" fmla="*/ 3 h 145"/>
                <a:gd name="T6" fmla="*/ 6 w 521"/>
                <a:gd name="T7" fmla="*/ 3 h 145"/>
                <a:gd name="T8" fmla="*/ 6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6 w 521"/>
                <a:gd name="T15" fmla="*/ 3 h 145"/>
                <a:gd name="T16" fmla="*/ 6 w 521"/>
                <a:gd name="T17" fmla="*/ 3 h 145"/>
                <a:gd name="T18" fmla="*/ 7 w 521"/>
                <a:gd name="T19" fmla="*/ 3 h 145"/>
                <a:gd name="T20" fmla="*/ 8 w 521"/>
                <a:gd name="T21" fmla="*/ 3 h 145"/>
                <a:gd name="T22" fmla="*/ 9 w 521"/>
                <a:gd name="T23" fmla="*/ 3 h 145"/>
                <a:gd name="T24" fmla="*/ 10 w 521"/>
                <a:gd name="T25" fmla="*/ 3 h 145"/>
                <a:gd name="T26" fmla="*/ 10 w 521"/>
                <a:gd name="T27" fmla="*/ 0 h 145"/>
                <a:gd name="T28" fmla="*/ 9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4 w 321"/>
                <a:gd name="T5" fmla="*/ 5 h 266"/>
                <a:gd name="T6" fmla="*/ 7 w 321"/>
                <a:gd name="T7" fmla="*/ 5 h 266"/>
                <a:gd name="T8" fmla="*/ 7 w 321"/>
                <a:gd name="T9" fmla="*/ 5 h 266"/>
                <a:gd name="T10" fmla="*/ 4 w 321"/>
                <a:gd name="T11" fmla="*/ 5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4 w 322"/>
                <a:gd name="T5" fmla="*/ 4 h 245"/>
                <a:gd name="T6" fmla="*/ 7 w 322"/>
                <a:gd name="T7" fmla="*/ 5 h 245"/>
                <a:gd name="T8" fmla="*/ 7 w 322"/>
                <a:gd name="T9" fmla="*/ 5 h 245"/>
                <a:gd name="T10" fmla="*/ 4 w 322"/>
                <a:gd name="T11" fmla="*/ 4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4 w 321"/>
                <a:gd name="T5" fmla="*/ 4 h 223"/>
                <a:gd name="T6" fmla="*/ 7 w 321"/>
                <a:gd name="T7" fmla="*/ 4 h 223"/>
                <a:gd name="T8" fmla="*/ 7 w 321"/>
                <a:gd name="T9" fmla="*/ 4 h 223"/>
                <a:gd name="T10" fmla="*/ 4 w 321"/>
                <a:gd name="T11" fmla="*/ 4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4 w 321"/>
                <a:gd name="T5" fmla="*/ 3 h 204"/>
                <a:gd name="T6" fmla="*/ 7 w 321"/>
                <a:gd name="T7" fmla="*/ 4 h 204"/>
                <a:gd name="T8" fmla="*/ 7 w 321"/>
                <a:gd name="T9" fmla="*/ 4 h 204"/>
                <a:gd name="T10" fmla="*/ 4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4 w 321"/>
                <a:gd name="T5" fmla="*/ 3 h 181"/>
                <a:gd name="T6" fmla="*/ 7 w 321"/>
                <a:gd name="T7" fmla="*/ 3 h 181"/>
                <a:gd name="T8" fmla="*/ 7 w 321"/>
                <a:gd name="T9" fmla="*/ 3 h 181"/>
                <a:gd name="T10" fmla="*/ 4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4 w 321"/>
                <a:gd name="T5" fmla="*/ 3 h 163"/>
                <a:gd name="T6" fmla="*/ 7 w 321"/>
                <a:gd name="T7" fmla="*/ 3 h 163"/>
                <a:gd name="T8" fmla="*/ 7 w 321"/>
                <a:gd name="T9" fmla="*/ 3 h 163"/>
                <a:gd name="T10" fmla="*/ 4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4 w 321"/>
                <a:gd name="T5" fmla="*/ 3 h 143"/>
                <a:gd name="T6" fmla="*/ 7 w 321"/>
                <a:gd name="T7" fmla="*/ 3 h 143"/>
                <a:gd name="T8" fmla="*/ 7 w 321"/>
                <a:gd name="T9" fmla="*/ 3 h 143"/>
                <a:gd name="T10" fmla="*/ 4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4 w 321"/>
                <a:gd name="T5" fmla="*/ 3 h 123"/>
                <a:gd name="T6" fmla="*/ 7 w 321"/>
                <a:gd name="T7" fmla="*/ 3 h 123"/>
                <a:gd name="T8" fmla="*/ 7 w 321"/>
                <a:gd name="T9" fmla="*/ 3 h 123"/>
                <a:gd name="T10" fmla="*/ 4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4 w 321"/>
                <a:gd name="T5" fmla="*/ 3 h 103"/>
                <a:gd name="T6" fmla="*/ 7 w 321"/>
                <a:gd name="T7" fmla="*/ 3 h 103"/>
                <a:gd name="T8" fmla="*/ 7 w 321"/>
                <a:gd name="T9" fmla="*/ 3 h 103"/>
                <a:gd name="T10" fmla="*/ 4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4 w 321"/>
                <a:gd name="T5" fmla="*/ 3 h 84"/>
                <a:gd name="T6" fmla="*/ 7 w 321"/>
                <a:gd name="T7" fmla="*/ 3 h 84"/>
                <a:gd name="T8" fmla="*/ 7 w 321"/>
                <a:gd name="T9" fmla="*/ 3 h 84"/>
                <a:gd name="T10" fmla="*/ 4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4 w 321"/>
                <a:gd name="T5" fmla="*/ 3 h 62"/>
                <a:gd name="T6" fmla="*/ 7 w 321"/>
                <a:gd name="T7" fmla="*/ 3 h 62"/>
                <a:gd name="T8" fmla="*/ 7 w 321"/>
                <a:gd name="T9" fmla="*/ 3 h 62"/>
                <a:gd name="T10" fmla="*/ 4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4 w 321"/>
                <a:gd name="T5" fmla="*/ 3 h 42"/>
                <a:gd name="T6" fmla="*/ 7 w 321"/>
                <a:gd name="T7" fmla="*/ 3 h 42"/>
                <a:gd name="T8" fmla="*/ 7 w 321"/>
                <a:gd name="T9" fmla="*/ 3 h 42"/>
                <a:gd name="T10" fmla="*/ 4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7 w 321"/>
                <a:gd name="T5" fmla="*/ 2 h 16"/>
                <a:gd name="T6" fmla="*/ 7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68" name="TextBox 133"/>
          <p:cNvSpPr txBox="1">
            <a:spLocks noChangeArrowheads="1"/>
          </p:cNvSpPr>
          <p:nvPr userDrawn="1"/>
        </p:nvSpPr>
        <p:spPr bwMode="auto">
          <a:xfrm>
            <a:off x="5610225" y="549275"/>
            <a:ext cx="3017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GB" altLang="en-US" sz="1100">
                <a:solidFill>
                  <a:srgbClr val="FFFF00"/>
                </a:solidFill>
              </a:rPr>
              <a:t>38th ESARDA Annual Meeting </a:t>
            </a:r>
            <a:br>
              <a:rPr lang="en-GB" altLang="en-US" sz="1100">
                <a:solidFill>
                  <a:srgbClr val="FFFF00"/>
                </a:solidFill>
              </a:rPr>
            </a:br>
            <a:r>
              <a:rPr lang="en-GB" altLang="en-US" sz="1100">
                <a:solidFill>
                  <a:srgbClr val="FFFF00"/>
                </a:solidFill>
              </a:rPr>
              <a:t>Luxembourg Congrès, 24-27 May 2016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CFCD-1E43-417D-97D1-E363CC4CE13F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57756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B6357-58E7-4A3B-9A63-82EFCCEDBBFA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420840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A5615-70FD-4E0A-8AEA-C9150085C614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07996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187B-D8AA-43A3-90C8-228E4C8874BD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66078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BF5AE-A8AB-4513-9F21-CD2C5A268BAB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41150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1898-4A82-4C5E-85BD-AC6BE821CFD3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7177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47B97-CBD7-4988-877C-B442C7165252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17332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C3129-497E-4E39-9C29-BECEB331DCE1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69710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8CCBE-1314-40D2-9A22-FD9ECE50BD8A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32370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1642-86C6-45AE-8FA3-DD2652B28ADF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0242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BB6E-39FA-466C-8E1D-C346E1FCF8F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127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39850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985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E9723-A874-42C4-967F-2815A07FE635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268728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B0C3-93CC-4EF2-86F0-0CC9D390BC12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389919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3AE9-D66F-4B83-8B4C-557DEA4547CF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016945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BBB74-3168-4D24-A495-EC29700CD506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00418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6537B-1234-4282-9207-5B73D60853C0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63030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en-GB" sz="1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8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5 w 521"/>
                <a:gd name="T3" fmla="*/ 3 h 192"/>
                <a:gd name="T4" fmla="*/ 5 w 521"/>
                <a:gd name="T5" fmla="*/ 3 h 192"/>
                <a:gd name="T6" fmla="*/ 7 w 521"/>
                <a:gd name="T7" fmla="*/ 3 h 192"/>
                <a:gd name="T8" fmla="*/ 7 w 521"/>
                <a:gd name="T9" fmla="*/ 3 h 192"/>
                <a:gd name="T10" fmla="*/ 8 w 521"/>
                <a:gd name="T11" fmla="*/ 3 h 192"/>
                <a:gd name="T12" fmla="*/ 8 w 521"/>
                <a:gd name="T13" fmla="*/ 0 h 192"/>
                <a:gd name="T14" fmla="*/ 7 w 521"/>
                <a:gd name="T15" fmla="*/ 3 h 192"/>
                <a:gd name="T16" fmla="*/ 6 w 521"/>
                <a:gd name="T17" fmla="*/ 3 h 192"/>
                <a:gd name="T18" fmla="*/ 5 w 521"/>
                <a:gd name="T19" fmla="*/ 3 h 192"/>
                <a:gd name="T20" fmla="*/ 5 w 521"/>
                <a:gd name="T21" fmla="*/ 3 h 192"/>
                <a:gd name="T22" fmla="*/ 4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6 w 521"/>
                <a:gd name="T1" fmla="*/ 3 h 177"/>
                <a:gd name="T2" fmla="*/ 5 w 521"/>
                <a:gd name="T3" fmla="*/ 3 h 177"/>
                <a:gd name="T4" fmla="*/ 5 w 521"/>
                <a:gd name="T5" fmla="*/ 3 h 177"/>
                <a:gd name="T6" fmla="*/ 4 w 521"/>
                <a:gd name="T7" fmla="*/ 3 h 177"/>
                <a:gd name="T8" fmla="*/ 4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4 w 521"/>
                <a:gd name="T15" fmla="*/ 3 h 177"/>
                <a:gd name="T16" fmla="*/ 4 w 521"/>
                <a:gd name="T17" fmla="*/ 3 h 177"/>
                <a:gd name="T18" fmla="*/ 5 w 521"/>
                <a:gd name="T19" fmla="*/ 3 h 177"/>
                <a:gd name="T20" fmla="*/ 5 w 521"/>
                <a:gd name="T21" fmla="*/ 3 h 177"/>
                <a:gd name="T22" fmla="*/ 6 w 521"/>
                <a:gd name="T23" fmla="*/ 3 h 177"/>
                <a:gd name="T24" fmla="*/ 7 w 521"/>
                <a:gd name="T25" fmla="*/ 3 h 177"/>
                <a:gd name="T26" fmla="*/ 8 w 521"/>
                <a:gd name="T27" fmla="*/ 3 h 177"/>
                <a:gd name="T28" fmla="*/ 8 w 521"/>
                <a:gd name="T29" fmla="*/ 0 h 177"/>
                <a:gd name="T30" fmla="*/ 7 w 521"/>
                <a:gd name="T31" fmla="*/ 3 h 177"/>
                <a:gd name="T32" fmla="*/ 6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7 w 521"/>
                <a:gd name="T1" fmla="*/ 3 h 161"/>
                <a:gd name="T2" fmla="*/ 6 w 521"/>
                <a:gd name="T3" fmla="*/ 3 h 161"/>
                <a:gd name="T4" fmla="*/ 5 w 521"/>
                <a:gd name="T5" fmla="*/ 3 h 161"/>
                <a:gd name="T6" fmla="*/ 5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4 w 521"/>
                <a:gd name="T13" fmla="*/ 3 h 161"/>
                <a:gd name="T14" fmla="*/ 5 w 521"/>
                <a:gd name="T15" fmla="*/ 3 h 161"/>
                <a:gd name="T16" fmla="*/ 5 w 521"/>
                <a:gd name="T17" fmla="*/ 3 h 161"/>
                <a:gd name="T18" fmla="*/ 6 w 521"/>
                <a:gd name="T19" fmla="*/ 3 h 161"/>
                <a:gd name="T20" fmla="*/ 7 w 521"/>
                <a:gd name="T21" fmla="*/ 3 h 161"/>
                <a:gd name="T22" fmla="*/ 8 w 521"/>
                <a:gd name="T23" fmla="*/ 3 h 161"/>
                <a:gd name="T24" fmla="*/ 8 w 521"/>
                <a:gd name="T25" fmla="*/ 0 h 161"/>
                <a:gd name="T26" fmla="*/ 7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6 w 521"/>
                <a:gd name="T1" fmla="*/ 3 h 130"/>
                <a:gd name="T2" fmla="*/ 5 w 521"/>
                <a:gd name="T3" fmla="*/ 3 h 130"/>
                <a:gd name="T4" fmla="*/ 4 w 521"/>
                <a:gd name="T5" fmla="*/ 3 h 130"/>
                <a:gd name="T6" fmla="*/ 4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4 w 521"/>
                <a:gd name="T17" fmla="*/ 3 h 130"/>
                <a:gd name="T18" fmla="*/ 4 w 521"/>
                <a:gd name="T19" fmla="*/ 3 h 130"/>
                <a:gd name="T20" fmla="*/ 5 w 521"/>
                <a:gd name="T21" fmla="*/ 3 h 130"/>
                <a:gd name="T22" fmla="*/ 6 w 521"/>
                <a:gd name="T23" fmla="*/ 3 h 130"/>
                <a:gd name="T24" fmla="*/ 7 w 521"/>
                <a:gd name="T25" fmla="*/ 3 h 130"/>
                <a:gd name="T26" fmla="*/ 8 w 521"/>
                <a:gd name="T27" fmla="*/ 3 h 130"/>
                <a:gd name="T28" fmla="*/ 8 w 521"/>
                <a:gd name="T29" fmla="*/ 0 h 130"/>
                <a:gd name="T30" fmla="*/ 7 w 521"/>
                <a:gd name="T31" fmla="*/ 3 h 130"/>
                <a:gd name="T32" fmla="*/ 6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6 w 521"/>
                <a:gd name="T1" fmla="*/ 3 h 106"/>
                <a:gd name="T2" fmla="*/ 5 w 521"/>
                <a:gd name="T3" fmla="*/ 3 h 106"/>
                <a:gd name="T4" fmla="*/ 4 w 521"/>
                <a:gd name="T5" fmla="*/ 3 h 106"/>
                <a:gd name="T6" fmla="*/ 4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4 w 521"/>
                <a:gd name="T13" fmla="*/ 3 h 106"/>
                <a:gd name="T14" fmla="*/ 4 w 521"/>
                <a:gd name="T15" fmla="*/ 3 h 106"/>
                <a:gd name="T16" fmla="*/ 5 w 521"/>
                <a:gd name="T17" fmla="*/ 3 h 106"/>
                <a:gd name="T18" fmla="*/ 6 w 521"/>
                <a:gd name="T19" fmla="*/ 3 h 106"/>
                <a:gd name="T20" fmla="*/ 7 w 521"/>
                <a:gd name="T21" fmla="*/ 3 h 106"/>
                <a:gd name="T22" fmla="*/ 8 w 521"/>
                <a:gd name="T23" fmla="*/ 1 h 106"/>
                <a:gd name="T24" fmla="*/ 8 w 521"/>
                <a:gd name="T25" fmla="*/ 0 h 106"/>
                <a:gd name="T26" fmla="*/ 7 w 521"/>
                <a:gd name="T27" fmla="*/ 3 h 106"/>
                <a:gd name="T28" fmla="*/ 6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6 w 521"/>
                <a:gd name="T1" fmla="*/ 3 h 100"/>
                <a:gd name="T2" fmla="*/ 5 w 521"/>
                <a:gd name="T3" fmla="*/ 3 h 100"/>
                <a:gd name="T4" fmla="*/ 4 w 521"/>
                <a:gd name="T5" fmla="*/ 3 h 100"/>
                <a:gd name="T6" fmla="*/ 3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4 w 521"/>
                <a:gd name="T13" fmla="*/ 3 h 100"/>
                <a:gd name="T14" fmla="*/ 4 w 521"/>
                <a:gd name="T15" fmla="*/ 3 h 100"/>
                <a:gd name="T16" fmla="*/ 5 w 521"/>
                <a:gd name="T17" fmla="*/ 3 h 100"/>
                <a:gd name="T18" fmla="*/ 6 w 521"/>
                <a:gd name="T19" fmla="*/ 3 h 100"/>
                <a:gd name="T20" fmla="*/ 7 w 521"/>
                <a:gd name="T21" fmla="*/ 3 h 100"/>
                <a:gd name="T22" fmla="*/ 8 w 521"/>
                <a:gd name="T23" fmla="*/ 3 h 100"/>
                <a:gd name="T24" fmla="*/ 8 w 521"/>
                <a:gd name="T25" fmla="*/ 0 h 100"/>
                <a:gd name="T26" fmla="*/ 7 w 521"/>
                <a:gd name="T27" fmla="*/ 3 h 100"/>
                <a:gd name="T28" fmla="*/ 6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6 w 521"/>
                <a:gd name="T1" fmla="*/ 3 h 82"/>
                <a:gd name="T2" fmla="*/ 5 w 521"/>
                <a:gd name="T3" fmla="*/ 3 h 82"/>
                <a:gd name="T4" fmla="*/ 4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3 w 521"/>
                <a:gd name="T11" fmla="*/ 3 h 82"/>
                <a:gd name="T12" fmla="*/ 4 w 521"/>
                <a:gd name="T13" fmla="*/ 3 h 82"/>
                <a:gd name="T14" fmla="*/ 5 w 521"/>
                <a:gd name="T15" fmla="*/ 3 h 82"/>
                <a:gd name="T16" fmla="*/ 6 w 521"/>
                <a:gd name="T17" fmla="*/ 3 h 82"/>
                <a:gd name="T18" fmla="*/ 7 w 521"/>
                <a:gd name="T19" fmla="*/ 3 h 82"/>
                <a:gd name="T20" fmla="*/ 8 w 521"/>
                <a:gd name="T21" fmla="*/ 3 h 82"/>
                <a:gd name="T22" fmla="*/ 8 w 521"/>
                <a:gd name="T23" fmla="*/ 0 h 82"/>
                <a:gd name="T24" fmla="*/ 7 w 521"/>
                <a:gd name="T25" fmla="*/ 3 h 82"/>
                <a:gd name="T26" fmla="*/ 6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6 w 521"/>
                <a:gd name="T1" fmla="*/ 3 h 68"/>
                <a:gd name="T2" fmla="*/ 4 w 521"/>
                <a:gd name="T3" fmla="*/ 3 h 68"/>
                <a:gd name="T4" fmla="*/ 3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3 w 521"/>
                <a:gd name="T11" fmla="*/ 3 h 68"/>
                <a:gd name="T12" fmla="*/ 4 w 521"/>
                <a:gd name="T13" fmla="*/ 3 h 68"/>
                <a:gd name="T14" fmla="*/ 6 w 521"/>
                <a:gd name="T15" fmla="*/ 3 h 68"/>
                <a:gd name="T16" fmla="*/ 7 w 521"/>
                <a:gd name="T17" fmla="*/ 3 h 68"/>
                <a:gd name="T18" fmla="*/ 8 w 521"/>
                <a:gd name="T19" fmla="*/ 3 h 68"/>
                <a:gd name="T20" fmla="*/ 8 w 521"/>
                <a:gd name="T21" fmla="*/ 0 h 68"/>
                <a:gd name="T22" fmla="*/ 7 w 521"/>
                <a:gd name="T23" fmla="*/ 3 h 68"/>
                <a:gd name="T24" fmla="*/ 6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6 w 521"/>
                <a:gd name="T1" fmla="*/ 3 h 52"/>
                <a:gd name="T2" fmla="*/ 4 w 521"/>
                <a:gd name="T3" fmla="*/ 3 h 52"/>
                <a:gd name="T4" fmla="*/ 3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3 w 521"/>
                <a:gd name="T11" fmla="*/ 3 h 52"/>
                <a:gd name="T12" fmla="*/ 4 w 521"/>
                <a:gd name="T13" fmla="*/ 3 h 52"/>
                <a:gd name="T14" fmla="*/ 6 w 521"/>
                <a:gd name="T15" fmla="*/ 3 h 52"/>
                <a:gd name="T16" fmla="*/ 7 w 521"/>
                <a:gd name="T17" fmla="*/ 3 h 52"/>
                <a:gd name="T18" fmla="*/ 8 w 521"/>
                <a:gd name="T19" fmla="*/ 3 h 52"/>
                <a:gd name="T20" fmla="*/ 8 w 521"/>
                <a:gd name="T21" fmla="*/ 0 h 52"/>
                <a:gd name="T22" fmla="*/ 7 w 521"/>
                <a:gd name="T23" fmla="*/ 3 h 52"/>
                <a:gd name="T24" fmla="*/ 6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6 w 521"/>
                <a:gd name="T1" fmla="*/ 3 h 36"/>
                <a:gd name="T2" fmla="*/ 5 w 521"/>
                <a:gd name="T3" fmla="*/ 3 h 36"/>
                <a:gd name="T4" fmla="*/ 5 w 521"/>
                <a:gd name="T5" fmla="*/ 3 h 36"/>
                <a:gd name="T6" fmla="*/ 3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3 w 521"/>
                <a:gd name="T17" fmla="*/ 3 h 36"/>
                <a:gd name="T18" fmla="*/ 5 w 521"/>
                <a:gd name="T19" fmla="*/ 3 h 36"/>
                <a:gd name="T20" fmla="*/ 6 w 521"/>
                <a:gd name="T21" fmla="*/ 3 h 36"/>
                <a:gd name="T22" fmla="*/ 7 w 521"/>
                <a:gd name="T23" fmla="*/ 3 h 36"/>
                <a:gd name="T24" fmla="*/ 8 w 521"/>
                <a:gd name="T25" fmla="*/ 3 h 36"/>
                <a:gd name="T26" fmla="*/ 8 w 521"/>
                <a:gd name="T27" fmla="*/ 0 h 36"/>
                <a:gd name="T28" fmla="*/ 7 w 521"/>
                <a:gd name="T29" fmla="*/ 3 h 36"/>
                <a:gd name="T30" fmla="*/ 6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5 w 521"/>
                <a:gd name="T1" fmla="*/ 3 h 21"/>
                <a:gd name="T2" fmla="*/ 3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3 w 521"/>
                <a:gd name="T9" fmla="*/ 3 h 21"/>
                <a:gd name="T10" fmla="*/ 5 w 521"/>
                <a:gd name="T11" fmla="*/ 3 h 21"/>
                <a:gd name="T12" fmla="*/ 6 w 521"/>
                <a:gd name="T13" fmla="*/ 3 h 21"/>
                <a:gd name="T14" fmla="*/ 8 w 521"/>
                <a:gd name="T15" fmla="*/ 3 h 21"/>
                <a:gd name="T16" fmla="*/ 8 w 521"/>
                <a:gd name="T17" fmla="*/ 0 h 21"/>
                <a:gd name="T18" fmla="*/ 6 w 521"/>
                <a:gd name="T19" fmla="*/ 3 h 21"/>
                <a:gd name="T20" fmla="*/ 5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7 w 521"/>
                <a:gd name="T1" fmla="*/ 3 h 145"/>
                <a:gd name="T2" fmla="*/ 6 w 521"/>
                <a:gd name="T3" fmla="*/ 3 h 145"/>
                <a:gd name="T4" fmla="*/ 5 w 521"/>
                <a:gd name="T5" fmla="*/ 3 h 145"/>
                <a:gd name="T6" fmla="*/ 4 w 521"/>
                <a:gd name="T7" fmla="*/ 3 h 145"/>
                <a:gd name="T8" fmla="*/ 4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4 w 521"/>
                <a:gd name="T15" fmla="*/ 3 h 145"/>
                <a:gd name="T16" fmla="*/ 4 w 521"/>
                <a:gd name="T17" fmla="*/ 3 h 145"/>
                <a:gd name="T18" fmla="*/ 5 w 521"/>
                <a:gd name="T19" fmla="*/ 3 h 145"/>
                <a:gd name="T20" fmla="*/ 6 w 521"/>
                <a:gd name="T21" fmla="*/ 3 h 145"/>
                <a:gd name="T22" fmla="*/ 7 w 521"/>
                <a:gd name="T23" fmla="*/ 3 h 145"/>
                <a:gd name="T24" fmla="*/ 8 w 521"/>
                <a:gd name="T25" fmla="*/ 3 h 145"/>
                <a:gd name="T26" fmla="*/ 8 w 521"/>
                <a:gd name="T27" fmla="*/ 0 h 145"/>
                <a:gd name="T28" fmla="*/ 7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3 w 321"/>
                <a:gd name="T5" fmla="*/ 3 h 266"/>
                <a:gd name="T6" fmla="*/ 5 w 321"/>
                <a:gd name="T7" fmla="*/ 3 h 266"/>
                <a:gd name="T8" fmla="*/ 5 w 321"/>
                <a:gd name="T9" fmla="*/ 3 h 266"/>
                <a:gd name="T10" fmla="*/ 3 w 321"/>
                <a:gd name="T11" fmla="*/ 3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3 w 322"/>
                <a:gd name="T5" fmla="*/ 3 h 245"/>
                <a:gd name="T6" fmla="*/ 5 w 322"/>
                <a:gd name="T7" fmla="*/ 3 h 245"/>
                <a:gd name="T8" fmla="*/ 5 w 322"/>
                <a:gd name="T9" fmla="*/ 3 h 245"/>
                <a:gd name="T10" fmla="*/ 3 w 322"/>
                <a:gd name="T11" fmla="*/ 3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3 w 321"/>
                <a:gd name="T5" fmla="*/ 3 h 223"/>
                <a:gd name="T6" fmla="*/ 5 w 321"/>
                <a:gd name="T7" fmla="*/ 3 h 223"/>
                <a:gd name="T8" fmla="*/ 5 w 321"/>
                <a:gd name="T9" fmla="*/ 3 h 223"/>
                <a:gd name="T10" fmla="*/ 3 w 321"/>
                <a:gd name="T11" fmla="*/ 3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3 w 321"/>
                <a:gd name="T5" fmla="*/ 3 h 204"/>
                <a:gd name="T6" fmla="*/ 5 w 321"/>
                <a:gd name="T7" fmla="*/ 3 h 204"/>
                <a:gd name="T8" fmla="*/ 5 w 321"/>
                <a:gd name="T9" fmla="*/ 3 h 204"/>
                <a:gd name="T10" fmla="*/ 3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3 w 321"/>
                <a:gd name="T5" fmla="*/ 3 h 181"/>
                <a:gd name="T6" fmla="*/ 5 w 321"/>
                <a:gd name="T7" fmla="*/ 3 h 181"/>
                <a:gd name="T8" fmla="*/ 5 w 321"/>
                <a:gd name="T9" fmla="*/ 3 h 181"/>
                <a:gd name="T10" fmla="*/ 3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3 w 321"/>
                <a:gd name="T5" fmla="*/ 3 h 163"/>
                <a:gd name="T6" fmla="*/ 5 w 321"/>
                <a:gd name="T7" fmla="*/ 3 h 163"/>
                <a:gd name="T8" fmla="*/ 5 w 321"/>
                <a:gd name="T9" fmla="*/ 3 h 163"/>
                <a:gd name="T10" fmla="*/ 3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3 w 321"/>
                <a:gd name="T5" fmla="*/ 3 h 143"/>
                <a:gd name="T6" fmla="*/ 5 w 321"/>
                <a:gd name="T7" fmla="*/ 3 h 143"/>
                <a:gd name="T8" fmla="*/ 5 w 321"/>
                <a:gd name="T9" fmla="*/ 3 h 143"/>
                <a:gd name="T10" fmla="*/ 3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3 w 321"/>
                <a:gd name="T5" fmla="*/ 3 h 123"/>
                <a:gd name="T6" fmla="*/ 5 w 321"/>
                <a:gd name="T7" fmla="*/ 3 h 123"/>
                <a:gd name="T8" fmla="*/ 5 w 321"/>
                <a:gd name="T9" fmla="*/ 3 h 123"/>
                <a:gd name="T10" fmla="*/ 3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3 w 321"/>
                <a:gd name="T5" fmla="*/ 3 h 103"/>
                <a:gd name="T6" fmla="*/ 5 w 321"/>
                <a:gd name="T7" fmla="*/ 3 h 103"/>
                <a:gd name="T8" fmla="*/ 5 w 321"/>
                <a:gd name="T9" fmla="*/ 3 h 103"/>
                <a:gd name="T10" fmla="*/ 3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3 w 321"/>
                <a:gd name="T5" fmla="*/ 3 h 84"/>
                <a:gd name="T6" fmla="*/ 5 w 321"/>
                <a:gd name="T7" fmla="*/ 3 h 84"/>
                <a:gd name="T8" fmla="*/ 5 w 321"/>
                <a:gd name="T9" fmla="*/ 3 h 84"/>
                <a:gd name="T10" fmla="*/ 3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3 w 321"/>
                <a:gd name="T5" fmla="*/ 3 h 62"/>
                <a:gd name="T6" fmla="*/ 5 w 321"/>
                <a:gd name="T7" fmla="*/ 3 h 62"/>
                <a:gd name="T8" fmla="*/ 5 w 321"/>
                <a:gd name="T9" fmla="*/ 3 h 62"/>
                <a:gd name="T10" fmla="*/ 3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3 w 321"/>
                <a:gd name="T5" fmla="*/ 3 h 42"/>
                <a:gd name="T6" fmla="*/ 5 w 321"/>
                <a:gd name="T7" fmla="*/ 3 h 42"/>
                <a:gd name="T8" fmla="*/ 5 w 321"/>
                <a:gd name="T9" fmla="*/ 3 h 42"/>
                <a:gd name="T10" fmla="*/ 3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5 w 321"/>
                <a:gd name="T5" fmla="*/ 2 h 16"/>
                <a:gd name="T6" fmla="*/ 5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6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7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8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9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0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2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3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9822-A178-4186-B344-6B003421D774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195516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54307" y="964550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Verdana"/>
              <a:cs typeface="Arial" charset="0"/>
            </a:endParaRPr>
          </a:p>
        </p:txBody>
      </p:sp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2"/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GB" sz="3000"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sz="800">
                <a:solidFill>
                  <a:srgbClr val="FFFFFF"/>
                </a:solidFill>
                <a:cs typeface="Arial" charset="0"/>
              </a:rPr>
              <a:t>Energy</a:t>
            </a:r>
            <a:endParaRPr lang="en-GB" sz="800">
              <a:solidFill>
                <a:srgbClr val="FFFFFF"/>
              </a:solidFill>
              <a:cs typeface="Arial" charset="0"/>
            </a:endParaRPr>
          </a:p>
          <a:p>
            <a:pPr algn="ctr" defTabSz="457200">
              <a:defRPr/>
            </a:pPr>
            <a:endParaRPr lang="en-GB" sz="9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2771800" y="1996277"/>
            <a:ext cx="6469856" cy="790575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2400" baseline="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dirty="0" smtClean="0"/>
              <a:t>Euratom </a:t>
            </a:r>
            <a:r>
              <a:rPr lang="fr-BE" noProof="0" dirty="0" err="1" smtClean="0"/>
              <a:t>Safeguards</a:t>
            </a:r>
            <a:r>
              <a:rPr lang="fr-BE" noProof="0" dirty="0" smtClean="0"/>
              <a:t>: </a:t>
            </a:r>
            <a:br>
              <a:rPr lang="fr-BE" noProof="0" dirty="0" smtClean="0"/>
            </a:br>
            <a:r>
              <a:rPr lang="fr-BE" noProof="0" dirty="0" err="1" smtClean="0"/>
              <a:t>Improving</a:t>
            </a:r>
            <a:r>
              <a:rPr lang="fr-BE" noProof="0" dirty="0" smtClean="0"/>
              <a:t> </a:t>
            </a:r>
            <a:r>
              <a:rPr lang="fr-BE" noProof="0" dirty="0" err="1" smtClean="0"/>
              <a:t>Safeguards</a:t>
            </a:r>
            <a:r>
              <a:rPr lang="fr-BE" noProof="0" dirty="0" smtClean="0"/>
              <a:t> by </a:t>
            </a:r>
            <a:r>
              <a:rPr lang="fr-BE" noProof="0" dirty="0" err="1" smtClean="0"/>
              <a:t>Cooperation</a:t>
            </a:r>
            <a:r>
              <a:rPr lang="fr-BE" noProof="0" dirty="0" smtClean="0"/>
              <a:t> in </a:t>
            </a:r>
            <a:br>
              <a:rPr lang="fr-BE" noProof="0" dirty="0" smtClean="0"/>
            </a:br>
            <a:r>
              <a:rPr lang="fr-BE" noProof="0" dirty="0" smtClean="0"/>
              <a:t>R&amp;D and </a:t>
            </a:r>
            <a:r>
              <a:rPr lang="fr-BE" noProof="0" dirty="0" err="1" smtClean="0"/>
              <a:t>Implementation</a:t>
            </a:r>
            <a:r>
              <a:rPr lang="fr-BE" noProof="0" dirty="0" smtClean="0"/>
              <a:t/>
            </a:r>
            <a:br>
              <a:rPr lang="fr-BE" noProof="0" dirty="0" smtClean="0"/>
            </a:br>
            <a:r>
              <a:rPr lang="fr-BE" noProof="0" dirty="0" smtClean="0"/>
              <a:t/>
            </a:r>
            <a:br>
              <a:rPr lang="fr-BE" noProof="0" dirty="0" smtClean="0"/>
            </a:br>
            <a:endParaRPr lang="en-GB" noProof="0" dirty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 hasCustomPrompt="1"/>
          </p:nvPr>
        </p:nvSpPr>
        <p:spPr bwMode="auto">
          <a:xfrm>
            <a:off x="2915816" y="4221088"/>
            <a:ext cx="6228184" cy="1224037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sz="1800" noProof="0" dirty="0" smtClean="0"/>
              <a:t>P Schwalbach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05/06/2012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2A5A9DB-E84A-4036-A344-1016F1F7FD1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07" y="4077072"/>
            <a:ext cx="2764964" cy="31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U:\Logistics\Images\NDA\Euratom Fast Collar (EFC)\Fast Neutron Collar 04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550"/>
            <a:ext cx="2710656" cy="36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9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864096"/>
          </a:xfrm>
          <a:prstGeom prst="rect">
            <a:avLst/>
          </a:prstGeo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/>
          <a:lstStyle>
            <a:lvl1pPr>
              <a:buClr>
                <a:srgbClr val="FF9933"/>
              </a:buClr>
              <a:defRPr b="1"/>
            </a:lvl1pPr>
            <a:lvl2pPr>
              <a:buClr>
                <a:srgbClr val="FF9933"/>
              </a:buClr>
              <a:defRPr b="0"/>
            </a:lvl2pPr>
            <a:lvl3pPr marL="1200150" indent="-285750">
              <a:buClr>
                <a:srgbClr val="FF9933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smtClean="0">
                <a:solidFill>
                  <a:srgbClr val="000000"/>
                </a:solidFill>
              </a:rPr>
              <a:t>24/10/2014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IAEA Symposium Wien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9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F8FB-F5A9-4D99-BAA6-8C6AD0E4AD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1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16A6-9B9C-4DDB-9C45-DEC091E9844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180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B81DD-9469-4BC7-A8E2-A6CB832540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3E40-7B92-48CF-BB54-0DF03096F3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80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D4345-87F1-4CF3-85B7-FE6BD785ECC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19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1F07-47AD-4EF1-9F86-B23F6C55A44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97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AE960-B001-4A65-9057-002D1D03D4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383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A5DD6-0C9B-4C03-85BB-C4FFC42977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69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55A1-7072-4FC4-A176-B3540E4735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72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05/06/2012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B2C0-CA54-4A4A-B35E-41FF01A7281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141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Esarda course Ispra 2014 - Nuclear Safeguards Inspections</a:t>
            </a:r>
          </a:p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591D6-4998-4CE5-A735-36DFA9D44FD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1DAF-9322-4CE7-BC6D-9661CB274F8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5A8A-DD68-4870-ADF3-56E4FAD64E5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3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2BCF8A6-2AFE-4229-814D-902B7935129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1030" name="Picture 9" descr="LOGO CE_Vertical_EN_NEG_quadri_H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3" name="Line 27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8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4400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Esarda course Ispra 2016 - Nuclear Safeguards Inspections</a:t>
            </a:r>
          </a:p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2BCF8A6-2AFE-4229-814D-902B7935129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1030" name="Picture 9" descr="LOGO CE_Vertical_EN_NEG_quadri_H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3" name="Line 27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5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2BCF8A6-2AFE-4229-814D-902B7935129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1030" name="Picture 9" descr="LOGO CE_Vertical_EN_NEG_quadri_H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3" name="Line 27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2BCF8A6-2AFE-4229-814D-902B7935129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1030" name="Picture 9" descr="LOGO CE_Vertical_EN_NEG_quadri_H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3" name="Line 27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A30D9F3-ED0E-4835-A023-D0B4EF6D3F89}" type="slidenum">
              <a:rPr lang="en-GB" altLang="it-IT">
                <a:cs typeface="Arial" pitchFamily="34" charset="0"/>
              </a:rPr>
              <a:pPr>
                <a:defRPr/>
              </a:pPr>
              <a:t>‹#›</a:t>
            </a:fld>
            <a:endParaRPr lang="en-GB" altLang="it-IT"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z="3000" smtClean="0">
              <a:solidFill>
                <a:srgbClr val="0F5494"/>
              </a:solidFill>
            </a:endParaRPr>
          </a:p>
        </p:txBody>
      </p:sp>
      <p:sp>
        <p:nvSpPr>
          <p:cNvPr id="1032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smtClean="0">
                <a:solidFill>
                  <a:srgbClr val="FFFFFF"/>
                </a:solidFill>
              </a:rPr>
              <a:t>Energy</a:t>
            </a:r>
            <a:endParaRPr lang="en-GB" altLang="en-US" sz="80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105" name="Group 145"/>
          <p:cNvGrpSpPr>
            <a:grpSpLocks noChangeAspect="1"/>
          </p:cNvGrpSpPr>
          <p:nvPr userDrawn="1"/>
        </p:nvGrpSpPr>
        <p:grpSpPr bwMode="auto">
          <a:xfrm>
            <a:off x="3967163" y="260350"/>
            <a:ext cx="1436687" cy="996950"/>
            <a:chOff x="2499" y="164"/>
            <a:chExt cx="905" cy="628"/>
          </a:xfrm>
        </p:grpSpPr>
        <p:sp>
          <p:nvSpPr>
            <p:cNvPr id="4106" name="AutoShape 146"/>
            <p:cNvSpPr>
              <a:spLocks noChangeAspect="1" noChangeArrowheads="1" noTextEdit="1"/>
            </p:cNvSpPr>
            <p:nvPr userDrawn="1"/>
          </p:nvSpPr>
          <p:spPr bwMode="auto">
            <a:xfrm>
              <a:off x="2499" y="164"/>
              <a:ext cx="90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07" name="Freeform 147"/>
            <p:cNvSpPr>
              <a:spLocks/>
            </p:cNvSpPr>
            <p:nvPr userDrawn="1"/>
          </p:nvSpPr>
          <p:spPr bwMode="auto">
            <a:xfrm>
              <a:off x="2499" y="165"/>
              <a:ext cx="445" cy="164"/>
            </a:xfrm>
            <a:custGeom>
              <a:avLst/>
              <a:gdLst>
                <a:gd name="T0" fmla="*/ 0 w 521"/>
                <a:gd name="T1" fmla="*/ 3 h 192"/>
                <a:gd name="T2" fmla="*/ 7 w 521"/>
                <a:gd name="T3" fmla="*/ 3 h 192"/>
                <a:gd name="T4" fmla="*/ 7 w 521"/>
                <a:gd name="T5" fmla="*/ 3 h 192"/>
                <a:gd name="T6" fmla="*/ 9 w 521"/>
                <a:gd name="T7" fmla="*/ 3 h 192"/>
                <a:gd name="T8" fmla="*/ 9 w 521"/>
                <a:gd name="T9" fmla="*/ 3 h 192"/>
                <a:gd name="T10" fmla="*/ 10 w 521"/>
                <a:gd name="T11" fmla="*/ 3 h 192"/>
                <a:gd name="T12" fmla="*/ 10 w 521"/>
                <a:gd name="T13" fmla="*/ 0 h 192"/>
                <a:gd name="T14" fmla="*/ 9 w 521"/>
                <a:gd name="T15" fmla="*/ 3 h 192"/>
                <a:gd name="T16" fmla="*/ 8 w 521"/>
                <a:gd name="T17" fmla="*/ 3 h 192"/>
                <a:gd name="T18" fmla="*/ 7 w 521"/>
                <a:gd name="T19" fmla="*/ 3 h 192"/>
                <a:gd name="T20" fmla="*/ 7 w 521"/>
                <a:gd name="T21" fmla="*/ 3 h 192"/>
                <a:gd name="T22" fmla="*/ 6 w 521"/>
                <a:gd name="T23" fmla="*/ 3 h 192"/>
                <a:gd name="T24" fmla="*/ 0 w 521"/>
                <a:gd name="T25" fmla="*/ 3 h 192"/>
                <a:gd name="T26" fmla="*/ 0 w 521"/>
                <a:gd name="T27" fmla="*/ 3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92">
                  <a:moveTo>
                    <a:pt x="0" y="192"/>
                  </a:moveTo>
                  <a:cubicBezTo>
                    <a:pt x="0" y="192"/>
                    <a:pt x="314" y="151"/>
                    <a:pt x="323" y="150"/>
                  </a:cubicBezTo>
                  <a:cubicBezTo>
                    <a:pt x="336" y="148"/>
                    <a:pt x="348" y="145"/>
                    <a:pt x="360" y="142"/>
                  </a:cubicBezTo>
                  <a:cubicBezTo>
                    <a:pt x="385" y="135"/>
                    <a:pt x="408" y="124"/>
                    <a:pt x="429" y="110"/>
                  </a:cubicBezTo>
                  <a:cubicBezTo>
                    <a:pt x="449" y="97"/>
                    <a:pt x="467" y="78"/>
                    <a:pt x="486" y="56"/>
                  </a:cubicBezTo>
                  <a:cubicBezTo>
                    <a:pt x="497" y="43"/>
                    <a:pt x="510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7" y="20"/>
                    <a:pt x="494" y="37"/>
                    <a:pt x="480" y="53"/>
                  </a:cubicBezTo>
                  <a:cubicBezTo>
                    <a:pt x="462" y="73"/>
                    <a:pt x="443" y="89"/>
                    <a:pt x="424" y="102"/>
                  </a:cubicBezTo>
                  <a:cubicBezTo>
                    <a:pt x="404" y="115"/>
                    <a:pt x="381" y="124"/>
                    <a:pt x="357" y="130"/>
                  </a:cubicBezTo>
                  <a:cubicBezTo>
                    <a:pt x="346" y="133"/>
                    <a:pt x="334" y="135"/>
                    <a:pt x="321" y="137"/>
                  </a:cubicBezTo>
                  <a:cubicBezTo>
                    <a:pt x="312" y="138"/>
                    <a:pt x="303" y="139"/>
                    <a:pt x="295" y="140"/>
                  </a:cubicBezTo>
                  <a:cubicBezTo>
                    <a:pt x="291" y="141"/>
                    <a:pt x="0" y="172"/>
                    <a:pt x="0" y="172"/>
                  </a:cubicBez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08" name="Freeform 148"/>
            <p:cNvSpPr>
              <a:spLocks/>
            </p:cNvSpPr>
            <p:nvPr userDrawn="1"/>
          </p:nvSpPr>
          <p:spPr bwMode="auto">
            <a:xfrm>
              <a:off x="2499" y="201"/>
              <a:ext cx="445" cy="151"/>
            </a:xfrm>
            <a:custGeom>
              <a:avLst/>
              <a:gdLst>
                <a:gd name="T0" fmla="*/ 8 w 521"/>
                <a:gd name="T1" fmla="*/ 3 h 177"/>
                <a:gd name="T2" fmla="*/ 7 w 521"/>
                <a:gd name="T3" fmla="*/ 3 h 177"/>
                <a:gd name="T4" fmla="*/ 7 w 521"/>
                <a:gd name="T5" fmla="*/ 3 h 177"/>
                <a:gd name="T6" fmla="*/ 6 w 521"/>
                <a:gd name="T7" fmla="*/ 3 h 177"/>
                <a:gd name="T8" fmla="*/ 6 w 521"/>
                <a:gd name="T9" fmla="*/ 3 h 177"/>
                <a:gd name="T10" fmla="*/ 0 w 521"/>
                <a:gd name="T11" fmla="*/ 3 h 177"/>
                <a:gd name="T12" fmla="*/ 0 w 521"/>
                <a:gd name="T13" fmla="*/ 3 h 177"/>
                <a:gd name="T14" fmla="*/ 6 w 521"/>
                <a:gd name="T15" fmla="*/ 3 h 177"/>
                <a:gd name="T16" fmla="*/ 6 w 521"/>
                <a:gd name="T17" fmla="*/ 3 h 177"/>
                <a:gd name="T18" fmla="*/ 7 w 521"/>
                <a:gd name="T19" fmla="*/ 3 h 177"/>
                <a:gd name="T20" fmla="*/ 7 w 521"/>
                <a:gd name="T21" fmla="*/ 3 h 177"/>
                <a:gd name="T22" fmla="*/ 8 w 521"/>
                <a:gd name="T23" fmla="*/ 3 h 177"/>
                <a:gd name="T24" fmla="*/ 9 w 521"/>
                <a:gd name="T25" fmla="*/ 3 h 177"/>
                <a:gd name="T26" fmla="*/ 10 w 521"/>
                <a:gd name="T27" fmla="*/ 3 h 177"/>
                <a:gd name="T28" fmla="*/ 10 w 521"/>
                <a:gd name="T29" fmla="*/ 0 h 177"/>
                <a:gd name="T30" fmla="*/ 9 w 521"/>
                <a:gd name="T31" fmla="*/ 3 h 177"/>
                <a:gd name="T32" fmla="*/ 8 w 521"/>
                <a:gd name="T33" fmla="*/ 3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77">
                  <a:moveTo>
                    <a:pt x="421" y="97"/>
                  </a:moveTo>
                  <a:cubicBezTo>
                    <a:pt x="401" y="109"/>
                    <a:pt x="379" y="117"/>
                    <a:pt x="353" y="122"/>
                  </a:cubicBezTo>
                  <a:cubicBezTo>
                    <a:pt x="343" y="124"/>
                    <a:pt x="331" y="126"/>
                    <a:pt x="318" y="127"/>
                  </a:cubicBezTo>
                  <a:cubicBezTo>
                    <a:pt x="310" y="128"/>
                    <a:pt x="302" y="129"/>
                    <a:pt x="294" y="129"/>
                  </a:cubicBezTo>
                  <a:cubicBezTo>
                    <a:pt x="290" y="130"/>
                    <a:pt x="286" y="130"/>
                    <a:pt x="281" y="131"/>
                  </a:cubicBezTo>
                  <a:cubicBezTo>
                    <a:pt x="185" y="139"/>
                    <a:pt x="89" y="148"/>
                    <a:pt x="0" y="15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90" y="167"/>
                    <a:pt x="186" y="155"/>
                    <a:pt x="283" y="144"/>
                  </a:cubicBezTo>
                  <a:cubicBezTo>
                    <a:pt x="287" y="144"/>
                    <a:pt x="291" y="143"/>
                    <a:pt x="296" y="143"/>
                  </a:cubicBezTo>
                  <a:cubicBezTo>
                    <a:pt x="303" y="142"/>
                    <a:pt x="311" y="141"/>
                    <a:pt x="319" y="140"/>
                  </a:cubicBezTo>
                  <a:cubicBezTo>
                    <a:pt x="333" y="138"/>
                    <a:pt x="345" y="136"/>
                    <a:pt x="356" y="134"/>
                  </a:cubicBezTo>
                  <a:cubicBezTo>
                    <a:pt x="382" y="128"/>
                    <a:pt x="405" y="119"/>
                    <a:pt x="426" y="106"/>
                  </a:cubicBezTo>
                  <a:cubicBezTo>
                    <a:pt x="446" y="94"/>
                    <a:pt x="464" y="77"/>
                    <a:pt x="483" y="56"/>
                  </a:cubicBezTo>
                  <a:cubicBezTo>
                    <a:pt x="495" y="43"/>
                    <a:pt x="509" y="25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6" y="20"/>
                    <a:pt x="492" y="37"/>
                    <a:pt x="479" y="51"/>
                  </a:cubicBezTo>
                  <a:cubicBezTo>
                    <a:pt x="460" y="71"/>
                    <a:pt x="440" y="86"/>
                    <a:pt x="42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09" name="Freeform 149"/>
            <p:cNvSpPr>
              <a:spLocks/>
            </p:cNvSpPr>
            <p:nvPr userDrawn="1"/>
          </p:nvSpPr>
          <p:spPr bwMode="auto">
            <a:xfrm>
              <a:off x="2499" y="237"/>
              <a:ext cx="445" cy="138"/>
            </a:xfrm>
            <a:custGeom>
              <a:avLst/>
              <a:gdLst>
                <a:gd name="T0" fmla="*/ 9 w 521"/>
                <a:gd name="T1" fmla="*/ 3 h 161"/>
                <a:gd name="T2" fmla="*/ 8 w 521"/>
                <a:gd name="T3" fmla="*/ 3 h 161"/>
                <a:gd name="T4" fmla="*/ 7 w 521"/>
                <a:gd name="T5" fmla="*/ 3 h 161"/>
                <a:gd name="T6" fmla="*/ 7 w 521"/>
                <a:gd name="T7" fmla="*/ 3 h 161"/>
                <a:gd name="T8" fmla="*/ 0 w 521"/>
                <a:gd name="T9" fmla="*/ 3 h 161"/>
                <a:gd name="T10" fmla="*/ 0 w 521"/>
                <a:gd name="T11" fmla="*/ 3 h 161"/>
                <a:gd name="T12" fmla="*/ 6 w 521"/>
                <a:gd name="T13" fmla="*/ 3 h 161"/>
                <a:gd name="T14" fmla="*/ 7 w 521"/>
                <a:gd name="T15" fmla="*/ 3 h 161"/>
                <a:gd name="T16" fmla="*/ 7 w 521"/>
                <a:gd name="T17" fmla="*/ 3 h 161"/>
                <a:gd name="T18" fmla="*/ 8 w 521"/>
                <a:gd name="T19" fmla="*/ 3 h 161"/>
                <a:gd name="T20" fmla="*/ 9 w 521"/>
                <a:gd name="T21" fmla="*/ 3 h 161"/>
                <a:gd name="T22" fmla="*/ 10 w 521"/>
                <a:gd name="T23" fmla="*/ 3 h 161"/>
                <a:gd name="T24" fmla="*/ 10 w 521"/>
                <a:gd name="T25" fmla="*/ 0 h 161"/>
                <a:gd name="T26" fmla="*/ 9 w 521"/>
                <a:gd name="T27" fmla="*/ 3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161">
                  <a:moveTo>
                    <a:pt x="476" y="49"/>
                  </a:moveTo>
                  <a:cubicBezTo>
                    <a:pt x="457" y="67"/>
                    <a:pt x="437" y="81"/>
                    <a:pt x="416" y="90"/>
                  </a:cubicBezTo>
                  <a:cubicBezTo>
                    <a:pt x="397" y="100"/>
                    <a:pt x="374" y="107"/>
                    <a:pt x="349" y="111"/>
                  </a:cubicBezTo>
                  <a:cubicBezTo>
                    <a:pt x="338" y="113"/>
                    <a:pt x="326" y="114"/>
                    <a:pt x="313" y="1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78" y="132"/>
                    <a:pt x="278" y="132"/>
                    <a:pt x="278" y="132"/>
                  </a:cubicBezTo>
                  <a:cubicBezTo>
                    <a:pt x="314" y="128"/>
                    <a:pt x="314" y="128"/>
                    <a:pt x="314" y="128"/>
                  </a:cubicBezTo>
                  <a:cubicBezTo>
                    <a:pt x="328" y="127"/>
                    <a:pt x="340" y="125"/>
                    <a:pt x="350" y="123"/>
                  </a:cubicBezTo>
                  <a:cubicBezTo>
                    <a:pt x="377" y="118"/>
                    <a:pt x="400" y="110"/>
                    <a:pt x="421" y="100"/>
                  </a:cubicBezTo>
                  <a:cubicBezTo>
                    <a:pt x="442" y="89"/>
                    <a:pt x="463" y="71"/>
                    <a:pt x="482" y="53"/>
                  </a:cubicBezTo>
                  <a:cubicBezTo>
                    <a:pt x="495" y="40"/>
                    <a:pt x="508" y="24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5" y="20"/>
                    <a:pt x="491" y="36"/>
                    <a:pt x="476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0" name="Freeform 150"/>
            <p:cNvSpPr>
              <a:spLocks/>
            </p:cNvSpPr>
            <p:nvPr userDrawn="1"/>
          </p:nvSpPr>
          <p:spPr bwMode="auto">
            <a:xfrm>
              <a:off x="2499" y="311"/>
              <a:ext cx="445" cy="111"/>
            </a:xfrm>
            <a:custGeom>
              <a:avLst/>
              <a:gdLst>
                <a:gd name="T0" fmla="*/ 8 w 521"/>
                <a:gd name="T1" fmla="*/ 3 h 130"/>
                <a:gd name="T2" fmla="*/ 7 w 521"/>
                <a:gd name="T3" fmla="*/ 3 h 130"/>
                <a:gd name="T4" fmla="*/ 6 w 521"/>
                <a:gd name="T5" fmla="*/ 3 h 130"/>
                <a:gd name="T6" fmla="*/ 6 w 521"/>
                <a:gd name="T7" fmla="*/ 3 h 130"/>
                <a:gd name="T8" fmla="*/ 3 w 521"/>
                <a:gd name="T9" fmla="*/ 3 h 130"/>
                <a:gd name="T10" fmla="*/ 0 w 521"/>
                <a:gd name="T11" fmla="*/ 3 h 130"/>
                <a:gd name="T12" fmla="*/ 0 w 521"/>
                <a:gd name="T13" fmla="*/ 3 h 130"/>
                <a:gd name="T14" fmla="*/ 3 w 521"/>
                <a:gd name="T15" fmla="*/ 3 h 130"/>
                <a:gd name="T16" fmla="*/ 6 w 521"/>
                <a:gd name="T17" fmla="*/ 3 h 130"/>
                <a:gd name="T18" fmla="*/ 6 w 521"/>
                <a:gd name="T19" fmla="*/ 3 h 130"/>
                <a:gd name="T20" fmla="*/ 7 w 521"/>
                <a:gd name="T21" fmla="*/ 3 h 130"/>
                <a:gd name="T22" fmla="*/ 8 w 521"/>
                <a:gd name="T23" fmla="*/ 3 h 130"/>
                <a:gd name="T24" fmla="*/ 9 w 521"/>
                <a:gd name="T25" fmla="*/ 3 h 130"/>
                <a:gd name="T26" fmla="*/ 10 w 521"/>
                <a:gd name="T27" fmla="*/ 3 h 130"/>
                <a:gd name="T28" fmla="*/ 10 w 521"/>
                <a:gd name="T29" fmla="*/ 0 h 130"/>
                <a:gd name="T30" fmla="*/ 9 w 521"/>
                <a:gd name="T31" fmla="*/ 3 h 130"/>
                <a:gd name="T32" fmla="*/ 8 w 521"/>
                <a:gd name="T33" fmla="*/ 3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1" h="130">
                  <a:moveTo>
                    <a:pt x="400" y="69"/>
                  </a:moveTo>
                  <a:cubicBezTo>
                    <a:pt x="382" y="79"/>
                    <a:pt x="368" y="85"/>
                    <a:pt x="342" y="88"/>
                  </a:cubicBezTo>
                  <a:cubicBezTo>
                    <a:pt x="326" y="89"/>
                    <a:pt x="310" y="90"/>
                    <a:pt x="295" y="91"/>
                  </a:cubicBezTo>
                  <a:cubicBezTo>
                    <a:pt x="287" y="91"/>
                    <a:pt x="279" y="92"/>
                    <a:pt x="272" y="92"/>
                  </a:cubicBezTo>
                  <a:cubicBezTo>
                    <a:pt x="225" y="95"/>
                    <a:pt x="178" y="98"/>
                    <a:pt x="131" y="10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75" y="114"/>
                    <a:pt x="224" y="110"/>
                    <a:pt x="273" y="106"/>
                  </a:cubicBezTo>
                  <a:cubicBezTo>
                    <a:pt x="308" y="103"/>
                    <a:pt x="308" y="103"/>
                    <a:pt x="308" y="103"/>
                  </a:cubicBezTo>
                  <a:cubicBezTo>
                    <a:pt x="322" y="102"/>
                    <a:pt x="333" y="101"/>
                    <a:pt x="344" y="100"/>
                  </a:cubicBezTo>
                  <a:cubicBezTo>
                    <a:pt x="370" y="96"/>
                    <a:pt x="393" y="91"/>
                    <a:pt x="414" y="83"/>
                  </a:cubicBezTo>
                  <a:cubicBezTo>
                    <a:pt x="435" y="75"/>
                    <a:pt x="456" y="62"/>
                    <a:pt x="477" y="47"/>
                  </a:cubicBezTo>
                  <a:cubicBezTo>
                    <a:pt x="495" y="34"/>
                    <a:pt x="521" y="7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6"/>
                    <a:pt x="494" y="25"/>
                    <a:pt x="476" y="38"/>
                  </a:cubicBezTo>
                  <a:cubicBezTo>
                    <a:pt x="454" y="52"/>
                    <a:pt x="416" y="60"/>
                    <a:pt x="4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1" name="Freeform 151"/>
            <p:cNvSpPr>
              <a:spLocks/>
            </p:cNvSpPr>
            <p:nvPr userDrawn="1"/>
          </p:nvSpPr>
          <p:spPr bwMode="auto">
            <a:xfrm>
              <a:off x="2499" y="355"/>
              <a:ext cx="445" cy="90"/>
            </a:xfrm>
            <a:custGeom>
              <a:avLst/>
              <a:gdLst>
                <a:gd name="T0" fmla="*/ 8 w 521"/>
                <a:gd name="T1" fmla="*/ 3 h 106"/>
                <a:gd name="T2" fmla="*/ 7 w 521"/>
                <a:gd name="T3" fmla="*/ 3 h 106"/>
                <a:gd name="T4" fmla="*/ 6 w 521"/>
                <a:gd name="T5" fmla="*/ 3 h 106"/>
                <a:gd name="T6" fmla="*/ 6 w 521"/>
                <a:gd name="T7" fmla="*/ 3 h 106"/>
                <a:gd name="T8" fmla="*/ 0 w 521"/>
                <a:gd name="T9" fmla="*/ 3 h 106"/>
                <a:gd name="T10" fmla="*/ 0 w 521"/>
                <a:gd name="T11" fmla="*/ 3 h 106"/>
                <a:gd name="T12" fmla="*/ 6 w 521"/>
                <a:gd name="T13" fmla="*/ 3 h 106"/>
                <a:gd name="T14" fmla="*/ 6 w 521"/>
                <a:gd name="T15" fmla="*/ 3 h 106"/>
                <a:gd name="T16" fmla="*/ 7 w 521"/>
                <a:gd name="T17" fmla="*/ 3 h 106"/>
                <a:gd name="T18" fmla="*/ 8 w 521"/>
                <a:gd name="T19" fmla="*/ 3 h 106"/>
                <a:gd name="T20" fmla="*/ 9 w 521"/>
                <a:gd name="T21" fmla="*/ 3 h 106"/>
                <a:gd name="T22" fmla="*/ 10 w 521"/>
                <a:gd name="T23" fmla="*/ 1 h 106"/>
                <a:gd name="T24" fmla="*/ 10 w 521"/>
                <a:gd name="T25" fmla="*/ 0 h 106"/>
                <a:gd name="T26" fmla="*/ 9 w 521"/>
                <a:gd name="T27" fmla="*/ 3 h 106"/>
                <a:gd name="T28" fmla="*/ 8 w 521"/>
                <a:gd name="T29" fmla="*/ 3 h 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6">
                  <a:moveTo>
                    <a:pt x="407" y="57"/>
                  </a:moveTo>
                  <a:cubicBezTo>
                    <a:pt x="387" y="62"/>
                    <a:pt x="365" y="66"/>
                    <a:pt x="339" y="68"/>
                  </a:cubicBezTo>
                  <a:cubicBezTo>
                    <a:pt x="328" y="69"/>
                    <a:pt x="317" y="70"/>
                    <a:pt x="304" y="71"/>
                  </a:cubicBezTo>
                  <a:cubicBezTo>
                    <a:pt x="269" y="72"/>
                    <a:pt x="269" y="72"/>
                    <a:pt x="269" y="72"/>
                  </a:cubicBezTo>
                  <a:cubicBezTo>
                    <a:pt x="182" y="76"/>
                    <a:pt x="95" y="81"/>
                    <a:pt x="0" y="8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1" y="99"/>
                    <a:pt x="180" y="92"/>
                    <a:pt x="270" y="86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8" y="82"/>
                    <a:pt x="329" y="82"/>
                    <a:pt x="340" y="80"/>
                  </a:cubicBezTo>
                  <a:cubicBezTo>
                    <a:pt x="367" y="77"/>
                    <a:pt x="389" y="73"/>
                    <a:pt x="410" y="66"/>
                  </a:cubicBezTo>
                  <a:cubicBezTo>
                    <a:pt x="432" y="59"/>
                    <a:pt x="454" y="49"/>
                    <a:pt x="475" y="36"/>
                  </a:cubicBezTo>
                  <a:cubicBezTo>
                    <a:pt x="490" y="26"/>
                    <a:pt x="505" y="14"/>
                    <a:pt x="521" y="1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5"/>
                    <a:pt x="487" y="18"/>
                    <a:pt x="470" y="28"/>
                  </a:cubicBezTo>
                  <a:cubicBezTo>
                    <a:pt x="450" y="41"/>
                    <a:pt x="429" y="50"/>
                    <a:pt x="407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2" name="Freeform 152"/>
            <p:cNvSpPr>
              <a:spLocks/>
            </p:cNvSpPr>
            <p:nvPr userDrawn="1"/>
          </p:nvSpPr>
          <p:spPr bwMode="auto">
            <a:xfrm>
              <a:off x="2499" y="384"/>
              <a:ext cx="445" cy="85"/>
            </a:xfrm>
            <a:custGeom>
              <a:avLst/>
              <a:gdLst>
                <a:gd name="T0" fmla="*/ 8 w 521"/>
                <a:gd name="T1" fmla="*/ 3 h 100"/>
                <a:gd name="T2" fmla="*/ 7 w 521"/>
                <a:gd name="T3" fmla="*/ 3 h 100"/>
                <a:gd name="T4" fmla="*/ 6 w 521"/>
                <a:gd name="T5" fmla="*/ 3 h 100"/>
                <a:gd name="T6" fmla="*/ 5 w 521"/>
                <a:gd name="T7" fmla="*/ 3 h 100"/>
                <a:gd name="T8" fmla="*/ 0 w 521"/>
                <a:gd name="T9" fmla="*/ 3 h 100"/>
                <a:gd name="T10" fmla="*/ 0 w 521"/>
                <a:gd name="T11" fmla="*/ 3 h 100"/>
                <a:gd name="T12" fmla="*/ 6 w 521"/>
                <a:gd name="T13" fmla="*/ 3 h 100"/>
                <a:gd name="T14" fmla="*/ 6 w 521"/>
                <a:gd name="T15" fmla="*/ 3 h 100"/>
                <a:gd name="T16" fmla="*/ 7 w 521"/>
                <a:gd name="T17" fmla="*/ 3 h 100"/>
                <a:gd name="T18" fmla="*/ 8 w 521"/>
                <a:gd name="T19" fmla="*/ 3 h 100"/>
                <a:gd name="T20" fmla="*/ 9 w 521"/>
                <a:gd name="T21" fmla="*/ 3 h 100"/>
                <a:gd name="T22" fmla="*/ 10 w 521"/>
                <a:gd name="T23" fmla="*/ 3 h 100"/>
                <a:gd name="T24" fmla="*/ 10 w 521"/>
                <a:gd name="T25" fmla="*/ 0 h 100"/>
                <a:gd name="T26" fmla="*/ 9 w 521"/>
                <a:gd name="T27" fmla="*/ 3 h 100"/>
                <a:gd name="T28" fmla="*/ 8 w 521"/>
                <a:gd name="T29" fmla="*/ 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00">
                  <a:moveTo>
                    <a:pt x="404" y="56"/>
                  </a:moveTo>
                  <a:cubicBezTo>
                    <a:pt x="384" y="61"/>
                    <a:pt x="362" y="64"/>
                    <a:pt x="336" y="66"/>
                  </a:cubicBezTo>
                  <a:cubicBezTo>
                    <a:pt x="325" y="66"/>
                    <a:pt x="315" y="67"/>
                    <a:pt x="301" y="67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179" y="72"/>
                    <a:pt x="90" y="76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90" y="94"/>
                    <a:pt x="178" y="88"/>
                    <a:pt x="267" y="82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315" y="79"/>
                    <a:pt x="326" y="78"/>
                    <a:pt x="337" y="77"/>
                  </a:cubicBezTo>
                  <a:cubicBezTo>
                    <a:pt x="364" y="75"/>
                    <a:pt x="386" y="71"/>
                    <a:pt x="406" y="66"/>
                  </a:cubicBezTo>
                  <a:cubicBezTo>
                    <a:pt x="429" y="60"/>
                    <a:pt x="451" y="52"/>
                    <a:pt x="472" y="40"/>
                  </a:cubicBezTo>
                  <a:cubicBezTo>
                    <a:pt x="488" y="32"/>
                    <a:pt x="504" y="22"/>
                    <a:pt x="521" y="9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3" y="14"/>
                    <a:pt x="486" y="24"/>
                    <a:pt x="468" y="33"/>
                  </a:cubicBezTo>
                  <a:cubicBezTo>
                    <a:pt x="448" y="43"/>
                    <a:pt x="426" y="51"/>
                    <a:pt x="404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3" name="Freeform 153"/>
            <p:cNvSpPr>
              <a:spLocks/>
            </p:cNvSpPr>
            <p:nvPr userDrawn="1"/>
          </p:nvSpPr>
          <p:spPr bwMode="auto">
            <a:xfrm>
              <a:off x="2499" y="421"/>
              <a:ext cx="445" cy="70"/>
            </a:xfrm>
            <a:custGeom>
              <a:avLst/>
              <a:gdLst>
                <a:gd name="T0" fmla="*/ 8 w 521"/>
                <a:gd name="T1" fmla="*/ 3 h 82"/>
                <a:gd name="T2" fmla="*/ 7 w 521"/>
                <a:gd name="T3" fmla="*/ 3 h 82"/>
                <a:gd name="T4" fmla="*/ 6 w 521"/>
                <a:gd name="T5" fmla="*/ 3 h 82"/>
                <a:gd name="T6" fmla="*/ 0 w 521"/>
                <a:gd name="T7" fmla="*/ 3 h 82"/>
                <a:gd name="T8" fmla="*/ 0 w 521"/>
                <a:gd name="T9" fmla="*/ 3 h 82"/>
                <a:gd name="T10" fmla="*/ 5 w 521"/>
                <a:gd name="T11" fmla="*/ 3 h 82"/>
                <a:gd name="T12" fmla="*/ 6 w 521"/>
                <a:gd name="T13" fmla="*/ 3 h 82"/>
                <a:gd name="T14" fmla="*/ 7 w 521"/>
                <a:gd name="T15" fmla="*/ 3 h 82"/>
                <a:gd name="T16" fmla="*/ 8 w 521"/>
                <a:gd name="T17" fmla="*/ 3 h 82"/>
                <a:gd name="T18" fmla="*/ 9 w 521"/>
                <a:gd name="T19" fmla="*/ 3 h 82"/>
                <a:gd name="T20" fmla="*/ 10 w 521"/>
                <a:gd name="T21" fmla="*/ 3 h 82"/>
                <a:gd name="T22" fmla="*/ 10 w 521"/>
                <a:gd name="T23" fmla="*/ 0 h 82"/>
                <a:gd name="T24" fmla="*/ 9 w 521"/>
                <a:gd name="T25" fmla="*/ 3 h 82"/>
                <a:gd name="T26" fmla="*/ 8 w 521"/>
                <a:gd name="T27" fmla="*/ 3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2">
                  <a:moveTo>
                    <a:pt x="401" y="45"/>
                  </a:moveTo>
                  <a:cubicBezTo>
                    <a:pt x="381" y="49"/>
                    <a:pt x="359" y="51"/>
                    <a:pt x="333" y="53"/>
                  </a:cubicBezTo>
                  <a:cubicBezTo>
                    <a:pt x="323" y="53"/>
                    <a:pt x="312" y="53"/>
                    <a:pt x="299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65" y="68"/>
                    <a:pt x="265" y="68"/>
                    <a:pt x="265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313" y="66"/>
                    <a:pt x="324" y="65"/>
                    <a:pt x="334" y="64"/>
                  </a:cubicBezTo>
                  <a:cubicBezTo>
                    <a:pt x="360" y="62"/>
                    <a:pt x="382" y="59"/>
                    <a:pt x="402" y="55"/>
                  </a:cubicBezTo>
                  <a:cubicBezTo>
                    <a:pt x="426" y="50"/>
                    <a:pt x="448" y="43"/>
                    <a:pt x="469" y="34"/>
                  </a:cubicBezTo>
                  <a:cubicBezTo>
                    <a:pt x="486" y="27"/>
                    <a:pt x="503" y="18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11"/>
                    <a:pt x="484" y="19"/>
                    <a:pt x="466" y="27"/>
                  </a:cubicBezTo>
                  <a:cubicBezTo>
                    <a:pt x="445" y="35"/>
                    <a:pt x="423" y="41"/>
                    <a:pt x="401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4" name="Freeform 154"/>
            <p:cNvSpPr>
              <a:spLocks/>
            </p:cNvSpPr>
            <p:nvPr userDrawn="1"/>
          </p:nvSpPr>
          <p:spPr bwMode="auto">
            <a:xfrm>
              <a:off x="2499" y="457"/>
              <a:ext cx="445" cy="58"/>
            </a:xfrm>
            <a:custGeom>
              <a:avLst/>
              <a:gdLst>
                <a:gd name="T0" fmla="*/ 8 w 521"/>
                <a:gd name="T1" fmla="*/ 3 h 68"/>
                <a:gd name="T2" fmla="*/ 6 w 521"/>
                <a:gd name="T3" fmla="*/ 3 h 68"/>
                <a:gd name="T4" fmla="*/ 5 w 521"/>
                <a:gd name="T5" fmla="*/ 3 h 68"/>
                <a:gd name="T6" fmla="*/ 0 w 521"/>
                <a:gd name="T7" fmla="*/ 3 h 68"/>
                <a:gd name="T8" fmla="*/ 0 w 521"/>
                <a:gd name="T9" fmla="*/ 3 h 68"/>
                <a:gd name="T10" fmla="*/ 5 w 521"/>
                <a:gd name="T11" fmla="*/ 3 h 68"/>
                <a:gd name="T12" fmla="*/ 6 w 521"/>
                <a:gd name="T13" fmla="*/ 3 h 68"/>
                <a:gd name="T14" fmla="*/ 8 w 521"/>
                <a:gd name="T15" fmla="*/ 3 h 68"/>
                <a:gd name="T16" fmla="*/ 9 w 521"/>
                <a:gd name="T17" fmla="*/ 3 h 68"/>
                <a:gd name="T18" fmla="*/ 10 w 521"/>
                <a:gd name="T19" fmla="*/ 3 h 68"/>
                <a:gd name="T20" fmla="*/ 10 w 521"/>
                <a:gd name="T21" fmla="*/ 0 h 68"/>
                <a:gd name="T22" fmla="*/ 9 w 521"/>
                <a:gd name="T23" fmla="*/ 3 h 68"/>
                <a:gd name="T24" fmla="*/ 8 w 521"/>
                <a:gd name="T25" fmla="*/ 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68">
                  <a:moveTo>
                    <a:pt x="398" y="36"/>
                  </a:moveTo>
                  <a:cubicBezTo>
                    <a:pt x="362" y="41"/>
                    <a:pt x="324" y="42"/>
                    <a:pt x="287" y="42"/>
                  </a:cubicBezTo>
                  <a:cubicBezTo>
                    <a:pt x="279" y="42"/>
                    <a:pt x="271" y="43"/>
                    <a:pt x="262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71" y="56"/>
                    <a:pt x="279" y="56"/>
                    <a:pt x="288" y="55"/>
                  </a:cubicBezTo>
                  <a:cubicBezTo>
                    <a:pt x="324" y="54"/>
                    <a:pt x="363" y="52"/>
                    <a:pt x="400" y="46"/>
                  </a:cubicBezTo>
                  <a:cubicBezTo>
                    <a:pt x="423" y="43"/>
                    <a:pt x="446" y="37"/>
                    <a:pt x="467" y="30"/>
                  </a:cubicBezTo>
                  <a:cubicBezTo>
                    <a:pt x="484" y="24"/>
                    <a:pt x="503" y="17"/>
                    <a:pt x="521" y="8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2" y="9"/>
                    <a:pt x="483" y="16"/>
                    <a:pt x="464" y="22"/>
                  </a:cubicBezTo>
                  <a:cubicBezTo>
                    <a:pt x="444" y="28"/>
                    <a:pt x="421" y="33"/>
                    <a:pt x="39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5" name="Freeform 155"/>
            <p:cNvSpPr>
              <a:spLocks/>
            </p:cNvSpPr>
            <p:nvPr userDrawn="1"/>
          </p:nvSpPr>
          <p:spPr bwMode="auto">
            <a:xfrm>
              <a:off x="2499" y="494"/>
              <a:ext cx="445" cy="44"/>
            </a:xfrm>
            <a:custGeom>
              <a:avLst/>
              <a:gdLst>
                <a:gd name="T0" fmla="*/ 8 w 521"/>
                <a:gd name="T1" fmla="*/ 3 h 52"/>
                <a:gd name="T2" fmla="*/ 6 w 521"/>
                <a:gd name="T3" fmla="*/ 3 h 52"/>
                <a:gd name="T4" fmla="*/ 5 w 521"/>
                <a:gd name="T5" fmla="*/ 3 h 52"/>
                <a:gd name="T6" fmla="*/ 0 w 521"/>
                <a:gd name="T7" fmla="*/ 3 h 52"/>
                <a:gd name="T8" fmla="*/ 0 w 521"/>
                <a:gd name="T9" fmla="*/ 3 h 52"/>
                <a:gd name="T10" fmla="*/ 5 w 521"/>
                <a:gd name="T11" fmla="*/ 3 h 52"/>
                <a:gd name="T12" fmla="*/ 6 w 521"/>
                <a:gd name="T13" fmla="*/ 3 h 52"/>
                <a:gd name="T14" fmla="*/ 8 w 521"/>
                <a:gd name="T15" fmla="*/ 3 h 52"/>
                <a:gd name="T16" fmla="*/ 9 w 521"/>
                <a:gd name="T17" fmla="*/ 3 h 52"/>
                <a:gd name="T18" fmla="*/ 10 w 521"/>
                <a:gd name="T19" fmla="*/ 3 h 52"/>
                <a:gd name="T20" fmla="*/ 10 w 521"/>
                <a:gd name="T21" fmla="*/ 0 h 52"/>
                <a:gd name="T22" fmla="*/ 9 w 521"/>
                <a:gd name="T23" fmla="*/ 3 h 52"/>
                <a:gd name="T24" fmla="*/ 8 w 521"/>
                <a:gd name="T25" fmla="*/ 3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1" h="52">
                  <a:moveTo>
                    <a:pt x="396" y="27"/>
                  </a:moveTo>
                  <a:cubicBezTo>
                    <a:pt x="362" y="30"/>
                    <a:pt x="327" y="30"/>
                    <a:pt x="293" y="30"/>
                  </a:cubicBezTo>
                  <a:cubicBezTo>
                    <a:pt x="282" y="30"/>
                    <a:pt x="271" y="30"/>
                    <a:pt x="261" y="30"/>
                  </a:cubicBezTo>
                  <a:cubicBezTo>
                    <a:pt x="174" y="30"/>
                    <a:pt x="88" y="31"/>
                    <a:pt x="0" y="3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4" y="49"/>
                    <a:pt x="172" y="46"/>
                    <a:pt x="261" y="43"/>
                  </a:cubicBezTo>
                  <a:cubicBezTo>
                    <a:pt x="272" y="43"/>
                    <a:pt x="282" y="43"/>
                    <a:pt x="293" y="42"/>
                  </a:cubicBezTo>
                  <a:cubicBezTo>
                    <a:pt x="327" y="42"/>
                    <a:pt x="362" y="41"/>
                    <a:pt x="397" y="37"/>
                  </a:cubicBezTo>
                  <a:cubicBezTo>
                    <a:pt x="421" y="34"/>
                    <a:pt x="443" y="30"/>
                    <a:pt x="465" y="25"/>
                  </a:cubicBezTo>
                  <a:cubicBezTo>
                    <a:pt x="483" y="21"/>
                    <a:pt x="502" y="15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7"/>
                    <a:pt x="482" y="13"/>
                    <a:pt x="463" y="17"/>
                  </a:cubicBezTo>
                  <a:cubicBezTo>
                    <a:pt x="442" y="22"/>
                    <a:pt x="420" y="25"/>
                    <a:pt x="39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6" name="Freeform 156"/>
            <p:cNvSpPr>
              <a:spLocks/>
            </p:cNvSpPr>
            <p:nvPr userDrawn="1"/>
          </p:nvSpPr>
          <p:spPr bwMode="auto">
            <a:xfrm>
              <a:off x="2499" y="531"/>
              <a:ext cx="445" cy="30"/>
            </a:xfrm>
            <a:custGeom>
              <a:avLst/>
              <a:gdLst>
                <a:gd name="T0" fmla="*/ 8 w 521"/>
                <a:gd name="T1" fmla="*/ 3 h 36"/>
                <a:gd name="T2" fmla="*/ 7 w 521"/>
                <a:gd name="T3" fmla="*/ 3 h 36"/>
                <a:gd name="T4" fmla="*/ 7 w 521"/>
                <a:gd name="T5" fmla="*/ 3 h 36"/>
                <a:gd name="T6" fmla="*/ 5 w 521"/>
                <a:gd name="T7" fmla="*/ 3 h 36"/>
                <a:gd name="T8" fmla="*/ 3 w 521"/>
                <a:gd name="T9" fmla="*/ 3 h 36"/>
                <a:gd name="T10" fmla="*/ 0 w 521"/>
                <a:gd name="T11" fmla="*/ 3 h 36"/>
                <a:gd name="T12" fmla="*/ 0 w 521"/>
                <a:gd name="T13" fmla="*/ 3 h 36"/>
                <a:gd name="T14" fmla="*/ 3 w 521"/>
                <a:gd name="T15" fmla="*/ 3 h 36"/>
                <a:gd name="T16" fmla="*/ 5 w 521"/>
                <a:gd name="T17" fmla="*/ 3 h 36"/>
                <a:gd name="T18" fmla="*/ 7 w 521"/>
                <a:gd name="T19" fmla="*/ 3 h 36"/>
                <a:gd name="T20" fmla="*/ 8 w 521"/>
                <a:gd name="T21" fmla="*/ 3 h 36"/>
                <a:gd name="T22" fmla="*/ 9 w 521"/>
                <a:gd name="T23" fmla="*/ 3 h 36"/>
                <a:gd name="T24" fmla="*/ 10 w 521"/>
                <a:gd name="T25" fmla="*/ 3 h 36"/>
                <a:gd name="T26" fmla="*/ 10 w 521"/>
                <a:gd name="T27" fmla="*/ 0 h 36"/>
                <a:gd name="T28" fmla="*/ 9 w 521"/>
                <a:gd name="T29" fmla="*/ 3 h 36"/>
                <a:gd name="T30" fmla="*/ 8 w 5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1" h="36">
                  <a:moveTo>
                    <a:pt x="395" y="17"/>
                  </a:moveTo>
                  <a:cubicBezTo>
                    <a:pt x="381" y="17"/>
                    <a:pt x="365" y="17"/>
                    <a:pt x="347" y="17"/>
                  </a:cubicBezTo>
                  <a:cubicBezTo>
                    <a:pt x="341" y="17"/>
                    <a:pt x="334" y="17"/>
                    <a:pt x="328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14" y="16"/>
                    <a:pt x="168" y="16"/>
                    <a:pt x="12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68" y="32"/>
                    <a:pt x="214" y="31"/>
                    <a:pt x="260" y="30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46" y="29"/>
                    <a:pt x="371" y="28"/>
                    <a:pt x="395" y="27"/>
                  </a:cubicBezTo>
                  <a:cubicBezTo>
                    <a:pt x="420" y="25"/>
                    <a:pt x="442" y="23"/>
                    <a:pt x="463" y="19"/>
                  </a:cubicBezTo>
                  <a:cubicBezTo>
                    <a:pt x="482" y="16"/>
                    <a:pt x="501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1" y="5"/>
                    <a:pt x="481" y="8"/>
                    <a:pt x="462" y="11"/>
                  </a:cubicBezTo>
                  <a:cubicBezTo>
                    <a:pt x="441" y="14"/>
                    <a:pt x="419" y="16"/>
                    <a:pt x="39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7" name="Freeform 157"/>
            <p:cNvSpPr>
              <a:spLocks/>
            </p:cNvSpPr>
            <p:nvPr userDrawn="1"/>
          </p:nvSpPr>
          <p:spPr bwMode="auto">
            <a:xfrm>
              <a:off x="2499" y="566"/>
              <a:ext cx="445" cy="18"/>
            </a:xfrm>
            <a:custGeom>
              <a:avLst/>
              <a:gdLst>
                <a:gd name="T0" fmla="*/ 7 w 521"/>
                <a:gd name="T1" fmla="*/ 3 h 21"/>
                <a:gd name="T2" fmla="*/ 5 w 521"/>
                <a:gd name="T3" fmla="*/ 3 h 21"/>
                <a:gd name="T4" fmla="*/ 0 w 521"/>
                <a:gd name="T5" fmla="*/ 1 h 21"/>
                <a:gd name="T6" fmla="*/ 0 w 521"/>
                <a:gd name="T7" fmla="*/ 3 h 21"/>
                <a:gd name="T8" fmla="*/ 5 w 521"/>
                <a:gd name="T9" fmla="*/ 3 h 21"/>
                <a:gd name="T10" fmla="*/ 7 w 521"/>
                <a:gd name="T11" fmla="*/ 3 h 21"/>
                <a:gd name="T12" fmla="*/ 8 w 521"/>
                <a:gd name="T13" fmla="*/ 3 h 21"/>
                <a:gd name="T14" fmla="*/ 10 w 521"/>
                <a:gd name="T15" fmla="*/ 3 h 21"/>
                <a:gd name="T16" fmla="*/ 10 w 521"/>
                <a:gd name="T17" fmla="*/ 0 h 21"/>
                <a:gd name="T18" fmla="*/ 8 w 521"/>
                <a:gd name="T19" fmla="*/ 3 h 21"/>
                <a:gd name="T20" fmla="*/ 7 w 521"/>
                <a:gd name="T21" fmla="*/ 3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1" h="21">
                  <a:moveTo>
                    <a:pt x="327" y="6"/>
                  </a:moveTo>
                  <a:cubicBezTo>
                    <a:pt x="259" y="6"/>
                    <a:pt x="259" y="6"/>
                    <a:pt x="259" y="6"/>
                  </a:cubicBezTo>
                  <a:cubicBezTo>
                    <a:pt x="173" y="4"/>
                    <a:pt x="87" y="3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3" y="21"/>
                    <a:pt x="172" y="20"/>
                    <a:pt x="259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50" y="18"/>
                    <a:pt x="372" y="18"/>
                    <a:pt x="394" y="17"/>
                  </a:cubicBezTo>
                  <a:cubicBezTo>
                    <a:pt x="441" y="15"/>
                    <a:pt x="482" y="12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482" y="4"/>
                    <a:pt x="440" y="6"/>
                    <a:pt x="394" y="7"/>
                  </a:cubicBezTo>
                  <a:cubicBezTo>
                    <a:pt x="372" y="7"/>
                    <a:pt x="349" y="7"/>
                    <a:pt x="3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8" name="Freeform 158"/>
            <p:cNvSpPr>
              <a:spLocks/>
            </p:cNvSpPr>
            <p:nvPr userDrawn="1"/>
          </p:nvSpPr>
          <p:spPr bwMode="auto">
            <a:xfrm>
              <a:off x="2499" y="591"/>
              <a:ext cx="445" cy="17"/>
            </a:xfrm>
            <a:custGeom>
              <a:avLst/>
              <a:gdLst>
                <a:gd name="T0" fmla="*/ 445 w 445"/>
                <a:gd name="T1" fmla="*/ 11 h 17"/>
                <a:gd name="T2" fmla="*/ 0 w 445"/>
                <a:gd name="T3" fmla="*/ 0 h 17"/>
                <a:gd name="T4" fmla="*/ 0 w 445"/>
                <a:gd name="T5" fmla="*/ 17 h 17"/>
                <a:gd name="T6" fmla="*/ 445 w 445"/>
                <a:gd name="T7" fmla="*/ 17 h 17"/>
                <a:gd name="T8" fmla="*/ 445 w 445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5" h="17">
                  <a:moveTo>
                    <a:pt x="445" y="1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45" y="17"/>
                  </a:lnTo>
                  <a:lnTo>
                    <a:pt x="44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19" name="Freeform 159"/>
            <p:cNvSpPr>
              <a:spLocks/>
            </p:cNvSpPr>
            <p:nvPr userDrawn="1"/>
          </p:nvSpPr>
          <p:spPr bwMode="auto">
            <a:xfrm>
              <a:off x="2499" y="274"/>
              <a:ext cx="445" cy="124"/>
            </a:xfrm>
            <a:custGeom>
              <a:avLst/>
              <a:gdLst>
                <a:gd name="T0" fmla="*/ 9 w 521"/>
                <a:gd name="T1" fmla="*/ 3 h 145"/>
                <a:gd name="T2" fmla="*/ 8 w 521"/>
                <a:gd name="T3" fmla="*/ 3 h 145"/>
                <a:gd name="T4" fmla="*/ 7 w 521"/>
                <a:gd name="T5" fmla="*/ 3 h 145"/>
                <a:gd name="T6" fmla="*/ 6 w 521"/>
                <a:gd name="T7" fmla="*/ 3 h 145"/>
                <a:gd name="T8" fmla="*/ 6 w 521"/>
                <a:gd name="T9" fmla="*/ 3 h 145"/>
                <a:gd name="T10" fmla="*/ 0 w 521"/>
                <a:gd name="T11" fmla="*/ 3 h 145"/>
                <a:gd name="T12" fmla="*/ 0 w 521"/>
                <a:gd name="T13" fmla="*/ 3 h 145"/>
                <a:gd name="T14" fmla="*/ 6 w 521"/>
                <a:gd name="T15" fmla="*/ 3 h 145"/>
                <a:gd name="T16" fmla="*/ 6 w 521"/>
                <a:gd name="T17" fmla="*/ 3 h 145"/>
                <a:gd name="T18" fmla="*/ 7 w 521"/>
                <a:gd name="T19" fmla="*/ 3 h 145"/>
                <a:gd name="T20" fmla="*/ 8 w 521"/>
                <a:gd name="T21" fmla="*/ 3 h 145"/>
                <a:gd name="T22" fmla="*/ 9 w 521"/>
                <a:gd name="T23" fmla="*/ 3 h 145"/>
                <a:gd name="T24" fmla="*/ 10 w 521"/>
                <a:gd name="T25" fmla="*/ 3 h 145"/>
                <a:gd name="T26" fmla="*/ 10 w 521"/>
                <a:gd name="T27" fmla="*/ 0 h 145"/>
                <a:gd name="T28" fmla="*/ 9 w 521"/>
                <a:gd name="T29" fmla="*/ 3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1" h="145">
                  <a:moveTo>
                    <a:pt x="474" y="45"/>
                  </a:moveTo>
                  <a:cubicBezTo>
                    <a:pt x="454" y="60"/>
                    <a:pt x="439" y="72"/>
                    <a:pt x="415" y="81"/>
                  </a:cubicBezTo>
                  <a:cubicBezTo>
                    <a:pt x="394" y="90"/>
                    <a:pt x="371" y="93"/>
                    <a:pt x="345" y="97"/>
                  </a:cubicBezTo>
                  <a:cubicBezTo>
                    <a:pt x="328" y="99"/>
                    <a:pt x="311" y="102"/>
                    <a:pt x="294" y="104"/>
                  </a:cubicBezTo>
                  <a:cubicBezTo>
                    <a:pt x="288" y="104"/>
                    <a:pt x="281" y="105"/>
                    <a:pt x="274" y="10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311" y="115"/>
                    <a:pt x="311" y="115"/>
                    <a:pt x="311" y="115"/>
                  </a:cubicBezTo>
                  <a:cubicBezTo>
                    <a:pt x="324" y="114"/>
                    <a:pt x="336" y="113"/>
                    <a:pt x="347" y="111"/>
                  </a:cubicBezTo>
                  <a:cubicBezTo>
                    <a:pt x="373" y="107"/>
                    <a:pt x="396" y="100"/>
                    <a:pt x="417" y="91"/>
                  </a:cubicBezTo>
                  <a:cubicBezTo>
                    <a:pt x="438" y="81"/>
                    <a:pt x="460" y="66"/>
                    <a:pt x="480" y="49"/>
                  </a:cubicBezTo>
                  <a:cubicBezTo>
                    <a:pt x="494" y="38"/>
                    <a:pt x="507" y="23"/>
                    <a:pt x="521" y="7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04" y="18"/>
                    <a:pt x="489" y="32"/>
                    <a:pt x="47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0" name="Freeform 160"/>
            <p:cNvSpPr>
              <a:spLocks/>
            </p:cNvSpPr>
            <p:nvPr userDrawn="1"/>
          </p:nvSpPr>
          <p:spPr bwMode="auto">
            <a:xfrm>
              <a:off x="2684" y="601"/>
              <a:ext cx="390" cy="173"/>
            </a:xfrm>
            <a:custGeom>
              <a:avLst/>
              <a:gdLst>
                <a:gd name="T0" fmla="*/ 0 w 390"/>
                <a:gd name="T1" fmla="*/ 173 h 173"/>
                <a:gd name="T2" fmla="*/ 390 w 390"/>
                <a:gd name="T3" fmla="*/ 173 h 173"/>
                <a:gd name="T4" fmla="*/ 390 w 390"/>
                <a:gd name="T5" fmla="*/ 0 h 173"/>
                <a:gd name="T6" fmla="*/ 0 w 390"/>
                <a:gd name="T7" fmla="*/ 0 h 173"/>
                <a:gd name="T8" fmla="*/ 0 w 390"/>
                <a:gd name="T9" fmla="*/ 173 h 173"/>
                <a:gd name="T10" fmla="*/ 0 w 390"/>
                <a:gd name="T11" fmla="*/ 173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173">
                  <a:moveTo>
                    <a:pt x="0" y="173"/>
                  </a:moveTo>
                  <a:lnTo>
                    <a:pt x="390" y="1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1" name="Freeform 161"/>
            <p:cNvSpPr>
              <a:spLocks/>
            </p:cNvSpPr>
            <p:nvPr userDrawn="1"/>
          </p:nvSpPr>
          <p:spPr bwMode="auto">
            <a:xfrm>
              <a:off x="2684" y="348"/>
              <a:ext cx="390" cy="260"/>
            </a:xfrm>
            <a:custGeom>
              <a:avLst/>
              <a:gdLst>
                <a:gd name="T0" fmla="*/ 390 w 390"/>
                <a:gd name="T1" fmla="*/ 260 h 260"/>
                <a:gd name="T2" fmla="*/ 390 w 390"/>
                <a:gd name="T3" fmla="*/ 0 h 260"/>
                <a:gd name="T4" fmla="*/ 0 w 390"/>
                <a:gd name="T5" fmla="*/ 0 h 260"/>
                <a:gd name="T6" fmla="*/ 0 w 390"/>
                <a:gd name="T7" fmla="*/ 260 h 260"/>
                <a:gd name="T8" fmla="*/ 390 w 390"/>
                <a:gd name="T9" fmla="*/ 260 h 260"/>
                <a:gd name="T10" fmla="*/ 390 w 390"/>
                <a:gd name="T11" fmla="*/ 26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60">
                  <a:moveTo>
                    <a:pt x="390" y="260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0" y="260"/>
                  </a:lnTo>
                  <a:lnTo>
                    <a:pt x="390" y="260"/>
                  </a:lnTo>
                  <a:close/>
                </a:path>
              </a:pathLst>
            </a:custGeom>
            <a:solidFill>
              <a:srgbClr val="004494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2" name="Freeform 162"/>
            <p:cNvSpPr>
              <a:spLocks/>
            </p:cNvSpPr>
            <p:nvPr userDrawn="1"/>
          </p:nvSpPr>
          <p:spPr bwMode="auto">
            <a:xfrm>
              <a:off x="2861" y="372"/>
              <a:ext cx="36" cy="35"/>
            </a:xfrm>
            <a:custGeom>
              <a:avLst/>
              <a:gdLst>
                <a:gd name="T0" fmla="*/ 23 w 36"/>
                <a:gd name="T1" fmla="*/ 12 h 35"/>
                <a:gd name="T2" fmla="*/ 36 w 36"/>
                <a:gd name="T3" fmla="*/ 12 h 35"/>
                <a:gd name="T4" fmla="*/ 25 w 36"/>
                <a:gd name="T5" fmla="*/ 21 h 35"/>
                <a:gd name="T6" fmla="*/ 29 w 36"/>
                <a:gd name="T7" fmla="*/ 35 h 35"/>
                <a:gd name="T8" fmla="*/ 18 w 36"/>
                <a:gd name="T9" fmla="*/ 26 h 35"/>
                <a:gd name="T10" fmla="*/ 7 w 36"/>
                <a:gd name="T11" fmla="*/ 35 h 35"/>
                <a:gd name="T12" fmla="*/ 11 w 36"/>
                <a:gd name="T13" fmla="*/ 21 h 35"/>
                <a:gd name="T14" fmla="*/ 0 w 36"/>
                <a:gd name="T15" fmla="*/ 12 h 35"/>
                <a:gd name="T16" fmla="*/ 14 w 36"/>
                <a:gd name="T17" fmla="*/ 12 h 35"/>
                <a:gd name="T18" fmla="*/ 18 w 36"/>
                <a:gd name="T19" fmla="*/ 0 h 35"/>
                <a:gd name="T20" fmla="*/ 23 w 36"/>
                <a:gd name="T21" fmla="*/ 12 h 35"/>
                <a:gd name="T22" fmla="*/ 23 w 36"/>
                <a:gd name="T23" fmla="*/ 1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5">
                  <a:moveTo>
                    <a:pt x="23" y="12"/>
                  </a:moveTo>
                  <a:lnTo>
                    <a:pt x="36" y="12"/>
                  </a:lnTo>
                  <a:lnTo>
                    <a:pt x="25" y="21"/>
                  </a:lnTo>
                  <a:lnTo>
                    <a:pt x="29" y="35"/>
                  </a:lnTo>
                  <a:lnTo>
                    <a:pt x="18" y="26"/>
                  </a:lnTo>
                  <a:lnTo>
                    <a:pt x="7" y="35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3" name="Freeform 163"/>
            <p:cNvSpPr>
              <a:spLocks/>
            </p:cNvSpPr>
            <p:nvPr userDrawn="1"/>
          </p:nvSpPr>
          <p:spPr bwMode="auto">
            <a:xfrm>
              <a:off x="2862" y="546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6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3 h 34"/>
                <a:gd name="T16" fmla="*/ 14 w 35"/>
                <a:gd name="T17" fmla="*/ 13 h 34"/>
                <a:gd name="T18" fmla="*/ 18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4" name="Freeform 164"/>
            <p:cNvSpPr>
              <a:spLocks/>
            </p:cNvSpPr>
            <p:nvPr userDrawn="1"/>
          </p:nvSpPr>
          <p:spPr bwMode="auto">
            <a:xfrm>
              <a:off x="2905" y="534"/>
              <a:ext cx="36" cy="34"/>
            </a:xfrm>
            <a:custGeom>
              <a:avLst/>
              <a:gdLst>
                <a:gd name="T0" fmla="*/ 22 w 36"/>
                <a:gd name="T1" fmla="*/ 13 h 34"/>
                <a:gd name="T2" fmla="*/ 36 w 36"/>
                <a:gd name="T3" fmla="*/ 13 h 34"/>
                <a:gd name="T4" fmla="*/ 25 w 36"/>
                <a:gd name="T5" fmla="*/ 21 h 34"/>
                <a:gd name="T6" fmla="*/ 29 w 36"/>
                <a:gd name="T7" fmla="*/ 34 h 34"/>
                <a:gd name="T8" fmla="*/ 18 w 36"/>
                <a:gd name="T9" fmla="*/ 26 h 34"/>
                <a:gd name="T10" fmla="*/ 7 w 36"/>
                <a:gd name="T11" fmla="*/ 34 h 34"/>
                <a:gd name="T12" fmla="*/ 11 w 36"/>
                <a:gd name="T13" fmla="*/ 21 h 34"/>
                <a:gd name="T14" fmla="*/ 0 w 36"/>
                <a:gd name="T15" fmla="*/ 13 h 34"/>
                <a:gd name="T16" fmla="*/ 14 w 36"/>
                <a:gd name="T17" fmla="*/ 13 h 34"/>
                <a:gd name="T18" fmla="*/ 18 w 36"/>
                <a:gd name="T19" fmla="*/ 0 h 34"/>
                <a:gd name="T20" fmla="*/ 22 w 36"/>
                <a:gd name="T21" fmla="*/ 13 h 34"/>
                <a:gd name="T22" fmla="*/ 22 w 36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3"/>
                  </a:moveTo>
                  <a:lnTo>
                    <a:pt x="36" y="13"/>
                  </a:lnTo>
                  <a:lnTo>
                    <a:pt x="25" y="21"/>
                  </a:lnTo>
                  <a:lnTo>
                    <a:pt x="29" y="34"/>
                  </a:lnTo>
                  <a:lnTo>
                    <a:pt x="18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5" name="Freeform 165"/>
            <p:cNvSpPr>
              <a:spLocks/>
            </p:cNvSpPr>
            <p:nvPr userDrawn="1"/>
          </p:nvSpPr>
          <p:spPr bwMode="auto">
            <a:xfrm>
              <a:off x="2905" y="384"/>
              <a:ext cx="36" cy="34"/>
            </a:xfrm>
            <a:custGeom>
              <a:avLst/>
              <a:gdLst>
                <a:gd name="T0" fmla="*/ 22 w 36"/>
                <a:gd name="T1" fmla="*/ 12 h 34"/>
                <a:gd name="T2" fmla="*/ 36 w 36"/>
                <a:gd name="T3" fmla="*/ 12 h 34"/>
                <a:gd name="T4" fmla="*/ 25 w 36"/>
                <a:gd name="T5" fmla="*/ 20 h 34"/>
                <a:gd name="T6" fmla="*/ 29 w 36"/>
                <a:gd name="T7" fmla="*/ 34 h 34"/>
                <a:gd name="T8" fmla="*/ 18 w 36"/>
                <a:gd name="T9" fmla="*/ 25 h 34"/>
                <a:gd name="T10" fmla="*/ 7 w 36"/>
                <a:gd name="T11" fmla="*/ 34 h 34"/>
                <a:gd name="T12" fmla="*/ 11 w 36"/>
                <a:gd name="T13" fmla="*/ 20 h 34"/>
                <a:gd name="T14" fmla="*/ 0 w 36"/>
                <a:gd name="T15" fmla="*/ 12 h 34"/>
                <a:gd name="T16" fmla="*/ 14 w 36"/>
                <a:gd name="T17" fmla="*/ 12 h 34"/>
                <a:gd name="T18" fmla="*/ 18 w 36"/>
                <a:gd name="T19" fmla="*/ 0 h 34"/>
                <a:gd name="T20" fmla="*/ 22 w 36"/>
                <a:gd name="T21" fmla="*/ 12 h 34"/>
                <a:gd name="T22" fmla="*/ 22 w 36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4">
                  <a:moveTo>
                    <a:pt x="22" y="12"/>
                  </a:moveTo>
                  <a:lnTo>
                    <a:pt x="36" y="12"/>
                  </a:lnTo>
                  <a:lnTo>
                    <a:pt x="25" y="20"/>
                  </a:lnTo>
                  <a:lnTo>
                    <a:pt x="29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8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6" name="Freeform 166"/>
            <p:cNvSpPr>
              <a:spLocks/>
            </p:cNvSpPr>
            <p:nvPr userDrawn="1"/>
          </p:nvSpPr>
          <p:spPr bwMode="auto">
            <a:xfrm>
              <a:off x="2937" y="415"/>
              <a:ext cx="35" cy="34"/>
            </a:xfrm>
            <a:custGeom>
              <a:avLst/>
              <a:gdLst>
                <a:gd name="T0" fmla="*/ 22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9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4 w 35"/>
                <a:gd name="T17" fmla="*/ 13 h 34"/>
                <a:gd name="T18" fmla="*/ 17 w 35"/>
                <a:gd name="T19" fmla="*/ 0 h 34"/>
                <a:gd name="T20" fmla="*/ 22 w 35"/>
                <a:gd name="T21" fmla="*/ 13 h 34"/>
                <a:gd name="T22" fmla="*/ 22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9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7" name="Freeform 167"/>
            <p:cNvSpPr>
              <a:spLocks/>
            </p:cNvSpPr>
            <p:nvPr userDrawn="1"/>
          </p:nvSpPr>
          <p:spPr bwMode="auto">
            <a:xfrm>
              <a:off x="2937" y="503"/>
              <a:ext cx="35" cy="34"/>
            </a:xfrm>
            <a:custGeom>
              <a:avLst/>
              <a:gdLst>
                <a:gd name="T0" fmla="*/ 22 w 35"/>
                <a:gd name="T1" fmla="*/ 12 h 34"/>
                <a:gd name="T2" fmla="*/ 35 w 35"/>
                <a:gd name="T3" fmla="*/ 12 h 34"/>
                <a:gd name="T4" fmla="*/ 24 w 35"/>
                <a:gd name="T5" fmla="*/ 21 h 34"/>
                <a:gd name="T6" fmla="*/ 29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2 h 34"/>
                <a:gd name="T16" fmla="*/ 14 w 35"/>
                <a:gd name="T17" fmla="*/ 12 h 34"/>
                <a:gd name="T18" fmla="*/ 17 w 35"/>
                <a:gd name="T19" fmla="*/ 0 h 34"/>
                <a:gd name="T20" fmla="*/ 22 w 35"/>
                <a:gd name="T21" fmla="*/ 12 h 34"/>
                <a:gd name="T22" fmla="*/ 22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2" y="12"/>
                  </a:moveTo>
                  <a:lnTo>
                    <a:pt x="35" y="12"/>
                  </a:lnTo>
                  <a:lnTo>
                    <a:pt x="24" y="21"/>
                  </a:lnTo>
                  <a:lnTo>
                    <a:pt x="29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7" y="0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8" name="Freeform 168"/>
            <p:cNvSpPr>
              <a:spLocks/>
            </p:cNvSpPr>
            <p:nvPr userDrawn="1"/>
          </p:nvSpPr>
          <p:spPr bwMode="auto">
            <a:xfrm>
              <a:off x="2949" y="459"/>
              <a:ext cx="35" cy="33"/>
            </a:xfrm>
            <a:custGeom>
              <a:avLst/>
              <a:gdLst>
                <a:gd name="T0" fmla="*/ 22 w 35"/>
                <a:gd name="T1" fmla="*/ 13 h 33"/>
                <a:gd name="T2" fmla="*/ 35 w 35"/>
                <a:gd name="T3" fmla="*/ 13 h 33"/>
                <a:gd name="T4" fmla="*/ 24 w 35"/>
                <a:gd name="T5" fmla="*/ 20 h 33"/>
                <a:gd name="T6" fmla="*/ 29 w 35"/>
                <a:gd name="T7" fmla="*/ 33 h 33"/>
                <a:gd name="T8" fmla="*/ 17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7 w 35"/>
                <a:gd name="T19" fmla="*/ 0 h 33"/>
                <a:gd name="T20" fmla="*/ 22 w 35"/>
                <a:gd name="T21" fmla="*/ 13 h 33"/>
                <a:gd name="T22" fmla="*/ 22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2" y="13"/>
                  </a:moveTo>
                  <a:lnTo>
                    <a:pt x="35" y="13"/>
                  </a:lnTo>
                  <a:lnTo>
                    <a:pt x="24" y="20"/>
                  </a:lnTo>
                  <a:lnTo>
                    <a:pt x="29" y="33"/>
                  </a:lnTo>
                  <a:lnTo>
                    <a:pt x="17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7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9" name="Freeform 169"/>
            <p:cNvSpPr>
              <a:spLocks/>
            </p:cNvSpPr>
            <p:nvPr userDrawn="1"/>
          </p:nvSpPr>
          <p:spPr bwMode="auto">
            <a:xfrm>
              <a:off x="2818" y="384"/>
              <a:ext cx="35" cy="34"/>
            </a:xfrm>
            <a:custGeom>
              <a:avLst/>
              <a:gdLst>
                <a:gd name="T0" fmla="*/ 21 w 35"/>
                <a:gd name="T1" fmla="*/ 12 h 34"/>
                <a:gd name="T2" fmla="*/ 35 w 35"/>
                <a:gd name="T3" fmla="*/ 12 h 34"/>
                <a:gd name="T4" fmla="*/ 24 w 35"/>
                <a:gd name="T5" fmla="*/ 20 h 34"/>
                <a:gd name="T6" fmla="*/ 28 w 35"/>
                <a:gd name="T7" fmla="*/ 34 h 34"/>
                <a:gd name="T8" fmla="*/ 18 w 35"/>
                <a:gd name="T9" fmla="*/ 25 h 34"/>
                <a:gd name="T10" fmla="*/ 7 w 35"/>
                <a:gd name="T11" fmla="*/ 34 h 34"/>
                <a:gd name="T12" fmla="*/ 11 w 35"/>
                <a:gd name="T13" fmla="*/ 20 h 34"/>
                <a:gd name="T14" fmla="*/ 0 w 35"/>
                <a:gd name="T15" fmla="*/ 12 h 34"/>
                <a:gd name="T16" fmla="*/ 13 w 35"/>
                <a:gd name="T17" fmla="*/ 12 h 34"/>
                <a:gd name="T18" fmla="*/ 18 w 35"/>
                <a:gd name="T19" fmla="*/ 0 h 34"/>
                <a:gd name="T20" fmla="*/ 21 w 35"/>
                <a:gd name="T21" fmla="*/ 12 h 34"/>
                <a:gd name="T22" fmla="*/ 21 w 35"/>
                <a:gd name="T23" fmla="*/ 1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4"/>
                  </a:lnTo>
                  <a:lnTo>
                    <a:pt x="18" y="25"/>
                  </a:lnTo>
                  <a:lnTo>
                    <a:pt x="7" y="34"/>
                  </a:lnTo>
                  <a:lnTo>
                    <a:pt x="11" y="20"/>
                  </a:lnTo>
                  <a:lnTo>
                    <a:pt x="0" y="12"/>
                  </a:lnTo>
                  <a:lnTo>
                    <a:pt x="13" y="12"/>
                  </a:lnTo>
                  <a:lnTo>
                    <a:pt x="18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0" name="Freeform 170"/>
            <p:cNvSpPr>
              <a:spLocks/>
            </p:cNvSpPr>
            <p:nvPr userDrawn="1"/>
          </p:nvSpPr>
          <p:spPr bwMode="auto">
            <a:xfrm>
              <a:off x="2787" y="415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2 h 34"/>
                <a:gd name="T6" fmla="*/ 28 w 35"/>
                <a:gd name="T7" fmla="*/ 34 h 34"/>
                <a:gd name="T8" fmla="*/ 17 w 35"/>
                <a:gd name="T9" fmla="*/ 27 h 34"/>
                <a:gd name="T10" fmla="*/ 7 w 35"/>
                <a:gd name="T11" fmla="*/ 34 h 34"/>
                <a:gd name="T12" fmla="*/ 11 w 35"/>
                <a:gd name="T13" fmla="*/ 22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2"/>
                  </a:lnTo>
                  <a:lnTo>
                    <a:pt x="28" y="34"/>
                  </a:lnTo>
                  <a:lnTo>
                    <a:pt x="17" y="27"/>
                  </a:lnTo>
                  <a:lnTo>
                    <a:pt x="7" y="34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1" name="Freeform 171"/>
            <p:cNvSpPr>
              <a:spLocks/>
            </p:cNvSpPr>
            <p:nvPr userDrawn="1"/>
          </p:nvSpPr>
          <p:spPr bwMode="auto">
            <a:xfrm>
              <a:off x="2775" y="459"/>
              <a:ext cx="35" cy="33"/>
            </a:xfrm>
            <a:custGeom>
              <a:avLst/>
              <a:gdLst>
                <a:gd name="T0" fmla="*/ 21 w 35"/>
                <a:gd name="T1" fmla="*/ 13 h 33"/>
                <a:gd name="T2" fmla="*/ 35 w 35"/>
                <a:gd name="T3" fmla="*/ 13 h 33"/>
                <a:gd name="T4" fmla="*/ 25 w 35"/>
                <a:gd name="T5" fmla="*/ 20 h 33"/>
                <a:gd name="T6" fmla="*/ 29 w 35"/>
                <a:gd name="T7" fmla="*/ 33 h 33"/>
                <a:gd name="T8" fmla="*/ 18 w 35"/>
                <a:gd name="T9" fmla="*/ 25 h 33"/>
                <a:gd name="T10" fmla="*/ 7 w 35"/>
                <a:gd name="T11" fmla="*/ 33 h 33"/>
                <a:gd name="T12" fmla="*/ 11 w 35"/>
                <a:gd name="T13" fmla="*/ 20 h 33"/>
                <a:gd name="T14" fmla="*/ 0 w 35"/>
                <a:gd name="T15" fmla="*/ 13 h 33"/>
                <a:gd name="T16" fmla="*/ 14 w 35"/>
                <a:gd name="T17" fmla="*/ 13 h 33"/>
                <a:gd name="T18" fmla="*/ 18 w 35"/>
                <a:gd name="T19" fmla="*/ 0 h 33"/>
                <a:gd name="T20" fmla="*/ 21 w 35"/>
                <a:gd name="T21" fmla="*/ 13 h 33"/>
                <a:gd name="T22" fmla="*/ 21 w 35"/>
                <a:gd name="T23" fmla="*/ 1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3"/>
                  </a:moveTo>
                  <a:lnTo>
                    <a:pt x="35" y="13"/>
                  </a:lnTo>
                  <a:lnTo>
                    <a:pt x="25" y="20"/>
                  </a:lnTo>
                  <a:lnTo>
                    <a:pt x="29" y="33"/>
                  </a:lnTo>
                  <a:lnTo>
                    <a:pt x="18" y="25"/>
                  </a:lnTo>
                  <a:lnTo>
                    <a:pt x="7" y="33"/>
                  </a:lnTo>
                  <a:lnTo>
                    <a:pt x="11" y="20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1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2" name="Freeform 172"/>
            <p:cNvSpPr>
              <a:spLocks/>
            </p:cNvSpPr>
            <p:nvPr userDrawn="1"/>
          </p:nvSpPr>
          <p:spPr bwMode="auto">
            <a:xfrm>
              <a:off x="2787" y="503"/>
              <a:ext cx="35" cy="34"/>
            </a:xfrm>
            <a:custGeom>
              <a:avLst/>
              <a:gdLst>
                <a:gd name="T0" fmla="*/ 21 w 35"/>
                <a:gd name="T1" fmla="*/ 13 h 34"/>
                <a:gd name="T2" fmla="*/ 35 w 35"/>
                <a:gd name="T3" fmla="*/ 13 h 34"/>
                <a:gd name="T4" fmla="*/ 24 w 35"/>
                <a:gd name="T5" fmla="*/ 21 h 34"/>
                <a:gd name="T6" fmla="*/ 28 w 35"/>
                <a:gd name="T7" fmla="*/ 34 h 34"/>
                <a:gd name="T8" fmla="*/ 17 w 35"/>
                <a:gd name="T9" fmla="*/ 26 h 34"/>
                <a:gd name="T10" fmla="*/ 7 w 35"/>
                <a:gd name="T11" fmla="*/ 34 h 34"/>
                <a:gd name="T12" fmla="*/ 11 w 35"/>
                <a:gd name="T13" fmla="*/ 21 h 34"/>
                <a:gd name="T14" fmla="*/ 0 w 35"/>
                <a:gd name="T15" fmla="*/ 13 h 34"/>
                <a:gd name="T16" fmla="*/ 13 w 35"/>
                <a:gd name="T17" fmla="*/ 13 h 34"/>
                <a:gd name="T18" fmla="*/ 17 w 35"/>
                <a:gd name="T19" fmla="*/ 0 h 34"/>
                <a:gd name="T20" fmla="*/ 21 w 35"/>
                <a:gd name="T21" fmla="*/ 13 h 34"/>
                <a:gd name="T22" fmla="*/ 21 w 35"/>
                <a:gd name="T23" fmla="*/ 13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4">
                  <a:moveTo>
                    <a:pt x="21" y="13"/>
                  </a:moveTo>
                  <a:lnTo>
                    <a:pt x="35" y="13"/>
                  </a:lnTo>
                  <a:lnTo>
                    <a:pt x="24" y="21"/>
                  </a:lnTo>
                  <a:lnTo>
                    <a:pt x="28" y="34"/>
                  </a:lnTo>
                  <a:lnTo>
                    <a:pt x="17" y="26"/>
                  </a:lnTo>
                  <a:lnTo>
                    <a:pt x="7" y="34"/>
                  </a:lnTo>
                  <a:lnTo>
                    <a:pt x="11" y="2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7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3" name="Freeform 173"/>
            <p:cNvSpPr>
              <a:spLocks/>
            </p:cNvSpPr>
            <p:nvPr userDrawn="1"/>
          </p:nvSpPr>
          <p:spPr bwMode="auto">
            <a:xfrm>
              <a:off x="2819" y="535"/>
              <a:ext cx="35" cy="33"/>
            </a:xfrm>
            <a:custGeom>
              <a:avLst/>
              <a:gdLst>
                <a:gd name="T0" fmla="*/ 21 w 35"/>
                <a:gd name="T1" fmla="*/ 12 h 33"/>
                <a:gd name="T2" fmla="*/ 35 w 35"/>
                <a:gd name="T3" fmla="*/ 12 h 33"/>
                <a:gd name="T4" fmla="*/ 24 w 35"/>
                <a:gd name="T5" fmla="*/ 20 h 33"/>
                <a:gd name="T6" fmla="*/ 28 w 35"/>
                <a:gd name="T7" fmla="*/ 33 h 33"/>
                <a:gd name="T8" fmla="*/ 17 w 35"/>
                <a:gd name="T9" fmla="*/ 25 h 33"/>
                <a:gd name="T10" fmla="*/ 6 w 35"/>
                <a:gd name="T11" fmla="*/ 33 h 33"/>
                <a:gd name="T12" fmla="*/ 10 w 35"/>
                <a:gd name="T13" fmla="*/ 20 h 33"/>
                <a:gd name="T14" fmla="*/ 0 w 35"/>
                <a:gd name="T15" fmla="*/ 12 h 33"/>
                <a:gd name="T16" fmla="*/ 12 w 35"/>
                <a:gd name="T17" fmla="*/ 12 h 33"/>
                <a:gd name="T18" fmla="*/ 17 w 35"/>
                <a:gd name="T19" fmla="*/ 0 h 33"/>
                <a:gd name="T20" fmla="*/ 21 w 35"/>
                <a:gd name="T21" fmla="*/ 12 h 33"/>
                <a:gd name="T22" fmla="*/ 21 w 35"/>
                <a:gd name="T23" fmla="*/ 1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33">
                  <a:moveTo>
                    <a:pt x="21" y="12"/>
                  </a:moveTo>
                  <a:lnTo>
                    <a:pt x="35" y="12"/>
                  </a:lnTo>
                  <a:lnTo>
                    <a:pt x="24" y="20"/>
                  </a:lnTo>
                  <a:lnTo>
                    <a:pt x="28" y="33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10" y="2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7" y="0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4" name="Freeform 174"/>
            <p:cNvSpPr>
              <a:spLocks/>
            </p:cNvSpPr>
            <p:nvPr userDrawn="1"/>
          </p:nvSpPr>
          <p:spPr bwMode="auto">
            <a:xfrm>
              <a:off x="2684" y="769"/>
              <a:ext cx="390" cy="22"/>
            </a:xfrm>
            <a:custGeom>
              <a:avLst/>
              <a:gdLst>
                <a:gd name="T0" fmla="*/ 0 w 390"/>
                <a:gd name="T1" fmla="*/ 22 h 22"/>
                <a:gd name="T2" fmla="*/ 390 w 390"/>
                <a:gd name="T3" fmla="*/ 22 h 22"/>
                <a:gd name="T4" fmla="*/ 390 w 390"/>
                <a:gd name="T5" fmla="*/ 0 h 22"/>
                <a:gd name="T6" fmla="*/ 0 w 390"/>
                <a:gd name="T7" fmla="*/ 0 h 22"/>
                <a:gd name="T8" fmla="*/ 0 w 390"/>
                <a:gd name="T9" fmla="*/ 22 h 22"/>
                <a:gd name="T10" fmla="*/ 0 w 390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0" h="22">
                  <a:moveTo>
                    <a:pt x="0" y="22"/>
                  </a:moveTo>
                  <a:lnTo>
                    <a:pt x="390" y="22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5" name="Freeform 175"/>
            <p:cNvSpPr>
              <a:spLocks/>
            </p:cNvSpPr>
            <p:nvPr userDrawn="1"/>
          </p:nvSpPr>
          <p:spPr bwMode="auto">
            <a:xfrm>
              <a:off x="3130" y="164"/>
              <a:ext cx="274" cy="227"/>
            </a:xfrm>
            <a:custGeom>
              <a:avLst/>
              <a:gdLst>
                <a:gd name="T0" fmla="*/ 0 w 321"/>
                <a:gd name="T1" fmla="*/ 0 h 266"/>
                <a:gd name="T2" fmla="*/ 3 w 321"/>
                <a:gd name="T3" fmla="*/ 3 h 266"/>
                <a:gd name="T4" fmla="*/ 4 w 321"/>
                <a:gd name="T5" fmla="*/ 5 h 266"/>
                <a:gd name="T6" fmla="*/ 7 w 321"/>
                <a:gd name="T7" fmla="*/ 5 h 266"/>
                <a:gd name="T8" fmla="*/ 7 w 321"/>
                <a:gd name="T9" fmla="*/ 5 h 266"/>
                <a:gd name="T10" fmla="*/ 4 w 321"/>
                <a:gd name="T11" fmla="*/ 5 h 266"/>
                <a:gd name="T12" fmla="*/ 3 w 321"/>
                <a:gd name="T13" fmla="*/ 3 h 266"/>
                <a:gd name="T14" fmla="*/ 0 w 321"/>
                <a:gd name="T15" fmla="*/ 3 h 266"/>
                <a:gd name="T16" fmla="*/ 0 w 321"/>
                <a:gd name="T17" fmla="*/ 0 h 2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66">
                  <a:moveTo>
                    <a:pt x="0" y="0"/>
                  </a:moveTo>
                  <a:cubicBezTo>
                    <a:pt x="0" y="0"/>
                    <a:pt x="95" y="148"/>
                    <a:pt x="113" y="176"/>
                  </a:cubicBezTo>
                  <a:cubicBezTo>
                    <a:pt x="130" y="203"/>
                    <a:pt x="150" y="224"/>
                    <a:pt x="220" y="239"/>
                  </a:cubicBezTo>
                  <a:cubicBezTo>
                    <a:pt x="291" y="254"/>
                    <a:pt x="321" y="261"/>
                    <a:pt x="321" y="261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277" y="257"/>
                    <a:pt x="219" y="244"/>
                  </a:cubicBezTo>
                  <a:cubicBezTo>
                    <a:pt x="162" y="231"/>
                    <a:pt x="138" y="227"/>
                    <a:pt x="112" y="191"/>
                  </a:cubicBezTo>
                  <a:cubicBezTo>
                    <a:pt x="90" y="162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6" name="Freeform 176"/>
            <p:cNvSpPr>
              <a:spLocks/>
            </p:cNvSpPr>
            <p:nvPr userDrawn="1"/>
          </p:nvSpPr>
          <p:spPr bwMode="auto">
            <a:xfrm>
              <a:off x="3130" y="200"/>
              <a:ext cx="275" cy="209"/>
            </a:xfrm>
            <a:custGeom>
              <a:avLst/>
              <a:gdLst>
                <a:gd name="T0" fmla="*/ 0 w 322"/>
                <a:gd name="T1" fmla="*/ 0 h 245"/>
                <a:gd name="T2" fmla="*/ 3 w 322"/>
                <a:gd name="T3" fmla="*/ 3 h 245"/>
                <a:gd name="T4" fmla="*/ 4 w 322"/>
                <a:gd name="T5" fmla="*/ 4 h 245"/>
                <a:gd name="T6" fmla="*/ 7 w 322"/>
                <a:gd name="T7" fmla="*/ 5 h 245"/>
                <a:gd name="T8" fmla="*/ 7 w 322"/>
                <a:gd name="T9" fmla="*/ 5 h 245"/>
                <a:gd name="T10" fmla="*/ 4 w 322"/>
                <a:gd name="T11" fmla="*/ 4 h 245"/>
                <a:gd name="T12" fmla="*/ 3 w 322"/>
                <a:gd name="T13" fmla="*/ 3 h 245"/>
                <a:gd name="T14" fmla="*/ 0 w 322"/>
                <a:gd name="T15" fmla="*/ 3 h 245"/>
                <a:gd name="T16" fmla="*/ 0 w 322"/>
                <a:gd name="T17" fmla="*/ 0 h 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" h="245">
                  <a:moveTo>
                    <a:pt x="0" y="0"/>
                  </a:moveTo>
                  <a:cubicBezTo>
                    <a:pt x="0" y="0"/>
                    <a:pt x="98" y="141"/>
                    <a:pt x="111" y="159"/>
                  </a:cubicBezTo>
                  <a:cubicBezTo>
                    <a:pt x="124" y="176"/>
                    <a:pt x="142" y="204"/>
                    <a:pt x="220" y="220"/>
                  </a:cubicBezTo>
                  <a:cubicBezTo>
                    <a:pt x="240" y="224"/>
                    <a:pt x="322" y="240"/>
                    <a:pt x="322" y="240"/>
                  </a:cubicBezTo>
                  <a:cubicBezTo>
                    <a:pt x="322" y="245"/>
                    <a:pt x="322" y="245"/>
                    <a:pt x="322" y="245"/>
                  </a:cubicBezTo>
                  <a:cubicBezTo>
                    <a:pt x="322" y="245"/>
                    <a:pt x="260" y="233"/>
                    <a:pt x="220" y="225"/>
                  </a:cubicBezTo>
                  <a:cubicBezTo>
                    <a:pt x="180" y="216"/>
                    <a:pt x="138" y="209"/>
                    <a:pt x="112" y="175"/>
                  </a:cubicBezTo>
                  <a:cubicBezTo>
                    <a:pt x="88" y="144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7" name="Freeform 177"/>
            <p:cNvSpPr>
              <a:spLocks/>
            </p:cNvSpPr>
            <p:nvPr userDrawn="1"/>
          </p:nvSpPr>
          <p:spPr bwMode="auto">
            <a:xfrm>
              <a:off x="3130" y="237"/>
              <a:ext cx="274" cy="190"/>
            </a:xfrm>
            <a:custGeom>
              <a:avLst/>
              <a:gdLst>
                <a:gd name="T0" fmla="*/ 0 w 321"/>
                <a:gd name="T1" fmla="*/ 0 h 223"/>
                <a:gd name="T2" fmla="*/ 3 w 321"/>
                <a:gd name="T3" fmla="*/ 3 h 223"/>
                <a:gd name="T4" fmla="*/ 4 w 321"/>
                <a:gd name="T5" fmla="*/ 4 h 223"/>
                <a:gd name="T6" fmla="*/ 7 w 321"/>
                <a:gd name="T7" fmla="*/ 4 h 223"/>
                <a:gd name="T8" fmla="*/ 7 w 321"/>
                <a:gd name="T9" fmla="*/ 4 h 223"/>
                <a:gd name="T10" fmla="*/ 4 w 321"/>
                <a:gd name="T11" fmla="*/ 4 h 223"/>
                <a:gd name="T12" fmla="*/ 3 w 321"/>
                <a:gd name="T13" fmla="*/ 3 h 223"/>
                <a:gd name="T14" fmla="*/ 0 w 321"/>
                <a:gd name="T15" fmla="*/ 3 h 223"/>
                <a:gd name="T16" fmla="*/ 0 w 321"/>
                <a:gd name="T17" fmla="*/ 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23">
                  <a:moveTo>
                    <a:pt x="0" y="0"/>
                  </a:moveTo>
                  <a:cubicBezTo>
                    <a:pt x="0" y="0"/>
                    <a:pt x="93" y="119"/>
                    <a:pt x="111" y="143"/>
                  </a:cubicBezTo>
                  <a:cubicBezTo>
                    <a:pt x="130" y="167"/>
                    <a:pt x="156" y="187"/>
                    <a:pt x="220" y="199"/>
                  </a:cubicBezTo>
                  <a:cubicBezTo>
                    <a:pt x="257" y="206"/>
                    <a:pt x="321" y="218"/>
                    <a:pt x="321" y="218"/>
                  </a:cubicBezTo>
                  <a:cubicBezTo>
                    <a:pt x="321" y="223"/>
                    <a:pt x="321" y="223"/>
                    <a:pt x="321" y="223"/>
                  </a:cubicBezTo>
                  <a:cubicBezTo>
                    <a:pt x="321" y="223"/>
                    <a:pt x="265" y="212"/>
                    <a:pt x="220" y="204"/>
                  </a:cubicBezTo>
                  <a:cubicBezTo>
                    <a:pt x="175" y="196"/>
                    <a:pt x="138" y="188"/>
                    <a:pt x="111" y="158"/>
                  </a:cubicBezTo>
                  <a:cubicBezTo>
                    <a:pt x="88" y="132"/>
                    <a:pt x="0" y="30"/>
                    <a:pt x="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8" name="Freeform 178"/>
            <p:cNvSpPr>
              <a:spLocks/>
            </p:cNvSpPr>
            <p:nvPr userDrawn="1"/>
          </p:nvSpPr>
          <p:spPr bwMode="auto">
            <a:xfrm>
              <a:off x="3130" y="272"/>
              <a:ext cx="274" cy="174"/>
            </a:xfrm>
            <a:custGeom>
              <a:avLst/>
              <a:gdLst>
                <a:gd name="T0" fmla="*/ 0 w 321"/>
                <a:gd name="T1" fmla="*/ 0 h 204"/>
                <a:gd name="T2" fmla="*/ 3 w 321"/>
                <a:gd name="T3" fmla="*/ 3 h 204"/>
                <a:gd name="T4" fmla="*/ 4 w 321"/>
                <a:gd name="T5" fmla="*/ 3 h 204"/>
                <a:gd name="T6" fmla="*/ 7 w 321"/>
                <a:gd name="T7" fmla="*/ 4 h 204"/>
                <a:gd name="T8" fmla="*/ 7 w 321"/>
                <a:gd name="T9" fmla="*/ 4 h 204"/>
                <a:gd name="T10" fmla="*/ 4 w 321"/>
                <a:gd name="T11" fmla="*/ 3 h 204"/>
                <a:gd name="T12" fmla="*/ 3 w 321"/>
                <a:gd name="T13" fmla="*/ 3 h 204"/>
                <a:gd name="T14" fmla="*/ 0 w 321"/>
                <a:gd name="T15" fmla="*/ 3 h 204"/>
                <a:gd name="T16" fmla="*/ 0 w 321"/>
                <a:gd name="T17" fmla="*/ 0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204">
                  <a:moveTo>
                    <a:pt x="0" y="0"/>
                  </a:moveTo>
                  <a:cubicBezTo>
                    <a:pt x="0" y="0"/>
                    <a:pt x="94" y="109"/>
                    <a:pt x="112" y="128"/>
                  </a:cubicBezTo>
                  <a:cubicBezTo>
                    <a:pt x="140" y="158"/>
                    <a:pt x="153" y="169"/>
                    <a:pt x="220" y="181"/>
                  </a:cubicBezTo>
                  <a:cubicBezTo>
                    <a:pt x="246" y="187"/>
                    <a:pt x="321" y="200"/>
                    <a:pt x="321" y="200"/>
                  </a:cubicBezTo>
                  <a:cubicBezTo>
                    <a:pt x="321" y="204"/>
                    <a:pt x="321" y="204"/>
                    <a:pt x="321" y="204"/>
                  </a:cubicBezTo>
                  <a:cubicBezTo>
                    <a:pt x="321" y="204"/>
                    <a:pt x="259" y="193"/>
                    <a:pt x="220" y="186"/>
                  </a:cubicBezTo>
                  <a:cubicBezTo>
                    <a:pt x="180" y="179"/>
                    <a:pt x="147" y="177"/>
                    <a:pt x="111" y="142"/>
                  </a:cubicBezTo>
                  <a:cubicBezTo>
                    <a:pt x="84" y="116"/>
                    <a:pt x="0" y="28"/>
                    <a:pt x="0" y="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9" name="Freeform 179"/>
            <p:cNvSpPr>
              <a:spLocks/>
            </p:cNvSpPr>
            <p:nvPr userDrawn="1"/>
          </p:nvSpPr>
          <p:spPr bwMode="auto">
            <a:xfrm>
              <a:off x="3130" y="309"/>
              <a:ext cx="274" cy="155"/>
            </a:xfrm>
            <a:custGeom>
              <a:avLst/>
              <a:gdLst>
                <a:gd name="T0" fmla="*/ 0 w 321"/>
                <a:gd name="T1" fmla="*/ 0 h 181"/>
                <a:gd name="T2" fmla="*/ 3 w 321"/>
                <a:gd name="T3" fmla="*/ 3 h 181"/>
                <a:gd name="T4" fmla="*/ 4 w 321"/>
                <a:gd name="T5" fmla="*/ 3 h 181"/>
                <a:gd name="T6" fmla="*/ 7 w 321"/>
                <a:gd name="T7" fmla="*/ 3 h 181"/>
                <a:gd name="T8" fmla="*/ 7 w 321"/>
                <a:gd name="T9" fmla="*/ 3 h 181"/>
                <a:gd name="T10" fmla="*/ 4 w 321"/>
                <a:gd name="T11" fmla="*/ 3 h 181"/>
                <a:gd name="T12" fmla="*/ 3 w 321"/>
                <a:gd name="T13" fmla="*/ 3 h 181"/>
                <a:gd name="T14" fmla="*/ 0 w 321"/>
                <a:gd name="T15" fmla="*/ 3 h 181"/>
                <a:gd name="T16" fmla="*/ 0 w 321"/>
                <a:gd name="T17" fmla="*/ 0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81">
                  <a:moveTo>
                    <a:pt x="0" y="0"/>
                  </a:moveTo>
                  <a:cubicBezTo>
                    <a:pt x="0" y="0"/>
                    <a:pt x="87" y="89"/>
                    <a:pt x="112" y="114"/>
                  </a:cubicBezTo>
                  <a:cubicBezTo>
                    <a:pt x="138" y="141"/>
                    <a:pt x="172" y="151"/>
                    <a:pt x="220" y="159"/>
                  </a:cubicBezTo>
                  <a:cubicBezTo>
                    <a:pt x="265" y="167"/>
                    <a:pt x="321" y="176"/>
                    <a:pt x="321" y="176"/>
                  </a:cubicBezTo>
                  <a:cubicBezTo>
                    <a:pt x="321" y="181"/>
                    <a:pt x="321" y="181"/>
                    <a:pt x="321" y="181"/>
                  </a:cubicBezTo>
                  <a:cubicBezTo>
                    <a:pt x="321" y="181"/>
                    <a:pt x="268" y="173"/>
                    <a:pt x="220" y="165"/>
                  </a:cubicBezTo>
                  <a:cubicBezTo>
                    <a:pt x="172" y="157"/>
                    <a:pt x="139" y="152"/>
                    <a:pt x="111" y="128"/>
                  </a:cubicBezTo>
                  <a:cubicBezTo>
                    <a:pt x="87" y="106"/>
                    <a:pt x="0" y="26"/>
                    <a:pt x="0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0" name="Freeform 180"/>
            <p:cNvSpPr>
              <a:spLocks/>
            </p:cNvSpPr>
            <p:nvPr userDrawn="1"/>
          </p:nvSpPr>
          <p:spPr bwMode="auto">
            <a:xfrm>
              <a:off x="3130" y="343"/>
              <a:ext cx="274" cy="140"/>
            </a:xfrm>
            <a:custGeom>
              <a:avLst/>
              <a:gdLst>
                <a:gd name="T0" fmla="*/ 0 w 321"/>
                <a:gd name="T1" fmla="*/ 0 h 163"/>
                <a:gd name="T2" fmla="*/ 3 w 321"/>
                <a:gd name="T3" fmla="*/ 3 h 163"/>
                <a:gd name="T4" fmla="*/ 4 w 321"/>
                <a:gd name="T5" fmla="*/ 3 h 163"/>
                <a:gd name="T6" fmla="*/ 7 w 321"/>
                <a:gd name="T7" fmla="*/ 3 h 163"/>
                <a:gd name="T8" fmla="*/ 7 w 321"/>
                <a:gd name="T9" fmla="*/ 3 h 163"/>
                <a:gd name="T10" fmla="*/ 4 w 321"/>
                <a:gd name="T11" fmla="*/ 3 h 163"/>
                <a:gd name="T12" fmla="*/ 3 w 321"/>
                <a:gd name="T13" fmla="*/ 3 h 163"/>
                <a:gd name="T14" fmla="*/ 0 w 321"/>
                <a:gd name="T15" fmla="*/ 3 h 163"/>
                <a:gd name="T16" fmla="*/ 0 w 321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63">
                  <a:moveTo>
                    <a:pt x="0" y="0"/>
                  </a:moveTo>
                  <a:cubicBezTo>
                    <a:pt x="0" y="0"/>
                    <a:pt x="82" y="75"/>
                    <a:pt x="112" y="100"/>
                  </a:cubicBezTo>
                  <a:cubicBezTo>
                    <a:pt x="139" y="124"/>
                    <a:pt x="161" y="131"/>
                    <a:pt x="220" y="141"/>
                  </a:cubicBezTo>
                  <a:cubicBezTo>
                    <a:pt x="279" y="152"/>
                    <a:pt x="321" y="158"/>
                    <a:pt x="321" y="158"/>
                  </a:cubicBezTo>
                  <a:cubicBezTo>
                    <a:pt x="321" y="163"/>
                    <a:pt x="321" y="163"/>
                    <a:pt x="321" y="163"/>
                  </a:cubicBezTo>
                  <a:cubicBezTo>
                    <a:pt x="321" y="163"/>
                    <a:pt x="268" y="155"/>
                    <a:pt x="220" y="147"/>
                  </a:cubicBezTo>
                  <a:cubicBezTo>
                    <a:pt x="171" y="140"/>
                    <a:pt x="141" y="137"/>
                    <a:pt x="112" y="114"/>
                  </a:cubicBezTo>
                  <a:cubicBezTo>
                    <a:pt x="78" y="87"/>
                    <a:pt x="0" y="24"/>
                    <a:pt x="0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1" name="Freeform 181"/>
            <p:cNvSpPr>
              <a:spLocks/>
            </p:cNvSpPr>
            <p:nvPr userDrawn="1"/>
          </p:nvSpPr>
          <p:spPr bwMode="auto">
            <a:xfrm>
              <a:off x="3130" y="380"/>
              <a:ext cx="274" cy="122"/>
            </a:xfrm>
            <a:custGeom>
              <a:avLst/>
              <a:gdLst>
                <a:gd name="T0" fmla="*/ 0 w 321"/>
                <a:gd name="T1" fmla="*/ 0 h 143"/>
                <a:gd name="T2" fmla="*/ 3 w 321"/>
                <a:gd name="T3" fmla="*/ 3 h 143"/>
                <a:gd name="T4" fmla="*/ 4 w 321"/>
                <a:gd name="T5" fmla="*/ 3 h 143"/>
                <a:gd name="T6" fmla="*/ 7 w 321"/>
                <a:gd name="T7" fmla="*/ 3 h 143"/>
                <a:gd name="T8" fmla="*/ 7 w 321"/>
                <a:gd name="T9" fmla="*/ 3 h 143"/>
                <a:gd name="T10" fmla="*/ 4 w 321"/>
                <a:gd name="T11" fmla="*/ 3 h 143"/>
                <a:gd name="T12" fmla="*/ 3 w 321"/>
                <a:gd name="T13" fmla="*/ 3 h 143"/>
                <a:gd name="T14" fmla="*/ 0 w 321"/>
                <a:gd name="T15" fmla="*/ 3 h 143"/>
                <a:gd name="T16" fmla="*/ 0 w 321"/>
                <a:gd name="T17" fmla="*/ 0 h 1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43">
                  <a:moveTo>
                    <a:pt x="0" y="0"/>
                  </a:moveTo>
                  <a:cubicBezTo>
                    <a:pt x="0" y="0"/>
                    <a:pt x="94" y="73"/>
                    <a:pt x="111" y="85"/>
                  </a:cubicBezTo>
                  <a:cubicBezTo>
                    <a:pt x="129" y="98"/>
                    <a:pt x="152" y="113"/>
                    <a:pt x="220" y="123"/>
                  </a:cubicBezTo>
                  <a:cubicBezTo>
                    <a:pt x="287" y="132"/>
                    <a:pt x="321" y="137"/>
                    <a:pt x="321" y="137"/>
                  </a:cubicBezTo>
                  <a:cubicBezTo>
                    <a:pt x="321" y="143"/>
                    <a:pt x="321" y="143"/>
                    <a:pt x="321" y="143"/>
                  </a:cubicBezTo>
                  <a:cubicBezTo>
                    <a:pt x="321" y="143"/>
                    <a:pt x="260" y="134"/>
                    <a:pt x="220" y="129"/>
                  </a:cubicBezTo>
                  <a:cubicBezTo>
                    <a:pt x="179" y="124"/>
                    <a:pt x="148" y="122"/>
                    <a:pt x="112" y="98"/>
                  </a:cubicBezTo>
                  <a:cubicBezTo>
                    <a:pt x="76" y="75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2" name="Freeform 182"/>
            <p:cNvSpPr>
              <a:spLocks/>
            </p:cNvSpPr>
            <p:nvPr userDrawn="1"/>
          </p:nvSpPr>
          <p:spPr bwMode="auto">
            <a:xfrm>
              <a:off x="3130" y="415"/>
              <a:ext cx="274" cy="105"/>
            </a:xfrm>
            <a:custGeom>
              <a:avLst/>
              <a:gdLst>
                <a:gd name="T0" fmla="*/ 0 w 321"/>
                <a:gd name="T1" fmla="*/ 0 h 123"/>
                <a:gd name="T2" fmla="*/ 3 w 321"/>
                <a:gd name="T3" fmla="*/ 3 h 123"/>
                <a:gd name="T4" fmla="*/ 4 w 321"/>
                <a:gd name="T5" fmla="*/ 3 h 123"/>
                <a:gd name="T6" fmla="*/ 7 w 321"/>
                <a:gd name="T7" fmla="*/ 3 h 123"/>
                <a:gd name="T8" fmla="*/ 7 w 321"/>
                <a:gd name="T9" fmla="*/ 3 h 123"/>
                <a:gd name="T10" fmla="*/ 4 w 321"/>
                <a:gd name="T11" fmla="*/ 3 h 123"/>
                <a:gd name="T12" fmla="*/ 3 w 321"/>
                <a:gd name="T13" fmla="*/ 3 h 123"/>
                <a:gd name="T14" fmla="*/ 0 w 321"/>
                <a:gd name="T15" fmla="*/ 3 h 123"/>
                <a:gd name="T16" fmla="*/ 0 w 321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23">
                  <a:moveTo>
                    <a:pt x="0" y="0"/>
                  </a:moveTo>
                  <a:cubicBezTo>
                    <a:pt x="0" y="0"/>
                    <a:pt x="94" y="61"/>
                    <a:pt x="112" y="71"/>
                  </a:cubicBezTo>
                  <a:cubicBezTo>
                    <a:pt x="130" y="81"/>
                    <a:pt x="151" y="96"/>
                    <a:pt x="220" y="105"/>
                  </a:cubicBezTo>
                  <a:cubicBezTo>
                    <a:pt x="289" y="114"/>
                    <a:pt x="321" y="118"/>
                    <a:pt x="321" y="118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264" y="117"/>
                    <a:pt x="220" y="112"/>
                  </a:cubicBezTo>
                  <a:cubicBezTo>
                    <a:pt x="175" y="107"/>
                    <a:pt x="145" y="101"/>
                    <a:pt x="111" y="83"/>
                  </a:cubicBezTo>
                  <a:cubicBezTo>
                    <a:pt x="78" y="65"/>
                    <a:pt x="0" y="21"/>
                    <a:pt x="0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3" name="Freeform 183"/>
            <p:cNvSpPr>
              <a:spLocks/>
            </p:cNvSpPr>
            <p:nvPr userDrawn="1"/>
          </p:nvSpPr>
          <p:spPr bwMode="auto">
            <a:xfrm>
              <a:off x="3130" y="450"/>
              <a:ext cx="274" cy="88"/>
            </a:xfrm>
            <a:custGeom>
              <a:avLst/>
              <a:gdLst>
                <a:gd name="T0" fmla="*/ 0 w 321"/>
                <a:gd name="T1" fmla="*/ 0 h 103"/>
                <a:gd name="T2" fmla="*/ 3 w 321"/>
                <a:gd name="T3" fmla="*/ 3 h 103"/>
                <a:gd name="T4" fmla="*/ 4 w 321"/>
                <a:gd name="T5" fmla="*/ 3 h 103"/>
                <a:gd name="T6" fmla="*/ 7 w 321"/>
                <a:gd name="T7" fmla="*/ 3 h 103"/>
                <a:gd name="T8" fmla="*/ 7 w 321"/>
                <a:gd name="T9" fmla="*/ 3 h 103"/>
                <a:gd name="T10" fmla="*/ 4 w 321"/>
                <a:gd name="T11" fmla="*/ 3 h 103"/>
                <a:gd name="T12" fmla="*/ 3 w 321"/>
                <a:gd name="T13" fmla="*/ 3 h 103"/>
                <a:gd name="T14" fmla="*/ 0 w 321"/>
                <a:gd name="T15" fmla="*/ 3 h 103"/>
                <a:gd name="T16" fmla="*/ 0 w 321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103">
                  <a:moveTo>
                    <a:pt x="0" y="0"/>
                  </a:moveTo>
                  <a:cubicBezTo>
                    <a:pt x="0" y="0"/>
                    <a:pt x="83" y="44"/>
                    <a:pt x="112" y="58"/>
                  </a:cubicBezTo>
                  <a:cubicBezTo>
                    <a:pt x="143" y="73"/>
                    <a:pt x="170" y="81"/>
                    <a:pt x="220" y="87"/>
                  </a:cubicBezTo>
                  <a:cubicBezTo>
                    <a:pt x="268" y="92"/>
                    <a:pt x="321" y="98"/>
                    <a:pt x="321" y="98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321" y="103"/>
                    <a:pt x="272" y="98"/>
                    <a:pt x="220" y="93"/>
                  </a:cubicBezTo>
                  <a:cubicBezTo>
                    <a:pt x="168" y="88"/>
                    <a:pt x="149" y="86"/>
                    <a:pt x="112" y="69"/>
                  </a:cubicBezTo>
                  <a:cubicBezTo>
                    <a:pt x="78" y="55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4" name="Freeform 184"/>
            <p:cNvSpPr>
              <a:spLocks/>
            </p:cNvSpPr>
            <p:nvPr userDrawn="1"/>
          </p:nvSpPr>
          <p:spPr bwMode="auto">
            <a:xfrm>
              <a:off x="3130" y="485"/>
              <a:ext cx="274" cy="72"/>
            </a:xfrm>
            <a:custGeom>
              <a:avLst/>
              <a:gdLst>
                <a:gd name="T0" fmla="*/ 0 w 321"/>
                <a:gd name="T1" fmla="*/ 0 h 84"/>
                <a:gd name="T2" fmla="*/ 3 w 321"/>
                <a:gd name="T3" fmla="*/ 3 h 84"/>
                <a:gd name="T4" fmla="*/ 4 w 321"/>
                <a:gd name="T5" fmla="*/ 3 h 84"/>
                <a:gd name="T6" fmla="*/ 7 w 321"/>
                <a:gd name="T7" fmla="*/ 3 h 84"/>
                <a:gd name="T8" fmla="*/ 7 w 321"/>
                <a:gd name="T9" fmla="*/ 3 h 84"/>
                <a:gd name="T10" fmla="*/ 4 w 321"/>
                <a:gd name="T11" fmla="*/ 3 h 84"/>
                <a:gd name="T12" fmla="*/ 3 w 321"/>
                <a:gd name="T13" fmla="*/ 3 h 84"/>
                <a:gd name="T14" fmla="*/ 0 w 321"/>
                <a:gd name="T15" fmla="*/ 3 h 84"/>
                <a:gd name="T16" fmla="*/ 0 w 32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84">
                  <a:moveTo>
                    <a:pt x="0" y="0"/>
                  </a:moveTo>
                  <a:cubicBezTo>
                    <a:pt x="0" y="0"/>
                    <a:pt x="66" y="28"/>
                    <a:pt x="112" y="46"/>
                  </a:cubicBezTo>
                  <a:cubicBezTo>
                    <a:pt x="158" y="64"/>
                    <a:pt x="192" y="65"/>
                    <a:pt x="220" y="68"/>
                  </a:cubicBezTo>
                  <a:cubicBezTo>
                    <a:pt x="232" y="70"/>
                    <a:pt x="321" y="79"/>
                    <a:pt x="321" y="7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1" y="84"/>
                    <a:pt x="268" y="79"/>
                    <a:pt x="220" y="75"/>
                  </a:cubicBezTo>
                  <a:cubicBezTo>
                    <a:pt x="172" y="71"/>
                    <a:pt x="151" y="69"/>
                    <a:pt x="112" y="57"/>
                  </a:cubicBezTo>
                  <a:cubicBezTo>
                    <a:pt x="72" y="44"/>
                    <a:pt x="0" y="19"/>
                    <a:pt x="0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5" name="Freeform 185"/>
            <p:cNvSpPr>
              <a:spLocks/>
            </p:cNvSpPr>
            <p:nvPr userDrawn="1"/>
          </p:nvSpPr>
          <p:spPr bwMode="auto">
            <a:xfrm>
              <a:off x="3130" y="522"/>
              <a:ext cx="274" cy="53"/>
            </a:xfrm>
            <a:custGeom>
              <a:avLst/>
              <a:gdLst>
                <a:gd name="T0" fmla="*/ 0 w 321"/>
                <a:gd name="T1" fmla="*/ 0 h 62"/>
                <a:gd name="T2" fmla="*/ 3 w 321"/>
                <a:gd name="T3" fmla="*/ 3 h 62"/>
                <a:gd name="T4" fmla="*/ 4 w 321"/>
                <a:gd name="T5" fmla="*/ 3 h 62"/>
                <a:gd name="T6" fmla="*/ 7 w 321"/>
                <a:gd name="T7" fmla="*/ 3 h 62"/>
                <a:gd name="T8" fmla="*/ 7 w 321"/>
                <a:gd name="T9" fmla="*/ 3 h 62"/>
                <a:gd name="T10" fmla="*/ 4 w 321"/>
                <a:gd name="T11" fmla="*/ 3 h 62"/>
                <a:gd name="T12" fmla="*/ 3 w 321"/>
                <a:gd name="T13" fmla="*/ 3 h 62"/>
                <a:gd name="T14" fmla="*/ 0 w 321"/>
                <a:gd name="T15" fmla="*/ 3 h 62"/>
                <a:gd name="T16" fmla="*/ 0 w 321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62">
                  <a:moveTo>
                    <a:pt x="0" y="0"/>
                  </a:moveTo>
                  <a:cubicBezTo>
                    <a:pt x="0" y="0"/>
                    <a:pt x="67" y="20"/>
                    <a:pt x="112" y="32"/>
                  </a:cubicBezTo>
                  <a:cubicBezTo>
                    <a:pt x="157" y="43"/>
                    <a:pt x="199" y="48"/>
                    <a:pt x="220" y="49"/>
                  </a:cubicBezTo>
                  <a:cubicBezTo>
                    <a:pt x="241" y="51"/>
                    <a:pt x="321" y="57"/>
                    <a:pt x="321" y="57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2"/>
                    <a:pt x="276" y="59"/>
                    <a:pt x="220" y="55"/>
                  </a:cubicBezTo>
                  <a:cubicBezTo>
                    <a:pt x="175" y="52"/>
                    <a:pt x="138" y="49"/>
                    <a:pt x="112" y="43"/>
                  </a:cubicBezTo>
                  <a:cubicBezTo>
                    <a:pt x="82" y="36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6" name="Freeform 186"/>
            <p:cNvSpPr>
              <a:spLocks/>
            </p:cNvSpPr>
            <p:nvPr userDrawn="1"/>
          </p:nvSpPr>
          <p:spPr bwMode="auto">
            <a:xfrm>
              <a:off x="3130" y="557"/>
              <a:ext cx="274" cy="36"/>
            </a:xfrm>
            <a:custGeom>
              <a:avLst/>
              <a:gdLst>
                <a:gd name="T0" fmla="*/ 0 w 321"/>
                <a:gd name="T1" fmla="*/ 0 h 42"/>
                <a:gd name="T2" fmla="*/ 3 w 321"/>
                <a:gd name="T3" fmla="*/ 3 h 42"/>
                <a:gd name="T4" fmla="*/ 4 w 321"/>
                <a:gd name="T5" fmla="*/ 3 h 42"/>
                <a:gd name="T6" fmla="*/ 7 w 321"/>
                <a:gd name="T7" fmla="*/ 3 h 42"/>
                <a:gd name="T8" fmla="*/ 7 w 321"/>
                <a:gd name="T9" fmla="*/ 3 h 42"/>
                <a:gd name="T10" fmla="*/ 4 w 321"/>
                <a:gd name="T11" fmla="*/ 3 h 42"/>
                <a:gd name="T12" fmla="*/ 3 w 321"/>
                <a:gd name="T13" fmla="*/ 3 h 42"/>
                <a:gd name="T14" fmla="*/ 0 w 321"/>
                <a:gd name="T15" fmla="*/ 3 h 42"/>
                <a:gd name="T16" fmla="*/ 0 w 321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42">
                  <a:moveTo>
                    <a:pt x="0" y="0"/>
                  </a:moveTo>
                  <a:cubicBezTo>
                    <a:pt x="0" y="0"/>
                    <a:pt x="54" y="10"/>
                    <a:pt x="112" y="19"/>
                  </a:cubicBezTo>
                  <a:cubicBezTo>
                    <a:pt x="155" y="26"/>
                    <a:pt x="214" y="30"/>
                    <a:pt x="220" y="31"/>
                  </a:cubicBezTo>
                  <a:cubicBezTo>
                    <a:pt x="226" y="31"/>
                    <a:pt x="321" y="37"/>
                    <a:pt x="321" y="37"/>
                  </a:cubicBezTo>
                  <a:cubicBezTo>
                    <a:pt x="321" y="42"/>
                    <a:pt x="321" y="42"/>
                    <a:pt x="321" y="42"/>
                  </a:cubicBezTo>
                  <a:cubicBezTo>
                    <a:pt x="321" y="42"/>
                    <a:pt x="260" y="39"/>
                    <a:pt x="220" y="37"/>
                  </a:cubicBezTo>
                  <a:cubicBezTo>
                    <a:pt x="178" y="35"/>
                    <a:pt x="136" y="32"/>
                    <a:pt x="112" y="30"/>
                  </a:cubicBezTo>
                  <a:cubicBezTo>
                    <a:pt x="58" y="24"/>
                    <a:pt x="0" y="17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7" name="Freeform 187"/>
            <p:cNvSpPr>
              <a:spLocks/>
            </p:cNvSpPr>
            <p:nvPr userDrawn="1"/>
          </p:nvSpPr>
          <p:spPr bwMode="auto">
            <a:xfrm>
              <a:off x="3130" y="595"/>
              <a:ext cx="274" cy="13"/>
            </a:xfrm>
            <a:custGeom>
              <a:avLst/>
              <a:gdLst>
                <a:gd name="T0" fmla="*/ 0 w 321"/>
                <a:gd name="T1" fmla="*/ 0 h 16"/>
                <a:gd name="T2" fmla="*/ 3 w 321"/>
                <a:gd name="T3" fmla="*/ 2 h 16"/>
                <a:gd name="T4" fmla="*/ 7 w 321"/>
                <a:gd name="T5" fmla="*/ 2 h 16"/>
                <a:gd name="T6" fmla="*/ 7 w 321"/>
                <a:gd name="T7" fmla="*/ 2 h 16"/>
                <a:gd name="T8" fmla="*/ 0 w 321"/>
                <a:gd name="T9" fmla="*/ 2 h 16"/>
                <a:gd name="T10" fmla="*/ 0 w 32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1" h="16">
                  <a:moveTo>
                    <a:pt x="0" y="0"/>
                  </a:moveTo>
                  <a:cubicBezTo>
                    <a:pt x="0" y="0"/>
                    <a:pt x="86" y="3"/>
                    <a:pt x="112" y="3"/>
                  </a:cubicBezTo>
                  <a:cubicBezTo>
                    <a:pt x="138" y="4"/>
                    <a:pt x="321" y="11"/>
                    <a:pt x="321" y="11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8" name="Freeform 188"/>
            <p:cNvSpPr>
              <a:spLocks/>
            </p:cNvSpPr>
            <p:nvPr userDrawn="1"/>
          </p:nvSpPr>
          <p:spPr bwMode="auto">
            <a:xfrm>
              <a:off x="2707" y="633"/>
              <a:ext cx="25" cy="41"/>
            </a:xfrm>
            <a:custGeom>
              <a:avLst/>
              <a:gdLst>
                <a:gd name="T0" fmla="*/ 0 w 30"/>
                <a:gd name="T1" fmla="*/ 1 h 48"/>
                <a:gd name="T2" fmla="*/ 2 w 30"/>
                <a:gd name="T3" fmla="*/ 0 h 48"/>
                <a:gd name="T4" fmla="*/ 3 w 30"/>
                <a:gd name="T5" fmla="*/ 0 h 48"/>
                <a:gd name="T6" fmla="*/ 3 w 30"/>
                <a:gd name="T7" fmla="*/ 1 h 48"/>
                <a:gd name="T8" fmla="*/ 3 w 30"/>
                <a:gd name="T9" fmla="*/ 3 h 48"/>
                <a:gd name="T10" fmla="*/ 3 w 30"/>
                <a:gd name="T11" fmla="*/ 3 h 48"/>
                <a:gd name="T12" fmla="*/ 3 w 30"/>
                <a:gd name="T13" fmla="*/ 3 h 48"/>
                <a:gd name="T14" fmla="*/ 3 w 30"/>
                <a:gd name="T15" fmla="*/ 3 h 48"/>
                <a:gd name="T16" fmla="*/ 3 w 30"/>
                <a:gd name="T17" fmla="*/ 3 h 48"/>
                <a:gd name="T18" fmla="*/ 3 w 30"/>
                <a:gd name="T19" fmla="*/ 3 h 48"/>
                <a:gd name="T20" fmla="*/ 3 w 30"/>
                <a:gd name="T21" fmla="*/ 3 h 48"/>
                <a:gd name="T22" fmla="*/ 3 w 30"/>
                <a:gd name="T23" fmla="*/ 3 h 48"/>
                <a:gd name="T24" fmla="*/ 3 w 30"/>
                <a:gd name="T25" fmla="*/ 3 h 48"/>
                <a:gd name="T26" fmla="*/ 3 w 30"/>
                <a:gd name="T27" fmla="*/ 3 h 48"/>
                <a:gd name="T28" fmla="*/ 3 w 30"/>
                <a:gd name="T29" fmla="*/ 3 h 48"/>
                <a:gd name="T30" fmla="*/ 3 w 30"/>
                <a:gd name="T31" fmla="*/ 3 h 48"/>
                <a:gd name="T32" fmla="*/ 3 w 30"/>
                <a:gd name="T33" fmla="*/ 3 h 48"/>
                <a:gd name="T34" fmla="*/ 3 w 30"/>
                <a:gd name="T35" fmla="*/ 3 h 48"/>
                <a:gd name="T36" fmla="*/ 2 w 30"/>
                <a:gd name="T37" fmla="*/ 3 h 48"/>
                <a:gd name="T38" fmla="*/ 0 w 30"/>
                <a:gd name="T39" fmla="*/ 3 h 48"/>
                <a:gd name="T40" fmla="*/ 0 w 30"/>
                <a:gd name="T41" fmla="*/ 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48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20"/>
                    <a:pt x="27" y="2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30" y="41"/>
                    <a:pt x="30" y="42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29" y="48"/>
                    <a:pt x="28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49" name="Freeform 189"/>
            <p:cNvSpPr>
              <a:spLocks/>
            </p:cNvSpPr>
            <p:nvPr userDrawn="1"/>
          </p:nvSpPr>
          <p:spPr bwMode="auto">
            <a:xfrm>
              <a:off x="2736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0 w 31"/>
                <a:gd name="T13" fmla="*/ 3 h 36"/>
                <a:gd name="T14" fmla="*/ 0 w 31"/>
                <a:gd name="T15" fmla="*/ 2 h 36"/>
                <a:gd name="T16" fmla="*/ 1 w 31"/>
                <a:gd name="T17" fmla="*/ 0 h 36"/>
                <a:gd name="T18" fmla="*/ 3 w 31"/>
                <a:gd name="T19" fmla="*/ 0 h 36"/>
                <a:gd name="T20" fmla="*/ 3 w 31"/>
                <a:gd name="T21" fmla="*/ 2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2 h 36"/>
                <a:gd name="T30" fmla="*/ 3 w 31"/>
                <a:gd name="T31" fmla="*/ 0 h 36"/>
                <a:gd name="T32" fmla="*/ 3 w 31"/>
                <a:gd name="T33" fmla="*/ 0 h 36"/>
                <a:gd name="T34" fmla="*/ 3 w 31"/>
                <a:gd name="T35" fmla="*/ 2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29" y="36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5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0" y="34"/>
                    <a:pt x="15" y="36"/>
                    <a:pt x="10" y="36"/>
                  </a:cubicBezTo>
                  <a:cubicBezTo>
                    <a:pt x="1" y="36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9"/>
                    <a:pt x="13" y="29"/>
                  </a:cubicBezTo>
                  <a:cubicBezTo>
                    <a:pt x="16" y="29"/>
                    <a:pt x="21" y="27"/>
                    <a:pt x="23" y="2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0" y="36"/>
                    <a:pt x="29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0" name="Freeform 190"/>
            <p:cNvSpPr>
              <a:spLocks/>
            </p:cNvSpPr>
            <p:nvPr userDrawn="1"/>
          </p:nvSpPr>
          <p:spPr bwMode="auto">
            <a:xfrm>
              <a:off x="2767" y="643"/>
              <a:ext cx="18" cy="31"/>
            </a:xfrm>
            <a:custGeom>
              <a:avLst/>
              <a:gdLst>
                <a:gd name="T0" fmla="*/ 3 w 21"/>
                <a:gd name="T1" fmla="*/ 3 h 36"/>
                <a:gd name="T2" fmla="*/ 3 w 21"/>
                <a:gd name="T3" fmla="*/ 3 h 36"/>
                <a:gd name="T4" fmla="*/ 1 w 21"/>
                <a:gd name="T5" fmla="*/ 3 h 36"/>
                <a:gd name="T6" fmla="*/ 0 w 21"/>
                <a:gd name="T7" fmla="*/ 3 h 36"/>
                <a:gd name="T8" fmla="*/ 0 w 21"/>
                <a:gd name="T9" fmla="*/ 2 h 36"/>
                <a:gd name="T10" fmla="*/ 1 w 21"/>
                <a:gd name="T11" fmla="*/ 0 h 36"/>
                <a:gd name="T12" fmla="*/ 3 w 21"/>
                <a:gd name="T13" fmla="*/ 0 h 36"/>
                <a:gd name="T14" fmla="*/ 3 w 21"/>
                <a:gd name="T15" fmla="*/ 2 h 36"/>
                <a:gd name="T16" fmla="*/ 3 w 21"/>
                <a:gd name="T17" fmla="*/ 3 h 36"/>
                <a:gd name="T18" fmla="*/ 3 w 21"/>
                <a:gd name="T19" fmla="*/ 3 h 36"/>
                <a:gd name="T20" fmla="*/ 3 w 21"/>
                <a:gd name="T21" fmla="*/ 0 h 36"/>
                <a:gd name="T22" fmla="*/ 3 w 21"/>
                <a:gd name="T23" fmla="*/ 1 h 36"/>
                <a:gd name="T24" fmla="*/ 3 w 21"/>
                <a:gd name="T25" fmla="*/ 3 h 36"/>
                <a:gd name="T26" fmla="*/ 3 w 21"/>
                <a:gd name="T27" fmla="*/ 3 h 36"/>
                <a:gd name="T28" fmla="*/ 3 w 21"/>
                <a:gd name="T29" fmla="*/ 3 h 36"/>
                <a:gd name="T30" fmla="*/ 3 w 2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" h="36">
                  <a:moveTo>
                    <a:pt x="8" y="34"/>
                  </a:move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3"/>
                    <a:pt x="15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19" y="8"/>
                  </a:cubicBezTo>
                  <a:cubicBezTo>
                    <a:pt x="15" y="9"/>
                    <a:pt x="10" y="10"/>
                    <a:pt x="8" y="11"/>
                  </a:cubicBezTo>
                  <a:lnTo>
                    <a:pt x="8" y="34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1" name="Freeform 191"/>
            <p:cNvSpPr>
              <a:spLocks noEditPoints="1"/>
            </p:cNvSpPr>
            <p:nvPr userDrawn="1"/>
          </p:nvSpPr>
          <p:spPr bwMode="auto">
            <a:xfrm>
              <a:off x="2786" y="643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2" name="Freeform 192"/>
            <p:cNvSpPr>
              <a:spLocks noEditPoints="1"/>
            </p:cNvSpPr>
            <p:nvPr userDrawn="1"/>
          </p:nvSpPr>
          <p:spPr bwMode="auto">
            <a:xfrm>
              <a:off x="2817" y="643"/>
              <a:ext cx="26" cy="42"/>
            </a:xfrm>
            <a:custGeom>
              <a:avLst/>
              <a:gdLst>
                <a:gd name="T0" fmla="*/ 3 w 31"/>
                <a:gd name="T1" fmla="*/ 3 h 49"/>
                <a:gd name="T2" fmla="*/ 3 w 31"/>
                <a:gd name="T3" fmla="*/ 3 h 49"/>
                <a:gd name="T4" fmla="*/ 3 w 31"/>
                <a:gd name="T5" fmla="*/ 3 h 49"/>
                <a:gd name="T6" fmla="*/ 3 w 31"/>
                <a:gd name="T7" fmla="*/ 3 h 49"/>
                <a:gd name="T8" fmla="*/ 3 w 31"/>
                <a:gd name="T9" fmla="*/ 3 h 49"/>
                <a:gd name="T10" fmla="*/ 1 w 31"/>
                <a:gd name="T11" fmla="*/ 3 h 49"/>
                <a:gd name="T12" fmla="*/ 0 w 31"/>
                <a:gd name="T13" fmla="*/ 3 h 49"/>
                <a:gd name="T14" fmla="*/ 0 w 31"/>
                <a:gd name="T15" fmla="*/ 2 h 49"/>
                <a:gd name="T16" fmla="*/ 1 w 31"/>
                <a:gd name="T17" fmla="*/ 0 h 49"/>
                <a:gd name="T18" fmla="*/ 3 w 31"/>
                <a:gd name="T19" fmla="*/ 0 h 49"/>
                <a:gd name="T20" fmla="*/ 3 w 31"/>
                <a:gd name="T21" fmla="*/ 2 h 49"/>
                <a:gd name="T22" fmla="*/ 3 w 31"/>
                <a:gd name="T23" fmla="*/ 3 h 49"/>
                <a:gd name="T24" fmla="*/ 3 w 31"/>
                <a:gd name="T25" fmla="*/ 3 h 49"/>
                <a:gd name="T26" fmla="*/ 3 w 31"/>
                <a:gd name="T27" fmla="*/ 0 h 49"/>
                <a:gd name="T28" fmla="*/ 3 w 31"/>
                <a:gd name="T29" fmla="*/ 3 h 49"/>
                <a:gd name="T30" fmla="*/ 3 w 31"/>
                <a:gd name="T31" fmla="*/ 3 h 49"/>
                <a:gd name="T32" fmla="*/ 3 w 31"/>
                <a:gd name="T33" fmla="*/ 3 h 49"/>
                <a:gd name="T34" fmla="*/ 3 w 31"/>
                <a:gd name="T35" fmla="*/ 3 h 49"/>
                <a:gd name="T36" fmla="*/ 3 w 31"/>
                <a:gd name="T37" fmla="*/ 3 h 49"/>
                <a:gd name="T38" fmla="*/ 3 w 31"/>
                <a:gd name="T39" fmla="*/ 3 h 49"/>
                <a:gd name="T40" fmla="*/ 3 w 31"/>
                <a:gd name="T41" fmla="*/ 3 h 49"/>
                <a:gd name="T42" fmla="*/ 3 w 31"/>
                <a:gd name="T43" fmla="*/ 3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49">
                  <a:moveTo>
                    <a:pt x="17" y="36"/>
                  </a:moveTo>
                  <a:cubicBezTo>
                    <a:pt x="14" y="36"/>
                    <a:pt x="11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5" y="0"/>
                    <a:pt x="19" y="0"/>
                  </a:cubicBezTo>
                  <a:cubicBezTo>
                    <a:pt x="29" y="0"/>
                    <a:pt x="31" y="7"/>
                    <a:pt x="31" y="18"/>
                  </a:cubicBezTo>
                  <a:cubicBezTo>
                    <a:pt x="31" y="30"/>
                    <a:pt x="28" y="36"/>
                    <a:pt x="17" y="36"/>
                  </a:cubicBezTo>
                  <a:close/>
                  <a:moveTo>
                    <a:pt x="17" y="7"/>
                  </a:moveTo>
                  <a:cubicBezTo>
                    <a:pt x="14" y="7"/>
                    <a:pt x="10" y="9"/>
                    <a:pt x="8" y="1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1" y="29"/>
                    <a:pt x="13" y="29"/>
                    <a:pt x="16" y="29"/>
                  </a:cubicBezTo>
                  <a:cubicBezTo>
                    <a:pt x="21" y="29"/>
                    <a:pt x="23" y="27"/>
                    <a:pt x="23" y="18"/>
                  </a:cubicBezTo>
                  <a:cubicBezTo>
                    <a:pt x="23" y="9"/>
                    <a:pt x="21" y="7"/>
                    <a:pt x="17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3" name="Freeform 193"/>
            <p:cNvSpPr>
              <a:spLocks noEditPoints="1"/>
            </p:cNvSpPr>
            <p:nvPr userDrawn="1"/>
          </p:nvSpPr>
          <p:spPr bwMode="auto">
            <a:xfrm>
              <a:off x="284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0 w 31"/>
                <a:gd name="T15" fmla="*/ 3 h 36"/>
                <a:gd name="T16" fmla="*/ 3 w 31"/>
                <a:gd name="T17" fmla="*/ 0 h 36"/>
                <a:gd name="T18" fmla="*/ 3 w 31"/>
                <a:gd name="T19" fmla="*/ 3 h 36"/>
                <a:gd name="T20" fmla="*/ 3 w 31"/>
                <a:gd name="T21" fmla="*/ 3 h 36"/>
                <a:gd name="T22" fmla="*/ 3 w 31"/>
                <a:gd name="T23" fmla="*/ 3 h 36"/>
                <a:gd name="T24" fmla="*/ 3 w 31"/>
                <a:gd name="T25" fmla="*/ 3 h 36"/>
                <a:gd name="T26" fmla="*/ 3 w 31"/>
                <a:gd name="T27" fmla="*/ 3 h 36"/>
                <a:gd name="T28" fmla="*/ 3 w 31"/>
                <a:gd name="T29" fmla="*/ 3 h 36"/>
                <a:gd name="T30" fmla="*/ 3 w 31"/>
                <a:gd name="T31" fmla="*/ 3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36">
                  <a:moveTo>
                    <a:pt x="8" y="20"/>
                  </a:moveTo>
                  <a:cubicBezTo>
                    <a:pt x="9" y="27"/>
                    <a:pt x="11" y="29"/>
                    <a:pt x="17" y="29"/>
                  </a:cubicBezTo>
                  <a:cubicBezTo>
                    <a:pt x="20" y="29"/>
                    <a:pt x="24" y="29"/>
                    <a:pt x="26" y="29"/>
                  </a:cubicBezTo>
                  <a:cubicBezTo>
                    <a:pt x="28" y="29"/>
                    <a:pt x="28" y="29"/>
                    <a:pt x="28" y="30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5" y="36"/>
                    <a:pt x="20" y="36"/>
                    <a:pt x="16" y="36"/>
                  </a:cubicBezTo>
                  <a:cubicBezTo>
                    <a:pt x="2" y="36"/>
                    <a:pt x="0" y="28"/>
                    <a:pt x="0" y="18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29" y="0"/>
                    <a:pt x="31" y="8"/>
                    <a:pt x="31" y="16"/>
                  </a:cubicBezTo>
                  <a:cubicBezTo>
                    <a:pt x="31" y="18"/>
                    <a:pt x="30" y="20"/>
                    <a:pt x="27" y="20"/>
                  </a:cubicBezTo>
                  <a:lnTo>
                    <a:pt x="8" y="20"/>
                  </a:lnTo>
                  <a:close/>
                  <a:moveTo>
                    <a:pt x="8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0"/>
                    <a:pt x="22" y="6"/>
                    <a:pt x="16" y="6"/>
                  </a:cubicBezTo>
                  <a:cubicBezTo>
                    <a:pt x="10" y="6"/>
                    <a:pt x="9" y="9"/>
                    <a:pt x="8" y="15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4" name="Freeform 194"/>
            <p:cNvSpPr>
              <a:spLocks noEditPoints="1"/>
            </p:cNvSpPr>
            <p:nvPr userDrawn="1"/>
          </p:nvSpPr>
          <p:spPr bwMode="auto">
            <a:xfrm>
              <a:off x="2876" y="643"/>
              <a:ext cx="29" cy="31"/>
            </a:xfrm>
            <a:custGeom>
              <a:avLst/>
              <a:gdLst>
                <a:gd name="T0" fmla="*/ 3 w 34"/>
                <a:gd name="T1" fmla="*/ 3 h 36"/>
                <a:gd name="T2" fmla="*/ 3 w 34"/>
                <a:gd name="T3" fmla="*/ 3 h 36"/>
                <a:gd name="T4" fmla="*/ 0 w 34"/>
                <a:gd name="T5" fmla="*/ 3 h 36"/>
                <a:gd name="T6" fmla="*/ 3 w 34"/>
                <a:gd name="T7" fmla="*/ 3 h 36"/>
                <a:gd name="T8" fmla="*/ 3 w 34"/>
                <a:gd name="T9" fmla="*/ 3 h 36"/>
                <a:gd name="T10" fmla="*/ 3 w 34"/>
                <a:gd name="T11" fmla="*/ 3 h 36"/>
                <a:gd name="T12" fmla="*/ 3 w 34"/>
                <a:gd name="T13" fmla="*/ 3 h 36"/>
                <a:gd name="T14" fmla="*/ 3 w 34"/>
                <a:gd name="T15" fmla="*/ 3 h 36"/>
                <a:gd name="T16" fmla="*/ 3 w 34"/>
                <a:gd name="T17" fmla="*/ 3 h 36"/>
                <a:gd name="T18" fmla="*/ 3 w 34"/>
                <a:gd name="T19" fmla="*/ 3 h 36"/>
                <a:gd name="T20" fmla="*/ 3 w 34"/>
                <a:gd name="T21" fmla="*/ 1 h 36"/>
                <a:gd name="T22" fmla="*/ 3 w 34"/>
                <a:gd name="T23" fmla="*/ 0 h 36"/>
                <a:gd name="T24" fmla="*/ 3 w 34"/>
                <a:gd name="T25" fmla="*/ 3 h 36"/>
                <a:gd name="T26" fmla="*/ 3 w 34"/>
                <a:gd name="T27" fmla="*/ 3 h 36"/>
                <a:gd name="T28" fmla="*/ 3 w 34"/>
                <a:gd name="T29" fmla="*/ 3 h 36"/>
                <a:gd name="T30" fmla="*/ 3 w 34"/>
                <a:gd name="T31" fmla="*/ 3 h 36"/>
                <a:gd name="T32" fmla="*/ 3 w 34"/>
                <a:gd name="T33" fmla="*/ 3 h 36"/>
                <a:gd name="T34" fmla="*/ 3 w 34"/>
                <a:gd name="T35" fmla="*/ 3 h 36"/>
                <a:gd name="T36" fmla="*/ 3 w 34"/>
                <a:gd name="T37" fmla="*/ 3 h 36"/>
                <a:gd name="T38" fmla="*/ 3 w 34"/>
                <a:gd name="T39" fmla="*/ 3 h 36"/>
                <a:gd name="T40" fmla="*/ 3 w 34"/>
                <a:gd name="T41" fmla="*/ 3 h 36"/>
                <a:gd name="T42" fmla="*/ 3 w 34"/>
                <a:gd name="T43" fmla="*/ 3 h 36"/>
                <a:gd name="T44" fmla="*/ 3 w 34"/>
                <a:gd name="T45" fmla="*/ 3 h 36"/>
                <a:gd name="T46" fmla="*/ 3 w 34"/>
                <a:gd name="T47" fmla="*/ 3 h 36"/>
                <a:gd name="T48" fmla="*/ 3 w 34"/>
                <a:gd name="T49" fmla="*/ 3 h 36"/>
                <a:gd name="T50" fmla="*/ 3 w 34"/>
                <a:gd name="T51" fmla="*/ 3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" h="36">
                  <a:moveTo>
                    <a:pt x="23" y="32"/>
                  </a:moveTo>
                  <a:cubicBezTo>
                    <a:pt x="19" y="34"/>
                    <a:pt x="15" y="36"/>
                    <a:pt x="10" y="36"/>
                  </a:cubicBezTo>
                  <a:cubicBezTo>
                    <a:pt x="2" y="36"/>
                    <a:pt x="0" y="32"/>
                    <a:pt x="0" y="26"/>
                  </a:cubicBezTo>
                  <a:cubicBezTo>
                    <a:pt x="0" y="18"/>
                    <a:pt x="4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8"/>
                    <a:pt x="21" y="6"/>
                    <a:pt x="15" y="6"/>
                  </a:cubicBezTo>
                  <a:cubicBezTo>
                    <a:pt x="13" y="6"/>
                    <a:pt x="8" y="7"/>
                    <a:pt x="5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7" y="0"/>
                    <a:pt x="13" y="0"/>
                    <a:pt x="16" y="0"/>
                  </a:cubicBezTo>
                  <a:cubicBezTo>
                    <a:pt x="29" y="0"/>
                    <a:pt x="30" y="5"/>
                    <a:pt x="30" y="1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30"/>
                    <a:pt x="31" y="30"/>
                    <a:pt x="33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2" y="36"/>
                    <a:pt x="30" y="36"/>
                    <a:pt x="29" y="36"/>
                  </a:cubicBezTo>
                  <a:cubicBezTo>
                    <a:pt x="26" y="36"/>
                    <a:pt x="24" y="35"/>
                    <a:pt x="23" y="32"/>
                  </a:cubicBezTo>
                  <a:close/>
                  <a:moveTo>
                    <a:pt x="23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0" y="20"/>
                    <a:pt x="8" y="21"/>
                    <a:pt x="8" y="26"/>
                  </a:cubicBezTo>
                  <a:cubicBezTo>
                    <a:pt x="8" y="29"/>
                    <a:pt x="9" y="30"/>
                    <a:pt x="12" y="30"/>
                  </a:cubicBezTo>
                  <a:cubicBezTo>
                    <a:pt x="15" y="30"/>
                    <a:pt x="20" y="28"/>
                    <a:pt x="23" y="26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5" name="Freeform 195"/>
            <p:cNvSpPr>
              <a:spLocks/>
            </p:cNvSpPr>
            <p:nvPr userDrawn="1"/>
          </p:nvSpPr>
          <p:spPr bwMode="auto">
            <a:xfrm>
              <a:off x="2907" y="643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6" name="Freeform 196"/>
            <p:cNvSpPr>
              <a:spLocks/>
            </p:cNvSpPr>
            <p:nvPr userDrawn="1"/>
          </p:nvSpPr>
          <p:spPr bwMode="auto">
            <a:xfrm>
              <a:off x="2706" y="697"/>
              <a:ext cx="30" cy="42"/>
            </a:xfrm>
            <a:custGeom>
              <a:avLst/>
              <a:gdLst>
                <a:gd name="T0" fmla="*/ 3 w 35"/>
                <a:gd name="T1" fmla="*/ 0 h 49"/>
                <a:gd name="T2" fmla="*/ 3 w 35"/>
                <a:gd name="T3" fmla="*/ 2 h 49"/>
                <a:gd name="T4" fmla="*/ 3 w 35"/>
                <a:gd name="T5" fmla="*/ 3 h 49"/>
                <a:gd name="T6" fmla="*/ 3 w 35"/>
                <a:gd name="T7" fmla="*/ 3 h 49"/>
                <a:gd name="T8" fmla="*/ 3 w 35"/>
                <a:gd name="T9" fmla="*/ 3 h 49"/>
                <a:gd name="T10" fmla="*/ 3 w 35"/>
                <a:gd name="T11" fmla="*/ 3 h 49"/>
                <a:gd name="T12" fmla="*/ 3 w 35"/>
                <a:gd name="T13" fmla="*/ 3 h 49"/>
                <a:gd name="T14" fmla="*/ 3 w 35"/>
                <a:gd name="T15" fmla="*/ 3 h 49"/>
                <a:gd name="T16" fmla="*/ 3 w 35"/>
                <a:gd name="T17" fmla="*/ 3 h 49"/>
                <a:gd name="T18" fmla="*/ 3 w 35"/>
                <a:gd name="T19" fmla="*/ 3 h 49"/>
                <a:gd name="T20" fmla="*/ 3 w 35"/>
                <a:gd name="T21" fmla="*/ 3 h 49"/>
                <a:gd name="T22" fmla="*/ 3 w 35"/>
                <a:gd name="T23" fmla="*/ 3 h 49"/>
                <a:gd name="T24" fmla="*/ 3 w 35"/>
                <a:gd name="T25" fmla="*/ 3 h 49"/>
                <a:gd name="T26" fmla="*/ 0 w 35"/>
                <a:gd name="T27" fmla="*/ 3 h 49"/>
                <a:gd name="T28" fmla="*/ 3 w 35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9">
                  <a:moveTo>
                    <a:pt x="20" y="0"/>
                  </a:moveTo>
                  <a:cubicBezTo>
                    <a:pt x="23" y="0"/>
                    <a:pt x="29" y="1"/>
                    <a:pt x="33" y="2"/>
                  </a:cubicBezTo>
                  <a:cubicBezTo>
                    <a:pt x="34" y="3"/>
                    <a:pt x="35" y="3"/>
                    <a:pt x="34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3" y="9"/>
                    <a:pt x="32" y="9"/>
                  </a:cubicBezTo>
                  <a:cubicBezTo>
                    <a:pt x="28" y="8"/>
                    <a:pt x="24" y="8"/>
                    <a:pt x="20" y="8"/>
                  </a:cubicBezTo>
                  <a:cubicBezTo>
                    <a:pt x="11" y="8"/>
                    <a:pt x="9" y="16"/>
                    <a:pt x="9" y="25"/>
                  </a:cubicBezTo>
                  <a:cubicBezTo>
                    <a:pt x="9" y="34"/>
                    <a:pt x="11" y="42"/>
                    <a:pt x="20" y="42"/>
                  </a:cubicBezTo>
                  <a:cubicBezTo>
                    <a:pt x="25" y="42"/>
                    <a:pt x="28" y="41"/>
                    <a:pt x="32" y="41"/>
                  </a:cubicBezTo>
                  <a:cubicBezTo>
                    <a:pt x="33" y="41"/>
                    <a:pt x="34" y="41"/>
                    <a:pt x="34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4" y="47"/>
                    <a:pt x="33" y="47"/>
                  </a:cubicBezTo>
                  <a:cubicBezTo>
                    <a:pt x="30" y="49"/>
                    <a:pt x="23" y="49"/>
                    <a:pt x="20" y="49"/>
                  </a:cubicBezTo>
                  <a:cubicBezTo>
                    <a:pt x="4" y="49"/>
                    <a:pt x="0" y="37"/>
                    <a:pt x="0" y="25"/>
                  </a:cubicBezTo>
                  <a:cubicBezTo>
                    <a:pt x="0" y="13"/>
                    <a:pt x="3" y="0"/>
                    <a:pt x="20" y="0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7" name="Freeform 197"/>
            <p:cNvSpPr>
              <a:spLocks noEditPoints="1"/>
            </p:cNvSpPr>
            <p:nvPr userDrawn="1"/>
          </p:nvSpPr>
          <p:spPr bwMode="auto">
            <a:xfrm>
              <a:off x="2736" y="708"/>
              <a:ext cx="27" cy="31"/>
            </a:xfrm>
            <a:custGeom>
              <a:avLst/>
              <a:gdLst>
                <a:gd name="T0" fmla="*/ 3 w 32"/>
                <a:gd name="T1" fmla="*/ 3 h 36"/>
                <a:gd name="T2" fmla="*/ 0 w 32"/>
                <a:gd name="T3" fmla="*/ 3 h 36"/>
                <a:gd name="T4" fmla="*/ 3 w 32"/>
                <a:gd name="T5" fmla="*/ 0 h 36"/>
                <a:gd name="T6" fmla="*/ 3 w 32"/>
                <a:gd name="T7" fmla="*/ 3 h 36"/>
                <a:gd name="T8" fmla="*/ 3 w 32"/>
                <a:gd name="T9" fmla="*/ 3 h 36"/>
                <a:gd name="T10" fmla="*/ 3 w 32"/>
                <a:gd name="T11" fmla="*/ 3 h 36"/>
                <a:gd name="T12" fmla="*/ 3 w 32"/>
                <a:gd name="T13" fmla="*/ 3 h 36"/>
                <a:gd name="T14" fmla="*/ 3 w 32"/>
                <a:gd name="T15" fmla="*/ 3 h 36"/>
                <a:gd name="T16" fmla="*/ 3 w 32"/>
                <a:gd name="T17" fmla="*/ 3 h 36"/>
                <a:gd name="T18" fmla="*/ 3 w 32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2" y="9"/>
                    <a:pt x="32" y="17"/>
                  </a:cubicBezTo>
                  <a:cubicBezTo>
                    <a:pt x="32" y="26"/>
                    <a:pt x="31" y="36"/>
                    <a:pt x="16" y="36"/>
                  </a:cubicBezTo>
                  <a:close/>
                  <a:moveTo>
                    <a:pt x="16" y="7"/>
                  </a:moveTo>
                  <a:cubicBezTo>
                    <a:pt x="10" y="7"/>
                    <a:pt x="8" y="10"/>
                    <a:pt x="8" y="18"/>
                  </a:cubicBezTo>
                  <a:cubicBezTo>
                    <a:pt x="8" y="26"/>
                    <a:pt x="10" y="29"/>
                    <a:pt x="16" y="29"/>
                  </a:cubicBezTo>
                  <a:cubicBezTo>
                    <a:pt x="22" y="29"/>
                    <a:pt x="24" y="26"/>
                    <a:pt x="24" y="18"/>
                  </a:cubicBezTo>
                  <a:cubicBezTo>
                    <a:pt x="24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8" name="Freeform 198"/>
            <p:cNvSpPr>
              <a:spLocks/>
            </p:cNvSpPr>
            <p:nvPr userDrawn="1"/>
          </p:nvSpPr>
          <p:spPr bwMode="auto">
            <a:xfrm>
              <a:off x="2766" y="708"/>
              <a:ext cx="44" cy="31"/>
            </a:xfrm>
            <a:custGeom>
              <a:avLst/>
              <a:gdLst>
                <a:gd name="T0" fmla="*/ 3 w 51"/>
                <a:gd name="T1" fmla="*/ 3 h 36"/>
                <a:gd name="T2" fmla="*/ 3 w 51"/>
                <a:gd name="T3" fmla="*/ 3 h 36"/>
                <a:gd name="T4" fmla="*/ 3 w 51"/>
                <a:gd name="T5" fmla="*/ 3 h 36"/>
                <a:gd name="T6" fmla="*/ 3 w 51"/>
                <a:gd name="T7" fmla="*/ 3 h 36"/>
                <a:gd name="T8" fmla="*/ 3 w 51"/>
                <a:gd name="T9" fmla="*/ 3 h 36"/>
                <a:gd name="T10" fmla="*/ 3 w 51"/>
                <a:gd name="T11" fmla="*/ 3 h 36"/>
                <a:gd name="T12" fmla="*/ 3 w 51"/>
                <a:gd name="T13" fmla="*/ 3 h 36"/>
                <a:gd name="T14" fmla="*/ 3 w 51"/>
                <a:gd name="T15" fmla="*/ 3 h 36"/>
                <a:gd name="T16" fmla="*/ 3 w 51"/>
                <a:gd name="T17" fmla="*/ 3 h 36"/>
                <a:gd name="T18" fmla="*/ 3 w 51"/>
                <a:gd name="T19" fmla="*/ 3 h 36"/>
                <a:gd name="T20" fmla="*/ 3 w 51"/>
                <a:gd name="T21" fmla="*/ 3 h 36"/>
                <a:gd name="T22" fmla="*/ 3 w 51"/>
                <a:gd name="T23" fmla="*/ 3 h 36"/>
                <a:gd name="T24" fmla="*/ 3 w 51"/>
                <a:gd name="T25" fmla="*/ 3 h 36"/>
                <a:gd name="T26" fmla="*/ 3 w 51"/>
                <a:gd name="T27" fmla="*/ 3 h 36"/>
                <a:gd name="T28" fmla="*/ 3 w 51"/>
                <a:gd name="T29" fmla="*/ 3 h 36"/>
                <a:gd name="T30" fmla="*/ 3 w 51"/>
                <a:gd name="T31" fmla="*/ 3 h 36"/>
                <a:gd name="T32" fmla="*/ 1 w 51"/>
                <a:gd name="T33" fmla="*/ 3 h 36"/>
                <a:gd name="T34" fmla="*/ 0 w 51"/>
                <a:gd name="T35" fmla="*/ 3 h 36"/>
                <a:gd name="T36" fmla="*/ 0 w 51"/>
                <a:gd name="T37" fmla="*/ 2 h 36"/>
                <a:gd name="T38" fmla="*/ 1 w 51"/>
                <a:gd name="T39" fmla="*/ 0 h 36"/>
                <a:gd name="T40" fmla="*/ 3 w 51"/>
                <a:gd name="T41" fmla="*/ 0 h 36"/>
                <a:gd name="T42" fmla="*/ 3 w 51"/>
                <a:gd name="T43" fmla="*/ 2 h 36"/>
                <a:gd name="T44" fmla="*/ 3 w 51"/>
                <a:gd name="T45" fmla="*/ 3 h 36"/>
                <a:gd name="T46" fmla="*/ 3 w 51"/>
                <a:gd name="T47" fmla="*/ 3 h 36"/>
                <a:gd name="T48" fmla="*/ 3 w 51"/>
                <a:gd name="T49" fmla="*/ 0 h 36"/>
                <a:gd name="T50" fmla="*/ 3 w 51"/>
                <a:gd name="T51" fmla="*/ 3 h 36"/>
                <a:gd name="T52" fmla="*/ 3 w 51"/>
                <a:gd name="T53" fmla="*/ 0 h 36"/>
                <a:gd name="T54" fmla="*/ 3 w 51"/>
                <a:gd name="T55" fmla="*/ 3 h 36"/>
                <a:gd name="T56" fmla="*/ 3 w 51"/>
                <a:gd name="T57" fmla="*/ 3 h 36"/>
                <a:gd name="T58" fmla="*/ 3 w 51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36">
                  <a:moveTo>
                    <a:pt x="50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2" y="7"/>
                    <a:pt x="39" y="7"/>
                  </a:cubicBezTo>
                  <a:cubicBezTo>
                    <a:pt x="36" y="7"/>
                    <a:pt x="32" y="9"/>
                    <a:pt x="29" y="10"/>
                  </a:cubicBezTo>
                  <a:cubicBezTo>
                    <a:pt x="29" y="11"/>
                    <a:pt x="29" y="12"/>
                    <a:pt x="29" y="1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5"/>
                    <a:pt x="29" y="36"/>
                    <a:pt x="28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7"/>
                    <a:pt x="17" y="7"/>
                  </a:cubicBezTo>
                  <a:cubicBezTo>
                    <a:pt x="14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7" y="36"/>
                    <a:pt x="6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4" y="0"/>
                    <a:pt x="18" y="0"/>
                  </a:cubicBezTo>
                  <a:cubicBezTo>
                    <a:pt x="23" y="0"/>
                    <a:pt x="26" y="1"/>
                    <a:pt x="28" y="5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50" y="0"/>
                    <a:pt x="51" y="6"/>
                    <a:pt x="51" y="1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59" name="Freeform 199"/>
            <p:cNvSpPr>
              <a:spLocks/>
            </p:cNvSpPr>
            <p:nvPr userDrawn="1"/>
          </p:nvSpPr>
          <p:spPr bwMode="auto">
            <a:xfrm>
              <a:off x="2814" y="708"/>
              <a:ext cx="45" cy="31"/>
            </a:xfrm>
            <a:custGeom>
              <a:avLst/>
              <a:gdLst>
                <a:gd name="T0" fmla="*/ 3 w 52"/>
                <a:gd name="T1" fmla="*/ 3 h 36"/>
                <a:gd name="T2" fmla="*/ 3 w 52"/>
                <a:gd name="T3" fmla="*/ 3 h 36"/>
                <a:gd name="T4" fmla="*/ 3 w 52"/>
                <a:gd name="T5" fmla="*/ 3 h 36"/>
                <a:gd name="T6" fmla="*/ 3 w 52"/>
                <a:gd name="T7" fmla="*/ 3 h 36"/>
                <a:gd name="T8" fmla="*/ 3 w 52"/>
                <a:gd name="T9" fmla="*/ 3 h 36"/>
                <a:gd name="T10" fmla="*/ 3 w 52"/>
                <a:gd name="T11" fmla="*/ 3 h 36"/>
                <a:gd name="T12" fmla="*/ 3 w 52"/>
                <a:gd name="T13" fmla="*/ 3 h 36"/>
                <a:gd name="T14" fmla="*/ 3 w 52"/>
                <a:gd name="T15" fmla="*/ 3 h 36"/>
                <a:gd name="T16" fmla="*/ 3 w 52"/>
                <a:gd name="T17" fmla="*/ 3 h 36"/>
                <a:gd name="T18" fmla="*/ 3 w 52"/>
                <a:gd name="T19" fmla="*/ 3 h 36"/>
                <a:gd name="T20" fmla="*/ 3 w 52"/>
                <a:gd name="T21" fmla="*/ 3 h 36"/>
                <a:gd name="T22" fmla="*/ 3 w 52"/>
                <a:gd name="T23" fmla="*/ 3 h 36"/>
                <a:gd name="T24" fmla="*/ 3 w 52"/>
                <a:gd name="T25" fmla="*/ 3 h 36"/>
                <a:gd name="T26" fmla="*/ 3 w 52"/>
                <a:gd name="T27" fmla="*/ 3 h 36"/>
                <a:gd name="T28" fmla="*/ 3 w 52"/>
                <a:gd name="T29" fmla="*/ 3 h 36"/>
                <a:gd name="T30" fmla="*/ 3 w 52"/>
                <a:gd name="T31" fmla="*/ 3 h 36"/>
                <a:gd name="T32" fmla="*/ 1 w 52"/>
                <a:gd name="T33" fmla="*/ 3 h 36"/>
                <a:gd name="T34" fmla="*/ 0 w 52"/>
                <a:gd name="T35" fmla="*/ 3 h 36"/>
                <a:gd name="T36" fmla="*/ 0 w 52"/>
                <a:gd name="T37" fmla="*/ 2 h 36"/>
                <a:gd name="T38" fmla="*/ 1 w 52"/>
                <a:gd name="T39" fmla="*/ 0 h 36"/>
                <a:gd name="T40" fmla="*/ 3 w 52"/>
                <a:gd name="T41" fmla="*/ 0 h 36"/>
                <a:gd name="T42" fmla="*/ 3 w 52"/>
                <a:gd name="T43" fmla="*/ 2 h 36"/>
                <a:gd name="T44" fmla="*/ 3 w 52"/>
                <a:gd name="T45" fmla="*/ 3 h 36"/>
                <a:gd name="T46" fmla="*/ 3 w 52"/>
                <a:gd name="T47" fmla="*/ 3 h 36"/>
                <a:gd name="T48" fmla="*/ 3 w 52"/>
                <a:gd name="T49" fmla="*/ 0 h 36"/>
                <a:gd name="T50" fmla="*/ 3 w 52"/>
                <a:gd name="T51" fmla="*/ 3 h 36"/>
                <a:gd name="T52" fmla="*/ 3 w 52"/>
                <a:gd name="T53" fmla="*/ 0 h 36"/>
                <a:gd name="T54" fmla="*/ 3 w 52"/>
                <a:gd name="T55" fmla="*/ 3 h 36"/>
                <a:gd name="T56" fmla="*/ 3 w 52"/>
                <a:gd name="T57" fmla="*/ 3 h 36"/>
                <a:gd name="T58" fmla="*/ 3 w 52"/>
                <a:gd name="T59" fmla="*/ 3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" h="36">
                  <a:moveTo>
                    <a:pt x="51" y="36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5"/>
                    <a:pt x="44" y="3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8"/>
                    <a:pt x="43" y="7"/>
                    <a:pt x="39" y="7"/>
                  </a:cubicBezTo>
                  <a:cubicBezTo>
                    <a:pt x="36" y="7"/>
                    <a:pt x="32" y="9"/>
                    <a:pt x="30" y="10"/>
                  </a:cubicBezTo>
                  <a:cubicBezTo>
                    <a:pt x="30" y="11"/>
                    <a:pt x="30" y="12"/>
                    <a:pt x="30" y="1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6"/>
                    <a:pt x="29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2" y="35"/>
                    <a:pt x="22" y="3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1" y="7"/>
                    <a:pt x="17" y="7"/>
                  </a:cubicBezTo>
                  <a:cubicBezTo>
                    <a:pt x="15" y="7"/>
                    <a:pt x="11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5" y="0"/>
                    <a:pt x="19" y="0"/>
                  </a:cubicBezTo>
                  <a:cubicBezTo>
                    <a:pt x="23" y="0"/>
                    <a:pt x="26" y="1"/>
                    <a:pt x="29" y="5"/>
                  </a:cubicBezTo>
                  <a:cubicBezTo>
                    <a:pt x="32" y="2"/>
                    <a:pt x="37" y="0"/>
                    <a:pt x="41" y="0"/>
                  </a:cubicBezTo>
                  <a:cubicBezTo>
                    <a:pt x="51" y="0"/>
                    <a:pt x="52" y="6"/>
                    <a:pt x="52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5"/>
                    <a:pt x="52" y="36"/>
                    <a:pt x="51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0" name="Freeform 200"/>
            <p:cNvSpPr>
              <a:spLocks noEditPoints="1"/>
            </p:cNvSpPr>
            <p:nvPr userDrawn="1"/>
          </p:nvSpPr>
          <p:spPr bwMode="auto">
            <a:xfrm>
              <a:off x="2863" y="697"/>
              <a:ext cx="8" cy="42"/>
            </a:xfrm>
            <a:custGeom>
              <a:avLst/>
              <a:gdLst>
                <a:gd name="T0" fmla="*/ 4 w 9"/>
                <a:gd name="T1" fmla="*/ 3 h 49"/>
                <a:gd name="T2" fmla="*/ 0 w 9"/>
                <a:gd name="T3" fmla="*/ 3 h 49"/>
                <a:gd name="T4" fmla="*/ 4 w 9"/>
                <a:gd name="T5" fmla="*/ 0 h 49"/>
                <a:gd name="T6" fmla="*/ 4 w 9"/>
                <a:gd name="T7" fmla="*/ 3 h 49"/>
                <a:gd name="T8" fmla="*/ 4 w 9"/>
                <a:gd name="T9" fmla="*/ 3 h 49"/>
                <a:gd name="T10" fmla="*/ 4 w 9"/>
                <a:gd name="T11" fmla="*/ 3 h 49"/>
                <a:gd name="T12" fmla="*/ 4 w 9"/>
                <a:gd name="T13" fmla="*/ 3 h 49"/>
                <a:gd name="T14" fmla="*/ 2 w 9"/>
                <a:gd name="T15" fmla="*/ 3 h 49"/>
                <a:gd name="T16" fmla="*/ 1 w 9"/>
                <a:gd name="T17" fmla="*/ 3 h 49"/>
                <a:gd name="T18" fmla="*/ 1 w 9"/>
                <a:gd name="T19" fmla="*/ 3 h 49"/>
                <a:gd name="T20" fmla="*/ 2 w 9"/>
                <a:gd name="T21" fmla="*/ 3 h 49"/>
                <a:gd name="T22" fmla="*/ 4 w 9"/>
                <a:gd name="T23" fmla="*/ 3 h 49"/>
                <a:gd name="T24" fmla="*/ 4 w 9"/>
                <a:gd name="T25" fmla="*/ 3 h 49"/>
                <a:gd name="T26" fmla="*/ 4 w 9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" h="49">
                  <a:moveTo>
                    <a:pt x="5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5" y="8"/>
                  </a:cubicBezTo>
                  <a:close/>
                  <a:moveTo>
                    <a:pt x="9" y="47"/>
                  </a:moveTo>
                  <a:cubicBezTo>
                    <a:pt x="9" y="48"/>
                    <a:pt x="8" y="49"/>
                    <a:pt x="7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8"/>
                    <a:pt x="1" y="4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9" y="14"/>
                    <a:pt x="9" y="15"/>
                  </a:cubicBezTo>
                  <a:lnTo>
                    <a:pt x="9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1" name="Freeform 201"/>
            <p:cNvSpPr>
              <a:spLocks/>
            </p:cNvSpPr>
            <p:nvPr userDrawn="1"/>
          </p:nvSpPr>
          <p:spPr bwMode="auto">
            <a:xfrm>
              <a:off x="2875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2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1" y="29"/>
                    <a:pt x="2" y="29"/>
                  </a:cubicBezTo>
                  <a:cubicBezTo>
                    <a:pt x="5" y="29"/>
                    <a:pt x="10" y="30"/>
                    <a:pt x="12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3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2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2" name="Freeform 202"/>
            <p:cNvSpPr>
              <a:spLocks/>
            </p:cNvSpPr>
            <p:nvPr userDrawn="1"/>
          </p:nvSpPr>
          <p:spPr bwMode="auto">
            <a:xfrm>
              <a:off x="2901" y="708"/>
              <a:ext cx="23" cy="31"/>
            </a:xfrm>
            <a:custGeom>
              <a:avLst/>
              <a:gdLst>
                <a:gd name="T0" fmla="*/ 3 w 27"/>
                <a:gd name="T1" fmla="*/ 3 h 36"/>
                <a:gd name="T2" fmla="*/ 1 w 27"/>
                <a:gd name="T3" fmla="*/ 3 h 36"/>
                <a:gd name="T4" fmla="*/ 0 w 27"/>
                <a:gd name="T5" fmla="*/ 3 h 36"/>
                <a:gd name="T6" fmla="*/ 0 w 27"/>
                <a:gd name="T7" fmla="*/ 3 h 36"/>
                <a:gd name="T8" fmla="*/ 2 w 27"/>
                <a:gd name="T9" fmla="*/ 3 h 36"/>
                <a:gd name="T10" fmla="*/ 3 w 27"/>
                <a:gd name="T11" fmla="*/ 3 h 36"/>
                <a:gd name="T12" fmla="*/ 3 w 27"/>
                <a:gd name="T13" fmla="*/ 3 h 36"/>
                <a:gd name="T14" fmla="*/ 3 w 27"/>
                <a:gd name="T15" fmla="*/ 3 h 36"/>
                <a:gd name="T16" fmla="*/ 0 w 27"/>
                <a:gd name="T17" fmla="*/ 3 h 36"/>
                <a:gd name="T18" fmla="*/ 3 w 27"/>
                <a:gd name="T19" fmla="*/ 0 h 36"/>
                <a:gd name="T20" fmla="*/ 3 w 27"/>
                <a:gd name="T21" fmla="*/ 1 h 36"/>
                <a:gd name="T22" fmla="*/ 3 w 27"/>
                <a:gd name="T23" fmla="*/ 3 h 36"/>
                <a:gd name="T24" fmla="*/ 3 w 27"/>
                <a:gd name="T25" fmla="*/ 3 h 36"/>
                <a:gd name="T26" fmla="*/ 3 w 27"/>
                <a:gd name="T27" fmla="*/ 3 h 36"/>
                <a:gd name="T28" fmla="*/ 3 w 27"/>
                <a:gd name="T29" fmla="*/ 3 h 36"/>
                <a:gd name="T30" fmla="*/ 3 w 27"/>
                <a:gd name="T31" fmla="*/ 3 h 36"/>
                <a:gd name="T32" fmla="*/ 3 w 27"/>
                <a:gd name="T33" fmla="*/ 3 h 36"/>
                <a:gd name="T34" fmla="*/ 3 w 27"/>
                <a:gd name="T35" fmla="*/ 3 h 36"/>
                <a:gd name="T36" fmla="*/ 3 w 27"/>
                <a:gd name="T37" fmla="*/ 3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" h="36">
                  <a:moveTo>
                    <a:pt x="13" y="36"/>
                  </a:moveTo>
                  <a:cubicBezTo>
                    <a:pt x="9" y="36"/>
                    <a:pt x="4" y="36"/>
                    <a:pt x="1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5" y="29"/>
                    <a:pt x="10" y="30"/>
                    <a:pt x="13" y="30"/>
                  </a:cubicBezTo>
                  <a:cubicBezTo>
                    <a:pt x="17" y="30"/>
                    <a:pt x="19" y="28"/>
                    <a:pt x="19" y="26"/>
                  </a:cubicBezTo>
                  <a:cubicBezTo>
                    <a:pt x="19" y="22"/>
                    <a:pt x="18" y="22"/>
                    <a:pt x="13" y="21"/>
                  </a:cubicBezTo>
                  <a:cubicBezTo>
                    <a:pt x="6" y="20"/>
                    <a:pt x="0" y="18"/>
                    <a:pt x="0" y="11"/>
                  </a:cubicBezTo>
                  <a:cubicBezTo>
                    <a:pt x="0" y="3"/>
                    <a:pt x="5" y="0"/>
                    <a:pt x="14" y="0"/>
                  </a:cubicBezTo>
                  <a:cubicBezTo>
                    <a:pt x="16" y="0"/>
                    <a:pt x="21" y="0"/>
                    <a:pt x="24" y="1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3" y="7"/>
                  </a:cubicBezTo>
                  <a:cubicBezTo>
                    <a:pt x="20" y="7"/>
                    <a:pt x="16" y="6"/>
                    <a:pt x="14" y="6"/>
                  </a:cubicBezTo>
                  <a:cubicBezTo>
                    <a:pt x="9" y="6"/>
                    <a:pt x="8" y="7"/>
                    <a:pt x="8" y="10"/>
                  </a:cubicBezTo>
                  <a:cubicBezTo>
                    <a:pt x="8" y="13"/>
                    <a:pt x="10" y="13"/>
                    <a:pt x="14" y="14"/>
                  </a:cubicBezTo>
                  <a:cubicBezTo>
                    <a:pt x="21" y="15"/>
                    <a:pt x="27" y="16"/>
                    <a:pt x="27" y="25"/>
                  </a:cubicBezTo>
                  <a:cubicBezTo>
                    <a:pt x="27" y="33"/>
                    <a:pt x="20" y="36"/>
                    <a:pt x="13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3" name="Freeform 203"/>
            <p:cNvSpPr>
              <a:spLocks noEditPoints="1"/>
            </p:cNvSpPr>
            <p:nvPr userDrawn="1"/>
          </p:nvSpPr>
          <p:spPr bwMode="auto">
            <a:xfrm>
              <a:off x="2928" y="697"/>
              <a:ext cx="7" cy="42"/>
            </a:xfrm>
            <a:custGeom>
              <a:avLst/>
              <a:gdLst>
                <a:gd name="T0" fmla="*/ 4 w 8"/>
                <a:gd name="T1" fmla="*/ 3 h 49"/>
                <a:gd name="T2" fmla="*/ 0 w 8"/>
                <a:gd name="T3" fmla="*/ 3 h 49"/>
                <a:gd name="T4" fmla="*/ 4 w 8"/>
                <a:gd name="T5" fmla="*/ 0 h 49"/>
                <a:gd name="T6" fmla="*/ 4 w 8"/>
                <a:gd name="T7" fmla="*/ 3 h 49"/>
                <a:gd name="T8" fmla="*/ 4 w 8"/>
                <a:gd name="T9" fmla="*/ 3 h 49"/>
                <a:gd name="T10" fmla="*/ 4 w 8"/>
                <a:gd name="T11" fmla="*/ 3 h 49"/>
                <a:gd name="T12" fmla="*/ 4 w 8"/>
                <a:gd name="T13" fmla="*/ 3 h 49"/>
                <a:gd name="T14" fmla="*/ 1 w 8"/>
                <a:gd name="T15" fmla="*/ 3 h 49"/>
                <a:gd name="T16" fmla="*/ 0 w 8"/>
                <a:gd name="T17" fmla="*/ 3 h 49"/>
                <a:gd name="T18" fmla="*/ 0 w 8"/>
                <a:gd name="T19" fmla="*/ 3 h 49"/>
                <a:gd name="T20" fmla="*/ 1 w 8"/>
                <a:gd name="T21" fmla="*/ 3 h 49"/>
                <a:gd name="T22" fmla="*/ 4 w 8"/>
                <a:gd name="T23" fmla="*/ 3 h 49"/>
                <a:gd name="T24" fmla="*/ 4 w 8"/>
                <a:gd name="T25" fmla="*/ 3 h 49"/>
                <a:gd name="T26" fmla="*/ 4 w 8"/>
                <a:gd name="T27" fmla="*/ 3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49">
                  <a:moveTo>
                    <a:pt x="4" y="8"/>
                  </a:moveTo>
                  <a:cubicBezTo>
                    <a:pt x="0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8" y="2"/>
                    <a:pt x="8" y="4"/>
                  </a:cubicBezTo>
                  <a:cubicBezTo>
                    <a:pt x="8" y="6"/>
                    <a:pt x="8" y="8"/>
                    <a:pt x="4" y="8"/>
                  </a:cubicBezTo>
                  <a:close/>
                  <a:moveTo>
                    <a:pt x="8" y="47"/>
                  </a:moveTo>
                  <a:cubicBezTo>
                    <a:pt x="8" y="48"/>
                    <a:pt x="8" y="49"/>
                    <a:pt x="7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4"/>
                    <a:pt x="8" y="15"/>
                  </a:cubicBezTo>
                  <a:lnTo>
                    <a:pt x="8" y="47"/>
                  </a:ln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4" name="Freeform 204"/>
            <p:cNvSpPr>
              <a:spLocks noEditPoints="1"/>
            </p:cNvSpPr>
            <p:nvPr userDrawn="1"/>
          </p:nvSpPr>
          <p:spPr bwMode="auto">
            <a:xfrm>
              <a:off x="2939" y="708"/>
              <a:ext cx="27" cy="31"/>
            </a:xfrm>
            <a:custGeom>
              <a:avLst/>
              <a:gdLst>
                <a:gd name="T0" fmla="*/ 3 w 31"/>
                <a:gd name="T1" fmla="*/ 3 h 36"/>
                <a:gd name="T2" fmla="*/ 0 w 31"/>
                <a:gd name="T3" fmla="*/ 3 h 36"/>
                <a:gd name="T4" fmla="*/ 3 w 31"/>
                <a:gd name="T5" fmla="*/ 0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3 w 31"/>
                <a:gd name="T17" fmla="*/ 3 h 36"/>
                <a:gd name="T18" fmla="*/ 3 w 31"/>
                <a:gd name="T19" fmla="*/ 3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36">
                  <a:moveTo>
                    <a:pt x="16" y="36"/>
                  </a:moveTo>
                  <a:cubicBezTo>
                    <a:pt x="1" y="36"/>
                    <a:pt x="0" y="26"/>
                    <a:pt x="0" y="17"/>
                  </a:cubicBezTo>
                  <a:cubicBezTo>
                    <a:pt x="0" y="11"/>
                    <a:pt x="2" y="0"/>
                    <a:pt x="16" y="0"/>
                  </a:cubicBezTo>
                  <a:cubicBezTo>
                    <a:pt x="30" y="0"/>
                    <a:pt x="31" y="9"/>
                    <a:pt x="31" y="17"/>
                  </a:cubicBezTo>
                  <a:cubicBezTo>
                    <a:pt x="31" y="26"/>
                    <a:pt x="30" y="36"/>
                    <a:pt x="16" y="36"/>
                  </a:cubicBezTo>
                  <a:close/>
                  <a:moveTo>
                    <a:pt x="16" y="7"/>
                  </a:moveTo>
                  <a:cubicBezTo>
                    <a:pt x="9" y="7"/>
                    <a:pt x="8" y="10"/>
                    <a:pt x="8" y="18"/>
                  </a:cubicBezTo>
                  <a:cubicBezTo>
                    <a:pt x="8" y="26"/>
                    <a:pt x="9" y="29"/>
                    <a:pt x="16" y="29"/>
                  </a:cubicBezTo>
                  <a:cubicBezTo>
                    <a:pt x="22" y="29"/>
                    <a:pt x="23" y="26"/>
                    <a:pt x="23" y="18"/>
                  </a:cubicBezTo>
                  <a:cubicBezTo>
                    <a:pt x="23" y="10"/>
                    <a:pt x="22" y="7"/>
                    <a:pt x="16" y="7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65" name="Freeform 205"/>
            <p:cNvSpPr>
              <a:spLocks/>
            </p:cNvSpPr>
            <p:nvPr userDrawn="1"/>
          </p:nvSpPr>
          <p:spPr bwMode="auto">
            <a:xfrm>
              <a:off x="2969" y="708"/>
              <a:ext cx="26" cy="31"/>
            </a:xfrm>
            <a:custGeom>
              <a:avLst/>
              <a:gdLst>
                <a:gd name="T0" fmla="*/ 3 w 31"/>
                <a:gd name="T1" fmla="*/ 3 h 36"/>
                <a:gd name="T2" fmla="*/ 3 w 31"/>
                <a:gd name="T3" fmla="*/ 3 h 36"/>
                <a:gd name="T4" fmla="*/ 3 w 31"/>
                <a:gd name="T5" fmla="*/ 3 h 36"/>
                <a:gd name="T6" fmla="*/ 3 w 31"/>
                <a:gd name="T7" fmla="*/ 3 h 36"/>
                <a:gd name="T8" fmla="*/ 3 w 31"/>
                <a:gd name="T9" fmla="*/ 3 h 36"/>
                <a:gd name="T10" fmla="*/ 3 w 31"/>
                <a:gd name="T11" fmla="*/ 3 h 36"/>
                <a:gd name="T12" fmla="*/ 3 w 31"/>
                <a:gd name="T13" fmla="*/ 3 h 36"/>
                <a:gd name="T14" fmla="*/ 3 w 31"/>
                <a:gd name="T15" fmla="*/ 3 h 36"/>
                <a:gd name="T16" fmla="*/ 2 w 31"/>
                <a:gd name="T17" fmla="*/ 3 h 36"/>
                <a:gd name="T18" fmla="*/ 0 w 31"/>
                <a:gd name="T19" fmla="*/ 3 h 36"/>
                <a:gd name="T20" fmla="*/ 0 w 31"/>
                <a:gd name="T21" fmla="*/ 2 h 36"/>
                <a:gd name="T22" fmla="*/ 2 w 31"/>
                <a:gd name="T23" fmla="*/ 0 h 36"/>
                <a:gd name="T24" fmla="*/ 3 w 31"/>
                <a:gd name="T25" fmla="*/ 0 h 36"/>
                <a:gd name="T26" fmla="*/ 3 w 31"/>
                <a:gd name="T27" fmla="*/ 2 h 36"/>
                <a:gd name="T28" fmla="*/ 3 w 31"/>
                <a:gd name="T29" fmla="*/ 3 h 36"/>
                <a:gd name="T30" fmla="*/ 3 w 31"/>
                <a:gd name="T31" fmla="*/ 3 h 36"/>
                <a:gd name="T32" fmla="*/ 3 w 31"/>
                <a:gd name="T33" fmla="*/ 0 h 36"/>
                <a:gd name="T34" fmla="*/ 3 w 31"/>
                <a:gd name="T35" fmla="*/ 3 h 36"/>
                <a:gd name="T36" fmla="*/ 3 w 31"/>
                <a:gd name="T37" fmla="*/ 3 h 36"/>
                <a:gd name="T38" fmla="*/ 3 w 31"/>
                <a:gd name="T39" fmla="*/ 3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" h="36">
                  <a:moveTo>
                    <a:pt x="30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5"/>
                    <a:pt x="23" y="3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0"/>
                    <a:pt x="22" y="7"/>
                    <a:pt x="18" y="7"/>
                  </a:cubicBezTo>
                  <a:cubicBezTo>
                    <a:pt x="15" y="7"/>
                    <a:pt x="10" y="9"/>
                    <a:pt x="8" y="1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2"/>
                    <a:pt x="16" y="0"/>
                    <a:pt x="21" y="0"/>
                  </a:cubicBezTo>
                  <a:cubicBezTo>
                    <a:pt x="30" y="0"/>
                    <a:pt x="31" y="6"/>
                    <a:pt x="31" y="1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5"/>
                    <a:pt x="31" y="36"/>
                    <a:pt x="30" y="36"/>
                  </a:cubicBezTo>
                  <a:close/>
                </a:path>
              </a:pathLst>
            </a:custGeom>
            <a:solidFill>
              <a:srgbClr val="646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20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Wien 24/10/2014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rgbClr val="000000"/>
                </a:solidFill>
              </a:rPr>
              <a:t>IAEA Symposium  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C317974-B0F7-444C-9189-DB628BA8F9F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3000">
              <a:cs typeface="Arial" charset="0"/>
            </a:endParaRPr>
          </a:p>
        </p:txBody>
      </p:sp>
      <p:sp>
        <p:nvSpPr>
          <p:cNvPr id="296970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3000">
              <a:cs typeface="Arial" charset="0"/>
            </a:endParaRPr>
          </a:p>
        </p:txBody>
      </p:sp>
      <p:pic>
        <p:nvPicPr>
          <p:cNvPr id="1229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4"/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6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GB" sz="3000"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sz="800">
                <a:solidFill>
                  <a:srgbClr val="FFFFFF"/>
                </a:solidFill>
                <a:cs typeface="Arial" charset="0"/>
              </a:rPr>
              <a:t>Energy</a:t>
            </a:r>
            <a:endParaRPr lang="en-GB" sz="800">
              <a:solidFill>
                <a:srgbClr val="FFFFFF"/>
              </a:solidFill>
              <a:cs typeface="Arial" charset="0"/>
            </a:endParaRPr>
          </a:p>
          <a:p>
            <a:pPr algn="ctr" defTabSz="457200">
              <a:defRPr/>
            </a:pPr>
            <a:endParaRPr lang="en-GB" sz="9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0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hf hdr="0" ftr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.wikipedia.org/wiki/Bild:Enlargement_of_the_European_Union_77.gif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 dirty="0" smtClean="0"/>
              <a:t>Reverification of </a:t>
            </a:r>
            <a:r>
              <a:rPr lang="en-GB" altLang="en-US" sz="4000" dirty="0"/>
              <a:t>f</a:t>
            </a:r>
            <a:r>
              <a:rPr lang="en-GB" altLang="en-US" sz="4000" dirty="0" smtClean="0"/>
              <a:t>ull Spent Nuclear Fuel Containers </a:t>
            </a:r>
            <a:endParaRPr lang="en-GB" altLang="en-US" sz="4000" dirty="0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altLang="en-US" dirty="0" err="1"/>
              <a:t>Subtitle</a:t>
            </a:r>
            <a:endParaRPr lang="en-GB" altLang="en-US" dirty="0"/>
          </a:p>
        </p:txBody>
      </p: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410467" cy="454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4869160"/>
            <a:ext cx="41586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Alice Tomanin, Stefano Vaccaro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DG ENER – Euratom Safeguards Directorate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Luxembourg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CAA9CEEE-6AC6-48BF-B746-DB980624634A}" type="slidenum">
              <a:rPr lang="en-GB" altLang="it-IT" smtClean="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en-GB" alt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5" name="Rectangle 32"/>
          <p:cNvSpPr>
            <a:spLocks noChangeArrowheads="1"/>
          </p:cNvSpPr>
          <p:nvPr/>
        </p:nvSpPr>
        <p:spPr bwMode="auto">
          <a:xfrm>
            <a:off x="0" y="116632"/>
            <a:ext cx="6665913" cy="81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8775" indent="-358775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altLang="en-US" sz="2400" b="1" dirty="0" smtClean="0">
                <a:solidFill>
                  <a:srgbClr val="FFFFFF"/>
                </a:solidFill>
              </a:rPr>
              <a:t>Geological Repository</a:t>
            </a:r>
          </a:p>
          <a:p>
            <a:pPr eaLnBrk="0" hangingPunct="0"/>
            <a:r>
              <a:rPr lang="en-US" altLang="en-US" sz="2400" b="1" dirty="0" smtClean="0">
                <a:solidFill>
                  <a:srgbClr val="FFFFFF"/>
                </a:solidFill>
              </a:rPr>
              <a:t>Canisters</a:t>
            </a:r>
            <a:endParaRPr lang="en-US" altLang="en-US" sz="2400" b="1" dirty="0">
              <a:solidFill>
                <a:srgbClr val="FFFFFF"/>
              </a:solidFill>
            </a:endParaRPr>
          </a:p>
          <a:p>
            <a:pPr eaLnBrk="0" hangingPunct="0"/>
            <a:endParaRPr lang="en-US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9" y="1523846"/>
            <a:ext cx="4975225" cy="492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 descr="C:\Users\murteme\Desktop\WP_20151112_10_20_21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36" y="1212330"/>
            <a:ext cx="6138862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97152"/>
            <a:ext cx="2730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259" name="Group 37"/>
          <p:cNvGrpSpPr>
            <a:grpSpLocks/>
          </p:cNvGrpSpPr>
          <p:nvPr/>
        </p:nvGrpSpPr>
        <p:grpSpPr bwMode="auto">
          <a:xfrm>
            <a:off x="176625" y="6208371"/>
            <a:ext cx="392489" cy="433166"/>
            <a:chOff x="455" y="5992"/>
            <a:chExt cx="292" cy="319"/>
          </a:xfrm>
        </p:grpSpPr>
        <p:sp>
          <p:nvSpPr>
            <p:cNvPr id="53260" name="Freeform 38"/>
            <p:cNvSpPr>
              <a:spLocks/>
            </p:cNvSpPr>
            <p:nvPr/>
          </p:nvSpPr>
          <p:spPr bwMode="auto">
            <a:xfrm>
              <a:off x="455" y="5992"/>
              <a:ext cx="93" cy="319"/>
            </a:xfrm>
            <a:custGeom>
              <a:avLst/>
              <a:gdLst>
                <a:gd name="T0" fmla="*/ 0 w 93"/>
                <a:gd name="T1" fmla="*/ 318 h 319"/>
                <a:gd name="T2" fmla="*/ 92 w 93"/>
                <a:gd name="T3" fmla="*/ 318 h 319"/>
                <a:gd name="T4" fmla="*/ 92 w 93"/>
                <a:gd name="T5" fmla="*/ 0 h 319"/>
                <a:gd name="T6" fmla="*/ 0 w 93"/>
                <a:gd name="T7" fmla="*/ 0 h 319"/>
                <a:gd name="T8" fmla="*/ 0 w 93"/>
                <a:gd name="T9" fmla="*/ 318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319">
                  <a:moveTo>
                    <a:pt x="0" y="318"/>
                  </a:moveTo>
                  <a:lnTo>
                    <a:pt x="92" y="3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318"/>
                  </a:lnTo>
                </a:path>
              </a:pathLst>
            </a:custGeom>
            <a:solidFill>
              <a:srgbClr val="2A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1" name="Freeform 39"/>
            <p:cNvSpPr>
              <a:spLocks/>
            </p:cNvSpPr>
            <p:nvPr/>
          </p:nvSpPr>
          <p:spPr bwMode="auto">
            <a:xfrm>
              <a:off x="554" y="5992"/>
              <a:ext cx="99" cy="319"/>
            </a:xfrm>
            <a:custGeom>
              <a:avLst/>
              <a:gdLst>
                <a:gd name="T0" fmla="*/ 0 w 93"/>
                <a:gd name="T1" fmla="*/ 318 h 319"/>
                <a:gd name="T2" fmla="*/ 152 w 93"/>
                <a:gd name="T3" fmla="*/ 318 h 319"/>
                <a:gd name="T4" fmla="*/ 152 w 93"/>
                <a:gd name="T5" fmla="*/ 0 h 319"/>
                <a:gd name="T6" fmla="*/ 0 w 93"/>
                <a:gd name="T7" fmla="*/ 0 h 319"/>
                <a:gd name="T8" fmla="*/ 0 w 93"/>
                <a:gd name="T9" fmla="*/ 318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319">
                  <a:moveTo>
                    <a:pt x="0" y="318"/>
                  </a:moveTo>
                  <a:lnTo>
                    <a:pt x="92" y="3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318"/>
                  </a:lnTo>
                </a:path>
              </a:pathLst>
            </a:custGeom>
            <a:solidFill>
              <a:srgbClr val="2A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2" name="Freeform 40"/>
            <p:cNvSpPr>
              <a:spLocks/>
            </p:cNvSpPr>
            <p:nvPr/>
          </p:nvSpPr>
          <p:spPr bwMode="auto">
            <a:xfrm>
              <a:off x="654" y="5992"/>
              <a:ext cx="93" cy="319"/>
            </a:xfrm>
            <a:custGeom>
              <a:avLst/>
              <a:gdLst>
                <a:gd name="T0" fmla="*/ 0 w 93"/>
                <a:gd name="T1" fmla="*/ 318 h 319"/>
                <a:gd name="T2" fmla="*/ 92 w 93"/>
                <a:gd name="T3" fmla="*/ 318 h 319"/>
                <a:gd name="T4" fmla="*/ 92 w 93"/>
                <a:gd name="T5" fmla="*/ 0 h 319"/>
                <a:gd name="T6" fmla="*/ 0 w 93"/>
                <a:gd name="T7" fmla="*/ 0 h 319"/>
                <a:gd name="T8" fmla="*/ 0 w 93"/>
                <a:gd name="T9" fmla="*/ 318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319">
                  <a:moveTo>
                    <a:pt x="0" y="318"/>
                  </a:moveTo>
                  <a:lnTo>
                    <a:pt x="92" y="3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318"/>
                  </a:lnTo>
                </a:path>
              </a:pathLst>
            </a:custGeom>
            <a:solidFill>
              <a:srgbClr val="2A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3" name="Freeform 41"/>
            <p:cNvSpPr>
              <a:spLocks/>
            </p:cNvSpPr>
            <p:nvPr/>
          </p:nvSpPr>
          <p:spPr bwMode="auto">
            <a:xfrm>
              <a:off x="462" y="6132"/>
              <a:ext cx="78" cy="143"/>
            </a:xfrm>
            <a:custGeom>
              <a:avLst/>
              <a:gdLst>
                <a:gd name="T0" fmla="*/ 44 w 78"/>
                <a:gd name="T1" fmla="*/ 46 h 143"/>
                <a:gd name="T2" fmla="*/ 77 w 78"/>
                <a:gd name="T3" fmla="*/ 46 h 143"/>
                <a:gd name="T4" fmla="*/ 77 w 78"/>
                <a:gd name="T5" fmla="*/ 21 h 143"/>
                <a:gd name="T6" fmla="*/ 56 w 78"/>
                <a:gd name="T7" fmla="*/ 0 h 143"/>
                <a:gd name="T8" fmla="*/ 23 w 78"/>
                <a:gd name="T9" fmla="*/ 0 h 143"/>
                <a:gd name="T10" fmla="*/ 0 w 78"/>
                <a:gd name="T11" fmla="*/ 19 h 143"/>
                <a:gd name="T12" fmla="*/ 0 w 78"/>
                <a:gd name="T13" fmla="*/ 61 h 143"/>
                <a:gd name="T14" fmla="*/ 21 w 78"/>
                <a:gd name="T15" fmla="*/ 84 h 143"/>
                <a:gd name="T16" fmla="*/ 42 w 78"/>
                <a:gd name="T17" fmla="*/ 88 h 143"/>
                <a:gd name="T18" fmla="*/ 42 w 78"/>
                <a:gd name="T19" fmla="*/ 115 h 143"/>
                <a:gd name="T20" fmla="*/ 35 w 78"/>
                <a:gd name="T21" fmla="*/ 117 h 143"/>
                <a:gd name="T22" fmla="*/ 35 w 78"/>
                <a:gd name="T23" fmla="*/ 96 h 143"/>
                <a:gd name="T24" fmla="*/ 0 w 78"/>
                <a:gd name="T25" fmla="*/ 96 h 143"/>
                <a:gd name="T26" fmla="*/ 0 w 78"/>
                <a:gd name="T27" fmla="*/ 123 h 143"/>
                <a:gd name="T28" fmla="*/ 18 w 78"/>
                <a:gd name="T29" fmla="*/ 142 h 143"/>
                <a:gd name="T30" fmla="*/ 58 w 78"/>
                <a:gd name="T31" fmla="*/ 142 h 143"/>
                <a:gd name="T32" fmla="*/ 77 w 78"/>
                <a:gd name="T33" fmla="*/ 123 h 143"/>
                <a:gd name="T34" fmla="*/ 77 w 78"/>
                <a:gd name="T35" fmla="*/ 82 h 143"/>
                <a:gd name="T36" fmla="*/ 58 w 78"/>
                <a:gd name="T37" fmla="*/ 59 h 143"/>
                <a:gd name="T38" fmla="*/ 35 w 78"/>
                <a:gd name="T39" fmla="*/ 56 h 143"/>
                <a:gd name="T40" fmla="*/ 35 w 78"/>
                <a:gd name="T41" fmla="*/ 27 h 143"/>
                <a:gd name="T42" fmla="*/ 44 w 78"/>
                <a:gd name="T43" fmla="*/ 27 h 143"/>
                <a:gd name="T44" fmla="*/ 44 w 78"/>
                <a:gd name="T45" fmla="*/ 46 h 1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8" h="143">
                  <a:moveTo>
                    <a:pt x="44" y="46"/>
                  </a:moveTo>
                  <a:lnTo>
                    <a:pt x="77" y="46"/>
                  </a:lnTo>
                  <a:lnTo>
                    <a:pt x="77" y="21"/>
                  </a:lnTo>
                  <a:lnTo>
                    <a:pt x="56" y="0"/>
                  </a:lnTo>
                  <a:lnTo>
                    <a:pt x="23" y="0"/>
                  </a:lnTo>
                  <a:lnTo>
                    <a:pt x="0" y="19"/>
                  </a:lnTo>
                  <a:lnTo>
                    <a:pt x="0" y="61"/>
                  </a:lnTo>
                  <a:lnTo>
                    <a:pt x="21" y="84"/>
                  </a:lnTo>
                  <a:lnTo>
                    <a:pt x="42" y="88"/>
                  </a:lnTo>
                  <a:lnTo>
                    <a:pt x="42" y="115"/>
                  </a:lnTo>
                  <a:lnTo>
                    <a:pt x="35" y="117"/>
                  </a:lnTo>
                  <a:lnTo>
                    <a:pt x="35" y="96"/>
                  </a:lnTo>
                  <a:lnTo>
                    <a:pt x="0" y="96"/>
                  </a:lnTo>
                  <a:lnTo>
                    <a:pt x="0" y="123"/>
                  </a:lnTo>
                  <a:lnTo>
                    <a:pt x="18" y="142"/>
                  </a:lnTo>
                  <a:lnTo>
                    <a:pt x="58" y="142"/>
                  </a:lnTo>
                  <a:lnTo>
                    <a:pt x="77" y="123"/>
                  </a:lnTo>
                  <a:lnTo>
                    <a:pt x="77" y="82"/>
                  </a:lnTo>
                  <a:lnTo>
                    <a:pt x="58" y="59"/>
                  </a:lnTo>
                  <a:lnTo>
                    <a:pt x="35" y="56"/>
                  </a:lnTo>
                  <a:lnTo>
                    <a:pt x="35" y="27"/>
                  </a:lnTo>
                  <a:lnTo>
                    <a:pt x="44" y="27"/>
                  </a:lnTo>
                  <a:lnTo>
                    <a:pt x="44" y="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4" name="Freeform 42"/>
            <p:cNvSpPr>
              <a:spLocks/>
            </p:cNvSpPr>
            <p:nvPr/>
          </p:nvSpPr>
          <p:spPr bwMode="auto">
            <a:xfrm>
              <a:off x="560" y="6132"/>
              <a:ext cx="88" cy="143"/>
            </a:xfrm>
            <a:custGeom>
              <a:avLst/>
              <a:gdLst>
                <a:gd name="T0" fmla="*/ 0 w 82"/>
                <a:gd name="T1" fmla="*/ 0 h 143"/>
                <a:gd name="T2" fmla="*/ 64 w 82"/>
                <a:gd name="T3" fmla="*/ 0 h 143"/>
                <a:gd name="T4" fmla="*/ 64 w 82"/>
                <a:gd name="T5" fmla="*/ 44 h 143"/>
                <a:gd name="T6" fmla="*/ 91 w 82"/>
                <a:gd name="T7" fmla="*/ 0 h 143"/>
                <a:gd name="T8" fmla="*/ 142 w 82"/>
                <a:gd name="T9" fmla="*/ 0 h 143"/>
                <a:gd name="T10" fmla="*/ 112 w 82"/>
                <a:gd name="T11" fmla="*/ 58 h 143"/>
                <a:gd name="T12" fmla="*/ 142 w 82"/>
                <a:gd name="T13" fmla="*/ 73 h 143"/>
                <a:gd name="T14" fmla="*/ 142 w 82"/>
                <a:gd name="T15" fmla="*/ 142 h 143"/>
                <a:gd name="T16" fmla="*/ 77 w 82"/>
                <a:gd name="T17" fmla="*/ 142 h 143"/>
                <a:gd name="T18" fmla="*/ 77 w 82"/>
                <a:gd name="T19" fmla="*/ 82 h 143"/>
                <a:gd name="T20" fmla="*/ 64 w 82"/>
                <a:gd name="T21" fmla="*/ 82 h 143"/>
                <a:gd name="T22" fmla="*/ 64 w 82"/>
                <a:gd name="T23" fmla="*/ 142 h 143"/>
                <a:gd name="T24" fmla="*/ 0 w 82"/>
                <a:gd name="T25" fmla="*/ 142 h 143"/>
                <a:gd name="T26" fmla="*/ 0 w 82"/>
                <a:gd name="T27" fmla="*/ 0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" h="143">
                  <a:moveTo>
                    <a:pt x="0" y="0"/>
                  </a:moveTo>
                  <a:lnTo>
                    <a:pt x="36" y="0"/>
                  </a:lnTo>
                  <a:lnTo>
                    <a:pt x="36" y="44"/>
                  </a:lnTo>
                  <a:lnTo>
                    <a:pt x="52" y="0"/>
                  </a:lnTo>
                  <a:lnTo>
                    <a:pt x="81" y="0"/>
                  </a:lnTo>
                  <a:lnTo>
                    <a:pt x="63" y="58"/>
                  </a:lnTo>
                  <a:lnTo>
                    <a:pt x="81" y="73"/>
                  </a:lnTo>
                  <a:lnTo>
                    <a:pt x="81" y="142"/>
                  </a:lnTo>
                  <a:lnTo>
                    <a:pt x="44" y="142"/>
                  </a:lnTo>
                  <a:lnTo>
                    <a:pt x="44" y="82"/>
                  </a:lnTo>
                  <a:lnTo>
                    <a:pt x="36" y="82"/>
                  </a:lnTo>
                  <a:lnTo>
                    <a:pt x="36" y="142"/>
                  </a:lnTo>
                  <a:lnTo>
                    <a:pt x="0" y="1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5" name="Freeform 43"/>
            <p:cNvSpPr>
              <a:spLocks/>
            </p:cNvSpPr>
            <p:nvPr/>
          </p:nvSpPr>
          <p:spPr bwMode="auto">
            <a:xfrm>
              <a:off x="662" y="6132"/>
              <a:ext cx="29" cy="143"/>
            </a:xfrm>
            <a:custGeom>
              <a:avLst/>
              <a:gdLst>
                <a:gd name="T0" fmla="*/ 0 w 35"/>
                <a:gd name="T1" fmla="*/ 0 h 143"/>
                <a:gd name="T2" fmla="*/ 7 w 35"/>
                <a:gd name="T3" fmla="*/ 0 h 143"/>
                <a:gd name="T4" fmla="*/ 7 w 35"/>
                <a:gd name="T5" fmla="*/ 142 h 143"/>
                <a:gd name="T6" fmla="*/ 0 w 35"/>
                <a:gd name="T7" fmla="*/ 142 h 143"/>
                <a:gd name="T8" fmla="*/ 0 w 35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143">
                  <a:moveTo>
                    <a:pt x="0" y="0"/>
                  </a:moveTo>
                  <a:lnTo>
                    <a:pt x="34" y="0"/>
                  </a:lnTo>
                  <a:lnTo>
                    <a:pt x="34" y="142"/>
                  </a:lnTo>
                  <a:lnTo>
                    <a:pt x="0" y="1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266" name="Freeform 44"/>
            <p:cNvSpPr>
              <a:spLocks/>
            </p:cNvSpPr>
            <p:nvPr/>
          </p:nvSpPr>
          <p:spPr bwMode="auto">
            <a:xfrm>
              <a:off x="696" y="6132"/>
              <a:ext cx="43" cy="143"/>
            </a:xfrm>
            <a:custGeom>
              <a:avLst/>
              <a:gdLst>
                <a:gd name="T0" fmla="*/ 0 w 43"/>
                <a:gd name="T1" fmla="*/ 0 h 143"/>
                <a:gd name="T2" fmla="*/ 23 w 43"/>
                <a:gd name="T3" fmla="*/ 0 h 143"/>
                <a:gd name="T4" fmla="*/ 42 w 43"/>
                <a:gd name="T5" fmla="*/ 19 h 143"/>
                <a:gd name="T6" fmla="*/ 42 w 43"/>
                <a:gd name="T7" fmla="*/ 56 h 143"/>
                <a:gd name="T8" fmla="*/ 23 w 43"/>
                <a:gd name="T9" fmla="*/ 69 h 143"/>
                <a:gd name="T10" fmla="*/ 42 w 43"/>
                <a:gd name="T11" fmla="*/ 84 h 143"/>
                <a:gd name="T12" fmla="*/ 42 w 43"/>
                <a:gd name="T13" fmla="*/ 121 h 143"/>
                <a:gd name="T14" fmla="*/ 19 w 43"/>
                <a:gd name="T15" fmla="*/ 142 h 143"/>
                <a:gd name="T16" fmla="*/ 0 w 43"/>
                <a:gd name="T17" fmla="*/ 142 h 143"/>
                <a:gd name="T18" fmla="*/ 0 w 43"/>
                <a:gd name="T19" fmla="*/ 115 h 143"/>
                <a:gd name="T20" fmla="*/ 10 w 43"/>
                <a:gd name="T21" fmla="*/ 115 h 143"/>
                <a:gd name="T22" fmla="*/ 10 w 43"/>
                <a:gd name="T23" fmla="*/ 82 h 143"/>
                <a:gd name="T24" fmla="*/ 0 w 43"/>
                <a:gd name="T25" fmla="*/ 82 h 143"/>
                <a:gd name="T26" fmla="*/ 0 w 43"/>
                <a:gd name="T27" fmla="*/ 58 h 143"/>
                <a:gd name="T28" fmla="*/ 10 w 43"/>
                <a:gd name="T29" fmla="*/ 58 h 143"/>
                <a:gd name="T30" fmla="*/ 10 w 43"/>
                <a:gd name="T31" fmla="*/ 27 h 143"/>
                <a:gd name="T32" fmla="*/ 0 w 43"/>
                <a:gd name="T33" fmla="*/ 27 h 143"/>
                <a:gd name="T34" fmla="*/ 0 w 43"/>
                <a:gd name="T35" fmla="*/ 0 h 1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" h="143">
                  <a:moveTo>
                    <a:pt x="0" y="0"/>
                  </a:moveTo>
                  <a:lnTo>
                    <a:pt x="23" y="0"/>
                  </a:lnTo>
                  <a:lnTo>
                    <a:pt x="42" y="19"/>
                  </a:lnTo>
                  <a:lnTo>
                    <a:pt x="42" y="56"/>
                  </a:lnTo>
                  <a:lnTo>
                    <a:pt x="23" y="69"/>
                  </a:lnTo>
                  <a:lnTo>
                    <a:pt x="42" y="84"/>
                  </a:lnTo>
                  <a:lnTo>
                    <a:pt x="42" y="121"/>
                  </a:lnTo>
                  <a:lnTo>
                    <a:pt x="19" y="142"/>
                  </a:lnTo>
                  <a:lnTo>
                    <a:pt x="0" y="142"/>
                  </a:lnTo>
                  <a:lnTo>
                    <a:pt x="0" y="115"/>
                  </a:lnTo>
                  <a:lnTo>
                    <a:pt x="10" y="115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58"/>
                  </a:lnTo>
                  <a:lnTo>
                    <a:pt x="10" y="58"/>
                  </a:lnTo>
                  <a:lnTo>
                    <a:pt x="10" y="27"/>
                  </a:lnTo>
                  <a:lnTo>
                    <a:pt x="0" y="2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2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16" y="2780928"/>
            <a:ext cx="25527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the container is closed and welded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3849291"/>
          </a:xfrm>
        </p:spPr>
        <p:txBody>
          <a:bodyPr/>
          <a:lstStyle/>
          <a:p>
            <a:r>
              <a:rPr lang="en-US" dirty="0" smtClean="0"/>
              <a:t>It is kept under Continuity of Knowledge (</a:t>
            </a:r>
            <a:r>
              <a:rPr lang="en-US" dirty="0" err="1" smtClean="0"/>
              <a:t>CoK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By sealing</a:t>
            </a:r>
          </a:p>
          <a:p>
            <a:pPr lvl="1"/>
            <a:r>
              <a:rPr lang="en-US" dirty="0" smtClean="0"/>
              <a:t>By surveillance</a:t>
            </a:r>
          </a:p>
          <a:p>
            <a:pPr lvl="1"/>
            <a:r>
              <a:rPr lang="en-US" dirty="0" smtClean="0"/>
              <a:t>By neutron/gamma monitoring the accesses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sz="4000" dirty="0" smtClean="0"/>
              <a:t>What if </a:t>
            </a:r>
            <a:r>
              <a:rPr lang="en-US" sz="4000" dirty="0" err="1" smtClean="0"/>
              <a:t>CoK</a:t>
            </a:r>
            <a:r>
              <a:rPr lang="en-US" sz="4000" dirty="0" smtClean="0"/>
              <a:t> is lost?</a:t>
            </a:r>
            <a:endParaRPr lang="en-GB" sz="4000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5061"/>
            <a:ext cx="14271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0" y="116632"/>
            <a:ext cx="6665913" cy="81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8775" indent="-358775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altLang="en-US" sz="2400" b="1" dirty="0" err="1" smtClean="0">
                <a:solidFill>
                  <a:srgbClr val="FFFFFF"/>
                </a:solidFill>
              </a:rPr>
              <a:t>CoK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 on containers</a:t>
            </a:r>
            <a:endParaRPr lang="en-US" altLang="en-US" sz="2400" b="1" dirty="0">
              <a:solidFill>
                <a:srgbClr val="FFFFFF"/>
              </a:solidFill>
            </a:endParaRPr>
          </a:p>
          <a:p>
            <a:pPr eaLnBrk="0" hangingPunct="0"/>
            <a:endParaRPr lang="en-US" alt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86" y="1509519"/>
            <a:ext cx="2677106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4389"/>
            <a:ext cx="8229600" cy="864096"/>
          </a:xfrm>
        </p:spPr>
        <p:txBody>
          <a:bodyPr/>
          <a:lstStyle/>
          <a:p>
            <a:r>
              <a:rPr lang="en-GB" altLang="en-US" dirty="0" smtClean="0">
                <a:solidFill>
                  <a:schemeClr val="bg1"/>
                </a:solidFill>
              </a:rPr>
              <a:t>Containers re-verification</a:t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sz="2000" dirty="0" smtClean="0">
                <a:solidFill>
                  <a:schemeClr val="bg1"/>
                </a:solidFill>
              </a:rPr>
              <a:t>without opening the lid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52012"/>
            <a:ext cx="5220392" cy="4370913"/>
          </a:xfrm>
        </p:spPr>
        <p:txBody>
          <a:bodyPr/>
          <a:lstStyle/>
          <a:p>
            <a:r>
              <a:rPr lang="en-GB" altLang="en-US" dirty="0" smtClean="0"/>
              <a:t>Current </a:t>
            </a:r>
            <a:r>
              <a:rPr lang="en-GB" altLang="en-US" dirty="0"/>
              <a:t>solution: 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neutron emission fingerprint</a:t>
            </a:r>
            <a:endParaRPr lang="en-GB" altLang="en-US" dirty="0" smtClean="0"/>
          </a:p>
          <a:p>
            <a:pPr lvl="1"/>
            <a:r>
              <a:rPr lang="de-DE" altLang="en-US" dirty="0" err="1" smtClean="0"/>
              <a:t>Issues</a:t>
            </a:r>
            <a:r>
              <a:rPr lang="de-DE" altLang="en-US" dirty="0" smtClean="0"/>
              <a:t>: </a:t>
            </a:r>
            <a:r>
              <a:rPr lang="de-DE" altLang="en-US" dirty="0" err="1" smtClean="0"/>
              <a:t>accuracy</a:t>
            </a:r>
            <a:r>
              <a:rPr lang="de-DE" altLang="en-US" dirty="0" smtClean="0"/>
              <a:t>, dose, </a:t>
            </a:r>
            <a:r>
              <a:rPr lang="de-DE" altLang="en-US" dirty="0" err="1" smtClean="0"/>
              <a:t>handling</a:t>
            </a:r>
            <a:endParaRPr lang="de-DE" altLang="en-US" dirty="0" smtClean="0"/>
          </a:p>
          <a:p>
            <a:pPr lvl="1"/>
            <a:r>
              <a:rPr lang="en-GB" altLang="en-US" dirty="0"/>
              <a:t>NOT good enough or AT THE LIMIT for one significant </a:t>
            </a:r>
            <a:r>
              <a:rPr lang="en-GB" altLang="en-US" dirty="0" smtClean="0"/>
              <a:t>quantity of fissile material (goal </a:t>
            </a:r>
            <a:r>
              <a:rPr lang="en-GB" altLang="en-US" dirty="0"/>
              <a:t>quantity).</a:t>
            </a:r>
            <a:endParaRPr lang="de-DE" altLang="en-US" dirty="0" smtClean="0"/>
          </a:p>
          <a:p>
            <a:r>
              <a:rPr lang="en-GB" altLang="en-US" dirty="0" smtClean="0"/>
              <a:t>Improvements on </a:t>
            </a:r>
            <a:r>
              <a:rPr lang="en-GB" altLang="en-US" dirty="0" err="1" smtClean="0"/>
              <a:t>CoK</a:t>
            </a:r>
            <a:r>
              <a:rPr lang="en-GB" altLang="en-US" dirty="0" smtClean="0"/>
              <a:t> ruggedness </a:t>
            </a:r>
            <a:r>
              <a:rPr lang="de-DE" altLang="en-US" dirty="0" smtClean="0"/>
              <a:t> </a:t>
            </a:r>
            <a:endParaRPr lang="de-DE" altLang="en-US" dirty="0" smtClean="0"/>
          </a:p>
          <a:p>
            <a:pPr lvl="1"/>
            <a:r>
              <a:rPr lang="de-DE" altLang="en-US" dirty="0" err="1" smtClean="0"/>
              <a:t>Ultrasonic</a:t>
            </a:r>
            <a:endParaRPr lang="de-DE" altLang="en-US" dirty="0" smtClean="0"/>
          </a:p>
          <a:p>
            <a:pPr lvl="1"/>
            <a:r>
              <a:rPr lang="de-DE" altLang="en-US" dirty="0" smtClean="0"/>
              <a:t>Laser</a:t>
            </a:r>
            <a:endParaRPr lang="en-GB" altLang="en-US" dirty="0"/>
          </a:p>
        </p:txBody>
      </p:sp>
      <p:pic>
        <p:nvPicPr>
          <p:cNvPr id="4" name="Picture 6" descr="Castor det sondbn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04" y="1443608"/>
            <a:ext cx="1654948" cy="20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73" y="3213894"/>
            <a:ext cx="1621609" cy="19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72595"/>
              </p:ext>
            </p:extLst>
          </p:nvPr>
        </p:nvGraphicFramePr>
        <p:xfrm>
          <a:off x="5732464" y="5136506"/>
          <a:ext cx="3091894" cy="163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4" name="Worksheet" r:id="rId7" imgW="4677156" imgH="2476805" progId="Excel.Sheet.8">
                  <p:embed/>
                </p:oleObj>
              </mc:Choice>
              <mc:Fallback>
                <p:oleObj name="Worksheet" r:id="rId7" imgW="4677156" imgH="247680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4" y="5136506"/>
                        <a:ext cx="3091894" cy="1636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3" y="5301208"/>
            <a:ext cx="465772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36283"/>
            <a:ext cx="55290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Peerani</a:t>
            </a:r>
            <a:r>
              <a:rPr lang="en-US" dirty="0" smtClean="0"/>
              <a:t>, </a:t>
            </a:r>
            <a:r>
              <a:rPr lang="en-US" dirty="0" err="1" smtClean="0"/>
              <a:t>Galletta</a:t>
            </a:r>
            <a:r>
              <a:rPr lang="en-US" dirty="0" smtClean="0"/>
              <a:t>, </a:t>
            </a:r>
            <a:r>
              <a:rPr lang="en-GB" dirty="0"/>
              <a:t>Nuclear Engineering and Design 237 (2007) 94–99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0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48" y="1960860"/>
            <a:ext cx="4378052" cy="368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4389"/>
            <a:ext cx="8229600" cy="864096"/>
          </a:xfrm>
        </p:spPr>
        <p:txBody>
          <a:bodyPr/>
          <a:lstStyle/>
          <a:p>
            <a:r>
              <a:rPr lang="en-GB" altLang="en-US" dirty="0" smtClean="0">
                <a:solidFill>
                  <a:schemeClr val="bg1"/>
                </a:solidFill>
              </a:rPr>
              <a:t>Containers re-verification</a:t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sz="2000" dirty="0" smtClean="0">
                <a:solidFill>
                  <a:schemeClr val="bg1"/>
                </a:solidFill>
              </a:rPr>
              <a:t>without opening the lid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8579"/>
            <a:ext cx="5508104" cy="5078773"/>
          </a:xfrm>
        </p:spPr>
        <p:txBody>
          <a:bodyPr/>
          <a:lstStyle/>
          <a:p>
            <a:r>
              <a:rPr lang="de-DE" altLang="en-US" dirty="0" smtClean="0"/>
              <a:t>Are </a:t>
            </a:r>
            <a:r>
              <a:rPr lang="de-DE" altLang="en-US" dirty="0" err="1" smtClean="0"/>
              <a:t>Muons</a:t>
            </a:r>
            <a:r>
              <a:rPr lang="de-DE" altLang="en-US" dirty="0" smtClean="0"/>
              <a:t> a </a:t>
            </a:r>
            <a:r>
              <a:rPr lang="de-DE" altLang="en-US" dirty="0" err="1" smtClean="0"/>
              <a:t>viable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solution</a:t>
            </a:r>
            <a:r>
              <a:rPr lang="de-DE" altLang="en-US" dirty="0" smtClean="0"/>
              <a:t>?</a:t>
            </a:r>
            <a:endParaRPr lang="de-DE" altLang="en-US" dirty="0" smtClean="0"/>
          </a:p>
          <a:p>
            <a:pPr lvl="1"/>
            <a:r>
              <a:rPr lang="en-US" dirty="0" smtClean="0"/>
              <a:t>Potential: </a:t>
            </a:r>
            <a:endParaRPr lang="en-US" dirty="0" smtClean="0"/>
          </a:p>
          <a:p>
            <a:pPr lvl="2"/>
            <a:r>
              <a:rPr lang="en-US" dirty="0" smtClean="0"/>
              <a:t>suitable </a:t>
            </a:r>
            <a:r>
              <a:rPr lang="en-US" dirty="0" smtClean="0"/>
              <a:t>measurement </a:t>
            </a:r>
            <a:r>
              <a:rPr lang="en-US" dirty="0" smtClean="0"/>
              <a:t>time </a:t>
            </a:r>
          </a:p>
          <a:p>
            <a:pPr lvl="2"/>
            <a:r>
              <a:rPr lang="en-US" dirty="0"/>
              <a:t>g</a:t>
            </a:r>
            <a:r>
              <a:rPr lang="en-US" dirty="0" smtClean="0"/>
              <a:t>ood acceptance from </a:t>
            </a:r>
            <a:r>
              <a:rPr lang="en-US" dirty="0" smtClean="0"/>
              <a:t>nuclear operators</a:t>
            </a:r>
          </a:p>
          <a:p>
            <a:pPr lvl="1"/>
            <a:r>
              <a:rPr lang="en-US" dirty="0" smtClean="0"/>
              <a:t>Issues: </a:t>
            </a:r>
            <a:r>
              <a:rPr lang="en-US" dirty="0" smtClean="0"/>
              <a:t>low Z resolution</a:t>
            </a:r>
          </a:p>
          <a:p>
            <a:pPr lvl="2"/>
            <a:r>
              <a:rPr lang="en-US" dirty="0" smtClean="0"/>
              <a:t>No possibility to distinguish between </a:t>
            </a:r>
            <a:br>
              <a:rPr lang="en-US" dirty="0" smtClean="0"/>
            </a:br>
            <a:r>
              <a:rPr lang="en-US" dirty="0" err="1" smtClean="0"/>
              <a:t>Pb</a:t>
            </a:r>
            <a:r>
              <a:rPr lang="en-US" dirty="0" smtClean="0"/>
              <a:t>, U or Pu </a:t>
            </a:r>
          </a:p>
          <a:p>
            <a:pPr lvl="2"/>
            <a:r>
              <a:rPr lang="en-US" dirty="0" smtClean="0"/>
              <a:t>Could be a limitation for replacement </a:t>
            </a:r>
            <a:br>
              <a:rPr lang="en-US" dirty="0" smtClean="0"/>
            </a:br>
            <a:r>
              <a:rPr lang="en-US" dirty="0" smtClean="0"/>
              <a:t>scenarios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r>
              <a:rPr lang="en-US" b="0" dirty="0" smtClean="0"/>
              <a:t>However: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u="sng" dirty="0" smtClean="0"/>
              <a:t>no technique is currently able to achieve the detection goal of one significant quantity missing</a:t>
            </a:r>
            <a:endParaRPr lang="en-GB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136335" y="5379483"/>
            <a:ext cx="2007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Checchia, </a:t>
            </a:r>
            <a:r>
              <a:rPr lang="en-US" dirty="0" err="1" smtClean="0"/>
              <a:t>Ispra</a:t>
            </a:r>
            <a:r>
              <a:rPr lang="en-US" dirty="0" smtClean="0"/>
              <a:t>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3D375-730B-4D9E-98E4-B138410FC162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844" y="24389"/>
            <a:ext cx="8229600" cy="864096"/>
          </a:xfrm>
          <a:prstGeom prst="rect">
            <a:avLst/>
          </a:prstGeom>
        </p:spPr>
        <p:txBody>
          <a:bodyPr anchor="t"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0" y="116632"/>
            <a:ext cx="6665913" cy="81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8775" indent="-358775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altLang="en-US" sz="2400" b="1" dirty="0" smtClean="0">
                <a:solidFill>
                  <a:srgbClr val="FFFFFF"/>
                </a:solidFill>
              </a:rPr>
              <a:t>Conclusions</a:t>
            </a:r>
            <a:endParaRPr lang="en-US" altLang="en-US" sz="2400" b="1" dirty="0">
              <a:solidFill>
                <a:srgbClr val="FFFFFF"/>
              </a:solidFill>
            </a:endParaRPr>
          </a:p>
          <a:p>
            <a:pPr eaLnBrk="0" hangingPunct="0"/>
            <a:endParaRPr lang="en-US" alt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408232"/>
            <a:ext cx="84969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The European Commission's safeguards system applies to  containers of spent nuclear fuel assemblies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NDA by assembly upon loading the container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Seals and surveillance to maintain </a:t>
            </a:r>
            <a:r>
              <a:rPr lang="en-GB" sz="2000" dirty="0" err="1" smtClean="0"/>
              <a:t>CoK</a:t>
            </a:r>
            <a:endParaRPr lang="en-GB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If </a:t>
            </a:r>
            <a:r>
              <a:rPr lang="en-GB" sz="2000" dirty="0" err="1" smtClean="0"/>
              <a:t>CoK</a:t>
            </a:r>
            <a:r>
              <a:rPr lang="en-GB" sz="2000" dirty="0" smtClean="0"/>
              <a:t> is lost, it needs to be re-</a:t>
            </a:r>
            <a:r>
              <a:rPr lang="en-GB" sz="2000" dirty="0" err="1" smtClean="0"/>
              <a:t>estabilished</a:t>
            </a:r>
            <a:r>
              <a:rPr lang="en-GB" sz="2000" dirty="0" smtClean="0"/>
              <a:t>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Timely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Accurately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Avoiding excessive burden to nuclear operators</a:t>
            </a:r>
          </a:p>
          <a:p>
            <a:pPr lvl="1">
              <a:spcBef>
                <a:spcPts val="600"/>
              </a:spcBef>
            </a:pPr>
            <a:endParaRPr lang="en-GB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Possible application of Muon tomography to the re-verification of closed spent fuel </a:t>
            </a:r>
            <a:r>
              <a:rPr lang="en-GB" sz="2000" dirty="0" smtClean="0"/>
              <a:t>containers</a:t>
            </a:r>
            <a:r>
              <a:rPr lang="en-GB" sz="2000" dirty="0"/>
              <a:t> </a:t>
            </a:r>
            <a:r>
              <a:rPr lang="en-GB" sz="2000" dirty="0" smtClean="0"/>
              <a:t>can be a potential way to detect 1 significant quantity (roughly 1 fuel assembly) of nuclear material missing. </a:t>
            </a:r>
            <a:endParaRPr lang="en-GB" sz="2000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25197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7584" y="2420888"/>
            <a:ext cx="7772400" cy="1362075"/>
          </a:xfrm>
        </p:spPr>
        <p:txBody>
          <a:bodyPr/>
          <a:lstStyle/>
          <a:p>
            <a:r>
              <a:rPr lang="en-US" sz="2800" dirty="0" smtClean="0"/>
              <a:t>Thank you for your attention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>
                <a:solidFill>
                  <a:srgbClr val="000000"/>
                </a:solidFill>
              </a:rPr>
              <a:t>24/10/2014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IAEA Symposium Wien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r>
              <a:rPr lang="en-GB" sz="1800" dirty="0" smtClean="0">
                <a:effectLst/>
              </a:rPr>
              <a:t>Introduction </a:t>
            </a:r>
          </a:p>
          <a:p>
            <a:pPr lvl="1"/>
            <a:r>
              <a:rPr lang="en-GB" sz="1600" dirty="0" smtClean="0">
                <a:effectLst/>
              </a:rPr>
              <a:t>Euratom treaty </a:t>
            </a:r>
          </a:p>
          <a:p>
            <a:pPr lvl="1"/>
            <a:r>
              <a:rPr lang="en-GB" sz="1600" dirty="0" smtClean="0">
                <a:effectLst/>
              </a:rPr>
              <a:t>key figures on Euratom safeguards </a:t>
            </a:r>
          </a:p>
          <a:p>
            <a:r>
              <a:rPr lang="en-GB" sz="1800" dirty="0" smtClean="0">
                <a:effectLst/>
              </a:rPr>
              <a:t>Spent </a:t>
            </a:r>
            <a:r>
              <a:rPr lang="en-GB" sz="1800" dirty="0"/>
              <a:t>fuel strategies </a:t>
            </a:r>
          </a:p>
          <a:p>
            <a:pPr lvl="2"/>
            <a:r>
              <a:rPr lang="en-GB" sz="1100" dirty="0" smtClean="0">
                <a:effectLst/>
              </a:rPr>
              <a:t>Interim Storage </a:t>
            </a:r>
          </a:p>
          <a:p>
            <a:pPr lvl="2"/>
            <a:r>
              <a:rPr lang="en-GB" sz="1100" dirty="0" smtClean="0">
                <a:effectLst/>
              </a:rPr>
              <a:t>Final repositories </a:t>
            </a:r>
          </a:p>
          <a:p>
            <a:pPr lvl="1"/>
            <a:r>
              <a:rPr lang="en-GB" sz="1600" dirty="0" smtClean="0">
                <a:effectLst/>
              </a:rPr>
              <a:t>verification at assembly level </a:t>
            </a:r>
          </a:p>
          <a:p>
            <a:pPr lvl="1"/>
            <a:r>
              <a:rPr lang="en-GB" sz="1600" dirty="0" err="1" smtClean="0">
                <a:effectLst/>
              </a:rPr>
              <a:t>CoK</a:t>
            </a:r>
            <a:r>
              <a:rPr lang="en-GB" sz="1600" dirty="0" smtClean="0">
                <a:effectLst/>
              </a:rPr>
              <a:t> on containers </a:t>
            </a:r>
          </a:p>
          <a:p>
            <a:pPr lvl="2"/>
            <a:r>
              <a:rPr lang="en-GB" sz="1100" dirty="0" smtClean="0">
                <a:effectLst/>
              </a:rPr>
              <a:t>C/S + </a:t>
            </a:r>
            <a:r>
              <a:rPr lang="en-GB" sz="1100" dirty="0" err="1" smtClean="0">
                <a:effectLst/>
              </a:rPr>
              <a:t>mointors</a:t>
            </a:r>
            <a:r>
              <a:rPr lang="en-GB" sz="1100" dirty="0" smtClean="0">
                <a:effectLst/>
              </a:rPr>
              <a:t> </a:t>
            </a:r>
          </a:p>
          <a:p>
            <a:pPr lvl="2"/>
            <a:r>
              <a:rPr lang="en-GB" sz="1100" dirty="0" smtClean="0">
                <a:effectLst/>
              </a:rPr>
              <a:t>What if </a:t>
            </a:r>
            <a:r>
              <a:rPr lang="en-GB" sz="1100" dirty="0" err="1" smtClean="0">
                <a:effectLst/>
              </a:rPr>
              <a:t>CoK</a:t>
            </a:r>
            <a:r>
              <a:rPr lang="en-GB" sz="1100" dirty="0" smtClean="0">
                <a:effectLst/>
              </a:rPr>
              <a:t> is lost? </a:t>
            </a:r>
          </a:p>
          <a:p>
            <a:r>
              <a:rPr lang="en-GB" sz="1800" dirty="0" smtClean="0">
                <a:effectLst/>
              </a:rPr>
              <a:t>Containers reverification </a:t>
            </a:r>
          </a:p>
          <a:p>
            <a:pPr lvl="1"/>
            <a:r>
              <a:rPr lang="en-GB" sz="1600" dirty="0" smtClean="0">
                <a:effectLst/>
              </a:rPr>
              <a:t>present possibilities </a:t>
            </a:r>
          </a:p>
          <a:p>
            <a:pPr lvl="2"/>
            <a:r>
              <a:rPr lang="en-GB" sz="1100" dirty="0" smtClean="0">
                <a:effectLst/>
              </a:rPr>
              <a:t>ultrasonic </a:t>
            </a:r>
          </a:p>
          <a:p>
            <a:pPr lvl="2"/>
            <a:r>
              <a:rPr lang="en-GB" sz="1100" dirty="0" smtClean="0">
                <a:effectLst/>
              </a:rPr>
              <a:t>laser </a:t>
            </a:r>
          </a:p>
          <a:p>
            <a:pPr lvl="2"/>
            <a:r>
              <a:rPr lang="en-GB" sz="1100" dirty="0" smtClean="0">
                <a:effectLst/>
              </a:rPr>
              <a:t>dual slab </a:t>
            </a:r>
          </a:p>
          <a:p>
            <a:pPr lvl="1"/>
            <a:r>
              <a:rPr lang="en-GB" sz="1600" dirty="0" smtClean="0">
                <a:effectLst/>
              </a:rPr>
              <a:t>potential of muon </a:t>
            </a:r>
            <a:r>
              <a:rPr lang="en-GB" sz="1600" dirty="0" smtClean="0">
                <a:effectLst/>
              </a:rPr>
              <a:t>tomography </a:t>
            </a:r>
            <a:endParaRPr lang="en-GB" sz="1600" dirty="0" smtClean="0">
              <a:effectLst/>
            </a:endParaRPr>
          </a:p>
          <a:p>
            <a:pPr lvl="2"/>
            <a:r>
              <a:rPr lang="en-GB" sz="1100" dirty="0" smtClean="0">
                <a:effectLst/>
              </a:rPr>
              <a:t>advantages </a:t>
            </a:r>
          </a:p>
          <a:p>
            <a:pPr lvl="2"/>
            <a:r>
              <a:rPr lang="en-GB" sz="1100" dirty="0" smtClean="0">
                <a:effectLst/>
              </a:rPr>
              <a:t>unresolved issues </a:t>
            </a:r>
          </a:p>
          <a:p>
            <a:r>
              <a:rPr lang="en-GB" sz="1800" dirty="0" smtClean="0">
                <a:effectLst/>
              </a:rPr>
              <a:t>Conclusions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9969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fld id="{87BB6929-B935-4CC4-AD4D-322159D22AEB}" type="slidenum">
              <a:rPr lang="en-GB" altLang="en-US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3</a:t>
            </a:fld>
            <a:endParaRPr lang="en-GB" alt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6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en-US" sz="1800" i="0" smtClean="0">
                <a:latin typeface="Arial" charset="0"/>
              </a:rPr>
              <a:t>25.3.1957 Signature of the treaty founding the </a:t>
            </a:r>
          </a:p>
          <a:p>
            <a:pPr eaLnBrk="1" hangingPunct="1">
              <a:buFontTx/>
              <a:buNone/>
            </a:pPr>
            <a:r>
              <a:rPr lang="de-DE" altLang="en-US" sz="1800" smtClean="0">
                <a:latin typeface="Arial" charset="0"/>
              </a:rPr>
              <a:t>	</a:t>
            </a:r>
            <a:r>
              <a:rPr lang="de-DE" altLang="en-US" sz="1800" b="1" smtClean="0">
                <a:latin typeface="Arial" charset="0"/>
              </a:rPr>
              <a:t>European Atomic Energy Community - Euratom</a:t>
            </a:r>
          </a:p>
          <a:p>
            <a:pPr eaLnBrk="1" hangingPunct="1">
              <a:buFontTx/>
              <a:buNone/>
            </a:pPr>
            <a:r>
              <a:rPr lang="de-DE" altLang="en-US" sz="1800" i="0" smtClean="0">
                <a:latin typeface="Arial" charset="0"/>
              </a:rPr>
              <a:t>	by Belgium, France, Germany, Italy, Luxembourg and The Netherlands</a:t>
            </a:r>
            <a:endParaRPr lang="en-GB" altLang="en-US" sz="1800" i="0" smtClean="0">
              <a:latin typeface="Arial" charset="0"/>
            </a:endParaRPr>
          </a:p>
          <a:p>
            <a:pPr eaLnBrk="1" hangingPunct="1"/>
            <a:endParaRPr lang="en-GB" altLang="en-US" smtClean="0"/>
          </a:p>
        </p:txBody>
      </p:sp>
      <p:pic>
        <p:nvPicPr>
          <p:cNvPr id="353284" name="Picture 4" descr="p-001321-00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4475163" cy="290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p-012531-00-01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956300"/>
            <a:ext cx="19875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p-012531-00-04h-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034088"/>
            <a:ext cx="1755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p-012531-00-03h-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073775"/>
            <a:ext cx="17795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180px-Enlargement_of_the_European_Union_77">
            <a:hlinkClick r:id="rId6" tooltip="Enlargement of the European Union 77.gif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76600"/>
            <a:ext cx="1981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96875" y="31750"/>
            <a:ext cx="950595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en-US" sz="2400" smtClean="0">
                <a:solidFill>
                  <a:schemeClr val="bg1"/>
                </a:solidFill>
              </a:rPr>
              <a:t>Treaties of Rome                              (EEC, Euratom)</a:t>
            </a:r>
            <a:endParaRPr lang="en-GB" altLang="en-US" sz="24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fld id="{FA3667D0-9541-44F1-9CB9-FFDC26AD2901}" type="slidenum">
              <a:rPr lang="en-GB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GB" altLang="en-US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23850" y="30163"/>
            <a:ext cx="9288463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GB" altLang="en-US" sz="240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Legal Framework 		                Euratom Treaty  </a:t>
            </a:r>
            <a:br>
              <a:rPr lang="en-GB" altLang="en-US" sz="240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</a:br>
            <a:r>
              <a:rPr lang="en-GB" altLang="en-US" sz="240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endParaRPr lang="en-GB" altLang="en-US" sz="2400" b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49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000" smtClean="0"/>
              <a:t>Euratom treaty is binding European </a:t>
            </a:r>
            <a:r>
              <a:rPr lang="en-GB" altLang="en-US" sz="2000" smtClean="0">
                <a:solidFill>
                  <a:srgbClr val="990033"/>
                </a:solidFill>
              </a:rPr>
              <a:t>law</a:t>
            </a:r>
            <a:br>
              <a:rPr lang="en-GB" altLang="en-US" sz="2000" smtClean="0">
                <a:solidFill>
                  <a:srgbClr val="990033"/>
                </a:solidFill>
              </a:rPr>
            </a:br>
            <a:r>
              <a:rPr lang="en-GB" altLang="en-US" sz="1800" smtClean="0"/>
              <a:t>(and applies to ALL member states, including NWS UK&amp;FR)</a:t>
            </a:r>
            <a:r>
              <a:rPr lang="en-GB" altLang="en-US" sz="20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GB" altLang="en-US" sz="2000" smtClean="0"/>
          </a:p>
          <a:p>
            <a:pPr lvl="1"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en-GB" altLang="en-US" sz="1800" smtClean="0">
                <a:solidFill>
                  <a:srgbClr val="005BAB"/>
                </a:solidFill>
              </a:rPr>
              <a:t>‘</a:t>
            </a:r>
            <a:r>
              <a:rPr lang="en-GB" altLang="en-US" sz="1800" i="1" smtClean="0">
                <a:solidFill>
                  <a:srgbClr val="005BAB"/>
                </a:solidFill>
              </a:rPr>
              <a:t>The Commission shall satisfy itself that 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600" i="1" smtClean="0">
                <a:solidFill>
                  <a:srgbClr val="005BAB"/>
                </a:solidFill>
              </a:rPr>
              <a:t>nuclear material is not diverted from intended use’</a:t>
            </a:r>
            <a:r>
              <a:rPr lang="en-GB" altLang="en-US" sz="1600" smtClean="0">
                <a:solidFill>
                  <a:srgbClr val="005BAB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600" i="1" smtClean="0">
                <a:solidFill>
                  <a:srgbClr val="005BAB"/>
                </a:solidFill>
              </a:rPr>
              <a:t>‘obligations under international agreements are complied with’</a:t>
            </a:r>
            <a:r>
              <a:rPr lang="en-GB" altLang="en-US" sz="1600" smtClean="0"/>
              <a:t> </a:t>
            </a:r>
            <a:br>
              <a:rPr lang="en-GB" altLang="en-US" sz="1600" smtClean="0"/>
            </a:br>
            <a:r>
              <a:rPr lang="en-GB" altLang="en-US" sz="1600" smtClean="0"/>
              <a:t>(-&gt; NPT/IAEA; Infcirc 193 etc: </a:t>
            </a:r>
            <a:r>
              <a:rPr lang="en-GB" altLang="en-US" sz="1600" i="1" smtClean="0"/>
              <a:t>enabling non-proliferation</a:t>
            </a:r>
            <a:r>
              <a:rPr lang="en-GB" altLang="en-US" sz="1600" smtClean="0"/>
              <a:t>)</a:t>
            </a: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  <a:p>
            <a:pPr lvl="1"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en-GB" altLang="en-US" sz="1800" i="1" smtClean="0"/>
              <a:t>Operators are obliged to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200" smtClean="0"/>
              <a:t> </a:t>
            </a:r>
            <a:r>
              <a:rPr lang="en-GB" altLang="en-US" sz="1600" i="1" smtClean="0"/>
              <a:t>Declare basic technical characteristics (design)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600" i="1" smtClean="0"/>
              <a:t> Account for nuclear material (see Euratom regulation 302/2005)</a:t>
            </a:r>
            <a:br>
              <a:rPr lang="en-GB" altLang="en-US" sz="1600" i="1" smtClean="0"/>
            </a:br>
            <a:endParaRPr lang="en-GB" altLang="en-US" sz="1600" i="1" smtClean="0"/>
          </a:p>
          <a:p>
            <a:pPr lvl="1"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en-GB" altLang="en-US" sz="1800" i="1" smtClean="0"/>
              <a:t>Commission has right to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600" smtClean="0"/>
              <a:t>Send inspectors who </a:t>
            </a:r>
            <a:r>
              <a:rPr lang="en-GB" altLang="en-US" sz="1600" i="1" smtClean="0">
                <a:solidFill>
                  <a:srgbClr val="008000"/>
                </a:solidFill>
              </a:rPr>
              <a:t>‘</a:t>
            </a:r>
            <a:r>
              <a:rPr lang="en-GB" altLang="en-US" sz="1600" i="1" smtClean="0">
                <a:solidFill>
                  <a:srgbClr val="005BAB"/>
                </a:solidFill>
              </a:rPr>
              <a:t>shall at all times have access to all places, data, persons…’ </a:t>
            </a:r>
          </a:p>
          <a:p>
            <a:pPr lvl="2" eaLnBrk="1" hangingPunct="1">
              <a:lnSpc>
                <a:spcPct val="90000"/>
              </a:lnSpc>
              <a:buClr>
                <a:srgbClr val="3399FF"/>
              </a:buClr>
              <a:buFontTx/>
              <a:buChar char="•"/>
            </a:pPr>
            <a:r>
              <a:rPr lang="en-GB" altLang="en-US" sz="1600" smtClean="0"/>
              <a:t>Enforce: </a:t>
            </a:r>
            <a:r>
              <a:rPr lang="en-GB" altLang="en-US" sz="1600" i="1" smtClean="0">
                <a:solidFill>
                  <a:srgbClr val="005BAB"/>
                </a:solidFill>
              </a:rPr>
              <a:t>sanctions: warning, withdrawal of benefits, placement under administration, withdrawal of nuclear material</a:t>
            </a:r>
          </a:p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Ø"/>
            </a:pPr>
            <a:endParaRPr lang="en-GB" altLang="en-US" sz="1600" smtClean="0"/>
          </a:p>
        </p:txBody>
      </p:sp>
    </p:spTree>
    <p:extLst>
      <p:ext uri="{BB962C8B-B14F-4D97-AF65-F5344CB8AC3E}">
        <p14:creationId xmlns:p14="http://schemas.microsoft.com/office/powerpoint/2010/main" val="13043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fld id="{68C9A1BC-B07A-4671-B8FD-11C09443B2FE}" type="slidenum">
              <a:rPr lang="en-GB" altLang="en-US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5</a:t>
            </a:fld>
            <a:endParaRPr lang="en-GB" alt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396875" y="0"/>
            <a:ext cx="94329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GB" altLang="en-US" sz="2400" dirty="0" smtClean="0">
                <a:solidFill>
                  <a:schemeClr val="bg1"/>
                </a:solidFill>
              </a:rPr>
              <a:t>Safeguards Inspections                    </a:t>
            </a:r>
            <a:r>
              <a:rPr lang="en-GB" altLang="en-US" sz="2400" dirty="0" err="1" smtClean="0">
                <a:solidFill>
                  <a:schemeClr val="bg1"/>
                </a:solidFill>
              </a:rPr>
              <a:t>Euratom</a:t>
            </a:r>
            <a:r>
              <a:rPr lang="en-GB" altLang="en-US" sz="2400" dirty="0" smtClean="0">
                <a:solidFill>
                  <a:schemeClr val="bg1"/>
                </a:solidFill>
              </a:rPr>
              <a:t> Treaty </a:t>
            </a:r>
            <a:br>
              <a:rPr lang="en-GB" altLang="en-US" sz="2400" dirty="0" smtClean="0">
                <a:solidFill>
                  <a:schemeClr val="bg1"/>
                </a:solidFill>
              </a:rPr>
            </a:br>
            <a:r>
              <a:rPr lang="en-GB" altLang="en-US" sz="2400" dirty="0" smtClean="0">
                <a:solidFill>
                  <a:schemeClr val="bg1"/>
                </a:solidFill>
              </a:rPr>
              <a:t>			                                    </a:t>
            </a:r>
            <a:r>
              <a:rPr lang="en-GB" altLang="en-US" sz="2400" dirty="0" err="1" smtClean="0">
                <a:solidFill>
                  <a:schemeClr val="bg1"/>
                </a:solidFill>
              </a:rPr>
              <a:t>Ch</a:t>
            </a:r>
            <a:r>
              <a:rPr lang="en-GB" altLang="en-US" sz="2400" dirty="0" smtClean="0">
                <a:solidFill>
                  <a:schemeClr val="bg1"/>
                </a:solidFill>
              </a:rPr>
              <a:t> VII</a:t>
            </a:r>
          </a:p>
        </p:txBody>
      </p:sp>
      <p:graphicFrame>
        <p:nvGraphicFramePr>
          <p:cNvPr id="33797" name="Object 4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736600" y="1557338"/>
          <a:ext cx="792162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1" name="Worksheet" r:id="rId3" imgW="4648335" imgH="1742949" progId="Excel.Sheet.8">
                  <p:embed/>
                </p:oleObj>
              </mc:Choice>
              <mc:Fallback>
                <p:oleObj name="Worksheet" r:id="rId3" imgW="4648335" imgH="1742949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736600" y="1557338"/>
                        <a:ext cx="792162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0825" y="5548313"/>
            <a:ext cx="8893175" cy="739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dirty="0" smtClean="0"/>
              <a:t>'Budget' refers to operational budget only; </a:t>
            </a:r>
          </a:p>
          <a:p>
            <a:pPr eaLnBrk="1" hangingPunct="1">
              <a:defRPr/>
            </a:pPr>
            <a:r>
              <a:rPr lang="en-GB" altLang="en-US" sz="1400" i="1" dirty="0" smtClean="0"/>
              <a:t>excludes</a:t>
            </a:r>
            <a:r>
              <a:rPr lang="en-GB" altLang="en-US" sz="1400" dirty="0" smtClean="0"/>
              <a:t> staff, office infrastructure </a:t>
            </a:r>
          </a:p>
          <a:p>
            <a:pPr eaLnBrk="1" hangingPunct="1">
              <a:defRPr/>
            </a:pPr>
            <a:r>
              <a:rPr lang="en-GB" altLang="en-US" sz="1400" dirty="0" smtClean="0"/>
              <a:t>                                                                           2015: 1197 inspections, 645 with IAEA                      </a:t>
            </a:r>
            <a:endParaRPr lang="fr-FR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187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23"/>
            <a:ext cx="9036496" cy="875797"/>
          </a:xfrm>
        </p:spPr>
        <p:txBody>
          <a:bodyPr/>
          <a:lstStyle/>
          <a:p>
            <a:pPr marL="3175" indent="-3175"/>
            <a:r>
              <a:rPr lang="en-US" sz="2400" dirty="0" smtClean="0">
                <a:solidFill>
                  <a:schemeClr val="bg1"/>
                </a:solidFill>
              </a:rPr>
              <a:t>Back-end of 					Spent Fuel nuclear fuel cycle				assemblies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		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nuclear fuel cycle </a:t>
            </a:r>
            <a:endParaRPr lang="en-GB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813844"/>
              </p:ext>
            </p:extLst>
          </p:nvPr>
        </p:nvGraphicFramePr>
        <p:xfrm>
          <a:off x="107504" y="1412776"/>
          <a:ext cx="4248472" cy="4669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77451-084C-4E71-A1A3-7A13B0630BDD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105474" name="Picture 2" descr="H:\My Documents\My Pictures\Ignalina Pics July 2013\IMG_08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/>
          <a:stretch/>
        </p:blipFill>
        <p:spPr bwMode="auto">
          <a:xfrm rot="-5400000">
            <a:off x="5537474" y="1023366"/>
            <a:ext cx="2665848" cy="27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54" y="3789040"/>
            <a:ext cx="3899038" cy="25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4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556792"/>
            <a:ext cx="4338465" cy="4617132"/>
            <a:chOff x="5148063" y="4437112"/>
            <a:chExt cx="2261570" cy="2376264"/>
          </a:xfrm>
        </p:grpSpPr>
        <p:pic>
          <p:nvPicPr>
            <p:cNvPr id="5427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437112"/>
              <a:ext cx="2261569" cy="1189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3" y="5623942"/>
              <a:ext cx="2261569" cy="1189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202" name="Title 1"/>
          <p:cNvSpPr>
            <a:spLocks noGrp="1"/>
          </p:cNvSpPr>
          <p:nvPr>
            <p:ph type="title"/>
          </p:nvPr>
        </p:nvSpPr>
        <p:spPr bwMode="auto">
          <a:xfrm>
            <a:off x="4763" y="1588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3175"/>
            <a:r>
              <a:rPr lang="de-DE" altLang="en-US" sz="2400" dirty="0" smtClean="0">
                <a:solidFill>
                  <a:schemeClr val="bg1"/>
                </a:solidFill>
              </a:rPr>
              <a:t>NDA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Verification</a:t>
            </a:r>
            <a:r>
              <a:rPr lang="de-DE" altLang="en-US" sz="2400" dirty="0">
                <a:solidFill>
                  <a:schemeClr val="bg1"/>
                </a:solidFill>
              </a:rPr>
              <a:t/>
            </a:r>
            <a:br>
              <a:rPr lang="de-DE" altLang="en-US" sz="2400" dirty="0">
                <a:solidFill>
                  <a:schemeClr val="bg1"/>
                </a:solidFill>
              </a:rPr>
            </a:br>
            <a:r>
              <a:rPr lang="de-DE" altLang="en-US" sz="2400" dirty="0" smtClean="0">
                <a:solidFill>
                  <a:schemeClr val="bg1"/>
                </a:solidFill>
              </a:rPr>
              <a:t>at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Assembly</a:t>
            </a:r>
            <a:r>
              <a:rPr lang="de-DE" altLang="en-US" sz="2400" dirty="0" smtClean="0">
                <a:solidFill>
                  <a:schemeClr val="bg1"/>
                </a:solidFill>
              </a:rPr>
              <a:t> Level</a:t>
            </a:r>
            <a:endParaRPr lang="en-GB" altLang="en-US" sz="2400" dirty="0" smtClean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009885"/>
              </p:ext>
            </p:extLst>
          </p:nvPr>
        </p:nvGraphicFramePr>
        <p:xfrm>
          <a:off x="4860032" y="1959674"/>
          <a:ext cx="410445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55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 bwMode="auto">
          <a:xfrm>
            <a:off x="4763" y="1588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3175"/>
            <a:r>
              <a:rPr lang="de-DE" altLang="en-US" sz="2400" dirty="0" smtClean="0">
                <a:solidFill>
                  <a:schemeClr val="bg1"/>
                </a:solidFill>
              </a:rPr>
              <a:t>NDA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development</a:t>
            </a:r>
            <a:r>
              <a:rPr lang="de-DE" altLang="en-US" sz="2400" dirty="0">
                <a:solidFill>
                  <a:schemeClr val="bg1"/>
                </a:solidFill>
              </a:rPr>
              <a:t/>
            </a:r>
            <a:br>
              <a:rPr lang="de-DE" altLang="en-US" sz="2400" dirty="0">
                <a:solidFill>
                  <a:schemeClr val="bg1"/>
                </a:solidFill>
              </a:rPr>
            </a:br>
            <a:r>
              <a:rPr lang="de-DE" altLang="en-US" sz="2400" dirty="0" err="1" smtClean="0">
                <a:solidFill>
                  <a:schemeClr val="bg1"/>
                </a:solidFill>
              </a:rPr>
              <a:t>Encapsulation</a:t>
            </a:r>
            <a:r>
              <a:rPr lang="de-DE" altLang="en-US" sz="2400" dirty="0" smtClean="0">
                <a:solidFill>
                  <a:schemeClr val="bg1"/>
                </a:solidFill>
              </a:rPr>
              <a:t>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Plants</a:t>
            </a:r>
            <a:endParaRPr lang="en-GB" altLang="en-US" sz="2400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 bwMode="auto">
          <a:xfrm>
            <a:off x="395536" y="995073"/>
            <a:ext cx="8229600" cy="457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 dirty="0" err="1" smtClean="0"/>
              <a:t>Tomography</a:t>
            </a:r>
            <a:r>
              <a:rPr lang="de-DE" altLang="en-US" dirty="0" smtClean="0"/>
              <a:t/>
            </a:r>
            <a:br>
              <a:rPr lang="de-DE" altLang="en-US" dirty="0" smtClean="0"/>
            </a:br>
            <a:endParaRPr lang="de-DE" altLang="en-US" dirty="0" smtClean="0"/>
          </a:p>
          <a:p>
            <a:pPr lvl="1"/>
            <a:r>
              <a:rPr lang="de-DE" altLang="en-US" sz="1800" dirty="0" err="1" smtClean="0"/>
              <a:t>Complementary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to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Fork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detector</a:t>
            </a:r>
            <a:endParaRPr lang="de-DE" altLang="en-US" sz="1800" dirty="0" smtClean="0"/>
          </a:p>
          <a:p>
            <a:pPr lvl="1"/>
            <a:r>
              <a:rPr lang="de-DE" altLang="en-US" sz="1800" dirty="0" smtClean="0"/>
              <a:t>Can </a:t>
            </a:r>
            <a:r>
              <a:rPr lang="de-DE" altLang="en-US" sz="1800" dirty="0" err="1" smtClean="0"/>
              <a:t>confirm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completeness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of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fuel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assemblies</a:t>
            </a:r>
            <a:endParaRPr lang="de-DE" altLang="en-US" sz="1800" dirty="0" smtClean="0"/>
          </a:p>
          <a:p>
            <a:pPr lvl="1"/>
            <a:r>
              <a:rPr lang="de-DE" altLang="en-US" sz="1800" dirty="0" smtClean="0"/>
              <a:t>Waiting </a:t>
            </a:r>
            <a:r>
              <a:rPr lang="de-DE" altLang="en-US" sz="1800" dirty="0" err="1" smtClean="0"/>
              <a:t>for</a:t>
            </a:r>
            <a:r>
              <a:rPr lang="de-DE" altLang="en-US" sz="1800" dirty="0" smtClean="0"/>
              <a:t> IAEA </a:t>
            </a:r>
            <a:r>
              <a:rPr lang="de-DE" altLang="en-US" sz="1800" dirty="0" err="1" smtClean="0"/>
              <a:t>authorization</a:t>
            </a:r>
            <a:r>
              <a:rPr lang="de-DE" altLang="en-US" sz="1800" dirty="0" smtClean="0"/>
              <a:t> (</a:t>
            </a:r>
            <a:r>
              <a:rPr lang="de-DE" altLang="en-US" sz="1800" dirty="0" err="1" smtClean="0"/>
              <a:t>soon</a:t>
            </a:r>
            <a:r>
              <a:rPr lang="de-DE" altLang="en-US" sz="1800" dirty="0" smtClean="0"/>
              <a:t>)</a:t>
            </a:r>
          </a:p>
          <a:p>
            <a:pPr lvl="1"/>
            <a:r>
              <a:rPr lang="de-DE" altLang="en-US" sz="1800" dirty="0" err="1" smtClean="0"/>
              <a:t>Added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neutron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capability</a:t>
            </a:r>
            <a:endParaRPr lang="de-DE" altLang="en-US" sz="1800" dirty="0" smtClean="0"/>
          </a:p>
          <a:p>
            <a:pPr lvl="1"/>
            <a:r>
              <a:rPr lang="de-DE" altLang="en-US" sz="1800" dirty="0" err="1" smtClean="0"/>
              <a:t>Equipped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with</a:t>
            </a:r>
            <a:r>
              <a:rPr lang="de-DE" altLang="en-US" sz="1800" dirty="0" smtClean="0"/>
              <a:t> 172 CZT </a:t>
            </a:r>
            <a:r>
              <a:rPr lang="de-DE" altLang="en-US" sz="1800" dirty="0" err="1" smtClean="0"/>
              <a:t>detectors</a:t>
            </a:r>
            <a:endParaRPr lang="de-DE" altLang="en-US" sz="1800" dirty="0" smtClean="0"/>
          </a:p>
          <a:p>
            <a:pPr lvl="1"/>
            <a:r>
              <a:rPr lang="de-DE" altLang="en-US" sz="1800" dirty="0" err="1" smtClean="0"/>
              <a:t>Cooperation</a:t>
            </a:r>
            <a:r>
              <a:rPr lang="de-DE" altLang="en-US" sz="1800" dirty="0" smtClean="0"/>
              <a:t> SP </a:t>
            </a:r>
            <a:r>
              <a:rPr lang="de-DE" altLang="en-US" sz="1800" dirty="0" err="1" smtClean="0"/>
              <a:t>to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the</a:t>
            </a:r>
            <a:r>
              <a:rPr lang="de-DE" altLang="en-US" sz="1800" dirty="0" smtClean="0"/>
              <a:t> IAEA </a:t>
            </a:r>
            <a:r>
              <a:rPr lang="de-DE" altLang="en-US" sz="1800" dirty="0" err="1" smtClean="0"/>
              <a:t>with</a:t>
            </a:r>
            <a:r>
              <a:rPr lang="de-DE" altLang="en-US" sz="1800" dirty="0" smtClean="0"/>
              <a:t> US/</a:t>
            </a:r>
            <a:r>
              <a:rPr lang="de-DE" altLang="en-US" sz="1800" dirty="0" err="1" smtClean="0"/>
              <a:t>Sweden</a:t>
            </a:r>
            <a:r>
              <a:rPr lang="de-DE" altLang="en-US" sz="1800" dirty="0" smtClean="0"/>
              <a:t>/</a:t>
            </a:r>
            <a:r>
              <a:rPr lang="de-DE" altLang="en-US" sz="1800" dirty="0" err="1" smtClean="0"/>
              <a:t>Finland</a:t>
            </a:r>
            <a:r>
              <a:rPr lang="de-DE" altLang="en-US" sz="1800" dirty="0" smtClean="0"/>
              <a:t>/EC</a:t>
            </a:r>
          </a:p>
          <a:p>
            <a:pPr lvl="1"/>
            <a:r>
              <a:rPr lang="de-DE" altLang="en-US" sz="1800" dirty="0" smtClean="0"/>
              <a:t>Target: </a:t>
            </a:r>
            <a:r>
              <a:rPr lang="de-DE" altLang="en-US" sz="1800" dirty="0" err="1" smtClean="0"/>
              <a:t>use</a:t>
            </a:r>
            <a:r>
              <a:rPr lang="de-DE" altLang="en-US" sz="1800" dirty="0" smtClean="0"/>
              <a:t> at </a:t>
            </a:r>
            <a:r>
              <a:rPr lang="de-DE" altLang="en-US" sz="1800" dirty="0" err="1" smtClean="0"/>
              <a:t>encapsulation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facility</a:t>
            </a:r>
            <a:endParaRPr lang="de-DE" altLang="en-US" sz="1800" dirty="0" smtClean="0"/>
          </a:p>
          <a:p>
            <a:pPr lvl="1"/>
            <a:endParaRPr lang="en-GB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22" y="3453358"/>
            <a:ext cx="23764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63286"/>
            <a:ext cx="2659686" cy="200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51" y="4558258"/>
            <a:ext cx="2230551" cy="20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04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2" y="980729"/>
            <a:ext cx="196461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4" y="2903861"/>
            <a:ext cx="1834988" cy="182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48995" b="2375"/>
          <a:stretch/>
        </p:blipFill>
        <p:spPr bwMode="auto">
          <a:xfrm>
            <a:off x="434120" y="4841953"/>
            <a:ext cx="1864982" cy="186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77836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BWR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99792" y="346393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VVER 440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99792" y="557318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PWR</a:t>
            </a:r>
            <a:endParaRPr lang="en-GB" sz="2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763" y="1588"/>
            <a:ext cx="82296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3175">
              <a:defRPr/>
            </a:pPr>
            <a:r>
              <a:rPr lang="de-DE" altLang="en-US" sz="2400" kern="0" smtClean="0">
                <a:solidFill>
                  <a:srgbClr val="FFFFFF"/>
                </a:solidFill>
              </a:rPr>
              <a:t>NDA development</a:t>
            </a:r>
            <a:br>
              <a:rPr lang="de-DE" altLang="en-US" sz="2400" kern="0" smtClean="0">
                <a:solidFill>
                  <a:srgbClr val="FFFFFF"/>
                </a:solidFill>
              </a:rPr>
            </a:br>
            <a:r>
              <a:rPr lang="de-DE" altLang="en-US" sz="2400" kern="0" smtClean="0">
                <a:solidFill>
                  <a:srgbClr val="FFFFFF"/>
                </a:solidFill>
              </a:rPr>
              <a:t>Encapsulation Plants</a:t>
            </a:r>
            <a:endParaRPr lang="en-GB" altLang="en-US" sz="2400" kern="0" dirty="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29" y="1080931"/>
            <a:ext cx="3853334" cy="54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0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_Master">
  <a:themeElements>
    <a:clrScheme name="Slide_Master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6AA34"/>
      </a:accent1>
      <a:accent2>
        <a:srgbClr val="00AFEC"/>
      </a:accent2>
      <a:accent3>
        <a:srgbClr val="FFFFFF"/>
      </a:accent3>
      <a:accent4>
        <a:srgbClr val="000000"/>
      </a:accent4>
      <a:accent5>
        <a:srgbClr val="FAD2AE"/>
      </a:accent5>
      <a:accent6>
        <a:srgbClr val="009ED6"/>
      </a:accent6>
      <a:hlink>
        <a:srgbClr val="E52E87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lide_Master">
  <a:themeElements>
    <a:clrScheme name="Slide_Master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6AA34"/>
      </a:accent1>
      <a:accent2>
        <a:srgbClr val="00AFEC"/>
      </a:accent2>
      <a:accent3>
        <a:srgbClr val="FFFFFF"/>
      </a:accent3>
      <a:accent4>
        <a:srgbClr val="000000"/>
      </a:accent4>
      <a:accent5>
        <a:srgbClr val="FAD2AE"/>
      </a:accent5>
      <a:accent6>
        <a:srgbClr val="009ED6"/>
      </a:accent6>
      <a:hlink>
        <a:srgbClr val="E52E87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lide_Master">
  <a:themeElements>
    <a:clrScheme name="Slide_Master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6AA34"/>
      </a:accent1>
      <a:accent2>
        <a:srgbClr val="00AFEC"/>
      </a:accent2>
      <a:accent3>
        <a:srgbClr val="FFFFFF"/>
      </a:accent3>
      <a:accent4>
        <a:srgbClr val="000000"/>
      </a:accent4>
      <a:accent5>
        <a:srgbClr val="FAD2AE"/>
      </a:accent5>
      <a:accent6>
        <a:srgbClr val="009ED6"/>
      </a:accent6>
      <a:hlink>
        <a:srgbClr val="E52E87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lide_Master">
  <a:themeElements>
    <a:clrScheme name="Slide_Master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6AA34"/>
      </a:accent1>
      <a:accent2>
        <a:srgbClr val="00AFEC"/>
      </a:accent2>
      <a:accent3>
        <a:srgbClr val="FFFFFF"/>
      </a:accent3>
      <a:accent4>
        <a:srgbClr val="000000"/>
      </a:accent4>
      <a:accent5>
        <a:srgbClr val="FAD2AE"/>
      </a:accent5>
      <a:accent6>
        <a:srgbClr val="009ED6"/>
      </a:accent6>
      <a:hlink>
        <a:srgbClr val="E52E87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609</TotalTime>
  <Words>413</Words>
  <Application>Microsoft Office PowerPoint</Application>
  <PresentationFormat>On-screen Show (4:3)</PresentationFormat>
  <Paragraphs>127</Paragraphs>
  <Slides>15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Slide_Master</vt:lpstr>
      <vt:lpstr>1_Slide_Master</vt:lpstr>
      <vt:lpstr>2_Slide_Master</vt:lpstr>
      <vt:lpstr>3_Slide_Master</vt:lpstr>
      <vt:lpstr>4_Slide_Master</vt:lpstr>
      <vt:lpstr>5_Slide_Master</vt:lpstr>
      <vt:lpstr>Worksheet</vt:lpstr>
      <vt:lpstr>Reverification of full Spent Nuclear Fuel Containers </vt:lpstr>
      <vt:lpstr>Summary</vt:lpstr>
      <vt:lpstr>Treaties of Rome                              (EEC, Euratom)</vt:lpstr>
      <vt:lpstr>Legal Framework                   Euratom Treaty                                                                       </vt:lpstr>
      <vt:lpstr>Safeguards Inspections                    Euratom Treaty                                         Ch VII</vt:lpstr>
      <vt:lpstr>Back-end of      Spent Fuel nuclear fuel cycle    assemblies     nuclear fuel cycle </vt:lpstr>
      <vt:lpstr>NDA Verification at Assembly Level</vt:lpstr>
      <vt:lpstr>NDA development Encapsulation Plants</vt:lpstr>
      <vt:lpstr>PowerPoint Presentation</vt:lpstr>
      <vt:lpstr>PowerPoint Presentation</vt:lpstr>
      <vt:lpstr>Once the container is closed and welded</vt:lpstr>
      <vt:lpstr>Containers re-verification without opening the lid</vt:lpstr>
      <vt:lpstr>Containers re-verification without opening the lid</vt:lpstr>
      <vt:lpstr>PowerPoint Presentation</vt:lpstr>
      <vt:lpstr>Thank you for your attention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VACCARO Stefano (ENER)</dc:creator>
  <cp:lastModifiedBy>VACCARO Stefano (ENER)</cp:lastModifiedBy>
  <cp:revision>17</cp:revision>
  <dcterms:created xsi:type="dcterms:W3CDTF">2017-11-14T10:05:37Z</dcterms:created>
  <dcterms:modified xsi:type="dcterms:W3CDTF">2017-11-15T14:32:05Z</dcterms:modified>
</cp:coreProperties>
</file>