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16"/>
  </p:notesMasterIdLst>
  <p:handoutMasterIdLst>
    <p:handoutMasterId r:id="rId17"/>
  </p:handoutMasterIdLst>
  <p:sldIdLst>
    <p:sldId id="256" r:id="rId2"/>
    <p:sldId id="322" r:id="rId3"/>
    <p:sldId id="321" r:id="rId4"/>
    <p:sldId id="323" r:id="rId5"/>
    <p:sldId id="283" r:id="rId6"/>
    <p:sldId id="284" r:id="rId7"/>
    <p:sldId id="324" r:id="rId8"/>
    <p:sldId id="326" r:id="rId9"/>
    <p:sldId id="327" r:id="rId10"/>
    <p:sldId id="328" r:id="rId11"/>
    <p:sldId id="329" r:id="rId12"/>
    <p:sldId id="330" r:id="rId13"/>
    <p:sldId id="319" r:id="rId14"/>
    <p:sldId id="28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100"/>
    <a:srgbClr val="005493"/>
    <a:srgbClr val="008F00"/>
    <a:srgbClr val="009193"/>
    <a:srgbClr val="FF7E79"/>
    <a:srgbClr val="232736"/>
    <a:srgbClr val="CF9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2548"/>
  </p:normalViewPr>
  <p:slideViewPr>
    <p:cSldViewPr snapToGrid="0" snapToObjects="1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7" d="100"/>
          <a:sy n="107" d="100"/>
        </p:scale>
        <p:origin x="51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88D2-44D0-4B41-965A-A49C82B0FE58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81E9C-8576-8240-96AA-F4A7A56C5A6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41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4D26-1537-9B44-A634-BB3639E6F019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D8CA2-5CBF-5144-859E-EC46EBF678D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61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8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8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D8CA2-5CBF-5144-859E-EC46EBF67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8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295400"/>
            <a:ext cx="10058400" cy="302971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112014"/>
            <a:ext cx="1169671" cy="1150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8" y="31429"/>
            <a:ext cx="1855889" cy="1311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7247" y="6459787"/>
            <a:ext cx="4822804" cy="365125"/>
          </a:xfrm>
        </p:spPr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8853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7013" indent="-227013"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baseline="0"/>
            </a:lvl1pPr>
            <a:lvl2pPr marL="454025" indent="-133350"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baseline="0"/>
            </a:lvl2pPr>
            <a:lvl3pPr marL="587375" indent="-133350"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baseline="0"/>
            </a:lvl3pPr>
            <a:lvl4pPr marL="720725" indent="-146050"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baseline="0"/>
            </a:lvl4pPr>
            <a:lvl5pPr marL="854075" indent="-160338"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321295"/>
            <a:ext cx="10058400" cy="3003816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1" y="137414"/>
            <a:ext cx="1169671" cy="1150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8" y="56829"/>
            <a:ext cx="1855889" cy="13114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9895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07253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143535"/>
            <a:ext cx="4937760" cy="38169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407253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143535"/>
            <a:ext cx="4937760" cy="38169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6" y="41563"/>
            <a:ext cx="698181" cy="4933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2" y="80037"/>
            <a:ext cx="405231" cy="398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800" b="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2000" cap="all" baseline="0">
                <a:solidFill>
                  <a:srgbClr val="FFFFFF"/>
                </a:solidFill>
                <a:latin typeface="+mj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6" y="6048395"/>
            <a:ext cx="1055587" cy="7459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1" y="5207002"/>
            <a:ext cx="762672" cy="750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019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97205"/>
            <a:ext cx="10058400" cy="43718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834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7247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GIANTS IX – Bologna, 5 October 2017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B758FF9A-4B1D-CE45-B4F8-DB864CDBF54C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305770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" y="6400619"/>
            <a:ext cx="698181" cy="493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5" y="6439093"/>
            <a:ext cx="405231" cy="39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federica.mingrone@cern.ch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5132442"/>
            <a:ext cx="10113264" cy="647454"/>
          </a:xfrm>
        </p:spPr>
        <p:txBody>
          <a:bodyPr/>
          <a:lstStyle/>
          <a:p>
            <a:r>
              <a:rPr lang="en-US" b="1" dirty="0" smtClean="0"/>
              <a:t>INDIRECT METHODS AT </a:t>
            </a:r>
            <a:r>
              <a:rPr lang="en-US" b="1" dirty="0" err="1" smtClean="0"/>
              <a:t>n_TOF</a:t>
            </a:r>
            <a:endParaRPr lang="en-US" b="1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half" idx="2"/>
          </p:nvPr>
        </p:nvSpPr>
        <p:spPr>
          <a:xfrm>
            <a:off x="1097280" y="5838888"/>
            <a:ext cx="10113264" cy="854612"/>
          </a:xfrm>
        </p:spPr>
        <p:txBody>
          <a:bodyPr>
            <a:normAutofit/>
          </a:bodyPr>
          <a:lstStyle/>
          <a:p>
            <a:r>
              <a:rPr lang="en-US" sz="1700" dirty="0" smtClean="0"/>
              <a:t>F. Mingrone for the </a:t>
            </a:r>
            <a:r>
              <a:rPr lang="en-US" sz="1700" cap="none" dirty="0" err="1" smtClean="0"/>
              <a:t>n</a:t>
            </a:r>
            <a:r>
              <a:rPr lang="en-US" sz="1700" dirty="0" err="1" smtClean="0"/>
              <a:t>_TOF</a:t>
            </a:r>
            <a:r>
              <a:rPr lang="en-US" sz="1700" dirty="0" smtClean="0"/>
              <a:t> Collaboration</a:t>
            </a:r>
            <a:endParaRPr lang="en-US" sz="1700" dirty="0"/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800" b="1" dirty="0" smtClean="0"/>
              <a:t>GIANTS IX – Bologna, 5 October 2017</a:t>
            </a:r>
            <a:endParaRPr lang="en-US" sz="18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144" y="-45040"/>
            <a:ext cx="4356100" cy="502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496" y="-45040"/>
            <a:ext cx="80645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err="1" smtClean="0"/>
              <a:t>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4839" r="6390" b="14409"/>
          <a:stretch/>
        </p:blipFill>
        <p:spPr>
          <a:xfrm>
            <a:off x="7020232" y="3771076"/>
            <a:ext cx="4395019" cy="2541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3347"/>
          <a:stretch/>
        </p:blipFill>
        <p:spPr>
          <a:xfrm>
            <a:off x="7013765" y="1377643"/>
            <a:ext cx="4277033" cy="2393433"/>
          </a:xfrm>
          <a:prstGeom prst="rect">
            <a:avLst/>
          </a:prstGeom>
        </p:spPr>
      </p:pic>
      <p:sp>
        <p:nvSpPr>
          <p:cNvPr id="6" name="Content Placeholder 6"/>
          <p:cNvSpPr txBox="1">
            <a:spLocks/>
          </p:cNvSpPr>
          <p:nvPr/>
        </p:nvSpPr>
        <p:spPr>
          <a:xfrm>
            <a:off x="654826" y="1497204"/>
            <a:ext cx="6365406" cy="51543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402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37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725" indent="-1460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4075" indent="-160338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Experimental method:</a:t>
            </a:r>
          </a:p>
          <a:p>
            <a:pPr lvl="2"/>
            <a:r>
              <a:rPr lang="en-US" dirty="0" smtClean="0"/>
              <a:t>Frisch grid ionization chamber</a:t>
            </a:r>
          </a:p>
          <a:p>
            <a:pPr lvl="2"/>
            <a:r>
              <a:rPr lang="en-US" dirty="0" smtClean="0"/>
              <a:t>Q-value of -2.215 MeV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low in-beam </a:t>
            </a:r>
            <a:r>
              <a:rPr lang="en-US" dirty="0" smtClean="0"/>
              <a:t>material to reach the high-energy region</a:t>
            </a:r>
          </a:p>
          <a:p>
            <a:pPr lvl="2"/>
            <a:r>
              <a:rPr lang="en-US" dirty="0" smtClean="0"/>
              <a:t>Low cross section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</a:t>
            </a:r>
            <a:r>
              <a:rPr lang="en-US" dirty="0" smtClean="0"/>
              <a:t>precise determination of the </a:t>
            </a:r>
            <a:r>
              <a:rPr lang="en-US" baseline="30000" dirty="0" smtClean="0"/>
              <a:t>16</a:t>
            </a:r>
            <a:r>
              <a:rPr lang="en-US" dirty="0" smtClean="0"/>
              <a:t>O content, maximize number of centers without losing low-energy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s (gaseous sample with CO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baseline="-25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1247910" y="3294663"/>
            <a:ext cx="91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</a:t>
            </a:r>
            <a:r>
              <a:rPr lang="en-US" sz="1200" dirty="0" smtClean="0">
                <a:latin typeface="+mj-lt"/>
              </a:rPr>
              <a:t>ourtesy of </a:t>
            </a:r>
            <a:r>
              <a:rPr lang="en-US" sz="1200" dirty="0" err="1" smtClean="0">
                <a:latin typeface="+mj-lt"/>
              </a:rPr>
              <a:t>S.Urlass</a:t>
            </a:r>
            <a:endParaRPr lang="en-US" sz="1200" dirty="0">
              <a:latin typeface="+mj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02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err="1" smtClean="0"/>
              <a:t>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54826" y="1497204"/>
            <a:ext cx="6276916" cy="51543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402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37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725" indent="-1460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4075" indent="-160338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method:</a:t>
            </a:r>
          </a:p>
          <a:p>
            <a:pPr lvl="2"/>
            <a:r>
              <a:rPr lang="en-US" dirty="0"/>
              <a:t>Frisch grid ionization chamber</a:t>
            </a:r>
          </a:p>
          <a:p>
            <a:pPr lvl="2"/>
            <a:r>
              <a:rPr lang="en-US" dirty="0"/>
              <a:t>Q-value of -2.215 MeV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low in-beam material to reach the high-energy region</a:t>
            </a:r>
          </a:p>
          <a:p>
            <a:pPr lvl="2"/>
            <a:r>
              <a:rPr lang="en-US" dirty="0"/>
              <a:t>Low cross section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precise determination of the </a:t>
            </a:r>
            <a:r>
              <a:rPr lang="en-US" baseline="30000" dirty="0"/>
              <a:t>16</a:t>
            </a:r>
            <a:r>
              <a:rPr lang="en-US" dirty="0"/>
              <a:t>O content, maximize number of centers without losing low-energy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s (gaseous sample with CO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  <a:p>
            <a:r>
              <a:rPr lang="en-US" dirty="0" smtClean="0"/>
              <a:t>Improved cross-section:</a:t>
            </a:r>
          </a:p>
          <a:p>
            <a:pPr lvl="2"/>
            <a:r>
              <a:rPr lang="en-US" dirty="0" smtClean="0"/>
              <a:t>Background subtraction (protons,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s from C) through 2D cuts and dedicated measurements</a:t>
            </a:r>
          </a:p>
          <a:p>
            <a:pPr lvl="2"/>
            <a:r>
              <a:rPr lang="en-US" dirty="0" smtClean="0"/>
              <a:t>Convolution-deconvolution method to treat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-flash in the very high energy region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85" y="1379220"/>
            <a:ext cx="3715363" cy="2592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18" y="4074363"/>
            <a:ext cx="4379041" cy="2167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87548" y="3362844"/>
            <a:ext cx="90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</a:t>
            </a:r>
            <a:r>
              <a:rPr lang="en-US" sz="1200" dirty="0" smtClean="0">
                <a:latin typeface="+mj-lt"/>
              </a:rPr>
              <a:t>ourtesy of </a:t>
            </a:r>
            <a:r>
              <a:rPr lang="en-US" sz="1200" dirty="0" err="1" smtClean="0">
                <a:latin typeface="+mj-lt"/>
              </a:rPr>
              <a:t>S.Urlass</a:t>
            </a:r>
            <a:endParaRPr lang="en-US" sz="1200" dirty="0">
              <a:latin typeface="+mj-l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6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err="1" smtClean="0"/>
              <a:t>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54826" y="1497204"/>
            <a:ext cx="6276916" cy="51543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402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37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725" indent="-1460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4075" indent="-160338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method:</a:t>
            </a:r>
          </a:p>
          <a:p>
            <a:pPr lvl="2"/>
            <a:r>
              <a:rPr lang="en-US" dirty="0"/>
              <a:t>Frisch grid ionization chamber</a:t>
            </a:r>
          </a:p>
          <a:p>
            <a:pPr lvl="2"/>
            <a:r>
              <a:rPr lang="en-US" dirty="0"/>
              <a:t>Q-value of -2.215 MeV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low in-beam material to reach the high-energy region</a:t>
            </a:r>
          </a:p>
          <a:p>
            <a:pPr lvl="2"/>
            <a:r>
              <a:rPr lang="en-US" dirty="0"/>
              <a:t>Low cross section </a:t>
            </a:r>
            <a:r>
              <a:rPr lang="en-US" dirty="0">
                <a:latin typeface="Wingdings 3" charset="2"/>
              </a:rPr>
              <a:t>g</a:t>
            </a:r>
            <a:r>
              <a:rPr lang="en-US" dirty="0"/>
              <a:t> precise determination of the </a:t>
            </a:r>
            <a:r>
              <a:rPr lang="en-US" baseline="30000" dirty="0"/>
              <a:t>16</a:t>
            </a:r>
            <a:r>
              <a:rPr lang="en-US" dirty="0"/>
              <a:t>O content, maximize number of centers without losing low-energy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s (gaseous sample with CO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en-US" baseline="-25000" dirty="0"/>
          </a:p>
          <a:p>
            <a:r>
              <a:rPr lang="en-US" dirty="0" smtClean="0"/>
              <a:t>Improved cross-section:</a:t>
            </a:r>
          </a:p>
          <a:p>
            <a:pPr lvl="2"/>
            <a:r>
              <a:rPr lang="en-US" dirty="0" smtClean="0"/>
              <a:t>Background subtraction (protons,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s from C) through 2D cuts and dedicated measurements</a:t>
            </a:r>
          </a:p>
          <a:p>
            <a:pPr lvl="2"/>
            <a:r>
              <a:rPr lang="en-US" dirty="0" smtClean="0"/>
              <a:t>Convolution-deconvolution method to treat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-flash in the very high energy region</a:t>
            </a:r>
          </a:p>
          <a:p>
            <a:r>
              <a:rPr lang="en-GB" dirty="0" smtClean="0">
                <a:ea typeface="Helvetica Neue Light" charset="0"/>
                <a:cs typeface="Helvetica Neue Light" charset="0"/>
              </a:rPr>
              <a:t>Impact on the </a:t>
            </a:r>
            <a:r>
              <a:rPr lang="en-GB" baseline="30000" dirty="0" smtClean="0">
                <a:ea typeface="Helvetica Neue Light" charset="0"/>
                <a:cs typeface="Helvetica Neue Light" charset="0"/>
              </a:rPr>
              <a:t>13</a:t>
            </a:r>
            <a:r>
              <a:rPr lang="en-GB" dirty="0" smtClean="0">
                <a:ea typeface="Helvetica Neue Light" charset="0"/>
                <a:cs typeface="Helvetica Neue Light" charset="0"/>
              </a:rPr>
              <a:t>C(</a:t>
            </a:r>
            <a:r>
              <a:rPr lang="en-GB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GB" dirty="0" err="1" smtClean="0">
                <a:ea typeface="Helvetica Neue Light" charset="0"/>
                <a:cs typeface="Helvetica Neue Light" charset="0"/>
              </a:rPr>
              <a:t>,n</a:t>
            </a:r>
            <a:r>
              <a:rPr lang="en-GB" dirty="0" smtClean="0">
                <a:ea typeface="Helvetica Neue Light" charset="0"/>
                <a:cs typeface="Helvetica Neue Light" charset="0"/>
              </a:rPr>
              <a:t>)</a:t>
            </a:r>
            <a:r>
              <a:rPr lang="en-GB" baseline="30000" dirty="0" smtClean="0">
                <a:ea typeface="Helvetica Neue Light" charset="0"/>
                <a:cs typeface="Helvetica Neue Light" charset="0"/>
              </a:rPr>
              <a:t>16</a:t>
            </a:r>
            <a:r>
              <a:rPr lang="en-GB" dirty="0" smtClean="0">
                <a:ea typeface="Helvetica Neue Light" charset="0"/>
                <a:cs typeface="Helvetica Neue Light" charset="0"/>
              </a:rPr>
              <a:t>O:</a:t>
            </a:r>
          </a:p>
          <a:p>
            <a:pPr lvl="2"/>
            <a:r>
              <a:rPr lang="en-GB" dirty="0" smtClean="0">
                <a:ea typeface="Helvetica Neue Light" charset="0"/>
                <a:cs typeface="Helvetica Neue Light" charset="0"/>
              </a:rPr>
              <a:t>Inverse reaction</a:t>
            </a:r>
            <a:r>
              <a:rPr lang="en-US" dirty="0" smtClean="0"/>
              <a:t> </a:t>
            </a:r>
            <a:r>
              <a:rPr lang="en-US" dirty="0" smtClean="0">
                <a:latin typeface="Wingdings 3" charset="2"/>
              </a:rPr>
              <a:t>g</a:t>
            </a:r>
            <a:r>
              <a:rPr lang="en-US" dirty="0" smtClean="0"/>
              <a:t> the cross section can be calculated by applying the reciprocity theorem</a:t>
            </a:r>
          </a:p>
          <a:p>
            <a:pPr lvl="2"/>
            <a:r>
              <a:rPr lang="en-US" baseline="30000" dirty="0" smtClean="0">
                <a:ea typeface="Helvetica Neue Light" charset="0"/>
                <a:cs typeface="Helvetica Neue Light" charset="0"/>
              </a:rPr>
              <a:t>17</a:t>
            </a:r>
            <a:r>
              <a:rPr lang="en-US" dirty="0" smtClean="0">
                <a:ea typeface="Helvetica Neue Light" charset="0"/>
                <a:cs typeface="Helvetica Neue Light" charset="0"/>
              </a:rPr>
              <a:t>O levels below the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ea typeface="Helvetica Neue Light" charset="0"/>
                <a:cs typeface="Helvetica Neue Light" charset="0"/>
              </a:rPr>
              <a:t>-threshold can be populated and characterized</a:t>
            </a:r>
          </a:p>
          <a:p>
            <a:pPr lvl="2"/>
            <a:r>
              <a:rPr lang="en-US" dirty="0"/>
              <a:t>Very high energy resolution (</a:t>
            </a:r>
            <a:r>
              <a:rPr lang="cs-CZ" dirty="0">
                <a:ea typeface="Helvetica Neue Light" charset="0"/>
                <a:cs typeface="Helvetica Neue Light" charset="0"/>
              </a:rPr>
              <a:t>ΔE/E=10</a:t>
            </a:r>
            <a:r>
              <a:rPr lang="cs-CZ" baseline="31999" dirty="0">
                <a:ea typeface="Helvetica Neue Light" charset="0"/>
                <a:cs typeface="Helvetica Neue Light" charset="0"/>
              </a:rPr>
              <a:t>-4</a:t>
            </a:r>
            <a:r>
              <a:rPr lang="cs-CZ" dirty="0">
                <a:ea typeface="Helvetica Neue Light" charset="0"/>
                <a:cs typeface="Helvetica Neue Light" charset="0"/>
              </a:rPr>
              <a:t> @10 </a:t>
            </a:r>
            <a:r>
              <a:rPr lang="cs-CZ" dirty="0" err="1">
                <a:ea typeface="Helvetica Neue Light" charset="0"/>
                <a:cs typeface="Helvetica Neue Light" charset="0"/>
              </a:rPr>
              <a:t>keV</a:t>
            </a:r>
            <a:r>
              <a:rPr lang="cs-CZ" dirty="0" smtClean="0">
                <a:ea typeface="Helvetica Neue Light" charset="0"/>
                <a:cs typeface="Helvetica Neue Light" charset="0"/>
              </a:rPr>
              <a:t>)</a:t>
            </a:r>
            <a:r>
              <a:rPr lang="en-US" dirty="0"/>
              <a:t> </a:t>
            </a:r>
            <a:r>
              <a:rPr lang="en-US" dirty="0" smtClean="0">
                <a:latin typeface="Wingdings 3" charset="2"/>
              </a:rPr>
              <a:t>g</a:t>
            </a:r>
            <a:r>
              <a:rPr lang="en-US" dirty="0" smtClean="0"/>
              <a:t> RSA</a:t>
            </a:r>
            <a:endParaRPr lang="cs-CZ" dirty="0">
              <a:ea typeface="Helvetica Neue Light" charset="0"/>
              <a:cs typeface="Helvetica Neue Light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715723"/>
              </p:ext>
            </p:extLst>
          </p:nvPr>
        </p:nvGraphicFramePr>
        <p:xfrm>
          <a:off x="7128914" y="3980437"/>
          <a:ext cx="4775200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1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585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+mj-lt"/>
                        </a:rPr>
                        <a:t>Quantity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941100">
                        <a:alpha val="6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+mj-lt"/>
                        </a:rPr>
                        <a:t>Literature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941100">
                        <a:alpha val="6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623"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latin typeface="+mj-lt"/>
                        </a:rPr>
                        <a:t>Lower neutron</a:t>
                      </a:r>
                      <a:r>
                        <a:rPr lang="en-US" sz="1350" b="1" baseline="0" dirty="0" smtClean="0">
                          <a:latin typeface="+mj-lt"/>
                        </a:rPr>
                        <a:t> energy</a:t>
                      </a:r>
                      <a:endParaRPr lang="en-US" sz="135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FF260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350" b="1" dirty="0" smtClean="0">
                          <a:latin typeface="+mj-lt"/>
                        </a:rPr>
                        <a:t>3.916 MeV </a:t>
                      </a:r>
                      <a:r>
                        <a:rPr lang="en-US" sz="1350" dirty="0" smtClean="0">
                          <a:latin typeface="+mj-lt"/>
                        </a:rPr>
                        <a:t>– from</a:t>
                      </a:r>
                      <a:r>
                        <a:rPr lang="en-US" sz="1350" baseline="0" dirty="0" smtClean="0">
                          <a:latin typeface="+mj-lt"/>
                        </a:rPr>
                        <a:t> </a:t>
                      </a:r>
                      <a:r>
                        <a:rPr lang="en-US" sz="1350" baseline="30000" dirty="0" smtClean="0">
                          <a:latin typeface="+mj-lt"/>
                        </a:rPr>
                        <a:t>13</a:t>
                      </a:r>
                      <a:r>
                        <a:rPr lang="en-US" sz="1350" baseline="0" dirty="0" smtClean="0">
                          <a:latin typeface="+mj-lt"/>
                        </a:rPr>
                        <a:t>C(</a:t>
                      </a:r>
                      <a:r>
                        <a:rPr lang="en-US" sz="1350" baseline="0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,n</a:t>
                      </a:r>
                      <a:r>
                        <a:rPr lang="en-US" sz="1350" baseline="0" dirty="0" smtClean="0">
                          <a:latin typeface="+mj-lt"/>
                        </a:rPr>
                        <a:t>), Divatia 1966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350" b="1" baseline="0" dirty="0" smtClean="0">
                          <a:latin typeface="+mj-lt"/>
                        </a:rPr>
                        <a:t>4.898 MeV </a:t>
                      </a:r>
                      <a:r>
                        <a:rPr lang="en-US" sz="1350" baseline="0" dirty="0" smtClean="0">
                          <a:latin typeface="+mj-lt"/>
                        </a:rPr>
                        <a:t>– from </a:t>
                      </a:r>
                      <a:r>
                        <a:rPr lang="en-US" sz="1350" baseline="30000" dirty="0" smtClean="0">
                          <a:latin typeface="+mj-lt"/>
                        </a:rPr>
                        <a:t>16</a:t>
                      </a:r>
                      <a:r>
                        <a:rPr lang="en-US" sz="1350" baseline="0" dirty="0" smtClean="0">
                          <a:latin typeface="+mj-lt"/>
                        </a:rPr>
                        <a:t>O(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n,</a:t>
                      </a:r>
                      <a:r>
                        <a:rPr lang="en-US" sz="1350" baseline="0" dirty="0" err="1" smtClean="0">
                          <a:latin typeface="Symbol" charset="2"/>
                          <a:ea typeface="Symbol" charset="2"/>
                          <a:cs typeface="Symbol" charset="2"/>
                        </a:rPr>
                        <a:t>a</a:t>
                      </a:r>
                      <a:r>
                        <a:rPr lang="en-US" sz="1350" baseline="0" dirty="0" smtClean="0">
                          <a:latin typeface="+mj-lt"/>
                        </a:rPr>
                        <a:t>), 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Khryachkov</a:t>
                      </a:r>
                      <a:r>
                        <a:rPr lang="en-US" sz="1350" baseline="0" dirty="0" smtClean="0">
                          <a:latin typeface="+mj-lt"/>
                        </a:rPr>
                        <a:t> 2010, 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Giomataris</a:t>
                      </a:r>
                      <a:r>
                        <a:rPr lang="en-US" sz="1350" baseline="0" dirty="0" smtClean="0">
                          <a:latin typeface="+mj-lt"/>
                        </a:rPr>
                        <a:t> 2007</a:t>
                      </a:r>
                      <a:endParaRPr lang="en-US" sz="1350" dirty="0">
                        <a:latin typeface="+mj-lt"/>
                      </a:endParaRPr>
                    </a:p>
                  </a:txBody>
                  <a:tcPr anchor="ctr">
                    <a:solidFill>
                      <a:srgbClr val="FF2600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3854">
                <a:tc>
                  <a:txBody>
                    <a:bodyPr/>
                    <a:lstStyle/>
                    <a:p>
                      <a:r>
                        <a:rPr lang="en-US" sz="1350" b="1" dirty="0" smtClean="0">
                          <a:latin typeface="+mj-lt"/>
                        </a:rPr>
                        <a:t>Resonance</a:t>
                      </a:r>
                      <a:r>
                        <a:rPr lang="en-US" sz="1350" b="1" baseline="0" dirty="0" smtClean="0">
                          <a:latin typeface="+mj-lt"/>
                        </a:rPr>
                        <a:t> parameters</a:t>
                      </a:r>
                      <a:endParaRPr lang="en-US" sz="1350" b="1" dirty="0">
                        <a:latin typeface="+mj-lt"/>
                      </a:endParaRPr>
                    </a:p>
                  </a:txBody>
                  <a:tcPr anchor="ctr">
                    <a:solidFill>
                      <a:srgbClr val="FF2600">
                        <a:alpha val="2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350" b="1" dirty="0" smtClean="0">
                          <a:latin typeface="+mj-lt"/>
                        </a:rPr>
                        <a:t>Divatia, 1966 </a:t>
                      </a:r>
                      <a:r>
                        <a:rPr lang="en-US" sz="1350" dirty="0" smtClean="0">
                          <a:latin typeface="+mj-lt"/>
                        </a:rPr>
                        <a:t>(inverse reaction)</a:t>
                      </a:r>
                      <a:r>
                        <a:rPr lang="en-US" sz="1350" baseline="0" dirty="0" smtClean="0">
                          <a:latin typeface="+mj-lt"/>
                        </a:rPr>
                        <a:t> – 6 resonances from 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E</a:t>
                      </a:r>
                      <a:r>
                        <a:rPr lang="en-US" sz="1350" baseline="-25000" dirty="0" err="1" smtClean="0">
                          <a:latin typeface="+mj-lt"/>
                        </a:rPr>
                        <a:t>n</a:t>
                      </a:r>
                      <a:r>
                        <a:rPr lang="en-US" sz="1350" baseline="0" dirty="0" smtClean="0">
                          <a:latin typeface="+mj-lt"/>
                        </a:rPr>
                        <a:t>=4.53 to 6.11 MeV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350" b="1" dirty="0" err="1" smtClean="0">
                          <a:latin typeface="+mj-lt"/>
                        </a:rPr>
                        <a:t>Devis</a:t>
                      </a:r>
                      <a:r>
                        <a:rPr lang="en-US" sz="1350" b="1" dirty="0" smtClean="0">
                          <a:latin typeface="+mj-lt"/>
                        </a:rPr>
                        <a:t>, 1963 </a:t>
                      </a:r>
                      <a:r>
                        <a:rPr lang="en-US" sz="1350" dirty="0" smtClean="0">
                          <a:latin typeface="+mj-lt"/>
                        </a:rPr>
                        <a:t>(direct reaction, </a:t>
                      </a:r>
                      <a:r>
                        <a:rPr lang="en-US" sz="1350" dirty="0" err="1" smtClean="0">
                          <a:latin typeface="+mj-lt"/>
                        </a:rPr>
                        <a:t>monoenergetic</a:t>
                      </a:r>
                      <a:r>
                        <a:rPr lang="en-US" sz="1350" dirty="0" smtClean="0">
                          <a:latin typeface="+mj-lt"/>
                        </a:rPr>
                        <a:t> neutrons, DE/E=5E-3)</a:t>
                      </a:r>
                      <a:r>
                        <a:rPr lang="en-US" sz="1350" baseline="0" dirty="0" smtClean="0">
                          <a:latin typeface="+mj-lt"/>
                        </a:rPr>
                        <a:t> – 19 resonances from </a:t>
                      </a:r>
                      <a:r>
                        <a:rPr lang="en-US" sz="1350" baseline="0" dirty="0" err="1" smtClean="0">
                          <a:latin typeface="+mj-lt"/>
                        </a:rPr>
                        <a:t>En</a:t>
                      </a:r>
                      <a:r>
                        <a:rPr lang="en-US" sz="1350" baseline="0" dirty="0" smtClean="0">
                          <a:latin typeface="+mj-lt"/>
                        </a:rPr>
                        <a:t>=5.05 to 8.66 MeV</a:t>
                      </a:r>
                      <a:endParaRPr lang="en-US" sz="1350" dirty="0">
                        <a:latin typeface="+mj-lt"/>
                      </a:endParaRPr>
                    </a:p>
                  </a:txBody>
                  <a:tcPr anchor="ctr">
                    <a:solidFill>
                      <a:srgbClr val="FF2600">
                        <a:alpha val="2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6290"/>
          <a:stretch/>
        </p:blipFill>
        <p:spPr>
          <a:xfrm>
            <a:off x="7079222" y="1582767"/>
            <a:ext cx="4809372" cy="2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an interest in investigating the stellar neutron sources also through indirect methods</a:t>
            </a:r>
          </a:p>
          <a:p>
            <a:pPr lvl="1"/>
            <a:r>
              <a:rPr lang="en-US" dirty="0" smtClean="0"/>
              <a:t>Difficulties of direct measurements in the energy range of astrophysical interest</a:t>
            </a:r>
          </a:p>
          <a:p>
            <a:pPr lvl="1"/>
            <a:r>
              <a:rPr lang="en-US" dirty="0" smtClean="0"/>
              <a:t>Complementary information obtainable (e.g. sub-threshold resonances)</a:t>
            </a:r>
          </a:p>
          <a:p>
            <a:r>
              <a:rPr lang="en-US" dirty="0" smtClean="0"/>
              <a:t>At the </a:t>
            </a:r>
            <a:r>
              <a:rPr lang="en-US" dirty="0" err="1" smtClean="0"/>
              <a:t>n_TOF</a:t>
            </a:r>
            <a:r>
              <a:rPr lang="en-US" dirty="0" smtClean="0"/>
              <a:t> facility at CERN it is possible to perform with very high energy resolution </a:t>
            </a:r>
            <a:r>
              <a:rPr lang="en-US" dirty="0"/>
              <a:t>neutron-induced </a:t>
            </a:r>
            <a:r>
              <a:rPr lang="en-US" dirty="0" smtClean="0"/>
              <a:t>measurements involved in the production/destruction of neutrons in stars</a:t>
            </a:r>
          </a:p>
          <a:p>
            <a:r>
              <a:rPr lang="en-US" dirty="0" smtClean="0"/>
              <a:t>The </a:t>
            </a:r>
            <a:r>
              <a:rPr lang="en-US" baseline="30000" dirty="0" smtClean="0"/>
              <a:t>25</a:t>
            </a:r>
            <a:r>
              <a:rPr lang="en-US" dirty="0" smtClean="0"/>
              <a:t>Mg(</a:t>
            </a:r>
            <a:r>
              <a:rPr lang="en-US" dirty="0" err="1" smtClean="0"/>
              <a:t>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 reaction cross-section has been measured, helping to improve the calculation of the </a:t>
            </a:r>
            <a:r>
              <a:rPr lang="en-US" baseline="30000" dirty="0" smtClean="0"/>
              <a:t>22</a:t>
            </a:r>
            <a:r>
              <a:rPr lang="en-US" dirty="0" smtClean="0"/>
              <a:t>Ne(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err="1" smtClean="0"/>
              <a:t>,n</a:t>
            </a:r>
            <a:r>
              <a:rPr lang="en-US" dirty="0" smtClean="0"/>
              <a:t>) reaction rates thanks to the improved characterization of </a:t>
            </a:r>
            <a:r>
              <a:rPr lang="en-US" baseline="30000" dirty="0" smtClean="0"/>
              <a:t>26</a:t>
            </a:r>
            <a:r>
              <a:rPr lang="en-US" dirty="0" smtClean="0"/>
              <a:t>Mg levels</a:t>
            </a:r>
          </a:p>
          <a:p>
            <a:r>
              <a:rPr lang="en-US" dirty="0" smtClean="0"/>
              <a:t>The last feasibility tests for the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 reaction cross-section measurement are ongoing. Being the inverse reaction of the </a:t>
            </a:r>
            <a:r>
              <a:rPr lang="en-US" baseline="30000" dirty="0" smtClean="0"/>
              <a:t>13</a:t>
            </a:r>
            <a:r>
              <a:rPr lang="en-US" dirty="0" smtClean="0"/>
              <a:t>C(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err="1" smtClean="0"/>
              <a:t>,n</a:t>
            </a:r>
            <a:r>
              <a:rPr lang="en-US" dirty="0" smtClean="0"/>
              <a:t>) neutron source, it will help in gaining knowledge on the </a:t>
            </a:r>
            <a:r>
              <a:rPr lang="en-US" baseline="30000" dirty="0" smtClean="0"/>
              <a:t>13</a:t>
            </a:r>
            <a:r>
              <a:rPr lang="en-US" dirty="0" smtClean="0"/>
              <a:t>C(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err="1" smtClean="0"/>
              <a:t>,n</a:t>
            </a:r>
            <a:r>
              <a:rPr lang="en-US" dirty="0" smtClean="0"/>
              <a:t>) cross-section and on </a:t>
            </a:r>
            <a:r>
              <a:rPr lang="en-US" baseline="30000" dirty="0" smtClean="0"/>
              <a:t>17</a:t>
            </a:r>
            <a:r>
              <a:rPr lang="en-US" dirty="0" smtClean="0"/>
              <a:t>O levels close to and sub a-threshold</a:t>
            </a:r>
          </a:p>
          <a:p>
            <a:r>
              <a:rPr lang="en-US" dirty="0" smtClean="0"/>
              <a:t>Future perspectives: 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) reactions on light nuclei 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 reactions as neutron poisons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0659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5132442"/>
            <a:ext cx="10113264" cy="647454"/>
          </a:xfrm>
        </p:spPr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half" idx="2"/>
          </p:nvPr>
        </p:nvSpPr>
        <p:spPr>
          <a:xfrm>
            <a:off x="1097280" y="5838888"/>
            <a:ext cx="10113264" cy="854612"/>
          </a:xfrm>
        </p:spPr>
        <p:txBody>
          <a:bodyPr>
            <a:normAutofit/>
          </a:bodyPr>
          <a:lstStyle/>
          <a:p>
            <a:pPr algn="ctr"/>
            <a:r>
              <a:rPr lang="en-US" sz="1700" dirty="0" smtClean="0">
                <a:hlinkClick r:id="rId2"/>
              </a:rPr>
              <a:t>federica.mingrone@cern.ch</a:t>
            </a:r>
            <a:endParaRPr lang="en-US" sz="17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0"/>
            <a:ext cx="12074013" cy="491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5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and neutrons: a delicate balance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497204"/>
            <a:ext cx="10058400" cy="4371890"/>
          </a:xfrm>
        </p:spPr>
        <p:txBody>
          <a:bodyPr/>
          <a:lstStyle/>
          <a:p>
            <a:r>
              <a:rPr lang="en-US" dirty="0">
                <a:solidFill>
                  <a:srgbClr val="005493"/>
                </a:solidFill>
                <a:latin typeface="Calibri" charset="0"/>
                <a:ea typeface="Calibri" charset="0"/>
                <a:cs typeface="Calibri" charset="0"/>
              </a:rPr>
              <a:t>Neutron sources</a:t>
            </a:r>
            <a:r>
              <a:rPr lang="en-US" dirty="0" smtClean="0">
                <a:solidFill>
                  <a:srgbClr val="005493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83" y="1921565"/>
            <a:ext cx="6188238" cy="3792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596" y="1984411"/>
            <a:ext cx="1358900" cy="27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36" y="2514497"/>
            <a:ext cx="2260600" cy="279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04" y="3048897"/>
            <a:ext cx="3479800" cy="279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386" y="3573905"/>
            <a:ext cx="1651000" cy="27940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461569" y="2411052"/>
            <a:ext cx="576000" cy="43348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557010" y="2920000"/>
            <a:ext cx="691732" cy="47977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994947" y="2339579"/>
            <a:ext cx="675098" cy="324000"/>
          </a:xfrm>
          <a:prstGeom prst="rect">
            <a:avLst/>
          </a:prstGeom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235295" y="3112724"/>
            <a:ext cx="718700" cy="328377"/>
          </a:xfrm>
          <a:prstGeom prst="rect">
            <a:avLst/>
          </a:prstGeom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811192" y="1855695"/>
            <a:ext cx="1512000" cy="50400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3612216" y="3474441"/>
            <a:ext cx="1836000" cy="504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 and neutrons: a delicate balance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497204"/>
            <a:ext cx="10058400" cy="4371890"/>
          </a:xfrm>
        </p:spPr>
        <p:txBody>
          <a:bodyPr/>
          <a:lstStyle/>
          <a:p>
            <a:r>
              <a:rPr lang="en-US" dirty="0" smtClean="0">
                <a:solidFill>
                  <a:srgbClr val="005493"/>
                </a:solidFill>
                <a:latin typeface="Calibri" charset="0"/>
                <a:ea typeface="Calibri" charset="0"/>
                <a:cs typeface="Calibri" charset="0"/>
              </a:rPr>
              <a:t>Neutron sources: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5493"/>
                </a:solidFill>
              </a:rPr>
              <a:t>Neutron poisons:</a:t>
            </a:r>
            <a:endParaRPr lang="en-US" dirty="0">
              <a:solidFill>
                <a:srgbClr val="005493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83" y="1921565"/>
            <a:ext cx="6188238" cy="3792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96" y="1984411"/>
            <a:ext cx="1358900" cy="27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36" y="2514497"/>
            <a:ext cx="2260600" cy="27940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461569" y="2411052"/>
            <a:ext cx="576000" cy="43348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994947" y="2339579"/>
            <a:ext cx="675098" cy="324000"/>
          </a:xfrm>
          <a:prstGeom prst="rect">
            <a:avLst/>
          </a:prstGeom>
        </p:spPr>
      </p:pic>
      <p:pic>
        <p:nvPicPr>
          <p:cNvPr id="34" name="Picture 33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811192" y="1855695"/>
            <a:ext cx="1512000" cy="50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236" y="5273961"/>
            <a:ext cx="1358900" cy="29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87" y="5559186"/>
            <a:ext cx="14859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9987" y="5918995"/>
            <a:ext cx="1536700" cy="292100"/>
          </a:xfrm>
          <a:prstGeom prst="rect">
            <a:avLst/>
          </a:prstGeom>
        </p:spPr>
      </p:pic>
      <p:pic>
        <p:nvPicPr>
          <p:cNvPr id="36" name="Picture 3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06628" y="5168899"/>
            <a:ext cx="576000" cy="43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5585" y="5594881"/>
            <a:ext cx="652424" cy="381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04" y="4860606"/>
            <a:ext cx="1701800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04" y="4460864"/>
            <a:ext cx="1689100" cy="2794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104" y="3048897"/>
            <a:ext cx="3479800" cy="279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0386" y="3573905"/>
            <a:ext cx="1651000" cy="279400"/>
          </a:xfrm>
          <a:prstGeom prst="rect">
            <a:avLst/>
          </a:prstGeom>
        </p:spPr>
      </p:pic>
      <p:pic>
        <p:nvPicPr>
          <p:cNvPr id="29" name="Picture 2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57010" y="2920000"/>
            <a:ext cx="691732" cy="479770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235295" y="3112724"/>
            <a:ext cx="718700" cy="328377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612216" y="3474441"/>
            <a:ext cx="1836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3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r="5214"/>
          <a:stretch/>
        </p:blipFill>
        <p:spPr>
          <a:xfrm>
            <a:off x="7536427" y="1946787"/>
            <a:ext cx="4426920" cy="3495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data: Indirect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1497205"/>
            <a:ext cx="6439146" cy="4371890"/>
          </a:xfrm>
        </p:spPr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Direct measurements</a:t>
            </a:r>
            <a:r>
              <a:rPr lang="en-US" dirty="0">
                <a:solidFill>
                  <a:srgbClr val="005493"/>
                </a:solidFill>
              </a:rPr>
              <a:t> </a:t>
            </a:r>
            <a:r>
              <a:rPr lang="en-US" dirty="0" smtClean="0"/>
              <a:t>– although it remains the most important approach, it can suffer from experimental difficulties:</a:t>
            </a:r>
          </a:p>
          <a:p>
            <a:pPr marL="627063" lvl="1" indent="-254000"/>
            <a:r>
              <a:rPr lang="en-US" dirty="0" smtClean="0"/>
              <a:t>Low cross section</a:t>
            </a:r>
          </a:p>
          <a:p>
            <a:pPr marL="627063" lvl="1" indent="-254000"/>
            <a:r>
              <a:rPr lang="en-US" dirty="0" smtClean="0"/>
              <a:t>Background discrimination</a:t>
            </a:r>
          </a:p>
          <a:p>
            <a:pPr marL="627063" lvl="1" indent="-254000"/>
            <a:r>
              <a:rPr lang="en-US" dirty="0" smtClean="0"/>
              <a:t>Low projectile energy (</a:t>
            </a:r>
            <a:r>
              <a:rPr lang="en-US" dirty="0" smtClean="0">
                <a:latin typeface="Wingdings 3" charset="2"/>
              </a:rPr>
              <a:t>g</a:t>
            </a:r>
            <a:r>
              <a:rPr lang="en-US" dirty="0" smtClean="0"/>
              <a:t> low energy resolution)</a:t>
            </a:r>
          </a:p>
          <a:p>
            <a:r>
              <a:rPr lang="en-US" dirty="0" smtClean="0">
                <a:solidFill>
                  <a:srgbClr val="005493"/>
                </a:solidFill>
              </a:rPr>
              <a:t>Indirect methods </a:t>
            </a:r>
            <a:r>
              <a:rPr lang="en-US" dirty="0" smtClean="0"/>
              <a:t>– characterize the compound nucleus levels populating them through different entrance channels</a:t>
            </a:r>
            <a:endParaRPr lang="en-US" dirty="0"/>
          </a:p>
          <a:p>
            <a:pPr marL="627063" lvl="1" indent="-254000"/>
            <a:r>
              <a:rPr lang="en-US" dirty="0" smtClean="0"/>
              <a:t>Trojan Horse Method (THM): </a:t>
            </a:r>
            <a:r>
              <a:rPr lang="en-US" dirty="0" smtClean="0">
                <a:latin typeface="+mj-lt"/>
              </a:rPr>
              <a:t>e.g. reaction rates of BBN main reactions [1], -3 </a:t>
            </a:r>
            <a:r>
              <a:rPr lang="en-US" dirty="0" err="1" smtClean="0">
                <a:latin typeface="+mj-lt"/>
              </a:rPr>
              <a:t>keV</a:t>
            </a:r>
            <a:r>
              <a:rPr lang="en-US" dirty="0" smtClean="0">
                <a:latin typeface="+mj-lt"/>
              </a:rPr>
              <a:t> resonance parameters in </a:t>
            </a:r>
            <a:r>
              <a:rPr lang="en-US" baseline="30000" dirty="0" smtClean="0">
                <a:latin typeface="+mj-lt"/>
              </a:rPr>
              <a:t>17</a:t>
            </a:r>
            <a:r>
              <a:rPr lang="en-US" dirty="0" smtClean="0">
                <a:latin typeface="+mj-lt"/>
              </a:rPr>
              <a:t>O [2] and many more </a:t>
            </a:r>
            <a:r>
              <a:rPr lang="en-US" sz="1600" dirty="0" smtClean="0">
                <a:latin typeface="+mj-lt"/>
              </a:rPr>
              <a:t>(talks by </a:t>
            </a:r>
            <a:r>
              <a:rPr lang="en-US" sz="1600" dirty="0" err="1" smtClean="0">
                <a:latin typeface="+mj-lt"/>
              </a:rPr>
              <a:t>R.Spartà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M.L.Sergi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G.G.Rapisarda</a:t>
            </a:r>
            <a:r>
              <a:rPr lang="en-US" sz="1600" dirty="0" smtClean="0">
                <a:latin typeface="+mj-lt"/>
              </a:rPr>
              <a:t> and </a:t>
            </a:r>
            <a:r>
              <a:rPr lang="en-US" sz="1600" dirty="0" err="1" smtClean="0">
                <a:latin typeface="+mj-lt"/>
              </a:rPr>
              <a:t>G.L.Guardo</a:t>
            </a:r>
            <a:r>
              <a:rPr lang="en-US" sz="1600" dirty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  <a:p>
            <a:pPr marL="627063" lvl="1" indent="-254000"/>
            <a:r>
              <a:rPr lang="en-US" dirty="0" smtClean="0"/>
              <a:t>Indirect reactions: </a:t>
            </a:r>
            <a:r>
              <a:rPr lang="en-US" dirty="0" smtClean="0">
                <a:latin typeface="+mj-lt"/>
              </a:rPr>
              <a:t>e.g. measurement of </a:t>
            </a:r>
            <a:r>
              <a:rPr lang="en-US" baseline="30000" dirty="0" smtClean="0">
                <a:latin typeface="+mj-lt"/>
              </a:rPr>
              <a:t>25</a:t>
            </a:r>
            <a:r>
              <a:rPr lang="en-US" dirty="0" smtClean="0">
                <a:latin typeface="+mj-lt"/>
              </a:rPr>
              <a:t>Mg(</a:t>
            </a:r>
            <a:r>
              <a:rPr lang="en-US" dirty="0" err="1" smtClean="0">
                <a:latin typeface="+mj-lt"/>
              </a:rPr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>
                <a:latin typeface="+mj-lt"/>
              </a:rPr>
              <a:t>) at </a:t>
            </a:r>
            <a:r>
              <a:rPr lang="en-US" dirty="0" err="1" smtClean="0">
                <a:latin typeface="+mj-lt"/>
              </a:rPr>
              <a:t>n_TOF</a:t>
            </a:r>
            <a:r>
              <a:rPr lang="en-US" dirty="0" smtClean="0">
                <a:latin typeface="+mj-lt"/>
              </a:rPr>
              <a:t> [3]</a:t>
            </a:r>
          </a:p>
          <a:p>
            <a:pPr marL="627063" lvl="1" indent="-254000"/>
            <a:r>
              <a:rPr lang="en-US" dirty="0" smtClean="0"/>
              <a:t>Inverse reactions: </a:t>
            </a:r>
            <a:r>
              <a:rPr lang="en-US" dirty="0" smtClean="0">
                <a:latin typeface="+mj-lt"/>
              </a:rPr>
              <a:t>e.g. measurement of </a:t>
            </a:r>
            <a:r>
              <a:rPr lang="en-US" baseline="30000" dirty="0" smtClean="0">
                <a:latin typeface="+mj-lt"/>
              </a:rPr>
              <a:t>16</a:t>
            </a:r>
            <a:r>
              <a:rPr lang="en-US" dirty="0" smtClean="0">
                <a:latin typeface="+mj-lt"/>
              </a:rPr>
              <a:t>O(</a:t>
            </a:r>
            <a:r>
              <a:rPr lang="en-US" dirty="0" err="1" smtClean="0">
                <a:latin typeface="+mj-lt"/>
              </a:rPr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+mj-lt"/>
              </a:rPr>
              <a:t>) at </a:t>
            </a:r>
            <a:r>
              <a:rPr lang="en-US" dirty="0" err="1" smtClean="0">
                <a:latin typeface="+mj-lt"/>
              </a:rPr>
              <a:t>n_TOF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516" y="5545929"/>
            <a:ext cx="384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[1] R.G. </a:t>
            </a:r>
            <a:r>
              <a:rPr lang="en-US" sz="1200" dirty="0" err="1" smtClean="0">
                <a:latin typeface="+mj-lt"/>
              </a:rPr>
              <a:t>Pizzone</a:t>
            </a:r>
            <a:r>
              <a:rPr lang="en-US" sz="1200" dirty="0" smtClean="0">
                <a:latin typeface="+mj-lt"/>
              </a:rPr>
              <a:t> et al., IL NUOVO CIMENTO 39 </a:t>
            </a:r>
            <a:r>
              <a:rPr lang="en-US" sz="1200" dirty="0">
                <a:latin typeface="+mj-lt"/>
              </a:rPr>
              <a:t>C (2016) </a:t>
            </a:r>
            <a:r>
              <a:rPr lang="en-US" sz="1200" dirty="0" smtClean="0">
                <a:latin typeface="+mj-lt"/>
              </a:rPr>
              <a:t>363</a:t>
            </a:r>
          </a:p>
          <a:p>
            <a:r>
              <a:rPr lang="en-US" sz="1200" dirty="0" smtClean="0">
                <a:latin typeface="+mj-lt"/>
              </a:rPr>
              <a:t>[2] M. La </a:t>
            </a:r>
            <a:r>
              <a:rPr lang="en-US" sz="1200" dirty="0" err="1" smtClean="0">
                <a:latin typeface="+mj-lt"/>
              </a:rPr>
              <a:t>Cognata</a:t>
            </a:r>
            <a:r>
              <a:rPr lang="en-US" sz="1200" dirty="0" smtClean="0">
                <a:latin typeface="+mj-lt"/>
              </a:rPr>
              <a:t> et al., Phys. </a:t>
            </a:r>
            <a:r>
              <a:rPr lang="en-US" sz="1200" dirty="0" err="1" smtClean="0">
                <a:latin typeface="+mj-lt"/>
              </a:rPr>
              <a:t>Rew</a:t>
            </a:r>
            <a:r>
              <a:rPr lang="en-US" sz="1200" dirty="0" smtClean="0">
                <a:latin typeface="+mj-lt"/>
              </a:rPr>
              <a:t>. Letters 109, 232701</a:t>
            </a:r>
          </a:p>
          <a:p>
            <a:r>
              <a:rPr lang="en-US" sz="1200" dirty="0" smtClean="0">
                <a:latin typeface="+mj-lt"/>
              </a:rPr>
              <a:t>[3] C. </a:t>
            </a:r>
            <a:r>
              <a:rPr lang="en-US" sz="1200" dirty="0" err="1" smtClean="0">
                <a:latin typeface="+mj-lt"/>
              </a:rPr>
              <a:t>Massimi</a:t>
            </a:r>
            <a:r>
              <a:rPr lang="en-US" sz="1200" dirty="0" smtClean="0">
                <a:latin typeface="+mj-lt"/>
              </a:rPr>
              <a:t> et al., Phys, Letters B 768 (2017) 1-6</a:t>
            </a:r>
            <a:endParaRPr lang="en-US" sz="1200" dirty="0"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8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3310" y="3527705"/>
            <a:ext cx="3091201" cy="905191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1953311" y="3595579"/>
            <a:ext cx="30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n_TOF</a:t>
            </a:r>
            <a:r>
              <a:rPr lang="en-US" sz="2200" dirty="0" smtClean="0">
                <a:latin typeface="Helvetica Neue Light" charset="0"/>
                <a:ea typeface="Helvetica Neue Light" charset="0"/>
                <a:cs typeface="Helvetica Neue Light" charset="0"/>
              </a:rPr>
              <a:t>: neutron Time Of Flight facility</a:t>
            </a:r>
            <a:endParaRPr lang="en-US" sz="22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48" name="pasted-imag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8374" r="7865" b="20383"/>
          <a:stretch/>
        </p:blipFill>
        <p:spPr>
          <a:xfrm>
            <a:off x="5348774" y="1527350"/>
            <a:ext cx="6843226" cy="450511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Indirect methods at </a:t>
            </a:r>
            <a:r>
              <a:rPr lang="en-US" dirty="0" err="1" smtClean="0"/>
              <a:t>n_TOF</a:t>
            </a:r>
            <a:r>
              <a:rPr lang="en-US" dirty="0" smtClean="0"/>
              <a:t>: the </a:t>
            </a:r>
            <a:r>
              <a:rPr lang="en-US" dirty="0" err="1" smtClean="0"/>
              <a:t>n_TOF</a:t>
            </a:r>
            <a:r>
              <a:rPr lang="en-US" dirty="0" smtClean="0"/>
              <a:t> facility</a:t>
            </a:r>
            <a:endParaRPr dirty="0"/>
          </a:p>
        </p:txBody>
      </p:sp>
      <p:pic>
        <p:nvPicPr>
          <p:cNvPr id="151" name="Picture 150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1246" y="4304634"/>
            <a:ext cx="1624402" cy="1035051"/>
          </a:xfrm>
          <a:prstGeom prst="rect">
            <a:avLst/>
          </a:prstGeom>
        </p:spPr>
      </p:pic>
      <p:pic>
        <p:nvPicPr>
          <p:cNvPr id="153" name="Picture 152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129204">
            <a:off x="5015950" y="4156507"/>
            <a:ext cx="1115989" cy="2281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397711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1" grpId="0" animBg="1" advAuto="0"/>
      <p:bldP spid="15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pasted-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t="2039"/>
          <a:stretch/>
        </p:blipFill>
        <p:spPr>
          <a:xfrm>
            <a:off x="493733" y="1465377"/>
            <a:ext cx="7999933" cy="4792868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586396" y="1531367"/>
            <a:ext cx="5077800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000">
                <a:solidFill>
                  <a:srgbClr val="CBCBCB"/>
                </a:solidFill>
              </a:defRPr>
            </a:pPr>
            <a:r>
              <a:rPr sz="1600" dirty="0">
                <a:latin typeface="Helvetica Neue Light" charset="0"/>
                <a:ea typeface="Helvetica Neue Light" charset="0"/>
                <a:cs typeface="Helvetica Neue Light" charset="0"/>
              </a:rPr>
              <a:t>2 beam lines (185 and 20 m)</a:t>
            </a:r>
          </a:p>
          <a:p>
            <a:pPr algn="l">
              <a:defRPr sz="4000">
                <a:solidFill>
                  <a:srgbClr val="CBCBCB"/>
                </a:solidFill>
              </a:defRPr>
            </a:pPr>
            <a:r>
              <a:rPr sz="1600" dirty="0">
                <a:latin typeface="Helvetica Neue Light" charset="0"/>
                <a:ea typeface="Helvetica Neue Light" charset="0"/>
                <a:cs typeface="Helvetica Neue Light" charset="0"/>
              </a:rPr>
              <a:t>2 experimental areas (EAR1 and EAR2), both Class-A lab</a:t>
            </a:r>
          </a:p>
        </p:txBody>
      </p:sp>
      <p:sp>
        <p:nvSpPr>
          <p:cNvPr id="527" name="Shape 527"/>
          <p:cNvSpPr/>
          <p:nvPr/>
        </p:nvSpPr>
        <p:spPr>
          <a:xfrm>
            <a:off x="985366" y="4593993"/>
            <a:ext cx="974408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000">
                <a:solidFill>
                  <a:srgbClr val="CBCBCB"/>
                </a:solidFill>
              </a:defRPr>
            </a:lvl1pPr>
          </a:lstStyle>
          <a:p>
            <a:pPr algn="r"/>
            <a:r>
              <a:rPr sz="1600">
                <a:latin typeface="Helvetica Neue Light" charset="0"/>
                <a:ea typeface="Helvetica Neue Light" charset="0"/>
                <a:cs typeface="Helvetica Neue Light" charset="0"/>
              </a:rPr>
              <a:t>Sweeping magnets</a:t>
            </a:r>
          </a:p>
        </p:txBody>
      </p:sp>
      <p:sp>
        <p:nvSpPr>
          <p:cNvPr id="528" name="Shape 528"/>
          <p:cNvSpPr/>
          <p:nvPr/>
        </p:nvSpPr>
        <p:spPr>
          <a:xfrm>
            <a:off x="1170761" y="5960728"/>
            <a:ext cx="2301489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/>
            </a:lvl1pPr>
          </a:lstStyle>
          <a:p>
            <a:r>
              <a:rPr sz="1600">
                <a:latin typeface="Helvetica Neue Light" charset="0"/>
                <a:ea typeface="Helvetica Neue Light" charset="0"/>
                <a:cs typeface="Helvetica Neue Light" charset="0"/>
              </a:rPr>
              <a:t>p-beam from PS</a:t>
            </a:r>
          </a:p>
        </p:txBody>
      </p:sp>
      <p:pic>
        <p:nvPicPr>
          <p:cNvPr id="529" name="Picture 528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083288">
            <a:off x="1971581" y="4610441"/>
            <a:ext cx="674223" cy="206491"/>
          </a:xfrm>
          <a:prstGeom prst="rect">
            <a:avLst/>
          </a:prstGeom>
        </p:spPr>
      </p:pic>
      <p:pic>
        <p:nvPicPr>
          <p:cNvPr id="531" name="Picture 530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53290">
            <a:off x="1895967" y="4250199"/>
            <a:ext cx="4114765" cy="205630"/>
          </a:xfrm>
          <a:prstGeom prst="rect">
            <a:avLst/>
          </a:prstGeom>
        </p:spPr>
      </p:pic>
      <p:sp>
        <p:nvSpPr>
          <p:cNvPr id="533" name="Shape 533"/>
          <p:cNvSpPr/>
          <p:nvPr/>
        </p:nvSpPr>
        <p:spPr>
          <a:xfrm>
            <a:off x="3031969" y="5873052"/>
            <a:ext cx="2440165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>
                <a:solidFill>
                  <a:schemeClr val="accent6">
                    <a:satOff val="6899"/>
                    <a:lumOff val="-25862"/>
                  </a:schemeClr>
                </a:solidFill>
              </a:defRPr>
            </a:lvl1pPr>
          </a:lstStyle>
          <a:p>
            <a:r>
              <a:rPr sz="1600" dirty="0">
                <a:solidFill>
                  <a:srgbClr val="232736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Pb spallation target</a:t>
            </a:r>
          </a:p>
        </p:txBody>
      </p:sp>
      <p:pic>
        <p:nvPicPr>
          <p:cNvPr id="534" name="Picture 533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2882895">
            <a:off x="2899951" y="5531213"/>
            <a:ext cx="831360" cy="270115"/>
          </a:xfrm>
          <a:prstGeom prst="rect">
            <a:avLst/>
          </a:prstGeom>
        </p:spPr>
      </p:pic>
      <p:pic>
        <p:nvPicPr>
          <p:cNvPr id="536" name="Picture 535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00568">
            <a:off x="1122551" y="5642085"/>
            <a:ext cx="950099" cy="270115"/>
          </a:xfrm>
          <a:prstGeom prst="rect">
            <a:avLst/>
          </a:prstGeom>
        </p:spPr>
      </p:pic>
      <p:sp>
        <p:nvSpPr>
          <p:cNvPr id="538" name="Shape 538"/>
          <p:cNvSpPr/>
          <p:nvPr/>
        </p:nvSpPr>
        <p:spPr>
          <a:xfrm>
            <a:off x="3452298" y="2286922"/>
            <a:ext cx="78251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>
                <a:solidFill>
                  <a:srgbClr val="CBCBC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>
                <a:latin typeface="Helvetica Neue Light" charset="0"/>
                <a:ea typeface="Helvetica Neue Light" charset="0"/>
                <a:cs typeface="Helvetica Neue Light" charset="0"/>
              </a:rPr>
              <a:t>EAR2</a:t>
            </a:r>
          </a:p>
        </p:txBody>
      </p:sp>
      <p:sp>
        <p:nvSpPr>
          <p:cNvPr id="539" name="Shape 539"/>
          <p:cNvSpPr/>
          <p:nvPr/>
        </p:nvSpPr>
        <p:spPr>
          <a:xfrm>
            <a:off x="6282992" y="2286921"/>
            <a:ext cx="722136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4000">
                <a:solidFill>
                  <a:srgbClr val="CBCBC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>
                <a:latin typeface="Helvetica Neue Light" charset="0"/>
                <a:ea typeface="Helvetica Neue Light" charset="0"/>
                <a:cs typeface="Helvetica Neue Light" charset="0"/>
              </a:rPr>
              <a:t>EAR1</a:t>
            </a:r>
          </a:p>
        </p:txBody>
      </p:sp>
      <p:sp>
        <p:nvSpPr>
          <p:cNvPr id="540" name="Shape 540"/>
          <p:cNvSpPr/>
          <p:nvPr/>
        </p:nvSpPr>
        <p:spPr>
          <a:xfrm>
            <a:off x="3830520" y="3453680"/>
            <a:ext cx="120163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4000">
                <a:solidFill>
                  <a:schemeClr val="accent5">
                    <a:hueOff val="406571"/>
                    <a:satOff val="3016"/>
                    <a:lumOff val="8824"/>
                  </a:schemeClr>
                </a:solidFill>
              </a:defRPr>
            </a:lvl1pPr>
          </a:lstStyle>
          <a:p>
            <a:r>
              <a:rPr sz="1600" dirty="0">
                <a:solidFill>
                  <a:srgbClr val="CF9B84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Collimators</a:t>
            </a:r>
          </a:p>
        </p:txBody>
      </p:sp>
      <p:pic>
        <p:nvPicPr>
          <p:cNvPr id="541" name="Picture 540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767889">
            <a:off x="4976047" y="3247942"/>
            <a:ext cx="1889664" cy="239221"/>
          </a:xfrm>
          <a:prstGeom prst="rect">
            <a:avLst/>
          </a:prstGeom>
        </p:spPr>
      </p:pic>
      <p:pic>
        <p:nvPicPr>
          <p:cNvPr id="543" name="Picture 542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8957300">
            <a:off x="2780546" y="3876416"/>
            <a:ext cx="1120100" cy="195326"/>
          </a:xfrm>
          <a:prstGeom prst="rect">
            <a:avLst/>
          </a:prstGeom>
        </p:spPr>
      </p:pic>
      <p:sp>
        <p:nvSpPr>
          <p:cNvPr id="545" name="Shape 545"/>
          <p:cNvSpPr/>
          <p:nvPr/>
        </p:nvSpPr>
        <p:spPr>
          <a:xfrm>
            <a:off x="8854763" y="1465377"/>
            <a:ext cx="203675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Helvetica Neue Medium" charset="0"/>
                <a:ea typeface="Helvetica Neue Medium" charset="0"/>
                <a:cs typeface="Helvetica Neue Medium" charset="0"/>
              </a:rPr>
              <a:t>Some figures</a:t>
            </a:r>
          </a:p>
        </p:txBody>
      </p:sp>
      <p:graphicFrame>
        <p:nvGraphicFramePr>
          <p:cNvPr id="546" name="Table 546"/>
          <p:cNvGraphicFramePr/>
          <p:nvPr>
            <p:extLst>
              <p:ext uri="{D42A27DB-BD31-4B8C-83A1-F6EECF244321}">
                <p14:modId xmlns:p14="http://schemas.microsoft.com/office/powerpoint/2010/main" val="1148511687"/>
              </p:ext>
            </p:extLst>
          </p:nvPr>
        </p:nvGraphicFramePr>
        <p:xfrm>
          <a:off x="8741857" y="1762894"/>
          <a:ext cx="3326212" cy="2207797"/>
        </p:xfrm>
        <a:graphic>
          <a:graphicData uri="http://schemas.openxmlformats.org/drawingml/2006/table">
            <a:tbl>
              <a:tblPr firstRow="1" firstCol="1"/>
              <a:tblGrid>
                <a:gridCol w="119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047">
                <a:tc>
                  <a:txBody>
                    <a:bodyPr/>
                    <a:lstStyle/>
                    <a:p>
                      <a:pPr algn="ctr" defTabSz="647700">
                        <a:defRPr sz="3000">
                          <a:sym typeface="Helvetica Neue Medium"/>
                        </a:defRPr>
                      </a:pPr>
                      <a:endParaRPr sz="12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 dirty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EAR1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EAR2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64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Wide energy range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 dirty="0">
                          <a:solidFill>
                            <a:srgbClr val="777777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thermal to 
1 GeV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777777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thermal to 
300 MeV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03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High instantaneous neutron flux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200" b="0" i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</a:t>
                      </a:r>
                      <a:r>
                        <a:rPr sz="1200" b="0" i="0" baseline="31999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</a:t>
                      </a:r>
                      <a:r>
                        <a:rPr sz="1200" b="0" i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200" b="0" i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n/cm</a:t>
                      </a:r>
                      <a:r>
                        <a:rPr sz="1200" b="0" i="0" baseline="31999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</a:t>
                      </a:r>
                      <a:r>
                        <a:rPr sz="1200" b="0" i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/pulse</a:t>
                      </a:r>
                    </a:p>
                  </a:txBody>
                  <a:tcPr marL="25400" marR="25400" marT="25400" marB="254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10</a:t>
                      </a:r>
                      <a:r>
                        <a:rPr sz="1200" b="0" i="0" baseline="31999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6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2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n/cm</a:t>
                      </a:r>
                      <a:r>
                        <a:rPr sz="1200" b="0" i="0" baseline="31999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</a:t>
                      </a:r>
                      <a:r>
                        <a:rPr sz="1200" b="0" i="0" dirty="0" smtClean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/pulse</a:t>
                      </a:r>
                      <a:endParaRPr sz="1200" b="0" i="0" dirty="0"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19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Low repetition rate</a:t>
                      </a:r>
                    </a:p>
                  </a:txBody>
                  <a:tcPr marL="25400" marR="25400" marT="25400" marB="25400" anchor="ctr" horzOverflow="overflow"/>
                </a:tc>
                <a:tc gridSpan="2"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 dirty="0">
                          <a:solidFill>
                            <a:srgbClr val="777777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&lt; 0.8 Hz 
(1 pulse/2.4 s max)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831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200" b="0" i="0">
                          <a:solidFill>
                            <a:srgbClr val="555555"/>
                          </a:solidFill>
                          <a:latin typeface="Helvetica Neue Light" charset="0"/>
                          <a:ea typeface="Helvetica Neue Light" charset="0"/>
                          <a:cs typeface="Helvetica Neue Light" charset="0"/>
                          <a:sym typeface="Helvetica Neue Medium"/>
                        </a:rPr>
                        <a:t>High energy resolution</a:t>
                      </a:r>
                    </a:p>
                  </a:txBody>
                  <a:tcPr marL="25400" marR="25400" marT="25400" marB="254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ΔE/E=10</a:t>
                      </a:r>
                      <a:r>
                        <a:rPr sz="1200" b="0" i="0" baseline="31999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-4</a:t>
                      </a: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(@10 keV)</a:t>
                      </a:r>
                    </a:p>
                  </a:txBody>
                  <a:tcPr marL="25400" marR="25400" marT="25400" marB="254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ΔE/E=10</a:t>
                      </a:r>
                      <a:r>
                        <a:rPr sz="1200" b="0" i="0" baseline="31999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-3</a:t>
                      </a: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200" b="0" i="0" dirty="0"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(@10 keV)</a:t>
                      </a:r>
                    </a:p>
                  </a:txBody>
                  <a:tcPr marL="25400" marR="25400" marT="25400" marB="254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47" name="Picture 546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44088" y="2332935"/>
            <a:ext cx="1262638" cy="1350650"/>
          </a:xfrm>
          <a:prstGeom prst="rect">
            <a:avLst/>
          </a:prstGeom>
        </p:spPr>
      </p:pic>
      <p:pic>
        <p:nvPicPr>
          <p:cNvPr id="549" name="Picture 548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24608" y="2364728"/>
            <a:ext cx="1135464" cy="946789"/>
          </a:xfrm>
          <a:prstGeom prst="rect">
            <a:avLst/>
          </a:prstGeom>
        </p:spPr>
      </p:pic>
      <p:pic>
        <p:nvPicPr>
          <p:cNvPr id="551" name="Picture 550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563211" y="5277966"/>
            <a:ext cx="381922" cy="329183"/>
          </a:xfrm>
          <a:prstGeom prst="rect">
            <a:avLst/>
          </a:prstGeom>
        </p:spPr>
      </p:pic>
      <p:pic>
        <p:nvPicPr>
          <p:cNvPr id="553" name="Picture 552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881305" y="3566738"/>
            <a:ext cx="1002817" cy="200657"/>
          </a:xfrm>
          <a:prstGeom prst="rect">
            <a:avLst/>
          </a:prstGeom>
        </p:spPr>
      </p:pic>
      <p:pic>
        <p:nvPicPr>
          <p:cNvPr id="555" name="Picture 554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8132822" flipV="1">
            <a:off x="2619338" y="4236505"/>
            <a:ext cx="1468140" cy="239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methods at </a:t>
            </a:r>
            <a:r>
              <a:rPr lang="en-US" dirty="0" err="1" smtClean="0"/>
              <a:t>n_TOF</a:t>
            </a:r>
            <a:r>
              <a:rPr lang="en-US" dirty="0" smtClean="0"/>
              <a:t>: the </a:t>
            </a:r>
            <a:r>
              <a:rPr lang="en-US" dirty="0" err="1" smtClean="0"/>
              <a:t>n_TOF</a:t>
            </a:r>
            <a:r>
              <a:rPr lang="en-US" dirty="0" smtClean="0"/>
              <a:t> neutron bea</a:t>
            </a:r>
            <a:r>
              <a:rPr lang="en-US" dirty="0"/>
              <a:t>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02" y="4172214"/>
            <a:ext cx="3369967" cy="206605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2903918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99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99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8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99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99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99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99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99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99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799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799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799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8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8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8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8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 advAuto="0"/>
      <p:bldP spid="528" grpId="0" animBg="1" advAuto="0"/>
      <p:bldP spid="529" grpId="0" animBg="1" advAuto="0"/>
      <p:bldP spid="531" grpId="0" animBg="1" advAuto="0"/>
      <p:bldP spid="533" grpId="0" animBg="1" advAuto="0"/>
      <p:bldP spid="534" grpId="0" animBg="1" advAuto="0"/>
      <p:bldP spid="536" grpId="0" animBg="1" advAuto="0"/>
      <p:bldP spid="538" grpId="0" animBg="1" advAuto="0"/>
      <p:bldP spid="539" grpId="0" animBg="1" advAuto="0"/>
      <p:bldP spid="540" grpId="0" animBg="1" advAuto="0"/>
      <p:bldP spid="541" grpId="0" animBg="1" advAuto="0"/>
      <p:bldP spid="543" grpId="0" animBg="1" advAuto="0"/>
      <p:bldP spid="545" grpId="0" animBg="1" advAuto="0"/>
      <p:bldP spid="546" grpId="0" animBg="1" advAuto="0"/>
      <p:bldP spid="547" grpId="0" animBg="1" advAuto="0"/>
      <p:bldP spid="549" grpId="0" animBg="1" advAuto="0"/>
      <p:bldP spid="551" grpId="0" animBg="1" advAuto="0"/>
      <p:bldP spid="553" grpId="0" animBg="1" advAuto="0"/>
      <p:bldP spid="55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25</a:t>
            </a:r>
            <a:r>
              <a:rPr lang="en-US" dirty="0" smtClean="0"/>
              <a:t>Mg(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3739" r="24913" b="3981"/>
          <a:stretch/>
        </p:blipFill>
        <p:spPr>
          <a:xfrm>
            <a:off x="7748802" y="1497205"/>
            <a:ext cx="3687097" cy="4711867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654826" y="1497204"/>
            <a:ext cx="6584428" cy="51543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402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37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725" indent="-1460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4075" indent="-160338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Experimental method:</a:t>
            </a:r>
          </a:p>
          <a:p>
            <a:pPr lvl="1"/>
            <a:r>
              <a:rPr lang="en-US" dirty="0" smtClean="0"/>
              <a:t>Total energy detection combined with Pulse Height Weighting technique</a:t>
            </a:r>
          </a:p>
          <a:p>
            <a:pPr lvl="1"/>
            <a:r>
              <a:rPr lang="en-US" dirty="0" smtClean="0"/>
              <a:t>Low solid angle geometry with two C6D6 detectors</a:t>
            </a:r>
          </a:p>
          <a:p>
            <a:pPr lvl="1"/>
            <a:r>
              <a:rPr lang="en-US" dirty="0" smtClean="0"/>
              <a:t>High quality enriched metallic sample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39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25</a:t>
            </a:r>
            <a:r>
              <a:rPr lang="en-US" dirty="0" smtClean="0"/>
              <a:t>Mg(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297" y="1497205"/>
            <a:ext cx="3142960" cy="258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802" y="4166031"/>
            <a:ext cx="3518965" cy="2123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5062" y="3344681"/>
            <a:ext cx="139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Only natural parity states (0</a:t>
            </a:r>
            <a:r>
              <a:rPr lang="en-US" sz="1200" baseline="30000" dirty="0" smtClean="0">
                <a:latin typeface="+mj-lt"/>
              </a:rPr>
              <a:t>+</a:t>
            </a:r>
            <a:r>
              <a:rPr lang="en-US" sz="1200" dirty="0" smtClean="0">
                <a:latin typeface="+mj-lt"/>
              </a:rPr>
              <a:t>, 1</a:t>
            </a:r>
            <a:r>
              <a:rPr lang="en-US" sz="1200" baseline="30000" dirty="0" smtClean="0">
                <a:latin typeface="+mj-lt"/>
              </a:rPr>
              <a:t>-</a:t>
            </a:r>
            <a:r>
              <a:rPr lang="en-US" sz="1200" dirty="0" smtClean="0">
                <a:latin typeface="+mj-lt"/>
              </a:rPr>
              <a:t>, 2</a:t>
            </a:r>
            <a:r>
              <a:rPr lang="en-US" sz="1200" baseline="30000" dirty="0" smtClean="0">
                <a:latin typeface="+mj-lt"/>
              </a:rPr>
              <a:t>+</a:t>
            </a:r>
            <a:r>
              <a:rPr lang="en-US" sz="1200" dirty="0" smtClean="0">
                <a:latin typeface="+mj-lt"/>
              </a:rPr>
              <a:t>, </a:t>
            </a:r>
            <a:r>
              <a:rPr lang="is-IS" sz="1200" dirty="0" smtClean="0">
                <a:latin typeface="+mj-lt"/>
              </a:rPr>
              <a:t>…)</a:t>
            </a:r>
            <a:endParaRPr lang="en-US" sz="1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0954" y="2883016"/>
            <a:ext cx="144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Also via 1</a:t>
            </a:r>
            <a:r>
              <a:rPr lang="en-US" sz="1200" baseline="30000" dirty="0">
                <a:latin typeface="+mj-lt"/>
              </a:rPr>
              <a:t>+</a:t>
            </a:r>
            <a:r>
              <a:rPr lang="en-US" sz="1200" dirty="0" smtClean="0">
                <a:latin typeface="+mj-lt"/>
              </a:rPr>
              <a:t>, 2</a:t>
            </a:r>
            <a:r>
              <a:rPr lang="en-US" sz="1200" baseline="30000" dirty="0">
                <a:latin typeface="+mj-lt"/>
              </a:rPr>
              <a:t>-</a:t>
            </a:r>
            <a:r>
              <a:rPr lang="en-US" sz="1200" dirty="0" smtClean="0">
                <a:latin typeface="+mj-lt"/>
              </a:rPr>
              <a:t>, 3</a:t>
            </a:r>
            <a:r>
              <a:rPr lang="en-US" sz="1200" baseline="30000" dirty="0" smtClean="0">
                <a:latin typeface="+mj-lt"/>
              </a:rPr>
              <a:t>+</a:t>
            </a:r>
            <a:r>
              <a:rPr lang="en-US" sz="1200" dirty="0" smtClean="0">
                <a:latin typeface="+mj-lt"/>
              </a:rPr>
              <a:t>, </a:t>
            </a:r>
            <a:r>
              <a:rPr lang="is-IS" sz="1200" dirty="0" smtClean="0">
                <a:latin typeface="+mj-lt"/>
              </a:rPr>
              <a:t>… states</a:t>
            </a:r>
            <a:endParaRPr lang="en-US" sz="1200" dirty="0">
              <a:latin typeface="+mj-lt"/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654826" y="1497204"/>
            <a:ext cx="6584428" cy="51543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7013" indent="-227013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5493"/>
              </a:buClr>
              <a:buSzPct val="90000"/>
              <a:buFont typeface="Wingdings" charset="2"/>
              <a:buChar char="Ø"/>
              <a:tabLst/>
              <a:defRPr sz="2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402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375" indent="-1333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20725" indent="-1460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4075" indent="-160338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5493"/>
              </a:buClr>
              <a:buSzPct val="100000"/>
              <a:buFont typeface="Arial" charset="0"/>
              <a:buChar char="•"/>
              <a:tabLst/>
              <a:defRPr sz="1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Experimental method:</a:t>
            </a:r>
          </a:p>
          <a:p>
            <a:pPr lvl="1"/>
            <a:r>
              <a:rPr lang="en-US" dirty="0" smtClean="0"/>
              <a:t>Total energy detection combined with Pulse Height Weighting technique</a:t>
            </a:r>
          </a:p>
          <a:p>
            <a:pPr lvl="1"/>
            <a:r>
              <a:rPr lang="en-US" dirty="0" smtClean="0"/>
              <a:t>Low solid angle geometry with two C6D6 detectors</a:t>
            </a:r>
          </a:p>
          <a:p>
            <a:pPr lvl="1"/>
            <a:r>
              <a:rPr lang="en-US" dirty="0" smtClean="0"/>
              <a:t>High quality enriched metallic sample</a:t>
            </a:r>
          </a:p>
          <a:p>
            <a:r>
              <a:rPr lang="en-US" dirty="0" smtClean="0"/>
              <a:t>Improved cross-section:</a:t>
            </a:r>
          </a:p>
          <a:p>
            <a:pPr lvl="1"/>
            <a:r>
              <a:rPr lang="en-US" dirty="0" smtClean="0"/>
              <a:t>Low correlated uncertainties</a:t>
            </a:r>
          </a:p>
          <a:p>
            <a:pPr lvl="1"/>
            <a:r>
              <a:rPr lang="en-US" dirty="0" smtClean="0"/>
              <a:t>Combined R-matrix analysis of capture and transmission experimental data sets</a:t>
            </a:r>
          </a:p>
          <a:p>
            <a:pPr lvl="1"/>
            <a:r>
              <a:rPr lang="en-US" dirty="0" smtClean="0"/>
              <a:t>Precise information on </a:t>
            </a:r>
            <a:r>
              <a:rPr lang="en-US" i="1" dirty="0" smtClean="0"/>
              <a:t>J</a:t>
            </a:r>
            <a:r>
              <a:rPr lang="en-US" i="1" baseline="300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of </a:t>
            </a:r>
            <a:r>
              <a:rPr lang="en-US" baseline="30000" dirty="0" smtClean="0"/>
              <a:t>26</a:t>
            </a:r>
            <a:r>
              <a:rPr lang="en-US" dirty="0" smtClean="0"/>
              <a:t>Mg levels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89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reactions at </a:t>
            </a:r>
            <a:r>
              <a:rPr lang="en-US" dirty="0" err="1" smtClean="0"/>
              <a:t>n_TOF</a:t>
            </a:r>
            <a:r>
              <a:rPr lang="en-US" dirty="0" smtClean="0"/>
              <a:t>: </a:t>
            </a:r>
            <a:r>
              <a:rPr lang="en-US" baseline="30000" dirty="0" smtClean="0"/>
              <a:t>25</a:t>
            </a:r>
            <a:r>
              <a:rPr lang="en-US" dirty="0" smtClean="0"/>
              <a:t>Mg(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4826" y="1497204"/>
            <a:ext cx="6584428" cy="5154319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method:</a:t>
            </a:r>
          </a:p>
          <a:p>
            <a:pPr lvl="1"/>
            <a:r>
              <a:rPr lang="en-US" dirty="0" smtClean="0"/>
              <a:t>Total energy detection combined with Pulse Height Weighting technique</a:t>
            </a:r>
          </a:p>
          <a:p>
            <a:pPr lvl="1"/>
            <a:r>
              <a:rPr lang="en-US" dirty="0" smtClean="0"/>
              <a:t>Low solid angle geometry with two C6D6 detectors</a:t>
            </a:r>
          </a:p>
          <a:p>
            <a:pPr lvl="1"/>
            <a:r>
              <a:rPr lang="en-US" dirty="0"/>
              <a:t>High quality enriched metallic </a:t>
            </a:r>
            <a:r>
              <a:rPr lang="en-US" dirty="0" smtClean="0"/>
              <a:t>sample</a:t>
            </a:r>
          </a:p>
          <a:p>
            <a:r>
              <a:rPr lang="en-US" dirty="0" smtClean="0"/>
              <a:t>Improved cross-section:</a:t>
            </a:r>
          </a:p>
          <a:p>
            <a:pPr lvl="1"/>
            <a:r>
              <a:rPr lang="en-US" dirty="0" smtClean="0"/>
              <a:t>Low correlated uncertainties</a:t>
            </a:r>
          </a:p>
          <a:p>
            <a:pPr lvl="1"/>
            <a:r>
              <a:rPr lang="en-US" dirty="0" smtClean="0"/>
              <a:t>Combined R-matrix analysis of capture and transmission experimental data sets</a:t>
            </a:r>
          </a:p>
          <a:p>
            <a:pPr lvl="1"/>
            <a:r>
              <a:rPr lang="en-US" dirty="0" smtClean="0"/>
              <a:t>Precise information on </a:t>
            </a:r>
            <a:r>
              <a:rPr lang="en-US" i="1" dirty="0" smtClean="0"/>
              <a:t>J</a:t>
            </a:r>
            <a:r>
              <a:rPr lang="en-US" i="1" baseline="300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i="1" dirty="0" smtClean="0"/>
              <a:t> </a:t>
            </a:r>
            <a:r>
              <a:rPr lang="en-US" dirty="0" smtClean="0"/>
              <a:t>of </a:t>
            </a:r>
            <a:r>
              <a:rPr lang="en-US" baseline="30000" dirty="0" smtClean="0"/>
              <a:t>26</a:t>
            </a:r>
            <a:r>
              <a:rPr lang="en-US" dirty="0" smtClean="0"/>
              <a:t>Mg levels</a:t>
            </a:r>
          </a:p>
          <a:p>
            <a:r>
              <a:rPr lang="en-US" dirty="0" smtClean="0"/>
              <a:t>Impact on the </a:t>
            </a:r>
            <a:r>
              <a:rPr lang="en-US" baseline="30000" dirty="0" smtClean="0"/>
              <a:t>22</a:t>
            </a:r>
            <a:r>
              <a:rPr lang="en-US" dirty="0" smtClean="0"/>
              <a:t>Ne(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err="1" smtClean="0"/>
              <a:t>,n</a:t>
            </a:r>
            <a:r>
              <a:rPr lang="en-US" dirty="0" smtClean="0"/>
              <a:t>)</a:t>
            </a:r>
            <a:r>
              <a:rPr lang="en-US" baseline="30000" dirty="0" smtClean="0"/>
              <a:t>25</a:t>
            </a:r>
            <a:r>
              <a:rPr lang="en-US" dirty="0" smtClean="0"/>
              <a:t>Mg reaction rates:</a:t>
            </a:r>
          </a:p>
          <a:p>
            <a:pPr lvl="1"/>
            <a:r>
              <a:rPr lang="en-US" dirty="0" smtClean="0"/>
              <a:t>Access to states below the first measured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+</a:t>
            </a:r>
            <a:r>
              <a:rPr lang="en-US" baseline="30000" dirty="0" smtClean="0"/>
              <a:t>22</a:t>
            </a:r>
            <a:r>
              <a:rPr lang="en-US" dirty="0" smtClean="0"/>
              <a:t>Ne resonance</a:t>
            </a:r>
          </a:p>
          <a:p>
            <a:pPr lvl="1"/>
            <a:r>
              <a:rPr lang="en-US" dirty="0" smtClean="0"/>
              <a:t>New reaction rates combining (</a:t>
            </a:r>
            <a:r>
              <a:rPr lang="en-US" dirty="0" err="1" smtClean="0"/>
              <a:t>i</a:t>
            </a:r>
            <a:r>
              <a:rPr lang="en-US" dirty="0" smtClean="0"/>
              <a:t>) a-transfer reactions below n threshold, (ii) </a:t>
            </a:r>
            <a:r>
              <a:rPr lang="en-US" baseline="30000" dirty="0" smtClean="0"/>
              <a:t>26</a:t>
            </a:r>
            <a:r>
              <a:rPr lang="en-US" dirty="0" smtClean="0"/>
              <a:t>Mg states characterization from </a:t>
            </a:r>
            <a:r>
              <a:rPr lang="en-US" baseline="30000" dirty="0"/>
              <a:t>25</a:t>
            </a:r>
            <a:r>
              <a:rPr lang="en-US" dirty="0"/>
              <a:t>Mg(</a:t>
            </a:r>
            <a:r>
              <a:rPr lang="en-US" dirty="0" err="1"/>
              <a:t>n,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) measurement, (iii) direct measurement data above </a:t>
            </a:r>
            <a:r>
              <a:rPr lang="en-US" dirty="0" err="1" smtClean="0"/>
              <a:t>E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=800 </a:t>
            </a:r>
            <a:r>
              <a:rPr lang="en-US" dirty="0" err="1" smtClean="0"/>
              <a:t>keV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604" y="1413231"/>
            <a:ext cx="3864076" cy="2226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604" y="3746472"/>
            <a:ext cx="3141406" cy="2506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21251" y="3748061"/>
            <a:ext cx="149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[1] M. Jaeger et al., Phys. Rev. Lett. 87 (2001) 202501</a:t>
            </a:r>
          </a:p>
          <a:p>
            <a:r>
              <a:rPr lang="en-US" sz="1200" dirty="0" smtClean="0">
                <a:latin typeface="+mj-lt"/>
              </a:rPr>
              <a:t>[2] </a:t>
            </a:r>
            <a:r>
              <a:rPr lang="en-US" sz="1200" dirty="0">
                <a:latin typeface="+mj-lt"/>
              </a:rPr>
              <a:t>C. </a:t>
            </a:r>
            <a:r>
              <a:rPr lang="en-US" sz="1200" dirty="0" err="1">
                <a:latin typeface="+mj-lt"/>
              </a:rPr>
              <a:t>Massimi</a:t>
            </a:r>
            <a:r>
              <a:rPr lang="en-US" sz="1200" dirty="0">
                <a:latin typeface="+mj-lt"/>
              </a:rPr>
              <a:t> et al., Phys, Letters B 768 (2017) </a:t>
            </a:r>
            <a:r>
              <a:rPr lang="en-US" sz="1200" dirty="0" smtClean="0">
                <a:latin typeface="+mj-lt"/>
              </a:rPr>
              <a:t>1-6</a:t>
            </a:r>
            <a:endParaRPr lang="en-US" sz="1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21251" y="2939843"/>
            <a:ext cx="396000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36000" rtlCol="0">
            <a:spAutoFit/>
          </a:bodyPr>
          <a:lstStyle/>
          <a:p>
            <a:r>
              <a:rPr lang="en-US" sz="1300" dirty="0" smtClean="0"/>
              <a:t>[2]</a:t>
            </a:r>
            <a:endParaRPr lang="en-US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07330" y="2698955"/>
            <a:ext cx="396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[1]</a:t>
            </a:r>
            <a:endParaRPr lang="en-US" sz="13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GIANTS IX – Bologna, 5 October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50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_TOF_CERN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_TOF_CERN" id="{0E5236FE-3D2E-A645-B987-9B8866C828B3}" vid="{34BEE1F9-5660-AB42-9316-AE618829C0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n_TOF_CERN</Template>
  <TotalTime>12668</TotalTime>
  <Words>1153</Words>
  <Application>Microsoft Office PowerPoint</Application>
  <PresentationFormat>Widescreen</PresentationFormat>
  <Paragraphs>153</Paragraphs>
  <Slides>14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Helvetica Neue Light</vt:lpstr>
      <vt:lpstr>Helvetica Neue Medium</vt:lpstr>
      <vt:lpstr>Symbol</vt:lpstr>
      <vt:lpstr>Wingdings</vt:lpstr>
      <vt:lpstr>Wingdings 3</vt:lpstr>
      <vt:lpstr>n_TOF_CERN</vt:lpstr>
      <vt:lpstr>INDIRECT METHODS AT n_TOF</vt:lpstr>
      <vt:lpstr>Nuclear reactions and neutrons: a delicate balance</vt:lpstr>
      <vt:lpstr>Nuclear reactions and neutrons: a delicate balance</vt:lpstr>
      <vt:lpstr>Nuclear data: Indirect approach</vt:lpstr>
      <vt:lpstr>Indirect methods at n_TOF: the n_TOF facility</vt:lpstr>
      <vt:lpstr>Indirect methods at n_TOF: the n_TOF neutron beam</vt:lpstr>
      <vt:lpstr>Indirect reactions at n_TOF: 25Mg(n,g)</vt:lpstr>
      <vt:lpstr>Indirect reactions at n_TOF: 25Mg(n,g)</vt:lpstr>
      <vt:lpstr>Indirect reactions at n_TOF: 25Mg(n,g)</vt:lpstr>
      <vt:lpstr>Inverse reactions at n_TOF: 16O(n,a)</vt:lpstr>
      <vt:lpstr>Inverse reactions at n_TOF: 16O(n,a)</vt:lpstr>
      <vt:lpstr>Inverse reactions at n_TOF: 16O(n,a)</vt:lpstr>
      <vt:lpstr>Summary and conclusions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Paolo Maria Milazzo</cp:lastModifiedBy>
  <cp:revision>353</cp:revision>
  <dcterms:created xsi:type="dcterms:W3CDTF">2016-11-20T18:26:47Z</dcterms:created>
  <dcterms:modified xsi:type="dcterms:W3CDTF">2017-10-27T12:47:21Z</dcterms:modified>
</cp:coreProperties>
</file>