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87" r:id="rId3"/>
    <p:sldId id="289" r:id="rId4"/>
    <p:sldId id="290" r:id="rId5"/>
    <p:sldId id="295" r:id="rId6"/>
    <p:sldId id="326" r:id="rId7"/>
    <p:sldId id="291" r:id="rId8"/>
    <p:sldId id="327" r:id="rId9"/>
    <p:sldId id="292" r:id="rId10"/>
    <p:sldId id="311" r:id="rId11"/>
    <p:sldId id="334" r:id="rId12"/>
    <p:sldId id="329" r:id="rId13"/>
    <p:sldId id="331" r:id="rId14"/>
    <p:sldId id="333" r:id="rId15"/>
    <p:sldId id="335" r:id="rId16"/>
    <p:sldId id="313" r:id="rId17"/>
    <p:sldId id="323" r:id="rId18"/>
    <p:sldId id="322" r:id="rId19"/>
    <p:sldId id="320" r:id="rId20"/>
    <p:sldId id="328" r:id="rId21"/>
    <p:sldId id="321" r:id="rId22"/>
    <p:sldId id="297" r:id="rId23"/>
    <p:sldId id="298" r:id="rId24"/>
    <p:sldId id="315" r:id="rId25"/>
    <p:sldId id="336" r:id="rId26"/>
    <p:sldId id="337" r:id="rId27"/>
    <p:sldId id="318" r:id="rId28"/>
    <p:sldId id="324" r:id="rId29"/>
    <p:sldId id="305" r:id="rId30"/>
    <p:sldId id="307" r:id="rId31"/>
    <p:sldId id="316" r:id="rId32"/>
    <p:sldId id="310" r:id="rId33"/>
    <p:sldId id="306" r:id="rId34"/>
    <p:sldId id="308" r:id="rId35"/>
    <p:sldId id="284" r:id="rId36"/>
    <p:sldId id="325" r:id="rId37"/>
    <p:sldId id="314" r:id="rId38"/>
    <p:sldId id="296" r:id="rId39"/>
    <p:sldId id="31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A21"/>
    <a:srgbClr val="FF9900"/>
    <a:srgbClr val="0F6FC6"/>
    <a:srgbClr val="E6E6E6"/>
    <a:srgbClr val="293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97800-06CD-4BEE-B93B-1BCB4692557D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92720-820E-47C1-8A16-C0C1611DA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96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072" y="1988840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7BBA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872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1" descr="CERN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"/>
            <a:ext cx="1202432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770" y="116632"/>
            <a:ext cx="4667726" cy="101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8"/>
            <a:ext cx="7643192" cy="98073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340768"/>
            <a:ext cx="7653536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800"/>
            </a:lvl1pPr>
            <a:lvl2pPr>
              <a:buFont typeface="Wingdings" pitchFamily="2" charset="2"/>
              <a:buChar char="Ø"/>
              <a:defRPr sz="1600"/>
            </a:lvl2pPr>
            <a:lvl3pPr>
              <a:defRPr sz="1600"/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78560" y="6428358"/>
            <a:ext cx="2133600" cy="365125"/>
          </a:xfrm>
        </p:spPr>
        <p:txBody>
          <a:bodyPr/>
          <a:lstStyle/>
          <a:p>
            <a:fld id="{DCE4B40A-67BA-4787-801A-16EE65008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>
            <a:off x="36000" y="908720"/>
            <a:ext cx="9072000" cy="54000"/>
          </a:xfrm>
          <a:prstGeom prst="parallelogram">
            <a:avLst>
              <a:gd name="adj" fmla="val 162471"/>
            </a:avLst>
          </a:prstGeom>
          <a:solidFill>
            <a:srgbClr val="7B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43608" y="6453013"/>
            <a:ext cx="2519362" cy="360363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141" y="6381328"/>
            <a:ext cx="1697355" cy="36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03DBC-DDEE-4456-94D9-5A2F24A5E49B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43272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>
          <a:xfrm>
            <a:off x="0" y="762000"/>
            <a:ext cx="9070975" cy="76200"/>
          </a:xfrm>
          <a:prstGeom prst="parallelogram">
            <a:avLst>
              <a:gd name="adj" fmla="val 162471"/>
            </a:avLst>
          </a:prstGeom>
          <a:solidFill>
            <a:srgbClr val="69B833"/>
          </a:solidFill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20462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382000" cy="548639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u"/>
              <a:defRPr sz="1600"/>
            </a:lvl1pPr>
            <a:lvl2pPr marL="742950" indent="-285750">
              <a:buFont typeface="Wingdings" charset="2"/>
              <a:buChar char="u"/>
              <a:defRPr sz="1400"/>
            </a:lvl2pPr>
            <a:lvl3pPr marL="1143000" indent="-228600">
              <a:buFont typeface="Wingdings" charset="2"/>
              <a:buChar char="u"/>
              <a:defRPr sz="1600"/>
            </a:lvl3pPr>
            <a:lvl4pPr marL="1600200" indent="-228600">
              <a:buFont typeface="Wingdings" charset="2"/>
              <a:buChar char="u"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76200"/>
            <a:ext cx="8382000" cy="762000"/>
          </a:xfrm>
          <a:prstGeom prst="rect">
            <a:avLst/>
          </a:prstGeom>
        </p:spPr>
        <p:txBody>
          <a:bodyPr vert="horz"/>
          <a:lstStyle>
            <a:lvl1pPr>
              <a:defRPr sz="3400"/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2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ea typeface="MS PGothic" pitchFamily="34" charset="-128"/>
              </a:defRPr>
            </a:lvl1pPr>
          </a:lstStyle>
          <a:p>
            <a:pPr>
              <a:defRPr/>
            </a:pPr>
            <a:fld id="{A9AEE4E3-4D4B-1A44-89AD-802CE860900C}" type="datetime1">
              <a:rPr lang="ja-JP" altLang="en-US"/>
              <a:pPr>
                <a:defRPr/>
              </a:pPr>
              <a:t>2018/9/4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MS PGothic" pitchFamily="34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ea typeface="MS PGothic" charset="-128"/>
              </a:defRPr>
            </a:lvl1pPr>
          </a:lstStyle>
          <a:p>
            <a:fld id="{8491BE1D-8766-114B-86DF-01B3F04EE09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140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608" y="72000"/>
            <a:ext cx="7643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272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655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4B40A-67BA-4787-801A-16EE65008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1" y="1141610"/>
            <a:ext cx="936000" cy="5743774"/>
          </a:xfrm>
          <a:prstGeom prst="rect">
            <a:avLst/>
          </a:prstGeom>
          <a:solidFill>
            <a:srgbClr val="29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16200000">
            <a:off x="98244" y="-84224"/>
            <a:ext cx="761107" cy="936748"/>
          </a:xfrm>
          <a:prstGeom prst="rtTriangle">
            <a:avLst/>
          </a:prstGeom>
          <a:solidFill>
            <a:srgbClr val="29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32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png"/><Relationship Id="rId4" Type="http://schemas.openxmlformats.org/officeDocument/2006/relationships/image" Target="../media/image5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896" y="1785702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en-US" dirty="0"/>
              <a:t>Nuclear structure studies </a:t>
            </a:r>
            <a:r>
              <a:rPr lang="en-US" dirty="0" smtClean="0"/>
              <a:t>via (collinear) </a:t>
            </a:r>
            <a:r>
              <a:rPr lang="en-US" dirty="0"/>
              <a:t>laser spectroscopy at ISOLDE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4318643"/>
            <a:ext cx="6400800" cy="1176536"/>
          </a:xfrm>
        </p:spPr>
        <p:txBody>
          <a:bodyPr/>
          <a:lstStyle/>
          <a:p>
            <a:r>
              <a:rPr lang="de-DE" sz="2400" b="1" dirty="0" smtClean="0"/>
              <a:t>Gerda Neyens</a:t>
            </a:r>
          </a:p>
          <a:p>
            <a:r>
              <a:rPr lang="de-DE" dirty="0" smtClean="0"/>
              <a:t>CERN (</a:t>
            </a:r>
            <a:r>
              <a:rPr lang="de-DE" dirty="0" err="1" smtClean="0"/>
              <a:t>Switzerland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KU Leuven (</a:t>
            </a:r>
            <a:r>
              <a:rPr lang="de-DE" dirty="0" err="1" smtClean="0"/>
              <a:t>Belgium</a:t>
            </a:r>
            <a:r>
              <a:rPr lang="de-DE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6064" y="5842337"/>
            <a:ext cx="6889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On behalf of the COLLAPS and CRIS collinear laser spectroscopy and RILIS in-source spectroscopy collaborations at ISOLDE-CERN</a:t>
            </a:r>
            <a:endParaRPr lang="nl-BE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946409"/>
            <a:ext cx="8966792" cy="5967596"/>
            <a:chOff x="78188" y="944972"/>
            <a:chExt cx="7191739" cy="5084529"/>
          </a:xfrm>
        </p:grpSpPr>
        <p:pic>
          <p:nvPicPr>
            <p:cNvPr id="4" name="image7.ti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8188" y="1670229"/>
              <a:ext cx="6225453" cy="435927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" name="Shape 138"/>
            <p:cNvSpPr/>
            <p:nvPr/>
          </p:nvSpPr>
          <p:spPr>
            <a:xfrm>
              <a:off x="4485164" y="944972"/>
              <a:ext cx="2784763" cy="5232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400000"/>
            </a:ln>
            <a:extLst>
              <a:ext uri="{C572A759-6A51-4108-AA02-DFA0A04FC94B}">
                <ma14:wrappingTextBoxFlag xmlns:lc="http://schemas.openxmlformats.org/drawingml/2006/lockedCanvas" xmlns="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407A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407A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407A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407A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407A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407A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407A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407A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407A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 defTabSz="457200">
                <a:defRPr sz="1300">
                  <a:solidFill>
                    <a:srgbClr val="000000"/>
                  </a:solidFill>
                </a:defRPr>
              </a:pPr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K. </a:t>
              </a:r>
              <a:r>
                <a:rPr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Heyde</a:t>
              </a:r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 and J. L. Wood,</a:t>
              </a:r>
            </a:p>
            <a:p>
              <a:pPr defTabSz="457200">
                <a:defRPr sz="1300">
                  <a:solidFill>
                    <a:srgbClr val="000000"/>
                  </a:solidFill>
                </a:defRPr>
              </a:pPr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Rev. Mod. Phys. 83, 1467 (2011).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36" y="41142"/>
            <a:ext cx="83820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Shape </a:t>
            </a:r>
            <a:r>
              <a:rPr lang="en-US" sz="3600" dirty="0"/>
              <a:t>coexistence in the chart of nuclei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946409"/>
            <a:ext cx="4418900" cy="2246769"/>
          </a:xfrm>
          <a:prstGeom prst="rect">
            <a:avLst/>
          </a:prstGeom>
          <a:solidFill>
            <a:srgbClr val="FFFFFF"/>
          </a:solidFill>
          <a:ln>
            <a:solidFill>
              <a:srgbClr val="0F6FC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Different types of shapes/deformation </a:t>
            </a:r>
            <a:br>
              <a:rPr lang="en-US" sz="2000" dirty="0" smtClean="0"/>
            </a:br>
            <a:r>
              <a:rPr lang="en-US" sz="2000" dirty="0" smtClean="0"/>
              <a:t>at low excitation energy</a:t>
            </a:r>
          </a:p>
          <a:p>
            <a:endParaRPr lang="en-US" sz="2000" dirty="0"/>
          </a:p>
          <a:p>
            <a:r>
              <a:rPr lang="en-US" sz="2000" dirty="0" smtClean="0"/>
              <a:t>Interplay between: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Stabilizing effect of closed shells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Residual </a:t>
            </a:r>
            <a:r>
              <a:rPr lang="en-US" sz="2000" dirty="0" smtClean="0"/>
              <a:t>nucleon-nucleon </a:t>
            </a:r>
            <a:r>
              <a:rPr lang="en-US" sz="2000" dirty="0" smtClean="0"/>
              <a:t>interaction enhanced </a:t>
            </a:r>
            <a:r>
              <a:rPr lang="en-US" sz="2000" dirty="0" smtClean="0"/>
              <a:t>mid-shell</a:t>
            </a:r>
            <a:endParaRPr lang="en-US" sz="2000" dirty="0" smtClean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28" y="2715903"/>
            <a:ext cx="2273891" cy="205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014011" y="4107419"/>
            <a:ext cx="723763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116E8A"/>
            </a:solidFill>
          </a:ln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186</a:t>
            </a:r>
            <a:r>
              <a:rPr lang="en-US" dirty="0" smtClean="0"/>
              <a:t>Pb</a:t>
            </a:r>
            <a:endParaRPr lang="en-US" sz="1200" baseline="300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05" y="4523926"/>
            <a:ext cx="1872208" cy="23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2511" y="5381882"/>
            <a:ext cx="1800300" cy="95410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407A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u="sng" dirty="0" smtClean="0"/>
              <a:t>Shell Model picture</a:t>
            </a:r>
            <a:r>
              <a:rPr lang="en-US" sz="1400" dirty="0" smtClean="0"/>
              <a:t>:</a:t>
            </a:r>
            <a:br>
              <a:rPr lang="en-US" sz="1400" dirty="0" smtClean="0"/>
            </a:br>
            <a:r>
              <a:rPr lang="en-US" sz="1400" dirty="0" smtClean="0"/>
              <a:t>Coexistence of</a:t>
            </a:r>
            <a:br>
              <a:rPr lang="en-US" sz="1400" dirty="0" smtClean="0"/>
            </a:br>
            <a:r>
              <a:rPr lang="en-US" sz="1400" dirty="0" smtClean="0"/>
              <a:t>“normal” and </a:t>
            </a:r>
            <a:br>
              <a:rPr lang="en-US" sz="1400" dirty="0" smtClean="0"/>
            </a:br>
            <a:r>
              <a:rPr lang="en-US" sz="1400" dirty="0" smtClean="0"/>
              <a:t>“intruder” structures</a:t>
            </a:r>
            <a:endParaRPr lang="nl-BE" sz="1400" dirty="0"/>
          </a:p>
        </p:txBody>
      </p:sp>
      <p:pic>
        <p:nvPicPr>
          <p:cNvPr id="20" name="Picture 19" descr="Schermafbeelding 2016-05-09 om 23.43.0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r="16099" b="13337"/>
          <a:stretch/>
        </p:blipFill>
        <p:spPr>
          <a:xfrm>
            <a:off x="3695915" y="4506753"/>
            <a:ext cx="1737453" cy="23340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3801" y="5265369"/>
            <a:ext cx="1664463" cy="954107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Mean field picture</a:t>
            </a:r>
            <a:r>
              <a:rPr lang="en-US" sz="1400" dirty="0" smtClean="0"/>
              <a:t>: </a:t>
            </a:r>
            <a:br>
              <a:rPr lang="en-US" sz="1400" dirty="0" smtClean="0"/>
            </a:br>
            <a:r>
              <a:rPr lang="en-US" sz="1400" dirty="0" smtClean="0"/>
              <a:t>Several minima </a:t>
            </a:r>
            <a:br>
              <a:rPr lang="en-US" sz="1400" dirty="0" smtClean="0"/>
            </a:br>
            <a:r>
              <a:rPr lang="en-US" sz="1400" dirty="0" smtClean="0"/>
              <a:t>in energy surface</a:t>
            </a:r>
            <a:br>
              <a:rPr lang="en-US" sz="1400" dirty="0" smtClean="0"/>
            </a:br>
            <a:r>
              <a:rPr lang="en-US" sz="1400" dirty="0" smtClean="0"/>
              <a:t>vs deformation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7658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07777"/>
            <a:ext cx="7491845" cy="575022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85"/>
          <p:cNvSpPr/>
          <p:nvPr/>
        </p:nvSpPr>
        <p:spPr>
          <a:xfrm>
            <a:off x="1192935" y="1703763"/>
            <a:ext cx="7631801" cy="1631212"/>
          </a:xfrm>
          <a:prstGeom prst="rect">
            <a:avLst/>
          </a:prstGeom>
          <a:solidFill>
            <a:srgbClr val="B1DA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000" b="1"/>
            </a:pPr>
            <a:r>
              <a:rPr sz="2000" dirty="0"/>
              <a:t>Laser spectroscopy </a:t>
            </a:r>
            <a:r>
              <a:rPr lang="en-US" sz="2000" dirty="0" smtClean="0"/>
              <a:t>: </a:t>
            </a:r>
            <a:r>
              <a:rPr sz="2000" dirty="0" smtClean="0"/>
              <a:t>a</a:t>
            </a:r>
            <a:r>
              <a:rPr lang="en-US" sz="2000" dirty="0" smtClean="0"/>
              <a:t>n</a:t>
            </a:r>
            <a:r>
              <a:rPr sz="2000" dirty="0" smtClean="0"/>
              <a:t> </a:t>
            </a:r>
            <a:r>
              <a:rPr lang="en-US" sz="2000" dirty="0" smtClean="0"/>
              <a:t>ideal</a:t>
            </a:r>
            <a:r>
              <a:rPr sz="2000" dirty="0" smtClean="0"/>
              <a:t> </a:t>
            </a:r>
            <a:r>
              <a:rPr sz="2000" dirty="0"/>
              <a:t>tool </a:t>
            </a:r>
            <a:r>
              <a:rPr lang="en-US" sz="2000" dirty="0" smtClean="0"/>
              <a:t>to establish shape coexistence:</a:t>
            </a:r>
          </a:p>
          <a:p>
            <a:pPr>
              <a:defRPr sz="2000" b="1"/>
            </a:pPr>
            <a:r>
              <a:rPr lang="en-US" sz="2000" dirty="0" smtClean="0"/>
              <a:t> </a:t>
            </a:r>
            <a:endParaRPr sz="2000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2000" dirty="0" smtClean="0">
                <a:latin typeface="Symbol" panose="05050102010706020507" pitchFamily="18" charset="2"/>
              </a:rPr>
              <a:t>m</a:t>
            </a:r>
            <a:r>
              <a:rPr lang="en-US" sz="2000" dirty="0" smtClean="0"/>
              <a:t> probes wave function (intruder?)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sz="2000" dirty="0" smtClean="0"/>
              <a:t>charge radi</a:t>
            </a:r>
            <a:r>
              <a:rPr lang="en-US" sz="2000" dirty="0" smtClean="0"/>
              <a:t>us and Q  </a:t>
            </a:r>
            <a:r>
              <a:rPr lang="en-US" sz="2000" dirty="0"/>
              <a:t>p</a:t>
            </a:r>
            <a:r>
              <a:rPr lang="en-US" sz="2000" dirty="0" smtClean="0"/>
              <a:t>robes deformation</a:t>
            </a:r>
          </a:p>
          <a:p>
            <a:endParaRPr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36" y="41142"/>
            <a:ext cx="83820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Shape </a:t>
            </a:r>
            <a:r>
              <a:rPr lang="en-US" sz="3600" dirty="0"/>
              <a:t>coexistence in the chart of nuclei</a:t>
            </a:r>
          </a:p>
        </p:txBody>
      </p:sp>
      <p:sp>
        <p:nvSpPr>
          <p:cNvPr id="9" name="Oval 8"/>
          <p:cNvSpPr/>
          <p:nvPr/>
        </p:nvSpPr>
        <p:spPr>
          <a:xfrm>
            <a:off x="3075710" y="3712068"/>
            <a:ext cx="301337" cy="1059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92541" y="5149034"/>
            <a:ext cx="303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No </a:t>
            </a:r>
            <a:r>
              <a:rPr lang="nl-BE" dirty="0" err="1" smtClean="0">
                <a:solidFill>
                  <a:srgbClr val="FF0000"/>
                </a:solidFill>
              </a:rPr>
              <a:t>yet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established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along</a:t>
            </a:r>
            <a:r>
              <a:rPr lang="nl-BE" dirty="0" smtClean="0">
                <a:solidFill>
                  <a:srgbClr val="FF0000"/>
                </a:solidFill>
              </a:rPr>
              <a:t> N=50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Shape 138"/>
          <p:cNvSpPr/>
          <p:nvPr/>
        </p:nvSpPr>
        <p:spPr>
          <a:xfrm>
            <a:off x="5494698" y="946409"/>
            <a:ext cx="3472094" cy="6140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407A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407A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407A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407A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407A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407A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407A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407A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407A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457200">
              <a:defRPr sz="1300">
                <a:solidFill>
                  <a:srgbClr val="000000"/>
                </a:solidFill>
              </a:defRPr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Heyde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and J. L. Wood,</a:t>
            </a:r>
          </a:p>
          <a:p>
            <a:pPr defTabSz="457200">
              <a:defRPr sz="1300">
                <a:solidFill>
                  <a:srgbClr val="000000"/>
                </a:solidFill>
              </a:defRPr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Rev. Mod. Phys. 83, 1467 (2011).</a:t>
            </a:r>
          </a:p>
        </p:txBody>
      </p:sp>
    </p:spTree>
    <p:extLst>
      <p:ext uri="{BB962C8B-B14F-4D97-AF65-F5344CB8AC3E}">
        <p14:creationId xmlns:p14="http://schemas.microsoft.com/office/powerpoint/2010/main" val="26378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Shape</a:t>
            </a:r>
            <a:r>
              <a:rPr lang="nl-BE" dirty="0" smtClean="0"/>
              <a:t> </a:t>
            </a:r>
            <a:r>
              <a:rPr lang="nl-BE" dirty="0" err="1" smtClean="0"/>
              <a:t>coexistence</a:t>
            </a:r>
            <a:r>
              <a:rPr lang="nl-BE" dirty="0" smtClean="0"/>
              <a:t> in Hg </a:t>
            </a:r>
            <a:r>
              <a:rPr lang="nl-BE" dirty="0" err="1" smtClean="0"/>
              <a:t>isotopes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48592" y="2431866"/>
            <a:ext cx="4016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One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first ISOLDE </a:t>
            </a:r>
            <a:r>
              <a:rPr lang="nl-BE" dirty="0" err="1" smtClean="0"/>
              <a:t>highlights</a:t>
            </a:r>
            <a:endParaRPr lang="nl-BE" dirty="0" smtClean="0"/>
          </a:p>
          <a:p>
            <a:r>
              <a:rPr lang="nl-BE" dirty="0" smtClean="0"/>
              <a:t>(</a:t>
            </a:r>
            <a:r>
              <a:rPr lang="nl-BE" dirty="0" err="1" smtClean="0"/>
              <a:t>discoverd</a:t>
            </a:r>
            <a:r>
              <a:rPr lang="nl-BE" dirty="0" smtClean="0"/>
              <a:t> </a:t>
            </a:r>
            <a:r>
              <a:rPr lang="nl-BE" dirty="0" err="1" smtClean="0"/>
              <a:t>early</a:t>
            </a:r>
            <a:r>
              <a:rPr lang="nl-BE" dirty="0" smtClean="0"/>
              <a:t> </a:t>
            </a:r>
            <a:r>
              <a:rPr lang="nl-BE" dirty="0" smtClean="0"/>
              <a:t>80’s)</a:t>
            </a:r>
            <a:endParaRPr lang="nl-BE" dirty="0" smtClean="0"/>
          </a:p>
          <a:p>
            <a:endParaRPr lang="nl-BE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 err="1" smtClean="0">
                <a:sym typeface="Wingdings" panose="05000000000000000000" pitchFamily="2" charset="2"/>
              </a:rPr>
              <a:t>Unexpected</a:t>
            </a:r>
            <a:r>
              <a:rPr lang="nl-BE" dirty="0" smtClean="0">
                <a:sym typeface="Wingdings" panose="05000000000000000000" pitchFamily="2" charset="2"/>
              </a:rPr>
              <a:t> staggering in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Charge radii of neutron-</a:t>
            </a:r>
            <a:r>
              <a:rPr lang="nl-BE" dirty="0" err="1" smtClean="0">
                <a:sym typeface="Wingdings" panose="05000000000000000000" pitchFamily="2" charset="2"/>
              </a:rPr>
              <a:t>deficient</a:t>
            </a:r>
            <a:r>
              <a:rPr lang="nl-BE" dirty="0" smtClean="0">
                <a:sym typeface="Wingdings" panose="05000000000000000000" pitchFamily="2" charset="2"/>
              </a:rPr>
              <a:t> Hg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819029" y="4261046"/>
            <a:ext cx="4987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0457" y="1634103"/>
            <a:ext cx="4700693" cy="4513684"/>
            <a:chOff x="518446" y="1447701"/>
            <a:chExt cx="4700693" cy="4513684"/>
          </a:xfrm>
        </p:grpSpPr>
        <p:pic>
          <p:nvPicPr>
            <p:cNvPr id="6" name="Picture 5" descr="Schermafbeelding 2016-11-29 om 21.35.4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7"/>
            <a:stretch/>
          </p:blipFill>
          <p:spPr>
            <a:xfrm>
              <a:off x="518446" y="1447701"/>
              <a:ext cx="4433433" cy="451368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55524" y="1460050"/>
              <a:ext cx="38636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G. Ulm et al., </a:t>
              </a:r>
              <a:r>
                <a:rPr lang="en-US" sz="1400" dirty="0" err="1"/>
                <a:t>Zeitschrift</a:t>
              </a:r>
              <a:r>
                <a:rPr lang="en-US" sz="1400" dirty="0"/>
                <a:t> fur </a:t>
              </a:r>
              <a:r>
                <a:rPr lang="en-US" sz="1400" dirty="0" err="1"/>
                <a:t>Physik</a:t>
              </a:r>
              <a:r>
                <a:rPr lang="en-US" sz="1400" dirty="0"/>
                <a:t> A At. </a:t>
              </a:r>
              <a:r>
                <a:rPr lang="en-US" sz="1400" dirty="0" err="1"/>
                <a:t>Nucl</a:t>
              </a:r>
              <a:r>
                <a:rPr lang="en-US" sz="1400" dirty="0"/>
                <a:t>. 325, 247–</a:t>
              </a:r>
              <a:r>
                <a:rPr lang="is-IS" sz="1400" dirty="0"/>
                <a:t>259 </a:t>
              </a:r>
              <a:r>
                <a:rPr lang="is-IS" b="1" dirty="0"/>
                <a:t>(1986).</a:t>
              </a:r>
              <a:endParaRPr lang="en-US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27964" y="4180196"/>
            <a:ext cx="315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Remained</a:t>
            </a:r>
            <a:r>
              <a:rPr lang="nl-BE" dirty="0" smtClean="0"/>
              <a:t> </a:t>
            </a:r>
            <a:r>
              <a:rPr lang="nl-BE" dirty="0" err="1" smtClean="0"/>
              <a:t>unexplained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many</a:t>
            </a:r>
            <a:r>
              <a:rPr lang="nl-BE" dirty="0" smtClean="0"/>
              <a:t> </a:t>
            </a:r>
            <a:r>
              <a:rPr lang="nl-BE" dirty="0" err="1" smtClean="0"/>
              <a:t>year</a:t>
            </a:r>
            <a:r>
              <a:rPr lang="nl-BE" dirty="0" smtClean="0"/>
              <a:t>!</a:t>
            </a:r>
            <a:endParaRPr lang="nl-BE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819029" y="5206202"/>
            <a:ext cx="423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More neutron-</a:t>
            </a:r>
            <a:r>
              <a:rPr lang="nl-BE" dirty="0" err="1" smtClean="0"/>
              <a:t>deficient</a:t>
            </a:r>
            <a:r>
              <a:rPr lang="nl-BE" dirty="0" smtClean="0"/>
              <a:t>: 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happens</a:t>
            </a:r>
            <a:r>
              <a:rPr lang="nl-BE" dirty="0" smtClean="0"/>
              <a:t> ??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00931" y="5911745"/>
            <a:ext cx="80021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N=126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626" y="5918741"/>
            <a:ext cx="80021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N=104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1" t="11944" r="269" b="69282"/>
          <a:stretch/>
        </p:blipFill>
        <p:spPr bwMode="auto">
          <a:xfrm>
            <a:off x="5781073" y="779162"/>
            <a:ext cx="3664264" cy="99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56654" y="179153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accent1"/>
                </a:solidFill>
              </a:rPr>
              <a:t>N=126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335982" y="942869"/>
            <a:ext cx="20782" cy="9400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87572" y="1575122"/>
            <a:ext cx="2604373" cy="0"/>
          </a:xfrm>
          <a:prstGeom prst="line">
            <a:avLst/>
          </a:prstGeom>
          <a:ln w="38100">
            <a:solidFill>
              <a:srgbClr val="0F6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17793" y="1249302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accent1"/>
                </a:solidFill>
              </a:rPr>
              <a:t>Z=82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6735" y="1032152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Hg: Z=80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126735" y="2801198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Symbol" panose="05050102010706020507" pitchFamily="18" charset="2"/>
              </a:rPr>
              <a:t>D</a:t>
            </a:r>
            <a:r>
              <a:rPr lang="nl-BE" dirty="0" smtClean="0"/>
              <a:t>r = 0.7 </a:t>
            </a:r>
            <a:r>
              <a:rPr lang="nl-BE" dirty="0" err="1" smtClean="0"/>
              <a:t>fm</a:t>
            </a:r>
            <a:r>
              <a:rPr lang="nl-BE" dirty="0" smtClean="0"/>
              <a:t>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Experiment ISOLDE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hermafbeelding 2018-08-20 om 11.47.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70" y="980728"/>
            <a:ext cx="5400600" cy="5954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962543"/>
            <a:ext cx="2922665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In-source resonance laser-ionization spectroscopy</a:t>
            </a:r>
          </a:p>
          <a:p>
            <a:pPr algn="ctr"/>
            <a:r>
              <a:rPr lang="en-US" sz="2000" dirty="0" smtClean="0"/>
              <a:t>(RILIS) </a:t>
            </a:r>
          </a:p>
          <a:p>
            <a:pPr algn="ctr"/>
            <a:r>
              <a:rPr lang="en-US" sz="2000" dirty="0" smtClean="0"/>
              <a:t>on 15 different mercury isotopes at ISOLDE, CERN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1763" y="4343400"/>
            <a:ext cx="2403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Combining</a:t>
            </a:r>
            <a:r>
              <a:rPr lang="nl-BE" dirty="0" smtClean="0"/>
              <a:t> </a:t>
            </a:r>
            <a:r>
              <a:rPr lang="nl-BE" dirty="0" err="1" smtClean="0"/>
              <a:t>detection</a:t>
            </a:r>
            <a:r>
              <a:rPr lang="nl-BE" dirty="0" smtClean="0"/>
              <a:t> in 3 different </a:t>
            </a:r>
            <a:r>
              <a:rPr lang="nl-BE" dirty="0" err="1" smtClean="0"/>
              <a:t>experimental</a:t>
            </a:r>
            <a:r>
              <a:rPr lang="nl-BE" dirty="0" smtClean="0"/>
              <a:t> stations</a:t>
            </a:r>
          </a:p>
        </p:txBody>
      </p:sp>
    </p:spTree>
    <p:extLst>
      <p:ext uri="{BB962C8B-B14F-4D97-AF65-F5344CB8AC3E}">
        <p14:creationId xmlns:p14="http://schemas.microsoft.com/office/powerpoint/2010/main" val="17958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78560" y="6380157"/>
            <a:ext cx="2133600" cy="365125"/>
          </a:xfrm>
        </p:spPr>
        <p:txBody>
          <a:bodyPr/>
          <a:lstStyle/>
          <a:p>
            <a:fld id="{DCE4B40A-67BA-4787-801A-16EE65008C2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Hg_plot4_with_betalin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7"/>
          <a:stretch/>
        </p:blipFill>
        <p:spPr>
          <a:xfrm>
            <a:off x="627659" y="1031986"/>
            <a:ext cx="6501802" cy="4237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865" y="5201426"/>
            <a:ext cx="79875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Agreement with previously measured values</a:t>
            </a:r>
          </a:p>
          <a:p>
            <a:r>
              <a:rPr lang="en-US" dirty="0" smtClean="0"/>
              <a:t>	- End point of shape staggering observed</a:t>
            </a:r>
          </a:p>
          <a:p>
            <a:r>
              <a:rPr lang="nl-BE" dirty="0"/>
              <a:t>	</a:t>
            </a:r>
            <a:r>
              <a:rPr lang="nl-BE" dirty="0" smtClean="0"/>
              <a:t>- </a:t>
            </a:r>
            <a:r>
              <a:rPr lang="nl-BE" b="1" dirty="0" smtClean="0"/>
              <a:t>Large </a:t>
            </a:r>
            <a:r>
              <a:rPr lang="nl-BE" b="1" dirty="0" err="1" smtClean="0"/>
              <a:t>Scale</a:t>
            </a:r>
            <a:r>
              <a:rPr lang="nl-BE" b="1" dirty="0" smtClean="0"/>
              <a:t> MCSM </a:t>
            </a:r>
            <a:r>
              <a:rPr lang="nl-BE" b="1" dirty="0" err="1" smtClean="0"/>
              <a:t>calculations</a:t>
            </a:r>
            <a:r>
              <a:rPr lang="nl-BE" b="1" dirty="0" smtClean="0"/>
              <a:t> </a:t>
            </a:r>
            <a:r>
              <a:rPr lang="nl-BE" b="1" dirty="0" err="1" smtClean="0"/>
              <a:t>for</a:t>
            </a:r>
            <a:r>
              <a:rPr lang="nl-BE" b="1" dirty="0" smtClean="0"/>
              <a:t> first time in </a:t>
            </a:r>
            <a:r>
              <a:rPr lang="nl-BE" b="1" dirty="0" err="1" smtClean="0"/>
              <a:t>this</a:t>
            </a:r>
            <a:r>
              <a:rPr lang="nl-BE" b="1" dirty="0" smtClean="0"/>
              <a:t> heavy </a:t>
            </a:r>
            <a:r>
              <a:rPr lang="nl-BE" b="1" dirty="0" err="1" smtClean="0"/>
              <a:t>mass</a:t>
            </a:r>
            <a:r>
              <a:rPr lang="nl-BE" b="1" dirty="0" smtClean="0"/>
              <a:t> </a:t>
            </a:r>
            <a:r>
              <a:rPr lang="nl-BE" b="1" dirty="0" err="1" smtClean="0"/>
              <a:t>region</a:t>
            </a:r>
            <a:r>
              <a:rPr lang="nl-BE" b="1" dirty="0" smtClean="0"/>
              <a:t> !</a:t>
            </a:r>
          </a:p>
          <a:p>
            <a:r>
              <a:rPr lang="nl-BE" b="1" dirty="0"/>
              <a:t>	</a:t>
            </a:r>
            <a:r>
              <a:rPr lang="nl-BE" b="1" dirty="0" smtClean="0"/>
              <a:t>	</a:t>
            </a:r>
            <a:r>
              <a:rPr lang="nl-BE" b="1" dirty="0" smtClean="0">
                <a:sym typeface="Wingdings" panose="05000000000000000000" pitchFamily="2" charset="2"/>
              </a:rPr>
              <a:t> </a:t>
            </a:r>
            <a:r>
              <a:rPr lang="nl-BE" b="1" dirty="0" err="1" smtClean="0">
                <a:sym typeface="Wingdings" panose="05000000000000000000" pitchFamily="2" charset="2"/>
              </a:rPr>
              <a:t>origin</a:t>
            </a:r>
            <a:r>
              <a:rPr lang="nl-BE" b="1" dirty="0" smtClean="0">
                <a:sym typeface="Wingdings" panose="05000000000000000000" pitchFamily="2" charset="2"/>
              </a:rPr>
              <a:t> of </a:t>
            </a:r>
            <a:r>
              <a:rPr lang="nl-BE" b="1" dirty="0" err="1" smtClean="0">
                <a:sym typeface="Wingdings" panose="05000000000000000000" pitchFamily="2" charset="2"/>
              </a:rPr>
              <a:t>the</a:t>
            </a:r>
            <a:r>
              <a:rPr lang="nl-BE" b="1" dirty="0" smtClean="0">
                <a:sym typeface="Wingdings" panose="05000000000000000000" pitchFamily="2" charset="2"/>
              </a:rPr>
              <a:t> staggering is </a:t>
            </a:r>
            <a:r>
              <a:rPr lang="nl-BE" b="1" dirty="0" err="1" smtClean="0">
                <a:sym typeface="Wingdings" panose="05000000000000000000" pitchFamily="2" charset="2"/>
              </a:rPr>
              <a:t>understood</a:t>
            </a:r>
            <a:r>
              <a:rPr lang="nl-BE" b="1" dirty="0" smtClean="0">
                <a:sym typeface="Wingdings" panose="05000000000000000000" pitchFamily="2" charset="2"/>
              </a:rPr>
              <a:t> !</a:t>
            </a:r>
            <a:endParaRPr lang="en-US" b="1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608" y="-8"/>
            <a:ext cx="7643192" cy="980736"/>
          </a:xfrm>
        </p:spPr>
        <p:txBody>
          <a:bodyPr/>
          <a:lstStyle/>
          <a:p>
            <a:r>
              <a:rPr lang="nl-BE" dirty="0" smtClean="0"/>
              <a:t>Hg </a:t>
            </a:r>
            <a:r>
              <a:rPr lang="nl-BE" dirty="0" err="1" smtClean="0"/>
              <a:t>mean</a:t>
            </a:r>
            <a:r>
              <a:rPr lang="nl-BE" dirty="0" smtClean="0"/>
              <a:t> square charge radii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15419" y="1890747"/>
            <a:ext cx="2380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B. </a:t>
            </a:r>
            <a:r>
              <a:rPr lang="nl-BE" dirty="0" err="1" smtClean="0"/>
              <a:t>Marsch</a:t>
            </a:r>
            <a:r>
              <a:rPr lang="nl-BE" dirty="0" smtClean="0"/>
              <a:t>, S. Sels, et al.</a:t>
            </a:r>
          </a:p>
          <a:p>
            <a:r>
              <a:rPr lang="nl-BE" dirty="0" smtClean="0"/>
              <a:t>Nature </a:t>
            </a:r>
            <a:r>
              <a:rPr lang="nl-BE" dirty="0" err="1" smtClean="0"/>
              <a:t>Physics</a:t>
            </a:r>
            <a:r>
              <a:rPr lang="nl-BE" dirty="0" smtClean="0"/>
              <a:t>,</a:t>
            </a:r>
          </a:p>
          <a:p>
            <a:r>
              <a:rPr lang="nl-BE" dirty="0" smtClean="0"/>
              <a:t>September 2018,</a:t>
            </a:r>
          </a:p>
          <a:p>
            <a:r>
              <a:rPr lang="nl-BE" dirty="0" err="1" smtClean="0"/>
              <a:t>accepted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78560" y="6380157"/>
            <a:ext cx="2133600" cy="365125"/>
          </a:xfrm>
        </p:spPr>
        <p:txBody>
          <a:bodyPr/>
          <a:lstStyle/>
          <a:p>
            <a:fld id="{DCE4B40A-67BA-4787-801A-16EE65008C2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608" y="-8"/>
            <a:ext cx="7643192" cy="980736"/>
          </a:xfrm>
        </p:spPr>
        <p:txBody>
          <a:bodyPr/>
          <a:lstStyle/>
          <a:p>
            <a:r>
              <a:rPr lang="nl-BE" dirty="0" smtClean="0"/>
              <a:t>Hg </a:t>
            </a:r>
            <a:r>
              <a:rPr lang="nl-BE" dirty="0" err="1" smtClean="0"/>
              <a:t>mean</a:t>
            </a:r>
            <a:r>
              <a:rPr lang="nl-BE" dirty="0" smtClean="0"/>
              <a:t> square charge radii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15419" y="1890747"/>
            <a:ext cx="2380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B. </a:t>
            </a:r>
            <a:r>
              <a:rPr lang="nl-BE" dirty="0" err="1" smtClean="0"/>
              <a:t>Marsch</a:t>
            </a:r>
            <a:r>
              <a:rPr lang="nl-BE" dirty="0" smtClean="0"/>
              <a:t>, S. Sels, et al.</a:t>
            </a:r>
          </a:p>
          <a:p>
            <a:r>
              <a:rPr lang="nl-BE" dirty="0" smtClean="0"/>
              <a:t>Nature </a:t>
            </a:r>
            <a:r>
              <a:rPr lang="nl-BE" dirty="0" err="1" smtClean="0"/>
              <a:t>Physics</a:t>
            </a:r>
            <a:r>
              <a:rPr lang="nl-BE" dirty="0" smtClean="0"/>
              <a:t>,</a:t>
            </a:r>
          </a:p>
          <a:p>
            <a:r>
              <a:rPr lang="nl-BE" dirty="0" smtClean="0"/>
              <a:t>September 2018,</a:t>
            </a:r>
          </a:p>
          <a:p>
            <a:r>
              <a:rPr lang="nl-BE" dirty="0" err="1" smtClean="0"/>
              <a:t>accepted</a:t>
            </a:r>
            <a:endParaRPr lang="en-US" dirty="0"/>
          </a:p>
        </p:txBody>
      </p:sp>
      <p:pic>
        <p:nvPicPr>
          <p:cNvPr id="10" name="Picture 9" descr="Schermafbeelding 2018-05-22 om 12.48.4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2"/>
          <a:stretch/>
        </p:blipFill>
        <p:spPr>
          <a:xfrm>
            <a:off x="420153" y="1412228"/>
            <a:ext cx="6078176" cy="54457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/>
          <p:cNvSpPr txBox="1"/>
          <p:nvPr/>
        </p:nvSpPr>
        <p:spPr>
          <a:xfrm>
            <a:off x="5052042" y="980728"/>
            <a:ext cx="3943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Calc</a:t>
            </a:r>
            <a:r>
              <a:rPr lang="en-US" dirty="0" smtClean="0"/>
              <a:t> - MCSM: </a:t>
            </a:r>
            <a:r>
              <a:rPr lang="fr-FR" dirty="0" err="1" smtClean="0"/>
              <a:t>T</a:t>
            </a:r>
            <a:r>
              <a:rPr lang="fr-FR" dirty="0" smtClean="0"/>
              <a:t>. </a:t>
            </a:r>
            <a:r>
              <a:rPr lang="fr-FR" dirty="0" err="1" smtClean="0"/>
              <a:t>Otsuka</a:t>
            </a:r>
            <a:r>
              <a:rPr lang="fr-FR" dirty="0" smtClean="0"/>
              <a:t>, Y. </a:t>
            </a:r>
            <a:r>
              <a:rPr lang="fr-FR" dirty="0" err="1" smtClean="0"/>
              <a:t>Tsunoda</a:t>
            </a:r>
            <a:r>
              <a:rPr lang="fr-FR" dirty="0"/>
              <a:t> </a:t>
            </a:r>
            <a:r>
              <a:rPr lang="fr-FR" dirty="0" smtClean="0"/>
              <a:t>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58982" y="0"/>
            <a:ext cx="8382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err="1" smtClean="0"/>
              <a:t>Shape</a:t>
            </a:r>
            <a:r>
              <a:rPr lang="nl-BE" dirty="0" smtClean="0"/>
              <a:t> </a:t>
            </a:r>
            <a:r>
              <a:rPr lang="nl-BE" dirty="0" err="1" smtClean="0"/>
              <a:t>coexistence</a:t>
            </a:r>
            <a:r>
              <a:rPr lang="nl-BE" dirty="0" smtClean="0"/>
              <a:t> (?)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intruder</a:t>
            </a:r>
            <a:r>
              <a:rPr lang="nl-BE" dirty="0" smtClean="0"/>
              <a:t> </a:t>
            </a:r>
            <a:r>
              <a:rPr lang="nl-BE" dirty="0" err="1" smtClean="0"/>
              <a:t>states</a:t>
            </a:r>
            <a:r>
              <a:rPr lang="nl-BE" dirty="0" smtClean="0"/>
              <a:t> </a:t>
            </a:r>
            <a:r>
              <a:rPr lang="nl-BE" dirty="0" err="1" smtClean="0"/>
              <a:t>along</a:t>
            </a:r>
            <a:r>
              <a:rPr lang="nl-BE" dirty="0" smtClean="0"/>
              <a:t> N=49</a:t>
            </a:r>
            <a:endParaRPr lang="en-US" dirty="0"/>
          </a:p>
        </p:txBody>
      </p:sp>
      <p:sp>
        <p:nvSpPr>
          <p:cNvPr id="6" name="Shape 166"/>
          <p:cNvSpPr/>
          <p:nvPr/>
        </p:nvSpPr>
        <p:spPr>
          <a:xfrm>
            <a:off x="1222075" y="5796669"/>
            <a:ext cx="7565340" cy="92332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Intruder states </a:t>
            </a:r>
            <a:r>
              <a:rPr lang="nl-BE" dirty="0" err="1" smtClean="0"/>
              <a:t>known</a:t>
            </a:r>
            <a:r>
              <a:rPr lang="nl-BE" dirty="0" smtClean="0"/>
              <a:t> in </a:t>
            </a:r>
            <a:r>
              <a:rPr dirty="0" smtClean="0"/>
              <a:t>N </a:t>
            </a:r>
            <a:r>
              <a:rPr dirty="0"/>
              <a:t>= 49 isotones for more than 3 </a:t>
            </a:r>
            <a:r>
              <a:rPr dirty="0" smtClean="0"/>
              <a:t>decades</a:t>
            </a:r>
            <a:r>
              <a:rPr lang="en-US" dirty="0" smtClean="0"/>
              <a:t> 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fr-FR" dirty="0" smtClean="0">
                <a:sym typeface="Arial"/>
              </a:rPr>
              <a:t>	</a:t>
            </a:r>
            <a:r>
              <a:rPr lang="fr-FR" sz="1400" dirty="0" smtClean="0">
                <a:sym typeface="Arial"/>
              </a:rPr>
              <a:t>K</a:t>
            </a:r>
            <a:r>
              <a:rPr lang="fr-FR" sz="1400" dirty="0">
                <a:sym typeface="Arial"/>
              </a:rPr>
              <a:t>. </a:t>
            </a:r>
            <a:r>
              <a:rPr lang="fr-FR" sz="1400" dirty="0" err="1">
                <a:sym typeface="Arial"/>
              </a:rPr>
              <a:t>Heyde</a:t>
            </a:r>
            <a:r>
              <a:rPr lang="fr-FR" sz="1400" dirty="0">
                <a:sym typeface="Arial"/>
              </a:rPr>
              <a:t> et al., Physics Reports 102, 291 (1983</a:t>
            </a:r>
            <a:r>
              <a:rPr lang="fr-FR" sz="1400" dirty="0" smtClean="0">
                <a:sym typeface="Arial"/>
              </a:rPr>
              <a:t>)</a:t>
            </a:r>
            <a:endParaRPr lang="en-US" sz="1400" dirty="0" smtClean="0"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dirty="0" smtClean="0"/>
              <a:t>Experimental </a:t>
            </a:r>
            <a:r>
              <a:rPr dirty="0"/>
              <a:t>evidence for shape coexistence is still missing!!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70462" y="998422"/>
            <a:ext cx="7757798" cy="4639629"/>
            <a:chOff x="505543" y="1150861"/>
            <a:chExt cx="7757798" cy="4639629"/>
          </a:xfrm>
        </p:grpSpPr>
        <p:sp>
          <p:nvSpPr>
            <p:cNvPr id="5" name="Shape 165"/>
            <p:cNvSpPr/>
            <p:nvPr/>
          </p:nvSpPr>
          <p:spPr>
            <a:xfrm>
              <a:off x="505543" y="1150861"/>
              <a:ext cx="7757798" cy="4639629"/>
            </a:xfrm>
            <a:prstGeom prst="rect">
              <a:avLst/>
            </a:prstGeom>
            <a:gradFill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/>
            </a:gradFill>
            <a:ln>
              <a:solidFill>
                <a:srgbClr val="00407A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8" tIns="45718" rIns="45718" bIns="45718"/>
            <a:lstStyle/>
            <a:p>
              <a:pPr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68" y="1160104"/>
              <a:ext cx="7374341" cy="454813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237697" y="478363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dirty="0" smtClean="0"/>
              <a:t>g</a:t>
            </a:r>
            <a:r>
              <a:rPr lang="en-US" baseline="-25000" dirty="0" smtClean="0"/>
              <a:t>9/2</a:t>
            </a:r>
            <a:r>
              <a:rPr lang="en-US" baseline="30000" dirty="0" smtClean="0"/>
              <a:t>-1</a:t>
            </a:r>
            <a:endParaRPr lang="nl-BE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8128260" y="198219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b="1" dirty="0" smtClean="0">
                <a:solidFill>
                  <a:srgbClr val="0070C0"/>
                </a:solidFill>
              </a:rPr>
              <a:t>d</a:t>
            </a:r>
            <a:r>
              <a:rPr lang="en-US" b="1" baseline="-25000" dirty="0">
                <a:solidFill>
                  <a:srgbClr val="0070C0"/>
                </a:solidFill>
              </a:rPr>
              <a:t>5</a:t>
            </a:r>
            <a:r>
              <a:rPr lang="en-US" b="1" baseline="-25000" dirty="0" smtClean="0">
                <a:solidFill>
                  <a:srgbClr val="0070C0"/>
                </a:solidFill>
              </a:rPr>
              <a:t>/2</a:t>
            </a:r>
            <a:endParaRPr lang="nl-BE" b="1" baseline="-25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8260" y="12913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baseline="-25000" dirty="0" smtClean="0">
                <a:solidFill>
                  <a:srgbClr val="FF0000"/>
                </a:solidFill>
              </a:rPr>
              <a:t>1/2</a:t>
            </a:r>
            <a:endParaRPr lang="nl-BE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4750" y="315360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N=50</a:t>
            </a:r>
            <a:endParaRPr lang="nl-BE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01536" y="2701636"/>
            <a:ext cx="519546" cy="249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50708" y="2480868"/>
            <a:ext cx="261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Long-</a:t>
            </a:r>
            <a:r>
              <a:rPr lang="nl-BE" b="1" dirty="0" err="1" smtClean="0">
                <a:solidFill>
                  <a:srgbClr val="FF0000"/>
                </a:solidFill>
              </a:rPr>
              <a:t>lived</a:t>
            </a:r>
            <a:r>
              <a:rPr lang="nl-BE" b="1" dirty="0" smtClean="0">
                <a:solidFill>
                  <a:srgbClr val="FF0000"/>
                </a:solidFill>
              </a:rPr>
              <a:t> (1/2+) </a:t>
            </a:r>
            <a:r>
              <a:rPr lang="nl-BE" b="1" dirty="0" err="1" smtClean="0">
                <a:solidFill>
                  <a:srgbClr val="FF0000"/>
                </a:solidFill>
              </a:rPr>
              <a:t>isomers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23755" y="2826327"/>
            <a:ext cx="20781" cy="6078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230485" y="4139934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Symbol" panose="05050102010706020507" pitchFamily="18" charset="2"/>
              </a:rPr>
              <a:t>n</a:t>
            </a:r>
            <a:r>
              <a:rPr lang="nl-BE" dirty="0" smtClean="0"/>
              <a:t>p</a:t>
            </a:r>
            <a:r>
              <a:rPr lang="nl-BE" baseline="-25000" dirty="0" smtClean="0"/>
              <a:t>1/2</a:t>
            </a:r>
            <a:r>
              <a:rPr lang="nl-BE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7862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HFS of </a:t>
            </a:r>
            <a:r>
              <a:rPr lang="nl-BE" baseline="30000" dirty="0" smtClean="0"/>
              <a:t>79</a:t>
            </a:r>
            <a:r>
              <a:rPr lang="nl-BE" dirty="0" smtClean="0"/>
              <a:t>Zn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60" y="980728"/>
            <a:ext cx="7950199" cy="5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90381"/>
            <a:ext cx="6308382" cy="44031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7" y="-8"/>
            <a:ext cx="7986093" cy="980736"/>
          </a:xfrm>
        </p:spPr>
        <p:txBody>
          <a:bodyPr>
            <a:normAutofit fontScale="90000"/>
          </a:bodyPr>
          <a:lstStyle/>
          <a:p>
            <a:r>
              <a:rPr lang="nl-BE" sz="3200" dirty="0" err="1" smtClean="0"/>
              <a:t>Shape</a:t>
            </a:r>
            <a:r>
              <a:rPr lang="nl-BE" sz="3200" dirty="0" smtClean="0"/>
              <a:t> </a:t>
            </a:r>
            <a:r>
              <a:rPr lang="nl-BE" sz="3200" dirty="0" err="1" smtClean="0"/>
              <a:t>coexistence</a:t>
            </a:r>
            <a:r>
              <a:rPr lang="nl-BE" sz="3200" dirty="0" smtClean="0"/>
              <a:t> in </a:t>
            </a:r>
            <a:r>
              <a:rPr lang="nl-BE" sz="3200" baseline="30000" dirty="0" smtClean="0"/>
              <a:t>79</a:t>
            </a:r>
            <a:r>
              <a:rPr lang="nl-BE" sz="3200" dirty="0" smtClean="0"/>
              <a:t>Zn </a:t>
            </a:r>
            <a:r>
              <a:rPr lang="nl-BE" sz="3200" dirty="0" err="1" smtClean="0"/>
              <a:t>from</a:t>
            </a:r>
            <a:r>
              <a:rPr lang="nl-BE" sz="3200" dirty="0"/>
              <a:t> </a:t>
            </a:r>
            <a:r>
              <a:rPr lang="nl-BE" sz="3200" dirty="0" err="1" smtClean="0"/>
              <a:t>magnetic</a:t>
            </a:r>
            <a:r>
              <a:rPr lang="nl-BE" sz="3200" dirty="0" smtClean="0"/>
              <a:t> moment </a:t>
            </a:r>
            <a:r>
              <a:rPr lang="nl-BE" sz="3200" dirty="0" err="1" smtClean="0"/>
              <a:t>and</a:t>
            </a:r>
            <a:r>
              <a:rPr lang="nl-BE" sz="3200" dirty="0" smtClean="0"/>
              <a:t> </a:t>
            </a:r>
            <a:r>
              <a:rPr lang="nl-BE" sz="3200" dirty="0" err="1" smtClean="0"/>
              <a:t>isomer</a:t>
            </a:r>
            <a:r>
              <a:rPr lang="nl-BE" sz="3200" dirty="0" smtClean="0"/>
              <a:t> shift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Shape 447"/>
          <p:cNvSpPr/>
          <p:nvPr/>
        </p:nvSpPr>
        <p:spPr>
          <a:xfrm>
            <a:off x="5123531" y="3070501"/>
            <a:ext cx="189596" cy="731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155"/>
                </a:moveTo>
                <a:lnTo>
                  <a:pt x="10800" y="0"/>
                </a:lnTo>
                <a:lnTo>
                  <a:pt x="21600" y="7155"/>
                </a:lnTo>
                <a:lnTo>
                  <a:pt x="16200" y="7155"/>
                </a:lnTo>
                <a:lnTo>
                  <a:pt x="16200" y="14445"/>
                </a:lnTo>
                <a:lnTo>
                  <a:pt x="21600" y="14445"/>
                </a:lnTo>
                <a:lnTo>
                  <a:pt x="10800" y="21600"/>
                </a:lnTo>
                <a:lnTo>
                  <a:pt x="0" y="14445"/>
                </a:lnTo>
                <a:lnTo>
                  <a:pt x="5400" y="14445"/>
                </a:lnTo>
                <a:lnTo>
                  <a:pt x="5400" y="7155"/>
                </a:lnTo>
                <a:close/>
              </a:path>
            </a:pathLst>
          </a:custGeom>
          <a:solidFill>
            <a:srgbClr val="B1DA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Shape 448"/>
          <p:cNvSpPr/>
          <p:nvPr/>
        </p:nvSpPr>
        <p:spPr>
          <a:xfrm>
            <a:off x="1128960" y="1950178"/>
            <a:ext cx="7017513" cy="83099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nl-BE" sz="2400" dirty="0" smtClean="0"/>
              <a:t>Charge radii of Zn </a:t>
            </a:r>
            <a:r>
              <a:rPr lang="nl-BE" sz="2400" dirty="0" err="1" smtClean="0"/>
              <a:t>isotopes</a:t>
            </a:r>
            <a:r>
              <a:rPr lang="nl-BE" sz="2400" dirty="0" smtClean="0"/>
              <a:t>: s</a:t>
            </a:r>
            <a:r>
              <a:rPr sz="2400" dirty="0" err="1" smtClean="0"/>
              <a:t>ignifica</a:t>
            </a:r>
            <a:r>
              <a:rPr lang="en-US" sz="2400" dirty="0" err="1" smtClean="0"/>
              <a:t>n</a:t>
            </a:r>
            <a:r>
              <a:rPr sz="2400" dirty="0" err="1" smtClean="0"/>
              <a:t>t</a:t>
            </a:r>
            <a:r>
              <a:rPr sz="2400" dirty="0" smtClean="0"/>
              <a:t> </a:t>
            </a:r>
            <a:r>
              <a:rPr sz="2400" dirty="0"/>
              <a:t>increase in </a:t>
            </a:r>
            <a:r>
              <a:rPr lang="nl-BE" sz="2400" dirty="0" err="1" smtClean="0"/>
              <a:t>isomeric</a:t>
            </a:r>
            <a:r>
              <a:rPr lang="nl-BE" sz="2400" dirty="0" smtClean="0"/>
              <a:t> </a:t>
            </a:r>
            <a:r>
              <a:rPr sz="2400" dirty="0" smtClean="0"/>
              <a:t>charge </a:t>
            </a:r>
            <a:r>
              <a:rPr sz="2400" dirty="0"/>
              <a:t>radius </a:t>
            </a:r>
            <a:r>
              <a:rPr lang="nl-BE" sz="2400" dirty="0" smtClean="0"/>
              <a:t> </a:t>
            </a:r>
            <a:r>
              <a:rPr sz="2400" dirty="0" smtClean="0"/>
              <a:t>(</a:t>
            </a:r>
            <a:r>
              <a:rPr lang="nl-BE" sz="2400" dirty="0" smtClean="0"/>
              <a:t>~ </a:t>
            </a:r>
            <a:r>
              <a:rPr sz="2400" dirty="0" smtClean="0"/>
              <a:t>0.</a:t>
            </a:r>
            <a:r>
              <a:rPr lang="nl-BE" sz="2400" dirty="0" smtClean="0"/>
              <a:t>3</a:t>
            </a:r>
            <a:r>
              <a:rPr sz="2400" dirty="0" smtClean="0"/>
              <a:t> </a:t>
            </a:r>
            <a:r>
              <a:rPr sz="2400" dirty="0" err="1" smtClean="0"/>
              <a:t>fm</a:t>
            </a:r>
            <a:r>
              <a:rPr sz="2400" dirty="0" smtClean="0"/>
              <a:t>)</a:t>
            </a:r>
            <a:r>
              <a:rPr lang="nl-BE" sz="2400" dirty="0" smtClean="0"/>
              <a:t> </a:t>
            </a:r>
            <a:r>
              <a:rPr lang="en-US" sz="2400" dirty="0" err="1" smtClean="0"/>
              <a:t>wrt</a:t>
            </a:r>
            <a:r>
              <a:rPr lang="en-US" sz="2400" dirty="0" smtClean="0"/>
              <a:t> </a:t>
            </a:r>
            <a:r>
              <a:rPr lang="en-US" sz="2400" dirty="0" err="1" smtClean="0"/>
              <a:t>g.s</a:t>
            </a:r>
            <a:r>
              <a:rPr lang="en-US" sz="2400" dirty="0" smtClean="0"/>
              <a:t>.</a:t>
            </a:r>
            <a:endParaRPr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37301" y="3436263"/>
            <a:ext cx="2692400" cy="2185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Shape coexistence ?</a:t>
            </a:r>
          </a:p>
          <a:p>
            <a:endParaRPr lang="en-US" dirty="0" smtClean="0"/>
          </a:p>
          <a:p>
            <a:r>
              <a:rPr lang="en-US" dirty="0" smtClean="0"/>
              <a:t>Or due to neutrons excited into s</a:t>
            </a:r>
            <a:r>
              <a:rPr lang="en-US" baseline="-25000" dirty="0" smtClean="0"/>
              <a:t>1/2</a:t>
            </a:r>
            <a:r>
              <a:rPr lang="en-US" dirty="0" smtClean="0"/>
              <a:t> ? </a:t>
            </a:r>
          </a:p>
          <a:p>
            <a:r>
              <a:rPr lang="en-US" sz="1600" dirty="0" smtClean="0"/>
              <a:t>As explained in </a:t>
            </a:r>
          </a:p>
          <a:p>
            <a:r>
              <a:rPr lang="en-US" sz="1600" dirty="0" smtClean="0"/>
              <a:t>Bonnard</a:t>
            </a:r>
            <a:r>
              <a:rPr lang="en-US" sz="1600" dirty="0"/>
              <a:t>, Lenzi, </a:t>
            </a:r>
            <a:r>
              <a:rPr lang="en-US" sz="1600" dirty="0" err="1"/>
              <a:t>Zucker</a:t>
            </a:r>
            <a:r>
              <a:rPr lang="en-US" sz="1600" dirty="0"/>
              <a:t>,</a:t>
            </a:r>
          </a:p>
          <a:p>
            <a:r>
              <a:rPr lang="en-US" sz="1600" dirty="0"/>
              <a:t>PRL 116, 212501 (2016)</a:t>
            </a:r>
            <a:endParaRPr lang="nl-BE" sz="1600" dirty="0"/>
          </a:p>
          <a:p>
            <a:endParaRPr lang="nl-BE" sz="1600" dirty="0"/>
          </a:p>
        </p:txBody>
      </p:sp>
      <p:sp>
        <p:nvSpPr>
          <p:cNvPr id="10" name="Text Placeholder 9"/>
          <p:cNvSpPr txBox="1">
            <a:spLocks noGrp="1"/>
          </p:cNvSpPr>
          <p:nvPr>
            <p:ph type="body" sz="quarter" idx="13"/>
          </p:nvPr>
        </p:nvSpPr>
        <p:spPr>
          <a:xfrm>
            <a:off x="5549452" y="999975"/>
            <a:ext cx="3480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308"/>
                </a:solidFill>
              </a:rPr>
              <a:t>X.F. Yang et al., </a:t>
            </a:r>
            <a:r>
              <a:rPr lang="en-US" sz="1600" i="1" dirty="0">
                <a:solidFill>
                  <a:srgbClr val="000308"/>
                </a:solidFill>
              </a:rPr>
              <a:t>PRL 116, 182502 (2016) </a:t>
            </a:r>
            <a:endParaRPr lang="nl-BE" sz="1600" i="1" dirty="0">
              <a:solidFill>
                <a:srgbClr val="00030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7" y="1054012"/>
            <a:ext cx="8014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 smtClean="0"/>
              <a:t>Magnetic</a:t>
            </a:r>
            <a:r>
              <a:rPr lang="nl-BE" sz="2400" dirty="0" smtClean="0"/>
              <a:t> moment </a:t>
            </a:r>
          </a:p>
          <a:p>
            <a:r>
              <a:rPr lang="nl-BE" sz="2400" dirty="0" smtClean="0">
                <a:sym typeface="Wingdings" panose="05000000000000000000" pitchFamily="2" charset="2"/>
              </a:rPr>
              <a:t> </a:t>
            </a:r>
            <a:r>
              <a:rPr lang="nl-BE" sz="2400" dirty="0" err="1" smtClean="0">
                <a:sym typeface="Wingdings" panose="05000000000000000000" pitchFamily="2" charset="2"/>
              </a:rPr>
              <a:t>evidence</a:t>
            </a:r>
            <a:r>
              <a:rPr lang="nl-BE" sz="2400" dirty="0" smtClean="0">
                <a:sym typeface="Wingdings" panose="05000000000000000000" pitchFamily="2" charset="2"/>
              </a:rPr>
              <a:t> </a:t>
            </a:r>
            <a:r>
              <a:rPr lang="nl-BE" sz="2400" dirty="0" err="1" smtClean="0">
                <a:sym typeface="Wingdings" panose="05000000000000000000" pitchFamily="2" charset="2"/>
              </a:rPr>
              <a:t>that</a:t>
            </a:r>
            <a:r>
              <a:rPr lang="nl-BE" sz="2400" dirty="0" smtClean="0">
                <a:sym typeface="Wingdings" panose="05000000000000000000" pitchFamily="2" charset="2"/>
              </a:rPr>
              <a:t> </a:t>
            </a:r>
            <a:r>
              <a:rPr lang="nl-BE" sz="2400" dirty="0" err="1" smtClean="0">
                <a:sym typeface="Wingdings" panose="05000000000000000000" pitchFamily="2" charset="2"/>
              </a:rPr>
              <a:t>the</a:t>
            </a:r>
            <a:r>
              <a:rPr lang="nl-BE" sz="2400" dirty="0" smtClean="0">
                <a:sym typeface="Wingdings" panose="05000000000000000000" pitchFamily="2" charset="2"/>
              </a:rPr>
              <a:t> </a:t>
            </a:r>
            <a:r>
              <a:rPr lang="nl-BE" sz="2400" dirty="0" err="1" smtClean="0">
                <a:sym typeface="Wingdings" panose="05000000000000000000" pitchFamily="2" charset="2"/>
              </a:rPr>
              <a:t>odd</a:t>
            </a:r>
            <a:r>
              <a:rPr lang="nl-BE" sz="2400" dirty="0" smtClean="0">
                <a:sym typeface="Wingdings" panose="05000000000000000000" pitchFamily="2" charset="2"/>
              </a:rPr>
              <a:t> neutron is in </a:t>
            </a:r>
            <a:r>
              <a:rPr lang="nl-BE" sz="2400" dirty="0" err="1" smtClean="0">
                <a:sym typeface="Wingdings" panose="05000000000000000000" pitchFamily="2" charset="2"/>
              </a:rPr>
              <a:t>the</a:t>
            </a:r>
            <a:r>
              <a:rPr lang="nl-BE" sz="2400" dirty="0" smtClean="0">
                <a:sym typeface="Wingdings" panose="05000000000000000000" pitchFamily="2" charset="2"/>
              </a:rPr>
              <a:t> </a:t>
            </a:r>
            <a:r>
              <a:rPr lang="nl-BE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nl-BE" sz="2400" dirty="0" smtClean="0">
                <a:sym typeface="Wingdings" panose="05000000000000000000" pitchFamily="2" charset="2"/>
              </a:rPr>
              <a:t>s</a:t>
            </a:r>
            <a:r>
              <a:rPr lang="nl-BE" sz="2400" baseline="-25000" dirty="0" smtClean="0">
                <a:sym typeface="Wingdings" panose="05000000000000000000" pitchFamily="2" charset="2"/>
              </a:rPr>
              <a:t>1/2</a:t>
            </a:r>
            <a:r>
              <a:rPr lang="nl-BE" sz="2400" dirty="0" smtClean="0">
                <a:sym typeface="Wingdings" panose="05000000000000000000" pitchFamily="2" charset="2"/>
              </a:rPr>
              <a:t> (</a:t>
            </a:r>
            <a:r>
              <a:rPr lang="nl-BE" sz="2400" dirty="0" err="1" smtClean="0">
                <a:sym typeface="Wingdings" panose="05000000000000000000" pitchFamily="2" charset="2"/>
              </a:rPr>
              <a:t>intruder</a:t>
            </a:r>
            <a:r>
              <a:rPr lang="nl-BE" sz="2400" dirty="0" smtClean="0">
                <a:sym typeface="Wingdings" panose="05000000000000000000" pitchFamily="2" charset="2"/>
              </a:rPr>
              <a:t> </a:t>
            </a:r>
            <a:r>
              <a:rPr lang="nl-BE" sz="2400" dirty="0" err="1" smtClean="0">
                <a:sym typeface="Wingdings" panose="05000000000000000000" pitchFamily="2" charset="2"/>
              </a:rPr>
              <a:t>orbit</a:t>
            </a:r>
            <a:r>
              <a:rPr lang="nl-BE" sz="2400" dirty="0" smtClean="0">
                <a:sym typeface="Wingdings" panose="05000000000000000000" pitchFamily="2" charset="2"/>
              </a:rPr>
              <a:t>)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1558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nimBg="1" advAuto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56872" y="6382282"/>
            <a:ext cx="2519362" cy="36036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2037379" y="0"/>
            <a:ext cx="8057519" cy="98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BDEC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BDEC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BDEC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BDE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BDE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BDE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BDE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BDE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Evolution of proton orbits near Z=28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8030" y="960086"/>
            <a:ext cx="3738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600" i="1" dirty="0" smtClean="0">
                <a:solidFill>
                  <a:srgbClr val="555555"/>
                </a:solidFill>
                <a:latin typeface="Proxima Nova"/>
              </a:rPr>
              <a:t>T. Otsuka et al, PRL</a:t>
            </a:r>
            <a:r>
              <a:rPr lang="nl-BE" sz="1600" i="1" dirty="0">
                <a:solidFill>
                  <a:srgbClr val="555555"/>
                </a:solidFill>
                <a:latin typeface="Proxima Nova"/>
              </a:rPr>
              <a:t> </a:t>
            </a:r>
            <a:r>
              <a:rPr lang="nl-BE" sz="1600" b="1" i="1" dirty="0" smtClean="0">
                <a:solidFill>
                  <a:srgbClr val="555555"/>
                </a:solidFill>
                <a:latin typeface="Proxima Nova"/>
              </a:rPr>
              <a:t>95</a:t>
            </a:r>
            <a:r>
              <a:rPr lang="nl-BE" sz="1600" i="1" dirty="0" smtClean="0">
                <a:solidFill>
                  <a:srgbClr val="555555"/>
                </a:solidFill>
                <a:latin typeface="Proxima Nova"/>
              </a:rPr>
              <a:t>, 232502 (2005)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0239" y="2690551"/>
            <a:ext cx="2713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Ground</a:t>
            </a:r>
            <a:r>
              <a:rPr lang="nl-BE" dirty="0" smtClean="0"/>
              <a:t> </a:t>
            </a:r>
            <a:r>
              <a:rPr lang="nl-BE" dirty="0" err="1" smtClean="0"/>
              <a:t>states</a:t>
            </a:r>
            <a:r>
              <a:rPr lang="nl-BE" dirty="0" smtClean="0"/>
              <a:t>: </a:t>
            </a:r>
            <a:r>
              <a:rPr lang="nl-BE" dirty="0" err="1" smtClean="0"/>
              <a:t>the</a:t>
            </a:r>
            <a:r>
              <a:rPr lang="nl-BE" dirty="0" smtClean="0"/>
              <a:t> proton </a:t>
            </a:r>
            <a:r>
              <a:rPr lang="nl-BE" dirty="0" err="1" smtClean="0"/>
              <a:t>occupies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first </a:t>
            </a:r>
            <a:r>
              <a:rPr lang="nl-BE" dirty="0" err="1" smtClean="0"/>
              <a:t>quantum</a:t>
            </a:r>
            <a:r>
              <a:rPr lang="nl-BE" dirty="0" smtClean="0"/>
              <a:t> </a:t>
            </a:r>
            <a:r>
              <a:rPr lang="nl-BE" dirty="0" err="1" smtClean="0"/>
              <a:t>orbit</a:t>
            </a:r>
            <a:r>
              <a:rPr lang="nl-BE" dirty="0" smtClean="0"/>
              <a:t> </a:t>
            </a:r>
            <a:r>
              <a:rPr lang="nl-BE" dirty="0" err="1" smtClean="0"/>
              <a:t>above</a:t>
            </a:r>
            <a:r>
              <a:rPr lang="nl-BE" dirty="0" smtClean="0"/>
              <a:t> Z=28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13387" y="2628995"/>
            <a:ext cx="177805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3200" dirty="0" smtClean="0">
                <a:solidFill>
                  <a:srgbClr val="FF0000"/>
                </a:solidFill>
              </a:rPr>
              <a:t>Cu (Z=29)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03802" y="4420887"/>
            <a:ext cx="4427601" cy="2347844"/>
            <a:chOff x="815544" y="3706106"/>
            <a:chExt cx="4427601" cy="2347844"/>
          </a:xfrm>
        </p:grpSpPr>
        <p:pic>
          <p:nvPicPr>
            <p:cNvPr id="21" name="Content Placeholder 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194" b="54232"/>
            <a:stretch/>
          </p:blipFill>
          <p:spPr>
            <a:xfrm>
              <a:off x="815544" y="3706106"/>
              <a:ext cx="4408551" cy="2100599"/>
            </a:xfrm>
            <a:prstGeom prst="rect">
              <a:avLst/>
            </a:prstGeom>
          </p:spPr>
        </p:pic>
        <p:pic>
          <p:nvPicPr>
            <p:cNvPr id="22" name="Content Placeholder 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729" r="32541" b="315"/>
            <a:stretch/>
          </p:blipFill>
          <p:spPr>
            <a:xfrm>
              <a:off x="1183311" y="5797180"/>
              <a:ext cx="4059834" cy="256770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/>
        </p:nvSpPr>
        <p:spPr>
          <a:xfrm>
            <a:off x="4941665" y="5064875"/>
            <a:ext cx="2541560" cy="1918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502411" y="4054034"/>
            <a:ext cx="352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Importance of model-independent</a:t>
            </a: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pin measurements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collinear laser spectroscopy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231403" y="6382282"/>
            <a:ext cx="8967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79915" y="6428358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aseline="30000" dirty="0" smtClean="0"/>
              <a:t>77</a:t>
            </a:r>
            <a:r>
              <a:rPr lang="nl-BE" sz="2000" dirty="0" smtClean="0"/>
              <a:t>Cu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68209" y="6059026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5/2-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76040" y="527080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2009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284800" y="527706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2017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160702" y="527080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2001</a:t>
            </a:r>
            <a:endParaRPr lang="en-US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988030" y="1307832"/>
            <a:ext cx="3616036" cy="3279340"/>
            <a:chOff x="988030" y="1421880"/>
            <a:chExt cx="3616036" cy="3279340"/>
          </a:xfrm>
        </p:grpSpPr>
        <p:grpSp>
          <p:nvGrpSpPr>
            <p:cNvPr id="9" name="Group 8"/>
            <p:cNvGrpSpPr/>
            <p:nvPr/>
          </p:nvGrpSpPr>
          <p:grpSpPr>
            <a:xfrm>
              <a:off x="988030" y="1421880"/>
              <a:ext cx="3616036" cy="3279340"/>
              <a:chOff x="2438471" y="2431068"/>
              <a:chExt cx="4729723" cy="484524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8471" y="2431068"/>
                <a:ext cx="4729723" cy="484524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127154" y="4305538"/>
                <a:ext cx="1042482" cy="682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b="1" dirty="0" smtClean="0"/>
                  <a:t>Z=28</a:t>
                </a:r>
                <a:endParaRPr lang="en-US" sz="2400" b="1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062936" y="4084174"/>
              <a:ext cx="1892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Neutrons in </a:t>
              </a:r>
              <a:r>
                <a:rPr lang="nl-BE" dirty="0" smtClean="0">
                  <a:latin typeface="Symbol" panose="05050102010706020507" pitchFamily="18" charset="2"/>
                </a:rPr>
                <a:t>n</a:t>
              </a:r>
              <a:r>
                <a:rPr lang="nl-BE" dirty="0" smtClean="0"/>
                <a:t>g9/2</a:t>
              </a:r>
              <a:endParaRPr lang="en-US" dirty="0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1895374" y="4219205"/>
            <a:ext cx="201549" cy="339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373803" y="3992675"/>
            <a:ext cx="710349" cy="1287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796048" y="3992675"/>
            <a:ext cx="1232289" cy="141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56872" y="4001994"/>
            <a:ext cx="2057298" cy="1082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3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cern-acc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2338"/>
            <a:ext cx="85344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4"/>
          <p:cNvSpPr>
            <a:spLocks noGrp="1"/>
          </p:cNvSpPr>
          <p:nvPr>
            <p:ph type="title"/>
          </p:nvPr>
        </p:nvSpPr>
        <p:spPr bwMode="auto">
          <a:xfrm>
            <a:off x="685800" y="-92365"/>
            <a:ext cx="8382000" cy="762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>
                <a:latin typeface="Lucida Sans" charset="0"/>
              </a:rPr>
              <a:t>ISOLDE </a:t>
            </a:r>
            <a:r>
              <a:rPr lang="en-US" dirty="0" smtClean="0">
                <a:latin typeface="Lucida Sans" charset="0"/>
              </a:rPr>
              <a:t/>
            </a:r>
            <a:br>
              <a:rPr lang="en-US" dirty="0" smtClean="0">
                <a:latin typeface="Lucida Sans" charset="0"/>
              </a:rPr>
            </a:br>
            <a:r>
              <a:rPr lang="en-US" sz="2700" dirty="0" smtClean="0">
                <a:latin typeface="Lucida Sans" charset="0"/>
              </a:rPr>
              <a:t>CERN’s radioactive beam facility</a:t>
            </a:r>
            <a:endParaRPr lang="en-US" sz="2700" dirty="0">
              <a:latin typeface="Lucida Sans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67400" y="3810000"/>
            <a:ext cx="2362200" cy="1371600"/>
          </a:xfrm>
          <a:prstGeom prst="ellipse">
            <a:avLst/>
          </a:prstGeom>
          <a:noFill/>
          <a:ln w="57150" cmpd="sng">
            <a:solidFill>
              <a:srgbClr val="69B8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096885" y="876096"/>
            <a:ext cx="5047115" cy="2712109"/>
          </a:xfrm>
          <a:solidFill>
            <a:schemeClr val="bg1"/>
          </a:solidFill>
          <a:ln>
            <a:solidFill>
              <a:srgbClr val="92D050"/>
            </a:solidFill>
          </a:ln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1"/>
                </a:solidFill>
              </a:rPr>
              <a:t>I</a:t>
            </a:r>
            <a:r>
              <a:rPr lang="en-US" sz="1800" b="1" dirty="0"/>
              <a:t>sotope </a:t>
            </a:r>
            <a:r>
              <a:rPr lang="en-US" sz="1800" b="1" dirty="0">
                <a:solidFill>
                  <a:schemeClr val="accent1"/>
                </a:solidFill>
              </a:rPr>
              <a:t>S</a:t>
            </a:r>
            <a:r>
              <a:rPr lang="en-US" sz="1800" b="1" dirty="0"/>
              <a:t>eparator </a:t>
            </a:r>
            <a:r>
              <a:rPr lang="en-US" sz="1800" b="1" dirty="0" err="1">
                <a:solidFill>
                  <a:schemeClr val="accent1"/>
                </a:solidFill>
              </a:rPr>
              <a:t>O</a:t>
            </a:r>
            <a:r>
              <a:rPr lang="en-US" sz="1800" b="1" dirty="0" err="1"/>
              <a:t>n</a:t>
            </a:r>
            <a:r>
              <a:rPr lang="en-US" sz="1800" b="1" dirty="0" err="1">
                <a:solidFill>
                  <a:schemeClr val="accent1"/>
                </a:solidFill>
              </a:rPr>
              <a:t>L</a:t>
            </a:r>
            <a:r>
              <a:rPr lang="en-US" sz="1800" b="1" dirty="0" err="1"/>
              <a:t>ine</a:t>
            </a:r>
            <a:r>
              <a:rPr lang="en-US" sz="1800" b="1" dirty="0"/>
              <a:t> </a:t>
            </a:r>
            <a:r>
              <a:rPr lang="en-US" sz="1800" b="1" dirty="0" err="1" smtClean="0">
                <a:solidFill>
                  <a:schemeClr val="accent1"/>
                </a:solidFill>
              </a:rPr>
              <a:t>DE</a:t>
            </a:r>
            <a:r>
              <a:rPr lang="en-US" sz="1800" b="1" dirty="0" err="1" smtClean="0"/>
              <a:t>vice</a:t>
            </a:r>
            <a:endParaRPr lang="en-US" sz="1800" b="1" dirty="0" smtClean="0"/>
          </a:p>
          <a:p>
            <a:pPr>
              <a:defRPr/>
            </a:pPr>
            <a:endParaRPr lang="en-US" sz="1800" dirty="0" smtClean="0">
              <a:solidFill>
                <a:srgbClr val="69B833"/>
              </a:solidFill>
            </a:endParaRPr>
          </a:p>
          <a:p>
            <a:pPr>
              <a:defRPr/>
            </a:pPr>
            <a:r>
              <a:rPr lang="en-US" sz="1800" dirty="0" smtClean="0"/>
              <a:t>The first ISOL facility worldwide for production </a:t>
            </a:r>
            <a:r>
              <a:rPr lang="nl-BE" sz="1800" dirty="0" smtClean="0"/>
              <a:t>of </a:t>
            </a:r>
            <a:r>
              <a:rPr lang="nl-BE" sz="1800" dirty="0" err="1" smtClean="0"/>
              <a:t>exotic</a:t>
            </a:r>
            <a:r>
              <a:rPr lang="nl-BE" sz="1800" dirty="0" smtClean="0"/>
              <a:t> </a:t>
            </a:r>
            <a:r>
              <a:rPr lang="nl-BE" sz="1800" dirty="0" err="1" smtClean="0"/>
              <a:t>radioactive</a:t>
            </a:r>
            <a:r>
              <a:rPr lang="nl-BE" sz="1800" dirty="0" smtClean="0"/>
              <a:t> nuclei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nl-BE" sz="1800" dirty="0" err="1" smtClean="0"/>
              <a:t>Oldest</a:t>
            </a:r>
            <a:r>
              <a:rPr lang="nl-BE" sz="1800" dirty="0" smtClean="0"/>
              <a:t> CERN experiment (&gt; 50 </a:t>
            </a:r>
            <a:r>
              <a:rPr lang="nl-BE" sz="1800" dirty="0" err="1" smtClean="0"/>
              <a:t>years</a:t>
            </a:r>
            <a:r>
              <a:rPr lang="nl-BE" sz="1800" dirty="0" smtClean="0"/>
              <a:t> !)</a:t>
            </a:r>
          </a:p>
          <a:p>
            <a:pPr marL="0" indent="0"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Produces re-accelerated Radioactive </a:t>
            </a:r>
            <a:r>
              <a:rPr lang="en-US" sz="1800" dirty="0"/>
              <a:t>Ion Beams (</a:t>
            </a:r>
            <a:r>
              <a:rPr lang="en-US" sz="1800" dirty="0" smtClean="0"/>
              <a:t>RIB’s) since 2001, up to 10 MeV/u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7181850" y="3632587"/>
            <a:ext cx="196215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/>
              <a:t>1.4 </a:t>
            </a:r>
            <a:r>
              <a:rPr lang="nl-BE" dirty="0" err="1" smtClean="0"/>
              <a:t>GeV</a:t>
            </a:r>
            <a:r>
              <a:rPr lang="nl-BE" dirty="0" smtClean="0"/>
              <a:t> </a:t>
            </a:r>
            <a:r>
              <a:rPr lang="nl-BE" dirty="0" err="1" smtClean="0"/>
              <a:t>protons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BOOSTER</a:t>
            </a:r>
          </a:p>
          <a:p>
            <a:r>
              <a:rPr lang="nl-BE" dirty="0" smtClean="0"/>
              <a:t>(50% go </a:t>
            </a:r>
            <a:r>
              <a:rPr lang="nl-BE" dirty="0" err="1" smtClean="0"/>
              <a:t>to</a:t>
            </a:r>
            <a:r>
              <a:rPr lang="nl-BE" dirty="0" smtClean="0"/>
              <a:t> ISOLDE)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2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Inversion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smtClean="0">
                <a:latin typeface="Symbol" panose="05050102010706020507" pitchFamily="18" charset="2"/>
              </a:rPr>
              <a:t>p</a:t>
            </a:r>
            <a:r>
              <a:rPr lang="nl-BE" dirty="0" smtClean="0"/>
              <a:t>f</a:t>
            </a:r>
            <a:r>
              <a:rPr lang="nl-B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5/2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smtClean="0">
                <a:latin typeface="Symbol" panose="05050102010706020507" pitchFamily="18" charset="2"/>
              </a:rPr>
              <a:t>p</a:t>
            </a:r>
            <a:r>
              <a:rPr lang="nl-BE" dirty="0" smtClean="0"/>
              <a:t>p</a:t>
            </a:r>
            <a:r>
              <a:rPr lang="nl-BE" baseline="-25000" dirty="0" smtClean="0"/>
              <a:t>3/2</a:t>
            </a:r>
            <a:r>
              <a:rPr lang="nl-BE" dirty="0" smtClean="0"/>
              <a:t> levels in Cu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-1" y="1121459"/>
            <a:ext cx="4655086" cy="3252111"/>
            <a:chOff x="-10392" y="623330"/>
            <a:chExt cx="4655086" cy="3252111"/>
          </a:xfrm>
        </p:grpSpPr>
        <p:grpSp>
          <p:nvGrpSpPr>
            <p:cNvPr id="15" name="Group 14"/>
            <p:cNvGrpSpPr/>
            <p:nvPr/>
          </p:nvGrpSpPr>
          <p:grpSpPr>
            <a:xfrm>
              <a:off x="-1" y="1138365"/>
              <a:ext cx="3616036" cy="2737076"/>
              <a:chOff x="-1" y="1138365"/>
              <a:chExt cx="3616036" cy="273707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1138365"/>
                <a:ext cx="3616036" cy="273707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29936" y="1319596"/>
                <a:ext cx="587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baseline="30000" dirty="0" smtClean="0"/>
                  <a:t>75</a:t>
                </a:r>
                <a:r>
                  <a:rPr lang="nl-BE" dirty="0" smtClean="0"/>
                  <a:t>Cu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3687" y="2455410"/>
                <a:ext cx="1279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baseline="30000" dirty="0" smtClean="0"/>
                  <a:t>75</a:t>
                </a:r>
                <a:r>
                  <a:rPr lang="nl-BE" dirty="0" smtClean="0"/>
                  <a:t>Cu (N=46)</a:t>
                </a:r>
                <a:endParaRPr lang="en-US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616035" y="1504262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RILIS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33327" y="2811843"/>
              <a:ext cx="1011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COLLAPS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0392" y="623330"/>
              <a:ext cx="381687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BE" sz="1600" i="1" dirty="0" smtClean="0"/>
                <a:t>K.T. Flanagan et al., PRL 103, 142501 (2009)</a:t>
              </a:r>
              <a:endParaRPr lang="en-US" sz="1600" i="1" dirty="0"/>
            </a:p>
            <a:p>
              <a:r>
                <a:rPr lang="nl-BE" sz="1600" i="1" dirty="0"/>
                <a:t>	</a:t>
              </a:r>
              <a:r>
                <a:rPr lang="nl-BE" sz="1600" i="1" baseline="30000" dirty="0" smtClean="0"/>
                <a:t>71,73,75</a:t>
              </a:r>
              <a:r>
                <a:rPr lang="nl-BE" sz="1600" i="1" dirty="0" smtClean="0"/>
                <a:t>Cu HFS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20098" y="4596217"/>
            <a:ext cx="4086248" cy="2094674"/>
            <a:chOff x="-20098" y="3684996"/>
            <a:chExt cx="4086248" cy="209467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t="32055" b="35221"/>
            <a:stretch/>
          </p:blipFill>
          <p:spPr>
            <a:xfrm>
              <a:off x="0" y="4272989"/>
              <a:ext cx="3429000" cy="150668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469512" y="4766551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CRIS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20098" y="3684996"/>
              <a:ext cx="399474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BE" sz="1600" i="1" dirty="0" smtClean="0"/>
                <a:t>R.P. de Groote et al., PRC96, 041302(R) (2017)</a:t>
              </a:r>
            </a:p>
            <a:p>
              <a:r>
                <a:rPr lang="nl-BE" sz="1600" i="1" dirty="0"/>
                <a:t>	</a:t>
              </a:r>
              <a:r>
                <a:rPr lang="nl-BE" sz="1600" i="1" dirty="0" smtClean="0"/>
                <a:t>73,75,77Cu</a:t>
              </a:r>
              <a:endParaRPr lang="en-US" sz="1600" i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76800" y="1510379"/>
            <a:ext cx="4034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Model-independent spin </a:t>
            </a:r>
            <a:r>
              <a:rPr lang="nl-BE" b="1" dirty="0" err="1" smtClean="0">
                <a:solidFill>
                  <a:srgbClr val="FF0000"/>
                </a:solidFill>
              </a:rPr>
              <a:t>determination</a:t>
            </a:r>
            <a:r>
              <a:rPr lang="nl-BE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nl-BE" b="1" dirty="0">
                <a:solidFill>
                  <a:srgbClr val="FF0000"/>
                </a:solidFill>
              </a:rPr>
              <a:t>	</a:t>
            </a:r>
            <a:r>
              <a:rPr lang="nl-BE" b="1" dirty="0" smtClean="0">
                <a:solidFill>
                  <a:srgbClr val="FF0000"/>
                </a:solidFill>
              </a:rPr>
              <a:t>	5/2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2062" y="2551890"/>
            <a:ext cx="3626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magnetic</a:t>
            </a:r>
            <a:r>
              <a:rPr lang="nl-BE" dirty="0" smtClean="0"/>
              <a:t> </a:t>
            </a:r>
            <a:r>
              <a:rPr lang="nl-BE" dirty="0" err="1" smtClean="0"/>
              <a:t>moments</a:t>
            </a:r>
            <a:r>
              <a:rPr lang="nl-BE" dirty="0" smtClean="0"/>
              <a:t>: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 Wave </a:t>
            </a:r>
            <a:r>
              <a:rPr lang="nl-BE" dirty="0" err="1" smtClean="0">
                <a:sym typeface="Wingdings" panose="05000000000000000000" pitchFamily="2" charset="2"/>
              </a:rPr>
              <a:t>function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dominated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by</a:t>
            </a:r>
            <a:r>
              <a:rPr lang="nl-BE" dirty="0" smtClean="0">
                <a:sym typeface="Wingdings" panose="05000000000000000000" pitchFamily="2" charset="2"/>
              </a:rPr>
              <a:t> proton in f5/2 </a:t>
            </a:r>
            <a:r>
              <a:rPr lang="nl-BE" dirty="0" err="1" smtClean="0">
                <a:sym typeface="Wingdings" panose="05000000000000000000" pitchFamily="2" charset="2"/>
              </a:rPr>
              <a:t>orbit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1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715605" y="0"/>
            <a:ext cx="8459510" cy="98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BDEC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BDEC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BDEC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BDE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BDE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BDE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BDE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BDEC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Evolution of </a:t>
            </a:r>
            <a:r>
              <a:rPr lang="en-US" sz="2800" dirty="0" smtClean="0">
                <a:solidFill>
                  <a:schemeClr val="tx1"/>
                </a:solidFill>
              </a:rPr>
              <a:t>neutron orbits along N=51 as between Z=40 and Z=50</a:t>
            </a:r>
            <a:endParaRPr lang="nl-BE" sz="2800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43608" y="2303078"/>
            <a:ext cx="4106361" cy="3311174"/>
            <a:chOff x="2236351" y="3980530"/>
            <a:chExt cx="3464720" cy="2689062"/>
          </a:xfrm>
        </p:grpSpPr>
        <p:pic>
          <p:nvPicPr>
            <p:cNvPr id="26" name="Tijdelijke aanduiding voor inhoud 6">
              <a:extLst>
                <a:ext uri="{FF2B5EF4-FFF2-40B4-BE49-F238E27FC236}">
                  <a16:creationId xmlns:a16="http://schemas.microsoft.com/office/drawing/2014/main" id="{EF69E2B6-9D95-45B6-A9F3-70238C816D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49" b="16552"/>
            <a:stretch/>
          </p:blipFill>
          <p:spPr>
            <a:xfrm>
              <a:off x="2236351" y="3980530"/>
              <a:ext cx="3464720" cy="26890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3477593" y="6200240"/>
              <a:ext cx="184225" cy="74139"/>
              <a:chOff x="3477593" y="6200240"/>
              <a:chExt cx="184225" cy="74139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477593" y="6200240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589810" y="620237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0" name="Straight Arrow Connector 29"/>
          <p:cNvCxnSpPr/>
          <p:nvPr/>
        </p:nvCxnSpPr>
        <p:spPr>
          <a:xfrm flipH="1">
            <a:off x="5286386" y="2639290"/>
            <a:ext cx="20782" cy="204700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65627" y="5589299"/>
            <a:ext cx="1867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rgbClr val="FF0000"/>
                </a:solidFill>
              </a:rPr>
              <a:t>Proton </a:t>
            </a:r>
            <a:r>
              <a:rPr lang="nl-BE" sz="2400" b="1" dirty="0" err="1" smtClean="0">
                <a:solidFill>
                  <a:srgbClr val="FF0000"/>
                </a:solidFill>
              </a:rPr>
              <a:t>orbits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85558" y="1864921"/>
            <a:ext cx="2064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accent1"/>
                </a:solidFill>
              </a:rPr>
              <a:t>Neutron </a:t>
            </a:r>
            <a:r>
              <a:rPr lang="nl-BE" sz="2400" b="1" dirty="0" err="1" smtClean="0">
                <a:solidFill>
                  <a:schemeClr val="accent1"/>
                </a:solidFill>
              </a:rPr>
              <a:t>orbits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02035" y="1680255"/>
            <a:ext cx="324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Neutron level ordering is </a:t>
            </a:r>
            <a:r>
              <a:rPr lang="nl-BE" dirty="0" err="1" smtClean="0"/>
              <a:t>changing</a:t>
            </a:r>
            <a:r>
              <a:rPr lang="nl-BE" dirty="0" smtClean="0"/>
              <a:t> as proton g9/2 is </a:t>
            </a:r>
            <a:r>
              <a:rPr lang="nl-BE" dirty="0" err="1" smtClean="0"/>
              <a:t>filled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79547" y="1081484"/>
            <a:ext cx="3852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600" i="1" dirty="0" smtClean="0">
                <a:solidFill>
                  <a:srgbClr val="555555"/>
                </a:solidFill>
                <a:latin typeface="Proxima Nova"/>
              </a:rPr>
              <a:t>T. </a:t>
            </a:r>
            <a:r>
              <a:rPr lang="nl-BE" sz="1600" i="1" dirty="0" err="1" smtClean="0">
                <a:solidFill>
                  <a:srgbClr val="555555"/>
                </a:solidFill>
                <a:latin typeface="Proxima Nova"/>
              </a:rPr>
              <a:t>Otsuka</a:t>
            </a:r>
            <a:r>
              <a:rPr lang="nl-BE" sz="1600" i="1" dirty="0" smtClean="0">
                <a:solidFill>
                  <a:srgbClr val="555555"/>
                </a:solidFill>
                <a:latin typeface="Proxima Nova"/>
              </a:rPr>
              <a:t> et al, PRL</a:t>
            </a:r>
            <a:r>
              <a:rPr lang="nl-BE" sz="1600" i="1" dirty="0">
                <a:solidFill>
                  <a:srgbClr val="555555"/>
                </a:solidFill>
                <a:latin typeface="Proxima Nova"/>
              </a:rPr>
              <a:t> </a:t>
            </a:r>
            <a:r>
              <a:rPr lang="nl-BE" sz="1600" b="1" i="1" dirty="0">
                <a:solidFill>
                  <a:srgbClr val="555555"/>
                </a:solidFill>
                <a:latin typeface="Proxima Nova"/>
              </a:rPr>
              <a:t>104</a:t>
            </a:r>
            <a:r>
              <a:rPr lang="nl-BE" sz="1600" i="1" dirty="0">
                <a:solidFill>
                  <a:srgbClr val="555555"/>
                </a:solidFill>
                <a:latin typeface="Proxima Nova"/>
              </a:rPr>
              <a:t>, </a:t>
            </a:r>
            <a:r>
              <a:rPr lang="nl-BE" sz="1600" i="1" dirty="0" smtClean="0">
                <a:solidFill>
                  <a:srgbClr val="555555"/>
                </a:solidFill>
                <a:latin typeface="Proxima Nova"/>
              </a:rPr>
              <a:t>012501 (2010)</a:t>
            </a:r>
            <a:endParaRPr lang="nl-BE" sz="1600" b="0" i="1" dirty="0">
              <a:solidFill>
                <a:srgbClr val="555555"/>
              </a:solidFill>
              <a:effectLst/>
              <a:latin typeface="Proxima Nova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21" y="2386838"/>
            <a:ext cx="3264309" cy="34332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5718" y="5735782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Sr                         Cd In Sn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2528" y="21689"/>
            <a:ext cx="8382000" cy="762000"/>
          </a:xfrm>
        </p:spPr>
        <p:txBody>
          <a:bodyPr>
            <a:noAutofit/>
          </a:bodyPr>
          <a:lstStyle/>
          <a:p>
            <a:r>
              <a:rPr lang="nl-BE" sz="2800" dirty="0" smtClean="0"/>
              <a:t>Spins, </a:t>
            </a:r>
            <a:r>
              <a:rPr lang="nl-BE" sz="2800" dirty="0" err="1" smtClean="0"/>
              <a:t>magnetic</a:t>
            </a:r>
            <a:r>
              <a:rPr lang="nl-BE" sz="2800" dirty="0" smtClean="0"/>
              <a:t> </a:t>
            </a:r>
            <a:r>
              <a:rPr lang="nl-BE" sz="2800" dirty="0" err="1" smtClean="0"/>
              <a:t>and</a:t>
            </a:r>
            <a:r>
              <a:rPr lang="nl-BE" sz="2800" dirty="0" smtClean="0"/>
              <a:t> </a:t>
            </a:r>
            <a:r>
              <a:rPr lang="nl-BE" sz="2800" dirty="0" err="1" smtClean="0"/>
              <a:t>quadrupole</a:t>
            </a:r>
            <a:r>
              <a:rPr lang="nl-BE" sz="2800" dirty="0" smtClean="0"/>
              <a:t> </a:t>
            </a:r>
            <a:r>
              <a:rPr lang="nl-BE" sz="2800" dirty="0" err="1" smtClean="0"/>
              <a:t>moments</a:t>
            </a:r>
            <a:r>
              <a:rPr lang="nl-BE" sz="2800" dirty="0" smtClean="0"/>
              <a:t> </a:t>
            </a:r>
            <a:r>
              <a:rPr lang="nl-BE" sz="2800" dirty="0" err="1" smtClean="0"/>
              <a:t>near</a:t>
            </a:r>
            <a:r>
              <a:rPr lang="nl-BE" sz="2800" dirty="0" smtClean="0"/>
              <a:t> Z=50</a:t>
            </a:r>
            <a:endParaRPr lang="en-US" sz="2800" dirty="0"/>
          </a:p>
        </p:txBody>
      </p:sp>
      <p:pic>
        <p:nvPicPr>
          <p:cNvPr id="4" name="Picture 3" descr="D:\INTC2013\Nuclides++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" y="1473953"/>
            <a:ext cx="8920162" cy="2794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2029692" y="1032789"/>
            <a:ext cx="2235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Recent ISOLDE experiments</a:t>
            </a:r>
            <a:endParaRPr lang="nl-BE" sz="14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47880" y="1402505"/>
            <a:ext cx="809897" cy="4677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37811" y="1905609"/>
            <a:ext cx="5265422" cy="200988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 7"/>
          <p:cNvSpPr/>
          <p:nvPr/>
        </p:nvSpPr>
        <p:spPr>
          <a:xfrm>
            <a:off x="3402632" y="2140397"/>
            <a:ext cx="5040560" cy="161528"/>
          </a:xfrm>
          <a:prstGeom prst="rect">
            <a:avLst/>
          </a:prstGeom>
          <a:solidFill>
            <a:srgbClr val="FF0000">
              <a:alpha val="3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2939752" y="6488668"/>
            <a:ext cx="261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D.T. Yordanov and M.L. Bissell</a:t>
            </a:r>
            <a:endParaRPr lang="nl-BE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4065" y="1424351"/>
            <a:ext cx="101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COLLAPS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54386" y="1424351"/>
            <a:ext cx="6884750" cy="1205375"/>
            <a:chOff x="1071626" y="1104209"/>
            <a:chExt cx="6884750" cy="1205375"/>
          </a:xfrm>
        </p:grpSpPr>
        <p:sp>
          <p:nvSpPr>
            <p:cNvPr id="12" name="Rectangle 11"/>
            <p:cNvSpPr/>
            <p:nvPr/>
          </p:nvSpPr>
          <p:spPr>
            <a:xfrm>
              <a:off x="1475656" y="1820254"/>
              <a:ext cx="1944216" cy="170005"/>
            </a:xfrm>
            <a:prstGeom prst="rect">
              <a:avLst/>
            </a:prstGeom>
            <a:solidFill>
              <a:srgbClr val="0F6FC6">
                <a:alpha val="18824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2481944" y="1104209"/>
              <a:ext cx="383176" cy="67234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105175" y="1222552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>
                  <a:solidFill>
                    <a:schemeClr val="accent1"/>
                  </a:solidFill>
                </a:rPr>
                <a:t>CRIS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71626" y="1940252"/>
              <a:ext cx="6884750" cy="369332"/>
              <a:chOff x="1071626" y="1940252"/>
              <a:chExt cx="6884750" cy="36933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259632" y="2033899"/>
                <a:ext cx="6696744" cy="174306"/>
              </a:xfrm>
              <a:prstGeom prst="rect">
                <a:avLst/>
              </a:prstGeom>
              <a:solidFill>
                <a:srgbClr val="0F6FC6">
                  <a:alpha val="3882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71626" y="1940252"/>
                <a:ext cx="521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b="1" baseline="-25000" dirty="0" smtClean="0"/>
                  <a:t>49</a:t>
                </a:r>
                <a:r>
                  <a:rPr lang="nl-BE" b="1" dirty="0" smtClean="0"/>
                  <a:t>In</a:t>
                </a:r>
                <a:endParaRPr lang="en-US" b="1" dirty="0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1242392" y="2567751"/>
            <a:ext cx="6696744" cy="18197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xtBox 18"/>
          <p:cNvSpPr txBox="1"/>
          <p:nvPr/>
        </p:nvSpPr>
        <p:spPr>
          <a:xfrm>
            <a:off x="1044560" y="4462675"/>
            <a:ext cx="7758673" cy="183127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u="sng" dirty="0" smtClean="0"/>
              <a:t>Open </a:t>
            </a:r>
            <a:r>
              <a:rPr lang="nl-BE" u="sng" dirty="0" err="1" smtClean="0"/>
              <a:t>physics</a:t>
            </a:r>
            <a:r>
              <a:rPr lang="nl-BE" u="sng" dirty="0" smtClean="0"/>
              <a:t> </a:t>
            </a:r>
            <a:r>
              <a:rPr lang="nl-BE" u="sng" dirty="0" err="1" smtClean="0"/>
              <a:t>questions</a:t>
            </a:r>
            <a:r>
              <a:rPr lang="nl-BE" u="sng" dirty="0" smtClean="0"/>
              <a:t>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nl-BE" dirty="0" smtClean="0"/>
              <a:t>Ordering of neutron single </a:t>
            </a:r>
            <a:r>
              <a:rPr lang="nl-BE" dirty="0" err="1" smtClean="0"/>
              <a:t>particle</a:t>
            </a:r>
            <a:r>
              <a:rPr lang="nl-BE" dirty="0" smtClean="0"/>
              <a:t> levels (Sn </a:t>
            </a:r>
            <a:r>
              <a:rPr lang="nl-BE" dirty="0" err="1" smtClean="0"/>
              <a:t>and</a:t>
            </a:r>
            <a:r>
              <a:rPr lang="nl-BE" dirty="0" smtClean="0"/>
              <a:t> Cd </a:t>
            </a:r>
            <a:r>
              <a:rPr lang="nl-BE" dirty="0" err="1" smtClean="0"/>
              <a:t>odd</a:t>
            </a:r>
            <a:r>
              <a:rPr lang="nl-BE" dirty="0" smtClean="0"/>
              <a:t>-N </a:t>
            </a:r>
            <a:r>
              <a:rPr lang="nl-BE" dirty="0" err="1" smtClean="0"/>
              <a:t>g.s.</a:t>
            </a:r>
            <a:r>
              <a:rPr lang="nl-BE" dirty="0" smtClean="0"/>
              <a:t> spins)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dirty="0" err="1" smtClean="0"/>
              <a:t>Onset</a:t>
            </a:r>
            <a:r>
              <a:rPr lang="nl-BE" dirty="0" smtClean="0"/>
              <a:t> of </a:t>
            </a:r>
            <a:r>
              <a:rPr lang="nl-BE" dirty="0" err="1" smtClean="0"/>
              <a:t>collectivity</a:t>
            </a:r>
            <a:r>
              <a:rPr lang="nl-BE" dirty="0" smtClean="0"/>
              <a:t>/</a:t>
            </a:r>
            <a:r>
              <a:rPr lang="nl-BE" dirty="0" err="1" smtClean="0"/>
              <a:t>deformation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N=50 </a:t>
            </a:r>
            <a:r>
              <a:rPr lang="nl-BE" dirty="0" err="1" smtClean="0"/>
              <a:t>to</a:t>
            </a:r>
            <a:r>
              <a:rPr lang="nl-BE" dirty="0" smtClean="0"/>
              <a:t> N=82 (</a:t>
            </a:r>
            <a:r>
              <a:rPr lang="nl-BE" dirty="0" err="1" smtClean="0"/>
              <a:t>quadrupole</a:t>
            </a:r>
            <a:r>
              <a:rPr lang="nl-BE" dirty="0" smtClean="0"/>
              <a:t> </a:t>
            </a:r>
            <a:r>
              <a:rPr lang="nl-BE" dirty="0" err="1" smtClean="0"/>
              <a:t>moments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charge radii)</a:t>
            </a:r>
            <a:endParaRPr lang="nl-B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dirty="0" smtClean="0"/>
              <a:t>How </a:t>
            </a:r>
            <a:r>
              <a:rPr lang="nl-BE" dirty="0" err="1" smtClean="0"/>
              <a:t>magic</a:t>
            </a:r>
            <a:r>
              <a:rPr lang="nl-BE" dirty="0" smtClean="0"/>
              <a:t> are 100,132Sn </a:t>
            </a:r>
            <a:r>
              <a:rPr lang="nl-BE" dirty="0" smtClean="0"/>
              <a:t>(</a:t>
            </a:r>
            <a:r>
              <a:rPr lang="nl-BE" dirty="0" err="1" smtClean="0"/>
              <a:t>magnetic</a:t>
            </a:r>
            <a:r>
              <a:rPr lang="nl-BE" dirty="0" smtClean="0"/>
              <a:t> </a:t>
            </a:r>
            <a:r>
              <a:rPr lang="nl-BE" dirty="0" err="1" smtClean="0"/>
              <a:t>moments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quadrupole</a:t>
            </a:r>
            <a:r>
              <a:rPr lang="nl-BE" dirty="0" smtClean="0"/>
              <a:t> </a:t>
            </a:r>
            <a:r>
              <a:rPr lang="nl-BE" dirty="0" err="1" smtClean="0"/>
              <a:t>moments</a:t>
            </a:r>
            <a:r>
              <a:rPr lang="nl-BE" dirty="0" smtClean="0"/>
              <a:t>)</a:t>
            </a:r>
            <a:endParaRPr lang="nl-B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dirty="0" smtClean="0"/>
              <a:t>Proton-neutron </a:t>
            </a:r>
            <a:r>
              <a:rPr lang="nl-BE" dirty="0" err="1" smtClean="0"/>
              <a:t>correlations</a:t>
            </a:r>
            <a:endParaRPr lang="nl-BE" dirty="0" smtClean="0"/>
          </a:p>
        </p:txBody>
      </p:sp>
      <p:sp>
        <p:nvSpPr>
          <p:cNvPr id="2" name="Oval 1"/>
          <p:cNvSpPr/>
          <p:nvPr/>
        </p:nvSpPr>
        <p:spPr>
          <a:xfrm>
            <a:off x="408787" y="1473953"/>
            <a:ext cx="1880755" cy="15686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9770" y="-91841"/>
            <a:ext cx="70100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Cd isotopes from N=52 to N=82</a:t>
            </a:r>
          </a:p>
          <a:p>
            <a:pPr algn="ctr"/>
            <a:r>
              <a:rPr lang="nl-BE" sz="2000" b="1" dirty="0" err="1" smtClean="0"/>
              <a:t>Probing</a:t>
            </a:r>
            <a:r>
              <a:rPr lang="nl-BE" sz="2000" b="1" dirty="0" smtClean="0"/>
              <a:t> neutron </a:t>
            </a:r>
            <a:r>
              <a:rPr lang="nl-BE" sz="2000" b="1" dirty="0" err="1" smtClean="0"/>
              <a:t>configurations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and</a:t>
            </a:r>
            <a:r>
              <a:rPr lang="nl-BE" sz="2000" b="1" dirty="0" smtClean="0"/>
              <a:t> proton-neutron </a:t>
            </a:r>
            <a:r>
              <a:rPr lang="nl-BE" sz="2000" b="1" dirty="0" err="1" smtClean="0"/>
              <a:t>correlations</a:t>
            </a:r>
            <a:endParaRPr lang="nl-BE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1342031" y="896310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dirty="0">
                <a:sym typeface="Wingdings" panose="05000000000000000000" pitchFamily="2" charset="2"/>
              </a:rPr>
              <a:t>Cd: Z=48 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4957" y="1478623"/>
            <a:ext cx="769396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BE" sz="2400" dirty="0" smtClean="0">
                <a:sym typeface="Wingdings" panose="05000000000000000000" pitchFamily="2" charset="2"/>
              </a:rPr>
              <a:t>even Cd </a:t>
            </a:r>
            <a:r>
              <a:rPr lang="nl-BE" sz="2400" dirty="0" err="1" smtClean="0">
                <a:sym typeface="Wingdings" panose="05000000000000000000" pitchFamily="2" charset="2"/>
              </a:rPr>
              <a:t>isotopes</a:t>
            </a:r>
            <a:r>
              <a:rPr lang="nl-BE" sz="2400" dirty="0" smtClean="0">
                <a:sym typeface="Wingdings" panose="05000000000000000000" pitchFamily="2" charset="2"/>
              </a:rPr>
              <a:t>:  </a:t>
            </a:r>
            <a:r>
              <a:rPr lang="nl-BE" dirty="0" smtClean="0">
                <a:sym typeface="Wingdings" panose="05000000000000000000" pitchFamily="2" charset="2"/>
              </a:rPr>
              <a:t>have spin I=0  (no </a:t>
            </a:r>
            <a:r>
              <a:rPr lang="nl-BE" dirty="0" err="1" smtClean="0">
                <a:sym typeface="Wingdings" panose="05000000000000000000" pitchFamily="2" charset="2"/>
              </a:rPr>
              <a:t>moments</a:t>
            </a:r>
            <a:r>
              <a:rPr lang="nl-BE" dirty="0" smtClean="0">
                <a:sym typeface="Wingdings" panose="05000000000000000000" pitchFamily="2" charset="2"/>
              </a:rPr>
              <a:t>, </a:t>
            </a:r>
            <a:r>
              <a:rPr lang="nl-BE" dirty="0" err="1" smtClean="0">
                <a:sym typeface="Wingdings" panose="05000000000000000000" pitchFamily="2" charset="2"/>
              </a:rPr>
              <a:t>only</a:t>
            </a:r>
            <a:r>
              <a:rPr lang="nl-BE" dirty="0" smtClean="0">
                <a:sym typeface="Wingdings" panose="05000000000000000000" pitchFamily="2" charset="2"/>
              </a:rPr>
              <a:t> charge radii)</a:t>
            </a:r>
          </a:p>
          <a:p>
            <a:r>
              <a:rPr lang="nl-BE" sz="2400" dirty="0" err="1" smtClean="0">
                <a:sym typeface="Wingdings" panose="05000000000000000000" pitchFamily="2" charset="2"/>
              </a:rPr>
              <a:t>odd</a:t>
            </a:r>
            <a:r>
              <a:rPr lang="nl-BE" sz="2400" dirty="0" smtClean="0">
                <a:sym typeface="Wingdings" panose="05000000000000000000" pitchFamily="2" charset="2"/>
              </a:rPr>
              <a:t> Cd </a:t>
            </a:r>
            <a:r>
              <a:rPr lang="nl-BE" sz="2400" dirty="0" err="1" smtClean="0">
                <a:sym typeface="Wingdings" panose="05000000000000000000" pitchFamily="2" charset="2"/>
              </a:rPr>
              <a:t>moments</a:t>
            </a:r>
            <a:r>
              <a:rPr lang="nl-BE" sz="2400" dirty="0" smtClean="0">
                <a:sym typeface="Wingdings" panose="05000000000000000000" pitchFamily="2" charset="2"/>
              </a:rPr>
              <a:t>: </a:t>
            </a:r>
            <a:r>
              <a:rPr lang="nl-BE" dirty="0" smtClean="0">
                <a:sym typeface="Wingdings" panose="05000000000000000000" pitchFamily="2" charset="2"/>
              </a:rPr>
              <a:t>spin 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moments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dominated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by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b="1" dirty="0" err="1" smtClean="0">
                <a:sym typeface="Wingdings" panose="05000000000000000000" pitchFamily="2" charset="2"/>
              </a:rPr>
              <a:t>odd</a:t>
            </a:r>
            <a:r>
              <a:rPr lang="nl-BE" b="1" dirty="0" smtClean="0">
                <a:sym typeface="Wingdings" panose="05000000000000000000" pitchFamily="2" charset="2"/>
              </a:rPr>
              <a:t> neutron </a:t>
            </a:r>
            <a:r>
              <a:rPr lang="nl-BE" b="1" dirty="0" err="1" smtClean="0">
                <a:sym typeface="Wingdings" panose="05000000000000000000" pitchFamily="2" charset="2"/>
              </a:rPr>
              <a:t>orbit</a:t>
            </a:r>
            <a:endParaRPr lang="nl-BE" b="1" dirty="0" smtClean="0">
              <a:sym typeface="Wingdings" panose="05000000000000000000" pitchFamily="2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44957" y="2987533"/>
            <a:ext cx="3773852" cy="3153493"/>
            <a:chOff x="2236351" y="3980530"/>
            <a:chExt cx="3464720" cy="2689062"/>
          </a:xfrm>
        </p:grpSpPr>
        <p:pic>
          <p:nvPicPr>
            <p:cNvPr id="13" name="Tijdelijke aanduiding voor inhoud 6">
              <a:extLst>
                <a:ext uri="{FF2B5EF4-FFF2-40B4-BE49-F238E27FC236}">
                  <a16:creationId xmlns:a16="http://schemas.microsoft.com/office/drawing/2014/main" id="{EF69E2B6-9D95-45B6-A9F3-70238C816D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49" b="16552"/>
            <a:stretch/>
          </p:blipFill>
          <p:spPr>
            <a:xfrm>
              <a:off x="2236351" y="3980530"/>
              <a:ext cx="3464720" cy="26890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3477593" y="6200240"/>
              <a:ext cx="184225" cy="74139"/>
              <a:chOff x="3477593" y="6200240"/>
              <a:chExt cx="184225" cy="7413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477593" y="6200240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589810" y="6202371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9" name="Straight Arrow Connector 18"/>
          <p:cNvCxnSpPr/>
          <p:nvPr/>
        </p:nvCxnSpPr>
        <p:spPr>
          <a:xfrm flipV="1">
            <a:off x="5199198" y="3609170"/>
            <a:ext cx="1" cy="133690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13699" y="2867879"/>
            <a:ext cx="344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aseline="30000" dirty="0" smtClean="0"/>
              <a:t>100</a:t>
            </a:r>
            <a:r>
              <a:rPr lang="nl-BE" dirty="0" smtClean="0"/>
              <a:t>Cd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baseline="30000" dirty="0" smtClean="0"/>
              <a:t>130</a:t>
            </a:r>
            <a:r>
              <a:rPr lang="nl-BE" dirty="0" smtClean="0"/>
              <a:t>Cd (</a:t>
            </a:r>
            <a:r>
              <a:rPr lang="nl-BE" dirty="0" err="1" smtClean="0"/>
              <a:t>from</a:t>
            </a:r>
            <a:r>
              <a:rPr lang="nl-BE" dirty="0" smtClean="0"/>
              <a:t> N=52 </a:t>
            </a:r>
            <a:r>
              <a:rPr lang="nl-BE" dirty="0" err="1" smtClean="0"/>
              <a:t>to</a:t>
            </a:r>
            <a:r>
              <a:rPr lang="nl-BE" dirty="0" smtClean="0"/>
              <a:t> N=82)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9588" y="3443522"/>
            <a:ext cx="3670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High-j h</a:t>
            </a:r>
            <a:r>
              <a:rPr lang="nl-BE" baseline="-25000" dirty="0" smtClean="0"/>
              <a:t>11/2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low-j d</a:t>
            </a:r>
            <a:r>
              <a:rPr lang="nl-BE" baseline="-25000" dirty="0" smtClean="0"/>
              <a:t>3/2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s</a:t>
            </a:r>
            <a:r>
              <a:rPr lang="nl-BE" baseline="-25000" dirty="0" smtClean="0"/>
              <a:t>1/2</a:t>
            </a:r>
            <a:endParaRPr lang="en-US" baseline="-25000" dirty="0"/>
          </a:p>
          <a:p>
            <a:r>
              <a:rPr lang="nl-BE" dirty="0"/>
              <a:t>c</a:t>
            </a:r>
            <a:r>
              <a:rPr lang="nl-BE" dirty="0" smtClean="0"/>
              <a:t>lose in energy  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 spin </a:t>
            </a:r>
            <a:r>
              <a:rPr lang="nl-BE" dirty="0" err="1" smtClean="0">
                <a:sym typeface="Wingdings" panose="05000000000000000000" pitchFamily="2" charset="2"/>
              </a:rPr>
              <a:t>isomers</a:t>
            </a:r>
            <a:r>
              <a:rPr lang="nl-BE" dirty="0" smtClean="0">
                <a:sym typeface="Wingdings" panose="05000000000000000000" pitchFamily="2" charset="2"/>
              </a:rPr>
              <a:t> in n-</a:t>
            </a:r>
            <a:r>
              <a:rPr lang="nl-BE" dirty="0" err="1" smtClean="0">
                <a:sym typeface="Wingdings" panose="05000000000000000000" pitchFamily="2" charset="2"/>
              </a:rPr>
              <a:t>rich</a:t>
            </a:r>
            <a:r>
              <a:rPr lang="nl-BE" dirty="0" smtClean="0">
                <a:sym typeface="Wingdings" panose="05000000000000000000" pitchFamily="2" charset="2"/>
              </a:rPr>
              <a:t> Cd !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723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5974" y="35827"/>
            <a:ext cx="8382000" cy="762000"/>
          </a:xfrm>
        </p:spPr>
        <p:txBody>
          <a:bodyPr>
            <a:normAutofit/>
          </a:bodyPr>
          <a:lstStyle/>
          <a:p>
            <a:r>
              <a:rPr lang="nl-BE" dirty="0" smtClean="0"/>
              <a:t>Spin </a:t>
            </a:r>
            <a:r>
              <a:rPr lang="nl-BE" dirty="0" err="1" smtClean="0"/>
              <a:t>assignments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low </a:t>
            </a:r>
            <a:r>
              <a:rPr lang="nl-BE" dirty="0" err="1" smtClean="0"/>
              <a:t>and</a:t>
            </a:r>
            <a:r>
              <a:rPr lang="nl-BE" dirty="0" smtClean="0"/>
              <a:t> high-spin </a:t>
            </a:r>
            <a:r>
              <a:rPr lang="nl-BE" dirty="0" err="1" smtClean="0"/>
              <a:t>states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915974" y="944955"/>
            <a:ext cx="4768999" cy="3370118"/>
            <a:chOff x="977174" y="838200"/>
            <a:chExt cx="3348399" cy="18010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66670"/>
            <a:stretch/>
          </p:blipFill>
          <p:spPr>
            <a:xfrm>
              <a:off x="977174" y="838200"/>
              <a:ext cx="3348399" cy="180109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047009" y="1091046"/>
              <a:ext cx="780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119Cd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35501" y="1418069"/>
            <a:ext cx="42874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nl-BE" dirty="0" err="1" smtClean="0">
                <a:solidFill>
                  <a:schemeClr val="accent1">
                    <a:lumMod val="75000"/>
                  </a:schemeClr>
                </a:solidFill>
              </a:rPr>
              <a:t>peaks</a:t>
            </a:r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 in HFS </a:t>
            </a:r>
            <a:r>
              <a:rPr lang="nl-B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nl-BE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g.s</a:t>
            </a:r>
            <a:r>
              <a:rPr lang="nl-B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spin I=1/2  !</a:t>
            </a:r>
          </a:p>
          <a:p>
            <a:r>
              <a:rPr lang="nl-BE" sz="1600" dirty="0" smtClean="0">
                <a:sym typeface="Wingdings" panose="05000000000000000000" pitchFamily="2" charset="2"/>
              </a:rPr>
              <a:t>(</a:t>
            </a:r>
            <a:r>
              <a:rPr lang="nl-BE" sz="1600" dirty="0" err="1" smtClean="0">
                <a:sym typeface="Wingdings" panose="05000000000000000000" pitchFamily="2" charset="2"/>
              </a:rPr>
              <a:t>Evaluated</a:t>
            </a:r>
            <a:r>
              <a:rPr lang="nl-BE" sz="1600" dirty="0" smtClean="0">
                <a:sym typeface="Wingdings" panose="05000000000000000000" pitchFamily="2" charset="2"/>
              </a:rPr>
              <a:t> data </a:t>
            </a:r>
            <a:r>
              <a:rPr lang="nl-BE" sz="1600" dirty="0" err="1" smtClean="0">
                <a:sym typeface="Wingdings" panose="05000000000000000000" pitchFamily="2" charset="2"/>
              </a:rPr>
              <a:t>tables</a:t>
            </a:r>
            <a:r>
              <a:rPr lang="nl-BE" sz="1600" dirty="0" smtClean="0">
                <a:sym typeface="Wingdings" panose="05000000000000000000" pitchFamily="2" charset="2"/>
              </a:rPr>
              <a:t> gave </a:t>
            </a:r>
            <a:r>
              <a:rPr lang="nl-BE" sz="1600" dirty="0" err="1" smtClean="0">
                <a:sym typeface="Wingdings" panose="05000000000000000000" pitchFamily="2" charset="2"/>
              </a:rPr>
              <a:t>wrongly</a:t>
            </a:r>
            <a:r>
              <a:rPr lang="nl-BE" sz="1600" dirty="0" smtClean="0">
                <a:sym typeface="Wingdings" panose="05000000000000000000" pitchFamily="2" charset="2"/>
              </a:rPr>
              <a:t> </a:t>
            </a:r>
            <a:r>
              <a:rPr lang="nl-BE" sz="1600" dirty="0" smtClean="0">
                <a:sym typeface="Wingdings" panose="05000000000000000000" pitchFamily="2" charset="2"/>
              </a:rPr>
              <a:t>I=3/2, </a:t>
            </a:r>
            <a:r>
              <a:rPr lang="nl-BE" sz="1600" dirty="0" err="1" smtClean="0">
                <a:sym typeface="Wingdings" panose="05000000000000000000" pitchFamily="2" charset="2"/>
              </a:rPr>
              <a:t>based</a:t>
            </a:r>
            <a:r>
              <a:rPr lang="nl-BE" sz="1600" dirty="0" smtClean="0">
                <a:sym typeface="Wingdings" panose="05000000000000000000" pitchFamily="2" charset="2"/>
              </a:rPr>
              <a:t> </a:t>
            </a:r>
          </a:p>
          <a:p>
            <a:r>
              <a:rPr lang="nl-BE" sz="1600" dirty="0" smtClean="0">
                <a:sym typeface="Wingdings" panose="05000000000000000000" pitchFamily="2" charset="2"/>
              </a:rPr>
              <a:t>        N</a:t>
            </a:r>
            <a:r>
              <a:rPr lang="en-US" sz="1600" dirty="0" err="1" smtClean="0">
                <a:sym typeface="Wingdings" panose="05000000000000000000" pitchFamily="2" charset="2"/>
              </a:rPr>
              <a:t>uclear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>
                <a:sym typeface="Wingdings" panose="05000000000000000000" pitchFamily="2" charset="2"/>
              </a:rPr>
              <a:t>Data Sheets 110 (2009) 2945–3105</a:t>
            </a:r>
            <a:r>
              <a:rPr lang="nl-BE" sz="1600" dirty="0" smtClean="0">
                <a:sym typeface="Wingdings" panose="05000000000000000000" pitchFamily="2" charset="2"/>
              </a:rPr>
              <a:t>)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8975" y="4326339"/>
            <a:ext cx="416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peaks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HFS 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 long-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lived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I=11/2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isomer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3645" y="6293698"/>
            <a:ext cx="3829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 smtClean="0"/>
              <a:t>D.T. </a:t>
            </a:r>
            <a:r>
              <a:rPr lang="nl-BE" sz="1600" i="1" dirty="0" err="1" smtClean="0"/>
              <a:t>Yordanov</a:t>
            </a:r>
            <a:r>
              <a:rPr lang="nl-BE" sz="1600" i="1" dirty="0" smtClean="0"/>
              <a:t> et al., PRL 110, 192501 (2013)</a:t>
            </a:r>
            <a:endParaRPr lang="en-US" sz="16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8" y="4976559"/>
            <a:ext cx="8915400" cy="11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5974" y="35827"/>
            <a:ext cx="8382000" cy="762000"/>
          </a:xfrm>
        </p:spPr>
        <p:txBody>
          <a:bodyPr>
            <a:normAutofit/>
          </a:bodyPr>
          <a:lstStyle/>
          <a:p>
            <a:r>
              <a:rPr lang="nl-BE" dirty="0" smtClean="0"/>
              <a:t>Spin </a:t>
            </a:r>
            <a:r>
              <a:rPr lang="nl-BE" dirty="0" err="1" smtClean="0"/>
              <a:t>assignments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low </a:t>
            </a:r>
            <a:r>
              <a:rPr lang="nl-BE" dirty="0" err="1" smtClean="0"/>
              <a:t>and</a:t>
            </a:r>
            <a:r>
              <a:rPr lang="nl-BE" dirty="0" smtClean="0"/>
              <a:t> high-spin </a:t>
            </a:r>
            <a:r>
              <a:rPr lang="nl-BE" dirty="0" err="1" smtClean="0"/>
              <a:t>states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977174" y="838200"/>
            <a:ext cx="3348399" cy="5403882"/>
            <a:chOff x="977174" y="838200"/>
            <a:chExt cx="3348399" cy="54038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7174" y="838200"/>
              <a:ext cx="3348399" cy="540388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047009" y="1091046"/>
              <a:ext cx="780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119Cd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96936" y="2768084"/>
              <a:ext cx="780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127Cd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51463" y="4697968"/>
              <a:ext cx="780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129Cd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04812" y="964933"/>
            <a:ext cx="48278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nl-BE" dirty="0" err="1" smtClean="0">
                <a:solidFill>
                  <a:schemeClr val="accent1">
                    <a:lumMod val="75000"/>
                  </a:schemeClr>
                </a:solidFill>
              </a:rPr>
              <a:t>peaks</a:t>
            </a:r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 in HFS </a:t>
            </a:r>
            <a:r>
              <a:rPr lang="nl-B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nl-BE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g.s</a:t>
            </a:r>
            <a:r>
              <a:rPr lang="nl-B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spin I=1/2  !</a:t>
            </a:r>
          </a:p>
          <a:p>
            <a:r>
              <a:rPr lang="nl-BE" dirty="0">
                <a:sym typeface="Wingdings" panose="05000000000000000000" pitchFamily="2" charset="2"/>
              </a:rPr>
              <a:t>	</a:t>
            </a:r>
            <a:r>
              <a:rPr lang="nl-BE" sz="1600" dirty="0" smtClean="0">
                <a:sym typeface="Wingdings" panose="05000000000000000000" pitchFamily="2" charset="2"/>
              </a:rPr>
              <a:t>(</a:t>
            </a:r>
            <a:r>
              <a:rPr lang="nl-BE" sz="1600" dirty="0" err="1" smtClean="0">
                <a:sym typeface="Wingdings" panose="05000000000000000000" pitchFamily="2" charset="2"/>
              </a:rPr>
              <a:t>Evaluated</a:t>
            </a:r>
            <a:r>
              <a:rPr lang="nl-BE" sz="1600" dirty="0" smtClean="0">
                <a:sym typeface="Wingdings" panose="05000000000000000000" pitchFamily="2" charset="2"/>
              </a:rPr>
              <a:t> data </a:t>
            </a:r>
            <a:r>
              <a:rPr lang="nl-BE" sz="1600" dirty="0" err="1" smtClean="0">
                <a:sym typeface="Wingdings" panose="05000000000000000000" pitchFamily="2" charset="2"/>
              </a:rPr>
              <a:t>table</a:t>
            </a:r>
            <a:r>
              <a:rPr lang="nl-BE" sz="1600" dirty="0" smtClean="0">
                <a:sym typeface="Wingdings" panose="05000000000000000000" pitchFamily="2" charset="2"/>
              </a:rPr>
              <a:t> </a:t>
            </a:r>
            <a:r>
              <a:rPr lang="nl-BE" sz="1600" dirty="0" err="1" smtClean="0">
                <a:sym typeface="Wingdings" panose="05000000000000000000" pitchFamily="2" charset="2"/>
              </a:rPr>
              <a:t>give</a:t>
            </a:r>
            <a:r>
              <a:rPr lang="nl-BE" sz="1600" dirty="0" smtClean="0">
                <a:sym typeface="Wingdings" panose="05000000000000000000" pitchFamily="2" charset="2"/>
              </a:rPr>
              <a:t> </a:t>
            </a:r>
            <a:r>
              <a:rPr lang="nl-BE" sz="1600" dirty="0" err="1" smtClean="0">
                <a:sym typeface="Wingdings" panose="05000000000000000000" pitchFamily="2" charset="2"/>
              </a:rPr>
              <a:t>wrongly</a:t>
            </a:r>
            <a:r>
              <a:rPr lang="nl-BE" sz="1600" dirty="0" smtClean="0">
                <a:sym typeface="Wingdings" panose="05000000000000000000" pitchFamily="2" charset="2"/>
              </a:rPr>
              <a:t> I=3/2 in</a:t>
            </a:r>
          </a:p>
          <a:p>
            <a:r>
              <a:rPr lang="nl-BE" sz="1600" dirty="0">
                <a:sym typeface="Wingdings" panose="05000000000000000000" pitchFamily="2" charset="2"/>
              </a:rPr>
              <a:t>	</a:t>
            </a:r>
            <a:r>
              <a:rPr lang="en-US" sz="1600" dirty="0">
                <a:sym typeface="Wingdings" panose="05000000000000000000" pitchFamily="2" charset="2"/>
              </a:rPr>
              <a:t>Nuclear Data Sheets 110 (2009) 2945–3105</a:t>
            </a:r>
            <a:r>
              <a:rPr lang="nl-BE" sz="1600" dirty="0" smtClean="0">
                <a:sym typeface="Wingdings" panose="05000000000000000000" pitchFamily="2" charset="2"/>
              </a:rPr>
              <a:t>)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325573" y="2932942"/>
            <a:ext cx="284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1">
                    <a:lumMod val="75000"/>
                  </a:schemeClr>
                </a:solidFill>
              </a:rPr>
              <a:t>peaks</a:t>
            </a:r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 (bleu) </a:t>
            </a:r>
            <a:r>
              <a:rPr lang="nl-B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spin I=3/2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4812" y="1977379"/>
            <a:ext cx="499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peaks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HFS 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 long-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lived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(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known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) I=11/2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isomer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5573" y="3233544"/>
            <a:ext cx="387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nl-B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peaks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nl-B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grey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 11/2 spin </a:t>
            </a:r>
            <a:r>
              <a:rPr lang="nl-BE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confirmed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!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2227" y="4766698"/>
            <a:ext cx="27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6 </a:t>
            </a:r>
            <a:r>
              <a:rPr lang="nl-BE" dirty="0" err="1" smtClean="0">
                <a:solidFill>
                  <a:schemeClr val="accent1">
                    <a:lumMod val="75000"/>
                  </a:schemeClr>
                </a:solidFill>
              </a:rPr>
              <a:t>peaks</a:t>
            </a:r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 (blue)</a:t>
            </a:r>
            <a:r>
              <a:rPr lang="nl-B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spin I=3/2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2227" y="5067300"/>
            <a:ext cx="381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nl-B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peaks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nl-B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grey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 11/2 spin </a:t>
            </a:r>
            <a:r>
              <a:rPr lang="nl-BE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confirmed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!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1463" y="6458575"/>
            <a:ext cx="3829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 smtClean="0"/>
              <a:t>D.T. </a:t>
            </a:r>
            <a:r>
              <a:rPr lang="nl-BE" sz="1600" i="1" dirty="0" err="1" smtClean="0"/>
              <a:t>Yordanov</a:t>
            </a:r>
            <a:r>
              <a:rPr lang="nl-BE" sz="1600" i="1" dirty="0" smtClean="0"/>
              <a:t> et al., PRL 110, 192501 (2013)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483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78" y="1352379"/>
            <a:ext cx="4593077" cy="3038666"/>
          </a:xfrm>
          <a:prstGeom prst="rect">
            <a:avLst/>
          </a:prstGeom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762000" y="-41564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Q-moments of the 11/2- states in odd-Cd</a:t>
            </a:r>
          </a:p>
          <a:p>
            <a:pPr algn="ctr"/>
            <a:r>
              <a:rPr lang="en-US" sz="2000" dirty="0" smtClean="0"/>
              <a:t>(h</a:t>
            </a:r>
            <a:r>
              <a:rPr lang="en-US" sz="2000" baseline="-25000" dirty="0" smtClean="0"/>
              <a:t>11/2</a:t>
            </a:r>
            <a:r>
              <a:rPr lang="en-US" sz="2000" dirty="0" smtClean="0"/>
              <a:t> neutron holes)</a:t>
            </a:r>
            <a:endParaRPr lang="nl-BE" sz="2000" dirty="0"/>
          </a:p>
        </p:txBody>
      </p:sp>
      <p:sp>
        <p:nvSpPr>
          <p:cNvPr id="7" name="Rectangle 6"/>
          <p:cNvSpPr/>
          <p:nvPr/>
        </p:nvSpPr>
        <p:spPr>
          <a:xfrm>
            <a:off x="1132314" y="90162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1600" i="1" dirty="0">
                <a:latin typeface="AdvP6F00"/>
              </a:rPr>
              <a:t>D.T. </a:t>
            </a:r>
            <a:r>
              <a:rPr lang="nl-BE" sz="1600" i="1" dirty="0" err="1">
                <a:latin typeface="AdvP6F00"/>
              </a:rPr>
              <a:t>Yordanov</a:t>
            </a:r>
            <a:r>
              <a:rPr lang="nl-BE" sz="1600" i="1" dirty="0">
                <a:latin typeface="AdvP6F00"/>
              </a:rPr>
              <a:t> et al., PRL </a:t>
            </a:r>
            <a:r>
              <a:rPr lang="nl-BE" sz="1600" i="1" dirty="0">
                <a:latin typeface="AdvP6F01"/>
              </a:rPr>
              <a:t>110, </a:t>
            </a:r>
            <a:r>
              <a:rPr lang="nl-BE" sz="1600" i="1" dirty="0">
                <a:latin typeface="AdvP6F00"/>
              </a:rPr>
              <a:t>192501 (2013)</a:t>
            </a:r>
            <a:endParaRPr lang="nl-BE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88972" y="1547015"/>
            <a:ext cx="3855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 err="1" smtClean="0">
                <a:sym typeface="Wingdings" panose="05000000000000000000" pitchFamily="2" charset="2"/>
              </a:rPr>
              <a:t>Linear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behavior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due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to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seniority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nl-BE" dirty="0" smtClean="0">
                <a:sym typeface="Wingdings" panose="05000000000000000000" pitchFamily="2" charset="2"/>
              </a:rPr>
              <a:t>=1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(</a:t>
            </a:r>
            <a:r>
              <a:rPr lang="nl-BE" dirty="0" err="1" smtClean="0">
                <a:sym typeface="Wingdings" panose="05000000000000000000" pitchFamily="2" charset="2"/>
              </a:rPr>
              <a:t>filling</a:t>
            </a:r>
            <a:r>
              <a:rPr lang="nl-BE" dirty="0" smtClean="0">
                <a:sym typeface="Wingdings" panose="05000000000000000000" pitchFamily="2" charset="2"/>
              </a:rPr>
              <a:t> of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h11/2 orbital)</a:t>
            </a:r>
          </a:p>
          <a:p>
            <a:pPr lvl="1"/>
            <a:endParaRPr lang="nl-BE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But in </a:t>
            </a:r>
            <a:r>
              <a:rPr lang="nl-B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 </a:t>
            </a:r>
            <a:r>
              <a:rPr lang="nl-B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much</a:t>
            </a:r>
            <a:r>
              <a:rPr lang="nl-B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broader</a:t>
            </a:r>
            <a:r>
              <a:rPr lang="nl-B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range </a:t>
            </a:r>
            <a:r>
              <a:rPr lang="nl-BE" dirty="0" err="1" smtClean="0">
                <a:sym typeface="Wingdings" panose="05000000000000000000" pitchFamily="2" charset="2"/>
              </a:rPr>
              <a:t>than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predicted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by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simple</a:t>
            </a:r>
            <a:r>
              <a:rPr lang="nl-BE" dirty="0" smtClean="0">
                <a:sym typeface="Wingdings" panose="05000000000000000000" pitchFamily="2" charset="2"/>
              </a:rPr>
              <a:t> shell model!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695" y="3043926"/>
            <a:ext cx="3393580" cy="675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38355" y="3676032"/>
            <a:ext cx="352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For 1 </a:t>
            </a:r>
            <a:r>
              <a:rPr lang="nl-BE" dirty="0" err="1" smtClean="0">
                <a:sym typeface="Wingdings" panose="05000000000000000000" pitchFamily="2" charset="2"/>
              </a:rPr>
              <a:t>unpaired</a:t>
            </a:r>
            <a:r>
              <a:rPr lang="nl-BE" dirty="0" smtClean="0">
                <a:sym typeface="Wingdings" panose="05000000000000000000" pitchFamily="2" charset="2"/>
              </a:rPr>
              <a:t> neutron in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nl-BE" dirty="0" smtClean="0">
                <a:sym typeface="Wingdings" panose="05000000000000000000" pitchFamily="2" charset="2"/>
              </a:rPr>
              <a:t>h</a:t>
            </a:r>
            <a:r>
              <a:rPr lang="nl-BE" baseline="-25000" dirty="0" smtClean="0">
                <a:sym typeface="Wingdings" panose="05000000000000000000" pitchFamily="2" charset="2"/>
              </a:rPr>
              <a:t>11/2</a:t>
            </a:r>
            <a:r>
              <a:rPr lang="nl-BE" dirty="0" smtClean="0">
                <a:sym typeface="Wingdings" panose="05000000000000000000" pitchFamily="2" charset="2"/>
              </a:rPr>
              <a:t> (</a:t>
            </a:r>
            <a:r>
              <a:rPr lang="nl-BE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nl-BE" dirty="0" smtClean="0">
                <a:sym typeface="Wingdings" panose="05000000000000000000" pitchFamily="2" charset="2"/>
              </a:rPr>
              <a:t>=1) </a:t>
            </a:r>
            <a:r>
              <a:rPr lang="nl-BE" dirty="0" err="1" smtClean="0">
                <a:sym typeface="Wingdings" panose="05000000000000000000" pitchFamily="2" charset="2"/>
              </a:rPr>
              <a:t>there</a:t>
            </a:r>
            <a:r>
              <a:rPr lang="nl-BE" dirty="0" smtClean="0">
                <a:sym typeface="Wingdings" panose="05000000000000000000" pitchFamily="2" charset="2"/>
              </a:rPr>
              <a:t> are 6 </a:t>
            </a:r>
            <a:r>
              <a:rPr lang="nl-BE" dirty="0" err="1" smtClean="0">
                <a:sym typeface="Wingdings" panose="05000000000000000000" pitchFamily="2" charset="2"/>
              </a:rPr>
              <a:t>isotopes</a:t>
            </a:r>
            <a:r>
              <a:rPr lang="nl-BE" dirty="0" smtClean="0">
                <a:sym typeface="Wingdings" panose="05000000000000000000" pitchFamily="2" charset="2"/>
              </a:rPr>
              <a:t> of Cd </a:t>
            </a:r>
            <a:r>
              <a:rPr lang="nl-BE" dirty="0" err="1" smtClean="0">
                <a:sym typeface="Wingdings" panose="05000000000000000000" pitchFamily="2" charset="2"/>
              </a:rPr>
              <a:t>following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this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linear</a:t>
            </a:r>
            <a:r>
              <a:rPr lang="nl-BE" dirty="0" smtClean="0">
                <a:sym typeface="Wingdings" panose="05000000000000000000" pitchFamily="2" charset="2"/>
              </a:rPr>
              <a:t> trend.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65617" y="4897135"/>
            <a:ext cx="69175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Conclusion</a:t>
            </a:r>
            <a:r>
              <a:rPr lang="nl-BE" dirty="0" smtClean="0"/>
              <a:t>: </a:t>
            </a:r>
            <a:r>
              <a:rPr lang="nl-BE" b="1" dirty="0" smtClean="0">
                <a:solidFill>
                  <a:srgbClr val="FF0000"/>
                </a:solidFill>
              </a:rPr>
              <a:t>n</a:t>
            </a:r>
            <a:r>
              <a:rPr lang="nl-BE" dirty="0" smtClean="0"/>
              <a:t> is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integer, but </a:t>
            </a:r>
            <a:r>
              <a:rPr lang="nl-BE" dirty="0" err="1" smtClean="0"/>
              <a:t>rather</a:t>
            </a:r>
            <a:r>
              <a:rPr lang="nl-BE" dirty="0" smtClean="0"/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the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occupation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probability</a:t>
            </a:r>
            <a:r>
              <a:rPr lang="nl-BE" b="1" dirty="0" smtClean="0">
                <a:solidFill>
                  <a:srgbClr val="FF0000"/>
                </a:solidFill>
              </a:rPr>
              <a:t> of </a:t>
            </a:r>
            <a:r>
              <a:rPr lang="nl-BE" b="1" dirty="0" err="1" smtClean="0">
                <a:solidFill>
                  <a:srgbClr val="FF0000"/>
                </a:solidFill>
              </a:rPr>
              <a:t>the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odd</a:t>
            </a:r>
            <a:r>
              <a:rPr lang="nl-BE" b="1" dirty="0" smtClean="0">
                <a:solidFill>
                  <a:srgbClr val="FF0000"/>
                </a:solidFill>
              </a:rPr>
              <a:t> (</a:t>
            </a:r>
            <a:r>
              <a:rPr lang="nl-BE" b="1" dirty="0" err="1" smtClean="0">
                <a:solidFill>
                  <a:srgbClr val="FF0000"/>
                </a:solidFill>
              </a:rPr>
              <a:t>unpaired</a:t>
            </a:r>
            <a:r>
              <a:rPr lang="nl-BE" b="1" dirty="0" smtClean="0">
                <a:solidFill>
                  <a:srgbClr val="FF0000"/>
                </a:solidFill>
              </a:rPr>
              <a:t>) neutron in </a:t>
            </a:r>
            <a:r>
              <a:rPr lang="nl-BE" b="1" dirty="0" err="1" smtClean="0">
                <a:solidFill>
                  <a:srgbClr val="FF0000"/>
                </a:solidFill>
              </a:rPr>
              <a:t>the</a:t>
            </a:r>
            <a:r>
              <a:rPr lang="nl-BE" b="1" dirty="0" smtClean="0">
                <a:solidFill>
                  <a:srgbClr val="FF0000"/>
                </a:solidFill>
              </a:rPr>
              <a:t> h11/2 orbital</a:t>
            </a:r>
            <a:r>
              <a:rPr lang="nl-BE" dirty="0" smtClean="0"/>
              <a:t>:  </a:t>
            </a:r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this</a:t>
            </a:r>
            <a:r>
              <a:rPr lang="nl-BE" dirty="0" smtClean="0"/>
              <a:t> </a:t>
            </a:r>
            <a:r>
              <a:rPr lang="nl-BE" dirty="0" err="1" smtClean="0"/>
              <a:t>assumption</a:t>
            </a:r>
            <a:r>
              <a:rPr lang="nl-BE" dirty="0" smtClean="0"/>
              <a:t>, we </a:t>
            </a:r>
            <a:r>
              <a:rPr lang="nl-BE" dirty="0" err="1" smtClean="0"/>
              <a:t>find</a:t>
            </a:r>
            <a:r>
              <a:rPr lang="nl-BE" dirty="0" smtClean="0"/>
              <a:t> indeed n=1 in </a:t>
            </a:r>
            <a:r>
              <a:rPr lang="nl-BE" baseline="30000" dirty="0" smtClean="0"/>
              <a:t>111</a:t>
            </a:r>
            <a:r>
              <a:rPr lang="nl-BE" dirty="0" smtClean="0"/>
              <a:t>Cd </a:t>
            </a:r>
            <a:r>
              <a:rPr lang="nl-BE" dirty="0" err="1" smtClean="0"/>
              <a:t>and</a:t>
            </a:r>
            <a:r>
              <a:rPr lang="nl-BE" dirty="0" smtClean="0"/>
              <a:t> n=11 in </a:t>
            </a:r>
            <a:r>
              <a:rPr lang="nl-BE" baseline="30000" dirty="0" smtClean="0"/>
              <a:t>129</a:t>
            </a:r>
            <a:r>
              <a:rPr lang="nl-BE" dirty="0" smtClean="0"/>
              <a:t>Cd.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12892" r="354" b="3691"/>
          <a:stretch/>
        </p:blipFill>
        <p:spPr>
          <a:xfrm>
            <a:off x="6330747" y="5438166"/>
            <a:ext cx="2252439" cy="4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Spins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moments</a:t>
            </a:r>
            <a:r>
              <a:rPr lang="nl-BE" dirty="0" smtClean="0"/>
              <a:t> of 101-109Cd (no </a:t>
            </a:r>
            <a:r>
              <a:rPr lang="nl-BE" dirty="0" err="1" smtClean="0"/>
              <a:t>isomers</a:t>
            </a:r>
            <a:r>
              <a:rPr lang="nl-BE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998776"/>
            <a:ext cx="3769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 smtClean="0"/>
              <a:t>All</a:t>
            </a:r>
            <a:r>
              <a:rPr lang="nl-BE" sz="2400" dirty="0" smtClean="0"/>
              <a:t> </a:t>
            </a:r>
            <a:r>
              <a:rPr lang="nl-BE" sz="2400" dirty="0" err="1" smtClean="0"/>
              <a:t>isotopes</a:t>
            </a:r>
            <a:r>
              <a:rPr lang="nl-BE" sz="2400" dirty="0" smtClean="0"/>
              <a:t> have spin I=5/2 !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58" y="993003"/>
            <a:ext cx="4086878" cy="27477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3380" y="4432458"/>
            <a:ext cx="2982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err="1" smtClean="0"/>
              <a:t>Confirmed</a:t>
            </a:r>
            <a:r>
              <a:rPr lang="nl-BE" b="1" dirty="0" smtClean="0"/>
              <a:t> </a:t>
            </a:r>
            <a:r>
              <a:rPr lang="nl-BE" b="1" dirty="0" err="1" smtClean="0"/>
              <a:t>by</a:t>
            </a:r>
            <a:r>
              <a:rPr lang="nl-BE" b="1" dirty="0" smtClean="0"/>
              <a:t> LSSM </a:t>
            </a:r>
            <a:r>
              <a:rPr lang="nl-BE" b="1" dirty="0" err="1" smtClean="0"/>
              <a:t>Calculations</a:t>
            </a:r>
            <a:r>
              <a:rPr lang="nl-BE" b="1" dirty="0" smtClean="0"/>
              <a:t> </a:t>
            </a:r>
            <a:r>
              <a:rPr lang="nl-BE" b="1" dirty="0" err="1" smtClean="0"/>
              <a:t>with</a:t>
            </a:r>
            <a:r>
              <a:rPr lang="nl-BE" b="1" dirty="0" smtClean="0"/>
              <a:t> 88Sr </a:t>
            </a:r>
            <a:r>
              <a:rPr lang="nl-BE" b="1" dirty="0" err="1" smtClean="0"/>
              <a:t>core</a:t>
            </a:r>
            <a:r>
              <a:rPr lang="nl-BE" b="1" dirty="0" smtClean="0"/>
              <a:t> </a:t>
            </a:r>
            <a:endParaRPr lang="en-US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1423555" y="4030068"/>
            <a:ext cx="2633965" cy="2453812"/>
            <a:chOff x="4454166" y="4595260"/>
            <a:chExt cx="2265218" cy="2107172"/>
          </a:xfrm>
        </p:grpSpPr>
        <p:pic>
          <p:nvPicPr>
            <p:cNvPr id="5" name="Tijdelijke aanduiding voor inhoud 6">
              <a:extLst>
                <a:ext uri="{FF2B5EF4-FFF2-40B4-BE49-F238E27FC236}">
                  <a16:creationId xmlns:a16="http://schemas.microsoft.com/office/drawing/2014/main" id="{EF69E2B6-9D95-45B6-A9F3-70238C816D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42" t="30836" b="16552"/>
            <a:stretch/>
          </p:blipFill>
          <p:spPr>
            <a:xfrm>
              <a:off x="4454166" y="4595260"/>
              <a:ext cx="2265218" cy="2097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475005" y="6204945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Z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54166" y="4952952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N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767073" y="6204945"/>
              <a:ext cx="0" cy="497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767073" y="4729435"/>
              <a:ext cx="0" cy="737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484532" y="2345784"/>
            <a:ext cx="215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latin typeface="Symbol" panose="05050102010706020507" pitchFamily="18" charset="2"/>
              </a:rPr>
              <a:t>m</a:t>
            </a:r>
            <a:r>
              <a:rPr lang="nl-BE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nl-BE" dirty="0" smtClean="0"/>
              <a:t>(d5/2) = -1.15</a:t>
            </a:r>
          </a:p>
          <a:p>
            <a:r>
              <a:rPr lang="nl-BE" dirty="0" err="1" smtClean="0">
                <a:latin typeface="Symbol" panose="05050102010706020507" pitchFamily="18" charset="2"/>
              </a:rPr>
              <a:t>m</a:t>
            </a:r>
            <a:r>
              <a:rPr lang="nl-BE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Schmidt</a:t>
            </a:r>
            <a:r>
              <a:rPr lang="nl-BE" dirty="0" smtClean="0"/>
              <a:t>(d5/2</a:t>
            </a:r>
            <a:r>
              <a:rPr lang="nl-BE" dirty="0"/>
              <a:t>) = -</a:t>
            </a:r>
            <a:r>
              <a:rPr lang="nl-BE" dirty="0" smtClean="0"/>
              <a:t>1.91</a:t>
            </a:r>
            <a:endParaRPr lang="nl-BE" dirty="0"/>
          </a:p>
          <a:p>
            <a:endParaRPr lang="nl-BE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4398803" y="3106738"/>
            <a:ext cx="4004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Smaller </a:t>
            </a:r>
            <a:r>
              <a:rPr lang="nl-BE" dirty="0" err="1" smtClean="0"/>
              <a:t>experimental</a:t>
            </a:r>
            <a:r>
              <a:rPr lang="nl-BE" dirty="0" smtClean="0"/>
              <a:t> </a:t>
            </a:r>
            <a:r>
              <a:rPr lang="nl-BE" dirty="0" err="1" smtClean="0"/>
              <a:t>values</a:t>
            </a:r>
            <a:r>
              <a:rPr lang="nl-BE" dirty="0" smtClean="0"/>
              <a:t> </a:t>
            </a:r>
            <a:r>
              <a:rPr lang="nl-BE" dirty="0" err="1" smtClean="0"/>
              <a:t>wrt</a:t>
            </a:r>
            <a:r>
              <a:rPr lang="nl-BE" dirty="0" smtClean="0"/>
              <a:t> </a:t>
            </a:r>
            <a:r>
              <a:rPr lang="nl-BE" dirty="0" err="1" smtClean="0"/>
              <a:t>s.p.</a:t>
            </a:r>
            <a:r>
              <a:rPr lang="nl-BE" dirty="0" smtClean="0"/>
              <a:t> </a:t>
            </a:r>
            <a:r>
              <a:rPr lang="nl-BE" dirty="0" err="1" smtClean="0"/>
              <a:t>value</a:t>
            </a:r>
            <a:r>
              <a:rPr lang="nl-BE" dirty="0" smtClean="0"/>
              <a:t> point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mixing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neutrons in </a:t>
            </a:r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orbits</a:t>
            </a:r>
            <a:r>
              <a:rPr lang="nl-BE" dirty="0" smtClean="0"/>
              <a:t>, </a:t>
            </a:r>
            <a:r>
              <a:rPr lang="nl-BE" dirty="0" err="1" smtClean="0"/>
              <a:t>coupled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proton 2</a:t>
            </a:r>
            <a:r>
              <a:rPr lang="nl-BE" baseline="30000" dirty="0" smtClean="0"/>
              <a:t>+</a:t>
            </a:r>
            <a:r>
              <a:rPr lang="nl-BE" dirty="0" smtClean="0"/>
              <a:t> pairs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25241" y="5507088"/>
            <a:ext cx="3877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 smtClean="0"/>
              <a:t>D.T. </a:t>
            </a:r>
            <a:r>
              <a:rPr lang="nl-BE" sz="1600" i="1" dirty="0" err="1" smtClean="0"/>
              <a:t>Yordanov</a:t>
            </a:r>
            <a:r>
              <a:rPr lang="nl-BE" sz="1600" i="1" dirty="0" smtClean="0"/>
              <a:t> et al., PRC 98, 01303(R) (2018)</a:t>
            </a:r>
            <a:endParaRPr lang="en-US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987296" y="1671365"/>
            <a:ext cx="425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ym typeface="Wingdings" panose="05000000000000000000" pitchFamily="2" charset="2"/>
              </a:rPr>
              <a:t> </a:t>
            </a:r>
            <a:r>
              <a:rPr lang="nl-BE" b="1" dirty="0" err="1" smtClean="0">
                <a:sym typeface="Wingdings" panose="05000000000000000000" pitchFamily="2" charset="2"/>
              </a:rPr>
              <a:t>Odd</a:t>
            </a:r>
            <a:r>
              <a:rPr lang="nl-BE" b="1" dirty="0" smtClean="0">
                <a:sym typeface="Wingdings" panose="05000000000000000000" pitchFamily="2" charset="2"/>
              </a:rPr>
              <a:t> neutron in </a:t>
            </a:r>
            <a:r>
              <a:rPr lang="nl-BE" b="1" dirty="0" err="1" smtClean="0">
                <a:sym typeface="Wingdings" panose="05000000000000000000" pitchFamily="2" charset="2"/>
              </a:rPr>
              <a:t>the</a:t>
            </a:r>
            <a:r>
              <a:rPr lang="nl-BE" b="1" dirty="0" smtClean="0">
                <a:sym typeface="Wingdings" panose="05000000000000000000" pitchFamily="2" charset="2"/>
              </a:rPr>
              <a:t> </a:t>
            </a:r>
            <a:r>
              <a:rPr lang="nl-BE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nl-BE" b="1" dirty="0" smtClean="0">
                <a:sym typeface="Wingdings" panose="05000000000000000000" pitchFamily="2" charset="2"/>
              </a:rPr>
              <a:t>d5/2 orbital </a:t>
            </a:r>
            <a:r>
              <a:rPr lang="nl-BE" b="1" dirty="0" err="1" smtClean="0">
                <a:sym typeface="Wingdings" panose="05000000000000000000" pitchFamily="2" charset="2"/>
              </a:rPr>
              <a:t>from</a:t>
            </a:r>
            <a:r>
              <a:rPr lang="nl-BE" b="1" dirty="0" smtClean="0">
                <a:sym typeface="Wingdings" panose="05000000000000000000" pitchFamily="2" charset="2"/>
              </a:rPr>
              <a:t>  	N=53 </a:t>
            </a:r>
            <a:r>
              <a:rPr lang="nl-BE" b="1" dirty="0" err="1" smtClean="0">
                <a:sym typeface="Wingdings" panose="05000000000000000000" pitchFamily="2" charset="2"/>
              </a:rPr>
              <a:t>to</a:t>
            </a:r>
            <a:r>
              <a:rPr lang="nl-BE" b="1" dirty="0" smtClean="0">
                <a:sym typeface="Wingdings" panose="05000000000000000000" pitchFamily="2" charset="2"/>
              </a:rPr>
              <a:t> N=63 (</a:t>
            </a:r>
            <a:r>
              <a:rPr lang="nl-BE" b="1" dirty="0" err="1" smtClean="0">
                <a:sym typeface="Wingdings" panose="05000000000000000000" pitchFamily="2" charset="2"/>
              </a:rPr>
              <a:t>isomer</a:t>
            </a:r>
            <a:r>
              <a:rPr lang="nl-BE" b="1" dirty="0" smtClean="0">
                <a:sym typeface="Wingdings" panose="05000000000000000000" pitchFamily="2" charset="2"/>
              </a:rPr>
              <a:t> in 111Cd)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70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9698" y="1163627"/>
            <a:ext cx="7871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Nuclear spins, moments and charge radii are complementary probes to study nuclear structure far from stability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3543" y="2086538"/>
            <a:ext cx="72271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Magnetic moments are sensitive to the nuclear wave function</a:t>
            </a:r>
          </a:p>
          <a:p>
            <a:endParaRPr lang="en-US" sz="2000" dirty="0" smtClean="0"/>
          </a:p>
          <a:p>
            <a:r>
              <a:rPr lang="en-US" sz="2000" dirty="0" smtClean="0"/>
              <a:t>Quadrupole moments are sensitive to core polarization and static deformation</a:t>
            </a:r>
          </a:p>
          <a:p>
            <a:endParaRPr lang="en-US" sz="2000" dirty="0"/>
          </a:p>
          <a:p>
            <a:r>
              <a:rPr lang="en-US" sz="2000" dirty="0" smtClean="0"/>
              <a:t>Charge radii are sensitive to correlations and deformation</a:t>
            </a:r>
          </a:p>
          <a:p>
            <a:r>
              <a:rPr lang="en-US" sz="2000" dirty="0"/>
              <a:t>	</a:t>
            </a:r>
            <a:endParaRPr lang="nl-BE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81097" y="4336961"/>
            <a:ext cx="826290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BE" sz="2400" dirty="0" smtClean="0"/>
              <a:t>OUTLOOK:</a:t>
            </a:r>
          </a:p>
          <a:p>
            <a:r>
              <a:rPr lang="nl-BE" sz="2400" dirty="0" smtClean="0"/>
              <a:t>	More </a:t>
            </a:r>
            <a:r>
              <a:rPr lang="nl-BE" sz="2400" dirty="0" err="1" smtClean="0"/>
              <a:t>than</a:t>
            </a:r>
            <a:r>
              <a:rPr lang="nl-BE" sz="2400" dirty="0" smtClean="0"/>
              <a:t> 60 </a:t>
            </a:r>
            <a:r>
              <a:rPr lang="nl-BE" sz="2400" dirty="0" err="1" smtClean="0"/>
              <a:t>states</a:t>
            </a:r>
            <a:r>
              <a:rPr lang="nl-BE" sz="2400" dirty="0" smtClean="0"/>
              <a:t> </a:t>
            </a:r>
            <a:r>
              <a:rPr lang="nl-BE" sz="2400" dirty="0" err="1" smtClean="0"/>
              <a:t>investigated</a:t>
            </a:r>
            <a:r>
              <a:rPr lang="nl-BE" sz="2400" dirty="0" smtClean="0"/>
              <a:t> </a:t>
            </a:r>
            <a:r>
              <a:rPr lang="nl-BE" sz="2400" dirty="0" err="1" smtClean="0"/>
              <a:t>from</a:t>
            </a:r>
            <a:r>
              <a:rPr lang="nl-BE" sz="2400" dirty="0" smtClean="0"/>
              <a:t> 101In </a:t>
            </a:r>
            <a:r>
              <a:rPr lang="nl-BE" sz="2400" dirty="0" err="1" smtClean="0"/>
              <a:t>to</a:t>
            </a:r>
            <a:r>
              <a:rPr lang="nl-BE" sz="2400" dirty="0" smtClean="0"/>
              <a:t> 131In</a:t>
            </a:r>
          </a:p>
          <a:p>
            <a:r>
              <a:rPr lang="nl-BE" sz="2400" dirty="0"/>
              <a:t>	</a:t>
            </a:r>
            <a:r>
              <a:rPr lang="nl-BE" sz="2400" dirty="0" smtClean="0"/>
              <a:t>	(</a:t>
            </a:r>
            <a:r>
              <a:rPr lang="nl-BE" sz="2400" dirty="0" err="1" smtClean="0"/>
              <a:t>isomeric</a:t>
            </a:r>
            <a:r>
              <a:rPr lang="nl-BE" sz="2400" dirty="0" smtClean="0"/>
              <a:t> </a:t>
            </a:r>
            <a:r>
              <a:rPr lang="nl-BE" sz="2400" dirty="0" err="1" smtClean="0"/>
              <a:t>states</a:t>
            </a:r>
            <a:r>
              <a:rPr lang="nl-BE" sz="2400" dirty="0" smtClean="0"/>
              <a:t> in </a:t>
            </a:r>
            <a:r>
              <a:rPr lang="nl-BE" sz="2400" dirty="0" err="1" smtClean="0"/>
              <a:t>all</a:t>
            </a:r>
            <a:r>
              <a:rPr lang="nl-BE" sz="2400" dirty="0" smtClean="0"/>
              <a:t> </a:t>
            </a:r>
            <a:r>
              <a:rPr lang="nl-BE" sz="2400" dirty="0" err="1" smtClean="0"/>
              <a:t>isotopes</a:t>
            </a:r>
            <a:r>
              <a:rPr lang="nl-BE" sz="2400" dirty="0" smtClean="0"/>
              <a:t> !)</a:t>
            </a:r>
          </a:p>
          <a:p>
            <a:r>
              <a:rPr lang="nl-BE" sz="2400" dirty="0"/>
              <a:t>	</a:t>
            </a:r>
            <a:r>
              <a:rPr lang="nl-BE" sz="2400" dirty="0" smtClean="0"/>
              <a:t>More </a:t>
            </a:r>
            <a:r>
              <a:rPr lang="nl-BE" sz="2400" dirty="0" err="1" smtClean="0"/>
              <a:t>than</a:t>
            </a:r>
            <a:r>
              <a:rPr lang="nl-BE" sz="2400" dirty="0" smtClean="0"/>
              <a:t> 20 </a:t>
            </a:r>
            <a:r>
              <a:rPr lang="nl-BE" sz="2400" dirty="0" err="1" smtClean="0"/>
              <a:t>states</a:t>
            </a:r>
            <a:r>
              <a:rPr lang="nl-BE" sz="2400" dirty="0" smtClean="0"/>
              <a:t> </a:t>
            </a:r>
            <a:r>
              <a:rPr lang="nl-BE" sz="2400" dirty="0" err="1" smtClean="0"/>
              <a:t>investigated</a:t>
            </a:r>
            <a:r>
              <a:rPr lang="nl-BE" sz="2400" dirty="0" smtClean="0"/>
              <a:t> </a:t>
            </a:r>
            <a:r>
              <a:rPr lang="nl-BE" sz="2400" dirty="0" err="1" smtClean="0"/>
              <a:t>from</a:t>
            </a:r>
            <a:r>
              <a:rPr lang="nl-BE" sz="2400" dirty="0" smtClean="0"/>
              <a:t> 103Sn up </a:t>
            </a:r>
            <a:r>
              <a:rPr lang="nl-BE" sz="2400" dirty="0" err="1" smtClean="0"/>
              <a:t>to</a:t>
            </a:r>
            <a:r>
              <a:rPr lang="nl-BE" sz="2400" dirty="0" smtClean="0"/>
              <a:t> 133Sn</a:t>
            </a:r>
          </a:p>
          <a:p>
            <a:r>
              <a:rPr lang="nl-BE" sz="2400" dirty="0"/>
              <a:t>	</a:t>
            </a:r>
            <a:r>
              <a:rPr lang="nl-BE" sz="2400" dirty="0" smtClean="0"/>
              <a:t>	(</a:t>
            </a:r>
            <a:r>
              <a:rPr lang="nl-BE" sz="2400" dirty="0" err="1" smtClean="0"/>
              <a:t>isomeric</a:t>
            </a:r>
            <a:r>
              <a:rPr lang="nl-BE" sz="2400" dirty="0" smtClean="0"/>
              <a:t> </a:t>
            </a:r>
            <a:r>
              <a:rPr lang="nl-BE" sz="2400" dirty="0" err="1" smtClean="0"/>
              <a:t>states</a:t>
            </a:r>
            <a:r>
              <a:rPr lang="nl-BE" sz="2400" dirty="0" smtClean="0"/>
              <a:t> in </a:t>
            </a:r>
            <a:r>
              <a:rPr lang="nl-BE" sz="2400" dirty="0" err="1" smtClean="0"/>
              <a:t>odd</a:t>
            </a:r>
            <a:r>
              <a:rPr lang="nl-BE" sz="2400" dirty="0" smtClean="0"/>
              <a:t>-even)</a:t>
            </a:r>
          </a:p>
        </p:txBody>
      </p:sp>
    </p:spTree>
    <p:extLst>
      <p:ext uri="{BB962C8B-B14F-4D97-AF65-F5344CB8AC3E}">
        <p14:creationId xmlns:p14="http://schemas.microsoft.com/office/powerpoint/2010/main" val="12054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25652"/>
            <a:ext cx="8382000" cy="762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Indium isotopes </a:t>
            </a:r>
            <a:r>
              <a:rPr lang="en-US" sz="3600" dirty="0" smtClean="0"/>
              <a:t>from N=52 to N=82</a:t>
            </a:r>
            <a:br>
              <a:rPr lang="en-US" sz="3600" dirty="0" smtClean="0"/>
            </a:b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116994" y="1486513"/>
            <a:ext cx="7125027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BE" sz="2400" dirty="0" err="1" smtClean="0">
                <a:sym typeface="Wingdings" panose="05000000000000000000" pitchFamily="2" charset="2"/>
              </a:rPr>
              <a:t>Odd</a:t>
            </a:r>
            <a:r>
              <a:rPr lang="nl-BE" sz="2400" dirty="0" smtClean="0">
                <a:sym typeface="Wingdings" panose="05000000000000000000" pitchFamily="2" charset="2"/>
              </a:rPr>
              <a:t>-In  </a:t>
            </a:r>
            <a:r>
              <a:rPr lang="nl-BE" b="1" dirty="0" smtClean="0">
                <a:sym typeface="Wingdings" panose="05000000000000000000" pitchFamily="2" charset="2"/>
              </a:rPr>
              <a:t>proton hole </a:t>
            </a:r>
            <a:r>
              <a:rPr lang="nl-BE" dirty="0" err="1" smtClean="0">
                <a:sym typeface="Wingdings" panose="05000000000000000000" pitchFamily="2" charset="2"/>
              </a:rPr>
              <a:t>wrt</a:t>
            </a:r>
            <a:r>
              <a:rPr lang="nl-BE" dirty="0" smtClean="0">
                <a:sym typeface="Wingdings" panose="05000000000000000000" pitchFamily="2" charset="2"/>
              </a:rPr>
              <a:t> Z=50</a:t>
            </a:r>
          </a:p>
          <a:p>
            <a:r>
              <a:rPr lang="nl-BE" sz="2400" dirty="0">
                <a:sym typeface="Wingdings" panose="05000000000000000000" pitchFamily="2" charset="2"/>
              </a:rPr>
              <a:t>	</a:t>
            </a:r>
            <a:r>
              <a:rPr lang="nl-BE" sz="2400" dirty="0" smtClean="0">
                <a:sym typeface="Wingdings" panose="05000000000000000000" pitchFamily="2" charset="2"/>
              </a:rPr>
              <a:t>- </a:t>
            </a:r>
            <a:r>
              <a:rPr lang="nl-BE" sz="2000" dirty="0" err="1" smtClean="0">
                <a:sym typeface="Wingdings" panose="05000000000000000000" pitchFamily="2" charset="2"/>
              </a:rPr>
              <a:t>ground</a:t>
            </a:r>
            <a:r>
              <a:rPr lang="nl-BE" sz="2000" dirty="0" smtClean="0">
                <a:sym typeface="Wingdings" panose="05000000000000000000" pitchFamily="2" charset="2"/>
              </a:rPr>
              <a:t> state: hole in </a:t>
            </a:r>
            <a:r>
              <a:rPr lang="nl-BE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nl-BE" sz="2000" dirty="0" smtClean="0">
                <a:sym typeface="Wingdings" panose="05000000000000000000" pitchFamily="2" charset="2"/>
              </a:rPr>
              <a:t>g</a:t>
            </a:r>
            <a:r>
              <a:rPr lang="nl-BE" sz="2000" baseline="-25000" dirty="0" smtClean="0">
                <a:sym typeface="Wingdings" panose="05000000000000000000" pitchFamily="2" charset="2"/>
              </a:rPr>
              <a:t>9/2</a:t>
            </a:r>
            <a:r>
              <a:rPr lang="nl-BE" sz="2000" dirty="0" smtClean="0">
                <a:sym typeface="Wingdings" panose="05000000000000000000" pitchFamily="2" charset="2"/>
              </a:rPr>
              <a:t>: I = 9/2+ </a:t>
            </a:r>
          </a:p>
          <a:p>
            <a:r>
              <a:rPr lang="nl-BE" sz="2000" dirty="0">
                <a:sym typeface="Wingdings" panose="05000000000000000000" pitchFamily="2" charset="2"/>
              </a:rPr>
              <a:t>	</a:t>
            </a:r>
            <a:r>
              <a:rPr lang="nl-BE" sz="2000" dirty="0" smtClean="0">
                <a:sym typeface="Wingdings" panose="05000000000000000000" pitchFamily="2" charset="2"/>
              </a:rPr>
              <a:t>- long-</a:t>
            </a:r>
            <a:r>
              <a:rPr lang="nl-BE" sz="2000" dirty="0" err="1" smtClean="0">
                <a:sym typeface="Wingdings" panose="05000000000000000000" pitchFamily="2" charset="2"/>
              </a:rPr>
              <a:t>lived</a:t>
            </a:r>
            <a:r>
              <a:rPr lang="nl-BE" sz="2000" dirty="0" smtClean="0">
                <a:sym typeface="Wingdings" panose="05000000000000000000" pitchFamily="2" charset="2"/>
              </a:rPr>
              <a:t> </a:t>
            </a:r>
            <a:r>
              <a:rPr lang="nl-BE" sz="2000" dirty="0" err="1" smtClean="0">
                <a:sym typeface="Wingdings" panose="05000000000000000000" pitchFamily="2" charset="2"/>
              </a:rPr>
              <a:t>isomeric</a:t>
            </a:r>
            <a:r>
              <a:rPr lang="nl-BE" sz="2000" dirty="0" smtClean="0">
                <a:sym typeface="Wingdings" panose="05000000000000000000" pitchFamily="2" charset="2"/>
              </a:rPr>
              <a:t> state: hole in </a:t>
            </a:r>
            <a:r>
              <a:rPr lang="nl-BE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nl-BE" sz="2000" dirty="0">
                <a:sym typeface="Wingdings" panose="05000000000000000000" pitchFamily="2" charset="2"/>
              </a:rPr>
              <a:t>p</a:t>
            </a:r>
            <a:r>
              <a:rPr lang="nl-BE" sz="2000" baseline="-25000" dirty="0" smtClean="0">
                <a:sym typeface="Wingdings" panose="05000000000000000000" pitchFamily="2" charset="2"/>
              </a:rPr>
              <a:t>1/2</a:t>
            </a:r>
            <a:r>
              <a:rPr lang="nl-BE" sz="2000" dirty="0" smtClean="0">
                <a:sym typeface="Wingdings" panose="05000000000000000000" pitchFamily="2" charset="2"/>
              </a:rPr>
              <a:t>: I=1/2- </a:t>
            </a:r>
          </a:p>
          <a:p>
            <a:pPr lvl="1"/>
            <a:r>
              <a:rPr lang="nl-BE" sz="2000" dirty="0" smtClean="0">
                <a:sym typeface="Wingdings" panose="05000000000000000000" pitchFamily="2" charset="2"/>
              </a:rPr>
              <a:t>CONFIRMED </a:t>
            </a:r>
            <a:r>
              <a:rPr lang="nl-BE" sz="2000" dirty="0" err="1" smtClean="0">
                <a:sym typeface="Wingdings" panose="05000000000000000000" pitchFamily="2" charset="2"/>
              </a:rPr>
              <a:t>from</a:t>
            </a:r>
            <a:r>
              <a:rPr lang="nl-BE" sz="2000" dirty="0" smtClean="0">
                <a:sym typeface="Wingdings" panose="05000000000000000000" pitchFamily="2" charset="2"/>
              </a:rPr>
              <a:t> </a:t>
            </a:r>
            <a:r>
              <a:rPr lang="nl-BE" sz="2000" dirty="0" err="1" smtClean="0">
                <a:sym typeface="Wingdings" panose="05000000000000000000" pitchFamily="2" charset="2"/>
              </a:rPr>
              <a:t>their</a:t>
            </a:r>
            <a:r>
              <a:rPr lang="nl-BE" sz="2000" dirty="0" smtClean="0">
                <a:sym typeface="Wingdings" panose="05000000000000000000" pitchFamily="2" charset="2"/>
              </a:rPr>
              <a:t> </a:t>
            </a:r>
            <a:r>
              <a:rPr lang="nl-BE" sz="2000" dirty="0" err="1" smtClean="0">
                <a:sym typeface="Wingdings" panose="05000000000000000000" pitchFamily="2" charset="2"/>
              </a:rPr>
              <a:t>measured</a:t>
            </a:r>
            <a:r>
              <a:rPr lang="nl-BE" sz="2000" dirty="0" smtClean="0">
                <a:sym typeface="Wingdings" panose="05000000000000000000" pitchFamily="2" charset="2"/>
              </a:rPr>
              <a:t> spin </a:t>
            </a:r>
            <a:r>
              <a:rPr lang="nl-BE" sz="2000" dirty="0" err="1" smtClean="0">
                <a:sym typeface="Wingdings" panose="05000000000000000000" pitchFamily="2" charset="2"/>
              </a:rPr>
              <a:t>and</a:t>
            </a:r>
            <a:r>
              <a:rPr lang="nl-BE" sz="2000" dirty="0" smtClean="0">
                <a:sym typeface="Wingdings" panose="05000000000000000000" pitchFamily="2" charset="2"/>
              </a:rPr>
              <a:t> </a:t>
            </a:r>
            <a:r>
              <a:rPr lang="nl-BE" sz="2000" dirty="0" err="1" smtClean="0">
                <a:sym typeface="Wingdings" panose="05000000000000000000" pitchFamily="2" charset="2"/>
              </a:rPr>
              <a:t>magnetic</a:t>
            </a:r>
            <a:r>
              <a:rPr lang="nl-BE" sz="2000" dirty="0" smtClean="0">
                <a:sym typeface="Wingdings" panose="05000000000000000000" pitchFamily="2" charset="2"/>
              </a:rPr>
              <a:t> moment </a:t>
            </a:r>
          </a:p>
        </p:txBody>
      </p:sp>
      <p:pic>
        <p:nvPicPr>
          <p:cNvPr id="5" name="Tijdelijke aanduiding voor inhoud 6">
            <a:extLst>
              <a:ext uri="{FF2B5EF4-FFF2-40B4-BE49-F238E27FC236}">
                <a16:creationId xmlns:a16="http://schemas.microsoft.com/office/drawing/2014/main" id="{EF69E2B6-9D95-45B6-A9F3-70238C816D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9" r="43909"/>
          <a:stretch/>
        </p:blipFill>
        <p:spPr>
          <a:xfrm>
            <a:off x="1116994" y="3075517"/>
            <a:ext cx="2951532" cy="32120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16994" y="915932"/>
            <a:ext cx="3100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dirty="0" smtClean="0"/>
              <a:t>Z=49   </a:t>
            </a:r>
            <a:r>
              <a:rPr lang="nl-BE" sz="2800" b="1" dirty="0" err="1" smtClean="0"/>
              <a:t>odd</a:t>
            </a:r>
            <a:r>
              <a:rPr lang="nl-BE" sz="2800" b="1" dirty="0" smtClean="0"/>
              <a:t> proton ! </a:t>
            </a:r>
            <a:endParaRPr lang="nl-BE" sz="2800" b="1" dirty="0"/>
          </a:p>
        </p:txBody>
      </p:sp>
      <p:pic>
        <p:nvPicPr>
          <p:cNvPr id="12" name="Afbeelding 8" descr="Schermopname">
            <a:extLst>
              <a:ext uri="{FF2B5EF4-FFF2-40B4-BE49-F238E27FC236}">
                <a16:creationId xmlns:a16="http://schemas.microsoft.com/office/drawing/2014/main" id="{4712ADA9-F51E-4D36-9128-8569FCFD7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51" y="3170610"/>
            <a:ext cx="4680520" cy="33179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8939896">
            <a:off x="4825264" y="4389146"/>
            <a:ext cx="233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premiminary</a:t>
            </a:r>
            <a:endParaRPr lang="en-US" sz="32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4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5943" r="13287" b="14334"/>
          <a:stretch>
            <a:fillRect/>
          </a:stretch>
        </p:blipFill>
        <p:spPr bwMode="auto">
          <a:xfrm>
            <a:off x="2895600" y="849313"/>
            <a:ext cx="6248400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Lucida Sans" charset="0"/>
              </a:rPr>
              <a:t>Isotopes produced </a:t>
            </a:r>
            <a:r>
              <a:rPr lang="en-US" dirty="0">
                <a:latin typeface="Lucida Sans" charset="0"/>
              </a:rPr>
              <a:t>at </a:t>
            </a:r>
            <a:r>
              <a:rPr lang="en-US" dirty="0" smtClean="0">
                <a:latin typeface="Lucida Sans" charset="0"/>
              </a:rPr>
              <a:t>ISOLDE</a:t>
            </a:r>
            <a:endParaRPr lang="en-US" dirty="0">
              <a:latin typeface="Lucida San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1200" y="3962400"/>
            <a:ext cx="1641475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6" name="Picture 8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2" t="54745" r="35052" b="4839"/>
          <a:stretch>
            <a:fillRect/>
          </a:stretch>
        </p:blipFill>
        <p:spPr bwMode="auto">
          <a:xfrm>
            <a:off x="7391400" y="3200400"/>
            <a:ext cx="12192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Content Placeholder 4"/>
          <p:cNvSpPr>
            <a:spLocks noGrp="1"/>
          </p:cNvSpPr>
          <p:nvPr>
            <p:ph idx="1"/>
          </p:nvPr>
        </p:nvSpPr>
        <p:spPr bwMode="auto">
          <a:xfrm>
            <a:off x="899592" y="1702209"/>
            <a:ext cx="8382000" cy="495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Wingdings" charset="0"/>
              <a:buChar char="u"/>
            </a:pPr>
            <a:r>
              <a:rPr lang="en-US" dirty="0">
                <a:solidFill>
                  <a:srgbClr val="FF0000"/>
                </a:solidFill>
                <a:latin typeface="Lucida Sans" charset="0"/>
              </a:rPr>
              <a:t>~6000</a:t>
            </a:r>
            <a:r>
              <a:rPr lang="en-US" dirty="0">
                <a:latin typeface="Lucida Sans" charset="0"/>
              </a:rPr>
              <a:t> isotopes predicted by theory</a:t>
            </a:r>
          </a:p>
          <a:p>
            <a:pPr>
              <a:buFont typeface="Wingdings" charset="0"/>
              <a:buChar char="u"/>
            </a:pPr>
            <a:r>
              <a:rPr lang="en-US" dirty="0">
                <a:solidFill>
                  <a:schemeClr val="accent1"/>
                </a:solidFill>
                <a:latin typeface="Lucida Sans" charset="0"/>
              </a:rPr>
              <a:t>~3000 </a:t>
            </a:r>
            <a:r>
              <a:rPr lang="en-US" dirty="0">
                <a:latin typeface="Lucida Sans" charset="0"/>
              </a:rPr>
              <a:t>isotopes already </a:t>
            </a:r>
            <a:r>
              <a:rPr lang="en-US" dirty="0" smtClean="0">
                <a:latin typeface="Lucida Sans" charset="0"/>
              </a:rPr>
              <a:t>discovered (blue area)</a:t>
            </a:r>
            <a:endParaRPr lang="en-US" dirty="0">
              <a:latin typeface="Lucida Sans" charset="0"/>
            </a:endParaRPr>
          </a:p>
          <a:p>
            <a:pPr>
              <a:buFont typeface="Wingdings" charset="0"/>
              <a:buChar char="u"/>
            </a:pPr>
            <a:r>
              <a:rPr lang="en-US" b="1" dirty="0">
                <a:solidFill>
                  <a:srgbClr val="FF9900"/>
                </a:solidFill>
                <a:latin typeface="Lucida Sans" charset="0"/>
              </a:rPr>
              <a:t>&gt;</a:t>
            </a:r>
            <a:r>
              <a:rPr lang="en-US" b="1" dirty="0" smtClean="0">
                <a:solidFill>
                  <a:srgbClr val="FF9900"/>
                </a:solidFill>
                <a:latin typeface="Lucida Sans" charset="0"/>
              </a:rPr>
              <a:t>1300 </a:t>
            </a:r>
            <a:r>
              <a:rPr lang="en-US" b="1" dirty="0">
                <a:latin typeface="Lucida Sans" charset="0"/>
              </a:rPr>
              <a:t>isotopes produced by ISOLDE</a:t>
            </a:r>
          </a:p>
          <a:p>
            <a:pPr>
              <a:buFont typeface="Wingdings" charset="0"/>
              <a:buChar char="u"/>
            </a:pPr>
            <a:r>
              <a:rPr lang="en-US" b="1" dirty="0" smtClean="0">
                <a:solidFill>
                  <a:srgbClr val="7BBA21"/>
                </a:solidFill>
                <a:latin typeface="Lucida Sans" charset="0"/>
              </a:rPr>
              <a:t>&gt; 75 </a:t>
            </a:r>
            <a:r>
              <a:rPr lang="en-US" b="1" dirty="0">
                <a:latin typeface="Lucida Sans" charset="0"/>
              </a:rPr>
              <a:t>different </a:t>
            </a:r>
            <a:r>
              <a:rPr lang="en-US" b="1" dirty="0" smtClean="0">
                <a:latin typeface="Lucida Sans" charset="0"/>
              </a:rPr>
              <a:t>elements …</a:t>
            </a:r>
            <a:endParaRPr lang="en-US" dirty="0" smtClean="0">
              <a:latin typeface="Lucida Sans" charset="0"/>
            </a:endParaRPr>
          </a:p>
          <a:p>
            <a:pPr>
              <a:buFont typeface="Wingdings" charset="0"/>
              <a:buChar char="u"/>
            </a:pPr>
            <a:endParaRPr lang="en-US" dirty="0">
              <a:latin typeface="Lucida Sans" charset="0"/>
            </a:endParaRPr>
          </a:p>
          <a:p>
            <a:pPr>
              <a:buFont typeface="Wingdings" charset="0"/>
              <a:buChar char="u"/>
            </a:pPr>
            <a:endParaRPr lang="en-US" dirty="0" smtClean="0">
              <a:latin typeface="Lucida Sans" charset="0"/>
            </a:endParaRPr>
          </a:p>
          <a:p>
            <a:pPr>
              <a:buFont typeface="Wingdings" charset="0"/>
              <a:buChar char="u"/>
            </a:pPr>
            <a:endParaRPr lang="en-US" dirty="0">
              <a:latin typeface="Lucida Sans" charset="0"/>
            </a:endParaRPr>
          </a:p>
          <a:p>
            <a:pPr>
              <a:buFont typeface="Wingdings" charset="0"/>
              <a:buChar char="u"/>
            </a:pPr>
            <a:endParaRPr lang="en-US" dirty="0" smtClean="0">
              <a:latin typeface="Lucida Sans" charset="0"/>
            </a:endParaRPr>
          </a:p>
          <a:p>
            <a:pPr>
              <a:buFont typeface="Wingdings" charset="0"/>
              <a:buChar char="u"/>
            </a:pPr>
            <a:endParaRPr lang="en-US" dirty="0">
              <a:latin typeface="Lucida Sans" charset="0"/>
            </a:endParaRPr>
          </a:p>
          <a:p>
            <a:pPr marL="0" indent="0">
              <a:buNone/>
            </a:pPr>
            <a:endParaRPr lang="en-US" dirty="0">
              <a:latin typeface="Lucida Sans" charset="0"/>
            </a:endParaRPr>
          </a:p>
          <a:p>
            <a:pPr>
              <a:buFont typeface="Wingdings" charset="0"/>
              <a:buChar char="u"/>
            </a:pPr>
            <a:endParaRPr lang="en-US" dirty="0">
              <a:latin typeface="Lucida Sans" charset="0"/>
            </a:endParaRPr>
          </a:p>
          <a:p>
            <a:pPr>
              <a:buFont typeface="Wingdings" charset="0"/>
              <a:buChar char="u"/>
            </a:pPr>
            <a:endParaRPr lang="en-US" dirty="0">
              <a:latin typeface="Lucida Sans" charset="0"/>
            </a:endParaRPr>
          </a:p>
          <a:p>
            <a:pPr>
              <a:buFont typeface="Wingdings" charset="0"/>
              <a:buChar char="u"/>
            </a:pPr>
            <a:endParaRPr lang="en-US" dirty="0" smtClean="0">
              <a:latin typeface="Lucida Sans" charset="0"/>
            </a:endParaRPr>
          </a:p>
          <a:p>
            <a:pPr>
              <a:buFont typeface="Wingdings" charset="0"/>
              <a:buChar char="u"/>
            </a:pPr>
            <a:endParaRPr lang="nl-BE" dirty="0" smtClean="0">
              <a:latin typeface="Lucida Sans" charset="0"/>
            </a:endParaRPr>
          </a:p>
          <a:p>
            <a:pPr>
              <a:buFont typeface="Wingdings" charset="0"/>
              <a:buChar char="u"/>
            </a:pPr>
            <a:endParaRPr lang="nl-BE" dirty="0" smtClean="0">
              <a:latin typeface="Lucida Sans" charset="0"/>
            </a:endParaRPr>
          </a:p>
          <a:p>
            <a:pPr>
              <a:buFont typeface="Wingdings" charset="0"/>
              <a:buChar char="u"/>
            </a:pPr>
            <a:endParaRPr lang="en-US" dirty="0">
              <a:latin typeface="Lucida Sans" charset="0"/>
            </a:endParaRPr>
          </a:p>
          <a:p>
            <a:pPr>
              <a:buFont typeface="Wingdings" charset="0"/>
              <a:buChar char="u"/>
            </a:pPr>
            <a:r>
              <a:rPr lang="en-US" dirty="0" smtClean="0">
                <a:latin typeface="Lucida Sans" charset="0"/>
              </a:rPr>
              <a:t>Method of production: 1.4 GeV proton beam from PS booster sent onto a </a:t>
            </a:r>
            <a:r>
              <a:rPr lang="en-US" dirty="0" smtClean="0">
                <a:latin typeface="Lucida Sans" charset="0"/>
              </a:rPr>
              <a:t>target</a:t>
            </a:r>
            <a:endParaRPr lang="en-US" dirty="0" smtClean="0">
              <a:latin typeface="Lucida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813981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Isotope = Z protons + N neutrons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19400" y="5715000"/>
            <a:ext cx="2438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400" y="1218985"/>
            <a:ext cx="21082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The nuclear chart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82969" y="541253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Number of neutrons 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489682" y="4294683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Number of protons Z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06734" y="3505200"/>
            <a:ext cx="0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047256" y="2708920"/>
            <a:ext cx="2604864" cy="26516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90592" y="252126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1"/>
                </a:solidFill>
              </a:rPr>
              <a:t>N=Z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1244" y="1660245"/>
            <a:ext cx="215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~ 300 </a:t>
            </a:r>
            <a:r>
              <a:rPr lang="nl-BE" dirty="0" err="1" smtClean="0"/>
              <a:t>stable</a:t>
            </a:r>
            <a:r>
              <a:rPr lang="nl-BE" dirty="0" smtClean="0"/>
              <a:t> </a:t>
            </a:r>
            <a:r>
              <a:rPr lang="nl-BE" dirty="0" err="1" smtClean="0"/>
              <a:t>isotopes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96838" y="1798674"/>
            <a:ext cx="97876" cy="882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75" y="1039092"/>
            <a:ext cx="4885140" cy="3565931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52055" y="86591"/>
            <a:ext cx="8382000" cy="762000"/>
          </a:xfrm>
        </p:spPr>
        <p:txBody>
          <a:bodyPr>
            <a:normAutofit/>
          </a:bodyPr>
          <a:lstStyle/>
          <a:p>
            <a:r>
              <a:rPr lang="nl-BE" dirty="0" err="1" smtClean="0"/>
              <a:t>Quadrupole</a:t>
            </a:r>
            <a:r>
              <a:rPr lang="nl-BE" dirty="0" smtClean="0"/>
              <a:t> </a:t>
            </a:r>
            <a:r>
              <a:rPr lang="nl-BE" dirty="0" err="1" smtClean="0"/>
              <a:t>moments</a:t>
            </a:r>
            <a:r>
              <a:rPr lang="nl-BE" dirty="0" smtClean="0"/>
              <a:t>: </a:t>
            </a:r>
            <a:r>
              <a:rPr lang="nl-BE" dirty="0" err="1" smtClean="0"/>
              <a:t>core</a:t>
            </a:r>
            <a:r>
              <a:rPr lang="nl-BE" dirty="0" smtClean="0"/>
              <a:t> </a:t>
            </a:r>
            <a:r>
              <a:rPr lang="nl-BE" dirty="0" err="1" smtClean="0"/>
              <a:t>polarisation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61413" y="3338975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Q(</a:t>
            </a:r>
            <a:r>
              <a:rPr lang="nl-BE" sz="3600" dirty="0" smtClean="0">
                <a:latin typeface="Symbol" panose="05050102010706020507" pitchFamily="18" charset="2"/>
              </a:rPr>
              <a:t>p</a:t>
            </a:r>
            <a:r>
              <a:rPr lang="nl-BE" sz="3600" dirty="0" smtClean="0"/>
              <a:t>g</a:t>
            </a:r>
            <a:r>
              <a:rPr lang="nl-BE" sz="3600" baseline="-25000" dirty="0" smtClean="0"/>
              <a:t>9/2</a:t>
            </a:r>
            <a:r>
              <a:rPr lang="nl-BE" sz="3600" baseline="30000" dirty="0" smtClean="0"/>
              <a:t>-1</a:t>
            </a:r>
            <a:r>
              <a:rPr lang="nl-BE" sz="3600" dirty="0" smtClean="0"/>
              <a:t>)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 rot="18646116">
            <a:off x="1732684" y="2136511"/>
            <a:ext cx="3068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</a:t>
            </a:r>
            <a:endParaRPr lang="en-US" sz="4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5946" y="1652155"/>
            <a:ext cx="3228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err="1" smtClean="0">
                <a:sym typeface="Wingdings" panose="05000000000000000000" pitchFamily="2" charset="2"/>
              </a:rPr>
              <a:t>Quadrupole</a:t>
            </a:r>
            <a:r>
              <a:rPr lang="nl-BE" dirty="0" smtClean="0">
                <a:sym typeface="Wingdings" panose="05000000000000000000" pitchFamily="2" charset="2"/>
              </a:rPr>
              <a:t> moment </a:t>
            </a:r>
            <a:r>
              <a:rPr lang="nl-BE" dirty="0" err="1" smtClean="0">
                <a:sym typeface="Wingdings" panose="05000000000000000000" pitchFamily="2" charset="2"/>
              </a:rPr>
              <a:t>increases</a:t>
            </a:r>
            <a:r>
              <a:rPr lang="nl-BE" dirty="0" smtClean="0">
                <a:sym typeface="Wingdings" panose="05000000000000000000" pitchFamily="2" charset="2"/>
              </a:rPr>
              <a:t> as neutrons are </a:t>
            </a:r>
            <a:r>
              <a:rPr lang="nl-BE" dirty="0" err="1" smtClean="0">
                <a:sym typeface="Wingdings" panose="05000000000000000000" pitchFamily="2" charset="2"/>
              </a:rPr>
              <a:t>removed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from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N=82 shell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05946" y="3213506"/>
            <a:ext cx="301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err="1" smtClean="0">
                <a:sym typeface="Wingdings" panose="05000000000000000000" pitchFamily="2" charset="2"/>
              </a:rPr>
              <a:t>Deformation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stabilises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around</a:t>
            </a:r>
            <a:r>
              <a:rPr lang="nl-BE" dirty="0" smtClean="0">
                <a:sym typeface="Wingdings" panose="05000000000000000000" pitchFamily="2" charset="2"/>
              </a:rPr>
              <a:t> N=72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636614" y="4497859"/>
            <a:ext cx="3507386" cy="2360141"/>
            <a:chOff x="5636614" y="4497859"/>
            <a:chExt cx="3507386" cy="23601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4609" y="4497859"/>
              <a:ext cx="3439391" cy="236014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16200000">
              <a:off x="5144364" y="5343986"/>
              <a:ext cx="13538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BE" dirty="0" err="1" smtClean="0"/>
                <a:t>deformation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87428" y="5528651"/>
            <a:ext cx="4292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Data </a:t>
            </a:r>
            <a:r>
              <a:rPr lang="nl-BE" dirty="0" err="1" smtClean="0">
                <a:sym typeface="Wingdings" panose="05000000000000000000" pitchFamily="2" charset="2"/>
              </a:rPr>
              <a:t>from</a:t>
            </a:r>
            <a:r>
              <a:rPr lang="nl-BE" dirty="0" smtClean="0">
                <a:sym typeface="Wingdings" panose="05000000000000000000" pitchFamily="2" charset="2"/>
              </a:rPr>
              <a:t> N=64 </a:t>
            </a:r>
            <a:r>
              <a:rPr lang="nl-BE" dirty="0" err="1" smtClean="0">
                <a:sym typeface="Wingdings" panose="05000000000000000000" pitchFamily="2" charset="2"/>
              </a:rPr>
              <a:t>to</a:t>
            </a:r>
            <a:r>
              <a:rPr lang="nl-BE" dirty="0" smtClean="0">
                <a:sym typeface="Wingdings" panose="05000000000000000000" pitchFamily="2" charset="2"/>
              </a:rPr>
              <a:t> N=52 </a:t>
            </a:r>
            <a:r>
              <a:rPr lang="nl-BE" dirty="0" err="1" smtClean="0">
                <a:sym typeface="Wingdings" panose="05000000000000000000" pitchFamily="2" charset="2"/>
              </a:rPr>
              <a:t>under</a:t>
            </a:r>
            <a:r>
              <a:rPr lang="nl-BE" dirty="0" smtClean="0">
                <a:sym typeface="Wingdings" panose="05000000000000000000" pitchFamily="2" charset="2"/>
              </a:rPr>
              <a:t> analysis !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 err="1" smtClean="0">
                <a:sym typeface="Wingdings" panose="05000000000000000000" pitchFamily="2" charset="2"/>
              </a:rPr>
              <a:t>Decrease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again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towards</a:t>
            </a:r>
            <a:r>
              <a:rPr lang="nl-BE" dirty="0" smtClean="0">
                <a:sym typeface="Wingdings" panose="05000000000000000000" pitchFamily="2" charset="2"/>
              </a:rPr>
              <a:t> N=50 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0782"/>
            <a:ext cx="8382000" cy="762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Spins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magnetic</a:t>
            </a:r>
            <a:r>
              <a:rPr lang="nl-BE" dirty="0" smtClean="0"/>
              <a:t> </a:t>
            </a:r>
            <a:r>
              <a:rPr lang="nl-BE" dirty="0" err="1" smtClean="0"/>
              <a:t>moments</a:t>
            </a:r>
            <a:r>
              <a:rPr lang="nl-BE" dirty="0" smtClean="0"/>
              <a:t> of 111-129Cd </a:t>
            </a:r>
            <a:br>
              <a:rPr lang="nl-BE" dirty="0" smtClean="0"/>
            </a:br>
            <a:r>
              <a:rPr lang="nl-BE" dirty="0" err="1" smtClean="0"/>
              <a:t>g.s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isomers</a:t>
            </a:r>
            <a:endParaRPr lang="en-US" dirty="0"/>
          </a:p>
        </p:txBody>
      </p:sp>
      <p:pic>
        <p:nvPicPr>
          <p:cNvPr id="6" name="Tijdelijke aanduiding voor inhoud 6">
            <a:extLst>
              <a:ext uri="{FF2B5EF4-FFF2-40B4-BE49-F238E27FC236}">
                <a16:creationId xmlns:a16="http://schemas.microsoft.com/office/drawing/2014/main" id="{EF69E2B6-9D95-45B6-A9F3-70238C816D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2" t="4882" b="16552"/>
          <a:stretch/>
        </p:blipFill>
        <p:spPr>
          <a:xfrm>
            <a:off x="1176191" y="4096390"/>
            <a:ext cx="1914523" cy="264749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48788" y="870559"/>
            <a:ext cx="5637520" cy="3413867"/>
            <a:chOff x="774616" y="1174175"/>
            <a:chExt cx="5637520" cy="3413867"/>
          </a:xfrm>
        </p:grpSpPr>
        <p:grpSp>
          <p:nvGrpSpPr>
            <p:cNvPr id="14" name="Group 13"/>
            <p:cNvGrpSpPr/>
            <p:nvPr/>
          </p:nvGrpSpPr>
          <p:grpSpPr>
            <a:xfrm>
              <a:off x="1122219" y="1174175"/>
              <a:ext cx="5289917" cy="3413867"/>
              <a:chOff x="72737" y="1454729"/>
              <a:chExt cx="5289917" cy="341386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2737" y="1454729"/>
                <a:ext cx="5289917" cy="3138054"/>
                <a:chOff x="0" y="1340429"/>
                <a:chExt cx="5289917" cy="313805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48596"/>
                <a:stretch/>
              </p:blipFill>
              <p:spPr>
                <a:xfrm>
                  <a:off x="0" y="1340429"/>
                  <a:ext cx="5289917" cy="3138054"/>
                </a:xfrm>
                <a:prstGeom prst="rect">
                  <a:avLst/>
                </a:prstGeom>
              </p:spPr>
            </p:pic>
            <p:sp>
              <p:nvSpPr>
                <p:cNvPr id="10" name="Rectangle 9"/>
                <p:cNvSpPr/>
                <p:nvPr/>
              </p:nvSpPr>
              <p:spPr>
                <a:xfrm>
                  <a:off x="550718" y="1579418"/>
                  <a:ext cx="353291" cy="2701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97427" y="4291445"/>
                  <a:ext cx="685800" cy="1870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839890" y="4499264"/>
                <a:ext cx="1755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/>
                  <a:t>Cd </a:t>
                </a:r>
                <a:r>
                  <a:rPr lang="nl-BE" dirty="0" err="1" smtClean="0"/>
                  <a:t>mass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number</a:t>
                </a:r>
                <a:endParaRPr lang="en-US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16200000">
              <a:off x="-39486" y="2362347"/>
              <a:ext cx="1997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/>
                <a:t>m</a:t>
              </a:r>
              <a:r>
                <a:rPr lang="nl-BE" dirty="0" err="1" smtClean="0"/>
                <a:t>agnetic</a:t>
              </a:r>
              <a:r>
                <a:rPr lang="nl-BE" dirty="0" smtClean="0"/>
                <a:t> </a:t>
              </a:r>
              <a:r>
                <a:rPr lang="nl-BE" dirty="0" err="1" smtClean="0"/>
                <a:t>moments</a:t>
              </a:r>
              <a:endParaRPr lang="en-US" dirty="0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3293919" y="4873121"/>
            <a:ext cx="467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61510" y="4688455"/>
            <a:ext cx="514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I=3/2 </a:t>
            </a:r>
            <a:r>
              <a:rPr lang="nl-BE" dirty="0" err="1" smtClean="0"/>
              <a:t>g.s.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baseline="30000" dirty="0" smtClean="0"/>
              <a:t>121</a:t>
            </a:r>
            <a:r>
              <a:rPr lang="nl-BE" dirty="0" smtClean="0"/>
              <a:t>Cd up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baseline="30000" dirty="0" smtClean="0"/>
              <a:t>129</a:t>
            </a:r>
            <a:r>
              <a:rPr lang="nl-BE" dirty="0" smtClean="0"/>
              <a:t>Cd </a:t>
            </a:r>
            <a:r>
              <a:rPr lang="nl-BE" dirty="0" err="1" smtClean="0"/>
              <a:t>dominated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smtClean="0">
                <a:latin typeface="Symbol" panose="05050102010706020507" pitchFamily="18" charset="2"/>
              </a:rPr>
              <a:t>n</a:t>
            </a:r>
            <a:r>
              <a:rPr lang="nl-BE" dirty="0" smtClean="0"/>
              <a:t>d3/2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64391" y="4672960"/>
            <a:ext cx="6399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dirty="0" smtClean="0"/>
              <a:t>2d</a:t>
            </a:r>
            <a:r>
              <a:rPr lang="nl-BE" baseline="-25000" dirty="0" smtClean="0"/>
              <a:t>3/2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761510" y="4294607"/>
            <a:ext cx="507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I=11/2 </a:t>
            </a:r>
            <a:r>
              <a:rPr lang="nl-BE" dirty="0" err="1" smtClean="0"/>
              <a:t>isomeric</a:t>
            </a:r>
            <a:r>
              <a:rPr lang="nl-BE" dirty="0" smtClean="0"/>
              <a:t> state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baseline="30000" dirty="0" smtClean="0"/>
              <a:t>111-129</a:t>
            </a:r>
            <a:r>
              <a:rPr lang="nl-BE" dirty="0" smtClean="0"/>
              <a:t>Cd (N=81), </a:t>
            </a:r>
            <a:r>
              <a:rPr lang="nl-BE" dirty="0" smtClean="0">
                <a:latin typeface="Symbol" panose="05050102010706020507" pitchFamily="18" charset="2"/>
              </a:rPr>
              <a:t>n</a:t>
            </a:r>
            <a:r>
              <a:rPr lang="nl-BE" dirty="0" smtClean="0"/>
              <a:t>h11/2 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93919" y="6405335"/>
            <a:ext cx="3829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 smtClean="0"/>
              <a:t>D.T. </a:t>
            </a:r>
            <a:r>
              <a:rPr lang="nl-BE" sz="1600" i="1" dirty="0" err="1" smtClean="0"/>
              <a:t>Yordanov</a:t>
            </a:r>
            <a:r>
              <a:rPr lang="nl-BE" sz="1600" i="1" dirty="0" smtClean="0"/>
              <a:t> et al., PRL 110, 192501 (2013)</a:t>
            </a:r>
            <a:endParaRPr lang="en-US" sz="16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732069" y="5231960"/>
            <a:ext cx="494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I=1/2 </a:t>
            </a:r>
            <a:r>
              <a:rPr lang="nl-BE" dirty="0" err="1" smtClean="0"/>
              <a:t>g.s.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baseline="30000" dirty="0" smtClean="0"/>
              <a:t>111</a:t>
            </a:r>
            <a:r>
              <a:rPr lang="nl-BE" dirty="0" smtClean="0"/>
              <a:t>Cd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baseline="30000" dirty="0" smtClean="0"/>
              <a:t>119</a:t>
            </a:r>
            <a:r>
              <a:rPr lang="nl-BE" dirty="0" smtClean="0"/>
              <a:t>Cd: mixed </a:t>
            </a:r>
            <a:r>
              <a:rPr lang="nl-BE" dirty="0" err="1" smtClean="0"/>
              <a:t>configurations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264478" y="4509096"/>
            <a:ext cx="467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82022" y="865665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N=81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82154" y="87206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N=63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78" y="1352379"/>
            <a:ext cx="4593077" cy="3038666"/>
          </a:xfrm>
          <a:prstGeom prst="rect">
            <a:avLst/>
          </a:prstGeom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762000" y="-41564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Q-moments of the 11/2- states in odd-Cd</a:t>
            </a:r>
          </a:p>
          <a:p>
            <a:pPr algn="ctr"/>
            <a:r>
              <a:rPr lang="en-US" sz="2000" dirty="0" smtClean="0"/>
              <a:t>(h</a:t>
            </a:r>
            <a:r>
              <a:rPr lang="en-US" sz="2000" baseline="-25000" dirty="0" smtClean="0"/>
              <a:t>11/2</a:t>
            </a:r>
            <a:r>
              <a:rPr lang="en-US" sz="2000" dirty="0" smtClean="0"/>
              <a:t> neutron holes)</a:t>
            </a:r>
            <a:endParaRPr lang="nl-BE" sz="2000" dirty="0"/>
          </a:p>
        </p:txBody>
      </p:sp>
      <p:sp>
        <p:nvSpPr>
          <p:cNvPr id="7" name="Rectangle 6"/>
          <p:cNvSpPr/>
          <p:nvPr/>
        </p:nvSpPr>
        <p:spPr>
          <a:xfrm>
            <a:off x="1132314" y="90162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1600" i="1" dirty="0">
                <a:latin typeface="AdvP6F00"/>
              </a:rPr>
              <a:t>D.T. </a:t>
            </a:r>
            <a:r>
              <a:rPr lang="nl-BE" sz="1600" i="1" dirty="0" err="1">
                <a:latin typeface="AdvP6F00"/>
              </a:rPr>
              <a:t>Yordanov</a:t>
            </a:r>
            <a:r>
              <a:rPr lang="nl-BE" sz="1600" i="1" dirty="0">
                <a:latin typeface="AdvP6F00"/>
              </a:rPr>
              <a:t> et al., PRL </a:t>
            </a:r>
            <a:r>
              <a:rPr lang="nl-BE" sz="1600" i="1" dirty="0">
                <a:latin typeface="AdvP6F01"/>
              </a:rPr>
              <a:t>110, </a:t>
            </a:r>
            <a:r>
              <a:rPr lang="nl-BE" sz="1600" i="1" dirty="0">
                <a:latin typeface="AdvP6F00"/>
              </a:rPr>
              <a:t>192501 (2013)</a:t>
            </a:r>
            <a:endParaRPr lang="nl-BE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88972" y="1547015"/>
            <a:ext cx="3855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 err="1" smtClean="0">
                <a:sym typeface="Wingdings" panose="05000000000000000000" pitchFamily="2" charset="2"/>
              </a:rPr>
              <a:t>Linear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behavior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due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to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seniority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nl-BE" dirty="0" smtClean="0">
                <a:sym typeface="Wingdings" panose="05000000000000000000" pitchFamily="2" charset="2"/>
              </a:rPr>
              <a:t>=1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(</a:t>
            </a:r>
            <a:r>
              <a:rPr lang="nl-BE" dirty="0" err="1" smtClean="0">
                <a:sym typeface="Wingdings" panose="05000000000000000000" pitchFamily="2" charset="2"/>
              </a:rPr>
              <a:t>filling</a:t>
            </a:r>
            <a:r>
              <a:rPr lang="nl-BE" dirty="0" smtClean="0">
                <a:sym typeface="Wingdings" panose="05000000000000000000" pitchFamily="2" charset="2"/>
              </a:rPr>
              <a:t> of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h11/2 orbital)</a:t>
            </a:r>
          </a:p>
          <a:p>
            <a:pPr lvl="1"/>
            <a:endParaRPr lang="nl-BE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But in </a:t>
            </a:r>
            <a:r>
              <a:rPr lang="nl-B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 </a:t>
            </a:r>
            <a:r>
              <a:rPr lang="nl-B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much</a:t>
            </a:r>
            <a:r>
              <a:rPr lang="nl-B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broader</a:t>
            </a:r>
            <a:r>
              <a:rPr lang="nl-B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range </a:t>
            </a:r>
            <a:r>
              <a:rPr lang="nl-BE" dirty="0" err="1" smtClean="0">
                <a:sym typeface="Wingdings" panose="05000000000000000000" pitchFamily="2" charset="2"/>
              </a:rPr>
              <a:t>than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predicted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by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simple</a:t>
            </a:r>
            <a:r>
              <a:rPr lang="nl-BE" dirty="0" smtClean="0">
                <a:sym typeface="Wingdings" panose="05000000000000000000" pitchFamily="2" charset="2"/>
              </a:rPr>
              <a:t> shell model!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695" y="3043926"/>
            <a:ext cx="3393580" cy="675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38355" y="3676032"/>
            <a:ext cx="352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For 1 </a:t>
            </a:r>
            <a:r>
              <a:rPr lang="nl-BE" dirty="0" err="1" smtClean="0">
                <a:sym typeface="Wingdings" panose="05000000000000000000" pitchFamily="2" charset="2"/>
              </a:rPr>
              <a:t>unpaired</a:t>
            </a:r>
            <a:r>
              <a:rPr lang="nl-BE" dirty="0" smtClean="0">
                <a:sym typeface="Wingdings" panose="05000000000000000000" pitchFamily="2" charset="2"/>
              </a:rPr>
              <a:t> neutron in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nl-BE" dirty="0" smtClean="0">
                <a:sym typeface="Wingdings" panose="05000000000000000000" pitchFamily="2" charset="2"/>
              </a:rPr>
              <a:t>h</a:t>
            </a:r>
            <a:r>
              <a:rPr lang="nl-BE" baseline="-25000" dirty="0" smtClean="0">
                <a:sym typeface="Wingdings" panose="05000000000000000000" pitchFamily="2" charset="2"/>
              </a:rPr>
              <a:t>11/2</a:t>
            </a:r>
            <a:r>
              <a:rPr lang="nl-BE" dirty="0" smtClean="0">
                <a:sym typeface="Wingdings" panose="05000000000000000000" pitchFamily="2" charset="2"/>
              </a:rPr>
              <a:t> (</a:t>
            </a:r>
            <a:r>
              <a:rPr lang="nl-BE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nl-BE" dirty="0" smtClean="0">
                <a:sym typeface="Wingdings" panose="05000000000000000000" pitchFamily="2" charset="2"/>
              </a:rPr>
              <a:t>=1) </a:t>
            </a:r>
            <a:r>
              <a:rPr lang="nl-BE" dirty="0" err="1" smtClean="0">
                <a:sym typeface="Wingdings" panose="05000000000000000000" pitchFamily="2" charset="2"/>
              </a:rPr>
              <a:t>there</a:t>
            </a:r>
            <a:r>
              <a:rPr lang="nl-BE" dirty="0" smtClean="0">
                <a:sym typeface="Wingdings" panose="05000000000000000000" pitchFamily="2" charset="2"/>
              </a:rPr>
              <a:t> are 6 </a:t>
            </a:r>
            <a:r>
              <a:rPr lang="nl-BE" dirty="0" err="1" smtClean="0">
                <a:sym typeface="Wingdings" panose="05000000000000000000" pitchFamily="2" charset="2"/>
              </a:rPr>
              <a:t>isotopes</a:t>
            </a:r>
            <a:r>
              <a:rPr lang="nl-BE" dirty="0" smtClean="0">
                <a:sym typeface="Wingdings" panose="05000000000000000000" pitchFamily="2" charset="2"/>
              </a:rPr>
              <a:t> of Cd </a:t>
            </a:r>
            <a:r>
              <a:rPr lang="nl-BE" dirty="0" err="1" smtClean="0">
                <a:sym typeface="Wingdings" panose="05000000000000000000" pitchFamily="2" charset="2"/>
              </a:rPr>
              <a:t>following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this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linear</a:t>
            </a:r>
            <a:r>
              <a:rPr lang="nl-BE" dirty="0" smtClean="0">
                <a:sym typeface="Wingdings" panose="05000000000000000000" pitchFamily="2" charset="2"/>
              </a:rPr>
              <a:t> trend.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65617" y="4897135"/>
            <a:ext cx="69175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Conclusion</a:t>
            </a:r>
            <a:r>
              <a:rPr lang="nl-BE" dirty="0" smtClean="0"/>
              <a:t>: </a:t>
            </a:r>
            <a:r>
              <a:rPr lang="nl-BE" b="1" dirty="0" smtClean="0">
                <a:solidFill>
                  <a:srgbClr val="FF0000"/>
                </a:solidFill>
              </a:rPr>
              <a:t>n</a:t>
            </a:r>
            <a:r>
              <a:rPr lang="nl-BE" dirty="0" smtClean="0"/>
              <a:t> is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integer, but </a:t>
            </a:r>
            <a:r>
              <a:rPr lang="nl-BE" dirty="0" err="1" smtClean="0"/>
              <a:t>rather</a:t>
            </a:r>
            <a:r>
              <a:rPr lang="nl-BE" dirty="0" smtClean="0"/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the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occupation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probability</a:t>
            </a:r>
            <a:r>
              <a:rPr lang="nl-BE" b="1" dirty="0" smtClean="0">
                <a:solidFill>
                  <a:srgbClr val="FF0000"/>
                </a:solidFill>
              </a:rPr>
              <a:t> of </a:t>
            </a:r>
            <a:r>
              <a:rPr lang="nl-BE" b="1" dirty="0" err="1" smtClean="0">
                <a:solidFill>
                  <a:srgbClr val="FF0000"/>
                </a:solidFill>
              </a:rPr>
              <a:t>the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odd</a:t>
            </a:r>
            <a:r>
              <a:rPr lang="nl-BE" b="1" dirty="0" smtClean="0">
                <a:solidFill>
                  <a:srgbClr val="FF0000"/>
                </a:solidFill>
              </a:rPr>
              <a:t> (</a:t>
            </a:r>
            <a:r>
              <a:rPr lang="nl-BE" b="1" dirty="0" err="1" smtClean="0">
                <a:solidFill>
                  <a:srgbClr val="FF0000"/>
                </a:solidFill>
              </a:rPr>
              <a:t>unpaired</a:t>
            </a:r>
            <a:r>
              <a:rPr lang="nl-BE" b="1" dirty="0" smtClean="0">
                <a:solidFill>
                  <a:srgbClr val="FF0000"/>
                </a:solidFill>
              </a:rPr>
              <a:t>) neutron in </a:t>
            </a:r>
            <a:r>
              <a:rPr lang="nl-BE" b="1" dirty="0" err="1" smtClean="0">
                <a:solidFill>
                  <a:srgbClr val="FF0000"/>
                </a:solidFill>
              </a:rPr>
              <a:t>the</a:t>
            </a:r>
            <a:r>
              <a:rPr lang="nl-BE" b="1" dirty="0" smtClean="0">
                <a:solidFill>
                  <a:srgbClr val="FF0000"/>
                </a:solidFill>
              </a:rPr>
              <a:t> h11/2 orbital</a:t>
            </a:r>
            <a:r>
              <a:rPr lang="nl-BE" dirty="0" smtClean="0"/>
              <a:t>:  </a:t>
            </a:r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this</a:t>
            </a:r>
            <a:r>
              <a:rPr lang="nl-BE" dirty="0" smtClean="0"/>
              <a:t> </a:t>
            </a:r>
            <a:r>
              <a:rPr lang="nl-BE" dirty="0" err="1" smtClean="0"/>
              <a:t>assumption</a:t>
            </a:r>
            <a:r>
              <a:rPr lang="nl-BE" dirty="0" smtClean="0"/>
              <a:t>, we </a:t>
            </a:r>
            <a:r>
              <a:rPr lang="nl-BE" dirty="0" err="1" smtClean="0"/>
              <a:t>find</a:t>
            </a:r>
            <a:r>
              <a:rPr lang="nl-BE" dirty="0" smtClean="0"/>
              <a:t> indeed n=1 in </a:t>
            </a:r>
            <a:r>
              <a:rPr lang="nl-BE" baseline="30000" dirty="0" smtClean="0"/>
              <a:t>111</a:t>
            </a:r>
            <a:r>
              <a:rPr lang="nl-BE" dirty="0" smtClean="0"/>
              <a:t>Cd </a:t>
            </a:r>
            <a:r>
              <a:rPr lang="nl-BE" dirty="0" err="1" smtClean="0"/>
              <a:t>and</a:t>
            </a:r>
            <a:r>
              <a:rPr lang="nl-BE" dirty="0" smtClean="0"/>
              <a:t> n=11 in </a:t>
            </a:r>
            <a:r>
              <a:rPr lang="nl-BE" baseline="30000" dirty="0" smtClean="0"/>
              <a:t>129</a:t>
            </a:r>
            <a:r>
              <a:rPr lang="nl-BE" dirty="0" smtClean="0"/>
              <a:t>Cd.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12892" r="354" b="3691"/>
          <a:stretch/>
        </p:blipFill>
        <p:spPr>
          <a:xfrm>
            <a:off x="6330747" y="5438166"/>
            <a:ext cx="2252439" cy="4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762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Long-</a:t>
            </a:r>
            <a:r>
              <a:rPr lang="nl-BE" dirty="0" err="1" smtClean="0"/>
              <a:t>lived</a:t>
            </a:r>
            <a:r>
              <a:rPr lang="nl-BE" dirty="0" smtClean="0"/>
              <a:t> </a:t>
            </a:r>
            <a:r>
              <a:rPr lang="nl-BE" dirty="0" err="1" smtClean="0"/>
              <a:t>states</a:t>
            </a:r>
            <a:r>
              <a:rPr lang="nl-BE" dirty="0" smtClean="0"/>
              <a:t> in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odd-odd</a:t>
            </a:r>
            <a:r>
              <a:rPr lang="nl-BE" dirty="0"/>
              <a:t> </a:t>
            </a:r>
            <a:r>
              <a:rPr lang="nl-BE" dirty="0" smtClean="0"/>
              <a:t>Indium </a:t>
            </a:r>
            <a:r>
              <a:rPr lang="nl-BE" dirty="0" err="1" smtClean="0"/>
              <a:t>isotopes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34" y="1620137"/>
            <a:ext cx="8991866" cy="4859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7736" y="876733"/>
            <a:ext cx="5933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In </a:t>
            </a:r>
            <a:r>
              <a:rPr lang="nl-BE" dirty="0" err="1" smtClean="0">
                <a:sym typeface="Wingdings" panose="05000000000000000000" pitchFamily="2" charset="2"/>
              </a:rPr>
              <a:t>each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isotope</a:t>
            </a:r>
            <a:r>
              <a:rPr lang="nl-BE" dirty="0" smtClean="0">
                <a:sym typeface="Wingdings" panose="05000000000000000000" pitchFamily="2" charset="2"/>
              </a:rPr>
              <a:t> at </a:t>
            </a:r>
            <a:r>
              <a:rPr lang="nl-BE" dirty="0" err="1" smtClean="0">
                <a:sym typeface="Wingdings" panose="05000000000000000000" pitchFamily="2" charset="2"/>
              </a:rPr>
              <a:t>least</a:t>
            </a:r>
            <a:r>
              <a:rPr lang="nl-BE" dirty="0" smtClean="0">
                <a:sym typeface="Wingdings" panose="05000000000000000000" pitchFamily="2" charset="2"/>
              </a:rPr>
              <a:t> 3 long-</a:t>
            </a:r>
            <a:r>
              <a:rPr lang="nl-BE" dirty="0" err="1" smtClean="0">
                <a:sym typeface="Wingdings" panose="05000000000000000000" pitchFamily="2" charset="2"/>
              </a:rPr>
              <a:t>lived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states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can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be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studied</a:t>
            </a:r>
            <a:r>
              <a:rPr lang="nl-BE" dirty="0" smtClean="0">
                <a:sym typeface="Wingdings" panose="05000000000000000000" pitchFamily="2" charset="2"/>
              </a:rPr>
              <a:t> !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 err="1" smtClean="0">
                <a:sym typeface="Wingdings" panose="05000000000000000000" pitchFamily="2" charset="2"/>
              </a:rPr>
              <a:t>Note</a:t>
            </a:r>
            <a:r>
              <a:rPr lang="nl-BE" dirty="0" smtClean="0">
                <a:sym typeface="Wingdings" panose="05000000000000000000" pitchFamily="2" charset="2"/>
              </a:rPr>
              <a:t>: </a:t>
            </a:r>
            <a:r>
              <a:rPr lang="nl-BE" dirty="0" err="1" smtClean="0">
                <a:sym typeface="Wingdings" panose="05000000000000000000" pitchFamily="2" charset="2"/>
              </a:rPr>
              <a:t>some</a:t>
            </a:r>
            <a:r>
              <a:rPr lang="nl-BE" dirty="0" smtClean="0">
                <a:sym typeface="Wingdings" panose="05000000000000000000" pitchFamily="2" charset="2"/>
              </a:rPr>
              <a:t> spins are in </a:t>
            </a:r>
            <a:r>
              <a:rPr lang="nl-BE" dirty="0" err="1" smtClean="0">
                <a:sym typeface="Wingdings" panose="05000000000000000000" pitchFamily="2" charset="2"/>
              </a:rPr>
              <a:t>brackets</a:t>
            </a:r>
            <a:r>
              <a:rPr lang="nl-BE" dirty="0" smtClean="0">
                <a:sym typeface="Wingdings" panose="05000000000000000000" pitchFamily="2" charset="2"/>
              </a:rPr>
              <a:t> !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84128" y="173487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N=81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5945" y="173487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N=63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1773" y="173487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N=69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055" y="86591"/>
            <a:ext cx="8382000" cy="762000"/>
          </a:xfrm>
        </p:spPr>
        <p:txBody>
          <a:bodyPr>
            <a:normAutofit/>
          </a:bodyPr>
          <a:lstStyle/>
          <a:p>
            <a:r>
              <a:rPr lang="nl-BE" dirty="0" smtClean="0"/>
              <a:t>g-factors: </a:t>
            </a:r>
            <a:r>
              <a:rPr lang="nl-BE" dirty="0" err="1" smtClean="0"/>
              <a:t>assign</a:t>
            </a:r>
            <a:r>
              <a:rPr lang="nl-BE" dirty="0" smtClean="0"/>
              <a:t> single </a:t>
            </a:r>
            <a:r>
              <a:rPr lang="nl-BE" dirty="0" err="1" smtClean="0"/>
              <a:t>particle</a:t>
            </a:r>
            <a:r>
              <a:rPr lang="nl-BE" dirty="0" smtClean="0"/>
              <a:t> </a:t>
            </a:r>
            <a:r>
              <a:rPr lang="nl-BE" dirty="0" err="1" smtClean="0"/>
              <a:t>configurations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90" y="1098227"/>
            <a:ext cx="5373171" cy="3860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108" b="10096"/>
          <a:stretch/>
        </p:blipFill>
        <p:spPr>
          <a:xfrm>
            <a:off x="6337661" y="2264121"/>
            <a:ext cx="2045160" cy="3532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6692" b="10663"/>
          <a:stretch/>
        </p:blipFill>
        <p:spPr>
          <a:xfrm>
            <a:off x="6330747" y="2778023"/>
            <a:ext cx="1991340" cy="322118"/>
          </a:xfrm>
          <a:prstGeom prst="rect">
            <a:avLst/>
          </a:prstGeom>
          <a:ln>
            <a:solidFill>
              <a:srgbClr val="FF99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841" y="3277290"/>
            <a:ext cx="2152800" cy="336000"/>
          </a:xfrm>
          <a:prstGeom prst="rect">
            <a:avLst/>
          </a:prstGeom>
          <a:ln>
            <a:solidFill>
              <a:srgbClr val="7BBA2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661" y="1193184"/>
            <a:ext cx="2161797" cy="335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Tijdelijke aanduiding voor inhoud 6">
            <a:extLst>
              <a:ext uri="{FF2B5EF4-FFF2-40B4-BE49-F238E27FC236}">
                <a16:creationId xmlns:a16="http://schemas.microsoft.com/office/drawing/2014/main" id="{EF69E2B6-9D95-45B6-A9F3-70238C816D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" b="23228"/>
          <a:stretch/>
        </p:blipFill>
        <p:spPr>
          <a:xfrm>
            <a:off x="5686200" y="4455925"/>
            <a:ext cx="3464720" cy="24111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/>
          <p:cNvSpPr txBox="1"/>
          <p:nvPr/>
        </p:nvSpPr>
        <p:spPr>
          <a:xfrm>
            <a:off x="8499458" y="117630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0070C0"/>
                </a:solidFill>
              </a:rPr>
              <a:t>1+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9103" y="224808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</a:t>
            </a:r>
            <a:r>
              <a:rPr lang="nl-BE" b="1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9458" y="27720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00"/>
                </a:solidFill>
              </a:rPr>
              <a:t>5</a:t>
            </a:r>
            <a:r>
              <a:rPr lang="nl-BE" b="1" dirty="0" smtClean="0">
                <a:solidFill>
                  <a:srgbClr val="FF9900"/>
                </a:solidFill>
              </a:rPr>
              <a:t>+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458" y="322022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7BBA21"/>
                </a:solidFill>
              </a:rPr>
              <a:t>8-</a:t>
            </a:r>
            <a:endParaRPr lang="en-US" b="1" dirty="0">
              <a:solidFill>
                <a:srgbClr val="7BBA2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550009" y="4941224"/>
            <a:ext cx="1186530" cy="7770"/>
          </a:xfrm>
          <a:prstGeom prst="line">
            <a:avLst/>
          </a:prstGeom>
          <a:ln w="38100">
            <a:solidFill>
              <a:srgbClr val="7BBA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550009" y="5264032"/>
            <a:ext cx="1186530" cy="77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550009" y="5760850"/>
            <a:ext cx="1186530" cy="7770"/>
          </a:xfrm>
          <a:prstGeom prst="line">
            <a:avLst/>
          </a:prstGeom>
          <a:ln w="38100">
            <a:solidFill>
              <a:srgbClr val="0F6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550009" y="5484304"/>
            <a:ext cx="1186530" cy="777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62545" y="3704895"/>
            <a:ext cx="2236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1" dirty="0" smtClean="0"/>
              <a:t>Full </a:t>
            </a:r>
            <a:r>
              <a:rPr lang="nl-BE" sz="1600" b="1" dirty="0" err="1" smtClean="0"/>
              <a:t>symbols</a:t>
            </a:r>
            <a:r>
              <a:rPr lang="nl-BE" sz="1600" b="1" dirty="0" smtClean="0"/>
              <a:t>: </a:t>
            </a:r>
            <a:r>
              <a:rPr lang="nl-BE" sz="1600" b="1" dirty="0" err="1" smtClean="0"/>
              <a:t>this</a:t>
            </a:r>
            <a:r>
              <a:rPr lang="nl-BE" sz="1600" b="1" dirty="0" smtClean="0"/>
              <a:t> </a:t>
            </a:r>
            <a:r>
              <a:rPr lang="nl-BE" sz="1600" b="1" dirty="0" err="1" smtClean="0"/>
              <a:t>work</a:t>
            </a:r>
            <a:r>
              <a:rPr lang="nl-BE" sz="1600" b="1" dirty="0" smtClean="0"/>
              <a:t> </a:t>
            </a:r>
          </a:p>
          <a:p>
            <a:r>
              <a:rPr lang="nl-BE" sz="1600" b="1" dirty="0" smtClean="0"/>
              <a:t>	</a:t>
            </a:r>
            <a:r>
              <a:rPr lang="nl-BE" sz="1600" b="1" dirty="0">
                <a:solidFill>
                  <a:schemeClr val="accent1"/>
                </a:solidFill>
              </a:rPr>
              <a:t>n</a:t>
            </a:r>
            <a:r>
              <a:rPr lang="nl-BE" sz="1600" b="1" dirty="0" smtClean="0">
                <a:solidFill>
                  <a:schemeClr val="accent1"/>
                </a:solidFill>
              </a:rPr>
              <a:t>ew data</a:t>
            </a:r>
          </a:p>
          <a:p>
            <a:r>
              <a:rPr lang="nl-BE" sz="1600" dirty="0" smtClean="0"/>
              <a:t>Open </a:t>
            </a:r>
            <a:r>
              <a:rPr lang="nl-BE" sz="1600" dirty="0" err="1" smtClean="0"/>
              <a:t>symbols</a:t>
            </a:r>
            <a:r>
              <a:rPr lang="nl-BE" sz="1600" dirty="0" smtClean="0"/>
              <a:t>: </a:t>
            </a:r>
            <a:r>
              <a:rPr lang="nl-BE" sz="1600" dirty="0" err="1" smtClean="0"/>
              <a:t>literature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>
            <a:off x="2780640" y="1193184"/>
            <a:ext cx="1282205" cy="458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201782" y="1981800"/>
            <a:ext cx="1040279" cy="25909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13190" y="5208690"/>
            <a:ext cx="43308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dirty="0" smtClean="0"/>
              <a:t>New data:</a:t>
            </a:r>
          </a:p>
          <a:p>
            <a:pPr marL="285750" indent="-285750">
              <a:buFontTx/>
              <a:buChar char="-"/>
            </a:pPr>
            <a:r>
              <a:rPr lang="nl-BE" dirty="0" err="1" smtClean="0"/>
              <a:t>Confirmed</a:t>
            </a:r>
            <a:r>
              <a:rPr lang="nl-BE" dirty="0" smtClean="0"/>
              <a:t> </a:t>
            </a:r>
            <a:r>
              <a:rPr lang="nl-BE" dirty="0" err="1" smtClean="0"/>
              <a:t>all</a:t>
            </a:r>
            <a:r>
              <a:rPr lang="nl-BE" dirty="0" smtClean="0"/>
              <a:t> </a:t>
            </a:r>
            <a:r>
              <a:rPr lang="nl-BE" dirty="0" err="1" smtClean="0"/>
              <a:t>tentative</a:t>
            </a:r>
            <a:r>
              <a:rPr lang="nl-BE" dirty="0" smtClean="0"/>
              <a:t> spin </a:t>
            </a:r>
            <a:r>
              <a:rPr lang="nl-BE" dirty="0" err="1" smtClean="0"/>
              <a:t>assignments</a:t>
            </a:r>
            <a:r>
              <a:rPr lang="nl-BE" dirty="0" smtClean="0"/>
              <a:t> </a:t>
            </a:r>
          </a:p>
          <a:p>
            <a:pPr lvl="1"/>
            <a:r>
              <a:rPr lang="nl-BE" dirty="0" err="1" smtClean="0"/>
              <a:t>from</a:t>
            </a:r>
            <a:r>
              <a:rPr lang="nl-BE" dirty="0" smtClean="0"/>
              <a:t> N=69 (</a:t>
            </a:r>
            <a:r>
              <a:rPr lang="nl-BE" baseline="30000" dirty="0" smtClean="0"/>
              <a:t>120</a:t>
            </a:r>
            <a:r>
              <a:rPr lang="nl-BE" dirty="0" smtClean="0"/>
              <a:t>In) up </a:t>
            </a:r>
            <a:r>
              <a:rPr lang="nl-BE" dirty="0" err="1" smtClean="0"/>
              <a:t>to</a:t>
            </a:r>
            <a:r>
              <a:rPr lang="nl-BE" dirty="0" smtClean="0"/>
              <a:t> N=79 (</a:t>
            </a:r>
            <a:r>
              <a:rPr lang="nl-BE" baseline="30000" dirty="0" smtClean="0"/>
              <a:t>128</a:t>
            </a:r>
            <a:r>
              <a:rPr lang="nl-BE" dirty="0" smtClean="0"/>
              <a:t>In)</a:t>
            </a:r>
          </a:p>
          <a:p>
            <a:pPr marL="285750" indent="-285750">
              <a:buFontTx/>
              <a:buChar char="-"/>
            </a:pPr>
            <a:r>
              <a:rPr lang="nl-BE" baseline="30000" dirty="0" smtClean="0"/>
              <a:t>130</a:t>
            </a:r>
            <a:r>
              <a:rPr lang="nl-BE" dirty="0" smtClean="0"/>
              <a:t>In: </a:t>
            </a:r>
            <a:r>
              <a:rPr lang="nl-BE" dirty="0" err="1" smtClean="0"/>
              <a:t>preliminary</a:t>
            </a:r>
            <a:r>
              <a:rPr lang="nl-BE" dirty="0" smtClean="0"/>
              <a:t> -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investigated</a:t>
            </a:r>
            <a:r>
              <a:rPr lang="nl-BE" dirty="0" smtClean="0"/>
              <a:t> !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828800" y="4031673"/>
            <a:ext cx="758536" cy="2493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961" y="41699"/>
            <a:ext cx="7643192" cy="980736"/>
          </a:xfrm>
        </p:spPr>
        <p:txBody>
          <a:bodyPr>
            <a:noAutofit/>
          </a:bodyPr>
          <a:lstStyle/>
          <a:p>
            <a:r>
              <a:rPr lang="en-US" sz="3600" dirty="0"/>
              <a:t>Collinear laser spectroscopy at ISOLDE</a:t>
            </a:r>
            <a:br>
              <a:rPr lang="en-US" sz="3600" dirty="0"/>
            </a:br>
            <a:r>
              <a:rPr lang="en-US" sz="1600" dirty="0" smtClean="0"/>
              <a:t>Review: J. Phys. </a:t>
            </a:r>
            <a:r>
              <a:rPr lang="en-US" sz="1600" dirty="0"/>
              <a:t>G 44, 064002 </a:t>
            </a:r>
            <a:r>
              <a:rPr lang="en-US" sz="1600" dirty="0" smtClean="0"/>
              <a:t>(2017) 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0" y="6233935"/>
            <a:ext cx="596210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Collinear </a:t>
            </a:r>
            <a:r>
              <a:rPr lang="en-US" b="1" dirty="0" smtClean="0">
                <a:sym typeface="Wingdings" panose="05000000000000000000" pitchFamily="2" charset="2"/>
              </a:rPr>
              <a:t>==</a:t>
            </a:r>
            <a:r>
              <a:rPr lang="en-US" b="1" dirty="0" smtClean="0"/>
              <a:t> high resolution: 20-60 MHz 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can resolve all hyperfine peaks to extract I,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dirty="0" smtClean="0">
                <a:sym typeface="Wingdings" panose="05000000000000000000" pitchFamily="2" charset="2"/>
              </a:rPr>
              <a:t>, Q,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 smtClean="0">
                <a:sym typeface="Wingdings" panose="05000000000000000000" pitchFamily="2" charset="2"/>
              </a:rPr>
              <a:t>&lt;r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&gt;</a:t>
            </a: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557" y="2503183"/>
            <a:ext cx="4296017" cy="373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1372594" y="2808101"/>
            <a:ext cx="3468963" cy="46166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ymbol" pitchFamily="18" charset="2"/>
              </a:rPr>
              <a:t>d</a:t>
            </a:r>
            <a:r>
              <a:rPr lang="en-GB" sz="2400" b="0" dirty="0" smtClean="0">
                <a:solidFill>
                  <a:schemeClr val="tx2"/>
                </a:solidFill>
              </a:rPr>
              <a:t>E=const</a:t>
            </a:r>
            <a:r>
              <a:rPr lang="en-GB" sz="2400" b="0" dirty="0" smtClean="0"/>
              <a:t>=</a:t>
            </a:r>
            <a:r>
              <a:rPr lang="el-GR" sz="2400" b="0" dirty="0"/>
              <a:t>δ</a:t>
            </a:r>
            <a:r>
              <a:rPr lang="en-GB" sz="2400" b="0" dirty="0"/>
              <a:t>(</a:t>
            </a:r>
            <a:r>
              <a:rPr lang="en-GB" sz="2400" b="0" baseline="30000" dirty="0"/>
              <a:t>1</a:t>
            </a:r>
            <a:r>
              <a:rPr lang="en-GB" sz="2400" b="0" dirty="0"/>
              <a:t>/</a:t>
            </a:r>
            <a:r>
              <a:rPr lang="en-GB" sz="2400" b="0" baseline="-25000" dirty="0"/>
              <a:t>2</a:t>
            </a:r>
            <a:r>
              <a:rPr lang="en-GB" sz="2400" b="0" dirty="0"/>
              <a:t>mv</a:t>
            </a:r>
            <a:r>
              <a:rPr lang="en-GB" sz="2400" b="0" baseline="30000" dirty="0"/>
              <a:t>2</a:t>
            </a:r>
            <a:r>
              <a:rPr lang="en-GB" sz="2400" b="0" dirty="0"/>
              <a:t>)≈</a:t>
            </a:r>
            <a:r>
              <a:rPr lang="en-GB" sz="2400" b="0" dirty="0" err="1"/>
              <a:t>mv</a:t>
            </a:r>
            <a:r>
              <a:rPr lang="el-GR" sz="2400" b="0" dirty="0">
                <a:solidFill>
                  <a:schemeClr val="tx2"/>
                </a:solidFill>
              </a:rPr>
              <a:t>δ</a:t>
            </a:r>
            <a:r>
              <a:rPr lang="en-GB" sz="2400" b="0" dirty="0">
                <a:solidFill>
                  <a:schemeClr val="tx2"/>
                </a:solidFill>
              </a:rPr>
              <a:t>v</a:t>
            </a:r>
            <a:endParaRPr lang="el-GR" sz="2400" b="0" dirty="0">
              <a:solidFill>
                <a:schemeClr val="tx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52121" y="1164502"/>
            <a:ext cx="755937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ion beam from ISOL-target: energy spread due to temperature </a:t>
            </a:r>
          </a:p>
          <a:p>
            <a:r>
              <a:rPr lang="en-US" dirty="0"/>
              <a:t>	</a:t>
            </a:r>
            <a:r>
              <a:rPr lang="en-US" dirty="0" smtClean="0"/>
              <a:t>Doppler broadening of the HFS lines == GHz !</a:t>
            </a:r>
          </a:p>
          <a:p>
            <a:endParaRPr lang="en-US" dirty="0" smtClean="0"/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 BUT</a:t>
            </a:r>
            <a:r>
              <a:rPr lang="en-US" b="1" dirty="0" smtClean="0">
                <a:sym typeface="Wingdings" pitchFamily="2" charset="2"/>
              </a:rPr>
              <a:t>: uncertainty on energy remains constant during acceleration</a:t>
            </a:r>
          </a:p>
          <a:p>
            <a:r>
              <a:rPr lang="en-US" b="1" dirty="0" smtClean="0">
                <a:sym typeface="Wingdings" pitchFamily="2" charset="2"/>
              </a:rPr>
              <a:t>             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error on beam velocity decreases with increasing beam velocity: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252121" y="4879437"/>
            <a:ext cx="3516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 Narrow Doppler line width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~ 30 MHz can be achieved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with beam of 60 </a:t>
            </a:r>
            <a:r>
              <a:rPr lang="en-US" dirty="0" err="1" smtClean="0">
                <a:sym typeface="Wingdings" pitchFamily="2" charset="2"/>
              </a:rPr>
              <a:t>keV</a:t>
            </a:r>
            <a:r>
              <a:rPr lang="en-US" dirty="0" smtClean="0">
                <a:sym typeface="Wingdings" pitchFamily="2" charset="2"/>
              </a:rPr>
              <a:t> (+/- 2 </a:t>
            </a:r>
            <a:r>
              <a:rPr lang="en-US" dirty="0" err="1" smtClean="0">
                <a:sym typeface="Wingdings" pitchFamily="2" charset="2"/>
              </a:rPr>
              <a:t>eV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/>
          </a:p>
        </p:txBody>
      </p:sp>
      <p:sp>
        <p:nvSpPr>
          <p:cNvPr id="79" name="Down Arrow 78"/>
          <p:cNvSpPr/>
          <p:nvPr/>
        </p:nvSpPr>
        <p:spPr>
          <a:xfrm rot="16200000">
            <a:off x="534924" y="1906524"/>
            <a:ext cx="210312" cy="530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0" name="Rectangle 79"/>
          <p:cNvSpPr/>
          <p:nvPr/>
        </p:nvSpPr>
        <p:spPr>
          <a:xfrm>
            <a:off x="1252121" y="3524939"/>
            <a:ext cx="3701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Using an ion cooler (e.g. at Jyvaskyla) </a:t>
            </a:r>
          </a:p>
          <a:p>
            <a:r>
              <a:rPr lang="en-US" sz="1400" i="1" dirty="0" err="1" smtClean="0">
                <a:latin typeface="Comic Sans MS" pitchFamily="66" charset="0"/>
              </a:rPr>
              <a:t>Nieminen</a:t>
            </a:r>
            <a:r>
              <a:rPr lang="en-US" sz="1400" i="1" dirty="0" smtClean="0">
                <a:latin typeface="Comic Sans MS" pitchFamily="66" charset="0"/>
              </a:rPr>
              <a:t> et al., PRL 88, 094801 (2002)</a:t>
            </a:r>
            <a:r>
              <a:rPr lang="en-US" dirty="0" smtClean="0"/>
              <a:t> </a:t>
            </a:r>
          </a:p>
          <a:p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energy uncertainty = few </a:t>
            </a:r>
            <a:r>
              <a:rPr lang="en-US" dirty="0" err="1" smtClean="0"/>
              <a:t>eV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961" y="41699"/>
            <a:ext cx="7643192" cy="980736"/>
          </a:xfrm>
        </p:spPr>
        <p:txBody>
          <a:bodyPr>
            <a:noAutofit/>
          </a:bodyPr>
          <a:lstStyle/>
          <a:p>
            <a:r>
              <a:rPr lang="en-US" sz="3600" dirty="0"/>
              <a:t>Collinear laser spectroscopy at ISOLDE</a:t>
            </a:r>
            <a:br>
              <a:rPr lang="en-US" sz="3600" dirty="0"/>
            </a:br>
            <a:r>
              <a:rPr lang="en-US" sz="1600" dirty="0" smtClean="0"/>
              <a:t>Review: J. Phys. </a:t>
            </a:r>
            <a:r>
              <a:rPr lang="en-US" sz="1600" dirty="0"/>
              <a:t>G 44, 064002 </a:t>
            </a:r>
            <a:r>
              <a:rPr lang="en-US" sz="1600" dirty="0" smtClean="0"/>
              <a:t>(2017) </a:t>
            </a:r>
            <a:endParaRPr lang="en-US" sz="1600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346945" y="1249559"/>
            <a:ext cx="4436444" cy="2943068"/>
            <a:chOff x="144379" y="726856"/>
            <a:chExt cx="4436444" cy="2943068"/>
          </a:xfrm>
        </p:grpSpPr>
        <p:cxnSp>
          <p:nvCxnSpPr>
            <p:cNvPr id="152" name="Straight Connector 155"/>
            <p:cNvCxnSpPr/>
            <p:nvPr/>
          </p:nvCxnSpPr>
          <p:spPr>
            <a:xfrm>
              <a:off x="1773999" y="1550505"/>
              <a:ext cx="288032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grpSp>
          <p:nvGrpSpPr>
            <p:cNvPr id="153" name="Groep 11"/>
            <p:cNvGrpSpPr/>
            <p:nvPr/>
          </p:nvGrpSpPr>
          <p:grpSpPr>
            <a:xfrm>
              <a:off x="222553" y="1309329"/>
              <a:ext cx="1996070" cy="1744216"/>
              <a:chOff x="222553" y="1787893"/>
              <a:chExt cx="1996070" cy="1744216"/>
            </a:xfrm>
          </p:grpSpPr>
          <p:cxnSp>
            <p:nvCxnSpPr>
              <p:cNvPr id="173" name="Straight Arrow Connector 153"/>
              <p:cNvCxnSpPr/>
              <p:nvPr/>
            </p:nvCxnSpPr>
            <p:spPr>
              <a:xfrm flipV="1">
                <a:off x="1566359" y="1787893"/>
                <a:ext cx="652264" cy="1744216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74" name="TextBox 159"/>
              <p:cNvSpPr txBox="1"/>
              <p:nvPr/>
            </p:nvSpPr>
            <p:spPr>
              <a:xfrm>
                <a:off x="222553" y="2789393"/>
                <a:ext cx="128921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laser photon (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Calibri"/>
                    <a:cs typeface="+mn-cs"/>
                  </a:rPr>
                  <a:t>eV</a:t>
                </a:r>
                <a:r>
                  <a:rPr lang="en-US" sz="140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 – 10</a:t>
                </a:r>
                <a:r>
                  <a:rPr lang="en-US" sz="1400" baseline="3000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8</a:t>
                </a:r>
                <a:r>
                  <a:rPr lang="en-US" sz="140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 MHz)</a:t>
                </a:r>
                <a:endParaRPr lang="nl-BE" sz="14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75" name="Group 162"/>
              <p:cNvGrpSpPr/>
              <p:nvPr/>
            </p:nvGrpSpPr>
            <p:grpSpPr>
              <a:xfrm>
                <a:off x="313623" y="2549893"/>
                <a:ext cx="1573851" cy="206522"/>
                <a:chOff x="2553784" y="3737038"/>
                <a:chExt cx="1573851" cy="206522"/>
              </a:xfrm>
            </p:grpSpPr>
            <p:sp>
              <p:nvSpPr>
                <p:cNvPr id="176" name="Freeform 163"/>
                <p:cNvSpPr/>
                <p:nvPr/>
              </p:nvSpPr>
              <p:spPr>
                <a:xfrm>
                  <a:off x="2553784" y="3737038"/>
                  <a:ext cx="1573851" cy="206522"/>
                </a:xfrm>
                <a:custGeom>
                  <a:avLst/>
                  <a:gdLst>
                    <a:gd name="connsiteX0" fmla="*/ 0 w 1573851"/>
                    <a:gd name="connsiteY0" fmla="*/ 170915 h 206522"/>
                    <a:gd name="connsiteX1" fmla="*/ 461473 w 1573851"/>
                    <a:gd name="connsiteY1" fmla="*/ 76911 h 206522"/>
                    <a:gd name="connsiteX2" fmla="*/ 811851 w 1573851"/>
                    <a:gd name="connsiteY2" fmla="*/ 196552 h 206522"/>
                    <a:gd name="connsiteX3" fmla="*/ 1213503 w 1573851"/>
                    <a:gd name="connsiteY3" fmla="*/ 17091 h 206522"/>
                    <a:gd name="connsiteX4" fmla="*/ 1521152 w 1573851"/>
                    <a:gd name="connsiteY4" fmla="*/ 94003 h 206522"/>
                    <a:gd name="connsiteX5" fmla="*/ 1529697 w 1573851"/>
                    <a:gd name="connsiteY5" fmla="*/ 94003 h 206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3851" h="206522">
                      <a:moveTo>
                        <a:pt x="0" y="170915"/>
                      </a:moveTo>
                      <a:cubicBezTo>
                        <a:pt x="163082" y="121776"/>
                        <a:pt x="326165" y="72638"/>
                        <a:pt x="461473" y="76911"/>
                      </a:cubicBezTo>
                      <a:cubicBezTo>
                        <a:pt x="596781" y="81184"/>
                        <a:pt x="686513" y="206522"/>
                        <a:pt x="811851" y="196552"/>
                      </a:cubicBezTo>
                      <a:cubicBezTo>
                        <a:pt x="937189" y="186582"/>
                        <a:pt x="1095286" y="34182"/>
                        <a:pt x="1213503" y="17091"/>
                      </a:cubicBezTo>
                      <a:cubicBezTo>
                        <a:pt x="1331720" y="0"/>
                        <a:pt x="1468453" y="81184"/>
                        <a:pt x="1521152" y="94003"/>
                      </a:cubicBezTo>
                      <a:cubicBezTo>
                        <a:pt x="1573851" y="106822"/>
                        <a:pt x="1551774" y="100412"/>
                        <a:pt x="1529697" y="94003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8064A2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B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Isosceles Triangle 164"/>
                <p:cNvSpPr/>
                <p:nvPr/>
              </p:nvSpPr>
              <p:spPr>
                <a:xfrm rot="7368744" flipH="1">
                  <a:off x="4023976" y="3793985"/>
                  <a:ext cx="68488" cy="104061"/>
                </a:xfrm>
                <a:prstGeom prst="triangle">
                  <a:avLst/>
                </a:prstGeom>
                <a:solidFill>
                  <a:srgbClr val="8064A2"/>
                </a:solidFill>
                <a:ln w="25400" cap="flat" cmpd="sng" algn="ctr">
                  <a:solidFill>
                    <a:srgbClr val="8064A2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B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154" name="Straight Arrow Connector 172"/>
            <p:cNvCxnSpPr/>
            <p:nvPr/>
          </p:nvCxnSpPr>
          <p:spPr>
            <a:xfrm flipH="1">
              <a:off x="1761423" y="1385529"/>
              <a:ext cx="685800" cy="167640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5" name="TextBox 174"/>
            <p:cNvSpPr txBox="1"/>
            <p:nvPr/>
          </p:nvSpPr>
          <p:spPr>
            <a:xfrm>
              <a:off x="2555435" y="2756435"/>
              <a:ext cx="19652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1F497D"/>
                  </a:solidFill>
                  <a:latin typeface="Calibri"/>
                  <a:cs typeface="+mn-cs"/>
                </a:rPr>
                <a:t>d</a:t>
              </a:r>
              <a:r>
                <a:rPr lang="en-US" sz="1600" b="1" dirty="0" smtClean="0">
                  <a:solidFill>
                    <a:srgbClr val="1F497D"/>
                  </a:solidFill>
                  <a:latin typeface="Calibri"/>
                  <a:cs typeface="+mn-cs"/>
                </a:rPr>
                <a:t>etect fluorescence photons </a:t>
              </a:r>
              <a:endParaRPr lang="nl-BE" sz="1600" b="1" dirty="0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grpSp>
          <p:nvGrpSpPr>
            <p:cNvPr id="156" name="Group 72"/>
            <p:cNvGrpSpPr/>
            <p:nvPr/>
          </p:nvGrpSpPr>
          <p:grpSpPr>
            <a:xfrm>
              <a:off x="2066223" y="2376129"/>
              <a:ext cx="1638314" cy="206522"/>
              <a:chOff x="2133600" y="2209800"/>
              <a:chExt cx="1638314" cy="206522"/>
            </a:xfrm>
          </p:grpSpPr>
          <p:sp>
            <p:nvSpPr>
              <p:cNvPr id="171" name="Freeform 173"/>
              <p:cNvSpPr/>
              <p:nvPr/>
            </p:nvSpPr>
            <p:spPr>
              <a:xfrm>
                <a:off x="2133600" y="2209800"/>
                <a:ext cx="1573851" cy="206522"/>
              </a:xfrm>
              <a:custGeom>
                <a:avLst/>
                <a:gdLst>
                  <a:gd name="connsiteX0" fmla="*/ 0 w 1573851"/>
                  <a:gd name="connsiteY0" fmla="*/ 170915 h 206522"/>
                  <a:gd name="connsiteX1" fmla="*/ 461473 w 1573851"/>
                  <a:gd name="connsiteY1" fmla="*/ 76911 h 206522"/>
                  <a:gd name="connsiteX2" fmla="*/ 811851 w 1573851"/>
                  <a:gd name="connsiteY2" fmla="*/ 196552 h 206522"/>
                  <a:gd name="connsiteX3" fmla="*/ 1213503 w 1573851"/>
                  <a:gd name="connsiteY3" fmla="*/ 17091 h 206522"/>
                  <a:gd name="connsiteX4" fmla="*/ 1521152 w 1573851"/>
                  <a:gd name="connsiteY4" fmla="*/ 94003 h 206522"/>
                  <a:gd name="connsiteX5" fmla="*/ 1529697 w 1573851"/>
                  <a:gd name="connsiteY5" fmla="*/ 94003 h 206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3851" h="206522">
                    <a:moveTo>
                      <a:pt x="0" y="170915"/>
                    </a:moveTo>
                    <a:cubicBezTo>
                      <a:pt x="163082" y="121776"/>
                      <a:pt x="326165" y="72638"/>
                      <a:pt x="461473" y="76911"/>
                    </a:cubicBezTo>
                    <a:cubicBezTo>
                      <a:pt x="596781" y="81184"/>
                      <a:pt x="686513" y="206522"/>
                      <a:pt x="811851" y="196552"/>
                    </a:cubicBezTo>
                    <a:cubicBezTo>
                      <a:pt x="937189" y="186582"/>
                      <a:pt x="1095286" y="34182"/>
                      <a:pt x="1213503" y="17091"/>
                    </a:cubicBezTo>
                    <a:cubicBezTo>
                      <a:pt x="1331720" y="0"/>
                      <a:pt x="1468453" y="81184"/>
                      <a:pt x="1521152" y="94003"/>
                    </a:cubicBezTo>
                    <a:cubicBezTo>
                      <a:pt x="1573851" y="106822"/>
                      <a:pt x="1551774" y="100412"/>
                      <a:pt x="1529697" y="94003"/>
                    </a:cubicBezTo>
                  </a:path>
                </a:pathLst>
              </a:custGeom>
              <a:noFill/>
              <a:ln w="254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Isosceles Triangle 178"/>
              <p:cNvSpPr/>
              <p:nvPr/>
            </p:nvSpPr>
            <p:spPr>
              <a:xfrm rot="7368744" flipH="1">
                <a:off x="3685640" y="2290946"/>
                <a:ext cx="68488" cy="104061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oep 10"/>
            <p:cNvGrpSpPr/>
            <p:nvPr/>
          </p:nvGrpSpPr>
          <p:grpSpPr>
            <a:xfrm>
              <a:off x="144379" y="726856"/>
              <a:ext cx="4436444" cy="2943068"/>
              <a:chOff x="144379" y="1205420"/>
              <a:chExt cx="4436444" cy="2943068"/>
            </a:xfrm>
          </p:grpSpPr>
          <p:grpSp>
            <p:nvGrpSpPr>
              <p:cNvPr id="158" name="Groep 9"/>
              <p:cNvGrpSpPr/>
              <p:nvPr/>
            </p:nvGrpSpPr>
            <p:grpSpPr>
              <a:xfrm>
                <a:off x="305685" y="1707885"/>
                <a:ext cx="4275138" cy="2164450"/>
                <a:chOff x="305685" y="1707885"/>
                <a:chExt cx="4275138" cy="2164450"/>
              </a:xfrm>
            </p:grpSpPr>
            <p:cxnSp>
              <p:nvCxnSpPr>
                <p:cNvPr id="161" name="Straight Connector 145"/>
                <p:cNvCxnSpPr/>
                <p:nvPr/>
              </p:nvCxnSpPr>
              <p:spPr>
                <a:xfrm>
                  <a:off x="923223" y="3540493"/>
                  <a:ext cx="8280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cxnSp>
            <p:sp>
              <p:nvSpPr>
                <p:cNvPr id="162" name="TextBox 146"/>
                <p:cNvSpPr txBox="1"/>
                <p:nvPr/>
              </p:nvSpPr>
              <p:spPr>
                <a:xfrm>
                  <a:off x="305685" y="3595336"/>
                  <a:ext cx="160020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prstClr val="black"/>
                      </a:solidFill>
                      <a:latin typeface="Calibri"/>
                      <a:cs typeface="+mn-cs"/>
                    </a:rPr>
                    <a:t>a</a:t>
                  </a:r>
                  <a:r>
                    <a:rPr lang="en-US" sz="1200" dirty="0" smtClean="0">
                      <a:solidFill>
                        <a:prstClr val="black"/>
                      </a:solidFill>
                      <a:latin typeface="Calibri"/>
                      <a:cs typeface="+mn-cs"/>
                    </a:rPr>
                    <a:t>tomic ground state</a:t>
                  </a:r>
                  <a:endParaRPr lang="nl-BE" sz="120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63" name="Straight Connector 147"/>
                <p:cNvCxnSpPr/>
                <p:nvPr/>
              </p:nvCxnSpPr>
              <p:spPr>
                <a:xfrm>
                  <a:off x="909903" y="2029069"/>
                  <a:ext cx="864096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cxnSp>
            <p:sp>
              <p:nvSpPr>
                <p:cNvPr id="164" name="TextBox 148"/>
                <p:cNvSpPr txBox="1"/>
                <p:nvPr/>
              </p:nvSpPr>
              <p:spPr>
                <a:xfrm>
                  <a:off x="350204" y="1707885"/>
                  <a:ext cx="152400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prstClr val="black"/>
                      </a:solidFill>
                      <a:latin typeface="Calibri"/>
                      <a:cs typeface="+mn-cs"/>
                    </a:rPr>
                    <a:t>a</a:t>
                  </a:r>
                  <a:r>
                    <a:rPr lang="en-US" sz="1200" dirty="0" smtClean="0">
                      <a:solidFill>
                        <a:prstClr val="black"/>
                      </a:solidFill>
                      <a:latin typeface="Calibri"/>
                      <a:cs typeface="+mn-cs"/>
                    </a:rPr>
                    <a:t>tomic excited  state</a:t>
                  </a:r>
                  <a:endParaRPr lang="nl-BE" sz="120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65" name="Straight Connector 149"/>
                <p:cNvCxnSpPr/>
                <p:nvPr/>
              </p:nvCxnSpPr>
              <p:spPr>
                <a:xfrm>
                  <a:off x="1990023" y="1813045"/>
                  <a:ext cx="100811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6" name="Straight Connector 150"/>
                <p:cNvCxnSpPr/>
                <p:nvPr/>
              </p:nvCxnSpPr>
              <p:spPr>
                <a:xfrm>
                  <a:off x="1990023" y="2029069"/>
                  <a:ext cx="100811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7" name="Straight Connector 151"/>
                <p:cNvCxnSpPr/>
                <p:nvPr/>
              </p:nvCxnSpPr>
              <p:spPr>
                <a:xfrm>
                  <a:off x="1990023" y="2245093"/>
                  <a:ext cx="100811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168" name="TextBox 152"/>
                <p:cNvSpPr txBox="1"/>
                <p:nvPr/>
              </p:nvSpPr>
              <p:spPr>
                <a:xfrm>
                  <a:off x="2980623" y="1711693"/>
                  <a:ext cx="1600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dirty="0" smtClean="0">
                      <a:solidFill>
                        <a:prstClr val="black"/>
                      </a:solidFill>
                      <a:latin typeface="Calibri"/>
                      <a:cs typeface="+mn-cs"/>
                    </a:rPr>
                    <a:t>Hyperfine splitting (100 MHz)</a:t>
                  </a:r>
                  <a:endParaRPr lang="nl-BE" sz="140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69" name="Straight Connector 154"/>
                <p:cNvCxnSpPr/>
                <p:nvPr/>
              </p:nvCxnSpPr>
              <p:spPr>
                <a:xfrm flipV="1">
                  <a:off x="1773999" y="1813045"/>
                  <a:ext cx="216024" cy="21602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0" name="Straight Connector 156"/>
                <p:cNvCxnSpPr/>
                <p:nvPr/>
              </p:nvCxnSpPr>
              <p:spPr>
                <a:xfrm>
                  <a:off x="1773999" y="2029069"/>
                  <a:ext cx="216024" cy="21602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159" name="Tekstvak 68"/>
              <p:cNvSpPr txBox="1"/>
              <p:nvPr/>
            </p:nvSpPr>
            <p:spPr>
              <a:xfrm>
                <a:off x="989842" y="1205420"/>
                <a:ext cx="22813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COLLAPS (</a:t>
                </a:r>
                <a:r>
                  <a:rPr lang="nl-BE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since</a:t>
                </a:r>
                <a:r>
                  <a:rPr lang="nl-BE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1978) </a:t>
                </a:r>
                <a:endParaRPr lang="nl-BE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0" name="Rechthoek 70"/>
              <p:cNvSpPr/>
              <p:nvPr/>
            </p:nvSpPr>
            <p:spPr>
              <a:xfrm>
                <a:off x="144379" y="1578543"/>
                <a:ext cx="4321743" cy="256994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4859589" y="1040757"/>
            <a:ext cx="4180978" cy="3755457"/>
            <a:chOff x="4774131" y="719391"/>
            <a:chExt cx="4180978" cy="3755457"/>
          </a:xfrm>
        </p:grpSpPr>
        <p:cxnSp>
          <p:nvCxnSpPr>
            <p:cNvPr id="179" name="Straight Arrow Connector 77"/>
            <p:cNvCxnSpPr/>
            <p:nvPr/>
          </p:nvCxnSpPr>
          <p:spPr>
            <a:xfrm flipV="1">
              <a:off x="6175063" y="3155883"/>
              <a:ext cx="1008112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0" name="Straight Connector 79"/>
            <p:cNvCxnSpPr/>
            <p:nvPr/>
          </p:nvCxnSpPr>
          <p:spPr>
            <a:xfrm>
              <a:off x="6679119" y="3371907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Groep 12"/>
            <p:cNvGrpSpPr/>
            <p:nvPr/>
          </p:nvGrpSpPr>
          <p:grpSpPr>
            <a:xfrm>
              <a:off x="4878919" y="3607937"/>
              <a:ext cx="1787883" cy="544390"/>
              <a:chOff x="4878919" y="3753215"/>
              <a:chExt cx="1787883" cy="544390"/>
            </a:xfrm>
          </p:grpSpPr>
          <p:grpSp>
            <p:nvGrpSpPr>
              <p:cNvPr id="209" name="Groep 6"/>
              <p:cNvGrpSpPr/>
              <p:nvPr/>
            </p:nvGrpSpPr>
            <p:grpSpPr>
              <a:xfrm>
                <a:off x="4878919" y="3753215"/>
                <a:ext cx="1787883" cy="544390"/>
                <a:chOff x="4878919" y="3753215"/>
                <a:chExt cx="1787883" cy="544390"/>
              </a:xfrm>
            </p:grpSpPr>
            <p:sp>
              <p:nvSpPr>
                <p:cNvPr id="211" name="TextBox 81"/>
                <p:cNvSpPr txBox="1"/>
                <p:nvPr/>
              </p:nvSpPr>
              <p:spPr>
                <a:xfrm>
                  <a:off x="5818471" y="3928273"/>
                  <a:ext cx="3970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 smtClean="0">
                      <a:solidFill>
                        <a:srgbClr val="FF0000"/>
                      </a:solidFill>
                    </a:rPr>
                    <a:t>λ</a:t>
                  </a:r>
                  <a:r>
                    <a:rPr lang="en-US" baseline="-25000" dirty="0" smtClean="0">
                      <a:solidFill>
                        <a:srgbClr val="FF0000"/>
                      </a:solidFill>
                    </a:rPr>
                    <a:t>1</a:t>
                  </a:r>
                  <a:endParaRPr lang="nl-BE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2" name="Freeform 82"/>
                <p:cNvSpPr/>
                <p:nvPr/>
              </p:nvSpPr>
              <p:spPr>
                <a:xfrm>
                  <a:off x="5092951" y="3753215"/>
                  <a:ext cx="1573851" cy="206522"/>
                </a:xfrm>
                <a:custGeom>
                  <a:avLst/>
                  <a:gdLst>
                    <a:gd name="connsiteX0" fmla="*/ 0 w 1573851"/>
                    <a:gd name="connsiteY0" fmla="*/ 170915 h 206522"/>
                    <a:gd name="connsiteX1" fmla="*/ 461473 w 1573851"/>
                    <a:gd name="connsiteY1" fmla="*/ 76911 h 206522"/>
                    <a:gd name="connsiteX2" fmla="*/ 811851 w 1573851"/>
                    <a:gd name="connsiteY2" fmla="*/ 196552 h 206522"/>
                    <a:gd name="connsiteX3" fmla="*/ 1213503 w 1573851"/>
                    <a:gd name="connsiteY3" fmla="*/ 17091 h 206522"/>
                    <a:gd name="connsiteX4" fmla="*/ 1521152 w 1573851"/>
                    <a:gd name="connsiteY4" fmla="*/ 94003 h 206522"/>
                    <a:gd name="connsiteX5" fmla="*/ 1529697 w 1573851"/>
                    <a:gd name="connsiteY5" fmla="*/ 94003 h 206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3851" h="206522">
                      <a:moveTo>
                        <a:pt x="0" y="170915"/>
                      </a:moveTo>
                      <a:cubicBezTo>
                        <a:pt x="163082" y="121776"/>
                        <a:pt x="326165" y="72638"/>
                        <a:pt x="461473" y="76911"/>
                      </a:cubicBezTo>
                      <a:cubicBezTo>
                        <a:pt x="596781" y="81184"/>
                        <a:pt x="686513" y="206522"/>
                        <a:pt x="811851" y="196552"/>
                      </a:cubicBezTo>
                      <a:cubicBezTo>
                        <a:pt x="937189" y="186582"/>
                        <a:pt x="1095286" y="34182"/>
                        <a:pt x="1213503" y="17091"/>
                      </a:cubicBezTo>
                      <a:cubicBezTo>
                        <a:pt x="1331720" y="0"/>
                        <a:pt x="1468453" y="81184"/>
                        <a:pt x="1521152" y="94003"/>
                      </a:cubicBezTo>
                      <a:cubicBezTo>
                        <a:pt x="1573851" y="106822"/>
                        <a:pt x="1551774" y="100412"/>
                        <a:pt x="1529697" y="94003"/>
                      </a:cubicBezTo>
                    </a:path>
                  </a:pathLst>
                </a:cu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213" name="TextBox 83"/>
                <p:cNvSpPr txBox="1"/>
                <p:nvPr/>
              </p:nvSpPr>
              <p:spPr>
                <a:xfrm>
                  <a:off x="4878919" y="3949233"/>
                  <a:ext cx="108012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tx1"/>
                      </a:solidFill>
                    </a:rPr>
                    <a:t>laser photon</a:t>
                  </a:r>
                  <a:endParaRPr lang="nl-BE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10" name="Isosceles Triangle 84"/>
              <p:cNvSpPr/>
              <p:nvPr/>
            </p:nvSpPr>
            <p:spPr>
              <a:xfrm rot="7368744" flipH="1">
                <a:off x="6563143" y="3810162"/>
                <a:ext cx="68488" cy="104061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cxnSp>
          <p:nvCxnSpPr>
            <p:cNvPr id="182" name="Straight Arrow Connector 88"/>
            <p:cNvCxnSpPr/>
            <p:nvPr/>
          </p:nvCxnSpPr>
          <p:spPr>
            <a:xfrm flipV="1">
              <a:off x="7183175" y="1496995"/>
              <a:ext cx="6896" cy="16588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83" name="Groep 13"/>
            <p:cNvGrpSpPr/>
            <p:nvPr/>
          </p:nvGrpSpPr>
          <p:grpSpPr>
            <a:xfrm>
              <a:off x="5509479" y="2030395"/>
              <a:ext cx="1626484" cy="447698"/>
              <a:chOff x="5509479" y="2175673"/>
              <a:chExt cx="1626484" cy="447698"/>
            </a:xfrm>
          </p:grpSpPr>
          <p:sp>
            <p:nvSpPr>
              <p:cNvPr id="205" name="Isosceles Triangle 91"/>
              <p:cNvSpPr/>
              <p:nvPr/>
            </p:nvSpPr>
            <p:spPr>
              <a:xfrm rot="7368744" flipH="1">
                <a:off x="7049689" y="2493802"/>
                <a:ext cx="68488" cy="104061"/>
              </a:xfrm>
              <a:prstGeom prst="triangl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grpSp>
            <p:nvGrpSpPr>
              <p:cNvPr id="206" name="Groep 7"/>
              <p:cNvGrpSpPr/>
              <p:nvPr/>
            </p:nvGrpSpPr>
            <p:grpSpPr>
              <a:xfrm>
                <a:off x="5509479" y="2175673"/>
                <a:ext cx="1573851" cy="447698"/>
                <a:chOff x="5509479" y="2175673"/>
                <a:chExt cx="1573851" cy="447698"/>
              </a:xfrm>
            </p:grpSpPr>
            <p:sp>
              <p:nvSpPr>
                <p:cNvPr id="207" name="Freeform 90"/>
                <p:cNvSpPr/>
                <p:nvPr/>
              </p:nvSpPr>
              <p:spPr>
                <a:xfrm>
                  <a:off x="5509479" y="2416849"/>
                  <a:ext cx="1573851" cy="206522"/>
                </a:xfrm>
                <a:custGeom>
                  <a:avLst/>
                  <a:gdLst>
                    <a:gd name="connsiteX0" fmla="*/ 0 w 1573851"/>
                    <a:gd name="connsiteY0" fmla="*/ 170915 h 206522"/>
                    <a:gd name="connsiteX1" fmla="*/ 461473 w 1573851"/>
                    <a:gd name="connsiteY1" fmla="*/ 76911 h 206522"/>
                    <a:gd name="connsiteX2" fmla="*/ 811851 w 1573851"/>
                    <a:gd name="connsiteY2" fmla="*/ 196552 h 206522"/>
                    <a:gd name="connsiteX3" fmla="*/ 1213503 w 1573851"/>
                    <a:gd name="connsiteY3" fmla="*/ 17091 h 206522"/>
                    <a:gd name="connsiteX4" fmla="*/ 1521152 w 1573851"/>
                    <a:gd name="connsiteY4" fmla="*/ 94003 h 206522"/>
                    <a:gd name="connsiteX5" fmla="*/ 1529697 w 1573851"/>
                    <a:gd name="connsiteY5" fmla="*/ 94003 h 206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3851" h="206522">
                      <a:moveTo>
                        <a:pt x="0" y="170915"/>
                      </a:moveTo>
                      <a:cubicBezTo>
                        <a:pt x="163082" y="121776"/>
                        <a:pt x="326165" y="72638"/>
                        <a:pt x="461473" y="76911"/>
                      </a:cubicBezTo>
                      <a:cubicBezTo>
                        <a:pt x="596781" y="81184"/>
                        <a:pt x="686513" y="206522"/>
                        <a:pt x="811851" y="196552"/>
                      </a:cubicBezTo>
                      <a:cubicBezTo>
                        <a:pt x="937189" y="186582"/>
                        <a:pt x="1095286" y="34182"/>
                        <a:pt x="1213503" y="17091"/>
                      </a:cubicBezTo>
                      <a:cubicBezTo>
                        <a:pt x="1331720" y="0"/>
                        <a:pt x="1468453" y="81184"/>
                        <a:pt x="1521152" y="94003"/>
                      </a:cubicBezTo>
                      <a:cubicBezTo>
                        <a:pt x="1573851" y="106822"/>
                        <a:pt x="1551774" y="100412"/>
                        <a:pt x="1529697" y="94003"/>
                      </a:cubicBezTo>
                    </a:path>
                  </a:pathLst>
                </a:cu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208" name="TextBox 92"/>
                <p:cNvSpPr txBox="1"/>
                <p:nvPr/>
              </p:nvSpPr>
              <p:spPr>
                <a:xfrm>
                  <a:off x="6047071" y="2175673"/>
                  <a:ext cx="4229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 smtClean="0">
                      <a:solidFill>
                        <a:schemeClr val="tx2"/>
                      </a:solidFill>
                    </a:rPr>
                    <a:t>λ</a:t>
                  </a:r>
                  <a:r>
                    <a:rPr lang="en-US" baseline="-25000" dirty="0" smtClean="0">
                      <a:solidFill>
                        <a:schemeClr val="tx2"/>
                      </a:solidFill>
                    </a:rPr>
                    <a:t>2</a:t>
                  </a:r>
                  <a:endParaRPr lang="nl-BE" dirty="0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84" name="Groep 8"/>
            <p:cNvGrpSpPr/>
            <p:nvPr/>
          </p:nvGrpSpPr>
          <p:grpSpPr>
            <a:xfrm>
              <a:off x="5437471" y="1119850"/>
              <a:ext cx="2041359" cy="1687606"/>
              <a:chOff x="5437471" y="1265128"/>
              <a:chExt cx="2041359" cy="1687606"/>
            </a:xfrm>
          </p:grpSpPr>
          <p:sp>
            <p:nvSpPr>
              <p:cNvPr id="203" name="TextBox 89"/>
              <p:cNvSpPr txBox="1"/>
              <p:nvPr/>
            </p:nvSpPr>
            <p:spPr>
              <a:xfrm>
                <a:off x="5437471" y="2675735"/>
                <a:ext cx="1828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second step laser photon</a:t>
                </a:r>
                <a:endParaRPr lang="nl-BE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TextBox 93"/>
              <p:cNvSpPr txBox="1"/>
              <p:nvPr/>
            </p:nvSpPr>
            <p:spPr>
              <a:xfrm>
                <a:off x="5539553" y="1265128"/>
                <a:ext cx="19392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 b="1" dirty="0" err="1" smtClean="0">
                    <a:latin typeface="Calibri" panose="020F0502020204030204" pitchFamily="34" charset="0"/>
                  </a:rPr>
                  <a:t>detect</a:t>
                </a:r>
                <a:r>
                  <a:rPr lang="nl-BE" sz="1600" b="1" dirty="0" smtClean="0">
                    <a:latin typeface="Calibri" panose="020F0502020204030204" pitchFamily="34" charset="0"/>
                  </a:rPr>
                  <a:t> a </a:t>
                </a:r>
                <a:r>
                  <a:rPr lang="nl-BE" sz="1600" b="1" dirty="0" err="1">
                    <a:latin typeface="Calibri" panose="020F0502020204030204" pitchFamily="34" charset="0"/>
                  </a:rPr>
                  <a:t>r</a:t>
                </a:r>
                <a:r>
                  <a:rPr lang="nl-BE" sz="1600" b="1" dirty="0" err="1" smtClean="0">
                    <a:latin typeface="Calibri" panose="020F0502020204030204" pitchFamily="34" charset="0"/>
                  </a:rPr>
                  <a:t>esonantly</a:t>
                </a:r>
                <a:r>
                  <a:rPr lang="nl-BE" sz="1600" b="1" dirty="0" smtClean="0">
                    <a:latin typeface="Calibri" panose="020F0502020204030204" pitchFamily="34" charset="0"/>
                  </a:rPr>
                  <a:t> </a:t>
                </a:r>
                <a:r>
                  <a:rPr lang="nl-BE" sz="1600" b="1" dirty="0" err="1" smtClean="0">
                    <a:latin typeface="Calibri" panose="020F0502020204030204" pitchFamily="34" charset="0"/>
                  </a:rPr>
                  <a:t>excited</a:t>
                </a:r>
                <a:r>
                  <a:rPr lang="nl-BE" sz="1600" b="1" dirty="0" smtClean="0">
                    <a:latin typeface="Calibri" panose="020F0502020204030204" pitchFamily="34" charset="0"/>
                  </a:rPr>
                  <a:t> ion</a:t>
                </a:r>
                <a:endParaRPr lang="nl-BE" sz="1600" b="1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85" name="Groep 5"/>
            <p:cNvGrpSpPr/>
            <p:nvPr/>
          </p:nvGrpSpPr>
          <p:grpSpPr>
            <a:xfrm>
              <a:off x="4774131" y="719391"/>
              <a:ext cx="4180978" cy="3755457"/>
              <a:chOff x="4774131" y="864669"/>
              <a:chExt cx="4180978" cy="3755457"/>
            </a:xfrm>
          </p:grpSpPr>
          <p:sp>
            <p:nvSpPr>
              <p:cNvPr id="186" name="Tekstvak 69"/>
              <p:cNvSpPr txBox="1"/>
              <p:nvPr/>
            </p:nvSpPr>
            <p:spPr>
              <a:xfrm>
                <a:off x="5973977" y="864669"/>
                <a:ext cx="21210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CRIS (</a:t>
                </a:r>
                <a:r>
                  <a:rPr lang="nl-BE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since</a:t>
                </a:r>
                <a:r>
                  <a:rPr lang="nl-BE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2012)</a:t>
                </a:r>
                <a:endParaRPr lang="nl-BE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87" name="Groep 4"/>
              <p:cNvGrpSpPr/>
              <p:nvPr/>
            </p:nvGrpSpPr>
            <p:grpSpPr>
              <a:xfrm>
                <a:off x="4774131" y="1251284"/>
                <a:ext cx="4180978" cy="3368842"/>
                <a:chOff x="4774131" y="1251284"/>
                <a:chExt cx="4180978" cy="3368842"/>
              </a:xfrm>
            </p:grpSpPr>
            <p:grpSp>
              <p:nvGrpSpPr>
                <p:cNvPr id="188" name="Groep 3"/>
                <p:cNvGrpSpPr/>
                <p:nvPr/>
              </p:nvGrpSpPr>
              <p:grpSpPr>
                <a:xfrm>
                  <a:off x="5344779" y="1413673"/>
                  <a:ext cx="3610330" cy="3078273"/>
                  <a:chOff x="5344779" y="1413673"/>
                  <a:chExt cx="3610330" cy="3078273"/>
                </a:xfrm>
              </p:grpSpPr>
              <p:sp>
                <p:nvSpPr>
                  <p:cNvPr id="190" name="TextBox 70"/>
                  <p:cNvSpPr txBox="1"/>
                  <p:nvPr/>
                </p:nvSpPr>
                <p:spPr>
                  <a:xfrm>
                    <a:off x="6936378" y="4184169"/>
                    <a:ext cx="20187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Atomic ground state</a:t>
                    </a:r>
                    <a:endParaRPr lang="nl-BE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1" name="TextBox 72"/>
                  <p:cNvSpPr txBox="1"/>
                  <p:nvPr/>
                </p:nvSpPr>
                <p:spPr>
                  <a:xfrm>
                    <a:off x="5344779" y="3205653"/>
                    <a:ext cx="124308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excited  state</a:t>
                    </a:r>
                    <a:endParaRPr lang="nl-BE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2" name="TextBox 76"/>
                  <p:cNvSpPr txBox="1"/>
                  <p:nvPr/>
                </p:nvSpPr>
                <p:spPr>
                  <a:xfrm>
                    <a:off x="8090184" y="3291239"/>
                    <a:ext cx="8382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Hyperfine splitting</a:t>
                    </a:r>
                    <a:endParaRPr lang="nl-BE" sz="1200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93" name="Groep 2"/>
                  <p:cNvGrpSpPr/>
                  <p:nvPr/>
                </p:nvGrpSpPr>
                <p:grpSpPr>
                  <a:xfrm>
                    <a:off x="5815023" y="1947073"/>
                    <a:ext cx="2232248" cy="2353816"/>
                    <a:chOff x="5815023" y="1947073"/>
                    <a:chExt cx="2232248" cy="2353816"/>
                  </a:xfrm>
                </p:grpSpPr>
                <p:cxnSp>
                  <p:nvCxnSpPr>
                    <p:cNvPr id="195" name="Straight Connector 69"/>
                    <p:cNvCxnSpPr/>
                    <p:nvPr/>
                  </p:nvCxnSpPr>
                  <p:spPr>
                    <a:xfrm>
                      <a:off x="5872967" y="4300889"/>
                      <a:ext cx="828000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71"/>
                    <p:cNvCxnSpPr/>
                    <p:nvPr/>
                  </p:nvCxnSpPr>
                  <p:spPr>
                    <a:xfrm>
                      <a:off x="5815023" y="3517185"/>
                      <a:ext cx="864096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73"/>
                    <p:cNvCxnSpPr/>
                    <p:nvPr/>
                  </p:nvCxnSpPr>
                  <p:spPr>
                    <a:xfrm>
                      <a:off x="6895143" y="3301161"/>
                      <a:ext cx="1008112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74"/>
                    <p:cNvCxnSpPr/>
                    <p:nvPr/>
                  </p:nvCxnSpPr>
                  <p:spPr>
                    <a:xfrm>
                      <a:off x="6895143" y="3517185"/>
                      <a:ext cx="1008112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75"/>
                    <p:cNvCxnSpPr/>
                    <p:nvPr/>
                  </p:nvCxnSpPr>
                  <p:spPr>
                    <a:xfrm>
                      <a:off x="6895143" y="3733209"/>
                      <a:ext cx="1008112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78"/>
                    <p:cNvCxnSpPr/>
                    <p:nvPr/>
                  </p:nvCxnSpPr>
                  <p:spPr>
                    <a:xfrm flipV="1">
                      <a:off x="6679119" y="3301161"/>
                      <a:ext cx="216024" cy="21602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80"/>
                    <p:cNvCxnSpPr/>
                    <p:nvPr/>
                  </p:nvCxnSpPr>
                  <p:spPr>
                    <a:xfrm>
                      <a:off x="6679119" y="3517185"/>
                      <a:ext cx="216024" cy="21602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85"/>
                    <p:cNvCxnSpPr/>
                    <p:nvPr/>
                  </p:nvCxnSpPr>
                  <p:spPr>
                    <a:xfrm>
                      <a:off x="5815023" y="1947073"/>
                      <a:ext cx="2232248" cy="0"/>
                    </a:xfrm>
                    <a:prstGeom prst="line">
                      <a:avLst/>
                    </a:prstGeom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94" name="TextBox 87"/>
                  <p:cNvSpPr txBox="1"/>
                  <p:nvPr/>
                </p:nvSpPr>
                <p:spPr>
                  <a:xfrm>
                    <a:off x="7385334" y="1413673"/>
                    <a:ext cx="108012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continuum</a:t>
                    </a:r>
                    <a:endParaRPr lang="nl-BE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89" name="Rechthoek 71"/>
                <p:cNvSpPr/>
                <p:nvPr/>
              </p:nvSpPr>
              <p:spPr>
                <a:xfrm>
                  <a:off x="4774131" y="1251284"/>
                  <a:ext cx="4167738" cy="336884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</p:grpSp>
        </p:grpSp>
      </p:grpSp>
      <p:sp>
        <p:nvSpPr>
          <p:cNvPr id="214" name="Tekstvak 73"/>
          <p:cNvSpPr txBox="1"/>
          <p:nvPr/>
        </p:nvSpPr>
        <p:spPr>
          <a:xfrm>
            <a:off x="5090367" y="4841897"/>
            <a:ext cx="37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1600" dirty="0" smtClean="0"/>
              <a:t>ultra-low background ( 1 event /10 min)</a:t>
            </a:r>
          </a:p>
          <a:p>
            <a:pPr marL="285750" indent="-285750">
              <a:buFontTx/>
              <a:buChar char="-"/>
            </a:pPr>
            <a:r>
              <a:rPr lang="nl-BE" sz="1600" b="1" dirty="0" err="1" smtClean="0"/>
              <a:t>need</a:t>
            </a:r>
            <a:r>
              <a:rPr lang="nl-BE" sz="1600" b="1" dirty="0" smtClean="0"/>
              <a:t> few 10’s </a:t>
            </a:r>
            <a:r>
              <a:rPr lang="nl-BE" sz="1600" b="1" dirty="0" err="1" smtClean="0"/>
              <a:t>ions</a:t>
            </a:r>
            <a:r>
              <a:rPr lang="nl-BE" sz="1600" b="1" dirty="0" smtClean="0"/>
              <a:t>/s </a:t>
            </a:r>
            <a:r>
              <a:rPr lang="nl-BE" sz="1600" dirty="0" err="1" smtClean="0"/>
              <a:t>from</a:t>
            </a:r>
            <a:r>
              <a:rPr lang="nl-BE" sz="1600" dirty="0" smtClean="0"/>
              <a:t> ISOLDE</a:t>
            </a:r>
          </a:p>
        </p:txBody>
      </p:sp>
      <p:pic>
        <p:nvPicPr>
          <p:cNvPr id="216" name="Picture 215" descr="http://isolde-cris.web.cern.ch/isolde-cris/images/index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31" y="1170376"/>
            <a:ext cx="878669" cy="4875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432" y="1147987"/>
            <a:ext cx="1584321" cy="4281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9" name="TextBox 218"/>
          <p:cNvSpPr txBox="1"/>
          <p:nvPr/>
        </p:nvSpPr>
        <p:spPr>
          <a:xfrm>
            <a:off x="5281303" y="6275744"/>
            <a:ext cx="390074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K.T. Flanagan et al., PRL 111, 212501 (2013)</a:t>
            </a:r>
          </a:p>
          <a:p>
            <a:r>
              <a:rPr lang="en-US" sz="1600" i="1" dirty="0" smtClean="0"/>
              <a:t>R.P. de Groote et al</a:t>
            </a:r>
            <a:r>
              <a:rPr lang="en-US" sz="1600" i="1" dirty="0"/>
              <a:t>., PRL115, 132501 (2015) </a:t>
            </a:r>
            <a:endParaRPr lang="nl-BE" sz="1600" i="1" dirty="0"/>
          </a:p>
        </p:txBody>
      </p:sp>
      <p:sp>
        <p:nvSpPr>
          <p:cNvPr id="220" name="TextBox 219"/>
          <p:cNvSpPr txBox="1"/>
          <p:nvPr/>
        </p:nvSpPr>
        <p:spPr>
          <a:xfrm>
            <a:off x="265925" y="6308715"/>
            <a:ext cx="381726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B. Cheal et al., PRL 104, 252502 (2010)</a:t>
            </a:r>
          </a:p>
          <a:p>
            <a:r>
              <a:rPr lang="en-US" sz="1600" i="1" dirty="0" smtClean="0"/>
              <a:t>P. </a:t>
            </a:r>
            <a:r>
              <a:rPr lang="en-US" sz="1600" i="1" dirty="0"/>
              <a:t>Vingerhoets et al., </a:t>
            </a:r>
            <a:r>
              <a:rPr lang="en-US" sz="1600" i="1" dirty="0" smtClean="0"/>
              <a:t>PRC 82</a:t>
            </a:r>
            <a:r>
              <a:rPr lang="en-US" sz="1600" i="1" dirty="0"/>
              <a:t>, 064311 (2010)</a:t>
            </a:r>
            <a:endParaRPr lang="nl-BE" sz="1600" i="1" dirty="0"/>
          </a:p>
        </p:txBody>
      </p:sp>
      <p:sp>
        <p:nvSpPr>
          <p:cNvPr id="221" name="Tekstvak 72"/>
          <p:cNvSpPr txBox="1"/>
          <p:nvPr/>
        </p:nvSpPr>
        <p:spPr>
          <a:xfrm>
            <a:off x="322275" y="4269730"/>
            <a:ext cx="452310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1600" dirty="0" smtClean="0"/>
              <a:t>low background </a:t>
            </a:r>
            <a:r>
              <a:rPr lang="nl-BE" sz="1600" dirty="0" err="1" smtClean="0"/>
              <a:t>with</a:t>
            </a:r>
            <a:r>
              <a:rPr lang="nl-BE" sz="1600" dirty="0" smtClean="0"/>
              <a:t> </a:t>
            </a:r>
            <a:r>
              <a:rPr lang="nl-BE" sz="1600" dirty="0" err="1" smtClean="0"/>
              <a:t>bunched</a:t>
            </a:r>
            <a:r>
              <a:rPr lang="nl-BE" sz="1600" dirty="0" smtClean="0"/>
              <a:t> </a:t>
            </a:r>
            <a:r>
              <a:rPr lang="nl-BE" sz="1600" dirty="0" err="1" smtClean="0"/>
              <a:t>beams</a:t>
            </a:r>
            <a:r>
              <a:rPr lang="en-US" sz="1600" dirty="0" smtClean="0"/>
              <a:t> </a:t>
            </a:r>
            <a:r>
              <a:rPr lang="nl-BE" sz="1600" dirty="0" smtClean="0"/>
              <a:t>(</a:t>
            </a:r>
            <a:r>
              <a:rPr lang="nl-BE" sz="1600" dirty="0"/>
              <a:t>few/s</a:t>
            </a:r>
            <a:r>
              <a:rPr lang="nl-BE" sz="1600" dirty="0" smtClean="0"/>
              <a:t>) </a:t>
            </a:r>
            <a:r>
              <a:rPr lang="nl-BE" sz="1600" dirty="0" err="1" smtClean="0"/>
              <a:t>since</a:t>
            </a:r>
            <a:r>
              <a:rPr lang="nl-BE" sz="1600" dirty="0" smtClean="0"/>
              <a:t> 2008 </a:t>
            </a:r>
            <a:endParaRPr lang="nl-BE" sz="1600" dirty="0"/>
          </a:p>
          <a:p>
            <a:pPr marL="285750" indent="-285750">
              <a:buFontTx/>
              <a:buChar char="-"/>
            </a:pPr>
            <a:r>
              <a:rPr lang="nl-BE" sz="1600" b="1" dirty="0" err="1" smtClean="0"/>
              <a:t>need</a:t>
            </a:r>
            <a:r>
              <a:rPr lang="nl-BE" sz="1600" b="1" dirty="0" smtClean="0"/>
              <a:t> few 1.000’s </a:t>
            </a:r>
            <a:r>
              <a:rPr lang="nl-BE" sz="1600" b="1" dirty="0" err="1" smtClean="0"/>
              <a:t>ions</a:t>
            </a:r>
            <a:r>
              <a:rPr lang="nl-BE" sz="1600" b="1" dirty="0" smtClean="0"/>
              <a:t>/s</a:t>
            </a:r>
            <a:r>
              <a:rPr lang="nl-BE" sz="1600" dirty="0" smtClean="0"/>
              <a:t> </a:t>
            </a:r>
            <a:r>
              <a:rPr lang="nl-BE" sz="1600" dirty="0" err="1" smtClean="0"/>
              <a:t>from</a:t>
            </a:r>
            <a:r>
              <a:rPr lang="nl-BE" sz="1600" dirty="0" smtClean="0"/>
              <a:t> ISOLDE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87637" y="5607285"/>
            <a:ext cx="596210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Collinear </a:t>
            </a:r>
            <a:r>
              <a:rPr lang="en-US" b="1" dirty="0" smtClean="0">
                <a:sym typeface="Wingdings" panose="05000000000000000000" pitchFamily="2" charset="2"/>
              </a:rPr>
              <a:t>==</a:t>
            </a:r>
            <a:r>
              <a:rPr lang="en-US" b="1" dirty="0" smtClean="0"/>
              <a:t> high resolution: 20-60 MHz 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can resolve all hyperfine peaks to extract I,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dirty="0" smtClean="0">
                <a:sym typeface="Wingdings" panose="05000000000000000000" pitchFamily="2" charset="2"/>
              </a:rPr>
              <a:t>, Q,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 smtClean="0">
                <a:sym typeface="Wingdings" panose="05000000000000000000" pitchFamily="2" charset="2"/>
              </a:rPr>
              <a:t>&lt;r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6181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Inversion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smtClean="0">
                <a:latin typeface="Symbol" panose="05050102010706020507" pitchFamily="18" charset="2"/>
              </a:rPr>
              <a:t>p</a:t>
            </a:r>
            <a:r>
              <a:rPr lang="nl-BE" dirty="0" smtClean="0"/>
              <a:t>f</a:t>
            </a:r>
            <a:r>
              <a:rPr lang="nl-B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5/2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smtClean="0">
                <a:latin typeface="Symbol" panose="05050102010706020507" pitchFamily="18" charset="2"/>
              </a:rPr>
              <a:t>p</a:t>
            </a:r>
            <a:r>
              <a:rPr lang="nl-BE" dirty="0" smtClean="0"/>
              <a:t>p</a:t>
            </a:r>
            <a:r>
              <a:rPr lang="nl-BE" baseline="-25000" dirty="0" smtClean="0"/>
              <a:t>3/2</a:t>
            </a:r>
            <a:r>
              <a:rPr lang="nl-BE" dirty="0" smtClean="0"/>
              <a:t> levels in Cu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-1" y="1121459"/>
            <a:ext cx="4655086" cy="3252111"/>
            <a:chOff x="-10392" y="623330"/>
            <a:chExt cx="4655086" cy="3252111"/>
          </a:xfrm>
        </p:grpSpPr>
        <p:grpSp>
          <p:nvGrpSpPr>
            <p:cNvPr id="15" name="Group 14"/>
            <p:cNvGrpSpPr/>
            <p:nvPr/>
          </p:nvGrpSpPr>
          <p:grpSpPr>
            <a:xfrm>
              <a:off x="-1" y="1138365"/>
              <a:ext cx="3616036" cy="2737076"/>
              <a:chOff x="-1" y="1138365"/>
              <a:chExt cx="3616036" cy="273707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1138365"/>
                <a:ext cx="3616036" cy="273707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29936" y="1319596"/>
                <a:ext cx="587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baseline="30000" dirty="0" smtClean="0"/>
                  <a:t>75</a:t>
                </a:r>
                <a:r>
                  <a:rPr lang="nl-BE" dirty="0" smtClean="0"/>
                  <a:t>Cu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3687" y="2455410"/>
                <a:ext cx="1279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baseline="30000" dirty="0" smtClean="0"/>
                  <a:t>75</a:t>
                </a:r>
                <a:r>
                  <a:rPr lang="nl-BE" dirty="0" smtClean="0"/>
                  <a:t>Cu (N=46)</a:t>
                </a:r>
                <a:endParaRPr lang="en-US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616035" y="1504262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RILIS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33327" y="2811843"/>
              <a:ext cx="1011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COLLAPS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0392" y="623330"/>
              <a:ext cx="381687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BE" sz="1600" i="1" dirty="0" smtClean="0"/>
                <a:t>K.T. Flanagan et al., PRL 103, 142501 (2009)</a:t>
              </a:r>
              <a:endParaRPr lang="en-US" sz="1600" i="1" dirty="0"/>
            </a:p>
            <a:p>
              <a:r>
                <a:rPr lang="nl-BE" sz="1600" i="1" dirty="0"/>
                <a:t>	</a:t>
              </a:r>
              <a:r>
                <a:rPr lang="nl-BE" sz="1600" i="1" baseline="30000" dirty="0" smtClean="0"/>
                <a:t>71,73,75</a:t>
              </a:r>
              <a:r>
                <a:rPr lang="nl-BE" sz="1600" i="1" dirty="0" smtClean="0"/>
                <a:t>Cu HFS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20098" y="4596217"/>
            <a:ext cx="4086248" cy="2094674"/>
            <a:chOff x="-20098" y="3684996"/>
            <a:chExt cx="4086248" cy="209467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t="32055" b="35221"/>
            <a:stretch/>
          </p:blipFill>
          <p:spPr>
            <a:xfrm>
              <a:off x="0" y="4272989"/>
              <a:ext cx="3429000" cy="150668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469512" y="4766551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CRIS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20098" y="3684996"/>
              <a:ext cx="399474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BE" sz="1600" i="1" dirty="0" smtClean="0"/>
                <a:t>R.P. de Groote et al., PRC96, 041302(R) (2017)</a:t>
              </a:r>
            </a:p>
            <a:p>
              <a:r>
                <a:rPr lang="nl-BE" sz="1600" i="1" dirty="0"/>
                <a:t>	</a:t>
              </a:r>
              <a:r>
                <a:rPr lang="nl-BE" sz="1600" i="1" dirty="0" smtClean="0"/>
                <a:t>73,75,77Cu</a:t>
              </a:r>
              <a:endParaRPr lang="en-US" sz="1600" i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25464" y="1060535"/>
            <a:ext cx="406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Model-independent spin </a:t>
            </a:r>
            <a:r>
              <a:rPr lang="nl-BE" b="1" dirty="0" err="1" smtClean="0">
                <a:solidFill>
                  <a:srgbClr val="FF0000"/>
                </a:solidFill>
              </a:rPr>
              <a:t>determinations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25464" y="5614384"/>
            <a:ext cx="4468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Ratio hyperfine parameters A</a:t>
            </a:r>
            <a:r>
              <a:rPr lang="nl-BE" baseline="-25000" dirty="0" smtClean="0"/>
              <a:t>u</a:t>
            </a:r>
            <a:r>
              <a:rPr lang="nl-BE" dirty="0" smtClean="0"/>
              <a:t>/A</a:t>
            </a:r>
            <a:r>
              <a:rPr lang="nl-BE" baseline="-25000" dirty="0" smtClean="0"/>
              <a:t>l</a:t>
            </a:r>
            <a:r>
              <a:rPr lang="nl-BE" dirty="0" smtClean="0"/>
              <a:t> = constant.</a:t>
            </a:r>
          </a:p>
          <a:p>
            <a:r>
              <a:rPr lang="nl-BE" dirty="0" smtClean="0"/>
              <a:t>Ratio </a:t>
            </a:r>
            <a:r>
              <a:rPr lang="nl-BE" dirty="0" err="1" smtClean="0"/>
              <a:t>varies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spin </a:t>
            </a:r>
            <a:r>
              <a:rPr lang="nl-BE" dirty="0" err="1" smtClean="0"/>
              <a:t>used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fit spectra.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4644806" y="2302656"/>
            <a:ext cx="4363179" cy="2892292"/>
            <a:chOff x="4644806" y="2302656"/>
            <a:chExt cx="4363179" cy="2892292"/>
          </a:xfrm>
        </p:grpSpPr>
        <p:grpSp>
          <p:nvGrpSpPr>
            <p:cNvPr id="22" name="Group 21"/>
            <p:cNvGrpSpPr/>
            <p:nvPr/>
          </p:nvGrpSpPr>
          <p:grpSpPr>
            <a:xfrm>
              <a:off x="4644806" y="2302656"/>
              <a:ext cx="4363179" cy="2892292"/>
              <a:chOff x="1081658" y="1563449"/>
              <a:chExt cx="7594751" cy="4820189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7875" y="1688929"/>
                <a:ext cx="3058534" cy="3096557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1658" y="1563449"/>
                <a:ext cx="5697451" cy="4820189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70465" y="2731042"/>
              <a:ext cx="785043" cy="637137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216236" y="2524991"/>
              <a:ext cx="758537" cy="58189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032545" y="2062844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CRIS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133251" y="2062844"/>
            <a:ext cx="101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COLLAPS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644806" y="5178709"/>
            <a:ext cx="3991590" cy="385571"/>
            <a:chOff x="4644806" y="5178709"/>
            <a:chExt cx="3991590" cy="385571"/>
          </a:xfrm>
        </p:grpSpPr>
        <p:sp>
          <p:nvSpPr>
            <p:cNvPr id="33" name="TextBox 32"/>
            <p:cNvSpPr txBox="1"/>
            <p:nvPr/>
          </p:nvSpPr>
          <p:spPr>
            <a:xfrm>
              <a:off x="5974773" y="5194948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I=3/2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29666" y="5178709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I=5/2</a:t>
              </a:r>
              <a:endParaRPr lang="en-US" dirty="0"/>
            </a:p>
          </p:txBody>
        </p:sp>
        <p:cxnSp>
          <p:nvCxnSpPr>
            <p:cNvPr id="36" name="Straight Arrow Connector 35"/>
            <p:cNvCxnSpPr>
              <a:stCxn id="33" idx="3"/>
            </p:cNvCxnSpPr>
            <p:nvPr/>
          </p:nvCxnSpPr>
          <p:spPr>
            <a:xfrm>
              <a:off x="6656370" y="5379614"/>
              <a:ext cx="403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3" idx="1"/>
            </p:cNvCxnSpPr>
            <p:nvPr/>
          </p:nvCxnSpPr>
          <p:spPr>
            <a:xfrm flipH="1" flipV="1">
              <a:off x="4644806" y="5375554"/>
              <a:ext cx="1329967" cy="40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8367403" y="5363375"/>
              <a:ext cx="268993" cy="3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4" idx="1"/>
            </p:cNvCxnSpPr>
            <p:nvPr/>
          </p:nvCxnSpPr>
          <p:spPr>
            <a:xfrm flipH="1">
              <a:off x="7326526" y="5363375"/>
              <a:ext cx="403140" cy="121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535651" y="1365107"/>
            <a:ext cx="278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 smtClean="0">
                <a:solidFill>
                  <a:srgbClr val="FF0000"/>
                </a:solidFill>
              </a:rPr>
              <a:t>Constrains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nuclear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theories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ep 2"/>
          <p:cNvGrpSpPr/>
          <p:nvPr/>
        </p:nvGrpSpPr>
        <p:grpSpPr>
          <a:xfrm>
            <a:off x="-10546" y="1660085"/>
            <a:ext cx="7200900" cy="4865064"/>
            <a:chOff x="0" y="1592625"/>
            <a:chExt cx="7200900" cy="4924425"/>
          </a:xfrm>
        </p:grpSpPr>
        <p:grpSp>
          <p:nvGrpSpPr>
            <p:cNvPr id="70" name="Groep 27"/>
            <p:cNvGrpSpPr/>
            <p:nvPr/>
          </p:nvGrpSpPr>
          <p:grpSpPr>
            <a:xfrm>
              <a:off x="0" y="1592625"/>
              <a:ext cx="7200900" cy="4924425"/>
              <a:chOff x="0" y="1592625"/>
              <a:chExt cx="7200900" cy="4924425"/>
            </a:xfrm>
          </p:grpSpPr>
          <p:pic>
            <p:nvPicPr>
              <p:cNvPr id="7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5" b="-965"/>
              <a:stretch/>
            </p:blipFill>
            <p:spPr bwMode="auto">
              <a:xfrm>
                <a:off x="0" y="1592625"/>
                <a:ext cx="7200900" cy="4924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Rechthoek 24"/>
              <p:cNvSpPr/>
              <p:nvPr/>
            </p:nvSpPr>
            <p:spPr>
              <a:xfrm>
                <a:off x="3610098" y="5484951"/>
                <a:ext cx="3586348" cy="10212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ep 18"/>
            <p:cNvGrpSpPr/>
            <p:nvPr/>
          </p:nvGrpSpPr>
          <p:grpSpPr>
            <a:xfrm>
              <a:off x="1615044" y="4636190"/>
              <a:ext cx="412292" cy="1355019"/>
              <a:chOff x="1615044" y="4636190"/>
              <a:chExt cx="412292" cy="1355019"/>
            </a:xfrm>
          </p:grpSpPr>
          <p:grpSp>
            <p:nvGrpSpPr>
              <p:cNvPr id="72" name="Groep 16"/>
              <p:cNvGrpSpPr/>
              <p:nvPr/>
            </p:nvGrpSpPr>
            <p:grpSpPr>
              <a:xfrm>
                <a:off x="1804072" y="4636190"/>
                <a:ext cx="59155" cy="1056410"/>
                <a:chOff x="3347864" y="5301208"/>
                <a:chExt cx="59155" cy="1056410"/>
              </a:xfrm>
            </p:grpSpPr>
            <p:cxnSp>
              <p:nvCxnSpPr>
                <p:cNvPr id="74" name="Rechte verbindingslijn 11"/>
                <p:cNvCxnSpPr/>
                <p:nvPr/>
              </p:nvCxnSpPr>
              <p:spPr>
                <a:xfrm>
                  <a:off x="3347864" y="5301208"/>
                  <a:ext cx="0" cy="1044534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Rechte verbindingslijn 15"/>
                <p:cNvCxnSpPr/>
                <p:nvPr/>
              </p:nvCxnSpPr>
              <p:spPr>
                <a:xfrm>
                  <a:off x="3407019" y="5313084"/>
                  <a:ext cx="0" cy="1044534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kstvak 17"/>
              <p:cNvSpPr txBox="1"/>
              <p:nvPr/>
            </p:nvSpPr>
            <p:spPr>
              <a:xfrm>
                <a:off x="1615044" y="5652655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6"/>
                    </a:solidFill>
                  </a:rPr>
                  <a:t>40</a:t>
                </a:r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kstvak 5"/>
          <p:cNvSpPr txBox="1"/>
          <p:nvPr/>
        </p:nvSpPr>
        <p:spPr>
          <a:xfrm>
            <a:off x="1545175" y="1085604"/>
            <a:ext cx="597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focus: regions along/near closed shells (magic numbers)</a:t>
            </a:r>
            <a:endParaRPr lang="en-US" dirty="0"/>
          </a:p>
        </p:txBody>
      </p:sp>
      <p:grpSp>
        <p:nvGrpSpPr>
          <p:cNvPr id="43" name="Groep 22"/>
          <p:cNvGrpSpPr/>
          <p:nvPr/>
        </p:nvGrpSpPr>
        <p:grpSpPr>
          <a:xfrm>
            <a:off x="1268041" y="5060600"/>
            <a:ext cx="3252216" cy="369332"/>
            <a:chOff x="1256165" y="5226854"/>
            <a:chExt cx="3252216" cy="369332"/>
          </a:xfrm>
        </p:grpSpPr>
        <p:sp>
          <p:nvSpPr>
            <p:cNvPr id="44" name="Tekstvak 6"/>
            <p:cNvSpPr txBox="1"/>
            <p:nvPr/>
          </p:nvSpPr>
          <p:spPr>
            <a:xfrm>
              <a:off x="3353898" y="5226854"/>
              <a:ext cx="1154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Mn</a:t>
              </a:r>
              <a:r>
                <a:rPr lang="en-US" dirty="0" smtClean="0"/>
                <a:t> (Z=25)</a:t>
              </a:r>
            </a:p>
          </p:txBody>
        </p:sp>
        <p:sp>
          <p:nvSpPr>
            <p:cNvPr id="45" name="Rechthoek 7"/>
            <p:cNvSpPr/>
            <p:nvPr/>
          </p:nvSpPr>
          <p:spPr>
            <a:xfrm>
              <a:off x="1256165" y="5301208"/>
              <a:ext cx="554268" cy="45719"/>
            </a:xfrm>
            <a:prstGeom prst="rect">
              <a:avLst/>
            </a:prstGeom>
            <a:solidFill>
              <a:srgbClr val="116E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ep 23"/>
          <p:cNvGrpSpPr/>
          <p:nvPr/>
        </p:nvGrpSpPr>
        <p:grpSpPr>
          <a:xfrm>
            <a:off x="1490860" y="4747843"/>
            <a:ext cx="4648016" cy="369332"/>
            <a:chOff x="1477602" y="4883589"/>
            <a:chExt cx="4648016" cy="369332"/>
          </a:xfrm>
        </p:grpSpPr>
        <p:sp>
          <p:nvSpPr>
            <p:cNvPr id="47" name="Tekstvak 8"/>
            <p:cNvSpPr txBox="1"/>
            <p:nvPr/>
          </p:nvSpPr>
          <p:spPr>
            <a:xfrm>
              <a:off x="3348896" y="4883589"/>
              <a:ext cx="27767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Ni, Cu, Zn, Ga, Ge (Z=28-32)</a:t>
              </a:r>
            </a:p>
          </p:txBody>
        </p:sp>
        <p:sp>
          <p:nvSpPr>
            <p:cNvPr id="48" name="Rechthoek 10"/>
            <p:cNvSpPr/>
            <p:nvPr/>
          </p:nvSpPr>
          <p:spPr>
            <a:xfrm>
              <a:off x="1477602" y="4970317"/>
              <a:ext cx="776883" cy="153920"/>
            </a:xfrm>
            <a:prstGeom prst="rect">
              <a:avLst/>
            </a:prstGeom>
            <a:solidFill>
              <a:srgbClr val="116E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ep 28"/>
          <p:cNvGrpSpPr/>
          <p:nvPr/>
        </p:nvGrpSpPr>
        <p:grpSpPr>
          <a:xfrm>
            <a:off x="921676" y="5250675"/>
            <a:ext cx="4747398" cy="495137"/>
            <a:chOff x="909800" y="5416929"/>
            <a:chExt cx="4747398" cy="495137"/>
          </a:xfrm>
        </p:grpSpPr>
        <p:sp>
          <p:nvSpPr>
            <p:cNvPr id="50" name="Rechthoek 25"/>
            <p:cNvSpPr/>
            <p:nvPr/>
          </p:nvSpPr>
          <p:spPr>
            <a:xfrm>
              <a:off x="909800" y="5416929"/>
              <a:ext cx="718287" cy="185181"/>
            </a:xfrm>
            <a:prstGeom prst="rect">
              <a:avLst/>
            </a:prstGeom>
            <a:solidFill>
              <a:srgbClr val="116E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kstvak 26"/>
            <p:cNvSpPr txBox="1"/>
            <p:nvPr/>
          </p:nvSpPr>
          <p:spPr>
            <a:xfrm>
              <a:off x="3353362" y="5542734"/>
              <a:ext cx="23038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K, Ca</a:t>
              </a:r>
              <a:r>
                <a:rPr lang="en-US" dirty="0" smtClean="0">
                  <a:solidFill>
                    <a:srgbClr val="FF0000"/>
                  </a:solidFill>
                </a:rPr>
                <a:t>, </a:t>
              </a:r>
              <a:r>
                <a:rPr lang="en-US" dirty="0" err="1" smtClean="0"/>
                <a:t>Sc</a:t>
              </a:r>
              <a:r>
                <a:rPr lang="en-US" dirty="0" smtClean="0"/>
                <a:t> (Z=19, 20, 21)</a:t>
              </a:r>
            </a:p>
          </p:txBody>
        </p:sp>
      </p:grpSp>
      <p:grpSp>
        <p:nvGrpSpPr>
          <p:cNvPr id="52" name="Groep 3"/>
          <p:cNvGrpSpPr/>
          <p:nvPr/>
        </p:nvGrpSpPr>
        <p:grpSpPr>
          <a:xfrm>
            <a:off x="802127" y="4661335"/>
            <a:ext cx="8217136" cy="1041615"/>
            <a:chOff x="920932" y="4866037"/>
            <a:chExt cx="8217136" cy="1041615"/>
          </a:xfrm>
        </p:grpSpPr>
        <p:sp>
          <p:nvSpPr>
            <p:cNvPr id="53" name="Ovaal 29"/>
            <p:cNvSpPr/>
            <p:nvPr/>
          </p:nvSpPr>
          <p:spPr>
            <a:xfrm rot="20280000">
              <a:off x="920932" y="4866037"/>
              <a:ext cx="1569460" cy="7362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54" name="Tekstvak 33"/>
            <p:cNvSpPr txBox="1"/>
            <p:nvPr/>
          </p:nvSpPr>
          <p:spPr>
            <a:xfrm>
              <a:off x="6206607" y="4984322"/>
              <a:ext cx="2931461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Shell structure around</a:t>
              </a:r>
            </a:p>
            <a:p>
              <a:r>
                <a:rPr lang="en-US" dirty="0" smtClean="0"/>
                <a:t>Z=28 </a:t>
              </a:r>
              <a:r>
                <a:rPr lang="en-US" dirty="0">
                  <a:solidFill>
                    <a:srgbClr val="FF0000"/>
                  </a:solidFill>
                </a:rPr>
                <a:t>reaching </a:t>
              </a:r>
              <a:r>
                <a:rPr lang="en-US" baseline="30000" dirty="0">
                  <a:solidFill>
                    <a:srgbClr val="FF0000"/>
                  </a:solidFill>
                </a:rPr>
                <a:t>78</a:t>
              </a:r>
              <a:r>
                <a:rPr lang="en-US" dirty="0">
                  <a:solidFill>
                    <a:srgbClr val="FF0000"/>
                  </a:solidFill>
                </a:rPr>
                <a:t>Ni</a:t>
              </a:r>
            </a:p>
            <a:p>
              <a:r>
                <a:rPr lang="en-US" dirty="0"/>
                <a:t>around Z=20 </a:t>
              </a:r>
              <a:r>
                <a:rPr lang="en-US" dirty="0" smtClean="0">
                  <a:solidFill>
                    <a:srgbClr val="FF0000"/>
                  </a:solidFill>
                </a:rPr>
                <a:t>beyond N=32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059536" y="3794640"/>
            <a:ext cx="5928203" cy="697979"/>
            <a:chOff x="2059536" y="3794640"/>
            <a:chExt cx="5928203" cy="697979"/>
          </a:xfrm>
        </p:grpSpPr>
        <p:sp>
          <p:nvSpPr>
            <p:cNvPr id="56" name="Rechthoek 30"/>
            <p:cNvSpPr/>
            <p:nvPr/>
          </p:nvSpPr>
          <p:spPr>
            <a:xfrm>
              <a:off x="2243550" y="4204008"/>
              <a:ext cx="1338566" cy="45719"/>
            </a:xfrm>
            <a:prstGeom prst="rect">
              <a:avLst/>
            </a:prstGeom>
            <a:solidFill>
              <a:srgbClr val="116E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hthoek 30"/>
            <p:cNvSpPr/>
            <p:nvPr/>
          </p:nvSpPr>
          <p:spPr>
            <a:xfrm>
              <a:off x="2366895" y="4085653"/>
              <a:ext cx="476624" cy="596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059536" y="3794640"/>
              <a:ext cx="5928203" cy="697979"/>
              <a:chOff x="2059536" y="3794640"/>
              <a:chExt cx="5928203" cy="697979"/>
            </a:xfrm>
          </p:grpSpPr>
          <p:sp>
            <p:nvSpPr>
              <p:cNvPr id="59" name="Tekstvak 8"/>
              <p:cNvSpPr txBox="1"/>
              <p:nvPr/>
            </p:nvSpPr>
            <p:spPr>
              <a:xfrm>
                <a:off x="3878560" y="3794640"/>
                <a:ext cx="17107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Cd, In, Sn, Sb </a:t>
                </a:r>
              </a:p>
              <a:p>
                <a:r>
                  <a:rPr lang="en-US" dirty="0" smtClean="0"/>
                  <a:t>(Z=48, 49,50,51)</a:t>
                </a:r>
              </a:p>
            </p:txBody>
          </p:sp>
          <p:sp>
            <p:nvSpPr>
              <p:cNvPr id="60" name="Tekstvak 34"/>
              <p:cNvSpPr txBox="1"/>
              <p:nvPr/>
            </p:nvSpPr>
            <p:spPr>
              <a:xfrm>
                <a:off x="5546045" y="3846288"/>
                <a:ext cx="2441694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Shell evolution from</a:t>
                </a:r>
              </a:p>
              <a:p>
                <a:r>
                  <a:rPr lang="en-US" dirty="0" smtClean="0"/>
                  <a:t>N=50 to beyond N=82</a:t>
                </a:r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059536" y="3888337"/>
                <a:ext cx="1931349" cy="43583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4262926" y="2365761"/>
            <a:ext cx="4756337" cy="1257546"/>
            <a:chOff x="4262926" y="2365761"/>
            <a:chExt cx="4756337" cy="1257546"/>
          </a:xfrm>
        </p:grpSpPr>
        <p:grpSp>
          <p:nvGrpSpPr>
            <p:cNvPr id="63" name="Groep 1"/>
            <p:cNvGrpSpPr/>
            <p:nvPr/>
          </p:nvGrpSpPr>
          <p:grpSpPr>
            <a:xfrm>
              <a:off x="4821382" y="2371845"/>
              <a:ext cx="4197881" cy="1251462"/>
              <a:chOff x="4821382" y="2549975"/>
              <a:chExt cx="4197881" cy="1251462"/>
            </a:xfrm>
          </p:grpSpPr>
          <p:sp>
            <p:nvSpPr>
              <p:cNvPr id="65" name="Rechthoek 30"/>
              <p:cNvSpPr/>
              <p:nvPr/>
            </p:nvSpPr>
            <p:spPr>
              <a:xfrm>
                <a:off x="4821382" y="2695501"/>
                <a:ext cx="561110" cy="4918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hthoek 31"/>
              <p:cNvSpPr/>
              <p:nvPr/>
            </p:nvSpPr>
            <p:spPr>
              <a:xfrm>
                <a:off x="5541820" y="2681653"/>
                <a:ext cx="241464" cy="6154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kstvak 32"/>
              <p:cNvSpPr txBox="1"/>
              <p:nvPr/>
            </p:nvSpPr>
            <p:spPr>
              <a:xfrm>
                <a:off x="6217993" y="2549975"/>
                <a:ext cx="749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Fr, Ra </a:t>
                </a:r>
              </a:p>
            </p:txBody>
          </p:sp>
          <p:sp>
            <p:nvSpPr>
              <p:cNvPr id="68" name="Tekstvak 34"/>
              <p:cNvSpPr txBox="1"/>
              <p:nvPr/>
            </p:nvSpPr>
            <p:spPr>
              <a:xfrm>
                <a:off x="6401943" y="2878107"/>
                <a:ext cx="2617320" cy="9233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Shape coexistence</a:t>
                </a:r>
              </a:p>
              <a:p>
                <a:r>
                  <a:rPr lang="en-US" dirty="0" err="1" smtClean="0"/>
                  <a:t>Octupole</a:t>
                </a:r>
                <a:r>
                  <a:rPr lang="en-US" dirty="0" smtClean="0"/>
                  <a:t> deformation</a:t>
                </a:r>
              </a:p>
              <a:p>
                <a:r>
                  <a:rPr lang="en-US" dirty="0" smtClean="0"/>
                  <a:t>Fundamental symmetries </a:t>
                </a:r>
                <a:endParaRPr lang="en-US" dirty="0"/>
              </a:p>
            </p:txBody>
          </p:sp>
        </p:grpSp>
        <p:sp>
          <p:nvSpPr>
            <p:cNvPr id="64" name="Oval 63"/>
            <p:cNvSpPr/>
            <p:nvPr/>
          </p:nvSpPr>
          <p:spPr>
            <a:xfrm>
              <a:off x="4262926" y="2365761"/>
              <a:ext cx="1931349" cy="4358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78" name="Rechthoek 30"/>
          <p:cNvSpPr/>
          <p:nvPr/>
        </p:nvSpPr>
        <p:spPr>
          <a:xfrm>
            <a:off x="2267743" y="4155656"/>
            <a:ext cx="476624" cy="596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8" name="Rechthoek 30"/>
          <p:cNvSpPr/>
          <p:nvPr/>
        </p:nvSpPr>
        <p:spPr>
          <a:xfrm>
            <a:off x="2661269" y="4044686"/>
            <a:ext cx="1065122" cy="45719"/>
          </a:xfrm>
          <a:prstGeom prst="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hthoek 30"/>
          <p:cNvSpPr/>
          <p:nvPr/>
        </p:nvSpPr>
        <p:spPr>
          <a:xfrm>
            <a:off x="2822314" y="4094224"/>
            <a:ext cx="894822" cy="45719"/>
          </a:xfrm>
          <a:prstGeom prst="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hthoek 30"/>
          <p:cNvSpPr/>
          <p:nvPr/>
        </p:nvSpPr>
        <p:spPr>
          <a:xfrm>
            <a:off x="1268818" y="5386371"/>
            <a:ext cx="34859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1043608" y="0"/>
            <a:ext cx="7643192" cy="980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Collinear laser spectroscopy at ISOLDE</a:t>
            </a:r>
            <a:br>
              <a:rPr lang="en-US" sz="3600" dirty="0" smtClean="0"/>
            </a:br>
            <a:r>
              <a:rPr lang="en-US" sz="1600" dirty="0" smtClean="0"/>
              <a:t>Review: J. Phys. G 44, 064002 (2017)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86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961" y="41699"/>
            <a:ext cx="7643192" cy="980736"/>
          </a:xfrm>
        </p:spPr>
        <p:txBody>
          <a:bodyPr>
            <a:noAutofit/>
          </a:bodyPr>
          <a:lstStyle/>
          <a:p>
            <a:r>
              <a:rPr lang="en-US" sz="3600" dirty="0"/>
              <a:t>Collinear laser spectroscopy at ISOLDE</a:t>
            </a:r>
            <a:br>
              <a:rPr lang="en-US" sz="3600" dirty="0"/>
            </a:br>
            <a:r>
              <a:rPr lang="en-US" sz="1600" dirty="0" smtClean="0"/>
              <a:t>Review: J. Phys. </a:t>
            </a:r>
            <a:r>
              <a:rPr lang="en-US" sz="1600" dirty="0"/>
              <a:t>G 44, 064002 </a:t>
            </a:r>
            <a:r>
              <a:rPr lang="en-US" sz="1600" dirty="0" smtClean="0"/>
              <a:t>(2017) </a:t>
            </a:r>
            <a:endParaRPr lang="en-US" sz="1600" dirty="0"/>
          </a:p>
        </p:txBody>
      </p:sp>
      <p:sp>
        <p:nvSpPr>
          <p:cNvPr id="215" name="TextBox 214"/>
          <p:cNvSpPr txBox="1"/>
          <p:nvPr/>
        </p:nvSpPr>
        <p:spPr>
          <a:xfrm>
            <a:off x="1358715" y="5575783"/>
            <a:ext cx="596210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Collinear </a:t>
            </a:r>
            <a:r>
              <a:rPr lang="en-US" b="1" dirty="0" smtClean="0">
                <a:sym typeface="Wingdings" panose="05000000000000000000" pitchFamily="2" charset="2"/>
              </a:rPr>
              <a:t>==</a:t>
            </a:r>
            <a:r>
              <a:rPr lang="en-US" b="1" dirty="0" smtClean="0"/>
              <a:t> high resolution: 20-60 MHz 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can resolve all hyperfine peaks to extract I,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dirty="0" smtClean="0">
                <a:sym typeface="Wingdings" panose="05000000000000000000" pitchFamily="2" charset="2"/>
              </a:rPr>
              <a:t>, Q,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 smtClean="0">
                <a:sym typeface="Wingdings" panose="05000000000000000000" pitchFamily="2" charset="2"/>
              </a:rPr>
              <a:t>&lt;r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&gt;</a:t>
            </a:r>
          </a:p>
        </p:txBody>
      </p:sp>
      <p:pic>
        <p:nvPicPr>
          <p:cNvPr id="216" name="Picture 215" descr="http://isolde-cris.web.cern.ch/isolde-cris/images/index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84" y="1105105"/>
            <a:ext cx="878669" cy="4875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6" y="1212589"/>
            <a:ext cx="1584321" cy="4281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9" name="TextBox 218"/>
          <p:cNvSpPr txBox="1"/>
          <p:nvPr/>
        </p:nvSpPr>
        <p:spPr>
          <a:xfrm>
            <a:off x="5151575" y="6297843"/>
            <a:ext cx="390074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K.T. Flanagan et al., PRL 111, 212501 (2013)</a:t>
            </a:r>
          </a:p>
          <a:p>
            <a:r>
              <a:rPr lang="en-US" sz="1600" i="1" dirty="0" smtClean="0"/>
              <a:t>R.P. de Groote et al</a:t>
            </a:r>
            <a:r>
              <a:rPr lang="en-US" sz="1600" i="1" dirty="0"/>
              <a:t>., PRL115, 132501 (2015) </a:t>
            </a:r>
            <a:endParaRPr lang="nl-BE" sz="1600" i="1" dirty="0"/>
          </a:p>
        </p:txBody>
      </p:sp>
      <p:sp>
        <p:nvSpPr>
          <p:cNvPr id="220" name="TextBox 219"/>
          <p:cNvSpPr txBox="1"/>
          <p:nvPr/>
        </p:nvSpPr>
        <p:spPr>
          <a:xfrm>
            <a:off x="177543" y="6297843"/>
            <a:ext cx="381726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B. Cheal et al., PRL 104, 252502 (2010)</a:t>
            </a:r>
          </a:p>
          <a:p>
            <a:r>
              <a:rPr lang="en-US" sz="1600" i="1" dirty="0" smtClean="0"/>
              <a:t>P. </a:t>
            </a:r>
            <a:r>
              <a:rPr lang="en-US" sz="1600" i="1" dirty="0"/>
              <a:t>Vingerhoets et al., </a:t>
            </a:r>
            <a:r>
              <a:rPr lang="en-US" sz="1600" i="1" dirty="0" smtClean="0"/>
              <a:t>PRC 82</a:t>
            </a:r>
            <a:r>
              <a:rPr lang="en-US" sz="1600" i="1" dirty="0"/>
              <a:t>, 064311 (2010)</a:t>
            </a:r>
            <a:endParaRPr lang="nl-BE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244696" y="1223320"/>
            <a:ext cx="186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Photon</a:t>
            </a:r>
            <a:r>
              <a:rPr lang="nl-BE" dirty="0" smtClean="0"/>
              <a:t> </a:t>
            </a:r>
            <a:r>
              <a:rPr lang="nl-BE" dirty="0" err="1" smtClean="0"/>
              <a:t>detection</a:t>
            </a:r>
            <a:r>
              <a:rPr lang="nl-BE" dirty="0" smtClean="0"/>
              <a:t> 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032489" y="1159323"/>
            <a:ext cx="148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Ion </a:t>
            </a:r>
            <a:r>
              <a:rPr lang="nl-BE" dirty="0" err="1" smtClean="0"/>
              <a:t>detection</a:t>
            </a:r>
            <a:r>
              <a:rPr lang="nl-BE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01" y="1970524"/>
            <a:ext cx="4319711" cy="1537172"/>
          </a:xfrm>
          <a:prstGeom prst="rect">
            <a:avLst/>
          </a:prstGeom>
        </p:spPr>
      </p:pic>
      <p:pic>
        <p:nvPicPr>
          <p:cNvPr id="77" name="Afbeelding 6" descr="schemes.png"/>
          <p:cNvPicPr>
            <a:picLocks noChangeAspect="1"/>
          </p:cNvPicPr>
          <p:nvPr/>
        </p:nvPicPr>
        <p:blipFill rotWithShape="1">
          <a:blip r:embed="rId5"/>
          <a:srcRect t="49417" r="25863"/>
          <a:stretch/>
        </p:blipFill>
        <p:spPr>
          <a:xfrm>
            <a:off x="5847945" y="3565224"/>
            <a:ext cx="2815208" cy="19857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894" y="1852166"/>
            <a:ext cx="4321872" cy="3311060"/>
            <a:chOff x="17894" y="1852166"/>
            <a:chExt cx="4321872" cy="33110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894" y="1852166"/>
              <a:ext cx="4321872" cy="33110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84664" y="3523842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aseline="30000" dirty="0" smtClean="0"/>
                <a:t>72</a:t>
              </a:r>
              <a:r>
                <a:rPr lang="nl-BE" dirty="0" smtClean="0"/>
                <a:t>Cu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98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dirty="0" smtClean="0">
                <a:latin typeface="Lucida Sans" charset="0"/>
              </a:rPr>
              <a:t>The ISOL </a:t>
            </a:r>
            <a:r>
              <a:rPr lang="nl-BE" dirty="0" err="1" smtClean="0">
                <a:latin typeface="Lucida Sans" charset="0"/>
              </a:rPr>
              <a:t>method</a:t>
            </a:r>
            <a:endParaRPr lang="en-US" dirty="0">
              <a:latin typeface="Lucida Sans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60653" y="2140526"/>
            <a:ext cx="6410412" cy="3694421"/>
            <a:chOff x="1209396" y="2213373"/>
            <a:chExt cx="4802764" cy="2425700"/>
          </a:xfrm>
        </p:grpSpPr>
        <p:pic>
          <p:nvPicPr>
            <p:cNvPr id="26628" name="Picture 1" descr="Slide8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97" r="33939" b="42152"/>
            <a:stretch/>
          </p:blipFill>
          <p:spPr bwMode="auto">
            <a:xfrm>
              <a:off x="1431365" y="2213373"/>
              <a:ext cx="4580795" cy="242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209396" y="3322650"/>
              <a:ext cx="586523" cy="3255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FF0000"/>
                  </a:solidFill>
                </a:rPr>
                <a:t>Proton beam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360207" y="4190809"/>
              <a:ext cx="4311288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05059" y="4576292"/>
            <a:ext cx="215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Mass selection with dipole magnets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708" y="5300061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Element selection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6629" name="Picture 7" descr="Slide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61629" b="2374"/>
          <a:stretch>
            <a:fillRect/>
          </a:stretch>
        </p:blipFill>
        <p:spPr bwMode="auto">
          <a:xfrm>
            <a:off x="4598708" y="5147399"/>
            <a:ext cx="4420159" cy="125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" name="Content Placeholder 1"/>
          <p:cNvSpPr>
            <a:spLocks noGrp="1"/>
          </p:cNvSpPr>
          <p:nvPr>
            <p:ph idx="1"/>
          </p:nvPr>
        </p:nvSpPr>
        <p:spPr bwMode="auto">
          <a:xfrm>
            <a:off x="1060652" y="914400"/>
            <a:ext cx="7792403" cy="204419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600"/>
              </a:spcBef>
              <a:buFont typeface="Wingdings" charset="0"/>
              <a:buChar char="u"/>
            </a:pPr>
            <a:r>
              <a:rPr lang="en-US" sz="1800" b="1" dirty="0" smtClean="0">
                <a:solidFill>
                  <a:srgbClr val="FF0000"/>
                </a:solidFill>
                <a:latin typeface="Lucida Sans" charset="0"/>
              </a:rPr>
              <a:t>Target bombarded with some energetic beam (proton, ions, photons…)</a:t>
            </a:r>
          </a:p>
          <a:p>
            <a:pPr>
              <a:spcBef>
                <a:spcPts val="600"/>
              </a:spcBef>
              <a:buFont typeface="Wingdings" charset="0"/>
              <a:buChar char="u"/>
            </a:pPr>
            <a:r>
              <a:rPr lang="nl-BE" sz="1800" b="1" dirty="0" smtClean="0">
                <a:solidFill>
                  <a:srgbClr val="FF0000"/>
                </a:solidFill>
                <a:latin typeface="Lucida Sans" charset="0"/>
              </a:rPr>
              <a:t>Ion source </a:t>
            </a:r>
            <a:r>
              <a:rPr lang="nl-BE" sz="1800" b="1" dirty="0" err="1" smtClean="0">
                <a:solidFill>
                  <a:srgbClr val="FF0000"/>
                </a:solidFill>
                <a:latin typeface="Lucida Sans" charset="0"/>
              </a:rPr>
              <a:t>to</a:t>
            </a:r>
            <a:r>
              <a:rPr lang="nl-BE" sz="1800" b="1" dirty="0" smtClean="0">
                <a:solidFill>
                  <a:srgbClr val="FF0000"/>
                </a:solidFill>
                <a:latin typeface="Lucida Sans" charset="0"/>
              </a:rPr>
              <a:t> </a:t>
            </a:r>
            <a:r>
              <a:rPr lang="nl-BE" sz="1800" b="1" dirty="0" err="1" smtClean="0">
                <a:solidFill>
                  <a:srgbClr val="FF0000"/>
                </a:solidFill>
                <a:latin typeface="Lucida Sans" charset="0"/>
              </a:rPr>
              <a:t>ionize</a:t>
            </a:r>
            <a:r>
              <a:rPr lang="nl-BE" sz="1800" b="1" dirty="0" smtClean="0">
                <a:solidFill>
                  <a:srgbClr val="FF0000"/>
                </a:solidFill>
                <a:latin typeface="Lucida Sans" charset="0"/>
              </a:rPr>
              <a:t> </a:t>
            </a:r>
            <a:r>
              <a:rPr lang="nl-BE" sz="1800" b="1" dirty="0" err="1" smtClean="0">
                <a:solidFill>
                  <a:srgbClr val="FF0000"/>
                </a:solidFill>
                <a:latin typeface="Lucida Sans" charset="0"/>
              </a:rPr>
              <a:t>the</a:t>
            </a:r>
            <a:r>
              <a:rPr lang="nl-BE" sz="1800" b="1" dirty="0" smtClean="0">
                <a:solidFill>
                  <a:srgbClr val="FF0000"/>
                </a:solidFill>
                <a:latin typeface="Lucida Sans" charset="0"/>
              </a:rPr>
              <a:t> </a:t>
            </a:r>
            <a:r>
              <a:rPr lang="nl-BE" sz="1800" b="1" dirty="0" err="1" smtClean="0">
                <a:solidFill>
                  <a:srgbClr val="FF0000"/>
                </a:solidFill>
                <a:latin typeface="Lucida Sans" charset="0"/>
              </a:rPr>
              <a:t>exotic</a:t>
            </a:r>
            <a:r>
              <a:rPr lang="nl-BE" sz="1800" b="1" dirty="0" smtClean="0">
                <a:solidFill>
                  <a:srgbClr val="FF0000"/>
                </a:solidFill>
                <a:latin typeface="Lucida Sans" charset="0"/>
              </a:rPr>
              <a:t> </a:t>
            </a:r>
            <a:r>
              <a:rPr lang="nl-BE" sz="1800" b="1" dirty="0" err="1" smtClean="0">
                <a:solidFill>
                  <a:srgbClr val="FF0000"/>
                </a:solidFill>
                <a:latin typeface="Lucida Sans" charset="0"/>
              </a:rPr>
              <a:t>atoms</a:t>
            </a:r>
            <a:r>
              <a:rPr lang="nl-BE" sz="1800" b="1" dirty="0" smtClean="0">
                <a:solidFill>
                  <a:srgbClr val="FF0000"/>
                </a:solidFill>
                <a:latin typeface="Lucida Sans" charset="0"/>
              </a:rPr>
              <a:t> (1+)</a:t>
            </a:r>
          </a:p>
          <a:p>
            <a:pPr>
              <a:spcBef>
                <a:spcPts val="600"/>
              </a:spcBef>
              <a:buFont typeface="Wingdings" charset="0"/>
              <a:buChar char="u"/>
            </a:pPr>
            <a:r>
              <a:rPr lang="nl-BE" sz="1800" b="1" dirty="0" smtClean="0">
                <a:solidFill>
                  <a:srgbClr val="FF0000"/>
                </a:solidFill>
                <a:latin typeface="Lucida Sans" charset="0"/>
              </a:rPr>
              <a:t>Mass separator </a:t>
            </a:r>
            <a:r>
              <a:rPr lang="nl-BE" sz="1800" b="1" dirty="0" err="1" smtClean="0">
                <a:solidFill>
                  <a:srgbClr val="FF0000"/>
                </a:solidFill>
                <a:latin typeface="Lucida Sans" charset="0"/>
              </a:rPr>
              <a:t>to</a:t>
            </a:r>
            <a:r>
              <a:rPr lang="nl-BE" sz="1800" b="1" dirty="0" smtClean="0">
                <a:solidFill>
                  <a:srgbClr val="FF0000"/>
                </a:solidFill>
                <a:latin typeface="Lucida Sans" charset="0"/>
              </a:rPr>
              <a:t> select species </a:t>
            </a:r>
            <a:r>
              <a:rPr lang="nl-BE" sz="1800" b="1" dirty="0" err="1" smtClean="0">
                <a:solidFill>
                  <a:srgbClr val="FF0000"/>
                </a:solidFill>
                <a:latin typeface="Lucida Sans" charset="0"/>
              </a:rPr>
              <a:t>with</a:t>
            </a:r>
            <a:r>
              <a:rPr lang="nl-BE" sz="1800" b="1" dirty="0" smtClean="0">
                <a:solidFill>
                  <a:srgbClr val="FF0000"/>
                </a:solidFill>
                <a:latin typeface="Lucida Sans" charset="0"/>
              </a:rPr>
              <a:t> a </a:t>
            </a:r>
            <a:r>
              <a:rPr lang="nl-BE" sz="1800" b="1" dirty="0" err="1" smtClean="0">
                <a:solidFill>
                  <a:srgbClr val="FF0000"/>
                </a:solidFill>
                <a:latin typeface="Lucida Sans" charset="0"/>
              </a:rPr>
              <a:t>particular</a:t>
            </a:r>
            <a:r>
              <a:rPr lang="nl-BE" sz="1800" b="1" dirty="0" smtClean="0">
                <a:solidFill>
                  <a:srgbClr val="FF0000"/>
                </a:solidFill>
                <a:latin typeface="Lucida Sans" charset="0"/>
              </a:rPr>
              <a:t> </a:t>
            </a:r>
            <a:r>
              <a:rPr lang="nl-BE" sz="1800" b="1" dirty="0" err="1" smtClean="0">
                <a:solidFill>
                  <a:srgbClr val="FF0000"/>
                </a:solidFill>
                <a:latin typeface="Lucida Sans" charset="0"/>
              </a:rPr>
              <a:t>mass</a:t>
            </a:r>
            <a:r>
              <a:rPr lang="nl-BE" sz="1800" b="1" dirty="0" smtClean="0">
                <a:solidFill>
                  <a:srgbClr val="FF0000"/>
                </a:solidFill>
                <a:latin typeface="Lucida Sans" charset="0"/>
              </a:rPr>
              <a:t> (</a:t>
            </a:r>
            <a:r>
              <a:rPr lang="nl-BE" sz="1800" b="1" dirty="0" err="1" smtClean="0">
                <a:solidFill>
                  <a:srgbClr val="FF0000"/>
                </a:solidFill>
                <a:latin typeface="Lucida Sans" charset="0"/>
              </a:rPr>
              <a:t>isobars</a:t>
            </a:r>
            <a:r>
              <a:rPr lang="nl-BE" sz="1800" b="1" dirty="0" smtClean="0">
                <a:solidFill>
                  <a:srgbClr val="FF0000"/>
                </a:solidFill>
                <a:latin typeface="Lucida Sans" charset="0"/>
              </a:rPr>
              <a:t>)</a:t>
            </a:r>
            <a:endParaRPr lang="en-US" sz="1800" dirty="0" smtClean="0">
              <a:solidFill>
                <a:srgbClr val="FF0000"/>
              </a:solidFill>
              <a:latin typeface="Lucida Sans" charset="0"/>
            </a:endParaRPr>
          </a:p>
          <a:p>
            <a:pPr>
              <a:buFont typeface="Wingdings" charset="0"/>
              <a:buChar char="u"/>
            </a:pPr>
            <a:endParaRPr lang="en-US" sz="1800" dirty="0">
              <a:latin typeface="Lucida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2754" y="476730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1"/>
                </a:solidFill>
              </a:rPr>
              <a:t>A=N+Z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486" y="4305641"/>
            <a:ext cx="1519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a</a:t>
            </a:r>
            <a:r>
              <a:rPr lang="nl-BE" dirty="0" err="1" smtClean="0"/>
              <a:t>ccelerated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endParaRPr lang="nl-BE" dirty="0" smtClean="0"/>
          </a:p>
          <a:p>
            <a:r>
              <a:rPr lang="nl-BE" dirty="0" smtClean="0"/>
              <a:t>40-60 </a:t>
            </a:r>
            <a:r>
              <a:rPr lang="nl-BE" dirty="0" err="1" smtClean="0"/>
              <a:t>keV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 bwMode="auto">
          <a:xfrm>
            <a:off x="1043608" y="966597"/>
            <a:ext cx="8610600" cy="5486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charset="0"/>
              <a:buChar char="u"/>
            </a:pPr>
            <a:r>
              <a:rPr lang="en-US" sz="1800" b="1" dirty="0">
                <a:solidFill>
                  <a:srgbClr val="69B833"/>
                </a:solidFill>
                <a:latin typeface="Lucida Sans" charset="0"/>
              </a:rPr>
              <a:t>R</a:t>
            </a:r>
            <a:r>
              <a:rPr lang="en-US" sz="1800" dirty="0">
                <a:latin typeface="Lucida Sans" charset="0"/>
              </a:rPr>
              <a:t>esonance </a:t>
            </a:r>
            <a:r>
              <a:rPr lang="en-US" sz="1800" b="1" dirty="0">
                <a:solidFill>
                  <a:srgbClr val="69B833"/>
                </a:solidFill>
                <a:latin typeface="Lucida Sans" charset="0"/>
              </a:rPr>
              <a:t>I</a:t>
            </a:r>
            <a:r>
              <a:rPr lang="en-US" sz="1800" dirty="0">
                <a:latin typeface="Lucida Sans" charset="0"/>
              </a:rPr>
              <a:t>onization </a:t>
            </a:r>
            <a:r>
              <a:rPr lang="en-US" sz="1800" b="1" dirty="0">
                <a:solidFill>
                  <a:srgbClr val="69B833"/>
                </a:solidFill>
                <a:latin typeface="Lucida Sans" charset="0"/>
              </a:rPr>
              <a:t>L</a:t>
            </a:r>
            <a:r>
              <a:rPr lang="en-US" sz="1800" dirty="0">
                <a:latin typeface="Lucida Sans" charset="0"/>
              </a:rPr>
              <a:t>aser </a:t>
            </a:r>
            <a:r>
              <a:rPr lang="en-US" sz="1800" b="1" dirty="0">
                <a:solidFill>
                  <a:srgbClr val="69B833"/>
                </a:solidFill>
                <a:latin typeface="Lucida Sans" charset="0"/>
              </a:rPr>
              <a:t>I</a:t>
            </a:r>
            <a:r>
              <a:rPr lang="en-US" sz="1800" dirty="0">
                <a:latin typeface="Lucida Sans" charset="0"/>
              </a:rPr>
              <a:t>on </a:t>
            </a:r>
            <a:r>
              <a:rPr lang="en-US" sz="1800" b="1" dirty="0" smtClean="0">
                <a:solidFill>
                  <a:srgbClr val="69B833"/>
                </a:solidFill>
                <a:latin typeface="Lucida Sans" charset="0"/>
              </a:rPr>
              <a:t>S</a:t>
            </a:r>
            <a:r>
              <a:rPr lang="en-US" sz="1800" dirty="0" smtClean="0">
                <a:latin typeface="Lucida Sans" charset="0"/>
              </a:rPr>
              <a:t>ource (since 1994)</a:t>
            </a:r>
          </a:p>
          <a:p>
            <a:pPr>
              <a:spcBef>
                <a:spcPts val="600"/>
              </a:spcBef>
              <a:buFont typeface="Wingdings" charset="0"/>
              <a:buChar char="u"/>
            </a:pPr>
            <a:r>
              <a:rPr lang="en-US" sz="1800" b="1" dirty="0" smtClean="0">
                <a:solidFill>
                  <a:srgbClr val="FF0000"/>
                </a:solidFill>
                <a:latin typeface="Lucida Sans" charset="0"/>
              </a:rPr>
              <a:t>Selective and efficient ionization of one particular element </a:t>
            </a:r>
            <a:r>
              <a:rPr lang="en-US" sz="1800" dirty="0" smtClean="0">
                <a:solidFill>
                  <a:srgbClr val="FF0000"/>
                </a:solidFill>
                <a:latin typeface="Lucida Sans" charset="0"/>
              </a:rPr>
              <a:t>(e.g. Tin)</a:t>
            </a:r>
          </a:p>
        </p:txBody>
      </p:sp>
      <p:sp>
        <p:nvSpPr>
          <p:cNvPr id="26626" name="Titl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Lucida Sans" charset="0"/>
              </a:rPr>
              <a:t>Ionization: RILIS</a:t>
            </a:r>
          </a:p>
        </p:txBody>
      </p:sp>
      <p:pic>
        <p:nvPicPr>
          <p:cNvPr id="26629" name="Picture 7" descr="Slide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61629" b="2374"/>
          <a:stretch>
            <a:fillRect/>
          </a:stretch>
        </p:blipFill>
        <p:spPr bwMode="auto">
          <a:xfrm>
            <a:off x="4598708" y="5147399"/>
            <a:ext cx="4420159" cy="125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" descr="image_previe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144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31184" y="1962438"/>
            <a:ext cx="7735047" cy="2425700"/>
            <a:chOff x="570753" y="1536700"/>
            <a:chExt cx="7735047" cy="2425700"/>
          </a:xfrm>
        </p:grpSpPr>
        <p:pic>
          <p:nvPicPr>
            <p:cNvPr id="26628" name="Picture 1" descr="Slide8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97" b="42152"/>
            <a:stretch>
              <a:fillRect/>
            </a:stretch>
          </p:blipFill>
          <p:spPr bwMode="auto">
            <a:xfrm>
              <a:off x="1371600" y="1536700"/>
              <a:ext cx="6934200" cy="242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70753" y="2667000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Proton beam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371600" y="3581400"/>
              <a:ext cx="4267200" cy="350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630" name="Picture 8" descr="DSC0062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0" b="40971"/>
          <a:stretch>
            <a:fillRect/>
          </a:stretch>
        </p:blipFill>
        <p:spPr bwMode="auto">
          <a:xfrm>
            <a:off x="0" y="4105077"/>
            <a:ext cx="4397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05059" y="4576292"/>
            <a:ext cx="215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Isotope Mass selection with dipole magnets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9315" y="5170516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Isotope Element selection with lasers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8687" y="1645344"/>
            <a:ext cx="425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ym typeface="Wingdings" panose="05000000000000000000" pitchFamily="2" charset="2"/>
              </a:rPr>
              <a:t> CAN ALSO  BE USED FOR SPECTROSCOPY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835" y="4162026"/>
            <a:ext cx="4828032" cy="2740420"/>
            <a:chOff x="0" y="3982432"/>
            <a:chExt cx="4828032" cy="2740420"/>
          </a:xfrm>
        </p:grpSpPr>
        <p:grpSp>
          <p:nvGrpSpPr>
            <p:cNvPr id="82" name="Group 85"/>
            <p:cNvGrpSpPr/>
            <p:nvPr/>
          </p:nvGrpSpPr>
          <p:grpSpPr>
            <a:xfrm>
              <a:off x="0" y="3982432"/>
              <a:ext cx="4828032" cy="2740420"/>
              <a:chOff x="0" y="3982432"/>
              <a:chExt cx="4828032" cy="2740420"/>
            </a:xfrm>
          </p:grpSpPr>
          <p:pic>
            <p:nvPicPr>
              <p:cNvPr id="84" name="Picture 3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3982432"/>
                <a:ext cx="4828032" cy="2555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596232" y="6199632"/>
                <a:ext cx="397576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-1000    -500      0        500               12000       13000    </a:t>
                </a:r>
              </a:p>
              <a:p>
                <a:r>
                  <a:rPr lang="en-US" sz="1400" dirty="0" smtClean="0"/>
                  <a:t>	   relative frequency (MHz)</a:t>
                </a:r>
                <a:endParaRPr lang="en-US" sz="1400" dirty="0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 rot="16200000">
              <a:off x="-838326" y="5023401"/>
              <a:ext cx="224208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Fluorescence photon counts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nl-BE" dirty="0" smtClean="0"/>
              <a:t>LASER SPECTROSCOPY</a:t>
            </a:r>
            <a:br>
              <a:rPr lang="nl-BE" dirty="0" smtClean="0"/>
            </a:br>
            <a:r>
              <a:rPr lang="fr-FR" sz="1800" b="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measure</a:t>
            </a:r>
            <a:r>
              <a:rPr lang="fr-FR" sz="1800" b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the hyperfine structure (HFS) in a free </a:t>
            </a:r>
            <a:r>
              <a:rPr lang="fr-FR" sz="1800" b="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atom</a:t>
            </a:r>
            <a:r>
              <a:rPr lang="fr-FR" sz="1800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/ion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94575" y="1509837"/>
            <a:ext cx="2944813" cy="2819034"/>
            <a:chOff x="1689" y="240"/>
            <a:chExt cx="1855" cy="2009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689" y="240"/>
              <a:ext cx="1855" cy="1936"/>
              <a:chOff x="1689" y="240"/>
              <a:chExt cx="1855" cy="1936"/>
            </a:xfrm>
          </p:grpSpPr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flipV="1">
                <a:off x="2285" y="1593"/>
                <a:ext cx="142" cy="3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2426" y="1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1689" y="799"/>
                <a:ext cx="56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 flipV="1">
                <a:off x="2256" y="332"/>
                <a:ext cx="204" cy="4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 flipV="1">
                <a:off x="2256" y="684"/>
                <a:ext cx="175" cy="1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2256" y="799"/>
                <a:ext cx="169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2256" y="799"/>
                <a:ext cx="170" cy="3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2455" y="33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 flipV="1">
                <a:off x="2432" y="674"/>
                <a:ext cx="908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>
                <a:off x="2415" y="968"/>
                <a:ext cx="9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2426" y="11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17"/>
              <p:cNvSpPr txBox="1">
                <a:spLocks noChangeArrowheads="1"/>
              </p:cNvSpPr>
              <p:nvPr/>
            </p:nvSpPr>
            <p:spPr bwMode="auto">
              <a:xfrm>
                <a:off x="3356" y="24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3</a:t>
                </a:r>
                <a:endParaRPr lang="nl-NL" sz="1800" dirty="0"/>
              </a:p>
            </p:txBody>
          </p:sp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1746" y="1607"/>
                <a:ext cx="470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3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S</a:t>
                </a:r>
                <a:r>
                  <a:rPr lang="en-US" sz="2000" baseline="-25000" dirty="0"/>
                  <a:t>1/2</a:t>
                </a:r>
                <a:endParaRPr lang="nl-NL" sz="2000" baseline="-25000" dirty="0"/>
              </a:p>
            </p:txBody>
          </p:sp>
          <p:sp>
            <p:nvSpPr>
              <p:cNvPr id="25" name="Text Box 19"/>
              <p:cNvSpPr txBox="1">
                <a:spLocks noChangeArrowheads="1"/>
              </p:cNvSpPr>
              <p:nvPr/>
            </p:nvSpPr>
            <p:spPr bwMode="auto">
              <a:xfrm>
                <a:off x="1750" y="506"/>
                <a:ext cx="470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3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P</a:t>
                </a:r>
                <a:r>
                  <a:rPr lang="en-US" sz="2000" baseline="-25000" dirty="0"/>
                  <a:t>3/2</a:t>
                </a:r>
                <a:endParaRPr lang="nl-NL" sz="2000" baseline="-25000" dirty="0"/>
              </a:p>
            </p:txBody>
          </p:sp>
          <p:sp>
            <p:nvSpPr>
              <p:cNvPr id="26" name="Text Box 20"/>
              <p:cNvSpPr txBox="1">
                <a:spLocks noChangeArrowheads="1"/>
              </p:cNvSpPr>
              <p:nvPr/>
            </p:nvSpPr>
            <p:spPr bwMode="auto">
              <a:xfrm>
                <a:off x="3350" y="56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2</a:t>
                </a:r>
                <a:endParaRPr lang="nl-NL" sz="1800"/>
              </a:p>
            </p:txBody>
          </p:sp>
          <p:sp>
            <p:nvSpPr>
              <p:cNvPr id="27" name="Text Box 21"/>
              <p:cNvSpPr txBox="1">
                <a:spLocks noChangeArrowheads="1"/>
              </p:cNvSpPr>
              <p:nvPr/>
            </p:nvSpPr>
            <p:spPr bwMode="auto">
              <a:xfrm>
                <a:off x="3350" y="79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1</a:t>
                </a:r>
                <a:endParaRPr lang="nl-NL" sz="1800" dirty="0"/>
              </a:p>
            </p:txBody>
          </p: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3350" y="968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0</a:t>
                </a:r>
                <a:endParaRPr lang="nl-NL" sz="1800" dirty="0"/>
              </a:p>
            </p:txBody>
          </p:sp>
          <p:sp>
            <p:nvSpPr>
              <p:cNvPr id="29" name="Text Box 23"/>
              <p:cNvSpPr txBox="1">
                <a:spLocks noChangeArrowheads="1"/>
              </p:cNvSpPr>
              <p:nvPr/>
            </p:nvSpPr>
            <p:spPr bwMode="auto">
              <a:xfrm>
                <a:off x="3344" y="145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2</a:t>
                </a:r>
                <a:endParaRPr lang="nl-NL" sz="1800"/>
              </a:p>
            </p:txBody>
          </p:sp>
          <p:sp>
            <p:nvSpPr>
              <p:cNvPr id="30" name="Line 24"/>
              <p:cNvSpPr>
                <a:spLocks noChangeShapeType="1"/>
              </p:cNvSpPr>
              <p:nvPr/>
            </p:nvSpPr>
            <p:spPr bwMode="auto">
              <a:xfrm flipV="1">
                <a:off x="2540" y="970"/>
                <a:ext cx="6" cy="6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 flipH="1" flipV="1">
                <a:off x="2619" y="674"/>
                <a:ext cx="2" cy="922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6"/>
              <p:cNvSpPr>
                <a:spLocks noChangeShapeType="1"/>
              </p:cNvSpPr>
              <p:nvPr/>
            </p:nvSpPr>
            <p:spPr bwMode="auto">
              <a:xfrm flipH="1" flipV="1">
                <a:off x="2702" y="332"/>
                <a:ext cx="8" cy="12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7"/>
              <p:cNvSpPr>
                <a:spLocks noChangeShapeType="1"/>
              </p:cNvSpPr>
              <p:nvPr/>
            </p:nvSpPr>
            <p:spPr bwMode="auto">
              <a:xfrm flipV="1">
                <a:off x="2966" y="1111"/>
                <a:ext cx="0" cy="10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8"/>
              <p:cNvSpPr>
                <a:spLocks noChangeShapeType="1"/>
              </p:cNvSpPr>
              <p:nvPr/>
            </p:nvSpPr>
            <p:spPr bwMode="auto">
              <a:xfrm flipV="1">
                <a:off x="3022" y="964"/>
                <a:ext cx="8" cy="1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9"/>
              <p:cNvSpPr>
                <a:spLocks noChangeShapeType="1"/>
              </p:cNvSpPr>
              <p:nvPr/>
            </p:nvSpPr>
            <p:spPr bwMode="auto">
              <a:xfrm flipH="1" flipV="1">
                <a:off x="3160" y="681"/>
                <a:ext cx="3" cy="1495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Line 30"/>
            <p:cNvSpPr>
              <a:spLocks noChangeShapeType="1"/>
            </p:cNvSpPr>
            <p:nvPr/>
          </p:nvSpPr>
          <p:spPr bwMode="auto">
            <a:xfrm>
              <a:off x="1718" y="1905"/>
              <a:ext cx="5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Line 31"/>
            <p:cNvSpPr>
              <a:spLocks noChangeShapeType="1"/>
            </p:cNvSpPr>
            <p:nvPr/>
          </p:nvSpPr>
          <p:spPr bwMode="auto">
            <a:xfrm>
              <a:off x="2285" y="1905"/>
              <a:ext cx="142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2"/>
            <p:cNvSpPr>
              <a:spLocks noChangeShapeType="1"/>
            </p:cNvSpPr>
            <p:nvPr/>
          </p:nvSpPr>
          <p:spPr bwMode="auto">
            <a:xfrm>
              <a:off x="2443" y="2160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3344" y="201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  <a:endParaRPr lang="nl-NL" sz="18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8597" y="1067108"/>
            <a:ext cx="1283620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Fine structure:</a:t>
            </a:r>
          </a:p>
          <a:p>
            <a:pPr algn="ctr"/>
            <a:r>
              <a:rPr lang="en-US" sz="1400" dirty="0"/>
              <a:t>e</a:t>
            </a:r>
            <a:r>
              <a:rPr lang="en-US" sz="1400" dirty="0" smtClean="0"/>
              <a:t>lectron levels </a:t>
            </a:r>
          </a:p>
          <a:p>
            <a:pPr algn="ctr"/>
            <a:r>
              <a:rPr lang="en-US" sz="1400" dirty="0" smtClean="0"/>
              <a:t>with spin</a:t>
            </a:r>
            <a:r>
              <a:rPr lang="en-US" sz="1400" b="1" dirty="0" smtClean="0"/>
              <a:t> J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691275" y="1260487"/>
            <a:ext cx="1613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Hyperfine structure</a:t>
            </a:r>
            <a:endParaRPr lang="en-US" b="1" dirty="0" smtClean="0"/>
          </a:p>
        </p:txBody>
      </p:sp>
      <p:grpSp>
        <p:nvGrpSpPr>
          <p:cNvPr id="38" name="Group 37"/>
          <p:cNvGrpSpPr/>
          <p:nvPr/>
        </p:nvGrpSpPr>
        <p:grpSpPr>
          <a:xfrm>
            <a:off x="1628832" y="3403231"/>
            <a:ext cx="2432304" cy="2917092"/>
            <a:chOff x="1639222" y="3008376"/>
            <a:chExt cx="2432304" cy="2917092"/>
          </a:xfrm>
        </p:grpSpPr>
        <p:sp>
          <p:nvSpPr>
            <p:cNvPr id="39" name="Line 68"/>
            <p:cNvSpPr>
              <a:spLocks noChangeShapeType="1"/>
            </p:cNvSpPr>
            <p:nvPr/>
          </p:nvSpPr>
          <p:spPr bwMode="auto">
            <a:xfrm flipH="1">
              <a:off x="3145536" y="3008376"/>
              <a:ext cx="9144" cy="813816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69"/>
            <p:cNvSpPr txBox="1">
              <a:spLocks noChangeArrowheads="1"/>
            </p:cNvSpPr>
            <p:nvPr/>
          </p:nvSpPr>
          <p:spPr bwMode="auto">
            <a:xfrm>
              <a:off x="3142044" y="3244334"/>
              <a:ext cx="9178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Symbol" pitchFamily="18" charset="2"/>
                </a:rPr>
                <a:t>D</a:t>
              </a:r>
              <a:r>
                <a:rPr lang="en-US" b="1" dirty="0" smtClean="0">
                  <a:solidFill>
                    <a:srgbClr val="00B050"/>
                  </a:solidFill>
                </a:rPr>
                <a:t>E </a:t>
              </a:r>
              <a:r>
                <a:rPr lang="en-US" b="1" dirty="0">
                  <a:solidFill>
                    <a:srgbClr val="00B050"/>
                  </a:solidFill>
                </a:rPr>
                <a:t>~ </a:t>
              </a:r>
              <a:r>
                <a:rPr lang="en-US" b="1" dirty="0" smtClean="0">
                  <a:solidFill>
                    <a:srgbClr val="00B050"/>
                  </a:solidFill>
                </a:rPr>
                <a:t>A </a:t>
              </a:r>
              <a:endParaRPr lang="en-GB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41" name="Line 68"/>
            <p:cNvSpPr>
              <a:spLocks noChangeShapeType="1"/>
            </p:cNvSpPr>
            <p:nvPr/>
          </p:nvSpPr>
          <p:spPr bwMode="auto">
            <a:xfrm rot="5400000">
              <a:off x="2850802" y="4704744"/>
              <a:ext cx="9144" cy="2432304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46507" y="3289369"/>
            <a:ext cx="4531131" cy="895350"/>
            <a:chOff x="4325111" y="2981325"/>
            <a:chExt cx="4531131" cy="895350"/>
          </a:xfrm>
        </p:grpSpPr>
        <p:grpSp>
          <p:nvGrpSpPr>
            <p:cNvPr id="43" name="Group 62"/>
            <p:cNvGrpSpPr/>
            <p:nvPr/>
          </p:nvGrpSpPr>
          <p:grpSpPr>
            <a:xfrm>
              <a:off x="4325111" y="2981325"/>
              <a:ext cx="1819656" cy="895350"/>
              <a:chOff x="6370797" y="2743200"/>
              <a:chExt cx="1920286" cy="895350"/>
            </a:xfrm>
          </p:grpSpPr>
          <p:sp>
            <p:nvSpPr>
              <p:cNvPr id="45" name="Rectangle 63"/>
              <p:cNvSpPr>
                <a:spLocks noChangeArrowheads="1"/>
              </p:cNvSpPr>
              <p:nvPr/>
            </p:nvSpPr>
            <p:spPr bwMode="auto">
              <a:xfrm>
                <a:off x="6370797" y="2743200"/>
                <a:ext cx="1920286" cy="84842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" name="Group 73"/>
              <p:cNvGrpSpPr>
                <a:grpSpLocks/>
              </p:cNvGrpSpPr>
              <p:nvPr/>
            </p:nvGrpSpPr>
            <p:grpSpPr bwMode="auto">
              <a:xfrm>
                <a:off x="6410325" y="2835275"/>
                <a:ext cx="1852613" cy="803275"/>
                <a:chOff x="4192" y="2260"/>
                <a:chExt cx="1167" cy="506"/>
              </a:xfrm>
            </p:grpSpPr>
            <p:grpSp>
              <p:nvGrpSpPr>
                <p:cNvPr id="47" name="Group 62"/>
                <p:cNvGrpSpPr>
                  <a:grpSpLocks/>
                </p:cNvGrpSpPr>
                <p:nvPr/>
              </p:nvGrpSpPr>
              <p:grpSpPr bwMode="auto">
                <a:xfrm>
                  <a:off x="4192" y="2260"/>
                  <a:ext cx="695" cy="506"/>
                  <a:chOff x="4244" y="2420"/>
                  <a:chExt cx="695" cy="506"/>
                </a:xfrm>
              </p:grpSpPr>
              <p:sp>
                <p:nvSpPr>
                  <p:cNvPr id="49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4" y="2527"/>
                    <a:ext cx="363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A=</a:t>
                    </a:r>
                    <a:endParaRPr lang="en-GB"/>
                  </a:p>
                </p:txBody>
              </p:sp>
              <p:sp>
                <p:nvSpPr>
                  <p:cNvPr id="50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34" y="2420"/>
                    <a:ext cx="405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err="1">
                        <a:latin typeface="Symbol" pitchFamily="18" charset="2"/>
                      </a:rPr>
                      <a:t>m</a:t>
                    </a:r>
                    <a:r>
                      <a:rPr lang="en-US" dirty="0" err="1"/>
                      <a:t>B</a:t>
                    </a:r>
                    <a:r>
                      <a:rPr lang="en-US" baseline="-25000" dirty="0" err="1"/>
                      <a:t>J</a:t>
                    </a:r>
                    <a:endParaRPr lang="en-GB" baseline="-25000" dirty="0"/>
                  </a:p>
                </p:txBody>
              </p:sp>
              <p:sp>
                <p:nvSpPr>
                  <p:cNvPr id="51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3" y="2638"/>
                    <a:ext cx="255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IJ</a:t>
                    </a:r>
                    <a:endParaRPr lang="en-GB" baseline="-25000"/>
                  </a:p>
                </p:txBody>
              </p:sp>
              <p:sp>
                <p:nvSpPr>
                  <p:cNvPr id="5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4557" y="2661"/>
                    <a:ext cx="269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4795" y="2346"/>
                  <a:ext cx="564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= </a:t>
                  </a:r>
                  <a:r>
                    <a:rPr lang="en-US" dirty="0">
                      <a:solidFill>
                        <a:srgbClr val="00B050"/>
                      </a:solidFill>
                    </a:rPr>
                    <a:t>g</a:t>
                  </a:r>
                  <a:r>
                    <a:rPr lang="en-US" dirty="0"/>
                    <a:t> B</a:t>
                  </a:r>
                  <a:r>
                    <a:rPr lang="en-US" baseline="-25000" dirty="0"/>
                    <a:t>J</a:t>
                  </a:r>
                  <a:r>
                    <a:rPr lang="en-US" dirty="0"/>
                    <a:t>/J</a:t>
                  </a:r>
                  <a:endParaRPr lang="en-GB" dirty="0"/>
                </a:p>
              </p:txBody>
            </p:sp>
          </p:grpSp>
        </p:grpSp>
        <p:sp>
          <p:nvSpPr>
            <p:cNvPr id="44" name="TextBox 43"/>
            <p:cNvSpPr txBox="1"/>
            <p:nvPr/>
          </p:nvSpPr>
          <p:spPr>
            <a:xfrm>
              <a:off x="6203080" y="3243263"/>
              <a:ext cx="2653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extract </a:t>
              </a:r>
              <a:r>
                <a:rPr lang="en-US" dirty="0" smtClean="0">
                  <a:solidFill>
                    <a:srgbClr val="00B050"/>
                  </a:solidFill>
                </a:rPr>
                <a:t>g </a:t>
              </a:r>
              <a:r>
                <a:rPr lang="en-US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 wave function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64914" y="2040775"/>
            <a:ext cx="1435608" cy="4050792"/>
            <a:chOff x="3575304" y="1645920"/>
            <a:chExt cx="1435608" cy="4050792"/>
          </a:xfrm>
        </p:grpSpPr>
        <p:sp>
          <p:nvSpPr>
            <p:cNvPr id="54" name="Line 68"/>
            <p:cNvSpPr>
              <a:spLocks noChangeShapeType="1"/>
            </p:cNvSpPr>
            <p:nvPr/>
          </p:nvSpPr>
          <p:spPr bwMode="auto">
            <a:xfrm>
              <a:off x="3575304" y="1645920"/>
              <a:ext cx="0" cy="54864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69"/>
            <p:cNvSpPr txBox="1">
              <a:spLocks noChangeArrowheads="1"/>
            </p:cNvSpPr>
            <p:nvPr/>
          </p:nvSpPr>
          <p:spPr bwMode="auto">
            <a:xfrm>
              <a:off x="3654108" y="1714238"/>
              <a:ext cx="13568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  <a:latin typeface="Symbol" pitchFamily="18" charset="2"/>
                </a:rPr>
                <a:t>D</a:t>
              </a:r>
              <a:r>
                <a:rPr lang="en-US" b="1" dirty="0" smtClean="0">
                  <a:solidFill>
                    <a:srgbClr val="7030A0"/>
                  </a:solidFill>
                </a:rPr>
                <a:t>E </a:t>
              </a:r>
              <a:r>
                <a:rPr lang="en-US" b="1" dirty="0">
                  <a:solidFill>
                    <a:srgbClr val="7030A0"/>
                  </a:solidFill>
                </a:rPr>
                <a:t>~ </a:t>
              </a:r>
              <a:r>
                <a:rPr lang="en-US" b="1" dirty="0" smtClean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56" name="Line 68"/>
            <p:cNvSpPr>
              <a:spLocks noChangeShapeType="1"/>
            </p:cNvSpPr>
            <p:nvPr/>
          </p:nvSpPr>
          <p:spPr bwMode="auto">
            <a:xfrm rot="5400000" flipH="1">
              <a:off x="3842004" y="5478780"/>
              <a:ext cx="16764" cy="4191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561610" y="2013343"/>
            <a:ext cx="2388489" cy="966703"/>
            <a:chOff x="4572000" y="1618488"/>
            <a:chExt cx="2388489" cy="966703"/>
          </a:xfrm>
        </p:grpSpPr>
        <p:grpSp>
          <p:nvGrpSpPr>
            <p:cNvPr id="58" name="Group 83"/>
            <p:cNvGrpSpPr/>
            <p:nvPr/>
          </p:nvGrpSpPr>
          <p:grpSpPr>
            <a:xfrm>
              <a:off x="4572000" y="1618488"/>
              <a:ext cx="1280160" cy="521208"/>
              <a:chOff x="6698886" y="2883027"/>
              <a:chExt cx="1350955" cy="521208"/>
            </a:xfrm>
          </p:grpSpPr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6698886" y="2883027"/>
                <a:ext cx="1350955" cy="52120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Text Box 70"/>
              <p:cNvSpPr txBox="1">
                <a:spLocks noChangeArrowheads="1"/>
              </p:cNvSpPr>
              <p:nvPr/>
            </p:nvSpPr>
            <p:spPr bwMode="auto">
              <a:xfrm>
                <a:off x="6750059" y="2990861"/>
                <a:ext cx="1216026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B = e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Q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zz</a:t>
                </a:r>
                <a:endParaRPr lang="en-GB" baseline="-25000" dirty="0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5026433" y="2215859"/>
              <a:ext cx="1934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extract </a:t>
              </a:r>
              <a:r>
                <a:rPr lang="en-US" dirty="0" smtClean="0">
                  <a:solidFill>
                    <a:srgbClr val="7030A0"/>
                  </a:solidFill>
                </a:rPr>
                <a:t>Q </a:t>
              </a:r>
              <a:r>
                <a:rPr lang="en-US" dirty="0" smtClean="0">
                  <a:solidFill>
                    <a:srgbClr val="7030A0"/>
                  </a:solidFill>
                  <a:sym typeface="Wingdings" panose="05000000000000000000" pitchFamily="2" charset="2"/>
                </a:rPr>
                <a:t> shape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4666795" y="1115445"/>
            <a:ext cx="39805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Example: atomic levels and HFS of </a:t>
            </a:r>
            <a:r>
              <a:rPr lang="en-US" b="1" baseline="30000" dirty="0" smtClean="0"/>
              <a:t>67</a:t>
            </a:r>
            <a:r>
              <a:rPr lang="en-US" b="1" dirty="0" smtClean="0"/>
              <a:t>Cu </a:t>
            </a:r>
          </a:p>
          <a:p>
            <a:r>
              <a:rPr lang="en-US" b="1" dirty="0" smtClean="0"/>
              <a:t>	(nuclear </a:t>
            </a:r>
            <a:r>
              <a:rPr lang="en-US" b="1" dirty="0" err="1" smtClean="0"/>
              <a:t>g.s</a:t>
            </a:r>
            <a:r>
              <a:rPr lang="en-US" b="1" dirty="0" smtClean="0"/>
              <a:t>. spin I=3/2)</a:t>
            </a:r>
          </a:p>
          <a:p>
            <a:r>
              <a:rPr lang="en-US" b="1" dirty="0" smtClean="0"/>
              <a:t>		         </a:t>
            </a:r>
            <a:r>
              <a:rPr lang="en-US" dirty="0" smtClean="0"/>
              <a:t>|I-J| &lt; F  &lt; |I+J|</a:t>
            </a:r>
          </a:p>
        </p:txBody>
      </p:sp>
      <p:grpSp>
        <p:nvGrpSpPr>
          <p:cNvPr id="64" name="Group 90"/>
          <p:cNvGrpSpPr/>
          <p:nvPr/>
        </p:nvGrpSpPr>
        <p:grpSpPr>
          <a:xfrm>
            <a:off x="513434" y="2316741"/>
            <a:ext cx="1298753" cy="1527048"/>
            <a:chOff x="525324" y="1910707"/>
            <a:chExt cx="1298753" cy="1527048"/>
          </a:xfrm>
        </p:grpSpPr>
        <p:cxnSp>
          <p:nvCxnSpPr>
            <p:cNvPr id="67" name="Straight Arrow Connector 66"/>
            <p:cNvCxnSpPr/>
            <p:nvPr/>
          </p:nvCxnSpPr>
          <p:spPr>
            <a:xfrm rot="5400000" flipH="1" flipV="1">
              <a:off x="641580" y="2665087"/>
              <a:ext cx="1527048" cy="182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25324" y="2382187"/>
              <a:ext cx="129875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sz="1600" b="1" baseline="-25000" dirty="0" err="1" smtClean="0">
                  <a:solidFill>
                    <a:srgbClr val="FF0000"/>
                  </a:solidFill>
                </a:rPr>
                <a:t>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= 324.8 nm</a:t>
              </a:r>
            </a:p>
            <a:p>
              <a:pPr algn="r"/>
              <a:r>
                <a:rPr lang="en-US" sz="1600" b="1" dirty="0" smtClean="0">
                  <a:solidFill>
                    <a:srgbClr val="FF0000"/>
                  </a:solidFill>
                </a:rPr>
                <a:t>(3.82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eV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)  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178330" y="3476383"/>
            <a:ext cx="2825496" cy="2660904"/>
            <a:chOff x="1188720" y="3081528"/>
            <a:chExt cx="2825496" cy="2660904"/>
          </a:xfrm>
        </p:grpSpPr>
        <p:cxnSp>
          <p:nvCxnSpPr>
            <p:cNvPr id="70" name="Straight Connector 66"/>
            <p:cNvCxnSpPr/>
            <p:nvPr/>
          </p:nvCxnSpPr>
          <p:spPr>
            <a:xfrm rot="16200000" flipH="1">
              <a:off x="1709928" y="3593592"/>
              <a:ext cx="1042416" cy="1828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722376" y="4014216"/>
              <a:ext cx="2295144" cy="42976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249936" y="4023360"/>
              <a:ext cx="2639568" cy="762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2150364" y="4399788"/>
              <a:ext cx="1813560" cy="81686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2316480" y="4328160"/>
              <a:ext cx="1789176" cy="92964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2592324" y="4320540"/>
              <a:ext cx="1801368" cy="104241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3907376" y="4683661"/>
            <a:ext cx="5173019" cy="7232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Relative distances and peak heights: </a:t>
            </a:r>
            <a:r>
              <a:rPr lang="en-US" dirty="0" smtClean="0">
                <a:solidFill>
                  <a:srgbClr val="7030A0"/>
                </a:solidFill>
              </a:rPr>
              <a:t>spin dependent</a:t>
            </a:r>
          </a:p>
          <a:p>
            <a:pPr>
              <a:spcBef>
                <a:spcPts val="600"/>
              </a:spcBef>
              <a:buFont typeface="Wingdings" pitchFamily="2" charset="2"/>
              <a:buChar char="à"/>
            </a:pPr>
            <a:r>
              <a:rPr lang="en-US" dirty="0" smtClean="0">
                <a:solidFill>
                  <a:srgbClr val="7030A0"/>
                </a:solidFill>
                <a:sym typeface="Wingdings" pitchFamily="2" charset="2"/>
              </a:rPr>
              <a:t> Need to resolve all HFS levels to measure the spin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44874" y="122695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3567189" y="1551730"/>
            <a:ext cx="603656" cy="548640"/>
            <a:chOff x="3577579" y="1156875"/>
            <a:chExt cx="603656" cy="548640"/>
          </a:xfrm>
        </p:grpSpPr>
        <p:sp>
          <p:nvSpPr>
            <p:cNvPr id="79" name="TextBox 78"/>
            <p:cNvSpPr txBox="1"/>
            <p:nvPr/>
          </p:nvSpPr>
          <p:spPr>
            <a:xfrm>
              <a:off x="3616657" y="1269242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 smtClean="0">
                  <a:latin typeface="Symbol" pitchFamily="18" charset="2"/>
                </a:rPr>
                <a:t>m</a:t>
              </a:r>
              <a:r>
                <a:rPr lang="nl-BE" dirty="0" err="1" smtClean="0"/>
                <a:t>eV</a:t>
              </a:r>
              <a:endParaRPr lang="nl-BE" dirty="0"/>
            </a:p>
          </p:txBody>
        </p:sp>
        <p:sp>
          <p:nvSpPr>
            <p:cNvPr id="80" name="Line 68"/>
            <p:cNvSpPr>
              <a:spLocks noChangeShapeType="1"/>
            </p:cNvSpPr>
            <p:nvPr/>
          </p:nvSpPr>
          <p:spPr bwMode="auto">
            <a:xfrm>
              <a:off x="3577579" y="1156875"/>
              <a:ext cx="0" cy="5486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" name="Groeperen 9"/>
          <p:cNvGrpSpPr/>
          <p:nvPr/>
        </p:nvGrpSpPr>
        <p:grpSpPr>
          <a:xfrm>
            <a:off x="7077028" y="2573810"/>
            <a:ext cx="1775648" cy="540139"/>
            <a:chOff x="6684784" y="4293096"/>
            <a:chExt cx="1080120" cy="313126"/>
          </a:xfrm>
        </p:grpSpPr>
        <p:pic>
          <p:nvPicPr>
            <p:cNvPr id="87" name="Picture 1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7" t="4907" r="76704" b="80861"/>
            <a:stretch/>
          </p:blipFill>
          <p:spPr bwMode="auto">
            <a:xfrm>
              <a:off x="7112268" y="4322117"/>
              <a:ext cx="269526" cy="28064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8" name="Picture 1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59" t="5722" r="48347" b="80861"/>
            <a:stretch/>
          </p:blipFill>
          <p:spPr bwMode="auto">
            <a:xfrm>
              <a:off x="6684784" y="4322118"/>
              <a:ext cx="311822" cy="26457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9" name="Picture 1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77" t="2429" r="27740" b="81692"/>
            <a:stretch/>
          </p:blipFill>
          <p:spPr bwMode="auto">
            <a:xfrm>
              <a:off x="7526163" y="4293096"/>
              <a:ext cx="238741" cy="31312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90" name="Gruppieren 38"/>
          <p:cNvGrpSpPr/>
          <p:nvPr/>
        </p:nvGrpSpPr>
        <p:grpSpPr>
          <a:xfrm>
            <a:off x="6071738" y="5904415"/>
            <a:ext cx="648781" cy="961629"/>
            <a:chOff x="11784893" y="-10439"/>
            <a:chExt cx="339484" cy="482600"/>
          </a:xfrm>
        </p:grpSpPr>
        <p:sp>
          <p:nvSpPr>
            <p:cNvPr id="91" name="AutoShape 67"/>
            <p:cNvSpPr>
              <a:spLocks noChangeAspect="1" noChangeArrowheads="1" noTextEdit="1"/>
            </p:cNvSpPr>
            <p:nvPr/>
          </p:nvSpPr>
          <p:spPr bwMode="auto">
            <a:xfrm>
              <a:off x="11784893" y="-10439"/>
              <a:ext cx="339484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2" name="Freeform 69"/>
            <p:cNvSpPr>
              <a:spLocks noEditPoints="1"/>
            </p:cNvSpPr>
            <p:nvPr/>
          </p:nvSpPr>
          <p:spPr bwMode="auto">
            <a:xfrm>
              <a:off x="11945410" y="-5621"/>
              <a:ext cx="32288" cy="467343"/>
            </a:xfrm>
            <a:custGeom>
              <a:avLst/>
              <a:gdLst>
                <a:gd name="T0" fmla="*/ 19 w 69"/>
                <a:gd name="T1" fmla="*/ 1165 h 1165"/>
                <a:gd name="T2" fmla="*/ 22 w 69"/>
                <a:gd name="T3" fmla="*/ 58 h 1165"/>
                <a:gd name="T4" fmla="*/ 46 w 69"/>
                <a:gd name="T5" fmla="*/ 58 h 1165"/>
                <a:gd name="T6" fmla="*/ 43 w 69"/>
                <a:gd name="T7" fmla="*/ 1165 h 1165"/>
                <a:gd name="T8" fmla="*/ 19 w 69"/>
                <a:gd name="T9" fmla="*/ 1165 h 1165"/>
                <a:gd name="T10" fmla="*/ 0 w 69"/>
                <a:gd name="T11" fmla="*/ 71 h 1165"/>
                <a:gd name="T12" fmla="*/ 35 w 69"/>
                <a:gd name="T13" fmla="*/ 0 h 1165"/>
                <a:gd name="T14" fmla="*/ 69 w 69"/>
                <a:gd name="T15" fmla="*/ 71 h 1165"/>
                <a:gd name="T16" fmla="*/ 0 w 69"/>
                <a:gd name="T17" fmla="*/ 71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165">
                  <a:moveTo>
                    <a:pt x="19" y="1165"/>
                  </a:moveTo>
                  <a:lnTo>
                    <a:pt x="22" y="58"/>
                  </a:lnTo>
                  <a:lnTo>
                    <a:pt x="46" y="58"/>
                  </a:lnTo>
                  <a:lnTo>
                    <a:pt x="43" y="1165"/>
                  </a:lnTo>
                  <a:lnTo>
                    <a:pt x="19" y="1165"/>
                  </a:lnTo>
                  <a:close/>
                  <a:moveTo>
                    <a:pt x="0" y="71"/>
                  </a:moveTo>
                  <a:lnTo>
                    <a:pt x="35" y="0"/>
                  </a:lnTo>
                  <a:lnTo>
                    <a:pt x="69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11883602" y="54603"/>
              <a:ext cx="167897" cy="48982"/>
            </a:xfrm>
            <a:custGeom>
              <a:avLst/>
              <a:gdLst>
                <a:gd name="T0" fmla="*/ 163 w 363"/>
                <a:gd name="T1" fmla="*/ 0 h 122"/>
                <a:gd name="T2" fmla="*/ 127 w 363"/>
                <a:gd name="T3" fmla="*/ 3 h 122"/>
                <a:gd name="T4" fmla="*/ 94 w 363"/>
                <a:gd name="T5" fmla="*/ 7 h 122"/>
                <a:gd name="T6" fmla="*/ 66 w 363"/>
                <a:gd name="T7" fmla="*/ 14 h 122"/>
                <a:gd name="T8" fmla="*/ 41 w 363"/>
                <a:gd name="T9" fmla="*/ 22 h 122"/>
                <a:gd name="T10" fmla="*/ 26 w 363"/>
                <a:gd name="T11" fmla="*/ 29 h 122"/>
                <a:gd name="T12" fmla="*/ 18 w 363"/>
                <a:gd name="T13" fmla="*/ 35 h 122"/>
                <a:gd name="T14" fmla="*/ 11 w 363"/>
                <a:gd name="T15" fmla="*/ 40 h 122"/>
                <a:gd name="T16" fmla="*/ 5 w 363"/>
                <a:gd name="T17" fmla="*/ 46 h 122"/>
                <a:gd name="T18" fmla="*/ 1 w 363"/>
                <a:gd name="T19" fmla="*/ 51 h 122"/>
                <a:gd name="T20" fmla="*/ 0 w 363"/>
                <a:gd name="T21" fmla="*/ 58 h 122"/>
                <a:gd name="T22" fmla="*/ 0 w 363"/>
                <a:gd name="T23" fmla="*/ 64 h 122"/>
                <a:gd name="T24" fmla="*/ 1 w 363"/>
                <a:gd name="T25" fmla="*/ 69 h 122"/>
                <a:gd name="T26" fmla="*/ 5 w 363"/>
                <a:gd name="T27" fmla="*/ 76 h 122"/>
                <a:gd name="T28" fmla="*/ 11 w 363"/>
                <a:gd name="T29" fmla="*/ 82 h 122"/>
                <a:gd name="T30" fmla="*/ 18 w 363"/>
                <a:gd name="T31" fmla="*/ 87 h 122"/>
                <a:gd name="T32" fmla="*/ 26 w 363"/>
                <a:gd name="T33" fmla="*/ 91 h 122"/>
                <a:gd name="T34" fmla="*/ 41 w 363"/>
                <a:gd name="T35" fmla="*/ 100 h 122"/>
                <a:gd name="T36" fmla="*/ 66 w 363"/>
                <a:gd name="T37" fmla="*/ 107 h 122"/>
                <a:gd name="T38" fmla="*/ 94 w 363"/>
                <a:gd name="T39" fmla="*/ 114 h 122"/>
                <a:gd name="T40" fmla="*/ 127 w 363"/>
                <a:gd name="T41" fmla="*/ 119 h 122"/>
                <a:gd name="T42" fmla="*/ 163 w 363"/>
                <a:gd name="T43" fmla="*/ 120 h 122"/>
                <a:gd name="T44" fmla="*/ 199 w 363"/>
                <a:gd name="T45" fmla="*/ 120 h 122"/>
                <a:gd name="T46" fmla="*/ 235 w 363"/>
                <a:gd name="T47" fmla="*/ 119 h 122"/>
                <a:gd name="T48" fmla="*/ 269 w 363"/>
                <a:gd name="T49" fmla="*/ 114 h 122"/>
                <a:gd name="T50" fmla="*/ 298 w 363"/>
                <a:gd name="T51" fmla="*/ 107 h 122"/>
                <a:gd name="T52" fmla="*/ 321 w 363"/>
                <a:gd name="T53" fmla="*/ 100 h 122"/>
                <a:gd name="T54" fmla="*/ 337 w 363"/>
                <a:gd name="T55" fmla="*/ 91 h 122"/>
                <a:gd name="T56" fmla="*/ 345 w 363"/>
                <a:gd name="T57" fmla="*/ 87 h 122"/>
                <a:gd name="T58" fmla="*/ 352 w 363"/>
                <a:gd name="T59" fmla="*/ 82 h 122"/>
                <a:gd name="T60" fmla="*/ 357 w 363"/>
                <a:gd name="T61" fmla="*/ 76 h 122"/>
                <a:gd name="T62" fmla="*/ 362 w 363"/>
                <a:gd name="T63" fmla="*/ 69 h 122"/>
                <a:gd name="T64" fmla="*/ 363 w 363"/>
                <a:gd name="T65" fmla="*/ 64 h 122"/>
                <a:gd name="T66" fmla="*/ 363 w 363"/>
                <a:gd name="T67" fmla="*/ 58 h 122"/>
                <a:gd name="T68" fmla="*/ 362 w 363"/>
                <a:gd name="T69" fmla="*/ 51 h 122"/>
                <a:gd name="T70" fmla="*/ 357 w 363"/>
                <a:gd name="T71" fmla="*/ 46 h 122"/>
                <a:gd name="T72" fmla="*/ 352 w 363"/>
                <a:gd name="T73" fmla="*/ 40 h 122"/>
                <a:gd name="T74" fmla="*/ 345 w 363"/>
                <a:gd name="T75" fmla="*/ 35 h 122"/>
                <a:gd name="T76" fmla="*/ 337 w 363"/>
                <a:gd name="T77" fmla="*/ 29 h 122"/>
                <a:gd name="T78" fmla="*/ 321 w 363"/>
                <a:gd name="T79" fmla="*/ 22 h 122"/>
                <a:gd name="T80" fmla="*/ 298 w 363"/>
                <a:gd name="T81" fmla="*/ 14 h 122"/>
                <a:gd name="T82" fmla="*/ 269 w 363"/>
                <a:gd name="T83" fmla="*/ 7 h 122"/>
                <a:gd name="T84" fmla="*/ 235 w 363"/>
                <a:gd name="T85" fmla="*/ 3 h 122"/>
                <a:gd name="T86" fmla="*/ 199 w 363"/>
                <a:gd name="T8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3" h="122">
                  <a:moveTo>
                    <a:pt x="181" y="0"/>
                  </a:moveTo>
                  <a:lnTo>
                    <a:pt x="163" y="0"/>
                  </a:lnTo>
                  <a:lnTo>
                    <a:pt x="145" y="1"/>
                  </a:lnTo>
                  <a:lnTo>
                    <a:pt x="127" y="3"/>
                  </a:lnTo>
                  <a:lnTo>
                    <a:pt x="111" y="4"/>
                  </a:lnTo>
                  <a:lnTo>
                    <a:pt x="94" y="7"/>
                  </a:lnTo>
                  <a:lnTo>
                    <a:pt x="80" y="10"/>
                  </a:lnTo>
                  <a:lnTo>
                    <a:pt x="66" y="14"/>
                  </a:lnTo>
                  <a:lnTo>
                    <a:pt x="53" y="18"/>
                  </a:lnTo>
                  <a:lnTo>
                    <a:pt x="41" y="22"/>
                  </a:lnTo>
                  <a:lnTo>
                    <a:pt x="30" y="26"/>
                  </a:lnTo>
                  <a:lnTo>
                    <a:pt x="26" y="29"/>
                  </a:lnTo>
                  <a:lnTo>
                    <a:pt x="22" y="32"/>
                  </a:lnTo>
                  <a:lnTo>
                    <a:pt x="18" y="35"/>
                  </a:lnTo>
                  <a:lnTo>
                    <a:pt x="14" y="37"/>
                  </a:lnTo>
                  <a:lnTo>
                    <a:pt x="11" y="40"/>
                  </a:lnTo>
                  <a:lnTo>
                    <a:pt x="8" y="43"/>
                  </a:lnTo>
                  <a:lnTo>
                    <a:pt x="5" y="46"/>
                  </a:lnTo>
                  <a:lnTo>
                    <a:pt x="3" y="48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9"/>
                  </a:lnTo>
                  <a:lnTo>
                    <a:pt x="3" y="73"/>
                  </a:lnTo>
                  <a:lnTo>
                    <a:pt x="5" y="76"/>
                  </a:lnTo>
                  <a:lnTo>
                    <a:pt x="8" y="79"/>
                  </a:lnTo>
                  <a:lnTo>
                    <a:pt x="11" y="82"/>
                  </a:lnTo>
                  <a:lnTo>
                    <a:pt x="14" y="84"/>
                  </a:lnTo>
                  <a:lnTo>
                    <a:pt x="18" y="87"/>
                  </a:lnTo>
                  <a:lnTo>
                    <a:pt x="22" y="90"/>
                  </a:lnTo>
                  <a:lnTo>
                    <a:pt x="26" y="91"/>
                  </a:lnTo>
                  <a:lnTo>
                    <a:pt x="30" y="94"/>
                  </a:lnTo>
                  <a:lnTo>
                    <a:pt x="41" y="100"/>
                  </a:lnTo>
                  <a:lnTo>
                    <a:pt x="53" y="104"/>
                  </a:lnTo>
                  <a:lnTo>
                    <a:pt x="66" y="107"/>
                  </a:lnTo>
                  <a:lnTo>
                    <a:pt x="80" y="111"/>
                  </a:lnTo>
                  <a:lnTo>
                    <a:pt x="94" y="114"/>
                  </a:lnTo>
                  <a:lnTo>
                    <a:pt x="111" y="116"/>
                  </a:lnTo>
                  <a:lnTo>
                    <a:pt x="127" y="119"/>
                  </a:lnTo>
                  <a:lnTo>
                    <a:pt x="145" y="120"/>
                  </a:lnTo>
                  <a:lnTo>
                    <a:pt x="163" y="120"/>
                  </a:lnTo>
                  <a:lnTo>
                    <a:pt x="181" y="122"/>
                  </a:lnTo>
                  <a:lnTo>
                    <a:pt x="199" y="120"/>
                  </a:lnTo>
                  <a:lnTo>
                    <a:pt x="217" y="120"/>
                  </a:lnTo>
                  <a:lnTo>
                    <a:pt x="235" y="119"/>
                  </a:lnTo>
                  <a:lnTo>
                    <a:pt x="252" y="116"/>
                  </a:lnTo>
                  <a:lnTo>
                    <a:pt x="269" y="114"/>
                  </a:lnTo>
                  <a:lnTo>
                    <a:pt x="283" y="111"/>
                  </a:lnTo>
                  <a:lnTo>
                    <a:pt x="298" y="107"/>
                  </a:lnTo>
                  <a:lnTo>
                    <a:pt x="310" y="104"/>
                  </a:lnTo>
                  <a:lnTo>
                    <a:pt x="321" y="100"/>
                  </a:lnTo>
                  <a:lnTo>
                    <a:pt x="332" y="94"/>
                  </a:lnTo>
                  <a:lnTo>
                    <a:pt x="337" y="91"/>
                  </a:lnTo>
                  <a:lnTo>
                    <a:pt x="341" y="90"/>
                  </a:lnTo>
                  <a:lnTo>
                    <a:pt x="345" y="87"/>
                  </a:lnTo>
                  <a:lnTo>
                    <a:pt x="349" y="84"/>
                  </a:lnTo>
                  <a:lnTo>
                    <a:pt x="352" y="82"/>
                  </a:lnTo>
                  <a:lnTo>
                    <a:pt x="355" y="79"/>
                  </a:lnTo>
                  <a:lnTo>
                    <a:pt x="357" y="76"/>
                  </a:lnTo>
                  <a:lnTo>
                    <a:pt x="360" y="73"/>
                  </a:lnTo>
                  <a:lnTo>
                    <a:pt x="362" y="69"/>
                  </a:lnTo>
                  <a:lnTo>
                    <a:pt x="363" y="66"/>
                  </a:lnTo>
                  <a:lnTo>
                    <a:pt x="363" y="64"/>
                  </a:lnTo>
                  <a:lnTo>
                    <a:pt x="363" y="61"/>
                  </a:lnTo>
                  <a:lnTo>
                    <a:pt x="363" y="58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0" y="48"/>
                  </a:lnTo>
                  <a:lnTo>
                    <a:pt x="357" y="46"/>
                  </a:lnTo>
                  <a:lnTo>
                    <a:pt x="355" y="43"/>
                  </a:lnTo>
                  <a:lnTo>
                    <a:pt x="352" y="40"/>
                  </a:lnTo>
                  <a:lnTo>
                    <a:pt x="349" y="37"/>
                  </a:lnTo>
                  <a:lnTo>
                    <a:pt x="345" y="35"/>
                  </a:lnTo>
                  <a:lnTo>
                    <a:pt x="341" y="32"/>
                  </a:lnTo>
                  <a:lnTo>
                    <a:pt x="337" y="29"/>
                  </a:lnTo>
                  <a:lnTo>
                    <a:pt x="332" y="26"/>
                  </a:lnTo>
                  <a:lnTo>
                    <a:pt x="321" y="22"/>
                  </a:lnTo>
                  <a:lnTo>
                    <a:pt x="310" y="18"/>
                  </a:lnTo>
                  <a:lnTo>
                    <a:pt x="298" y="14"/>
                  </a:lnTo>
                  <a:lnTo>
                    <a:pt x="283" y="10"/>
                  </a:lnTo>
                  <a:lnTo>
                    <a:pt x="269" y="7"/>
                  </a:lnTo>
                  <a:lnTo>
                    <a:pt x="252" y="4"/>
                  </a:lnTo>
                  <a:lnTo>
                    <a:pt x="235" y="3"/>
                  </a:lnTo>
                  <a:lnTo>
                    <a:pt x="217" y="1"/>
                  </a:lnTo>
                  <a:lnTo>
                    <a:pt x="199" y="0"/>
                  </a:lnTo>
                  <a:lnTo>
                    <a:pt x="181" y="0"/>
                  </a:lnTo>
                </a:path>
              </a:pathLst>
            </a:custGeom>
            <a:noFill/>
            <a:ln w="1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4" name="Freeform 71"/>
            <p:cNvSpPr>
              <a:spLocks noEditPoints="1"/>
            </p:cNvSpPr>
            <p:nvPr/>
          </p:nvSpPr>
          <p:spPr bwMode="auto">
            <a:xfrm>
              <a:off x="12028436" y="69861"/>
              <a:ext cx="32288" cy="32923"/>
            </a:xfrm>
            <a:custGeom>
              <a:avLst/>
              <a:gdLst>
                <a:gd name="T0" fmla="*/ 7 w 69"/>
                <a:gd name="T1" fmla="*/ 66 h 80"/>
                <a:gd name="T2" fmla="*/ 26 w 69"/>
                <a:gd name="T3" fmla="*/ 40 h 80"/>
                <a:gd name="T4" fmla="*/ 44 w 69"/>
                <a:gd name="T5" fmla="*/ 54 h 80"/>
                <a:gd name="T6" fmla="*/ 25 w 69"/>
                <a:gd name="T7" fmla="*/ 80 h 80"/>
                <a:gd name="T8" fmla="*/ 7 w 69"/>
                <a:gd name="T9" fmla="*/ 66 h 80"/>
                <a:gd name="T10" fmla="*/ 0 w 69"/>
                <a:gd name="T11" fmla="*/ 36 h 80"/>
                <a:gd name="T12" fmla="*/ 69 w 69"/>
                <a:gd name="T13" fmla="*/ 0 h 80"/>
                <a:gd name="T14" fmla="*/ 57 w 69"/>
                <a:gd name="T15" fmla="*/ 76 h 80"/>
                <a:gd name="T16" fmla="*/ 0 w 69"/>
                <a:gd name="T17" fmla="*/ 3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80">
                  <a:moveTo>
                    <a:pt x="7" y="66"/>
                  </a:moveTo>
                  <a:lnTo>
                    <a:pt x="26" y="40"/>
                  </a:lnTo>
                  <a:lnTo>
                    <a:pt x="44" y="54"/>
                  </a:lnTo>
                  <a:lnTo>
                    <a:pt x="25" y="80"/>
                  </a:lnTo>
                  <a:lnTo>
                    <a:pt x="7" y="66"/>
                  </a:lnTo>
                  <a:close/>
                  <a:moveTo>
                    <a:pt x="0" y="36"/>
                  </a:moveTo>
                  <a:lnTo>
                    <a:pt x="69" y="0"/>
                  </a:lnTo>
                  <a:lnTo>
                    <a:pt x="57" y="7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5" name="Freeform 73"/>
            <p:cNvSpPr>
              <a:spLocks noEditPoints="1"/>
            </p:cNvSpPr>
            <p:nvPr/>
          </p:nvSpPr>
          <p:spPr bwMode="auto">
            <a:xfrm>
              <a:off x="11945410" y="-5621"/>
              <a:ext cx="32288" cy="467343"/>
            </a:xfrm>
            <a:custGeom>
              <a:avLst/>
              <a:gdLst>
                <a:gd name="T0" fmla="*/ 19 w 69"/>
                <a:gd name="T1" fmla="*/ 1165 h 1165"/>
                <a:gd name="T2" fmla="*/ 22 w 69"/>
                <a:gd name="T3" fmla="*/ 58 h 1165"/>
                <a:gd name="T4" fmla="*/ 46 w 69"/>
                <a:gd name="T5" fmla="*/ 58 h 1165"/>
                <a:gd name="T6" fmla="*/ 43 w 69"/>
                <a:gd name="T7" fmla="*/ 1165 h 1165"/>
                <a:gd name="T8" fmla="*/ 19 w 69"/>
                <a:gd name="T9" fmla="*/ 1165 h 1165"/>
                <a:gd name="T10" fmla="*/ 0 w 69"/>
                <a:gd name="T11" fmla="*/ 71 h 1165"/>
                <a:gd name="T12" fmla="*/ 35 w 69"/>
                <a:gd name="T13" fmla="*/ 0 h 1165"/>
                <a:gd name="T14" fmla="*/ 69 w 69"/>
                <a:gd name="T15" fmla="*/ 71 h 1165"/>
                <a:gd name="T16" fmla="*/ 0 w 69"/>
                <a:gd name="T17" fmla="*/ 71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165">
                  <a:moveTo>
                    <a:pt x="19" y="1165"/>
                  </a:moveTo>
                  <a:lnTo>
                    <a:pt x="22" y="58"/>
                  </a:lnTo>
                  <a:lnTo>
                    <a:pt x="46" y="58"/>
                  </a:lnTo>
                  <a:lnTo>
                    <a:pt x="43" y="1165"/>
                  </a:lnTo>
                  <a:lnTo>
                    <a:pt x="19" y="1165"/>
                  </a:lnTo>
                  <a:close/>
                  <a:moveTo>
                    <a:pt x="0" y="71"/>
                  </a:moveTo>
                  <a:lnTo>
                    <a:pt x="35" y="0"/>
                  </a:lnTo>
                  <a:lnTo>
                    <a:pt x="69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6" name="Freeform 74"/>
            <p:cNvSpPr>
              <a:spLocks/>
            </p:cNvSpPr>
            <p:nvPr/>
          </p:nvSpPr>
          <p:spPr bwMode="auto">
            <a:xfrm>
              <a:off x="11883602" y="54603"/>
              <a:ext cx="167897" cy="48982"/>
            </a:xfrm>
            <a:custGeom>
              <a:avLst/>
              <a:gdLst>
                <a:gd name="T0" fmla="*/ 163 w 363"/>
                <a:gd name="T1" fmla="*/ 0 h 122"/>
                <a:gd name="T2" fmla="*/ 127 w 363"/>
                <a:gd name="T3" fmla="*/ 3 h 122"/>
                <a:gd name="T4" fmla="*/ 94 w 363"/>
                <a:gd name="T5" fmla="*/ 7 h 122"/>
                <a:gd name="T6" fmla="*/ 66 w 363"/>
                <a:gd name="T7" fmla="*/ 14 h 122"/>
                <a:gd name="T8" fmla="*/ 41 w 363"/>
                <a:gd name="T9" fmla="*/ 22 h 122"/>
                <a:gd name="T10" fmla="*/ 26 w 363"/>
                <a:gd name="T11" fmla="*/ 29 h 122"/>
                <a:gd name="T12" fmla="*/ 18 w 363"/>
                <a:gd name="T13" fmla="*/ 35 h 122"/>
                <a:gd name="T14" fmla="*/ 11 w 363"/>
                <a:gd name="T15" fmla="*/ 40 h 122"/>
                <a:gd name="T16" fmla="*/ 5 w 363"/>
                <a:gd name="T17" fmla="*/ 46 h 122"/>
                <a:gd name="T18" fmla="*/ 1 w 363"/>
                <a:gd name="T19" fmla="*/ 51 h 122"/>
                <a:gd name="T20" fmla="*/ 0 w 363"/>
                <a:gd name="T21" fmla="*/ 58 h 122"/>
                <a:gd name="T22" fmla="*/ 0 w 363"/>
                <a:gd name="T23" fmla="*/ 64 h 122"/>
                <a:gd name="T24" fmla="*/ 1 w 363"/>
                <a:gd name="T25" fmla="*/ 69 h 122"/>
                <a:gd name="T26" fmla="*/ 5 w 363"/>
                <a:gd name="T27" fmla="*/ 76 h 122"/>
                <a:gd name="T28" fmla="*/ 11 w 363"/>
                <a:gd name="T29" fmla="*/ 82 h 122"/>
                <a:gd name="T30" fmla="*/ 18 w 363"/>
                <a:gd name="T31" fmla="*/ 87 h 122"/>
                <a:gd name="T32" fmla="*/ 26 w 363"/>
                <a:gd name="T33" fmla="*/ 91 h 122"/>
                <a:gd name="T34" fmla="*/ 41 w 363"/>
                <a:gd name="T35" fmla="*/ 100 h 122"/>
                <a:gd name="T36" fmla="*/ 66 w 363"/>
                <a:gd name="T37" fmla="*/ 107 h 122"/>
                <a:gd name="T38" fmla="*/ 94 w 363"/>
                <a:gd name="T39" fmla="*/ 114 h 122"/>
                <a:gd name="T40" fmla="*/ 127 w 363"/>
                <a:gd name="T41" fmla="*/ 119 h 122"/>
                <a:gd name="T42" fmla="*/ 163 w 363"/>
                <a:gd name="T43" fmla="*/ 120 h 122"/>
                <a:gd name="T44" fmla="*/ 199 w 363"/>
                <a:gd name="T45" fmla="*/ 120 h 122"/>
                <a:gd name="T46" fmla="*/ 235 w 363"/>
                <a:gd name="T47" fmla="*/ 119 h 122"/>
                <a:gd name="T48" fmla="*/ 269 w 363"/>
                <a:gd name="T49" fmla="*/ 114 h 122"/>
                <a:gd name="T50" fmla="*/ 298 w 363"/>
                <a:gd name="T51" fmla="*/ 107 h 122"/>
                <a:gd name="T52" fmla="*/ 321 w 363"/>
                <a:gd name="T53" fmla="*/ 100 h 122"/>
                <a:gd name="T54" fmla="*/ 337 w 363"/>
                <a:gd name="T55" fmla="*/ 91 h 122"/>
                <a:gd name="T56" fmla="*/ 345 w 363"/>
                <a:gd name="T57" fmla="*/ 87 h 122"/>
                <a:gd name="T58" fmla="*/ 352 w 363"/>
                <a:gd name="T59" fmla="*/ 82 h 122"/>
                <a:gd name="T60" fmla="*/ 357 w 363"/>
                <a:gd name="T61" fmla="*/ 76 h 122"/>
                <a:gd name="T62" fmla="*/ 362 w 363"/>
                <a:gd name="T63" fmla="*/ 69 h 122"/>
                <a:gd name="T64" fmla="*/ 363 w 363"/>
                <a:gd name="T65" fmla="*/ 64 h 122"/>
                <a:gd name="T66" fmla="*/ 363 w 363"/>
                <a:gd name="T67" fmla="*/ 58 h 122"/>
                <a:gd name="T68" fmla="*/ 362 w 363"/>
                <a:gd name="T69" fmla="*/ 51 h 122"/>
                <a:gd name="T70" fmla="*/ 357 w 363"/>
                <a:gd name="T71" fmla="*/ 46 h 122"/>
                <a:gd name="T72" fmla="*/ 352 w 363"/>
                <a:gd name="T73" fmla="*/ 40 h 122"/>
                <a:gd name="T74" fmla="*/ 345 w 363"/>
                <a:gd name="T75" fmla="*/ 35 h 122"/>
                <a:gd name="T76" fmla="*/ 337 w 363"/>
                <a:gd name="T77" fmla="*/ 29 h 122"/>
                <a:gd name="T78" fmla="*/ 321 w 363"/>
                <a:gd name="T79" fmla="*/ 22 h 122"/>
                <a:gd name="T80" fmla="*/ 298 w 363"/>
                <a:gd name="T81" fmla="*/ 14 h 122"/>
                <a:gd name="T82" fmla="*/ 269 w 363"/>
                <a:gd name="T83" fmla="*/ 7 h 122"/>
                <a:gd name="T84" fmla="*/ 235 w 363"/>
                <a:gd name="T85" fmla="*/ 3 h 122"/>
                <a:gd name="T86" fmla="*/ 199 w 363"/>
                <a:gd name="T8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3" h="122">
                  <a:moveTo>
                    <a:pt x="181" y="0"/>
                  </a:moveTo>
                  <a:lnTo>
                    <a:pt x="163" y="0"/>
                  </a:lnTo>
                  <a:lnTo>
                    <a:pt x="145" y="1"/>
                  </a:lnTo>
                  <a:lnTo>
                    <a:pt x="127" y="3"/>
                  </a:lnTo>
                  <a:lnTo>
                    <a:pt x="111" y="4"/>
                  </a:lnTo>
                  <a:lnTo>
                    <a:pt x="94" y="7"/>
                  </a:lnTo>
                  <a:lnTo>
                    <a:pt x="80" y="10"/>
                  </a:lnTo>
                  <a:lnTo>
                    <a:pt x="66" y="14"/>
                  </a:lnTo>
                  <a:lnTo>
                    <a:pt x="53" y="18"/>
                  </a:lnTo>
                  <a:lnTo>
                    <a:pt x="41" y="22"/>
                  </a:lnTo>
                  <a:lnTo>
                    <a:pt x="30" y="26"/>
                  </a:lnTo>
                  <a:lnTo>
                    <a:pt x="26" y="29"/>
                  </a:lnTo>
                  <a:lnTo>
                    <a:pt x="22" y="32"/>
                  </a:lnTo>
                  <a:lnTo>
                    <a:pt x="18" y="35"/>
                  </a:lnTo>
                  <a:lnTo>
                    <a:pt x="14" y="37"/>
                  </a:lnTo>
                  <a:lnTo>
                    <a:pt x="11" y="40"/>
                  </a:lnTo>
                  <a:lnTo>
                    <a:pt x="8" y="43"/>
                  </a:lnTo>
                  <a:lnTo>
                    <a:pt x="5" y="46"/>
                  </a:lnTo>
                  <a:lnTo>
                    <a:pt x="3" y="48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9"/>
                  </a:lnTo>
                  <a:lnTo>
                    <a:pt x="3" y="73"/>
                  </a:lnTo>
                  <a:lnTo>
                    <a:pt x="5" y="76"/>
                  </a:lnTo>
                  <a:lnTo>
                    <a:pt x="8" y="79"/>
                  </a:lnTo>
                  <a:lnTo>
                    <a:pt x="11" y="82"/>
                  </a:lnTo>
                  <a:lnTo>
                    <a:pt x="14" y="84"/>
                  </a:lnTo>
                  <a:lnTo>
                    <a:pt x="18" y="87"/>
                  </a:lnTo>
                  <a:lnTo>
                    <a:pt x="22" y="90"/>
                  </a:lnTo>
                  <a:lnTo>
                    <a:pt x="26" y="91"/>
                  </a:lnTo>
                  <a:lnTo>
                    <a:pt x="30" y="94"/>
                  </a:lnTo>
                  <a:lnTo>
                    <a:pt x="41" y="100"/>
                  </a:lnTo>
                  <a:lnTo>
                    <a:pt x="53" y="104"/>
                  </a:lnTo>
                  <a:lnTo>
                    <a:pt x="66" y="107"/>
                  </a:lnTo>
                  <a:lnTo>
                    <a:pt x="80" y="111"/>
                  </a:lnTo>
                  <a:lnTo>
                    <a:pt x="94" y="114"/>
                  </a:lnTo>
                  <a:lnTo>
                    <a:pt x="111" y="116"/>
                  </a:lnTo>
                  <a:lnTo>
                    <a:pt x="127" y="119"/>
                  </a:lnTo>
                  <a:lnTo>
                    <a:pt x="145" y="120"/>
                  </a:lnTo>
                  <a:lnTo>
                    <a:pt x="163" y="120"/>
                  </a:lnTo>
                  <a:lnTo>
                    <a:pt x="181" y="122"/>
                  </a:lnTo>
                  <a:lnTo>
                    <a:pt x="199" y="120"/>
                  </a:lnTo>
                  <a:lnTo>
                    <a:pt x="217" y="120"/>
                  </a:lnTo>
                  <a:lnTo>
                    <a:pt x="235" y="119"/>
                  </a:lnTo>
                  <a:lnTo>
                    <a:pt x="252" y="116"/>
                  </a:lnTo>
                  <a:lnTo>
                    <a:pt x="269" y="114"/>
                  </a:lnTo>
                  <a:lnTo>
                    <a:pt x="283" y="111"/>
                  </a:lnTo>
                  <a:lnTo>
                    <a:pt x="298" y="107"/>
                  </a:lnTo>
                  <a:lnTo>
                    <a:pt x="310" y="104"/>
                  </a:lnTo>
                  <a:lnTo>
                    <a:pt x="321" y="100"/>
                  </a:lnTo>
                  <a:lnTo>
                    <a:pt x="332" y="94"/>
                  </a:lnTo>
                  <a:lnTo>
                    <a:pt x="337" y="91"/>
                  </a:lnTo>
                  <a:lnTo>
                    <a:pt x="341" y="90"/>
                  </a:lnTo>
                  <a:lnTo>
                    <a:pt x="345" y="87"/>
                  </a:lnTo>
                  <a:lnTo>
                    <a:pt x="349" y="84"/>
                  </a:lnTo>
                  <a:lnTo>
                    <a:pt x="352" y="82"/>
                  </a:lnTo>
                  <a:lnTo>
                    <a:pt x="355" y="79"/>
                  </a:lnTo>
                  <a:lnTo>
                    <a:pt x="357" y="76"/>
                  </a:lnTo>
                  <a:lnTo>
                    <a:pt x="360" y="73"/>
                  </a:lnTo>
                  <a:lnTo>
                    <a:pt x="362" y="69"/>
                  </a:lnTo>
                  <a:lnTo>
                    <a:pt x="363" y="66"/>
                  </a:lnTo>
                  <a:lnTo>
                    <a:pt x="363" y="64"/>
                  </a:lnTo>
                  <a:lnTo>
                    <a:pt x="363" y="61"/>
                  </a:lnTo>
                  <a:lnTo>
                    <a:pt x="363" y="58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0" y="48"/>
                  </a:lnTo>
                  <a:lnTo>
                    <a:pt x="357" y="46"/>
                  </a:lnTo>
                  <a:lnTo>
                    <a:pt x="355" y="43"/>
                  </a:lnTo>
                  <a:lnTo>
                    <a:pt x="352" y="40"/>
                  </a:lnTo>
                  <a:lnTo>
                    <a:pt x="349" y="37"/>
                  </a:lnTo>
                  <a:lnTo>
                    <a:pt x="345" y="35"/>
                  </a:lnTo>
                  <a:lnTo>
                    <a:pt x="341" y="32"/>
                  </a:lnTo>
                  <a:lnTo>
                    <a:pt x="337" y="29"/>
                  </a:lnTo>
                  <a:lnTo>
                    <a:pt x="332" y="26"/>
                  </a:lnTo>
                  <a:lnTo>
                    <a:pt x="321" y="22"/>
                  </a:lnTo>
                  <a:lnTo>
                    <a:pt x="310" y="18"/>
                  </a:lnTo>
                  <a:lnTo>
                    <a:pt x="298" y="14"/>
                  </a:lnTo>
                  <a:lnTo>
                    <a:pt x="283" y="10"/>
                  </a:lnTo>
                  <a:lnTo>
                    <a:pt x="269" y="7"/>
                  </a:lnTo>
                  <a:lnTo>
                    <a:pt x="252" y="4"/>
                  </a:lnTo>
                  <a:lnTo>
                    <a:pt x="235" y="3"/>
                  </a:lnTo>
                  <a:lnTo>
                    <a:pt x="217" y="1"/>
                  </a:lnTo>
                  <a:lnTo>
                    <a:pt x="199" y="0"/>
                  </a:lnTo>
                  <a:lnTo>
                    <a:pt x="181" y="0"/>
                  </a:lnTo>
                </a:path>
              </a:pathLst>
            </a:custGeom>
            <a:noFill/>
            <a:ln w="1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7" name="Freeform 75"/>
            <p:cNvSpPr>
              <a:spLocks noEditPoints="1"/>
            </p:cNvSpPr>
            <p:nvPr/>
          </p:nvSpPr>
          <p:spPr bwMode="auto">
            <a:xfrm>
              <a:off x="12028436" y="69861"/>
              <a:ext cx="32288" cy="32923"/>
            </a:xfrm>
            <a:custGeom>
              <a:avLst/>
              <a:gdLst>
                <a:gd name="T0" fmla="*/ 7 w 69"/>
                <a:gd name="T1" fmla="*/ 66 h 80"/>
                <a:gd name="T2" fmla="*/ 26 w 69"/>
                <a:gd name="T3" fmla="*/ 40 h 80"/>
                <a:gd name="T4" fmla="*/ 44 w 69"/>
                <a:gd name="T5" fmla="*/ 54 h 80"/>
                <a:gd name="T6" fmla="*/ 25 w 69"/>
                <a:gd name="T7" fmla="*/ 80 h 80"/>
                <a:gd name="T8" fmla="*/ 7 w 69"/>
                <a:gd name="T9" fmla="*/ 66 h 80"/>
                <a:gd name="T10" fmla="*/ 0 w 69"/>
                <a:gd name="T11" fmla="*/ 36 h 80"/>
                <a:gd name="T12" fmla="*/ 69 w 69"/>
                <a:gd name="T13" fmla="*/ 0 h 80"/>
                <a:gd name="T14" fmla="*/ 57 w 69"/>
                <a:gd name="T15" fmla="*/ 76 h 80"/>
                <a:gd name="T16" fmla="*/ 0 w 69"/>
                <a:gd name="T17" fmla="*/ 3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80">
                  <a:moveTo>
                    <a:pt x="7" y="66"/>
                  </a:moveTo>
                  <a:lnTo>
                    <a:pt x="26" y="40"/>
                  </a:lnTo>
                  <a:lnTo>
                    <a:pt x="44" y="54"/>
                  </a:lnTo>
                  <a:lnTo>
                    <a:pt x="25" y="80"/>
                  </a:lnTo>
                  <a:lnTo>
                    <a:pt x="7" y="66"/>
                  </a:lnTo>
                  <a:close/>
                  <a:moveTo>
                    <a:pt x="0" y="36"/>
                  </a:moveTo>
                  <a:lnTo>
                    <a:pt x="69" y="0"/>
                  </a:lnTo>
                  <a:lnTo>
                    <a:pt x="57" y="7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98" name="Picture 7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1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2" r="3709"/>
            <a:stretch/>
          </p:blipFill>
          <p:spPr bwMode="auto">
            <a:xfrm>
              <a:off x="11842410" y="147397"/>
              <a:ext cx="248353" cy="26217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" name="Tekstvak 12"/>
          <p:cNvSpPr txBox="1"/>
          <p:nvPr/>
        </p:nvSpPr>
        <p:spPr>
          <a:xfrm>
            <a:off x="6327750" y="5406936"/>
            <a:ext cx="86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/>
              <a:t>Nuclear</a:t>
            </a:r>
            <a:r>
              <a:rPr lang="nl-NL" sz="1600" dirty="0" smtClean="0"/>
              <a:t> Spin I</a:t>
            </a:r>
            <a:endParaRPr lang="nl-NL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793637" y="5213472"/>
            <a:ext cx="1463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FWHM=60 MHz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117147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57143" y="6530087"/>
            <a:ext cx="2133600" cy="365125"/>
          </a:xfrm>
        </p:spPr>
        <p:txBody>
          <a:bodyPr/>
          <a:lstStyle/>
          <a:p>
            <a:fld id="{DCE4B40A-67BA-4787-801A-16EE65008C21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58" name="Gruppieren 49"/>
          <p:cNvGrpSpPr/>
          <p:nvPr/>
        </p:nvGrpSpPr>
        <p:grpSpPr>
          <a:xfrm>
            <a:off x="6790861" y="3164073"/>
            <a:ext cx="563757" cy="910038"/>
            <a:chOff x="11220437" y="260648"/>
            <a:chExt cx="248353" cy="437852"/>
          </a:xfrm>
        </p:grpSpPr>
        <p:pic>
          <p:nvPicPr>
            <p:cNvPr id="159" name="Picture 7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2" r="3709"/>
            <a:stretch/>
          </p:blipFill>
          <p:spPr bwMode="auto">
            <a:xfrm>
              <a:off x="11220437" y="436322"/>
              <a:ext cx="248353" cy="26217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0" name="Gerade Verbindung 481"/>
            <p:cNvCxnSpPr>
              <a:stCxn id="159" idx="2"/>
            </p:cNvCxnSpPr>
            <p:nvPr/>
          </p:nvCxnSpPr>
          <p:spPr>
            <a:xfrm flipV="1">
              <a:off x="11220437" y="260648"/>
              <a:ext cx="0" cy="306763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</a:ln>
            <a:effectLst/>
          </p:spPr>
        </p:cxnSp>
        <p:cxnSp>
          <p:nvCxnSpPr>
            <p:cNvPr id="161" name="Gerade Verbindung 185"/>
            <p:cNvCxnSpPr/>
            <p:nvPr/>
          </p:nvCxnSpPr>
          <p:spPr>
            <a:xfrm flipV="1">
              <a:off x="11461483" y="260648"/>
              <a:ext cx="0" cy="306763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</a:ln>
            <a:effectLst/>
          </p:spPr>
        </p:cxnSp>
        <p:cxnSp>
          <p:nvCxnSpPr>
            <p:cNvPr id="162" name="Gerade Verbindung mit Pfeil 53"/>
            <p:cNvCxnSpPr/>
            <p:nvPr/>
          </p:nvCxnSpPr>
          <p:spPr>
            <a:xfrm>
              <a:off x="11220437" y="260648"/>
              <a:ext cx="24104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</p:grpSp>
      <p:pic>
        <p:nvPicPr>
          <p:cNvPr id="166" name="Picture 165" descr="HFS-IS-ions.png"/>
          <p:cNvPicPr>
            <a:picLocks noChangeAspect="1"/>
          </p:cNvPicPr>
          <p:nvPr/>
        </p:nvPicPr>
        <p:blipFill rotWithShape="1">
          <a:blip r:embed="rId4" cstate="print"/>
          <a:srcRect t="-907" b="1"/>
          <a:stretch/>
        </p:blipFill>
        <p:spPr>
          <a:xfrm>
            <a:off x="1126923" y="2019234"/>
            <a:ext cx="3959010" cy="4357586"/>
          </a:xfrm>
          <a:prstGeom prst="rect">
            <a:avLst/>
          </a:prstGeom>
        </p:spPr>
      </p:pic>
      <p:sp>
        <p:nvSpPr>
          <p:cNvPr id="170" name="Tekstvak 17"/>
          <p:cNvSpPr txBox="1"/>
          <p:nvPr/>
        </p:nvSpPr>
        <p:spPr>
          <a:xfrm>
            <a:off x="5897034" y="4269956"/>
            <a:ext cx="2501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Charge radii </a:t>
            </a:r>
            <a:r>
              <a:rPr lang="el-GR" sz="1600" dirty="0" smtClean="0">
                <a:latin typeface="Calibri"/>
              </a:rPr>
              <a:t>δ</a:t>
            </a:r>
            <a:r>
              <a:rPr lang="nl-BE" sz="1600" dirty="0" smtClean="0"/>
              <a:t>⟨</a:t>
            </a:r>
            <a:r>
              <a:rPr lang="nl-NL" sz="1600" dirty="0" err="1" smtClean="0"/>
              <a:t>r</a:t>
            </a:r>
            <a:r>
              <a:rPr lang="nl-NL" sz="1600" baseline="30000" dirty="0" err="1" smtClean="0"/>
              <a:t>2</a:t>
            </a:r>
            <a:r>
              <a:rPr lang="nl-BE" sz="1600" dirty="0" smtClean="0"/>
              <a:t>⟩</a:t>
            </a:r>
            <a:endParaRPr lang="nl-NL" sz="1600" baseline="-25000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126923" y="-41532"/>
            <a:ext cx="7643192" cy="980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l-BE" dirty="0" smtClean="0"/>
              <a:t>LASER SPECTROSCOPY</a:t>
            </a:r>
            <a:br>
              <a:rPr lang="nl-BE" dirty="0" smtClean="0"/>
            </a:br>
            <a:r>
              <a:rPr lang="fr-FR" sz="1800" b="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measure</a:t>
            </a:r>
            <a:r>
              <a:rPr lang="fr-FR" sz="1800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the hyperfine structure (HFS) in a free </a:t>
            </a:r>
            <a:r>
              <a:rPr lang="fr-FR" sz="1800" b="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atom</a:t>
            </a:r>
            <a:r>
              <a:rPr lang="fr-FR" sz="1800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/ion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1700" y="1454727"/>
            <a:ext cx="613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Isotope</a:t>
            </a:r>
            <a:r>
              <a:rPr lang="nl-BE" dirty="0" smtClean="0"/>
              <a:t> Shift: center of </a:t>
            </a:r>
            <a:r>
              <a:rPr lang="nl-BE" dirty="0" err="1" smtClean="0"/>
              <a:t>structure</a:t>
            </a:r>
            <a:r>
              <a:rPr lang="nl-BE" dirty="0" smtClean="0"/>
              <a:t> changes </a:t>
            </a:r>
            <a:r>
              <a:rPr lang="nl-BE" dirty="0" err="1" smtClean="0"/>
              <a:t>with</a:t>
            </a:r>
            <a:r>
              <a:rPr lang="nl-BE" dirty="0" smtClean="0"/>
              <a:t> neutron </a:t>
            </a:r>
            <a:r>
              <a:rPr lang="nl-BE" dirty="0" err="1" smtClean="0"/>
              <a:t>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6894" y="658654"/>
            <a:ext cx="7994564" cy="6199346"/>
            <a:chOff x="26894" y="181247"/>
            <a:chExt cx="7994564" cy="6199346"/>
          </a:xfrm>
        </p:grpSpPr>
        <p:sp>
          <p:nvSpPr>
            <p:cNvPr id="7" name="TextBox 6"/>
            <p:cNvSpPr txBox="1"/>
            <p:nvPr/>
          </p:nvSpPr>
          <p:spPr>
            <a:xfrm>
              <a:off x="26894" y="2071721"/>
              <a:ext cx="4650753" cy="43088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Collinear </a:t>
              </a:r>
              <a:r>
                <a:rPr lang="en-US" sz="2000" dirty="0" smtClean="0"/>
                <a:t>laser spectroscopy</a:t>
              </a:r>
            </a:p>
            <a:p>
              <a:pPr marL="342900" indent="-342900">
                <a:buFontTx/>
                <a:buChar char="-"/>
              </a:pPr>
              <a:r>
                <a:rPr lang="en-US" sz="2000" b="1" i="1" dirty="0" smtClean="0"/>
                <a:t>Highest resolution (~ 15 - 60 MHz </a:t>
              </a:r>
              <a:r>
                <a:rPr lang="en-US" sz="2000" b="1" dirty="0" smtClean="0"/>
                <a:t>~ </a:t>
              </a:r>
              <a:r>
                <a:rPr lang="en-US" sz="2000" dirty="0" smtClean="0"/>
                <a:t>natural linewidth)</a:t>
              </a:r>
            </a:p>
            <a:p>
              <a:pPr marL="342900" indent="-342900">
                <a:buFontTx/>
                <a:buChar char="-"/>
              </a:pPr>
              <a:endParaRPr lang="en-US" sz="2000" dirty="0" smtClean="0"/>
            </a:p>
            <a:p>
              <a:pPr marL="342900" indent="-342900">
                <a:buFontTx/>
                <a:buChar char="-"/>
              </a:pPr>
              <a:r>
                <a:rPr lang="en-US" sz="2000" b="1" dirty="0" smtClean="0"/>
                <a:t>Sensitivity: </a:t>
              </a:r>
              <a:endParaRPr lang="en-US" sz="2000" b="1" dirty="0"/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COLLAPS: uses </a:t>
              </a:r>
              <a:r>
                <a:rPr lang="en-US" sz="2000" dirty="0" smtClean="0"/>
                <a:t>bunched beam and </a:t>
              </a:r>
              <a:r>
                <a:rPr lang="en-US" sz="2000" b="1" dirty="0" smtClean="0"/>
                <a:t>fluorescence detection</a:t>
              </a:r>
              <a:r>
                <a:rPr lang="en-US" sz="2000" dirty="0" smtClean="0"/>
                <a:t> of photons:  ~ 1000 ions/s </a:t>
              </a:r>
            </a:p>
            <a:p>
              <a:pPr lvl="1"/>
              <a:r>
                <a:rPr lang="en-US" sz="1400" dirty="0" smtClean="0"/>
                <a:t>K.T. Flanagan et al</a:t>
              </a:r>
              <a:r>
                <a:rPr lang="en-US" sz="1400" dirty="0"/>
                <a:t>., PRL103, </a:t>
              </a:r>
              <a:r>
                <a:rPr lang="en-US" sz="1400" dirty="0" smtClean="0"/>
                <a:t>142501 (2009)</a:t>
              </a:r>
              <a:endParaRPr lang="en-US" sz="1400" dirty="0"/>
            </a:p>
            <a:p>
              <a:pPr lvl="1"/>
              <a:endParaRPr lang="en-US" sz="2000" dirty="0"/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CRIS: uses </a:t>
              </a:r>
              <a:r>
                <a:rPr lang="en-US" sz="2000" dirty="0" smtClean="0"/>
                <a:t>bunched beam </a:t>
              </a:r>
              <a:r>
                <a:rPr lang="en-US" sz="2000" b="1" dirty="0" smtClean="0"/>
                <a:t>RIS</a:t>
              </a:r>
              <a:r>
                <a:rPr lang="en-US" sz="2000" dirty="0" smtClean="0"/>
                <a:t> + UHV </a:t>
              </a:r>
              <a:r>
                <a:rPr lang="en-US" sz="2000" dirty="0" smtClean="0"/>
                <a:t>in the laser-atom interaction:</a:t>
              </a:r>
              <a:r>
                <a:rPr lang="nl-BE" sz="2000" dirty="0" smtClean="0"/>
                <a:t> </a:t>
              </a:r>
              <a:r>
                <a:rPr lang="nl-BE" sz="2000" dirty="0" smtClean="0"/>
                <a:t>~ </a:t>
              </a:r>
              <a:r>
                <a:rPr lang="nl-BE" sz="2000" b="1" dirty="0" smtClean="0"/>
                <a:t>20 </a:t>
              </a:r>
              <a:r>
                <a:rPr lang="nl-BE" sz="2000" b="1" dirty="0" err="1" smtClean="0"/>
                <a:t>ions</a:t>
              </a:r>
              <a:r>
                <a:rPr lang="nl-BE" sz="2000" b="1" dirty="0" smtClean="0"/>
                <a:t>/s </a:t>
              </a:r>
              <a:r>
                <a:rPr lang="nl-BE" sz="2000" dirty="0" smtClean="0"/>
                <a:t>(</a:t>
              </a:r>
              <a:r>
                <a:rPr lang="nl-BE" sz="2000" dirty="0" err="1" smtClean="0"/>
                <a:t>so</a:t>
              </a:r>
              <a:r>
                <a:rPr lang="nl-BE" sz="2000" dirty="0" smtClean="0"/>
                <a:t> far)</a:t>
              </a:r>
            </a:p>
            <a:p>
              <a:pPr lvl="1"/>
              <a:r>
                <a:rPr lang="en-US" sz="1400" dirty="0" smtClean="0"/>
                <a:t>R.P. de Groote et </a:t>
              </a:r>
              <a:r>
                <a:rPr lang="en-US" sz="1400" dirty="0"/>
                <a:t>al., PRL 115, 132501 (2015)</a:t>
              </a:r>
              <a:endParaRPr lang="en-US" sz="1400" dirty="0" smtClean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204476" y="181247"/>
              <a:ext cx="1020047" cy="89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664542" y="203181"/>
              <a:ext cx="2964423" cy="13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049835" y="305574"/>
              <a:ext cx="664665" cy="176614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1941979" y="227472"/>
              <a:ext cx="880387" cy="179513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669964" y="236660"/>
              <a:ext cx="2792785" cy="18338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787243" y="272096"/>
              <a:ext cx="4234215" cy="17983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321860" y="640753"/>
            <a:ext cx="6822140" cy="4104933"/>
            <a:chOff x="2321860" y="167826"/>
            <a:chExt cx="6822140" cy="4104933"/>
          </a:xfrm>
        </p:grpSpPr>
        <p:grpSp>
          <p:nvGrpSpPr>
            <p:cNvPr id="15" name="Group 14"/>
            <p:cNvGrpSpPr/>
            <p:nvPr/>
          </p:nvGrpSpPr>
          <p:grpSpPr>
            <a:xfrm>
              <a:off x="2321860" y="167826"/>
              <a:ext cx="6822140" cy="4104933"/>
              <a:chOff x="2321860" y="167826"/>
              <a:chExt cx="6822140" cy="4104933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2321860" y="167826"/>
                <a:ext cx="16495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820172" y="187627"/>
                <a:ext cx="78889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4715435" y="1102660"/>
                <a:ext cx="4428565" cy="31700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Resonance Ionization </a:t>
                </a:r>
                <a:r>
                  <a:rPr lang="en-US" sz="2000" b="1" dirty="0" smtClean="0"/>
                  <a:t>S</a:t>
                </a:r>
                <a:r>
                  <a:rPr lang="en-US" sz="2000" dirty="0" smtClean="0"/>
                  <a:t>pectroscopy in RILIS</a:t>
                </a:r>
                <a:endParaRPr lang="en-US" sz="2000" dirty="0" smtClean="0"/>
              </a:p>
              <a:p>
                <a:r>
                  <a:rPr lang="en-US" sz="2000" dirty="0" smtClean="0"/>
                  <a:t>(used for efficient and selective production of exotic isotopes in the ion source)</a:t>
                </a:r>
              </a:p>
              <a:p>
                <a:r>
                  <a:rPr lang="en-US" sz="2000" b="1" i="1" dirty="0" smtClean="0"/>
                  <a:t>-  Highest sensitivity (&lt; 1/s)</a:t>
                </a:r>
              </a:p>
              <a:p>
                <a:endParaRPr lang="en-US" sz="2000" dirty="0" smtClean="0"/>
              </a:p>
              <a:p>
                <a:r>
                  <a:rPr lang="en-US" sz="2000" b="1" dirty="0" smtClean="0"/>
                  <a:t>-</a:t>
                </a:r>
                <a:r>
                  <a:rPr lang="en-US" sz="2000" dirty="0" smtClean="0"/>
                  <a:t>  </a:t>
                </a:r>
                <a:r>
                  <a:rPr lang="en-US" sz="2000" b="1" i="1" dirty="0" smtClean="0"/>
                  <a:t>Resolution limited due to Doppler broadening: </a:t>
                </a:r>
                <a:endParaRPr lang="en-US" sz="2000" b="1" i="1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in ion source: ~ 4 </a:t>
                </a:r>
                <a:r>
                  <a:rPr lang="en-US" sz="2000" dirty="0" smtClean="0"/>
                  <a:t>GHz</a:t>
                </a:r>
                <a:endParaRPr lang="en-US" sz="2000" dirty="0" smtClean="0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>
              <a:off x="3277324" y="231952"/>
              <a:ext cx="1743199" cy="8707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8023413" y="256542"/>
              <a:ext cx="191206" cy="8461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95045" y="53852"/>
            <a:ext cx="8334375" cy="537788"/>
          </a:xfrm>
        </p:spPr>
        <p:txBody>
          <a:bodyPr anchor="ctr">
            <a:noAutofit/>
          </a:bodyPr>
          <a:lstStyle/>
          <a:p>
            <a:r>
              <a:rPr lang="en-US" sz="3200" dirty="0" smtClean="0">
                <a:solidFill>
                  <a:srgbClr val="000308"/>
                </a:solidFill>
              </a:rPr>
              <a:t>Spins, magnetic and electric moments, radii</a:t>
            </a:r>
            <a:endParaRPr lang="nl-BE" sz="3200" dirty="0">
              <a:solidFill>
                <a:srgbClr val="0003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4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764" y="813899"/>
            <a:ext cx="7643192" cy="980736"/>
          </a:xfrm>
        </p:spPr>
        <p:txBody>
          <a:bodyPr>
            <a:normAutofit/>
          </a:bodyPr>
          <a:lstStyle/>
          <a:p>
            <a:r>
              <a:rPr lang="nl-BE" sz="2800" dirty="0" err="1" smtClean="0"/>
              <a:t>Selected</a:t>
            </a:r>
            <a:r>
              <a:rPr lang="nl-BE" sz="2800" dirty="0" smtClean="0"/>
              <a:t> </a:t>
            </a:r>
            <a:r>
              <a:rPr lang="nl-BE" sz="2800" dirty="0" err="1" smtClean="0"/>
              <a:t>physics</a:t>
            </a:r>
            <a:r>
              <a:rPr lang="nl-BE" sz="2800" dirty="0" smtClean="0"/>
              <a:t> </a:t>
            </a:r>
            <a:r>
              <a:rPr lang="nl-BE" sz="2800" dirty="0" err="1" smtClean="0"/>
              <a:t>examples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574" y="1927050"/>
            <a:ext cx="7653536" cy="4525963"/>
          </a:xfrm>
        </p:spPr>
        <p:txBody>
          <a:bodyPr>
            <a:normAutofit/>
          </a:bodyPr>
          <a:lstStyle/>
          <a:p>
            <a:r>
              <a:rPr lang="nl-BE" sz="2400" dirty="0" err="1" smtClean="0"/>
              <a:t>Evolution</a:t>
            </a:r>
            <a:r>
              <a:rPr lang="nl-BE" sz="2400" dirty="0" smtClean="0"/>
              <a:t> of single </a:t>
            </a:r>
            <a:r>
              <a:rPr lang="nl-BE" sz="2400" dirty="0" err="1" smtClean="0"/>
              <a:t>particle</a:t>
            </a:r>
            <a:r>
              <a:rPr lang="nl-BE" sz="2400" dirty="0" smtClean="0"/>
              <a:t> shell-model  </a:t>
            </a:r>
            <a:r>
              <a:rPr lang="nl-BE" sz="2400" dirty="0" err="1" smtClean="0"/>
              <a:t>orbits</a:t>
            </a:r>
            <a:r>
              <a:rPr lang="nl-BE" sz="2400" dirty="0" smtClean="0"/>
              <a:t>  </a:t>
            </a:r>
          </a:p>
          <a:p>
            <a:endParaRPr lang="nl-BE" sz="2400" dirty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/>
          </a:p>
          <a:p>
            <a:endParaRPr lang="nl-BE" sz="2400" dirty="0" smtClean="0"/>
          </a:p>
          <a:p>
            <a:r>
              <a:rPr lang="nl-BE" sz="2400" dirty="0" err="1" smtClean="0"/>
              <a:t>Shape</a:t>
            </a:r>
            <a:r>
              <a:rPr lang="nl-BE" sz="2400" dirty="0" smtClean="0"/>
              <a:t> </a:t>
            </a:r>
            <a:r>
              <a:rPr lang="nl-BE" sz="2400" dirty="0" err="1" smtClean="0"/>
              <a:t>coexistence</a:t>
            </a:r>
            <a:endParaRPr lang="nl-BE" sz="2400" dirty="0" smtClean="0"/>
          </a:p>
          <a:p>
            <a:endParaRPr lang="nl-BE" sz="2400" dirty="0" smtClean="0"/>
          </a:p>
          <a:p>
            <a:pPr marL="0" indent="0">
              <a:buNone/>
            </a:pPr>
            <a:endParaRPr lang="nl-BE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68785" y="2551956"/>
            <a:ext cx="3738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600" i="1" dirty="0" smtClean="0">
                <a:solidFill>
                  <a:srgbClr val="555555"/>
                </a:solidFill>
                <a:latin typeface="Proxima Nova"/>
              </a:rPr>
              <a:t>T. Otsuka et al, PRL</a:t>
            </a:r>
            <a:r>
              <a:rPr lang="nl-BE" sz="1600" i="1" dirty="0">
                <a:solidFill>
                  <a:srgbClr val="555555"/>
                </a:solidFill>
                <a:latin typeface="Proxima Nova"/>
              </a:rPr>
              <a:t> </a:t>
            </a:r>
            <a:r>
              <a:rPr lang="nl-BE" sz="1600" b="1" i="1" dirty="0" smtClean="0">
                <a:solidFill>
                  <a:srgbClr val="555555"/>
                </a:solidFill>
                <a:latin typeface="Proxima Nova"/>
              </a:rPr>
              <a:t>95</a:t>
            </a:r>
            <a:r>
              <a:rPr lang="nl-BE" sz="1600" i="1" dirty="0" smtClean="0">
                <a:solidFill>
                  <a:srgbClr val="555555"/>
                </a:solidFill>
                <a:latin typeface="Proxima Nova"/>
              </a:rPr>
              <a:t>, 232502 (2005)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8785" y="2800244"/>
            <a:ext cx="3852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600" i="1" dirty="0" smtClean="0">
                <a:solidFill>
                  <a:srgbClr val="555555"/>
                </a:solidFill>
                <a:latin typeface="Proxima Nova"/>
              </a:rPr>
              <a:t>T. </a:t>
            </a:r>
            <a:r>
              <a:rPr lang="nl-BE" sz="1600" i="1" dirty="0" err="1" smtClean="0">
                <a:solidFill>
                  <a:srgbClr val="555555"/>
                </a:solidFill>
                <a:latin typeface="Proxima Nova"/>
              </a:rPr>
              <a:t>Otsuka</a:t>
            </a:r>
            <a:r>
              <a:rPr lang="nl-BE" sz="1600" i="1" dirty="0" smtClean="0">
                <a:solidFill>
                  <a:srgbClr val="555555"/>
                </a:solidFill>
                <a:latin typeface="Proxima Nova"/>
              </a:rPr>
              <a:t> et al, PRL</a:t>
            </a:r>
            <a:r>
              <a:rPr lang="nl-BE" sz="1600" i="1" dirty="0">
                <a:solidFill>
                  <a:srgbClr val="555555"/>
                </a:solidFill>
                <a:latin typeface="Proxima Nova"/>
              </a:rPr>
              <a:t> </a:t>
            </a:r>
            <a:r>
              <a:rPr lang="nl-BE" sz="1600" b="1" i="1" dirty="0">
                <a:solidFill>
                  <a:srgbClr val="555555"/>
                </a:solidFill>
                <a:latin typeface="Proxima Nova"/>
              </a:rPr>
              <a:t>104</a:t>
            </a:r>
            <a:r>
              <a:rPr lang="nl-BE" sz="1600" i="1" dirty="0">
                <a:solidFill>
                  <a:srgbClr val="555555"/>
                </a:solidFill>
                <a:latin typeface="Proxima Nova"/>
              </a:rPr>
              <a:t>, </a:t>
            </a:r>
            <a:r>
              <a:rPr lang="nl-BE" sz="1600" i="1" dirty="0" smtClean="0">
                <a:solidFill>
                  <a:srgbClr val="555555"/>
                </a:solidFill>
                <a:latin typeface="Proxima Nova"/>
              </a:rPr>
              <a:t>012501 (2010)</a:t>
            </a:r>
            <a:endParaRPr lang="nl-BE" sz="1600" b="0" i="1" dirty="0">
              <a:solidFill>
                <a:srgbClr val="555555"/>
              </a:solidFill>
              <a:effectLst/>
              <a:latin typeface="Proxima Nov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3598" y="3282722"/>
            <a:ext cx="60486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/>
              <a:t>Energy of proton </a:t>
            </a:r>
            <a:r>
              <a:rPr lang="nl-BE" dirty="0" err="1" smtClean="0"/>
              <a:t>and</a:t>
            </a:r>
            <a:r>
              <a:rPr lang="nl-BE" dirty="0" smtClean="0"/>
              <a:t> neutron </a:t>
            </a:r>
            <a:r>
              <a:rPr lang="nl-BE" dirty="0" err="1" smtClean="0"/>
              <a:t>quantum</a:t>
            </a:r>
            <a:r>
              <a:rPr lang="nl-BE" dirty="0" smtClean="0"/>
              <a:t> </a:t>
            </a:r>
            <a:r>
              <a:rPr lang="nl-BE" dirty="0" err="1" smtClean="0"/>
              <a:t>orbits</a:t>
            </a:r>
            <a:r>
              <a:rPr lang="nl-BE" dirty="0" smtClean="0"/>
              <a:t> (SPE) </a:t>
            </a:r>
            <a:r>
              <a:rPr lang="nl-BE" dirty="0" err="1" smtClean="0"/>
              <a:t>depends</a:t>
            </a:r>
            <a:r>
              <a:rPr lang="nl-BE" dirty="0" smtClean="0"/>
              <a:t> on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number</a:t>
            </a:r>
            <a:r>
              <a:rPr lang="nl-BE" dirty="0" smtClean="0"/>
              <a:t> of </a:t>
            </a:r>
            <a:r>
              <a:rPr lang="nl-BE" dirty="0" err="1" smtClean="0"/>
              <a:t>protons</a:t>
            </a:r>
            <a:r>
              <a:rPr lang="nl-BE" dirty="0" smtClean="0"/>
              <a:t>/neutrons in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isotope</a:t>
            </a:r>
            <a:r>
              <a:rPr lang="nl-BE" dirty="0" smtClean="0"/>
              <a:t> ! </a:t>
            </a:r>
          </a:p>
          <a:p>
            <a:r>
              <a:rPr lang="nl-BE" dirty="0" smtClean="0"/>
              <a:t>	</a:t>
            </a:r>
            <a:r>
              <a:rPr lang="nl-BE" dirty="0" smtClean="0">
                <a:sym typeface="Wingdings" panose="05000000000000000000" pitchFamily="2" charset="2"/>
              </a:rPr>
              <a:t> MAGIC NUMBERS CAN CHANGE!</a:t>
            </a:r>
            <a:endParaRPr lang="nl-BE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687521" y="5257250"/>
            <a:ext cx="432463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/>
              <a:t>Nuclei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occur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different </a:t>
            </a:r>
            <a:r>
              <a:rPr lang="nl-BE" dirty="0" err="1" smtClean="0"/>
              <a:t>shapes</a:t>
            </a:r>
            <a:r>
              <a:rPr lang="nl-BE" dirty="0" smtClean="0"/>
              <a:t> at low </a:t>
            </a:r>
            <a:r>
              <a:rPr lang="nl-BE" dirty="0" err="1" smtClean="0"/>
              <a:t>excitation</a:t>
            </a:r>
            <a:r>
              <a:rPr lang="nl-BE" dirty="0" smtClean="0"/>
              <a:t> </a:t>
            </a:r>
            <a:r>
              <a:rPr lang="nl-BE" dirty="0" err="1" smtClean="0"/>
              <a:t>energies</a:t>
            </a:r>
            <a:r>
              <a:rPr lang="nl-BE" dirty="0" smtClean="0"/>
              <a:t>, e.g. </a:t>
            </a:r>
            <a:r>
              <a:rPr lang="nl-BE" dirty="0" err="1" smtClean="0"/>
              <a:t>spherical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deformed</a:t>
            </a:r>
            <a:endParaRPr lang="nl-BE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3764" y="158911"/>
            <a:ext cx="7643192" cy="980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Measure fundamental nuclear properties to test state-of-the art nuclear theories </a:t>
            </a:r>
            <a:r>
              <a:rPr lang="nl-BE" sz="3200" dirty="0" smtClean="0"/>
              <a:t/>
            </a:r>
            <a:br>
              <a:rPr lang="nl-BE" sz="3200" dirty="0" smtClean="0"/>
            </a:br>
            <a:endParaRPr lang="en-US" sz="3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50" y="4362578"/>
            <a:ext cx="2715893" cy="24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72270" y="6079197"/>
            <a:ext cx="723763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116E8A"/>
            </a:solidFill>
          </a:ln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186</a:t>
            </a:r>
            <a:r>
              <a:rPr lang="en-US" dirty="0" smtClean="0"/>
              <a:t>Pb</a:t>
            </a:r>
            <a:endParaRPr lang="en-US" sz="1200" baseline="30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194956" y="663268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1400" i="1" dirty="0" smtClean="0"/>
              <a:t> Andreyev </a:t>
            </a:r>
            <a:r>
              <a:rPr lang="nb-NO" sz="1400" i="1" dirty="0"/>
              <a:t>et al., Nature 405, 430–</a:t>
            </a:r>
            <a:r>
              <a:rPr lang="is-IS" sz="1400" i="1" dirty="0"/>
              <a:t>433 (2000)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27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9650</TotalTime>
  <Words>2431</Words>
  <Application>Microsoft Office PowerPoint</Application>
  <PresentationFormat>On-screen Show (4:3)</PresentationFormat>
  <Paragraphs>466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MS PGothic</vt:lpstr>
      <vt:lpstr>MS PGothic</vt:lpstr>
      <vt:lpstr>AdvP6F00</vt:lpstr>
      <vt:lpstr>AdvP6F01</vt:lpstr>
      <vt:lpstr>Arial</vt:lpstr>
      <vt:lpstr>Calibri</vt:lpstr>
      <vt:lpstr>Comic Sans MS</vt:lpstr>
      <vt:lpstr>Helvetica</vt:lpstr>
      <vt:lpstr>Lucida Sans</vt:lpstr>
      <vt:lpstr>Proxima Nova</vt:lpstr>
      <vt:lpstr>Symbol</vt:lpstr>
      <vt:lpstr>Wingdings</vt:lpstr>
      <vt:lpstr>Office Theme</vt:lpstr>
      <vt:lpstr>Nuclear structure studies via (collinear) laser spectroscopy at ISOLDE</vt:lpstr>
      <vt:lpstr>ISOLDE  CERN’s radioactive beam facility</vt:lpstr>
      <vt:lpstr>Isotopes produced at ISOLDE</vt:lpstr>
      <vt:lpstr>The ISOL method</vt:lpstr>
      <vt:lpstr>Ionization: RILIS</vt:lpstr>
      <vt:lpstr>LASER SPECTROSCOPY measure the hyperfine structure (HFS) in a free atom/ion</vt:lpstr>
      <vt:lpstr>PowerPoint Presentation</vt:lpstr>
      <vt:lpstr>Spins, magnetic and electric moments, radii</vt:lpstr>
      <vt:lpstr>Selected physics examples</vt:lpstr>
      <vt:lpstr>Shape coexistence in the chart of nuclei</vt:lpstr>
      <vt:lpstr>Shape coexistence in the chart of nuclei</vt:lpstr>
      <vt:lpstr>Shape coexistence in Hg isotopes</vt:lpstr>
      <vt:lpstr>Experiment ISOLDE 2015</vt:lpstr>
      <vt:lpstr>Hg mean square charge radii</vt:lpstr>
      <vt:lpstr>Hg mean square charge radii</vt:lpstr>
      <vt:lpstr>PowerPoint Presentation</vt:lpstr>
      <vt:lpstr>HFS of 79Zn </vt:lpstr>
      <vt:lpstr>Shape coexistence in 79Zn from magnetic moment and isomer shift</vt:lpstr>
      <vt:lpstr>Evolution of proton orbits near Z=28</vt:lpstr>
      <vt:lpstr>Inversion of the pf5/2 and pp3/2 levels in Cu</vt:lpstr>
      <vt:lpstr>Evolution of neutron orbits along N=51 as between Z=40 and Z=50</vt:lpstr>
      <vt:lpstr>Spins, magnetic and quadrupole moments near Z=50</vt:lpstr>
      <vt:lpstr>PowerPoint Presentation</vt:lpstr>
      <vt:lpstr>Spin assignments to low and high-spin states</vt:lpstr>
      <vt:lpstr>Spin assignments to low and high-spin states</vt:lpstr>
      <vt:lpstr>Q-moments of the 11/2- states in odd-Cd (h11/2 neutron holes)</vt:lpstr>
      <vt:lpstr>Spins and moments of 101-109Cd (no isomers)</vt:lpstr>
      <vt:lpstr>CONCLUSIONS</vt:lpstr>
      <vt:lpstr>Indium isotopes from N=52 to N=82 </vt:lpstr>
      <vt:lpstr>Quadrupole moments: core polarisation</vt:lpstr>
      <vt:lpstr>Spins and magnetic moments of 111-129Cd  g.s and isomers</vt:lpstr>
      <vt:lpstr>Q-moments of the 11/2- states in odd-Cd (h11/2 neutron holes)</vt:lpstr>
      <vt:lpstr>Long-lived states in the odd-odd Indium isotopes</vt:lpstr>
      <vt:lpstr>g-factors: assign single particle configurations</vt:lpstr>
      <vt:lpstr>Collinear laser spectroscopy at ISOLDE Review: J. Phys. G 44, 064002 (2017) </vt:lpstr>
      <vt:lpstr>Collinear laser spectroscopy at ISOLDE Review: J. Phys. G 44, 064002 (2017) </vt:lpstr>
      <vt:lpstr>Inversion of the pf5/2 and pp3/2 levels in Cu</vt:lpstr>
      <vt:lpstr>PowerPoint Presentation</vt:lpstr>
      <vt:lpstr>Collinear laser spectroscopy at ISOLDE Review: J. Phys. G 44, 064002 (2017) 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skreim</dc:creator>
  <cp:lastModifiedBy>Administrator</cp:lastModifiedBy>
  <cp:revision>575</cp:revision>
  <dcterms:created xsi:type="dcterms:W3CDTF">2012-03-08T16:06:15Z</dcterms:created>
  <dcterms:modified xsi:type="dcterms:W3CDTF">2018-09-04T19:37:50Z</dcterms:modified>
</cp:coreProperties>
</file>