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4" r:id="rId3"/>
    <p:sldId id="316" r:id="rId4"/>
    <p:sldId id="348" r:id="rId5"/>
    <p:sldId id="357" r:id="rId6"/>
    <p:sldId id="359" r:id="rId7"/>
    <p:sldId id="273" r:id="rId8"/>
    <p:sldId id="274" r:id="rId9"/>
    <p:sldId id="320" r:id="rId10"/>
    <p:sldId id="276" r:id="rId11"/>
    <p:sldId id="325" r:id="rId12"/>
    <p:sldId id="328" r:id="rId13"/>
    <p:sldId id="333" r:id="rId14"/>
    <p:sldId id="334" r:id="rId15"/>
    <p:sldId id="352" r:id="rId16"/>
    <p:sldId id="354" r:id="rId17"/>
    <p:sldId id="353" r:id="rId18"/>
    <p:sldId id="337" r:id="rId19"/>
    <p:sldId id="307" r:id="rId20"/>
    <p:sldId id="282" r:id="rId21"/>
    <p:sldId id="296" r:id="rId22"/>
    <p:sldId id="289" r:id="rId23"/>
    <p:sldId id="356" r:id="rId24"/>
    <p:sldId id="340" r:id="rId25"/>
    <p:sldId id="284" r:id="rId26"/>
    <p:sldId id="314" r:id="rId27"/>
    <p:sldId id="355" r:id="rId28"/>
    <p:sldId id="346" r:id="rId29"/>
    <p:sldId id="304" r:id="rId30"/>
    <p:sldId id="309" r:id="rId31"/>
    <p:sldId id="311" r:id="rId32"/>
    <p:sldId id="305" r:id="rId33"/>
    <p:sldId id="288" r:id="rId34"/>
    <p:sldId id="290" r:id="rId35"/>
    <p:sldId id="291" r:id="rId36"/>
    <p:sldId id="277" r:id="rId37"/>
    <p:sldId id="293" r:id="rId38"/>
    <p:sldId id="292" r:id="rId39"/>
    <p:sldId id="312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" initials="N" lastIdx="1" clrIdx="0">
    <p:extLst>
      <p:ext uri="{19B8F6BF-5375-455C-9EA6-DF929625EA0E}">
        <p15:presenceInfo xmlns:p15="http://schemas.microsoft.com/office/powerpoint/2012/main" userId="Nan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41719C"/>
    <a:srgbClr val="FF0000"/>
    <a:srgbClr val="5B9BD5"/>
    <a:srgbClr val="C00000"/>
    <a:srgbClr val="779B5E"/>
    <a:srgbClr val="A9A1D9"/>
    <a:srgbClr val="00B050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5949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F44F-B692-476B-A2EF-2BBAD29F0AB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82F4-3BBF-4A58-A90B-0C85454F7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9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6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3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82F4-3BBF-4A58-A90B-0C85454F7D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5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1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05/09/2018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N.S. Martorana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F51E-276A-47C4-A2F0-A45EA9C834C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21.tmp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tmp"/><Relationship Id="rId4" Type="http://schemas.openxmlformats.org/officeDocument/2006/relationships/image" Target="../media/image3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tm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39.jpeg"/><Relationship Id="rId7" Type="http://schemas.openxmlformats.org/officeDocument/2006/relationships/image" Target="../media/image3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07771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+mj-lt"/>
              </a:rPr>
              <a:t>N.S. Martorana </a:t>
            </a:r>
            <a:r>
              <a:rPr lang="it-IT" baseline="30000" dirty="0" smtClean="0">
                <a:latin typeface="+mj-lt"/>
              </a:rPr>
              <a:t>1</a:t>
            </a:r>
            <a:r>
              <a:rPr lang="it-IT" dirty="0" smtClean="0">
                <a:latin typeface="+mj-lt"/>
              </a:rPr>
              <a:t> </a:t>
            </a:r>
          </a:p>
          <a:p>
            <a:pPr marL="228600" indent="-228600">
              <a:buAutoNum type="arabicParenBoth"/>
            </a:pPr>
            <a:r>
              <a:rPr lang="it-IT" sz="1400" dirty="0" smtClean="0">
                <a:latin typeface="+mj-lt"/>
              </a:rPr>
              <a:t>Università degli Studi di Catania and INFN-LNS, Catania, Italy </a:t>
            </a:r>
          </a:p>
          <a:p>
            <a:r>
              <a:rPr lang="it-IT" sz="1400" u="sng" dirty="0" smtClean="0">
                <a:latin typeface="+mj-lt"/>
              </a:rPr>
              <a:t>martorana@lns.infn.it</a:t>
            </a:r>
          </a:p>
          <a:p>
            <a:r>
              <a:rPr lang="it-IT" sz="1800" dirty="0" smtClean="0">
                <a:latin typeface="+mj-lt"/>
              </a:rPr>
              <a:t>On behalf of </a:t>
            </a:r>
            <a:br>
              <a:rPr lang="it-IT" sz="1800" dirty="0" smtClean="0">
                <a:latin typeface="+mj-lt"/>
              </a:rPr>
            </a:br>
            <a:r>
              <a:rPr lang="it-IT" sz="1800" dirty="0" smtClean="0">
                <a:latin typeface="+mj-lt"/>
              </a:rPr>
              <a:t>CHIMERA-NEWCHIM Collaboration </a:t>
            </a:r>
            <a:endParaRPr lang="it-IT" sz="1800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6672928"/>
            <a:ext cx="6240379" cy="1835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6571" y="6672927"/>
            <a:ext cx="8055429" cy="1944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Picture 3" descr="etrChim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93" y="5179934"/>
            <a:ext cx="1700089" cy="1173731"/>
          </a:xfrm>
          <a:prstGeom prst="rect">
            <a:avLst/>
          </a:prstGeom>
          <a:noFill/>
          <a:ln>
            <a:noFill/>
          </a:ln>
          <a:effectLst>
            <a:glow>
              <a:srgbClr val="FF0000">
                <a:alpha val="61000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diritto 13"/>
          <p:cNvCxnSpPr/>
          <p:nvPr/>
        </p:nvCxnSpPr>
        <p:spPr>
          <a:xfrm>
            <a:off x="3907971" y="2838439"/>
            <a:ext cx="4376058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702943" y="2265209"/>
            <a:ext cx="10690317" cy="58172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000" dirty="0" smtClean="0">
                <a:latin typeface="+mj-lt"/>
              </a:rPr>
              <a:t>On the nature of the Pygmy Dipole Resonance in </a:t>
            </a:r>
            <a:r>
              <a:rPr lang="it-IT" sz="3000" baseline="30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3000" baseline="30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68</a:t>
            </a:r>
            <a:r>
              <a:rPr lang="it-IT" sz="3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Ni</a:t>
            </a:r>
            <a:r>
              <a:rPr lang="it-IT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it-IT" sz="3000" dirty="0">
              <a:latin typeface="+mj-lt"/>
            </a:endParaRPr>
          </a:p>
        </p:txBody>
      </p:sp>
      <p:pic>
        <p:nvPicPr>
          <p:cNvPr id="12" name="Picture 19" descr="Logo_LNS_new_LR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7" y="614729"/>
            <a:ext cx="2068537" cy="1061726"/>
          </a:xfrm>
          <a:prstGeom prst="rect">
            <a:avLst/>
          </a:prstGeom>
        </p:spPr>
      </p:pic>
      <p:cxnSp>
        <p:nvCxnSpPr>
          <p:cNvPr id="15" name="Connettore diritto 14"/>
          <p:cNvCxnSpPr/>
          <p:nvPr/>
        </p:nvCxnSpPr>
        <p:spPr>
          <a:xfrm>
            <a:off x="3907971" y="4964782"/>
            <a:ext cx="4376058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56" y="276479"/>
            <a:ext cx="4311682" cy="2043740"/>
          </a:xfrm>
          <a:prstGeom prst="rect">
            <a:avLst/>
          </a:prstGeom>
        </p:spPr>
      </p:pic>
      <p:pic>
        <p:nvPicPr>
          <p:cNvPr id="5" name="Immagine 4" descr="Circulars – EuNPC2018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53920" r="25125" b="3323"/>
          <a:stretch/>
        </p:blipFill>
        <p:spPr>
          <a:xfrm>
            <a:off x="3621678" y="2903402"/>
            <a:ext cx="4948645" cy="19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10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32601" y="204637"/>
            <a:ext cx="121414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CHIMERA multidetector and FARCOS array  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ɣ decay channel of PDR</a:t>
            </a:r>
            <a:endParaRPr lang="en-US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99291" y="865242"/>
            <a:ext cx="3469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 . Pagano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Nucl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. Phys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. A 734 (2004)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504</a:t>
            </a:r>
            <a:endParaRPr lang="it-IT" sz="14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-2" y="3661953"/>
            <a:ext cx="503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We use the 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CsI(Tl) </a:t>
            </a:r>
            <a:r>
              <a:rPr lang="it-IT" sz="2000" dirty="0" smtClean="0">
                <a:latin typeface="+mj-lt"/>
              </a:rPr>
              <a:t>to detect </a:t>
            </a:r>
            <a:r>
              <a:rPr lang="el-GR" sz="2000" dirty="0" smtClean="0">
                <a:latin typeface="Calibri Light" panose="020F0302020204030204" pitchFamily="34" charset="0"/>
              </a:rPr>
              <a:t>γ</a:t>
            </a:r>
            <a:r>
              <a:rPr lang="it-IT" sz="2000" dirty="0" smtClean="0">
                <a:latin typeface="+mj-lt"/>
              </a:rPr>
              <a:t> rays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699291" y="603477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. Cardella 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NIM A799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(2015) 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64-69</a:t>
            </a:r>
            <a:endParaRPr lang="it-IT" sz="1400" dirty="0">
              <a:latin typeface="+mj-l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519722" y="4716730"/>
            <a:ext cx="19225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1192 </a:t>
            </a:r>
            <a:r>
              <a:rPr lang="en-US" dirty="0" smtClean="0"/>
              <a:t>telescopes</a:t>
            </a:r>
            <a:endParaRPr lang="en-US" dirty="0"/>
          </a:p>
        </p:txBody>
      </p:sp>
      <p:pic>
        <p:nvPicPr>
          <p:cNvPr id="33" name="Immagine 32" descr="CHIMERA-eps-converted-to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6996" r="34046" b="4453"/>
          <a:stretch/>
        </p:blipFill>
        <p:spPr>
          <a:xfrm>
            <a:off x="158001" y="1292496"/>
            <a:ext cx="3029404" cy="2128281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6401611" y="868035"/>
            <a:ext cx="523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  <a:cs typeface="Times New Roman" panose="02020603050405020304" pitchFamily="18" charset="0"/>
              </a:rPr>
              <a:t>E.V. Pagano et 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EPJ Web of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Conferences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117, 10008 (2016) 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NN2015</a:t>
            </a:r>
          </a:p>
          <a:p>
            <a:r>
              <a:rPr lang="es-ES" sz="1400" dirty="0">
                <a:latin typeface="+mj-lt"/>
                <a:cs typeface="Times New Roman" panose="02020603050405020304" pitchFamily="18" charset="0"/>
              </a:rPr>
              <a:t>L. Acosta </a:t>
            </a:r>
            <a:r>
              <a:rPr lang="es-E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s-ES" sz="1400" dirty="0">
                <a:latin typeface="+mj-lt"/>
                <a:cs typeface="Times New Roman" panose="02020603050405020304" pitchFamily="18" charset="0"/>
              </a:rPr>
              <a:t>Jour. Phys. Conf. Ser. 730 (2016) </a:t>
            </a:r>
            <a:r>
              <a:rPr lang="es-ES" sz="1400" dirty="0" smtClean="0">
                <a:latin typeface="+mj-lt"/>
                <a:cs typeface="Times New Roman" panose="02020603050405020304" pitchFamily="18" charset="0"/>
              </a:rPr>
              <a:t>012001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837" y="1363197"/>
            <a:ext cx="2008611" cy="24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magine 22" descr="FARCOS-eps-converted-to.pdf - Adobe Acrobat Reader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9181" r="27381" b="4763"/>
          <a:stretch/>
        </p:blipFill>
        <p:spPr>
          <a:xfrm>
            <a:off x="6339595" y="1435913"/>
            <a:ext cx="3627609" cy="2121809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096000" y="3710448"/>
            <a:ext cx="579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We use </a:t>
            </a:r>
            <a:r>
              <a:rPr lang="it-IT" sz="2000" b="1" dirty="0" smtClean="0">
                <a:latin typeface="+mj-lt"/>
              </a:rPr>
              <a:t>FARCOS array ( </a:t>
            </a:r>
            <a:r>
              <a:rPr lang="el-GR" sz="2000" b="1" dirty="0" smtClean="0">
                <a:latin typeface="+mj-lt"/>
              </a:rPr>
              <a:t>ϑ</a:t>
            </a:r>
            <a:r>
              <a:rPr lang="it-IT" sz="2000" b="1" dirty="0" smtClean="0">
                <a:latin typeface="+mj-lt"/>
              </a:rPr>
              <a:t> </a:t>
            </a:r>
            <a:r>
              <a:rPr lang="it-IT" sz="2000" b="1" baseline="-25000" dirty="0" smtClean="0">
                <a:latin typeface="+mj-lt"/>
              </a:rPr>
              <a:t>LAB </a:t>
            </a:r>
            <a:r>
              <a:rPr lang="el-GR" sz="2000" b="1" dirty="0" smtClean="0">
                <a:latin typeface="+mj-lt"/>
              </a:rPr>
              <a:t>≈</a:t>
            </a:r>
            <a:r>
              <a:rPr lang="it-IT" sz="2000" b="1" dirty="0" smtClean="0">
                <a:latin typeface="+mj-lt"/>
              </a:rPr>
              <a:t> 2-7 ° )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to detect </a:t>
            </a:r>
            <a:r>
              <a:rPr lang="en-US" sz="2000" baseline="30000" dirty="0">
                <a:latin typeface="+mj-lt"/>
                <a:cs typeface="Times New Roman" panose="02020603050405020304" pitchFamily="18" charset="0"/>
              </a:rPr>
              <a:t>68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Ni as well as other heavy ion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fragments</a:t>
            </a:r>
            <a:endParaRPr lang="it-IT" sz="2000" dirty="0" smtClean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99291" y="569867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CHIMERA MULTIDETECTOR</a:t>
            </a:r>
            <a:endParaRPr lang="it-IT" sz="2000" b="1" dirty="0">
              <a:latin typeface="+mj-lt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774927" y="515343"/>
            <a:ext cx="420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FARCOS ARRAY</a:t>
            </a:r>
            <a:endParaRPr lang="it-IT" sz="2000" b="1" dirty="0">
              <a:latin typeface="+mj-lt"/>
            </a:endParaRPr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172" y="1220662"/>
            <a:ext cx="2676519" cy="1786624"/>
          </a:xfrm>
          <a:prstGeom prst="rect">
            <a:avLst/>
          </a:prstGeom>
        </p:spPr>
      </p:pic>
      <p:pic>
        <p:nvPicPr>
          <p:cNvPr id="52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5" y="4090716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pic>
        <p:nvPicPr>
          <p:cNvPr id="10" name="Immagine 9" descr="experimental_setup.pdf - Adobe Acrobat Reader DC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7731" r="25455" b="16755"/>
          <a:stretch/>
        </p:blipFill>
        <p:spPr>
          <a:xfrm>
            <a:off x="6401611" y="4446365"/>
            <a:ext cx="5079772" cy="21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11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22296" y="272990"/>
            <a:ext cx="116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C00000"/>
                </a:solidFill>
                <a:latin typeface="+mj-lt"/>
              </a:rPr>
              <a:t>γ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decay channel of the PDR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N.S. Martorana e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., Phys. Lett. B 782 (2018)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28747" y="5569416"/>
            <a:ext cx="571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Due to the large energy spread (2 %) it is difficult from ion energy measurement to extract the excitation energy</a:t>
            </a:r>
            <a:endParaRPr lang="en-US" dirty="0"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07149" y="695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+mj-lt"/>
              </a:rPr>
              <a:t>Reaction products detected with the FARCOS array</a:t>
            </a:r>
          </a:p>
          <a:p>
            <a:pPr algn="just"/>
            <a:r>
              <a:rPr lang="en-US" b="1" dirty="0">
                <a:latin typeface="+mj-lt"/>
              </a:rPr>
              <a:t>in coincidence with </a:t>
            </a:r>
            <a:r>
              <a:rPr lang="en-US" b="1" baseline="30000" dirty="0" smtClean="0">
                <a:latin typeface="+mj-lt"/>
              </a:rPr>
              <a:t>68</a:t>
            </a:r>
            <a:r>
              <a:rPr lang="en-US" b="1" dirty="0" smtClean="0">
                <a:latin typeface="+mj-lt"/>
              </a:rPr>
              <a:t>Ni</a:t>
            </a:r>
            <a:r>
              <a:rPr lang="en-US" b="1" baseline="30000" dirty="0" smtClean="0">
                <a:latin typeface="+mj-lt"/>
              </a:rPr>
              <a:t>28</a:t>
            </a:r>
            <a:r>
              <a:rPr lang="en-US" b="1" baseline="30000" dirty="0">
                <a:latin typeface="+mj-lt"/>
              </a:rPr>
              <a:t>+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ions</a:t>
            </a:r>
            <a:endParaRPr lang="en-US" b="1" dirty="0">
              <a:latin typeface="+mj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831873" y="4802593"/>
            <a:ext cx="5148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e </a:t>
            </a:r>
            <a:r>
              <a:rPr lang="en-US" dirty="0">
                <a:latin typeface="+mj-lt"/>
              </a:rPr>
              <a:t>observe two main channels of </a:t>
            </a:r>
            <a:r>
              <a:rPr lang="en-US" dirty="0" smtClean="0">
                <a:latin typeface="+mj-lt"/>
              </a:rPr>
              <a:t>reaction:</a:t>
            </a:r>
          </a:p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68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Ni- 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68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Ni channel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corresponds to the channel in which only </a:t>
            </a:r>
            <a:r>
              <a:rPr lang="en-US" i="1" dirty="0" smtClean="0">
                <a:solidFill>
                  <a:srgbClr val="0070C0"/>
                </a:solidFill>
                <a:latin typeface="+mj-lt"/>
              </a:rPr>
              <a:t>γ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-rays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emitted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68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Ni-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66,67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Ni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channel is due to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the decay of the </a:t>
            </a:r>
            <a:r>
              <a:rPr lang="en-US" baseline="30000" dirty="0">
                <a:solidFill>
                  <a:srgbClr val="FF0000"/>
                </a:solidFill>
                <a:latin typeface="+mj-lt"/>
              </a:rPr>
              <a:t>68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Ni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with neutrons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emission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528747" y="914513"/>
            <a:ext cx="4589518" cy="4428740"/>
            <a:chOff x="963576" y="1462839"/>
            <a:chExt cx="3765177" cy="3550158"/>
          </a:xfrm>
        </p:grpSpPr>
        <p:pic>
          <p:nvPicPr>
            <p:cNvPr id="16" name="Immagine 15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4" t="35753" r="59651" b="21609"/>
            <a:stretch/>
          </p:blipFill>
          <p:spPr>
            <a:xfrm>
              <a:off x="963576" y="1462839"/>
              <a:ext cx="3765177" cy="3550158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959429" y="2025763"/>
              <a:ext cx="4049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6959086" y="1376673"/>
            <a:ext cx="3920276" cy="3504420"/>
            <a:chOff x="6959086" y="1376673"/>
            <a:chExt cx="3920276" cy="3504420"/>
          </a:xfrm>
        </p:grpSpPr>
        <p:grpSp>
          <p:nvGrpSpPr>
            <p:cNvPr id="18" name="Gruppo 17"/>
            <p:cNvGrpSpPr/>
            <p:nvPr/>
          </p:nvGrpSpPr>
          <p:grpSpPr>
            <a:xfrm>
              <a:off x="6959086" y="1376673"/>
              <a:ext cx="3920276" cy="3504420"/>
              <a:chOff x="7058212" y="1430531"/>
              <a:chExt cx="3477025" cy="3180381"/>
            </a:xfrm>
          </p:grpSpPr>
          <p:pic>
            <p:nvPicPr>
              <p:cNvPr id="17" name="Immagine 16" descr="main_bk.pdf - Adobe Acrobat Reader DC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89" t="40194" r="38329" b="21609"/>
              <a:stretch/>
            </p:blipFill>
            <p:spPr>
              <a:xfrm>
                <a:off x="7058212" y="1430531"/>
                <a:ext cx="3477025" cy="3180381"/>
              </a:xfrm>
              <a:prstGeom prst="rect">
                <a:avLst/>
              </a:prstGeom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8549257" y="1610457"/>
                <a:ext cx="308066" cy="221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Ovale 19"/>
            <p:cNvSpPr/>
            <p:nvPr/>
          </p:nvSpPr>
          <p:spPr>
            <a:xfrm rot="2577979">
              <a:off x="8073562" y="2398053"/>
              <a:ext cx="1717408" cy="570807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e 23"/>
            <p:cNvSpPr/>
            <p:nvPr/>
          </p:nvSpPr>
          <p:spPr>
            <a:xfrm rot="2577979">
              <a:off x="9598174" y="3304142"/>
              <a:ext cx="768051" cy="303034"/>
            </a:xfrm>
            <a:prstGeom prst="ellipse">
              <a:avLst/>
            </a:prstGeom>
            <a:solidFill>
              <a:srgbClr val="5B9BD5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ccia a destra 18"/>
          <p:cNvSpPr/>
          <p:nvPr/>
        </p:nvSpPr>
        <p:spPr>
          <a:xfrm rot="1495697">
            <a:off x="4482108" y="2683612"/>
            <a:ext cx="3517624" cy="318659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12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966502" y="265789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Standard CASCADE calculation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PDR+GDR+ GQR contribution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54313" y="1106222"/>
            <a:ext cx="53376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PDR was evidenced by performing statistical calculations using the CASCADE code </a:t>
            </a:r>
          </a:p>
          <a:p>
            <a:r>
              <a:rPr lang="en-US" sz="1400" dirty="0" smtClean="0">
                <a:latin typeface="+mj-lt"/>
              </a:rPr>
              <a:t>F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Puhlhofer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Nucl</a:t>
            </a:r>
            <a:r>
              <a:rPr lang="en-US" sz="1400" dirty="0">
                <a:latin typeface="+mj-lt"/>
              </a:rPr>
              <a:t>. Phys. A 280 (1977) 267 – </a:t>
            </a:r>
            <a:r>
              <a:rPr lang="en-US" sz="1400" dirty="0" smtClean="0">
                <a:latin typeface="+mj-lt"/>
              </a:rPr>
              <a:t>284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I. </a:t>
            </a:r>
            <a:r>
              <a:rPr lang="en-US" sz="1400" dirty="0" err="1">
                <a:latin typeface="+mj-lt"/>
              </a:rPr>
              <a:t>Dioszegi</a:t>
            </a:r>
            <a:r>
              <a:rPr lang="en-US" sz="1400" dirty="0">
                <a:latin typeface="+mj-lt"/>
              </a:rPr>
              <a:t>, Phys. Rev. C 64 (2001) </a:t>
            </a:r>
            <a:r>
              <a:rPr lang="en-US" sz="1400" dirty="0" smtClean="0">
                <a:latin typeface="+mj-lt"/>
              </a:rPr>
              <a:t>019801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39537" y="1992887"/>
            <a:ext cx="4568114" cy="4262023"/>
            <a:chOff x="469494" y="1197483"/>
            <a:chExt cx="4568114" cy="4262023"/>
          </a:xfrm>
        </p:grpSpPr>
        <p:pic>
          <p:nvPicPr>
            <p:cNvPr id="10" name="Immagine 9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4" t="37926" r="58601" b="26571"/>
            <a:stretch/>
          </p:blipFill>
          <p:spPr>
            <a:xfrm>
              <a:off x="469494" y="1197483"/>
              <a:ext cx="4568114" cy="4262023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220686" y="1515291"/>
              <a:ext cx="4833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229170" y="2447020"/>
            <a:ext cx="3668185" cy="3972910"/>
            <a:chOff x="6319307" y="1887916"/>
            <a:chExt cx="3668185" cy="3972910"/>
          </a:xfrm>
        </p:grpSpPr>
        <p:pic>
          <p:nvPicPr>
            <p:cNvPr id="15" name="Immagine 14" descr="main_bk.pdf - Adobe Acrobat Reader DC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9" t="18350" r="61248" b="49474"/>
            <a:stretch/>
          </p:blipFill>
          <p:spPr>
            <a:xfrm>
              <a:off x="6319307" y="1887916"/>
              <a:ext cx="3668185" cy="397291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7432766" y="2096548"/>
              <a:ext cx="587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6551" r="38962" b="6440"/>
          <a:stretch/>
        </p:blipFill>
        <p:spPr>
          <a:xfrm>
            <a:off x="3174968" y="949722"/>
            <a:ext cx="2910146" cy="266298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916582" y="2610413"/>
            <a:ext cx="18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* ≈ 26 MeV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897355" y="4637163"/>
            <a:ext cx="219885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Statistical calculations were folded with the CsI(Tl) </a:t>
            </a:r>
            <a:r>
              <a:rPr lang="en-US" dirty="0" smtClean="0">
                <a:latin typeface="+mj-lt"/>
              </a:rPr>
              <a:t>response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41227" y="1059976"/>
            <a:ext cx="1908000" cy="187228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222296" y="272990"/>
            <a:ext cx="116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C00000"/>
                </a:solidFill>
                <a:latin typeface="+mj-lt"/>
              </a:rPr>
              <a:t>γ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decay channel of the PDR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N.S. Martorana e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., Phys. Lett. B 782 (2018)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6114644" y="2390335"/>
            <a:ext cx="3668185" cy="3972910"/>
            <a:chOff x="6319307" y="1887916"/>
            <a:chExt cx="3668185" cy="3972910"/>
          </a:xfrm>
        </p:grpSpPr>
        <p:pic>
          <p:nvPicPr>
            <p:cNvPr id="29" name="Immagine 28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9" t="18350" r="61248" b="49474"/>
            <a:stretch/>
          </p:blipFill>
          <p:spPr>
            <a:xfrm>
              <a:off x="6319307" y="1887916"/>
              <a:ext cx="3668185" cy="3972910"/>
            </a:xfrm>
            <a:prstGeom prst="rect">
              <a:avLst/>
            </a:prstGeom>
          </p:spPr>
        </p:pic>
        <p:sp>
          <p:nvSpPr>
            <p:cNvPr id="30" name="CasellaDiTesto 29"/>
            <p:cNvSpPr txBox="1"/>
            <p:nvPr/>
          </p:nvSpPr>
          <p:spPr>
            <a:xfrm>
              <a:off x="7432766" y="2096548"/>
              <a:ext cx="587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6539707" y="790446"/>
            <a:ext cx="53376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PDR was evidenced by performing statistical calculations using the CASCADE code: </a:t>
            </a:r>
          </a:p>
          <a:p>
            <a:r>
              <a:rPr lang="en-US" sz="1400" dirty="0" smtClean="0">
                <a:latin typeface="+mj-lt"/>
              </a:rPr>
              <a:t>F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Puhlhofer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Nucl</a:t>
            </a:r>
            <a:r>
              <a:rPr lang="en-US" sz="1400" dirty="0">
                <a:latin typeface="+mj-lt"/>
              </a:rPr>
              <a:t>. Phys. A 280 (1977) 267 – </a:t>
            </a:r>
            <a:r>
              <a:rPr lang="en-US" sz="1400" dirty="0" smtClean="0">
                <a:latin typeface="+mj-lt"/>
              </a:rPr>
              <a:t>284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I. </a:t>
            </a:r>
            <a:r>
              <a:rPr lang="en-US" sz="1400" dirty="0" err="1">
                <a:latin typeface="+mj-lt"/>
              </a:rPr>
              <a:t>Dioszegi</a:t>
            </a:r>
            <a:r>
              <a:rPr lang="en-US" sz="1400" dirty="0">
                <a:latin typeface="+mj-lt"/>
              </a:rPr>
              <a:t>, Phys. Rev. C 64 (2001) </a:t>
            </a:r>
            <a:r>
              <a:rPr lang="en-US" sz="1400" dirty="0" smtClean="0">
                <a:latin typeface="+mj-lt"/>
              </a:rPr>
              <a:t>019801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9573805" y="1694728"/>
            <a:ext cx="2522400" cy="2939366"/>
            <a:chOff x="9428557" y="1748391"/>
            <a:chExt cx="2522400" cy="2939366"/>
          </a:xfrm>
        </p:grpSpPr>
        <p:grpSp>
          <p:nvGrpSpPr>
            <p:cNvPr id="19" name="Gruppo 18"/>
            <p:cNvGrpSpPr/>
            <p:nvPr/>
          </p:nvGrpSpPr>
          <p:grpSpPr>
            <a:xfrm>
              <a:off x="9428557" y="1896555"/>
              <a:ext cx="2495636" cy="2791202"/>
              <a:chOff x="8931254" y="1752177"/>
              <a:chExt cx="2495636" cy="2791202"/>
            </a:xfrm>
          </p:grpSpPr>
          <p:pic>
            <p:nvPicPr>
              <p:cNvPr id="31" name="Immagine 30" descr="main_bk.pdf - Adobe Acrobat Reader DC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7" t="17694" r="45560" b="49144"/>
              <a:stretch/>
            </p:blipFill>
            <p:spPr>
              <a:xfrm>
                <a:off x="8931254" y="1752177"/>
                <a:ext cx="2495636" cy="2791202"/>
              </a:xfrm>
              <a:prstGeom prst="rect">
                <a:avLst/>
              </a:prstGeom>
            </p:spPr>
          </p:pic>
          <p:sp>
            <p:nvSpPr>
              <p:cNvPr id="17" name="CasellaDiTesto 16"/>
              <p:cNvSpPr txBox="1"/>
              <p:nvPr/>
            </p:nvSpPr>
            <p:spPr>
              <a:xfrm>
                <a:off x="9782829" y="1953288"/>
                <a:ext cx="236382" cy="279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3" name="Rettangolo 12"/>
            <p:cNvSpPr/>
            <p:nvPr/>
          </p:nvSpPr>
          <p:spPr>
            <a:xfrm>
              <a:off x="9445059" y="1748391"/>
              <a:ext cx="2505898" cy="200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ttangolo 33"/>
          <p:cNvSpPr/>
          <p:nvPr/>
        </p:nvSpPr>
        <p:spPr>
          <a:xfrm>
            <a:off x="7026443" y="2524505"/>
            <a:ext cx="2566737" cy="306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magine 32" descr="main_bk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22285" r="40750" b="60818"/>
          <a:stretch/>
        </p:blipFill>
        <p:spPr>
          <a:xfrm>
            <a:off x="5386676" y="5224337"/>
            <a:ext cx="6049614" cy="142465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0106025" y="1981453"/>
            <a:ext cx="1728000" cy="20729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uppo 36"/>
          <p:cNvGrpSpPr/>
          <p:nvPr/>
        </p:nvGrpSpPr>
        <p:grpSpPr>
          <a:xfrm>
            <a:off x="239537" y="1992887"/>
            <a:ext cx="4568114" cy="4262023"/>
            <a:chOff x="469494" y="1197483"/>
            <a:chExt cx="4568114" cy="4262023"/>
          </a:xfrm>
        </p:grpSpPr>
        <p:pic>
          <p:nvPicPr>
            <p:cNvPr id="38" name="Immagine 37" descr="main_bk.pdf - Adobe Acrobat Reader DC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4" t="37926" r="58601" b="26571"/>
            <a:stretch/>
          </p:blipFill>
          <p:spPr>
            <a:xfrm>
              <a:off x="469494" y="1197483"/>
              <a:ext cx="4568114" cy="4262023"/>
            </a:xfrm>
            <a:prstGeom prst="rect">
              <a:avLst/>
            </a:prstGeom>
          </p:spPr>
        </p:pic>
        <p:sp>
          <p:nvSpPr>
            <p:cNvPr id="39" name="CasellaDiTesto 38"/>
            <p:cNvSpPr txBox="1"/>
            <p:nvPr/>
          </p:nvSpPr>
          <p:spPr>
            <a:xfrm>
              <a:off x="2220686" y="1515291"/>
              <a:ext cx="4833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6551" r="38962" b="6440"/>
          <a:stretch/>
        </p:blipFill>
        <p:spPr>
          <a:xfrm>
            <a:off x="3174968" y="949722"/>
            <a:ext cx="2910146" cy="2662984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3941227" y="1059976"/>
            <a:ext cx="1908000" cy="187228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222296" y="272990"/>
            <a:ext cx="116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C00000"/>
                </a:solidFill>
                <a:latin typeface="+mj-lt"/>
              </a:rPr>
              <a:t>γ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decay channel of the PDR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N.S. Martorana e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., Phys. Lett. B 782 (2018)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Freccia a destra 20"/>
          <p:cNvSpPr/>
          <p:nvPr/>
        </p:nvSpPr>
        <p:spPr>
          <a:xfrm rot="19627061">
            <a:off x="7817013" y="3216931"/>
            <a:ext cx="2259876" cy="181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111491" y="2537525"/>
            <a:ext cx="3668185" cy="3972910"/>
            <a:chOff x="6319307" y="1887916"/>
            <a:chExt cx="3668185" cy="3972910"/>
          </a:xfrm>
        </p:grpSpPr>
        <p:pic>
          <p:nvPicPr>
            <p:cNvPr id="23" name="Immagine 22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9" t="18350" r="61248" b="49474"/>
            <a:stretch/>
          </p:blipFill>
          <p:spPr>
            <a:xfrm>
              <a:off x="6319307" y="1887916"/>
              <a:ext cx="3668185" cy="3972910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7432766" y="2096548"/>
              <a:ext cx="587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89741" y="710589"/>
            <a:ext cx="9916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PDR was evidenced by performing statistical calculations using the CASCADE code </a:t>
            </a:r>
          </a:p>
          <a:p>
            <a:r>
              <a:rPr lang="en-US" sz="1400" dirty="0" smtClean="0">
                <a:latin typeface="+mj-lt"/>
              </a:rPr>
              <a:t> F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Puhlhofer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Nucl</a:t>
            </a:r>
            <a:r>
              <a:rPr lang="en-US" sz="1400" dirty="0">
                <a:latin typeface="+mj-lt"/>
              </a:rPr>
              <a:t>. Phys. A 280 (1977) 267 – </a:t>
            </a:r>
            <a:r>
              <a:rPr lang="en-US" sz="1400" dirty="0" smtClean="0">
                <a:latin typeface="+mj-lt"/>
              </a:rPr>
              <a:t>284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I. </a:t>
            </a:r>
            <a:r>
              <a:rPr lang="en-US" sz="1400" dirty="0" err="1">
                <a:latin typeface="+mj-lt"/>
              </a:rPr>
              <a:t>Dioszegi</a:t>
            </a:r>
            <a:r>
              <a:rPr lang="en-US" sz="1400" dirty="0">
                <a:latin typeface="+mj-lt"/>
              </a:rPr>
              <a:t>, Phys. Rev. C 64 (2001) </a:t>
            </a:r>
            <a:r>
              <a:rPr lang="en-US" sz="1400" dirty="0" smtClean="0">
                <a:latin typeface="+mj-lt"/>
              </a:rPr>
              <a:t>019801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696189" y="1651854"/>
            <a:ext cx="2495636" cy="2791202"/>
            <a:chOff x="8931254" y="1752177"/>
            <a:chExt cx="2495636" cy="2791202"/>
          </a:xfrm>
        </p:grpSpPr>
        <p:pic>
          <p:nvPicPr>
            <p:cNvPr id="31" name="Immagine 30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17694" r="45560" b="49144"/>
            <a:stretch/>
          </p:blipFill>
          <p:spPr>
            <a:xfrm>
              <a:off x="8931254" y="1752177"/>
              <a:ext cx="2495636" cy="2791202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9782829" y="1953288"/>
              <a:ext cx="236382" cy="279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3" name="Immagine 32" descr="main_bk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22285" r="40750" b="60818"/>
          <a:stretch/>
        </p:blipFill>
        <p:spPr>
          <a:xfrm>
            <a:off x="5236075" y="4903505"/>
            <a:ext cx="6749050" cy="1589370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 rot="19627061">
            <a:off x="1815854" y="3360608"/>
            <a:ext cx="2259876" cy="181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1" y="1264587"/>
            <a:ext cx="5535606" cy="3690406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2526727" y="1486532"/>
            <a:ext cx="2709348" cy="227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26"/>
          <p:cNvSpPr/>
          <p:nvPr/>
        </p:nvSpPr>
        <p:spPr>
          <a:xfrm>
            <a:off x="111491" y="338077"/>
            <a:ext cx="116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C00000"/>
                </a:solidFill>
                <a:latin typeface="+mj-lt"/>
              </a:rPr>
              <a:t>γ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decay channel of the PDR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N.S. Martorana e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., Phys. Lett. B 782 (2018)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4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136843" y="1918935"/>
            <a:ext cx="5735256" cy="4777102"/>
            <a:chOff x="150788" y="1231309"/>
            <a:chExt cx="5735256" cy="4777102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150788" y="1886354"/>
              <a:ext cx="4238172" cy="4122057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5" t="6551" r="38962" b="6440"/>
            <a:stretch/>
          </p:blipFill>
          <p:spPr>
            <a:xfrm>
              <a:off x="2975898" y="1231309"/>
              <a:ext cx="2910146" cy="2662984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15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0713" y="906199"/>
            <a:ext cx="1117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Evidence of the PDR can be obtained by comparing:</a:t>
            </a:r>
            <a:endParaRPr lang="it-IT" sz="2000" b="1" dirty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1465" y="289650"/>
            <a:ext cx="120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pygmy dipole resonance decays mainly via neutron emission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at this low excitation energy if the system emits a neutron the residue excitation energy is low and the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high energy ɣ </a:t>
            </a:r>
            <a:r>
              <a:rPr lang="en-US" sz="2000" dirty="0">
                <a:latin typeface="+mj-lt"/>
              </a:rPr>
              <a:t>-decay </a:t>
            </a:r>
            <a:r>
              <a:rPr lang="en-US" sz="2000" dirty="0" smtClean="0">
                <a:latin typeface="+mj-lt"/>
              </a:rPr>
              <a:t>is inhibited </a:t>
            </a:r>
            <a:r>
              <a:rPr lang="en-US" sz="2000" dirty="0">
                <a:latin typeface="+mj-lt"/>
              </a:rPr>
              <a:t> </a:t>
            </a:r>
            <a:endParaRPr lang="it-IT" sz="2000" dirty="0">
              <a:latin typeface="+mj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90714" y="1253667"/>
            <a:ext cx="11139145" cy="4162591"/>
            <a:chOff x="90714" y="1253667"/>
            <a:chExt cx="11139145" cy="4162591"/>
          </a:xfrm>
        </p:grpSpPr>
        <p:sp>
          <p:nvSpPr>
            <p:cNvPr id="22" name="Ovale 21"/>
            <p:cNvSpPr/>
            <p:nvPr/>
          </p:nvSpPr>
          <p:spPr>
            <a:xfrm rot="2957790">
              <a:off x="1082268" y="3981190"/>
              <a:ext cx="2283025" cy="5871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90714" y="1253667"/>
              <a:ext cx="11139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77000"/>
                <a:buFont typeface="Wingdings" panose="05000000000000000000" pitchFamily="2" charset="2"/>
                <a:buChar char="q"/>
              </a:pPr>
              <a:r>
                <a:rPr lang="en-US" sz="2000" dirty="0" smtClean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ɣ-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rays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spectrum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in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coincidence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with </a:t>
              </a:r>
              <a:r>
                <a:rPr lang="it-IT" sz="2000" baseline="30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66,67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Ni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channels</a:t>
              </a:r>
              <a:endParaRPr lang="en-US" sz="20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754025" y="2029294"/>
            <a:ext cx="1872000" cy="187228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16702" r="48637" b="4334"/>
          <a:stretch/>
        </p:blipFill>
        <p:spPr>
          <a:xfrm>
            <a:off x="6907188" y="2406317"/>
            <a:ext cx="3580042" cy="40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136843" y="1918935"/>
            <a:ext cx="5735256" cy="4777102"/>
            <a:chOff x="150788" y="1231309"/>
            <a:chExt cx="5735256" cy="4777102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150788" y="1886354"/>
              <a:ext cx="4238172" cy="4122057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5" t="6551" r="38962" b="6440"/>
            <a:stretch/>
          </p:blipFill>
          <p:spPr>
            <a:xfrm>
              <a:off x="2975898" y="1231309"/>
              <a:ext cx="2910146" cy="2662984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16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0713" y="906199"/>
            <a:ext cx="1117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Evidence of the PDR can be obtained by comparing:</a:t>
            </a:r>
            <a:endParaRPr lang="it-IT" sz="2000" b="1" dirty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1465" y="289650"/>
            <a:ext cx="120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pygmy dipole resonance decays mainly via neutron emission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at this low excitation energy if the system emits a neutron the residue excitation energy is low and the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high energy ɣ </a:t>
            </a:r>
            <a:r>
              <a:rPr lang="en-US" sz="2000" dirty="0">
                <a:latin typeface="+mj-lt"/>
              </a:rPr>
              <a:t>-decay </a:t>
            </a:r>
            <a:r>
              <a:rPr lang="en-US" sz="2000" dirty="0" smtClean="0">
                <a:latin typeface="+mj-lt"/>
              </a:rPr>
              <a:t>is inhibited </a:t>
            </a:r>
            <a:r>
              <a:rPr lang="en-US" sz="2000" dirty="0">
                <a:latin typeface="+mj-lt"/>
              </a:rPr>
              <a:t> </a:t>
            </a:r>
            <a:endParaRPr lang="it-IT" sz="2000" dirty="0">
              <a:latin typeface="+mj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90714" y="1253667"/>
            <a:ext cx="11139145" cy="4162591"/>
            <a:chOff x="90714" y="1253667"/>
            <a:chExt cx="11139145" cy="4162591"/>
          </a:xfrm>
        </p:grpSpPr>
        <p:sp>
          <p:nvSpPr>
            <p:cNvPr id="22" name="Ovale 21"/>
            <p:cNvSpPr/>
            <p:nvPr/>
          </p:nvSpPr>
          <p:spPr>
            <a:xfrm rot="2957790">
              <a:off x="1082268" y="3981190"/>
              <a:ext cx="2283025" cy="5871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90714" y="1253667"/>
              <a:ext cx="11139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77000"/>
                <a:buFont typeface="Wingdings" panose="05000000000000000000" pitchFamily="2" charset="2"/>
                <a:buChar char="q"/>
              </a:pPr>
              <a:r>
                <a:rPr lang="en-US" sz="2000" dirty="0" smtClean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ɣ-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rays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spectrum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in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coincidence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with </a:t>
              </a:r>
              <a:r>
                <a:rPr lang="it-IT" sz="2000" baseline="30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66,67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Ni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channels</a:t>
              </a:r>
              <a:endParaRPr lang="en-US" sz="20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90713" y="1612698"/>
            <a:ext cx="11139145" cy="3933069"/>
            <a:chOff x="90713" y="1612698"/>
            <a:chExt cx="11139145" cy="3933069"/>
          </a:xfrm>
        </p:grpSpPr>
        <p:sp>
          <p:nvSpPr>
            <p:cNvPr id="23" name="Ovale 22"/>
            <p:cNvSpPr/>
            <p:nvPr/>
          </p:nvSpPr>
          <p:spPr>
            <a:xfrm rot="2961352">
              <a:off x="2865356" y="4943964"/>
              <a:ext cx="927132" cy="2764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90713" y="1612698"/>
              <a:ext cx="11139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90000"/>
                <a:buFont typeface="Calibri Light" panose="020F0302020204030204" pitchFamily="34" charset="0"/>
                <a:buChar char="●"/>
              </a:pP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 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ɣ-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rays 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spectrum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in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coincidence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with </a:t>
              </a:r>
              <a:r>
                <a:rPr lang="it-IT" sz="2000" baseline="30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68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Ni 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channel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 the high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ɣ decay hinders further particle emission</a:t>
              </a:r>
              <a:endParaRPr lang="it-IT" sz="20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747969" y="2029294"/>
            <a:ext cx="1872000" cy="187228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po 37"/>
          <p:cNvGrpSpPr/>
          <p:nvPr/>
        </p:nvGrpSpPr>
        <p:grpSpPr>
          <a:xfrm>
            <a:off x="6970367" y="2406317"/>
            <a:ext cx="3453684" cy="3994484"/>
            <a:chOff x="6256426" y="2158256"/>
            <a:chExt cx="3453684" cy="3994484"/>
          </a:xfrm>
        </p:grpSpPr>
        <p:grpSp>
          <p:nvGrpSpPr>
            <p:cNvPr id="39" name="Gruppo 38"/>
            <p:cNvGrpSpPr/>
            <p:nvPr/>
          </p:nvGrpSpPr>
          <p:grpSpPr>
            <a:xfrm>
              <a:off x="6256426" y="2158256"/>
              <a:ext cx="3453684" cy="3994484"/>
              <a:chOff x="6375790" y="2252616"/>
              <a:chExt cx="2846504" cy="3443680"/>
            </a:xfrm>
          </p:grpSpPr>
          <p:pic>
            <p:nvPicPr>
              <p:cNvPr id="41" name="Immagine 40" descr="main_bk.pdf - Adobe Acrobat Reader DC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15" t="22817" r="61949" b="50134"/>
              <a:stretch/>
            </p:blipFill>
            <p:spPr>
              <a:xfrm>
                <a:off x="6375790" y="2252616"/>
                <a:ext cx="2846504" cy="3443680"/>
              </a:xfrm>
              <a:prstGeom prst="rect">
                <a:avLst/>
              </a:prstGeom>
            </p:spPr>
          </p:pic>
          <p:sp>
            <p:nvSpPr>
              <p:cNvPr id="42" name="CasellaDiTesto 41"/>
              <p:cNvSpPr txBox="1"/>
              <p:nvPr/>
            </p:nvSpPr>
            <p:spPr>
              <a:xfrm>
                <a:off x="7485571" y="2447773"/>
                <a:ext cx="365404" cy="208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CasellaDiTesto 39"/>
            <p:cNvSpPr txBox="1"/>
            <p:nvPr/>
          </p:nvSpPr>
          <p:spPr>
            <a:xfrm>
              <a:off x="7755331" y="2537028"/>
              <a:ext cx="443347" cy="242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ttangolo 29"/>
          <p:cNvSpPr/>
          <p:nvPr/>
        </p:nvSpPr>
        <p:spPr>
          <a:xfrm>
            <a:off x="9529783" y="2321485"/>
            <a:ext cx="2292205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0070C0"/>
                </a:solidFill>
                <a:latin typeface="+mj-lt"/>
              </a:rPr>
              <a:t>γ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-rays first step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spectra generated with CASCADE, namely with the </a:t>
            </a:r>
            <a:r>
              <a:rPr lang="el-GR" sz="1400" i="1" dirty="0" smtClean="0">
                <a:solidFill>
                  <a:srgbClr val="0070C0"/>
                </a:solidFill>
                <a:latin typeface="+mj-lt"/>
              </a:rPr>
              <a:t>γ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-rays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emitted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as first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particles in the decay 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process 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136843" y="1918935"/>
            <a:ext cx="5735256" cy="4777102"/>
            <a:chOff x="150788" y="1231309"/>
            <a:chExt cx="5735256" cy="4777102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150788" y="1886354"/>
              <a:ext cx="4238172" cy="4122057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5" t="6551" r="38962" b="6440"/>
            <a:stretch/>
          </p:blipFill>
          <p:spPr>
            <a:xfrm>
              <a:off x="2975898" y="1231309"/>
              <a:ext cx="2910146" cy="2662984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0713" y="906199"/>
            <a:ext cx="1117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Evidence of the PDR can be obtained by comparing:</a:t>
            </a:r>
            <a:endParaRPr lang="it-IT" sz="2000" b="1" dirty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1465" y="289650"/>
            <a:ext cx="120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pygmy dipole resonance decays mainly via neutron emission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at this low excitation energy if the system emits a neutron the residue excitation energy is low and the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high energy ɣ </a:t>
            </a:r>
            <a:r>
              <a:rPr lang="en-US" sz="2000" dirty="0">
                <a:latin typeface="+mj-lt"/>
              </a:rPr>
              <a:t>-decay </a:t>
            </a:r>
            <a:r>
              <a:rPr lang="en-US" sz="2000" dirty="0" smtClean="0">
                <a:latin typeface="+mj-lt"/>
              </a:rPr>
              <a:t>is inhibited </a:t>
            </a:r>
            <a:r>
              <a:rPr lang="en-US" sz="2000" dirty="0">
                <a:latin typeface="+mj-lt"/>
              </a:rPr>
              <a:t> </a:t>
            </a:r>
            <a:endParaRPr lang="it-IT" sz="2000" dirty="0">
              <a:latin typeface="+mj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90714" y="1253667"/>
            <a:ext cx="11139145" cy="4162591"/>
            <a:chOff x="90714" y="1253667"/>
            <a:chExt cx="11139145" cy="4162591"/>
          </a:xfrm>
        </p:grpSpPr>
        <p:sp>
          <p:nvSpPr>
            <p:cNvPr id="22" name="Ovale 21"/>
            <p:cNvSpPr/>
            <p:nvPr/>
          </p:nvSpPr>
          <p:spPr>
            <a:xfrm rot="2957790">
              <a:off x="1082268" y="3981190"/>
              <a:ext cx="2283025" cy="5871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90714" y="1253667"/>
              <a:ext cx="11139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77000"/>
                <a:buFont typeface="Wingdings" panose="05000000000000000000" pitchFamily="2" charset="2"/>
                <a:buChar char="q"/>
              </a:pPr>
              <a:r>
                <a:rPr lang="en-US" sz="2000" dirty="0" smtClean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ɣ-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rays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spectrum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in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coincidence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 with </a:t>
              </a:r>
              <a:r>
                <a:rPr lang="it-IT" sz="2000" baseline="30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66,67</a:t>
              </a:r>
              <a:r>
                <a:rPr lang="it-IT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Ni  </a:t>
              </a:r>
              <a:r>
                <a:rPr lang="en-US" sz="2000" dirty="0" smtClean="0">
                  <a:solidFill>
                    <a:srgbClr val="C00000"/>
                  </a:solidFill>
                  <a:latin typeface="+mj-lt"/>
                  <a:sym typeface="Wingdings" panose="05000000000000000000" pitchFamily="2" charset="2"/>
                </a:rPr>
                <a:t>channels</a:t>
              </a:r>
              <a:endParaRPr lang="en-US" sz="20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90713" y="1612698"/>
            <a:ext cx="11139145" cy="3933069"/>
            <a:chOff x="90713" y="1612698"/>
            <a:chExt cx="11139145" cy="3933069"/>
          </a:xfrm>
        </p:grpSpPr>
        <p:sp>
          <p:nvSpPr>
            <p:cNvPr id="23" name="Ovale 22"/>
            <p:cNvSpPr/>
            <p:nvPr/>
          </p:nvSpPr>
          <p:spPr>
            <a:xfrm rot="2961352">
              <a:off x="2865356" y="4943964"/>
              <a:ext cx="927132" cy="27647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90713" y="1612698"/>
              <a:ext cx="11139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90000"/>
                <a:buFont typeface="Calibri Light" panose="020F0302020204030204" pitchFamily="34" charset="0"/>
                <a:buChar char="●"/>
              </a:pP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 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ɣ-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rays 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spectrum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in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coincidence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it-IT" sz="2000" dirty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with </a:t>
              </a:r>
              <a:r>
                <a:rPr lang="it-IT" sz="2000" baseline="30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68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Ni 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channel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 the high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energy</a:t>
              </a:r>
              <a:r>
                <a:rPr lang="it-IT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ɣ decay hinders further particle emission</a:t>
              </a:r>
              <a:endParaRPr lang="it-IT" sz="20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3754025" y="2029294"/>
            <a:ext cx="1872000" cy="187228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2693" r="50625" b="6015"/>
          <a:stretch/>
        </p:blipFill>
        <p:spPr>
          <a:xfrm>
            <a:off x="6776294" y="2232300"/>
            <a:ext cx="3841830" cy="432062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9608114" y="2745218"/>
            <a:ext cx="248020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Standard CASCADE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calculation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8610600" y="3217930"/>
            <a:ext cx="1768642" cy="133961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/>
          <p:cNvGrpSpPr/>
          <p:nvPr/>
        </p:nvGrpSpPr>
        <p:grpSpPr>
          <a:xfrm>
            <a:off x="3817857" y="954939"/>
            <a:ext cx="2893340" cy="3186910"/>
            <a:chOff x="5345185" y="1885716"/>
            <a:chExt cx="2273550" cy="2723479"/>
          </a:xfrm>
        </p:grpSpPr>
        <p:pic>
          <p:nvPicPr>
            <p:cNvPr id="32" name="Immagine 31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3" t="22078" r="61949" b="49045"/>
            <a:stretch/>
          </p:blipFill>
          <p:spPr>
            <a:xfrm>
              <a:off x="5345185" y="1885716"/>
              <a:ext cx="2273550" cy="2723479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 flipV="1">
              <a:off x="6323948" y="2074461"/>
              <a:ext cx="236343" cy="32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18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63663" y="264445"/>
            <a:ext cx="11108543" cy="6814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It is important to extract the angular distribution of the emitted 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ɣ 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rays in the region of the PDR in order to prove the dipole character of the transition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186738" y="4353430"/>
            <a:ext cx="47662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+mj-lt"/>
              </a:rPr>
              <a:t>Blue dots 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angular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distribution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in the center of mass frame </a:t>
            </a:r>
          </a:p>
          <a:p>
            <a:pPr algn="just"/>
            <a:r>
              <a:rPr lang="it-IT" dirty="0" smtClean="0">
                <a:latin typeface="+mj-lt"/>
                <a:sym typeface="Wingdings" panose="05000000000000000000" pitchFamily="2" charset="2"/>
              </a:rPr>
              <a:t>Blue line 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typical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distribution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expected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for a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dipole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transition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with a maximum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at</a:t>
            </a:r>
            <a:r>
              <a:rPr lang="it-IT" dirty="0" smtClean="0">
                <a:latin typeface="+mj-lt"/>
                <a:sym typeface="Wingdings" panose="05000000000000000000" pitchFamily="2" charset="2"/>
              </a:rPr>
              <a:t> 90 °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351449" y="1174226"/>
            <a:ext cx="184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Effective angular resolution is ± 8 </a:t>
            </a:r>
            <a:r>
              <a:rPr lang="en-US" dirty="0" smtClean="0"/>
              <a:t>°</a:t>
            </a:r>
            <a:endParaRPr lang="en-US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8813" r="53903" b="28690"/>
          <a:stretch/>
        </p:blipFill>
        <p:spPr>
          <a:xfrm>
            <a:off x="246428" y="4254802"/>
            <a:ext cx="3214841" cy="239419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7" t="8159" r="8783" b="29355"/>
          <a:stretch/>
        </p:blipFill>
        <p:spPr>
          <a:xfrm>
            <a:off x="3377624" y="4253138"/>
            <a:ext cx="3135229" cy="2386002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6574963" y="5637223"/>
            <a:ext cx="561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  <a:sym typeface="Wingdings" panose="05000000000000000000" pitchFamily="2" charset="2"/>
              </a:rPr>
              <a:t>T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otal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experimental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efficiency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around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10 </a:t>
            </a:r>
            <a:r>
              <a:rPr lang="it-IT" sz="2000" dirty="0" err="1" smtClean="0">
                <a:latin typeface="+mj-lt"/>
                <a:sym typeface="Wingdings" panose="05000000000000000000" pitchFamily="2" charset="2"/>
              </a:rPr>
              <a:t>MeV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25 % </a:t>
            </a:r>
            <a:endParaRPr lang="en-US" sz="2000" dirty="0" smtClean="0">
              <a:latin typeface="+mj-lt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42811" y="3933467"/>
            <a:ext cx="6991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j-lt"/>
                <a:cs typeface="Times New Roman" panose="02020603050405020304" pitchFamily="18" charset="0"/>
              </a:rPr>
              <a:t>γ-rays efficiency around 10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MeV computed with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Geant4</a:t>
            </a:r>
            <a:endParaRPr lang="en-US" dirty="0" smtClean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7198683" y="916375"/>
            <a:ext cx="3176931" cy="3322380"/>
            <a:chOff x="7473468" y="942712"/>
            <a:chExt cx="2911537" cy="3077726"/>
          </a:xfrm>
        </p:grpSpPr>
        <p:pic>
          <p:nvPicPr>
            <p:cNvPr id="28" name="Immagine 27" descr="main_bk.pdf - Adobe Acrobat Reader DC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7" t="33563" r="59903" b="33771"/>
            <a:stretch/>
          </p:blipFill>
          <p:spPr>
            <a:xfrm>
              <a:off x="7473468" y="942712"/>
              <a:ext cx="2911537" cy="3077726"/>
            </a:xfrm>
            <a:prstGeom prst="rect">
              <a:avLst/>
            </a:prstGeom>
          </p:spPr>
        </p:pic>
        <p:sp>
          <p:nvSpPr>
            <p:cNvPr id="34" name="CasellaDiTesto 33"/>
            <p:cNvSpPr txBox="1"/>
            <p:nvPr/>
          </p:nvSpPr>
          <p:spPr>
            <a:xfrm>
              <a:off x="8471401" y="1235938"/>
              <a:ext cx="401511" cy="374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75957" y="945717"/>
            <a:ext cx="3449188" cy="3000236"/>
            <a:chOff x="150788" y="1231309"/>
            <a:chExt cx="5735256" cy="4777102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150788" y="1886354"/>
              <a:ext cx="4238172" cy="4122057"/>
            </a:xfrm>
            <a:prstGeom prst="rect">
              <a:avLst/>
            </a:prstGeom>
          </p:spPr>
        </p:pic>
        <p:pic>
          <p:nvPicPr>
            <p:cNvPr id="36" name="Immagin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5" t="6551" r="38962" b="6440"/>
            <a:stretch/>
          </p:blipFill>
          <p:spPr>
            <a:xfrm>
              <a:off x="2975898" y="1231309"/>
              <a:ext cx="2910146" cy="266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19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4597" y="319440"/>
            <a:ext cx="111790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Angular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distribution</a:t>
            </a:r>
            <a:r>
              <a:rPr lang="it-IT" sz="2000" dirty="0">
                <a:latin typeface="+mj-lt"/>
              </a:rPr>
              <a:t> of </a:t>
            </a:r>
            <a:r>
              <a:rPr lang="it-IT" sz="2000" baseline="30000" dirty="0" smtClean="0">
                <a:latin typeface="+mj-lt"/>
              </a:rPr>
              <a:t>68</a:t>
            </a:r>
            <a:r>
              <a:rPr lang="it-IT" sz="2000" dirty="0" smtClean="0">
                <a:latin typeface="+mj-lt"/>
              </a:rPr>
              <a:t>Ni  </a:t>
            </a:r>
            <a:r>
              <a:rPr lang="en-US" sz="2000" dirty="0" smtClean="0">
                <a:latin typeface="+mj-lt"/>
              </a:rPr>
              <a:t>was</a:t>
            </a:r>
            <a:r>
              <a:rPr lang="it-IT" sz="2000" dirty="0" smtClean="0">
                <a:latin typeface="+mj-lt"/>
              </a:rPr>
              <a:t> 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obtained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 from the 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distribution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 of the 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events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 in the</a:t>
            </a:r>
            <a:r>
              <a:rPr kumimoji="0" lang="it-IT" altLang="it-IT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Courier New" panose="02070309020205020404" pitchFamily="49" charset="0"/>
              </a:rPr>
              <a:t> FARCOS strips</a:t>
            </a:r>
            <a:endParaRPr lang="it-IT" sz="2000" dirty="0" smtClean="0">
              <a:latin typeface="+mj-lt"/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90163" y="4842097"/>
            <a:ext cx="4234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Blue dots</a:t>
            </a:r>
            <a:r>
              <a:rPr lang="it-IT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it-IT" b="1" baseline="300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68</a:t>
            </a:r>
            <a:r>
              <a:rPr lang="it-IT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Ni </a:t>
            </a:r>
            <a:r>
              <a:rPr lang="en-US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angular</a:t>
            </a:r>
            <a:r>
              <a:rPr lang="it-IT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distribution</a:t>
            </a:r>
            <a:r>
              <a:rPr lang="it-IT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26" y="1140030"/>
            <a:ext cx="2435308" cy="212004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636497" y="792591"/>
            <a:ext cx="23438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Position sensitive PPAC to check the trajectory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30770" y="3807268"/>
            <a:ext cx="48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Parallel Plate Avalanche Counter mounted about 80 cm from the target, 1 mm space resolution</a:t>
            </a:r>
            <a:endParaRPr lang="en-US" dirty="0">
              <a:latin typeface="+mj-lt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602111" y="6020879"/>
            <a:ext cx="495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beam divergence was of the order of  </a:t>
            </a:r>
            <a:r>
              <a:rPr lang="el-GR" dirty="0" smtClean="0">
                <a:latin typeface="+mj-lt"/>
              </a:rPr>
              <a:t>ϑ</a:t>
            </a:r>
            <a:r>
              <a:rPr lang="it-IT" dirty="0" smtClean="0">
                <a:latin typeface="+mj-lt"/>
              </a:rPr>
              <a:t> ≈ </a:t>
            </a:r>
            <a:r>
              <a:rPr lang="en-US" dirty="0" smtClean="0">
                <a:latin typeface="+mj-lt"/>
              </a:rPr>
              <a:t>0.5 °</a:t>
            </a:r>
            <a:endParaRPr lang="en-US" dirty="0"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890163" y="5167397"/>
            <a:ext cx="418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The error is dominated </a:t>
            </a:r>
            <a:r>
              <a:rPr lang="en-US" dirty="0">
                <a:latin typeface="+mj-lt"/>
              </a:rPr>
              <a:t>by the angular straggling in the target and by the uncertainty in the beam trajectory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efficiency of 52 % </a:t>
            </a:r>
            <a:endParaRPr lang="it-IT" dirty="0" smtClean="0">
              <a:latin typeface="+mj-lt"/>
              <a:sym typeface="Wingdings" panose="05000000000000000000" pitchFamily="2" charset="2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90346" y="4463065"/>
            <a:ext cx="2902672" cy="2014440"/>
            <a:chOff x="369823" y="181207"/>
            <a:chExt cx="8671090" cy="5922225"/>
          </a:xfrm>
        </p:grpSpPr>
        <p:pic>
          <p:nvPicPr>
            <p:cNvPr id="29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9" b="55269"/>
            <a:stretch>
              <a:fillRect/>
            </a:stretch>
          </p:blipFill>
          <p:spPr bwMode="auto">
            <a:xfrm>
              <a:off x="369823" y="181207"/>
              <a:ext cx="5525844" cy="59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731961" y="319732"/>
              <a:ext cx="3057738" cy="3415942"/>
              <a:chOff x="1066" y="482"/>
              <a:chExt cx="1882" cy="2223"/>
            </a:xfrm>
          </p:grpSpPr>
          <p:pic>
            <p:nvPicPr>
              <p:cNvPr id="48" name="Picture 30" descr="HPIM19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482"/>
                <a:ext cx="1882" cy="1405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sp>
            <p:nvSpPr>
              <p:cNvPr id="49" name="Oval 37"/>
              <p:cNvSpPr>
                <a:spLocks noChangeArrowheads="1"/>
              </p:cNvSpPr>
              <p:nvPr/>
            </p:nvSpPr>
            <p:spPr bwMode="auto">
              <a:xfrm>
                <a:off x="2562" y="261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 flipH="1" flipV="1">
                <a:off x="2245" y="1570"/>
                <a:ext cx="363" cy="1089"/>
              </a:xfrm>
              <a:prstGeom prst="line">
                <a:avLst/>
              </a:prstGeom>
              <a:solidFill>
                <a:schemeClr val="accent2"/>
              </a:solidFill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 dirty="0">
                  <a:solidFill>
                    <a:srgbClr val="4BD208"/>
                  </a:solidFill>
                </a:endParaRPr>
              </a:p>
            </p:txBody>
          </p:sp>
        </p:grpSp>
        <p:pic>
          <p:nvPicPr>
            <p:cNvPr id="31" name="Picture 3" descr="HPIM19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25" y="565395"/>
              <a:ext cx="3240288" cy="2602978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7" name="Line 39"/>
            <p:cNvSpPr>
              <a:spLocks noChangeShapeType="1"/>
            </p:cNvSpPr>
            <p:nvPr/>
          </p:nvSpPr>
          <p:spPr bwMode="auto">
            <a:xfrm flipV="1">
              <a:off x="4770601" y="2786108"/>
              <a:ext cx="2376488" cy="19431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336758" y="695798"/>
            <a:ext cx="2708970" cy="3091513"/>
            <a:chOff x="5490061" y="1885716"/>
            <a:chExt cx="2128674" cy="2723479"/>
          </a:xfrm>
        </p:grpSpPr>
        <p:pic>
          <p:nvPicPr>
            <p:cNvPr id="37" name="Immagine 36" descr="main_bk.pdf - Adobe Acrobat Reader DC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00" t="22078" r="61949" b="49045"/>
            <a:stretch/>
          </p:blipFill>
          <p:spPr>
            <a:xfrm>
              <a:off x="5490061" y="1885716"/>
              <a:ext cx="2128674" cy="2723479"/>
            </a:xfrm>
            <a:prstGeom prst="rect">
              <a:avLst/>
            </a:prstGeom>
          </p:spPr>
        </p:pic>
        <p:sp>
          <p:nvSpPr>
            <p:cNvPr id="38" name="CasellaDiTesto 37"/>
            <p:cNvSpPr txBox="1"/>
            <p:nvPr/>
          </p:nvSpPr>
          <p:spPr>
            <a:xfrm flipV="1">
              <a:off x="6336553" y="2074461"/>
              <a:ext cx="236343" cy="32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7938885" y="790547"/>
            <a:ext cx="3520592" cy="4079416"/>
            <a:chOff x="7938885" y="870757"/>
            <a:chExt cx="3520592" cy="4079416"/>
          </a:xfrm>
        </p:grpSpPr>
        <p:pic>
          <p:nvPicPr>
            <p:cNvPr id="39" name="Immagine 38" descr="main_bk.pdf - Adobe Acrobat Reader DC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3" t="32502" r="42618" b="31815"/>
            <a:stretch/>
          </p:blipFill>
          <p:spPr>
            <a:xfrm>
              <a:off x="7938885" y="870757"/>
              <a:ext cx="3520592" cy="4079416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8934994" y="1341784"/>
              <a:ext cx="401511" cy="374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27417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2" name="Titolo 11"/>
          <p:cNvSpPr>
            <a:spLocks noGrp="1"/>
          </p:cNvSpPr>
          <p:nvPr>
            <p:ph type="title"/>
          </p:nvPr>
        </p:nvSpPr>
        <p:spPr>
          <a:xfrm>
            <a:off x="1143228" y="911701"/>
            <a:ext cx="10515600" cy="575401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mtClean="0">
                <a:solidFill>
                  <a:srgbClr val="C00000"/>
                </a:solidFill>
                <a:latin typeface="+mj-lt"/>
              </a:rPr>
              <a:t>Outline</a:t>
            </a:r>
            <a:endParaRPr lang="it-IT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Segnaposto contenuto 2"/>
          <p:cNvSpPr>
            <a:spLocks noGrp="1"/>
          </p:cNvSpPr>
          <p:nvPr>
            <p:ph idx="1"/>
          </p:nvPr>
        </p:nvSpPr>
        <p:spPr>
          <a:xfrm>
            <a:off x="1112745" y="1899964"/>
            <a:ext cx="10051784" cy="268655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Motivation </a:t>
            </a:r>
            <a:endParaRPr lang="en-US" sz="2400" dirty="0" smtClean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Experiment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Data analysis</a:t>
            </a:r>
            <a:endParaRPr lang="it-IT" sz="2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Results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Outlook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Conclusion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20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3733" y="828766"/>
            <a:ext cx="1117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000" baseline="30000" dirty="0" smtClean="0">
                <a:latin typeface="+mj-lt"/>
              </a:rPr>
              <a:t>68</a:t>
            </a:r>
            <a:r>
              <a:rPr lang="it-IT" sz="2000" dirty="0" smtClean="0">
                <a:latin typeface="+mj-lt"/>
              </a:rPr>
              <a:t>Ni </a:t>
            </a:r>
            <a:r>
              <a:rPr lang="en-US" sz="2000" noProof="1" smtClean="0">
                <a:latin typeface="+mj-lt"/>
              </a:rPr>
              <a:t>detection</a:t>
            </a:r>
            <a:r>
              <a:rPr lang="it-IT" sz="2000" dirty="0" smtClean="0">
                <a:latin typeface="+mj-lt"/>
              </a:rPr>
              <a:t> efficiency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 52 %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l-GR" sz="20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γ</a:t>
            </a:r>
            <a:r>
              <a:rPr lang="it-IT" sz="2000" dirty="0" smtClean="0">
                <a:latin typeface="+mj-lt"/>
                <a:sym typeface="Wingdings" panose="05000000000000000000" pitchFamily="2" charset="2"/>
              </a:rPr>
              <a:t> rays efficiency 25 %</a:t>
            </a:r>
          </a:p>
          <a:p>
            <a:pPr>
              <a:buClr>
                <a:srgbClr val="C00000"/>
              </a:buClr>
            </a:pPr>
            <a:endParaRPr lang="it-IT" sz="2000" dirty="0"/>
          </a:p>
        </p:txBody>
      </p:sp>
      <p:sp>
        <p:nvSpPr>
          <p:cNvPr id="64" name="CasellaDiTesto 63"/>
          <p:cNvSpPr txBox="1"/>
          <p:nvPr/>
        </p:nvSpPr>
        <p:spPr>
          <a:xfrm>
            <a:off x="6048101" y="5200859"/>
            <a:ext cx="583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Taking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into</a:t>
            </a:r>
            <a:r>
              <a:rPr lang="it-IT" sz="2000" dirty="0" smtClean="0">
                <a:latin typeface="+mj-lt"/>
              </a:rPr>
              <a:t> account the </a:t>
            </a:r>
            <a:r>
              <a:rPr lang="en-US" sz="2000" dirty="0" smtClean="0">
                <a:latin typeface="+mj-lt"/>
              </a:rPr>
              <a:t>total detection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efficiency</a:t>
            </a:r>
            <a:r>
              <a:rPr lang="it-IT" sz="2000" dirty="0" smtClean="0">
                <a:latin typeface="+mj-lt"/>
              </a:rPr>
              <a:t> of </a:t>
            </a:r>
            <a:r>
              <a:rPr lang="it-IT" sz="2000" baseline="30000" dirty="0" smtClean="0">
                <a:latin typeface="+mj-lt"/>
              </a:rPr>
              <a:t>68</a:t>
            </a:r>
            <a:r>
              <a:rPr lang="it-IT" sz="2000" dirty="0" smtClean="0">
                <a:latin typeface="+mj-lt"/>
              </a:rPr>
              <a:t>Ni and the </a:t>
            </a:r>
            <a:r>
              <a:rPr lang="en-GB" sz="2000" dirty="0" smtClean="0">
                <a:latin typeface="+mj-lt"/>
              </a:rPr>
              <a:t>detection</a:t>
            </a:r>
            <a:r>
              <a:rPr lang="it-IT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efficiency</a:t>
            </a:r>
            <a:r>
              <a:rPr lang="it-IT" sz="2000" dirty="0" smtClean="0">
                <a:latin typeface="+mj-lt"/>
              </a:rPr>
              <a:t> of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ɣ</a:t>
            </a:r>
            <a:r>
              <a:rPr lang="it-IT" sz="2000" dirty="0" smtClean="0">
                <a:latin typeface="+mj-lt"/>
              </a:rPr>
              <a:t> rays </a:t>
            </a:r>
            <a:r>
              <a:rPr lang="en-US" sz="2000" dirty="0" smtClean="0">
                <a:latin typeface="+mj-lt"/>
              </a:rPr>
              <a:t>we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obtained</a:t>
            </a:r>
            <a:r>
              <a:rPr lang="it-IT" sz="2000" dirty="0" smtClean="0">
                <a:latin typeface="+mj-lt"/>
              </a:rPr>
              <a:t>  a cross </a:t>
            </a:r>
            <a:r>
              <a:rPr lang="en-GB" sz="2000" dirty="0" smtClean="0">
                <a:latin typeface="+mj-lt"/>
              </a:rPr>
              <a:t>section</a:t>
            </a:r>
            <a:r>
              <a:rPr lang="it-IT" sz="2000" dirty="0" smtClean="0">
                <a:latin typeface="+mj-lt"/>
              </a:rPr>
              <a:t> for the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ɣ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emission</a:t>
            </a:r>
            <a:r>
              <a:rPr lang="it-IT" sz="2000" dirty="0" smtClean="0">
                <a:latin typeface="+mj-lt"/>
              </a:rPr>
              <a:t> of </a:t>
            </a:r>
            <a:r>
              <a:rPr lang="el-GR" sz="2000" dirty="0" smtClean="0">
                <a:latin typeface="+mj-lt"/>
              </a:rPr>
              <a:t>σ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ɣ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+mj-lt"/>
              </a:rPr>
              <a:t>= 0.32 mb with the 18 % of </a:t>
            </a:r>
            <a:r>
              <a:rPr lang="en-US" sz="2000" dirty="0" smtClean="0">
                <a:latin typeface="+mj-lt"/>
              </a:rPr>
              <a:t>statistical</a:t>
            </a:r>
            <a:r>
              <a:rPr lang="it-IT" sz="2000" dirty="0" smtClean="0">
                <a:latin typeface="+mj-lt"/>
              </a:rPr>
              <a:t> error</a:t>
            </a:r>
            <a:endParaRPr lang="it-IT" sz="2000" dirty="0">
              <a:latin typeface="+mj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6968386" y="689770"/>
            <a:ext cx="3998494" cy="4511124"/>
            <a:chOff x="6816032" y="785790"/>
            <a:chExt cx="3998494" cy="4511124"/>
          </a:xfrm>
        </p:grpSpPr>
        <p:pic>
          <p:nvPicPr>
            <p:cNvPr id="10" name="Immagine 9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5" t="44684" r="46974" b="25742"/>
            <a:stretch/>
          </p:blipFill>
          <p:spPr>
            <a:xfrm>
              <a:off x="6816032" y="785790"/>
              <a:ext cx="3998494" cy="4511124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8153400" y="1207079"/>
              <a:ext cx="457200" cy="420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4" name="Rettangolo 23"/>
          <p:cNvSpPr/>
          <p:nvPr/>
        </p:nvSpPr>
        <p:spPr>
          <a:xfrm>
            <a:off x="111491" y="338077"/>
            <a:ext cx="116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C00000"/>
                </a:solidFill>
                <a:latin typeface="+mj-lt"/>
              </a:rPr>
              <a:t>γ</a:t>
            </a:r>
            <a:r>
              <a:rPr lang="it-IT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decay channel of the PDR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N.S. Martorana e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., Phys. Lett. B 782 (2018)</a:t>
            </a:r>
            <a:r>
              <a:rPr lang="it-IT" sz="20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3674112" y="2049549"/>
            <a:ext cx="2893340" cy="3186910"/>
            <a:chOff x="5345185" y="1885716"/>
            <a:chExt cx="2273550" cy="2723479"/>
          </a:xfrm>
        </p:grpSpPr>
        <p:pic>
          <p:nvPicPr>
            <p:cNvPr id="27" name="Immagine 26" descr="main_bk.pdf - Adobe Acrobat Reader DC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3" t="22078" r="61949" b="49045"/>
            <a:stretch/>
          </p:blipFill>
          <p:spPr>
            <a:xfrm>
              <a:off x="5345185" y="1885716"/>
              <a:ext cx="2273550" cy="2723479"/>
            </a:xfrm>
            <a:prstGeom prst="rect">
              <a:avLst/>
            </a:prstGeom>
          </p:spPr>
        </p:pic>
        <p:sp>
          <p:nvSpPr>
            <p:cNvPr id="28" name="CasellaDiTesto 27"/>
            <p:cNvSpPr txBox="1"/>
            <p:nvPr/>
          </p:nvSpPr>
          <p:spPr>
            <a:xfrm flipV="1">
              <a:off x="6323948" y="2074461"/>
              <a:ext cx="236343" cy="32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111491" y="1908065"/>
            <a:ext cx="3713616" cy="3392032"/>
            <a:chOff x="150788" y="1231309"/>
            <a:chExt cx="5735256" cy="4777102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150788" y="1886354"/>
              <a:ext cx="4238172" cy="4122057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5" t="6551" r="38962" b="6440"/>
            <a:stretch/>
          </p:blipFill>
          <p:spPr>
            <a:xfrm>
              <a:off x="2975898" y="1231309"/>
              <a:ext cx="2910146" cy="2662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21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81317" y="1984285"/>
            <a:ext cx="3771092" cy="4432632"/>
            <a:chOff x="5180761" y="1757584"/>
            <a:chExt cx="2273550" cy="2723479"/>
          </a:xfrm>
        </p:grpSpPr>
        <p:pic>
          <p:nvPicPr>
            <p:cNvPr id="21" name="Immagine 20" descr="main_bk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3" t="22078" r="61949" b="49045"/>
            <a:stretch/>
          </p:blipFill>
          <p:spPr>
            <a:xfrm>
              <a:off x="5180761" y="1757584"/>
              <a:ext cx="2273550" cy="2723479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 flipV="1">
              <a:off x="6133356" y="1928083"/>
              <a:ext cx="236343" cy="32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322766" y="717599"/>
            <a:ext cx="1093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The </a:t>
            </a:r>
            <a:r>
              <a:rPr lang="en-US" sz="2000" dirty="0" smtClean="0">
                <a:latin typeface="+mj-lt"/>
              </a:rPr>
              <a:t>comparison</a:t>
            </a:r>
            <a:r>
              <a:rPr lang="it-IT" sz="2000" dirty="0" smtClean="0">
                <a:latin typeface="+mj-lt"/>
              </a:rPr>
              <a:t> with the </a:t>
            </a:r>
            <a:r>
              <a:rPr lang="en-US" sz="2000" dirty="0" smtClean="0">
                <a:latin typeface="+mj-lt"/>
              </a:rPr>
              <a:t>experiment</a:t>
            </a:r>
            <a:r>
              <a:rPr lang="it-IT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carried</a:t>
            </a:r>
            <a:r>
              <a:rPr lang="it-IT" sz="2000" dirty="0" smtClean="0">
                <a:latin typeface="+mj-lt"/>
              </a:rPr>
              <a:t> out </a:t>
            </a:r>
            <a:r>
              <a:rPr lang="en-US" sz="2000" dirty="0" smtClean="0">
                <a:latin typeface="+mj-lt"/>
              </a:rPr>
              <a:t>at</a:t>
            </a:r>
            <a:r>
              <a:rPr lang="it-IT" sz="2000" dirty="0" smtClean="0">
                <a:latin typeface="+mj-lt"/>
              </a:rPr>
              <a:t> the GSI (*) </a:t>
            </a:r>
            <a:r>
              <a:rPr lang="en-US" sz="2000" dirty="0" smtClean="0">
                <a:latin typeface="+mj-lt"/>
              </a:rPr>
              <a:t>does not show any significant difference in the shape of two distributions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</a:rPr>
              <a:t>This comparison seems to indicate that the </a:t>
            </a:r>
            <a:r>
              <a:rPr lang="en-US" sz="2000" dirty="0" smtClean="0">
                <a:latin typeface="+mj-lt"/>
              </a:rPr>
              <a:t>isospin splitting is not observed for unstable nuclei above the neutron emission threshold</a:t>
            </a:r>
            <a:endParaRPr lang="en-US" sz="2000" dirty="0">
              <a:latin typeface="+mj-l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614759" y="6216862"/>
            <a:ext cx="5570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latin typeface="+mj-lt"/>
              </a:rPr>
              <a:t>O</a:t>
            </a:r>
            <a:r>
              <a:rPr lang="nb-NO" sz="2000" dirty="0">
                <a:latin typeface="+mj-lt"/>
              </a:rPr>
              <a:t>. Wieland et al., Phys. Rev. Lett. 102, 092502 (2009</a:t>
            </a:r>
            <a:r>
              <a:rPr lang="nb-NO" sz="2000" dirty="0" smtClean="0">
                <a:latin typeface="+mj-lt"/>
              </a:rPr>
              <a:t>) 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322766" y="332789"/>
            <a:ext cx="11937700" cy="3550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Comparison between isovector and isoscalar probes: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469377" y="6216862"/>
            <a:ext cx="494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N.S. Martorana et al., Phys. Lett. B 782 (2018)</a:t>
            </a:r>
            <a:r>
              <a:rPr lang="it-IT" sz="2000" baseline="30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+mj-lt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3937882" y="1738777"/>
            <a:ext cx="2386792" cy="2594730"/>
            <a:chOff x="7006711" y="785790"/>
            <a:chExt cx="3807814" cy="4476673"/>
          </a:xfrm>
        </p:grpSpPr>
        <p:pic>
          <p:nvPicPr>
            <p:cNvPr id="24" name="Immagine 23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8" t="44684" r="46974" b="25968"/>
            <a:stretch/>
          </p:blipFill>
          <p:spPr>
            <a:xfrm>
              <a:off x="7006711" y="785790"/>
              <a:ext cx="3807814" cy="4476673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8153400" y="1207079"/>
              <a:ext cx="457200" cy="420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678492" y="2560598"/>
            <a:ext cx="4085556" cy="3351392"/>
            <a:chOff x="6678492" y="2560598"/>
            <a:chExt cx="4085556" cy="3351392"/>
          </a:xfrm>
        </p:grpSpPr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2" y="2560598"/>
              <a:ext cx="4085556" cy="3351392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9027799" y="2792057"/>
              <a:ext cx="1431654" cy="1192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9019692" y="1755266"/>
            <a:ext cx="3033662" cy="2069432"/>
            <a:chOff x="1568739" y="2258118"/>
            <a:chExt cx="4174579" cy="3034386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2" r="63166" b="7571"/>
            <a:stretch/>
          </p:blipFill>
          <p:spPr>
            <a:xfrm>
              <a:off x="1568739" y="2258118"/>
              <a:ext cx="4174579" cy="3034386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2364375" y="2582779"/>
              <a:ext cx="5232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7911125" y="2250569"/>
            <a:ext cx="254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latin typeface="+mj-lt"/>
              </a:rPr>
              <a:t>68</a:t>
            </a:r>
            <a:r>
              <a:rPr lang="en-US" sz="2000" dirty="0" smtClean="0">
                <a:latin typeface="+mj-lt"/>
              </a:rPr>
              <a:t>Ni+Au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307236" y="1810705"/>
            <a:ext cx="254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latin typeface="+mj-lt"/>
              </a:rPr>
              <a:t>68</a:t>
            </a:r>
            <a:r>
              <a:rPr lang="en-US" sz="2000" dirty="0" smtClean="0">
                <a:latin typeface="+mj-lt"/>
              </a:rPr>
              <a:t>Ni+C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26400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22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26" y="3062467"/>
            <a:ext cx="3527580" cy="3051304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3" y="1607157"/>
            <a:ext cx="3683610" cy="321966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112150" y="1831995"/>
            <a:ext cx="19529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= -90° not covered by FARCOS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4" y="1706330"/>
            <a:ext cx="28717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 flipH="1">
            <a:off x="4082457" y="3271838"/>
            <a:ext cx="2013543" cy="160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437943" y="3422417"/>
            <a:ext cx="23336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E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+mj-lt"/>
              </a:rPr>
              <a:t>=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123°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covered by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FARCOS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+mj-lt"/>
                <a:cs typeface="Times New Roman" panose="02020603050405020304" pitchFamily="18" charset="0"/>
              </a:rPr>
              <a:t>(n,</a:t>
            </a:r>
            <a:r>
              <a:rPr lang="el-GR" dirty="0" smtClean="0">
                <a:latin typeface="+mj-lt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 (n,p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54466" y="5138505"/>
            <a:ext cx="4634762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Efficiency for neutrons is of the order of 5% - Taking into account that the  PDR decays mainly (&gt;95%) via neutron emission, we should have more n-</a:t>
            </a:r>
            <a:r>
              <a:rPr lang="en-US" sz="1600" baseline="30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67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 coincidences than ɣ-</a:t>
            </a:r>
            <a:r>
              <a:rPr lang="en-US" sz="1600" baseline="30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68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 coincidences -  both decay channels will be measured at the same time</a:t>
            </a:r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92380" y="762691"/>
            <a:ext cx="113933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FARCOS covers some of the forward telescopes of CHIMERA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neutrons can be detected via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n,</a:t>
            </a:r>
            <a:r>
              <a:rPr lang="el-GR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and (n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p) reactions on CsI(Tl) producing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and proton lines</a:t>
            </a:r>
            <a:endParaRPr lang="en-US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6096000" y="3287872"/>
            <a:ext cx="1777746" cy="13002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92380" y="340791"/>
            <a:ext cx="113933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Evaluation of 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total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cross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section</a:t>
            </a:r>
            <a:endParaRPr lang="en-US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14546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26" y="3062467"/>
            <a:ext cx="3527580" cy="3051304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3" y="1607157"/>
            <a:ext cx="3683610" cy="321966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112150" y="1831995"/>
            <a:ext cx="19529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= -90° not covered by FARCOS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4" y="1706330"/>
            <a:ext cx="28717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ttore 2 19"/>
          <p:cNvCxnSpPr/>
          <p:nvPr/>
        </p:nvCxnSpPr>
        <p:spPr>
          <a:xfrm flipH="1">
            <a:off x="4082457" y="3271838"/>
            <a:ext cx="2013543" cy="160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437943" y="3422417"/>
            <a:ext cx="23336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E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+mj-lt"/>
              </a:rPr>
              <a:t>=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123°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covered by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FARCOS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+mj-lt"/>
                <a:cs typeface="Times New Roman" panose="02020603050405020304" pitchFamily="18" charset="0"/>
              </a:rPr>
              <a:t>(n,</a:t>
            </a:r>
            <a:r>
              <a:rPr lang="el-GR" dirty="0" smtClean="0">
                <a:latin typeface="+mj-lt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 (n,p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54466" y="5138505"/>
            <a:ext cx="4634762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Efficiency for neutrons is of the order of 5% - Taking into account that the  PDR decays mainly (&gt;95%) via neutron emission, we should have more n-</a:t>
            </a:r>
            <a:r>
              <a:rPr lang="en-US" sz="1600" baseline="30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67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 coincidences than ɣ-</a:t>
            </a:r>
            <a:r>
              <a:rPr lang="en-US" sz="1600" baseline="30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68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 coincidences -  both decay channels will be measured at the same time</a:t>
            </a:r>
            <a:endParaRPr lang="en-US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92380" y="762691"/>
            <a:ext cx="113933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FARCOS covers some of the forward telescopes of CHIMERA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neutrons can be detected via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n,</a:t>
            </a:r>
            <a:r>
              <a:rPr lang="el-GR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and (n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p) reactions on CsI(Tl) producing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and proton lines</a:t>
            </a:r>
            <a:endParaRPr lang="en-US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6096000" y="3287872"/>
            <a:ext cx="1777746" cy="13002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92380" y="340791"/>
            <a:ext cx="113933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Evaluation of 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total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cross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section</a:t>
            </a:r>
            <a:endParaRPr lang="en-US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26" name="Ovale 25"/>
          <p:cNvSpPr/>
          <p:nvPr/>
        </p:nvSpPr>
        <p:spPr>
          <a:xfrm rot="2733039">
            <a:off x="8522622" y="4237979"/>
            <a:ext cx="398288" cy="1548874"/>
          </a:xfrm>
          <a:prstGeom prst="ellipse">
            <a:avLst/>
          </a:prstGeom>
          <a:solidFill>
            <a:srgbClr val="FFD966">
              <a:alpha val="40000"/>
            </a:srgbClr>
          </a:solidFill>
          <a:ln>
            <a:solidFill>
              <a:srgbClr val="41719C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223452" y="2370818"/>
            <a:ext cx="4238172" cy="4122057"/>
            <a:chOff x="223452" y="2370818"/>
            <a:chExt cx="4238172" cy="4122057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2" t="11494" r="34632" b="8071"/>
            <a:stretch/>
          </p:blipFill>
          <p:spPr>
            <a:xfrm>
              <a:off x="223452" y="2370818"/>
              <a:ext cx="4238172" cy="4122057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203158" y="2541985"/>
              <a:ext cx="3132000" cy="3276000"/>
            </a:xfrm>
            <a:prstGeom prst="rect">
              <a:avLst/>
            </a:prstGeom>
            <a:no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92380" y="340791"/>
            <a:ext cx="113933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Evaluation of 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total</a:t>
            </a:r>
            <a:r>
              <a:rPr lang="it-IT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cross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section</a:t>
            </a:r>
            <a:endParaRPr lang="en-US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02" y="2815373"/>
            <a:ext cx="3843522" cy="3632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4163" r="25695"/>
          <a:stretch/>
        </p:blipFill>
        <p:spPr>
          <a:xfrm>
            <a:off x="8900191" y="1516636"/>
            <a:ext cx="2956898" cy="261903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6551" r="38962" b="6440"/>
          <a:stretch/>
        </p:blipFill>
        <p:spPr>
          <a:xfrm>
            <a:off x="3024050" y="1333472"/>
            <a:ext cx="2669852" cy="244309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 rot="2770582">
            <a:off x="8626300" y="2234819"/>
            <a:ext cx="407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Preliminary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737811" y="1418514"/>
            <a:ext cx="1728000" cy="172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1236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25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26308" y="557248"/>
            <a:ext cx="23472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Conclusion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26308" y="1206324"/>
            <a:ext cx="11739384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Arial"/>
                <a:cs typeface="Arial"/>
              </a:rPr>
              <a:t>O</a:t>
            </a:r>
            <a:r>
              <a:rPr lang="en-US" sz="2000" dirty="0" smtClean="0">
                <a:latin typeface="+mj-lt"/>
                <a:ea typeface="Arial"/>
                <a:cs typeface="Arial"/>
              </a:rPr>
              <a:t>bservation of the Pygmy Dipole Resonance with an isoscalar probe  on the </a:t>
            </a:r>
            <a:r>
              <a:rPr lang="en-US" sz="2000" baseline="30000" dirty="0" smtClean="0">
                <a:latin typeface="+mj-lt"/>
                <a:ea typeface="Arial"/>
                <a:cs typeface="Arial"/>
              </a:rPr>
              <a:t>68</a:t>
            </a:r>
            <a:r>
              <a:rPr lang="en-US" sz="2000" dirty="0" smtClean="0">
                <a:latin typeface="+mj-lt"/>
                <a:ea typeface="Arial"/>
                <a:cs typeface="Arial"/>
              </a:rPr>
              <a:t>Ni isotope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We have shown that </a:t>
            </a:r>
            <a:r>
              <a:rPr lang="en-US" sz="2000" baseline="30000" dirty="0">
                <a:latin typeface="+mj-lt"/>
              </a:rPr>
              <a:t>12</a:t>
            </a:r>
            <a:r>
              <a:rPr lang="en-US" sz="2000" dirty="0">
                <a:latin typeface="+mj-lt"/>
              </a:rPr>
              <a:t>C is a good probe for isoscalar excitation 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 smtClean="0">
              <a:latin typeface="+mj-lt"/>
              <a:ea typeface="Arial"/>
              <a:cs typeface="Arial"/>
            </a:endParaRP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  <a:ea typeface="Arial"/>
                <a:cs typeface="Arial"/>
              </a:rPr>
              <a:t>The </a:t>
            </a:r>
            <a:r>
              <a:rPr lang="el-GR" sz="2000" dirty="0" smtClean="0">
                <a:latin typeface="+mj-lt"/>
                <a:ea typeface="Arial"/>
                <a:cs typeface="Arial"/>
              </a:rPr>
              <a:t>γ</a:t>
            </a:r>
            <a:r>
              <a:rPr lang="it-IT" sz="2000" dirty="0" smtClean="0">
                <a:latin typeface="+mj-lt"/>
                <a:ea typeface="Arial"/>
                <a:cs typeface="Arial"/>
              </a:rPr>
              <a:t>-rays </a:t>
            </a:r>
            <a:r>
              <a:rPr lang="en-US" sz="2000" dirty="0" smtClean="0">
                <a:latin typeface="+mj-lt"/>
                <a:ea typeface="Arial"/>
                <a:cs typeface="Arial"/>
              </a:rPr>
              <a:t>angular distribution shows the E</a:t>
            </a:r>
            <a:r>
              <a:rPr lang="en-US" sz="2000" dirty="0" smtClean="0">
                <a:latin typeface="+mj-lt"/>
              </a:rPr>
              <a:t>1 </a:t>
            </a:r>
            <a:r>
              <a:rPr lang="en-US" sz="2000" dirty="0">
                <a:latin typeface="+mj-lt"/>
              </a:rPr>
              <a:t>character of the </a:t>
            </a:r>
            <a:r>
              <a:rPr lang="en-US" sz="2000" dirty="0" smtClean="0">
                <a:latin typeface="+mj-lt"/>
              </a:rPr>
              <a:t>transition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measured cross </a:t>
            </a:r>
            <a:r>
              <a:rPr lang="en-US" sz="2000" dirty="0" smtClean="0">
                <a:latin typeface="+mj-lt"/>
              </a:rPr>
              <a:t>section is 0.32 mb with 18% of statistical error 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The strength of the PDR amount at 9 ± 2 %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The comparison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between isoscalar and isovector probes seems </a:t>
            </a:r>
            <a:r>
              <a:rPr lang="en-US" sz="2000" dirty="0">
                <a:latin typeface="+mj-lt"/>
              </a:rPr>
              <a:t>to indicate that the isospin splitting is not observed for unstable nuclei above the neutron emission </a:t>
            </a:r>
            <a:r>
              <a:rPr lang="en-US" sz="2000" dirty="0" smtClean="0">
                <a:latin typeface="+mj-lt"/>
              </a:rPr>
              <a:t>threshold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Preliminary investigation about the neutron decay channel of the PDR</a:t>
            </a:r>
          </a:p>
          <a:p>
            <a:pPr marL="457200" indent="-457200" algn="just">
              <a:spcBef>
                <a:spcPts val="7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new experiments (during 2019) in order to excite the PDR by using both isoscalar and isovector probes to decrease possible systematic errors </a:t>
            </a:r>
            <a:endParaRPr lang="en-US" dirty="0" smtClean="0">
              <a:latin typeface="+mj-lt"/>
              <a:ea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6656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86436" y="0"/>
            <a:ext cx="12364872" cy="47279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S. Martorana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a,b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G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Cardella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E.G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Lanza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 L. Acosta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c,d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M.V. Andrès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, F. Catara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De Filippo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S. De Luca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Dell’Aquila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B. Gnoffo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G. Lanzalone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a,h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,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I. Lombardo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C. Maiolino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S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Norella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A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Pagano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E.V. Pagano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baseline="300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a,b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Papa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S. Pirrone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G. Politi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b,c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L.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Quattrocchi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F. Rizzo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a,b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,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P. Russotto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D. Santonocito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 A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Trifirò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M. Trimarchi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M. Vigilante 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and A. Vitturi </a:t>
            </a:r>
            <a:r>
              <a:rPr lang="en-US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it-IT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INFN-Laboratori Nazionali del Sud, Via S. Sofia, 62, Catania, Italy</a:t>
            </a:r>
          </a:p>
          <a:p>
            <a:pPr algn="ctr"/>
            <a:r>
              <a:rPr lang="it-IT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Dipartimento di Fisica e Astronomia, Università degli studi di Catania, Via S. Sofia,64, Catania, Italy</a:t>
            </a:r>
          </a:p>
          <a:p>
            <a:pPr algn="ctr"/>
            <a:r>
              <a:rPr lang="it-IT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INFN-Sezione di Catania, Via S.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Sofia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64, Catania,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Italy</a:t>
            </a:r>
          </a:p>
          <a:p>
            <a:pPr algn="ctr"/>
            <a:r>
              <a:rPr lang="it-IT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Instituto de Fisica, Universidad Nacional Autonoma de Mexico, Mexico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City, Mexico</a:t>
            </a:r>
          </a:p>
          <a:p>
            <a:pPr algn="ctr"/>
            <a:r>
              <a:rPr lang="it-IT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Departamento de FAMN,Universidad de Sevilla, Sevilla, Spain</a:t>
            </a:r>
            <a:endParaRPr lang="it-IT" sz="20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Dipartimento MIFT,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Università di Messina, Italy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it-IT" sz="2000" b="1" baseline="30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INFN-Sezione di Napoli and Dipartimento di Fisica, Università Federico II, Napoli, Italy</a:t>
            </a:r>
          </a:p>
          <a:p>
            <a:pPr algn="ctr"/>
            <a:r>
              <a:rPr lang="it-IT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Facoltà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 Ingegneria e Architettura,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Università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Kore, Enna, Italy</a:t>
            </a:r>
          </a:p>
          <a:p>
            <a:pPr algn="ctr"/>
            <a:r>
              <a:rPr lang="it-IT" sz="20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Dipartimento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Fisica e Astronomia, Università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G. Galilei,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and INFN-Sezione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 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Padova, Padova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Italy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750456" y="6032358"/>
            <a:ext cx="7155084" cy="825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 smtClean="0">
                <a:latin typeface="+mj-lt"/>
              </a:rPr>
              <a:t>Thank</a:t>
            </a:r>
            <a:r>
              <a:rPr lang="it-IT" sz="4000" b="1" u="sng" dirty="0" smtClean="0">
                <a:latin typeface="+mj-lt"/>
              </a:rPr>
              <a:t> </a:t>
            </a:r>
            <a:r>
              <a:rPr lang="en-US" sz="4000" b="1" u="sng" dirty="0" smtClean="0">
                <a:latin typeface="+mj-lt"/>
              </a:rPr>
              <a:t>you</a:t>
            </a:r>
            <a:r>
              <a:rPr lang="it-IT" sz="4000" b="1" u="sng" dirty="0" smtClean="0">
                <a:latin typeface="+mj-lt"/>
              </a:rPr>
              <a:t> for </a:t>
            </a:r>
            <a:r>
              <a:rPr lang="en-US" sz="4000" b="1" u="sng" dirty="0" smtClean="0">
                <a:latin typeface="+mj-lt"/>
              </a:rPr>
              <a:t>your</a:t>
            </a:r>
            <a:r>
              <a:rPr lang="it-IT" sz="4000" b="1" u="sng" dirty="0" smtClean="0">
                <a:latin typeface="+mj-lt"/>
              </a:rPr>
              <a:t> </a:t>
            </a:r>
            <a:r>
              <a:rPr lang="en-US" sz="4000" b="1" u="sng" dirty="0" smtClean="0">
                <a:latin typeface="+mj-lt"/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6172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81317" y="1984285"/>
            <a:ext cx="3771092" cy="4432632"/>
            <a:chOff x="5180761" y="1757584"/>
            <a:chExt cx="2273550" cy="2723479"/>
          </a:xfrm>
        </p:grpSpPr>
        <p:pic>
          <p:nvPicPr>
            <p:cNvPr id="21" name="Immagine 20" descr="main_bk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3" t="22078" r="61949" b="49045"/>
            <a:stretch/>
          </p:blipFill>
          <p:spPr>
            <a:xfrm>
              <a:off x="5180761" y="1757584"/>
              <a:ext cx="2273550" cy="2723479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 flipV="1">
              <a:off x="6133356" y="1928083"/>
              <a:ext cx="236343" cy="325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ttangolo 29"/>
          <p:cNvSpPr/>
          <p:nvPr/>
        </p:nvSpPr>
        <p:spPr>
          <a:xfrm>
            <a:off x="6614759" y="6216862"/>
            <a:ext cx="5570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>
                <a:latin typeface="+mj-lt"/>
              </a:rPr>
              <a:t>O</a:t>
            </a:r>
            <a:r>
              <a:rPr lang="nb-NO" sz="2000" dirty="0">
                <a:latin typeface="+mj-lt"/>
              </a:rPr>
              <a:t>. Wieland et al., Phys. Rev. Lett. 102, 092502 (2009</a:t>
            </a:r>
            <a:r>
              <a:rPr lang="nb-NO" sz="2000" dirty="0" smtClean="0">
                <a:latin typeface="+mj-lt"/>
              </a:rPr>
              <a:t>) 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322766" y="332789"/>
            <a:ext cx="11937700" cy="3550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Comparison between isovector and isoscalar probes: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469377" y="6216862"/>
            <a:ext cx="494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N.S. Martorana et al., Phys. Lett. B 782 (2018)</a:t>
            </a:r>
            <a:r>
              <a:rPr lang="it-IT" sz="2000" baseline="30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+mj-lt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3937882" y="1738777"/>
            <a:ext cx="2386792" cy="2594730"/>
            <a:chOff x="7006711" y="785790"/>
            <a:chExt cx="3807814" cy="4476673"/>
          </a:xfrm>
        </p:grpSpPr>
        <p:pic>
          <p:nvPicPr>
            <p:cNvPr id="24" name="Immagine 23" descr="main_bk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8" t="44684" r="46974" b="25968"/>
            <a:stretch/>
          </p:blipFill>
          <p:spPr>
            <a:xfrm>
              <a:off x="7006711" y="785790"/>
              <a:ext cx="3807814" cy="4476673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8153400" y="1207079"/>
              <a:ext cx="457200" cy="420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678492" y="2560598"/>
            <a:ext cx="4085556" cy="3351392"/>
            <a:chOff x="6678492" y="2560598"/>
            <a:chExt cx="4085556" cy="3351392"/>
          </a:xfrm>
        </p:grpSpPr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2" y="2560598"/>
              <a:ext cx="4085556" cy="3351392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9027799" y="2792057"/>
              <a:ext cx="1431654" cy="1192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9019692" y="1755266"/>
            <a:ext cx="3033662" cy="2069432"/>
            <a:chOff x="1568739" y="2258118"/>
            <a:chExt cx="4174579" cy="3034386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2" r="63166" b="7571"/>
            <a:stretch/>
          </p:blipFill>
          <p:spPr>
            <a:xfrm>
              <a:off x="1568739" y="2258118"/>
              <a:ext cx="4174579" cy="3034386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2364375" y="2582779"/>
              <a:ext cx="5232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7911125" y="2250569"/>
            <a:ext cx="254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latin typeface="+mj-lt"/>
              </a:rPr>
              <a:t>68</a:t>
            </a:r>
            <a:r>
              <a:rPr lang="en-US" sz="2000" dirty="0" smtClean="0">
                <a:latin typeface="+mj-lt"/>
              </a:rPr>
              <a:t>Ni+Au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307236" y="1810705"/>
            <a:ext cx="254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latin typeface="+mj-lt"/>
              </a:rPr>
              <a:t>68</a:t>
            </a:r>
            <a:r>
              <a:rPr lang="en-US" sz="2000" dirty="0" smtClean="0">
                <a:latin typeface="+mj-lt"/>
              </a:rPr>
              <a:t>Ni+C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310734" y="698244"/>
            <a:ext cx="1184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However, due to the limits of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low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statistics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energy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resolution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of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measurements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it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is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not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possible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to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draw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definite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conclusions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Moreover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,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role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multistep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contributions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to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population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of the PDR,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which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is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not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present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in the (</a:t>
            </a:r>
            <a:r>
              <a:rPr lang="el-GR" altLang="it-IT" sz="2000" dirty="0">
                <a:solidFill>
                  <a:srgbClr val="000000"/>
                </a:solidFill>
                <a:latin typeface="+mj-lt"/>
              </a:rPr>
              <a:t>α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l-GR" altLang="it-IT" sz="2000" dirty="0">
                <a:solidFill>
                  <a:srgbClr val="000000"/>
                </a:solidFill>
                <a:latin typeface="+mj-lt"/>
              </a:rPr>
              <a:t>α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’</a:t>
            </a:r>
            <a:r>
              <a:rPr lang="el-GR" altLang="it-IT" sz="2000" dirty="0">
                <a:solidFill>
                  <a:srgbClr val="000000"/>
                </a:solidFill>
                <a:latin typeface="+mj-lt"/>
              </a:rPr>
              <a:t>γ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)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experiments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stable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nuclei,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may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modify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shape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of the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energy</a:t>
            </a:r>
            <a:r>
              <a:rPr lang="it-IT" altLang="it-I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  <a:latin typeface="+mj-lt"/>
              </a:rPr>
              <a:t>distribution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  <a:endParaRPr lang="it-IT" alt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3033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28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4" name="Immagine 13" descr="main_bk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22285" r="40750" b="60818"/>
          <a:stretch/>
        </p:blipFill>
        <p:spPr>
          <a:xfrm>
            <a:off x="-2" y="4132384"/>
            <a:ext cx="6387022" cy="150411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" y="273051"/>
            <a:ext cx="5535606" cy="36904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36920" y="399308"/>
            <a:ext cx="61550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ISGMR) and </a:t>
            </a: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ISGQR) </a:t>
            </a:r>
            <a:r>
              <a:rPr lang="en-US" dirty="0" smtClean="0">
                <a:latin typeface="+mj-lt"/>
              </a:rPr>
              <a:t>studied </a:t>
            </a:r>
            <a:r>
              <a:rPr lang="en-US" dirty="0">
                <a:latin typeface="+mj-lt"/>
              </a:rPr>
              <a:t>in the </a:t>
            </a:r>
            <a:r>
              <a:rPr lang="en-US" baseline="30000" dirty="0" smtClean="0">
                <a:latin typeface="+mj-lt"/>
              </a:rPr>
              <a:t>68</a:t>
            </a:r>
            <a:r>
              <a:rPr lang="en-US" dirty="0" smtClean="0">
                <a:latin typeface="+mj-lt"/>
              </a:rPr>
              <a:t>Ni </a:t>
            </a:r>
            <a:r>
              <a:rPr lang="en-US" dirty="0">
                <a:latin typeface="+mj-lt"/>
              </a:rPr>
              <a:t>in </a:t>
            </a:r>
            <a:r>
              <a:rPr lang="nb-NO" dirty="0">
                <a:latin typeface="+mj-lt"/>
              </a:rPr>
              <a:t> </a:t>
            </a:r>
            <a:r>
              <a:rPr lang="nb-NO" dirty="0" smtClean="0">
                <a:latin typeface="+mj-lt"/>
              </a:rPr>
              <a:t>M. Vandebrouck</a:t>
            </a:r>
            <a:r>
              <a:rPr lang="nb-NO" dirty="0">
                <a:latin typeface="+mj-lt"/>
              </a:rPr>
              <a:t>, et al., Phys. Rev. Lett. 113 (2014) </a:t>
            </a:r>
            <a:r>
              <a:rPr lang="nb-NO" dirty="0" smtClean="0">
                <a:latin typeface="+mj-lt"/>
              </a:rPr>
              <a:t>032504 and </a:t>
            </a:r>
            <a:r>
              <a:rPr lang="nb-NO" dirty="0">
                <a:latin typeface="+mj-lt"/>
              </a:rPr>
              <a:t> </a:t>
            </a:r>
            <a:r>
              <a:rPr lang="da-DK" dirty="0" smtClean="0">
                <a:latin typeface="+mj-lt"/>
              </a:rPr>
              <a:t>M</a:t>
            </a:r>
            <a:r>
              <a:rPr lang="da-DK" dirty="0">
                <a:latin typeface="+mj-lt"/>
              </a:rPr>
              <a:t>. Vandebrouck, et al., Phys. Rev. C 92 (2015) 024316.</a:t>
            </a:r>
            <a:endParaRPr lang="en-US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 At </a:t>
            </a:r>
            <a:r>
              <a:rPr lang="en-US" dirty="0">
                <a:latin typeface="+mj-lt"/>
              </a:rPr>
              <a:t>28A MeV, the cross section for the population </a:t>
            </a:r>
            <a:r>
              <a:rPr lang="en-US" dirty="0" smtClean="0">
                <a:latin typeface="+mj-lt"/>
              </a:rPr>
              <a:t>of the </a:t>
            </a:r>
            <a:r>
              <a:rPr lang="en-US" dirty="0">
                <a:latin typeface="+mj-lt"/>
              </a:rPr>
              <a:t>ISGMR is very low and moreover this mode can not </a:t>
            </a:r>
            <a:r>
              <a:rPr lang="en-US" dirty="0" smtClean="0">
                <a:latin typeface="+mj-lt"/>
              </a:rPr>
              <a:t>decay, at </a:t>
            </a:r>
            <a:r>
              <a:rPr lang="en-US" dirty="0">
                <a:latin typeface="+mj-lt"/>
              </a:rPr>
              <a:t>least at the ground state, by -rays emission; for </a:t>
            </a:r>
            <a:r>
              <a:rPr lang="en-US" dirty="0" smtClean="0">
                <a:latin typeface="+mj-lt"/>
              </a:rPr>
              <a:t>these reasons </a:t>
            </a:r>
            <a:r>
              <a:rPr lang="en-US" dirty="0">
                <a:latin typeface="+mj-lt"/>
              </a:rPr>
              <a:t>we neglected this transition in the CASCADE calculation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NimbusRomNo9L-Regu"/>
            </a:endParaRPr>
          </a:p>
          <a:p>
            <a:endParaRPr lang="en-US" dirty="0" smtClean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 smtClean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 smtClean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 smtClean="0">
              <a:latin typeface="NimbusRomNo9L-Regu"/>
            </a:endParaRPr>
          </a:p>
          <a:p>
            <a:endParaRPr lang="en-US" dirty="0">
              <a:latin typeface="NimbusRomNo9L-Regu"/>
            </a:endParaRPr>
          </a:p>
          <a:p>
            <a:endParaRPr lang="en-US" dirty="0" smtClean="0">
              <a:latin typeface="NimbusRomNo9L-Regu"/>
            </a:endParaRPr>
          </a:p>
          <a:p>
            <a:pPr algn="just"/>
            <a:r>
              <a:rPr lang="en-US" dirty="0" smtClean="0">
                <a:latin typeface="+mj-lt"/>
              </a:rPr>
              <a:t>We </a:t>
            </a:r>
            <a:r>
              <a:rPr lang="en-US" dirty="0">
                <a:latin typeface="+mj-lt"/>
              </a:rPr>
              <a:t>also underline that while resonances </a:t>
            </a:r>
            <a:r>
              <a:rPr lang="en-US" dirty="0" smtClean="0">
                <a:latin typeface="+mj-lt"/>
              </a:rPr>
              <a:t>must be </a:t>
            </a:r>
            <a:r>
              <a:rPr lang="en-US" dirty="0">
                <a:latin typeface="+mj-lt"/>
              </a:rPr>
              <a:t>explicitly inserted, standard accepted constant strengths </a:t>
            </a:r>
            <a:r>
              <a:rPr lang="en-US" dirty="0" smtClean="0">
                <a:latin typeface="+mj-lt"/>
              </a:rPr>
              <a:t>of other </a:t>
            </a:r>
            <a:r>
              <a:rPr lang="en-US" dirty="0">
                <a:latin typeface="+mj-lt"/>
              </a:rPr>
              <a:t>transitions are included in CASCADE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18" name="Immagine 17" descr="xsec-ni68c12-allst-E (1)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9" t="25601" r="35791" b="24273"/>
          <a:stretch/>
        </p:blipFill>
        <p:spPr>
          <a:xfrm>
            <a:off x="8043264" y="2354919"/>
            <a:ext cx="2142390" cy="32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29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74911" y="345865"/>
            <a:ext cx="724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CHIMERA (Charge Heavy Ion Mass and Energy Resolving Array)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74911" y="4495316"/>
            <a:ext cx="97173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1192 Telescopes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Silicon+ CsI(Tl) detectors94 % 4</a:t>
            </a:r>
            <a:r>
              <a:rPr lang="el-GR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endParaRPr lang="it-IT" sz="2000" dirty="0" smtClean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Forward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part 1°≤ </a:t>
            </a:r>
            <a:r>
              <a:rPr lang="el-GR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θ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≤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30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º ( 688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Telescopes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9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rings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Backward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part (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sphere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r= 40 cm) 30 °&lt; </a:t>
            </a:r>
            <a:r>
              <a:rPr lang="el-GR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θ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≤176 º ( 504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telescopes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17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rings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9" y="1131579"/>
            <a:ext cx="4080664" cy="272391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10" y="1067536"/>
            <a:ext cx="4627562" cy="33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Segnaposto testo 3"/>
          <p:cNvSpPr txBox="1">
            <a:spLocks/>
          </p:cNvSpPr>
          <p:nvPr/>
        </p:nvSpPr>
        <p:spPr>
          <a:xfrm>
            <a:off x="254234" y="3220043"/>
            <a:ext cx="8356366" cy="17113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Neutrons and protons transition densities are in phase inside the nucleus,  and at the surface only the neutron part survives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theoretical definition of the Pygmy Dipole Resonance (PDR)</a:t>
            </a:r>
          </a:p>
          <a:p>
            <a:pPr algn="just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At the interior the 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isoscalar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part is much more pronounced than 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isovector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one, at the surface both have almost the same strength: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Segnaposto contenuto 4" descr="Ritaglio scherma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3" y="2742727"/>
            <a:ext cx="2244283" cy="241609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85400" y="4821786"/>
            <a:ext cx="1199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Isovector probe</a:t>
            </a:r>
          </a:p>
          <a:p>
            <a:r>
              <a:rPr 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PDR induced by virtual photon scattering or  real photon scattering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nb-NO" sz="14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nb-NO" sz="1400" dirty="0">
                <a:latin typeface="+mj-lt"/>
                <a:cs typeface="Times New Roman" panose="02020603050405020304" pitchFamily="18" charset="0"/>
              </a:rPr>
              <a:t>D. Savran et al., Phys. Rev. Lett. 100, 232501 (2008))     </a:t>
            </a:r>
            <a:endParaRPr lang="en-US" sz="14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5400" y="5491099"/>
            <a:ext cx="1199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Isoscalar probe</a:t>
            </a:r>
          </a:p>
          <a:p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PDR induced by nuclear interaction between projectile and target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+mj-lt"/>
                <a:cs typeface="Times New Roman" panose="02020603050405020304" pitchFamily="18" charset="0"/>
              </a:rPr>
              <a:t>(J. Endres et al., Phys. Rev. C 80, 034302 (2009))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/>
          <a:stretch/>
        </p:blipFill>
        <p:spPr>
          <a:xfrm>
            <a:off x="7238698" y="287680"/>
            <a:ext cx="4569620" cy="2455046"/>
          </a:xfrm>
          <a:prstGeom prst="rect">
            <a:avLst/>
          </a:prstGeom>
        </p:spPr>
      </p:pic>
      <p:sp>
        <p:nvSpPr>
          <p:cNvPr id="28" name="Segnaposto testo 3"/>
          <p:cNvSpPr txBox="1">
            <a:spLocks/>
          </p:cNvSpPr>
          <p:nvPr/>
        </p:nvSpPr>
        <p:spPr>
          <a:xfrm>
            <a:off x="523575" y="758157"/>
            <a:ext cx="5691685" cy="2559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As soon as the number of the neutrons increases a small bump becomes evident in both isoscalar and isovector response </a:t>
            </a:r>
          </a:p>
          <a:p>
            <a:pPr marL="0" indent="0" algn="just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57" y="1552136"/>
            <a:ext cx="2664242" cy="16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30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74911" y="345865"/>
            <a:ext cx="724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CHIMERA (Charge Heavy Ion Mass and Energy Resolving Array)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2" descr="_MG_6282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838572"/>
            <a:ext cx="5742286" cy="3780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 descr="1638-Russotto-dottorato.pdf (PROTETTO)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0831" r="35430" b="22790"/>
          <a:stretch/>
        </p:blipFill>
        <p:spPr>
          <a:xfrm>
            <a:off x="6346768" y="753019"/>
            <a:ext cx="5176452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31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74911" y="345865"/>
            <a:ext cx="724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CHIMERA (Charge Heavy Ion Mass and Energy Resolving Array)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him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>
            <a:fillRect/>
          </a:stretch>
        </p:blipFill>
        <p:spPr bwMode="auto">
          <a:xfrm>
            <a:off x="249390" y="1981200"/>
            <a:ext cx="40671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00128"/>
              </p:ext>
            </p:extLst>
          </p:nvPr>
        </p:nvGraphicFramePr>
        <p:xfrm>
          <a:off x="4728753" y="1096533"/>
          <a:ext cx="5256212" cy="4645152"/>
        </p:xfrm>
        <a:graphic>
          <a:graphicData uri="http://schemas.openxmlformats.org/drawingml/2006/table">
            <a:tbl>
              <a:tblPr/>
              <a:tblGrid>
                <a:gridCol w="137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Granularity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1192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telescopes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Si (300</a:t>
                      </a: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m)</a:t>
                      </a: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 +</a:t>
                      </a:r>
                      <a:r>
                        <a:rPr kumimoji="0" lang="en-GB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CsI</a:t>
                      </a: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(Tl)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Geometry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RINGS: 688 telescopes    100-350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SPHERE:  504 telescopes     40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Angular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RINGS:         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1°&lt;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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30°        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SPHERE:    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30°&lt;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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176°       94% of 4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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Identification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E-E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E-TOF 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PSD in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CsI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Tl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Wingdings" pitchFamily="2" charset="2"/>
                        </a:rPr>
                        <a:t>PSD in Si (upgrade 2008)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Experimental observables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performances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TOF 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 1 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/E     LCP (Light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Charge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Particles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  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  <a:sym typeface="Symbol" pitchFamily="18" charset="2"/>
                        </a:rPr>
                        <a:t>d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/E       HI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 (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Heavy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Ions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)   1%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Energy,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Velocity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, A, Z,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angular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distributions</a:t>
                      </a:r>
                      <a:endParaRPr kumimoji="0" lang="it-IT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Detection threshold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/A for H.I.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 2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MeV</a:t>
                      </a: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/A  for LCP</a:t>
                      </a:r>
                      <a:endParaRPr kumimoji="0" lang="en-GB" alt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5" y="1065287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32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6287" y="332834"/>
            <a:ext cx="121414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CHIMERA multidetector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ɣ decay channel of PDR</a:t>
            </a:r>
            <a:endParaRPr lang="en-US" sz="20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71633" y="872935"/>
            <a:ext cx="3469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 . Pagano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Nucl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. Phys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. A 734 (2004)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504</a:t>
            </a:r>
            <a:endParaRPr lang="it-IT" sz="14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-456939" y="4886660"/>
            <a:ext cx="5039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We use the 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CsI(Tl) </a:t>
            </a:r>
            <a:r>
              <a:rPr lang="it-IT" sz="2000" dirty="0" smtClean="0">
                <a:latin typeface="+mj-lt"/>
              </a:rPr>
              <a:t>to detect </a:t>
            </a:r>
            <a:r>
              <a:rPr lang="el-GR" sz="2000" dirty="0" smtClean="0">
                <a:latin typeface="Calibri Light" panose="020F0302020204030204" pitchFamily="34" charset="0"/>
              </a:rPr>
              <a:t>γ</a:t>
            </a:r>
            <a:r>
              <a:rPr lang="it-IT" sz="2000" dirty="0" smtClean="0">
                <a:latin typeface="+mj-lt"/>
              </a:rPr>
              <a:t> rays</a:t>
            </a:r>
          </a:p>
          <a:p>
            <a:pPr algn="ctr"/>
            <a:endParaRPr lang="it-IT" dirty="0">
              <a:latin typeface="+mj-l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53098" y="622734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. Cardella 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NIM A799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(2015) 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64-69</a:t>
            </a:r>
            <a:endParaRPr lang="it-IT" sz="1400" dirty="0">
              <a:latin typeface="+mj-lt"/>
            </a:endParaRPr>
          </a:p>
        </p:txBody>
      </p:sp>
      <p:pic>
        <p:nvPicPr>
          <p:cNvPr id="31" name="Immagine 30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3" y="5206164"/>
            <a:ext cx="2882211" cy="907317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2062785" y="5616417"/>
            <a:ext cx="19225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1192 </a:t>
            </a:r>
            <a:r>
              <a:rPr lang="en-US" dirty="0" smtClean="0"/>
              <a:t>telescopes</a:t>
            </a:r>
            <a:endParaRPr lang="en-US" dirty="0"/>
          </a:p>
        </p:txBody>
      </p:sp>
      <p:pic>
        <p:nvPicPr>
          <p:cNvPr id="33" name="Immagine 32" descr="CHIMERA-eps-converted-to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6996" r="34046" b="4453"/>
          <a:stretch/>
        </p:blipFill>
        <p:spPr>
          <a:xfrm>
            <a:off x="345373" y="1205777"/>
            <a:ext cx="5292373" cy="371811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6247022" y="5609922"/>
            <a:ext cx="577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Pulse shape discrimination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identification of  </a:t>
            </a:r>
            <a:r>
              <a:rPr lang="el-GR" sz="2000" dirty="0" smtClean="0">
                <a:latin typeface="+mj-lt"/>
              </a:rPr>
              <a:t>γ</a:t>
            </a:r>
            <a:r>
              <a:rPr lang="it-IT" sz="2000" dirty="0" smtClean="0">
                <a:latin typeface="+mj-lt"/>
              </a:rPr>
              <a:t> rays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4568" r="24374"/>
          <a:stretch/>
        </p:blipFill>
        <p:spPr>
          <a:xfrm>
            <a:off x="6169200" y="1036619"/>
            <a:ext cx="4704736" cy="45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04955" y="356012"/>
            <a:ext cx="471736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Identification</a:t>
            </a:r>
            <a:r>
              <a:rPr lang="it-IT" sz="2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of </a:t>
            </a:r>
            <a:r>
              <a:rPr lang="el-GR" sz="2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γ</a:t>
            </a:r>
            <a:r>
              <a:rPr lang="it-IT" sz="2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rays</a:t>
            </a:r>
            <a:endParaRPr lang="it-IT" sz="2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82" r="57871" b="2872"/>
          <a:stretch/>
        </p:blipFill>
        <p:spPr>
          <a:xfrm>
            <a:off x="6269252" y="967531"/>
            <a:ext cx="3502682" cy="400243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6238" r="31880" b="3917"/>
          <a:stretch/>
        </p:blipFill>
        <p:spPr>
          <a:xfrm>
            <a:off x="455709" y="1239194"/>
            <a:ext cx="3980152" cy="4251526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4920991" y="4925703"/>
            <a:ext cx="6968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We note the presence of -rays yield </a:t>
            </a:r>
            <a:r>
              <a:rPr lang="en-US" sz="2000" dirty="0" smtClean="0">
                <a:latin typeface="+mj-lt"/>
              </a:rPr>
              <a:t>extending up </a:t>
            </a:r>
            <a:r>
              <a:rPr lang="en-US" sz="2000" dirty="0">
                <a:latin typeface="+mj-lt"/>
              </a:rPr>
              <a:t>to 20 MeV.  </a:t>
            </a:r>
            <a:endParaRPr lang="en-US" sz="2000" dirty="0" smtClean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most energetic -rays detected </a:t>
            </a:r>
            <a:r>
              <a:rPr lang="en-US" sz="2000" dirty="0" smtClean="0">
                <a:latin typeface="+mj-lt"/>
              </a:rPr>
              <a:t>are essentially </a:t>
            </a:r>
            <a:r>
              <a:rPr lang="en-US" sz="2000" dirty="0">
                <a:latin typeface="+mj-lt"/>
              </a:rPr>
              <a:t>due to spurious </a:t>
            </a:r>
            <a:r>
              <a:rPr lang="en-US" sz="2000" dirty="0" smtClean="0">
                <a:latin typeface="+mj-lt"/>
              </a:rPr>
              <a:t>coincidences.</a:t>
            </a:r>
          </a:p>
          <a:p>
            <a:pPr algn="just"/>
            <a:r>
              <a:rPr lang="en-US" sz="2000" dirty="0" smtClean="0">
                <a:latin typeface="+mj-lt"/>
              </a:rPr>
              <a:t>This </a:t>
            </a:r>
            <a:r>
              <a:rPr lang="en-US" sz="2000" dirty="0">
                <a:latin typeface="+mj-lt"/>
              </a:rPr>
              <a:t>background </a:t>
            </a:r>
            <a:r>
              <a:rPr lang="en-US" sz="2000" dirty="0" smtClean="0">
                <a:latin typeface="+mj-lt"/>
              </a:rPr>
              <a:t>has been </a:t>
            </a:r>
            <a:r>
              <a:rPr lang="en-US" sz="2000" dirty="0">
                <a:latin typeface="+mj-lt"/>
              </a:rPr>
              <a:t>evaluated moving the fast-slow cuts on both sides </a:t>
            </a:r>
            <a:r>
              <a:rPr lang="en-US" sz="2000" dirty="0" smtClean="0">
                <a:latin typeface="+mj-lt"/>
              </a:rPr>
              <a:t>around the  </a:t>
            </a:r>
            <a:r>
              <a:rPr lang="el-GR" sz="2000" dirty="0" smtClean="0">
                <a:latin typeface="Calibri Light" panose="020F0302020204030204" pitchFamily="34" charset="0"/>
              </a:rPr>
              <a:t>γ</a:t>
            </a:r>
            <a:r>
              <a:rPr lang="it-IT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latin typeface="+mj-lt"/>
              </a:rPr>
              <a:t>line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red squares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8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13008" y="512499"/>
            <a:ext cx="1126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The energy calibration of CsI (Tl) of  CHIMERA sphere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p+ </a:t>
            </a:r>
            <a:r>
              <a:rPr lang="en-US" sz="2000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C, </a:t>
            </a:r>
            <a:r>
              <a:rPr lang="en-US" sz="2000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197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Au, CH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@ 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24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MeV and </a:t>
            </a:r>
            <a:r>
              <a:rPr lang="en-US" sz="2000" dirty="0" err="1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pulser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signals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3032" y="1563993"/>
            <a:ext cx="3440735" cy="34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668270" y="1216100"/>
            <a:ext cx="4060483" cy="4488167"/>
            <a:chOff x="0" y="1656437"/>
            <a:chExt cx="4496427" cy="4629796"/>
          </a:xfrm>
        </p:grpSpPr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6437"/>
              <a:ext cx="4496427" cy="4629796"/>
            </a:xfrm>
            <a:prstGeom prst="rect">
              <a:avLst/>
            </a:prstGeom>
          </p:spPr>
        </p:pic>
        <p:sp>
          <p:nvSpPr>
            <p:cNvPr id="30" name="CasellaDiTesto 29"/>
            <p:cNvSpPr txBox="1"/>
            <p:nvPr/>
          </p:nvSpPr>
          <p:spPr>
            <a:xfrm>
              <a:off x="682388" y="2173091"/>
              <a:ext cx="2442948" cy="38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30° ≤</a:t>
              </a:r>
              <a:r>
                <a:rPr lang="el-GR" dirty="0"/>
                <a:t>θ</a:t>
              </a:r>
              <a:r>
                <a:rPr lang="it-IT" dirty="0"/>
                <a:t>≤78 °</a:t>
              </a:r>
              <a:endParaRPr lang="en-US" dirty="0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5488151" y="5073404"/>
            <a:ext cx="621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Background can be evaluated collecting the same events, triggered by the detection of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protons </a:t>
            </a:r>
            <a:r>
              <a:rPr lang="en-US" sz="2000" b="1" dirty="0" smtClean="0">
                <a:solidFill>
                  <a:srgbClr val="28F832"/>
                </a:solidFill>
                <a:latin typeface="+mj-lt"/>
                <a:cs typeface="Times New Roman" panose="02020603050405020304" pitchFamily="18" charset="0"/>
              </a:rPr>
              <a:t>elastically scattered</a:t>
            </a:r>
            <a:endParaRPr lang="en-US" sz="2000" b="1" dirty="0">
              <a:solidFill>
                <a:srgbClr val="28F83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35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7641" y="1635255"/>
            <a:ext cx="4125685" cy="41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9541" y="1880694"/>
            <a:ext cx="3655284" cy="357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2"/>
          <p:cNvSpPr txBox="1">
            <a:spLocks noGrp="1"/>
          </p:cNvSpPr>
          <p:nvPr>
            <p:ph type="title"/>
          </p:nvPr>
        </p:nvSpPr>
        <p:spPr>
          <a:xfrm>
            <a:off x="361239" y="546444"/>
            <a:ext cx="115566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We 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verified  that we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can extract angular distributions from such 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events 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very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useful to understand the multipolarity of the emitted </a:t>
            </a:r>
            <a:r>
              <a:rPr lang="en-US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-rays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obtaining information about the spin of the observed resonance. </a:t>
            </a:r>
          </a:p>
          <a:p>
            <a:r>
              <a:rPr lang="en-US" sz="1200" dirty="0">
                <a:cs typeface="Times New Roman" panose="02020603050405020304" pitchFamily="18" charset="0"/>
              </a:rPr>
              <a:t>See also G. Cardella et al, Nuclear Instrument and Methods in Physics Research A799 (2015)  </a:t>
            </a:r>
            <a:r>
              <a:rPr lang="en-US" sz="1200" dirty="0" smtClean="0">
                <a:cs typeface="Times New Roman" panose="02020603050405020304" pitchFamily="18" charset="0"/>
              </a:rPr>
              <a:t>64-69</a:t>
            </a:r>
            <a:r>
              <a:rPr lang="en-US" sz="1200" dirty="0">
                <a:cs typeface="Times New Roman" panose="02020603050405020304" pitchFamily="18" charset="0"/>
              </a:rPr>
              <a:t/>
            </a:r>
            <a:br>
              <a:rPr lang="en-US" sz="1200" dirty="0">
                <a:cs typeface="Times New Roman" panose="02020603050405020304" pitchFamily="18" charset="0"/>
              </a:rPr>
            </a:br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36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223" y="343893"/>
            <a:ext cx="121414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aseline="30000" dirty="0" smtClean="0">
                <a:latin typeface="+mj-lt"/>
                <a:cs typeface="Times New Roman" panose="02020603050405020304" pitchFamily="18" charset="0"/>
              </a:rPr>
              <a:t>68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Ni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as well as other heavy ion fragments were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detected and identified 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using the </a:t>
            </a:r>
            <a:r>
              <a:rPr lang="en-US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FARCOS array</a:t>
            </a:r>
            <a:endParaRPr lang="en-US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5812" y="4627265"/>
            <a:ext cx="5484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  <a:cs typeface="Times New Roman" panose="02020603050405020304" pitchFamily="18" charset="0"/>
              </a:rPr>
              <a:t>E.V. Pagano et 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EPJ Web of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Conferences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+mj-lt"/>
                <a:cs typeface="Times New Roman" panose="02020603050405020304" pitchFamily="18" charset="0"/>
              </a:rPr>
              <a:t>117, 10008 (2016) </a:t>
            </a:r>
            <a:r>
              <a:rPr lang="it-IT" sz="1400" dirty="0" smtClean="0">
                <a:latin typeface="+mj-lt"/>
                <a:cs typeface="Times New Roman" panose="02020603050405020304" pitchFamily="18" charset="0"/>
              </a:rPr>
              <a:t>NN2015</a:t>
            </a:r>
          </a:p>
          <a:p>
            <a:r>
              <a:rPr lang="es-ES" sz="1400" dirty="0">
                <a:latin typeface="+mj-lt"/>
                <a:cs typeface="Times New Roman" panose="02020603050405020304" pitchFamily="18" charset="0"/>
              </a:rPr>
              <a:t>L. Acosta </a:t>
            </a:r>
            <a:r>
              <a:rPr lang="es-E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s-ES" sz="1400" dirty="0">
                <a:latin typeface="+mj-lt"/>
                <a:cs typeface="Times New Roman" panose="02020603050405020304" pitchFamily="18" charset="0"/>
              </a:rPr>
              <a:t>Jour. Phys. Conf. Ser. 730 (2016) </a:t>
            </a:r>
            <a:r>
              <a:rPr lang="es-ES" sz="1400" dirty="0" smtClean="0">
                <a:latin typeface="+mj-lt"/>
                <a:cs typeface="Times New Roman" panose="02020603050405020304" pitchFamily="18" charset="0"/>
              </a:rPr>
              <a:t>012001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7142339" y="1128499"/>
            <a:ext cx="4338063" cy="4005943"/>
            <a:chOff x="368974" y="1816168"/>
            <a:chExt cx="4338063" cy="4005943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4" t="9885" r="35313" b="11947"/>
            <a:stretch/>
          </p:blipFill>
          <p:spPr>
            <a:xfrm>
              <a:off x="368974" y="1816168"/>
              <a:ext cx="4325257" cy="4005943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 rot="1700789">
              <a:off x="3606799" y="4533631"/>
              <a:ext cx="1100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baseline="30000" dirty="0" smtClean="0"/>
                <a:t>68</a:t>
              </a:r>
              <a:r>
                <a:rPr lang="it-IT" b="1" dirty="0" smtClean="0"/>
                <a:t>Ni</a:t>
              </a:r>
              <a:endParaRPr lang="it-IT" b="1" dirty="0"/>
            </a:p>
          </p:txBody>
        </p:sp>
      </p:grpSp>
      <p:sp>
        <p:nvSpPr>
          <p:cNvPr id="25" name="Rettangolo 24"/>
          <p:cNvSpPr/>
          <p:nvPr/>
        </p:nvSpPr>
        <p:spPr>
          <a:xfrm>
            <a:off x="136838" y="5277456"/>
            <a:ext cx="6647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FARCOS modules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triple telescopes constituted </a:t>
            </a:r>
            <a:r>
              <a:rPr lang="en-US" sz="2000" dirty="0">
                <a:latin typeface="+mj-lt"/>
              </a:rPr>
              <a:t>by two stages of DSSSD 300 and 1500 </a:t>
            </a:r>
            <a:r>
              <a:rPr lang="en-US" sz="2000" dirty="0" smtClean="0">
                <a:latin typeface="+mj-lt"/>
              </a:rPr>
              <a:t>µm thick</a:t>
            </a:r>
            <a:r>
              <a:rPr lang="en-US" sz="2000" dirty="0">
                <a:latin typeface="+mj-lt"/>
              </a:rPr>
              <a:t>, followed by four CsI(Tl) scintillators </a:t>
            </a:r>
            <a:endParaRPr lang="en-US" sz="2000" dirty="0" smtClean="0">
              <a:latin typeface="+mj-lt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489023" y="5156090"/>
            <a:ext cx="4572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∆E-E </a:t>
            </a:r>
            <a:r>
              <a:rPr lang="en-US" sz="2000" dirty="0">
                <a:latin typeface="+mj-lt"/>
              </a:rPr>
              <a:t>plot observed with the FARCOS array irradiated </a:t>
            </a:r>
            <a:r>
              <a:rPr lang="en-US" sz="2000" dirty="0" smtClean="0">
                <a:latin typeface="+mj-lt"/>
              </a:rPr>
              <a:t>by reactions </a:t>
            </a:r>
            <a:r>
              <a:rPr lang="en-US" sz="2000" dirty="0">
                <a:latin typeface="+mj-lt"/>
              </a:rPr>
              <a:t>products produced with </a:t>
            </a: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fragmentation </a:t>
            </a:r>
            <a:r>
              <a:rPr lang="en-US" sz="2000" dirty="0" smtClean="0">
                <a:latin typeface="+mj-lt"/>
              </a:rPr>
              <a:t>beam</a:t>
            </a:r>
            <a:endParaRPr lang="en-US" sz="2000" dirty="0">
              <a:latin typeface="+mj-lt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8" y="1543001"/>
            <a:ext cx="2313531" cy="276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9619177" y="1055411"/>
            <a:ext cx="218241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Good identification also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thanks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to the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effect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of the fragment separator</a:t>
            </a:r>
          </a:p>
        </p:txBody>
      </p:sp>
      <p:pic>
        <p:nvPicPr>
          <p:cNvPr id="38" name="Immagine 37" descr="FARCOS-eps-converted-to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9181" r="27381" b="4763"/>
          <a:stretch/>
        </p:blipFill>
        <p:spPr>
          <a:xfrm>
            <a:off x="50530" y="1663255"/>
            <a:ext cx="3994351" cy="23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608524" y="1005958"/>
            <a:ext cx="4525658" cy="3275836"/>
            <a:chOff x="369823" y="181207"/>
            <a:chExt cx="8671090" cy="5922225"/>
          </a:xfrm>
        </p:grpSpPr>
        <p:pic>
          <p:nvPicPr>
            <p:cNvPr id="18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9" b="55269"/>
            <a:stretch>
              <a:fillRect/>
            </a:stretch>
          </p:blipFill>
          <p:spPr bwMode="auto">
            <a:xfrm>
              <a:off x="369823" y="181207"/>
              <a:ext cx="5525844" cy="59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632853" y="462639"/>
              <a:ext cx="3057738" cy="3273035"/>
              <a:chOff x="1005" y="575"/>
              <a:chExt cx="1882" cy="2130"/>
            </a:xfrm>
          </p:grpSpPr>
          <p:pic>
            <p:nvPicPr>
              <p:cNvPr id="23" name="Picture 30" descr="HPIM194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575"/>
                <a:ext cx="1882" cy="140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</p:pic>
          <p:sp>
            <p:nvSpPr>
              <p:cNvPr id="24" name="Oval 37"/>
              <p:cNvSpPr>
                <a:spLocks noChangeArrowheads="1"/>
              </p:cNvSpPr>
              <p:nvPr/>
            </p:nvSpPr>
            <p:spPr bwMode="auto">
              <a:xfrm>
                <a:off x="2562" y="261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 flipH="1" flipV="1">
                <a:off x="2245" y="1570"/>
                <a:ext cx="363" cy="108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 dirty="0"/>
              </a:p>
            </p:txBody>
          </p:sp>
        </p:grpSp>
        <p:pic>
          <p:nvPicPr>
            <p:cNvPr id="21" name="Picture 3" descr="HPIM19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25" y="565395"/>
              <a:ext cx="3240288" cy="2602978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V="1">
              <a:off x="4770601" y="2786108"/>
              <a:ext cx="2376488" cy="19431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7732825" y="1332691"/>
            <a:ext cx="4420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Start signal  of ToF Mylar 2 µm  (∆t ≈200 ps)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153400" y="1681111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43 </a:t>
            </a:r>
            <a:r>
              <a:rPr lang="en-US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mm x 63 mm 700 µm</a:t>
            </a:r>
            <a:endParaRPr lang="it-IT" dirty="0">
              <a:latin typeface="+mj-l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732825" y="3391528"/>
            <a:ext cx="395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Stop 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of ToF is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provided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by the </a:t>
            </a:r>
            <a:r>
              <a:rPr lang="it-IT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DSSSD 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with 32x32 strips, 2 mm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width</a:t>
            </a:r>
            <a:r>
              <a:rPr lang="it-IT" dirty="0" smtClean="0">
                <a:latin typeface="+mj-lt"/>
                <a:cs typeface="Times New Roman" panose="02020603050405020304" pitchFamily="18" charset="0"/>
              </a:rPr>
              <a:t>, 156 µm  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70967" y="343438"/>
            <a:ext cx="983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Tagging standard system in order to get the event by event characterization of the exotic beam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31" y="4675570"/>
            <a:ext cx="2045960" cy="1781101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2209800" y="5944170"/>
            <a:ext cx="30800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Position sensitive PPAC to check the trajectory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Immagine 33" descr="Ritaglio schermat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1" y="3391528"/>
            <a:ext cx="1422324" cy="2850900"/>
          </a:xfrm>
          <a:prstGeom prst="rect">
            <a:avLst/>
          </a:prstGeom>
        </p:spPr>
      </p:pic>
      <p:pic>
        <p:nvPicPr>
          <p:cNvPr id="35" name="Picture 3" descr="HPIM19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6" y="1233829"/>
            <a:ext cx="1886806" cy="160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05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38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Titolo 12"/>
          <p:cNvSpPr txBox="1">
            <a:spLocks noGrp="1"/>
          </p:cNvSpPr>
          <p:nvPr>
            <p:ph type="title"/>
          </p:nvPr>
        </p:nvSpPr>
        <p:spPr>
          <a:xfrm>
            <a:off x="0" y="264449"/>
            <a:ext cx="1202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The energy calibration of CsI(Tl) was useful to verify that the probability to produce </a:t>
            </a:r>
            <a:r>
              <a:rPr lang="el-GR" sz="2000" dirty="0" smtClean="0">
                <a:cs typeface="Times New Roman" panose="02020603050405020304" pitchFamily="18" charset="0"/>
              </a:rPr>
              <a:t>γ</a:t>
            </a:r>
            <a:r>
              <a:rPr lang="it-IT" sz="2000" dirty="0" smtClean="0">
                <a:cs typeface="Times New Roman" panose="02020603050405020304" pitchFamily="18" charset="0"/>
              </a:rPr>
              <a:t> rays from the </a:t>
            </a:r>
            <a:r>
              <a:rPr lang="it-IT" sz="2000" dirty="0" err="1" smtClean="0">
                <a:cs typeface="Times New Roman" panose="02020603050405020304" pitchFamily="18" charset="0"/>
              </a:rPr>
              <a:t>decay</a:t>
            </a:r>
            <a:r>
              <a:rPr lang="it-IT" sz="2000" dirty="0" smtClean="0">
                <a:cs typeface="Times New Roman" panose="02020603050405020304" pitchFamily="18" charset="0"/>
              </a:rPr>
              <a:t> of </a:t>
            </a:r>
            <a:br>
              <a:rPr lang="it-IT" sz="2000" dirty="0" smtClean="0">
                <a:cs typeface="Times New Roman" panose="02020603050405020304" pitchFamily="18" charset="0"/>
              </a:rPr>
            </a:br>
            <a:r>
              <a:rPr lang="it-IT" sz="2000" baseline="30000" dirty="0" smtClean="0">
                <a:cs typeface="Times New Roman" panose="02020603050405020304" pitchFamily="18" charset="0"/>
              </a:rPr>
              <a:t>12</a:t>
            </a:r>
            <a:r>
              <a:rPr lang="it-IT" sz="2000" dirty="0" smtClean="0">
                <a:cs typeface="Times New Roman" panose="02020603050405020304" pitchFamily="18" charset="0"/>
              </a:rPr>
              <a:t>C is </a:t>
            </a:r>
            <a:r>
              <a:rPr lang="en-US" sz="2000" dirty="0" smtClean="0">
                <a:cs typeface="Times New Roman" panose="02020603050405020304" pitchFamily="18" charset="0"/>
              </a:rPr>
              <a:t>negligible</a:t>
            </a:r>
            <a:r>
              <a:rPr lang="it-IT" sz="2000" dirty="0" smtClean="0">
                <a:cs typeface="Times New Roman" panose="02020603050405020304" pitchFamily="18" charset="0"/>
              </a:rPr>
              <a:t> in the region </a:t>
            </a:r>
            <a:r>
              <a:rPr lang="en-US" sz="2000" dirty="0" smtClean="0">
                <a:cs typeface="Times New Roman" panose="02020603050405020304" pitchFamily="18" charset="0"/>
              </a:rPr>
              <a:t>around</a:t>
            </a:r>
            <a:r>
              <a:rPr lang="it-IT" sz="2000" dirty="0" smtClean="0">
                <a:cs typeface="Times New Roman" panose="02020603050405020304" pitchFamily="18" charset="0"/>
              </a:rPr>
              <a:t> 10 </a:t>
            </a:r>
            <a:r>
              <a:rPr lang="it-IT" sz="2000" dirty="0" err="1" smtClean="0">
                <a:cs typeface="Times New Roman" panose="02020603050405020304" pitchFamily="18" charset="0"/>
              </a:rPr>
              <a:t>MeV</a:t>
            </a:r>
            <a:r>
              <a:rPr lang="en-US" sz="2000" dirty="0" smtClean="0"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cs typeface="Times New Roman" panose="02020603050405020304" pitchFamily="18" charset="0"/>
              </a:rPr>
            </a:b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16" name="Immagine 15" descr="Level Schem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26306" r="77047" b="2797"/>
          <a:stretch/>
        </p:blipFill>
        <p:spPr>
          <a:xfrm>
            <a:off x="9050019" y="801799"/>
            <a:ext cx="2506586" cy="4806070"/>
          </a:xfrm>
          <a:prstGeom prst="rect">
            <a:avLst/>
          </a:prstGeom>
        </p:spPr>
      </p:pic>
      <p:pic>
        <p:nvPicPr>
          <p:cNvPr id="20" name="Immagine 19" descr="List of levels for 12C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3556" r="34709" b="38707"/>
          <a:stretch/>
        </p:blipFill>
        <p:spPr>
          <a:xfrm>
            <a:off x="183526" y="1186088"/>
            <a:ext cx="8682968" cy="355978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83526" y="4809920"/>
            <a:ext cx="3004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https://www.nndc.bnl.gov/chart/chartNuc.jsp</a:t>
            </a:r>
          </a:p>
        </p:txBody>
      </p:sp>
    </p:spTree>
    <p:extLst>
      <p:ext uri="{BB962C8B-B14F-4D97-AF65-F5344CB8AC3E}">
        <p14:creationId xmlns:p14="http://schemas.microsoft.com/office/powerpoint/2010/main" val="14888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39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Titolo 12"/>
          <p:cNvSpPr txBox="1">
            <a:spLocks noGrp="1"/>
          </p:cNvSpPr>
          <p:nvPr>
            <p:ph type="title"/>
          </p:nvPr>
        </p:nvSpPr>
        <p:spPr>
          <a:xfrm>
            <a:off x="254560" y="430748"/>
            <a:ext cx="115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68</a:t>
            </a:r>
            <a:r>
              <a:rPr lang="en-US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Ni decay</a:t>
            </a:r>
            <a:endParaRPr lang="en-US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Immagine 9" descr="Interactive Chart of Nuclide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68422" r="33765" b="13002"/>
          <a:stretch/>
        </p:blipFill>
        <p:spPr>
          <a:xfrm>
            <a:off x="254560" y="933299"/>
            <a:ext cx="5538980" cy="135774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54560" y="2355087"/>
            <a:ext cx="3004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https://www.nndc.bnl.gov/chart/chartNuc.jsp</a:t>
            </a:r>
          </a:p>
        </p:txBody>
      </p:sp>
      <p:pic>
        <p:nvPicPr>
          <p:cNvPr id="12" name="Immagine 11" descr="Level Schem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8443" r="29546" b="3667"/>
          <a:stretch/>
        </p:blipFill>
        <p:spPr>
          <a:xfrm>
            <a:off x="5711933" y="896876"/>
            <a:ext cx="6446122" cy="39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Segnaposto contenuto 40"/>
          <p:cNvSpPr>
            <a:spLocks noGrp="1"/>
          </p:cNvSpPr>
          <p:nvPr>
            <p:ph sz="half" idx="1"/>
          </p:nvPr>
        </p:nvSpPr>
        <p:spPr>
          <a:xfrm>
            <a:off x="243380" y="310467"/>
            <a:ext cx="5777423" cy="4351338"/>
          </a:xfrm>
        </p:spPr>
        <p:txBody>
          <a:bodyPr/>
          <a:lstStyle/>
          <a:p>
            <a:pPr algn="just"/>
            <a:r>
              <a:rPr lang="en-US" sz="1800" dirty="0">
                <a:latin typeface="+mj-lt"/>
                <a:cs typeface="Times New Roman" panose="02020603050405020304" pitchFamily="18" charset="0"/>
              </a:rPr>
              <a:t>Experiments performed on stable nuclei below the neutron emission threshold reveal a property known as isospin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splitting</a:t>
            </a:r>
            <a:endParaRPr lang="en-US" sz="18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2" name="Segnaposto contenuto 41"/>
          <p:cNvSpPr>
            <a:spLocks noGrp="1"/>
          </p:cNvSpPr>
          <p:nvPr>
            <p:ph sz="half" idx="2"/>
          </p:nvPr>
        </p:nvSpPr>
        <p:spPr>
          <a:xfrm>
            <a:off x="6448792" y="328835"/>
            <a:ext cx="5181600" cy="4351338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Measured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EWSR (top) and </a:t>
            </a:r>
            <a:r>
              <a:rPr lang="en-US" sz="1800" i="1" dirty="0">
                <a:latin typeface="+mj-lt"/>
              </a:rPr>
              <a:t>B</a:t>
            </a:r>
            <a:r>
              <a:rPr lang="en-US" sz="1800" dirty="0">
                <a:latin typeface="+mj-lt"/>
              </a:rPr>
              <a:t>(</a:t>
            </a:r>
            <a:r>
              <a:rPr lang="en-US" sz="1800" i="1" dirty="0">
                <a:latin typeface="+mj-lt"/>
              </a:rPr>
              <a:t>E</a:t>
            </a:r>
            <a:r>
              <a:rPr lang="en-US" sz="1800" dirty="0">
                <a:latin typeface="+mj-lt"/>
              </a:rPr>
              <a:t>1) ↑(bottom) strength in </a:t>
            </a:r>
            <a:r>
              <a:rPr lang="en-US" sz="1800" baseline="30000" dirty="0">
                <a:latin typeface="+mj-lt"/>
              </a:rPr>
              <a:t>20</a:t>
            </a:r>
            <a:r>
              <a:rPr lang="en-US" sz="1800" dirty="0">
                <a:latin typeface="+mj-lt"/>
              </a:rPr>
              <a:t>O 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4019" y="6570934"/>
            <a:ext cx="27432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71240" y="6571257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63000" y="6570934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35" y="1100271"/>
            <a:ext cx="2331262" cy="3488194"/>
          </a:xfrm>
          <a:prstGeom prst="rect">
            <a:avLst/>
          </a:prstGeom>
        </p:spPr>
      </p:pic>
      <p:pic>
        <p:nvPicPr>
          <p:cNvPr id="39" name="Immagine 38" descr="N.Nakatsuk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3" t="47150" r="28295" b="17388"/>
          <a:stretch/>
        </p:blipFill>
        <p:spPr>
          <a:xfrm>
            <a:off x="7431108" y="861719"/>
            <a:ext cx="3377884" cy="39340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211665" y="4779840"/>
            <a:ext cx="467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N. Nakatsuka et al., Phys. Lett. B 768 (2017) 387–392 </a:t>
            </a:r>
            <a:endParaRPr lang="fr-FR" sz="1400" dirty="0" smtClean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69757" y="4725563"/>
            <a:ext cx="467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400" dirty="0">
                <a:latin typeface="+mj-lt"/>
              </a:rPr>
              <a:t>L. Pellegri et al., Phys. Lett. B 738, 519 (2014</a:t>
            </a:r>
            <a:r>
              <a:rPr lang="nb-NO" sz="1400" dirty="0" smtClean="0">
                <a:latin typeface="+mj-lt"/>
              </a:rPr>
              <a:t>)</a:t>
            </a:r>
          </a:p>
          <a:p>
            <a:pPr algn="just"/>
            <a:r>
              <a:rPr lang="fr-FR" sz="1400" dirty="0" smtClean="0">
                <a:latin typeface="+mj-lt"/>
              </a:rPr>
              <a:t>J</a:t>
            </a:r>
            <a:r>
              <a:rPr lang="fr-FR" sz="1400" dirty="0">
                <a:latin typeface="+mj-lt"/>
              </a:rPr>
              <a:t>. Endres et al., Phys. Rev. C 85, (</a:t>
            </a:r>
            <a:r>
              <a:rPr lang="fr-FR" sz="1400" dirty="0" smtClean="0">
                <a:latin typeface="+mj-lt"/>
              </a:rPr>
              <a:t>2012) 064331</a:t>
            </a:r>
          </a:p>
          <a:p>
            <a:pPr algn="just"/>
            <a:r>
              <a:rPr lang="da-DK" sz="1400" dirty="0">
                <a:latin typeface="+mj-lt"/>
              </a:rPr>
              <a:t>K. Govaert et al., Phys. Rev. C 57, 2229 (1998</a:t>
            </a:r>
            <a:r>
              <a:rPr lang="da-DK" sz="1400" dirty="0" smtClean="0">
                <a:latin typeface="+mj-lt"/>
              </a:rPr>
              <a:t>)</a:t>
            </a:r>
            <a:endParaRPr lang="fr-FR" sz="1400" dirty="0" smtClean="0">
              <a:latin typeface="+mj-lt"/>
            </a:endParaRPr>
          </a:p>
          <a:p>
            <a:pPr algn="just"/>
            <a:r>
              <a:rPr lang="en-US" sz="1400" dirty="0" smtClean="0">
                <a:latin typeface="+mj-lt"/>
              </a:rPr>
              <a:t>A. Bracco </a:t>
            </a:r>
            <a:r>
              <a:rPr lang="en-US" sz="1400" dirty="0">
                <a:latin typeface="+mj-lt"/>
              </a:rPr>
              <a:t>et al., Eur. Phys. J A 51 (2015)  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0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Segnaposto contenuto 40"/>
          <p:cNvSpPr>
            <a:spLocks noGrp="1"/>
          </p:cNvSpPr>
          <p:nvPr>
            <p:ph sz="half" idx="1"/>
          </p:nvPr>
        </p:nvSpPr>
        <p:spPr>
          <a:xfrm>
            <a:off x="243380" y="310467"/>
            <a:ext cx="5777423" cy="4351338"/>
          </a:xfrm>
        </p:spPr>
        <p:txBody>
          <a:bodyPr/>
          <a:lstStyle/>
          <a:p>
            <a:pPr algn="just"/>
            <a:r>
              <a:rPr lang="en-US" sz="1800" dirty="0">
                <a:latin typeface="+mj-lt"/>
                <a:cs typeface="Times New Roman" panose="02020603050405020304" pitchFamily="18" charset="0"/>
              </a:rPr>
              <a:t>Experiments performed on stable nuclei below the neutron emission threshold reveal a property known as isospin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splitting</a:t>
            </a:r>
            <a:endParaRPr lang="en-US" sz="18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2" name="Segnaposto contenuto 41"/>
          <p:cNvSpPr>
            <a:spLocks noGrp="1"/>
          </p:cNvSpPr>
          <p:nvPr>
            <p:ph sz="half" idx="2"/>
          </p:nvPr>
        </p:nvSpPr>
        <p:spPr>
          <a:xfrm>
            <a:off x="6448792" y="328835"/>
            <a:ext cx="5181600" cy="4351338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Measured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EWSR (top) and </a:t>
            </a:r>
            <a:r>
              <a:rPr lang="en-US" sz="1800" i="1" dirty="0">
                <a:latin typeface="+mj-lt"/>
              </a:rPr>
              <a:t>B</a:t>
            </a:r>
            <a:r>
              <a:rPr lang="en-US" sz="1800" dirty="0">
                <a:latin typeface="+mj-lt"/>
              </a:rPr>
              <a:t>(</a:t>
            </a:r>
            <a:r>
              <a:rPr lang="en-US" sz="1800" i="1" dirty="0">
                <a:latin typeface="+mj-lt"/>
              </a:rPr>
              <a:t>E</a:t>
            </a:r>
            <a:r>
              <a:rPr lang="en-US" sz="1800" dirty="0">
                <a:latin typeface="+mj-lt"/>
              </a:rPr>
              <a:t>1) ↑(bottom) strength in </a:t>
            </a:r>
            <a:r>
              <a:rPr lang="en-US" sz="1800" baseline="30000" dirty="0">
                <a:latin typeface="+mj-lt"/>
              </a:rPr>
              <a:t>20</a:t>
            </a:r>
            <a:r>
              <a:rPr lang="en-US" sz="1800" dirty="0">
                <a:latin typeface="+mj-lt"/>
              </a:rPr>
              <a:t>O 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4019" y="6570934"/>
            <a:ext cx="27432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71240" y="6571257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63000" y="6570934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5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35" y="1100271"/>
            <a:ext cx="2331262" cy="3488194"/>
          </a:xfrm>
          <a:prstGeom prst="rect">
            <a:avLst/>
          </a:prstGeom>
        </p:spPr>
      </p:pic>
      <p:pic>
        <p:nvPicPr>
          <p:cNvPr id="39" name="Immagine 38" descr="N.Nakatsuk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3" t="47150" r="28295" b="17388"/>
          <a:stretch/>
        </p:blipFill>
        <p:spPr>
          <a:xfrm>
            <a:off x="7431108" y="861719"/>
            <a:ext cx="3377884" cy="39340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211665" y="4779840"/>
            <a:ext cx="467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N. Nakatsuka et al., Phys. Lett. B 768 (2017) 387–392 </a:t>
            </a:r>
            <a:endParaRPr lang="fr-FR" sz="1400" dirty="0" smtClean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69757" y="4725563"/>
            <a:ext cx="467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400" dirty="0">
                <a:latin typeface="+mj-lt"/>
              </a:rPr>
              <a:t>L. Pellegri et al., Phys. Lett. B 738, 519 (2014</a:t>
            </a:r>
            <a:r>
              <a:rPr lang="nb-NO" sz="1400" dirty="0" smtClean="0">
                <a:latin typeface="+mj-lt"/>
              </a:rPr>
              <a:t>)</a:t>
            </a:r>
          </a:p>
          <a:p>
            <a:pPr algn="just"/>
            <a:r>
              <a:rPr lang="fr-FR" sz="1400" dirty="0" smtClean="0">
                <a:latin typeface="+mj-lt"/>
              </a:rPr>
              <a:t>J</a:t>
            </a:r>
            <a:r>
              <a:rPr lang="fr-FR" sz="1400" dirty="0">
                <a:latin typeface="+mj-lt"/>
              </a:rPr>
              <a:t>. Endres et al., Phys. Rev. C 85, (</a:t>
            </a:r>
            <a:r>
              <a:rPr lang="fr-FR" sz="1400" dirty="0" smtClean="0">
                <a:latin typeface="+mj-lt"/>
              </a:rPr>
              <a:t>2012) 064331</a:t>
            </a:r>
          </a:p>
          <a:p>
            <a:pPr algn="just"/>
            <a:r>
              <a:rPr lang="da-DK" sz="1400" dirty="0">
                <a:latin typeface="+mj-lt"/>
              </a:rPr>
              <a:t>K. Govaert et al., Phys. Rev. C 57, 2229 (1998</a:t>
            </a:r>
            <a:r>
              <a:rPr lang="da-DK" sz="1400" dirty="0" smtClean="0">
                <a:latin typeface="+mj-lt"/>
              </a:rPr>
              <a:t>)</a:t>
            </a:r>
            <a:endParaRPr lang="fr-FR" sz="1400" dirty="0" smtClean="0">
              <a:latin typeface="+mj-lt"/>
            </a:endParaRPr>
          </a:p>
          <a:p>
            <a:pPr algn="just"/>
            <a:r>
              <a:rPr lang="en-US" sz="1400" dirty="0" smtClean="0">
                <a:latin typeface="+mj-lt"/>
              </a:rPr>
              <a:t>A. Bracco </a:t>
            </a:r>
            <a:r>
              <a:rPr lang="en-US" sz="1400" dirty="0">
                <a:latin typeface="+mj-lt"/>
              </a:rPr>
              <a:t>et al., Eur. Phys. J A 51 (2015)  </a:t>
            </a:r>
            <a:endParaRPr lang="en-US" sz="1400" dirty="0" smtClean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5382" y="5593800"/>
            <a:ext cx="110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Only the low energy region of the PDR is populated by both isoscalar and isovector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probes</a:t>
            </a:r>
            <a:endParaRPr 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619321" y="1211378"/>
            <a:ext cx="679872" cy="984570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619321" y="2245772"/>
            <a:ext cx="679872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619321" y="3347417"/>
            <a:ext cx="679872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8618086" y="1757107"/>
            <a:ext cx="421506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8613372" y="2777797"/>
            <a:ext cx="430934" cy="1106200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1" name="Segnaposto contenuto 40"/>
          <p:cNvSpPr>
            <a:spLocks noGrp="1"/>
          </p:cNvSpPr>
          <p:nvPr>
            <p:ph sz="half" idx="1"/>
          </p:nvPr>
        </p:nvSpPr>
        <p:spPr>
          <a:xfrm>
            <a:off x="243380" y="310467"/>
            <a:ext cx="5777423" cy="4351338"/>
          </a:xfrm>
        </p:spPr>
        <p:txBody>
          <a:bodyPr/>
          <a:lstStyle/>
          <a:p>
            <a:pPr algn="just"/>
            <a:r>
              <a:rPr lang="en-US" sz="1800" dirty="0">
                <a:latin typeface="+mj-lt"/>
                <a:cs typeface="Times New Roman" panose="02020603050405020304" pitchFamily="18" charset="0"/>
              </a:rPr>
              <a:t>Experiments performed on stable nuclei below the neutron emission threshold reveal a property known as isospin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splitting</a:t>
            </a:r>
            <a:endParaRPr lang="en-US" sz="18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2" name="Segnaposto contenuto 41"/>
          <p:cNvSpPr>
            <a:spLocks noGrp="1"/>
          </p:cNvSpPr>
          <p:nvPr>
            <p:ph sz="half" idx="2"/>
          </p:nvPr>
        </p:nvSpPr>
        <p:spPr>
          <a:xfrm>
            <a:off x="6448792" y="328835"/>
            <a:ext cx="5181600" cy="4351338"/>
          </a:xfrm>
        </p:spPr>
        <p:txBody>
          <a:bodyPr/>
          <a:lstStyle/>
          <a:p>
            <a:r>
              <a:rPr lang="en-US" sz="1800" dirty="0">
                <a:latin typeface="+mj-lt"/>
              </a:rPr>
              <a:t>Measured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EWSR (top) and </a:t>
            </a:r>
            <a:r>
              <a:rPr lang="en-US" sz="1800" i="1" dirty="0">
                <a:latin typeface="+mj-lt"/>
              </a:rPr>
              <a:t>B</a:t>
            </a:r>
            <a:r>
              <a:rPr lang="en-US" sz="1800" dirty="0">
                <a:latin typeface="+mj-lt"/>
              </a:rPr>
              <a:t>(</a:t>
            </a:r>
            <a:r>
              <a:rPr lang="en-US" sz="1800" i="1" dirty="0">
                <a:latin typeface="+mj-lt"/>
              </a:rPr>
              <a:t>E</a:t>
            </a:r>
            <a:r>
              <a:rPr lang="en-US" sz="1800" dirty="0">
                <a:latin typeface="+mj-lt"/>
              </a:rPr>
              <a:t>1) ↑(bottom) strength in </a:t>
            </a:r>
            <a:r>
              <a:rPr lang="en-US" sz="1800" baseline="30000" dirty="0">
                <a:latin typeface="+mj-lt"/>
              </a:rPr>
              <a:t>20</a:t>
            </a:r>
            <a:r>
              <a:rPr lang="en-US" sz="1800" dirty="0">
                <a:latin typeface="+mj-lt"/>
              </a:rPr>
              <a:t>O 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4019" y="6570934"/>
            <a:ext cx="27432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71240" y="6571257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63000" y="6570934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6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35" y="1100271"/>
            <a:ext cx="2331262" cy="3488194"/>
          </a:xfrm>
          <a:prstGeom prst="rect">
            <a:avLst/>
          </a:prstGeom>
        </p:spPr>
      </p:pic>
      <p:pic>
        <p:nvPicPr>
          <p:cNvPr id="39" name="Immagine 38" descr="N.Nakatsuka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3" t="47150" r="28295" b="17388"/>
          <a:stretch/>
        </p:blipFill>
        <p:spPr>
          <a:xfrm>
            <a:off x="7431108" y="861719"/>
            <a:ext cx="3377884" cy="39340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211665" y="4779840"/>
            <a:ext cx="467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N. Nakatsuka et al., Phys. Lett. B 768 (2017) 387–392 </a:t>
            </a:r>
            <a:endParaRPr lang="fr-FR" sz="1400" dirty="0" smtClean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69757" y="4725563"/>
            <a:ext cx="467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400" dirty="0">
                <a:latin typeface="+mj-lt"/>
              </a:rPr>
              <a:t>L. Pellegri et al., Phys. Lett. B 738, 519 (2014</a:t>
            </a:r>
            <a:r>
              <a:rPr lang="nb-NO" sz="1400" dirty="0" smtClean="0">
                <a:latin typeface="+mj-lt"/>
              </a:rPr>
              <a:t>)</a:t>
            </a:r>
          </a:p>
          <a:p>
            <a:pPr algn="just"/>
            <a:r>
              <a:rPr lang="fr-FR" sz="1400" dirty="0" smtClean="0">
                <a:latin typeface="+mj-lt"/>
              </a:rPr>
              <a:t>J</a:t>
            </a:r>
            <a:r>
              <a:rPr lang="fr-FR" sz="1400" dirty="0">
                <a:latin typeface="+mj-lt"/>
              </a:rPr>
              <a:t>. Endres et al., Phys. Rev. C 85, (</a:t>
            </a:r>
            <a:r>
              <a:rPr lang="fr-FR" sz="1400" dirty="0" smtClean="0">
                <a:latin typeface="+mj-lt"/>
              </a:rPr>
              <a:t>2012) 064331</a:t>
            </a:r>
          </a:p>
          <a:p>
            <a:pPr algn="just"/>
            <a:r>
              <a:rPr lang="da-DK" sz="1400" dirty="0">
                <a:latin typeface="+mj-lt"/>
              </a:rPr>
              <a:t>K. Govaert et al., Phys. Rev. C 57, 2229 (1998</a:t>
            </a:r>
            <a:r>
              <a:rPr lang="da-DK" sz="1400" dirty="0" smtClean="0">
                <a:latin typeface="+mj-lt"/>
              </a:rPr>
              <a:t>)</a:t>
            </a:r>
            <a:endParaRPr lang="fr-FR" sz="1400" dirty="0" smtClean="0">
              <a:latin typeface="+mj-lt"/>
            </a:endParaRPr>
          </a:p>
          <a:p>
            <a:pPr algn="just"/>
            <a:r>
              <a:rPr lang="en-US" sz="1400" dirty="0" smtClean="0">
                <a:latin typeface="+mj-lt"/>
              </a:rPr>
              <a:t>A. Bracco </a:t>
            </a:r>
            <a:r>
              <a:rPr lang="en-US" sz="1400" dirty="0">
                <a:latin typeface="+mj-lt"/>
              </a:rPr>
              <a:t>et al., Eur. Phys. J A 51 (2015)  </a:t>
            </a:r>
            <a:endParaRPr lang="en-US" sz="1400" dirty="0" smtClean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5382" y="5593800"/>
            <a:ext cx="110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Only the low energy region of the PDR is populated by both isoscalar and isovector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probes</a:t>
            </a:r>
            <a:endParaRPr 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619321" y="1211378"/>
            <a:ext cx="679872" cy="984570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619321" y="2245772"/>
            <a:ext cx="679872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619321" y="3347417"/>
            <a:ext cx="679872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8618086" y="1757107"/>
            <a:ext cx="421506" cy="1016818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8613372" y="2777797"/>
            <a:ext cx="430934" cy="1106200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991424" y="6112069"/>
            <a:ext cx="110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higher part is  excited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mainly via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electromagnetic interaction 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3504021" y="3657599"/>
            <a:ext cx="709102" cy="706635"/>
          </a:xfrm>
          <a:prstGeom prst="rect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25"/>
          <p:cNvSpPr/>
          <p:nvPr/>
        </p:nvSpPr>
        <p:spPr>
          <a:xfrm>
            <a:off x="3518636" y="2795323"/>
            <a:ext cx="679872" cy="493187"/>
          </a:xfrm>
          <a:prstGeom prst="rect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26"/>
          <p:cNvSpPr/>
          <p:nvPr/>
        </p:nvSpPr>
        <p:spPr>
          <a:xfrm>
            <a:off x="3504021" y="1740401"/>
            <a:ext cx="679872" cy="493187"/>
          </a:xfrm>
          <a:prstGeom prst="rect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9551334" y="2276313"/>
            <a:ext cx="370112" cy="493187"/>
          </a:xfrm>
          <a:prstGeom prst="rect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9551336" y="2815123"/>
            <a:ext cx="412616" cy="1281253"/>
          </a:xfrm>
          <a:prstGeom prst="rect">
            <a:avLst/>
          </a:prstGeom>
          <a:solidFill>
            <a:schemeClr val="tx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7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96000" y="5021921"/>
            <a:ext cx="6591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+mj-lt"/>
              </a:rPr>
              <a:t>  E 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(</a:t>
            </a:r>
            <a:r>
              <a:rPr lang="it-IT" sz="2000" dirty="0" err="1" smtClean="0">
                <a:solidFill>
                  <a:srgbClr val="333333"/>
                </a:solidFill>
                <a:latin typeface="+mj-lt"/>
              </a:rPr>
              <a:t>MeV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 A)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   </a:t>
            </a:r>
            <a:r>
              <a:rPr lang="it-IT" sz="2000" dirty="0" err="1" smtClean="0">
                <a:solidFill>
                  <a:srgbClr val="333333"/>
                </a:solidFill>
                <a:latin typeface="+mj-lt"/>
              </a:rPr>
              <a:t>Nuclear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(mb)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   Coulomb  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(mb)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  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Total (mb)</a:t>
            </a:r>
          </a:p>
          <a:p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      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  28                  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2.05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              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      0.30 </a:t>
            </a:r>
            <a:r>
              <a:rPr lang="it-IT" sz="2000" dirty="0">
                <a:solidFill>
                  <a:srgbClr val="333333"/>
                </a:solidFill>
                <a:latin typeface="+mj-lt"/>
              </a:rPr>
              <a:t>             </a:t>
            </a:r>
            <a:r>
              <a:rPr lang="it-IT" sz="2000" dirty="0" smtClean="0">
                <a:solidFill>
                  <a:srgbClr val="333333"/>
                </a:solidFill>
                <a:latin typeface="+mj-lt"/>
              </a:rPr>
              <a:t>    3.41</a:t>
            </a:r>
            <a:endParaRPr lang="it-IT" sz="200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24" name="Immagine 23" descr="xsec-ni68c12-allst-E (1)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25601" r="35791" b="24273"/>
          <a:stretch/>
        </p:blipFill>
        <p:spPr>
          <a:xfrm>
            <a:off x="88585" y="2600746"/>
            <a:ext cx="5767240" cy="2843222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5860420" y="2911443"/>
            <a:ext cx="6331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Semi classical calculations show that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at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28A MeV: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 Most </a:t>
            </a:r>
            <a:r>
              <a:rPr lang="en-US" sz="2000" dirty="0">
                <a:latin typeface="+mj-lt"/>
              </a:rPr>
              <a:t>of the total inelastic PDR cross </a:t>
            </a:r>
            <a:r>
              <a:rPr lang="en-US" sz="2000" dirty="0" smtClean="0">
                <a:latin typeface="+mj-lt"/>
              </a:rPr>
              <a:t>section ≈  </a:t>
            </a:r>
            <a:r>
              <a:rPr lang="en-US" sz="2000" dirty="0">
                <a:latin typeface="+mj-lt"/>
              </a:rPr>
              <a:t>60 </a:t>
            </a:r>
            <a:r>
              <a:rPr lang="en-US" sz="2000" dirty="0" smtClean="0">
                <a:latin typeface="+mj-lt"/>
              </a:rPr>
              <a:t>% is </a:t>
            </a:r>
            <a:r>
              <a:rPr lang="en-US" sz="2000" dirty="0">
                <a:latin typeface="+mj-lt"/>
              </a:rPr>
              <a:t>due to the pure nuclear </a:t>
            </a:r>
            <a:r>
              <a:rPr lang="en-US" sz="2000" dirty="0" smtClean="0">
                <a:latin typeface="+mj-lt"/>
              </a:rPr>
              <a:t>interaction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Coulom</a:t>
            </a:r>
            <a:r>
              <a:rPr lang="en-US" sz="2000" dirty="0">
                <a:latin typeface="+mj-lt"/>
              </a:rPr>
              <a:t>b contribution amounts at 9 %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≈ </a:t>
            </a:r>
            <a:r>
              <a:rPr lang="en-US" sz="2000" dirty="0">
                <a:latin typeface="+mj-lt"/>
              </a:rPr>
              <a:t>30 %  is given by the interference between nuclear and Coulomb </a:t>
            </a:r>
            <a:r>
              <a:rPr lang="en-US" sz="2000" dirty="0" smtClean="0">
                <a:latin typeface="+mj-lt"/>
              </a:rPr>
              <a:t>contributions</a:t>
            </a:r>
            <a:endParaRPr lang="en-US" sz="2000" dirty="0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2943" y="254948"/>
            <a:ext cx="1210078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It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is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interesting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to investigate the PDR in the region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above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the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neutron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ZA" sz="2000" dirty="0" smtClean="0">
                <a:latin typeface="+mj-lt"/>
                <a:cs typeface="Times New Roman" panose="02020603050405020304" pitchFamily="18" charset="0"/>
              </a:rPr>
              <a:t>emission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threshold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and for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unstable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 nuclei</a:t>
            </a:r>
            <a:endParaRPr lang="it-IT" sz="2000" dirty="0" smtClean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it-IT" sz="2000" b="1" baseline="30000" dirty="0" smtClean="0">
                <a:solidFill>
                  <a:srgbClr val="548235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</a:t>
            </a:r>
          </a:p>
          <a:p>
            <a:pPr algn="ctr"/>
            <a:r>
              <a:rPr lang="it-IT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it-IT" sz="2000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68</a:t>
            </a:r>
            <a:r>
              <a:rPr lang="it-IT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Ni </a:t>
            </a:r>
            <a:r>
              <a:rPr lang="it-IT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+  Au      O. Wieland et al., Phys. Rev. Lett. 102, 092502 (2009)</a:t>
            </a:r>
          </a:p>
          <a:p>
            <a:pPr algn="ctr"/>
            <a:r>
              <a:rPr lang="en-US" sz="2000" dirty="0">
                <a:latin typeface="+mj-lt"/>
              </a:rPr>
              <a:t>        </a:t>
            </a:r>
            <a:r>
              <a:rPr lang="en-US" sz="2000" baseline="30000" dirty="0">
                <a:latin typeface="+mj-lt"/>
              </a:rPr>
              <a:t>68</a:t>
            </a:r>
            <a:r>
              <a:rPr lang="en-US" sz="2000" dirty="0">
                <a:latin typeface="+mj-lt"/>
              </a:rPr>
              <a:t>Ni + </a:t>
            </a:r>
            <a:r>
              <a:rPr lang="en-US" sz="2000" dirty="0" err="1">
                <a:latin typeface="+mj-lt"/>
              </a:rPr>
              <a:t>Pb</a:t>
            </a:r>
            <a:r>
              <a:rPr lang="en-US" sz="2000" dirty="0">
                <a:latin typeface="+mj-lt"/>
              </a:rPr>
              <a:t>    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 D. M. Rossi et al., Phys. Rev. Lett. 111 242503 (2013) </a:t>
            </a:r>
            <a:endParaRPr lang="it-IT" sz="2000" b="1" baseline="30000" dirty="0" smtClean="0">
              <a:solidFill>
                <a:srgbClr val="548235"/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it-IT" sz="2000" b="1" baseline="30000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000" b="1" baseline="30000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68</a:t>
            </a:r>
            <a:r>
              <a:rPr lang="it-IT" sz="2000" b="1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Ni </a:t>
            </a:r>
            <a:r>
              <a:rPr lang="it-IT" sz="2000" b="1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it-IT" sz="2000" b="1" baseline="30000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it-IT" sz="2000" b="1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 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(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75 µm)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it-IT" sz="2000" b="1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@ 28A </a:t>
            </a:r>
            <a:r>
              <a:rPr lang="it-IT" sz="2000" b="1" dirty="0" err="1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MeV</a:t>
            </a:r>
            <a:r>
              <a:rPr lang="it-IT" sz="2000" b="1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 N.S. Martorana e</a:t>
            </a:r>
            <a:r>
              <a:rPr lang="it-IT" sz="2000" b="1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it-IT" sz="2000" b="1" dirty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al., Phys. Lett. B 782 (2018</a:t>
            </a:r>
            <a:r>
              <a:rPr lang="it-IT" sz="2000" b="1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it-IT" sz="2000" b="1" baseline="30000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  <a:r>
              <a:rPr lang="it-IT" sz="2000" b="1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it-IT" sz="2000" b="1" baseline="30000" dirty="0" smtClean="0">
                <a:solidFill>
                  <a:srgbClr val="54823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2000" b="1" dirty="0">
              <a:solidFill>
                <a:srgbClr val="54823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 rot="5400000">
            <a:off x="5687884" y="779936"/>
            <a:ext cx="720436" cy="384554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8200" y="5468767"/>
            <a:ext cx="5650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E.G. Lanza et al., Phys. Rev. C 79 (2009) 054615</a:t>
            </a:r>
          </a:p>
          <a:p>
            <a:r>
              <a:rPr lang="en-US" sz="1400" dirty="0" smtClean="0">
                <a:latin typeface="+mj-lt"/>
              </a:rPr>
              <a:t>E.G. Lanza et al., Phys. Rev. C 84 (2011) 064602</a:t>
            </a:r>
          </a:p>
          <a:p>
            <a:r>
              <a:rPr lang="en-US" sz="1400" dirty="0" smtClean="0">
                <a:latin typeface="+mj-lt"/>
              </a:rPr>
              <a:t>E.G. Lanza et al.,  Phys. Rev. C 91 (2015) 54606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8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4326" y="393028"/>
            <a:ext cx="11838397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Exotic beam produced using the FRIBs (</a:t>
            </a:r>
            <a:r>
              <a:rPr lang="it-IT" sz="2000" dirty="0">
                <a:latin typeface="+mj-lt"/>
              </a:rPr>
              <a:t> </a:t>
            </a:r>
            <a:r>
              <a:rPr lang="it-IT" sz="2000" b="1" dirty="0">
                <a:latin typeface="+mj-lt"/>
              </a:rPr>
              <a:t>F</a:t>
            </a:r>
            <a:r>
              <a:rPr lang="it-IT" sz="2000" dirty="0">
                <a:latin typeface="+mj-lt"/>
              </a:rPr>
              <a:t>light </a:t>
            </a:r>
            <a:r>
              <a:rPr lang="it-IT" sz="2000" b="1" dirty="0">
                <a:latin typeface="+mj-lt"/>
              </a:rPr>
              <a:t>R</a:t>
            </a:r>
            <a:r>
              <a:rPr lang="it-IT" sz="2000" dirty="0">
                <a:latin typeface="+mj-lt"/>
              </a:rPr>
              <a:t>adioactive </a:t>
            </a:r>
            <a:r>
              <a:rPr lang="en-US" sz="2000" b="1" dirty="0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on</a:t>
            </a:r>
            <a:r>
              <a:rPr lang="it-IT" sz="2000" dirty="0">
                <a:latin typeface="+mj-lt"/>
              </a:rPr>
              <a:t> </a:t>
            </a:r>
            <a:r>
              <a:rPr lang="en-US" sz="2000" b="1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eam</a:t>
            </a:r>
            <a:r>
              <a:rPr lang="en-US" sz="2000" b="1" dirty="0" smtClean="0">
                <a:latin typeface="+mj-lt"/>
              </a:rPr>
              <a:t>s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 facility at INFN-LNS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(P. Russotto et al., </a:t>
            </a:r>
            <a:r>
              <a:rPr lang="en-US" sz="1400" dirty="0" smtClean="0">
                <a:latin typeface="+mj-lt"/>
              </a:rPr>
              <a:t>Jour.  Phys.: </a:t>
            </a:r>
            <a:r>
              <a:rPr lang="en-US" sz="1400" dirty="0">
                <a:latin typeface="+mj-lt"/>
              </a:rPr>
              <a:t>Conf. </a:t>
            </a:r>
            <a:r>
              <a:rPr lang="en-US" sz="1400" dirty="0" smtClean="0">
                <a:latin typeface="+mj-lt"/>
              </a:rPr>
              <a:t>Ser. </a:t>
            </a:r>
            <a:r>
              <a:rPr lang="en-US" sz="1400" dirty="0">
                <a:latin typeface="+mj-lt"/>
              </a:rPr>
              <a:t>1014 (2018) </a:t>
            </a:r>
            <a:r>
              <a:rPr lang="en-US" sz="1400" dirty="0" smtClean="0">
                <a:latin typeface="+mj-lt"/>
              </a:rPr>
              <a:t>012016) </a:t>
            </a:r>
            <a:endParaRPr lang="en-US" sz="1400" dirty="0">
              <a:latin typeface="+mj-lt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aseline="30000" dirty="0" smtClean="0">
                <a:latin typeface="+mj-lt"/>
                <a:cs typeface="Times New Roman" panose="02020603050405020304" pitchFamily="18" charset="0"/>
              </a:rPr>
              <a:t>70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Zn  accelerated by CS at 40 A MeV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70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Zn + </a:t>
            </a:r>
            <a:r>
              <a:rPr lang="en-US" sz="2000" baseline="30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Be (250 µm)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projectile fragmentation reaction production of the exotic beam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390229" y="1878953"/>
            <a:ext cx="5545151" cy="4198324"/>
            <a:chOff x="374080" y="1650723"/>
            <a:chExt cx="5247401" cy="3926874"/>
          </a:xfrm>
        </p:grpSpPr>
        <p:pic>
          <p:nvPicPr>
            <p:cNvPr id="32" name="Picture 4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01" t="1101" r="1501" b="-1101"/>
            <a:stretch/>
          </p:blipFill>
          <p:spPr bwMode="auto">
            <a:xfrm>
              <a:off x="2368174" y="3232745"/>
              <a:ext cx="2114654" cy="234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24" y="1650723"/>
              <a:ext cx="1902357" cy="3909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9" descr="_MG_6289_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99" y="1843602"/>
              <a:ext cx="2274817" cy="164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1608364" y="2706047"/>
              <a:ext cx="1465812" cy="600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6" name="Picture 33" descr="PIC000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991" y="3508977"/>
              <a:ext cx="2456490" cy="191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2285099" y="5088483"/>
              <a:ext cx="1130304" cy="143557"/>
            </a:xfrm>
            <a:prstGeom prst="line">
              <a:avLst/>
            </a:prstGeom>
            <a:noFill/>
            <a:ln w="57150">
              <a:solidFill>
                <a:srgbClr val="E8CEA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334776" y="4874202"/>
              <a:ext cx="465220" cy="4135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e 38"/>
            <p:cNvSpPr/>
            <p:nvPr/>
          </p:nvSpPr>
          <p:spPr>
            <a:xfrm rot="2510573">
              <a:off x="1826310" y="4554499"/>
              <a:ext cx="452380" cy="851749"/>
            </a:xfrm>
            <a:prstGeom prst="ellipse">
              <a:avLst/>
            </a:prstGeom>
            <a:noFill/>
            <a:ln w="38100">
              <a:solidFill>
                <a:srgbClr val="D4BC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40" name="Picture 13" descr="HPIM27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0874" y="3386678"/>
              <a:ext cx="1613835" cy="961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1" name="CasellaDiTesto 40"/>
            <p:cNvSpPr txBox="1"/>
            <p:nvPr/>
          </p:nvSpPr>
          <p:spPr>
            <a:xfrm>
              <a:off x="3430245" y="4967680"/>
              <a:ext cx="2191236" cy="518178"/>
            </a:xfrm>
            <a:prstGeom prst="rect">
              <a:avLst/>
            </a:prstGeom>
            <a:solidFill>
              <a:srgbClr val="E8CEA6"/>
            </a:solidFill>
            <a:ln>
              <a:solidFill>
                <a:srgbClr val="70301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45° dipole respect to the beam direction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128423" y="1843602"/>
              <a:ext cx="2141089" cy="302270"/>
            </a:xfrm>
            <a:prstGeom prst="rect">
              <a:avLst/>
            </a:prstGeom>
            <a:solidFill>
              <a:srgbClr val="86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target and </a:t>
              </a:r>
              <a:r>
                <a:rPr lang="en-US" sz="1500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multidetectors</a:t>
              </a:r>
              <a:endParaRPr lang="en-US" sz="1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74080" y="4513967"/>
              <a:ext cx="1431038" cy="30227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500" baseline="300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Wingdings" panose="05000000000000000000" pitchFamily="2" charset="2"/>
                </a:rPr>
                <a:t>9</a:t>
              </a:r>
              <a:r>
                <a:rPr lang="en-US" sz="15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Wingdings" panose="05000000000000000000" pitchFamily="2" charset="2"/>
                </a:rPr>
                <a:t>Be</a:t>
              </a:r>
              <a:endParaRPr lang="en-US" sz="1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6769926" y="1692694"/>
            <a:ext cx="4624176" cy="3315534"/>
            <a:chOff x="369823" y="181207"/>
            <a:chExt cx="8671090" cy="5922225"/>
          </a:xfrm>
        </p:grpSpPr>
        <p:pic>
          <p:nvPicPr>
            <p:cNvPr id="49" name="Picture 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9" b="55269"/>
            <a:stretch>
              <a:fillRect/>
            </a:stretch>
          </p:blipFill>
          <p:spPr bwMode="auto">
            <a:xfrm>
              <a:off x="369823" y="181207"/>
              <a:ext cx="5525843" cy="59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43"/>
            <p:cNvGrpSpPr>
              <a:grpSpLocks/>
            </p:cNvGrpSpPr>
            <p:nvPr/>
          </p:nvGrpSpPr>
          <p:grpSpPr bwMode="auto">
            <a:xfrm>
              <a:off x="731961" y="319732"/>
              <a:ext cx="3057738" cy="3415942"/>
              <a:chOff x="1066" y="482"/>
              <a:chExt cx="1882" cy="2223"/>
            </a:xfrm>
          </p:grpSpPr>
          <p:pic>
            <p:nvPicPr>
              <p:cNvPr id="53" name="Picture 30" descr="HPIM194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482"/>
                <a:ext cx="1882" cy="1405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sp>
            <p:nvSpPr>
              <p:cNvPr id="54" name="Oval 37"/>
              <p:cNvSpPr>
                <a:spLocks noChangeArrowheads="1"/>
              </p:cNvSpPr>
              <p:nvPr/>
            </p:nvSpPr>
            <p:spPr bwMode="auto">
              <a:xfrm>
                <a:off x="2562" y="261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 flipH="1" flipV="1">
                <a:off x="2245" y="1570"/>
                <a:ext cx="363" cy="1089"/>
              </a:xfrm>
              <a:prstGeom prst="line">
                <a:avLst/>
              </a:prstGeom>
              <a:solidFill>
                <a:schemeClr val="accent2"/>
              </a:solidFill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 dirty="0">
                  <a:solidFill>
                    <a:srgbClr val="4BD208"/>
                  </a:solidFill>
                </a:endParaRPr>
              </a:p>
            </p:txBody>
          </p:sp>
        </p:grpSp>
        <p:pic>
          <p:nvPicPr>
            <p:cNvPr id="51" name="Picture 3" descr="HPIM19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25" y="565395"/>
              <a:ext cx="3240288" cy="2602978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4770601" y="2786108"/>
              <a:ext cx="2376488" cy="19431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dirty="0"/>
            </a:p>
          </p:txBody>
        </p:sp>
      </p:grpSp>
      <p:pic>
        <p:nvPicPr>
          <p:cNvPr id="56" name="Immagin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982" y="4227449"/>
            <a:ext cx="1467581" cy="1277595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8098691" y="3686516"/>
            <a:ext cx="1415379" cy="1288212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886590" y="5636275"/>
            <a:ext cx="61522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Standard tagging system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MCP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DSSSD</a:t>
            </a:r>
          </a:p>
          <a:p>
            <a:pPr algn="just"/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(G. Cardella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Web of Conferences 117, 06008 (2016) NN2015) </a:t>
            </a:r>
            <a:endParaRPr lang="en-US" sz="1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PPAC to reconstruct the trajectory</a:t>
            </a:r>
            <a:endParaRPr lang="en-US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0"/>
            <a:ext cx="6048103" cy="209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2" y="6648994"/>
            <a:ext cx="4728755" cy="2090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28753" y="6648994"/>
            <a:ext cx="4206241" cy="2090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20593" y="6648994"/>
            <a:ext cx="4171405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8102" y="2"/>
            <a:ext cx="6143897" cy="209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038600" y="6584950"/>
            <a:ext cx="41148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N.S. Martorana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584950"/>
            <a:ext cx="2743200" cy="365125"/>
          </a:xfrm>
        </p:spPr>
        <p:txBody>
          <a:bodyPr/>
          <a:lstStyle/>
          <a:p>
            <a:fld id="{D5C02239-6010-4C08-9437-5249B3928ECC}" type="slidenum">
              <a:rPr lang="it-IT" b="1" smtClean="0">
                <a:solidFill>
                  <a:schemeClr val="tx1"/>
                </a:solidFill>
              </a:rPr>
              <a:t>9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584950"/>
            <a:ext cx="2743200" cy="365125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05/09/2018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5270" y="5569545"/>
            <a:ext cx="61522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Standard tagging system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MCP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+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DSSSD</a:t>
            </a:r>
          </a:p>
          <a:p>
            <a:pPr algn="just"/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(G. Cardella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et </a:t>
            </a:r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al.,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Web of Conferences 117, 06008 (2016) NN2015) </a:t>
            </a:r>
            <a:endParaRPr lang="en-US" sz="14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PPAC to reconstruct the trajectory</a:t>
            </a:r>
            <a:endParaRPr lang="en-US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505270" y="1600468"/>
            <a:ext cx="4624176" cy="3315534"/>
            <a:chOff x="369823" y="181207"/>
            <a:chExt cx="8671090" cy="5922225"/>
          </a:xfrm>
        </p:grpSpPr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9" b="55269"/>
            <a:stretch>
              <a:fillRect/>
            </a:stretch>
          </p:blipFill>
          <p:spPr bwMode="auto">
            <a:xfrm>
              <a:off x="369823" y="181207"/>
              <a:ext cx="5525844" cy="592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731961" y="319732"/>
              <a:ext cx="3057738" cy="3415942"/>
              <a:chOff x="1066" y="482"/>
              <a:chExt cx="1882" cy="2223"/>
            </a:xfrm>
          </p:grpSpPr>
          <p:pic>
            <p:nvPicPr>
              <p:cNvPr id="25" name="Picture 30" descr="HPIM194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482"/>
                <a:ext cx="1882" cy="1405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sp>
            <p:nvSpPr>
              <p:cNvPr id="26" name="Oval 37"/>
              <p:cNvSpPr>
                <a:spLocks noChangeArrowheads="1"/>
              </p:cNvSpPr>
              <p:nvPr/>
            </p:nvSpPr>
            <p:spPr bwMode="auto">
              <a:xfrm>
                <a:off x="2562" y="261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flipH="1" flipV="1">
                <a:off x="2245" y="1570"/>
                <a:ext cx="363" cy="1089"/>
              </a:xfrm>
              <a:prstGeom prst="line">
                <a:avLst/>
              </a:prstGeom>
              <a:solidFill>
                <a:schemeClr val="accent2"/>
              </a:solidFill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 dirty="0">
                  <a:solidFill>
                    <a:srgbClr val="4BD208"/>
                  </a:solidFill>
                </a:endParaRPr>
              </a:p>
            </p:txBody>
          </p:sp>
        </p:grpSp>
        <p:pic>
          <p:nvPicPr>
            <p:cNvPr id="21" name="Picture 3" descr="HPIM19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25" y="565395"/>
              <a:ext cx="3240288" cy="2602978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3" name="Line 39"/>
            <p:cNvSpPr>
              <a:spLocks noChangeShapeType="1"/>
            </p:cNvSpPr>
            <p:nvPr/>
          </p:nvSpPr>
          <p:spPr bwMode="auto">
            <a:xfrm flipV="1">
              <a:off x="4770601" y="2786108"/>
              <a:ext cx="2376488" cy="19431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dirty="0"/>
            </a:p>
          </p:txBody>
        </p:sp>
      </p:grpSp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166" y="4154947"/>
            <a:ext cx="1467581" cy="1277595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1854787" y="3559148"/>
            <a:ext cx="1415379" cy="1288212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9120050" y="-33996"/>
            <a:ext cx="2976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EuNPC</a:t>
            </a:r>
            <a:r>
              <a:rPr lang="en-US" sz="1200" dirty="0" smtClean="0"/>
              <a:t>, Bologna, 2-7 September 2018 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160480" y="292687"/>
            <a:ext cx="11289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dentification of the exotic beam ∆E-ToF method</a:t>
            </a:r>
            <a:endParaRPr lang="en-US" sz="2000" dirty="0" smtClean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tart 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of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ToF </a:t>
            </a:r>
            <a:r>
              <a:rPr lang="en-US" sz="2000" b="1" dirty="0" smtClean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MCP (</a:t>
            </a:r>
            <a:r>
              <a:rPr lang="en-US" sz="2000" b="1" dirty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43 mm x 63 </a:t>
            </a:r>
            <a:r>
              <a:rPr lang="en-US" sz="2000" b="1" dirty="0" smtClean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mm, </a:t>
            </a:r>
            <a:r>
              <a:rPr lang="en-US" sz="2000" b="1" dirty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700 </a:t>
            </a:r>
            <a:r>
              <a:rPr lang="en-US" sz="2000" b="1" dirty="0" smtClean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µm</a:t>
            </a:r>
            <a:r>
              <a:rPr lang="it-IT" sz="2000" b="1" dirty="0" smtClean="0">
                <a:solidFill>
                  <a:srgbClr val="5B9BD5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mounted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12.9 </a:t>
            </a:r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 away from the </a:t>
            </a:r>
            <a:r>
              <a:rPr lang="en-US" sz="2000" b="1" dirty="0" smtClean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DSSSD</a:t>
            </a:r>
            <a:endParaRPr lang="en-US" sz="2000" dirty="0" smtClean="0">
              <a:solidFill>
                <a:srgbClr val="FFCC00"/>
              </a:solidFill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top  &amp; ∆E 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DSSSD (32x32 strips, 2 mm wide, 156 µm)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mounted 2 m away from the </a:t>
            </a:r>
            <a:r>
              <a:rPr lang="en-US" sz="2000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 reaction target</a:t>
            </a:r>
            <a:endParaRPr lang="en-US" sz="20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6164670" y="2130563"/>
            <a:ext cx="4748980" cy="4173794"/>
            <a:chOff x="6164670" y="2130563"/>
            <a:chExt cx="4748980" cy="4173794"/>
          </a:xfrm>
        </p:grpSpPr>
        <p:grpSp>
          <p:nvGrpSpPr>
            <p:cNvPr id="49" name="Gruppo 48"/>
            <p:cNvGrpSpPr/>
            <p:nvPr/>
          </p:nvGrpSpPr>
          <p:grpSpPr>
            <a:xfrm>
              <a:off x="6164670" y="2130563"/>
              <a:ext cx="4748980" cy="4173794"/>
              <a:chOff x="6164670" y="2130563"/>
              <a:chExt cx="4748980" cy="4173794"/>
            </a:xfrm>
          </p:grpSpPr>
          <p:grpSp>
            <p:nvGrpSpPr>
              <p:cNvPr id="55" name="Gruppo 54"/>
              <p:cNvGrpSpPr/>
              <p:nvPr/>
            </p:nvGrpSpPr>
            <p:grpSpPr>
              <a:xfrm>
                <a:off x="6164670" y="2130563"/>
                <a:ext cx="4748980" cy="4173794"/>
                <a:chOff x="6136297" y="2145818"/>
                <a:chExt cx="4748980" cy="4173794"/>
              </a:xfrm>
            </p:grpSpPr>
            <p:grpSp>
              <p:nvGrpSpPr>
                <p:cNvPr id="57" name="Gruppo 56"/>
                <p:cNvGrpSpPr/>
                <p:nvPr/>
              </p:nvGrpSpPr>
              <p:grpSpPr>
                <a:xfrm>
                  <a:off x="6136297" y="2145818"/>
                  <a:ext cx="4748980" cy="4173794"/>
                  <a:chOff x="6136297" y="2145818"/>
                  <a:chExt cx="4748980" cy="4173794"/>
                </a:xfrm>
              </p:grpSpPr>
              <p:grpSp>
                <p:nvGrpSpPr>
                  <p:cNvPr id="59" name="Gruppo 58"/>
                  <p:cNvGrpSpPr/>
                  <p:nvPr/>
                </p:nvGrpSpPr>
                <p:grpSpPr>
                  <a:xfrm>
                    <a:off x="6136297" y="2145818"/>
                    <a:ext cx="4748980" cy="4173794"/>
                    <a:chOff x="6136297" y="2145818"/>
                    <a:chExt cx="4748980" cy="4173794"/>
                  </a:xfrm>
                </p:grpSpPr>
                <p:pic>
                  <p:nvPicPr>
                    <p:cNvPr id="61" name="Immagine 60"/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746" t="5976" r="38040" b="10789"/>
                    <a:stretch/>
                  </p:blipFill>
                  <p:spPr>
                    <a:xfrm>
                      <a:off x="6136297" y="2145818"/>
                      <a:ext cx="4748980" cy="417379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2" name="Connettore diritto 61"/>
                    <p:cNvCxnSpPr/>
                    <p:nvPr/>
                  </p:nvCxnSpPr>
                  <p:spPr>
                    <a:xfrm flipV="1">
                      <a:off x="7308680" y="2351883"/>
                      <a:ext cx="3100137" cy="5"/>
                    </a:xfrm>
                    <a:prstGeom prst="line">
                      <a:avLst/>
                    </a:prstGeom>
                    <a:ln w="158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0" name="Connettore diritto 59"/>
                  <p:cNvCxnSpPr/>
                  <p:nvPr/>
                </p:nvCxnSpPr>
                <p:spPr>
                  <a:xfrm>
                    <a:off x="7301401" y="2349022"/>
                    <a:ext cx="7279" cy="3065189"/>
                  </a:xfrm>
                  <a:prstGeom prst="line">
                    <a:avLst/>
                  </a:prstGeom>
                  <a:ln w="158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Connettore diritto 57"/>
                <p:cNvCxnSpPr/>
                <p:nvPr/>
              </p:nvCxnSpPr>
              <p:spPr>
                <a:xfrm>
                  <a:off x="10404986" y="2358304"/>
                  <a:ext cx="7279" cy="3065189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Connettore diritto 55"/>
              <p:cNvCxnSpPr/>
              <p:nvPr/>
            </p:nvCxnSpPr>
            <p:spPr>
              <a:xfrm flipV="1">
                <a:off x="7326454" y="5386915"/>
                <a:ext cx="3100137" cy="5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CasellaDiTesto 49"/>
            <p:cNvSpPr txBox="1"/>
            <p:nvPr/>
          </p:nvSpPr>
          <p:spPr>
            <a:xfrm>
              <a:off x="8724474" y="3844529"/>
              <a:ext cx="618263" cy="37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>
                  <a:latin typeface="+mj-lt"/>
                </a:rPr>
                <a:t>68</a:t>
              </a:r>
              <a:r>
                <a:rPr lang="en-US" b="1" dirty="0" smtClean="0">
                  <a:latin typeface="+mj-lt"/>
                </a:rPr>
                <a:t>Ni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173547" y="3969023"/>
              <a:ext cx="618263" cy="37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latin typeface="+mj-lt"/>
                </a:rPr>
                <a:t>67</a:t>
              </a:r>
              <a:r>
                <a:rPr lang="en-US" dirty="0" smtClean="0">
                  <a:latin typeface="+mj-lt"/>
                </a:rPr>
                <a:t>Ni</a:t>
              </a:r>
              <a:endParaRPr lang="en-US" dirty="0">
                <a:latin typeface="+mj-lt"/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316731" y="4474734"/>
              <a:ext cx="618263" cy="37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latin typeface="+mj-lt"/>
                </a:rPr>
                <a:t>65</a:t>
              </a:r>
              <a:r>
                <a:rPr lang="en-US" dirty="0" smtClean="0">
                  <a:latin typeface="+mj-lt"/>
                </a:rPr>
                <a:t>Co</a:t>
              </a:r>
              <a:endParaRPr lang="en-US" dirty="0">
                <a:latin typeface="+mj-lt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8699052" y="3278190"/>
              <a:ext cx="618263" cy="37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latin typeface="+mj-lt"/>
                </a:rPr>
                <a:t>68</a:t>
              </a:r>
              <a:r>
                <a:rPr lang="en-US" dirty="0" smtClean="0">
                  <a:latin typeface="+mj-lt"/>
                </a:rPr>
                <a:t>Cu</a:t>
              </a:r>
              <a:endParaRPr lang="en-US" dirty="0">
                <a:latin typeface="+mj-lt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9251865" y="3061493"/>
              <a:ext cx="618263" cy="37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latin typeface="+mj-lt"/>
                </a:rPr>
                <a:t>69</a:t>
              </a:r>
              <a:r>
                <a:rPr lang="en-US" dirty="0" smtClean="0">
                  <a:latin typeface="+mj-lt"/>
                </a:rPr>
                <a:t>Cu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63" name="Rettangolo 62"/>
          <p:cNvSpPr/>
          <p:nvPr/>
        </p:nvSpPr>
        <p:spPr>
          <a:xfrm>
            <a:off x="6943993" y="1817479"/>
            <a:ext cx="336373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1.44 ·10 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9 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events of 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68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Ni</a:t>
            </a:r>
          </a:p>
          <a:p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8.8 ·10 </a:t>
            </a:r>
            <a:r>
              <a:rPr lang="en-US" sz="2000" b="1" baseline="30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total events</a:t>
            </a:r>
            <a:endParaRPr lang="en-US" sz="2000" b="1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04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10751</TotalTime>
  <Words>3653</Words>
  <Application>Microsoft Office PowerPoint</Application>
  <PresentationFormat>Widescreen</PresentationFormat>
  <Paragraphs>418</Paragraphs>
  <Slides>39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NimbusRomNo9L-Regu</vt:lpstr>
      <vt:lpstr>Symbol</vt:lpstr>
      <vt:lpstr>Times New Roman</vt:lpstr>
      <vt:lpstr>Wingdings</vt:lpstr>
      <vt:lpstr>Tema di Office</vt:lpstr>
      <vt:lpstr>On the nature of the Pygmy Dipole Resonance in  68Ni 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We  verified  that we can extract angular distributions from such events  very useful to understand the multipolarity of the emitted γ-rays obtaining information about the spin of the observed resonance.  See also G. Cardella et al, Nuclear Instrument and Methods in Physics Research A799 (2015)  64-69 </vt:lpstr>
      <vt:lpstr>Presentazione standard di PowerPoint</vt:lpstr>
      <vt:lpstr>Presentazione standard di PowerPoint</vt:lpstr>
      <vt:lpstr>The energy calibration of CsI(Tl) was useful to verify that the probability to produce γ rays from the decay of  12C is negligible in the region around 10 MeV </vt:lpstr>
      <vt:lpstr>68Ni decay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Nancy</dc:creator>
  <cp:lastModifiedBy>Nancy</cp:lastModifiedBy>
  <cp:revision>336</cp:revision>
  <dcterms:created xsi:type="dcterms:W3CDTF">2018-02-16T14:44:14Z</dcterms:created>
  <dcterms:modified xsi:type="dcterms:W3CDTF">2018-09-05T08:28:39Z</dcterms:modified>
</cp:coreProperties>
</file>