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7" r:id="rId10"/>
    <p:sldId id="268" r:id="rId11"/>
    <p:sldId id="269" r:id="rId12"/>
    <p:sldId id="266" r:id="rId13"/>
  </p:sldIdLst>
  <p:sldSz cx="9072563" cy="6858000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pos="2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999FF"/>
    <a:srgbClr val="FF5050"/>
    <a:srgbClr val="FF6600"/>
    <a:srgbClr val="009900"/>
    <a:srgbClr val="008CFF"/>
    <a:srgbClr val="008CA2"/>
    <a:srgbClr val="0073AA"/>
    <a:srgbClr val="00869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3907" autoAdjust="0"/>
  </p:normalViewPr>
  <p:slideViewPr>
    <p:cSldViewPr snapToObjects="1">
      <p:cViewPr varScale="1">
        <p:scale>
          <a:sx n="61" d="100"/>
          <a:sy n="61" d="100"/>
        </p:scale>
        <p:origin x="1676" y="44"/>
      </p:cViewPr>
      <p:guideLst>
        <p:guide orient="horz" pos="4065"/>
        <p:guide pos="246"/>
      </p:guideLst>
    </p:cSldViewPr>
  </p:slideViewPr>
  <p:outlineViewPr>
    <p:cViewPr>
      <p:scale>
        <a:sx n="33" d="100"/>
        <a:sy n="33" d="100"/>
      </p:scale>
      <p:origin x="0" y="319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676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0A1D-AB0D-4DC7-A906-F8CC6CF68B61}" type="datetimeFigureOut">
              <a:rPr lang="de-DE" smtClean="0"/>
              <a:pPr/>
              <a:t>04.09.2018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8DB93-4CD4-4D02-9C92-AA62B06EC506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1FE86-69F7-453F-A2B2-C640B3969CBD}" type="datetimeFigureOut">
              <a:rPr lang="de-DE" smtClean="0"/>
              <a:pPr/>
              <a:t>04.09.2018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44538"/>
            <a:ext cx="49244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11F6-9D2B-487B-BA54-A818DD3AB5A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36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511F6-9D2B-487B-BA54-A818DD3AB5A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184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511F6-9D2B-487B-BA54-A818DD3AB5AA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55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511F6-9D2B-487B-BA54-A818DD3AB5AA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816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511F6-9D2B-487B-BA54-A818DD3AB5A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125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511F6-9D2B-487B-BA54-A818DD3AB5A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480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511F6-9D2B-487B-BA54-A818DD3AB5AA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76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9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0731" y="1700984"/>
            <a:ext cx="8751095" cy="20160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400" b="1">
                <a:latin typeface="+mj-lt"/>
                <a:cs typeface="Arial" pitchFamily="34" charset="0"/>
              </a:defRPr>
            </a:lvl1pPr>
            <a:lvl2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7212" y="3858005"/>
            <a:ext cx="8751095" cy="10831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+mn-lt"/>
                <a:cs typeface="Arial" pitchFamily="34" charset="0"/>
              </a:defRPr>
            </a:lvl1pPr>
            <a:lvl2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3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Unterüberschrift</a:t>
            </a:r>
          </a:p>
        </p:txBody>
      </p:sp>
      <p:cxnSp>
        <p:nvCxnSpPr>
          <p:cNvPr id="29" name="Gerade Verbindung 28"/>
          <p:cNvCxnSpPr/>
          <p:nvPr userDrawn="1"/>
        </p:nvCxnSpPr>
        <p:spPr>
          <a:xfrm>
            <a:off x="212823" y="1196752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832" y="188640"/>
            <a:ext cx="6501431" cy="938660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212823" y="6421902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kacheln_PPoin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2768" y="4372316"/>
            <a:ext cx="1932506" cy="1935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81492" y="218868"/>
            <a:ext cx="7566527" cy="7776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81492" y="218868"/>
            <a:ext cx="7566527" cy="7776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grpSp>
        <p:nvGrpSpPr>
          <p:cNvPr id="9" name="Gruppieren 8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0" name="Gerade Verbindung 9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2" name="Grafik 11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14" name="Grafik 13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81492" y="218868"/>
            <a:ext cx="7566527" cy="7776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1" name="Gerade Verbindung 10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4" name="Grafik 13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15" name="Grafik 14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43502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EuNPC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50533" y="6627600"/>
            <a:ext cx="5715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+Log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43502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EuNPC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50533" y="6627600"/>
            <a:ext cx="5715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Grafik 4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+Logo recht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43502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EuNPC</a:t>
            </a:r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50533" y="6627600"/>
            <a:ext cx="5715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Grafik 4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+Logo link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0" name="Gerade Verbindung 9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2" name="Grafik 11" descr="Schriftzug 1.jpg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16" name="Grafik 15" descr="Schriftzug 2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44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6665" y="1296000"/>
            <a:ext cx="8712000" cy="50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5725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nach Deckblatt B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 descr="D0347_185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59353" y="-146593"/>
            <a:ext cx="3799490" cy="7151187"/>
          </a:xfrm>
          <a:prstGeom prst="rect">
            <a:avLst/>
          </a:prstGeom>
        </p:spPr>
      </p:pic>
      <p:sp>
        <p:nvSpPr>
          <p:cNvPr id="28674" name="AutoShape 2" descr="data:image/jpeg;base64,/9j/4AAQSkZJRgABAQAAAQABAAD/2wCEAAkGBxQTEhQUExQWFhUXFhkbFRgVFx8cHxwgHBcdICAgHx0eHCggICIlHCAeJDEjJSkrLi4uGB8zODMsNyguLisBCgoKDg0OFxAPFiwcHSU3My43NSstLCs2Nzc3NzI3NzE3NS0sLCwsNywvMzcsNDQxLDcsLissKzEsLC00NSwsLP/AABEIALsAyAMBIgACEQEDEQH/xAAcAAACAgMBAQAAAAAAAAAAAAAABQYHAgMEAQj/xABMEAACAQMBBAQIDAMGBQQDAQABAgMABBEhBRIxQQYTUWEHFCIycYGR0RYjM0JSU1RykpOhsWKywRUkQ3OComOU0uHwZHSDo5WztDT/xAAaAQEAAwADAAAAAAAAAAAAAAAAAgQFAQMG/8QALREBAAIBAgQDBgcAAAAAAAAAAAECEQMEBRIhURQxwQYycaGx4RMVI0GR0fD/2gAMAwEAAhEDEQA/ALxooooCiiigKKKKAorTd3SRIXkdURRlmYgAekmoBtrwrwjK2UTXTfWE7kQ/1kEt6FHrFBYtct/tGKFd6aVIx2uwX9zVFbU6abQuZDFLP1CsuUFqN3OvlDfOWyNOGONKl2ZFvb5Xff6UhLt7WyaC4r/wo7MiBPjIfH1Ss/6qMUvl8LVvruW12/f1ar/O4P6VWV5bh43j5MpA9Y99a9kT78MbHjugH0jQ0FiP4XDy2fMdecsY09Wde79aYbK8Ik1zH1kOzpGXeZctPGNVOCDz491VtUu8GYxaP/7ib+c0El+GlyPO2bKf8ueNv5itZW3hJtTvCWK5h3GKuZIWKqwxkM6byAjPbWU8wRWdvNVSzegDJ/SkvQaFls4mbR5d6Z/vSsXP70E52Rt+2uhm3nil+44J9nGmVV9tLo9bTkNJChccHA3XB7Q64YHvzSro1tTaAEklvMJ7dZCkMd2SWdU0LCYajLZxvK2QAc0FrUVGdh9NIZ3EMqvbXB4RTDG9/luPJkH3TntAqTUBRRRQFFFFAUUUUBRRRQFFFR/pj0wttnRdZO2WbPVxrq7nsA7O/gM0Du5uEjVnkYKijLMxwAO8mqv6U+F4AOuzouv3fOnbzB91fOcjjyHpqEbd2pdbTkEl4dyEHMdqhO6O9z84+kezhWaKAAAMAcAKDXd3T3pWa5mNxnVAdI1z9GPgPSda2ilcsfi7GRBmJtZVHzT9JR+49dMkcEAg5B1BFBx7Wtyybyeeh3k9I4j1jSui0uRIiuOBGdeXaD6K6dl2c93KYbSMSMvyjscRx/fbtPJRqcGrA6N+CS1iGbom6cktusN2JSeO7GDr6WJ9VBWMe0Y2bcjLSv8ARhUyH2IDXRsbYF95YWxuSpdmTKqmAdeDsCNc6V9C2lpHEu7GiovYihR7BW6goRejm0uP9nyYz9ZHn2b2P1ptsFrywtZOu2dcbqvLIzB4sBTrw385GuauWtdzCHRkbVWUq3oIwaCj+k/TN5bR41tJk8YURo+8hHl9ytnUZxwqQWfTWyz1ZZ4NwKAJ0KYHBddV5aa8qhk9o62EsJ1ltHZdO2B8gjsyoB9BqV9DrlTtOLIUx3do6nOoO4ysBjgdGP60DLpTfnqFjhYdZdN1ULA6eUPKcEcQiZb2DiRTaxtFhjSJBhEUKo7gMVo2z4P0SRbnZ4SKdN74ps9S+/jeG6Pk2OB5a9moOmNex9rCbfVkaKaMgTQvjeQnhw0Knkw0NB0bS2dFcIY5o1kQ67rDOvaOw99Rq26QXVhcPDb79/bxIHmiY5lgBOFVZDkuSMkIQTheNOOkO1GiVY4QGuZSVhU8Bji7fwIDk+ocTW7YOyVtohGCWYktI7cXdvOY+k+wYFBJujPSe2v4+stpQ4GN5eDKTyZeIpxVT9IeizmUXlg/UXi51GAsoPzXHDXtPr5ESToB0+S+3oZk6i8j0lhY8cfOTPEdo5Z5jBITSiiigKKKKAoopV0n29FY20lxMcKg0HNjyUd5NAo8IXTiLZkO83lzvkQxDix7T2KOZ9QqjbGVryQ3lzKJp279IxyULy/87yd0cst5cPfXXysnya8kTkB6v/Nayu9mhjvITHJ9JOf3hwb10HdRSw7QaLAnXT6xNV9Y4r+tMY3DAEHIOoIoMq5+jXRuW4u/Fbd9yIrvytjPUjPzeWW1wO4mtlxMEVnbgoJPqq3fBhsDxWzDuPj7jEsx5jI8lfQq4Hpz20D/AGFsaG0hWG3QJGvIcSeZJ4knmTTCiigKKKKAooooKh6QWe5tO9jPmzpHKP8AUpjb+UVHei9xuDZcp4w3QiY9zFoj+pHsqa+EuLc2hYy4+UiniY96lHUfzew1Xkw3bW/C6GG4aRQR2FZB+ufZRy+jqivTXo+ZAt1bj+9wA7mNOtTQtE3aGxoeRwe0GTwShlVhwYAj1jNZ0cKv6IQiVfHnKtLcqCN3hHH82Jc6+TzPEnNSOlFvb+LX1zbYxHJ/eYMcBvnEq+qTDf8AyHspsTQe1AfCZs6MtDLC7JtBSPF+q1d8HgQNcD6R0GudKd3G25LgtFYANjR7lhmJO5frG7gcDmeR79jbDjt95gTJM/yk0mrv6+Q7FGgoOrwadODfRtFcL1d5FpKhGN7Gm8o9PEcjjkRU3qm+muymhlTaFu3VuhBkPIEaCQjmMeS45qQfm62b0W24t5brKBut5siHijjiv9QeYIPOgb0UUUBVAeEvbX9o7R6hdba0JBxqHk5+zzfUe2rY8JHSLxHZ80ykCTG5F95tB7OPqqjdgWPUwquMMdW9J/8AMeqgY0UUUAaXS7MKnegbqm5jGUPpXl6RTGig4dng3Nxb2ksTKZZkD41VkB3mw3eoxg8M19LCqH6Ipnalj3NK3siI/r+tXxQFFFFAUUVw7U2vBbLvTzRxL2yMFz6MnX1UHdRUHu/CrYLkRtLPj6mJiPxEBf1rRs/woxzFxFY3jdXu7+FjGN7O6cGUHXB9lBl4XI8R2UnNLxBnudHTHrJFVz1IaTaceT5SIcemJhp7BUs8IXTK2nt44fjIZhdW7dXcRtG2FlGSN4YIHaDUchGb25x863jIxzwXHuoLh6GXPWWFo/0oI/5BTmov4L2zsmy/yFHsqUUEB8JdyttcWF0+d0NNC26pJPWRhl0AyTvR4A/ipSLCe+GboGC3PC2B8tx/xmHAcPIX1k8Kk3hKUiC3kU4aO9tSD96UIf0Y17Qa4IVRQqKFVRhVAwAOwCtlFFBi6gggjIIwQeYNQrovP/Zl+YiW6ljGjk8Cjndhk9Mb/FMfovGTwOJvUZ6c2SNEszg7kW8s2OJhkwsv4Rhx3xjtoLToqO9BNqvPagSnM0LGGY9rJ870Mu6w7QwNFBW/h1vDPdWdkGIVQ00m72nReXIBvx1D/FrhfNmV+6RMH2qf6Uw6SXZn21fOdRFuxL3Y0/cNWVAu8cmXz4M98bBv0OD+9ejbMQ0cmM/8RSv6kYphXjKDodfTQYxTK3msG+6Qf2rOuGXZELHO4Ae1fJPtFYDZrr8nO47nw4/XB/WglXQJM7Vte6O4PsCD+tXfVGeCuKX+1U61kbdtpcbgI4so1BNXnQFJOk/Sm2sUDTv5TZ3I11d8cd1eOBzPAVGOmvhQgtg0dsyTTjQnOUQntI1dv4F17cVVLxSXEjTXTF2fiG4ns3tcADkg0HeaB/tbwlX9+SLUCzt8439GkbXkeA9XbxNJdmbGe4nKQRtc3AAMsszkhO+SRs7udfJGpxXVHayzSxW8GBLM26pI0RQMs5HYo/UgU4nxPcQ7JsyYrAGTxh1Pl3BjwJCzcd0vhc8/K5AV06+vTRpOpecRCVazbycJ2JGesBvZriVQwCbPtiyK4BwGlIYccZ4aVHvB9tJYute7u7q26zq+qkSMOj7u9nf3kOcZGMEcWq/oYooIwqhIokGgGFVQP0Ar596KSLPaGJsZXKkc8HUH/v3VT4BxD81vq15eSK4x++fPz/hW4hqztaVvjMZ6/BYSdII2RluZLe9tvnTwr5mcj46Eksg/jGR24pHtDomtjL10Epjgk3d2XV0i1zuyLnyomPz11XvBqDeKsy76kpOhZSVOMkaEHtyP3qwPBHtouj2cx3t1Q8OeaMcMuD9E8u/uq/p35+bpiY6S095s523JOeat4zWe8f3CwfBpfpFbxbPk+LuYI9UJ0kXOkkbDR0PaOGdcVNqqHaexmtwNwSPbI2/F1Xy9m3NoPpxn50R5A4zwqT9HOnKkIl3JF5eBDdRn4mbuyfk5O2NvVnlNTdfhMH90T/3dp/8A0x15WrwsFxs/MeA4uLYqSMgEXCYJHZmk7bCmkJ6+8lYc1gUQqfZl/YwoGt5exxDelkSNe12Cj9TSVumVu2RAJbk/+njZh63wFHrIrqtejFoh3hAjNzeTy2PpZ8k03UYGBoBwAoI949fy/J20UA18q4k3m/BHp/uNeHo9PKCLq9kZWBDR26LCpB4gnymI9BFSOigjXgvuWiuOqc5MsLIx7ZbOTqmb0tG0Z9AWiuJG6jaWcY3by2kzj5t3E8Dj0GSOE+kUUFe7El357yU8ZJ2fPbvM5/rTmkHRNcK+uciM8c8VP60/oCiiig0X0jLG7IMsFJUYzk+ika7QuMDJIPMeLSVI6KBd0b2vexXBktg0kwiKlRZyPhSw1wNRqMZpztjaO1rtCk42huHzkhspIgR2EhSSP3zUe2tfyxLeGJ2QtHbx5Q4OGlYkZGuu7W83PU3AivInjRiVjlSeXBx2+Vg9/DFHLdYbCaHzLC8B7TaSk+3crt8XuPsd7/ykv/RXJG6i+NrOropHxLieQE+ny9c/pjvrzo5Mk08sEgliliJ3SlzLk4JBIy2hGh780OiQ9GY5rddo30kE0Rt7Pdg66JoyWcsWK7wGcbq59Irs8GdmFu3XlBaRIPS7sSfXu13QbVmutn7R2fM2/cRW5aJzxljIODgfOUjdPbkdtc3g2uw15cHT462t5F15KXB/mFef9opt4acdp+tfTK5tsfh379PX7NuwtrrtbaIhcBra3aZwhGkhQoiFuRAJZgO8Z4Cqs6GpgROOLtcI3fuLCwz+M1Z3RzYX9j3ySu4ME7zRFzwTfKtFv8AMkMpPDOOGarforD8VaE85Lsj1JbL/AENa3AJ0I09Lw3u5/wBll8Sj9DU5uzaV3Z51H0g34l94Nb+id71F5C4V2AmkjKxoXYrJGHwFXUneB4d9aHObidh2qv4V/wC9e9GYppL2AWzBZDO775XeEaqgTfxz+djvAqxGPGbjHl1+ser0G5zPAdhz+9n5Yt6YW58Ih9lv/wDkpv8AopBtiytpy58V2hE0gxI0VlKN/wC+pjKP6xnU4IpEvUy3s2MvaWaFryedy7yvqMBuAJOgAAHknlSe22oqxm4lskIuG3bG2UyZOG1YkHeK6he1jwxipMY3vYLiG36trzaAtUZWPjOzpcLuOGXyydBkDTOKattu++um/wDxMv8A1VHdsK9vLeW4aRI5dnGV4DJvqj6HdXJOinOOetXK3GghfR7at490iSNI8RSQuWsngCkY3fKYnOcnT+GpnRRQFFFFBCulqhbiV+B8VhkyO2C8Rv0Bor3wgtrIAdf7MuB6zPHivKCv9nypA0iSOq7oRQWIGd0uumePm10nbcPzWL/cUt+wrs29YiLaM6FAR1s+MgcTIJR/tlHsrYoxoNPRQLxtJj5kEp+8Ao/3HP6UGa5PCONR/G5J9gA/emNFAtFrcHzp1H3I/wCpNe/2SD58srdvl7o/2gUxooIxtKzCLKiaBp7NeZ4rOefoFT3pds0T2sqYyQCyeldR7vXUNvIt5gCfOv4F9SRE8O7f/WrJNBAdor43syG4U/HW4BBHHK4B/YH1Vq6QMXht9pwaSLjrQOfL98g9x7qY9C4+pnvLNh5IbfQHmraHT0Yrm6KDxa5n2fLqj5aLPMEaj1r+qmgkqXrnqL+0G9LGpIQnSRGxvxn2aHkRXBJeJYT297bhnsGZwCq6xCQjrIZAPNZHwVB5bw1xmk+xrk7MuGtpj8RId6KQ6Aenl6fUedSuaxdXeW2dUeQYlR134Zh2SJz04MCDrXTuNvTXpNNSMxKdLzXyWTcrHNCwO7JG6HsKsCPYRXz50dVLe069iSxBwCe06Ko7z2dtTFrx4Ebq4bq1wGO7aypNATgn5OUBox3KcCoX0E2aL0MJorqZYAgjS2eNFG9vZ32c51wMboJ0NUfZ7YW4XbWm0xfOOX5+f2V99pzuq1pnEZ6/Ds4pLplQog35m3mfd13c6knsxUq6Pq+zdlT3r4WadVSAH5q67uOeTktj+EVLtl9EhjEkUNtb8Wt4SXMmPr528pwPogAdvemLja+0EKj+4WRyW+bI/dyxoPQB/FWjp05MznMz1lo7zeTuZpGOWtIxWO0Fe1tlGGzsNlxDE12wknPYNDrpnT9oyKb7AhS52zM6D4iwiWCEHkQCvqOQ9e9FboXN5e7VfPUxKY4M8woJY+wD8fdXV4HLUizeZvOnmZycchp++T66mpkvhEQLtCfPztmSH9Dj9qmcXRjCgw3d3FlRp1vWLnA5Shj6gRUQ8IOP7SOdd6wlA9StVm2WOqjwc/Fpr/oGf1oEgs9oIfJuYJV7JoSp/Ej8e/Fe/wBrXifK2O93206t/tkCEe01IKKBB8LYF+WSeDvlhcL+MAqfUa7rDb1tN8lcQuexZFJ/DnP6UxDUvvtiW83ysET/AHkHuoI50oBa5lUcTBaRfn3wH7CiufYWy4xtERQpuI16mVBJG7Z25cnXP+LPHpn5lFBr8LtmYr4S/NdY5R/oJil/2vGx7lFI6s7wu7KWW0WU6CJsSEcRFLhJNeweS/f1YqqNnSMUAfz1yrj+JTg/qKDpoorF3ABJIAHEk4FBlWq4uEjXedgo7ScVxPfvJpbrvf8AEfIQejm3q0rZBs0ZDSEyv2twH3V4D96BfbTCSW1Izh76U4Ix5kMGNOPM1ZdV5s9M3VpnJzcXTa+hFB/249VWHQQ3pZm1uob1RlD8XMO7kfZn1gdtdfTDY/jMST25+Nj8qNl+cDrj3eznUgvrRJY2jkGVYYIqH7LvpNnSC2uTvW7fITdnce79vRQdeytoQbTgMU4AkXz14EEfOXspas15szyWU3NqPNYcVH649emnKmHSfo25cXVmd2cakDg/eOWf3rb0b6YpN8XPiGYaFW0DejPA9xoM26YWksMmJQpKMN19DkqdKTeCPpHbWaXZuJAm8YiowSWx1mcAccZHtqSbX6P2zRyMYU3grEEDGu6eykfgT2RBN4y8sSSNGYdwuM7ueszjPoHsoHlztK62zmK1VrayOkszjypO5RppjkPWeVbumN2llaxbMsVzNMNxVByQG0Z2727dOZ4CnnS3plb2Ee7lXmxiOFDr3bwHmr/4KRdHNmeKiXau1HxO4yFb/DB4KB9MjQDlw7aDT0zAsNmw7Ogy80/xagfOyfLbuyxAHpPYanWwNlrbW8UC8I0AJ7TzPrNQzoXYS31ydqXS7q43bSPsXXyte7OvMknhirDoKt8III2rAc+dZz//AK5anPRPakU9tF1ThikaK68CpCDRgdR/WoX4QkztSz55tpxj/RL76k9rsNJ7e1lRzFOLeILNHjexuDRhwde4/odaCTUVHIdvvARHfqsZOizpnqX9JPybdzadh44kdAVruJwiM7eailm9AGT+lbKjnTi4TqVgdt0TtiQ8xEg35W9SDAP0nUc6D3wX2xkuDK64MUGWzylu5DM4z/CgjHoZa9qUeDyxZLMSOu7Jcs08i/RMnmr/AKUCr6FFFBILy2WWN43GVdSrDtBGDXzpeWb2l08Emc53CTzZB5D/APyRYPpjYcjX0jVaeGXowJYTdLkbibk4UZJTOVfTUmNsn7rNQVjNtTJ3YV61+eD5K+luHqGteJs0vg3Db55INEHq5+vNdGzSNzAVUKkqyrwBHHHaOYPMEV1UHijGg0HdXtFFAqgnEMkEhZd6JrjfjaRUby5CVZd8hSCpHA8jTC5271r5Wa4h4DdSNJV9OU3uPbnGlcV/cFm6mPdL48piMiMHn6TyFabnZMSRqqIgYsqB3+aXYLvkjXTOdOygf2t7OoSVJluoS4Vgse665OM6H5p4jFOdsbLjuYmikGh4EcQe0VxdGHMiyTn/ABXGh4/FqIyW/jbdyRyOmvGnVBCujl7JZzCyuWyp+Qk5Hu/7cjpT3bvRqC6+UXD8nXRv+/rrk6ebME1qzAeXF5aEaEY46+j9hTHo3tE3FtFKeLL5XpGh/Wgi0/Ry9t43EF1vx7pysnYF5Zzyzwrg8F+zr2dbpLS4W3X4vrWIyxzv7oXs+d2casLaPyMv+W/8pqO+ATzb30w/tLQS3oz0FtbImQ5lm1Jml4jmSBwXtzx76jNjbnbd400m8LCBsRIdBI3bj9+4gdtSbwobRMGzpivF8Rg/fOvr3c+ym3RbZotrSCEfNjGfvHVuHeTQbNuXrwxZijDuWRI11CgsQATgaKvE9wqM7U2pcxMUe9VpdN5Ley3wgPAsTJhcnhvHWpvVdxpG9/1UgjmXxybeTzg5eBGV2GoPU7pTXzetXhvGg4ekchuryC43TDFbwP1sk+EBO62irkkknkO2p90WQrZ2wYFSIY8g8R5IpBtXY0NlOLyO3j6k4Fwixj4vGcSoMaYyd4DiNeVTGOQMAykEEAgjgQeBoMZoVdSrqGUjBDDIPqqNnZdxZ+VZnrYOdrIdVH/Bc8PutkcACKlFFAt2LtuG5B6tjvLpJG43XQ9jIdRUY6o7R2h1a6xEmI9nUxODOdPrJNyIdyv2Cuzp9FEsaygmO5J3IZUIVhoSxY/ORVBZgezTXFSPwW7BEMHXlSpmVBGrcUhQHqwexjku3e+OQoJvRRRQFYugIIIBBGCDwINZUUHz3016ONsu6yoJtpc7hA4AZO595ATgfOTvU51IwIBByCMg1fHSDYsV5A8EwyjjiOKnkynkQeBr532lYzbLufFbojq21ikAwpHaOwdoPmnuNAxpbf3rFuphwZD5zcox2nv7BRf3rFuphwZD5zcox2nv7BXTYWSxLurk51ZjxY9pNB7Y2axLurz1ZjxY9pNa9rLmIgglcr1gXiU3hvY793NdlcG174xr5OC5BIzyA4sRx7B3kigfdDbgPCxJzJ1jGXs3m8rI/hIIx780+pB0N2Q1vCd8brOQd3jugKAAe/tp/Qce2pQlvMx4CN8/hNJPBzEVsUzzZiPRmuLpXtNrphZWuGLfLONQo7MjT0+ypbYWixRpGgwqKAPVQebR+Rl/y3/lNR3wCebe+mH9pakW0fkZf8t/5TUd8Anm3vph/aWgb+G2JjYKRnCzqW9G6w19ZFT2CUMqsODKCMdhGRS/pNsgXdrLAdC6ndJ5MNVPtqP+DDb/AF1v4vLlbi28h1bjgaA69nA9mO+gmlV5siVF2gvi7F0M0ygjXKOvWSnhqqTAAPwzKRk40sMGq96Lz+J3XUyjgkdtvfR3Wcwtw82UMRkfPTHMUFgkZ0Oo5g1F7BvEJlt2P91mP92Y/wCG54xEnkeKf6h2CpTXLtPZ8dxE8UoyjjB7e4g8iDqDQdVFIOj+0HV2tLlszoMxvjHXR/TH8Q4MB6edJunm2HkdNnWq7802BKAcYU8FzyDaljyUHmRQatkwf2xtAnjaxDyuwx72QNeczLk/8OMDi2l0gYpL0P6OpY2ywqd5vOlfGN9zxPo5AcgAKd0BRRRQFFFFAUk6XdF4NoW7QTrpxRx5yN9JT/TnS2+6Ry3EjW+zQjMhImuZATDER80Yx1j8sA4XiewwiwuduXkkyw3UbxxuF66ErHG3aEYxPvkcyNB2mgiF10bu9lymGWF5omyyTwozZ+8BkjlodR3ismuiP8G4/wCXk/6anzdBdqSayXoB75p2P/1vEP09lbF8ExchprpWI/8ATqx9sjMaCrpukcSnBWTe+iUIP60vO2B4ykjxSmIbum4dd3eOBy87dP8Apq9rXwYwrjeurpu4GJB/shDD20wTwfWPzklk/wA2eVx7Gcj2Cgp2fp3plLWYjHFxuj266VGtqdJry4ITKxoeIhcE+s7xOfZX0pa9DLCPVLOBT29WvuptDZRp5kaL91QP2FB807Au7iJNy02dIc8W6uaRmI5ndjHs4CncUG3ZfMsio/ijCEfmyCvoKigodug+3ZgQzxxg5BBZRoRj5qtWewvBptiwDm1mtj1mN9WzjyQccVP0j2VetFBS8t50hhPxmz4ZVHExHU+gLJn/AG1Buk99dNOt0lhdWNyPOfdfdcY5qYhg6d4I48M19Q0UHzjYeFm5TAnt45D2xvut+Hysn0AVjt3ppb3bg7kkD9RMu9INN4brxEEHisi6d719CXOyoJPPhjb7yKf6Uiu/B3s2TjaRrnnHlD7UINAr2XtqCdFaOaJiyqSqyKSCRkjAOdDpTDFJL7wK7OfzTPH3LIGH/wBiMf1pa3gdlj//AM+0ZlxjAYEYx/luv7UGPhK2jFBbpIWxcq+9aburb4xnT6ONG5agcSKceCroa8Cte3mWvJxkhv8ADDHOO5jpns3VAxio1N4L77rllndL3cHkjxh4CpByCp3GIIOvHjWzY8O17jrBbXEkDQyFJY7m6SYoR2qLZTgjUHeOeVBctFQSOLbduhkea2utzUwrEUdwOIVgQA2OGQcnAqWbE2vFdQrNC28re1TzVhxDA6EGg76KKKDXcTqis7HCqCScZ0HcNarVul0O0ZWiku0srVTulHkEU9x3eVgxxnhp5Z7RVnVzXWz4pQRJGj547yg/uKCCwXMd8PFrV0t9mx5R3jIVp8aFIjnyYx85wMtnCkamprZyW8SLHG0SIgAVVZQAByAzSo9A9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RbpQOqkW/tWR5Y13Z4g4+Pi444/KJqVPew5jHd8Atm/Ybb8pfdR8Atm/Ybb8pfdQZR9ONnFFk8dtgGUMA0yBsH+EnOe7FQ/a3Sm1t7nxvZ8hmMhAu7eKN2Eo4CRCFwso9OGHHGM1PrPo7axDEdtCg/hjX3UxRABgAAd1Brs7kSIsi53WUEbwKnUcwdQe40VuooP//Z"/>
          <p:cNvSpPr>
            <a:spLocks noChangeAspect="1" noChangeArrowheads="1"/>
          </p:cNvSpPr>
          <p:nvPr/>
        </p:nvSpPr>
        <p:spPr bwMode="auto">
          <a:xfrm>
            <a:off x="154361" y="-144462"/>
            <a:ext cx="30241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3519245" y="355328"/>
            <a:ext cx="482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Braunschweig</a:t>
            </a:r>
          </a:p>
        </p:txBody>
      </p:sp>
      <p:pic>
        <p:nvPicPr>
          <p:cNvPr id="69" name="Picture 2" descr="D:\_daten\dienstliches\2014\ppt\PPT_HG_Folie_02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07064" y="6536953"/>
            <a:ext cx="4326575" cy="168325"/>
          </a:xfrm>
          <a:prstGeom prst="rect">
            <a:avLst/>
          </a:prstGeom>
          <a:noFill/>
        </p:spPr>
      </p:pic>
      <p:cxnSp>
        <p:nvCxnSpPr>
          <p:cNvPr id="38" name="Gerade Verbindung 37"/>
          <p:cNvCxnSpPr/>
          <p:nvPr userDrawn="1"/>
        </p:nvCxnSpPr>
        <p:spPr>
          <a:xfrm>
            <a:off x="3624293" y="6496259"/>
            <a:ext cx="5214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Datumsplatzhalter 39"/>
          <p:cNvSpPr>
            <a:spLocks noGrp="1"/>
          </p:cNvSpPr>
          <p:nvPr>
            <p:ph type="dt" sz="half" idx="10"/>
          </p:nvPr>
        </p:nvSpPr>
        <p:spPr>
          <a:xfrm>
            <a:off x="-322005" y="6621116"/>
            <a:ext cx="3929063" cy="230400"/>
          </a:xfrm>
        </p:spPr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42" name="Foliennummernplatzhalter 4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4" name="Fußzeilenplatzhalter 4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7174473" y="2275657"/>
            <a:ext cx="14996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Optics</a:t>
            </a:r>
          </a:p>
        </p:txBody>
      </p:sp>
      <p:sp>
        <p:nvSpPr>
          <p:cNvPr id="62" name="Text Box 18"/>
          <p:cNvSpPr txBox="1">
            <a:spLocks noChangeArrowheads="1"/>
          </p:cNvSpPr>
          <p:nvPr userDrawn="1"/>
        </p:nvSpPr>
        <p:spPr bwMode="auto">
          <a:xfrm>
            <a:off x="4220568" y="2153769"/>
            <a:ext cx="247595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pPr algn="l"/>
            <a:r>
              <a:rPr lang="en-US" sz="1600" dirty="0">
                <a:latin typeface="Arial" pitchFamily="34" charset="0"/>
                <a:cs typeface="Arial" pitchFamily="34" charset="0"/>
              </a:rPr>
              <a:t>Chemical Physics and</a:t>
            </a:r>
          </a:p>
          <a:p>
            <a:pPr algn="l"/>
            <a:r>
              <a:rPr lang="en-US" sz="1600" dirty="0">
                <a:latin typeface="Arial" pitchFamily="34" charset="0"/>
                <a:cs typeface="Arial" pitchFamily="34" charset="0"/>
              </a:rPr>
              <a:t>Explosion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Protection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18"/>
          <p:cNvSpPr txBox="1">
            <a:spLocks noChangeArrowheads="1"/>
          </p:cNvSpPr>
          <p:nvPr userDrawn="1"/>
        </p:nvSpPr>
        <p:spPr bwMode="auto">
          <a:xfrm>
            <a:off x="4220568" y="1330220"/>
            <a:ext cx="20759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18000" bIns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Mechanics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and Acoustics</a:t>
            </a:r>
          </a:p>
        </p:txBody>
      </p:sp>
      <p:sp>
        <p:nvSpPr>
          <p:cNvPr id="58" name="Text Box 18"/>
          <p:cNvSpPr txBox="1">
            <a:spLocks noChangeArrowheads="1"/>
          </p:cNvSpPr>
          <p:nvPr userDrawn="1"/>
        </p:nvSpPr>
        <p:spPr bwMode="auto">
          <a:xfrm>
            <a:off x="7174473" y="1449907"/>
            <a:ext cx="14996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Electricity</a:t>
            </a: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7174473" y="2986776"/>
            <a:ext cx="149969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Ionizing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Radiation</a:t>
            </a:r>
          </a:p>
        </p:txBody>
      </p:sp>
      <p:sp>
        <p:nvSpPr>
          <p:cNvPr id="53" name="Text Box 18"/>
          <p:cNvSpPr txBox="1">
            <a:spLocks noChangeArrowheads="1"/>
          </p:cNvSpPr>
          <p:nvPr userDrawn="1"/>
        </p:nvSpPr>
        <p:spPr bwMode="auto">
          <a:xfrm>
            <a:off x="4220568" y="2978934"/>
            <a:ext cx="200030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Precision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Engineering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7178706" y="4653136"/>
            <a:ext cx="16439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Administrative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Services</a:t>
            </a:r>
          </a:p>
        </p:txBody>
      </p:sp>
      <p:sp>
        <p:nvSpPr>
          <p:cNvPr id="49" name="Text Box 18"/>
          <p:cNvSpPr txBox="1">
            <a:spLocks noChangeArrowheads="1"/>
          </p:cNvSpPr>
          <p:nvPr userDrawn="1"/>
        </p:nvSpPr>
        <p:spPr bwMode="auto">
          <a:xfrm>
            <a:off x="4220568" y="4653136"/>
            <a:ext cx="207597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18000" bIns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Cross-Sectional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Services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5F50967E-FAB1-4B44-98E2-3F2629CAFF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23926" y="1283001"/>
            <a:ext cx="576000" cy="576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6F5ACEED-326C-4BF0-B2FA-DDDA44D045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2569" y="1286485"/>
            <a:ext cx="576000" cy="576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EC538FC7-C3E2-4F7E-8C23-70DF66DEB4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23926" y="2110241"/>
            <a:ext cx="576000" cy="5760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33CE5D09-B578-4246-B36A-A6B7BC0A382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52569" y="2938212"/>
            <a:ext cx="576000" cy="576000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D016BCE2-A0BE-498D-8DBE-34BC4FF908E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23926" y="2938656"/>
            <a:ext cx="576000" cy="576000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9FB5B889-EA14-4E89-88B5-1DF47409194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552569" y="2106243"/>
            <a:ext cx="576000" cy="57600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CF62B867-AB0A-4986-9205-9996F231EA1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552569" y="4606526"/>
            <a:ext cx="576000" cy="576000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47753D2A-8903-4D00-A62D-6533650F778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23926" y="4606437"/>
            <a:ext cx="576000" cy="576000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3AD4209C-65AF-43AF-A2E3-A7520B3C181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23926" y="3767922"/>
            <a:ext cx="576000" cy="576000"/>
          </a:xfrm>
          <a:prstGeom prst="rect">
            <a:avLst/>
          </a:prstGeom>
        </p:spPr>
      </p:pic>
      <p:sp>
        <p:nvSpPr>
          <p:cNvPr id="78" name="Text Box 18">
            <a:extLst>
              <a:ext uri="{FF2B5EF4-FFF2-40B4-BE49-F238E27FC236}">
                <a16:creationId xmlns:a16="http://schemas.microsoft.com/office/drawing/2014/main" id="{95BCD4AA-E593-43A0-A1A9-452BD916CE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20568" y="3809701"/>
            <a:ext cx="23145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Legal and Inter-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national Metrology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BF6AEDA3-38FA-48FC-B926-5BF53916E53B}"/>
              </a:ext>
            </a:extLst>
          </p:cNvPr>
          <p:cNvSpPr txBox="1"/>
          <p:nvPr userDrawn="1"/>
        </p:nvSpPr>
        <p:spPr>
          <a:xfrm>
            <a:off x="4167775" y="5496067"/>
            <a:ext cx="1872372" cy="447056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 anchor="ctr" anchorCtr="0">
            <a:noAutofit/>
          </a:bodyPr>
          <a:lstStyle>
            <a:defPPr>
              <a:defRPr lang="de-DE"/>
            </a:defPPr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dirty="0"/>
              <a:t>QUEST</a:t>
            </a:r>
            <a:br>
              <a:rPr lang="en-GB" dirty="0"/>
            </a:br>
            <a:r>
              <a:rPr lang="en-GB" dirty="0"/>
              <a:t>Institute at PTB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266086C3-CAF8-4070-8CD0-CAB24AAD7D00}"/>
              </a:ext>
            </a:extLst>
          </p:cNvPr>
          <p:cNvSpPr txBox="1"/>
          <p:nvPr userDrawn="1"/>
        </p:nvSpPr>
        <p:spPr>
          <a:xfrm>
            <a:off x="7136376" y="5505863"/>
            <a:ext cx="1872372" cy="447056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lIns="72000" rIns="72000" rtlCol="0" anchor="ctr" anchorCtr="0">
            <a:noAutofit/>
          </a:bodyPr>
          <a:lstStyle>
            <a:defPPr>
              <a:defRPr lang="de-DE"/>
            </a:defPPr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dirty="0"/>
              <a:t>Fundamental Physics for Metrology</a:t>
            </a:r>
          </a:p>
        </p:txBody>
      </p:sp>
      <p:pic>
        <p:nvPicPr>
          <p:cNvPr id="82" name="Grafik 81">
            <a:extLst>
              <a:ext uri="{FF2B5EF4-FFF2-40B4-BE49-F238E27FC236}">
                <a16:creationId xmlns:a16="http://schemas.microsoft.com/office/drawing/2014/main" id="{0F1F103F-FDDB-4280-80EC-49A67289393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32421" y="5434145"/>
            <a:ext cx="576000" cy="552000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75558A12-BDC0-4E14-BF14-1815E5BAAE0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552569" y="5441391"/>
            <a:ext cx="576000" cy="576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rechts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44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6665" y="1296000"/>
            <a:ext cx="8712000" cy="50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7581034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Grafik 8" descr="PTB-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rechts+Linie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44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6665" y="1296000"/>
            <a:ext cx="8712000" cy="50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7581034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Grafik 8" descr="PTB-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44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6665" y="1296000"/>
            <a:ext cx="8712000" cy="50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382400" y="218868"/>
            <a:ext cx="7581034" cy="7776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Grafik 8" descr="PTB-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Linie+Überschrif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44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6664" y="1296000"/>
            <a:ext cx="8712000" cy="50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382400" y="218868"/>
            <a:ext cx="7581034" cy="7776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Grafik 8" descr="PTB-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Text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44000"/>
            <a:ext cx="0" cy="0"/>
          </a:xfrm>
          <a:prstGeom prst="rect">
            <a:avLst/>
          </a:prstGeom>
          <a:noFill/>
        </p:spPr>
      </p:pic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6665" y="1296000"/>
            <a:ext cx="8712000" cy="50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 baseline="0"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572500" cy="7776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4" name="Grafik 13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15" name="Grafik 14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o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98264" y="1296000"/>
            <a:ext cx="8712000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oLinie+Log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98264" y="1296000"/>
            <a:ext cx="8712000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_Logo_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98264" y="1296000"/>
            <a:ext cx="8712000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  <p:grpSp>
        <p:nvGrpSpPr>
          <p:cNvPr id="11" name="Gruppieren 10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6" name="Grafik 15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18" name="Grafik 17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Aufzählung/Inhalte+Logo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98264" y="1296000"/>
            <a:ext cx="8712000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  <p:cxnSp>
        <p:nvCxnSpPr>
          <p:cNvPr id="14" name="Gerade Verbindung 13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6" name="Gerade Verbindung 15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9" name="Grafik 18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20" name="Grafik 19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Aufzählung/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98264" y="1296000"/>
            <a:ext cx="8712000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1382400" y="218868"/>
            <a:ext cx="7581034" cy="7776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nach Deckblat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xQTEhQUExQWFhUXFhkbFRgVFx8cHxwgHBcdICAgHx0eHCggICIlHCAeJDEjJSkrLi4uGB8zODMsNyguLisBCgoKDg0OFxAPFiwcHSU3My43NSstLCs2Nzc3NzI3NzE3NS0sLCwsNywvMzcsNDQxLDcsLissKzEsLC00NSwsLP/AABEIALsAyAMBIgACEQEDEQH/xAAcAAACAgMBAQAAAAAAAAAAAAAABQYHAgMEAQj/xABMEAACAQMBBAQIDAMGBQQDAQABAgMABBEhBRIxQQYTUWEHFCIycYGR0RYjM0JSU1RykpOhsWKywRUkQ3OComOU0uHwZHSDo5WztDT/xAAaAQEAAwADAAAAAAAAAAAAAAAAAgQFAQMG/8QALREBAAIBAgQDBgcAAAAAAAAAAAECEQMEBRIhURQxwQYycaGx4RMVI0GR0fD/2gAMAwEAAhEDEQA/ALxooooCiiigKKKKAorTd3SRIXkdURRlmYgAekmoBtrwrwjK2UTXTfWE7kQ/1kEt6FHrFBYtct/tGKFd6aVIx2uwX9zVFbU6abQuZDFLP1CsuUFqN3OvlDfOWyNOGONKl2ZFvb5Xff6UhLt7WyaC4r/wo7MiBPjIfH1Ss/6qMUvl8LVvruW12/f1ar/O4P6VWV5bh43j5MpA9Y99a9kT78MbHjugH0jQ0FiP4XDy2fMdecsY09Wde79aYbK8Ik1zH1kOzpGXeZctPGNVOCDz491VtUu8GYxaP/7ib+c0El+GlyPO2bKf8ueNv5itZW3hJtTvCWK5h3GKuZIWKqwxkM6byAjPbWU8wRWdvNVSzegDJ/SkvQaFls4mbR5d6Z/vSsXP70E52Rt+2uhm3nil+44J9nGmVV9tLo9bTkNJChccHA3XB7Q64YHvzSro1tTaAEklvMJ7dZCkMd2SWdU0LCYajLZxvK2QAc0FrUVGdh9NIZ3EMqvbXB4RTDG9/luPJkH3TntAqTUBRRRQFFFFAUUUUBRRRQFFFR/pj0wttnRdZO2WbPVxrq7nsA7O/gM0Du5uEjVnkYKijLMxwAO8mqv6U+F4AOuzouv3fOnbzB91fOcjjyHpqEbd2pdbTkEl4dyEHMdqhO6O9z84+kezhWaKAAAMAcAKDXd3T3pWa5mNxnVAdI1z9GPgPSda2ilcsfi7GRBmJtZVHzT9JR+49dMkcEAg5B1BFBx7Wtyybyeeh3k9I4j1jSui0uRIiuOBGdeXaD6K6dl2c93KYbSMSMvyjscRx/fbtPJRqcGrA6N+CS1iGbom6cktusN2JSeO7GDr6WJ9VBWMe0Y2bcjLSv8ARhUyH2IDXRsbYF95YWxuSpdmTKqmAdeDsCNc6V9C2lpHEu7GiovYihR7BW6goRejm0uP9nyYz9ZHn2b2P1ptsFrywtZOu2dcbqvLIzB4sBTrw385GuauWtdzCHRkbVWUq3oIwaCj+k/TN5bR41tJk8YURo+8hHl9ytnUZxwqQWfTWyz1ZZ4NwKAJ0KYHBddV5aa8qhk9o62EsJ1ltHZdO2B8gjsyoB9BqV9DrlTtOLIUx3do6nOoO4ysBjgdGP60DLpTfnqFjhYdZdN1ULA6eUPKcEcQiZb2DiRTaxtFhjSJBhEUKo7gMVo2z4P0SRbnZ4SKdN74ps9S+/jeG6Pk2OB5a9moOmNex9rCbfVkaKaMgTQvjeQnhw0Knkw0NB0bS2dFcIY5o1kQ67rDOvaOw99Rq26QXVhcPDb79/bxIHmiY5lgBOFVZDkuSMkIQTheNOOkO1GiVY4QGuZSVhU8Bji7fwIDk+ocTW7YOyVtohGCWYktI7cXdvOY+k+wYFBJujPSe2v4+stpQ4GN5eDKTyZeIpxVT9IeizmUXlg/UXi51GAsoPzXHDXtPr5ESToB0+S+3oZk6i8j0lhY8cfOTPEdo5Z5jBITSiiigKKKKAoopV0n29FY20lxMcKg0HNjyUd5NAo8IXTiLZkO83lzvkQxDix7T2KOZ9QqjbGVryQ3lzKJp279IxyULy/87yd0cst5cPfXXysnya8kTkB6v/Nayu9mhjvITHJ9JOf3hwb10HdRSw7QaLAnXT6xNV9Y4r+tMY3DAEHIOoIoMq5+jXRuW4u/Fbd9yIrvytjPUjPzeWW1wO4mtlxMEVnbgoJPqq3fBhsDxWzDuPj7jEsx5jI8lfQq4Hpz20D/AGFsaG0hWG3QJGvIcSeZJ4knmTTCiigKKKKAooooKh6QWe5tO9jPmzpHKP8AUpjb+UVHei9xuDZcp4w3QiY9zFoj+pHsqa+EuLc2hYy4+UiniY96lHUfzew1Xkw3bW/C6GG4aRQR2FZB+ufZRy+jqivTXo+ZAt1bj+9wA7mNOtTQtE3aGxoeRwe0GTwShlVhwYAj1jNZ0cKv6IQiVfHnKtLcqCN3hHH82Jc6+TzPEnNSOlFvb+LX1zbYxHJ/eYMcBvnEq+qTDf8AyHspsTQe1AfCZs6MtDLC7JtBSPF+q1d8HgQNcD6R0GudKd3G25LgtFYANjR7lhmJO5frG7gcDmeR79jbDjt95gTJM/yk0mrv6+Q7FGgoOrwadODfRtFcL1d5FpKhGN7Gm8o9PEcjjkRU3qm+muymhlTaFu3VuhBkPIEaCQjmMeS45qQfm62b0W24t5brKBut5siHijjiv9QeYIPOgb0UUUBVAeEvbX9o7R6hdba0JBxqHk5+zzfUe2rY8JHSLxHZ80ykCTG5F95tB7OPqqjdgWPUwquMMdW9J/8AMeqgY0UUUAaXS7MKnegbqm5jGUPpXl6RTGig4dng3Nxb2ksTKZZkD41VkB3mw3eoxg8M19LCqH6Ipnalj3NK3siI/r+tXxQFFFFAUUVw7U2vBbLvTzRxL2yMFz6MnX1UHdRUHu/CrYLkRtLPj6mJiPxEBf1rRs/woxzFxFY3jdXu7+FjGN7O6cGUHXB9lBl4XI8R2UnNLxBnudHTHrJFVz1IaTaceT5SIcemJhp7BUs8IXTK2nt44fjIZhdW7dXcRtG2FlGSN4YIHaDUchGb25x863jIxzwXHuoLh6GXPWWFo/0oI/5BTmov4L2zsmy/yFHsqUUEB8JdyttcWF0+d0NNC26pJPWRhl0AyTvR4A/ipSLCe+GboGC3PC2B8tx/xmHAcPIX1k8Kk3hKUiC3kU4aO9tSD96UIf0Y17Qa4IVRQqKFVRhVAwAOwCtlFFBi6gggjIIwQeYNQrovP/Zl+YiW6ljGjk8Cjndhk9Mb/FMfovGTwOJvUZ6c2SNEszg7kW8s2OJhkwsv4Rhx3xjtoLToqO9BNqvPagSnM0LGGY9rJ870Mu6w7QwNFBW/h1vDPdWdkGIVQ00m72nReXIBvx1D/FrhfNmV+6RMH2qf6Uw6SXZn21fOdRFuxL3Y0/cNWVAu8cmXz4M98bBv0OD+9ejbMQ0cmM/8RSv6kYphXjKDodfTQYxTK3msG+6Qf2rOuGXZELHO4Ae1fJPtFYDZrr8nO47nw4/XB/WglXQJM7Vte6O4PsCD+tXfVGeCuKX+1U61kbdtpcbgI4so1BNXnQFJOk/Sm2sUDTv5TZ3I11d8cd1eOBzPAVGOmvhQgtg0dsyTTjQnOUQntI1dv4F17cVVLxSXEjTXTF2fiG4ns3tcADkg0HeaB/tbwlX9+SLUCzt8439GkbXkeA9XbxNJdmbGe4nKQRtc3AAMsszkhO+SRs7udfJGpxXVHayzSxW8GBLM26pI0RQMs5HYo/UgU4nxPcQ7JsyYrAGTxh1Pl3BjwJCzcd0vhc8/K5AV06+vTRpOpecRCVazbycJ2JGesBvZriVQwCbPtiyK4BwGlIYccZ4aVHvB9tJYute7u7q26zq+qkSMOj7u9nf3kOcZGMEcWq/oYooIwqhIokGgGFVQP0Ar596KSLPaGJsZXKkc8HUH/v3VT4BxD81vq15eSK4x++fPz/hW4hqztaVvjMZ6/BYSdII2RluZLe9tvnTwr5mcj46Eksg/jGR24pHtDomtjL10Epjgk3d2XV0i1zuyLnyomPz11XvBqDeKsy76kpOhZSVOMkaEHtyP3qwPBHtouj2cx3t1Q8OeaMcMuD9E8u/uq/p35+bpiY6S095s523JOeat4zWe8f3CwfBpfpFbxbPk+LuYI9UJ0kXOkkbDR0PaOGdcVNqqHaexmtwNwSPbI2/F1Xy9m3NoPpxn50R5A4zwqT9HOnKkIl3JF5eBDdRn4mbuyfk5O2NvVnlNTdfhMH90T/3dp/8A0x15WrwsFxs/MeA4uLYqSMgEXCYJHZmk7bCmkJ6+8lYc1gUQqfZl/YwoGt5exxDelkSNe12Cj9TSVumVu2RAJbk/+njZh63wFHrIrqtejFoh3hAjNzeTy2PpZ8k03UYGBoBwAoI949fy/J20UA18q4k3m/BHp/uNeHo9PKCLq9kZWBDR26LCpB4gnymI9BFSOigjXgvuWiuOqc5MsLIx7ZbOTqmb0tG0Z9AWiuJG6jaWcY3by2kzj5t3E8Dj0GSOE+kUUFe7El357yU8ZJ2fPbvM5/rTmkHRNcK+uciM8c8VP60/oCiiig0X0jLG7IMsFJUYzk+ika7QuMDJIPMeLSVI6KBd0b2vexXBktg0kwiKlRZyPhSw1wNRqMZpztjaO1rtCk42huHzkhspIgR2EhSSP3zUe2tfyxLeGJ2QtHbx5Q4OGlYkZGuu7W83PU3AivInjRiVjlSeXBx2+Vg9/DFHLdYbCaHzLC8B7TaSk+3crt8XuPsd7/ykv/RXJG6i+NrOropHxLieQE+ny9c/pjvrzo5Mk08sEgliliJ3SlzLk4JBIy2hGh780OiQ9GY5rddo30kE0Rt7Pdg66JoyWcsWK7wGcbq59Irs8GdmFu3XlBaRIPS7sSfXu13QbVmutn7R2fM2/cRW5aJzxljIODgfOUjdPbkdtc3g2uw15cHT462t5F15KXB/mFef9opt4acdp+tfTK5tsfh379PX7NuwtrrtbaIhcBra3aZwhGkhQoiFuRAJZgO8Z4Cqs6GpgROOLtcI3fuLCwz+M1Z3RzYX9j3ySu4ME7zRFzwTfKtFv8AMkMpPDOOGarforD8VaE85Lsj1JbL/AENa3AJ0I09Lw3u5/wBll8Sj9DU5uzaV3Z51H0g34l94Nb+id71F5C4V2AmkjKxoXYrJGHwFXUneB4d9aHObidh2qv4V/wC9e9GYppL2AWzBZDO775XeEaqgTfxz+djvAqxGPGbjHl1+ser0G5zPAdhz+9n5Yt6YW58Ih9lv/wDkpv8AopBtiytpy58V2hE0gxI0VlKN/wC+pjKP6xnU4IpEvUy3s2MvaWaFryedy7yvqMBuAJOgAAHknlSe22oqxm4lskIuG3bG2UyZOG1YkHeK6he1jwxipMY3vYLiG36trzaAtUZWPjOzpcLuOGXyydBkDTOKattu++um/wDxMv8A1VHdsK9vLeW4aRI5dnGV4DJvqj6HdXJOinOOetXK3GghfR7at490iSNI8RSQuWsngCkY3fKYnOcnT+GpnRRQFFFFBCulqhbiV+B8VhkyO2C8Rv0Bor3wgtrIAdf7MuB6zPHivKCv9nypA0iSOq7oRQWIGd0uumePm10nbcPzWL/cUt+wrs29YiLaM6FAR1s+MgcTIJR/tlHsrYoxoNPRQLxtJj5kEp+8Ao/3HP6UGa5PCONR/G5J9gA/emNFAtFrcHzp1H3I/wCpNe/2SD58srdvl7o/2gUxooIxtKzCLKiaBp7NeZ4rOefoFT3pds0T2sqYyQCyeldR7vXUNvIt5gCfOv4F9SRE8O7f/WrJNBAdor43syG4U/HW4BBHHK4B/YH1Vq6QMXht9pwaSLjrQOfL98g9x7qY9C4+pnvLNh5IbfQHmraHT0Yrm6KDxa5n2fLqj5aLPMEaj1r+qmgkqXrnqL+0G9LGpIQnSRGxvxn2aHkRXBJeJYT297bhnsGZwCq6xCQjrIZAPNZHwVB5bw1xmk+xrk7MuGtpj8RId6KQ6Aenl6fUedSuaxdXeW2dUeQYlR134Zh2SJz04MCDrXTuNvTXpNNSMxKdLzXyWTcrHNCwO7JG6HsKsCPYRXz50dVLe069iSxBwCe06Ko7z2dtTFrx4Ebq4bq1wGO7aypNATgn5OUBox3KcCoX0E2aL0MJorqZYAgjS2eNFG9vZ32c51wMboJ0NUfZ7YW4XbWm0xfOOX5+f2V99pzuq1pnEZ6/Ds4pLplQog35m3mfd13c6knsxUq6Pq+zdlT3r4WadVSAH5q67uOeTktj+EVLtl9EhjEkUNtb8Wt4SXMmPr528pwPogAdvemLja+0EKj+4WRyW+bI/dyxoPQB/FWjp05MznMz1lo7zeTuZpGOWtIxWO0Fe1tlGGzsNlxDE12wknPYNDrpnT9oyKb7AhS52zM6D4iwiWCEHkQCvqOQ9e9FboXN5e7VfPUxKY4M8woJY+wD8fdXV4HLUizeZvOnmZycchp++T66mpkvhEQLtCfPztmSH9Dj9qmcXRjCgw3d3FlRp1vWLnA5Shj6gRUQ8IOP7SOdd6wlA9StVm2WOqjwc/Fpr/oGf1oEgs9oIfJuYJV7JoSp/Ej8e/Fe/wBrXifK2O93206t/tkCEe01IKKBB8LYF+WSeDvlhcL+MAqfUa7rDb1tN8lcQuexZFJ/DnP6UxDUvvtiW83ysET/AHkHuoI50oBa5lUcTBaRfn3wH7CiufYWy4xtERQpuI16mVBJG7Z25cnXP+LPHpn5lFBr8LtmYr4S/NdY5R/oJil/2vGx7lFI6s7wu7KWW0WU6CJsSEcRFLhJNeweS/f1YqqNnSMUAfz1yrj+JTg/qKDpoorF3ABJIAHEk4FBlWq4uEjXedgo7ScVxPfvJpbrvf8AEfIQejm3q0rZBs0ZDSEyv2twH3V4D96BfbTCSW1Izh76U4Ix5kMGNOPM1ZdV5s9M3VpnJzcXTa+hFB/249VWHQQ3pZm1uob1RlD8XMO7kfZn1gdtdfTDY/jMST25+Nj8qNl+cDrj3eznUgvrRJY2jkGVYYIqH7LvpNnSC2uTvW7fITdnce79vRQdeytoQbTgMU4AkXz14EEfOXspas15szyWU3NqPNYcVH649emnKmHSfo25cXVmd2cakDg/eOWf3rb0b6YpN8XPiGYaFW0DejPA9xoM26YWksMmJQpKMN19DkqdKTeCPpHbWaXZuJAm8YiowSWx1mcAccZHtqSbX6P2zRyMYU3grEEDGu6eykfgT2RBN4y8sSSNGYdwuM7ueszjPoHsoHlztK62zmK1VrayOkszjypO5RppjkPWeVbumN2llaxbMsVzNMNxVByQG0Z2727dOZ4CnnS3plb2Ee7lXmxiOFDr3bwHmr/4KRdHNmeKiXau1HxO4yFb/DB4KB9MjQDlw7aDT0zAsNmw7Ogy80/xagfOyfLbuyxAHpPYanWwNlrbW8UC8I0AJ7TzPrNQzoXYS31ydqXS7q43bSPsXXyte7OvMknhirDoKt8III2rAc+dZz//AK5anPRPakU9tF1ThikaK68CpCDRgdR/WoX4QkztSz55tpxj/RL76k9rsNJ7e1lRzFOLeILNHjexuDRhwde4/odaCTUVHIdvvARHfqsZOizpnqX9JPybdzadh44kdAVruJwiM7eailm9AGT+lbKjnTi4TqVgdt0TtiQ8xEg35W9SDAP0nUc6D3wX2xkuDK64MUGWzylu5DM4z/CgjHoZa9qUeDyxZLMSOu7Jcs08i/RMnmr/AKUCr6FFFBILy2WWN43GVdSrDtBGDXzpeWb2l08Emc53CTzZB5D/APyRYPpjYcjX0jVaeGXowJYTdLkbibk4UZJTOVfTUmNsn7rNQVjNtTJ3YV61+eD5K+luHqGteJs0vg3Db55INEHq5+vNdGzSNzAVUKkqyrwBHHHaOYPMEV1UHijGg0HdXtFFAqgnEMkEhZd6JrjfjaRUby5CVZd8hSCpHA8jTC5271r5Wa4h4DdSNJV9OU3uPbnGlcV/cFm6mPdL48piMiMHn6TyFabnZMSRqqIgYsqB3+aXYLvkjXTOdOygf2t7OoSVJluoS4Vgse665OM6H5p4jFOdsbLjuYmikGh4EcQe0VxdGHMiyTn/ABXGh4/FqIyW/jbdyRyOmvGnVBCujl7JZzCyuWyp+Qk5Hu/7cjpT3bvRqC6+UXD8nXRv+/rrk6ebME1qzAeXF5aEaEY46+j9hTHo3tE3FtFKeLL5XpGh/Wgi0/Ry9t43EF1vx7pysnYF5Zzyzwrg8F+zr2dbpLS4W3X4vrWIyxzv7oXs+d2casLaPyMv+W/8pqO+ATzb30w/tLQS3oz0FtbImQ5lm1Jml4jmSBwXtzx76jNjbnbd400m8LCBsRIdBI3bj9+4gdtSbwobRMGzpivF8Rg/fOvr3c+ym3RbZotrSCEfNjGfvHVuHeTQbNuXrwxZijDuWRI11CgsQATgaKvE9wqM7U2pcxMUe9VpdN5Ley3wgPAsTJhcnhvHWpvVdxpG9/1UgjmXxybeTzg5eBGV2GoPU7pTXzetXhvGg4ekchuryC43TDFbwP1sk+EBO62irkkknkO2p90WQrZ2wYFSIY8g8R5IpBtXY0NlOLyO3j6k4Fwixj4vGcSoMaYyd4DiNeVTGOQMAykEEAgjgQeBoMZoVdSrqGUjBDDIPqqNnZdxZ+VZnrYOdrIdVH/Bc8PutkcACKlFFAt2LtuG5B6tjvLpJG43XQ9jIdRUY6o7R2h1a6xEmI9nUxODOdPrJNyIdyv2Cuzp9FEsaygmO5J3IZUIVhoSxY/ORVBZgezTXFSPwW7BEMHXlSpmVBGrcUhQHqwexjku3e+OQoJvRRRQFYugIIIBBGCDwINZUUHz3016ONsu6yoJtpc7hA4AZO595ATgfOTvU51IwIBByCMg1fHSDYsV5A8EwyjjiOKnkynkQeBr532lYzbLufFbojq21ikAwpHaOwdoPmnuNAxpbf3rFuphwZD5zcox2nv7BRf3rFuphwZD5zcox2nv7BXTYWSxLurk51ZjxY9pNB7Y2axLurz1ZjxY9pNa9rLmIgglcr1gXiU3hvY793NdlcG174xr5OC5BIzyA4sRx7B3kigfdDbgPCxJzJ1jGXs3m8rI/hIIx780+pB0N2Q1vCd8brOQd3jugKAAe/tp/Qce2pQlvMx4CN8/hNJPBzEVsUzzZiPRmuLpXtNrphZWuGLfLONQo7MjT0+ypbYWixRpGgwqKAPVQebR+Rl/y3/lNR3wCebe+mH9pakW0fkZf8t/5TUd8Anm3vph/aWgb+G2JjYKRnCzqW9G6w19ZFT2CUMqsODKCMdhGRS/pNsgXdrLAdC6ndJ5MNVPtqP+DDb/AF1v4vLlbi28h1bjgaA69nA9mO+gmlV5siVF2gvi7F0M0ygjXKOvWSnhqqTAAPwzKRk40sMGq96Lz+J3XUyjgkdtvfR3Wcwtw82UMRkfPTHMUFgkZ0Oo5g1F7BvEJlt2P91mP92Y/wCG54xEnkeKf6h2CpTXLtPZ8dxE8UoyjjB7e4g8iDqDQdVFIOj+0HV2tLlszoMxvjHXR/TH8Q4MB6edJunm2HkdNnWq7802BKAcYU8FzyDaljyUHmRQatkwf2xtAnjaxDyuwx72QNeczLk/8OMDi2l0gYpL0P6OpY2ywqd5vOlfGN9zxPo5AcgAKd0BRRRQFFFFAUk6XdF4NoW7QTrpxRx5yN9JT/TnS2+6Ry3EjW+zQjMhImuZATDER80Yx1j8sA4XiewwiwuduXkkyw3UbxxuF66ErHG3aEYxPvkcyNB2mgiF10bu9lymGWF5omyyTwozZ+8BkjlodR3ismuiP8G4/wCXk/6anzdBdqSayXoB75p2P/1vEP09lbF8ExchprpWI/8ATqx9sjMaCrpukcSnBWTe+iUIP60vO2B4ykjxSmIbum4dd3eOBy87dP8Apq9rXwYwrjeurpu4GJB/shDD20wTwfWPzklk/wA2eVx7Gcj2Cgp2fp3plLWYjHFxuj266VGtqdJry4ITKxoeIhcE+s7xOfZX0pa9DLCPVLOBT29WvuptDZRp5kaL91QP2FB807Au7iJNy02dIc8W6uaRmI5ndjHs4CncUG3ZfMsio/ijCEfmyCvoKigodug+3ZgQzxxg5BBZRoRj5qtWewvBptiwDm1mtj1mN9WzjyQccVP0j2VetFBS8t50hhPxmz4ZVHExHU+gLJn/AG1Buk99dNOt0lhdWNyPOfdfdcY5qYhg6d4I48M19Q0UHzjYeFm5TAnt45D2xvut+Hysn0AVjt3ppb3bg7kkD9RMu9INN4brxEEHisi6d719CXOyoJPPhjb7yKf6Uiu/B3s2TjaRrnnHlD7UINAr2XtqCdFaOaJiyqSqyKSCRkjAOdDpTDFJL7wK7OfzTPH3LIGH/wBiMf1pa3gdlj//AM+0ZlxjAYEYx/luv7UGPhK2jFBbpIWxcq+9aburb4xnT6ONG5agcSKceCroa8Cte3mWvJxkhv8ADDHOO5jpns3VAxio1N4L77rllndL3cHkjxh4CpByCp3GIIOvHjWzY8O17jrBbXEkDQyFJY7m6SYoR2qLZTgjUHeOeVBctFQSOLbduhkea2utzUwrEUdwOIVgQA2OGQcnAqWbE2vFdQrNC28re1TzVhxDA6EGg76KKKDXcTqis7HCqCScZ0HcNarVul0O0ZWiku0srVTulHkEU9x3eVgxxnhp5Z7RVnVzXWz4pQRJGj547yg/uKCCwXMd8PFrV0t9mx5R3jIVp8aFIjnyYx85wMtnCkamprZyW8SLHG0SIgAVVZQAByAzSo9A9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Hj8X1ifjHvpJ8Atm/Ybb8pfdR8Atm/Ybb8pfdQO/H4vrE/GPfR4/F9Yn4x76SfALZv2G2/KX3UfALZv2G2/KX3UDvx+L6xPxj30ePxfWJ+Me+knwC2b9htvyl91HwC2b9htvyl91A78fi+sT8Y99RbpQOqkW/tWR5Y13Z4g4+Pi444/KJqVPew5jHd8Atm/Ybb8pfdR8Atm/Ybb8pfdQZR9ONnFFk8dtgGUMA0yBsH+EnOe7FQ/a3Sm1t7nxvZ8hmMhAu7eKN2Eo4CRCFwso9OGHHGM1PrPo7axDEdtCg/hjX3UxRABgAAd1Brs7kSIsi53WUEbwKnUcwdQe40VuooP//Z"/>
          <p:cNvSpPr>
            <a:spLocks noChangeAspect="1" noChangeArrowheads="1"/>
          </p:cNvSpPr>
          <p:nvPr/>
        </p:nvSpPr>
        <p:spPr bwMode="auto">
          <a:xfrm>
            <a:off x="154361" y="-144462"/>
            <a:ext cx="302419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Textfeld 65"/>
          <p:cNvSpPr txBox="1"/>
          <p:nvPr userDrawn="1"/>
        </p:nvSpPr>
        <p:spPr>
          <a:xfrm>
            <a:off x="3519245" y="355327"/>
            <a:ext cx="482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</a:p>
        </p:txBody>
      </p:sp>
      <p:cxnSp>
        <p:nvCxnSpPr>
          <p:cNvPr id="21" name="Gerade Verbindung 20"/>
          <p:cNvCxnSpPr/>
          <p:nvPr userDrawn="1"/>
        </p:nvCxnSpPr>
        <p:spPr>
          <a:xfrm>
            <a:off x="3624293" y="6496259"/>
            <a:ext cx="5214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D0799_031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3632695" y="3440960"/>
            <a:ext cx="5214938" cy="2775277"/>
          </a:xfrm>
          <a:prstGeom prst="rect">
            <a:avLst/>
          </a:prstGeom>
        </p:spPr>
      </p:pic>
      <p:pic>
        <p:nvPicPr>
          <p:cNvPr id="29" name="Grafik 28" descr="D0347_672_entzerr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-612028" y="-27384"/>
            <a:ext cx="3786608" cy="6892247"/>
          </a:xfrm>
          <a:prstGeom prst="rect">
            <a:avLst/>
          </a:prstGeom>
        </p:spPr>
      </p:pic>
      <p:sp>
        <p:nvSpPr>
          <p:cNvPr id="22" name="Datumsplatzhalter 21"/>
          <p:cNvSpPr>
            <a:spLocks noGrp="1"/>
          </p:cNvSpPr>
          <p:nvPr>
            <p:ph type="dt" sz="half" idx="10"/>
          </p:nvPr>
        </p:nvSpPr>
        <p:spPr>
          <a:xfrm>
            <a:off x="0" y="6627600"/>
            <a:ext cx="3929063" cy="230400"/>
          </a:xfrm>
        </p:spPr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pic>
        <p:nvPicPr>
          <p:cNvPr id="19" name="Picture 2" descr="D:\_daten\dienstliches\2014\ppt\PPT_HG_Folie_02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3607064" y="6536953"/>
            <a:ext cx="4326575" cy="168325"/>
          </a:xfrm>
          <a:prstGeom prst="rect">
            <a:avLst/>
          </a:prstGeom>
          <a:noFill/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291042" y="1280373"/>
            <a:ext cx="246957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pPr algn="l"/>
            <a:r>
              <a:rPr lang="en-US" sz="1600" dirty="0">
                <a:latin typeface="Arial" pitchFamily="34" charset="0"/>
                <a:cs typeface="Arial" pitchFamily="34" charset="0"/>
              </a:rPr>
              <a:t>Temperature and</a:t>
            </a:r>
          </a:p>
          <a:p>
            <a:pPr algn="l"/>
            <a:r>
              <a:rPr lang="en-US" sz="1600" dirty="0">
                <a:latin typeface="Arial" pitchFamily="34" charset="0"/>
                <a:cs typeface="Arial" pitchFamily="34" charset="0"/>
              </a:rPr>
              <a:t>Synchrotron Radiation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4282576" y="2091423"/>
            <a:ext cx="33627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18000" bIns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Medical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Physics 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nd Metrological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Information Technology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647FF51E-025E-45C9-9217-C324421CF3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45825" y="2060848"/>
            <a:ext cx="576000" cy="576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EBDC8A8-4BCF-4693-ACF9-D21C977921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45825" y="1242000"/>
            <a:ext cx="576000" cy="576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Aufzählung/Inhalte_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98264" y="1296000"/>
            <a:ext cx="8712000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1382400" y="218868"/>
            <a:ext cx="7581034" cy="7776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nks+Überschrift+Aufzählung/Inhalte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sz="quarter" idx="12"/>
          </p:nvPr>
        </p:nvSpPr>
        <p:spPr>
          <a:xfrm>
            <a:off x="98264" y="1296000"/>
            <a:ext cx="8712000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1381492" y="218868"/>
            <a:ext cx="7566527" cy="7776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4" name="Grafik 13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cxnSp>
        <p:nvCxnSpPr>
          <p:cNvPr id="15" name="Gerade Verbindung 14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8" name="Gerade Verbindung 17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20" name="Grafik 19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21" name="Grafik 20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95813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568088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Gegenüberstellung+Logo r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95813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568088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1" name="Grafik 10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5607" y="325099"/>
            <a:ext cx="1188183" cy="431250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7" name="Gerade Verbindung 16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9" name="Grafik 18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20" name="Grafik 19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+Überschrift+Gegenüberstellung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95813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568088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1381492" y="218868"/>
            <a:ext cx="7566527" cy="7776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1" name="Grafik 10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7" name="Gerade Verbindung 16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9" name="Grafik 18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20" name="Grafik 19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Gegenüberstellung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6"/>
          <p:cNvSpPr>
            <a:spLocks noGrp="1"/>
          </p:cNvSpPr>
          <p:nvPr>
            <p:ph sz="quarter" idx="13"/>
          </p:nvPr>
        </p:nvSpPr>
        <p:spPr>
          <a:xfrm>
            <a:off x="95813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6"/>
          <p:cNvSpPr>
            <a:spLocks noGrp="1"/>
          </p:cNvSpPr>
          <p:nvPr>
            <p:ph sz="quarter" idx="14"/>
          </p:nvPr>
        </p:nvSpPr>
        <p:spPr>
          <a:xfrm>
            <a:off x="4568088" y="1296000"/>
            <a:ext cx="4250533" cy="504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106665" y="218868"/>
            <a:ext cx="8712000" cy="7776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4" name="Gerade Verbindung 13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6" name="Grafik 15" descr="Schriftzug 1.jpg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17" name="Grafik 16" descr="Schriftzug 2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Impresum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793" y="3426524"/>
            <a:ext cx="1981200" cy="3026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arbeitungshinwe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264320" y="188640"/>
            <a:ext cx="827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Bearbeitungshinweise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64323" y="1196752"/>
            <a:ext cx="8630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Kopf- und Fußzeile</a:t>
            </a:r>
            <a:r>
              <a:rPr lang="de-DE" sz="1200" b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(ist im Folienmaster hinterlegt):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Aktivieren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Kopf- und Fußzeile in der Bearbeitungsansicht: </a:t>
            </a:r>
            <a:b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Registerkarte „Einfügen“ aufrufen/Kopf-Fußzeile-Feld öffnen/ Felder „Datum“, „Foliennummer“ und „Fußzeile“ anhaken/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benötigte Daten in die Felder des Fensters eingeben/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Entscheiden, ob diese Daten für alle oder eine Folie übernommen werden sollen.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Deaktivieren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Bearbeitungsansicht: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Registerkarte „Einfügen“ aufrufen/Kopf-Fußzeile-Feld öffnen/die Häkchen entfernen, für alle Folien oder für die aktuell bearbeitete  übernehmen.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264321" y="836721"/>
            <a:ext cx="854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nach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Möglichkeit </a:t>
            </a:r>
            <a:r>
              <a:rPr lang="de-DE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den Folienmaster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verändern.</a:t>
            </a: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64323" y="3789040"/>
            <a:ext cx="8630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Sie für Ihren Vortrag Fotos z. B. Ihres Arbeitsbereiches benötigen, wenden Sie sich bitte an die Bildstelle (Z.169). </a:t>
            </a:r>
          </a:p>
          <a:p>
            <a:endParaRPr lang="de-DE" sz="1200" baseline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Verwendung</a:t>
            </a: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Layout-Angebote „Standort Braunschweig“ und „Standort Berlin“ ist optional, ebenfalls die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Verwendung der Schlussfolie</a:t>
            </a:r>
            <a:r>
              <a:rPr lang="de-DE" sz="12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diese sollte nicht für Präsentationen in großen Räumen eingesetzt werden.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verzichten Sie am Schluss des Vortrags auf den nicht mehr zeitgemäßen Satz „Vielen Dank für Ihre Aufmerksamkeit“ – ersetzen Sie ihn durch ein aussagekräftiges Foto, eine Aufforderung zur Diskussion o. ä. </a:t>
            </a:r>
          </a:p>
          <a:p>
            <a:endParaRPr lang="de-DE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264320" y="3140974"/>
            <a:ext cx="7144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Logos usw. rasch ein- oder auszublenden, können Sie die in der Registerkarte „Entwurf“ ganz rechts außen das Feld „Hintergrundformate einblenden“ aktivieren bzw. deaktivieren.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84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vorga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264320" y="188640"/>
            <a:ext cx="8279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Gestaltungshilfen</a:t>
            </a:r>
            <a:r>
              <a:rPr lang="de-DE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375647" y="1177117"/>
            <a:ext cx="1660047" cy="1377095"/>
          </a:xfrm>
          <a:prstGeom prst="rect">
            <a:avLst/>
          </a:prstGeom>
          <a:solidFill>
            <a:srgbClr val="009BC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2107138" y="1106784"/>
            <a:ext cx="23363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PTB-Blau: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Farbmodell RGB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r>
              <a:rPr 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G = 155</a:t>
            </a:r>
          </a:p>
          <a:p>
            <a:r>
              <a:rPr 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B = 206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264320" y="3356992"/>
            <a:ext cx="7716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Überschrift</a:t>
            </a:r>
            <a:r>
              <a:rPr lang="de-DE" sz="1400" b="1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Arial 28 Fettdruck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Überschrift 2</a:t>
            </a:r>
            <a:r>
              <a:rPr lang="de-DE" sz="140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Texte: Arial 24</a:t>
            </a:r>
            <a:endParaRPr lang="de-DE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0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0" i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einem Vortrag</a:t>
            </a:r>
            <a:r>
              <a:rPr lang="de-DE" sz="1400" b="0" i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verwendete Schriftgrößen sollen nicht kleiner als 18, besser 20 </a:t>
            </a:r>
            <a:r>
              <a:rPr lang="de-DE" sz="1400" b="0" i="0" baseline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de-DE" sz="1400" b="0" i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sein; Schriften ohne Serifen können die Zuschauer besser entziffern. In einer Präsentation möglichst eine Schriftart beibehalten</a:t>
            </a:r>
            <a:r>
              <a:rPr lang="de-DE" sz="1800" b="0" i="0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b="0" i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4232825" y="1196752"/>
            <a:ext cx="1660922" cy="1396800"/>
          </a:xfrm>
          <a:prstGeom prst="rect">
            <a:avLst/>
          </a:prstGeom>
          <a:solidFill>
            <a:srgbClr val="0073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de-DE" sz="4000" b="1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893747" y="1106784"/>
            <a:ext cx="29630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Blauton</a:t>
            </a:r>
            <a:r>
              <a:rPr lang="de-DE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nur zur Verwendung</a:t>
            </a:r>
            <a:br>
              <a:rPr lang="de-DE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Präsentationen und deren Ausdruck: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Farbmodell RGB</a:t>
            </a:r>
          </a:p>
          <a:p>
            <a:r>
              <a:rPr 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R = 0</a:t>
            </a:r>
          </a:p>
          <a:p>
            <a:r>
              <a:rPr 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G = 115</a:t>
            </a:r>
          </a:p>
          <a:p>
            <a:r>
              <a:rPr 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B = 170</a:t>
            </a:r>
          </a:p>
          <a:p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(Abweichung zum Ausgleich der veränderten</a:t>
            </a:r>
            <a:r>
              <a:rPr lang="de-DE" sz="14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Darstellung des „PTB-Blaus“  durch den </a:t>
            </a:r>
            <a:r>
              <a:rPr lang="de-DE" sz="14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Beamer</a:t>
            </a:r>
            <a:r>
              <a:rPr lang="de-DE" sz="1400" b="0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544CCA5E-F1B7-42B2-87D4-26EB63A9C27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25" y="2399557"/>
            <a:ext cx="1" cy="3045667"/>
          </a:xfrm>
          <a:prstGeom prst="line">
            <a:avLst/>
          </a:prstGeom>
          <a:ln w="38100"/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7374AF15-54E6-4982-B11F-50E0595C2069}"/>
              </a:ext>
            </a:extLst>
          </p:cNvPr>
          <p:cNvCxnSpPr>
            <a:cxnSpLocks/>
          </p:cNvCxnSpPr>
          <p:nvPr userDrawn="1"/>
        </p:nvCxnSpPr>
        <p:spPr>
          <a:xfrm>
            <a:off x="4706697" y="1687838"/>
            <a:ext cx="0" cy="3024000"/>
          </a:xfrm>
          <a:prstGeom prst="line">
            <a:avLst/>
          </a:prstGeom>
          <a:ln w="38100"/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E845D0D-7CD7-4275-91EF-6A405D15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46D73A-1728-4F52-A44E-E8E2E56C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7BA696-DF20-4EEE-A2D0-EE6541BA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97128D-4956-4A1C-B56E-5CC57454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FDB2E26-44AF-41A0-84BF-8D411224310D}"/>
              </a:ext>
            </a:extLst>
          </p:cNvPr>
          <p:cNvSpPr txBox="1"/>
          <p:nvPr userDrawn="1"/>
        </p:nvSpPr>
        <p:spPr>
          <a:xfrm>
            <a:off x="3777109" y="980657"/>
            <a:ext cx="1276198" cy="576135"/>
          </a:xfrm>
          <a:prstGeom prst="rect">
            <a:avLst/>
          </a:prstGeom>
          <a:noFill/>
          <a:ln w="381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Presidential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Office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EC0D79-2FA3-4F20-8653-DFEE1111A5A6}"/>
              </a:ext>
            </a:extLst>
          </p:cNvPr>
          <p:cNvSpPr txBox="1"/>
          <p:nvPr userDrawn="1"/>
        </p:nvSpPr>
        <p:spPr>
          <a:xfrm>
            <a:off x="5184353" y="980727"/>
            <a:ext cx="1800200" cy="576065"/>
          </a:xfrm>
          <a:prstGeom prst="rect">
            <a:avLst/>
          </a:prstGeom>
          <a:noFill/>
          <a:ln w="381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Press- and Information Office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4E743E2-E031-4AC5-BE82-D2F876736BEA}"/>
              </a:ext>
            </a:extLst>
          </p:cNvPr>
          <p:cNvSpPr txBox="1"/>
          <p:nvPr userDrawn="1"/>
        </p:nvSpPr>
        <p:spPr>
          <a:xfrm>
            <a:off x="7123274" y="980729"/>
            <a:ext cx="1810201" cy="576064"/>
          </a:xfrm>
          <a:prstGeom prst="rect">
            <a:avLst/>
          </a:prstGeom>
          <a:noFill/>
          <a:ln w="381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Conformity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Assessment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6BA239A-95E4-4ECF-8ED0-40F38AF1A9DF}"/>
              </a:ext>
            </a:extLst>
          </p:cNvPr>
          <p:cNvSpPr txBox="1"/>
          <p:nvPr userDrawn="1"/>
        </p:nvSpPr>
        <p:spPr>
          <a:xfrm>
            <a:off x="780035" y="1823558"/>
            <a:ext cx="3182400" cy="576000"/>
          </a:xfrm>
          <a:prstGeom prst="rect">
            <a:avLst/>
          </a:prstGeom>
          <a:noFill/>
          <a:ln w="381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de-DE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Mechanics</a:t>
            </a:r>
            <a:r>
              <a:rPr lang="de-DE" dirty="0"/>
              <a:t> and </a:t>
            </a:r>
            <a:r>
              <a:rPr lang="de-DE" dirty="0" err="1"/>
              <a:t>Acoustics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35624B-C04C-4A1B-9FCF-9C045F65EDFC}"/>
              </a:ext>
            </a:extLst>
          </p:cNvPr>
          <p:cNvSpPr txBox="1"/>
          <p:nvPr userDrawn="1"/>
        </p:nvSpPr>
        <p:spPr>
          <a:xfrm>
            <a:off x="780035" y="2505813"/>
            <a:ext cx="3183489" cy="576000"/>
          </a:xfrm>
          <a:prstGeom prst="rect">
            <a:avLst/>
          </a:prstGeom>
          <a:noFill/>
          <a:ln w="381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EF7386-8A7C-4980-B22C-114C6CDEA6CE}"/>
              </a:ext>
            </a:extLst>
          </p:cNvPr>
          <p:cNvSpPr txBox="1"/>
          <p:nvPr userDrawn="1"/>
        </p:nvSpPr>
        <p:spPr>
          <a:xfrm>
            <a:off x="780035" y="3188068"/>
            <a:ext cx="3183489" cy="576000"/>
          </a:xfrm>
          <a:prstGeom prst="rect">
            <a:avLst/>
          </a:prstGeom>
          <a:noFill/>
          <a:ln w="381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Chemical Physics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and Explosion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E55C839-14FA-452B-8A17-7BBF03EDF853}"/>
              </a:ext>
            </a:extLst>
          </p:cNvPr>
          <p:cNvSpPr txBox="1"/>
          <p:nvPr userDrawn="1"/>
        </p:nvSpPr>
        <p:spPr>
          <a:xfrm>
            <a:off x="780035" y="3870323"/>
            <a:ext cx="3183489" cy="576000"/>
          </a:xfrm>
          <a:prstGeom prst="rect">
            <a:avLst/>
          </a:prstGeom>
          <a:noFill/>
          <a:ln w="381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C152B69-3DF2-4277-B261-FBD79CF6235D}"/>
              </a:ext>
            </a:extLst>
          </p:cNvPr>
          <p:cNvSpPr txBox="1"/>
          <p:nvPr userDrawn="1"/>
        </p:nvSpPr>
        <p:spPr>
          <a:xfrm>
            <a:off x="780035" y="4556811"/>
            <a:ext cx="3183489" cy="576000"/>
          </a:xfrm>
          <a:prstGeom prst="rect">
            <a:avLst/>
          </a:prstGeom>
          <a:noFill/>
          <a:ln w="381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Precision Engineering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32CD984-31D9-4F0E-B122-3327059286F5}"/>
              </a:ext>
            </a:extLst>
          </p:cNvPr>
          <p:cNvSpPr txBox="1"/>
          <p:nvPr userDrawn="1"/>
        </p:nvSpPr>
        <p:spPr>
          <a:xfrm>
            <a:off x="778222" y="5234832"/>
            <a:ext cx="3183489" cy="576000"/>
          </a:xfrm>
          <a:prstGeom prst="rect">
            <a:avLst/>
          </a:prstGeom>
          <a:noFill/>
          <a:ln w="381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Ionizing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Radiation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0FB7390-BB86-44E6-BF1D-0181C47F600B}"/>
              </a:ext>
            </a:extLst>
          </p:cNvPr>
          <p:cNvSpPr txBox="1"/>
          <p:nvPr userDrawn="1"/>
        </p:nvSpPr>
        <p:spPr>
          <a:xfrm>
            <a:off x="5092977" y="2507744"/>
            <a:ext cx="3183489" cy="576000"/>
          </a:xfrm>
          <a:prstGeom prst="rect">
            <a:avLst/>
          </a:prstGeom>
          <a:noFill/>
          <a:ln w="381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Medical Physics and Metrological Information Technology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EECD8C5-2C55-43B2-AD80-549148454A50}"/>
              </a:ext>
            </a:extLst>
          </p:cNvPr>
          <p:cNvSpPr txBox="1"/>
          <p:nvPr userDrawn="1"/>
        </p:nvSpPr>
        <p:spPr>
          <a:xfrm>
            <a:off x="5092977" y="3188729"/>
            <a:ext cx="3183489" cy="576000"/>
          </a:xfrm>
          <a:prstGeom prst="rect">
            <a:avLst/>
          </a:prstGeom>
          <a:noFill/>
          <a:ln w="381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Legal and International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Metrology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DF1969B-DBEB-4138-B836-EA5FAE8530E1}"/>
              </a:ext>
            </a:extLst>
          </p:cNvPr>
          <p:cNvSpPr txBox="1"/>
          <p:nvPr userDrawn="1"/>
        </p:nvSpPr>
        <p:spPr>
          <a:xfrm>
            <a:off x="5092977" y="3875521"/>
            <a:ext cx="3183489" cy="576000"/>
          </a:xfrm>
          <a:prstGeom prst="rect">
            <a:avLst/>
          </a:prstGeom>
          <a:noFill/>
          <a:ln w="381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Cross-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sectional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Services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3033D7C-98B2-42E6-9F7E-D48FE73F58F3}"/>
              </a:ext>
            </a:extLst>
          </p:cNvPr>
          <p:cNvSpPr txBox="1"/>
          <p:nvPr userDrawn="1"/>
        </p:nvSpPr>
        <p:spPr>
          <a:xfrm>
            <a:off x="5092977" y="4557290"/>
            <a:ext cx="3183489" cy="576000"/>
          </a:xfrm>
          <a:prstGeom prst="rect">
            <a:avLst/>
          </a:prstGeom>
          <a:noFill/>
          <a:ln w="381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Administrative Services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19F3512-B887-4A00-9CA8-8C77C5C41E89}"/>
              </a:ext>
            </a:extLst>
          </p:cNvPr>
          <p:cNvSpPr txBox="1"/>
          <p:nvPr userDrawn="1"/>
        </p:nvSpPr>
        <p:spPr>
          <a:xfrm>
            <a:off x="5092977" y="1823558"/>
            <a:ext cx="3182400" cy="576000"/>
          </a:xfrm>
          <a:prstGeom prst="rect">
            <a:avLst/>
          </a:prstGeom>
          <a:noFill/>
          <a:ln w="381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de-DE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Temperature</a:t>
            </a:r>
            <a:r>
              <a:rPr lang="de-DE" dirty="0"/>
              <a:t> and Synchrotron Radiation</a:t>
            </a:r>
          </a:p>
        </p:txBody>
      </p:sp>
      <p:cxnSp>
        <p:nvCxnSpPr>
          <p:cNvPr id="21" name="Verbinder: gewinkelt 20">
            <a:extLst>
              <a:ext uri="{FF2B5EF4-FFF2-40B4-BE49-F238E27FC236}">
                <a16:creationId xmlns:a16="http://schemas.microsoft.com/office/drawing/2014/main" id="{B8B93152-CECD-4092-A575-9D18BD06906F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3115058" y="83129"/>
            <a:ext cx="266764" cy="2952000"/>
          </a:xfrm>
          <a:prstGeom prst="bentConnector2">
            <a:avLst/>
          </a:prstGeom>
          <a:ln w="38100"/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F221EB36-C6CE-4394-B1B0-524B6853EA54}"/>
              </a:ext>
            </a:extLst>
          </p:cNvPr>
          <p:cNvSpPr/>
          <p:nvPr userDrawn="1"/>
        </p:nvSpPr>
        <p:spPr>
          <a:xfrm>
            <a:off x="4384554" y="1780237"/>
            <a:ext cx="4551558" cy="1342647"/>
          </a:xfrm>
          <a:prstGeom prst="rect">
            <a:avLst/>
          </a:prstGeom>
          <a:noFill/>
          <a:ln w="12700">
            <a:solidFill>
              <a:srgbClr val="0073AA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39EF7C4-A1BF-4758-9257-F38C92BE7C32}"/>
              </a:ext>
            </a:extLst>
          </p:cNvPr>
          <p:cNvSpPr txBox="1"/>
          <p:nvPr userDrawn="1"/>
        </p:nvSpPr>
        <p:spPr>
          <a:xfrm>
            <a:off x="8313477" y="2297671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0EAC237-22C6-4277-A546-CBCAA6CBC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150" y="1835170"/>
            <a:ext cx="576000" cy="576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1533FFF-6183-493A-AF82-5BD1302349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150" y="2512157"/>
            <a:ext cx="576000" cy="576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4C4E03D-D9AF-4219-9F80-9658870B62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0150" y="3189144"/>
            <a:ext cx="576000" cy="576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9DB2F2C-1E98-4C3F-A199-C38E091B65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3038" y="5229200"/>
            <a:ext cx="576000" cy="576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B6C134F-1D68-492B-857C-A413942BD0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0150" y="4555188"/>
            <a:ext cx="576000" cy="576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302FEC8-11CD-4914-AF1E-F67144F7C80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30150" y="3866131"/>
            <a:ext cx="576000" cy="576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EE900B2-3B8C-4277-B905-4880BD27688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41707" y="2505813"/>
            <a:ext cx="576000" cy="576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EA0E95C-57B5-4F8D-AF29-F69985305A5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41707" y="1823556"/>
            <a:ext cx="576000" cy="576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749996EC-72E4-4B15-A9D8-438862622F8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435900" y="4560050"/>
            <a:ext cx="576000" cy="576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1DDCA9F-4FBE-49F9-A519-3B7E977973B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435900" y="3878203"/>
            <a:ext cx="576000" cy="5760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9B0B0A9E-2624-447C-9732-6CA0EAED655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435900" y="3196387"/>
            <a:ext cx="576000" cy="576000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AAF11756-DF6E-4D06-A717-4DC839716CA5}"/>
              </a:ext>
            </a:extLst>
          </p:cNvPr>
          <p:cNvSpPr txBox="1"/>
          <p:nvPr userDrawn="1"/>
        </p:nvSpPr>
        <p:spPr>
          <a:xfrm>
            <a:off x="5895038" y="5371356"/>
            <a:ext cx="2189555" cy="447056"/>
          </a:xfrm>
          <a:prstGeom prst="rect">
            <a:avLst/>
          </a:prstGeom>
          <a:noFill/>
          <a:ln w="38100">
            <a:solidFill>
              <a:srgbClr val="0073AA"/>
            </a:solidFill>
            <a:prstDash val="sysDot"/>
          </a:ln>
        </p:spPr>
        <p:txBody>
          <a:bodyPr wrap="square" rtlCol="0" anchor="ctr" anchorCtr="0">
            <a:noAutofit/>
          </a:bodyPr>
          <a:lstStyle>
            <a:defPPr>
              <a:defRPr lang="de-DE"/>
            </a:defPPr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QUEST</a:t>
            </a:r>
            <a:br>
              <a:rPr lang="de-DE" dirty="0"/>
            </a:br>
            <a:r>
              <a:rPr lang="de-DE" dirty="0"/>
              <a:t>Institute at PTB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03346F7-21F0-44E8-923C-6EFE4A6170D8}"/>
              </a:ext>
            </a:extLst>
          </p:cNvPr>
          <p:cNvSpPr txBox="1"/>
          <p:nvPr userDrawn="1"/>
        </p:nvSpPr>
        <p:spPr>
          <a:xfrm>
            <a:off x="5895318" y="5949280"/>
            <a:ext cx="2189555" cy="447056"/>
          </a:xfrm>
          <a:prstGeom prst="rect">
            <a:avLst/>
          </a:prstGeom>
          <a:noFill/>
          <a:ln w="38100">
            <a:solidFill>
              <a:srgbClr val="0073AA"/>
            </a:solidFill>
            <a:prstDash val="sysDot"/>
          </a:ln>
        </p:spPr>
        <p:txBody>
          <a:bodyPr wrap="square" rtlCol="0" anchor="ctr" anchorCtr="0">
            <a:noAutofit/>
          </a:bodyPr>
          <a:lstStyle>
            <a:defPPr>
              <a:defRPr lang="de-DE"/>
            </a:defPPr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Fundamental Physics</a:t>
            </a:r>
            <a:br>
              <a:rPr lang="de-DE" dirty="0"/>
            </a:b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Metrology</a:t>
            </a:r>
            <a:endParaRPr lang="de-DE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2C1DB9DD-EC0B-45D4-AB1D-DB7F5AF9C0F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254894" y="5300276"/>
            <a:ext cx="576000" cy="552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238340D-970C-45FE-9BEF-6D94453B90D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54894" y="5889041"/>
            <a:ext cx="576000" cy="576000"/>
          </a:xfrm>
          <a:prstGeom prst="rect">
            <a:avLst/>
          </a:prstGeom>
        </p:spPr>
      </p:pic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DF4C1475-D3CD-4719-8ABB-2390D4C6140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61684" y="1024174"/>
            <a:ext cx="266765" cy="1332000"/>
          </a:xfrm>
          <a:prstGeom prst="bentConnector3">
            <a:avLst/>
          </a:prstGeom>
          <a:ln w="38100"/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F48E0B0C-E8B6-4E70-8DD5-9FD5FE44E807}"/>
              </a:ext>
            </a:extLst>
          </p:cNvPr>
          <p:cNvSpPr txBox="1"/>
          <p:nvPr userDrawn="1"/>
        </p:nvSpPr>
        <p:spPr>
          <a:xfrm>
            <a:off x="143793" y="982754"/>
            <a:ext cx="3528392" cy="574038"/>
          </a:xfrm>
          <a:prstGeom prst="rect">
            <a:avLst/>
          </a:prstGeom>
          <a:solidFill>
            <a:schemeClr val="bg1"/>
          </a:solidFill>
          <a:ln w="38100">
            <a:solidFill>
              <a:srgbClr val="0073AA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Presidential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Board</a:t>
            </a:r>
          </a:p>
          <a:p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President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Vice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President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, Member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Presidential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Board</a:t>
            </a:r>
          </a:p>
        </p:txBody>
      </p:sp>
    </p:spTree>
    <p:extLst>
      <p:ext uri="{BB962C8B-B14F-4D97-AF65-F5344CB8AC3E}">
        <p14:creationId xmlns:p14="http://schemas.microsoft.com/office/powerpoint/2010/main" val="320043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15" name="Titel 6"/>
          <p:cNvSpPr>
            <a:spLocks noGrp="1"/>
          </p:cNvSpPr>
          <p:nvPr>
            <p:ph type="title"/>
          </p:nvPr>
        </p:nvSpPr>
        <p:spPr>
          <a:xfrm>
            <a:off x="106664" y="218868"/>
            <a:ext cx="7566527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7" name="Grafik 6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1099" y="325099"/>
            <a:ext cx="1188183" cy="43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+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06664" y="218868"/>
            <a:ext cx="7566527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1099" y="325099"/>
            <a:ext cx="1188183" cy="431250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+Lini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06664" y="218868"/>
            <a:ext cx="7566527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>
          <a:xfrm>
            <a:off x="0" y="6627600"/>
            <a:ext cx="3929063" cy="230400"/>
          </a:xfrm>
        </p:spPr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1099" y="325099"/>
            <a:ext cx="1188183" cy="431250"/>
          </a:xfrm>
          <a:prstGeom prst="rect">
            <a:avLst/>
          </a:prstGeom>
        </p:spPr>
      </p:pic>
      <p:grpSp>
        <p:nvGrpSpPr>
          <p:cNvPr id="20" name="Gruppieren 19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21" name="Gerade Verbindung 20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23" name="Grafik 22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24" name="Grafik 23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rechts+2 Lin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06664" y="218868"/>
            <a:ext cx="7566527" cy="777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1099" y="325099"/>
            <a:ext cx="1188183" cy="431250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214312" y="818375"/>
            <a:ext cx="8643938" cy="0"/>
          </a:xfrm>
          <a:prstGeom prst="line">
            <a:avLst/>
          </a:prstGeom>
          <a:ln w="38100">
            <a:solidFill>
              <a:srgbClr val="0073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/>
          <p:cNvGrpSpPr/>
          <p:nvPr userDrawn="1"/>
        </p:nvGrpSpPr>
        <p:grpSpPr>
          <a:xfrm>
            <a:off x="201600" y="6421902"/>
            <a:ext cx="8677682" cy="205698"/>
            <a:chOff x="201600" y="6421902"/>
            <a:chExt cx="8677682" cy="205698"/>
          </a:xfrm>
        </p:grpSpPr>
        <p:cxnSp>
          <p:nvCxnSpPr>
            <p:cNvPr id="10" name="Gerade Verbindung 9"/>
            <p:cNvCxnSpPr/>
            <p:nvPr userDrawn="1"/>
          </p:nvCxnSpPr>
          <p:spPr>
            <a:xfrm>
              <a:off x="212823" y="6421902"/>
              <a:ext cx="8643938" cy="0"/>
            </a:xfrm>
            <a:prstGeom prst="line">
              <a:avLst/>
            </a:prstGeom>
            <a:ln w="38100">
              <a:solidFill>
                <a:srgbClr val="0073A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ieren 13"/>
            <p:cNvGrpSpPr/>
            <p:nvPr userDrawn="1"/>
          </p:nvGrpSpPr>
          <p:grpSpPr>
            <a:xfrm>
              <a:off x="201600" y="6463008"/>
              <a:ext cx="8677682" cy="164592"/>
              <a:chOff x="201600" y="6463008"/>
              <a:chExt cx="8677682" cy="164592"/>
            </a:xfrm>
          </p:grpSpPr>
          <p:pic>
            <p:nvPicPr>
              <p:cNvPr id="11" name="Grafik 10" descr="Schriftzug 1.jpg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01600" y="6463008"/>
                <a:ext cx="4230624" cy="164592"/>
              </a:xfrm>
              <a:prstGeom prst="rect">
                <a:avLst/>
              </a:prstGeom>
            </p:spPr>
          </p:pic>
          <p:pic>
            <p:nvPicPr>
              <p:cNvPr id="12" name="Grafik 11" descr="Schriftzug 2.jpg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7151066" y="6463008"/>
                <a:ext cx="1728216" cy="16459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+Log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 userDrawn="1">
            <p:ph type="title"/>
          </p:nvPr>
        </p:nvSpPr>
        <p:spPr>
          <a:xfrm>
            <a:off x="1381492" y="218868"/>
            <a:ext cx="7566527" cy="7776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pic>
        <p:nvPicPr>
          <p:cNvPr id="8" name="Grafik 7" descr="PTB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" y="325099"/>
            <a:ext cx="1188183" cy="4312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666" y="188640"/>
            <a:ext cx="8315325" cy="77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8265" y="1602006"/>
            <a:ext cx="85439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43500" y="6627600"/>
            <a:ext cx="3929063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EuNPC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4250531" y="6627600"/>
            <a:ext cx="5715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C73A770-1660-45DE-B946-DFFC7041C5FD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3" r:id="rId3"/>
    <p:sldLayoutId id="2147483706" r:id="rId4"/>
    <p:sldLayoutId id="2147483668" r:id="rId5"/>
    <p:sldLayoutId id="2147483691" r:id="rId6"/>
    <p:sldLayoutId id="2147483678" r:id="rId7"/>
    <p:sldLayoutId id="2147483690" r:id="rId8"/>
    <p:sldLayoutId id="2147483692" r:id="rId9"/>
    <p:sldLayoutId id="2147483694" r:id="rId10"/>
    <p:sldLayoutId id="2147483693" r:id="rId11"/>
    <p:sldLayoutId id="2147483685" r:id="rId12"/>
    <p:sldLayoutId id="2147483666" r:id="rId13"/>
    <p:sldLayoutId id="2147483679" r:id="rId14"/>
    <p:sldLayoutId id="2147483702" r:id="rId15"/>
    <p:sldLayoutId id="2147483687" r:id="rId16"/>
    <p:sldLayoutId id="2147483700" r:id="rId17"/>
    <p:sldLayoutId id="2147483660" r:id="rId18"/>
    <p:sldLayoutId id="2147483661" r:id="rId19"/>
    <p:sldLayoutId id="2147483684" r:id="rId20"/>
    <p:sldLayoutId id="2147483703" r:id="rId21"/>
    <p:sldLayoutId id="2147483688" r:id="rId22"/>
    <p:sldLayoutId id="2147483704" r:id="rId23"/>
    <p:sldLayoutId id="2147483683" r:id="rId24"/>
    <p:sldLayoutId id="2147483650" r:id="rId25"/>
    <p:sldLayoutId id="2147483695" r:id="rId26"/>
    <p:sldLayoutId id="2147483696" r:id="rId27"/>
    <p:sldLayoutId id="2147483697" r:id="rId28"/>
    <p:sldLayoutId id="2147483689" r:id="rId29"/>
    <p:sldLayoutId id="2147483705" r:id="rId30"/>
    <p:sldLayoutId id="2147483677" r:id="rId31"/>
    <p:sldLayoutId id="2147483682" r:id="rId32"/>
    <p:sldLayoutId id="2147483667" r:id="rId33"/>
    <p:sldLayoutId id="2147483698" r:id="rId34"/>
    <p:sldLayoutId id="2147483699" r:id="rId35"/>
    <p:sldLayoutId id="2147483659" r:id="rId36"/>
    <p:sldLayoutId id="2147483664" r:id="rId37"/>
    <p:sldLayoutId id="2147483662" r:id="rId3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2925" indent="-276225" algn="l" defTabSz="457200" rtl="0" eaLnBrk="1" latinLnBrk="0" hangingPunct="1">
        <a:spcBef>
          <a:spcPts val="12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09625" indent="-266700" algn="l" defTabSz="457200" rtl="0" eaLnBrk="1" latinLnBrk="0" hangingPunct="1">
        <a:spcBef>
          <a:spcPts val="12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076325" indent="-266700" algn="l" defTabSz="457200" rtl="0" eaLnBrk="1" latinLnBrk="0" hangingPunct="1">
        <a:spcBef>
          <a:spcPts val="12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343025" indent="-266700" algn="l" defTabSz="457200" rtl="0" eaLnBrk="1" latinLnBrk="0" hangingPunct="1">
        <a:spcBef>
          <a:spcPts val="12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DE46DD-475F-4FCA-BB5D-F4727AF6C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MEASUREMENT OF THE DIFFERENTIAL CROSS SECTION OF NEUTRON SCATTERING ON DEUTERIUM IN THE NEUTRON ENERGY RANGE FROM 400 </a:t>
            </a:r>
            <a:r>
              <a:rPr lang="en-GB" sz="2400" dirty="0" err="1"/>
              <a:t>keV</a:t>
            </a:r>
            <a:r>
              <a:rPr lang="en-GB" sz="2400" dirty="0"/>
              <a:t> TO 2.5 MeV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902DA-BE56-4F77-999A-94DD1FBD1D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212" y="4002021"/>
            <a:ext cx="8751095" cy="2667339"/>
          </a:xfrm>
        </p:spPr>
        <p:txBody>
          <a:bodyPr>
            <a:normAutofit lnSpcReduction="10000"/>
          </a:bodyPr>
          <a:lstStyle/>
          <a:p>
            <a:r>
              <a:rPr lang="en-GB" sz="1600" dirty="0"/>
              <a:t>Elisa Pirovano </a:t>
            </a:r>
            <a:r>
              <a:rPr lang="en-GB" sz="1600" baseline="30000" dirty="0"/>
              <a:t>(a)</a:t>
            </a:r>
            <a:r>
              <a:rPr lang="en-GB" sz="1600" dirty="0"/>
              <a:t>, Luciano Canton </a:t>
            </a:r>
            <a:r>
              <a:rPr lang="en-GB" sz="1600" baseline="30000" dirty="0"/>
              <a:t>(b)</a:t>
            </a:r>
            <a:r>
              <a:rPr lang="en-GB" sz="1600" dirty="0"/>
              <a:t>, Ralf Nolte </a:t>
            </a:r>
            <a:r>
              <a:rPr lang="en-GB" sz="1600" baseline="30000" dirty="0"/>
              <a:t>(a)</a:t>
            </a:r>
            <a:r>
              <a:rPr lang="en-GB" sz="1600" dirty="0"/>
              <a:t>, Markus Nyman </a:t>
            </a:r>
            <a:r>
              <a:rPr lang="en-GB" sz="1600" baseline="30000" dirty="0"/>
              <a:t>(c)</a:t>
            </a:r>
            <a:r>
              <a:rPr lang="en-GB" sz="1600" dirty="0"/>
              <a:t>, Arjan </a:t>
            </a:r>
            <a:r>
              <a:rPr lang="en-GB" sz="1600" dirty="0" err="1"/>
              <a:t>Plompen</a:t>
            </a:r>
            <a:r>
              <a:rPr lang="en-GB" sz="1600" dirty="0"/>
              <a:t> </a:t>
            </a:r>
            <a:r>
              <a:rPr lang="en-GB" sz="1600" baseline="30000" dirty="0"/>
              <a:t>(c)</a:t>
            </a:r>
          </a:p>
          <a:p>
            <a:endParaRPr lang="de-DE" sz="1600" dirty="0"/>
          </a:p>
          <a:p>
            <a:endParaRPr lang="de-DE" sz="1600" dirty="0"/>
          </a:p>
          <a:p>
            <a:r>
              <a:rPr lang="en-GB" sz="1600" baseline="30000" dirty="0"/>
              <a:t>(a)</a:t>
            </a:r>
            <a:r>
              <a:rPr lang="en-GB" sz="1600" dirty="0"/>
              <a:t> </a:t>
            </a:r>
            <a:r>
              <a:rPr lang="en-GB" sz="1600" dirty="0" err="1"/>
              <a:t>Physikalisch-Technische</a:t>
            </a:r>
            <a:r>
              <a:rPr lang="en-GB" sz="1600" dirty="0"/>
              <a:t> </a:t>
            </a:r>
            <a:r>
              <a:rPr lang="en-GB" sz="1600" dirty="0" err="1"/>
              <a:t>Bundesanstalt</a:t>
            </a:r>
            <a:r>
              <a:rPr lang="en-GB" sz="1600" dirty="0"/>
              <a:t> </a:t>
            </a:r>
          </a:p>
          <a:p>
            <a:r>
              <a:rPr lang="en-GB" sz="1600" baseline="30000" dirty="0"/>
              <a:t>(b)</a:t>
            </a:r>
            <a:r>
              <a:rPr lang="en-GB" sz="1600" dirty="0"/>
              <a:t> I</a:t>
            </a:r>
            <a:r>
              <a:rPr lang="it-IT" sz="1600" dirty="0" err="1"/>
              <a:t>stituto</a:t>
            </a:r>
            <a:r>
              <a:rPr lang="it-IT" sz="1600" dirty="0"/>
              <a:t> Nazionale di Fisica Nucleare, Sezione di Padova</a:t>
            </a:r>
            <a:endParaRPr lang="en-GB" sz="1600" dirty="0"/>
          </a:p>
          <a:p>
            <a:r>
              <a:rPr lang="en-GB" sz="1600" baseline="30000" dirty="0"/>
              <a:t>(c)</a:t>
            </a:r>
            <a:r>
              <a:rPr lang="en-GB" sz="1600" dirty="0"/>
              <a:t> European Commission, Joint Research Centre - </a:t>
            </a:r>
            <a:r>
              <a:rPr lang="en-GB" sz="1600" dirty="0" err="1"/>
              <a:t>Geel</a:t>
            </a:r>
            <a:endParaRPr lang="de-DE" sz="1600" dirty="0"/>
          </a:p>
          <a:p>
            <a:endParaRPr lang="de-DE" sz="1600" dirty="0"/>
          </a:p>
          <a:p>
            <a:pPr algn="ctr"/>
            <a:r>
              <a:rPr lang="de-DE" sz="1600" dirty="0"/>
              <a:t>E</a:t>
            </a:r>
            <a:r>
              <a:rPr lang="en-GB" sz="1600" dirty="0" err="1"/>
              <a:t>uNPC</a:t>
            </a:r>
            <a:endParaRPr lang="en-GB" sz="1600" dirty="0"/>
          </a:p>
          <a:p>
            <a:pPr algn="ctr"/>
            <a:r>
              <a:rPr lang="de-DE" sz="1600" dirty="0"/>
              <a:t>Bologna, 2-7 September 2018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1885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737C7-8429-46F3-82E3-B236ABAC210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7698D-90C4-4093-BDCA-690AC20AE8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D5183-F58A-4FB2-ADB7-580D9DEBB8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414901-B255-4268-B4FE-476E4C1D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BDDAD1-8ECD-408B-BB91-1FEF9C98C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69" y="3717032"/>
            <a:ext cx="3240000" cy="2355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6C4D6C-1BCE-48C0-95EA-7E75E9C6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23" y="1124744"/>
            <a:ext cx="3240000" cy="2355001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464EDE-7944-4245-ACB0-E810AD667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376" y="1196752"/>
            <a:ext cx="3671999" cy="244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1DCA85-011B-4130-9423-DB329F151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76" y="3789312"/>
            <a:ext cx="3671999" cy="244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A9555-D224-4FEA-8F64-199480B61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23" y="1124744"/>
            <a:ext cx="3240000" cy="235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345B52-F8F3-4076-85D7-47F3EC89D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69" y="3717032"/>
            <a:ext cx="3240000" cy="23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1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737C7-8429-46F3-82E3-B236ABAC210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7698D-90C4-4093-BDCA-690AC20AE8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D5183-F58A-4FB2-ADB7-580D9DEBB8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414901-B255-4268-B4FE-476E4C1D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other measurements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25390D-1010-427B-B143-BBA54D743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69" y="1772816"/>
            <a:ext cx="6480000" cy="3699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A8DFF9-8BC2-40BD-8277-8B0FAB4AF7A5}"/>
                  </a:ext>
                </a:extLst>
              </p:cNvPr>
              <p:cNvSpPr txBox="1"/>
              <p:nvPr/>
            </p:nvSpPr>
            <p:spPr>
              <a:xfrm>
                <a:off x="92054" y="2420888"/>
                <a:ext cx="1244515" cy="1087745"/>
              </a:xfrm>
              <a:prstGeom prst="wedgeRoundRectCallout">
                <a:avLst>
                  <a:gd name="adj1" fmla="val 66999"/>
                  <a:gd name="adj2" fmla="val 28681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de-DE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d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de-DE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𝛺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𝐿𝐴𝐵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=165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de-DE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d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de-DE" sz="16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𝛺</m:t>
                                          </m:r>
                                        </m:e>
                                        <m:sub>
                                          <m:r>
                                            <a:rPr lang="de-DE" sz="16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𝐿𝐴𝐵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A8DFF9-8BC2-40BD-8277-8B0FAB4AF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4" y="2420888"/>
                <a:ext cx="1244515" cy="1087745"/>
              </a:xfrm>
              <a:prstGeom prst="wedgeRoundRectCallout">
                <a:avLst>
                  <a:gd name="adj1" fmla="val 66999"/>
                  <a:gd name="adj2" fmla="val 28681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60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5704F6-7C31-42B8-BFEC-531AF19B0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801" y="1628800"/>
            <a:ext cx="8602864" cy="4707200"/>
          </a:xfrm>
        </p:spPr>
        <p:txBody>
          <a:bodyPr/>
          <a:lstStyle/>
          <a:p>
            <a:r>
              <a:rPr lang="en-US" dirty="0"/>
              <a:t>experimental results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differential cross sections over a large angular range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for neutron incident energies from 400 </a:t>
            </a:r>
            <a:r>
              <a:rPr lang="en-US" dirty="0" err="1"/>
              <a:t>keV</a:t>
            </a:r>
            <a:r>
              <a:rPr lang="en-US" dirty="0"/>
              <a:t> to 2.5 MeV</a:t>
            </a:r>
          </a:p>
          <a:p>
            <a:endParaRPr lang="en-US" dirty="0"/>
          </a:p>
          <a:p>
            <a:r>
              <a:rPr lang="en-US" dirty="0"/>
              <a:t>limitation: modelling the energy deposition process in the counting gas, especially propane</a:t>
            </a:r>
          </a:p>
          <a:p>
            <a:endParaRPr lang="en-US" dirty="0"/>
          </a:p>
          <a:p>
            <a:r>
              <a:rPr lang="en-US" dirty="0"/>
              <a:t>analysis of the uncertainties ongoing…</a:t>
            </a:r>
          </a:p>
          <a:p>
            <a:r>
              <a:rPr lang="en-US" dirty="0"/>
              <a:t>preliminary results: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below 750 </a:t>
            </a:r>
            <a:r>
              <a:rPr lang="en-US" dirty="0" err="1"/>
              <a:t>keV</a:t>
            </a:r>
            <a:r>
              <a:rPr lang="en-US" dirty="0"/>
              <a:t>: ENDF/B VII.1 evaluation reproduces the measurements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above: forward/backward asymmetry still not properly described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737C7-8429-46F3-82E3-B236ABAC210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7698D-90C4-4093-BDCA-690AC20AE8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D5183-F58A-4FB2-ADB7-580D9DEBB8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414901-B255-4268-B4FE-476E4C1D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57247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B71B5E-E253-4053-9262-061099B5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n-d scattering </a:t>
            </a:r>
            <a:br>
              <a:rPr lang="en-US"/>
            </a:br>
            <a:r>
              <a:rPr lang="en-US"/>
              <a:t>differential cross section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F1A7A0-2199-498B-9771-134625F6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07BB64-7AAC-4B32-8F2F-39BE1F4133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4FDC8-736C-433E-9807-3173017E57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2CE7B4-CE12-43C0-B72D-2A39B665656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9816" y="1628800"/>
            <a:ext cx="8588203" cy="4706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in research: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to study the effect of introducing three-body forces in the nuclear potential models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for applications: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fast-neutron detectors, metrology, energy production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issues with the data below 3 MeV</a:t>
            </a:r>
          </a:p>
          <a:p>
            <a:pPr marL="0" indent="0">
              <a:buNone/>
            </a:pPr>
            <a:r>
              <a:rPr lang="en-US" sz="1600" dirty="0"/>
              <a:t>experimental database:</a:t>
            </a:r>
          </a:p>
          <a:p>
            <a:pPr marL="285750" indent="-285750"/>
            <a:r>
              <a:rPr lang="en-US" sz="1600" dirty="0"/>
              <a:t>angular distribution measurements scarce and partially inconsistent</a:t>
            </a:r>
          </a:p>
          <a:p>
            <a:pPr marL="285750" indent="-285750"/>
            <a:r>
              <a:rPr lang="en-US" sz="1600" dirty="0"/>
              <a:t>especially at backward angles</a:t>
            </a:r>
          </a:p>
          <a:p>
            <a:pPr marL="285750" indent="-285750"/>
            <a:endParaRPr lang="en-US" sz="1600" dirty="0"/>
          </a:p>
          <a:p>
            <a:pPr marL="0" indent="0">
              <a:buNone/>
            </a:pPr>
            <a:r>
              <a:rPr lang="en-US" sz="1600" dirty="0"/>
              <a:t>evaluated libraries</a:t>
            </a:r>
          </a:p>
          <a:p>
            <a:pPr marL="285750" indent="-285750"/>
            <a:r>
              <a:rPr lang="en-US" sz="1600" dirty="0"/>
              <a:t>proved to cause inconsistencies in criticality benchmarks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530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07BB64-7AAC-4B32-8F2F-39BE1F4133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4FDC8-736C-433E-9807-3173017E57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B71B5E-E253-4053-9262-061099B5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  <a:endParaRPr lang="en-US" b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F1A7A0-2199-498B-9771-134625F6CD9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5FFC1-2E1F-421F-8F47-7F6813DB39F7}"/>
              </a:ext>
            </a:extLst>
          </p:cNvPr>
          <p:cNvSpPr txBox="1"/>
          <p:nvPr/>
        </p:nvSpPr>
        <p:spPr>
          <a:xfrm>
            <a:off x="643178" y="2893753"/>
            <a:ext cx="36564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80000"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</a:p>
          <a:p>
            <a:pPr marL="285750" indent="-285750">
              <a:spcAft>
                <a:spcPts val="600"/>
              </a:spcAft>
              <a:buSzPct val="80000"/>
              <a:buFont typeface="Arial" panose="020B0604020202020204" pitchFamily="34" charset="0"/>
              <a:buChar char="►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monoenergetic neutron beam</a:t>
            </a:r>
          </a:p>
          <a:p>
            <a:pPr marL="285750" indent="-285750">
              <a:spcAft>
                <a:spcPts val="600"/>
              </a:spcAft>
              <a:buSzPct val="80000"/>
              <a:buFont typeface="Arial" panose="020B0604020202020204" pitchFamily="34" charset="0"/>
              <a:buChar char="►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proportional counter filled with deuterated gases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F0AB3A-23A3-4146-BC30-11E550474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996" y="2304177"/>
            <a:ext cx="4502733" cy="2493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0EBFCF-65D0-4036-B029-F9E5246D1B33}"/>
                  </a:ext>
                </a:extLst>
              </p:cNvPr>
              <p:cNvSpPr txBox="1"/>
              <p:nvPr/>
            </p:nvSpPr>
            <p:spPr>
              <a:xfrm>
                <a:off x="641792" y="4729805"/>
                <a:ext cx="7788978" cy="187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270000" indent="-270000">
                  <a:spcAft>
                    <a:spcPts val="1800"/>
                  </a:spcAft>
                  <a:buSzPct val="80000"/>
                  <a:buFont typeface="Wingdings 3" panose="05040102010807070707" pitchFamily="18" charset="2"/>
                  <a:buChar char=""/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u="sng" dirty="0"/>
                  <a:t>measurement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/>
                  <a:t>deuteron recoil energy distribution </a:t>
                </a:r>
              </a:p>
              <a:p>
                <a:pPr>
                  <a:spcAft>
                    <a:spcPts val="0"/>
                  </a:spcAft>
                  <a:buFont typeface="Wingdings 3" panose="05040102010807070707" pitchFamily="18" charset="2"/>
                  <a:buChar char="4"/>
                </a:pPr>
                <a:r>
                  <a:rPr lang="en-US" dirty="0"/>
                  <a:t>proportional to the neutron scattering angular distribution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dirty="0"/>
              </a:p>
              <a:p>
                <a:pPr marL="0" indent="0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dN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dE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LAB</m:t>
                              </m:r>
                            </m:sub>
                          </m:sSub>
                        </m:den>
                      </m:f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el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LAB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el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0EBFCF-65D0-4036-B029-F9E5246D1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92" y="4729805"/>
                <a:ext cx="7788978" cy="1879682"/>
              </a:xfrm>
              <a:prstGeom prst="rect">
                <a:avLst/>
              </a:prstGeom>
              <a:blipFill>
                <a:blip r:embed="rId4"/>
                <a:stretch>
                  <a:fillRect l="-391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724024F-21BB-40D1-8E00-B8A78B18E807}"/>
              </a:ext>
            </a:extLst>
          </p:cNvPr>
          <p:cNvSpPr txBox="1"/>
          <p:nvPr/>
        </p:nvSpPr>
        <p:spPr>
          <a:xfrm>
            <a:off x="641792" y="1449588"/>
            <a:ext cx="778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measurement of the differential cross section at given neutron incident energies, below the break-up threshold</a:t>
            </a:r>
          </a:p>
        </p:txBody>
      </p:sp>
    </p:spTree>
    <p:extLst>
      <p:ext uri="{BB962C8B-B14F-4D97-AF65-F5344CB8AC3E}">
        <p14:creationId xmlns:p14="http://schemas.microsoft.com/office/powerpoint/2010/main" val="218828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3366AD-FA9A-470C-8E8E-7D1F534C1F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7640"/>
            <a:ext cx="9072563" cy="32403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07BB64-7AAC-4B32-8F2F-39BE1F4133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4FDC8-736C-433E-9807-3173017E57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B71B5E-E253-4053-9262-061099B5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F1A7A0-2199-498B-9771-134625F6CD9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5FFC1-2E1F-421F-8F47-7F6813DB39F7}"/>
              </a:ext>
            </a:extLst>
          </p:cNvPr>
          <p:cNvSpPr txBox="1"/>
          <p:nvPr/>
        </p:nvSpPr>
        <p:spPr>
          <a:xfrm>
            <a:off x="503637" y="1412776"/>
            <a:ext cx="840501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measurement at the PTB VdG</a:t>
            </a: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quasi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-monoenergetic neutrons via 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Li(p,n) or 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H(p,n)</a:t>
            </a: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energy range 400 keV – 2.5 MeV</a:t>
            </a: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different gas mixtures/pressures to limit the escape of recoil deuterons</a:t>
            </a:r>
          </a:p>
          <a:p>
            <a:pPr marL="270000" indent="-270000">
              <a:spcAft>
                <a:spcPts val="600"/>
              </a:spcAft>
              <a:buSzPct val="80000"/>
              <a:buFont typeface="Wingdings 3" panose="05040102010807070707" pitchFamily="18" charset="2"/>
              <a:buChar char="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000" indent="-270000">
              <a:spcAft>
                <a:spcPts val="600"/>
              </a:spcAft>
              <a:buSzPct val="80000"/>
              <a:buFont typeface="Wingdings 3" panose="05040102010807070707" pitchFamily="18" charset="2"/>
              <a:buChar char="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05FDFB-C8EB-497C-977A-67959BE2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704707"/>
              </p:ext>
            </p:extLst>
          </p:nvPr>
        </p:nvGraphicFramePr>
        <p:xfrm>
          <a:off x="1487813" y="2633069"/>
          <a:ext cx="5525435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76839521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42938719"/>
                    </a:ext>
                  </a:extLst>
                </a:gridCol>
                <a:gridCol w="2069051">
                  <a:extLst>
                    <a:ext uri="{9D8B030D-6E8A-4147-A177-3AD203B41FA5}">
                      <a16:colId xmlns:a16="http://schemas.microsoft.com/office/drawing/2014/main" val="9102737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de-DE" sz="1600" dirty="0"/>
                        <a:t>D</a:t>
                      </a:r>
                      <a:r>
                        <a:rPr lang="de-DE" sz="1600" baseline="-25000" dirty="0"/>
                        <a:t>2</a:t>
                      </a:r>
                      <a:r>
                        <a:rPr lang="de-DE" sz="1600" dirty="0"/>
                        <a:t>/CD</a:t>
                      </a:r>
                      <a:r>
                        <a:rPr lang="de-DE" sz="1600" baseline="-25000" dirty="0"/>
                        <a:t>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C</a:t>
                      </a:r>
                      <a:r>
                        <a:rPr lang="de-DE" sz="1600" baseline="-25000" dirty="0"/>
                        <a:t>3</a:t>
                      </a:r>
                      <a:r>
                        <a:rPr lang="de-DE" sz="1600" dirty="0"/>
                        <a:t>D</a:t>
                      </a:r>
                      <a:r>
                        <a:rPr lang="de-DE" sz="1600" baseline="-25000" dirty="0"/>
                        <a:t>8</a:t>
                      </a:r>
                      <a:r>
                        <a:rPr lang="de-DE" sz="1600" dirty="0"/>
                        <a:t> 600 hPa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C</a:t>
                      </a:r>
                      <a:r>
                        <a:rPr lang="de-DE" sz="1600" baseline="-25000" dirty="0"/>
                        <a:t>3</a:t>
                      </a:r>
                      <a:r>
                        <a:rPr lang="de-DE" sz="1600" dirty="0"/>
                        <a:t>D</a:t>
                      </a:r>
                      <a:r>
                        <a:rPr lang="de-DE" sz="1600" baseline="-25000" dirty="0"/>
                        <a:t>8</a:t>
                      </a:r>
                      <a:r>
                        <a:rPr lang="de-DE" sz="1600" dirty="0"/>
                        <a:t> 1000 hPa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/>
                        <a:t>neutron energy</a:t>
                      </a:r>
                      <a:r>
                        <a:rPr lang="de-DE" sz="1600" dirty="0"/>
                        <a:t>: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400 – 625 </a:t>
                      </a:r>
                      <a:r>
                        <a:rPr lang="de-DE" sz="1600" dirty="0" err="1"/>
                        <a:t>keV</a:t>
                      </a:r>
                      <a:endParaRPr lang="de-DE" sz="16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625 </a:t>
                      </a:r>
                      <a:r>
                        <a:rPr lang="de-DE" sz="1600" dirty="0" err="1"/>
                        <a:t>keV</a:t>
                      </a:r>
                      <a:r>
                        <a:rPr lang="de-DE" sz="1600" dirty="0"/>
                        <a:t> – 1.25 </a:t>
                      </a:r>
                      <a:r>
                        <a:rPr lang="de-DE" sz="1600" dirty="0" err="1"/>
                        <a:t>MeV</a:t>
                      </a:r>
                      <a:endParaRPr lang="en-GB" sz="16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1.25 – 2.5 </a:t>
                      </a:r>
                      <a:r>
                        <a:rPr lang="de-DE" sz="1600" dirty="0" err="1"/>
                        <a:t>MeV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24547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F1570D6-DD18-4F68-A731-57306407F2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531" y="5445224"/>
            <a:ext cx="1159434" cy="820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53A248-AAD7-414F-941C-25885785B4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79" y="5308080"/>
            <a:ext cx="2394760" cy="1235968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CD2C27EB-BFFF-49DF-9295-384BFEF2E7B9}"/>
              </a:ext>
            </a:extLst>
          </p:cNvPr>
          <p:cNvSpPr/>
          <p:nvPr/>
        </p:nvSpPr>
        <p:spPr>
          <a:xfrm>
            <a:off x="4250530" y="5445225"/>
            <a:ext cx="1159435" cy="820720"/>
          </a:xfrm>
          <a:prstGeom prst="wedgeRectCallout">
            <a:avLst>
              <a:gd name="adj1" fmla="val -25843"/>
              <a:gd name="adj2" fmla="val -121566"/>
            </a:avLst>
          </a:prstGeom>
          <a:noFill/>
          <a:ln w="38100">
            <a:solidFill>
              <a:srgbClr val="008C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4E7DDF7-A971-4ADD-B656-511810C25233}"/>
              </a:ext>
            </a:extLst>
          </p:cNvPr>
          <p:cNvSpPr/>
          <p:nvPr/>
        </p:nvSpPr>
        <p:spPr>
          <a:xfrm>
            <a:off x="310878" y="5308080"/>
            <a:ext cx="2394761" cy="1257896"/>
          </a:xfrm>
          <a:prstGeom prst="wedgeRectCallout">
            <a:avLst>
              <a:gd name="adj1" fmla="val 25492"/>
              <a:gd name="adj2" fmla="val -80628"/>
            </a:avLst>
          </a:prstGeom>
          <a:noFill/>
          <a:ln w="38100">
            <a:solidFill>
              <a:srgbClr val="CC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D9DEDA68-8197-4B02-88C7-8DB9FD11D726}"/>
              </a:ext>
            </a:extLst>
          </p:cNvPr>
          <p:cNvSpPr/>
          <p:nvPr/>
        </p:nvSpPr>
        <p:spPr>
          <a:xfrm>
            <a:off x="5845599" y="1230827"/>
            <a:ext cx="1224136" cy="244656"/>
          </a:xfrm>
          <a:prstGeom prst="borderCallout1">
            <a:avLst>
              <a:gd name="adj1" fmla="val 53117"/>
              <a:gd name="adj2" fmla="val -3181"/>
              <a:gd name="adj3" fmla="val 249971"/>
              <a:gd name="adj4" fmla="val -98433"/>
            </a:avLst>
          </a:prstGeom>
          <a:noFill/>
          <a:ln w="19050">
            <a:solidFill>
              <a:srgbClr val="99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400 – 875 </a:t>
            </a:r>
            <a:r>
              <a:rPr lang="de-DE" sz="1200" dirty="0" err="1">
                <a:solidFill>
                  <a:schemeClr val="tx1"/>
                </a:solidFill>
              </a:rPr>
              <a:t>keV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25C637B1-AE84-4EF5-9442-3225D6080435}"/>
              </a:ext>
            </a:extLst>
          </p:cNvPr>
          <p:cNvSpPr/>
          <p:nvPr/>
        </p:nvSpPr>
        <p:spPr>
          <a:xfrm>
            <a:off x="5845599" y="1587514"/>
            <a:ext cx="1498994" cy="244656"/>
          </a:xfrm>
          <a:prstGeom prst="borderCallout1">
            <a:avLst>
              <a:gd name="adj1" fmla="val 48822"/>
              <a:gd name="adj2" fmla="val -2023"/>
              <a:gd name="adj3" fmla="val 103907"/>
              <a:gd name="adj4" fmla="val -17298"/>
            </a:avLst>
          </a:prstGeom>
          <a:noFill/>
          <a:ln w="19050">
            <a:solidFill>
              <a:srgbClr val="99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875 – 2500 </a:t>
            </a:r>
            <a:r>
              <a:rPr lang="de-DE" sz="1200" dirty="0" err="1">
                <a:solidFill>
                  <a:schemeClr val="tx1"/>
                </a:solidFill>
              </a:rPr>
              <a:t>keV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5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D9BCAAC-7A44-4D96-852B-2B8A527A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1643916"/>
            <a:ext cx="3670071" cy="2032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7093F2-5E14-4611-9091-D7D03B906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166" y="4930946"/>
            <a:ext cx="5650230" cy="1612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4044D8-2FF2-4858-990A-E55BC1058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55" y="1400431"/>
            <a:ext cx="4729789" cy="261875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B6117B-8B0D-41A5-8B85-D1364A43B4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855" y="4323380"/>
            <a:ext cx="8345716" cy="201261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/>
              <a:t>photon background → rise-time discrimination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/>
              <a:t>neutron room-return background → shadow-cone technique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9B0C0-0E6B-48EA-B976-A8502836E06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E0BDC-A829-45E3-BB28-A34A1B9135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38F3D-9469-421E-B548-EAF6B6FF86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B951D1-F279-4842-A23E-54740688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components</a:t>
            </a:r>
          </a:p>
        </p:txBody>
      </p:sp>
    </p:spTree>
    <p:extLst>
      <p:ext uri="{BB962C8B-B14F-4D97-AF65-F5344CB8AC3E}">
        <p14:creationId xmlns:p14="http://schemas.microsoft.com/office/powerpoint/2010/main" val="270699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F6C8B3A-D72B-4B37-A4AA-6224DDC5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427" y="3573377"/>
            <a:ext cx="4310847" cy="32399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A6143D-0CB0-4BBA-8E85-5F9434FD7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427" y="3573377"/>
            <a:ext cx="4310847" cy="32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545BED-1665-4BA4-B5B9-8EC0EBD01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427" y="3573377"/>
            <a:ext cx="4310847" cy="3240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5704F6-7C31-42B8-BFEC-531AF19B0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4878" y="4991159"/>
            <a:ext cx="4427153" cy="14239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fit of the model to the data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(iterative procedure):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→ determination of the coefficients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of the Legendre expansion of d</a:t>
            </a:r>
            <a:r>
              <a:rPr lang="el-GR" sz="1600" dirty="0"/>
              <a:t>σ</a:t>
            </a:r>
            <a:r>
              <a:rPr lang="de-DE" sz="1600" dirty="0"/>
              <a:t>/</a:t>
            </a:r>
            <a:r>
              <a:rPr lang="de-DE" sz="1600" dirty="0" err="1"/>
              <a:t>dΩ</a:t>
            </a:r>
            <a:endParaRPr lang="en-US" sz="1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737C7-8429-46F3-82E3-B236ABAC210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7698D-90C4-4093-BDCA-690AC20AE8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D5183-F58A-4FB2-ADB7-580D9DEBB8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414901-B255-4268-B4FE-476E4C1D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</a:t>
            </a:r>
            <a:br>
              <a:rPr lang="en-US" dirty="0"/>
            </a:br>
            <a:r>
              <a:rPr lang="en-US" dirty="0"/>
              <a:t>recoil energy distributions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6F0C0B0-F835-4FCA-AC68-78103041687C}"/>
              </a:ext>
            </a:extLst>
          </p:cNvPr>
          <p:cNvSpPr txBox="1">
            <a:spLocks/>
          </p:cNvSpPr>
          <p:nvPr/>
        </p:nvSpPr>
        <p:spPr>
          <a:xfrm>
            <a:off x="4508999" y="1308029"/>
            <a:ext cx="4449164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66700" indent="0" algn="l" defTabSz="457200" rtl="0" eaLnBrk="1" latinLnBrk="0" hangingPunct="1"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2925" indent="0" algn="l" defTabSz="457200" rtl="0" eaLnBrk="1" latinLnBrk="0" hangingPunct="1"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09625" indent="0" algn="l" defTabSz="457200" rtl="0" eaLnBrk="1" latinLnBrk="0" hangingPunct="1">
              <a:spcBef>
                <a:spcPts val="12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76325" indent="0" algn="l" defTabSz="457200" rtl="0" eaLnBrk="1" latinLnBrk="0" hangingPunct="1"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analysis: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first guess of the differential cross section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dedicated Monte Carlo model: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→ n &amp; d transport inside the detector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simulation of the deposited energy distribution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E0D7CA-18B1-48CD-9855-5C717BEDF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26" y="1125104"/>
            <a:ext cx="4310847" cy="32399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6C9398-00BD-4A5E-B181-9F0371839C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289" y="1125103"/>
            <a:ext cx="4310847" cy="3240000"/>
          </a:xfrm>
          <a:prstGeom prst="rect">
            <a:avLst/>
          </a:prstGeom>
        </p:spPr>
      </p:pic>
      <p:sp>
        <p:nvSpPr>
          <p:cNvPr id="22" name="Callout: Line 21">
            <a:extLst>
              <a:ext uri="{FF2B5EF4-FFF2-40B4-BE49-F238E27FC236}">
                <a16:creationId xmlns:a16="http://schemas.microsoft.com/office/drawing/2014/main" id="{0D18EDEE-8FB2-4342-A715-5682DE8A841F}"/>
              </a:ext>
            </a:extLst>
          </p:cNvPr>
          <p:cNvSpPr/>
          <p:nvPr/>
        </p:nvSpPr>
        <p:spPr>
          <a:xfrm>
            <a:off x="5883895" y="1097143"/>
            <a:ext cx="1224136" cy="244656"/>
          </a:xfrm>
          <a:prstGeom prst="borderCallout1">
            <a:avLst>
              <a:gd name="adj1" fmla="val 109435"/>
              <a:gd name="adj2" fmla="val 13191"/>
              <a:gd name="adj3" fmla="val 249971"/>
              <a:gd name="adj4" fmla="val -7363"/>
            </a:avLst>
          </a:prstGeom>
          <a:noFill/>
          <a:ln w="19050">
            <a:solidFill>
              <a:srgbClr val="99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ENDF/B VII.1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92C6B7C-DD6C-4792-B9E0-31C181BDB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35" y="4221368"/>
            <a:ext cx="3352881" cy="25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222194-9BC5-4620-96EF-0880E1DA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32" y="4221368"/>
            <a:ext cx="3352884" cy="252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BA48C-6B59-4AEE-B95E-7FACCF258E4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2A552-D4DE-48B8-A4BF-7C4613947B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06CAC-401E-4E5B-A169-8EDF1B5AA1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9B016C-C15E-49DC-9086-D5D6031F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of the</a:t>
            </a:r>
            <a:br>
              <a:rPr lang="en-GB" dirty="0"/>
            </a:br>
            <a:r>
              <a:rPr lang="en-GB" dirty="0"/>
              <a:t>recoil energy distributions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BCB80-586B-4B05-9059-CB18626D4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748" y="4221368"/>
            <a:ext cx="3352884" cy="25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AAFBE5-9F03-4048-BCD7-84D212933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229" y="1224736"/>
            <a:ext cx="479593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5704F6-7C31-42B8-BFEC-531AF19B0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281" y="5964380"/>
            <a:ext cx="8712000" cy="67475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E</a:t>
            </a:r>
            <a:r>
              <a:rPr lang="en-US" baseline="-25000" dirty="0" err="1"/>
              <a:t>n</a:t>
            </a:r>
            <a:r>
              <a:rPr lang="en-US" dirty="0"/>
              <a:t> ≤ 750 </a:t>
            </a:r>
            <a:r>
              <a:rPr lang="en-US" dirty="0" err="1"/>
              <a:t>keV</a:t>
            </a:r>
            <a:endParaRPr lang="en-US" dirty="0"/>
          </a:p>
          <a:p>
            <a:r>
              <a:rPr lang="en-US" dirty="0"/>
              <a:t>results based on the ENDF/B VII.1 library compatible with the measurements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737C7-8429-46F3-82E3-B236ABAC210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7698D-90C4-4093-BDCA-690AC20AE8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D5183-F58A-4FB2-ADB7-580D9DEBB8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414901-B255-4268-B4FE-476E4C1D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BDDAD1-8ECD-408B-BB91-1FEF9C98C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88" y="3429000"/>
            <a:ext cx="3240000" cy="2309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6C4D6C-1BCE-48C0-95EA-7E75E9C6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88" y="836712"/>
            <a:ext cx="3240000" cy="2309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464EDE-7944-4245-ACB0-E810AD667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376" y="908720"/>
            <a:ext cx="3672000" cy="24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1DCA85-011B-4130-9423-DB329F151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76" y="3501280"/>
            <a:ext cx="36720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5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737C7-8429-46F3-82E3-B236ABAC210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Bologna, 2-7 September 2018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7698D-90C4-4093-BDCA-690AC20AE8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73A770-1660-45DE-B946-DFFC7041C5FD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D5183-F58A-4FB2-ADB7-580D9DEBB8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EuNPC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414901-B255-4268-B4FE-476E4C1D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BDDAD1-8ECD-408B-BB91-1FEF9C98C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88" y="3717032"/>
            <a:ext cx="3239999" cy="2309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6C4D6C-1BCE-48C0-95EA-7E75E9C69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88" y="1124744"/>
            <a:ext cx="3239999" cy="2309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464EDE-7944-4245-ACB0-E810AD667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376" y="1196752"/>
            <a:ext cx="3671999" cy="24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1DCA85-011B-4130-9423-DB329F151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76" y="3789312"/>
            <a:ext cx="3671999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73711"/>
      </p:ext>
    </p:extLst>
  </p:cSld>
  <p:clrMapOvr>
    <a:masterClrMapping/>
  </p:clrMapOvr>
</p:sld>
</file>

<file path=ppt/theme/theme1.xml><?xml version="1.0" encoding="utf-8"?>
<a:theme xmlns:a="http://schemas.openxmlformats.org/drawingml/2006/main" name="60007_4zu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solas-Arial">
      <a:majorFont>
        <a:latin typeface="Consola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BCE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518</Words>
  <Application>Microsoft Office PowerPoint</Application>
  <PresentationFormat>Custom</PresentationFormat>
  <Paragraphs>122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Cambria Math</vt:lpstr>
      <vt:lpstr>Consolas</vt:lpstr>
      <vt:lpstr>Wingdings</vt:lpstr>
      <vt:lpstr>Wingdings 3</vt:lpstr>
      <vt:lpstr>60007_4zu3</vt:lpstr>
      <vt:lpstr>PowerPoint Presentation</vt:lpstr>
      <vt:lpstr>n-d scattering  differential cross section</vt:lpstr>
      <vt:lpstr>experimental setup</vt:lpstr>
      <vt:lpstr>experimental setup</vt:lpstr>
      <vt:lpstr>background components</vt:lpstr>
      <vt:lpstr>analysis of the recoil energy distributions</vt:lpstr>
      <vt:lpstr>analysis of the recoil energy distributions</vt:lpstr>
      <vt:lpstr>results</vt:lpstr>
      <vt:lpstr>results</vt:lpstr>
      <vt:lpstr>results</vt:lpstr>
      <vt:lpstr>comparison with other measurements</vt:lpstr>
      <vt:lpstr>conclusions</vt:lpstr>
    </vt:vector>
  </TitlesOfParts>
  <Company>Physikalisch Technische Bundesanstalt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eunpc</dc:title>
  <dc:creator>pirovano</dc:creator>
  <dc:description>600 07 a</dc:description>
  <cp:lastModifiedBy>Elisa Pirovano</cp:lastModifiedBy>
  <cp:revision>158</cp:revision>
  <cp:lastPrinted>2018-05-16T07:59:37Z</cp:lastPrinted>
  <dcterms:created xsi:type="dcterms:W3CDTF">2014-12-22T13:32:25Z</dcterms:created>
  <dcterms:modified xsi:type="dcterms:W3CDTF">2018-09-04T17:04:19Z</dcterms:modified>
  <cp:category>alle</cp:category>
</cp:coreProperties>
</file>