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mp4" ContentType="video/unknown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700" r:id="rId1"/>
  </p:sldMasterIdLst>
  <p:notesMasterIdLst>
    <p:notesMasterId r:id="rId46"/>
  </p:notesMasterIdLst>
  <p:handoutMasterIdLst>
    <p:handoutMasterId r:id="rId47"/>
  </p:handoutMasterIdLst>
  <p:sldIdLst>
    <p:sldId id="256" r:id="rId2"/>
    <p:sldId id="384" r:id="rId3"/>
    <p:sldId id="450" r:id="rId4"/>
    <p:sldId id="386" r:id="rId5"/>
    <p:sldId id="447" r:id="rId6"/>
    <p:sldId id="451" r:id="rId7"/>
    <p:sldId id="452" r:id="rId8"/>
    <p:sldId id="424" r:id="rId9"/>
    <p:sldId id="392" r:id="rId10"/>
    <p:sldId id="393" r:id="rId11"/>
    <p:sldId id="394" r:id="rId12"/>
    <p:sldId id="449" r:id="rId13"/>
    <p:sldId id="456" r:id="rId14"/>
    <p:sldId id="454" r:id="rId15"/>
    <p:sldId id="453" r:id="rId16"/>
    <p:sldId id="457" r:id="rId17"/>
    <p:sldId id="455" r:id="rId18"/>
    <p:sldId id="462" r:id="rId19"/>
    <p:sldId id="430" r:id="rId20"/>
    <p:sldId id="431" r:id="rId21"/>
    <p:sldId id="433" r:id="rId22"/>
    <p:sldId id="434" r:id="rId23"/>
    <p:sldId id="440" r:id="rId24"/>
    <p:sldId id="435" r:id="rId25"/>
    <p:sldId id="436" r:id="rId26"/>
    <p:sldId id="437" r:id="rId27"/>
    <p:sldId id="438" r:id="rId28"/>
    <p:sldId id="429" r:id="rId29"/>
    <p:sldId id="398" r:id="rId30"/>
    <p:sldId id="442" r:id="rId31"/>
    <p:sldId id="458" r:id="rId32"/>
    <p:sldId id="399" r:id="rId33"/>
    <p:sldId id="401" r:id="rId34"/>
    <p:sldId id="446" r:id="rId35"/>
    <p:sldId id="463" r:id="rId36"/>
    <p:sldId id="444" r:id="rId37"/>
    <p:sldId id="405" r:id="rId38"/>
    <p:sldId id="409" r:id="rId39"/>
    <p:sldId id="411" r:id="rId40"/>
    <p:sldId id="412" r:id="rId41"/>
    <p:sldId id="459" r:id="rId42"/>
    <p:sldId id="460" r:id="rId43"/>
    <p:sldId id="461" r:id="rId44"/>
    <p:sldId id="421" r:id="rId4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8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8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8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8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6633"/>
    <a:srgbClr val="FFFF00"/>
    <a:srgbClr val="CC3300"/>
    <a:srgbClr val="FF4B21"/>
    <a:srgbClr val="073FFF"/>
    <a:srgbClr val="45FF32"/>
    <a:srgbClr val="CCEC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 showComments="0">
  <p:normalViewPr>
    <p:restoredLeft sz="15591" autoAdjust="0"/>
    <p:restoredTop sz="94723" autoAdjust="0"/>
  </p:normalViewPr>
  <p:slideViewPr>
    <p:cSldViewPr>
      <p:cViewPr varScale="1">
        <p:scale>
          <a:sx n="90" d="100"/>
          <a:sy n="90" d="100"/>
        </p:scale>
        <p:origin x="-1040" y="-336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handoutMaster" Target="handoutMasters/handout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Relationship Id="rId2" Type="http://schemas.openxmlformats.org/officeDocument/2006/relationships/image" Target="../media/image29.emf"/><Relationship Id="rId3" Type="http://schemas.openxmlformats.org/officeDocument/2006/relationships/image" Target="../media/image3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44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44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E529521-8CD7-5448-96C8-C88A6D1B8B22}" type="slidenum">
              <a:rPr lang="en-US"/>
              <a:pPr>
                <a:defRPr/>
              </a:pPr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03579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B2DC2F9-6104-534C-A895-C4A673D3E7E9}" type="slidenum">
              <a:rPr lang="en-GB"/>
              <a:pPr>
                <a:defRPr/>
              </a:pPr>
              <a:t>‹n.›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612594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7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7" charset="0"/>
        <a:ea typeface="ＭＳ Ｐゴシック" pitchFamily="-107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7" charset="0"/>
        <a:ea typeface="ＭＳ Ｐゴシック" pitchFamily="-107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7" charset="0"/>
        <a:ea typeface="ＭＳ Ｐゴシック" pitchFamily="-107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7" charset="0"/>
        <a:ea typeface="ＭＳ Ｐゴシック" pitchFamily="-10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5BB7527-7DBC-DF4B-A39D-E24844F7FA5A}" type="slidenum">
              <a:rPr lang="en-GB" sz="1200"/>
              <a:pPr/>
              <a:t>1</a:t>
            </a:fld>
            <a:endParaRPr lang="en-GB" sz="1200" dirty="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2DC2F9-6104-534C-A895-C4A673D3E7E9}" type="slidenum">
              <a:rPr lang="en-GB" smtClean="0"/>
              <a:pPr>
                <a:defRPr/>
              </a:pPr>
              <a:t>4</a:t>
            </a:fld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6477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2DC2F9-6104-534C-A895-C4A673D3E7E9}" type="slidenum">
              <a:rPr lang="en-GB" smtClean="0"/>
              <a:pPr>
                <a:defRPr/>
              </a:pPr>
              <a:t>11</a:t>
            </a:fld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1378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  <a:p>
            <a:r>
              <a:rPr lang="it-IT"/>
              <a:t>----- Note riunione (25/10/17 14:19) -----</a:t>
            </a:r>
          </a:p>
          <a:p>
            <a:r>
              <a:rPr lang="it-IT"/>
              <a:t>b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2DC2F9-6104-534C-A895-C4A673D3E7E9}" type="slidenum">
              <a:rPr lang="en-GB" smtClean="0"/>
              <a:pPr>
                <a:defRPr/>
              </a:pPr>
              <a:t>18</a:t>
            </a:fld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4513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Fare clic per modificare stile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724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9EAD58-A444-734C-A084-63C2B14139A3}" type="slidenum">
              <a:rPr lang="en-US" smtClean="0"/>
              <a:pPr>
                <a:defRPr/>
              </a:pPr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612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Fare clic per modificare stile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294AE-56EE-4E4D-ACE3-A6AE1ED85560}" type="slidenum">
              <a:rPr lang="en-US" smtClean="0"/>
              <a:pPr>
                <a:defRPr/>
              </a:pPr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429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7C90E6-CA2A-4C4A-B553-1D27B705BE83}" type="slidenum">
              <a:rPr lang="en-US"/>
              <a:pPr>
                <a:defRPr/>
              </a:pPr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318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5656D-4AA6-A54F-A9AA-E01BCC0C489A}" type="slidenum">
              <a:rPr lang="en-US" smtClean="0"/>
              <a:pPr>
                <a:defRPr/>
              </a:pPr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477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Fare clic per modificare stile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A7ECA2-1D5A-ED47-A82B-419EE4C55663}" type="slidenum">
              <a:rPr lang="en-US" smtClean="0"/>
              <a:pPr>
                <a:defRPr/>
              </a:pPr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71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B13433-BE8E-134B-B509-AF3B96030EF9}" type="slidenum">
              <a:rPr lang="en-US" smtClean="0"/>
              <a:pPr>
                <a:defRPr/>
              </a:pPr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26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Fare clic per modificare stile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1CD43A-EA51-F94B-AC31-54FEC78E4383}" type="slidenum">
              <a:rPr lang="en-US" smtClean="0"/>
              <a:pPr>
                <a:defRPr/>
              </a:pPr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779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2AF45F-03EC-AB42-B2F9-ABEEC5973B20}" type="slidenum">
              <a:rPr lang="en-US" smtClean="0"/>
              <a:pPr>
                <a:defRPr/>
              </a:pPr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985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FB08A7-4BBC-814B-A12D-57599C6DFED1}" type="slidenum">
              <a:rPr lang="en-US" smtClean="0"/>
              <a:pPr>
                <a:defRPr/>
              </a:pPr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343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758386-152D-BE44-8886-65D7CA8A6921}" type="slidenum">
              <a:rPr lang="en-US" smtClean="0"/>
              <a:pPr>
                <a:defRPr/>
              </a:pPr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399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Fare clic per modificare stile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95E4D7-350F-DB4F-9F12-8590A3C5AD30}" type="slidenum">
              <a:rPr lang="en-US" smtClean="0"/>
              <a:pPr>
                <a:defRPr/>
              </a:pPr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8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Fare clic per modificare stile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D7850BB-A745-8B43-8689-188295990094}" type="slidenum">
              <a:rPr lang="en-US" smtClean="0"/>
              <a:pPr>
                <a:defRPr/>
              </a:pPr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797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1" r:id="rId1"/>
    <p:sldLayoutId id="2147484702" r:id="rId2"/>
    <p:sldLayoutId id="2147484703" r:id="rId3"/>
    <p:sldLayoutId id="2147484704" r:id="rId4"/>
    <p:sldLayoutId id="2147484705" r:id="rId5"/>
    <p:sldLayoutId id="2147484706" r:id="rId6"/>
    <p:sldLayoutId id="2147484707" r:id="rId7"/>
    <p:sldLayoutId id="2147484708" r:id="rId8"/>
    <p:sldLayoutId id="2147484709" r:id="rId9"/>
    <p:sldLayoutId id="2147484710" r:id="rId10"/>
    <p:sldLayoutId id="2147484711" r:id="rId11"/>
    <p:sldLayoutId id="2147484712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jp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2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8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29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30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png"/><Relationship Id="rId3" Type="http://schemas.openxmlformats.org/officeDocument/2006/relationships/image" Target="../media/image3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33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2" Type="http://schemas.openxmlformats.org/officeDocument/2006/relationships/hyperlink" Target="file://localhost/Users/marianocadoni/Desktop/ondegravitazionali/video/350px-Dipole.gif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9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1.emf"/><Relationship Id="rId3" Type="http://schemas.openxmlformats.org/officeDocument/2006/relationships/image" Target="../media/image42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3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4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file://localhost/Users/marianocadoni/Desktop/ondegravitazionali/video/350px-Dipole.gif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2" Type="http://schemas.openxmlformats.org/officeDocument/2006/relationships/hyperlink" Target="file://localhost/Users/marianocadoni/Desktop/ondegravitazionali/video/350px-Dipole.gif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www.google.com/imgres?imgurl=https://universe-review.ca/I15-02-interactions.gif&amp;imgrefurl=https://universe-review.ca/F15-particle01.htm&amp;docid=Ndku6f3JUPi3AM&amp;tbnid=qLVtrtLJNpQgRM:&amp;vet=10ahUKEwiAw8C9soTXAhXGchQKHc1tA9oQMwiJASgNMA0..i&amp;w=802&amp;h=408&amp;bih=665&amp;biw=1320&amp;q=elementar%20particles&amp;ved=0ahUKEwiAw8C9soTXAhXGchQKHc1tA9oQMwiJASgNMA0&amp;iact=mrc&amp;uact=8" TargetMode="External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7544" y="548680"/>
            <a:ext cx="8077200" cy="1656928"/>
          </a:xfrm>
        </p:spPr>
        <p:txBody>
          <a:bodyPr anchor="t">
            <a:noAutofit/>
          </a:bodyPr>
          <a:lstStyle/>
          <a:p>
            <a:r>
              <a:rPr lang="it-IT" sz="6000" b="1" dirty="0" smtClean="0">
                <a:solidFill>
                  <a:srgbClr val="FF0000"/>
                </a:solidFill>
              </a:rPr>
              <a:t>Introduzione </a:t>
            </a:r>
            <a:r>
              <a:rPr lang="it-IT" sz="6000" b="1" dirty="0">
                <a:solidFill>
                  <a:srgbClr val="FF0000"/>
                </a:solidFill>
              </a:rPr>
              <a:t>al</a:t>
            </a:r>
            <a:br>
              <a:rPr lang="it-IT" sz="6000" b="1" dirty="0">
                <a:solidFill>
                  <a:srgbClr val="FF0000"/>
                </a:solidFill>
              </a:rPr>
            </a:br>
            <a:r>
              <a:rPr lang="it-IT" sz="6000" b="1" dirty="0">
                <a:solidFill>
                  <a:srgbClr val="FF0000"/>
                </a:solidFill>
              </a:rPr>
              <a:t>problema della Materia Oscura</a:t>
            </a:r>
            <a:br>
              <a:rPr lang="it-IT" sz="6000" b="1" dirty="0">
                <a:solidFill>
                  <a:srgbClr val="FF0000"/>
                </a:solidFill>
              </a:rPr>
            </a:br>
            <a:endParaRPr lang="en-US" sz="6000" dirty="0">
              <a:solidFill>
                <a:srgbClr val="FF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8" name="Rectangle 6"/>
          <p:cNvSpPr>
            <a:spLocks noChangeArrowheads="1"/>
          </p:cNvSpPr>
          <p:nvPr/>
        </p:nvSpPr>
        <p:spPr bwMode="auto">
          <a:xfrm>
            <a:off x="251520" y="3356992"/>
            <a:ext cx="8784976" cy="5139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4000" dirty="0" smtClean="0">
                <a:solidFill>
                  <a:srgbClr val="FFFF00"/>
                </a:solidFill>
              </a:rPr>
              <a:t>Mariano Cadoni </a:t>
            </a:r>
          </a:p>
          <a:p>
            <a:pPr algn="ctr"/>
            <a:endParaRPr lang="en-GB" sz="4000" dirty="0"/>
          </a:p>
          <a:p>
            <a:pPr algn="ctr"/>
            <a:r>
              <a:rPr lang="it-IT" sz="4000" dirty="0" smtClean="0">
                <a:solidFill>
                  <a:srgbClr val="FFFF00"/>
                </a:solidFill>
              </a:rPr>
              <a:t>Dipartimento</a:t>
            </a:r>
            <a:r>
              <a:rPr lang="en-GB" sz="4000" dirty="0" smtClean="0">
                <a:solidFill>
                  <a:srgbClr val="FFFF00"/>
                </a:solidFill>
              </a:rPr>
              <a:t> di </a:t>
            </a:r>
            <a:r>
              <a:rPr lang="en-GB" sz="4000" dirty="0" err="1" smtClean="0">
                <a:solidFill>
                  <a:srgbClr val="FFFF00"/>
                </a:solidFill>
              </a:rPr>
              <a:t>Fisica</a:t>
            </a:r>
            <a:r>
              <a:rPr lang="en-GB" sz="4000" dirty="0" smtClean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GB" sz="4000" dirty="0" err="1" smtClean="0">
                <a:solidFill>
                  <a:srgbClr val="FFFF00"/>
                </a:solidFill>
              </a:rPr>
              <a:t>Università</a:t>
            </a:r>
            <a:r>
              <a:rPr lang="en-GB" sz="4000" dirty="0" smtClean="0">
                <a:solidFill>
                  <a:srgbClr val="FFFF00"/>
                </a:solidFill>
              </a:rPr>
              <a:t> di Cagliari</a:t>
            </a:r>
          </a:p>
          <a:p>
            <a:pPr algn="ctr"/>
            <a:r>
              <a:rPr lang="en-GB" sz="2000" dirty="0">
                <a:solidFill>
                  <a:schemeClr val="bg1"/>
                </a:solidFill>
              </a:rPr>
              <a:t>MINI-WORKSHOP  “</a:t>
            </a:r>
            <a:r>
              <a:rPr lang="en-GB" sz="2000" dirty="0" smtClean="0">
                <a:solidFill>
                  <a:schemeClr val="bg1"/>
                </a:solidFill>
              </a:rPr>
              <a:t>LA MATERIA OSCURA”  DARK MATTER DAY </a:t>
            </a:r>
          </a:p>
          <a:p>
            <a:pPr algn="ctr"/>
            <a:r>
              <a:rPr lang="en-GB" sz="2000" dirty="0" smtClean="0">
                <a:solidFill>
                  <a:schemeClr val="bg1"/>
                </a:solidFill>
              </a:rPr>
              <a:t>27</a:t>
            </a:r>
            <a:r>
              <a:rPr lang="en-GB" sz="2000" dirty="0">
                <a:solidFill>
                  <a:schemeClr val="bg1"/>
                </a:solidFill>
              </a:rPr>
              <a:t>-OTTOBRE </a:t>
            </a:r>
            <a:r>
              <a:rPr lang="en-GB" sz="2000" dirty="0" smtClean="0">
                <a:solidFill>
                  <a:schemeClr val="bg1"/>
                </a:solidFill>
              </a:rPr>
              <a:t>2017, CAGLIARI </a:t>
            </a:r>
            <a:endParaRPr lang="en-GB" sz="2000" dirty="0">
              <a:solidFill>
                <a:schemeClr val="bg1"/>
              </a:solidFill>
            </a:endParaRPr>
          </a:p>
          <a:p>
            <a:pPr algn="ctr"/>
            <a:endParaRPr lang="en-GB" sz="4000" dirty="0" smtClean="0">
              <a:solidFill>
                <a:srgbClr val="FFFF00"/>
              </a:solidFill>
            </a:endParaRPr>
          </a:p>
          <a:p>
            <a:pPr algn="just"/>
            <a:endParaRPr lang="en-US" sz="4000" dirty="0" smtClean="0"/>
          </a:p>
          <a:p>
            <a:pPr algn="ctr"/>
            <a:endParaRPr lang="en-GB" sz="2400" dirty="0" smtClean="0">
              <a:solidFill>
                <a:srgbClr val="FFFF00"/>
              </a:solidFill>
            </a:endParaRPr>
          </a:p>
          <a:p>
            <a:pPr algn="ctr"/>
            <a:endParaRPr lang="en-GB" sz="2400" dirty="0">
              <a:solidFill>
                <a:srgbClr val="FFFF00"/>
              </a:solidFill>
            </a:endParaRPr>
          </a:p>
        </p:txBody>
      </p:sp>
      <p:pic>
        <p:nvPicPr>
          <p:cNvPr id="19459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1371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 descr="color_DMDlogo_05221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91680" cy="158285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9832" y="0"/>
            <a:ext cx="1656184" cy="919182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1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2"/>
          <p:cNvSpPr txBox="1">
            <a:spLocks/>
          </p:cNvSpPr>
          <p:nvPr/>
        </p:nvSpPr>
        <p:spPr bwMode="auto">
          <a:xfrm>
            <a:off x="0" y="-675456"/>
            <a:ext cx="9468544" cy="643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charset="0"/>
              <a:buChar char="t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9pPr>
          </a:lstStyle>
          <a:p>
            <a:pPr marL="0" indent="0" algn="ctr">
              <a:buFont typeface="Wingdings" charset="0"/>
              <a:buNone/>
              <a:defRPr/>
            </a:pPr>
            <a:endParaRPr lang="en-US" sz="4000" dirty="0" smtClean="0">
              <a:solidFill>
                <a:srgbClr val="45FF32"/>
              </a:solidFill>
              <a:effectLst/>
              <a:latin typeface="Times New Roman" charset="0"/>
              <a:ea typeface="ＭＳ Ｐゴシック" charset="0"/>
              <a:cs typeface="ＭＳ Ｐゴシック" charset="0"/>
              <a:sym typeface="Wingdings"/>
            </a:endParaRPr>
          </a:p>
          <a:p>
            <a:pPr marL="0" indent="0" algn="ctr">
              <a:buNone/>
              <a:defRPr/>
            </a:pPr>
            <a:r>
              <a:rPr lang="en-US" sz="4000" u="sng" dirty="0" smtClean="0">
                <a:solidFill>
                  <a:srgbClr val="45FF32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CONSEGUENZE</a:t>
            </a:r>
          </a:p>
          <a:p>
            <a:pPr lvl="1">
              <a:defRPr/>
            </a:pPr>
            <a:r>
              <a:rPr lang="en-US" sz="4000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sz="4000" dirty="0" err="1" smtClean="0">
                <a:effectLst/>
                <a:latin typeface="Times New Roman" charset="0"/>
                <a:ea typeface="ＭＳ Ｐゴシック" charset="0"/>
                <a:sym typeface="Wingdings"/>
              </a:rPr>
              <a:t>Determina</a:t>
            </a:r>
            <a:r>
              <a:rPr lang="en-US" sz="4000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 la </a:t>
            </a:r>
            <a:r>
              <a:rPr lang="en-US" sz="4000" dirty="0" err="1" smtClean="0">
                <a:effectLst/>
                <a:latin typeface="Times New Roman" charset="0"/>
                <a:ea typeface="ＭＳ Ｐゴシック" charset="0"/>
                <a:sym typeface="Wingdings"/>
              </a:rPr>
              <a:t>struttura</a:t>
            </a:r>
            <a:r>
              <a:rPr lang="en-US" sz="4000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 e </a:t>
            </a:r>
            <a:r>
              <a:rPr lang="en-US" sz="4000" dirty="0" err="1" smtClean="0">
                <a:effectLst/>
                <a:latin typeface="Times New Roman" charset="0"/>
                <a:ea typeface="ＭＳ Ｐゴシック" charset="0"/>
                <a:sym typeface="Wingdings"/>
              </a:rPr>
              <a:t>l’evoluzione</a:t>
            </a:r>
            <a:r>
              <a:rPr lang="en-US" sz="4000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sz="4000" dirty="0" err="1" smtClean="0">
                <a:effectLst/>
                <a:latin typeface="Times New Roman" charset="0"/>
                <a:ea typeface="ＭＳ Ｐゴシック" charset="0"/>
                <a:sym typeface="Wingdings"/>
              </a:rPr>
              <a:t>su</a:t>
            </a:r>
            <a:r>
              <a:rPr lang="en-US" sz="4000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sz="4000" dirty="0" err="1" smtClean="0">
                <a:effectLst/>
                <a:latin typeface="Times New Roman" charset="0"/>
                <a:ea typeface="ＭＳ Ｐゴシック" charset="0"/>
                <a:sym typeface="Wingdings"/>
              </a:rPr>
              <a:t>larga</a:t>
            </a:r>
            <a:r>
              <a:rPr lang="en-US" sz="4000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sz="4000" dirty="0" err="1" smtClean="0">
                <a:effectLst/>
                <a:latin typeface="Times New Roman" charset="0"/>
                <a:ea typeface="ＭＳ Ｐゴシック" charset="0"/>
                <a:sym typeface="Wingdings"/>
              </a:rPr>
              <a:t>scala</a:t>
            </a:r>
            <a:r>
              <a:rPr lang="en-US" sz="4000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  </a:t>
            </a:r>
            <a:r>
              <a:rPr lang="en-US" sz="4000" dirty="0" err="1" smtClean="0">
                <a:effectLst/>
                <a:latin typeface="Times New Roman" charset="0"/>
                <a:ea typeface="ＭＳ Ｐゴシック" charset="0"/>
                <a:sym typeface="Wingdings"/>
              </a:rPr>
              <a:t>dell’universo</a:t>
            </a:r>
            <a:endParaRPr lang="en-US" sz="4000" dirty="0" smtClean="0">
              <a:effectLst/>
              <a:latin typeface="Times New Roman" charset="0"/>
              <a:ea typeface="ＭＳ Ｐゴシック" charset="0"/>
              <a:sym typeface="Wingdings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872"/>
            <a:ext cx="3491880" cy="261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437112"/>
            <a:ext cx="3060700" cy="229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988840"/>
            <a:ext cx="3672739" cy="2480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7C90E6-CA2A-4C4A-B553-1D27B705BE83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051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2"/>
          <p:cNvSpPr txBox="1">
            <a:spLocks/>
          </p:cNvSpPr>
          <p:nvPr/>
        </p:nvSpPr>
        <p:spPr bwMode="auto">
          <a:xfrm>
            <a:off x="0" y="1400"/>
            <a:ext cx="9612560" cy="643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charset="0"/>
              <a:buChar char="t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9pPr>
          </a:lstStyle>
          <a:p>
            <a:pPr marL="0" indent="0" algn="ctr">
              <a:buFont typeface="Wingdings" charset="0"/>
              <a:buNone/>
              <a:defRPr/>
            </a:pPr>
            <a:endParaRPr lang="en-US" sz="4000" dirty="0" smtClean="0">
              <a:solidFill>
                <a:srgbClr val="45FF32"/>
              </a:solidFill>
              <a:effectLst/>
              <a:latin typeface="Times New Roman" charset="0"/>
              <a:ea typeface="ＭＳ Ｐゴシック" charset="0"/>
              <a:cs typeface="ＭＳ Ｐゴシック" charset="0"/>
              <a:sym typeface="Wingdings"/>
            </a:endParaRPr>
          </a:p>
          <a:p>
            <a:pPr>
              <a:defRPr/>
            </a:pPr>
            <a:r>
              <a:rPr lang="en-US" sz="4000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</a:t>
            </a:r>
            <a:r>
              <a:rPr lang="en-US" sz="4000" dirty="0"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sz="4000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LA SUA AZIONE PUÒ ESSERE DESCRITTA IN TERMINI PURAMENTE  GEOMETRICI COME MODIFICA DEL “TESSUTO” DELLO SPAZIO-TEMPO:  </a:t>
            </a:r>
            <a:r>
              <a:rPr lang="en-US" b="1" dirty="0" smtClean="0"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RELATIVITÀ GENERALE DI</a:t>
            </a:r>
          </a:p>
          <a:p>
            <a:pPr marL="0" indent="0">
              <a:buNone/>
              <a:defRPr/>
            </a:pPr>
            <a:r>
              <a:rPr lang="en-US" b="1" dirty="0" smtClean="0"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 EINSTEIN</a:t>
            </a:r>
            <a:endParaRPr lang="en-US" b="1" dirty="0">
              <a:solidFill>
                <a:srgbClr val="FF0000"/>
              </a:solidFill>
              <a:effectLst/>
              <a:latin typeface="Times New Roman" charset="0"/>
              <a:ea typeface="ＭＳ Ｐゴシック" charset="0"/>
              <a:sym typeface="Wingdings"/>
            </a:endParaRPr>
          </a:p>
        </p:txBody>
      </p:sp>
      <p:pic>
        <p:nvPicPr>
          <p:cNvPr id="6" name="Immagine 5" descr="images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646767"/>
            <a:ext cx="4536504" cy="3211233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4913784"/>
            <a:ext cx="3635896" cy="189066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5976" y="2852936"/>
            <a:ext cx="3674245" cy="2066763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7C90E6-CA2A-4C4A-B553-1D27B705BE83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097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2"/>
          <p:cNvSpPr txBox="1">
            <a:spLocks/>
          </p:cNvSpPr>
          <p:nvPr/>
        </p:nvSpPr>
        <p:spPr bwMode="auto">
          <a:xfrm>
            <a:off x="0" y="-459432"/>
            <a:ext cx="9144000" cy="643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charset="0"/>
              <a:buChar char="t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9pPr>
          </a:lstStyle>
          <a:p>
            <a:pPr marL="0" indent="0">
              <a:buFont typeface="Wingdings" charset="0"/>
              <a:buNone/>
              <a:defRPr/>
            </a:pPr>
            <a:endParaRPr lang="en-US" sz="2200" dirty="0" smtClean="0">
              <a:latin typeface="Times New Roman" charset="0"/>
              <a:ea typeface="ＭＳ Ｐゴシック" charset="0"/>
              <a:cs typeface="ＭＳ Ｐゴシック" charset="0"/>
              <a:sym typeface="Wingdings"/>
            </a:endParaRPr>
          </a:p>
          <a:p>
            <a:pPr marL="0" indent="0" algn="ctr">
              <a:buFont typeface="Wingdings" charset="0"/>
              <a:buNone/>
              <a:defRPr/>
            </a:pPr>
            <a:r>
              <a:rPr lang="it-IT" sz="4000" dirty="0" smtClean="0">
                <a:solidFill>
                  <a:srgbClr val="45FF32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COSMOLOGIA</a:t>
            </a:r>
          </a:p>
          <a:p>
            <a:pPr marL="0" indent="0" algn="ctr">
              <a:buFont typeface="Wingdings" charset="0"/>
              <a:buNone/>
              <a:defRPr/>
            </a:pPr>
            <a:endParaRPr lang="en-US" sz="4000" dirty="0" smtClean="0">
              <a:solidFill>
                <a:srgbClr val="45FF32"/>
              </a:solidFill>
              <a:effectLst/>
              <a:latin typeface="Times New Roman" charset="0"/>
              <a:ea typeface="ＭＳ Ｐゴシック" charset="0"/>
              <a:cs typeface="ＭＳ Ｐゴシック" charset="0"/>
              <a:sym typeface="Wingdings"/>
            </a:endParaRPr>
          </a:p>
          <a:p>
            <a:pPr algn="just">
              <a:defRPr/>
            </a:pPr>
            <a:r>
              <a:rPr lang="en-US" sz="3600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LA TEORIA DI EINSTEIN DECRIVE  STRUTTURA ED EVOLUZIONE DELL’UNIVERSO, PARTENDO DAL BIG BANG</a:t>
            </a:r>
          </a:p>
          <a:p>
            <a:pPr marL="0" indent="0" algn="just">
              <a:buNone/>
              <a:defRPr/>
            </a:pPr>
            <a:endParaRPr lang="en-US" sz="3600" dirty="0"/>
          </a:p>
          <a:p>
            <a:pPr marL="0" indent="0">
              <a:buNone/>
              <a:defRPr/>
            </a:pPr>
            <a:endParaRPr lang="en-US" sz="3600" dirty="0" smtClean="0">
              <a:effectLst/>
              <a:latin typeface="Times New Roman" charset="0"/>
              <a:ea typeface="ＭＳ Ｐゴシック" charset="0"/>
              <a:cs typeface="ＭＳ Ｐゴシック" charset="0"/>
              <a:sym typeface="Wingdings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96" y="3429000"/>
            <a:ext cx="4793779" cy="3312368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7C90E6-CA2A-4C4A-B553-1D27B705BE83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297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179512" y="332656"/>
            <a:ext cx="896448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  <a:defRPr/>
            </a:pPr>
            <a:r>
              <a:rPr lang="en-US" dirty="0">
                <a:latin typeface="Times New Roman" charset="0"/>
                <a:sym typeface="Wingdings"/>
              </a:rPr>
              <a:t>NELLA COSMOLOGIA  </a:t>
            </a:r>
            <a:r>
              <a:rPr lang="en-US" b="1" dirty="0">
                <a:solidFill>
                  <a:srgbClr val="008000"/>
                </a:solidFill>
                <a:latin typeface="Times New Roman" charset="0"/>
                <a:sym typeface="Wingdings"/>
              </a:rPr>
              <a:t>MICRO E MACRO </a:t>
            </a:r>
            <a:r>
              <a:rPr lang="en-US" dirty="0">
                <a:solidFill>
                  <a:srgbClr val="FF0000"/>
                </a:solidFill>
                <a:latin typeface="Times New Roman" charset="0"/>
                <a:sym typeface="Wingdings"/>
              </a:rPr>
              <a:t>SI INCONTRANO</a:t>
            </a:r>
            <a:r>
              <a:rPr lang="en-US" dirty="0" smtClean="0">
                <a:latin typeface="Times New Roman" charset="0"/>
                <a:sym typeface="Wingdings"/>
              </a:rPr>
              <a:t>!</a:t>
            </a:r>
          </a:p>
          <a:p>
            <a:pPr>
              <a:defRPr/>
            </a:pPr>
            <a:endParaRPr lang="en-US" dirty="0">
              <a:latin typeface="Times New Roman" charset="0"/>
              <a:sym typeface="Wingdings"/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US" dirty="0">
                <a:latin typeface="Times New Roman" charset="0"/>
                <a:sym typeface="Wingdings"/>
              </a:rPr>
              <a:t> LE 4 INTERAZIONI FONDAMENTALI</a:t>
            </a:r>
          </a:p>
          <a:p>
            <a:pPr marL="0" indent="0">
              <a:buNone/>
              <a:defRPr/>
            </a:pPr>
            <a:r>
              <a:rPr lang="en-US" dirty="0">
                <a:latin typeface="Times New Roman" charset="0"/>
                <a:sym typeface="Wingdings"/>
              </a:rPr>
              <a:t>DELLA NATURA DEVONO </a:t>
            </a:r>
            <a:r>
              <a:rPr lang="en-US" dirty="0" smtClean="0">
                <a:latin typeface="Times New Roman" charset="0"/>
                <a:sym typeface="Wingdings"/>
              </a:rPr>
              <a:t>PARLARSI</a:t>
            </a:r>
          </a:p>
          <a:p>
            <a:pPr marL="0" indent="0">
              <a:buNone/>
              <a:defRPr/>
            </a:pPr>
            <a:endParaRPr lang="en-US" dirty="0">
              <a:latin typeface="Times New Roman" charset="0"/>
              <a:sym typeface="Wingdings"/>
            </a:endParaRPr>
          </a:p>
          <a:p>
            <a:pPr marL="0" indent="0">
              <a:buNone/>
              <a:defRPr/>
            </a:pPr>
            <a:endParaRPr lang="en-US" dirty="0" smtClean="0">
              <a:latin typeface="Times New Roman" charset="0"/>
              <a:sym typeface="Wingdings"/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US" dirty="0">
                <a:latin typeface="Times New Roman" charset="0"/>
                <a:sym typeface="Wingdings"/>
              </a:rPr>
              <a:t>ESISTE ANCHE UN </a:t>
            </a:r>
            <a:r>
              <a:rPr lang="en-US" dirty="0">
                <a:solidFill>
                  <a:srgbClr val="FF0000"/>
                </a:solidFill>
                <a:latin typeface="Times New Roman" charset="0"/>
                <a:sym typeface="Wingdings"/>
              </a:rPr>
              <a:t>MODELLO STANDARD DELLA COSMOLOGIA  </a:t>
            </a:r>
            <a:r>
              <a:rPr lang="en-US" dirty="0">
                <a:solidFill>
                  <a:srgbClr val="008000"/>
                </a:solidFill>
                <a:latin typeface="Times New Roman" charset="0"/>
                <a:sym typeface="Wingdings"/>
              </a:rPr>
              <a:t>(ΛCDM) </a:t>
            </a:r>
            <a:r>
              <a:rPr lang="en-US" dirty="0">
                <a:latin typeface="Times New Roman" charset="0"/>
                <a:sym typeface="Wingdings"/>
              </a:rPr>
              <a:t>CHE DESCRIVE TUTTA LA STORIA  DELL’UNIVERSO 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7C90E6-CA2A-4C4A-B553-1D27B705BE83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98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2"/>
          <p:cNvSpPr txBox="1">
            <a:spLocks/>
          </p:cNvSpPr>
          <p:nvPr/>
        </p:nvSpPr>
        <p:spPr bwMode="auto">
          <a:xfrm>
            <a:off x="0" y="-459432"/>
            <a:ext cx="9144000" cy="643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charset="0"/>
              <a:buChar char="t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9pPr>
          </a:lstStyle>
          <a:p>
            <a:pPr marL="0" indent="0" algn="ctr">
              <a:buFont typeface="Wingdings" charset="0"/>
              <a:buNone/>
              <a:defRPr/>
            </a:pPr>
            <a:endParaRPr lang="en-US" sz="4000" dirty="0" smtClean="0">
              <a:solidFill>
                <a:srgbClr val="45FF32"/>
              </a:solidFill>
              <a:effectLst/>
              <a:latin typeface="Times New Roman" charset="0"/>
              <a:ea typeface="ＭＳ Ｐゴシック" charset="0"/>
              <a:cs typeface="ＭＳ Ｐゴシック" charset="0"/>
              <a:sym typeface="Wingdings"/>
            </a:endParaRPr>
          </a:p>
          <a:p>
            <a:pPr>
              <a:defRPr/>
            </a:pPr>
            <a:r>
              <a:rPr lang="en-US" sz="3600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A  PARTENDO DA  </a:t>
            </a:r>
            <a:r>
              <a:rPr lang="en-US" sz="3600" dirty="0" smtClean="0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14 MILIARDI DI ANNI </a:t>
            </a:r>
            <a:r>
              <a:rPr lang="en-US" sz="3600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FA ABBIAMO  UN UN UNIVERSO IN ESPANSIONE, SPAZIALMENTE PIATTO, SU LARGA SCALA </a:t>
            </a:r>
            <a:r>
              <a:rPr lang="en-US" sz="3600" dirty="0" smtClean="0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OMOGENEO ED ISOTROPO</a:t>
            </a:r>
            <a:r>
              <a:rPr lang="en-US" sz="3600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,  IN CUI SI FORMANO POI  DISOMOGENEITA’  E  TUTTE LE STRUTTURE ASTROFISICHE  SU LARGA  E SU PICCOLA SCALA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2347" y="4509120"/>
            <a:ext cx="3806645" cy="2131721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7C90E6-CA2A-4C4A-B553-1D27B705BE83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285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dm_figures_01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92"/>
            <a:ext cx="8820472" cy="6615354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7C90E6-CA2A-4C4A-B553-1D27B705BE83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264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2"/>
          <p:cNvSpPr txBox="1">
            <a:spLocks/>
          </p:cNvSpPr>
          <p:nvPr/>
        </p:nvSpPr>
        <p:spPr bwMode="auto">
          <a:xfrm>
            <a:off x="0" y="-459432"/>
            <a:ext cx="9144000" cy="7776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charset="0"/>
              <a:buChar char="t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9pPr>
          </a:lstStyle>
          <a:p>
            <a:pPr marL="0" indent="0" algn="ctr">
              <a:buFont typeface="Wingdings" charset="0"/>
              <a:buNone/>
              <a:defRPr/>
            </a:pPr>
            <a:endParaRPr lang="en-US" sz="4000" dirty="0" smtClean="0">
              <a:solidFill>
                <a:srgbClr val="45FF32"/>
              </a:solidFill>
              <a:effectLst/>
              <a:latin typeface="Times New Roman" charset="0"/>
              <a:ea typeface="ＭＳ Ｐゴシック" charset="0"/>
              <a:cs typeface="ＭＳ Ｐゴシック" charset="0"/>
              <a:sym typeface="Wingdings"/>
            </a:endParaRPr>
          </a:p>
          <a:p>
            <a:pPr>
              <a:defRPr/>
            </a:pPr>
            <a:r>
              <a:rPr lang="en-US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IL </a:t>
            </a:r>
            <a:r>
              <a:rPr lang="en-US" dirty="0" smtClean="0"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MODELLO STANDARD DELLE PARTICELLE ELEMENTARI </a:t>
            </a:r>
            <a:r>
              <a:rPr lang="en-US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E’ STATO VERIFICATO DAGLI ESPERIMENTI NEGLI ACCELERATORI (LHC ETC.)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7C90E6-CA2A-4C4A-B553-1D27B705BE83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012" y="2060848"/>
            <a:ext cx="5172804" cy="476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515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2"/>
          <p:cNvSpPr txBox="1">
            <a:spLocks/>
          </p:cNvSpPr>
          <p:nvPr/>
        </p:nvSpPr>
        <p:spPr bwMode="auto">
          <a:xfrm>
            <a:off x="0" y="-459432"/>
            <a:ext cx="9144000" cy="7776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charset="0"/>
              <a:buChar char="t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9pPr>
          </a:lstStyle>
          <a:p>
            <a:pPr marL="0" indent="0" algn="ctr">
              <a:buFont typeface="Wingdings" charset="0"/>
              <a:buNone/>
              <a:defRPr/>
            </a:pPr>
            <a:endParaRPr lang="en-US" sz="4000" dirty="0" smtClean="0">
              <a:solidFill>
                <a:srgbClr val="45FF32"/>
              </a:solidFill>
              <a:effectLst/>
              <a:latin typeface="Times New Roman" charset="0"/>
              <a:ea typeface="ＭＳ Ｐゴシック" charset="0"/>
              <a:cs typeface="ＭＳ Ｐゴシック" charset="0"/>
              <a:sym typeface="Wingdings"/>
            </a:endParaRPr>
          </a:p>
          <a:p>
            <a:pPr>
              <a:defRPr/>
            </a:pPr>
            <a:r>
              <a:rPr lang="en-US" sz="3600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</a:t>
            </a:r>
            <a:r>
              <a:rPr lang="en-US" dirty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IL </a:t>
            </a:r>
            <a:r>
              <a:rPr lang="en-US" dirty="0"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MODELLO </a:t>
            </a:r>
            <a:r>
              <a:rPr lang="en-US" dirty="0" smtClean="0"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COSMOLOGICO ΛCDM  </a:t>
            </a:r>
            <a:r>
              <a:rPr lang="en-US" dirty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E’ STATO VERIFICATO </a:t>
            </a:r>
            <a:r>
              <a:rPr lang="en-US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DALLE OSSERVAZIONI DEI SATELLITI E TELESCOPI (PLANCK, HUBBLE SPACE TELESCOPE, ETC.)</a:t>
            </a:r>
          </a:p>
          <a:p>
            <a:pPr>
              <a:defRPr/>
            </a:pPr>
            <a:endParaRPr lang="en-US" dirty="0">
              <a:effectLst/>
              <a:latin typeface="Times New Roman" charset="0"/>
              <a:ea typeface="ＭＳ Ｐゴシック" charset="0"/>
              <a:cs typeface="ＭＳ Ｐゴシック" charset="0"/>
              <a:sym typeface="Wingdings"/>
            </a:endParaRPr>
          </a:p>
          <a:p>
            <a:pPr>
              <a:defRPr/>
            </a:pPr>
            <a:r>
              <a:rPr lang="en-US" b="1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PROBLEMA</a:t>
            </a:r>
            <a:endParaRPr lang="en-US" b="1" dirty="0">
              <a:effectLst/>
              <a:latin typeface="Times New Roman" charset="0"/>
              <a:ea typeface="ＭＳ Ｐゴシック" charset="0"/>
              <a:cs typeface="ＭＳ Ｐゴシック" charset="0"/>
              <a:sym typeface="Wingdings"/>
            </a:endParaRPr>
          </a:p>
          <a:p>
            <a:pPr marL="0" indent="0">
              <a:buNone/>
              <a:defRPr/>
            </a:pPr>
            <a:r>
              <a:rPr lang="en-US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LO SCHEMA,  SIA IN COSMOLOGIA CHE A  SCALE INTERMEDIE (GALATICHE) NON FUNZIONA SE  TUTTA LA MATERIA VIENE COSTRUITA DAL </a:t>
            </a:r>
            <a:r>
              <a:rPr lang="en-US" dirty="0" smtClean="0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MS</a:t>
            </a:r>
            <a:r>
              <a:rPr lang="en-US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DELLE PARTICELLE (</a:t>
            </a:r>
            <a:r>
              <a:rPr lang="en-US" dirty="0" smtClean="0"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MATERIA VISIBILE O BARIONICA)  </a:t>
            </a:r>
            <a:r>
              <a:rPr lang="en-US" dirty="0" smtClean="0">
                <a:solidFill>
                  <a:srgbClr val="45FF32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ESISTENZA MATERIA OSCURA?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7C90E6-CA2A-4C4A-B553-1D27B705BE83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995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2"/>
          <p:cNvSpPr txBox="1">
            <a:spLocks/>
          </p:cNvSpPr>
          <p:nvPr/>
        </p:nvSpPr>
        <p:spPr bwMode="auto">
          <a:xfrm>
            <a:off x="0" y="0"/>
            <a:ext cx="8957245" cy="65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charset="0"/>
              <a:buChar char="t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9pPr>
          </a:lstStyle>
          <a:p>
            <a:pPr marL="0" indent="0" algn="ctr">
              <a:buNone/>
              <a:defRPr/>
            </a:pPr>
            <a:r>
              <a:rPr lang="en-US" sz="3600" b="1" dirty="0" smtClean="0"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CURVE ROTAZIONALI E DISPERSIONE VELOCITÀ SU SCALE GALATTICHE</a:t>
            </a:r>
          </a:p>
        </p:txBody>
      </p:sp>
      <p:pic>
        <p:nvPicPr>
          <p:cNvPr id="4" name="eso1709b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844824"/>
            <a:ext cx="8128000" cy="4572000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7C90E6-CA2A-4C4A-B553-1D27B705BE83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272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3208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2"/>
          <p:cNvSpPr txBox="1">
            <a:spLocks/>
          </p:cNvSpPr>
          <p:nvPr/>
        </p:nvSpPr>
        <p:spPr bwMode="auto">
          <a:xfrm>
            <a:off x="0" y="0"/>
            <a:ext cx="8957245" cy="65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charset="0"/>
              <a:buChar char="t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9pPr>
          </a:lstStyle>
          <a:p>
            <a:pPr algn="just">
              <a:defRPr/>
            </a:pPr>
            <a:r>
              <a:rPr lang="en-US" sz="3600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SE VOGLIAMO SAPERE QUANTA MASSA C’E’ IN UNA GALASSIA POSSIAMO PROCEDERE NELLO STESSO MODO CON CUI POSSIAMO “PESARE”  IL SOLE?</a:t>
            </a:r>
          </a:p>
          <a:p>
            <a:pPr marL="0" indent="0" algn="just">
              <a:buNone/>
              <a:defRPr/>
            </a:pPr>
            <a:endParaRPr lang="en-US" sz="3600" dirty="0" smtClean="0">
              <a:effectLst/>
              <a:latin typeface="Times New Roman" charset="0"/>
              <a:ea typeface="ＭＳ Ｐゴシック" charset="0"/>
              <a:sym typeface="Wingdings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005064"/>
            <a:ext cx="3202798" cy="276233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4149080"/>
            <a:ext cx="4038600" cy="2019300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7C90E6-CA2A-4C4A-B553-1D27B705BE83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001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2"/>
          <p:cNvSpPr txBox="1">
            <a:spLocks/>
          </p:cNvSpPr>
          <p:nvPr/>
        </p:nvSpPr>
        <p:spPr bwMode="auto">
          <a:xfrm>
            <a:off x="0" y="0"/>
            <a:ext cx="9144000" cy="643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charset="0"/>
              <a:buChar char="t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9pPr>
          </a:lstStyle>
          <a:p>
            <a:pPr marL="971550" lvl="1" indent="-571500" algn="just">
              <a:defRPr/>
            </a:pPr>
            <a:r>
              <a:rPr lang="it-IT" sz="4000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 Il problema della </a:t>
            </a:r>
            <a:r>
              <a:rPr lang="it-IT" sz="4000" dirty="0" smtClean="0"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MASSA MANCANTE</a:t>
            </a:r>
            <a:r>
              <a:rPr lang="it-IT" sz="4000" dirty="0" smtClean="0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it-IT" sz="4000" dirty="0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nell’universo è uno dei problemi irrisolti più importanti della fisica </a:t>
            </a:r>
          </a:p>
          <a:p>
            <a:pPr marL="971550" lvl="1" indent="-571500" algn="just">
              <a:defRPr/>
            </a:pPr>
            <a:r>
              <a:rPr lang="it-IT" sz="4000" dirty="0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Secondo le nostre odierne  teorie ed osservazioni fisiche solo il 5%</a:t>
            </a:r>
          </a:p>
          <a:p>
            <a:pPr marL="400050" lvl="1" indent="0" algn="just">
              <a:buNone/>
              <a:defRPr/>
            </a:pPr>
            <a:r>
              <a:rPr lang="it-IT" sz="4000" dirty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d</a:t>
            </a:r>
            <a:r>
              <a:rPr lang="it-IT" sz="4000" dirty="0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ella materia dello</a:t>
            </a:r>
          </a:p>
          <a:p>
            <a:pPr marL="400050" lvl="1" indent="0" algn="just">
              <a:buNone/>
              <a:defRPr/>
            </a:pPr>
            <a:r>
              <a:rPr lang="it-IT" sz="4000" dirty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u</a:t>
            </a:r>
            <a:r>
              <a:rPr lang="it-IT" sz="4000" dirty="0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niverso è visibile</a:t>
            </a:r>
          </a:p>
          <a:p>
            <a:pPr marL="400050" lvl="1" indent="0" algn="just">
              <a:buNone/>
              <a:defRPr/>
            </a:pPr>
            <a:r>
              <a:rPr lang="it-IT" sz="4000" b="1" dirty="0" smtClean="0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Di cosa è fatto il </a:t>
            </a:r>
          </a:p>
          <a:p>
            <a:pPr marL="400050" lvl="1" indent="0" algn="just">
              <a:buNone/>
              <a:defRPr/>
            </a:pPr>
            <a:r>
              <a:rPr lang="it-IT" sz="4000" b="1" dirty="0" smtClean="0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Restante 95% ? </a:t>
            </a:r>
            <a:endParaRPr lang="it-IT" sz="2800" b="1" dirty="0" smtClean="0">
              <a:solidFill>
                <a:srgbClr val="FF4B21"/>
              </a:solidFill>
              <a:latin typeface="Times New Roman" charset="0"/>
              <a:ea typeface="ＭＳ Ｐゴシック" charset="0"/>
              <a:sym typeface="Wingdings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512" y="3899518"/>
            <a:ext cx="3936438" cy="2952328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7C90E6-CA2A-4C4A-B553-1D27B705BE83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407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2"/>
          <p:cNvSpPr txBox="1">
            <a:spLocks/>
          </p:cNvSpPr>
          <p:nvPr/>
        </p:nvSpPr>
        <p:spPr bwMode="auto">
          <a:xfrm>
            <a:off x="6016" y="-18071"/>
            <a:ext cx="8957245" cy="65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charset="0"/>
              <a:buChar char="t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9pPr>
          </a:lstStyle>
          <a:p>
            <a:pPr marL="0" indent="0" algn="ctr">
              <a:buNone/>
              <a:defRPr/>
            </a:pPr>
            <a:endParaRPr lang="en-US" dirty="0" smtClean="0">
              <a:solidFill>
                <a:srgbClr val="FF0000"/>
              </a:solidFill>
              <a:effectLst/>
              <a:latin typeface="Times New Roman" charset="0"/>
              <a:ea typeface="ＭＳ Ｐゴシック" charset="0"/>
              <a:sym typeface="Wingdings"/>
            </a:endParaRPr>
          </a:p>
          <a:p>
            <a:pPr marL="0" indent="0" algn="just">
              <a:buNone/>
              <a:defRPr/>
            </a:pPr>
            <a:r>
              <a:rPr lang="en-US" sz="3600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endParaRPr lang="en-US" sz="3600" dirty="0">
              <a:effectLst/>
              <a:latin typeface="Times New Roman" charset="0"/>
              <a:ea typeface="ＭＳ Ｐゴシック" charset="0"/>
              <a:sym typeface="Wingdings"/>
            </a:endParaRPr>
          </a:p>
          <a:p>
            <a:pPr marL="0" indent="0" algn="just">
              <a:buNone/>
              <a:defRPr/>
            </a:pPr>
            <a:endParaRPr lang="en-US" sz="3600" dirty="0">
              <a:solidFill>
                <a:srgbClr val="000000"/>
              </a:solidFill>
              <a:effectLst/>
              <a:latin typeface="Times New Roman" charset="0"/>
              <a:ea typeface="ＭＳ Ｐゴシック" charset="0"/>
              <a:sym typeface="Wingdings"/>
            </a:endParaRPr>
          </a:p>
        </p:txBody>
      </p:sp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6803299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" name="Equation" r:id="rId3" imgW="114300" imgH="165100" progId="Equation.3">
                  <p:embed/>
                </p:oleObj>
              </mc:Choice>
              <mc:Fallback>
                <p:oleObj name="Equation" r:id="rId3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5831207"/>
              </p:ext>
            </p:extLst>
          </p:nvPr>
        </p:nvGraphicFramePr>
        <p:xfrm>
          <a:off x="4527550" y="3333750"/>
          <a:ext cx="889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" name="Equation" r:id="rId5" imgW="88900" imgH="190500" progId="Equation.3">
                  <p:embed/>
                </p:oleObj>
              </mc:Choice>
              <mc:Fallback>
                <p:oleObj name="Equation" r:id="rId5" imgW="889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27550" y="3333750"/>
                        <a:ext cx="889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gget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6531553"/>
              </p:ext>
            </p:extLst>
          </p:nvPr>
        </p:nvGraphicFramePr>
        <p:xfrm>
          <a:off x="2915816" y="260648"/>
          <a:ext cx="2821814" cy="1368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4" name="Equation" r:id="rId7" imgW="838200" imgH="406400" progId="Equation.3">
                  <p:embed/>
                </p:oleObj>
              </mc:Choice>
              <mc:Fallback>
                <p:oleObj name="Equation" r:id="rId7" imgW="8382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915816" y="260648"/>
                        <a:ext cx="2821814" cy="13681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ttangolo 5"/>
          <p:cNvSpPr/>
          <p:nvPr/>
        </p:nvSpPr>
        <p:spPr>
          <a:xfrm>
            <a:off x="251520" y="1556792"/>
            <a:ext cx="7992888" cy="5262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  <a:defRPr/>
            </a:pPr>
            <a:r>
              <a:rPr lang="en-US" dirty="0" smtClean="0">
                <a:latin typeface="Times New Roman" charset="0"/>
                <a:sym typeface="Wingdings"/>
              </a:rPr>
              <a:t>FUNZIONA ANCHE PER IL MOTO  DEI BRACCI DELLE GALASSIE INTORNO AL CENTRO </a:t>
            </a:r>
            <a:r>
              <a:rPr lang="en-US" dirty="0" smtClean="0">
                <a:solidFill>
                  <a:srgbClr val="FF0000"/>
                </a:solidFill>
                <a:latin typeface="Times New Roman" charset="0"/>
                <a:sym typeface="Wingdings"/>
              </a:rPr>
              <a:t>(CURVE ROTAZIONALI</a:t>
            </a:r>
            <a:r>
              <a:rPr lang="en-US" dirty="0" smtClean="0">
                <a:latin typeface="Times New Roman" charset="0"/>
                <a:sym typeface="Wingdings"/>
              </a:rPr>
              <a:t>)  E OPPORTUNAMENTE GENERALIZZATO  (TEOREMA DEL VIRIALE)</a:t>
            </a:r>
          </a:p>
          <a:p>
            <a:pPr>
              <a:defRPr/>
            </a:pPr>
            <a:r>
              <a:rPr lang="en-US" dirty="0" smtClean="0">
                <a:latin typeface="Times New Roman" charset="0"/>
                <a:sym typeface="Wingdings"/>
              </a:rPr>
              <a:t>     ANCHE PER GLI AMMASSI DI GALASSIE (DISPERSIONE DELLA VELOCITA’)</a:t>
            </a:r>
            <a:endParaRPr lang="en-US" dirty="0">
              <a:latin typeface="Times New Roman" charset="0"/>
              <a:sym typeface="Wingdings"/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  <a:latin typeface="Times New Roman" charset="0"/>
                <a:sym typeface="Wingdings"/>
              </a:rPr>
              <a:t>MA </a:t>
            </a:r>
            <a:r>
              <a:rPr lang="en-US" dirty="0" err="1" smtClean="0">
                <a:solidFill>
                  <a:srgbClr val="FF0000"/>
                </a:solidFill>
                <a:latin typeface="Times New Roman" charset="0"/>
                <a:sym typeface="Wingdings"/>
              </a:rPr>
              <a:t>É</a:t>
            </a:r>
            <a:r>
              <a:rPr lang="en-US" dirty="0" smtClean="0">
                <a:solidFill>
                  <a:srgbClr val="FF0000"/>
                </a:solidFill>
                <a:latin typeface="Times New Roman" charset="0"/>
                <a:sym typeface="Wingdings"/>
              </a:rPr>
              <a:t> IN CONTRASTO CON LE  OSSERVAZIONI DELLA QUANTITA’  DI MATERIA LUMINOSA [RUBIN, FORD (1960-70), </a:t>
            </a:r>
            <a:r>
              <a:rPr lang="en-US" dirty="0" err="1" smtClean="0">
                <a:solidFill>
                  <a:srgbClr val="FF0000"/>
                </a:solidFill>
                <a:latin typeface="Times New Roman" charset="0"/>
                <a:sym typeface="Wingdings"/>
              </a:rPr>
              <a:t>Zwicky</a:t>
            </a:r>
            <a:r>
              <a:rPr lang="en-US" dirty="0" smtClean="0">
                <a:solidFill>
                  <a:srgbClr val="FF0000"/>
                </a:solidFill>
                <a:latin typeface="Times New Roman" charset="0"/>
                <a:sym typeface="Wingdings"/>
              </a:rPr>
              <a:t> (1933), TULLY –FISHER]</a:t>
            </a:r>
          </a:p>
          <a:p>
            <a:pPr>
              <a:defRPr/>
            </a:pPr>
            <a:endParaRPr lang="en-US" dirty="0">
              <a:latin typeface="Times New Roman" charset="0"/>
              <a:sym typeface="Wingding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7C90E6-CA2A-4C4A-B553-1D27B705BE83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518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2"/>
          <p:cNvSpPr txBox="1">
            <a:spLocks/>
          </p:cNvSpPr>
          <p:nvPr/>
        </p:nvSpPr>
        <p:spPr bwMode="auto">
          <a:xfrm>
            <a:off x="10586" y="-819472"/>
            <a:ext cx="9133414" cy="684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charset="0"/>
              <a:buChar char="t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9pPr>
          </a:lstStyle>
          <a:p>
            <a:pPr marL="0" indent="0" algn="ctr">
              <a:buFont typeface="Wingdings" charset="0"/>
              <a:buNone/>
              <a:defRPr/>
            </a:pPr>
            <a:endParaRPr lang="en-US" sz="4000" dirty="0" smtClean="0">
              <a:solidFill>
                <a:srgbClr val="45FF32"/>
              </a:solidFill>
              <a:effectLst/>
              <a:latin typeface="Times New Roman" charset="0"/>
              <a:ea typeface="ＭＳ Ｐゴシック" charset="0"/>
              <a:cs typeface="ＭＳ Ｐゴシック" charset="0"/>
              <a:sym typeface="Wingdings"/>
            </a:endParaRPr>
          </a:p>
          <a:p>
            <a:pPr lvl="1">
              <a:defRPr/>
            </a:pPr>
            <a:endParaRPr lang="en-US" dirty="0" smtClean="0">
              <a:effectLst/>
              <a:latin typeface="Times New Roman" charset="0"/>
              <a:ea typeface="ＭＳ Ｐゴシック" charset="0"/>
              <a:sym typeface="Wingdings"/>
            </a:endParaRPr>
          </a:p>
          <a:p>
            <a:pPr lvl="1">
              <a:defRPr/>
            </a:pPr>
            <a:endParaRPr lang="en-US" dirty="0">
              <a:effectLst/>
              <a:latin typeface="Times New Roman" charset="0"/>
              <a:ea typeface="ＭＳ Ｐゴシック" charset="0"/>
              <a:sym typeface="Wingdings"/>
            </a:endParaRPr>
          </a:p>
          <a:p>
            <a:pPr lvl="1">
              <a:defRPr/>
            </a:pPr>
            <a:endParaRPr lang="en-US" dirty="0" smtClean="0">
              <a:effectLst/>
              <a:latin typeface="Times New Roman" charset="0"/>
              <a:ea typeface="ＭＳ Ｐゴシック" charset="0"/>
              <a:sym typeface="Wingdings"/>
            </a:endParaRPr>
          </a:p>
          <a:p>
            <a:pPr lvl="1">
              <a:defRPr/>
            </a:pPr>
            <a:endParaRPr lang="en-US" dirty="0">
              <a:effectLst/>
              <a:latin typeface="Times New Roman" charset="0"/>
              <a:ea typeface="ＭＳ Ｐゴシック" charset="0"/>
              <a:sym typeface="Wingdings"/>
            </a:endParaRPr>
          </a:p>
          <a:p>
            <a:pPr lvl="1">
              <a:defRPr/>
            </a:pPr>
            <a:endParaRPr lang="en-US" dirty="0" smtClean="0">
              <a:effectLst/>
              <a:latin typeface="Times New Roman" charset="0"/>
              <a:ea typeface="ＭＳ Ｐゴシック" charset="0"/>
              <a:sym typeface="Wingdings"/>
            </a:endParaRPr>
          </a:p>
          <a:p>
            <a:pPr marL="457200" lvl="1" indent="0">
              <a:buNone/>
              <a:defRPr/>
            </a:pPr>
            <a:r>
              <a:rPr lang="en-US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endParaRPr lang="en-US" dirty="0" smtClean="0">
              <a:solidFill>
                <a:srgbClr val="008000"/>
              </a:solidFill>
              <a:effectLst/>
              <a:latin typeface="Times New Roman" charset="0"/>
              <a:ea typeface="ＭＳ Ｐゴシック" charset="0"/>
              <a:sym typeface="Wingdings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88640"/>
            <a:ext cx="4392489" cy="2635494"/>
          </a:xfrm>
          <a:prstGeom prst="rect">
            <a:avLst/>
          </a:prstGeom>
        </p:spPr>
      </p:pic>
      <p:pic>
        <p:nvPicPr>
          <p:cNvPr id="5" name="Immagine 4" descr="Pages from dm_figures_02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924944"/>
            <a:ext cx="4824536" cy="3618402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7C90E6-CA2A-4C4A-B553-1D27B705BE83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938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2"/>
          <p:cNvSpPr txBox="1">
            <a:spLocks/>
          </p:cNvSpPr>
          <p:nvPr/>
        </p:nvSpPr>
        <p:spPr bwMode="auto">
          <a:xfrm>
            <a:off x="-396552" y="0"/>
            <a:ext cx="9649072" cy="65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charset="0"/>
              <a:buChar char="t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9pPr>
          </a:lstStyle>
          <a:p>
            <a:pPr marL="457200" lvl="1" indent="0">
              <a:buNone/>
              <a:defRPr/>
            </a:pPr>
            <a:endParaRPr lang="en-US" dirty="0">
              <a:effectLst/>
              <a:latin typeface="Times New Roman" charset="0"/>
              <a:ea typeface="ＭＳ Ｐゴシック" charset="0"/>
              <a:sym typeface="Wingdings"/>
            </a:endParaRPr>
          </a:p>
          <a:p>
            <a:pPr lvl="1">
              <a:defRPr/>
            </a:pPr>
            <a:r>
              <a:rPr lang="en-US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PER  </a:t>
            </a:r>
            <a:r>
              <a:rPr lang="en-US" dirty="0">
                <a:effectLst/>
                <a:latin typeface="Times New Roman" charset="0"/>
                <a:ea typeface="ＭＳ Ｐゴシック" charset="0"/>
                <a:sym typeface="Wingdings"/>
              </a:rPr>
              <a:t>FAR TORNARE I CONTI SERVE ALMENO </a:t>
            </a:r>
            <a:r>
              <a:rPr lang="en-US" dirty="0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5-6 VOLTE </a:t>
            </a:r>
            <a:r>
              <a:rPr lang="en-US" dirty="0">
                <a:effectLst/>
                <a:latin typeface="Times New Roman" charset="0"/>
                <a:ea typeface="ＭＳ Ｐゴシック" charset="0"/>
                <a:sym typeface="Wingdings"/>
              </a:rPr>
              <a:t>LA QUANTITA’ DI MATERIA CHE SI VEDE</a:t>
            </a:r>
            <a:r>
              <a:rPr lang="en-US" dirty="0" smtClean="0"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! </a:t>
            </a:r>
            <a:r>
              <a:rPr lang="en-US" dirty="0"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dirty="0" smtClean="0"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 MATERIA OSCURA?</a:t>
            </a:r>
          </a:p>
          <a:p>
            <a:pPr lvl="1">
              <a:defRPr/>
            </a:pPr>
            <a:endParaRPr lang="en-US" dirty="0" smtClean="0">
              <a:effectLst/>
              <a:latin typeface="Times New Roman" charset="0"/>
              <a:ea typeface="ＭＳ Ｐゴシック" charset="0"/>
              <a:sym typeface="Wingdings"/>
            </a:endParaRPr>
          </a:p>
          <a:p>
            <a:pPr lvl="1">
              <a:defRPr/>
            </a:pPr>
            <a:r>
              <a:rPr lang="en-US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DA NOTARE CHE L’APPIATTIMENTO DELLA CURVA PUO’ ESSERE SPIEGATO DA (</a:t>
            </a:r>
            <a:r>
              <a:rPr lang="en-US" dirty="0" smtClean="0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MOND</a:t>
            </a:r>
            <a:r>
              <a:rPr lang="en-US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)</a:t>
            </a:r>
            <a:endParaRPr lang="en-US" dirty="0">
              <a:solidFill>
                <a:srgbClr val="008000"/>
              </a:solidFill>
              <a:effectLst/>
              <a:latin typeface="Times New Roman" charset="0"/>
              <a:ea typeface="ＭＳ Ｐゴシック" charset="0"/>
              <a:sym typeface="Wingdings"/>
            </a:endParaRPr>
          </a:p>
        </p:txBody>
      </p:sp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7260797"/>
              </p:ext>
            </p:extLst>
          </p:nvPr>
        </p:nvGraphicFramePr>
        <p:xfrm>
          <a:off x="3347864" y="4077072"/>
          <a:ext cx="2923427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6" name="Equation" r:id="rId3" imgW="635000" imgH="203200" progId="Equation.3">
                  <p:embed/>
                </p:oleObj>
              </mc:Choice>
              <mc:Fallback>
                <p:oleObj name="Equation" r:id="rId3" imgW="6350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47864" y="4077072"/>
                        <a:ext cx="2923427" cy="9361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ttangolo 1"/>
          <p:cNvSpPr/>
          <p:nvPr/>
        </p:nvSpPr>
        <p:spPr>
          <a:xfrm>
            <a:off x="323528" y="4869160"/>
            <a:ext cx="84249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en-US" dirty="0">
                <a:solidFill>
                  <a:srgbClr val="008000"/>
                </a:solidFill>
                <a:latin typeface="Times New Roman" charset="0"/>
                <a:sym typeface="Wingdings"/>
              </a:rPr>
              <a:t>LA MANCANZA DI MASSA E’ CONFERMATA ANCHE DAL </a:t>
            </a:r>
            <a:r>
              <a:rPr lang="en-US" b="1" dirty="0">
                <a:solidFill>
                  <a:srgbClr val="008000"/>
                </a:solidFill>
                <a:latin typeface="Times New Roman" charset="0"/>
                <a:sym typeface="Wingdings"/>
              </a:rPr>
              <a:t>LENSING GRAVITAZIONALE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7C90E6-CA2A-4C4A-B553-1D27B705BE83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690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2">
            <a:hlinkClick r:id="rId2" action="ppaction://hlinkfile" tooltip="PROVA"/>
          </p:cNvPr>
          <p:cNvSpPr txBox="1">
            <a:spLocks/>
          </p:cNvSpPr>
          <p:nvPr/>
        </p:nvSpPr>
        <p:spPr bwMode="auto">
          <a:xfrm>
            <a:off x="-169942" y="-891480"/>
            <a:ext cx="9313942" cy="72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charset="0"/>
              <a:buChar char="t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9pPr>
          </a:lstStyle>
          <a:p>
            <a:pPr marL="0" indent="0" algn="ctr">
              <a:buFont typeface="Wingdings" charset="0"/>
              <a:buNone/>
              <a:defRPr/>
            </a:pPr>
            <a:endParaRPr lang="en-US" sz="4000" dirty="0" smtClean="0">
              <a:solidFill>
                <a:srgbClr val="45FF32"/>
              </a:solidFill>
              <a:effectLst/>
              <a:latin typeface="Times New Roman" charset="0"/>
              <a:ea typeface="ＭＳ Ｐゴシック" charset="0"/>
              <a:cs typeface="ＭＳ Ｐゴシック" charset="0"/>
              <a:sym typeface="Wingdings"/>
            </a:endParaRPr>
          </a:p>
          <a:p>
            <a:pPr>
              <a:defRPr/>
            </a:pPr>
            <a:endParaRPr lang="en-US" sz="4000" dirty="0">
              <a:effectLst/>
              <a:latin typeface="Times New Roman" charset="0"/>
              <a:ea typeface="ＭＳ Ｐゴシック" charset="0"/>
              <a:sym typeface="Wingdings"/>
            </a:endParaRPr>
          </a:p>
          <a:p>
            <a:pPr>
              <a:defRPr/>
            </a:pPr>
            <a:r>
              <a:rPr lang="en-US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endParaRPr lang="en-US" dirty="0" smtClean="0">
              <a:solidFill>
                <a:srgbClr val="000000"/>
              </a:solidFill>
              <a:effectLst/>
              <a:latin typeface="Times New Roman" charset="0"/>
              <a:ea typeface="ＭＳ Ｐゴシック" charset="0"/>
              <a:sym typeface="Wingdings"/>
            </a:endParaRPr>
          </a:p>
        </p:txBody>
      </p:sp>
      <p:pic>
        <p:nvPicPr>
          <p:cNvPr id="4" name="Immagine 3" descr="Pages from dm_figures_02-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7C90E6-CA2A-4C4A-B553-1D27B705BE83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37" y="4241142"/>
            <a:ext cx="3960440" cy="261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55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2"/>
          <p:cNvSpPr txBox="1">
            <a:spLocks/>
          </p:cNvSpPr>
          <p:nvPr/>
        </p:nvSpPr>
        <p:spPr bwMode="auto">
          <a:xfrm>
            <a:off x="47364" y="3140968"/>
            <a:ext cx="907199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charset="0"/>
              <a:buChar char="t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9pPr>
          </a:lstStyle>
          <a:p>
            <a:pPr marL="0" indent="0" algn="just">
              <a:buFont typeface="Wingdings" charset="0"/>
              <a:buNone/>
              <a:defRPr/>
            </a:pPr>
            <a:r>
              <a:rPr lang="en-US" sz="4000" dirty="0" err="1" smtClean="0">
                <a:effectLst/>
                <a:latin typeface="Times New Roman" charset="0"/>
                <a:ea typeface="ＭＳ Ｐゴシック" charset="0"/>
                <a:sym typeface="Wingdings"/>
              </a:rPr>
              <a:t>Immagine</a:t>
            </a:r>
            <a:r>
              <a:rPr lang="en-US" sz="4000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  di </a:t>
            </a:r>
            <a:r>
              <a:rPr lang="en-US" sz="4000" dirty="0" err="1" smtClean="0">
                <a:effectLst/>
                <a:latin typeface="Times New Roman" charset="0"/>
                <a:ea typeface="ＭＳ Ｐゴシック" charset="0"/>
                <a:sym typeface="Wingdings"/>
              </a:rPr>
              <a:t>tre</a:t>
            </a:r>
            <a:r>
              <a:rPr lang="en-US" sz="4000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sz="4000" dirty="0" err="1" smtClean="0">
                <a:effectLst/>
                <a:latin typeface="Times New Roman" charset="0"/>
                <a:ea typeface="ＭＳ Ｐゴシック" charset="0"/>
                <a:sym typeface="Wingdings"/>
              </a:rPr>
              <a:t>milioni</a:t>
            </a:r>
            <a:r>
              <a:rPr lang="en-US" sz="4000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 di </a:t>
            </a:r>
            <a:r>
              <a:rPr lang="en-US" sz="4000" dirty="0" err="1" smtClean="0">
                <a:effectLst/>
                <a:latin typeface="Times New Roman" charset="0"/>
                <a:ea typeface="ＭＳ Ｐゴシック" charset="0"/>
                <a:sym typeface="Wingdings"/>
              </a:rPr>
              <a:t>galassie</a:t>
            </a:r>
            <a:r>
              <a:rPr lang="en-US" sz="4000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sz="4000" dirty="0" err="1" smtClean="0">
                <a:effectLst/>
                <a:latin typeface="Times New Roman" charset="0"/>
                <a:ea typeface="ＭＳ Ｐゴシック" charset="0"/>
                <a:sym typeface="Wingdings"/>
              </a:rPr>
              <a:t>distanti</a:t>
            </a:r>
            <a:r>
              <a:rPr lang="en-US" sz="4000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 6 </a:t>
            </a:r>
            <a:r>
              <a:rPr lang="en-US" sz="4000" dirty="0" err="1" smtClean="0">
                <a:effectLst/>
                <a:latin typeface="Times New Roman" charset="0"/>
                <a:ea typeface="ＭＳ Ｐゴシック" charset="0"/>
                <a:sym typeface="Wingdings"/>
              </a:rPr>
              <a:t>miliardi</a:t>
            </a:r>
            <a:r>
              <a:rPr lang="en-US" sz="4000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 di </a:t>
            </a:r>
            <a:r>
              <a:rPr lang="en-US" sz="4000" dirty="0" err="1" smtClean="0">
                <a:effectLst/>
                <a:latin typeface="Times New Roman" charset="0"/>
                <a:ea typeface="ＭＳ Ｐゴシック" charset="0"/>
                <a:sym typeface="Wingdings"/>
              </a:rPr>
              <a:t>anni</a:t>
            </a:r>
            <a:r>
              <a:rPr lang="en-US" sz="4000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sz="4000" dirty="0" err="1" smtClean="0">
                <a:effectLst/>
                <a:latin typeface="Times New Roman" charset="0"/>
                <a:ea typeface="ＭＳ Ｐゴシック" charset="0"/>
                <a:sym typeface="Wingdings"/>
              </a:rPr>
              <a:t>luce</a:t>
            </a:r>
            <a:r>
              <a:rPr lang="en-US" sz="4000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sz="4000" dirty="0" err="1" smtClean="0">
                <a:effectLst/>
                <a:latin typeface="Times New Roman" charset="0"/>
                <a:ea typeface="ＭＳ Ｐゴシック" charset="0"/>
                <a:sym typeface="Wingdings"/>
              </a:rPr>
              <a:t>ricostruita</a:t>
            </a:r>
            <a:r>
              <a:rPr lang="en-US" sz="4000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  </a:t>
            </a:r>
            <a:r>
              <a:rPr lang="en-US" sz="4000" dirty="0" err="1" smtClean="0">
                <a:effectLst/>
                <a:latin typeface="Times New Roman" charset="0"/>
                <a:ea typeface="ＭＳ Ｐゴシック" charset="0"/>
                <a:sym typeface="Wingdings"/>
              </a:rPr>
              <a:t>usando</a:t>
            </a:r>
            <a:r>
              <a:rPr lang="en-US" sz="4000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sz="4000" dirty="0" err="1" smtClean="0">
                <a:effectLst/>
                <a:latin typeface="Times New Roman" charset="0"/>
                <a:ea typeface="ＭＳ Ｐゴシック" charset="0"/>
                <a:sym typeface="Wingdings"/>
              </a:rPr>
              <a:t>il</a:t>
            </a:r>
            <a:r>
              <a:rPr lang="en-US" sz="4000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sz="4000" dirty="0" err="1" smtClean="0">
                <a:effectLst/>
                <a:latin typeface="Times New Roman" charset="0"/>
                <a:ea typeface="ＭＳ Ｐゴシック" charset="0"/>
                <a:sym typeface="Wingdings"/>
              </a:rPr>
              <a:t>fatto</a:t>
            </a:r>
            <a:r>
              <a:rPr lang="en-US" sz="4000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sz="4000" dirty="0" err="1" smtClean="0">
                <a:effectLst/>
                <a:latin typeface="Times New Roman" charset="0"/>
                <a:ea typeface="ＭＳ Ｐゴシック" charset="0"/>
                <a:sym typeface="Wingdings"/>
              </a:rPr>
              <a:t>che</a:t>
            </a:r>
            <a:r>
              <a:rPr lang="en-US" sz="4000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 la </a:t>
            </a:r>
            <a:r>
              <a:rPr lang="en-US" sz="4000" dirty="0" err="1" smtClean="0">
                <a:effectLst/>
                <a:latin typeface="Times New Roman" charset="0"/>
                <a:ea typeface="ＭＳ Ｐゴシック" charset="0"/>
                <a:sym typeface="Wingdings"/>
              </a:rPr>
              <a:t>materia</a:t>
            </a:r>
            <a:r>
              <a:rPr lang="en-US" sz="4000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sz="4000" dirty="0" err="1" smtClean="0">
                <a:effectLst/>
                <a:latin typeface="Times New Roman" charset="0"/>
                <a:ea typeface="ＭＳ Ｐゴシック" charset="0"/>
                <a:sym typeface="Wingdings"/>
              </a:rPr>
              <a:t>oscura</a:t>
            </a:r>
            <a:r>
              <a:rPr lang="en-US" sz="4000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 (</a:t>
            </a:r>
            <a:r>
              <a:rPr lang="en-US" sz="4000" dirty="0" err="1" smtClean="0">
                <a:effectLst/>
                <a:latin typeface="Times New Roman" charset="0"/>
                <a:ea typeface="ＭＳ Ｐゴシック" charset="0"/>
                <a:sym typeface="Wingdings"/>
              </a:rPr>
              <a:t>regioni</a:t>
            </a:r>
            <a:r>
              <a:rPr lang="en-US" sz="4000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 viola) </a:t>
            </a:r>
            <a:r>
              <a:rPr lang="en-US" sz="4000" dirty="0" err="1" smtClean="0">
                <a:effectLst/>
                <a:latin typeface="Times New Roman" charset="0"/>
                <a:ea typeface="ＭＳ Ｐゴシック" charset="0"/>
                <a:sym typeface="Wingdings"/>
              </a:rPr>
              <a:t>curva</a:t>
            </a:r>
            <a:r>
              <a:rPr lang="en-US" sz="4000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 la </a:t>
            </a:r>
            <a:r>
              <a:rPr lang="en-US" sz="4000" dirty="0" err="1" smtClean="0">
                <a:effectLst/>
                <a:latin typeface="Times New Roman" charset="0"/>
                <a:ea typeface="ＭＳ Ｐゴシック" charset="0"/>
                <a:sym typeface="Wingdings"/>
              </a:rPr>
              <a:t>luce</a:t>
            </a:r>
            <a:r>
              <a:rPr lang="en-US" sz="4000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 [</a:t>
            </a:r>
            <a:r>
              <a:rPr lang="en-US" sz="4000" dirty="0" err="1" smtClean="0">
                <a:effectLst/>
                <a:latin typeface="Times New Roman" charset="0"/>
                <a:ea typeface="ＭＳ Ｐゴシック" charset="0"/>
                <a:sym typeface="Wingdings"/>
              </a:rPr>
              <a:t>osservatorio</a:t>
            </a:r>
            <a:r>
              <a:rPr lang="en-US" sz="4000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sz="4000" dirty="0" err="1" smtClean="0">
                <a:effectLst/>
                <a:latin typeface="Times New Roman" charset="0"/>
                <a:ea typeface="ＭＳ Ｐゴシック" charset="0"/>
                <a:sym typeface="Wingdings"/>
              </a:rPr>
              <a:t>Paranal</a:t>
            </a:r>
            <a:r>
              <a:rPr lang="en-US" sz="4000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sz="4000" dirty="0" err="1" smtClean="0">
                <a:effectLst/>
                <a:latin typeface="Times New Roman" charset="0"/>
                <a:ea typeface="ＭＳ Ｐゴシック" charset="0"/>
                <a:sym typeface="Wingdings"/>
              </a:rPr>
              <a:t>Cile</a:t>
            </a:r>
            <a:r>
              <a:rPr lang="en-US" sz="4000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]</a:t>
            </a:r>
            <a:endParaRPr lang="en-US" sz="4000" dirty="0" smtClean="0">
              <a:solidFill>
                <a:srgbClr val="45FF32"/>
              </a:solidFill>
              <a:effectLst/>
              <a:latin typeface="Times New Roman" charset="0"/>
              <a:ea typeface="ＭＳ Ｐゴシック" charset="0"/>
              <a:cs typeface="ＭＳ Ｐゴシック" charset="0"/>
              <a:sym typeface="Wingdings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7420485" cy="2736304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7C90E6-CA2A-4C4A-B553-1D27B705BE83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645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2"/>
          <p:cNvSpPr txBox="1">
            <a:spLocks/>
          </p:cNvSpPr>
          <p:nvPr/>
        </p:nvSpPr>
        <p:spPr bwMode="auto">
          <a:xfrm>
            <a:off x="10586" y="-459432"/>
            <a:ext cx="9133414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charset="0"/>
              <a:buChar char="t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9pPr>
          </a:lstStyle>
          <a:p>
            <a:pPr marL="0" indent="0" algn="ctr">
              <a:buFont typeface="Wingdings" charset="0"/>
              <a:buNone/>
              <a:defRPr/>
            </a:pPr>
            <a:endParaRPr lang="en-US" sz="4000" dirty="0" smtClean="0">
              <a:solidFill>
                <a:srgbClr val="45FF32"/>
              </a:solidFill>
              <a:effectLst/>
              <a:latin typeface="Times New Roman" charset="0"/>
              <a:ea typeface="ＭＳ Ｐゴシック" charset="0"/>
              <a:cs typeface="ＭＳ Ｐゴシック" charset="0"/>
              <a:sym typeface="Wingdings"/>
            </a:endParaRPr>
          </a:p>
          <a:p>
            <a:pPr marL="0" indent="0">
              <a:buNone/>
              <a:defRPr/>
            </a:pPr>
            <a:r>
              <a:rPr lang="en-US" sz="4000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0"/>
            <a:ext cx="5834979" cy="4755038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323528" y="4725144"/>
            <a:ext cx="842493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Times New Roman" charset="0"/>
                <a:sym typeface="Wingdings"/>
              </a:rPr>
              <a:t>Immagine</a:t>
            </a:r>
            <a:r>
              <a:rPr lang="en-US" dirty="0" smtClean="0">
                <a:latin typeface="Times New Roman" charset="0"/>
                <a:sym typeface="Wingdings"/>
              </a:rPr>
              <a:t> del </a:t>
            </a:r>
            <a:r>
              <a:rPr lang="en-US" dirty="0" smtClean="0">
                <a:solidFill>
                  <a:srgbClr val="008000"/>
                </a:solidFill>
                <a:latin typeface="Times New Roman" charset="0"/>
                <a:sym typeface="Wingdings"/>
              </a:rPr>
              <a:t>Galaxy cluster </a:t>
            </a:r>
            <a:r>
              <a:rPr lang="en-US" dirty="0" err="1" smtClean="0">
                <a:solidFill>
                  <a:srgbClr val="008000"/>
                </a:solidFill>
                <a:latin typeface="Times New Roman" charset="0"/>
                <a:sym typeface="Wingdings"/>
              </a:rPr>
              <a:t>Abell</a:t>
            </a:r>
            <a:r>
              <a:rPr lang="en-US" dirty="0" smtClean="0">
                <a:solidFill>
                  <a:srgbClr val="008000"/>
                </a:solidFill>
                <a:latin typeface="Times New Roman" charset="0"/>
                <a:sym typeface="Wingdings"/>
              </a:rPr>
              <a:t>  1689 </a:t>
            </a:r>
            <a:r>
              <a:rPr lang="en-US" dirty="0" err="1" smtClean="0">
                <a:latin typeface="Times New Roman" charset="0"/>
                <a:sym typeface="Wingdings"/>
              </a:rPr>
              <a:t>fatta</a:t>
            </a:r>
            <a:r>
              <a:rPr lang="en-US" dirty="0" smtClean="0">
                <a:latin typeface="Times New Roman" charset="0"/>
                <a:sym typeface="Wingdings"/>
              </a:rPr>
              <a:t> dal Hubble space Telescope. La </a:t>
            </a:r>
            <a:r>
              <a:rPr lang="en-US" dirty="0" err="1" smtClean="0">
                <a:latin typeface="Times New Roman" charset="0"/>
                <a:sym typeface="Wingdings"/>
              </a:rPr>
              <a:t>gravità</a:t>
            </a:r>
            <a:r>
              <a:rPr lang="en-US" dirty="0" smtClean="0">
                <a:latin typeface="Times New Roman" charset="0"/>
                <a:sym typeface="Wingdings"/>
              </a:rPr>
              <a:t> di 3 </a:t>
            </a:r>
            <a:r>
              <a:rPr lang="en-US" dirty="0" err="1" smtClean="0">
                <a:latin typeface="Times New Roman" charset="0"/>
                <a:sym typeface="Wingdings"/>
              </a:rPr>
              <a:t>miliardi</a:t>
            </a:r>
            <a:r>
              <a:rPr lang="en-US" dirty="0" smtClean="0">
                <a:latin typeface="Times New Roman" charset="0"/>
                <a:sym typeface="Wingdings"/>
              </a:rPr>
              <a:t> di  </a:t>
            </a:r>
            <a:r>
              <a:rPr lang="en-US" dirty="0" err="1" smtClean="0">
                <a:latin typeface="Times New Roman" charset="0"/>
                <a:sym typeface="Wingdings"/>
              </a:rPr>
              <a:t>stelle</a:t>
            </a:r>
            <a:r>
              <a:rPr lang="en-US" dirty="0" smtClean="0">
                <a:latin typeface="Times New Roman" charset="0"/>
                <a:sym typeface="Wingdings"/>
              </a:rPr>
              <a:t> + </a:t>
            </a:r>
            <a:r>
              <a:rPr lang="en-US" dirty="0" err="1" smtClean="0">
                <a:solidFill>
                  <a:srgbClr val="FF0000"/>
                </a:solidFill>
                <a:latin typeface="Times New Roman" charset="0"/>
                <a:sym typeface="Wingdings"/>
              </a:rPr>
              <a:t>Materia</a:t>
            </a:r>
            <a:r>
              <a:rPr lang="en-US" dirty="0" smtClean="0">
                <a:solidFill>
                  <a:srgbClr val="FF0000"/>
                </a:solidFill>
                <a:latin typeface="Times New Roman" charset="0"/>
                <a:sym typeface="Wingdings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charset="0"/>
                <a:sym typeface="Wingdings"/>
              </a:rPr>
              <a:t>oscura</a:t>
            </a:r>
            <a:r>
              <a:rPr lang="en-US" dirty="0" smtClean="0">
                <a:solidFill>
                  <a:srgbClr val="FF0000"/>
                </a:solidFill>
                <a:latin typeface="Times New Roman" charset="0"/>
                <a:sym typeface="Wingdings"/>
              </a:rPr>
              <a:t>  </a:t>
            </a:r>
            <a:r>
              <a:rPr lang="en-US" dirty="0" err="1" smtClean="0">
                <a:latin typeface="Times New Roman" charset="0"/>
                <a:sym typeface="Wingdings"/>
              </a:rPr>
              <a:t>agisce</a:t>
            </a:r>
            <a:r>
              <a:rPr lang="en-US" dirty="0" smtClean="0">
                <a:latin typeface="Times New Roman" charset="0"/>
                <a:sym typeface="Wingdings"/>
              </a:rPr>
              <a:t> come </a:t>
            </a:r>
            <a:r>
              <a:rPr lang="en-US" dirty="0" err="1" smtClean="0">
                <a:latin typeface="Times New Roman" charset="0"/>
                <a:sym typeface="Wingdings"/>
              </a:rPr>
              <a:t>una</a:t>
            </a:r>
            <a:r>
              <a:rPr lang="en-US" dirty="0" smtClean="0">
                <a:latin typeface="Times New Roman" charset="0"/>
                <a:sym typeface="Wingdings"/>
              </a:rPr>
              <a:t> </a:t>
            </a:r>
            <a:r>
              <a:rPr lang="en-US" dirty="0" err="1" smtClean="0">
                <a:latin typeface="Times New Roman" charset="0"/>
                <a:sym typeface="Wingdings"/>
              </a:rPr>
              <a:t>lente</a:t>
            </a:r>
            <a:r>
              <a:rPr lang="en-US" dirty="0" smtClean="0">
                <a:latin typeface="Times New Roman" charset="0"/>
                <a:sym typeface="Wingdings"/>
              </a:rPr>
              <a:t>  </a:t>
            </a:r>
            <a:r>
              <a:rPr lang="en-US" dirty="0" err="1" smtClean="0">
                <a:latin typeface="Times New Roman" charset="0"/>
                <a:sym typeface="Wingdings"/>
              </a:rPr>
              <a:t>larga</a:t>
            </a:r>
            <a:r>
              <a:rPr lang="en-US" dirty="0" smtClean="0">
                <a:latin typeface="Times New Roman" charset="0"/>
                <a:sym typeface="Wingdings"/>
              </a:rPr>
              <a:t> 2 </a:t>
            </a:r>
            <a:r>
              <a:rPr lang="en-US" dirty="0" err="1" smtClean="0">
                <a:latin typeface="Times New Roman" charset="0"/>
                <a:sym typeface="Wingdings"/>
              </a:rPr>
              <a:t>milioni</a:t>
            </a:r>
            <a:r>
              <a:rPr lang="en-US" dirty="0" smtClean="0">
                <a:latin typeface="Times New Roman" charset="0"/>
                <a:sym typeface="Wingdings"/>
              </a:rPr>
              <a:t> di </a:t>
            </a:r>
            <a:r>
              <a:rPr lang="en-US" dirty="0" err="1" smtClean="0">
                <a:latin typeface="Times New Roman" charset="0"/>
                <a:sym typeface="Wingdings"/>
              </a:rPr>
              <a:t>anni</a:t>
            </a:r>
            <a:r>
              <a:rPr lang="en-US" dirty="0" smtClean="0">
                <a:latin typeface="Times New Roman" charset="0"/>
                <a:sym typeface="Wingdings"/>
              </a:rPr>
              <a:t> </a:t>
            </a:r>
            <a:r>
              <a:rPr lang="en-US" dirty="0" err="1" smtClean="0">
                <a:latin typeface="Times New Roman" charset="0"/>
                <a:sym typeface="Wingdings"/>
              </a:rPr>
              <a:t>luce</a:t>
            </a:r>
            <a:r>
              <a:rPr lang="en-US" dirty="0" smtClean="0">
                <a:latin typeface="Times New Roman" charset="0"/>
                <a:sym typeface="Wingdings"/>
              </a:rPr>
              <a:t>. </a:t>
            </a:r>
            <a:r>
              <a:rPr lang="en-US" dirty="0" err="1" smtClean="0">
                <a:latin typeface="Times New Roman" charset="0"/>
                <a:sym typeface="Wingdings"/>
              </a:rPr>
              <a:t>Gli</a:t>
            </a:r>
            <a:r>
              <a:rPr lang="en-US" dirty="0" smtClean="0">
                <a:latin typeface="Times New Roman" charset="0"/>
                <a:sym typeface="Wingdings"/>
              </a:rPr>
              <a:t> </a:t>
            </a:r>
            <a:r>
              <a:rPr lang="en-US" dirty="0" err="1" smtClean="0">
                <a:latin typeface="Times New Roman" charset="0"/>
                <a:sym typeface="Wingdings"/>
              </a:rPr>
              <a:t>oggetti</a:t>
            </a:r>
            <a:r>
              <a:rPr lang="en-US" dirty="0" smtClean="0">
                <a:latin typeface="Times New Roman" charset="0"/>
                <a:sym typeface="Wingdings"/>
              </a:rPr>
              <a:t> </a:t>
            </a:r>
            <a:r>
              <a:rPr lang="en-US" dirty="0" err="1" smtClean="0">
                <a:latin typeface="Times New Roman" charset="0"/>
                <a:sym typeface="Wingdings"/>
              </a:rPr>
              <a:t>piu</a:t>
            </a:r>
            <a:r>
              <a:rPr lang="en-US" dirty="0" smtClean="0">
                <a:latin typeface="Times New Roman" charset="0"/>
                <a:sym typeface="Wingdings"/>
              </a:rPr>
              <a:t>’  </a:t>
            </a:r>
            <a:r>
              <a:rPr lang="en-US" dirty="0" err="1" smtClean="0">
                <a:latin typeface="Times New Roman" charset="0"/>
                <a:sym typeface="Wingdings"/>
              </a:rPr>
              <a:t>lontani</a:t>
            </a:r>
            <a:r>
              <a:rPr lang="en-US" dirty="0" smtClean="0">
                <a:latin typeface="Times New Roman" charset="0"/>
                <a:sym typeface="Wingdings"/>
              </a:rPr>
              <a:t> </a:t>
            </a:r>
            <a:r>
              <a:rPr lang="en-US" dirty="0" err="1" smtClean="0">
                <a:latin typeface="Times New Roman" charset="0"/>
                <a:sym typeface="Wingdings"/>
              </a:rPr>
              <a:t>distano</a:t>
            </a:r>
            <a:r>
              <a:rPr lang="en-US" dirty="0" smtClean="0">
                <a:latin typeface="Times New Roman" charset="0"/>
                <a:sym typeface="Wingdings"/>
              </a:rPr>
              <a:t> 13 </a:t>
            </a:r>
            <a:r>
              <a:rPr lang="en-US" dirty="0" err="1" smtClean="0">
                <a:latin typeface="Times New Roman" charset="0"/>
                <a:sym typeface="Wingdings"/>
              </a:rPr>
              <a:t>Miliardi</a:t>
            </a:r>
            <a:r>
              <a:rPr lang="en-US" dirty="0" smtClean="0">
                <a:latin typeface="Times New Roman" charset="0"/>
                <a:sym typeface="Wingdings"/>
              </a:rPr>
              <a:t> di AL (z=6).  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7C90E6-CA2A-4C4A-B553-1D27B705BE83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804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2"/>
          <p:cNvSpPr txBox="1">
            <a:spLocks/>
          </p:cNvSpPr>
          <p:nvPr/>
        </p:nvSpPr>
        <p:spPr bwMode="auto">
          <a:xfrm>
            <a:off x="107504" y="-243408"/>
            <a:ext cx="9396536" cy="655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charset="0"/>
              <a:buChar char="t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9pPr>
          </a:lstStyle>
          <a:p>
            <a:pPr marL="0" indent="0" algn="ctr">
              <a:buFont typeface="Wingdings" charset="0"/>
              <a:buNone/>
              <a:defRPr/>
            </a:pPr>
            <a:endParaRPr lang="en-US" sz="4000" dirty="0" smtClean="0">
              <a:solidFill>
                <a:srgbClr val="45FF32"/>
              </a:solidFill>
              <a:effectLst/>
              <a:latin typeface="Times New Roman" charset="0"/>
              <a:ea typeface="ＭＳ Ｐゴシック" charset="0"/>
              <a:cs typeface="ＭＳ Ｐゴシック" charset="0"/>
              <a:sym typeface="Wingdings"/>
            </a:endParaRPr>
          </a:p>
          <a:p>
            <a:pPr marL="0" indent="0" algn="ctr">
              <a:buNone/>
              <a:defRPr/>
            </a:pPr>
            <a:r>
              <a:rPr lang="en-US" sz="4000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BULLET CLUSTER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1124744"/>
            <a:ext cx="5004048" cy="3616207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395536" y="4725144"/>
            <a:ext cx="907300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Times New Roman" charset="0"/>
                <a:sym typeface="Wingdings"/>
              </a:rPr>
              <a:t>DUE CUSTER CHE COLLIDONO 1E 0657-56. L’ALONE DI MATERIA OSCURA (BLU), RICOSTRUITO TRAMITE IL LENSING DEGLI OGGETTI SULLO SFONDO,  E’ DEL TUTTO DISLOCATO RISPETTO ALLA MATERIA VISIBILE, BARIONICA (ROSA). </a:t>
            </a:r>
            <a:endParaRPr lang="en-US" dirty="0">
              <a:latin typeface="Times New Roman" charset="0"/>
              <a:sym typeface="Wingdings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7C90E6-CA2A-4C4A-B553-1D27B705BE83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753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2"/>
          <p:cNvSpPr txBox="1">
            <a:spLocks/>
          </p:cNvSpPr>
          <p:nvPr/>
        </p:nvSpPr>
        <p:spPr bwMode="auto">
          <a:xfrm>
            <a:off x="251520" y="-459432"/>
            <a:ext cx="9468544" cy="643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charset="0"/>
              <a:buChar char="t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9pPr>
          </a:lstStyle>
          <a:p>
            <a:pPr marL="0" indent="0">
              <a:buFont typeface="Wingdings" charset="0"/>
              <a:buNone/>
              <a:defRPr/>
            </a:pPr>
            <a:endParaRPr lang="en-US" sz="2200" dirty="0" smtClean="0">
              <a:latin typeface="Times New Roman" charset="0"/>
              <a:ea typeface="ＭＳ Ｐゴシック" charset="0"/>
              <a:cs typeface="ＭＳ Ｐゴシック" charset="0"/>
              <a:sym typeface="Wingdings"/>
            </a:endParaRPr>
          </a:p>
          <a:p>
            <a:pPr marL="0" indent="0" algn="ctr">
              <a:buFont typeface="Wingdings" charset="0"/>
              <a:buNone/>
              <a:defRPr/>
            </a:pPr>
            <a:endParaRPr lang="en-US" sz="4000" dirty="0" smtClean="0">
              <a:solidFill>
                <a:srgbClr val="45FF32"/>
              </a:solidFill>
              <a:effectLst/>
              <a:latin typeface="Times New Roman" charset="0"/>
              <a:ea typeface="ＭＳ Ｐゴシック" charset="0"/>
              <a:cs typeface="ＭＳ Ｐゴシック" charset="0"/>
              <a:sym typeface="Wingdings"/>
            </a:endParaRPr>
          </a:p>
          <a:p>
            <a:pPr marL="0" indent="0">
              <a:buNone/>
              <a:defRPr/>
            </a:pPr>
            <a:endParaRPr lang="en-US" sz="4000" dirty="0" smtClean="0">
              <a:effectLst/>
              <a:latin typeface="Times New Roman" charset="0"/>
              <a:ea typeface="ＭＳ Ｐゴシック" charset="0"/>
              <a:sym typeface="Wingdings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251520" y="260648"/>
            <a:ext cx="8496944" cy="5878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cap="all" dirty="0" smtClean="0">
                <a:ln w="0"/>
                <a:solidFill>
                  <a:srgbClr val="FF0000"/>
                </a:solidFill>
                <a:effectLst/>
                <a:latin typeface="Times New Roman" charset="0"/>
                <a:sym typeface="Wingdings"/>
              </a:rPr>
              <a:t>FORMAZIONE  STRUTTURE</a:t>
            </a:r>
          </a:p>
          <a:p>
            <a:endParaRPr lang="en-US" sz="4400" b="1" cap="all" dirty="0">
              <a:ln w="0"/>
              <a:solidFill>
                <a:srgbClr val="FF0000"/>
              </a:solidFill>
              <a:latin typeface="Times New Roman" charset="0"/>
              <a:sym typeface="Wingdings"/>
            </a:endParaRPr>
          </a:p>
          <a:p>
            <a:pPr marL="571500" indent="-571500" algn="just">
              <a:buFont typeface="Arial"/>
              <a:buChar char="•"/>
            </a:pPr>
            <a:r>
              <a:rPr lang="en-US" sz="3600" cap="all" dirty="0" smtClean="0">
                <a:ln w="0"/>
                <a:solidFill>
                  <a:srgbClr val="000000"/>
                </a:solidFill>
                <a:latin typeface="Times New Roman" charset="0"/>
                <a:sym typeface="Wingdings"/>
              </a:rPr>
              <a:t>La  </a:t>
            </a:r>
            <a:r>
              <a:rPr lang="en-US" sz="3600" cap="all" dirty="0" err="1" smtClean="0">
                <a:ln w="0"/>
                <a:solidFill>
                  <a:srgbClr val="008000"/>
                </a:solidFill>
                <a:latin typeface="Times New Roman" charset="0"/>
                <a:sym typeface="Wingdings"/>
              </a:rPr>
              <a:t>formazione</a:t>
            </a:r>
            <a:r>
              <a:rPr lang="en-US" sz="3600" cap="all" dirty="0" smtClean="0">
                <a:ln w="0"/>
                <a:solidFill>
                  <a:srgbClr val="008000"/>
                </a:solidFill>
                <a:latin typeface="Times New Roman" charset="0"/>
                <a:sym typeface="Wingdings"/>
              </a:rPr>
              <a:t> </a:t>
            </a:r>
            <a:r>
              <a:rPr lang="en-US" sz="3600" cap="all" dirty="0" err="1" smtClean="0">
                <a:ln w="0"/>
                <a:solidFill>
                  <a:srgbClr val="008000"/>
                </a:solidFill>
                <a:latin typeface="Times New Roman" charset="0"/>
                <a:sym typeface="Wingdings"/>
              </a:rPr>
              <a:t>dI</a:t>
            </a:r>
            <a:r>
              <a:rPr lang="en-US" sz="3600" cap="all" dirty="0">
                <a:ln w="0"/>
                <a:solidFill>
                  <a:srgbClr val="008000"/>
                </a:solidFill>
                <a:latin typeface="Times New Roman" charset="0"/>
                <a:sym typeface="Wingdings"/>
              </a:rPr>
              <a:t> </a:t>
            </a:r>
            <a:r>
              <a:rPr lang="en-US" sz="3600" cap="all" dirty="0" err="1" smtClean="0">
                <a:ln w="0"/>
                <a:solidFill>
                  <a:srgbClr val="008000"/>
                </a:solidFill>
                <a:latin typeface="Times New Roman" charset="0"/>
                <a:sym typeface="Wingdings"/>
              </a:rPr>
              <a:t>strutture</a:t>
            </a:r>
            <a:r>
              <a:rPr lang="en-US" sz="3600" cap="all" dirty="0" smtClean="0">
                <a:ln w="0"/>
                <a:solidFill>
                  <a:srgbClr val="008000"/>
                </a:solidFill>
                <a:latin typeface="Times New Roman" charset="0"/>
                <a:sym typeface="Wingdings"/>
              </a:rPr>
              <a:t>  </a:t>
            </a:r>
            <a:r>
              <a:rPr lang="en-US" sz="3600" cap="all" dirty="0" err="1" smtClean="0">
                <a:ln w="0"/>
                <a:solidFill>
                  <a:srgbClr val="000000"/>
                </a:solidFill>
                <a:latin typeface="Times New Roman" charset="0"/>
                <a:sym typeface="Wingdings"/>
              </a:rPr>
              <a:t>nell’universo</a:t>
            </a:r>
            <a:r>
              <a:rPr lang="en-US" sz="3600" cap="all" dirty="0" smtClean="0">
                <a:ln w="0"/>
                <a:solidFill>
                  <a:srgbClr val="000000"/>
                </a:solidFill>
                <a:latin typeface="Times New Roman" charset="0"/>
                <a:sym typeface="Wingdings"/>
              </a:rPr>
              <a:t> </a:t>
            </a:r>
            <a:r>
              <a:rPr lang="en-US" sz="3600" cap="all" dirty="0" err="1" smtClean="0">
                <a:ln w="0"/>
                <a:solidFill>
                  <a:srgbClr val="000000"/>
                </a:solidFill>
                <a:latin typeface="Times New Roman" charset="0"/>
                <a:sym typeface="Wingdings"/>
              </a:rPr>
              <a:t>primordiale</a:t>
            </a:r>
            <a:r>
              <a:rPr lang="en-US" sz="3600" cap="all" dirty="0" smtClean="0">
                <a:ln w="0"/>
                <a:solidFill>
                  <a:srgbClr val="000000"/>
                </a:solidFill>
                <a:latin typeface="Times New Roman" charset="0"/>
                <a:sym typeface="Wingdings"/>
              </a:rPr>
              <a:t> </a:t>
            </a:r>
            <a:r>
              <a:rPr lang="en-US" sz="3600" cap="all" dirty="0" err="1" smtClean="0">
                <a:ln w="0"/>
                <a:solidFill>
                  <a:srgbClr val="000000"/>
                </a:solidFill>
                <a:latin typeface="Times New Roman" charset="0"/>
                <a:sym typeface="Wingdings"/>
              </a:rPr>
              <a:t>avviene</a:t>
            </a:r>
            <a:r>
              <a:rPr lang="en-US" sz="3600" cap="all" dirty="0" smtClean="0">
                <a:ln w="0"/>
                <a:solidFill>
                  <a:srgbClr val="000000"/>
                </a:solidFill>
                <a:latin typeface="Times New Roman" charset="0"/>
                <a:sym typeface="Wingdings"/>
              </a:rPr>
              <a:t>  </a:t>
            </a:r>
            <a:r>
              <a:rPr lang="en-US" sz="3600" cap="all" dirty="0" err="1" smtClean="0">
                <a:ln w="0"/>
                <a:solidFill>
                  <a:srgbClr val="000000"/>
                </a:solidFill>
                <a:latin typeface="Times New Roman" charset="0"/>
                <a:sym typeface="Wingdings"/>
              </a:rPr>
              <a:t>dopo</a:t>
            </a:r>
            <a:r>
              <a:rPr lang="en-US" sz="3600" cap="all" dirty="0" smtClean="0">
                <a:ln w="0"/>
                <a:solidFill>
                  <a:srgbClr val="000000"/>
                </a:solidFill>
                <a:latin typeface="Times New Roman" charset="0"/>
                <a:sym typeface="Wingdings"/>
              </a:rPr>
              <a:t> </a:t>
            </a:r>
            <a:r>
              <a:rPr lang="en-US" sz="3600" cap="all" dirty="0" err="1" smtClean="0">
                <a:ln w="0"/>
                <a:solidFill>
                  <a:srgbClr val="000000"/>
                </a:solidFill>
                <a:latin typeface="Times New Roman" charset="0"/>
                <a:sym typeface="Wingdings"/>
              </a:rPr>
              <a:t>il</a:t>
            </a:r>
            <a:r>
              <a:rPr lang="en-US" sz="3600" cap="all" dirty="0" smtClean="0">
                <a:ln w="0"/>
                <a:solidFill>
                  <a:srgbClr val="000000"/>
                </a:solidFill>
                <a:latin typeface="Times New Roman" charset="0"/>
                <a:sym typeface="Wingdings"/>
              </a:rPr>
              <a:t> big bang  a </a:t>
            </a:r>
            <a:r>
              <a:rPr lang="en-US" sz="3600" cap="all" dirty="0" err="1" smtClean="0">
                <a:ln w="0"/>
                <a:solidFill>
                  <a:srgbClr val="000000"/>
                </a:solidFill>
                <a:latin typeface="Times New Roman" charset="0"/>
                <a:sym typeface="Wingdings"/>
              </a:rPr>
              <a:t>partire</a:t>
            </a:r>
            <a:r>
              <a:rPr lang="en-US" sz="3600" cap="all" dirty="0" smtClean="0">
                <a:ln w="0"/>
                <a:solidFill>
                  <a:srgbClr val="000000"/>
                </a:solidFill>
                <a:latin typeface="Times New Roman" charset="0"/>
                <a:sym typeface="Wingdings"/>
              </a:rPr>
              <a:t> da  </a:t>
            </a:r>
            <a:r>
              <a:rPr lang="en-US" sz="3600" cap="all" dirty="0" err="1" smtClean="0">
                <a:ln w="0"/>
                <a:solidFill>
                  <a:srgbClr val="000000"/>
                </a:solidFill>
                <a:latin typeface="Times New Roman" charset="0"/>
                <a:sym typeface="Wingdings"/>
              </a:rPr>
              <a:t>piccole</a:t>
            </a:r>
            <a:r>
              <a:rPr lang="en-US" sz="3600" cap="all" dirty="0" smtClean="0">
                <a:ln w="0"/>
                <a:solidFill>
                  <a:srgbClr val="000000"/>
                </a:solidFill>
                <a:latin typeface="Times New Roman" charset="0"/>
                <a:sym typeface="Wingdings"/>
              </a:rPr>
              <a:t> </a:t>
            </a:r>
            <a:r>
              <a:rPr lang="en-US" sz="3600" cap="all" dirty="0" err="1" smtClean="0">
                <a:ln w="0"/>
                <a:solidFill>
                  <a:srgbClr val="000000"/>
                </a:solidFill>
                <a:latin typeface="Times New Roman" charset="0"/>
                <a:sym typeface="Wingdings"/>
              </a:rPr>
              <a:t>perturbazioni</a:t>
            </a:r>
            <a:r>
              <a:rPr lang="en-US" sz="3600" cap="all" dirty="0" smtClean="0">
                <a:ln w="0"/>
                <a:solidFill>
                  <a:srgbClr val="000000"/>
                </a:solidFill>
                <a:latin typeface="Times New Roman" charset="0"/>
                <a:sym typeface="Wingdings"/>
              </a:rPr>
              <a:t> di </a:t>
            </a:r>
            <a:r>
              <a:rPr lang="en-US" sz="3600" cap="all" dirty="0" err="1" smtClean="0">
                <a:ln w="0"/>
                <a:solidFill>
                  <a:srgbClr val="000000"/>
                </a:solidFill>
                <a:latin typeface="Times New Roman" charset="0"/>
                <a:sym typeface="Wingdings"/>
              </a:rPr>
              <a:t>densità</a:t>
            </a:r>
            <a:r>
              <a:rPr lang="en-US" sz="3600" cap="all" dirty="0">
                <a:ln w="0"/>
                <a:solidFill>
                  <a:srgbClr val="000000"/>
                </a:solidFill>
                <a:latin typeface="Times New Roman" charset="0"/>
                <a:sym typeface="Wingdings"/>
              </a:rPr>
              <a:t> </a:t>
            </a:r>
            <a:r>
              <a:rPr lang="en-US" sz="3600" cap="all" dirty="0" err="1" smtClean="0">
                <a:ln w="0"/>
                <a:solidFill>
                  <a:srgbClr val="000000"/>
                </a:solidFill>
                <a:latin typeface="Times New Roman" charset="0"/>
                <a:sym typeface="Wingdings"/>
              </a:rPr>
              <a:t>nell</a:t>
            </a:r>
            <a:r>
              <a:rPr lang="en-US" sz="3600" cap="all" dirty="0" smtClean="0">
                <a:ln w="0"/>
                <a:solidFill>
                  <a:srgbClr val="000000"/>
                </a:solidFill>
                <a:latin typeface="Times New Roman" charset="0"/>
                <a:sym typeface="Wingdings"/>
              </a:rPr>
              <a:t>’ </a:t>
            </a:r>
            <a:r>
              <a:rPr lang="en-US" sz="3600" cap="all" dirty="0" err="1" smtClean="0">
                <a:ln w="0"/>
                <a:solidFill>
                  <a:srgbClr val="000000"/>
                </a:solidFill>
                <a:latin typeface="Times New Roman" charset="0"/>
                <a:sym typeface="Wingdings"/>
              </a:rPr>
              <a:t>universo</a:t>
            </a:r>
            <a:r>
              <a:rPr lang="en-US" sz="3600" cap="all" dirty="0" smtClean="0">
                <a:ln w="0"/>
                <a:solidFill>
                  <a:srgbClr val="000000"/>
                </a:solidFill>
                <a:latin typeface="Times New Roman" charset="0"/>
                <a:sym typeface="Wingdings"/>
              </a:rPr>
              <a:t> </a:t>
            </a:r>
            <a:r>
              <a:rPr lang="en-US" sz="3600" cap="all" dirty="0" err="1" smtClean="0">
                <a:ln w="0"/>
                <a:solidFill>
                  <a:srgbClr val="000000"/>
                </a:solidFill>
                <a:latin typeface="Times New Roman" charset="0"/>
                <a:sym typeface="Wingdings"/>
              </a:rPr>
              <a:t>omogeneo</a:t>
            </a:r>
            <a:r>
              <a:rPr lang="en-US" sz="3600" cap="all" dirty="0" smtClean="0">
                <a:ln w="0"/>
                <a:solidFill>
                  <a:srgbClr val="000000"/>
                </a:solidFill>
                <a:latin typeface="Times New Roman" charset="0"/>
                <a:sym typeface="Wingdings"/>
              </a:rPr>
              <a:t> </a:t>
            </a:r>
            <a:r>
              <a:rPr lang="en-US" sz="3600" cap="all" dirty="0" err="1" smtClean="0">
                <a:ln w="0"/>
                <a:solidFill>
                  <a:srgbClr val="000000"/>
                </a:solidFill>
                <a:latin typeface="Times New Roman" charset="0"/>
                <a:sym typeface="Wingdings"/>
              </a:rPr>
              <a:t>che</a:t>
            </a:r>
            <a:r>
              <a:rPr lang="en-US" sz="3600" cap="all" dirty="0" smtClean="0">
                <a:ln w="0"/>
                <a:solidFill>
                  <a:srgbClr val="000000"/>
                </a:solidFill>
                <a:latin typeface="Times New Roman" charset="0"/>
                <a:sym typeface="Wingdings"/>
              </a:rPr>
              <a:t> </a:t>
            </a:r>
            <a:r>
              <a:rPr lang="en-US" sz="3600" cap="all" dirty="0" err="1" smtClean="0">
                <a:ln w="0"/>
                <a:solidFill>
                  <a:srgbClr val="000000"/>
                </a:solidFill>
                <a:latin typeface="Times New Roman" charset="0"/>
                <a:sym typeface="Wingdings"/>
              </a:rPr>
              <a:t>crescono</a:t>
            </a:r>
            <a:r>
              <a:rPr lang="en-US" sz="3600" cap="all" dirty="0" smtClean="0">
                <a:ln w="0"/>
                <a:solidFill>
                  <a:srgbClr val="000000"/>
                </a:solidFill>
                <a:latin typeface="Times New Roman" charset="0"/>
                <a:sym typeface="Wingdings"/>
              </a:rPr>
              <a:t> </a:t>
            </a:r>
            <a:r>
              <a:rPr lang="en-US" sz="3600" cap="all" dirty="0" err="1" smtClean="0">
                <a:ln w="0"/>
                <a:solidFill>
                  <a:srgbClr val="000000"/>
                </a:solidFill>
                <a:latin typeface="Times New Roman" charset="0"/>
                <a:sym typeface="Wingdings"/>
              </a:rPr>
              <a:t>fino</a:t>
            </a:r>
            <a:r>
              <a:rPr lang="en-US" sz="3600" cap="all" dirty="0" smtClean="0">
                <a:ln w="0"/>
                <a:solidFill>
                  <a:srgbClr val="000000"/>
                </a:solidFill>
                <a:latin typeface="Times New Roman" charset="0"/>
                <a:sym typeface="Wingdings"/>
              </a:rPr>
              <a:t> a </a:t>
            </a:r>
            <a:r>
              <a:rPr lang="en-US" sz="3600" cap="all" dirty="0" err="1" smtClean="0">
                <a:ln w="0"/>
                <a:solidFill>
                  <a:srgbClr val="000000"/>
                </a:solidFill>
                <a:latin typeface="Times New Roman" charset="0"/>
                <a:sym typeface="Wingdings"/>
              </a:rPr>
              <a:t>formare</a:t>
            </a:r>
            <a:r>
              <a:rPr lang="en-US" sz="3600" cap="all" dirty="0" smtClean="0">
                <a:ln w="0"/>
                <a:solidFill>
                  <a:srgbClr val="000000"/>
                </a:solidFill>
                <a:latin typeface="Times New Roman" charset="0"/>
                <a:sym typeface="Wingdings"/>
              </a:rPr>
              <a:t> </a:t>
            </a:r>
            <a:r>
              <a:rPr lang="en-US" sz="3600" cap="all" dirty="0" err="1" smtClean="0">
                <a:ln w="0"/>
                <a:solidFill>
                  <a:srgbClr val="FF0000"/>
                </a:solidFill>
                <a:latin typeface="Times New Roman" charset="0"/>
                <a:sym typeface="Wingdings"/>
              </a:rPr>
              <a:t>stelle</a:t>
            </a:r>
            <a:r>
              <a:rPr lang="en-US" sz="3600" cap="all" dirty="0">
                <a:ln w="0"/>
                <a:solidFill>
                  <a:srgbClr val="FF0000"/>
                </a:solidFill>
                <a:latin typeface="Times New Roman" charset="0"/>
                <a:sym typeface="Wingdings"/>
              </a:rPr>
              <a:t>, </a:t>
            </a:r>
            <a:r>
              <a:rPr lang="en-US" sz="3600" cap="all" dirty="0" err="1" smtClean="0">
                <a:ln w="0"/>
                <a:solidFill>
                  <a:srgbClr val="FF0000"/>
                </a:solidFill>
                <a:latin typeface="Times New Roman" charset="0"/>
                <a:sym typeface="Wingdings"/>
              </a:rPr>
              <a:t>galassie,clusters</a:t>
            </a:r>
            <a:endParaRPr lang="en-US" sz="3600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7C90E6-CA2A-4C4A-B553-1D27B705BE83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563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-252536" y="332657"/>
            <a:ext cx="9396536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  <a:latin typeface="Times New Roman" charset="0"/>
                <a:sym typeface="Wingdings"/>
              </a:rPr>
              <a:t> </a:t>
            </a:r>
            <a:r>
              <a:rPr lang="en-US" dirty="0" smtClean="0">
                <a:latin typeface="Times New Roman" charset="0"/>
                <a:sym typeface="Wingdings"/>
              </a:rPr>
              <a:t>SE IL PLASMA PRIMORDIALE FOSSE STATO SOLO COMPOSTO </a:t>
            </a:r>
            <a:r>
              <a:rPr lang="en-US" dirty="0" smtClean="0">
                <a:solidFill>
                  <a:srgbClr val="008000"/>
                </a:solidFill>
                <a:latin typeface="Times New Roman" charset="0"/>
                <a:sym typeface="Wingdings"/>
              </a:rPr>
              <a:t>DA MATERIA VISIBILE </a:t>
            </a:r>
            <a:r>
              <a:rPr lang="en-US" dirty="0" smtClean="0">
                <a:latin typeface="Times New Roman" charset="0"/>
                <a:sym typeface="Wingdings"/>
              </a:rPr>
              <a:t>L’INTERAZIONE CON LA RADIAZIONE </a:t>
            </a:r>
            <a:r>
              <a:rPr lang="en-US" dirty="0" smtClean="0">
                <a:solidFill>
                  <a:srgbClr val="FF4B21"/>
                </a:solidFill>
                <a:latin typeface="Times New Roman" charset="0"/>
                <a:sym typeface="Wingdings"/>
              </a:rPr>
              <a:t>AVREBBE CANCELLATO QUESTE  PERTURBAZIONI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dirty="0" smtClean="0">
                <a:latin typeface="Times New Roman" charset="0"/>
                <a:sym typeface="Wingdings"/>
              </a:rPr>
              <a:t> LA PRESENZA DI </a:t>
            </a:r>
            <a:r>
              <a:rPr lang="en-US" dirty="0" smtClean="0">
                <a:solidFill>
                  <a:srgbClr val="FF4B21"/>
                </a:solidFill>
                <a:latin typeface="Times New Roman" charset="0"/>
                <a:sym typeface="Wingdings"/>
              </a:rPr>
              <a:t>MATERIA OSCURA</a:t>
            </a:r>
            <a:r>
              <a:rPr lang="en-US" dirty="0" smtClean="0">
                <a:latin typeface="Times New Roman" charset="0"/>
                <a:sym typeface="Wingdings"/>
              </a:rPr>
              <a:t>, CHE NON INTERRAGISCE CON LA RADIAZIONE  AGISCE COME  UNA BUCA DI POTENZIALE RENDENDO POSSIBILE LA FORMAZIONE DELLE STRUTTURE</a:t>
            </a:r>
            <a:endParaRPr lang="en-US" dirty="0">
              <a:latin typeface="Times New Roman" charset="0"/>
              <a:sym typeface="Wingdings"/>
            </a:endParaRPr>
          </a:p>
        </p:txBody>
      </p:sp>
      <p:pic>
        <p:nvPicPr>
          <p:cNvPr id="2" name="Immagine 1" descr="Pages from dm_figures_03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789040"/>
            <a:ext cx="3840426" cy="2880320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7C90E6-CA2A-4C4A-B553-1D27B705BE83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261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2"/>
          <p:cNvSpPr txBox="1">
            <a:spLocks/>
          </p:cNvSpPr>
          <p:nvPr/>
        </p:nvSpPr>
        <p:spPr bwMode="auto">
          <a:xfrm>
            <a:off x="0" y="-171400"/>
            <a:ext cx="914400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charset="0"/>
              <a:buChar char="t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9pPr>
          </a:lstStyle>
          <a:p>
            <a:pPr marL="0" indent="0" algn="ctr">
              <a:buFont typeface="Wingdings" charset="0"/>
              <a:buNone/>
              <a:defRPr/>
            </a:pPr>
            <a:endParaRPr lang="en-US" sz="4000" dirty="0" smtClean="0">
              <a:solidFill>
                <a:srgbClr val="45FF32"/>
              </a:solidFill>
              <a:effectLst/>
              <a:latin typeface="Times New Roman" charset="0"/>
              <a:ea typeface="ＭＳ Ｐゴシック" charset="0"/>
              <a:cs typeface="ＭＳ Ｐゴシック" charset="0"/>
              <a:sym typeface="Wingdings"/>
            </a:endParaRPr>
          </a:p>
          <a:p>
            <a:pPr algn="just">
              <a:defRPr/>
            </a:pPr>
            <a:r>
              <a:rPr lang="en-US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L’INFORMAZIONE SULLE PERTURBAZIONI PRIMORDIALI </a:t>
            </a:r>
            <a:r>
              <a:rPr lang="en-US" dirty="0" err="1" smtClean="0">
                <a:effectLst/>
                <a:latin typeface="Times New Roman" charset="0"/>
                <a:ea typeface="ＭＳ Ｐゴシック" charset="0"/>
                <a:sym typeface="Wingdings"/>
              </a:rPr>
              <a:t>È</a:t>
            </a:r>
            <a:r>
              <a:rPr lang="en-US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 CONTENUTA  NELLE ANISOTROPIE DELLA </a:t>
            </a:r>
            <a:r>
              <a:rPr lang="en-US" dirty="0" smtClean="0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RADIAZIONE COSMICA DI FONDO </a:t>
            </a:r>
            <a:r>
              <a:rPr lang="en-US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(la </a:t>
            </a:r>
            <a:r>
              <a:rPr lang="en-US" dirty="0" err="1" smtClean="0">
                <a:effectLst/>
                <a:latin typeface="Times New Roman" charset="0"/>
                <a:ea typeface="ＭＳ Ｐゴシック" charset="0"/>
                <a:sym typeface="Wingdings"/>
              </a:rPr>
              <a:t>radiazione</a:t>
            </a:r>
            <a:r>
              <a:rPr lang="en-US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dirty="0" err="1" smtClean="0">
                <a:effectLst/>
                <a:latin typeface="Times New Roman" charset="0"/>
                <a:ea typeface="ＭＳ Ｐゴシック" charset="0"/>
                <a:sym typeface="Wingdings"/>
              </a:rPr>
              <a:t>fossile</a:t>
            </a:r>
            <a:r>
              <a:rPr lang="en-US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dirty="0" err="1" smtClean="0">
                <a:effectLst/>
                <a:latin typeface="Times New Roman" charset="0"/>
                <a:ea typeface="ＭＳ Ｐゴシック" charset="0"/>
                <a:sym typeface="Wingdings"/>
              </a:rPr>
              <a:t>che</a:t>
            </a:r>
            <a:r>
              <a:rPr lang="en-US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dirty="0" err="1" smtClean="0">
                <a:effectLst/>
                <a:latin typeface="Times New Roman" charset="0"/>
                <a:ea typeface="ＭＳ Ｐゴシック" charset="0"/>
                <a:sym typeface="Wingdings"/>
              </a:rPr>
              <a:t>osserviamo</a:t>
            </a:r>
            <a:r>
              <a:rPr lang="en-US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dirty="0" err="1" smtClean="0">
                <a:effectLst/>
                <a:latin typeface="Times New Roman" charset="0"/>
                <a:ea typeface="ＭＳ Ｐゴシック" charset="0"/>
                <a:sym typeface="Wingdings"/>
              </a:rPr>
              <a:t>oggi</a:t>
            </a:r>
            <a:r>
              <a:rPr lang="en-US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, </a:t>
            </a:r>
            <a:r>
              <a:rPr lang="en-US" dirty="0" err="1" smtClean="0">
                <a:effectLst/>
                <a:latin typeface="Times New Roman" charset="0"/>
                <a:ea typeface="ＭＳ Ｐゴシック" charset="0"/>
                <a:sym typeface="Wingdings"/>
              </a:rPr>
              <a:t>originata</a:t>
            </a:r>
            <a:r>
              <a:rPr lang="en-US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 380.000 </a:t>
            </a:r>
            <a:r>
              <a:rPr lang="en-US" dirty="0" err="1" smtClean="0">
                <a:effectLst/>
                <a:latin typeface="Times New Roman" charset="0"/>
                <a:ea typeface="ＭＳ Ｐゴシック" charset="0"/>
                <a:sym typeface="Wingdings"/>
              </a:rPr>
              <a:t>dopo</a:t>
            </a:r>
            <a:r>
              <a:rPr lang="en-US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dirty="0" err="1" smtClean="0">
                <a:effectLst/>
                <a:latin typeface="Times New Roman" charset="0"/>
                <a:ea typeface="ＭＳ Ｐゴシック" charset="0"/>
                <a:sym typeface="Wingdings"/>
              </a:rPr>
              <a:t>il</a:t>
            </a:r>
            <a:r>
              <a:rPr lang="en-US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 BB </a:t>
            </a:r>
            <a:r>
              <a:rPr lang="en-US" dirty="0" err="1" smtClean="0">
                <a:effectLst/>
                <a:latin typeface="Times New Roman" charset="0"/>
                <a:ea typeface="ＭＳ Ｐゴシック" charset="0"/>
                <a:sym typeface="Wingdings"/>
              </a:rPr>
              <a:t>quando</a:t>
            </a:r>
            <a:r>
              <a:rPr lang="en-US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dirty="0" err="1" smtClean="0">
                <a:effectLst/>
                <a:latin typeface="Times New Roman" charset="0"/>
                <a:ea typeface="ＭＳ Ｐゴシック" charset="0"/>
                <a:sym typeface="Wingdings"/>
              </a:rPr>
              <a:t>materia</a:t>
            </a:r>
            <a:r>
              <a:rPr lang="en-US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 e </a:t>
            </a:r>
            <a:r>
              <a:rPr lang="en-US" dirty="0" err="1" smtClean="0">
                <a:effectLst/>
                <a:latin typeface="Times New Roman" charset="0"/>
                <a:ea typeface="ＭＳ Ｐゴシック" charset="0"/>
                <a:sym typeface="Wingdings"/>
              </a:rPr>
              <a:t>radiazione</a:t>
            </a:r>
            <a:r>
              <a:rPr lang="en-US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dirty="0" err="1" smtClean="0">
                <a:effectLst/>
                <a:latin typeface="Times New Roman" charset="0"/>
                <a:ea typeface="ＭＳ Ｐゴシック" charset="0"/>
                <a:sym typeface="Wingdings"/>
              </a:rPr>
              <a:t>si</a:t>
            </a:r>
            <a:r>
              <a:rPr lang="en-US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dirty="0" err="1" smtClean="0">
                <a:effectLst/>
                <a:latin typeface="Times New Roman" charset="0"/>
                <a:ea typeface="ＭＳ Ｐゴシック" charset="0"/>
                <a:sym typeface="Wingdings"/>
              </a:rPr>
              <a:t>sono</a:t>
            </a:r>
            <a:r>
              <a:rPr lang="en-US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dirty="0" err="1" smtClean="0">
                <a:effectLst/>
                <a:latin typeface="Times New Roman" charset="0"/>
                <a:ea typeface="ＭＳ Ｐゴシック" charset="0"/>
                <a:sym typeface="Wingdings"/>
              </a:rPr>
              <a:t>separati</a:t>
            </a:r>
            <a:r>
              <a:rPr lang="en-US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)</a:t>
            </a:r>
            <a:endParaRPr lang="en-US" dirty="0">
              <a:solidFill>
                <a:srgbClr val="008000"/>
              </a:solidFill>
              <a:effectLst/>
              <a:latin typeface="Times New Roman" charset="0"/>
              <a:ea typeface="ＭＳ Ｐゴシック" charset="0"/>
              <a:sym typeface="Wingdings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3573016"/>
            <a:ext cx="6228184" cy="3114092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7C90E6-CA2A-4C4A-B553-1D27B705BE83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270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2"/>
          <p:cNvSpPr txBox="1">
            <a:spLocks/>
          </p:cNvSpPr>
          <p:nvPr/>
        </p:nvSpPr>
        <p:spPr bwMode="auto">
          <a:xfrm>
            <a:off x="0" y="0"/>
            <a:ext cx="9144000" cy="643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charset="0"/>
              <a:buChar char="t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9pPr>
          </a:lstStyle>
          <a:p>
            <a:pPr marL="400050" lvl="1" indent="0" algn="just">
              <a:buNone/>
              <a:defRPr/>
            </a:pPr>
            <a:r>
              <a:rPr lang="it-IT" sz="4000" dirty="0" smtClean="0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Per risolvere il problema i fisici hanno ipotizzato la presenza di forme </a:t>
            </a:r>
            <a:r>
              <a:rPr lang="it-IT" sz="4000" dirty="0" err="1" smtClean="0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esotiche</a:t>
            </a:r>
            <a:r>
              <a:rPr lang="it-IT" sz="4000" dirty="0" smtClean="0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 di materia. Per sottolineare la natura </a:t>
            </a:r>
            <a:r>
              <a:rPr lang="it-IT" sz="4000" dirty="0" smtClean="0">
                <a:solidFill>
                  <a:srgbClr val="FF4B21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misteriosa</a:t>
            </a:r>
            <a:r>
              <a:rPr lang="it-IT" sz="4000" dirty="0" smtClean="0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 contrapposta a quella  </a:t>
            </a:r>
            <a:r>
              <a:rPr lang="it-IT" sz="4000" dirty="0" smtClean="0">
                <a:solidFill>
                  <a:srgbClr val="FF4B21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visibile i</a:t>
            </a:r>
            <a:r>
              <a:rPr lang="it-IT" sz="4000" dirty="0" smtClean="0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 fisici le hanno chiamate </a:t>
            </a:r>
            <a:r>
              <a:rPr lang="it-IT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charset="0"/>
                <a:ea typeface="ＭＳ Ｐゴシック" charset="0"/>
                <a:sym typeface="Wingdings"/>
              </a:rPr>
              <a:t> MATERIA OSCURA  ed  ENERGIA OSCURA</a:t>
            </a:r>
          </a:p>
          <a:p>
            <a:pPr marL="400050" lvl="1" indent="0" algn="just">
              <a:buNone/>
              <a:defRPr/>
            </a:pPr>
            <a:r>
              <a:rPr lang="it-IT" sz="4000" dirty="0" smtClean="0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                                      </a:t>
            </a:r>
            <a:endParaRPr lang="it-IT" sz="2800" dirty="0" smtClean="0">
              <a:solidFill>
                <a:srgbClr val="FF4B21"/>
              </a:solidFill>
              <a:latin typeface="Times New Roman" charset="0"/>
              <a:ea typeface="ＭＳ Ｐゴシック" charset="0"/>
              <a:sym typeface="Wingdings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293096"/>
            <a:ext cx="3289300" cy="24638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547" y="3645024"/>
            <a:ext cx="2908403" cy="1666707"/>
          </a:xfrm>
          <a:prstGeom prst="rect">
            <a:avLst/>
          </a:prstGeom>
        </p:spPr>
      </p:pic>
      <p:pic>
        <p:nvPicPr>
          <p:cNvPr id="2" name="Immagine 1" descr="comic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432" y="5204097"/>
            <a:ext cx="5112568" cy="1635387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7C90E6-CA2A-4C4A-B553-1D27B705BE83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52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2"/>
          <p:cNvSpPr txBox="1">
            <a:spLocks/>
          </p:cNvSpPr>
          <p:nvPr/>
        </p:nvSpPr>
        <p:spPr bwMode="auto">
          <a:xfrm>
            <a:off x="395536" y="-459432"/>
            <a:ext cx="8496944" cy="684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charset="0"/>
              <a:buChar char="t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9pPr>
          </a:lstStyle>
          <a:p>
            <a:pPr marL="0" indent="0" algn="ctr">
              <a:buFont typeface="Wingdings" charset="0"/>
              <a:buNone/>
              <a:defRPr/>
            </a:pPr>
            <a:endParaRPr lang="en-US" sz="4000" dirty="0" smtClean="0">
              <a:solidFill>
                <a:srgbClr val="45FF32"/>
              </a:solidFill>
              <a:effectLst/>
              <a:latin typeface="Times New Roman" charset="0"/>
              <a:ea typeface="ＭＳ Ｐゴシック" charset="0"/>
              <a:cs typeface="ＭＳ Ｐゴシック" charset="0"/>
              <a:sym typeface="Wingdings"/>
            </a:endParaRPr>
          </a:p>
          <a:p>
            <a:pPr>
              <a:defRPr/>
            </a:pPr>
            <a:r>
              <a:rPr lang="en-US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MATEMATICAMENTE QUESTO PUO’ ESSERE DESCRITTO USANDO LO </a:t>
            </a:r>
            <a:r>
              <a:rPr lang="en-US" dirty="0" smtClean="0">
                <a:solidFill>
                  <a:srgbClr val="FF66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“SPETTRO</a:t>
            </a:r>
            <a:r>
              <a:rPr lang="en-US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” DELLA CMB</a:t>
            </a:r>
          </a:p>
          <a:p>
            <a:pPr>
              <a:defRPr/>
            </a:pPr>
            <a:r>
              <a:rPr lang="en-US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IL PRIMO PICCO DA INFORMAZIONI SULLA </a:t>
            </a:r>
            <a:r>
              <a:rPr lang="en-US" dirty="0" smtClean="0"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MATERIA  VISIBILE</a:t>
            </a:r>
            <a:r>
              <a:rPr lang="en-US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, QUELLI SUCCESSIVI SULLA </a:t>
            </a:r>
            <a:r>
              <a:rPr lang="en-US" dirty="0" smtClean="0"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MATERIA OSCURA</a:t>
            </a:r>
          </a:p>
          <a:p>
            <a:pPr marL="0" indent="0">
              <a:buNone/>
              <a:defRPr/>
            </a:pPr>
            <a:endParaRPr lang="en-US" sz="3600" dirty="0">
              <a:solidFill>
                <a:srgbClr val="FF0000"/>
              </a:solidFill>
              <a:effectLst/>
              <a:latin typeface="Times New Roman" charset="0"/>
              <a:ea typeface="ＭＳ Ｐゴシック" charset="0"/>
              <a:sym typeface="Wingdings"/>
            </a:endParaRPr>
          </a:p>
          <a:p>
            <a:pPr marL="0" indent="0">
              <a:buNone/>
              <a:defRPr/>
            </a:pPr>
            <a:endParaRPr lang="en-US" sz="3600" dirty="0">
              <a:solidFill>
                <a:srgbClr val="FF0000"/>
              </a:solidFill>
              <a:effectLst/>
              <a:latin typeface="Times New Roman" charset="0"/>
              <a:ea typeface="ＭＳ Ｐゴシック" charset="0"/>
              <a:sym typeface="Wingdings"/>
            </a:endParaRPr>
          </a:p>
          <a:p>
            <a:pPr>
              <a:defRPr/>
            </a:pPr>
            <a:endParaRPr lang="en-US" sz="3600" dirty="0">
              <a:solidFill>
                <a:srgbClr val="45FF32"/>
              </a:solidFill>
              <a:effectLst/>
              <a:latin typeface="Times New Roman" charset="0"/>
              <a:ea typeface="ＭＳ Ｐゴシック" charset="0"/>
              <a:sym typeface="Wingdings"/>
            </a:endParaRPr>
          </a:p>
        </p:txBody>
      </p:sp>
      <p:pic>
        <p:nvPicPr>
          <p:cNvPr id="5" name="Immagine 4" descr="Pages from dm_figures_04-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284984"/>
            <a:ext cx="4477224" cy="3357918"/>
          </a:xfrm>
          <a:prstGeom prst="rect">
            <a:avLst/>
          </a:prstGeom>
        </p:spPr>
      </p:pic>
      <p:pic>
        <p:nvPicPr>
          <p:cNvPr id="6" name="Immagine 5" descr="Pages from dm_figures_04-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389593"/>
            <a:ext cx="4469033" cy="3351775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7C90E6-CA2A-4C4A-B553-1D27B705BE83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291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Pages from dm_figures_04-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7C90E6-CA2A-4C4A-B553-1D27B705BE83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564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2"/>
          <p:cNvSpPr txBox="1">
            <a:spLocks/>
          </p:cNvSpPr>
          <p:nvPr/>
        </p:nvSpPr>
        <p:spPr bwMode="auto">
          <a:xfrm>
            <a:off x="10586" y="-459432"/>
            <a:ext cx="9133414" cy="684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charset="0"/>
              <a:buChar char="t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9pPr>
          </a:lstStyle>
          <a:p>
            <a:pPr marL="0" indent="0" algn="ctr">
              <a:buFont typeface="Wingdings" charset="0"/>
              <a:buNone/>
              <a:defRPr/>
            </a:pPr>
            <a:endParaRPr lang="en-US" sz="4000" dirty="0" smtClean="0">
              <a:solidFill>
                <a:srgbClr val="45FF32"/>
              </a:solidFill>
              <a:effectLst/>
              <a:latin typeface="Times New Roman" charset="0"/>
              <a:ea typeface="ＭＳ Ｐゴシック" charset="0"/>
              <a:cs typeface="ＭＳ Ｐゴシック" charset="0"/>
              <a:sym typeface="Wingdings"/>
            </a:endParaRPr>
          </a:p>
          <a:p>
            <a:pPr marL="0" indent="0">
              <a:buNone/>
              <a:defRPr/>
            </a:pPr>
            <a:r>
              <a:rPr lang="en-US" sz="4000" dirty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</a:t>
            </a:r>
            <a:r>
              <a:rPr lang="en-US" sz="4000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  </a:t>
            </a:r>
            <a:r>
              <a:rPr lang="en-US" sz="2800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sz="2800" dirty="0" smtClean="0">
                <a:solidFill>
                  <a:srgbClr val="45FF32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MATERIA OSCURA CALDA O FREDDA?</a:t>
            </a:r>
          </a:p>
          <a:p>
            <a:pPr lvl="1">
              <a:defRPr/>
            </a:pPr>
            <a:r>
              <a:rPr lang="en-US" sz="2800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PER LA FORMAZIONE DELLE STRUTTURE </a:t>
            </a:r>
            <a:r>
              <a:rPr lang="en-US" sz="2800" dirty="0" err="1" smtClean="0">
                <a:effectLst/>
                <a:latin typeface="Times New Roman" charset="0"/>
                <a:ea typeface="ＭＳ Ｐゴシック" charset="0"/>
                <a:sym typeface="Wingdings"/>
              </a:rPr>
              <a:t>È</a:t>
            </a:r>
            <a:r>
              <a:rPr lang="en-US" sz="2800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  MOLTO IMPORTANTE SE LA MATERIA OSCURA PRIMORDIALE FOSSE 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CALDA O FREDDA</a:t>
            </a:r>
            <a:r>
              <a:rPr lang="en-US" sz="2600" dirty="0"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sz="2600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( PIÙ </a:t>
            </a:r>
            <a:r>
              <a:rPr lang="en-US" sz="2600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PRECISAMENTE </a:t>
            </a:r>
            <a:r>
              <a:rPr lang="en-US" sz="2600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BISOGNEREBBE PARLARE DI CAMMINO LIBERO MEDIO)</a:t>
            </a:r>
          </a:p>
          <a:p>
            <a:pPr lvl="1">
              <a:defRPr/>
            </a:pPr>
            <a:r>
              <a:rPr lang="en-US" sz="2600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LE OSSERVAZIONI PREFERISCONO DI GRAN LUNGA MATERIA OSCURA FREDDA </a:t>
            </a:r>
            <a:r>
              <a:rPr lang="en-US" sz="2600" dirty="0" smtClean="0"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(CDM=COLD DARK MATTER</a:t>
            </a:r>
            <a:r>
              <a:rPr lang="en-US" sz="2600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)</a:t>
            </a:r>
          </a:p>
          <a:p>
            <a:pPr marL="457200" lvl="1" indent="0">
              <a:buNone/>
              <a:defRPr/>
            </a:pPr>
            <a:r>
              <a:rPr lang="en-US" sz="2600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(</a:t>
            </a:r>
            <a:r>
              <a:rPr lang="en-US" sz="2600" dirty="0" err="1" smtClean="0">
                <a:effectLst/>
                <a:latin typeface="Times New Roman" charset="0"/>
                <a:ea typeface="ＭＳ Ｐゴシック" charset="0"/>
                <a:sym typeface="Wingdings"/>
              </a:rPr>
              <a:t>Vedi</a:t>
            </a:r>
            <a:r>
              <a:rPr lang="en-US" sz="2600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sz="2600" dirty="0" err="1" smtClean="0">
                <a:effectLst/>
                <a:latin typeface="Times New Roman" charset="0"/>
                <a:ea typeface="ＭＳ Ｐゴシック" charset="0"/>
                <a:sym typeface="Wingdings"/>
              </a:rPr>
              <a:t>Seminario</a:t>
            </a:r>
            <a:r>
              <a:rPr lang="en-US" sz="2600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 Paolo Serra)</a:t>
            </a:r>
          </a:p>
        </p:txBody>
      </p:sp>
      <p:pic>
        <p:nvPicPr>
          <p:cNvPr id="2" name="Immagine 1" descr="Pages from dm_figures_03-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005064"/>
            <a:ext cx="3552395" cy="2664296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7C90E6-CA2A-4C4A-B553-1D27B705BE83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034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2"/>
          <p:cNvSpPr txBox="1">
            <a:spLocks/>
          </p:cNvSpPr>
          <p:nvPr/>
        </p:nvSpPr>
        <p:spPr bwMode="auto">
          <a:xfrm>
            <a:off x="323528" y="-80211"/>
            <a:ext cx="8640960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charset="0"/>
              <a:buChar char="t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9pPr>
          </a:lstStyle>
          <a:p>
            <a:pPr marL="0" indent="0" algn="ctr">
              <a:buFont typeface="Wingdings" charset="0"/>
              <a:buNone/>
              <a:defRPr/>
            </a:pPr>
            <a:endParaRPr lang="en-US" sz="4000" dirty="0" smtClean="0">
              <a:solidFill>
                <a:srgbClr val="45FF32"/>
              </a:solidFill>
              <a:effectLst/>
              <a:latin typeface="Times New Roman" charset="0"/>
              <a:ea typeface="ＭＳ Ｐゴシック" charset="0"/>
              <a:cs typeface="ＭＳ Ｐゴシック" charset="0"/>
              <a:sym typeface="Wingdings"/>
            </a:endParaRPr>
          </a:p>
          <a:p>
            <a:pPr marL="0" indent="0" algn="just">
              <a:buNone/>
              <a:defRPr/>
            </a:pPr>
            <a:r>
              <a:rPr lang="en-US" sz="4000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</a:t>
            </a:r>
            <a:r>
              <a:rPr lang="en-US" dirty="0" smtClean="0"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DI COSA E’ FATTA LA MATERIA OSCURA? </a:t>
            </a:r>
            <a:r>
              <a:rPr lang="en-US" dirty="0" smtClean="0"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  </a:t>
            </a:r>
          </a:p>
          <a:p>
            <a:pPr algn="just">
              <a:defRPr/>
            </a:pPr>
            <a:r>
              <a:rPr lang="en-US" dirty="0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CI SONO FORTI INDICAZIONI PROVVENIENTI DA TUTTE LE SCALE NEL NOSTRO UNIVERSO SULL’ESISTENZA DI UNA </a:t>
            </a:r>
            <a:r>
              <a:rPr lang="en-US" dirty="0" smtClean="0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FORMA NON VISIBILE DI MATERIA</a:t>
            </a:r>
            <a:r>
              <a:rPr lang="en-US" dirty="0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 MEDIAMENTE 5 VOLTE LA MATERIA VISIBILE (</a:t>
            </a:r>
            <a:r>
              <a:rPr lang="en-US" dirty="0" smtClean="0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E’ MOLTO MENO NELLA NOSTRA GALASSIA E DIVENTA 1000 PER LE DWARF </a:t>
            </a:r>
            <a:r>
              <a:rPr lang="en-US" dirty="0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)</a:t>
            </a:r>
          </a:p>
          <a:p>
            <a:pPr algn="just">
              <a:defRPr/>
            </a:pPr>
            <a:r>
              <a:rPr lang="en-US" dirty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dirty="0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MA SAPPIAMO MOLTO POCO SULLA SUA NATURA </a:t>
            </a:r>
            <a:endParaRPr lang="en-US" dirty="0" smtClean="0">
              <a:effectLst/>
              <a:latin typeface="Times New Roman" charset="0"/>
              <a:ea typeface="ＭＳ Ｐゴシック" charset="0"/>
              <a:sym typeface="Wingdings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7C90E6-CA2A-4C4A-B553-1D27B705BE83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89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2">
            <a:hlinkClick r:id="rId2" action="ppaction://hlinkfile" tooltip="PROVA"/>
          </p:cNvPr>
          <p:cNvSpPr txBox="1">
            <a:spLocks/>
          </p:cNvSpPr>
          <p:nvPr/>
        </p:nvSpPr>
        <p:spPr bwMode="auto">
          <a:xfrm>
            <a:off x="10586" y="0"/>
            <a:ext cx="9133414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charset="0"/>
              <a:buChar char="t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9pPr>
          </a:lstStyle>
          <a:p>
            <a:pPr marL="0" indent="0" algn="ctr">
              <a:buFont typeface="Wingdings" charset="0"/>
              <a:buNone/>
              <a:defRPr/>
            </a:pPr>
            <a:endParaRPr lang="en-US" sz="4000" dirty="0" smtClean="0">
              <a:solidFill>
                <a:srgbClr val="45FF32"/>
              </a:solidFill>
              <a:effectLst/>
              <a:latin typeface="Times New Roman" charset="0"/>
              <a:ea typeface="ＭＳ Ｐゴシック" charset="0"/>
              <a:cs typeface="ＭＳ Ｐゴシック" charset="0"/>
              <a:sym typeface="Wingdings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>
                <a:solidFill>
                  <a:srgbClr val="FF4B21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DEVE ESSERE ELETTRICAMENTE NEUTRA </a:t>
            </a:r>
            <a:r>
              <a:rPr lang="en-US" dirty="0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altrimenti</a:t>
            </a:r>
            <a:r>
              <a:rPr lang="en-US" dirty="0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sarebbe</a:t>
            </a:r>
            <a:r>
              <a:rPr lang="en-US" dirty="0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visibile</a:t>
            </a:r>
            <a:r>
              <a:rPr lang="en-US" dirty="0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dirty="0" smtClean="0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NON DEVE AVERE CARICA DI COLORE  </a:t>
            </a:r>
            <a:r>
              <a:rPr lang="en-US" dirty="0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nessuna</a:t>
            </a:r>
            <a:r>
              <a:rPr lang="en-US" dirty="0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interazione</a:t>
            </a:r>
            <a:r>
              <a:rPr lang="en-US" dirty="0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 forte, </a:t>
            </a:r>
            <a:r>
              <a:rPr lang="en-US" dirty="0" err="1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altrimenti</a:t>
            </a:r>
            <a:r>
              <a:rPr lang="en-US" dirty="0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cambierebbe</a:t>
            </a:r>
            <a:r>
              <a:rPr lang="en-US" dirty="0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 la </a:t>
            </a:r>
            <a:r>
              <a:rPr lang="en-US" dirty="0" smtClean="0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NUCLEOSINTESI PRIMORDIALE</a:t>
            </a:r>
            <a:r>
              <a:rPr lang="en-US" dirty="0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4000" dirty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sz="3600" dirty="0" smtClean="0">
                <a:solidFill>
                  <a:srgbClr val="FF4B21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INTERAGIRE MOLTO  DEBOLMENTE CON I BOSONI DEL SETTORE DEBOLE </a:t>
            </a:r>
            <a:r>
              <a:rPr lang="en-US" sz="3600" dirty="0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(</a:t>
            </a:r>
            <a:r>
              <a:rPr lang="en-US" sz="3600" dirty="0" err="1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altrimenti</a:t>
            </a:r>
            <a:r>
              <a:rPr lang="en-US" sz="3600" dirty="0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sarebbe</a:t>
            </a:r>
            <a:r>
              <a:rPr lang="en-US" sz="3600" dirty="0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gia</a:t>
            </a:r>
            <a:r>
              <a:rPr lang="en-US" sz="3600" dirty="0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’ </a:t>
            </a:r>
            <a:r>
              <a:rPr lang="en-US" sz="3600" dirty="0" err="1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stata</a:t>
            </a:r>
            <a:r>
              <a:rPr lang="en-US" sz="3600" dirty="0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rivelata</a:t>
            </a:r>
            <a:r>
              <a:rPr lang="en-US" sz="3600" dirty="0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dagli</a:t>
            </a:r>
            <a:r>
              <a:rPr lang="en-US" sz="3600" dirty="0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esperimenti</a:t>
            </a:r>
            <a:r>
              <a:rPr lang="en-US" sz="3600" dirty="0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3600" dirty="0" smtClean="0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INTERAZIONE  CON MATERIA BARIONICA SOLO GRAVITAZIONALE </a:t>
            </a:r>
            <a:endParaRPr lang="en-US" sz="3600" dirty="0">
              <a:solidFill>
                <a:srgbClr val="008000"/>
              </a:solidFill>
              <a:effectLst/>
              <a:latin typeface="Times New Roman" charset="0"/>
              <a:ea typeface="ＭＳ Ｐゴシック" charset="0"/>
              <a:sym typeface="Wingdings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7C90E6-CA2A-4C4A-B553-1D27B705BE83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083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323528" y="620688"/>
            <a:ext cx="882047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dirty="0" smtClean="0">
                <a:solidFill>
                  <a:srgbClr val="FF4B21"/>
                </a:solidFill>
                <a:latin typeface="Times New Roman" charset="0"/>
                <a:sym typeface="Wingdings"/>
              </a:rPr>
              <a:t>FORMA DI MATERIA MOLTO ESOTICA: </a:t>
            </a:r>
            <a:r>
              <a:rPr lang="en-US" dirty="0" smtClean="0">
                <a:latin typeface="Times New Roman" charset="0"/>
                <a:sym typeface="Wingdings"/>
              </a:rPr>
              <a:t>SE UN CALCIATORE  FATTO DI </a:t>
            </a:r>
            <a:r>
              <a:rPr lang="en-US" dirty="0" smtClean="0">
                <a:solidFill>
                  <a:srgbClr val="008000"/>
                </a:solidFill>
                <a:latin typeface="Times New Roman" charset="0"/>
                <a:sym typeface="Wingdings"/>
              </a:rPr>
              <a:t>MATERIA BARIONICA </a:t>
            </a:r>
            <a:r>
              <a:rPr lang="en-US" dirty="0" smtClean="0">
                <a:latin typeface="Times New Roman" charset="0"/>
                <a:sym typeface="Wingdings"/>
              </a:rPr>
              <a:t>DA UN CALCIO AD UN PALLONE  DI </a:t>
            </a:r>
            <a:r>
              <a:rPr lang="en-US" dirty="0" smtClean="0">
                <a:solidFill>
                  <a:srgbClr val="008000"/>
                </a:solidFill>
                <a:latin typeface="Times New Roman" charset="0"/>
                <a:sym typeface="Wingdings"/>
              </a:rPr>
              <a:t>MATERIA OSCURA </a:t>
            </a:r>
            <a:r>
              <a:rPr lang="en-US" dirty="0" smtClean="0">
                <a:latin typeface="Times New Roman" charset="0"/>
                <a:sym typeface="Wingdings"/>
              </a:rPr>
              <a:t>IL  PIEDE PASSA ATTRAVERSO IL PALLONE SENZA INCONTRARE ALCUNA RESISTENZA!</a:t>
            </a:r>
            <a:endParaRPr lang="en-US" dirty="0">
              <a:solidFill>
                <a:srgbClr val="000000"/>
              </a:solidFill>
              <a:latin typeface="Times New Roman" charset="0"/>
              <a:sym typeface="Wingdings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3140968"/>
            <a:ext cx="3505572" cy="3505572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7C90E6-CA2A-4C4A-B553-1D27B705BE83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83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2"/>
          <p:cNvSpPr txBox="1">
            <a:spLocks/>
          </p:cNvSpPr>
          <p:nvPr/>
        </p:nvSpPr>
        <p:spPr bwMode="auto">
          <a:xfrm>
            <a:off x="0" y="-387424"/>
            <a:ext cx="9396536" cy="684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charset="0"/>
              <a:buChar char="t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9pPr>
          </a:lstStyle>
          <a:p>
            <a:pPr marL="0" indent="0" algn="ctr">
              <a:buFont typeface="Wingdings" charset="0"/>
              <a:buNone/>
              <a:defRPr/>
            </a:pPr>
            <a:endParaRPr lang="en-US" sz="4000" dirty="0" smtClean="0">
              <a:solidFill>
                <a:srgbClr val="45FF32"/>
              </a:solidFill>
              <a:effectLst/>
              <a:latin typeface="Times New Roman" charset="0"/>
              <a:ea typeface="ＭＳ Ｐゴシック" charset="0"/>
              <a:cs typeface="ＭＳ Ｐゴシック" charset="0"/>
              <a:sym typeface="Wingdings"/>
            </a:endParaRPr>
          </a:p>
          <a:p>
            <a:pPr>
              <a:defRPr/>
            </a:pPr>
            <a:r>
              <a:rPr lang="en-US" sz="4000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</a:t>
            </a:r>
            <a:r>
              <a:rPr lang="en-US" dirty="0"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dirty="0" smtClean="0">
                <a:solidFill>
                  <a:srgbClr val="45FF32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PARTICELLA ELEMENTARE CANDIDATO PIU’ PROMETTENTE: </a:t>
            </a:r>
            <a:r>
              <a:rPr lang="en-US" b="1" dirty="0" smtClean="0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WEAK INTERACTING MASSIVE PARTICLE  (</a:t>
            </a:r>
            <a:r>
              <a:rPr lang="en-US" b="1" dirty="0" smtClean="0">
                <a:solidFill>
                  <a:srgbClr val="FF4B21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WIMP</a:t>
            </a:r>
            <a:r>
              <a:rPr lang="en-US" b="1" dirty="0" smtClean="0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) PRESENTE NELL’UNIVERSO PRIMORDIALE</a:t>
            </a:r>
          </a:p>
          <a:p>
            <a:pPr>
              <a:defRPr/>
            </a:pPr>
            <a:r>
              <a:rPr lang="en-US" b="1" dirty="0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b="1" dirty="0" smtClean="0">
                <a:solidFill>
                  <a:srgbClr val="FF4B21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COME HANNO FATTO LE WIMPS A SOPRAVVIVERE ED ESSERE COSI’ ABBONDANTI OGGI?</a:t>
            </a:r>
          </a:p>
          <a:p>
            <a:pPr>
              <a:defRPr/>
            </a:pPr>
            <a:r>
              <a:rPr lang="en-US" b="1" dirty="0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b="1" i="1" dirty="0" smtClean="0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IL MIRACOLO DELLE WIMPS</a:t>
            </a:r>
          </a:p>
          <a:p>
            <a:pPr lvl="1">
              <a:defRPr/>
            </a:pPr>
            <a:r>
              <a:rPr lang="en-US" b="1" dirty="0" smtClean="0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NELL’UNIVERSO PRIMORDIALE ESISTE UN MECCANISMO UNIVERSALE CHIAMATO </a:t>
            </a:r>
            <a:r>
              <a:rPr lang="en-US" dirty="0" smtClean="0">
                <a:solidFill>
                  <a:srgbClr val="FF4B21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DISACCOPPIAMENTO CHIMICO O CONGELAMENTO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7C90E6-CA2A-4C4A-B553-1D27B705BE83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694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2">
            <a:hlinkClick r:id="rId2" action="ppaction://hlinkfile" tooltip="PROVA"/>
          </p:cNvPr>
          <p:cNvSpPr txBox="1">
            <a:spLocks/>
          </p:cNvSpPr>
          <p:nvPr/>
        </p:nvSpPr>
        <p:spPr bwMode="auto">
          <a:xfrm>
            <a:off x="-168720" y="0"/>
            <a:ext cx="9313942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charset="0"/>
              <a:buChar char="t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9pPr>
          </a:lstStyle>
          <a:p>
            <a:pPr>
              <a:defRPr/>
            </a:pPr>
            <a:r>
              <a:rPr lang="en-US" sz="4000" dirty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PARTICELLA ED ANTIPARTICELLA 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WIMP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 SI ANNICHILANO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1628800"/>
            <a:ext cx="4622800" cy="17526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95536" y="3501008"/>
            <a:ext cx="78488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Times New Roman" charset="0"/>
                <a:sym typeface="Wingdings"/>
              </a:rPr>
              <a:t>QUANDO LA VELOCITA’ DI INTERAZIONE </a:t>
            </a:r>
            <a:r>
              <a:rPr lang="en-US" dirty="0" err="1" smtClean="0">
                <a:solidFill>
                  <a:srgbClr val="FF4B21"/>
                </a:solidFill>
                <a:latin typeface="Times New Roman" charset="0"/>
                <a:sym typeface="Wingdings"/>
              </a:rPr>
              <a:t>Γ</a:t>
            </a:r>
            <a:r>
              <a:rPr lang="en-US" dirty="0" smtClean="0">
                <a:solidFill>
                  <a:srgbClr val="FF4B21"/>
                </a:solidFill>
                <a:latin typeface="Times New Roman" charset="0"/>
                <a:sym typeface="Wingdings"/>
              </a:rPr>
              <a:t>=</a:t>
            </a:r>
            <a:r>
              <a:rPr lang="en-US" dirty="0" err="1" smtClean="0">
                <a:solidFill>
                  <a:srgbClr val="FF4B21"/>
                </a:solidFill>
                <a:latin typeface="Times New Roman" charset="0"/>
                <a:sym typeface="Wingdings"/>
              </a:rPr>
              <a:t>σvn</a:t>
            </a:r>
            <a:r>
              <a:rPr lang="en-US" dirty="0" smtClean="0">
                <a:solidFill>
                  <a:srgbClr val="FF4B21"/>
                </a:solidFill>
                <a:latin typeface="Times New Roman" charset="0"/>
                <a:sym typeface="Wingding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sym typeface="Wingdings"/>
              </a:rPr>
              <a:t>DIVENTA MINORE DELLA VELOCITA’  DI ESPANSIONE DELL’UNIVERSO  </a:t>
            </a:r>
            <a:r>
              <a:rPr lang="en-US" dirty="0" smtClean="0">
                <a:solidFill>
                  <a:srgbClr val="FF0000"/>
                </a:solidFill>
                <a:latin typeface="Times New Roman" charset="0"/>
                <a:sym typeface="Wingdings"/>
              </a:rPr>
              <a:t>H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sym typeface="Wingdings"/>
              </a:rPr>
              <a:t> LA DENSITA’ </a:t>
            </a:r>
            <a:r>
              <a:rPr lang="en-US" dirty="0" smtClean="0">
                <a:solidFill>
                  <a:srgbClr val="FF4B21"/>
                </a:solidFill>
                <a:latin typeface="Times New Roman" charset="0"/>
                <a:sym typeface="Wingdings"/>
              </a:rPr>
              <a:t>n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sym typeface="Wingdings"/>
              </a:rPr>
              <a:t>  RIMANE COSTANTE SINO AD OGGI (</a:t>
            </a:r>
            <a:r>
              <a:rPr lang="en-US" dirty="0" smtClean="0">
                <a:solidFill>
                  <a:srgbClr val="FF4B21"/>
                </a:solidFill>
                <a:latin typeface="Times New Roman" charset="0"/>
                <a:sym typeface="Wingdings"/>
              </a:rPr>
              <a:t>CONGELAMENTO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sym typeface="Wingdings"/>
              </a:rPr>
              <a:t>)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7859" y="5354697"/>
            <a:ext cx="3172555" cy="1503303"/>
          </a:xfrm>
          <a:prstGeom prst="rect">
            <a:avLst/>
          </a:prstGeom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7C90E6-CA2A-4C4A-B553-1D27B705BE83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316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ttangolo 5"/>
          <p:cNvSpPr>
            <a:spLocks noChangeArrowheads="1"/>
          </p:cNvSpPr>
          <p:nvPr/>
        </p:nvSpPr>
        <p:spPr bwMode="auto">
          <a:xfrm>
            <a:off x="0" y="32085"/>
            <a:ext cx="9144000" cy="1650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57150" lvl="1" algn="just" eaLnBrk="1" hangingPunct="1">
              <a:lnSpc>
                <a:spcPct val="90000"/>
              </a:lnSpc>
              <a:buClr>
                <a:srgbClr val="FFFF00"/>
              </a:buClr>
              <a:buSzPct val="75000"/>
            </a:pPr>
            <a:r>
              <a:rPr lang="en-US" dirty="0" smtClean="0">
                <a:solidFill>
                  <a:srgbClr val="FF4B21"/>
                </a:solidFill>
                <a:latin typeface="Times New Roman" charset="0"/>
                <a:sym typeface="Wingdings"/>
              </a:rPr>
              <a:t>MIRACOLO: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sym typeface="Wingdings"/>
              </a:rPr>
              <a:t> SE NELLA FORMULA METTIAMO LE MASSE (~ 100 GEV) E GLI ACCOPPIAMENTI TIPICI DELLA SCALA ELETTRODEBOLE </a:t>
            </a:r>
            <a:r>
              <a:rPr lang="en-US" dirty="0" smtClean="0">
                <a:solidFill>
                  <a:srgbClr val="008000"/>
                </a:solidFill>
                <a:latin typeface="Times New Roman" charset="0"/>
                <a:sym typeface="Wingdings"/>
              </a:rPr>
              <a:t>TROVIAMO  LA DENSITA’ DI MATERIA OSCURA CHE CI SERVE ~ 24%</a:t>
            </a:r>
            <a:r>
              <a:rPr lang="en-US" dirty="0" smtClean="0">
                <a:solidFill>
                  <a:srgbClr val="FFFFFF"/>
                </a:solidFill>
                <a:latin typeface="Times New Roman" charset="0"/>
              </a:rPr>
              <a:t>D</a:t>
            </a:r>
          </a:p>
        </p:txBody>
      </p:sp>
      <p:sp>
        <p:nvSpPr>
          <p:cNvPr id="2" name="Rettangolo 1"/>
          <p:cNvSpPr/>
          <p:nvPr/>
        </p:nvSpPr>
        <p:spPr>
          <a:xfrm>
            <a:off x="16750" y="2204864"/>
            <a:ext cx="8856984" cy="1650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 lvl="1" algn="just" eaLnBrk="1" hangingPunct="1">
              <a:lnSpc>
                <a:spcPct val="90000"/>
              </a:lnSpc>
              <a:buClr>
                <a:srgbClr val="FFFF00"/>
              </a:buClr>
              <a:buSzPct val="75000"/>
            </a:pPr>
            <a:r>
              <a:rPr lang="en-US" dirty="0" smtClean="0">
                <a:solidFill>
                  <a:srgbClr val="FF4B21"/>
                </a:solidFill>
                <a:latin typeface="Times New Roman" charset="0"/>
                <a:sym typeface="Wingdings"/>
              </a:rPr>
              <a:t>CANDIDATI PER WIMP: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sym typeface="Wingdings"/>
              </a:rPr>
              <a:t> PARTICELLE SUPERSIMMETRICHE (NEUTRALINO, SNEUTRINO), ASSIONI, NEUTRINI STERILI, PARTICELLE DI KALUZA-KLEIN…. </a:t>
            </a:r>
            <a:endParaRPr lang="en-US" dirty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99312" y="4509120"/>
            <a:ext cx="8856984" cy="2426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 lvl="1" algn="just" eaLnBrk="1" hangingPunct="1">
              <a:lnSpc>
                <a:spcPct val="90000"/>
              </a:lnSpc>
              <a:buClr>
                <a:srgbClr val="FFFF00"/>
              </a:buClr>
              <a:buSzPct val="75000"/>
            </a:pPr>
            <a:r>
              <a:rPr lang="en-US" dirty="0" smtClean="0">
                <a:solidFill>
                  <a:srgbClr val="FF4B21"/>
                </a:solidFill>
                <a:latin typeface="Times New Roman" charset="0"/>
                <a:sym typeface="Wingdings"/>
              </a:rPr>
              <a:t>SOLO GLI ESPERIMENTI 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sym typeface="Wingdings"/>
              </a:rPr>
              <a:t>COME PER ESEMPIO </a:t>
            </a:r>
            <a:r>
              <a:rPr lang="en-US" dirty="0" smtClean="0">
                <a:solidFill>
                  <a:srgbClr val="008000"/>
                </a:solidFill>
                <a:latin typeface="Times New Roman" charset="0"/>
                <a:sym typeface="Wingdings"/>
              </a:rPr>
              <a:t>DARK SIDE AL GRAN SASSO 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sym typeface="Wingdings"/>
              </a:rPr>
              <a:t>POTRANNO DARE LA RISPOSTA ALLA DOMANDA SE LA PARTICELLA ELEMENTARE  CHE FORMA LA MATERIA OSCURA ESISTA VERAMENTE (</a:t>
            </a:r>
            <a:r>
              <a:rPr lang="en-US" dirty="0" err="1" smtClean="0">
                <a:solidFill>
                  <a:srgbClr val="000000"/>
                </a:solidFill>
                <a:latin typeface="Times New Roman" charset="0"/>
                <a:sym typeface="Wingdings"/>
              </a:rPr>
              <a:t>vedi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sym typeface="Wingdings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charset="0"/>
                <a:sym typeface="Wingdings"/>
              </a:rPr>
              <a:t>seminario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sym typeface="Wingdings"/>
              </a:rPr>
              <a:t> </a:t>
            </a:r>
            <a:r>
              <a:rPr lang="en-US" dirty="0">
                <a:solidFill>
                  <a:srgbClr val="000000"/>
                </a:solidFill>
                <a:latin typeface="Times New Roman" charset="0"/>
                <a:sym typeface="Wingdings"/>
              </a:rPr>
              <a:t>M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sym typeface="Wingdings"/>
              </a:rPr>
              <a:t>arco </a:t>
            </a:r>
            <a:r>
              <a:rPr lang="en-US" dirty="0" err="1">
                <a:solidFill>
                  <a:srgbClr val="000000"/>
                </a:solidFill>
                <a:latin typeface="Times New Roman" charset="0"/>
                <a:sym typeface="Wingdings"/>
              </a:rPr>
              <a:t>R</a:t>
            </a:r>
            <a:r>
              <a:rPr lang="en-US" dirty="0" err="1" smtClean="0">
                <a:solidFill>
                  <a:srgbClr val="000000"/>
                </a:solidFill>
                <a:latin typeface="Times New Roman" charset="0"/>
                <a:sym typeface="Wingdings"/>
              </a:rPr>
              <a:t>azeti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sym typeface="Wingdings"/>
              </a:rPr>
              <a:t> e </a:t>
            </a:r>
            <a:r>
              <a:rPr lang="en-US" dirty="0">
                <a:solidFill>
                  <a:srgbClr val="000000"/>
                </a:solidFill>
                <a:latin typeface="Times New Roman" charset="0"/>
                <a:sym typeface="Wingdings"/>
              </a:rPr>
              <a:t>W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sym typeface="Wingdings"/>
              </a:rPr>
              <a:t>alter </a:t>
            </a:r>
            <a:r>
              <a:rPr lang="en-US" dirty="0" err="1">
                <a:solidFill>
                  <a:srgbClr val="000000"/>
                </a:solidFill>
                <a:latin typeface="Times New Roman" charset="0"/>
                <a:sym typeface="Wingdings"/>
              </a:rPr>
              <a:t>B</a:t>
            </a:r>
            <a:r>
              <a:rPr lang="en-US" dirty="0" err="1" smtClean="0">
                <a:solidFill>
                  <a:srgbClr val="000000"/>
                </a:solidFill>
                <a:latin typeface="Times New Roman" charset="0"/>
                <a:sym typeface="Wingdings"/>
              </a:rPr>
              <a:t>onivento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sym typeface="Wingdings"/>
              </a:rPr>
              <a:t>)</a:t>
            </a:r>
            <a:endParaRPr lang="en-US" dirty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7C90E6-CA2A-4C4A-B553-1D27B705BE83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748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2"/>
          <p:cNvSpPr txBox="1">
            <a:spLocks/>
          </p:cNvSpPr>
          <p:nvPr/>
        </p:nvSpPr>
        <p:spPr bwMode="auto">
          <a:xfrm>
            <a:off x="10586" y="-99392"/>
            <a:ext cx="9133414" cy="684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charset="0"/>
              <a:buChar char="t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9pPr>
          </a:lstStyle>
          <a:p>
            <a:pPr marL="0" indent="0" algn="ctr">
              <a:buNone/>
              <a:defRPr/>
            </a:pPr>
            <a:r>
              <a:rPr lang="en-US" sz="4000" dirty="0">
                <a:solidFill>
                  <a:srgbClr val="45FF32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</a:t>
            </a:r>
            <a:r>
              <a:rPr lang="en-US" sz="4000" dirty="0" smtClean="0">
                <a:solidFill>
                  <a:srgbClr val="45FF32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</a:t>
            </a:r>
            <a:r>
              <a:rPr lang="en-US" dirty="0" smtClean="0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ESISTONO SPIEGAZIONI ALTERNATIVE?</a:t>
            </a:r>
          </a:p>
          <a:p>
            <a:pPr algn="just">
              <a:defRPr/>
            </a:pPr>
            <a:r>
              <a:rPr lang="en-US" dirty="0" smtClean="0">
                <a:solidFill>
                  <a:srgbClr val="45FF32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</a:t>
            </a:r>
            <a:r>
              <a:rPr lang="en-US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L’IPOTESI  DELL’ESISTENZA DELLA  </a:t>
            </a:r>
            <a:r>
              <a:rPr lang="en-US" dirty="0" smtClean="0">
                <a:solidFill>
                  <a:srgbClr val="FF66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MATERIA OSCURA  </a:t>
            </a:r>
            <a:r>
              <a:rPr lang="en-US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PER SPIEGARE IL PROBLEMA DELLA </a:t>
            </a:r>
            <a:r>
              <a:rPr lang="en-US" dirty="0" smtClean="0">
                <a:solidFill>
                  <a:srgbClr val="FF66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MASSA MANCANTE </a:t>
            </a:r>
            <a:r>
              <a:rPr lang="en-US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E’ QUELLA PIU’ CONSERVATIVA.</a:t>
            </a:r>
          </a:p>
          <a:p>
            <a:pPr algn="just">
              <a:defRPr/>
            </a:pPr>
            <a:r>
              <a:rPr lang="en-US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INOLTRE DAL PUNTO DI VISTA EPISTEMOLOGICA E’ LA CLASSICA </a:t>
            </a:r>
            <a:r>
              <a:rPr lang="en-US" i="1" dirty="0" smtClean="0">
                <a:solidFill>
                  <a:srgbClr val="FF66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IPOTESI AD HOC</a:t>
            </a:r>
          </a:p>
          <a:p>
            <a:pPr algn="just">
              <a:defRPr/>
            </a:pPr>
            <a:r>
              <a:rPr lang="en-US" dirty="0" smtClean="0">
                <a:solidFill>
                  <a:srgbClr val="FF66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ALTERNATIVA: </a:t>
            </a:r>
            <a:r>
              <a:rPr lang="en-US" dirty="0" smtClean="0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MODIFICARE LA RELATIVITÀ GENERALE DI EINSTEIN A GRANDI DISTANZE</a:t>
            </a:r>
            <a:r>
              <a:rPr lang="en-US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(I test </a:t>
            </a:r>
            <a:r>
              <a:rPr lang="en-US" dirty="0" err="1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della</a:t>
            </a:r>
            <a:r>
              <a:rPr lang="en-US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RG </a:t>
            </a:r>
            <a:r>
              <a:rPr lang="en-US" dirty="0" err="1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coprono</a:t>
            </a:r>
            <a:r>
              <a:rPr lang="en-US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solo scale </a:t>
            </a:r>
            <a:r>
              <a:rPr lang="en-US" dirty="0" err="1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che</a:t>
            </a:r>
            <a:r>
              <a:rPr lang="en-US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</a:t>
            </a:r>
            <a:r>
              <a:rPr lang="en-US" dirty="0" err="1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vanno</a:t>
            </a:r>
            <a:r>
              <a:rPr lang="en-US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dal micron a   10 AL)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7C90E6-CA2A-4C4A-B553-1D27B705BE83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97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2"/>
          <p:cNvSpPr txBox="1">
            <a:spLocks/>
          </p:cNvSpPr>
          <p:nvPr/>
        </p:nvSpPr>
        <p:spPr bwMode="auto">
          <a:xfrm>
            <a:off x="0" y="-459432"/>
            <a:ext cx="9324528" cy="643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charset="0"/>
              <a:buChar char="t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9pPr>
          </a:lstStyle>
          <a:p>
            <a:pPr marL="0" indent="0">
              <a:buFont typeface="Wingdings" charset="0"/>
              <a:buNone/>
              <a:defRPr/>
            </a:pPr>
            <a:endParaRPr lang="en-US" sz="2200" dirty="0" smtClean="0">
              <a:latin typeface="Times New Roman" charset="0"/>
              <a:ea typeface="ＭＳ Ｐゴシック" charset="0"/>
              <a:cs typeface="ＭＳ Ｐゴシック" charset="0"/>
              <a:sym typeface="Wingdings"/>
            </a:endParaRPr>
          </a:p>
          <a:p>
            <a:pPr>
              <a:defRPr/>
            </a:pPr>
            <a:r>
              <a:rPr lang="en-US" sz="4000" dirty="0"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Problema</a:t>
            </a:r>
            <a:r>
              <a:rPr lang="en-US" sz="4000" dirty="0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fortemente</a:t>
            </a:r>
            <a:r>
              <a:rPr lang="en-US" sz="4000" dirty="0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intricato</a:t>
            </a:r>
            <a:r>
              <a:rPr lang="en-US" sz="4000" dirty="0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perchè</a:t>
            </a:r>
            <a:r>
              <a:rPr lang="en-US" sz="4000" dirty="0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  </a:t>
            </a:r>
            <a:r>
              <a:rPr lang="en-US" sz="4000" dirty="0" err="1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coinvolge</a:t>
            </a:r>
            <a:r>
              <a:rPr lang="en-US" sz="4000" dirty="0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simultaneamente</a:t>
            </a:r>
            <a:r>
              <a:rPr lang="en-US" sz="4000" dirty="0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l’infinitamente</a:t>
            </a:r>
            <a:r>
              <a:rPr lang="en-US" sz="4000" dirty="0" smtClean="0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  piccolo </a:t>
            </a:r>
            <a:r>
              <a:rPr lang="en-US" sz="4000" dirty="0" smtClean="0"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(</a:t>
            </a:r>
            <a:r>
              <a:rPr lang="en-US" sz="4000" dirty="0" err="1" smtClean="0"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Modello</a:t>
            </a:r>
            <a:r>
              <a:rPr lang="en-US" sz="4000" dirty="0" smtClean="0"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 Standard </a:t>
            </a:r>
            <a:r>
              <a:rPr lang="en-US" sz="4000" dirty="0" err="1" smtClean="0"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delle</a:t>
            </a:r>
            <a:r>
              <a:rPr lang="en-US" sz="4000" dirty="0" smtClean="0"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Particelle</a:t>
            </a:r>
            <a:r>
              <a:rPr lang="en-US" sz="4000" dirty="0" smtClean="0"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elementari</a:t>
            </a:r>
            <a:r>
              <a:rPr lang="en-US" sz="4000" dirty="0" smtClean="0"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 [10</a:t>
            </a:r>
            <a:r>
              <a:rPr lang="en-US" sz="4000" baseline="30000" dirty="0" smtClean="0"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-15</a:t>
            </a:r>
            <a:r>
              <a:rPr lang="en-US" sz="4000" dirty="0" smtClean="0"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 m], </a:t>
            </a:r>
            <a:r>
              <a:rPr lang="en-US" sz="4000" dirty="0" err="1" smtClean="0"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primi</a:t>
            </a:r>
            <a:r>
              <a:rPr lang="en-US" sz="4000" dirty="0" smtClean="0"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istanti</a:t>
            </a:r>
            <a:r>
              <a:rPr lang="en-US" sz="4000" dirty="0" smtClean="0"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dopo</a:t>
            </a:r>
            <a:r>
              <a:rPr lang="en-US" sz="4000" dirty="0" smtClean="0"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il</a:t>
            </a:r>
            <a:r>
              <a:rPr lang="en-US" sz="4000" dirty="0" smtClean="0"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 Big Bang) e </a:t>
            </a:r>
            <a:r>
              <a:rPr lang="en-US" sz="4000" dirty="0" err="1" smtClean="0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l’infinitamente</a:t>
            </a:r>
            <a:r>
              <a:rPr lang="en-US" sz="4000" dirty="0" smtClean="0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grande</a:t>
            </a:r>
            <a:r>
              <a:rPr lang="en-US" sz="4000" dirty="0" smtClean="0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sz="4000" dirty="0" smtClean="0"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(</a:t>
            </a:r>
            <a:r>
              <a:rPr lang="en-US" sz="4000" dirty="0" err="1" smtClean="0"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Galassie</a:t>
            </a:r>
            <a:r>
              <a:rPr lang="en-US" sz="4000" dirty="0" smtClean="0"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 [10</a:t>
            </a:r>
            <a:r>
              <a:rPr lang="en-US" sz="4000" baseline="30000" dirty="0" smtClean="0"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5</a:t>
            </a:r>
            <a:r>
              <a:rPr lang="en-US" sz="4000" dirty="0" smtClean="0"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 AL],  clusters,  </a:t>
            </a:r>
            <a:r>
              <a:rPr lang="en-US" sz="4000" dirty="0" err="1" smtClean="0"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modello</a:t>
            </a:r>
            <a:r>
              <a:rPr lang="en-US" sz="4000" dirty="0" smtClean="0"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</a:p>
          <a:p>
            <a:pPr marL="0" indent="0">
              <a:buNone/>
              <a:defRPr/>
            </a:pPr>
            <a:r>
              <a:rPr lang="en-US" sz="4000" dirty="0"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sz="4000" dirty="0" smtClean="0"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                         ΛCDM  in </a:t>
            </a:r>
          </a:p>
          <a:p>
            <a:pPr marL="0" indent="0">
              <a:buNone/>
              <a:defRPr/>
            </a:pPr>
            <a:r>
              <a:rPr lang="en-US" sz="4000" dirty="0" smtClean="0"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                            </a:t>
            </a:r>
            <a:r>
              <a:rPr lang="en-US" sz="4000" dirty="0" err="1" smtClean="0"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cosmologia</a:t>
            </a:r>
            <a:r>
              <a:rPr lang="en-US" sz="4000" dirty="0" smtClean="0"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</a:p>
          <a:p>
            <a:pPr marL="0" indent="0">
              <a:buNone/>
              <a:defRPr/>
            </a:pPr>
            <a:r>
              <a:rPr lang="en-US" sz="4000" dirty="0" smtClean="0"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                       [14 </a:t>
            </a:r>
            <a:r>
              <a:rPr lang="en-US" sz="4000" dirty="0" err="1" smtClean="0"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Miliardi</a:t>
            </a:r>
            <a:r>
              <a:rPr lang="en-US" sz="4000" dirty="0" smtClean="0"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 AL] </a:t>
            </a:r>
            <a:endParaRPr lang="en-US" sz="4000" dirty="0">
              <a:effectLst/>
              <a:latin typeface="Times New Roman" charset="0"/>
              <a:ea typeface="ＭＳ Ｐゴシック" charset="0"/>
              <a:sym typeface="Wingdings"/>
            </a:endParaRPr>
          </a:p>
          <a:p>
            <a:pPr marL="0" indent="0">
              <a:buNone/>
              <a:defRPr/>
            </a:pPr>
            <a:endParaRPr lang="en-US" sz="4000" dirty="0" smtClean="0">
              <a:effectLst/>
              <a:latin typeface="Times New Roman" charset="0"/>
              <a:ea typeface="ＭＳ Ｐゴシック" charset="0"/>
              <a:cs typeface="ＭＳ Ｐゴシック" charset="0"/>
              <a:sym typeface="Wingdings"/>
            </a:endParaRPr>
          </a:p>
          <a:p>
            <a:pPr marL="0" indent="0">
              <a:buNone/>
              <a:defRPr/>
            </a:pPr>
            <a:endParaRPr lang="en-US" sz="2800" dirty="0" smtClean="0">
              <a:solidFill>
                <a:srgbClr val="FF0000"/>
              </a:solidFill>
              <a:latin typeface="Times New Roman" charset="0"/>
              <a:ea typeface="ＭＳ Ｐゴシック" charset="0"/>
              <a:cs typeface="ＭＳ Ｐゴシック" charset="0"/>
              <a:sym typeface="Wingdings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121696"/>
            <a:ext cx="2736304" cy="273630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7300" y="3962400"/>
            <a:ext cx="2806700" cy="2895600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7C90E6-CA2A-4C4A-B553-1D27B705BE83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006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2"/>
          <p:cNvSpPr txBox="1">
            <a:spLocks/>
          </p:cNvSpPr>
          <p:nvPr/>
        </p:nvSpPr>
        <p:spPr bwMode="auto">
          <a:xfrm>
            <a:off x="0" y="-387424"/>
            <a:ext cx="9133414" cy="684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charset="0"/>
              <a:buChar char="t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9pPr>
          </a:lstStyle>
          <a:p>
            <a:pPr marL="0" indent="0" algn="ctr">
              <a:buNone/>
              <a:defRPr/>
            </a:pPr>
            <a:r>
              <a:rPr lang="en-US" sz="4000" dirty="0">
                <a:solidFill>
                  <a:srgbClr val="45FF32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</a:t>
            </a:r>
            <a:r>
              <a:rPr lang="en-US" sz="4000" dirty="0" smtClean="0">
                <a:solidFill>
                  <a:srgbClr val="45FF32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</a:t>
            </a:r>
          </a:p>
          <a:p>
            <a:pPr>
              <a:defRPr/>
            </a:pPr>
            <a:r>
              <a:rPr lang="en-US" sz="4000" dirty="0">
                <a:solidFill>
                  <a:srgbClr val="45FF32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</a:t>
            </a:r>
            <a:r>
              <a:rPr lang="en-US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SONO STATE PROPOSTE DIVERSE TEORIE ALTERNATIVE  DI QUESTO TIPO: </a:t>
            </a:r>
            <a:r>
              <a:rPr lang="en-US" dirty="0" smtClean="0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MOND, TEORIE F(R), TEVES…</a:t>
            </a:r>
            <a:r>
              <a:rPr lang="en-US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.</a:t>
            </a:r>
            <a:r>
              <a:rPr lang="en-US" dirty="0" smtClean="0">
                <a:solidFill>
                  <a:srgbClr val="FF4B21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</a:t>
            </a:r>
          </a:p>
          <a:p>
            <a:pPr marL="0" indent="0" algn="ctr">
              <a:buNone/>
              <a:defRPr/>
            </a:pPr>
            <a:r>
              <a:rPr lang="en-US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(</a:t>
            </a:r>
            <a:r>
              <a:rPr lang="en-US" dirty="0" err="1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vedi</a:t>
            </a:r>
            <a:r>
              <a:rPr lang="en-US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</a:t>
            </a:r>
            <a:r>
              <a:rPr lang="en-US" dirty="0" err="1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seminario</a:t>
            </a:r>
            <a:r>
              <a:rPr lang="en-US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di </a:t>
            </a:r>
            <a:r>
              <a:rPr lang="en-US" dirty="0" err="1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Matteo</a:t>
            </a:r>
            <a:r>
              <a:rPr lang="en-US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</a:t>
            </a:r>
            <a:r>
              <a:rPr lang="en-US" dirty="0" err="1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Tuveri</a:t>
            </a:r>
            <a:r>
              <a:rPr lang="en-US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)</a:t>
            </a:r>
          </a:p>
          <a:p>
            <a:pPr marL="0" indent="0" algn="ctr">
              <a:buNone/>
              <a:defRPr/>
            </a:pPr>
            <a:endParaRPr lang="en-US" dirty="0" smtClean="0">
              <a:solidFill>
                <a:srgbClr val="FF4B21"/>
              </a:solidFill>
              <a:effectLst/>
              <a:latin typeface="Times New Roman" charset="0"/>
              <a:ea typeface="ＭＳ Ｐゴシック" charset="0"/>
              <a:cs typeface="ＭＳ Ｐゴシック" charset="0"/>
              <a:sym typeface="Wingdings"/>
            </a:endParaRPr>
          </a:p>
          <a:p>
            <a:pPr algn="just">
              <a:defRPr/>
            </a:pPr>
            <a:r>
              <a:rPr lang="en-US" dirty="0">
                <a:solidFill>
                  <a:srgbClr val="FF4B21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</a:t>
            </a:r>
            <a:r>
              <a:rPr lang="en-US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IN GENERE QUESTE TEORIE RIPRODUCONO BENE LE CURVE ROTAZIONALI ED IL LENSING ( BULLET CLUSTER A PARTE)</a:t>
            </a:r>
            <a:endParaRPr lang="en-US" dirty="0" smtClean="0">
              <a:effectLst/>
              <a:latin typeface="Times New Roman" charset="0"/>
              <a:ea typeface="ＭＳ Ｐゴシック" charset="0"/>
              <a:sym typeface="Wingdings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7C90E6-CA2A-4C4A-B553-1D27B705BE83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415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2"/>
          <p:cNvSpPr txBox="1">
            <a:spLocks/>
          </p:cNvSpPr>
          <p:nvPr/>
        </p:nvSpPr>
        <p:spPr bwMode="auto">
          <a:xfrm>
            <a:off x="0" y="-387424"/>
            <a:ext cx="9133414" cy="684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charset="0"/>
              <a:buChar char="t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9pPr>
          </a:lstStyle>
          <a:p>
            <a:pPr marL="0" indent="0" algn="ctr">
              <a:buNone/>
              <a:defRPr/>
            </a:pPr>
            <a:r>
              <a:rPr lang="en-US" sz="4000" dirty="0">
                <a:solidFill>
                  <a:srgbClr val="45FF32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</a:t>
            </a:r>
            <a:r>
              <a:rPr lang="en-US" sz="4000" dirty="0" smtClean="0">
                <a:solidFill>
                  <a:srgbClr val="45FF32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</a:t>
            </a:r>
          </a:p>
          <a:p>
            <a:pPr>
              <a:defRPr/>
            </a:pPr>
            <a:r>
              <a:rPr lang="en-US" sz="4000" dirty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</a:t>
            </a:r>
            <a:r>
              <a:rPr lang="en-US" sz="4000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QUESTO TIPO DI TEORIE HANNO MOLTE DIFIICOLTÀ SUL VERSANTE COSMOLOGICO ( </a:t>
            </a:r>
            <a:r>
              <a:rPr lang="en-US" sz="4000" dirty="0" smtClean="0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FORMAZIONE DI STRUTTURA, LARGA SCALA ETC</a:t>
            </a:r>
            <a:r>
              <a:rPr lang="en-US" sz="4000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.)</a:t>
            </a:r>
          </a:p>
          <a:p>
            <a:pPr>
              <a:defRPr/>
            </a:pPr>
            <a:r>
              <a:rPr lang="en-US" sz="4000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SONO MOLTO VINCOLATE ANCHE DALLE ULTIME  OSSERVAZIONI DI ONDE GRAVITAZIONALI  E GAMMA RAY BURSTS  DA SISTEMI DI STELLE A NEUTRONI</a:t>
            </a:r>
            <a:endParaRPr lang="en-US" sz="4000" dirty="0" smtClean="0">
              <a:effectLst/>
              <a:latin typeface="Times New Roman" charset="0"/>
              <a:ea typeface="ＭＳ Ｐゴシック" charset="0"/>
              <a:sym typeface="Wingdings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7C90E6-CA2A-4C4A-B553-1D27B705BE83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095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2"/>
          <p:cNvSpPr txBox="1">
            <a:spLocks/>
          </p:cNvSpPr>
          <p:nvPr/>
        </p:nvSpPr>
        <p:spPr bwMode="auto">
          <a:xfrm>
            <a:off x="0" y="-387424"/>
            <a:ext cx="9133414" cy="684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charset="0"/>
              <a:buChar char="t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9pPr>
          </a:lstStyle>
          <a:p>
            <a:pPr marL="0" indent="0" algn="ctr">
              <a:buNone/>
              <a:defRPr/>
            </a:pPr>
            <a:r>
              <a:rPr lang="en-US" sz="4000" dirty="0">
                <a:solidFill>
                  <a:srgbClr val="45FF32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</a:t>
            </a:r>
            <a:r>
              <a:rPr lang="en-US" sz="4000" dirty="0" smtClean="0">
                <a:solidFill>
                  <a:srgbClr val="45FF32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</a:t>
            </a:r>
          </a:p>
          <a:p>
            <a:pPr marL="0" indent="0" algn="ctr">
              <a:buNone/>
              <a:defRPr/>
            </a:pPr>
            <a:r>
              <a:rPr lang="en-US" sz="3600" dirty="0" smtClean="0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IN CONCLUSIONE</a:t>
            </a:r>
            <a:r>
              <a:rPr lang="en-US" sz="3600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:</a:t>
            </a:r>
          </a:p>
          <a:p>
            <a:pPr>
              <a:defRPr/>
            </a:pPr>
            <a:r>
              <a:rPr lang="en-US" sz="3600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L’ IPOTESI  </a:t>
            </a:r>
            <a:r>
              <a:rPr lang="en-US" sz="3600" dirty="0" smtClean="0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MATERIA OSCURA </a:t>
            </a:r>
            <a:r>
              <a:rPr lang="en-US" sz="3600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SEMBRA  RISOLVE  PRATICAMENTE  TUTTI I PROBLEMI MA</a:t>
            </a:r>
          </a:p>
          <a:p>
            <a:pPr lvl="1">
              <a:defRPr/>
            </a:pPr>
            <a:r>
              <a:rPr lang="en-US" sz="3600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 E’ UN IPOTESI AD HOC</a:t>
            </a:r>
          </a:p>
          <a:p>
            <a:pPr lvl="1">
              <a:defRPr/>
            </a:pPr>
            <a:r>
              <a:rPr lang="en-US" sz="3600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sz="3600" dirty="0" smtClean="0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PARTICELLA ELEMENTARE CHE DOVREBBE COSTRUIRLA NON ANCORA OSSERVATA</a:t>
            </a:r>
          </a:p>
          <a:p>
            <a:pPr lvl="1">
              <a:defRPr/>
            </a:pPr>
            <a:r>
              <a:rPr lang="en-US" sz="3600" dirty="0"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sz="3600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NON RISOLVONO IL PROBLEMA DELL’ENERGIA OSCURA  </a:t>
            </a:r>
          </a:p>
          <a:p>
            <a:pPr lvl="1">
              <a:defRPr/>
            </a:pPr>
            <a:endParaRPr lang="en-US" sz="3600" dirty="0" smtClean="0">
              <a:effectLst/>
              <a:latin typeface="Times New Roman" charset="0"/>
              <a:ea typeface="ＭＳ Ｐゴシック" charset="0"/>
              <a:sym typeface="Wingdings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7C90E6-CA2A-4C4A-B553-1D27B705BE83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547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2"/>
          <p:cNvSpPr txBox="1">
            <a:spLocks/>
          </p:cNvSpPr>
          <p:nvPr/>
        </p:nvSpPr>
        <p:spPr bwMode="auto">
          <a:xfrm>
            <a:off x="0" y="-387424"/>
            <a:ext cx="9133414" cy="684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charset="0"/>
              <a:buChar char="t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9pPr>
          </a:lstStyle>
          <a:p>
            <a:pPr marL="0" indent="0" algn="ctr">
              <a:buNone/>
              <a:defRPr/>
            </a:pPr>
            <a:r>
              <a:rPr lang="en-US" sz="4000" dirty="0">
                <a:solidFill>
                  <a:srgbClr val="45FF32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</a:t>
            </a:r>
            <a:r>
              <a:rPr lang="en-US" sz="4000" dirty="0" smtClean="0">
                <a:solidFill>
                  <a:srgbClr val="45FF32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</a:t>
            </a:r>
          </a:p>
          <a:p>
            <a:pPr algn="just">
              <a:defRPr/>
            </a:pPr>
            <a:r>
              <a:rPr lang="en-US" sz="4000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</a:t>
            </a:r>
            <a:r>
              <a:rPr lang="en-US" sz="3600" dirty="0" smtClean="0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MODIFICHE SU LARGA SCALA DELLA RELATIVITÀ GENERALE </a:t>
            </a:r>
            <a:r>
              <a:rPr lang="en-US" sz="3600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</a:t>
            </a:r>
          </a:p>
          <a:p>
            <a:pPr lvl="1" algn="just">
              <a:defRPr/>
            </a:pPr>
            <a:r>
              <a:rPr lang="en-US" sz="3600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CONCETTUALMENTE  PIÙ ATTRAENTI </a:t>
            </a:r>
          </a:p>
          <a:p>
            <a:pPr lvl="1" algn="just">
              <a:defRPr/>
            </a:pPr>
            <a:r>
              <a:rPr lang="en-US" sz="3600" dirty="0"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sz="3600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PROBLEMA ENERGIA OSCURA  PIÙ SEMPLICE DA ATTACCARE</a:t>
            </a:r>
          </a:p>
          <a:p>
            <a:pPr marL="457200" lvl="1" indent="0" algn="ctr">
              <a:buNone/>
              <a:defRPr/>
            </a:pPr>
            <a:r>
              <a:rPr lang="en-US" sz="3600" dirty="0" smtClean="0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MA</a:t>
            </a:r>
          </a:p>
          <a:p>
            <a:pPr lvl="1" algn="just">
              <a:defRPr/>
            </a:pPr>
            <a:r>
              <a:rPr lang="en-US" sz="3600" dirty="0"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sz="3600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NON RIESCONO A RISOLVERE TUTTI  I PROBLEMI IN PARTICOLARE FORMAZIONE DI STRUTTURE E COSMOLOGIA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7C90E6-CA2A-4C4A-B553-1D27B705BE83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271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2"/>
          <p:cNvSpPr txBox="1">
            <a:spLocks/>
          </p:cNvSpPr>
          <p:nvPr/>
        </p:nvSpPr>
        <p:spPr bwMode="auto">
          <a:xfrm>
            <a:off x="0" y="-315416"/>
            <a:ext cx="9133414" cy="684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charset="0"/>
              <a:buChar char="t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9pPr>
          </a:lstStyle>
          <a:p>
            <a:pPr marL="0" indent="0" algn="ctr">
              <a:buNone/>
              <a:defRPr/>
            </a:pPr>
            <a:r>
              <a:rPr lang="en-US" sz="4000" dirty="0">
                <a:solidFill>
                  <a:srgbClr val="45FF32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</a:t>
            </a:r>
            <a:r>
              <a:rPr lang="en-US" sz="4000" dirty="0" smtClean="0">
                <a:solidFill>
                  <a:srgbClr val="45FF32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</a:t>
            </a:r>
            <a:endParaRPr lang="en-US" sz="4000" dirty="0">
              <a:solidFill>
                <a:srgbClr val="45FF32"/>
              </a:solidFill>
              <a:effectLst/>
              <a:latin typeface="Times New Roman" charset="0"/>
              <a:ea typeface="ＭＳ Ｐゴシック" charset="0"/>
              <a:cs typeface="ＭＳ Ｐゴシック" charset="0"/>
              <a:sym typeface="Wingdings"/>
            </a:endParaRPr>
          </a:p>
          <a:p>
            <a:pPr marL="0" indent="0" algn="ctr">
              <a:buNone/>
              <a:defRPr/>
            </a:pPr>
            <a:endParaRPr lang="en-US" sz="4000" dirty="0" smtClean="0">
              <a:solidFill>
                <a:srgbClr val="45FF32"/>
              </a:solidFill>
              <a:effectLst/>
              <a:latin typeface="Times New Roman" charset="0"/>
              <a:ea typeface="ＭＳ Ｐゴシック" charset="0"/>
              <a:cs typeface="ＭＳ Ｐゴシック" charset="0"/>
              <a:sym typeface="Wingdings"/>
            </a:endParaRPr>
          </a:p>
          <a:p>
            <a:pPr marL="0" indent="0" algn="ctr">
              <a:buNone/>
              <a:defRPr/>
            </a:pPr>
            <a:endParaRPr lang="en-US" sz="4000" dirty="0">
              <a:solidFill>
                <a:srgbClr val="45FF32"/>
              </a:solidFill>
              <a:effectLst/>
              <a:latin typeface="Times New Roman" charset="0"/>
              <a:ea typeface="ＭＳ Ｐゴシック" charset="0"/>
              <a:cs typeface="ＭＳ Ｐゴシック" charset="0"/>
              <a:sym typeface="Wingdings"/>
            </a:endParaRPr>
          </a:p>
          <a:p>
            <a:pPr marL="0" indent="0" algn="ctr">
              <a:buNone/>
              <a:defRPr/>
            </a:pPr>
            <a:endParaRPr lang="en-US" sz="4000" dirty="0" smtClean="0">
              <a:solidFill>
                <a:srgbClr val="45FF32"/>
              </a:solidFill>
              <a:effectLst/>
              <a:latin typeface="Times New Roman" charset="0"/>
              <a:ea typeface="ＭＳ Ｐゴシック" charset="0"/>
              <a:cs typeface="ＭＳ Ｐゴシック" charset="0"/>
              <a:sym typeface="Wingdings"/>
            </a:endParaRPr>
          </a:p>
          <a:p>
            <a:pPr marL="0" indent="0" algn="ctr">
              <a:buNone/>
              <a:defRPr/>
            </a:pPr>
            <a:r>
              <a:rPr lang="en-US" sz="6600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GRAZIE PER L’ATTENZIONE!!!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1225" y="5445224"/>
            <a:ext cx="6032500" cy="13462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75"/>
            <a:ext cx="2857500" cy="28575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6454" y="0"/>
            <a:ext cx="3744416" cy="2808312"/>
          </a:xfrm>
          <a:prstGeom prst="rect">
            <a:avLst/>
          </a:prstGeom>
        </p:spPr>
      </p:pic>
      <p:pic>
        <p:nvPicPr>
          <p:cNvPr id="6" name="Immagine 5" descr="color_DMDlogo_05221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821642"/>
            <a:ext cx="2160240" cy="2021266"/>
          </a:xfrm>
          <a:prstGeom prst="rect">
            <a:avLst/>
          </a:prstGeom>
        </p:spPr>
      </p:pic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7C90E6-CA2A-4C4A-B553-1D27B705BE83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226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2"/>
          <p:cNvSpPr txBox="1">
            <a:spLocks/>
          </p:cNvSpPr>
          <p:nvPr/>
        </p:nvSpPr>
        <p:spPr bwMode="auto">
          <a:xfrm>
            <a:off x="-36512" y="-459432"/>
            <a:ext cx="9144000" cy="643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charset="0"/>
              <a:buChar char="t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9pPr>
          </a:lstStyle>
          <a:p>
            <a:pPr marL="0" indent="0">
              <a:buFont typeface="Wingdings" charset="0"/>
              <a:buNone/>
              <a:defRPr/>
            </a:pPr>
            <a:endParaRPr lang="en-US" sz="2200" dirty="0" smtClean="0">
              <a:latin typeface="Times New Roman" charset="0"/>
              <a:ea typeface="ＭＳ Ｐゴシック" charset="0"/>
              <a:cs typeface="ＭＳ Ｐゴシック" charset="0"/>
              <a:sym typeface="Wingdings"/>
            </a:endParaRPr>
          </a:p>
          <a:p>
            <a:pPr marL="0" indent="0" algn="ctr">
              <a:buNone/>
              <a:defRPr/>
            </a:pPr>
            <a:r>
              <a:rPr lang="en-US" sz="4000" dirty="0" err="1" smtClean="0"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Sommario</a:t>
            </a:r>
            <a:endParaRPr lang="en-US" sz="4000" dirty="0" smtClean="0">
              <a:solidFill>
                <a:srgbClr val="FF0000"/>
              </a:solidFill>
              <a:effectLst/>
              <a:latin typeface="Times New Roman" charset="0"/>
              <a:ea typeface="ＭＳ Ｐゴシック" charset="0"/>
              <a:cs typeface="ＭＳ Ｐゴシック" charset="0"/>
              <a:sym typeface="Wingdings"/>
            </a:endParaRPr>
          </a:p>
          <a:p>
            <a:pPr algn="just">
              <a:defRPr/>
            </a:pPr>
            <a:r>
              <a:rPr lang="en-US" sz="4000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</a:t>
            </a:r>
            <a:r>
              <a:rPr lang="en-US" sz="4000" dirty="0" err="1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Interazioni</a:t>
            </a:r>
            <a:r>
              <a:rPr lang="en-US" sz="4000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</a:t>
            </a:r>
            <a:r>
              <a:rPr lang="en-US" sz="4000" dirty="0" err="1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fondamentali</a:t>
            </a:r>
            <a:r>
              <a:rPr lang="en-US" sz="4000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, </a:t>
            </a:r>
            <a:r>
              <a:rPr lang="en-US" sz="4000" dirty="0" err="1" smtClean="0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modello</a:t>
            </a:r>
            <a:r>
              <a:rPr lang="en-US" sz="4000" dirty="0" smtClean="0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standard </a:t>
            </a:r>
            <a:r>
              <a:rPr lang="en-US" sz="4000" dirty="0" err="1" smtClean="0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delle</a:t>
            </a:r>
            <a:r>
              <a:rPr lang="en-US" sz="4000" dirty="0" smtClean="0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particelle</a:t>
            </a:r>
            <a:r>
              <a:rPr lang="en-US" sz="4000" dirty="0" smtClean="0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</a:t>
            </a:r>
            <a:r>
              <a:rPr lang="en-US" sz="4000" dirty="0" err="1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elementari</a:t>
            </a:r>
            <a:r>
              <a:rPr lang="en-US" sz="4000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,     </a:t>
            </a:r>
            <a:r>
              <a:rPr lang="en-US" sz="4000" dirty="0" err="1" smtClean="0">
                <a:solidFill>
                  <a:srgbClr val="FF4B21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cosmologia</a:t>
            </a:r>
            <a:endParaRPr lang="en-US" sz="4000" dirty="0" smtClean="0">
              <a:solidFill>
                <a:srgbClr val="FF4B21"/>
              </a:solidFill>
              <a:effectLst/>
              <a:latin typeface="Times New Roman" charset="0"/>
              <a:ea typeface="ＭＳ Ｐゴシック" charset="0"/>
              <a:cs typeface="ＭＳ Ｐゴシック" charset="0"/>
              <a:sym typeface="Wingdings"/>
            </a:endParaRPr>
          </a:p>
          <a:p>
            <a:pPr algn="just">
              <a:defRPr/>
            </a:pPr>
            <a:r>
              <a:rPr lang="en-US" sz="4000" dirty="0" err="1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Quali</a:t>
            </a:r>
            <a:r>
              <a:rPr lang="en-US" sz="4000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</a:t>
            </a:r>
            <a:r>
              <a:rPr lang="en-US" sz="4000" dirty="0" err="1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sono</a:t>
            </a:r>
            <a:r>
              <a:rPr lang="en-US" sz="4000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le </a:t>
            </a:r>
            <a:r>
              <a:rPr lang="en-US" sz="4000" dirty="0" err="1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evidenze</a:t>
            </a:r>
            <a:r>
              <a:rPr lang="en-US" sz="4000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dell </a:t>
            </a:r>
            <a:r>
              <a:rPr lang="en-US" sz="4000" dirty="0" err="1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esistenza</a:t>
            </a:r>
            <a:r>
              <a:rPr lang="en-US" sz="4000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</a:t>
            </a:r>
            <a:r>
              <a:rPr lang="en-US" sz="4000" dirty="0" err="1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della</a:t>
            </a:r>
            <a:r>
              <a:rPr lang="en-US" sz="4000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</a:t>
            </a:r>
            <a:r>
              <a:rPr lang="en-US" sz="4000" dirty="0" err="1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materia</a:t>
            </a:r>
            <a:r>
              <a:rPr lang="en-US" sz="4000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</a:t>
            </a:r>
            <a:r>
              <a:rPr lang="en-US" sz="4000" dirty="0" err="1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oscura</a:t>
            </a:r>
            <a:r>
              <a:rPr lang="en-US" sz="4000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?</a:t>
            </a:r>
          </a:p>
          <a:p>
            <a:pPr lvl="1" algn="just">
              <a:defRPr/>
            </a:pPr>
            <a:r>
              <a:rPr lang="en-US" sz="2800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Curve </a:t>
            </a:r>
            <a:r>
              <a:rPr lang="en-US" sz="2800" dirty="0" err="1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rotazionali</a:t>
            </a:r>
            <a:r>
              <a:rPr lang="en-US" sz="2800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, </a:t>
            </a:r>
            <a:r>
              <a:rPr lang="en-US" sz="2800" dirty="0" err="1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Dispersione</a:t>
            </a:r>
            <a:r>
              <a:rPr lang="en-US" sz="2800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</a:t>
            </a:r>
            <a:r>
              <a:rPr lang="en-US" sz="2800" dirty="0" err="1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velocità</a:t>
            </a:r>
            <a:endParaRPr lang="en-US" sz="2800" dirty="0" smtClean="0">
              <a:effectLst/>
              <a:latin typeface="Times New Roman" charset="0"/>
              <a:ea typeface="ＭＳ Ｐゴシック" charset="0"/>
              <a:cs typeface="ＭＳ Ｐゴシック" charset="0"/>
              <a:sym typeface="Wingdings"/>
            </a:endParaRPr>
          </a:p>
          <a:p>
            <a:pPr lvl="1" algn="just">
              <a:defRPr/>
            </a:pPr>
            <a:r>
              <a:rPr lang="en-US" sz="2800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Lensing </a:t>
            </a:r>
          </a:p>
          <a:p>
            <a:pPr lvl="1" algn="just">
              <a:defRPr/>
            </a:pPr>
            <a:r>
              <a:rPr lang="en-US" sz="2800" dirty="0" err="1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Formazione</a:t>
            </a:r>
            <a:r>
              <a:rPr lang="en-US" sz="2800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</a:t>
            </a:r>
            <a:r>
              <a:rPr lang="en-US" sz="2800" dirty="0" err="1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strutture</a:t>
            </a:r>
            <a:endParaRPr lang="en-US" sz="2800" dirty="0">
              <a:effectLst/>
              <a:latin typeface="Times New Roman" charset="0"/>
              <a:ea typeface="ＭＳ Ｐゴシック" charset="0"/>
              <a:sym typeface="Wingdings"/>
            </a:endParaRPr>
          </a:p>
          <a:p>
            <a:pPr lvl="1" algn="just">
              <a:defRPr/>
            </a:pPr>
            <a:r>
              <a:rPr lang="en-US" sz="4000" dirty="0" smtClean="0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Di </a:t>
            </a:r>
            <a:r>
              <a:rPr lang="en-US" sz="4000" dirty="0" err="1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c</a:t>
            </a:r>
            <a:r>
              <a:rPr lang="en-US" sz="4000" dirty="0" err="1" smtClean="0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osa</a:t>
            </a:r>
            <a:r>
              <a:rPr lang="en-US" sz="4000" dirty="0" smtClean="0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</a:t>
            </a:r>
            <a:r>
              <a:rPr lang="en-US" sz="4000" dirty="0" err="1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è</a:t>
            </a:r>
            <a:r>
              <a:rPr lang="en-US" sz="4000" dirty="0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fatta</a:t>
            </a:r>
            <a:r>
              <a:rPr lang="en-US" sz="4000" dirty="0" smtClean="0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la </a:t>
            </a:r>
            <a:r>
              <a:rPr lang="en-US" sz="4000" dirty="0" err="1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materia</a:t>
            </a:r>
            <a:r>
              <a:rPr lang="en-US" sz="4000" dirty="0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</a:t>
            </a:r>
            <a:r>
              <a:rPr lang="en-US" sz="4000" dirty="0" err="1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oscura</a:t>
            </a:r>
            <a:r>
              <a:rPr lang="en-US" sz="4000" dirty="0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?</a:t>
            </a:r>
            <a:r>
              <a:rPr lang="en-US" sz="4000" dirty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</a:t>
            </a:r>
            <a:endParaRPr lang="en-US" sz="4000" dirty="0" smtClean="0">
              <a:effectLst/>
              <a:latin typeface="Times New Roman" charset="0"/>
              <a:ea typeface="ＭＳ Ｐゴシック" charset="0"/>
              <a:cs typeface="ＭＳ Ｐゴシック" charset="0"/>
              <a:sym typeface="Wingdings"/>
            </a:endParaRPr>
          </a:p>
          <a:p>
            <a:pPr algn="just">
              <a:defRPr/>
            </a:pPr>
            <a:r>
              <a:rPr lang="en-US" sz="4000" dirty="0" err="1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Esistono</a:t>
            </a:r>
            <a:r>
              <a:rPr lang="en-US" sz="4000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</a:t>
            </a:r>
            <a:r>
              <a:rPr lang="en-US" sz="4000" dirty="0" err="1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spiegazioni</a:t>
            </a:r>
            <a:r>
              <a:rPr lang="en-US" sz="4000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alternative?</a:t>
            </a:r>
          </a:p>
          <a:p>
            <a:pPr marL="0" indent="0">
              <a:buNone/>
              <a:defRPr/>
            </a:pPr>
            <a:endParaRPr lang="en-US" sz="2800" dirty="0" smtClean="0">
              <a:latin typeface="Times New Roman" charset="0"/>
              <a:ea typeface="ＭＳ Ｐゴシック" charset="0"/>
              <a:cs typeface="ＭＳ Ｐゴシック" charset="0"/>
              <a:sym typeface="Wingdings"/>
            </a:endParaRPr>
          </a:p>
          <a:p>
            <a:pPr marL="0" indent="0">
              <a:buNone/>
              <a:defRPr/>
            </a:pPr>
            <a:endParaRPr lang="en-US" sz="2800" dirty="0" smtClean="0">
              <a:latin typeface="Times New Roman" charset="0"/>
              <a:ea typeface="ＭＳ Ｐゴシック" charset="0"/>
              <a:cs typeface="ＭＳ Ｐゴシック" charset="0"/>
              <a:sym typeface="Wingdings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7C90E6-CA2A-4C4A-B553-1D27B705BE83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775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2"/>
          <p:cNvSpPr txBox="1">
            <a:spLocks/>
          </p:cNvSpPr>
          <p:nvPr/>
        </p:nvSpPr>
        <p:spPr bwMode="auto">
          <a:xfrm>
            <a:off x="0" y="-387424"/>
            <a:ext cx="9144000" cy="643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charset="0"/>
              <a:buChar char="t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9pPr>
          </a:lstStyle>
          <a:p>
            <a:pPr marL="0" indent="0">
              <a:buFont typeface="Wingdings" charset="0"/>
              <a:buNone/>
              <a:defRPr/>
            </a:pPr>
            <a:endParaRPr lang="en-US" sz="2200" dirty="0" smtClean="0">
              <a:latin typeface="Times New Roman" charset="0"/>
              <a:ea typeface="ＭＳ Ｐゴシック" charset="0"/>
              <a:cs typeface="ＭＳ Ｐゴシック" charset="0"/>
              <a:sym typeface="Wingdings"/>
            </a:endParaRPr>
          </a:p>
          <a:p>
            <a:pPr marL="0" indent="0" algn="ctr">
              <a:buNone/>
              <a:defRPr/>
            </a:pPr>
            <a:r>
              <a:rPr lang="en-US" sz="4000" dirty="0" err="1" smtClean="0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Interazioni</a:t>
            </a:r>
            <a:r>
              <a:rPr lang="en-US" sz="4000" dirty="0" smtClean="0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fondamentali</a:t>
            </a:r>
            <a:endParaRPr lang="en-US" sz="4000" dirty="0" smtClean="0">
              <a:solidFill>
                <a:srgbClr val="008000"/>
              </a:solidFill>
              <a:effectLst/>
              <a:latin typeface="Times New Roman" charset="0"/>
              <a:ea typeface="ＭＳ Ｐゴシック" charset="0"/>
              <a:cs typeface="ＭＳ Ｐゴシック" charset="0"/>
              <a:sym typeface="Wingdings"/>
            </a:endParaRPr>
          </a:p>
          <a:p>
            <a:pPr algn="just">
              <a:defRPr/>
            </a:pPr>
            <a:r>
              <a:rPr lang="en-US" sz="4000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In </a:t>
            </a:r>
            <a:r>
              <a:rPr lang="en-US" sz="4000" dirty="0" err="1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natura</a:t>
            </a:r>
            <a:r>
              <a:rPr lang="en-US" sz="4000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</a:t>
            </a:r>
            <a:r>
              <a:rPr lang="en-US" sz="4000" dirty="0" err="1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esistono</a:t>
            </a:r>
            <a:r>
              <a:rPr lang="en-US" sz="4000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4  </a:t>
            </a:r>
            <a:r>
              <a:rPr lang="en-US" sz="4000" dirty="0" err="1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Interazioni</a:t>
            </a:r>
            <a:r>
              <a:rPr lang="en-US" sz="4000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</a:t>
            </a:r>
            <a:r>
              <a:rPr lang="en-US" sz="4000" dirty="0" err="1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fondamentali</a:t>
            </a:r>
            <a:r>
              <a:rPr lang="en-US" sz="4000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: </a:t>
            </a:r>
            <a:r>
              <a:rPr lang="en-US" sz="4000" dirty="0" err="1" smtClean="0"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elettromagnetica</a:t>
            </a:r>
            <a:r>
              <a:rPr lang="en-US" sz="4000" dirty="0" smtClean="0"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, </a:t>
            </a:r>
            <a:r>
              <a:rPr lang="en-US" sz="4000" dirty="0" err="1" smtClean="0"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Debole</a:t>
            </a:r>
            <a:r>
              <a:rPr lang="en-US" sz="4000" dirty="0" smtClean="0"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, forte, </a:t>
            </a:r>
            <a:r>
              <a:rPr lang="en-US" sz="4000" dirty="0" err="1" smtClean="0"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gravitazione</a:t>
            </a:r>
            <a:endParaRPr lang="pl-PL" sz="2800" dirty="0">
              <a:hlinkClick r:id="rId2"/>
            </a:endParaRPr>
          </a:p>
          <a:p>
            <a:pPr marL="0" indent="0">
              <a:buNone/>
              <a:defRPr/>
            </a:pPr>
            <a:endParaRPr lang="en-US" sz="2800" dirty="0" smtClean="0">
              <a:latin typeface="Times New Roman" charset="0"/>
              <a:ea typeface="ＭＳ Ｐゴシック" charset="0"/>
              <a:cs typeface="ＭＳ Ｐゴシック" charset="0"/>
              <a:sym typeface="Wingding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7C90E6-CA2A-4C4A-B553-1D27B705BE83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2600522"/>
            <a:ext cx="5905500" cy="42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99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2"/>
          <p:cNvSpPr txBox="1">
            <a:spLocks/>
          </p:cNvSpPr>
          <p:nvPr/>
        </p:nvSpPr>
        <p:spPr bwMode="auto">
          <a:xfrm>
            <a:off x="-324544" y="-171400"/>
            <a:ext cx="9144000" cy="643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charset="0"/>
              <a:buChar char="t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9pPr>
          </a:lstStyle>
          <a:p>
            <a:pPr marL="0" indent="0">
              <a:buFont typeface="Wingdings" charset="0"/>
              <a:buNone/>
              <a:defRPr/>
            </a:pPr>
            <a:endParaRPr lang="en-US" sz="2200" dirty="0" smtClean="0">
              <a:latin typeface="Times New Roman" charset="0"/>
              <a:ea typeface="ＭＳ Ｐゴシック" charset="0"/>
              <a:cs typeface="ＭＳ Ｐゴシック" charset="0"/>
              <a:sym typeface="Wingdings"/>
            </a:endParaRPr>
          </a:p>
          <a:p>
            <a:pPr marL="0" indent="0" algn="ctr">
              <a:buNone/>
              <a:defRPr/>
            </a:pPr>
            <a:r>
              <a:rPr lang="en-US" sz="4000" dirty="0" smtClean="0"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MODELLO STANDARD </a:t>
            </a:r>
          </a:p>
          <a:p>
            <a:pPr marL="0" indent="0" algn="ctr">
              <a:buNone/>
              <a:defRPr/>
            </a:pPr>
            <a:endParaRPr lang="en-US" sz="4000" dirty="0">
              <a:solidFill>
                <a:srgbClr val="FF0000"/>
              </a:solidFill>
              <a:effectLst/>
              <a:latin typeface="Times New Roman" charset="0"/>
              <a:ea typeface="ＭＳ Ｐゴシック" charset="0"/>
              <a:cs typeface="ＭＳ Ｐゴシック" charset="0"/>
              <a:sym typeface="Wingdings"/>
            </a:endParaRPr>
          </a:p>
          <a:p>
            <a:pPr marL="0" indent="0" algn="ctr">
              <a:buNone/>
              <a:defRPr/>
            </a:pPr>
            <a:endParaRPr lang="en-US" sz="4000" dirty="0" smtClean="0">
              <a:solidFill>
                <a:srgbClr val="FF0000"/>
              </a:solidFill>
              <a:effectLst/>
              <a:latin typeface="Times New Roman" charset="0"/>
              <a:ea typeface="ＭＳ Ｐゴシック" charset="0"/>
              <a:cs typeface="ＭＳ Ｐゴシック" charset="0"/>
              <a:sym typeface="Wingdings"/>
            </a:endParaRPr>
          </a:p>
          <a:p>
            <a:pPr marL="0" indent="0" algn="ctr">
              <a:buNone/>
              <a:defRPr/>
            </a:pPr>
            <a:endParaRPr lang="en-US" sz="4000" dirty="0" smtClean="0">
              <a:solidFill>
                <a:srgbClr val="FF0000"/>
              </a:solidFill>
              <a:effectLst/>
              <a:latin typeface="Times New Roman" charset="0"/>
              <a:ea typeface="ＭＳ Ｐゴシック" charset="0"/>
              <a:cs typeface="ＭＳ Ｐゴシック" charset="0"/>
              <a:sym typeface="Wingdings"/>
            </a:endParaRPr>
          </a:p>
          <a:p>
            <a:pPr marL="0" indent="0" algn="ctr">
              <a:buNone/>
              <a:defRPr/>
            </a:pPr>
            <a:endParaRPr lang="en-US" sz="4000" dirty="0" smtClean="0">
              <a:solidFill>
                <a:srgbClr val="FF0000"/>
              </a:solidFill>
              <a:effectLst/>
              <a:latin typeface="Times New Roman" charset="0"/>
              <a:ea typeface="ＭＳ Ｐゴシック" charset="0"/>
              <a:cs typeface="ＭＳ Ｐゴシック" charset="0"/>
              <a:sym typeface="Wingdings"/>
            </a:endParaRPr>
          </a:p>
          <a:p>
            <a:pPr algn="just">
              <a:defRPr/>
            </a:pPr>
            <a:r>
              <a:rPr lang="en-US" dirty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I</a:t>
            </a:r>
            <a:r>
              <a:rPr lang="en-US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l </a:t>
            </a:r>
            <a:r>
              <a:rPr lang="en-US" dirty="0" err="1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micromondo</a:t>
            </a:r>
            <a:r>
              <a:rPr lang="en-US" dirty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</a:t>
            </a:r>
            <a:r>
              <a:rPr lang="en-US" dirty="0" err="1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è</a:t>
            </a:r>
            <a:r>
              <a:rPr lang="en-US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</a:t>
            </a:r>
            <a:r>
              <a:rPr lang="en-US" dirty="0" err="1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dominato</a:t>
            </a:r>
            <a:r>
              <a:rPr lang="en-US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</a:t>
            </a:r>
            <a:r>
              <a:rPr lang="en-US" dirty="0" err="1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dalle</a:t>
            </a:r>
            <a:r>
              <a:rPr lang="en-US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interazioni</a:t>
            </a:r>
            <a:r>
              <a:rPr lang="en-US" dirty="0" smtClean="0"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debole</a:t>
            </a:r>
            <a:r>
              <a:rPr lang="en-US" dirty="0" smtClean="0"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, forte </a:t>
            </a:r>
            <a:r>
              <a:rPr lang="en-US" dirty="0" err="1" smtClean="0"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ed</a:t>
            </a:r>
            <a:r>
              <a:rPr lang="en-US" dirty="0" smtClean="0"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EM</a:t>
            </a:r>
            <a:r>
              <a:rPr lang="en-US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.</a:t>
            </a:r>
            <a:r>
              <a:rPr lang="en-US" dirty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IL MS </a:t>
            </a:r>
            <a:r>
              <a:rPr lang="en-US" dirty="0" err="1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descrive</a:t>
            </a:r>
            <a:r>
              <a:rPr lang="en-US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</a:t>
            </a:r>
            <a:r>
              <a:rPr lang="en-US" dirty="0" err="1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il</a:t>
            </a:r>
            <a:r>
              <a:rPr lang="en-US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</a:t>
            </a:r>
            <a:r>
              <a:rPr lang="en-US" dirty="0" err="1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modo</a:t>
            </a:r>
            <a:r>
              <a:rPr lang="en-US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in cui </a:t>
            </a:r>
            <a:r>
              <a:rPr lang="en-US" dirty="0" smtClean="0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le </a:t>
            </a:r>
            <a:r>
              <a:rPr lang="en-US" dirty="0" err="1" smtClean="0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particelle</a:t>
            </a:r>
            <a:r>
              <a:rPr lang="en-US" dirty="0" smtClean="0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</a:t>
            </a:r>
            <a:r>
              <a:rPr lang="en-US" dirty="0" err="1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elementari</a:t>
            </a:r>
            <a:r>
              <a:rPr lang="en-US" dirty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</a:t>
            </a:r>
            <a:r>
              <a:rPr lang="en-US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 </a:t>
            </a:r>
            <a:r>
              <a:rPr lang="en-US" dirty="0" err="1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formano</a:t>
            </a:r>
            <a:r>
              <a:rPr lang="en-US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 </a:t>
            </a:r>
            <a:r>
              <a:rPr lang="en-US" dirty="0" err="1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tutta</a:t>
            </a:r>
            <a:r>
              <a:rPr lang="en-US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la </a:t>
            </a:r>
            <a:r>
              <a:rPr lang="en-US" dirty="0" err="1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materia</a:t>
            </a:r>
            <a:r>
              <a:rPr lang="en-US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</a:t>
            </a:r>
            <a:r>
              <a:rPr lang="en-US" b="1" dirty="0" err="1" smtClean="0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visibile</a:t>
            </a:r>
            <a:r>
              <a:rPr lang="en-US" b="1" dirty="0" smtClean="0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(</a:t>
            </a:r>
            <a:r>
              <a:rPr lang="en-US" b="1" dirty="0" err="1" smtClean="0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barionica</a:t>
            </a:r>
            <a:r>
              <a:rPr lang="en-US" b="1" dirty="0" smtClean="0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) </a:t>
            </a:r>
            <a:r>
              <a:rPr lang="en-US" dirty="0" err="1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esistente</a:t>
            </a:r>
            <a:r>
              <a:rPr lang="en-US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. </a:t>
            </a:r>
            <a:r>
              <a:rPr lang="en-US" dirty="0" err="1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Quindi</a:t>
            </a:r>
            <a:r>
              <a:rPr lang="en-US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</a:t>
            </a:r>
            <a:r>
              <a:rPr lang="en-US" dirty="0" err="1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tutte</a:t>
            </a:r>
            <a:r>
              <a:rPr lang="en-US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le </a:t>
            </a:r>
            <a:r>
              <a:rPr lang="en-US" dirty="0" err="1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strutture</a:t>
            </a:r>
            <a:r>
              <a:rPr lang="en-US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(</a:t>
            </a:r>
            <a:r>
              <a:rPr lang="en-US" dirty="0" err="1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anche</a:t>
            </a:r>
            <a:r>
              <a:rPr lang="en-US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</a:t>
            </a:r>
            <a:r>
              <a:rPr lang="en-US" dirty="0" err="1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quelle</a:t>
            </a:r>
            <a:r>
              <a:rPr lang="en-US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</a:t>
            </a:r>
            <a:r>
              <a:rPr lang="en-US" dirty="0" err="1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astrofisiche</a:t>
            </a:r>
            <a:r>
              <a:rPr lang="en-US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)  </a:t>
            </a:r>
            <a:r>
              <a:rPr lang="en-US" dirty="0" err="1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su</a:t>
            </a:r>
            <a:r>
              <a:rPr lang="en-US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</a:t>
            </a:r>
            <a:r>
              <a:rPr lang="en-US" dirty="0" err="1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piccole</a:t>
            </a:r>
            <a:r>
              <a:rPr lang="en-US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scale.</a:t>
            </a:r>
            <a:endParaRPr lang="en-US" sz="2800" dirty="0" smtClean="0">
              <a:latin typeface="Times New Roman" charset="0"/>
              <a:ea typeface="ＭＳ Ｐゴシック" charset="0"/>
              <a:cs typeface="ＭＳ Ｐゴシック" charset="0"/>
              <a:sym typeface="Wingdings"/>
            </a:endParaRPr>
          </a:p>
          <a:p>
            <a:pPr marL="0" indent="0">
              <a:buNone/>
              <a:defRPr/>
            </a:pPr>
            <a:endParaRPr lang="en-US" sz="2800" dirty="0" smtClean="0">
              <a:latin typeface="Times New Roman" charset="0"/>
              <a:ea typeface="ＭＳ Ｐゴシック" charset="0"/>
              <a:cs typeface="ＭＳ Ｐゴシック" charset="0"/>
              <a:sym typeface="Wingdings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1196752"/>
            <a:ext cx="3816424" cy="264687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836713"/>
            <a:ext cx="3384376" cy="3237720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7C90E6-CA2A-4C4A-B553-1D27B705BE83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226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2"/>
          <p:cNvSpPr txBox="1">
            <a:spLocks/>
          </p:cNvSpPr>
          <p:nvPr/>
        </p:nvSpPr>
        <p:spPr bwMode="auto">
          <a:xfrm>
            <a:off x="0" y="-459432"/>
            <a:ext cx="9468544" cy="643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charset="0"/>
              <a:buChar char="t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9pPr>
          </a:lstStyle>
          <a:p>
            <a:pPr marL="0" indent="0" algn="ctr">
              <a:buNone/>
              <a:defRPr/>
            </a:pPr>
            <a:endParaRPr lang="en-US" sz="4000" dirty="0" smtClean="0">
              <a:solidFill>
                <a:srgbClr val="FF0000"/>
              </a:solidFill>
              <a:effectLst/>
              <a:latin typeface="Times New Roman" charset="0"/>
              <a:ea typeface="ＭＳ Ｐゴシック" charset="0"/>
              <a:cs typeface="ＭＳ Ｐゴシック" charset="0"/>
              <a:sym typeface="Wingdings"/>
            </a:endParaRPr>
          </a:p>
          <a:p>
            <a:pPr marL="0" indent="0">
              <a:buNone/>
              <a:defRPr/>
            </a:pPr>
            <a:endParaRPr lang="en-US" sz="4000" dirty="0" smtClean="0">
              <a:effectLst/>
              <a:latin typeface="Times New Roman" charset="0"/>
              <a:ea typeface="ＭＳ Ｐゴシック" charset="0"/>
              <a:sym typeface="Wingdings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331640" y="404664"/>
            <a:ext cx="66247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cap="all" dirty="0" smtClean="0">
                <a:ln w="0"/>
                <a:solidFill>
                  <a:srgbClr val="FF0000"/>
                </a:solidFill>
                <a:effectLst/>
                <a:latin typeface="Times New Roman" charset="0"/>
                <a:sym typeface="Wingdings"/>
              </a:rPr>
              <a:t>GRAVITAZIONE</a:t>
            </a:r>
            <a:endParaRPr lang="en-US" sz="3600" dirty="0">
              <a:effectLst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51520" y="1844824"/>
            <a:ext cx="864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cap="all" dirty="0">
                <a:ln w="0"/>
                <a:solidFill>
                  <a:srgbClr val="FF0000"/>
                </a:solidFill>
                <a:effectLst/>
                <a:latin typeface="Times New Roman" charset="0"/>
                <a:sym typeface="Wingdings"/>
              </a:rPr>
              <a:t>E’ </a:t>
            </a:r>
            <a:r>
              <a:rPr lang="en-US" b="1" cap="all" dirty="0" smtClean="0">
                <a:ln w="0"/>
                <a:solidFill>
                  <a:srgbClr val="FF0000"/>
                </a:solidFill>
                <a:latin typeface="Times New Roman" charset="0"/>
                <a:sym typeface="Wingdings"/>
              </a:rPr>
              <a:t>la </a:t>
            </a:r>
            <a:r>
              <a:rPr lang="en-US" b="1" cap="all" dirty="0" err="1" smtClean="0">
                <a:ln w="0"/>
                <a:solidFill>
                  <a:srgbClr val="FF0000"/>
                </a:solidFill>
                <a:latin typeface="Times New Roman" charset="0"/>
                <a:sym typeface="Wingdings"/>
              </a:rPr>
              <a:t>quarta</a:t>
            </a:r>
            <a:r>
              <a:rPr lang="en-US" b="1" cap="all" dirty="0" smtClean="0">
                <a:ln w="0"/>
                <a:solidFill>
                  <a:srgbClr val="FF0000"/>
                </a:solidFill>
                <a:latin typeface="Times New Roman" charset="0"/>
                <a:sym typeface="Wingdings"/>
              </a:rPr>
              <a:t> </a:t>
            </a:r>
            <a:r>
              <a:rPr lang="en-US" b="1" cap="all" dirty="0" smtClean="0">
                <a:ln w="0"/>
                <a:solidFill>
                  <a:srgbClr val="FF0000"/>
                </a:solidFill>
                <a:effectLst/>
                <a:latin typeface="Times New Roman" charset="0"/>
                <a:sym typeface="Wingdings"/>
              </a:rPr>
              <a:t> INTERAZIONI </a:t>
            </a:r>
            <a:r>
              <a:rPr lang="en-US" b="1" cap="all" dirty="0" err="1" smtClean="0">
                <a:ln w="0"/>
                <a:solidFill>
                  <a:srgbClr val="FF0000"/>
                </a:solidFill>
                <a:effectLst/>
                <a:latin typeface="Times New Roman" charset="0"/>
                <a:sym typeface="Wingdings"/>
              </a:rPr>
              <a:t>FONDAMENTALe</a:t>
            </a:r>
            <a:r>
              <a:rPr lang="en-US" b="1" cap="all" dirty="0" smtClean="0">
                <a:ln w="0"/>
                <a:solidFill>
                  <a:srgbClr val="FF0000"/>
                </a:solidFill>
                <a:effectLst/>
                <a:latin typeface="Times New Roman" charset="0"/>
                <a:sym typeface="Wingdings"/>
              </a:rPr>
              <a:t> </a:t>
            </a:r>
            <a:endParaRPr lang="en-US" dirty="0">
              <a:effectLst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844682"/>
            <a:ext cx="3755526" cy="4013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7C90E6-CA2A-4C4A-B553-1D27B705BE83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757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2"/>
          <p:cNvSpPr txBox="1">
            <a:spLocks/>
          </p:cNvSpPr>
          <p:nvPr/>
        </p:nvSpPr>
        <p:spPr bwMode="auto">
          <a:xfrm>
            <a:off x="0" y="-1035496"/>
            <a:ext cx="8964488" cy="643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charset="0"/>
              <a:buChar char="t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7" charset="-128"/>
              </a:defRPr>
            </a:lvl9pPr>
          </a:lstStyle>
          <a:p>
            <a:pPr marL="0" indent="0">
              <a:buFont typeface="Wingdings" charset="0"/>
              <a:buNone/>
              <a:defRPr/>
            </a:pPr>
            <a:endParaRPr lang="en-US" sz="2200" dirty="0" smtClean="0">
              <a:latin typeface="Times New Roman" charset="0"/>
              <a:ea typeface="ＭＳ Ｐゴシック" charset="0"/>
              <a:cs typeface="ＭＳ Ｐゴシック" charset="0"/>
              <a:sym typeface="Wingdings"/>
            </a:endParaRPr>
          </a:p>
          <a:p>
            <a:pPr marL="0" indent="0" algn="ctr">
              <a:buFont typeface="Wingdings" charset="0"/>
              <a:buNone/>
              <a:defRPr/>
            </a:pPr>
            <a:endParaRPr lang="en-US" sz="4000" dirty="0" smtClean="0">
              <a:solidFill>
                <a:srgbClr val="45FF32"/>
              </a:solidFill>
              <a:effectLst/>
              <a:latin typeface="Times New Roman" charset="0"/>
              <a:ea typeface="ＭＳ Ｐゴシック" charset="0"/>
              <a:cs typeface="ＭＳ Ｐゴシック" charset="0"/>
              <a:sym typeface="Wingdings"/>
            </a:endParaRPr>
          </a:p>
          <a:p>
            <a:pPr>
              <a:defRPr/>
            </a:pPr>
            <a:r>
              <a:rPr lang="en-US" sz="4000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</a:t>
            </a:r>
            <a:r>
              <a:rPr lang="en-US" sz="3600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La </a:t>
            </a:r>
            <a:r>
              <a:rPr lang="en-US" sz="3600" dirty="0" err="1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gravitazione</a:t>
            </a:r>
            <a:r>
              <a:rPr lang="en-US" sz="3600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</a:t>
            </a:r>
            <a:r>
              <a:rPr lang="en-US" sz="3600" dirty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</a:t>
            </a:r>
            <a:r>
              <a:rPr lang="en-US" sz="3600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ha </a:t>
            </a:r>
            <a:r>
              <a:rPr lang="en-US" sz="3600" dirty="0" err="1" smtClean="0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tre</a:t>
            </a:r>
            <a:r>
              <a:rPr lang="en-US" sz="3600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</a:t>
            </a:r>
            <a:r>
              <a:rPr lang="en-US" sz="3600" dirty="0" err="1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caratteristiche</a:t>
            </a:r>
            <a:r>
              <a:rPr lang="en-US" sz="3600" dirty="0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</a:t>
            </a:r>
            <a:r>
              <a:rPr lang="en-US" sz="3600" dirty="0" err="1" smtClean="0">
                <a:effectLst/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peculiari</a:t>
            </a:r>
            <a:endParaRPr lang="en-US" sz="3600" dirty="0" smtClean="0">
              <a:effectLst/>
              <a:latin typeface="Times New Roman" charset="0"/>
              <a:ea typeface="ＭＳ Ｐゴシック" charset="0"/>
              <a:cs typeface="ＭＳ Ｐゴシック" charset="0"/>
              <a:sym typeface="Wingdings"/>
            </a:endParaRPr>
          </a:p>
          <a:p>
            <a:pPr marL="0" indent="0">
              <a:buNone/>
              <a:defRPr/>
            </a:pPr>
            <a:r>
              <a:rPr lang="en-US" sz="4000" u="sng" dirty="0" err="1" smtClean="0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Universalità</a:t>
            </a:r>
            <a:r>
              <a:rPr lang="en-US" sz="4000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: </a:t>
            </a:r>
            <a:r>
              <a:rPr lang="en-US" sz="4000" dirty="0" err="1" smtClean="0">
                <a:effectLst/>
                <a:latin typeface="Times New Roman" charset="0"/>
                <a:ea typeface="ＭＳ Ｐゴシック" charset="0"/>
                <a:sym typeface="Wingdings"/>
              </a:rPr>
              <a:t>agisce</a:t>
            </a:r>
            <a:r>
              <a:rPr lang="en-US" sz="4000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nello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stesso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modo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sz="4000" dirty="0" err="1">
                <a:effectLst/>
                <a:latin typeface="Times New Roman" charset="0"/>
                <a:ea typeface="ＭＳ Ｐゴシック" charset="0"/>
                <a:sym typeface="Wingdings"/>
              </a:rPr>
              <a:t>su</a:t>
            </a:r>
            <a:r>
              <a:rPr lang="en-US" sz="4000" dirty="0"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sz="4000" dirty="0" err="1">
                <a:effectLst/>
                <a:latin typeface="Times New Roman" charset="0"/>
                <a:ea typeface="ＭＳ Ｐゴシック" charset="0"/>
                <a:sym typeface="Wingdings"/>
              </a:rPr>
              <a:t>tutti</a:t>
            </a:r>
            <a:r>
              <a:rPr lang="en-US" sz="4000" dirty="0"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sz="4000" dirty="0" err="1">
                <a:effectLst/>
                <a:latin typeface="Times New Roman" charset="0"/>
                <a:ea typeface="ＭＳ Ｐゴシック" charset="0"/>
                <a:sym typeface="Wingdings"/>
              </a:rPr>
              <a:t>i</a:t>
            </a:r>
            <a:r>
              <a:rPr lang="en-US" sz="4000" dirty="0"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sz="4000" dirty="0" err="1" smtClean="0">
                <a:effectLst/>
                <a:latin typeface="Times New Roman" charset="0"/>
                <a:ea typeface="ＭＳ Ｐゴシック" charset="0"/>
                <a:sym typeface="Wingdings"/>
              </a:rPr>
              <a:t>corpi</a:t>
            </a:r>
            <a:r>
              <a:rPr lang="en-US" sz="4000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 ( </a:t>
            </a:r>
            <a:r>
              <a:rPr lang="en-US" sz="4000" dirty="0" err="1" smtClean="0">
                <a:effectLst/>
                <a:latin typeface="Times New Roman" charset="0"/>
                <a:ea typeface="ＭＳ Ｐゴシック" charset="0"/>
                <a:sym typeface="Wingdings"/>
              </a:rPr>
              <a:t>massa</a:t>
            </a:r>
            <a:r>
              <a:rPr lang="en-US" sz="4000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sz="4000" dirty="0" err="1" smtClean="0">
                <a:effectLst/>
                <a:latin typeface="Times New Roman" charset="0"/>
                <a:ea typeface="ＭＳ Ｐゴシック" charset="0"/>
                <a:sym typeface="Wingdings"/>
              </a:rPr>
              <a:t>inerziale</a:t>
            </a:r>
            <a:r>
              <a:rPr lang="en-US" sz="4000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=</a:t>
            </a:r>
            <a:r>
              <a:rPr lang="en-US" sz="4000" dirty="0" err="1" smtClean="0">
                <a:effectLst/>
                <a:latin typeface="Times New Roman" charset="0"/>
                <a:ea typeface="ＭＳ Ｐゴシック" charset="0"/>
                <a:sym typeface="Wingdings"/>
              </a:rPr>
              <a:t>massa</a:t>
            </a:r>
            <a:r>
              <a:rPr lang="en-US" sz="4000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sz="4000" dirty="0" err="1" smtClean="0">
                <a:effectLst/>
                <a:latin typeface="Times New Roman" charset="0"/>
                <a:ea typeface="ＭＳ Ｐゴシック" charset="0"/>
                <a:sym typeface="Wingdings"/>
              </a:rPr>
              <a:t>gravitazionale</a:t>
            </a:r>
            <a:r>
              <a:rPr lang="en-US" sz="4000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)</a:t>
            </a:r>
          </a:p>
          <a:p>
            <a:pPr marL="0" indent="0">
              <a:buNone/>
              <a:defRPr/>
            </a:pPr>
            <a:r>
              <a:rPr lang="en-US" sz="4000" u="sng" dirty="0" err="1" smtClean="0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Sempre</a:t>
            </a:r>
            <a:r>
              <a:rPr lang="en-US" sz="4000" u="sng" dirty="0" smtClean="0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sz="4000" u="sng" dirty="0" err="1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a</a:t>
            </a:r>
            <a:r>
              <a:rPr lang="en-US" sz="4000" u="sng" dirty="0" err="1" smtClean="0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ttrattiva</a:t>
            </a:r>
            <a:r>
              <a:rPr lang="en-US" sz="4000" u="sng" dirty="0" smtClean="0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: </a:t>
            </a:r>
            <a:r>
              <a:rPr lang="en-US" sz="4000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Non </a:t>
            </a:r>
            <a:r>
              <a:rPr lang="en-US" sz="4000" dirty="0" err="1" smtClean="0">
                <a:effectLst/>
                <a:latin typeface="Times New Roman" charset="0"/>
                <a:ea typeface="ＭＳ Ｐゴシック" charset="0"/>
                <a:sym typeface="Wingdings"/>
              </a:rPr>
              <a:t>esistono</a:t>
            </a:r>
            <a:r>
              <a:rPr lang="en-US" sz="4000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  </a:t>
            </a:r>
            <a:r>
              <a:rPr lang="en-US" sz="4000" dirty="0" err="1" smtClean="0">
                <a:effectLst/>
                <a:latin typeface="Times New Roman" charset="0"/>
                <a:ea typeface="ＭＳ Ｐゴシック" charset="0"/>
                <a:sym typeface="Wingdings"/>
              </a:rPr>
              <a:t>cariche</a:t>
            </a:r>
            <a:r>
              <a:rPr lang="en-US" sz="4000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 (masse)   di segno </a:t>
            </a:r>
            <a:r>
              <a:rPr lang="en-US" sz="4000" dirty="0" err="1" smtClean="0">
                <a:effectLst/>
                <a:latin typeface="Times New Roman" charset="0"/>
                <a:ea typeface="ＭＳ Ｐゴシック" charset="0"/>
                <a:sym typeface="Wingdings"/>
              </a:rPr>
              <a:t>opposto</a:t>
            </a:r>
            <a:endParaRPr lang="en-US" sz="4000" dirty="0" smtClean="0">
              <a:effectLst/>
              <a:latin typeface="Times New Roman" charset="0"/>
              <a:ea typeface="ＭＳ Ｐゴシック" charset="0"/>
              <a:sym typeface="Wingdings"/>
            </a:endParaRPr>
          </a:p>
          <a:p>
            <a:pPr marL="0" indent="0">
              <a:buNone/>
              <a:defRPr/>
            </a:pPr>
            <a:r>
              <a:rPr lang="en-US" sz="4000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sz="4000" u="sng" dirty="0" err="1" smtClean="0">
                <a:solidFill>
                  <a:srgbClr val="008000"/>
                </a:solidFill>
                <a:effectLst/>
                <a:latin typeface="Times New Roman" charset="0"/>
                <a:ea typeface="ＭＳ Ｐゴシック" charset="0"/>
                <a:sym typeface="Wingdings"/>
              </a:rPr>
              <a:t>Debolissima</a:t>
            </a:r>
            <a:r>
              <a:rPr lang="en-US" sz="4000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 :La </a:t>
            </a:r>
            <a:r>
              <a:rPr lang="en-US" sz="4000" dirty="0" err="1">
                <a:effectLst/>
                <a:latin typeface="Times New Roman" charset="0"/>
                <a:ea typeface="ＭＳ Ｐゴシック" charset="0"/>
                <a:sym typeface="Wingdings"/>
              </a:rPr>
              <a:t>forza</a:t>
            </a:r>
            <a:r>
              <a:rPr lang="en-US" sz="4000" dirty="0"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sz="4000" dirty="0" err="1">
                <a:effectLst/>
                <a:latin typeface="Times New Roman" charset="0"/>
                <a:ea typeface="ＭＳ Ｐゴシック" charset="0"/>
                <a:sym typeface="Wingdings"/>
              </a:rPr>
              <a:t>agente</a:t>
            </a:r>
            <a:r>
              <a:rPr lang="en-US" sz="4000" dirty="0"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sz="4000" dirty="0" err="1">
                <a:effectLst/>
                <a:latin typeface="Times New Roman" charset="0"/>
                <a:ea typeface="ＭＳ Ｐゴシック" charset="0"/>
                <a:sym typeface="Wingdings"/>
              </a:rPr>
              <a:t>tra</a:t>
            </a:r>
            <a:r>
              <a:rPr lang="en-US" sz="4000" dirty="0">
                <a:effectLst/>
                <a:latin typeface="Times New Roman" charset="0"/>
                <a:ea typeface="ＭＳ Ｐゴシック" charset="0"/>
                <a:sym typeface="Wingdings"/>
              </a:rPr>
              <a:t> due masse di 1 </a:t>
            </a:r>
            <a:r>
              <a:rPr lang="en-US" sz="4000">
                <a:effectLst/>
                <a:latin typeface="Times New Roman" charset="0"/>
                <a:ea typeface="ＭＳ Ｐゴシック" charset="0"/>
                <a:sym typeface="Wingdings"/>
              </a:rPr>
              <a:t>kg </a:t>
            </a:r>
            <a:r>
              <a:rPr lang="en-US" sz="4000" smtClean="0">
                <a:effectLst/>
                <a:latin typeface="Times New Roman" charset="0"/>
                <a:ea typeface="ＭＳ Ｐゴシック" charset="0"/>
                <a:sym typeface="Wingdings"/>
              </a:rPr>
              <a:t>a </a:t>
            </a:r>
            <a:r>
              <a:rPr lang="en-US" sz="4000" dirty="0" err="1">
                <a:effectLst/>
                <a:latin typeface="Times New Roman" charset="0"/>
                <a:ea typeface="ＭＳ Ｐゴシック" charset="0"/>
                <a:sym typeface="Wingdings"/>
              </a:rPr>
              <a:t>distanza</a:t>
            </a:r>
            <a:r>
              <a:rPr lang="en-US" sz="4000" dirty="0">
                <a:effectLst/>
                <a:latin typeface="Times New Roman" charset="0"/>
                <a:ea typeface="ＭＳ Ｐゴシック" charset="0"/>
                <a:sym typeface="Wingdings"/>
              </a:rPr>
              <a:t> di 1 m </a:t>
            </a:r>
            <a:r>
              <a:rPr lang="en-US" sz="4000" dirty="0" err="1">
                <a:effectLst/>
                <a:latin typeface="Times New Roman" charset="0"/>
                <a:ea typeface="ＭＳ Ｐゴシック" charset="0"/>
                <a:sym typeface="Wingdings"/>
              </a:rPr>
              <a:t>è</a:t>
            </a:r>
            <a:r>
              <a:rPr lang="en-US" sz="4000" dirty="0">
                <a:effectLst/>
                <a:latin typeface="Times New Roman" charset="0"/>
                <a:ea typeface="ＭＳ Ｐゴシック" charset="0"/>
                <a:sym typeface="Wingdings"/>
              </a:rPr>
              <a:t> solo di circa 10</a:t>
            </a:r>
            <a:r>
              <a:rPr lang="en-US" sz="4000" baseline="30000" dirty="0">
                <a:effectLst/>
                <a:latin typeface="Times New Roman" charset="0"/>
                <a:ea typeface="ＭＳ Ｐゴシック" charset="0"/>
                <a:sym typeface="Wingdings"/>
              </a:rPr>
              <a:t>-10 </a:t>
            </a:r>
            <a:r>
              <a:rPr lang="en-US" sz="4000" dirty="0">
                <a:effectLst/>
                <a:latin typeface="Times New Roman" charset="0"/>
                <a:ea typeface="ＭＳ Ｐゴシック" charset="0"/>
                <a:sym typeface="Wingdings"/>
              </a:rPr>
              <a:t> </a:t>
            </a:r>
            <a:r>
              <a:rPr lang="en-US" sz="4000" dirty="0" smtClean="0">
                <a:effectLst/>
                <a:latin typeface="Times New Roman" charset="0"/>
                <a:ea typeface="ＭＳ Ｐゴシック" charset="0"/>
                <a:sym typeface="Wingdings"/>
              </a:rPr>
              <a:t>Newton</a:t>
            </a:r>
            <a:endParaRPr lang="en-US" sz="4000" dirty="0">
              <a:effectLst/>
              <a:latin typeface="Times New Roman" charset="0"/>
              <a:ea typeface="ＭＳ Ｐゴシック" charset="0"/>
              <a:sym typeface="Wingdings"/>
            </a:endParaRPr>
          </a:p>
          <a:p>
            <a:pPr lvl="1">
              <a:defRPr/>
            </a:pPr>
            <a:endParaRPr lang="en-US" sz="4400" dirty="0" smtClean="0">
              <a:effectLst/>
              <a:latin typeface="Times New Roman" charset="0"/>
              <a:ea typeface="ＭＳ Ｐゴシック" charset="0"/>
              <a:sym typeface="Wingdings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7C90E6-CA2A-4C4A-B553-1D27B705BE83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520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27486</TotalTime>
  <Words>1653</Words>
  <Application>Microsoft Macintosh PowerPoint</Application>
  <PresentationFormat>Presentazione su schermo (4:3)</PresentationFormat>
  <Paragraphs>221</Paragraphs>
  <Slides>44</Slides>
  <Notes>4</Notes>
  <HiddenSlides>0</HiddenSlides>
  <MMClips>1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44</vt:i4>
      </vt:variant>
    </vt:vector>
  </HeadingPairs>
  <TitlesOfParts>
    <vt:vector size="46" baseType="lpstr">
      <vt:lpstr>Tema di Office</vt:lpstr>
      <vt:lpstr>Equation</vt:lpstr>
      <vt:lpstr>Introduzione al problema della Materia Oscura 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INFN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BUCHI NERI ED IL PRINCIPIO OLOGRAFICO</dc:title>
  <dc:creator>mariano cadoni</dc:creator>
  <cp:lastModifiedBy>mariano cadoni</cp:lastModifiedBy>
  <cp:revision>1506</cp:revision>
  <dcterms:created xsi:type="dcterms:W3CDTF">2012-06-28T07:51:40Z</dcterms:created>
  <dcterms:modified xsi:type="dcterms:W3CDTF">2017-10-27T08:00:34Z</dcterms:modified>
</cp:coreProperties>
</file>