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embeddedFontLst>
    <p:embeddedFont>
      <p:font typeface="Lustria"/>
      <p:regular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Lustria-regular.fntdata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Confronto qualitativo segnali</a:t>
            </a:r>
          </a:p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Glitch</a:t>
            </a:r>
          </a:p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Durata 30 Hz 2 kHz: 60 s (3000 cicli)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Latenza: 27 minuti – 5 ore 15 minuti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osservazioni em (gamma,X,UV,ottico, infrarosso,radio) NGC 4993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Eirr = 0.025 Msun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-"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GRB -&gt; materia</a:t>
            </a:r>
          </a:p>
          <a:p>
            <a:pPr indent="-171450" lvl="0" marL="1714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-"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Masse consistenti con BNS</a:t>
            </a:r>
          </a:p>
        </p:txBody>
      </p:sp>
      <p:sp>
        <p:nvSpPr>
          <p:cNvPr id="180" name="Shape 180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Localizzazione</a:t>
            </a:r>
          </a:p>
        </p:txBody>
      </p:sp>
      <p:sp>
        <p:nvSpPr>
          <p:cNvPr id="186" name="Shape 186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Spiegazione ruolo Virgo</a:t>
            </a:r>
          </a:p>
        </p:txBody>
      </p:sp>
      <p:sp>
        <p:nvSpPr>
          <p:cNvPr id="192" name="Shape 19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Riassunto localizzazione</a:t>
            </a:r>
          </a:p>
        </p:txBody>
      </p:sp>
      <p:sp>
        <p:nvSpPr>
          <p:cNvPr id="202" name="Shape 202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Diapositiva titolo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ctrTitle"/>
          </p:nvPr>
        </p:nvSpPr>
        <p:spPr>
          <a:xfrm>
            <a:off x="1370693" y="1769540"/>
            <a:ext cx="9440034" cy="182880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5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1370693" y="3598339"/>
            <a:ext cx="9440034" cy="104986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ctr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Immagine panoramica con didascali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panoPhotoInset.png" id="76" name="Shape 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3883" y="547807"/>
            <a:ext cx="10021365" cy="38039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>
            <p:ph type="title"/>
          </p:nvPr>
        </p:nvSpPr>
        <p:spPr>
          <a:xfrm>
            <a:off x="913806" y="4565255"/>
            <a:ext cx="10355326" cy="543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2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8" name="Shape 78"/>
          <p:cNvSpPr/>
          <p:nvPr>
            <p:ph idx="2" type="pic"/>
          </p:nvPr>
        </p:nvSpPr>
        <p:spPr>
          <a:xfrm>
            <a:off x="1169349" y="695009"/>
            <a:ext cx="9845346" cy="3525671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913795" y="5108728"/>
            <a:ext cx="10353762" cy="682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olo e sottotitolo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913795" y="608437"/>
            <a:ext cx="10353762" cy="35343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3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913794" y="4295180"/>
            <a:ext cx="10353763" cy="15018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itazione con didascalia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3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1720644" y="3610032"/>
            <a:ext cx="8752299" cy="5327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2" type="body"/>
          </p:nvPr>
        </p:nvSpPr>
        <p:spPr>
          <a:xfrm>
            <a:off x="913794" y="4304353"/>
            <a:ext cx="10353763" cy="148949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  <p:sp>
        <p:nvSpPr>
          <p:cNvPr id="96" name="Shape 96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b="0" lang="it-IT" sz="8000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“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b="0" lang="it-IT" sz="8000" cap="non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cheda nom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913794" y="2126942"/>
            <a:ext cx="10353763" cy="2511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3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913784" y="4650556"/>
            <a:ext cx="10352199" cy="11406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3 colonn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913795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2" type="body"/>
          </p:nvPr>
        </p:nvSpPr>
        <p:spPr>
          <a:xfrm>
            <a:off x="913795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3" type="body"/>
          </p:nvPr>
        </p:nvSpPr>
        <p:spPr>
          <a:xfrm>
            <a:off x="4446711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4" type="body"/>
          </p:nvPr>
        </p:nvSpPr>
        <p:spPr>
          <a:xfrm>
            <a:off x="4441435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5" type="body"/>
          </p:nvPr>
        </p:nvSpPr>
        <p:spPr>
          <a:xfrm>
            <a:off x="7966572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6" type="body"/>
          </p:nvPr>
        </p:nvSpPr>
        <p:spPr>
          <a:xfrm>
            <a:off x="7966572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3" name="Shape 11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3 colonne immagin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3colPhotoInset.png" id="116" name="Shape 1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7962" y="1818214"/>
            <a:ext cx="3335240" cy="18473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17" name="Shape 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03800" y="1818214"/>
            <a:ext cx="3335240" cy="18473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18" name="Shape 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6051" y="1818214"/>
            <a:ext cx="3335240" cy="184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913795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1" name="Shape 121"/>
          <p:cNvSpPr/>
          <p:nvPr>
            <p:ph idx="2" type="pic"/>
          </p:nvPr>
        </p:nvSpPr>
        <p:spPr>
          <a:xfrm>
            <a:off x="1018102" y="1938918"/>
            <a:ext cx="3092368" cy="160295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3" type="body"/>
          </p:nvPr>
        </p:nvSpPr>
        <p:spPr>
          <a:xfrm>
            <a:off x="913795" y="4480368"/>
            <a:ext cx="3300984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4" type="body"/>
          </p:nvPr>
        </p:nvSpPr>
        <p:spPr>
          <a:xfrm>
            <a:off x="4442788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4" name="Shape 124"/>
          <p:cNvSpPr/>
          <p:nvPr>
            <p:ph idx="5" type="pic"/>
          </p:nvPr>
        </p:nvSpPr>
        <p:spPr>
          <a:xfrm>
            <a:off x="4545743" y="1939094"/>
            <a:ext cx="3092368" cy="160816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6" type="body"/>
          </p:nvPr>
        </p:nvSpPr>
        <p:spPr>
          <a:xfrm>
            <a:off x="4441435" y="4480367"/>
            <a:ext cx="3300984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7" type="body"/>
          </p:nvPr>
        </p:nvSpPr>
        <p:spPr>
          <a:xfrm>
            <a:off x="7966697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7" name="Shape 127"/>
          <p:cNvSpPr/>
          <p:nvPr>
            <p:ph idx="8" type="pic"/>
          </p:nvPr>
        </p:nvSpPr>
        <p:spPr>
          <a:xfrm>
            <a:off x="8075698" y="1934432"/>
            <a:ext cx="3092368" cy="160729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9" type="body"/>
          </p:nvPr>
        </p:nvSpPr>
        <p:spPr>
          <a:xfrm>
            <a:off x="7966572" y="4480365"/>
            <a:ext cx="3300984" cy="1310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Titolo e testo verticale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 rot="5400000">
            <a:off x="4061301" y="-1415056"/>
            <a:ext cx="4058751" cy="103537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195490" lvl="1" marL="7200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54779" lvl="2" marL="102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55369" lvl="3" marL="13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63969" lvl="4" marL="1674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1_Titolo e testo vertical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 rot="5400000">
            <a:off x="7534511" y="2058156"/>
            <a:ext cx="5181601" cy="22844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 rot="5400000">
            <a:off x="2281431" y="-758036"/>
            <a:ext cx="5181601" cy="79168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195490" lvl="1" marL="7200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54779" lvl="2" marL="102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55369" lvl="3" marL="13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63969" lvl="4" marL="1674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Vuot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Solo titol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Due contenuti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913795" y="1732449"/>
            <a:ext cx="5060497" cy="40587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195490" lvl="1" marL="7200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54779" lvl="2" marL="102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55369" lvl="3" marL="13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63969" lvl="4" marL="1674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6202892" y="1732449"/>
            <a:ext cx="5064665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195490" lvl="1" marL="7200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54779" lvl="2" marL="102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55369" lvl="3" marL="13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63969" lvl="4" marL="1674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olo e contenuto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195490" lvl="1" marL="7200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54779" lvl="2" marL="102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55369" lvl="3" marL="13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63969" lvl="4" marL="1674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Intestazione sezion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1295401" y="1761067"/>
            <a:ext cx="9590550" cy="18288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1295401" y="3589879"/>
            <a:ext cx="9590550" cy="150705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8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400" u="none" cap="none" strike="noStrike">
                <a:solidFill>
                  <a:srgbClr val="888888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nfronto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compPhotoInset.png" id="50" name="Shape 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3795" y="1734506"/>
            <a:ext cx="5061464" cy="41314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compPhotoInset.png" id="51" name="Shape 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8485" y="1734506"/>
            <a:ext cx="5061464" cy="413144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1005872" y="1835254"/>
            <a:ext cx="4876344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1005872" y="2380137"/>
            <a:ext cx="4876344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3749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04380" lvl="1" marL="720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63669" lvl="2" marL="102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64260" lvl="3" marL="13860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72859" lvl="4" marL="16740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3" type="body"/>
          </p:nvPr>
        </p:nvSpPr>
        <p:spPr>
          <a:xfrm>
            <a:off x="6294967" y="1835254"/>
            <a:ext cx="4895330" cy="5448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4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1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4" type="body"/>
          </p:nvPr>
        </p:nvSpPr>
        <p:spPr>
          <a:xfrm>
            <a:off x="6294967" y="2380137"/>
            <a:ext cx="4895330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37490" lvl="0" marL="3429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204380" lvl="1" marL="720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63669" lvl="2" marL="102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64260" lvl="3" marL="13860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72859" lvl="4" marL="16740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Contenuto con didascalia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913795" y="609600"/>
            <a:ext cx="3706889" cy="182191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2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4855633" y="609600"/>
            <a:ext cx="6411924" cy="5181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195490" lvl="1" marL="7200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54779" lvl="2" marL="102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55369" lvl="3" marL="13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63969" lvl="4" marL="1674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913795" y="2431518"/>
            <a:ext cx="3706889" cy="335968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Immagine con didascalia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vertPhotoInset.png" id="68" name="Shape 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3665" y="609600"/>
            <a:ext cx="3572219" cy="51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>
            <p:ph type="title"/>
          </p:nvPr>
        </p:nvSpPr>
        <p:spPr>
          <a:xfrm>
            <a:off x="913795" y="609923"/>
            <a:ext cx="5934949" cy="182933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3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" name="Shape 70"/>
          <p:cNvSpPr/>
          <p:nvPr>
            <p:ph idx="2" type="pic"/>
          </p:nvPr>
        </p:nvSpPr>
        <p:spPr>
          <a:xfrm>
            <a:off x="7442551" y="763702"/>
            <a:ext cx="3275751" cy="4912822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913795" y="2439261"/>
            <a:ext cx="5934949" cy="33761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0" lvl="0" marL="0" marR="0" rtl="0" algn="ctr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24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2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20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1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180"/>
              </a:spcBef>
              <a:spcAft>
                <a:spcPts val="600"/>
              </a:spcAft>
              <a:buClr>
                <a:schemeClr val="dk2"/>
              </a:buClr>
              <a:buFont typeface="Noto Sans Symbols"/>
              <a:buNone/>
              <a:defRPr b="0" i="0" sz="9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it-IT" sz="10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91425" lIns="91425" rIns="91425" wrap="square" tIns="91425"/>
          <a:lstStyle>
            <a:lvl1pPr indent="0" lvl="0" marL="0" marR="0" rtl="0" algn="ctr">
              <a:spcBef>
                <a:spcPts val="0"/>
              </a:spcBef>
              <a:buClr>
                <a:schemeClr val="dk2"/>
              </a:buClr>
              <a:buFont typeface="Lustria"/>
              <a:buNone/>
              <a:defRPr b="0" i="0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91425" lIns="91425" rIns="91425" wrap="square" tIns="91425"/>
          <a:lstStyle>
            <a:lvl1pPr indent="-228600" lvl="0" marL="34290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2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195490" lvl="1" marL="720000" marR="0" rtl="0" algn="l">
              <a:spcBef>
                <a:spcPts val="36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8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154779" lvl="2" marL="1026000" marR="0" rtl="0" algn="l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155369" lvl="3" marL="1386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163969" lvl="4" marL="1674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174370" lvl="5" marL="20146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167869" lvl="6" marL="24018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174070" lvl="7" marL="27890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173770" lvl="8" marL="3106200" marR="0" rtl="0" algn="l">
              <a:spcBef>
                <a:spcPts val="280"/>
              </a:spcBef>
              <a:spcAft>
                <a:spcPts val="600"/>
              </a:spcAft>
              <a:buClr>
                <a:schemeClr val="dk2"/>
              </a:buClr>
              <a:buSzPct val="70000"/>
              <a:buFont typeface="Noto Sans Symbols"/>
              <a:buChar char="◈"/>
              <a:defRPr b="0" i="0" sz="1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it-IT" sz="1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6.png"/><Relationship Id="rId5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"/>
            <a:ext cx="9420308" cy="5787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>
            <p:ph type="ctrTitle"/>
          </p:nvPr>
        </p:nvSpPr>
        <p:spPr>
          <a:xfrm>
            <a:off x="211041" y="5772924"/>
            <a:ext cx="9440034" cy="108507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2"/>
              </a:buClr>
              <a:buSzPct val="25000"/>
              <a:buFont typeface="Lustria"/>
              <a:buNone/>
            </a:pPr>
            <a:r>
              <a:rPr b="0" i="0" lang="it-IT" sz="54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rPr>
              <a:t>L’evento GW170817</a:t>
            </a:r>
          </a:p>
        </p:txBody>
      </p:sp>
      <p:sp>
        <p:nvSpPr>
          <p:cNvPr id="150" name="Shape 150"/>
          <p:cNvSpPr txBox="1"/>
          <p:nvPr>
            <p:ph idx="1" type="subTitle"/>
          </p:nvPr>
        </p:nvSpPr>
        <p:spPr>
          <a:xfrm>
            <a:off x="9560530" y="1566290"/>
            <a:ext cx="2560155" cy="42500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Noto Sans Symbols"/>
              <a:buNone/>
            </a:pPr>
            <a:r>
              <a:rPr b="0" i="0" lang="it-IT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G. Cella</a:t>
            </a: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Noto Sans Symbols"/>
              <a:buNone/>
            </a:pPr>
            <a:r>
              <a:rPr b="0" i="0" lang="it-IT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INFN Pisa</a:t>
            </a:r>
          </a:p>
          <a:p>
            <a:pPr indent="0" lvl="0" marL="0" marR="0" rtl="0" algn="ctr">
              <a:spcBef>
                <a:spcPts val="92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Noto Sans Symbols"/>
              <a:buNone/>
            </a:pPr>
            <a:r>
              <a:rPr b="0" i="0" lang="it-IT" sz="16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Le onde gravitazionali e la nascita dell’astronomia multimessaggero</a:t>
            </a:r>
          </a:p>
          <a:p>
            <a:pPr indent="0" lvl="0" marL="0" marR="0" rtl="0" algn="ctr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Noto Sans Symbols"/>
              <a:buNone/>
            </a:pPr>
            <a:r>
              <a:rPr b="0" i="0" lang="it-IT" sz="20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Pisa 18 ottobre 2017 – Aula F.lli Pontecorvo</a:t>
            </a:r>
          </a:p>
        </p:txBody>
      </p:sp>
      <p:pic>
        <p:nvPicPr>
          <p:cNvPr id="151" name="Shape 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9344" y="64419"/>
            <a:ext cx="2095430" cy="122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6349" y="6135353"/>
            <a:ext cx="2423959" cy="448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Shape 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6318" y="0"/>
            <a:ext cx="8237838" cy="685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092889" cy="680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876850" y="124375"/>
            <a:ext cx="10353762" cy="66071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2"/>
              </a:buClr>
              <a:buSzPct val="25000"/>
              <a:buFont typeface="Lustria"/>
              <a:buNone/>
            </a:pPr>
            <a:r>
              <a:rPr b="0" i="0" lang="it-IT" sz="3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rPr>
              <a:t>Dati</a:t>
            </a:r>
          </a:p>
        </p:txBody>
      </p:sp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7213" y="958583"/>
            <a:ext cx="5322697" cy="573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284" y="956584"/>
            <a:ext cx="5067611" cy="5689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"/>
            <a:ext cx="3657600" cy="65770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173" name="Shape 1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3605" y="85725"/>
            <a:ext cx="7936093" cy="250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90306" y="2555387"/>
            <a:ext cx="2476575" cy="3503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75" name="Shape 1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23605" y="2730970"/>
            <a:ext cx="4378309" cy="381281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 txBox="1"/>
          <p:nvPr/>
        </p:nvSpPr>
        <p:spPr>
          <a:xfrm>
            <a:off x="8534400" y="3131127"/>
            <a:ext cx="3441248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it-IT" sz="1800" u="none" cap="none" strike="noStrike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SNR 32.4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P</a:t>
            </a:r>
            <a:r>
              <a:rPr baseline="-25000"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FA</a:t>
            </a:r>
            <a:r>
              <a:rPr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=1/80000 yr</a:t>
            </a:r>
            <a:r>
              <a:rPr baseline="30000"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-1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D</a:t>
            </a:r>
            <a:r>
              <a:rPr baseline="-25000"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L</a:t>
            </a:r>
            <a:r>
              <a:rPr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=85-160 Mly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GRB170817A: presenza materia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Masse consistenti con NS binarie </a:t>
            </a:r>
          </a:p>
          <a:p>
            <a:pPr indent="-285750" lvl="0" marL="28575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180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Deformabilità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094464" cy="680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12094464" cy="6800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094464" cy="683056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184727" y="64655"/>
            <a:ext cx="4414982" cy="258618"/>
          </a:xfrm>
          <a:prstGeom prst="rect">
            <a:avLst/>
          </a:prstGeom>
          <a:solidFill>
            <a:srgbClr val="FFFF00"/>
          </a:solidFill>
          <a:ln cap="rnd" cmpd="sng" w="15875">
            <a:solidFill>
              <a:srgbClr val="A65F0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15" y="64655"/>
            <a:ext cx="4566946" cy="157977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/>
          <p:nvPr/>
        </p:nvSpPr>
        <p:spPr>
          <a:xfrm>
            <a:off x="184727" y="6354618"/>
            <a:ext cx="2854036" cy="341746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A65F0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Credits: L.Singer/NASA</a:t>
            </a:r>
          </a:p>
        </p:txBody>
      </p:sp>
      <p:sp>
        <p:nvSpPr>
          <p:cNvPr id="198" name="Shape 198"/>
          <p:cNvSpPr/>
          <p:nvPr/>
        </p:nvSpPr>
        <p:spPr>
          <a:xfrm>
            <a:off x="9984509" y="6525491"/>
            <a:ext cx="1967346" cy="332509"/>
          </a:xfrm>
          <a:prstGeom prst="rect">
            <a:avLst/>
          </a:prstGeom>
          <a:solidFill>
            <a:schemeClr val="accent1"/>
          </a:solidFill>
          <a:ln cap="rnd" cmpd="sng" w="15875">
            <a:solidFill>
              <a:srgbClr val="A65F0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it-IT" sz="1800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SNR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1123345" y="190500"/>
            <a:ext cx="10353762" cy="58102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2"/>
              </a:buClr>
              <a:buSzPct val="25000"/>
              <a:buFont typeface="Lustria"/>
              <a:buNone/>
            </a:pPr>
            <a:r>
              <a:rPr b="0" i="0" lang="it-IT" sz="36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rPr>
              <a:t>Localizzazione</a:t>
            </a:r>
          </a:p>
        </p:txBody>
      </p:sp>
      <p:pic>
        <p:nvPicPr>
          <p:cNvPr descr="Immagine che contiene testo, mappa  Descrizione generata con affidabilità molto elevata" id="205" name="Shape 20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431" l="0" r="3" t="0"/>
          <a:stretch/>
        </p:blipFill>
        <p:spPr>
          <a:xfrm>
            <a:off x="161925" y="1325874"/>
            <a:ext cx="6289121" cy="4255775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pic>
        <p:nvPicPr>
          <p:cNvPr id="206" name="Shape 20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8779" y="1131911"/>
            <a:ext cx="6135039" cy="460220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932267" y="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2"/>
              </a:buClr>
              <a:buSzPct val="25000"/>
              <a:buFont typeface="Lustria"/>
              <a:buNone/>
            </a:pPr>
            <a:r>
              <a:rPr b="0" i="0" lang="it-IT" sz="4000" u="none" cap="none" strike="noStrike">
                <a:solidFill>
                  <a:schemeClr val="dk2"/>
                </a:solidFill>
                <a:latin typeface="Lustria"/>
                <a:ea typeface="Lustria"/>
                <a:cs typeface="Lustria"/>
                <a:sym typeface="Lustria"/>
              </a:rPr>
              <a:t>Fondo stocastico?</a:t>
            </a: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464" y="1087115"/>
            <a:ext cx="6002062" cy="440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182" y="1087115"/>
            <a:ext cx="5475845" cy="43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rdesia">
  <a:themeElements>
    <a:clrScheme name="Arancion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