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57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0" r:id="rId19"/>
    <p:sldId id="274" r:id="rId20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2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7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7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7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8718DEFA-5EDF-4D08-9920-4DFDC20EFCC8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D9271435-6E1A-47CB-BF76-97A3D02D8542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709560" y="4861080"/>
            <a:ext cx="5674680" cy="460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EDF946AC-B89C-4530-89C2-4942EE5A72A4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10F22284-F7CC-4179-B33B-8091A06BDE25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A2CD86D3-458D-423D-B7F4-F671DAD0EBAF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941B17D6-81F5-46C3-9BA4-ABF095AD4FCD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177A4941-6D6E-4446-9178-B220EF1840F0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177A4941-6D6E-4446-9178-B220EF1840F0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44902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D9271435-6E1A-47CB-BF76-97A3D02D8542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709560" y="4861080"/>
            <a:ext cx="5674680" cy="460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2405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490ADC6B-572D-462D-8A94-AEC82846846A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>
            <a:off x="709560" y="4861080"/>
            <a:ext cx="5674680" cy="460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FC23EEA2-CD8E-4C97-98B9-F7DE7FB9CF18}" type="slidenum"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18</a:t>
            </a:fld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709560" y="4861080"/>
            <a:ext cx="5674680" cy="460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8300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D33A6F9E-CBAB-4312-A37F-36BC20460628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it-IT" altLang="it-IT"/>
              <a:t>27/01/16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757665-D42E-4673-9F51-BA82C76DC6F7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78487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566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ADB36B57-DE2B-4340-82A0-D448617B8E06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F74E0737-0B14-4ACB-8F78-92606E654265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08F8130C-C5E0-4AAF-86B2-B1996A884D5B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1A548F4B-416C-44CD-8DDF-2503573AD4D4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BA8C44CD-424F-4176-8400-FBDBEC07F68D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4021200" y="0"/>
            <a:ext cx="3033000" cy="4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/>
          <a:lstStyle/>
          <a:p>
            <a:pPr algn="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27/01/16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4021200" y="9720360"/>
            <a:ext cx="3033000" cy="4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/>
          <a:lstStyle/>
          <a:p>
            <a:pPr algn="r">
              <a:lnSpc>
                <a:spcPct val="100000"/>
              </a:lnSpc>
            </a:pPr>
            <a:fld id="{D6E04CF9-9F25-4BAC-A168-8ED44E43B6EC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709560" y="4861080"/>
            <a:ext cx="5677920" cy="46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Immagine 3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Immagine 3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60475" y="117475"/>
            <a:ext cx="7805738" cy="7350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465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Immagine 6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Immagine 7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 rot="660000">
            <a:off x="1377720" y="3556800"/>
            <a:ext cx="1782000" cy="645480"/>
          </a:xfrm>
          <a:prstGeom prst="wedgeEllipseCallout">
            <a:avLst>
              <a:gd name="adj1" fmla="val -68593"/>
              <a:gd name="adj2" fmla="val 120606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2"/>
          <p:cNvSpPr/>
          <p:nvPr/>
        </p:nvSpPr>
        <p:spPr>
          <a:xfrm rot="660000">
            <a:off x="1549440" y="3428280"/>
            <a:ext cx="1782000" cy="645480"/>
          </a:xfrm>
          <a:prstGeom prst="wedgeEllipseCallout">
            <a:avLst>
              <a:gd name="adj1" fmla="val -6343"/>
              <a:gd name="adj2" fmla="val 207199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magine 78"/>
          <p:cNvPicPr/>
          <p:nvPr/>
        </p:nvPicPr>
        <p:blipFill>
          <a:blip r:embed="rId3"/>
          <a:srcRect l="24704" r="1162" b="1294"/>
          <a:stretch/>
        </p:blipFill>
        <p:spPr>
          <a:xfrm>
            <a:off x="-26640" y="-10800"/>
            <a:ext cx="9169920" cy="6868080"/>
          </a:xfrm>
          <a:prstGeom prst="rect">
            <a:avLst/>
          </a:prstGeom>
          <a:ln>
            <a:noFill/>
          </a:ln>
        </p:spPr>
      </p:pic>
      <p:sp>
        <p:nvSpPr>
          <p:cNvPr id="80" name="CustomShape 3"/>
          <p:cNvSpPr/>
          <p:nvPr/>
        </p:nvSpPr>
        <p:spPr>
          <a:xfrm>
            <a:off x="3960000" y="2038320"/>
            <a:ext cx="5399280" cy="454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743040" indent="-245520" algn="ctr">
              <a:lnSpc>
                <a:spcPct val="100000"/>
              </a:lnSpc>
            </a:pPr>
            <a:r>
              <a:rPr lang="it-IT" sz="34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Risultati </a:t>
            </a:r>
            <a:endParaRPr lang="it-IT" sz="3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r>
              <a:rPr lang="it-IT" sz="34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dalle osservazioni </a:t>
            </a:r>
            <a:endParaRPr lang="it-IT" sz="3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r>
              <a:rPr lang="it-IT" sz="34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multimessaggero</a:t>
            </a:r>
            <a:endParaRPr lang="it-IT" sz="3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endParaRPr lang="it-IT" sz="3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endParaRPr lang="it-IT" sz="3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99FFFF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M. Razzano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99FFFF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University of Pisa &amp; INFN-Pisa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r>
              <a:rPr lang="it-IT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Pisa, 18 ottobre 2017</a:t>
            </a:r>
            <a:endParaRPr lang="it-IT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99FFFF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       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0" y="-135000"/>
            <a:ext cx="910836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Broadband follow-up: gamma rays</a:t>
            </a:r>
            <a:endParaRPr lang="it-IT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3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TextShape 4"/>
          <p:cNvSpPr txBox="1"/>
          <p:nvPr/>
        </p:nvSpPr>
        <p:spPr>
          <a:xfrm>
            <a:off x="216000" y="621720"/>
            <a:ext cx="7992000" cy="3840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2200" b="0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Gamma </a:t>
            </a:r>
            <a:r>
              <a:rPr lang="it-IT" sz="2200" b="0" strike="noStrike" spc="-1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rays</a:t>
            </a:r>
            <a:r>
              <a:rPr lang="it-IT" sz="2200" b="0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probe </a:t>
            </a:r>
            <a:r>
              <a:rPr lang="it-IT" sz="2200" b="0" strike="noStrike" spc="-1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highly</a:t>
            </a:r>
            <a:r>
              <a:rPr lang="it-IT" sz="2200" b="0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2200" b="0" strike="noStrike" spc="-1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relativistic</a:t>
            </a:r>
            <a:r>
              <a:rPr lang="it-IT" sz="2200" b="0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2200" b="0" strike="noStrike" spc="-1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processes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Many</a:t>
            </a: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high-</a:t>
            </a:r>
            <a:r>
              <a:rPr lang="it-IT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energy</a:t>
            </a: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facilities</a:t>
            </a: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online (IPN)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Fermi </a:t>
            </a:r>
            <a:r>
              <a:rPr lang="it-IT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GBM+Fermi</a:t>
            </a: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LAT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AGILE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INTEGRAL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HXMT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CALET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AstroSat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HESS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HAWC</a:t>
            </a:r>
          </a:p>
        </p:txBody>
      </p:sp>
      <p:pic>
        <p:nvPicPr>
          <p:cNvPr id="160" name="Immagine 159"/>
          <p:cNvPicPr/>
          <p:nvPr/>
        </p:nvPicPr>
        <p:blipFill>
          <a:blip r:embed="rId3"/>
          <a:stretch/>
        </p:blipFill>
        <p:spPr>
          <a:xfrm>
            <a:off x="3722040" y="2232000"/>
            <a:ext cx="5277960" cy="3679560"/>
          </a:xfrm>
          <a:prstGeom prst="rect">
            <a:avLst/>
          </a:prstGeom>
          <a:ln>
            <a:noFill/>
          </a:ln>
        </p:spPr>
      </p:pic>
      <p:sp>
        <p:nvSpPr>
          <p:cNvPr id="161" name="TextShape 5"/>
          <p:cNvSpPr txBox="1"/>
          <p:nvPr/>
        </p:nvSpPr>
        <p:spPr>
          <a:xfrm>
            <a:off x="5185800" y="6048000"/>
            <a:ext cx="3251618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INTEGRAL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upper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limits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it-IT" sz="18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Savchenko</a:t>
            </a: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al, 2017)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0" y="-135000"/>
            <a:ext cx="910836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Broadband follow-up: X-rays</a:t>
            </a:r>
            <a:endParaRPr lang="it-IT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3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TextShape 4"/>
          <p:cNvSpPr txBox="1"/>
          <p:nvPr/>
        </p:nvSpPr>
        <p:spPr>
          <a:xfrm>
            <a:off x="216000" y="621720"/>
            <a:ext cx="7992000" cy="1538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 detections until t</a:t>
            </a:r>
            <a:r>
              <a:rPr lang="it-IT" sz="2000" b="0" strike="noStrike" spc="-1" baseline="-3300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</a:t>
            </a:r>
            <a:r>
              <a:rPr lang="it-IT" sz="20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+9 days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First detection by Chandra (Troja et al., 2017)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Emission up to t0+15 days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Now too close to the Sun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6" name="Immagine 165"/>
          <p:cNvPicPr/>
          <p:nvPr/>
        </p:nvPicPr>
        <p:blipFill>
          <a:blip r:embed="rId3"/>
          <a:stretch/>
        </p:blipFill>
        <p:spPr>
          <a:xfrm>
            <a:off x="3645360" y="1800000"/>
            <a:ext cx="5354640" cy="2418120"/>
          </a:xfrm>
          <a:prstGeom prst="rect">
            <a:avLst/>
          </a:prstGeom>
          <a:ln>
            <a:noFill/>
          </a:ln>
        </p:spPr>
      </p:pic>
      <p:pic>
        <p:nvPicPr>
          <p:cNvPr id="167" name="Immagine 166"/>
          <p:cNvPicPr/>
          <p:nvPr/>
        </p:nvPicPr>
        <p:blipFill>
          <a:blip r:embed="rId4"/>
          <a:srcRect r="47017"/>
          <a:stretch/>
        </p:blipFill>
        <p:spPr>
          <a:xfrm>
            <a:off x="117720" y="3510360"/>
            <a:ext cx="3527640" cy="318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0" y="-135000"/>
            <a:ext cx="910836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Broadband follow-up: radio</a:t>
            </a:r>
            <a:endParaRPr lang="it-IT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3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TextShape 4"/>
          <p:cNvSpPr txBox="1"/>
          <p:nvPr/>
        </p:nvSpPr>
        <p:spPr>
          <a:xfrm>
            <a:off x="216000" y="621720"/>
            <a:ext cx="7992000" cy="1538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First detection at t</a:t>
            </a:r>
            <a:r>
              <a:rPr lang="it-IT" sz="2000" b="0" strike="noStrike" spc="-1" baseline="-3300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</a:t>
            </a:r>
            <a:r>
              <a:rPr lang="it-IT" sz="20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+16 days by VLA, confirmed by ATCA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" name="Immagine 171"/>
          <p:cNvPicPr/>
          <p:nvPr/>
        </p:nvPicPr>
        <p:blipFill>
          <a:blip r:embed="rId3"/>
          <a:stretch/>
        </p:blipFill>
        <p:spPr>
          <a:xfrm>
            <a:off x="-144000" y="1201320"/>
            <a:ext cx="6839640" cy="2398680"/>
          </a:xfrm>
          <a:prstGeom prst="rect">
            <a:avLst/>
          </a:prstGeom>
          <a:ln>
            <a:noFill/>
          </a:ln>
        </p:spPr>
      </p:pic>
      <p:pic>
        <p:nvPicPr>
          <p:cNvPr id="173" name="Immagine 172"/>
          <p:cNvPicPr/>
          <p:nvPr/>
        </p:nvPicPr>
        <p:blipFill>
          <a:blip r:embed="rId4"/>
          <a:stretch/>
        </p:blipFill>
        <p:spPr>
          <a:xfrm>
            <a:off x="3833640" y="4032000"/>
            <a:ext cx="5357520" cy="2762640"/>
          </a:xfrm>
          <a:prstGeom prst="rect">
            <a:avLst/>
          </a:prstGeom>
          <a:ln>
            <a:noFill/>
          </a:ln>
        </p:spPr>
      </p:pic>
      <p:sp>
        <p:nvSpPr>
          <p:cNvPr id="174" name="TextShape 5"/>
          <p:cNvSpPr txBox="1"/>
          <p:nvPr/>
        </p:nvSpPr>
        <p:spPr>
          <a:xfrm>
            <a:off x="6768000" y="1525680"/>
            <a:ext cx="22395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 GHz image @VLA</a:t>
            </a:r>
          </a:p>
        </p:txBody>
      </p:sp>
      <p:sp>
        <p:nvSpPr>
          <p:cNvPr id="175" name="TextShape 6"/>
          <p:cNvSpPr txBox="1"/>
          <p:nvPr/>
        </p:nvSpPr>
        <p:spPr>
          <a:xfrm>
            <a:off x="1000440" y="4797720"/>
            <a:ext cx="267156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Consistent with cocoon or off-axis emission</a:t>
            </a:r>
          </a:p>
        </p:txBody>
      </p:sp>
      <p:sp>
        <p:nvSpPr>
          <p:cNvPr id="176" name="TextShape 7"/>
          <p:cNvSpPr txBox="1"/>
          <p:nvPr/>
        </p:nvSpPr>
        <p:spPr>
          <a:xfrm>
            <a:off x="1648440" y="6192000"/>
            <a:ext cx="2671560" cy="57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Hallinan et al 2017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0" y="-135000"/>
            <a:ext cx="910836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Broadband follow-up: neutrinos</a:t>
            </a:r>
            <a:endParaRPr lang="it-IT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3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TextShape 4"/>
          <p:cNvSpPr txBox="1"/>
          <p:nvPr/>
        </p:nvSpPr>
        <p:spPr>
          <a:xfrm>
            <a:off x="216000" y="621720"/>
            <a:ext cx="7992000" cy="1538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Icecube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ANTARES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Pierre Auger Observatory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TextShape 5"/>
          <p:cNvSpPr txBox="1"/>
          <p:nvPr/>
        </p:nvSpPr>
        <p:spPr>
          <a:xfrm>
            <a:off x="1296000" y="2853720"/>
            <a:ext cx="267156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 detection</a:t>
            </a: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Upper limits computed</a:t>
            </a:r>
          </a:p>
        </p:txBody>
      </p:sp>
      <p:sp>
        <p:nvSpPr>
          <p:cNvPr id="182" name="TextShape 6"/>
          <p:cNvSpPr txBox="1"/>
          <p:nvPr/>
        </p:nvSpPr>
        <p:spPr>
          <a:xfrm>
            <a:off x="3753360" y="6465600"/>
            <a:ext cx="2671560" cy="57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Albert et al 2017</a:t>
            </a:r>
          </a:p>
        </p:txBody>
      </p:sp>
      <p:pic>
        <p:nvPicPr>
          <p:cNvPr id="183" name="Immagine 182"/>
          <p:cNvPicPr/>
          <p:nvPr/>
        </p:nvPicPr>
        <p:blipFill>
          <a:blip r:embed="rId3"/>
          <a:stretch/>
        </p:blipFill>
        <p:spPr>
          <a:xfrm>
            <a:off x="4213440" y="1008000"/>
            <a:ext cx="4714560" cy="5457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0" y="-135000"/>
            <a:ext cx="910836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The big picture</a:t>
            </a:r>
            <a:endParaRPr lang="it-IT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3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TextShape 4"/>
          <p:cNvSpPr txBox="1"/>
          <p:nvPr/>
        </p:nvSpPr>
        <p:spPr>
          <a:xfrm>
            <a:off x="0" y="6552000"/>
            <a:ext cx="2671560" cy="57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Abbott et al 2017</a:t>
            </a:r>
          </a:p>
        </p:txBody>
      </p:sp>
      <p:pic>
        <p:nvPicPr>
          <p:cNvPr id="188" name="Immagine 187"/>
          <p:cNvPicPr/>
          <p:nvPr/>
        </p:nvPicPr>
        <p:blipFill>
          <a:blip r:embed="rId3"/>
          <a:stretch/>
        </p:blipFill>
        <p:spPr>
          <a:xfrm>
            <a:off x="1080000" y="455040"/>
            <a:ext cx="7056000" cy="609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3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TextShape 4"/>
          <p:cNvSpPr txBox="1"/>
          <p:nvPr/>
        </p:nvSpPr>
        <p:spPr>
          <a:xfrm>
            <a:off x="0" y="6552000"/>
            <a:ext cx="3408218" cy="57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Credits</a:t>
            </a:r>
            <a:r>
              <a:rPr lang="it-IT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NASA GSFC/CI Lab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12740_Neutron_Star_Merger_Good_10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100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 rot="660000">
            <a:off x="1377720" y="3556800"/>
            <a:ext cx="1782000" cy="645480"/>
          </a:xfrm>
          <a:prstGeom prst="wedgeEllipseCallout">
            <a:avLst>
              <a:gd name="adj1" fmla="val -68593"/>
              <a:gd name="adj2" fmla="val 120606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2"/>
          <p:cNvSpPr/>
          <p:nvPr/>
        </p:nvSpPr>
        <p:spPr>
          <a:xfrm rot="660000">
            <a:off x="1549440" y="3428280"/>
            <a:ext cx="1782000" cy="645480"/>
          </a:xfrm>
          <a:prstGeom prst="wedgeEllipseCallout">
            <a:avLst>
              <a:gd name="adj1" fmla="val -6343"/>
              <a:gd name="adj2" fmla="val 207199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magine 78"/>
          <p:cNvPicPr/>
          <p:nvPr/>
        </p:nvPicPr>
        <p:blipFill>
          <a:blip r:embed="rId3"/>
          <a:srcRect l="24704" r="1162" b="1294"/>
          <a:stretch/>
        </p:blipFill>
        <p:spPr>
          <a:xfrm>
            <a:off x="-26640" y="-10800"/>
            <a:ext cx="9169920" cy="6868080"/>
          </a:xfrm>
          <a:prstGeom prst="rect">
            <a:avLst/>
          </a:prstGeom>
          <a:ln>
            <a:noFill/>
          </a:ln>
        </p:spPr>
      </p:pic>
      <p:sp>
        <p:nvSpPr>
          <p:cNvPr id="80" name="CustomShape 3"/>
          <p:cNvSpPr/>
          <p:nvPr/>
        </p:nvSpPr>
        <p:spPr>
          <a:xfrm>
            <a:off x="3376652" y="2038320"/>
            <a:ext cx="5982628" cy="454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743040" indent="-245520" algn="ctr">
              <a:lnSpc>
                <a:spcPct val="100000"/>
              </a:lnSpc>
            </a:pPr>
            <a:r>
              <a:rPr lang="it-IT" sz="3400" b="1" strike="noStrike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Grazie per l’attenzione !</a:t>
            </a:r>
            <a:endParaRPr lang="it-IT" sz="3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endParaRPr lang="it-IT" sz="3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endParaRPr lang="it-IT" sz="3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245520" algn="ctr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Shape 3"/>
          <p:cNvSpPr txBox="1"/>
          <p:nvPr/>
        </p:nvSpPr>
        <p:spPr>
          <a:xfrm>
            <a:off x="3976037" y="6199020"/>
            <a:ext cx="76161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60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More </a:t>
            </a:r>
            <a:r>
              <a:rPr lang="it-IT" sz="1600" strike="noStrike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details</a:t>
            </a:r>
            <a:r>
              <a:rPr lang="it-IT" sz="160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Abbott et al, 2017, </a:t>
            </a:r>
            <a:r>
              <a:rPr lang="it-IT" sz="1600" strike="noStrike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ApJL</a:t>
            </a:r>
            <a:r>
              <a:rPr lang="it-IT" sz="160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1600" strike="noStrike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848,2</a:t>
            </a:r>
            <a:endParaRPr lang="it-IT" sz="160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42301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0" y="-25560"/>
            <a:ext cx="9108360" cy="77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Conclusions</a:t>
            </a: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74520" y="1002240"/>
            <a:ext cx="9068760" cy="40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14280" indent="-313560" algn="just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it-IT" sz="20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GW and photons provide complementary information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1480" lvl="1" indent="-313560" algn="just">
              <a:lnSpc>
                <a:spcPct val="100000"/>
              </a:lnSpc>
              <a:buClr>
                <a:srgbClr val="0C0C0C"/>
              </a:buClr>
              <a:buFont typeface="Arial"/>
              <a:buChar char="•"/>
            </a:pPr>
            <a:r>
              <a:rPr lang="it-IT" sz="2000" b="0" strike="noStrike" spc="-1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Multimessenger observations extremely promising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14280" indent="-313560" algn="just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it-IT" sz="20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Multimessenger approach is key to study the most extreme objects in the Universe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1480" lvl="1" indent="-3135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Natural laboratories to probe fundamental physics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1480" lvl="1" indent="-3135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Transients (e.g. GRBs)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71480" lvl="1" indent="-3135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Also, other sources (e.g. neutron stars)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14280" indent="-313560" algn="just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it-IT" sz="20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GW170817 provided a first successful multimessenger story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5400" lvl="1" indent="-267480" algn="just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Great synergy and coverage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5400" lvl="1" indent="-267480" algn="just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&gt;70 teams involved, EM+neutrinos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5400" lvl="1" indent="-267480" algn="just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Kilonova counterpart discovered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5400" lvl="1" indent="-267480" algn="just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Help constrain emission and progenitor models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14280" indent="-313560" algn="just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lang="it-IT" sz="2000" b="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Present &amp; Future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5400" lvl="1" indent="-267480" algn="just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Not just BBH: what about BH-NS systems?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5400" lvl="1" indent="-267480" algn="just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...and supernovae?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5400" lvl="1" indent="-267480" algn="just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...and the unexpected?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TextShape 3"/>
          <p:cNvSpPr txBox="1"/>
          <p:nvPr/>
        </p:nvSpPr>
        <p:spPr>
          <a:xfrm>
            <a:off x="360000" y="6264000"/>
            <a:ext cx="76161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More </a:t>
            </a:r>
            <a:r>
              <a:rPr lang="it-IT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details</a:t>
            </a: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Abbott et al, 2017, </a:t>
            </a:r>
            <a:r>
              <a:rPr lang="it-IT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ApJL</a:t>
            </a: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848,2 (</a:t>
            </a:r>
            <a:r>
              <a:rPr lang="it-IT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our</a:t>
            </a: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“</a:t>
            </a:r>
            <a:r>
              <a:rPr lang="it-IT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capstone</a:t>
            </a: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” </a:t>
            </a:r>
            <a:r>
              <a:rPr lang="it-IT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paper</a:t>
            </a: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67680" y="806040"/>
            <a:ext cx="9143280" cy="49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Providing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a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deeper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insight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into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the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most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extreme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events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in the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Universe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Exploring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the nature of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their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progenitors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(mass, spin,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distance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..) and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their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environment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(temperature,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density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,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redshift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..)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70C0"/>
              </a:buClr>
              <a:buFont typeface="Wingdings" charset="2"/>
              <a:buChar char=""/>
            </a:pPr>
            <a:r>
              <a:rPr lang="it-IT" sz="2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Accessing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complementary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information: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720" lvl="1" indent="-26280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EM  →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emission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processes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,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acceleration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mechanisms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,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environment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720" lvl="1" indent="-26280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it-IT" sz="2200" b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GW </a:t>
            </a:r>
            <a:r>
              <a:rPr lang="it-IT" sz="2200" b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  <a:sym typeface="Wingdings" panose="05000000000000000000" pitchFamily="2" charset="2"/>
              </a:rPr>
              <a:t> </a:t>
            </a:r>
            <a:r>
              <a:rPr lang="it-IT" sz="2200" b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mass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distribution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720" lvl="1" indent="-26280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Neutrinos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→ 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hadronic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/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nuclear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processes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, etc.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How? </a:t>
            </a:r>
            <a:r>
              <a:rPr lang="it-IT" sz="2200" b="1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Rely</a:t>
            </a:r>
            <a:r>
              <a:rPr lang="it-IT" sz="2200" b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on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precise (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arcmin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/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arcsecond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)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localization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720" lvl="1" indent="-262800">
              <a:buClr>
                <a:srgbClr val="002060"/>
              </a:buClr>
              <a:buFont typeface="Wingdings" charset="2"/>
              <a:buChar char=""/>
            </a:pPr>
            <a:r>
              <a:rPr lang="it-IT" sz="2200" b="1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Identify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 an EM </a:t>
            </a:r>
            <a:r>
              <a:rPr lang="it-IT" sz="2200" b="1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counterpart</a:t>
            </a:r>
            <a:endParaRPr lang="it-IT" sz="2200" b="1" strike="noStrike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  <a:ea typeface="SimSun"/>
            </a:endParaRPr>
          </a:p>
          <a:p>
            <a:pPr marL="720720" lvl="1" indent="-26280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it-IT" sz="2200" b="1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Pinpoint</a:t>
            </a:r>
            <a:r>
              <a:rPr lang="it-IT" sz="2200" b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host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2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galaxy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of a merger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8744040" y="1700280"/>
            <a:ext cx="430920" cy="23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900" b="1" i="1" strike="noStrike" spc="-1">
                <a:solidFill>
                  <a:srgbClr val="EEECE1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LIGO</a:t>
            </a:r>
            <a:r>
              <a:rPr lang="it-IT" sz="800" b="1" i="1" strike="noStrike" spc="-1">
                <a:solidFill>
                  <a:srgbClr val="EEECE1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 </a:t>
            </a:r>
            <a:endParaRPr lang="it-IT" sz="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7236000" y="692280"/>
            <a:ext cx="41040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800" b="0" strike="noStrike" spc="-1">
                <a:solidFill>
                  <a:srgbClr val="EEECE1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NASA</a:t>
            </a:r>
            <a:endParaRPr lang="it-IT" sz="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6732720" y="893880"/>
            <a:ext cx="646920" cy="23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900" b="1" i="1" strike="noStrike" spc="-1">
                <a:solidFill>
                  <a:srgbClr val="EEECE1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NASA</a:t>
            </a:r>
            <a:endParaRPr lang="it-IT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CustomShape 5"/>
          <p:cNvSpPr/>
          <p:nvPr/>
        </p:nvSpPr>
        <p:spPr>
          <a:xfrm>
            <a:off x="8712360" y="907920"/>
            <a:ext cx="467640" cy="23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900" b="1" i="1" strike="noStrike" spc="-1">
                <a:solidFill>
                  <a:srgbClr val="EEECE1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NASA</a:t>
            </a:r>
            <a:endParaRPr lang="it-IT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6"/>
          <p:cNvSpPr/>
          <p:nvPr/>
        </p:nvSpPr>
        <p:spPr>
          <a:xfrm>
            <a:off x="0" y="260280"/>
            <a:ext cx="914328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0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Why the multimessenger astronomy?</a:t>
            </a:r>
            <a:r>
              <a:rPr lang="it-IT" sz="32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3200" b="1" i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7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8036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34920" y="6524640"/>
            <a:ext cx="10533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*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1498320" y="44280"/>
            <a:ext cx="6267600" cy="58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The multi-messenger sky today</a:t>
            </a: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" name="Picture 4"/>
          <p:cNvPicPr/>
          <p:nvPr/>
        </p:nvPicPr>
        <p:blipFill>
          <a:blip r:embed="rId3"/>
          <a:srcRect l="4448" t="9047" r="4448" b="5952"/>
          <a:stretch/>
        </p:blipFill>
        <p:spPr>
          <a:xfrm>
            <a:off x="4675320" y="1090440"/>
            <a:ext cx="4488840" cy="2698200"/>
          </a:xfrm>
          <a:prstGeom prst="rect">
            <a:avLst/>
          </a:prstGeom>
          <a:ln>
            <a:noFill/>
          </a:ln>
        </p:spPr>
      </p:pic>
      <p:pic>
        <p:nvPicPr>
          <p:cNvPr id="85" name="Picture 5"/>
          <p:cNvPicPr/>
          <p:nvPr/>
        </p:nvPicPr>
        <p:blipFill>
          <a:blip r:embed="rId4"/>
          <a:stretch/>
        </p:blipFill>
        <p:spPr>
          <a:xfrm>
            <a:off x="28440" y="1090440"/>
            <a:ext cx="4575960" cy="2698200"/>
          </a:xfrm>
          <a:prstGeom prst="rect">
            <a:avLst/>
          </a:prstGeom>
          <a:ln>
            <a:noFill/>
          </a:ln>
        </p:spPr>
      </p:pic>
      <p:pic>
        <p:nvPicPr>
          <p:cNvPr id="86" name="Picture 6"/>
          <p:cNvPicPr/>
          <p:nvPr/>
        </p:nvPicPr>
        <p:blipFill>
          <a:blip r:embed="rId5"/>
          <a:stretch/>
        </p:blipFill>
        <p:spPr>
          <a:xfrm>
            <a:off x="-19080" y="3897360"/>
            <a:ext cx="4672800" cy="2339280"/>
          </a:xfrm>
          <a:prstGeom prst="rect">
            <a:avLst/>
          </a:prstGeom>
          <a:ln>
            <a:noFill/>
          </a:ln>
        </p:spPr>
      </p:pic>
      <p:pic>
        <p:nvPicPr>
          <p:cNvPr id="87" name="Picture 7"/>
          <p:cNvPicPr/>
          <p:nvPr/>
        </p:nvPicPr>
        <p:blipFill>
          <a:blip r:embed="rId6"/>
          <a:srcRect l="2828" t="5462" r="3422"/>
          <a:stretch/>
        </p:blipFill>
        <p:spPr>
          <a:xfrm>
            <a:off x="4680000" y="3897360"/>
            <a:ext cx="4500000" cy="2734560"/>
          </a:xfrm>
          <a:prstGeom prst="rect">
            <a:avLst/>
          </a:prstGeom>
          <a:ln>
            <a:noFill/>
          </a:ln>
        </p:spPr>
      </p:pic>
      <p:sp>
        <p:nvSpPr>
          <p:cNvPr id="88" name="CustomShape 4"/>
          <p:cNvSpPr/>
          <p:nvPr/>
        </p:nvSpPr>
        <p:spPr>
          <a:xfrm>
            <a:off x="1908000" y="765000"/>
            <a:ext cx="1296360" cy="30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 b="0" strike="noStrike" spc="-1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Optical  (APOD)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5"/>
          <p:cNvSpPr/>
          <p:nvPr/>
        </p:nvSpPr>
        <p:spPr>
          <a:xfrm>
            <a:off x="5580000" y="744480"/>
            <a:ext cx="3136320" cy="30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 b="0" strike="noStrike" spc="-1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Gamma rays &gt; 0.1 GeV (Fermi-LAT, 2013) 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6"/>
          <p:cNvSpPr/>
          <p:nvPr/>
        </p:nvSpPr>
        <p:spPr>
          <a:xfrm>
            <a:off x="942840" y="6254640"/>
            <a:ext cx="2702880" cy="30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 b="0" strike="noStrike" spc="-1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Cosmic rays &gt; 57 Eev (Auger, 2007) 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7"/>
          <p:cNvSpPr/>
          <p:nvPr/>
        </p:nvSpPr>
        <p:spPr>
          <a:xfrm>
            <a:off x="5527800" y="6289560"/>
            <a:ext cx="2747160" cy="30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 b="0" strike="noStrike" spc="-1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Neutrinos &gt; 30  Tev (Icecube, 2013) </a:t>
            </a:r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" name="Immagine 91"/>
          <p:cNvPicPr/>
          <p:nvPr/>
        </p:nvPicPr>
        <p:blipFill>
          <a:blip r:embed="rId7"/>
          <a:stretch/>
        </p:blipFill>
        <p:spPr>
          <a:xfrm>
            <a:off x="2131200" y="1796400"/>
            <a:ext cx="4996440" cy="374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28416" t="34250" r="29523" b="8656"/>
          <a:stretch/>
        </p:blipFill>
        <p:spPr>
          <a:xfrm>
            <a:off x="2683771" y="1514043"/>
            <a:ext cx="4435166" cy="3384731"/>
          </a:xfrm>
          <a:prstGeom prst="rect">
            <a:avLst/>
          </a:prstGeom>
        </p:spPr>
      </p:pic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290949" y="82550"/>
            <a:ext cx="9107488" cy="574675"/>
          </a:xfrm>
          <a:ln/>
        </p:spPr>
        <p:txBody>
          <a:bodyPr/>
          <a:lstStyle/>
          <a:p>
            <a:pPr marL="914400" indent="-889000">
              <a:buClrTx/>
              <a:buSzTx/>
              <a:buFontTx/>
              <a:buNone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</a:pPr>
            <a:r>
              <a:rPr lang="en-US" altLang="it-IT" sz="2800" b="1" dirty="0" err="1" smtClean="0">
                <a:solidFill>
                  <a:srgbClr val="0033CC"/>
                </a:solidFill>
                <a:cs typeface="Arial" panose="020B0604020202020204" pitchFamily="34" charset="0"/>
              </a:rPr>
              <a:t>Multimessenger</a:t>
            </a:r>
            <a:r>
              <a:rPr lang="en-US" altLang="it-IT" sz="2800" b="1" dirty="0" smtClean="0">
                <a:solidFill>
                  <a:srgbClr val="0033CC"/>
                </a:solidFill>
                <a:cs typeface="Arial" panose="020B0604020202020204" pitchFamily="34" charset="0"/>
              </a:rPr>
              <a:t> Science case: Gamma Ray Bursts</a:t>
            </a:r>
            <a:endParaRPr lang="en-US" altLang="it-IT" sz="2800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1438275"/>
            <a:ext cx="3040063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200" b="1">
                <a:solidFill>
                  <a:srgbClr val="00CC99"/>
                </a:solidFill>
              </a:rPr>
              <a:t>Short GRBs (&lt;2 s) </a:t>
            </a:r>
          </a:p>
          <a:p>
            <a:pPr>
              <a:buClrTx/>
              <a:buFontTx/>
              <a:buNone/>
            </a:pPr>
            <a:endParaRPr lang="en-US" altLang="it-IT" sz="2200" b="1">
              <a:solidFill>
                <a:srgbClr val="00CC99"/>
              </a:solidFill>
            </a:endParaRPr>
          </a:p>
          <a:p>
            <a:pPr>
              <a:buClrTx/>
              <a:buFontTx/>
              <a:buNone/>
            </a:pPr>
            <a:r>
              <a:rPr lang="en-US" altLang="it-IT" b="1" i="1">
                <a:solidFill>
                  <a:srgbClr val="00CC99"/>
                </a:solidFill>
              </a:rPr>
              <a:t>believed to be associated with mergers</a:t>
            </a:r>
            <a:r>
              <a:rPr lang="en-US" altLang="it-IT" i="1"/>
              <a:t> 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840288" y="5321300"/>
            <a:ext cx="727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</a:rPr>
              <a:t>2 sec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227440" y="4938713"/>
            <a:ext cx="3313112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1pPr>
            <a:lvl2pPr marL="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9pPr>
          </a:lstStyle>
          <a:p>
            <a:pPr lvl="1" indent="0">
              <a:buClrTx/>
              <a:buFontTx/>
              <a:buNone/>
            </a:pPr>
            <a:r>
              <a:rPr lang="en-US" altLang="it-IT" dirty="0"/>
              <a:t> </a:t>
            </a:r>
          </a:p>
          <a:p>
            <a:pPr>
              <a:buClrTx/>
              <a:buFontTx/>
              <a:buNone/>
            </a:pPr>
            <a:r>
              <a:rPr lang="en-US" altLang="it-IT" sz="2200" b="1" dirty="0">
                <a:solidFill>
                  <a:srgbClr val="000099"/>
                </a:solidFill>
              </a:rPr>
              <a:t>Long GRBs (&gt;2 s)</a:t>
            </a:r>
          </a:p>
          <a:p>
            <a:pPr>
              <a:buClrTx/>
              <a:buFontTx/>
              <a:buNone/>
            </a:pPr>
            <a:endParaRPr lang="en-US" altLang="it-IT" sz="2200" b="1" dirty="0">
              <a:solidFill>
                <a:srgbClr val="000099"/>
              </a:solidFill>
            </a:endParaRPr>
          </a:p>
          <a:p>
            <a:pPr>
              <a:buClrTx/>
              <a:buFontTx/>
              <a:buNone/>
            </a:pPr>
            <a:r>
              <a:rPr lang="en-US" altLang="it-IT" b="1" i="1" dirty="0">
                <a:solidFill>
                  <a:srgbClr val="000099"/>
                </a:solidFill>
              </a:rPr>
              <a:t>Believed to be associated with core-collapse of massive star</a:t>
            </a: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 rot="1680000">
            <a:off x="6089815" y="3915549"/>
            <a:ext cx="2691561" cy="647700"/>
          </a:xfrm>
          <a:prstGeom prst="curvedDownArrow">
            <a:avLst>
              <a:gd name="adj1" fmla="val 66716"/>
              <a:gd name="adj2" fmla="val 133431"/>
              <a:gd name="adj3" fmla="val 33333"/>
            </a:avLst>
          </a:prstGeom>
          <a:solidFill>
            <a:srgbClr val="00B8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12964658">
            <a:off x="373026" y="3837255"/>
            <a:ext cx="3647438" cy="647700"/>
          </a:xfrm>
          <a:prstGeom prst="curvedDownArrow">
            <a:avLst>
              <a:gd name="adj1" fmla="val 66716"/>
              <a:gd name="adj2" fmla="val 133431"/>
              <a:gd name="adj3" fmla="val 33333"/>
            </a:avLst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6350007"/>
            <a:ext cx="235108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 Regular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400" dirty="0" smtClean="0"/>
              <a:t>3rd GBM </a:t>
            </a:r>
            <a:r>
              <a:rPr lang="it-IT" altLang="it-IT" sz="1400" dirty="0" err="1" smtClean="0"/>
              <a:t>catalog</a:t>
            </a:r>
            <a:endParaRPr lang="it-IT" altLang="it-IT" sz="1400" dirty="0"/>
          </a:p>
          <a:p>
            <a:pPr>
              <a:buClrTx/>
              <a:buFontTx/>
              <a:buNone/>
            </a:pPr>
            <a:r>
              <a:rPr lang="it-IT" altLang="it-IT" sz="1400" dirty="0" err="1" smtClean="0"/>
              <a:t>Narayana</a:t>
            </a:r>
            <a:r>
              <a:rPr lang="it-IT" altLang="it-IT" sz="1400" dirty="0" smtClean="0"/>
              <a:t> </a:t>
            </a:r>
            <a:r>
              <a:rPr lang="it-IT" altLang="it-IT" sz="1400" dirty="0" err="1" smtClean="0"/>
              <a:t>Bhat</a:t>
            </a:r>
            <a:r>
              <a:rPr lang="it-IT" altLang="it-IT" sz="1400" dirty="0" smtClean="0"/>
              <a:t>+, ApJS,223 (2016)</a:t>
            </a:r>
            <a:endParaRPr lang="it-IT" altLang="it-IT" sz="1400" dirty="0"/>
          </a:p>
        </p:txBody>
      </p:sp>
    </p:spTree>
    <p:extLst>
      <p:ext uri="{BB962C8B-B14F-4D97-AF65-F5344CB8AC3E}">
        <p14:creationId xmlns:p14="http://schemas.microsoft.com/office/powerpoint/2010/main" val="539767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0" y="-135000"/>
            <a:ext cx="910836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0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The follow-up strategy</a:t>
            </a:r>
            <a:endParaRPr lang="it-IT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" name="Picture 3"/>
          <p:cNvPicPr/>
          <p:nvPr/>
        </p:nvPicPr>
        <p:blipFill>
          <a:blip r:embed="rId3"/>
          <a:srcRect l="13998" t="23406" r="1248" b="23115"/>
          <a:stretch/>
        </p:blipFill>
        <p:spPr>
          <a:xfrm>
            <a:off x="1057821" y="3768436"/>
            <a:ext cx="7241051" cy="2534084"/>
          </a:xfrm>
          <a:prstGeom prst="rect">
            <a:avLst/>
          </a:prstGeom>
          <a:ln>
            <a:noFill/>
          </a:ln>
        </p:spPr>
      </p:pic>
      <p:sp>
        <p:nvSpPr>
          <p:cNvPr id="103" name="CustomShape 3"/>
          <p:cNvSpPr/>
          <p:nvPr/>
        </p:nvSpPr>
        <p:spPr>
          <a:xfrm>
            <a:off x="0" y="309960"/>
            <a:ext cx="9143280" cy="21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1600" indent="-200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Advanced Era (2015- 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7600" lvl="1" indent="-2073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Memorandum of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Understanding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(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MoU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)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that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regulates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the follow-up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activities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7600" lvl="1" indent="-2073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&gt;90 team, &gt; 200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instruments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7600" lvl="1" indent="-2073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Detection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from GW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pipelines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→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SimSun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quick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meeting (follow-up “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advocates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”+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experts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)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7600" lvl="1" indent="-2073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→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SimSun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Alert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!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7600" lvl="1" indent="-2073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Alerts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sent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to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astronomers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via LVC GCN (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covered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by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MoU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)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7600" lvl="1" indent="-2073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Broadband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coverage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(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EM+neutrinos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)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CustomShape 4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0" y="-135000"/>
            <a:ext cx="910836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Timeline of the GW170817 discovery</a:t>
            </a:r>
            <a:endParaRPr lang="it-IT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3"/>
          <p:cNvSpPr/>
          <p:nvPr/>
        </p:nvSpPr>
        <p:spPr>
          <a:xfrm>
            <a:off x="360" y="477720"/>
            <a:ext cx="9143280" cy="64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01600" indent="-200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12:41:06 UTC</a:t>
            </a: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: onboard </a:t>
            </a:r>
            <a:r>
              <a:rPr lang="it-IT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Fermi</a:t>
            </a: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-GBM trigger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1600" indent="-200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12:14:20 UTC</a:t>
            </a: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: Automatic Fermi Gamma-ray Coordinates Network (GCN)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4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5"/>
          <p:cNvSpPr/>
          <p:nvPr/>
        </p:nvSpPr>
        <p:spPr>
          <a:xfrm>
            <a:off x="360" y="2994840"/>
            <a:ext cx="9143280" cy="28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~</a:t>
            </a: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12:47 UTC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: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low-latency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GW pipeline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detection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on LIGO Hanford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Detected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time 12:41:04 (1.7 sec </a:t>
            </a:r>
            <a:r>
              <a:rPr lang="it-IT" sz="18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before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Fermi GRB)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13:21:42 UTC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: First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alert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sent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from LIGO/Virgo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17:54:51 UTC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: First LIGO-Virgo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skymap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Error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region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~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31 deg</a:t>
            </a:r>
            <a:r>
              <a:rPr lang="it-IT" sz="1800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Distance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40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Mpc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23:54:40 UTC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: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Refined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LIGO-Virgo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skymap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Error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region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~</a:t>
            </a:r>
            <a:r>
              <a:rPr lang="it-IT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34 deg</a:t>
            </a:r>
            <a:r>
              <a:rPr lang="it-IT" sz="1800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1" name="Immagine 110"/>
          <p:cNvPicPr/>
          <p:nvPr/>
        </p:nvPicPr>
        <p:blipFill>
          <a:blip r:embed="rId3"/>
          <a:srcRect b="72686"/>
          <a:stretch/>
        </p:blipFill>
        <p:spPr>
          <a:xfrm>
            <a:off x="4233600" y="1152000"/>
            <a:ext cx="4803120" cy="1585800"/>
          </a:xfrm>
          <a:prstGeom prst="rect">
            <a:avLst/>
          </a:prstGeom>
          <a:ln>
            <a:noFill/>
          </a:ln>
        </p:spPr>
      </p:pic>
      <p:grpSp>
        <p:nvGrpSpPr>
          <p:cNvPr id="2" name="Gruppo 1"/>
          <p:cNvGrpSpPr/>
          <p:nvPr/>
        </p:nvGrpSpPr>
        <p:grpSpPr>
          <a:xfrm>
            <a:off x="4233600" y="1512000"/>
            <a:ext cx="4802040" cy="5273640"/>
            <a:chOff x="4233600" y="1512000"/>
            <a:chExt cx="4802040" cy="5273640"/>
          </a:xfrm>
        </p:grpSpPr>
        <p:pic>
          <p:nvPicPr>
            <p:cNvPr id="112" name="Immagine 111"/>
            <p:cNvPicPr/>
            <p:nvPr/>
          </p:nvPicPr>
          <p:blipFill>
            <a:blip r:embed="rId3"/>
            <a:srcRect t="71374"/>
            <a:stretch/>
          </p:blipFill>
          <p:spPr>
            <a:xfrm>
              <a:off x="4233600" y="5122800"/>
              <a:ext cx="4802040" cy="1662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3" name="Line 6"/>
            <p:cNvSpPr/>
            <p:nvPr/>
          </p:nvSpPr>
          <p:spPr>
            <a:xfrm>
              <a:off x="7452000" y="1512000"/>
              <a:ext cx="360" cy="3610800"/>
            </a:xfrm>
            <a:prstGeom prst="line">
              <a:avLst/>
            </a:prstGeom>
            <a:ln w="72000" cap="rnd">
              <a:solidFill>
                <a:srgbClr val="FF3333"/>
              </a:solidFill>
              <a:custDash>
                <a:ds d="100000" sp="1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4" name="Line 7"/>
            <p:cNvSpPr/>
            <p:nvPr/>
          </p:nvSpPr>
          <p:spPr>
            <a:xfrm>
              <a:off x="7992000" y="1512000"/>
              <a:ext cx="360" cy="3610800"/>
            </a:xfrm>
            <a:prstGeom prst="line">
              <a:avLst/>
            </a:prstGeom>
            <a:ln w="72000" cap="rnd">
              <a:solidFill>
                <a:srgbClr val="FF3333"/>
              </a:solidFill>
              <a:custDash>
                <a:ds d="100000" sp="1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0" y="-51870"/>
            <a:ext cx="910836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 dirty="0" err="1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Sky</a:t>
            </a:r>
            <a:r>
              <a:rPr lang="it-IT" sz="28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r>
              <a:rPr lang="it-IT" sz="2800" b="1" strike="noStrike" spc="-1" dirty="0" err="1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localization</a:t>
            </a:r>
            <a:endParaRPr lang="it-IT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3"/>
          <p:cNvSpPr/>
          <p:nvPr/>
        </p:nvSpPr>
        <p:spPr>
          <a:xfrm>
            <a:off x="3888000" y="1008000"/>
            <a:ext cx="2015640" cy="64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LIGO: 190 deg</a:t>
            </a:r>
            <a:r>
              <a:rPr lang="it-IT" sz="2000" b="1" strike="noStrike" spc="-1" baseline="3300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</a:t>
            </a:r>
            <a:r>
              <a:rPr lang="it-IT" sz="1800" b="0" strike="noStrike" spc="-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endParaRPr lang="it-IT" sz="1800" b="0" strike="noStrike" spc="-1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9" name="Immagine 118"/>
          <p:cNvPicPr/>
          <p:nvPr/>
        </p:nvPicPr>
        <p:blipFill>
          <a:blip r:embed="rId3"/>
          <a:srcRect r="29152"/>
          <a:stretch/>
        </p:blipFill>
        <p:spPr>
          <a:xfrm>
            <a:off x="2016000" y="1661760"/>
            <a:ext cx="5328000" cy="4890240"/>
          </a:xfrm>
          <a:prstGeom prst="rect">
            <a:avLst/>
          </a:prstGeom>
          <a:ln>
            <a:noFill/>
          </a:ln>
        </p:spPr>
      </p:pic>
      <p:sp>
        <p:nvSpPr>
          <p:cNvPr id="120" name="CustomShape 5"/>
          <p:cNvSpPr/>
          <p:nvPr/>
        </p:nvSpPr>
        <p:spPr>
          <a:xfrm>
            <a:off x="7164000" y="2340000"/>
            <a:ext cx="2015640" cy="64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LIGO</a:t>
            </a:r>
            <a:endParaRPr lang="it-IT" sz="2000" b="0" strike="noStrike" spc="-1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+</a:t>
            </a:r>
            <a:endParaRPr lang="it-IT" sz="2000" b="0" strike="noStrike" spc="-1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Virgo</a:t>
            </a:r>
            <a:endParaRPr lang="it-IT" sz="2000" b="0" strike="noStrike" spc="-1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=</a:t>
            </a:r>
            <a:endParaRPr lang="it-IT" sz="2000" b="0" strike="noStrike" spc="-1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31 deg</a:t>
            </a:r>
            <a:r>
              <a:rPr lang="it-IT" sz="2000" b="1" strike="noStrike" spc="-1" baseline="33000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</a:t>
            </a:r>
            <a:r>
              <a:rPr lang="it-IT" sz="1800" b="0" strike="noStrike" spc="-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endParaRPr lang="it-IT" sz="1800" b="0" strike="noStrike" spc="-1">
              <a:solidFill>
                <a:srgbClr val="0099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6"/>
          <p:cNvSpPr/>
          <p:nvPr/>
        </p:nvSpPr>
        <p:spPr>
          <a:xfrm>
            <a:off x="7344000" y="2160000"/>
            <a:ext cx="1440000" cy="1872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Line 7"/>
          <p:cNvSpPr/>
          <p:nvPr/>
        </p:nvSpPr>
        <p:spPr>
          <a:xfrm>
            <a:off x="4752000" y="1368000"/>
            <a:ext cx="432000" cy="1152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8"/>
          <p:cNvSpPr/>
          <p:nvPr/>
        </p:nvSpPr>
        <p:spPr>
          <a:xfrm>
            <a:off x="252000" y="1440000"/>
            <a:ext cx="2015640" cy="64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Fermi GBM: 1100 deg</a:t>
            </a:r>
            <a:r>
              <a:rPr lang="it-IT" sz="2000" b="1" strike="noStrike" spc="-1" baseline="3300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2</a:t>
            </a:r>
            <a:r>
              <a:rPr lang="it-IT" sz="18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 </a:t>
            </a:r>
            <a:endParaRPr lang="it-IT" sz="18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9"/>
          <p:cNvSpPr/>
          <p:nvPr/>
        </p:nvSpPr>
        <p:spPr>
          <a:xfrm>
            <a:off x="0" y="4544640"/>
            <a:ext cx="2952000" cy="64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Fermi GBM</a:t>
            </a:r>
            <a:endParaRPr lang="it-IT" sz="20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+ </a:t>
            </a:r>
            <a:endParaRPr lang="it-IT" sz="20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INTEGRAL SPI (Interplanetary  Network)</a:t>
            </a:r>
            <a:endParaRPr lang="it-IT" sz="20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Additional constraints</a:t>
            </a:r>
            <a:endParaRPr lang="it-IT" sz="2000" b="0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Line 10"/>
          <p:cNvSpPr/>
          <p:nvPr/>
        </p:nvSpPr>
        <p:spPr>
          <a:xfrm>
            <a:off x="1728000" y="1872000"/>
            <a:ext cx="2664000" cy="1368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Line 11"/>
          <p:cNvSpPr/>
          <p:nvPr/>
        </p:nvSpPr>
        <p:spPr>
          <a:xfrm flipV="1">
            <a:off x="1656000" y="4680000"/>
            <a:ext cx="1872000" cy="288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TextShape 12"/>
          <p:cNvSpPr txBox="1"/>
          <p:nvPr/>
        </p:nvSpPr>
        <p:spPr>
          <a:xfrm>
            <a:off x="7056000" y="6205680"/>
            <a:ext cx="197604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See Niccolo’s talk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0" y="-107290"/>
            <a:ext cx="910836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The optical transient</a:t>
            </a:r>
            <a:endParaRPr lang="it-IT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3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1" name="Immagine 130"/>
          <p:cNvPicPr/>
          <p:nvPr/>
        </p:nvPicPr>
        <p:blipFill>
          <a:blip r:embed="rId3"/>
          <a:stretch/>
        </p:blipFill>
        <p:spPr>
          <a:xfrm>
            <a:off x="144000" y="72000"/>
            <a:ext cx="2365200" cy="3495960"/>
          </a:xfrm>
          <a:prstGeom prst="rect">
            <a:avLst/>
          </a:prstGeom>
          <a:ln>
            <a:noFill/>
          </a:ln>
        </p:spPr>
      </p:pic>
      <p:sp>
        <p:nvSpPr>
          <p:cNvPr id="132" name="TextShape 4"/>
          <p:cNvSpPr txBox="1"/>
          <p:nvPr/>
        </p:nvSpPr>
        <p:spPr>
          <a:xfrm>
            <a:off x="2556360" y="678960"/>
            <a:ext cx="47696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One-Meter, Two-Hemisphere (1M2H) team</a:t>
            </a: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1-m Swope telescope, Las Campanas (Chile)</a:t>
            </a:r>
          </a:p>
        </p:txBody>
      </p:sp>
      <p:pic>
        <p:nvPicPr>
          <p:cNvPr id="133" name="Immagine 132"/>
          <p:cNvPicPr/>
          <p:nvPr/>
        </p:nvPicPr>
        <p:blipFill>
          <a:blip r:embed="rId4"/>
          <a:stretch/>
        </p:blipFill>
        <p:spPr>
          <a:xfrm>
            <a:off x="4392000" y="1464480"/>
            <a:ext cx="4497480" cy="2999520"/>
          </a:xfrm>
          <a:prstGeom prst="rect">
            <a:avLst/>
          </a:prstGeom>
          <a:ln>
            <a:noFill/>
          </a:ln>
        </p:spPr>
      </p:pic>
      <p:pic>
        <p:nvPicPr>
          <p:cNvPr id="134" name="Immagine 133"/>
          <p:cNvPicPr/>
          <p:nvPr/>
        </p:nvPicPr>
        <p:blipFill>
          <a:blip r:embed="rId5"/>
          <a:stretch/>
        </p:blipFill>
        <p:spPr>
          <a:xfrm>
            <a:off x="4464000" y="4536000"/>
            <a:ext cx="4473000" cy="2242800"/>
          </a:xfrm>
          <a:prstGeom prst="rect">
            <a:avLst/>
          </a:prstGeom>
          <a:ln>
            <a:noFill/>
          </a:ln>
        </p:spPr>
      </p:pic>
      <p:sp>
        <p:nvSpPr>
          <p:cNvPr id="135" name="TextShape 5"/>
          <p:cNvSpPr txBox="1"/>
          <p:nvPr/>
        </p:nvSpPr>
        <p:spPr>
          <a:xfrm>
            <a:off x="91800" y="4566960"/>
            <a:ext cx="4209840" cy="210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Observation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</a:t>
            </a:r>
            <a:r>
              <a:rPr lang="it-IT" sz="2000" b="0" strike="noStrike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+10.8 </a:t>
            </a:r>
            <a:r>
              <a:rPr lang="it-IT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hr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mag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(i) 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~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Names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SSS17a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later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AT2017gfo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ESO 508 cluster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40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Mpc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it-IT" sz="18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Coulter</a:t>
            </a: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 2017)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-65725"/>
            <a:ext cx="9108360" cy="4757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The fab six</a:t>
            </a:r>
            <a:endParaRPr lang="it-IT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3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Immagine 138"/>
          <p:cNvPicPr/>
          <p:nvPr/>
        </p:nvPicPr>
        <p:blipFill>
          <a:blip r:embed="rId3"/>
          <a:stretch/>
        </p:blipFill>
        <p:spPr>
          <a:xfrm>
            <a:off x="432000" y="936000"/>
            <a:ext cx="8208000" cy="5337000"/>
          </a:xfrm>
          <a:prstGeom prst="rect">
            <a:avLst/>
          </a:prstGeom>
          <a:ln>
            <a:noFill/>
          </a:ln>
        </p:spPr>
      </p:pic>
      <p:sp>
        <p:nvSpPr>
          <p:cNvPr id="140" name="TextShape 4"/>
          <p:cNvSpPr txBox="1"/>
          <p:nvPr/>
        </p:nvSpPr>
        <p:spPr>
          <a:xfrm>
            <a:off x="106920" y="661680"/>
            <a:ext cx="241308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it-IT" sz="18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Coulter</a:t>
            </a: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TextShape 5"/>
          <p:cNvSpPr txBox="1"/>
          <p:nvPr/>
        </p:nvSpPr>
        <p:spPr>
          <a:xfrm>
            <a:off x="3275279" y="661680"/>
            <a:ext cx="2599047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(Yang et al. 2017)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TextShape 6"/>
          <p:cNvSpPr txBox="1"/>
          <p:nvPr/>
        </p:nvSpPr>
        <p:spPr>
          <a:xfrm>
            <a:off x="107280" y="661680"/>
            <a:ext cx="292104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it-IT" sz="18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Coulter</a:t>
            </a: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 2017)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TextShape 7"/>
          <p:cNvSpPr txBox="1"/>
          <p:nvPr/>
        </p:nvSpPr>
        <p:spPr>
          <a:xfrm>
            <a:off x="5975640" y="661680"/>
            <a:ext cx="261828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it-IT" sz="18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Tanvir</a:t>
            </a: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 2017)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TextShape 8"/>
          <p:cNvSpPr txBox="1"/>
          <p:nvPr/>
        </p:nvSpPr>
        <p:spPr>
          <a:xfrm>
            <a:off x="5975640" y="6277680"/>
            <a:ext cx="235044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(Accavi et al. 2017)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TextShape 9"/>
          <p:cNvSpPr txBox="1"/>
          <p:nvPr/>
        </p:nvSpPr>
        <p:spPr>
          <a:xfrm>
            <a:off x="3347640" y="6277680"/>
            <a:ext cx="224856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(Allam et al. 2017)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TextShape 10"/>
          <p:cNvSpPr txBox="1"/>
          <p:nvPr/>
        </p:nvSpPr>
        <p:spPr>
          <a:xfrm>
            <a:off x="251640" y="6277680"/>
            <a:ext cx="277668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it-IT" sz="18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Lipunov</a:t>
            </a:r>
            <a:r>
              <a:rPr lang="it-IT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 2017)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0" y="-135000"/>
            <a:ext cx="910836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SimSun"/>
              </a:rPr>
              <a:t>Broadband follow-up: UV, optical, IR</a:t>
            </a:r>
            <a:endParaRPr lang="it-IT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914400" y="5121360"/>
            <a:ext cx="7679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3"/>
          <p:cNvSpPr/>
          <p:nvPr/>
        </p:nvSpPr>
        <p:spPr>
          <a:xfrm>
            <a:off x="7883640" y="6524640"/>
            <a:ext cx="1440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SimSun"/>
              </a:rPr>
              <a:t>M. Razzano</a:t>
            </a:r>
            <a:endParaRPr lang="it-IT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TextShape 4"/>
          <p:cNvSpPr txBox="1"/>
          <p:nvPr/>
        </p:nvSpPr>
        <p:spPr>
          <a:xfrm>
            <a:off x="216000" y="621720"/>
            <a:ext cx="699912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Next days Follow-up observations to rule out chance coincidences</a:t>
            </a: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Photometry using DECam, HST, Gemini-south, Swift, from IR to UV</a:t>
            </a:r>
          </a:p>
        </p:txBody>
      </p:sp>
      <p:sp>
        <p:nvSpPr>
          <p:cNvPr id="151" name="TextShape 5"/>
          <p:cNvSpPr txBox="1"/>
          <p:nvPr/>
        </p:nvSpPr>
        <p:spPr>
          <a:xfrm>
            <a:off x="216000" y="6005356"/>
            <a:ext cx="304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Cowperthwaite et al. 2017</a:t>
            </a:r>
          </a:p>
        </p:txBody>
      </p:sp>
      <p:pic>
        <p:nvPicPr>
          <p:cNvPr id="152" name="Immagine 151"/>
          <p:cNvPicPr/>
          <p:nvPr/>
        </p:nvPicPr>
        <p:blipFill>
          <a:blip r:embed="rId3"/>
          <a:stretch/>
        </p:blipFill>
        <p:spPr>
          <a:xfrm>
            <a:off x="3149476" y="1855636"/>
            <a:ext cx="5112327" cy="500236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2506</TotalTime>
  <Words>823</Words>
  <Application>Microsoft Office PowerPoint</Application>
  <PresentationFormat>Presentazione su schermo (4:3)</PresentationFormat>
  <Paragraphs>205</Paragraphs>
  <Slides>18</Slides>
  <Notes>18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28" baseType="lpstr">
      <vt:lpstr>SimSun</vt:lpstr>
      <vt:lpstr>Arial</vt:lpstr>
      <vt:lpstr>Calibri</vt:lpstr>
      <vt:lpstr>DejaVu Sans</vt:lpstr>
      <vt:lpstr>Source Han Sans CN Regular</vt:lpstr>
      <vt:lpstr>Symbol</vt:lpstr>
      <vt:lpstr>Times New Roman</vt:lpstr>
      <vt:lpstr>Wingdings</vt:lpstr>
      <vt:lpstr>Office Theme</vt:lpstr>
      <vt:lpstr>Office Theme</vt:lpstr>
      <vt:lpstr>Presentazione standard di PowerPoint</vt:lpstr>
      <vt:lpstr>Presentazione standard di PowerPoint</vt:lpstr>
      <vt:lpstr>Multimessenger Science case: Gamma Ray Bursts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razzano</dc:creator>
  <dc:description/>
  <cp:lastModifiedBy>Max Razzano</cp:lastModifiedBy>
  <cp:revision>244</cp:revision>
  <cp:lastPrinted>2017-08-22T14:39:04Z</cp:lastPrinted>
  <dcterms:created xsi:type="dcterms:W3CDTF">2014-05-29T09:36:00Z</dcterms:created>
  <dcterms:modified xsi:type="dcterms:W3CDTF">2017-10-18T08:46:04Z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KSOProductBuildVer">
    <vt:lpwstr>1033-9.1.0.4758</vt:lpwstr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25</vt:i4>
  </property>
  <property fmtid="{D5CDD505-2E9C-101B-9397-08002B2CF9AE}" pid="9" name="PresentationFormat">
    <vt:lpwstr>Presentazione su schermo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25</vt:i4>
  </property>
</Properties>
</file>