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notesSlide21.xml" ContentType="application/vnd.openxmlformats-officedocument.presentationml.notesSlide+xml"/>
  <Override PartName="/ppt/notesSlides/_rels/notesSlide21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.xml.rels" ContentType="application/vnd.openxmlformats-package.relationships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_rels/presentation.xml.rels" ContentType="application/vnd.openxmlformats-package.relationships+xml"/>
  <Override PartName="/ppt/media/image60.png" ContentType="image/png"/>
  <Override PartName="/ppt/media/image59.jpeg" ContentType="image/jpeg"/>
  <Override PartName="/ppt/media/image50.jpeg" ContentType="image/jpeg"/>
  <Override PartName="/ppt/media/image49.png" ContentType="image/png"/>
  <Override PartName="/ppt/media/image47.png" ContentType="image/png"/>
  <Override PartName="/ppt/media/image19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31.png" ContentType="image/png"/>
  <Override PartName="/ppt/media/image14.jpeg" ContentType="image/jpeg"/>
  <Override PartName="/ppt/media/image21.png" ContentType="image/png"/>
  <Override PartName="/ppt/media/image13.png" ContentType="image/png"/>
  <Override PartName="/ppt/media/image45.jpeg" ContentType="image/jpeg"/>
  <Override PartName="/ppt/media/image12.png" ContentType="image/png"/>
  <Override PartName="/ppt/media/image11.png" ContentType="image/png"/>
  <Override PartName="/ppt/media/image43.jpeg" ContentType="image/jpeg"/>
  <Override PartName="/ppt/media/image51.png" ContentType="image/png"/>
  <Override PartName="/ppt/media/image1.png" ContentType="image/png"/>
  <Override PartName="/ppt/media/image36.png" ContentType="image/png"/>
  <Override PartName="/ppt/media/image22.png" ContentType="image/png"/>
  <Override PartName="/ppt/media/image57.png" ContentType="image/png"/>
  <Override PartName="/ppt/media/image7.png" ContentType="image/png"/>
  <Override PartName="/ppt/media/image2.png" ContentType="image/png"/>
  <Override PartName="/ppt/media/image37.png" ContentType="image/png"/>
  <Override PartName="/ppt/media/image53.png" ContentType="image/png"/>
  <Override PartName="/ppt/media/image3.png" ContentType="image/png"/>
  <Override PartName="/ppt/media/image24.jpeg" ContentType="image/jpeg"/>
  <Override PartName="/ppt/media/image38.png" ContentType="image/png"/>
  <Override PartName="/ppt/media/image54.png" ContentType="image/png"/>
  <Override PartName="/ppt/media/image4.png" ContentType="image/png"/>
  <Override PartName="/ppt/media/image39.png" ContentType="image/png"/>
  <Override PartName="/ppt/media/image55.png" ContentType="image/png"/>
  <Override PartName="/ppt/media/image5.png" ContentType="image/png"/>
  <Override PartName="/ppt/media/image58.png" ContentType="image/png"/>
  <Override PartName="/ppt/media/image8.png" ContentType="image/png"/>
  <Override PartName="/ppt/media/image10.png" ContentType="image/png"/>
  <Override PartName="/ppt/media/image9.png" ContentType="image/png"/>
  <Override PartName="/ppt/media/image56.png" ContentType="image/png"/>
  <Override PartName="/ppt/media/image6.png" ContentType="image/png"/>
  <Override PartName="/ppt/media/image23.jpeg" ContentType="image/jpeg"/>
  <Override PartName="/ppt/media/image28.png" ContentType="image/png"/>
  <Override PartName="/ppt/media/image52.jpeg" ContentType="image/jpeg"/>
  <Override PartName="/ppt/media/image25.png" ContentType="image/png"/>
  <Override PartName="/ppt/media/image20.jpeg" ContentType="image/jpeg"/>
  <Override PartName="/ppt/media/image26.png" ContentType="image/png"/>
  <Override PartName="/ppt/media/image27.png" ContentType="image/png"/>
  <Override PartName="/ppt/media/image29.png" ContentType="image/png"/>
  <Override PartName="/ppt/media/image30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40.jpeg" ContentType="image/jpeg"/>
  <Override PartName="/ppt/media/image35.png" ContentType="image/png"/>
  <Override PartName="/ppt/media/image41.jpeg" ContentType="image/jpeg"/>
  <Override PartName="/ppt/media/image44.png" ContentType="image/png"/>
  <Override PartName="/ppt/media/image48.jpeg" ContentType="image/jpeg"/>
  <Override PartName="/ppt/media/image42.png" ContentType="image/png"/>
  <Override PartName="/ppt/media/image46.png" ContentType="image/png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23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x="9144000" cy="6858000"/>
  <p:notesSz cx="6797675" cy="9928225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32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dt"/>
          </p:nvPr>
        </p:nvSpPr>
        <p:spPr>
          <a:xfrm>
            <a:off x="4279320" y="0"/>
            <a:ext cx="328032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32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sldNum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875C71BC-CBFA-4A4B-AAE7-16401C8FCD19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TextShape 1"/>
          <p:cNvSpPr txBox="1"/>
          <p:nvPr/>
        </p:nvSpPr>
        <p:spPr>
          <a:xfrm>
            <a:off x="3850560" y="943020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5FA8047-86C4-48DF-B598-1A375285783C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48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800" cy="4467240"/>
          </a:xfrm>
          <a:prstGeom prst="rect">
            <a:avLst/>
          </a:prstGeom>
        </p:spPr>
        <p:txBody>
          <a:bodyPr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PlaceHolder 1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800" cy="4467240"/>
          </a:xfrm>
          <a:prstGeom prst="rect">
            <a:avLst/>
          </a:prstGeom>
        </p:spPr>
        <p:txBody>
          <a:bodyPr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2" name="TextShape 2"/>
          <p:cNvSpPr txBox="1"/>
          <p:nvPr/>
        </p:nvSpPr>
        <p:spPr>
          <a:xfrm>
            <a:off x="3850560" y="943020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964F3DF-F102-4861-BA3D-3DDA0E6A8F7A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PlaceHolder 1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800" cy="4467240"/>
          </a:xfrm>
          <a:prstGeom prst="rect">
            <a:avLst/>
          </a:prstGeom>
        </p:spPr>
        <p:txBody>
          <a:bodyPr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0" name="TextShape 2"/>
          <p:cNvSpPr txBox="1"/>
          <p:nvPr/>
        </p:nvSpPr>
        <p:spPr>
          <a:xfrm>
            <a:off x="3850560" y="943020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5C625BD-ECCF-432D-B600-53406C9506A9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5" name="" descr=""/>
          <p:cNvPicPr/>
          <p:nvPr/>
        </p:nvPicPr>
        <p:blipFill>
          <a:blip r:embed="rId2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116" name="" descr=""/>
          <p:cNvPicPr/>
          <p:nvPr/>
        </p:nvPicPr>
        <p:blipFill>
          <a:blip r:embed="rId3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54" name="" descr=""/>
          <p:cNvPicPr/>
          <p:nvPr/>
        </p:nvPicPr>
        <p:blipFill>
          <a:blip r:embed="rId2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155" name="" descr=""/>
          <p:cNvPicPr/>
          <p:nvPr/>
        </p:nvPicPr>
        <p:blipFill>
          <a:blip r:embed="rId3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Fare clic per modificare lo stile del titolo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2AF36915-1FF3-478D-A2CA-AAE863E7ED6D}" type="datetime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12/18/17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36F19E16-CF7D-4092-9648-8A231EE3CD32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 b="0" lang="it-IT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Fare clic per modificare lo stile del titolo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Fare clic per modificare stili del testo dello schema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Secondo livello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Terzo livello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livello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livello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75FEE8D9-BDFF-46BF-B4B8-8A731491D239}" type="datetime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12/18/17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AA691A0-37D1-4D6F-B075-D5613A542017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Fare clic per modificare lo stile del titolo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1F6BCEC6-D457-46F8-B976-7C77017D87E6}" type="datetime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12/18/17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F50BC72-509B-4758-AC28-8592EF2BEBDD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 b="0" lang="it-IT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6859E0EE-BDE8-4524-9D3C-A3E8DBAD0711}" type="datetime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12/18/17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EA1902D-03D3-4610-AEBD-0AA9DA2B7308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title text format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 b="0" lang="it-IT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image" Target="../media/image41.jpeg"/><Relationship Id="rId3" Type="http://schemas.openxmlformats.org/officeDocument/2006/relationships/image" Target="../media/image42.png"/><Relationship Id="rId4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jpe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jpeg"/><Relationship Id="rId6" Type="http://schemas.openxmlformats.org/officeDocument/2006/relationships/image" Target="../media/image49.png"/><Relationship Id="rId7" Type="http://schemas.openxmlformats.org/officeDocument/2006/relationships/slideLayout" Target="../slideLayouts/slideLayout3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50.jpeg"/><Relationship Id="rId2" Type="http://schemas.openxmlformats.org/officeDocument/2006/relationships/image" Target="../media/image51.png"/><Relationship Id="rId3" Type="http://schemas.openxmlformats.org/officeDocument/2006/relationships/image" Target="../media/image52.jpe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slideLayout" Target="../slideLayouts/slideLayout13.xml"/><Relationship Id="rId7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slideLayout" Target="../slideLayouts/slideLayout3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59.jpeg"/><Relationship Id="rId2" Type="http://schemas.openxmlformats.org/officeDocument/2006/relationships/image" Target="../media/image60.png"/><Relationship Id="rId3" Type="http://schemas.openxmlformats.org/officeDocument/2006/relationships/slideLayout" Target="../slideLayouts/slideLayout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slideLayout" Target="../slideLayouts/slideLayout29.xml"/><Relationship Id="rId6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2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image" Target="../media/image25.png"/><Relationship Id="rId4" Type="http://schemas.openxmlformats.org/officeDocument/2006/relationships/slideLayout" Target="../slideLayouts/slideLayout2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0" y="7920"/>
            <a:ext cx="9124200" cy="700200"/>
          </a:xfrm>
          <a:prstGeom prst="rect">
            <a:avLst/>
          </a:prstGeom>
          <a:ln>
            <a:solidFill>
              <a:srgbClr val="f59240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1" i="1" lang="en-US" sz="2000" spc="-1" strike="noStrike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 starting point discussion for DAQ and trigger problems in the </a:t>
            </a:r>
            <a:r>
              <a:rPr b="1" i="1" lang="en-US" sz="2000" spc="-1" strike="noStrike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1" i="1" lang="en-US" sz="2000" spc="-1" strike="noStrike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AsyEos-II experiment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611280" y="2060640"/>
            <a:ext cx="4536720" cy="366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CustomShape 4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5" name="Immagine 16" descr=""/>
          <p:cNvPicPr/>
          <p:nvPr/>
        </p:nvPicPr>
        <p:blipFill>
          <a:blip r:embed="rId1"/>
          <a:srcRect l="0" t="0" r="0" b="10771"/>
          <a:stretch/>
        </p:blipFill>
        <p:spPr>
          <a:xfrm>
            <a:off x="441360" y="1156320"/>
            <a:ext cx="4029840" cy="3704760"/>
          </a:xfrm>
          <a:prstGeom prst="rect">
            <a:avLst/>
          </a:prstGeom>
          <a:ln>
            <a:noFill/>
          </a:ln>
        </p:spPr>
      </p:pic>
      <p:pic>
        <p:nvPicPr>
          <p:cNvPr id="166" name="Picture 2" descr=""/>
          <p:cNvPicPr/>
          <p:nvPr/>
        </p:nvPicPr>
        <p:blipFill>
          <a:blip r:embed="rId2"/>
          <a:stretch/>
        </p:blipFill>
        <p:spPr>
          <a:xfrm>
            <a:off x="485280" y="2855520"/>
            <a:ext cx="1641960" cy="1067040"/>
          </a:xfrm>
          <a:prstGeom prst="rect">
            <a:avLst/>
          </a:prstGeom>
          <a:ln>
            <a:noFill/>
          </a:ln>
        </p:spPr>
      </p:pic>
      <p:pic>
        <p:nvPicPr>
          <p:cNvPr id="167" name="Picture 2" descr=""/>
          <p:cNvPicPr/>
          <p:nvPr/>
        </p:nvPicPr>
        <p:blipFill>
          <a:blip r:embed="rId3"/>
          <a:srcRect l="0" t="1455" r="-830" b="0"/>
          <a:stretch/>
        </p:blipFill>
        <p:spPr>
          <a:xfrm>
            <a:off x="4610880" y="1514160"/>
            <a:ext cx="2084040" cy="2476080"/>
          </a:xfrm>
          <a:prstGeom prst="rect">
            <a:avLst/>
          </a:prstGeom>
          <a:ln w="9360">
            <a:noFill/>
          </a:ln>
        </p:spPr>
      </p:pic>
      <p:sp>
        <p:nvSpPr>
          <p:cNvPr id="168" name="CustomShape 5"/>
          <p:cNvSpPr/>
          <p:nvPr/>
        </p:nvSpPr>
        <p:spPr>
          <a:xfrm>
            <a:off x="5772960" y="1514160"/>
            <a:ext cx="920520" cy="31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CustomShape 6"/>
          <p:cNvSpPr/>
          <p:nvPr/>
        </p:nvSpPr>
        <p:spPr>
          <a:xfrm>
            <a:off x="5830920" y="1619280"/>
            <a:ext cx="894240" cy="51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0" lang="en-US" sz="1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Forward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n-US" sz="1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Wall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Line 7"/>
          <p:cNvSpPr/>
          <p:nvPr/>
        </p:nvSpPr>
        <p:spPr>
          <a:xfrm>
            <a:off x="3647880" y="1737720"/>
            <a:ext cx="1050840" cy="133920"/>
          </a:xfrm>
          <a:prstGeom prst="line">
            <a:avLst/>
          </a:prstGeom>
          <a:ln w="19080">
            <a:solidFill>
              <a:srgbClr val="4a7ebb"/>
            </a:solidFill>
            <a:custDash>
              <a:ds d="300000" sp="100000"/>
            </a:custDash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1" name="CustomShape 8"/>
          <p:cNvSpPr/>
          <p:nvPr/>
        </p:nvSpPr>
        <p:spPr>
          <a:xfrm>
            <a:off x="-9000" y="762480"/>
            <a:ext cx="6753240" cy="36468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3c0fd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set-up for  the ASY-EOS II experiment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CustomShape 9"/>
          <p:cNvSpPr/>
          <p:nvPr/>
        </p:nvSpPr>
        <p:spPr>
          <a:xfrm>
            <a:off x="720" y="5085360"/>
            <a:ext cx="9142920" cy="1614960"/>
          </a:xfrm>
          <a:prstGeom prst="rect">
            <a:avLst/>
          </a:prstGeom>
          <a:ln>
            <a:solidFill>
              <a:srgbClr val="7d5fa0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Problem</a:t>
            </a:r>
            <a:r>
              <a:rPr b="0" lang="en-US" sz="2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several devices controlled by different DAQ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en-US" sz="2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Envisaged</a:t>
            </a:r>
            <a:r>
              <a:rPr b="0" lang="en-US" sz="2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a common trigger for all subsystems, a common DAQ supervisor (probably the local DAQ (MBS ?)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en-US" sz="2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Consequence</a:t>
            </a:r>
            <a:r>
              <a:rPr b="0" lang="en-US" sz="2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handle trigger timing, busy logic, 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shared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dead-time, timestamping/event counter, on-line or off-line merging for all DAQ 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CustomShape 10"/>
          <p:cNvSpPr/>
          <p:nvPr/>
        </p:nvSpPr>
        <p:spPr>
          <a:xfrm>
            <a:off x="6805800" y="762480"/>
            <a:ext cx="2337840" cy="4139640"/>
          </a:xfrm>
          <a:prstGeom prst="rect">
            <a:avLst/>
          </a:prstGeom>
          <a:ln>
            <a:solidFill>
              <a:srgbClr val="f59240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KraTTA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(Si-Si-Csi-CsI-Si):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Flows and yields of LCP at mid-rapidity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FARCOS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(2xDSSSD-CsI):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LCP at mid-rapidity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(high angular resolution)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Califa (CsI):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LCP at target-rapidity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Pion Range Counter 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(stack of plastics):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</a:t>
            </a:r>
            <a:r>
              <a:rPr b="0" lang="en-US" sz="14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+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and π</a:t>
            </a:r>
            <a:r>
              <a:rPr b="0" lang="en-US" sz="14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at mid-rapidity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FOPI forward wall 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(plastics): charged particles forward emitted for reaction plane and centrality  determination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Picture 2" descr=""/>
          <p:cNvPicPr/>
          <p:nvPr/>
        </p:nvPicPr>
        <p:blipFill>
          <a:blip r:embed="rId1"/>
          <a:stretch/>
        </p:blipFill>
        <p:spPr>
          <a:xfrm>
            <a:off x="53640" y="59760"/>
            <a:ext cx="5923080" cy="3898080"/>
          </a:xfrm>
          <a:prstGeom prst="rect">
            <a:avLst/>
          </a:prstGeom>
          <a:ln>
            <a:noFill/>
          </a:ln>
        </p:spPr>
      </p:pic>
      <p:sp>
        <p:nvSpPr>
          <p:cNvPr id="361" name="CustomShape 1"/>
          <p:cNvSpPr/>
          <p:nvPr/>
        </p:nvSpPr>
        <p:spPr>
          <a:xfrm>
            <a:off x="6372360" y="908640"/>
            <a:ext cx="252000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Transport 2017  MSU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Mizuki Nishimura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2" name="Picture 3" descr=""/>
          <p:cNvPicPr/>
          <p:nvPr/>
        </p:nvPicPr>
        <p:blipFill>
          <a:blip r:embed="rId2"/>
          <a:stretch/>
        </p:blipFill>
        <p:spPr>
          <a:xfrm>
            <a:off x="3908880" y="3213000"/>
            <a:ext cx="5200560" cy="3525120"/>
          </a:xfrm>
          <a:prstGeom prst="rect">
            <a:avLst/>
          </a:prstGeom>
          <a:ln>
            <a:noFill/>
          </a:ln>
        </p:spPr>
      </p:pic>
      <p:pic>
        <p:nvPicPr>
          <p:cNvPr id="363" name="Picture 4" descr=""/>
          <p:cNvPicPr/>
          <p:nvPr/>
        </p:nvPicPr>
        <p:blipFill>
          <a:blip r:embed="rId3"/>
          <a:stretch/>
        </p:blipFill>
        <p:spPr>
          <a:xfrm>
            <a:off x="53640" y="4219560"/>
            <a:ext cx="3942000" cy="158544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64" name="CustomShape 2"/>
          <p:cNvSpPr/>
          <p:nvPr/>
        </p:nvSpPr>
        <p:spPr>
          <a:xfrm>
            <a:off x="6300360" y="1772640"/>
            <a:ext cx="2592000" cy="94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132Sn + 124Sn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108Sn + 112Sn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124Sn + 112Sn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112Sn + 124Sn    ~300  MeV/u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Picture 2" descr=""/>
          <p:cNvPicPr/>
          <p:nvPr/>
        </p:nvPicPr>
        <p:blipFill>
          <a:blip r:embed="rId1"/>
          <a:stretch/>
        </p:blipFill>
        <p:spPr>
          <a:xfrm>
            <a:off x="107640" y="1484640"/>
            <a:ext cx="7324200" cy="5076360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66" name="CustomShape 1"/>
          <p:cNvSpPr/>
          <p:nvPr/>
        </p:nvSpPr>
        <p:spPr>
          <a:xfrm>
            <a:off x="0" y="28440"/>
            <a:ext cx="9143640" cy="821880"/>
          </a:xfrm>
          <a:prstGeom prst="rect">
            <a:avLst/>
          </a:prstGeom>
          <a:gradFill>
            <a:gsLst>
              <a:gs pos="0">
                <a:srgbClr val="b9dcca"/>
              </a:gs>
              <a:gs pos="100000">
                <a:srgbClr val="339966"/>
              </a:gs>
            </a:gsLst>
            <a:lin ang="189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Sπirit:  Narval + Ganil-RCC handles GET, Riken RIBF DAQ (Babirl) handling NeuLand and other devices, and Main Trigger Box (GTO)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7" name="CustomShape 2"/>
          <p:cNvSpPr/>
          <p:nvPr/>
        </p:nvSpPr>
        <p:spPr>
          <a:xfrm>
            <a:off x="107640" y="980640"/>
            <a:ext cx="2160000" cy="364680"/>
          </a:xfrm>
          <a:prstGeom prst="rect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Courtesy:  Aki Isobe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8" name="CustomShape 3"/>
          <p:cNvSpPr/>
          <p:nvPr/>
        </p:nvSpPr>
        <p:spPr>
          <a:xfrm>
            <a:off x="2915640" y="980640"/>
            <a:ext cx="5832360" cy="395280"/>
          </a:xfrm>
          <a:prstGeom prst="rect">
            <a:avLst/>
          </a:prstGeom>
          <a:ln>
            <a:solidFill>
              <a:srgbClr val="be4b48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 CoBos + 1 Babirl + 1 Mdaq (Crakow Catana array)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9" name="CustomShape 4"/>
          <p:cNvSpPr/>
          <p:nvPr/>
        </p:nvSpPr>
        <p:spPr>
          <a:xfrm>
            <a:off x="7668360" y="2066760"/>
            <a:ext cx="1414080" cy="4541760"/>
          </a:xfrm>
          <a:prstGeom prst="rect">
            <a:avLst/>
          </a:prstGeom>
          <a:ln>
            <a:solidFill>
              <a:srgbClr val="7d5fa0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BUT remind that: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 a R</a:t>
            </a:r>
            <a:r>
              <a:rPr b="0" lang="en-US" sz="2000" spc="-1" strike="noStrike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 experiment at GSI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DAQ supervisor should be </a:t>
            </a:r>
            <a:r>
              <a:rPr b="1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MBS-DAQ 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or derived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in the AsyEos experiment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0" name="CustomShape 5"/>
          <p:cNvSpPr/>
          <p:nvPr/>
        </p:nvSpPr>
        <p:spPr>
          <a:xfrm>
            <a:off x="1080" y="6456600"/>
            <a:ext cx="3318840" cy="3646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Note:  no DAQ Embedded Merger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Picture 2" descr=""/>
          <p:cNvPicPr/>
          <p:nvPr/>
        </p:nvPicPr>
        <p:blipFill>
          <a:blip r:embed="rId1"/>
          <a:stretch/>
        </p:blipFill>
        <p:spPr>
          <a:xfrm>
            <a:off x="0" y="718560"/>
            <a:ext cx="7038360" cy="3672000"/>
          </a:xfrm>
          <a:prstGeom prst="rect">
            <a:avLst/>
          </a:prstGeom>
          <a:ln>
            <a:noFill/>
          </a:ln>
        </p:spPr>
      </p:pic>
      <p:sp>
        <p:nvSpPr>
          <p:cNvPr id="372" name="CustomShape 1"/>
          <p:cNvSpPr/>
          <p:nvPr/>
        </p:nvSpPr>
        <p:spPr>
          <a:xfrm>
            <a:off x="0" y="28440"/>
            <a:ext cx="9143640" cy="456120"/>
          </a:xfrm>
          <a:prstGeom prst="rect">
            <a:avLst/>
          </a:prstGeom>
          <a:gradFill>
            <a:gsLst>
              <a:gs pos="0">
                <a:srgbClr val="b9dcca"/>
              </a:gs>
              <a:gs pos="100000">
                <a:srgbClr val="339966"/>
              </a:gs>
            </a:gsLst>
            <a:lin ang="189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Data merging  and on-line and offline analysis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3" name="CustomShape 2"/>
          <p:cNvSpPr/>
          <p:nvPr/>
        </p:nvSpPr>
        <p:spPr>
          <a:xfrm>
            <a:off x="5562720" y="4068000"/>
            <a:ext cx="2952000" cy="700200"/>
          </a:xfrm>
          <a:prstGeom prst="rect">
            <a:avLst/>
          </a:prstGeom>
          <a:ln>
            <a:solidFill>
              <a:srgbClr val="be4b48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Solution in the Sπirit experiment (Aki  Isobe)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4" name="Picture 2" descr=""/>
          <p:cNvPicPr/>
          <p:nvPr/>
        </p:nvPicPr>
        <p:blipFill>
          <a:blip r:embed="rId2"/>
          <a:stretch/>
        </p:blipFill>
        <p:spPr>
          <a:xfrm>
            <a:off x="6354720" y="620640"/>
            <a:ext cx="1180440" cy="776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CustomShape 1"/>
          <p:cNvSpPr/>
          <p:nvPr/>
        </p:nvSpPr>
        <p:spPr>
          <a:xfrm>
            <a:off x="0" y="28440"/>
            <a:ext cx="9143640" cy="456120"/>
          </a:xfrm>
          <a:prstGeom prst="rect">
            <a:avLst/>
          </a:prstGeom>
          <a:gradFill>
            <a:gsLst>
              <a:gs pos="0">
                <a:srgbClr val="b9dcca"/>
              </a:gs>
              <a:gs pos="100000">
                <a:srgbClr val="339966"/>
              </a:gs>
            </a:gsLst>
            <a:lin ang="189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Solution for CHIMERA/GET:  Event Building «offline» MERGER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6" name="Immagine 2" descr=""/>
          <p:cNvPicPr/>
          <p:nvPr/>
        </p:nvPicPr>
        <p:blipFill>
          <a:blip r:embed="rId1"/>
          <a:stretch/>
        </p:blipFill>
        <p:spPr>
          <a:xfrm>
            <a:off x="251640" y="538560"/>
            <a:ext cx="6768360" cy="5016600"/>
          </a:xfrm>
          <a:prstGeom prst="rect">
            <a:avLst/>
          </a:prstGeom>
          <a:ln>
            <a:noFill/>
          </a:ln>
        </p:spPr>
      </p:pic>
      <p:pic>
        <p:nvPicPr>
          <p:cNvPr id="377" name="Picture 2" descr=""/>
          <p:cNvPicPr/>
          <p:nvPr/>
        </p:nvPicPr>
        <p:blipFill>
          <a:blip r:embed="rId2"/>
          <a:stretch/>
        </p:blipFill>
        <p:spPr>
          <a:xfrm>
            <a:off x="1186200" y="5547960"/>
            <a:ext cx="1253880" cy="120096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78" name="CustomShape 2"/>
          <p:cNvSpPr/>
          <p:nvPr/>
        </p:nvSpPr>
        <p:spPr>
          <a:xfrm flipV="1" rot="10800000">
            <a:off x="3418560" y="6184800"/>
            <a:ext cx="977400" cy="672120"/>
          </a:xfrm>
          <a:prstGeom prst="bentConnector3">
            <a:avLst>
              <a:gd name="adj1" fmla="val 3247"/>
            </a:avLst>
          </a:prstGeom>
          <a:noFill/>
          <a:ln w="4140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79" name="Immagine 1" descr=""/>
          <p:cNvPicPr/>
          <p:nvPr/>
        </p:nvPicPr>
        <p:blipFill>
          <a:blip r:embed="rId3"/>
          <a:stretch/>
        </p:blipFill>
        <p:spPr>
          <a:xfrm>
            <a:off x="5905440" y="5522040"/>
            <a:ext cx="1918080" cy="119124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80" name="CustomShape 3"/>
          <p:cNvSpPr/>
          <p:nvPr/>
        </p:nvSpPr>
        <p:spPr>
          <a:xfrm flipH="1" rot="16200000">
            <a:off x="5224320" y="5584320"/>
            <a:ext cx="806760" cy="529560"/>
          </a:xfrm>
          <a:prstGeom prst="bentConnector2">
            <a:avLst/>
          </a:prstGeom>
          <a:noFill/>
          <a:ln w="3816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Picture 2" descr=""/>
          <p:cNvPicPr/>
          <p:nvPr/>
        </p:nvPicPr>
        <p:blipFill>
          <a:blip r:embed="rId1"/>
          <a:stretch/>
        </p:blipFill>
        <p:spPr>
          <a:xfrm>
            <a:off x="607680" y="628200"/>
            <a:ext cx="6336360" cy="6068880"/>
          </a:xfrm>
          <a:prstGeom prst="rect">
            <a:avLst/>
          </a:prstGeom>
          <a:ln>
            <a:noFill/>
          </a:ln>
        </p:spPr>
      </p:pic>
      <p:sp>
        <p:nvSpPr>
          <p:cNvPr id="382" name="CustomShape 1"/>
          <p:cNvSpPr/>
          <p:nvPr/>
        </p:nvSpPr>
        <p:spPr>
          <a:xfrm>
            <a:off x="0" y="28440"/>
            <a:ext cx="9143640" cy="456120"/>
          </a:xfrm>
          <a:prstGeom prst="rect">
            <a:avLst/>
          </a:prstGeom>
          <a:gradFill>
            <a:gsLst>
              <a:gs pos="0">
                <a:srgbClr val="b9dcca"/>
              </a:gs>
              <a:gs pos="100000">
                <a:srgbClr val="339966"/>
              </a:gs>
            </a:gsLst>
            <a:lin ang="189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CHIMERA/GET event building «offline» MERGER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3" name="CustomShape 2"/>
          <p:cNvSpPr/>
          <p:nvPr/>
        </p:nvSpPr>
        <p:spPr>
          <a:xfrm>
            <a:off x="7094520" y="980640"/>
            <a:ext cx="1872000" cy="1187640"/>
          </a:xfrm>
          <a:prstGeom prst="rect">
            <a:avLst/>
          </a:prstGeom>
          <a:ln>
            <a:solidFill>
              <a:srgbClr val="be4b48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Alpha + </a:t>
            </a:r>
            <a:r>
              <a:rPr b="0" lang="en-US" sz="18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C@16 A.MeV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Gamma-Hoyle experiment 2017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4" name="CustomShape 3"/>
          <p:cNvSpPr/>
          <p:nvPr/>
        </p:nvSpPr>
        <p:spPr>
          <a:xfrm rot="16200000">
            <a:off x="3186360" y="5047200"/>
            <a:ext cx="1583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ΔE Si(</a:t>
            </a:r>
            <a:r>
              <a:rPr b="1" lang="en-U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VME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5" name="CustomShape 4"/>
          <p:cNvSpPr/>
          <p:nvPr/>
        </p:nvSpPr>
        <p:spPr>
          <a:xfrm>
            <a:off x="5498640" y="6165360"/>
            <a:ext cx="1223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CsI - </a:t>
            </a:r>
            <a:r>
              <a:rPr b="1" lang="en-US" sz="18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6" name="CustomShape 5"/>
          <p:cNvSpPr/>
          <p:nvPr/>
        </p:nvSpPr>
        <p:spPr>
          <a:xfrm>
            <a:off x="1290960" y="1586160"/>
            <a:ext cx="26892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Testing data correlation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7" name="CustomShape 6"/>
          <p:cNvSpPr/>
          <p:nvPr/>
        </p:nvSpPr>
        <p:spPr>
          <a:xfrm>
            <a:off x="4860000" y="1787040"/>
            <a:ext cx="1583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AGET Pattern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8" name="CustomShape 7"/>
          <p:cNvSpPr/>
          <p:nvPr/>
        </p:nvSpPr>
        <p:spPr>
          <a:xfrm>
            <a:off x="6302520" y="3509640"/>
            <a:ext cx="158364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Chimera Ring Si- Timing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Pattern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9" name="CustomShape 8"/>
          <p:cNvSpPr/>
          <p:nvPr/>
        </p:nvSpPr>
        <p:spPr>
          <a:xfrm>
            <a:off x="2656080" y="5530320"/>
            <a:ext cx="11505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Fast-Slow (</a:t>
            </a:r>
            <a:r>
              <a:rPr b="1" lang="en-US" sz="18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GET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0" name="CustomShape 9"/>
          <p:cNvSpPr/>
          <p:nvPr/>
        </p:nvSpPr>
        <p:spPr>
          <a:xfrm>
            <a:off x="2635920" y="3360960"/>
            <a:ext cx="143172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Multiplicity trigger analog signal (</a:t>
            </a:r>
            <a:r>
              <a:rPr b="1" lang="en-U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VME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1" name="CustomShape 10"/>
          <p:cNvSpPr/>
          <p:nvPr/>
        </p:nvSpPr>
        <p:spPr>
          <a:xfrm>
            <a:off x="2982960" y="2616120"/>
            <a:ext cx="737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VME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2" name="CustomShape 11"/>
          <p:cNvSpPr/>
          <p:nvPr/>
        </p:nvSpPr>
        <p:spPr>
          <a:xfrm rot="16200000">
            <a:off x="1203840" y="2064960"/>
            <a:ext cx="737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3" name="CustomShape 12"/>
          <p:cNvSpPr/>
          <p:nvPr/>
        </p:nvSpPr>
        <p:spPr>
          <a:xfrm>
            <a:off x="7202520" y="4806720"/>
            <a:ext cx="1656000" cy="1187640"/>
          </a:xfrm>
          <a:prstGeom prst="rect">
            <a:avLst/>
          </a:prstGeom>
          <a:ln>
            <a:solidFill>
              <a:srgbClr val="98b855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«On-line» data monitoring with  the Merger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split dir="out" orient="vert"/>
  </p:transition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CustomShape 1"/>
          <p:cNvSpPr/>
          <p:nvPr/>
        </p:nvSpPr>
        <p:spPr>
          <a:xfrm>
            <a:off x="0" y="28440"/>
            <a:ext cx="9143640" cy="1187640"/>
          </a:xfrm>
          <a:prstGeom prst="rect">
            <a:avLst/>
          </a:prstGeom>
          <a:gradFill>
            <a:gsLst>
              <a:gs pos="0">
                <a:srgbClr val="b9dcca"/>
              </a:gs>
              <a:gs pos="100000">
                <a:srgbClr val="339966"/>
              </a:gs>
            </a:gsLst>
            <a:lin ang="189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But:  Remind that in a R</a:t>
            </a:r>
            <a:r>
              <a:rPr b="1" lang="en-US" sz="24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</a:t>
            </a: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 environment at GSI we have, with «</a:t>
            </a:r>
            <a:r>
              <a:rPr b="1" lang="en-US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high probability», </a:t>
            </a: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</a:t>
            </a:r>
            <a:r>
              <a:rPr b="1" lang="en-US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work and adapt our data unpacking and analysis to the </a:t>
            </a:r>
            <a:r>
              <a:rPr b="1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FairRoot (and derived R3BRoot) </a:t>
            </a: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environment . . . . . .  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5" name="CustomShape 2"/>
          <p:cNvSpPr/>
          <p:nvPr/>
        </p:nvSpPr>
        <p:spPr>
          <a:xfrm>
            <a:off x="251640" y="5166360"/>
            <a:ext cx="59140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Dmytro Kresan </a:t>
            </a:r>
            <a:r>
              <a:rPr b="0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et al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2015 </a:t>
            </a:r>
            <a:r>
              <a:rPr b="0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J. Phys.: Conf. Ser. 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664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082021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6" name="Picture 2" descr=""/>
          <p:cNvPicPr/>
          <p:nvPr/>
        </p:nvPicPr>
        <p:blipFill>
          <a:blip r:embed="rId1"/>
          <a:stretch/>
        </p:blipFill>
        <p:spPr>
          <a:xfrm>
            <a:off x="254520" y="1494000"/>
            <a:ext cx="5914080" cy="3672000"/>
          </a:xfrm>
          <a:prstGeom prst="rect">
            <a:avLst/>
          </a:prstGeom>
          <a:ln>
            <a:noFill/>
          </a:ln>
        </p:spPr>
      </p:pic>
      <p:pic>
        <p:nvPicPr>
          <p:cNvPr id="397" name="Picture 3" descr=""/>
          <p:cNvPicPr/>
          <p:nvPr/>
        </p:nvPicPr>
        <p:blipFill>
          <a:blip r:embed="rId2"/>
          <a:stretch/>
        </p:blipFill>
        <p:spPr>
          <a:xfrm>
            <a:off x="6372360" y="2206440"/>
            <a:ext cx="2632320" cy="2959920"/>
          </a:xfrm>
          <a:prstGeom prst="rect">
            <a:avLst/>
          </a:prstGeom>
          <a:ln>
            <a:noFill/>
          </a:ln>
        </p:spPr>
      </p:pic>
      <p:pic>
        <p:nvPicPr>
          <p:cNvPr id="398" name="Picture 7" descr=""/>
          <p:cNvPicPr/>
          <p:nvPr/>
        </p:nvPicPr>
        <p:blipFill>
          <a:blip r:embed="rId3"/>
          <a:stretch/>
        </p:blipFill>
        <p:spPr>
          <a:xfrm>
            <a:off x="7024680" y="1052280"/>
            <a:ext cx="1980000" cy="865440"/>
          </a:xfrm>
          <a:prstGeom prst="rect">
            <a:avLst/>
          </a:prstGeom>
          <a:ln>
            <a:noFill/>
          </a:ln>
        </p:spPr>
      </p:pic>
      <p:sp>
        <p:nvSpPr>
          <p:cNvPr id="399" name="CustomShape 3"/>
          <p:cNvSpPr/>
          <p:nvPr/>
        </p:nvSpPr>
        <p:spPr>
          <a:xfrm>
            <a:off x="7024680" y="1918080"/>
            <a:ext cx="19800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R3B-Root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CustomShape 1"/>
          <p:cNvSpPr/>
          <p:nvPr/>
        </p:nvSpPr>
        <p:spPr>
          <a:xfrm>
            <a:off x="755640" y="548640"/>
            <a:ext cx="5435640" cy="2528280"/>
          </a:xfrm>
          <a:prstGeom prst="rect">
            <a:avLst/>
          </a:prstGeom>
          <a:ln>
            <a:solidFill>
              <a:srgbClr val="be4b48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 Conclusion:   </a:t>
            </a:r>
            <a:r>
              <a:rPr b="0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This is a starting point discussion . . . . . . . . 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CustomShape 1"/>
          <p:cNvSpPr/>
          <p:nvPr/>
        </p:nvSpPr>
        <p:spPr>
          <a:xfrm>
            <a:off x="4176360" y="3141000"/>
            <a:ext cx="143964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FINE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CustomShape 1"/>
          <p:cNvSpPr/>
          <p:nvPr/>
        </p:nvSpPr>
        <p:spPr>
          <a:xfrm>
            <a:off x="1080720" y="1410120"/>
            <a:ext cx="5882400" cy="2285640"/>
          </a:xfrm>
          <a:prstGeom prst="rect">
            <a:avLst/>
          </a:prstGeom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</p:sp>
      <p:sp>
        <p:nvSpPr>
          <p:cNvPr id="403" name="CustomShape 2"/>
          <p:cNvSpPr/>
          <p:nvPr/>
        </p:nvSpPr>
        <p:spPr>
          <a:xfrm>
            <a:off x="792720" y="2833560"/>
            <a:ext cx="2850480" cy="24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headEnd len="med" type="oval" w="me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04" name="CustomShape 3"/>
          <p:cNvSpPr/>
          <p:nvPr/>
        </p:nvSpPr>
        <p:spPr>
          <a:xfrm>
            <a:off x="5287320" y="2248560"/>
            <a:ext cx="2774160" cy="304560"/>
          </a:xfrm>
          <a:prstGeom prst="bentConnector3">
            <a:avLst>
              <a:gd name="adj1" fmla="val 50000"/>
            </a:avLst>
          </a:prstGeom>
          <a:noFill/>
          <a:ln>
            <a:solidFill>
              <a:schemeClr val="accent6"/>
            </a:solidFill>
            <a:custDash>
              <a:ds d="300000" sp="100000"/>
            </a:custDash>
            <a:round/>
            <a:tailEnd len="med" type="arrow" w="med"/>
          </a:ln>
          <a:effectLst>
            <a:outerShdw blurRad="292100" dir="2700000" dist="139700">
              <a:srgbClr val="000000">
                <a:alpha val="43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/>
        </p:style>
      </p:sp>
      <p:sp>
        <p:nvSpPr>
          <p:cNvPr id="405" name="CustomShape 4"/>
          <p:cNvSpPr/>
          <p:nvPr/>
        </p:nvSpPr>
        <p:spPr>
          <a:xfrm flipV="1">
            <a:off x="3763080" y="1943640"/>
            <a:ext cx="4208760" cy="813600"/>
          </a:xfrm>
          <a:prstGeom prst="bentConnector3">
            <a:avLst>
              <a:gd name="adj1" fmla="val -20402"/>
            </a:avLst>
          </a:prstGeom>
          <a:noFill/>
          <a:ln>
            <a:round/>
            <a:tailEnd len="med" type="arrow" w="med"/>
          </a:ln>
          <a:effectLst>
            <a:outerShdw blurRad="292100" dir="2700000" dist="139700" rotWithShape="0">
              <a:srgbClr val="000000">
                <a:alpha val="43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/>
        </p:style>
      </p:sp>
      <p:sp>
        <p:nvSpPr>
          <p:cNvPr id="406" name="CustomShape 5"/>
          <p:cNvSpPr/>
          <p:nvPr/>
        </p:nvSpPr>
        <p:spPr>
          <a:xfrm>
            <a:off x="2315520" y="2629440"/>
            <a:ext cx="863640" cy="456840"/>
          </a:xfrm>
          <a:prstGeom prst="rect">
            <a:avLst/>
          </a:prstGeom>
          <a:ln>
            <a:noFill/>
          </a:ln>
          <a:effectLst>
            <a:outerShdw algn="tr" blurRad="292100" dir="2700000" dist="139700" rotWithShape="0">
              <a:srgbClr val="000000">
                <a:alpha val="4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771f2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Filter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7" name="CustomShape 6"/>
          <p:cNvSpPr/>
          <p:nvPr/>
        </p:nvSpPr>
        <p:spPr>
          <a:xfrm>
            <a:off x="4956480" y="1638720"/>
            <a:ext cx="863640" cy="456840"/>
          </a:xfrm>
          <a:prstGeom prst="rect">
            <a:avLst/>
          </a:prstGeom>
          <a:ln w="28440">
            <a:solidFill>
              <a:schemeClr val="accent2">
                <a:lumMod val="75000"/>
              </a:schemeClr>
            </a:solidFill>
            <a:round/>
          </a:ln>
          <a:effectLst>
            <a:outerShdw algn="tr" blurRad="292100" dir="2700000" dist="139700" rotWithShape="0">
              <a:srgbClr val="000000">
                <a:alpha val="4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771f2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DISC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8" name="CustomShape 7"/>
          <p:cNvSpPr/>
          <p:nvPr/>
        </p:nvSpPr>
        <p:spPr>
          <a:xfrm>
            <a:off x="5947200" y="1753560"/>
            <a:ext cx="863640" cy="647640"/>
          </a:xfrm>
          <a:prstGeom prst="rect">
            <a:avLst/>
          </a:prstGeom>
          <a:ln w="28440">
            <a:solidFill>
              <a:schemeClr val="accent2">
                <a:lumMod val="75000"/>
              </a:schemeClr>
            </a:solidFill>
            <a:round/>
          </a:ln>
          <a:effectLst>
            <a:outerShdw algn="tr" blurRad="292100" dir="2700000" dist="139700" rotWithShape="0">
              <a:srgbClr val="000000">
                <a:alpha val="4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771f2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771f2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Reg.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9" name="CustomShape 8"/>
          <p:cNvSpPr/>
          <p:nvPr/>
        </p:nvSpPr>
        <p:spPr>
          <a:xfrm>
            <a:off x="6963480" y="2382840"/>
            <a:ext cx="772200" cy="72396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algn="tr" blurRad="292100" dir="2700000" dist="139700" rotWithShape="0">
              <a:srgbClr val="000000">
                <a:alpha val="43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 bit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ADC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0" name="CustomShape 9"/>
          <p:cNvSpPr/>
          <p:nvPr/>
        </p:nvSpPr>
        <p:spPr>
          <a:xfrm>
            <a:off x="1603800" y="1143000"/>
            <a:ext cx="863640" cy="4190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292100" dir="2700000" dist="139700" rotWithShape="0">
              <a:srgbClr val="000000">
                <a:alpha val="43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1" name="CustomShape 10"/>
          <p:cNvSpPr/>
          <p:nvPr/>
        </p:nvSpPr>
        <p:spPr>
          <a:xfrm>
            <a:off x="1705680" y="1562760"/>
            <a:ext cx="22680" cy="1035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arrow" w="med"/>
          </a:ln>
          <a:effectLst>
            <a:outerShdw blurRad="292100" dir="2700000" dist="139700" rotWithShape="0">
              <a:srgbClr val="000000">
                <a:alpha val="43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/>
        </p:style>
      </p:sp>
      <p:sp>
        <p:nvSpPr>
          <p:cNvPr id="412" name="CustomShape 11"/>
          <p:cNvSpPr/>
          <p:nvPr/>
        </p:nvSpPr>
        <p:spPr>
          <a:xfrm>
            <a:off x="-18360" y="2294640"/>
            <a:ext cx="1055880" cy="913320"/>
          </a:xfrm>
          <a:prstGeom prst="rect">
            <a:avLst/>
          </a:prstGeom>
          <a:gradFill>
            <a:gsLst>
              <a:gs pos="4900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/>
          </a:gradFill>
          <a:ln>
            <a:noFill/>
          </a:ln>
          <a:effectLst>
            <a:outerShdw algn="tr" blurRad="292100" dir="2700000" dist="139700">
              <a:srgbClr val="000000">
                <a:alpha val="4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64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analog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channels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3" name="Picture 4" descr=""/>
          <p:cNvPicPr/>
          <p:nvPr/>
        </p:nvPicPr>
        <p:blipFill>
          <a:blip r:embed="rId1"/>
          <a:stretch/>
        </p:blipFill>
        <p:spPr>
          <a:xfrm>
            <a:off x="1872720" y="2617560"/>
            <a:ext cx="222480" cy="143640"/>
          </a:xfrm>
          <a:prstGeom prst="rect">
            <a:avLst/>
          </a:prstGeom>
          <a:ln>
            <a:noFill/>
          </a:ln>
          <a:effectLst>
            <a:outerShdw algn="tr" blurRad="292100" dir="2700000" dist="139700" rotWithShape="0">
              <a:srgbClr val="000000">
                <a:alpha val="43000"/>
              </a:srgbClr>
            </a:outerShdw>
          </a:effectLst>
        </p:spPr>
      </p:pic>
      <p:pic>
        <p:nvPicPr>
          <p:cNvPr id="414" name="Picture 4" descr=""/>
          <p:cNvPicPr/>
          <p:nvPr/>
        </p:nvPicPr>
        <p:blipFill>
          <a:blip r:embed="rId2"/>
          <a:stretch/>
        </p:blipFill>
        <p:spPr>
          <a:xfrm>
            <a:off x="4602240" y="2850480"/>
            <a:ext cx="222480" cy="143640"/>
          </a:xfrm>
          <a:prstGeom prst="rect">
            <a:avLst/>
          </a:prstGeom>
          <a:ln>
            <a:noFill/>
          </a:ln>
          <a:effectLst>
            <a:outerShdw algn="tr" blurRad="292100" dir="2700000" dist="139700" rotWithShape="0">
              <a:srgbClr val="000000">
                <a:alpha val="43000"/>
              </a:srgbClr>
            </a:outerShdw>
          </a:effectLst>
        </p:spPr>
      </p:pic>
      <p:sp>
        <p:nvSpPr>
          <p:cNvPr id="415" name="Line 12"/>
          <p:cNvSpPr/>
          <p:nvPr/>
        </p:nvSpPr>
        <p:spPr>
          <a:xfrm flipV="1">
            <a:off x="5514840" y="3010320"/>
            <a:ext cx="1440" cy="914400"/>
          </a:xfrm>
          <a:prstGeom prst="line">
            <a:avLst/>
          </a:prstGeom>
          <a:ln>
            <a:round/>
            <a:tailEnd len="med" type="triangle" w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/>
        </p:style>
      </p:sp>
      <p:sp>
        <p:nvSpPr>
          <p:cNvPr id="416" name="CustomShape 13"/>
          <p:cNvSpPr/>
          <p:nvPr/>
        </p:nvSpPr>
        <p:spPr>
          <a:xfrm>
            <a:off x="3567600" y="2833560"/>
            <a:ext cx="3460320" cy="24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accent6"/>
            </a:solidFill>
            <a:custDash>
              <a:ds d="300000" sp="100000"/>
            </a:custDash>
            <a:round/>
            <a:tailEnd len="med" type="arrow" w="med"/>
          </a:ln>
          <a:effectLst>
            <a:outerShdw blurRad="292100" dir="2700000" dist="139700">
              <a:srgbClr val="000000">
                <a:alpha val="43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/>
        </p:style>
      </p:sp>
      <p:sp>
        <p:nvSpPr>
          <p:cNvPr id="417" name="CustomShape 14"/>
          <p:cNvSpPr/>
          <p:nvPr/>
        </p:nvSpPr>
        <p:spPr>
          <a:xfrm>
            <a:off x="7940160" y="1561320"/>
            <a:ext cx="914040" cy="1142640"/>
          </a:xfrm>
          <a:prstGeom prst="rect">
            <a:avLst/>
          </a:prstGeom>
          <a:ln>
            <a:noFill/>
          </a:ln>
          <a:effectLst>
            <a:outerShdw blurRad="292100" dir="2700000" dist="139700">
              <a:srgbClr val="000000">
                <a:alpha val="4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/>
        </p:style>
      </p:sp>
      <p:sp>
        <p:nvSpPr>
          <p:cNvPr id="418" name="CustomShape 15"/>
          <p:cNvSpPr/>
          <p:nvPr/>
        </p:nvSpPr>
        <p:spPr>
          <a:xfrm>
            <a:off x="5032800" y="2553120"/>
            <a:ext cx="863640" cy="431640"/>
          </a:xfrm>
          <a:prstGeom prst="rect">
            <a:avLst/>
          </a:prstGeom>
          <a:ln>
            <a:noFill/>
          </a:ln>
          <a:effectLst>
            <a:outerShdw algn="tr" blurRad="292100" dir="2700000" dist="139700" rotWithShape="0">
              <a:srgbClr val="000000">
                <a:alpha val="4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771f2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Mulx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9" name="CustomShape 16"/>
          <p:cNvSpPr/>
          <p:nvPr/>
        </p:nvSpPr>
        <p:spPr>
          <a:xfrm>
            <a:off x="3458520" y="2095920"/>
            <a:ext cx="1366560" cy="1523520"/>
          </a:xfrm>
          <a:prstGeom prst="rect">
            <a:avLst/>
          </a:prstGeom>
          <a:ln w="38160">
            <a:solidFill>
              <a:schemeClr val="accent2">
                <a:lumMod val="75000"/>
              </a:schemeClr>
            </a:solidFill>
            <a:round/>
          </a:ln>
          <a:effectLst>
            <a:outerShdw algn="tr" blurRad="292100" dir="2700000" dist="139700" rotWithShape="0">
              <a:srgbClr val="000000">
                <a:alpha val="4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771f2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</a:t>
            </a:r>
            <a:r>
              <a:rPr b="0" lang="en-US" sz="1400" spc="-1" strike="noStrike">
                <a:solidFill>
                  <a:srgbClr val="771f2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na.  Mem. SCA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0" name="CustomShape 17"/>
          <p:cNvSpPr/>
          <p:nvPr/>
        </p:nvSpPr>
        <p:spPr>
          <a:xfrm>
            <a:off x="8073720" y="1781280"/>
            <a:ext cx="685440" cy="364680"/>
          </a:xfrm>
          <a:prstGeom prst="rect">
            <a:avLst/>
          </a:prstGeom>
          <a:noFill/>
          <a:ln>
            <a:noFill/>
          </a:ln>
          <a:effectLst>
            <a:outerShdw blurRad="292100" dir="2700000" dist="139700">
              <a:srgbClr val="000000">
                <a:alpha val="4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CoBo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1" name="CustomShape 18"/>
          <p:cNvSpPr/>
          <p:nvPr/>
        </p:nvSpPr>
        <p:spPr>
          <a:xfrm>
            <a:off x="7954200" y="2858040"/>
            <a:ext cx="914040" cy="364680"/>
          </a:xfrm>
          <a:prstGeom prst="rect">
            <a:avLst/>
          </a:prstGeom>
          <a:noFill/>
          <a:ln>
            <a:noFill/>
          </a:ln>
          <a:effectLst>
            <a:outerShdw blurRad="292100" dir="2700000" dist="139700">
              <a:srgbClr val="000000">
                <a:alpha val="4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Trigger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2" name="CustomShape 19"/>
          <p:cNvSpPr/>
          <p:nvPr/>
        </p:nvSpPr>
        <p:spPr>
          <a:xfrm>
            <a:off x="7954200" y="2934360"/>
            <a:ext cx="914040" cy="1063080"/>
          </a:xfrm>
          <a:prstGeom prst="rect">
            <a:avLst/>
          </a:prstGeom>
          <a:ln>
            <a:noFill/>
          </a:ln>
          <a:effectLst>
            <a:outerShdw blurRad="292100" dir="2700000" dist="139700" rotWithShape="0">
              <a:srgbClr val="000000">
                <a:alpha val="43000"/>
              </a:srgbClr>
            </a:outerShdw>
            <a:reflection algn="bl" blurRad="6350" dir="5400000" endA="300" endPos="35000" rotWithShape="0" stA="52000" sy="-10000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Mutant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</a:t>
            </a:r>
            <a:r>
              <a:rPr b="1" lang="en-US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rigger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FPGA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3" name="CustomShape 20"/>
          <p:cNvSpPr/>
          <p:nvPr/>
        </p:nvSpPr>
        <p:spPr>
          <a:xfrm>
            <a:off x="3698640" y="2737080"/>
            <a:ext cx="975600" cy="348840"/>
          </a:xfrm>
          <a:prstGeom prst="can">
            <a:avLst>
              <a:gd name="adj" fmla="val 25000"/>
            </a:avLst>
          </a:prstGeom>
          <a:pattFill prst="ltVert">
            <a:fgClr>
              <a:srgbClr val="ffff99"/>
            </a:fgClr>
            <a:bgClr>
              <a:srgbClr val="ffffff"/>
            </a:bgClr>
          </a:patt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4" name="CustomShape 21"/>
          <p:cNvSpPr/>
          <p:nvPr/>
        </p:nvSpPr>
        <p:spPr>
          <a:xfrm>
            <a:off x="3697560" y="2782800"/>
            <a:ext cx="31680" cy="275040"/>
          </a:xfrm>
          <a:custGeom>
            <a:avLst/>
            <a:gdLst/>
            <a:ahLst/>
            <a:rect l="l" t="t" r="r" b="b"/>
            <a:pathLst>
              <a:path w="52" h="1235">
                <a:moveTo>
                  <a:pt x="1" y="0"/>
                </a:moveTo>
                <a:lnTo>
                  <a:pt x="1" y="648"/>
                </a:lnTo>
                <a:lnTo>
                  <a:pt x="0" y="1175"/>
                </a:lnTo>
                <a:lnTo>
                  <a:pt x="12" y="1203"/>
                </a:lnTo>
                <a:lnTo>
                  <a:pt x="34" y="1221"/>
                </a:lnTo>
                <a:lnTo>
                  <a:pt x="52" y="1235"/>
                </a:lnTo>
                <a:lnTo>
                  <a:pt x="52" y="59"/>
                </a:lnTo>
                <a:lnTo>
                  <a:pt x="37" y="48"/>
                </a:lnTo>
                <a:lnTo>
                  <a:pt x="19" y="29"/>
                </a:lnTo>
                <a:lnTo>
                  <a:pt x="1" y="0"/>
                </a:lnTo>
                <a:close/>
              </a:path>
            </a:pathLst>
          </a:custGeom>
          <a:solidFill>
            <a:schemeClr val="bg1"/>
          </a:solidFill>
          <a:ln w="6480">
            <a:solidFill>
              <a:srgbClr val="3333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5" name="CustomShape 22"/>
          <p:cNvSpPr/>
          <p:nvPr/>
        </p:nvSpPr>
        <p:spPr>
          <a:xfrm>
            <a:off x="3729960" y="2795040"/>
            <a:ext cx="31680" cy="268920"/>
          </a:xfrm>
          <a:custGeom>
            <a:avLst/>
            <a:gdLst/>
            <a:ahLst/>
            <a:rect l="l" t="t" r="r" b="b"/>
            <a:pathLst>
              <a:path w="52" h="1208">
                <a:moveTo>
                  <a:pt x="1" y="0"/>
                </a:moveTo>
                <a:lnTo>
                  <a:pt x="1" y="648"/>
                </a:lnTo>
                <a:lnTo>
                  <a:pt x="0" y="1175"/>
                </a:lnTo>
                <a:lnTo>
                  <a:pt x="16" y="1190"/>
                </a:lnTo>
                <a:lnTo>
                  <a:pt x="32" y="1199"/>
                </a:lnTo>
                <a:lnTo>
                  <a:pt x="52" y="1208"/>
                </a:lnTo>
                <a:lnTo>
                  <a:pt x="52" y="29"/>
                </a:lnTo>
                <a:lnTo>
                  <a:pt x="34" y="22"/>
                </a:lnTo>
                <a:lnTo>
                  <a:pt x="16" y="13"/>
                </a:lnTo>
                <a:lnTo>
                  <a:pt x="1" y="0"/>
                </a:lnTo>
                <a:close/>
              </a:path>
            </a:pathLst>
          </a:custGeom>
          <a:solidFill>
            <a:schemeClr val="bg1"/>
          </a:solidFill>
          <a:ln w="9360">
            <a:solidFill>
              <a:srgbClr val="3333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6" name="CustomShape 23"/>
          <p:cNvSpPr/>
          <p:nvPr/>
        </p:nvSpPr>
        <p:spPr>
          <a:xfrm>
            <a:off x="3761280" y="2801880"/>
            <a:ext cx="31680" cy="266040"/>
          </a:xfrm>
          <a:custGeom>
            <a:avLst/>
            <a:gdLst/>
            <a:ahLst/>
            <a:rect l="l" t="t" r="r" b="b"/>
            <a:pathLst>
              <a:path w="52" h="1195">
                <a:moveTo>
                  <a:pt x="1" y="0"/>
                </a:moveTo>
                <a:lnTo>
                  <a:pt x="1" y="648"/>
                </a:lnTo>
                <a:lnTo>
                  <a:pt x="0" y="1175"/>
                </a:lnTo>
                <a:lnTo>
                  <a:pt x="14" y="1181"/>
                </a:lnTo>
                <a:lnTo>
                  <a:pt x="32" y="1189"/>
                </a:lnTo>
                <a:lnTo>
                  <a:pt x="52" y="1195"/>
                </a:lnTo>
                <a:lnTo>
                  <a:pt x="52" y="20"/>
                </a:lnTo>
                <a:lnTo>
                  <a:pt x="32" y="14"/>
                </a:lnTo>
                <a:lnTo>
                  <a:pt x="16" y="8"/>
                </a:lnTo>
                <a:lnTo>
                  <a:pt x="1" y="0"/>
                </a:lnTo>
                <a:close/>
              </a:path>
            </a:pathLst>
          </a:custGeom>
          <a:solidFill>
            <a:schemeClr val="bg1"/>
          </a:solidFill>
          <a:ln w="9360">
            <a:solidFill>
              <a:srgbClr val="3333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7" name="CustomShape 24"/>
          <p:cNvSpPr/>
          <p:nvPr/>
        </p:nvSpPr>
        <p:spPr>
          <a:xfrm>
            <a:off x="3793320" y="2806200"/>
            <a:ext cx="31680" cy="265680"/>
          </a:xfrm>
          <a:custGeom>
            <a:avLst/>
            <a:gdLst/>
            <a:ahLst/>
            <a:rect l="l" t="t" r="r" b="b"/>
            <a:pathLst>
              <a:path w="52" h="1193">
                <a:moveTo>
                  <a:pt x="1" y="0"/>
                </a:moveTo>
                <a:lnTo>
                  <a:pt x="1" y="648"/>
                </a:lnTo>
                <a:lnTo>
                  <a:pt x="0" y="1175"/>
                </a:lnTo>
                <a:lnTo>
                  <a:pt x="14" y="1181"/>
                </a:lnTo>
                <a:lnTo>
                  <a:pt x="33" y="1187"/>
                </a:lnTo>
                <a:lnTo>
                  <a:pt x="51" y="1193"/>
                </a:lnTo>
                <a:lnTo>
                  <a:pt x="52" y="17"/>
                </a:lnTo>
                <a:lnTo>
                  <a:pt x="33" y="11"/>
                </a:lnTo>
                <a:lnTo>
                  <a:pt x="16" y="8"/>
                </a:lnTo>
                <a:lnTo>
                  <a:pt x="1" y="0"/>
                </a:lnTo>
                <a:close/>
              </a:path>
            </a:pathLst>
          </a:custGeom>
          <a:solidFill>
            <a:schemeClr val="bg1"/>
          </a:solidFill>
          <a:ln w="9360">
            <a:solidFill>
              <a:srgbClr val="3333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8" name="CustomShape 25"/>
          <p:cNvSpPr/>
          <p:nvPr/>
        </p:nvSpPr>
        <p:spPr>
          <a:xfrm>
            <a:off x="3823920" y="2810160"/>
            <a:ext cx="31680" cy="263880"/>
          </a:xfrm>
          <a:custGeom>
            <a:avLst/>
            <a:gdLst/>
            <a:ahLst/>
            <a:rect l="l" t="t" r="r" b="b"/>
            <a:pathLst>
              <a:path w="52" h="1186">
                <a:moveTo>
                  <a:pt x="1" y="0"/>
                </a:moveTo>
                <a:lnTo>
                  <a:pt x="1" y="648"/>
                </a:lnTo>
                <a:lnTo>
                  <a:pt x="0" y="1175"/>
                </a:lnTo>
                <a:lnTo>
                  <a:pt x="13" y="1179"/>
                </a:lnTo>
                <a:lnTo>
                  <a:pt x="32" y="1182"/>
                </a:lnTo>
                <a:lnTo>
                  <a:pt x="52" y="1186"/>
                </a:lnTo>
                <a:lnTo>
                  <a:pt x="52" y="10"/>
                </a:lnTo>
                <a:lnTo>
                  <a:pt x="32" y="6"/>
                </a:lnTo>
                <a:lnTo>
                  <a:pt x="14" y="3"/>
                </a:lnTo>
                <a:lnTo>
                  <a:pt x="1" y="0"/>
                </a:lnTo>
                <a:close/>
              </a:path>
            </a:pathLst>
          </a:custGeom>
          <a:solidFill>
            <a:schemeClr val="bg1"/>
          </a:solidFill>
          <a:ln w="9360">
            <a:solidFill>
              <a:srgbClr val="3333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9" name="CustomShape 26"/>
          <p:cNvSpPr/>
          <p:nvPr/>
        </p:nvSpPr>
        <p:spPr>
          <a:xfrm>
            <a:off x="3854880" y="2812320"/>
            <a:ext cx="31680" cy="263880"/>
          </a:xfrm>
          <a:custGeom>
            <a:avLst/>
            <a:gdLst/>
            <a:ahLst/>
            <a:rect l="l" t="t" r="r" b="b"/>
            <a:pathLst>
              <a:path w="52" h="1186">
                <a:moveTo>
                  <a:pt x="1" y="0"/>
                </a:moveTo>
                <a:lnTo>
                  <a:pt x="1" y="648"/>
                </a:lnTo>
                <a:lnTo>
                  <a:pt x="0" y="1175"/>
                </a:lnTo>
                <a:lnTo>
                  <a:pt x="13" y="1179"/>
                </a:lnTo>
                <a:lnTo>
                  <a:pt x="32" y="1182"/>
                </a:lnTo>
                <a:lnTo>
                  <a:pt x="52" y="1186"/>
                </a:lnTo>
                <a:lnTo>
                  <a:pt x="52" y="10"/>
                </a:lnTo>
                <a:lnTo>
                  <a:pt x="32" y="6"/>
                </a:lnTo>
                <a:lnTo>
                  <a:pt x="14" y="3"/>
                </a:lnTo>
                <a:lnTo>
                  <a:pt x="1" y="0"/>
                </a:lnTo>
                <a:close/>
              </a:path>
            </a:pathLst>
          </a:custGeom>
          <a:solidFill>
            <a:schemeClr val="bg1"/>
          </a:solidFill>
          <a:ln w="9360">
            <a:solidFill>
              <a:srgbClr val="3333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0" name="CustomShape 27"/>
          <p:cNvSpPr/>
          <p:nvPr/>
        </p:nvSpPr>
        <p:spPr>
          <a:xfrm>
            <a:off x="3886200" y="2814840"/>
            <a:ext cx="31680" cy="263880"/>
          </a:xfrm>
          <a:custGeom>
            <a:avLst/>
            <a:gdLst/>
            <a:ahLst/>
            <a:rect l="l" t="t" r="r" b="b"/>
            <a:pathLst>
              <a:path w="52" h="1186">
                <a:moveTo>
                  <a:pt x="1" y="0"/>
                </a:moveTo>
                <a:lnTo>
                  <a:pt x="1" y="648"/>
                </a:lnTo>
                <a:lnTo>
                  <a:pt x="0" y="1175"/>
                </a:lnTo>
                <a:lnTo>
                  <a:pt x="13" y="1179"/>
                </a:lnTo>
                <a:lnTo>
                  <a:pt x="32" y="1182"/>
                </a:lnTo>
                <a:lnTo>
                  <a:pt x="52" y="1186"/>
                </a:lnTo>
                <a:lnTo>
                  <a:pt x="52" y="10"/>
                </a:lnTo>
                <a:lnTo>
                  <a:pt x="32" y="6"/>
                </a:lnTo>
                <a:lnTo>
                  <a:pt x="14" y="3"/>
                </a:lnTo>
                <a:lnTo>
                  <a:pt x="1" y="0"/>
                </a:lnTo>
                <a:close/>
              </a:path>
            </a:pathLst>
          </a:custGeom>
          <a:solidFill>
            <a:schemeClr val="bg1"/>
          </a:solidFill>
          <a:ln w="9360">
            <a:solidFill>
              <a:srgbClr val="3333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1" name="CustomShape 28"/>
          <p:cNvSpPr/>
          <p:nvPr/>
        </p:nvSpPr>
        <p:spPr>
          <a:xfrm>
            <a:off x="3916800" y="2817000"/>
            <a:ext cx="32760" cy="263160"/>
          </a:xfrm>
          <a:custGeom>
            <a:avLst/>
            <a:gdLst/>
            <a:ahLst/>
            <a:rect l="l" t="t" r="r" b="b"/>
            <a:pathLst>
              <a:path w="54" h="1182">
                <a:moveTo>
                  <a:pt x="1" y="0"/>
                </a:moveTo>
                <a:lnTo>
                  <a:pt x="1" y="648"/>
                </a:lnTo>
                <a:lnTo>
                  <a:pt x="0" y="1175"/>
                </a:lnTo>
                <a:lnTo>
                  <a:pt x="13" y="1179"/>
                </a:lnTo>
                <a:lnTo>
                  <a:pt x="32" y="1182"/>
                </a:lnTo>
                <a:lnTo>
                  <a:pt x="54" y="1182"/>
                </a:lnTo>
                <a:lnTo>
                  <a:pt x="54" y="8"/>
                </a:lnTo>
                <a:lnTo>
                  <a:pt x="32" y="6"/>
                </a:lnTo>
                <a:lnTo>
                  <a:pt x="14" y="3"/>
                </a:lnTo>
                <a:lnTo>
                  <a:pt x="1" y="0"/>
                </a:lnTo>
                <a:close/>
              </a:path>
            </a:pathLst>
          </a:custGeom>
          <a:solidFill>
            <a:schemeClr val="bg1"/>
          </a:solidFill>
          <a:ln w="9360">
            <a:solidFill>
              <a:srgbClr val="3333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2" name="CustomShape 29"/>
          <p:cNvSpPr/>
          <p:nvPr/>
        </p:nvSpPr>
        <p:spPr>
          <a:xfrm>
            <a:off x="3948840" y="2818800"/>
            <a:ext cx="33480" cy="262800"/>
          </a:xfrm>
          <a:custGeom>
            <a:avLst/>
            <a:gdLst/>
            <a:ahLst/>
            <a:rect l="l" t="t" r="r" b="b"/>
            <a:pathLst>
              <a:path w="55" h="1180">
                <a:moveTo>
                  <a:pt x="0" y="0"/>
                </a:moveTo>
                <a:lnTo>
                  <a:pt x="2" y="646"/>
                </a:lnTo>
                <a:lnTo>
                  <a:pt x="2" y="1174"/>
                </a:lnTo>
                <a:lnTo>
                  <a:pt x="14" y="1177"/>
                </a:lnTo>
                <a:lnTo>
                  <a:pt x="33" y="1180"/>
                </a:lnTo>
                <a:lnTo>
                  <a:pt x="55" y="1180"/>
                </a:lnTo>
                <a:lnTo>
                  <a:pt x="55" y="6"/>
                </a:lnTo>
                <a:lnTo>
                  <a:pt x="33" y="4"/>
                </a:lnTo>
                <a:lnTo>
                  <a:pt x="15" y="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360">
            <a:solidFill>
              <a:srgbClr val="3333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3" name="CustomShape 30"/>
          <p:cNvSpPr/>
          <p:nvPr/>
        </p:nvSpPr>
        <p:spPr>
          <a:xfrm>
            <a:off x="3982680" y="2820600"/>
            <a:ext cx="33480" cy="262800"/>
          </a:xfrm>
          <a:custGeom>
            <a:avLst/>
            <a:gdLst/>
            <a:ahLst/>
            <a:rect l="l" t="t" r="r" b="b"/>
            <a:pathLst>
              <a:path w="55" h="1180">
                <a:moveTo>
                  <a:pt x="0" y="0"/>
                </a:moveTo>
                <a:lnTo>
                  <a:pt x="2" y="646"/>
                </a:lnTo>
                <a:lnTo>
                  <a:pt x="2" y="1174"/>
                </a:lnTo>
                <a:lnTo>
                  <a:pt x="14" y="1177"/>
                </a:lnTo>
                <a:lnTo>
                  <a:pt x="33" y="1180"/>
                </a:lnTo>
                <a:lnTo>
                  <a:pt x="55" y="1180"/>
                </a:lnTo>
                <a:lnTo>
                  <a:pt x="55" y="6"/>
                </a:lnTo>
                <a:lnTo>
                  <a:pt x="33" y="4"/>
                </a:lnTo>
                <a:lnTo>
                  <a:pt x="15" y="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360">
            <a:solidFill>
              <a:srgbClr val="3333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4" name="CustomShape 31"/>
          <p:cNvSpPr/>
          <p:nvPr/>
        </p:nvSpPr>
        <p:spPr>
          <a:xfrm>
            <a:off x="4015800" y="2821680"/>
            <a:ext cx="33480" cy="262800"/>
          </a:xfrm>
          <a:custGeom>
            <a:avLst/>
            <a:gdLst/>
            <a:ahLst/>
            <a:rect l="l" t="t" r="r" b="b"/>
            <a:pathLst>
              <a:path w="55" h="1180">
                <a:moveTo>
                  <a:pt x="0" y="0"/>
                </a:moveTo>
                <a:lnTo>
                  <a:pt x="2" y="646"/>
                </a:lnTo>
                <a:lnTo>
                  <a:pt x="2" y="1174"/>
                </a:lnTo>
                <a:lnTo>
                  <a:pt x="14" y="1177"/>
                </a:lnTo>
                <a:lnTo>
                  <a:pt x="33" y="1180"/>
                </a:lnTo>
                <a:lnTo>
                  <a:pt x="55" y="1180"/>
                </a:lnTo>
                <a:lnTo>
                  <a:pt x="55" y="6"/>
                </a:lnTo>
                <a:lnTo>
                  <a:pt x="33" y="4"/>
                </a:lnTo>
                <a:lnTo>
                  <a:pt x="15" y="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360">
            <a:solidFill>
              <a:srgbClr val="3333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5" name="CustomShape 32"/>
          <p:cNvSpPr/>
          <p:nvPr/>
        </p:nvSpPr>
        <p:spPr>
          <a:xfrm>
            <a:off x="4643280" y="2783160"/>
            <a:ext cx="32400" cy="275040"/>
          </a:xfrm>
          <a:custGeom>
            <a:avLst/>
            <a:gdLst/>
            <a:ahLst/>
            <a:rect l="l" t="t" r="r" b="b"/>
            <a:pathLst>
              <a:path w="52" h="1235">
                <a:moveTo>
                  <a:pt x="1" y="0"/>
                </a:moveTo>
                <a:lnTo>
                  <a:pt x="1" y="648"/>
                </a:lnTo>
                <a:lnTo>
                  <a:pt x="0" y="1175"/>
                </a:lnTo>
                <a:lnTo>
                  <a:pt x="12" y="1203"/>
                </a:lnTo>
                <a:lnTo>
                  <a:pt x="34" y="1221"/>
                </a:lnTo>
                <a:lnTo>
                  <a:pt x="52" y="1235"/>
                </a:lnTo>
                <a:lnTo>
                  <a:pt x="52" y="59"/>
                </a:lnTo>
                <a:lnTo>
                  <a:pt x="37" y="48"/>
                </a:lnTo>
                <a:lnTo>
                  <a:pt x="19" y="29"/>
                </a:lnTo>
                <a:lnTo>
                  <a:pt x="1" y="0"/>
                </a:lnTo>
                <a:close/>
              </a:path>
            </a:pathLst>
          </a:custGeom>
          <a:solidFill>
            <a:schemeClr val="bg1"/>
          </a:solidFill>
          <a:ln w="6480">
            <a:solidFill>
              <a:srgbClr val="3333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6" name="CustomShape 33"/>
          <p:cNvSpPr/>
          <p:nvPr/>
        </p:nvSpPr>
        <p:spPr>
          <a:xfrm>
            <a:off x="4610880" y="2795400"/>
            <a:ext cx="32400" cy="268920"/>
          </a:xfrm>
          <a:custGeom>
            <a:avLst/>
            <a:gdLst/>
            <a:ahLst/>
            <a:rect l="l" t="t" r="r" b="b"/>
            <a:pathLst>
              <a:path w="52" h="1208">
                <a:moveTo>
                  <a:pt x="1" y="0"/>
                </a:moveTo>
                <a:lnTo>
                  <a:pt x="1" y="648"/>
                </a:lnTo>
                <a:lnTo>
                  <a:pt x="0" y="1175"/>
                </a:lnTo>
                <a:lnTo>
                  <a:pt x="16" y="1190"/>
                </a:lnTo>
                <a:lnTo>
                  <a:pt x="32" y="1199"/>
                </a:lnTo>
                <a:lnTo>
                  <a:pt x="52" y="1208"/>
                </a:lnTo>
                <a:lnTo>
                  <a:pt x="52" y="29"/>
                </a:lnTo>
                <a:lnTo>
                  <a:pt x="34" y="22"/>
                </a:lnTo>
                <a:lnTo>
                  <a:pt x="16" y="13"/>
                </a:lnTo>
                <a:lnTo>
                  <a:pt x="1" y="0"/>
                </a:lnTo>
                <a:close/>
              </a:path>
            </a:pathLst>
          </a:custGeom>
          <a:solidFill>
            <a:schemeClr val="bg1"/>
          </a:solidFill>
          <a:ln w="9360">
            <a:solidFill>
              <a:srgbClr val="3333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7" name="CustomShape 34"/>
          <p:cNvSpPr/>
          <p:nvPr/>
        </p:nvSpPr>
        <p:spPr>
          <a:xfrm>
            <a:off x="4579200" y="2801880"/>
            <a:ext cx="32400" cy="266040"/>
          </a:xfrm>
          <a:custGeom>
            <a:avLst/>
            <a:gdLst/>
            <a:ahLst/>
            <a:rect l="l" t="t" r="r" b="b"/>
            <a:pathLst>
              <a:path w="52" h="1195">
                <a:moveTo>
                  <a:pt x="1" y="0"/>
                </a:moveTo>
                <a:lnTo>
                  <a:pt x="1" y="648"/>
                </a:lnTo>
                <a:lnTo>
                  <a:pt x="0" y="1175"/>
                </a:lnTo>
                <a:lnTo>
                  <a:pt x="14" y="1181"/>
                </a:lnTo>
                <a:lnTo>
                  <a:pt x="32" y="1189"/>
                </a:lnTo>
                <a:lnTo>
                  <a:pt x="52" y="1195"/>
                </a:lnTo>
                <a:lnTo>
                  <a:pt x="52" y="20"/>
                </a:lnTo>
                <a:lnTo>
                  <a:pt x="32" y="14"/>
                </a:lnTo>
                <a:lnTo>
                  <a:pt x="16" y="8"/>
                </a:lnTo>
                <a:lnTo>
                  <a:pt x="1" y="0"/>
                </a:lnTo>
                <a:close/>
              </a:path>
            </a:pathLst>
          </a:custGeom>
          <a:solidFill>
            <a:schemeClr val="bg1"/>
          </a:solidFill>
          <a:ln w="9360">
            <a:solidFill>
              <a:srgbClr val="3333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8" name="CustomShape 35"/>
          <p:cNvSpPr/>
          <p:nvPr/>
        </p:nvSpPr>
        <p:spPr>
          <a:xfrm>
            <a:off x="4547520" y="2806560"/>
            <a:ext cx="32400" cy="265680"/>
          </a:xfrm>
          <a:custGeom>
            <a:avLst/>
            <a:gdLst/>
            <a:ahLst/>
            <a:rect l="l" t="t" r="r" b="b"/>
            <a:pathLst>
              <a:path w="52" h="1193">
                <a:moveTo>
                  <a:pt x="1" y="0"/>
                </a:moveTo>
                <a:lnTo>
                  <a:pt x="1" y="648"/>
                </a:lnTo>
                <a:lnTo>
                  <a:pt x="0" y="1175"/>
                </a:lnTo>
                <a:lnTo>
                  <a:pt x="14" y="1181"/>
                </a:lnTo>
                <a:lnTo>
                  <a:pt x="33" y="1187"/>
                </a:lnTo>
                <a:lnTo>
                  <a:pt x="51" y="1193"/>
                </a:lnTo>
                <a:lnTo>
                  <a:pt x="52" y="17"/>
                </a:lnTo>
                <a:lnTo>
                  <a:pt x="33" y="11"/>
                </a:lnTo>
                <a:lnTo>
                  <a:pt x="16" y="8"/>
                </a:lnTo>
                <a:lnTo>
                  <a:pt x="1" y="0"/>
                </a:lnTo>
                <a:close/>
              </a:path>
            </a:pathLst>
          </a:custGeom>
          <a:solidFill>
            <a:schemeClr val="bg1"/>
          </a:solidFill>
          <a:ln w="9360">
            <a:solidFill>
              <a:srgbClr val="3333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9" name="CustomShape 36"/>
          <p:cNvSpPr/>
          <p:nvPr/>
        </p:nvSpPr>
        <p:spPr>
          <a:xfrm>
            <a:off x="4516560" y="2810160"/>
            <a:ext cx="32400" cy="263880"/>
          </a:xfrm>
          <a:custGeom>
            <a:avLst/>
            <a:gdLst/>
            <a:ahLst/>
            <a:rect l="l" t="t" r="r" b="b"/>
            <a:pathLst>
              <a:path w="52" h="1186">
                <a:moveTo>
                  <a:pt x="1" y="0"/>
                </a:moveTo>
                <a:lnTo>
                  <a:pt x="1" y="648"/>
                </a:lnTo>
                <a:lnTo>
                  <a:pt x="0" y="1175"/>
                </a:lnTo>
                <a:lnTo>
                  <a:pt x="13" y="1179"/>
                </a:lnTo>
                <a:lnTo>
                  <a:pt x="32" y="1182"/>
                </a:lnTo>
                <a:lnTo>
                  <a:pt x="52" y="1186"/>
                </a:lnTo>
                <a:lnTo>
                  <a:pt x="52" y="10"/>
                </a:lnTo>
                <a:lnTo>
                  <a:pt x="32" y="6"/>
                </a:lnTo>
                <a:lnTo>
                  <a:pt x="14" y="3"/>
                </a:lnTo>
                <a:lnTo>
                  <a:pt x="1" y="0"/>
                </a:lnTo>
                <a:close/>
              </a:path>
            </a:pathLst>
          </a:custGeom>
          <a:solidFill>
            <a:schemeClr val="bg1"/>
          </a:solidFill>
          <a:ln w="9360">
            <a:solidFill>
              <a:srgbClr val="3333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0" name="CustomShape 37"/>
          <p:cNvSpPr/>
          <p:nvPr/>
        </p:nvSpPr>
        <p:spPr>
          <a:xfrm>
            <a:off x="4485960" y="2812680"/>
            <a:ext cx="32400" cy="263880"/>
          </a:xfrm>
          <a:custGeom>
            <a:avLst/>
            <a:gdLst/>
            <a:ahLst/>
            <a:rect l="l" t="t" r="r" b="b"/>
            <a:pathLst>
              <a:path w="52" h="1186">
                <a:moveTo>
                  <a:pt x="1" y="0"/>
                </a:moveTo>
                <a:lnTo>
                  <a:pt x="1" y="648"/>
                </a:lnTo>
                <a:lnTo>
                  <a:pt x="0" y="1175"/>
                </a:lnTo>
                <a:lnTo>
                  <a:pt x="13" y="1179"/>
                </a:lnTo>
                <a:lnTo>
                  <a:pt x="32" y="1182"/>
                </a:lnTo>
                <a:lnTo>
                  <a:pt x="52" y="1186"/>
                </a:lnTo>
                <a:lnTo>
                  <a:pt x="52" y="10"/>
                </a:lnTo>
                <a:lnTo>
                  <a:pt x="32" y="6"/>
                </a:lnTo>
                <a:lnTo>
                  <a:pt x="14" y="3"/>
                </a:lnTo>
                <a:lnTo>
                  <a:pt x="1" y="0"/>
                </a:lnTo>
                <a:close/>
              </a:path>
            </a:pathLst>
          </a:custGeom>
          <a:solidFill>
            <a:schemeClr val="bg1"/>
          </a:solidFill>
          <a:ln w="9360">
            <a:solidFill>
              <a:srgbClr val="3333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1" name="CustomShape 38"/>
          <p:cNvSpPr/>
          <p:nvPr/>
        </p:nvSpPr>
        <p:spPr>
          <a:xfrm>
            <a:off x="4454640" y="2815200"/>
            <a:ext cx="32400" cy="263880"/>
          </a:xfrm>
          <a:custGeom>
            <a:avLst/>
            <a:gdLst/>
            <a:ahLst/>
            <a:rect l="l" t="t" r="r" b="b"/>
            <a:pathLst>
              <a:path w="52" h="1186">
                <a:moveTo>
                  <a:pt x="1" y="0"/>
                </a:moveTo>
                <a:lnTo>
                  <a:pt x="1" y="648"/>
                </a:lnTo>
                <a:lnTo>
                  <a:pt x="0" y="1175"/>
                </a:lnTo>
                <a:lnTo>
                  <a:pt x="13" y="1179"/>
                </a:lnTo>
                <a:lnTo>
                  <a:pt x="32" y="1182"/>
                </a:lnTo>
                <a:lnTo>
                  <a:pt x="52" y="1186"/>
                </a:lnTo>
                <a:lnTo>
                  <a:pt x="52" y="10"/>
                </a:lnTo>
                <a:lnTo>
                  <a:pt x="32" y="6"/>
                </a:lnTo>
                <a:lnTo>
                  <a:pt x="14" y="3"/>
                </a:lnTo>
                <a:lnTo>
                  <a:pt x="1" y="0"/>
                </a:lnTo>
                <a:close/>
              </a:path>
            </a:pathLst>
          </a:custGeom>
          <a:solidFill>
            <a:schemeClr val="bg1"/>
          </a:solidFill>
          <a:ln w="9360">
            <a:solidFill>
              <a:srgbClr val="3333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2" name="CustomShape 39"/>
          <p:cNvSpPr/>
          <p:nvPr/>
        </p:nvSpPr>
        <p:spPr>
          <a:xfrm>
            <a:off x="4422600" y="2817000"/>
            <a:ext cx="33480" cy="263160"/>
          </a:xfrm>
          <a:custGeom>
            <a:avLst/>
            <a:gdLst/>
            <a:ahLst/>
            <a:rect l="l" t="t" r="r" b="b"/>
            <a:pathLst>
              <a:path w="54" h="1182">
                <a:moveTo>
                  <a:pt x="1" y="0"/>
                </a:moveTo>
                <a:lnTo>
                  <a:pt x="1" y="648"/>
                </a:lnTo>
                <a:lnTo>
                  <a:pt x="0" y="1175"/>
                </a:lnTo>
                <a:lnTo>
                  <a:pt x="13" y="1179"/>
                </a:lnTo>
                <a:lnTo>
                  <a:pt x="32" y="1182"/>
                </a:lnTo>
                <a:lnTo>
                  <a:pt x="54" y="1182"/>
                </a:lnTo>
                <a:lnTo>
                  <a:pt x="54" y="8"/>
                </a:lnTo>
                <a:lnTo>
                  <a:pt x="32" y="6"/>
                </a:lnTo>
                <a:lnTo>
                  <a:pt x="14" y="3"/>
                </a:lnTo>
                <a:lnTo>
                  <a:pt x="1" y="0"/>
                </a:lnTo>
                <a:close/>
              </a:path>
            </a:pathLst>
          </a:custGeom>
          <a:solidFill>
            <a:schemeClr val="bg1"/>
          </a:solidFill>
          <a:ln w="9360">
            <a:solidFill>
              <a:srgbClr val="3333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3" name="CustomShape 40"/>
          <p:cNvSpPr/>
          <p:nvPr/>
        </p:nvSpPr>
        <p:spPr>
          <a:xfrm>
            <a:off x="4390200" y="2818800"/>
            <a:ext cx="34200" cy="262800"/>
          </a:xfrm>
          <a:custGeom>
            <a:avLst/>
            <a:gdLst/>
            <a:ahLst/>
            <a:rect l="l" t="t" r="r" b="b"/>
            <a:pathLst>
              <a:path w="55" h="1180">
                <a:moveTo>
                  <a:pt x="0" y="0"/>
                </a:moveTo>
                <a:lnTo>
                  <a:pt x="2" y="646"/>
                </a:lnTo>
                <a:lnTo>
                  <a:pt x="2" y="1174"/>
                </a:lnTo>
                <a:lnTo>
                  <a:pt x="14" y="1177"/>
                </a:lnTo>
                <a:lnTo>
                  <a:pt x="33" y="1180"/>
                </a:lnTo>
                <a:lnTo>
                  <a:pt x="55" y="1180"/>
                </a:lnTo>
                <a:lnTo>
                  <a:pt x="55" y="6"/>
                </a:lnTo>
                <a:lnTo>
                  <a:pt x="33" y="4"/>
                </a:lnTo>
                <a:lnTo>
                  <a:pt x="15" y="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360">
            <a:solidFill>
              <a:srgbClr val="3333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4" name="CustomShape 41"/>
          <p:cNvSpPr/>
          <p:nvPr/>
        </p:nvSpPr>
        <p:spPr>
          <a:xfrm>
            <a:off x="4356360" y="2820600"/>
            <a:ext cx="34200" cy="262800"/>
          </a:xfrm>
          <a:custGeom>
            <a:avLst/>
            <a:gdLst/>
            <a:ahLst/>
            <a:rect l="l" t="t" r="r" b="b"/>
            <a:pathLst>
              <a:path w="55" h="1180">
                <a:moveTo>
                  <a:pt x="0" y="0"/>
                </a:moveTo>
                <a:lnTo>
                  <a:pt x="2" y="646"/>
                </a:lnTo>
                <a:lnTo>
                  <a:pt x="2" y="1174"/>
                </a:lnTo>
                <a:lnTo>
                  <a:pt x="14" y="1177"/>
                </a:lnTo>
                <a:lnTo>
                  <a:pt x="33" y="1180"/>
                </a:lnTo>
                <a:lnTo>
                  <a:pt x="55" y="1180"/>
                </a:lnTo>
                <a:lnTo>
                  <a:pt x="55" y="6"/>
                </a:lnTo>
                <a:lnTo>
                  <a:pt x="33" y="4"/>
                </a:lnTo>
                <a:lnTo>
                  <a:pt x="15" y="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360">
            <a:solidFill>
              <a:srgbClr val="3333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5" name="CustomShape 42"/>
          <p:cNvSpPr/>
          <p:nvPr/>
        </p:nvSpPr>
        <p:spPr>
          <a:xfrm>
            <a:off x="4322880" y="2821680"/>
            <a:ext cx="34200" cy="262800"/>
          </a:xfrm>
          <a:custGeom>
            <a:avLst/>
            <a:gdLst/>
            <a:ahLst/>
            <a:rect l="l" t="t" r="r" b="b"/>
            <a:pathLst>
              <a:path w="55" h="1180">
                <a:moveTo>
                  <a:pt x="0" y="0"/>
                </a:moveTo>
                <a:lnTo>
                  <a:pt x="2" y="646"/>
                </a:lnTo>
                <a:lnTo>
                  <a:pt x="2" y="1174"/>
                </a:lnTo>
                <a:lnTo>
                  <a:pt x="14" y="1177"/>
                </a:lnTo>
                <a:lnTo>
                  <a:pt x="33" y="1180"/>
                </a:lnTo>
                <a:lnTo>
                  <a:pt x="55" y="1180"/>
                </a:lnTo>
                <a:lnTo>
                  <a:pt x="55" y="6"/>
                </a:lnTo>
                <a:lnTo>
                  <a:pt x="33" y="4"/>
                </a:lnTo>
                <a:lnTo>
                  <a:pt x="15" y="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360">
            <a:solidFill>
              <a:srgbClr val="3333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6" name="CustomShape 43"/>
          <p:cNvSpPr/>
          <p:nvPr/>
        </p:nvSpPr>
        <p:spPr>
          <a:xfrm>
            <a:off x="4048560" y="2822760"/>
            <a:ext cx="34560" cy="262080"/>
          </a:xfrm>
          <a:custGeom>
            <a:avLst/>
            <a:gdLst/>
            <a:ahLst/>
            <a:rect l="l" t="t" r="r" b="b"/>
            <a:pathLst>
              <a:path w="57" h="1177">
                <a:moveTo>
                  <a:pt x="1" y="0"/>
                </a:moveTo>
                <a:lnTo>
                  <a:pt x="3" y="646"/>
                </a:lnTo>
                <a:lnTo>
                  <a:pt x="0" y="1176"/>
                </a:lnTo>
                <a:lnTo>
                  <a:pt x="21" y="1177"/>
                </a:lnTo>
                <a:lnTo>
                  <a:pt x="39" y="1177"/>
                </a:lnTo>
                <a:lnTo>
                  <a:pt x="57" y="1177"/>
                </a:lnTo>
                <a:lnTo>
                  <a:pt x="57" y="3"/>
                </a:lnTo>
                <a:lnTo>
                  <a:pt x="35" y="3"/>
                </a:lnTo>
                <a:lnTo>
                  <a:pt x="16" y="1"/>
                </a:lnTo>
                <a:lnTo>
                  <a:pt x="1" y="0"/>
                </a:lnTo>
                <a:close/>
              </a:path>
            </a:pathLst>
          </a:custGeom>
          <a:solidFill>
            <a:schemeClr val="bg1"/>
          </a:solidFill>
          <a:ln w="9360">
            <a:solidFill>
              <a:srgbClr val="3333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7" name="CustomShape 44"/>
          <p:cNvSpPr/>
          <p:nvPr/>
        </p:nvSpPr>
        <p:spPr>
          <a:xfrm>
            <a:off x="4083120" y="2823480"/>
            <a:ext cx="34560" cy="262080"/>
          </a:xfrm>
          <a:custGeom>
            <a:avLst/>
            <a:gdLst/>
            <a:ahLst/>
            <a:rect l="l" t="t" r="r" b="b"/>
            <a:pathLst>
              <a:path w="57" h="1177">
                <a:moveTo>
                  <a:pt x="1" y="0"/>
                </a:moveTo>
                <a:lnTo>
                  <a:pt x="3" y="646"/>
                </a:lnTo>
                <a:lnTo>
                  <a:pt x="0" y="1176"/>
                </a:lnTo>
                <a:lnTo>
                  <a:pt x="21" y="1177"/>
                </a:lnTo>
                <a:lnTo>
                  <a:pt x="39" y="1177"/>
                </a:lnTo>
                <a:lnTo>
                  <a:pt x="57" y="1177"/>
                </a:lnTo>
                <a:lnTo>
                  <a:pt x="57" y="3"/>
                </a:lnTo>
                <a:lnTo>
                  <a:pt x="35" y="3"/>
                </a:lnTo>
                <a:lnTo>
                  <a:pt x="16" y="1"/>
                </a:lnTo>
                <a:lnTo>
                  <a:pt x="1" y="0"/>
                </a:lnTo>
                <a:close/>
              </a:path>
            </a:pathLst>
          </a:custGeom>
          <a:solidFill>
            <a:schemeClr val="bg1"/>
          </a:solidFill>
          <a:ln w="9360">
            <a:solidFill>
              <a:srgbClr val="3333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8" name="CustomShape 45"/>
          <p:cNvSpPr/>
          <p:nvPr/>
        </p:nvSpPr>
        <p:spPr>
          <a:xfrm>
            <a:off x="4115520" y="2824200"/>
            <a:ext cx="36000" cy="262080"/>
          </a:xfrm>
          <a:custGeom>
            <a:avLst/>
            <a:gdLst/>
            <a:ahLst/>
            <a:rect l="l" t="t" r="r" b="b"/>
            <a:pathLst>
              <a:path w="59" h="1177">
                <a:moveTo>
                  <a:pt x="2" y="0"/>
                </a:moveTo>
                <a:lnTo>
                  <a:pt x="4" y="646"/>
                </a:lnTo>
                <a:lnTo>
                  <a:pt x="0" y="1174"/>
                </a:lnTo>
                <a:lnTo>
                  <a:pt x="22" y="1177"/>
                </a:lnTo>
                <a:lnTo>
                  <a:pt x="40" y="1177"/>
                </a:lnTo>
                <a:lnTo>
                  <a:pt x="58" y="1177"/>
                </a:lnTo>
                <a:lnTo>
                  <a:pt x="59" y="0"/>
                </a:lnTo>
                <a:lnTo>
                  <a:pt x="33" y="1"/>
                </a:lnTo>
                <a:lnTo>
                  <a:pt x="17" y="1"/>
                </a:lnTo>
                <a:lnTo>
                  <a:pt x="2" y="0"/>
                </a:lnTo>
                <a:close/>
              </a:path>
            </a:pathLst>
          </a:custGeom>
          <a:solidFill>
            <a:schemeClr val="bg1"/>
          </a:solidFill>
          <a:ln w="9360">
            <a:solidFill>
              <a:srgbClr val="3333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9" name="CustomShape 46"/>
          <p:cNvSpPr/>
          <p:nvPr/>
        </p:nvSpPr>
        <p:spPr>
          <a:xfrm>
            <a:off x="4148640" y="2823840"/>
            <a:ext cx="36000" cy="262080"/>
          </a:xfrm>
          <a:custGeom>
            <a:avLst/>
            <a:gdLst/>
            <a:ahLst/>
            <a:rect l="l" t="t" r="r" b="b"/>
            <a:pathLst>
              <a:path w="59" h="1177">
                <a:moveTo>
                  <a:pt x="2" y="0"/>
                </a:moveTo>
                <a:lnTo>
                  <a:pt x="4" y="646"/>
                </a:lnTo>
                <a:lnTo>
                  <a:pt x="0" y="1174"/>
                </a:lnTo>
                <a:lnTo>
                  <a:pt x="22" y="1177"/>
                </a:lnTo>
                <a:lnTo>
                  <a:pt x="40" y="1177"/>
                </a:lnTo>
                <a:lnTo>
                  <a:pt x="58" y="1177"/>
                </a:lnTo>
                <a:lnTo>
                  <a:pt x="59" y="0"/>
                </a:lnTo>
                <a:lnTo>
                  <a:pt x="33" y="1"/>
                </a:lnTo>
                <a:lnTo>
                  <a:pt x="17" y="1"/>
                </a:lnTo>
                <a:lnTo>
                  <a:pt x="2" y="0"/>
                </a:lnTo>
                <a:close/>
              </a:path>
            </a:pathLst>
          </a:custGeom>
          <a:solidFill>
            <a:schemeClr val="bg1"/>
          </a:solidFill>
          <a:ln w="9360">
            <a:solidFill>
              <a:srgbClr val="3333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50" name="CustomShape 47"/>
          <p:cNvSpPr/>
          <p:nvPr/>
        </p:nvSpPr>
        <p:spPr>
          <a:xfrm>
            <a:off x="4182480" y="2823480"/>
            <a:ext cx="36000" cy="262080"/>
          </a:xfrm>
          <a:custGeom>
            <a:avLst/>
            <a:gdLst/>
            <a:ahLst/>
            <a:rect l="l" t="t" r="r" b="b"/>
            <a:pathLst>
              <a:path w="59" h="1177">
                <a:moveTo>
                  <a:pt x="2" y="0"/>
                </a:moveTo>
                <a:lnTo>
                  <a:pt x="4" y="646"/>
                </a:lnTo>
                <a:lnTo>
                  <a:pt x="0" y="1174"/>
                </a:lnTo>
                <a:lnTo>
                  <a:pt x="22" y="1177"/>
                </a:lnTo>
                <a:lnTo>
                  <a:pt x="40" y="1177"/>
                </a:lnTo>
                <a:lnTo>
                  <a:pt x="58" y="1177"/>
                </a:lnTo>
                <a:lnTo>
                  <a:pt x="59" y="0"/>
                </a:lnTo>
                <a:lnTo>
                  <a:pt x="33" y="1"/>
                </a:lnTo>
                <a:lnTo>
                  <a:pt x="17" y="1"/>
                </a:lnTo>
                <a:lnTo>
                  <a:pt x="2" y="0"/>
                </a:lnTo>
                <a:close/>
              </a:path>
            </a:pathLst>
          </a:custGeom>
          <a:solidFill>
            <a:schemeClr val="bg1"/>
          </a:solidFill>
          <a:ln w="9360">
            <a:solidFill>
              <a:srgbClr val="3333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51" name="CustomShape 48"/>
          <p:cNvSpPr/>
          <p:nvPr/>
        </p:nvSpPr>
        <p:spPr>
          <a:xfrm>
            <a:off x="4217040" y="2824200"/>
            <a:ext cx="36000" cy="262080"/>
          </a:xfrm>
          <a:custGeom>
            <a:avLst/>
            <a:gdLst/>
            <a:ahLst/>
            <a:rect l="l" t="t" r="r" b="b"/>
            <a:pathLst>
              <a:path w="59" h="1177">
                <a:moveTo>
                  <a:pt x="2" y="0"/>
                </a:moveTo>
                <a:lnTo>
                  <a:pt x="4" y="646"/>
                </a:lnTo>
                <a:lnTo>
                  <a:pt x="0" y="1174"/>
                </a:lnTo>
                <a:lnTo>
                  <a:pt x="22" y="1177"/>
                </a:lnTo>
                <a:lnTo>
                  <a:pt x="40" y="1177"/>
                </a:lnTo>
                <a:lnTo>
                  <a:pt x="58" y="1177"/>
                </a:lnTo>
                <a:lnTo>
                  <a:pt x="59" y="0"/>
                </a:lnTo>
                <a:lnTo>
                  <a:pt x="33" y="1"/>
                </a:lnTo>
                <a:lnTo>
                  <a:pt x="17" y="1"/>
                </a:lnTo>
                <a:lnTo>
                  <a:pt x="2" y="0"/>
                </a:lnTo>
                <a:close/>
              </a:path>
            </a:pathLst>
          </a:custGeom>
          <a:solidFill>
            <a:schemeClr val="bg1"/>
          </a:solidFill>
          <a:ln w="9360">
            <a:solidFill>
              <a:srgbClr val="3333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52" name="CustomShape 49"/>
          <p:cNvSpPr/>
          <p:nvPr/>
        </p:nvSpPr>
        <p:spPr>
          <a:xfrm>
            <a:off x="4251600" y="2823840"/>
            <a:ext cx="36000" cy="262080"/>
          </a:xfrm>
          <a:custGeom>
            <a:avLst/>
            <a:gdLst/>
            <a:ahLst/>
            <a:rect l="l" t="t" r="r" b="b"/>
            <a:pathLst>
              <a:path w="59" h="1177">
                <a:moveTo>
                  <a:pt x="2" y="0"/>
                </a:moveTo>
                <a:lnTo>
                  <a:pt x="4" y="646"/>
                </a:lnTo>
                <a:lnTo>
                  <a:pt x="0" y="1174"/>
                </a:lnTo>
                <a:lnTo>
                  <a:pt x="22" y="1177"/>
                </a:lnTo>
                <a:lnTo>
                  <a:pt x="40" y="1177"/>
                </a:lnTo>
                <a:lnTo>
                  <a:pt x="58" y="1177"/>
                </a:lnTo>
                <a:lnTo>
                  <a:pt x="59" y="0"/>
                </a:lnTo>
                <a:lnTo>
                  <a:pt x="33" y="1"/>
                </a:lnTo>
                <a:lnTo>
                  <a:pt x="17" y="1"/>
                </a:lnTo>
                <a:lnTo>
                  <a:pt x="2" y="0"/>
                </a:lnTo>
                <a:close/>
              </a:path>
            </a:pathLst>
          </a:custGeom>
          <a:solidFill>
            <a:schemeClr val="bg1"/>
          </a:solidFill>
          <a:ln w="9360">
            <a:solidFill>
              <a:srgbClr val="3333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53" name="CustomShape 50"/>
          <p:cNvSpPr/>
          <p:nvPr/>
        </p:nvSpPr>
        <p:spPr>
          <a:xfrm>
            <a:off x="4285800" y="2823480"/>
            <a:ext cx="37080" cy="262440"/>
          </a:xfrm>
          <a:custGeom>
            <a:avLst/>
            <a:gdLst/>
            <a:ahLst/>
            <a:rect l="l" t="t" r="r" b="b"/>
            <a:pathLst>
              <a:path w="61" h="1179">
                <a:moveTo>
                  <a:pt x="1" y="3"/>
                </a:moveTo>
                <a:lnTo>
                  <a:pt x="5" y="647"/>
                </a:lnTo>
                <a:lnTo>
                  <a:pt x="0" y="1179"/>
                </a:lnTo>
                <a:lnTo>
                  <a:pt x="21" y="1177"/>
                </a:lnTo>
                <a:lnTo>
                  <a:pt x="40" y="1177"/>
                </a:lnTo>
                <a:lnTo>
                  <a:pt x="61" y="1174"/>
                </a:lnTo>
                <a:lnTo>
                  <a:pt x="60" y="0"/>
                </a:lnTo>
                <a:lnTo>
                  <a:pt x="40" y="1"/>
                </a:lnTo>
                <a:lnTo>
                  <a:pt x="21" y="3"/>
                </a:lnTo>
                <a:lnTo>
                  <a:pt x="1" y="3"/>
                </a:lnTo>
                <a:close/>
              </a:path>
            </a:pathLst>
          </a:custGeom>
          <a:solidFill>
            <a:schemeClr val="bg1"/>
          </a:solidFill>
          <a:ln w="9360">
            <a:solidFill>
              <a:srgbClr val="3333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54" name="CustomShape 51"/>
          <p:cNvSpPr/>
          <p:nvPr/>
        </p:nvSpPr>
        <p:spPr>
          <a:xfrm>
            <a:off x="3950280" y="3038760"/>
            <a:ext cx="34560" cy="43920"/>
          </a:xfrm>
          <a:custGeom>
            <a:avLst/>
            <a:gdLst/>
            <a:ahLst/>
            <a:rect l="l" t="t" r="r" b="b"/>
            <a:pathLst>
              <a:path w="57" h="198">
                <a:moveTo>
                  <a:pt x="0" y="188"/>
                </a:moveTo>
                <a:lnTo>
                  <a:pt x="0" y="0"/>
                </a:lnTo>
                <a:lnTo>
                  <a:pt x="25" y="2"/>
                </a:lnTo>
                <a:lnTo>
                  <a:pt x="39" y="2"/>
                </a:lnTo>
                <a:lnTo>
                  <a:pt x="55" y="2"/>
                </a:lnTo>
                <a:lnTo>
                  <a:pt x="57" y="198"/>
                </a:lnTo>
                <a:lnTo>
                  <a:pt x="34" y="194"/>
                </a:lnTo>
                <a:lnTo>
                  <a:pt x="19" y="192"/>
                </a:lnTo>
                <a:lnTo>
                  <a:pt x="0" y="188"/>
                </a:lnTo>
                <a:close/>
              </a:path>
            </a:pathLst>
          </a:custGeom>
          <a:solidFill>
            <a:srgbClr val="99ffcc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5" name="CustomShape 52"/>
          <p:cNvSpPr/>
          <p:nvPr/>
        </p:nvSpPr>
        <p:spPr>
          <a:xfrm>
            <a:off x="3984120" y="3034080"/>
            <a:ext cx="35280" cy="49680"/>
          </a:xfrm>
          <a:custGeom>
            <a:avLst/>
            <a:gdLst/>
            <a:ahLst/>
            <a:rect l="l" t="t" r="r" b="b"/>
            <a:pathLst>
              <a:path w="58" h="224">
                <a:moveTo>
                  <a:pt x="2" y="216"/>
                </a:moveTo>
                <a:lnTo>
                  <a:pt x="0" y="0"/>
                </a:lnTo>
                <a:lnTo>
                  <a:pt x="26" y="2"/>
                </a:lnTo>
                <a:lnTo>
                  <a:pt x="41" y="2"/>
                </a:lnTo>
                <a:lnTo>
                  <a:pt x="54" y="2"/>
                </a:lnTo>
                <a:lnTo>
                  <a:pt x="58" y="224"/>
                </a:lnTo>
                <a:lnTo>
                  <a:pt x="37" y="222"/>
                </a:lnTo>
                <a:lnTo>
                  <a:pt x="21" y="221"/>
                </a:lnTo>
                <a:lnTo>
                  <a:pt x="2" y="216"/>
                </a:lnTo>
                <a:close/>
              </a:path>
            </a:pathLst>
          </a:custGeom>
          <a:solidFill>
            <a:srgbClr val="ffff66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6" name="CustomShape 53"/>
          <p:cNvSpPr/>
          <p:nvPr/>
        </p:nvSpPr>
        <p:spPr>
          <a:xfrm>
            <a:off x="4017240" y="3022920"/>
            <a:ext cx="34560" cy="61560"/>
          </a:xfrm>
          <a:custGeom>
            <a:avLst/>
            <a:gdLst/>
            <a:ahLst/>
            <a:rect l="l" t="t" r="r" b="b"/>
            <a:pathLst>
              <a:path w="57" h="278">
                <a:moveTo>
                  <a:pt x="3" y="275"/>
                </a:moveTo>
                <a:lnTo>
                  <a:pt x="0" y="0"/>
                </a:lnTo>
                <a:lnTo>
                  <a:pt x="17" y="0"/>
                </a:lnTo>
                <a:lnTo>
                  <a:pt x="36" y="0"/>
                </a:lnTo>
                <a:lnTo>
                  <a:pt x="53" y="0"/>
                </a:lnTo>
                <a:lnTo>
                  <a:pt x="57" y="278"/>
                </a:lnTo>
                <a:lnTo>
                  <a:pt x="39" y="276"/>
                </a:lnTo>
                <a:lnTo>
                  <a:pt x="21" y="276"/>
                </a:lnTo>
                <a:lnTo>
                  <a:pt x="3" y="275"/>
                </a:lnTo>
                <a:close/>
              </a:path>
            </a:pathLst>
          </a:custGeom>
          <a:solidFill>
            <a:srgbClr val="00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7" name="CustomShape 54"/>
          <p:cNvSpPr/>
          <p:nvPr/>
        </p:nvSpPr>
        <p:spPr>
          <a:xfrm>
            <a:off x="4051440" y="2983320"/>
            <a:ext cx="34200" cy="102240"/>
          </a:xfrm>
          <a:custGeom>
            <a:avLst/>
            <a:gdLst/>
            <a:ahLst/>
            <a:rect l="l" t="t" r="r" b="b"/>
            <a:pathLst>
              <a:path w="56" h="460">
                <a:moveTo>
                  <a:pt x="1" y="454"/>
                </a:moveTo>
                <a:lnTo>
                  <a:pt x="0" y="3"/>
                </a:lnTo>
                <a:lnTo>
                  <a:pt x="15" y="3"/>
                </a:lnTo>
                <a:lnTo>
                  <a:pt x="40" y="3"/>
                </a:lnTo>
                <a:lnTo>
                  <a:pt x="55" y="0"/>
                </a:lnTo>
                <a:lnTo>
                  <a:pt x="56" y="460"/>
                </a:lnTo>
                <a:lnTo>
                  <a:pt x="35" y="458"/>
                </a:lnTo>
                <a:lnTo>
                  <a:pt x="19" y="457"/>
                </a:lnTo>
                <a:lnTo>
                  <a:pt x="1" y="454"/>
                </a:lnTo>
                <a:close/>
              </a:path>
            </a:pathLst>
          </a:custGeom>
          <a:solidFill>
            <a:srgbClr val="feb8e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8" name="CustomShape 55"/>
          <p:cNvSpPr/>
          <p:nvPr/>
        </p:nvSpPr>
        <p:spPr>
          <a:xfrm>
            <a:off x="4084200" y="2907360"/>
            <a:ext cx="34200" cy="178560"/>
          </a:xfrm>
          <a:custGeom>
            <a:avLst/>
            <a:gdLst/>
            <a:ahLst/>
            <a:rect l="l" t="t" r="r" b="b"/>
            <a:pathLst>
              <a:path w="56" h="802">
                <a:moveTo>
                  <a:pt x="2" y="801"/>
                </a:moveTo>
                <a:lnTo>
                  <a:pt x="0" y="1"/>
                </a:lnTo>
                <a:lnTo>
                  <a:pt x="15" y="1"/>
                </a:lnTo>
                <a:lnTo>
                  <a:pt x="40" y="1"/>
                </a:lnTo>
                <a:lnTo>
                  <a:pt x="56" y="0"/>
                </a:lnTo>
                <a:lnTo>
                  <a:pt x="56" y="802"/>
                </a:lnTo>
                <a:lnTo>
                  <a:pt x="34" y="801"/>
                </a:lnTo>
                <a:lnTo>
                  <a:pt x="19" y="801"/>
                </a:lnTo>
                <a:lnTo>
                  <a:pt x="2" y="801"/>
                </a:lnTo>
                <a:close/>
              </a:path>
            </a:pathLst>
          </a:custGeom>
          <a:solidFill>
            <a:srgbClr val="99ffcc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9" name="CustomShape 56"/>
          <p:cNvSpPr/>
          <p:nvPr/>
        </p:nvSpPr>
        <p:spPr>
          <a:xfrm>
            <a:off x="4116240" y="2925720"/>
            <a:ext cx="34200" cy="160200"/>
          </a:xfrm>
          <a:custGeom>
            <a:avLst/>
            <a:gdLst/>
            <a:ahLst/>
            <a:rect l="l" t="t" r="r" b="b"/>
            <a:pathLst>
              <a:path w="56" h="802">
                <a:moveTo>
                  <a:pt x="2" y="801"/>
                </a:moveTo>
                <a:lnTo>
                  <a:pt x="0" y="1"/>
                </a:lnTo>
                <a:lnTo>
                  <a:pt x="15" y="1"/>
                </a:lnTo>
                <a:lnTo>
                  <a:pt x="40" y="1"/>
                </a:lnTo>
                <a:lnTo>
                  <a:pt x="56" y="0"/>
                </a:lnTo>
                <a:lnTo>
                  <a:pt x="56" y="802"/>
                </a:lnTo>
                <a:lnTo>
                  <a:pt x="34" y="801"/>
                </a:lnTo>
                <a:lnTo>
                  <a:pt x="19" y="801"/>
                </a:lnTo>
                <a:lnTo>
                  <a:pt x="2" y="801"/>
                </a:lnTo>
                <a:close/>
              </a:path>
            </a:pathLst>
          </a:custGeom>
          <a:solidFill>
            <a:srgbClr val="ffff66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0" name="CustomShape 57"/>
          <p:cNvSpPr/>
          <p:nvPr/>
        </p:nvSpPr>
        <p:spPr>
          <a:xfrm>
            <a:off x="4149360" y="2979360"/>
            <a:ext cx="34200" cy="106920"/>
          </a:xfrm>
          <a:custGeom>
            <a:avLst/>
            <a:gdLst/>
            <a:ahLst/>
            <a:rect l="l" t="t" r="r" b="b"/>
            <a:pathLst>
              <a:path w="56" h="802">
                <a:moveTo>
                  <a:pt x="2" y="801"/>
                </a:moveTo>
                <a:lnTo>
                  <a:pt x="0" y="1"/>
                </a:lnTo>
                <a:lnTo>
                  <a:pt x="15" y="1"/>
                </a:lnTo>
                <a:lnTo>
                  <a:pt x="40" y="1"/>
                </a:lnTo>
                <a:lnTo>
                  <a:pt x="56" y="0"/>
                </a:lnTo>
                <a:lnTo>
                  <a:pt x="56" y="802"/>
                </a:lnTo>
                <a:lnTo>
                  <a:pt x="34" y="801"/>
                </a:lnTo>
                <a:lnTo>
                  <a:pt x="19" y="801"/>
                </a:lnTo>
                <a:lnTo>
                  <a:pt x="2" y="801"/>
                </a:lnTo>
                <a:close/>
              </a:path>
            </a:pathLst>
          </a:custGeom>
          <a:solidFill>
            <a:srgbClr val="00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1" name="CustomShape 58"/>
          <p:cNvSpPr/>
          <p:nvPr/>
        </p:nvSpPr>
        <p:spPr>
          <a:xfrm>
            <a:off x="4184280" y="3014280"/>
            <a:ext cx="34200" cy="72000"/>
          </a:xfrm>
          <a:custGeom>
            <a:avLst/>
            <a:gdLst/>
            <a:ahLst/>
            <a:rect l="l" t="t" r="r" b="b"/>
            <a:pathLst>
              <a:path w="56" h="802">
                <a:moveTo>
                  <a:pt x="2" y="801"/>
                </a:moveTo>
                <a:lnTo>
                  <a:pt x="0" y="1"/>
                </a:lnTo>
                <a:lnTo>
                  <a:pt x="15" y="1"/>
                </a:lnTo>
                <a:lnTo>
                  <a:pt x="40" y="1"/>
                </a:lnTo>
                <a:lnTo>
                  <a:pt x="56" y="0"/>
                </a:lnTo>
                <a:lnTo>
                  <a:pt x="56" y="802"/>
                </a:lnTo>
                <a:lnTo>
                  <a:pt x="34" y="801"/>
                </a:lnTo>
                <a:lnTo>
                  <a:pt x="19" y="801"/>
                </a:lnTo>
                <a:lnTo>
                  <a:pt x="2" y="801"/>
                </a:lnTo>
                <a:close/>
              </a:path>
            </a:pathLst>
          </a:custGeom>
          <a:solidFill>
            <a:srgbClr val="feb8e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2" name="CustomShape 59"/>
          <p:cNvSpPr/>
          <p:nvPr/>
        </p:nvSpPr>
        <p:spPr>
          <a:xfrm>
            <a:off x="4218120" y="3030120"/>
            <a:ext cx="34200" cy="55800"/>
          </a:xfrm>
          <a:custGeom>
            <a:avLst/>
            <a:gdLst/>
            <a:ahLst/>
            <a:rect l="l" t="t" r="r" b="b"/>
            <a:pathLst>
              <a:path w="56" h="802">
                <a:moveTo>
                  <a:pt x="2" y="801"/>
                </a:moveTo>
                <a:lnTo>
                  <a:pt x="0" y="1"/>
                </a:lnTo>
                <a:lnTo>
                  <a:pt x="15" y="1"/>
                </a:lnTo>
                <a:lnTo>
                  <a:pt x="40" y="1"/>
                </a:lnTo>
                <a:lnTo>
                  <a:pt x="56" y="0"/>
                </a:lnTo>
                <a:lnTo>
                  <a:pt x="56" y="802"/>
                </a:lnTo>
                <a:lnTo>
                  <a:pt x="34" y="801"/>
                </a:lnTo>
                <a:lnTo>
                  <a:pt x="19" y="801"/>
                </a:lnTo>
                <a:lnTo>
                  <a:pt x="2" y="801"/>
                </a:lnTo>
                <a:close/>
              </a:path>
            </a:pathLst>
          </a:custGeom>
          <a:solidFill>
            <a:srgbClr val="99ffcc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3" name="CustomShape 60"/>
          <p:cNvSpPr/>
          <p:nvPr/>
        </p:nvSpPr>
        <p:spPr>
          <a:xfrm>
            <a:off x="4252680" y="3039480"/>
            <a:ext cx="35280" cy="46800"/>
          </a:xfrm>
          <a:custGeom>
            <a:avLst/>
            <a:gdLst/>
            <a:ahLst/>
            <a:rect l="l" t="t" r="r" b="b"/>
            <a:pathLst>
              <a:path w="58" h="211">
                <a:moveTo>
                  <a:pt x="2" y="211"/>
                </a:moveTo>
                <a:lnTo>
                  <a:pt x="0" y="0"/>
                </a:lnTo>
                <a:lnTo>
                  <a:pt x="15" y="0"/>
                </a:lnTo>
                <a:lnTo>
                  <a:pt x="40" y="0"/>
                </a:lnTo>
                <a:lnTo>
                  <a:pt x="56" y="0"/>
                </a:lnTo>
                <a:lnTo>
                  <a:pt x="58" y="210"/>
                </a:lnTo>
                <a:lnTo>
                  <a:pt x="34" y="211"/>
                </a:lnTo>
                <a:lnTo>
                  <a:pt x="19" y="211"/>
                </a:lnTo>
                <a:lnTo>
                  <a:pt x="2" y="211"/>
                </a:lnTo>
                <a:close/>
              </a:path>
            </a:pathLst>
          </a:custGeom>
          <a:solidFill>
            <a:srgbClr val="ffff66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4" name="CustomShape 61"/>
          <p:cNvSpPr/>
          <p:nvPr/>
        </p:nvSpPr>
        <p:spPr>
          <a:xfrm>
            <a:off x="4287240" y="3042720"/>
            <a:ext cx="37080" cy="43200"/>
          </a:xfrm>
          <a:custGeom>
            <a:avLst/>
            <a:gdLst/>
            <a:ahLst/>
            <a:rect l="l" t="t" r="r" b="b"/>
            <a:pathLst>
              <a:path w="61" h="195">
                <a:moveTo>
                  <a:pt x="2" y="194"/>
                </a:moveTo>
                <a:lnTo>
                  <a:pt x="0" y="0"/>
                </a:lnTo>
                <a:lnTo>
                  <a:pt x="15" y="0"/>
                </a:lnTo>
                <a:lnTo>
                  <a:pt x="40" y="0"/>
                </a:lnTo>
                <a:lnTo>
                  <a:pt x="58" y="0"/>
                </a:lnTo>
                <a:lnTo>
                  <a:pt x="61" y="189"/>
                </a:lnTo>
                <a:lnTo>
                  <a:pt x="35" y="195"/>
                </a:lnTo>
                <a:lnTo>
                  <a:pt x="19" y="194"/>
                </a:lnTo>
                <a:lnTo>
                  <a:pt x="2" y="194"/>
                </a:lnTo>
                <a:close/>
              </a:path>
            </a:pathLst>
          </a:custGeom>
          <a:solidFill>
            <a:srgbClr val="00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5" name="CustomShape 62"/>
          <p:cNvSpPr/>
          <p:nvPr/>
        </p:nvSpPr>
        <p:spPr>
          <a:xfrm>
            <a:off x="4323240" y="3043080"/>
            <a:ext cx="35280" cy="41400"/>
          </a:xfrm>
          <a:custGeom>
            <a:avLst/>
            <a:gdLst/>
            <a:ahLst/>
            <a:rect l="l" t="t" r="r" b="b"/>
            <a:pathLst>
              <a:path w="58" h="194">
                <a:moveTo>
                  <a:pt x="2" y="194"/>
                </a:moveTo>
                <a:lnTo>
                  <a:pt x="0" y="0"/>
                </a:lnTo>
                <a:lnTo>
                  <a:pt x="15" y="0"/>
                </a:lnTo>
                <a:lnTo>
                  <a:pt x="40" y="0"/>
                </a:lnTo>
                <a:lnTo>
                  <a:pt x="56" y="0"/>
                </a:lnTo>
                <a:lnTo>
                  <a:pt x="58" y="190"/>
                </a:lnTo>
                <a:lnTo>
                  <a:pt x="35" y="192"/>
                </a:lnTo>
                <a:lnTo>
                  <a:pt x="19" y="194"/>
                </a:lnTo>
                <a:lnTo>
                  <a:pt x="2" y="194"/>
                </a:lnTo>
                <a:close/>
              </a:path>
            </a:pathLst>
          </a:custGeom>
          <a:solidFill>
            <a:srgbClr val="feb8e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6" name="CustomShape 63"/>
          <p:cNvSpPr/>
          <p:nvPr/>
        </p:nvSpPr>
        <p:spPr>
          <a:xfrm>
            <a:off x="4356720" y="3041640"/>
            <a:ext cx="34560" cy="42120"/>
          </a:xfrm>
          <a:custGeom>
            <a:avLst/>
            <a:gdLst/>
            <a:ahLst/>
            <a:rect l="l" t="t" r="r" b="b"/>
            <a:pathLst>
              <a:path w="57" h="191">
                <a:moveTo>
                  <a:pt x="2" y="191"/>
                </a:moveTo>
                <a:lnTo>
                  <a:pt x="0" y="6"/>
                </a:lnTo>
                <a:lnTo>
                  <a:pt x="15" y="6"/>
                </a:lnTo>
                <a:lnTo>
                  <a:pt x="39" y="2"/>
                </a:lnTo>
                <a:lnTo>
                  <a:pt x="54" y="0"/>
                </a:lnTo>
                <a:lnTo>
                  <a:pt x="57" y="182"/>
                </a:lnTo>
                <a:lnTo>
                  <a:pt x="36" y="186"/>
                </a:lnTo>
                <a:lnTo>
                  <a:pt x="17" y="188"/>
                </a:lnTo>
                <a:lnTo>
                  <a:pt x="2" y="191"/>
                </a:lnTo>
                <a:close/>
              </a:path>
            </a:pathLst>
          </a:custGeom>
          <a:solidFill>
            <a:srgbClr val="99ffcc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7" name="CustomShape 64"/>
          <p:cNvSpPr/>
          <p:nvPr/>
        </p:nvSpPr>
        <p:spPr>
          <a:xfrm>
            <a:off x="4389120" y="3040200"/>
            <a:ext cx="35280" cy="42480"/>
          </a:xfrm>
          <a:custGeom>
            <a:avLst/>
            <a:gdLst/>
            <a:ahLst/>
            <a:rect l="l" t="t" r="r" b="b"/>
            <a:pathLst>
              <a:path w="58" h="192">
                <a:moveTo>
                  <a:pt x="3" y="192"/>
                </a:moveTo>
                <a:lnTo>
                  <a:pt x="0" y="7"/>
                </a:lnTo>
                <a:lnTo>
                  <a:pt x="18" y="6"/>
                </a:lnTo>
                <a:lnTo>
                  <a:pt x="42" y="1"/>
                </a:lnTo>
                <a:lnTo>
                  <a:pt x="57" y="0"/>
                </a:lnTo>
                <a:lnTo>
                  <a:pt x="58" y="184"/>
                </a:lnTo>
                <a:lnTo>
                  <a:pt x="42" y="186"/>
                </a:lnTo>
                <a:lnTo>
                  <a:pt x="21" y="190"/>
                </a:lnTo>
                <a:lnTo>
                  <a:pt x="3" y="192"/>
                </a:lnTo>
                <a:close/>
              </a:path>
            </a:pathLst>
          </a:custGeom>
          <a:solidFill>
            <a:srgbClr val="ffff66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8" name="CustomShape 65"/>
          <p:cNvSpPr/>
          <p:nvPr/>
        </p:nvSpPr>
        <p:spPr>
          <a:xfrm>
            <a:off x="4422240" y="3038400"/>
            <a:ext cx="35280" cy="42480"/>
          </a:xfrm>
          <a:custGeom>
            <a:avLst/>
            <a:gdLst/>
            <a:ahLst/>
            <a:rect l="l" t="t" r="r" b="b"/>
            <a:pathLst>
              <a:path w="58" h="192">
                <a:moveTo>
                  <a:pt x="3" y="192"/>
                </a:moveTo>
                <a:lnTo>
                  <a:pt x="0" y="7"/>
                </a:lnTo>
                <a:lnTo>
                  <a:pt x="18" y="6"/>
                </a:lnTo>
                <a:lnTo>
                  <a:pt x="42" y="1"/>
                </a:lnTo>
                <a:lnTo>
                  <a:pt x="57" y="0"/>
                </a:lnTo>
                <a:lnTo>
                  <a:pt x="58" y="184"/>
                </a:lnTo>
                <a:lnTo>
                  <a:pt x="42" y="186"/>
                </a:lnTo>
                <a:lnTo>
                  <a:pt x="21" y="190"/>
                </a:lnTo>
                <a:lnTo>
                  <a:pt x="3" y="192"/>
                </a:lnTo>
                <a:close/>
              </a:path>
            </a:pathLst>
          </a:custGeom>
          <a:solidFill>
            <a:srgbClr val="00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9" name="CustomShape 66"/>
          <p:cNvSpPr/>
          <p:nvPr/>
        </p:nvSpPr>
        <p:spPr>
          <a:xfrm>
            <a:off x="4455720" y="3035880"/>
            <a:ext cx="33480" cy="43200"/>
          </a:xfrm>
          <a:custGeom>
            <a:avLst/>
            <a:gdLst/>
            <a:ahLst/>
            <a:rect l="l" t="t" r="r" b="b"/>
            <a:pathLst>
              <a:path w="55" h="196">
                <a:moveTo>
                  <a:pt x="3" y="196"/>
                </a:moveTo>
                <a:lnTo>
                  <a:pt x="0" y="12"/>
                </a:lnTo>
                <a:lnTo>
                  <a:pt x="16" y="8"/>
                </a:lnTo>
                <a:lnTo>
                  <a:pt x="40" y="3"/>
                </a:lnTo>
                <a:lnTo>
                  <a:pt x="54" y="0"/>
                </a:lnTo>
                <a:lnTo>
                  <a:pt x="55" y="184"/>
                </a:lnTo>
                <a:lnTo>
                  <a:pt x="40" y="188"/>
                </a:lnTo>
                <a:lnTo>
                  <a:pt x="19" y="192"/>
                </a:lnTo>
                <a:lnTo>
                  <a:pt x="3" y="196"/>
                </a:lnTo>
                <a:close/>
              </a:path>
            </a:pathLst>
          </a:custGeom>
          <a:solidFill>
            <a:srgbClr val="feb8e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0" name="CustomShape 67"/>
          <p:cNvSpPr/>
          <p:nvPr/>
        </p:nvSpPr>
        <p:spPr>
          <a:xfrm>
            <a:off x="4487040" y="3033720"/>
            <a:ext cx="33480" cy="43200"/>
          </a:xfrm>
          <a:custGeom>
            <a:avLst/>
            <a:gdLst/>
            <a:ahLst/>
            <a:rect l="l" t="t" r="r" b="b"/>
            <a:pathLst>
              <a:path w="55" h="196">
                <a:moveTo>
                  <a:pt x="3" y="196"/>
                </a:moveTo>
                <a:lnTo>
                  <a:pt x="0" y="12"/>
                </a:lnTo>
                <a:lnTo>
                  <a:pt x="16" y="8"/>
                </a:lnTo>
                <a:lnTo>
                  <a:pt x="40" y="3"/>
                </a:lnTo>
                <a:lnTo>
                  <a:pt x="54" y="0"/>
                </a:lnTo>
                <a:lnTo>
                  <a:pt x="55" y="184"/>
                </a:lnTo>
                <a:lnTo>
                  <a:pt x="40" y="188"/>
                </a:lnTo>
                <a:lnTo>
                  <a:pt x="19" y="192"/>
                </a:lnTo>
                <a:lnTo>
                  <a:pt x="3" y="196"/>
                </a:lnTo>
                <a:close/>
              </a:path>
            </a:pathLst>
          </a:custGeom>
          <a:solidFill>
            <a:srgbClr val="99ffcc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1" name="CustomShape 68"/>
          <p:cNvSpPr/>
          <p:nvPr/>
        </p:nvSpPr>
        <p:spPr>
          <a:xfrm>
            <a:off x="4517640" y="3031200"/>
            <a:ext cx="33480" cy="43200"/>
          </a:xfrm>
          <a:custGeom>
            <a:avLst/>
            <a:gdLst/>
            <a:ahLst/>
            <a:rect l="l" t="t" r="r" b="b"/>
            <a:pathLst>
              <a:path w="55" h="196">
                <a:moveTo>
                  <a:pt x="3" y="196"/>
                </a:moveTo>
                <a:lnTo>
                  <a:pt x="0" y="12"/>
                </a:lnTo>
                <a:lnTo>
                  <a:pt x="16" y="8"/>
                </a:lnTo>
                <a:lnTo>
                  <a:pt x="40" y="3"/>
                </a:lnTo>
                <a:lnTo>
                  <a:pt x="54" y="0"/>
                </a:lnTo>
                <a:lnTo>
                  <a:pt x="55" y="184"/>
                </a:lnTo>
                <a:lnTo>
                  <a:pt x="40" y="188"/>
                </a:lnTo>
                <a:lnTo>
                  <a:pt x="19" y="192"/>
                </a:lnTo>
                <a:lnTo>
                  <a:pt x="3" y="196"/>
                </a:lnTo>
                <a:close/>
              </a:path>
            </a:pathLst>
          </a:custGeom>
          <a:solidFill>
            <a:srgbClr val="ffff66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2" name="CustomShape 69"/>
          <p:cNvSpPr/>
          <p:nvPr/>
        </p:nvSpPr>
        <p:spPr>
          <a:xfrm>
            <a:off x="4548600" y="3027960"/>
            <a:ext cx="34200" cy="43920"/>
          </a:xfrm>
          <a:custGeom>
            <a:avLst/>
            <a:gdLst/>
            <a:ahLst/>
            <a:rect l="l" t="t" r="r" b="b"/>
            <a:pathLst>
              <a:path w="56" h="198">
                <a:moveTo>
                  <a:pt x="3" y="198"/>
                </a:moveTo>
                <a:lnTo>
                  <a:pt x="0" y="14"/>
                </a:lnTo>
                <a:lnTo>
                  <a:pt x="16" y="10"/>
                </a:lnTo>
                <a:lnTo>
                  <a:pt x="40" y="5"/>
                </a:lnTo>
                <a:lnTo>
                  <a:pt x="51" y="0"/>
                </a:lnTo>
                <a:lnTo>
                  <a:pt x="56" y="183"/>
                </a:lnTo>
                <a:lnTo>
                  <a:pt x="40" y="190"/>
                </a:lnTo>
                <a:lnTo>
                  <a:pt x="19" y="194"/>
                </a:lnTo>
                <a:lnTo>
                  <a:pt x="3" y="198"/>
                </a:lnTo>
                <a:close/>
              </a:path>
            </a:pathLst>
          </a:custGeom>
          <a:solidFill>
            <a:srgbClr val="00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3" name="CustomShape 70"/>
          <p:cNvSpPr/>
          <p:nvPr/>
        </p:nvSpPr>
        <p:spPr>
          <a:xfrm>
            <a:off x="4579920" y="3022560"/>
            <a:ext cx="34200" cy="45720"/>
          </a:xfrm>
          <a:custGeom>
            <a:avLst/>
            <a:gdLst/>
            <a:ahLst/>
            <a:rect l="l" t="t" r="r" b="b"/>
            <a:pathLst>
              <a:path w="56" h="207">
                <a:moveTo>
                  <a:pt x="3" y="207"/>
                </a:moveTo>
                <a:lnTo>
                  <a:pt x="0" y="23"/>
                </a:lnTo>
                <a:lnTo>
                  <a:pt x="16" y="19"/>
                </a:lnTo>
                <a:lnTo>
                  <a:pt x="38" y="10"/>
                </a:lnTo>
                <a:lnTo>
                  <a:pt x="54" y="0"/>
                </a:lnTo>
                <a:lnTo>
                  <a:pt x="56" y="189"/>
                </a:lnTo>
                <a:lnTo>
                  <a:pt x="39" y="195"/>
                </a:lnTo>
                <a:lnTo>
                  <a:pt x="19" y="203"/>
                </a:lnTo>
                <a:lnTo>
                  <a:pt x="3" y="207"/>
                </a:lnTo>
                <a:close/>
              </a:path>
            </a:pathLst>
          </a:custGeom>
          <a:solidFill>
            <a:srgbClr val="feb8e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4" name="CustomShape 71"/>
          <p:cNvSpPr/>
          <p:nvPr/>
        </p:nvSpPr>
        <p:spPr>
          <a:xfrm>
            <a:off x="4612320" y="3016800"/>
            <a:ext cx="33480" cy="47880"/>
          </a:xfrm>
          <a:custGeom>
            <a:avLst/>
            <a:gdLst/>
            <a:ahLst/>
            <a:rect l="l" t="t" r="r" b="b"/>
            <a:pathLst>
              <a:path w="55" h="216">
                <a:moveTo>
                  <a:pt x="1" y="216"/>
                </a:moveTo>
                <a:lnTo>
                  <a:pt x="0" y="29"/>
                </a:lnTo>
                <a:lnTo>
                  <a:pt x="21" y="21"/>
                </a:lnTo>
                <a:lnTo>
                  <a:pt x="34" y="12"/>
                </a:lnTo>
                <a:lnTo>
                  <a:pt x="52" y="0"/>
                </a:lnTo>
                <a:lnTo>
                  <a:pt x="55" y="184"/>
                </a:lnTo>
                <a:lnTo>
                  <a:pt x="39" y="199"/>
                </a:lnTo>
                <a:lnTo>
                  <a:pt x="19" y="208"/>
                </a:lnTo>
                <a:lnTo>
                  <a:pt x="1" y="216"/>
                </a:lnTo>
                <a:close/>
              </a:path>
            </a:pathLst>
          </a:custGeom>
          <a:solidFill>
            <a:srgbClr val="99ffcc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5" name="CustomShape 72"/>
          <p:cNvSpPr/>
          <p:nvPr/>
        </p:nvSpPr>
        <p:spPr>
          <a:xfrm>
            <a:off x="4645440" y="3007440"/>
            <a:ext cx="31680" cy="50760"/>
          </a:xfrm>
          <a:custGeom>
            <a:avLst/>
            <a:gdLst/>
            <a:ahLst/>
            <a:rect l="l" t="t" r="r" b="b"/>
            <a:pathLst>
              <a:path w="52" h="229">
                <a:moveTo>
                  <a:pt x="0" y="229"/>
                </a:moveTo>
                <a:lnTo>
                  <a:pt x="0" y="45"/>
                </a:lnTo>
                <a:lnTo>
                  <a:pt x="20" y="30"/>
                </a:lnTo>
                <a:lnTo>
                  <a:pt x="36" y="15"/>
                </a:lnTo>
                <a:lnTo>
                  <a:pt x="48" y="0"/>
                </a:lnTo>
                <a:lnTo>
                  <a:pt x="49" y="160"/>
                </a:lnTo>
                <a:lnTo>
                  <a:pt x="52" y="165"/>
                </a:lnTo>
                <a:lnTo>
                  <a:pt x="37" y="196"/>
                </a:lnTo>
                <a:lnTo>
                  <a:pt x="18" y="217"/>
                </a:lnTo>
                <a:lnTo>
                  <a:pt x="0" y="229"/>
                </a:lnTo>
                <a:close/>
              </a:path>
            </a:pathLst>
          </a:custGeom>
          <a:solidFill>
            <a:srgbClr val="ffff66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6" name="CustomShape 73"/>
          <p:cNvSpPr/>
          <p:nvPr/>
        </p:nvSpPr>
        <p:spPr>
          <a:xfrm>
            <a:off x="3914640" y="3038400"/>
            <a:ext cx="34200" cy="42120"/>
          </a:xfrm>
          <a:custGeom>
            <a:avLst/>
            <a:gdLst/>
            <a:ahLst/>
            <a:rect l="l" t="t" r="r" b="b"/>
            <a:pathLst>
              <a:path w="56" h="190">
                <a:moveTo>
                  <a:pt x="56" y="190"/>
                </a:moveTo>
                <a:lnTo>
                  <a:pt x="56" y="4"/>
                </a:lnTo>
                <a:lnTo>
                  <a:pt x="43" y="2"/>
                </a:lnTo>
                <a:lnTo>
                  <a:pt x="22" y="2"/>
                </a:lnTo>
                <a:lnTo>
                  <a:pt x="2" y="0"/>
                </a:lnTo>
                <a:lnTo>
                  <a:pt x="0" y="184"/>
                </a:lnTo>
                <a:lnTo>
                  <a:pt x="23" y="186"/>
                </a:lnTo>
                <a:lnTo>
                  <a:pt x="39" y="188"/>
                </a:lnTo>
                <a:lnTo>
                  <a:pt x="56" y="190"/>
                </a:lnTo>
                <a:close/>
              </a:path>
            </a:pathLst>
          </a:custGeom>
          <a:solidFill>
            <a:srgbClr val="feb8e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7" name="CustomShape 74"/>
          <p:cNvSpPr/>
          <p:nvPr/>
        </p:nvSpPr>
        <p:spPr>
          <a:xfrm>
            <a:off x="3880800" y="3035520"/>
            <a:ext cx="34560" cy="43560"/>
          </a:xfrm>
          <a:custGeom>
            <a:avLst/>
            <a:gdLst/>
            <a:ahLst/>
            <a:rect l="l" t="t" r="r" b="b"/>
            <a:pathLst>
              <a:path w="57" h="197">
                <a:moveTo>
                  <a:pt x="55" y="197"/>
                </a:moveTo>
                <a:lnTo>
                  <a:pt x="57" y="12"/>
                </a:lnTo>
                <a:lnTo>
                  <a:pt x="42" y="9"/>
                </a:lnTo>
                <a:lnTo>
                  <a:pt x="23" y="3"/>
                </a:lnTo>
                <a:lnTo>
                  <a:pt x="3" y="0"/>
                </a:lnTo>
                <a:lnTo>
                  <a:pt x="0" y="187"/>
                </a:lnTo>
                <a:lnTo>
                  <a:pt x="21" y="192"/>
                </a:lnTo>
                <a:lnTo>
                  <a:pt x="40" y="194"/>
                </a:lnTo>
                <a:lnTo>
                  <a:pt x="55" y="197"/>
                </a:lnTo>
                <a:close/>
              </a:path>
            </a:pathLst>
          </a:custGeom>
          <a:solidFill>
            <a:srgbClr val="99ffcc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8" name="CustomShape 75"/>
          <p:cNvSpPr/>
          <p:nvPr/>
        </p:nvSpPr>
        <p:spPr>
          <a:xfrm>
            <a:off x="3853080" y="3034080"/>
            <a:ext cx="29160" cy="42840"/>
          </a:xfrm>
          <a:custGeom>
            <a:avLst/>
            <a:gdLst/>
            <a:ahLst/>
            <a:rect l="l" t="t" r="r" b="b"/>
            <a:pathLst>
              <a:path w="48" h="193">
                <a:moveTo>
                  <a:pt x="45" y="193"/>
                </a:moveTo>
                <a:lnTo>
                  <a:pt x="48" y="12"/>
                </a:lnTo>
                <a:lnTo>
                  <a:pt x="33" y="6"/>
                </a:lnTo>
                <a:lnTo>
                  <a:pt x="20" y="3"/>
                </a:lnTo>
                <a:lnTo>
                  <a:pt x="3" y="0"/>
                </a:lnTo>
                <a:lnTo>
                  <a:pt x="0" y="183"/>
                </a:lnTo>
                <a:lnTo>
                  <a:pt x="9" y="187"/>
                </a:lnTo>
                <a:lnTo>
                  <a:pt x="26" y="192"/>
                </a:lnTo>
                <a:lnTo>
                  <a:pt x="45" y="193"/>
                </a:lnTo>
                <a:close/>
              </a:path>
            </a:pathLst>
          </a:custGeom>
          <a:solidFill>
            <a:srgbClr val="ffff66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9" name="CustomShape 76"/>
          <p:cNvSpPr/>
          <p:nvPr/>
        </p:nvSpPr>
        <p:spPr>
          <a:xfrm>
            <a:off x="3824640" y="3031200"/>
            <a:ext cx="30240" cy="42840"/>
          </a:xfrm>
          <a:custGeom>
            <a:avLst/>
            <a:gdLst/>
            <a:ahLst/>
            <a:rect l="l" t="t" r="r" b="b"/>
            <a:pathLst>
              <a:path w="50" h="194">
                <a:moveTo>
                  <a:pt x="47" y="194"/>
                </a:moveTo>
                <a:lnTo>
                  <a:pt x="50" y="9"/>
                </a:lnTo>
                <a:lnTo>
                  <a:pt x="30" y="7"/>
                </a:lnTo>
                <a:lnTo>
                  <a:pt x="13" y="1"/>
                </a:lnTo>
                <a:lnTo>
                  <a:pt x="0" y="0"/>
                </a:lnTo>
                <a:lnTo>
                  <a:pt x="0" y="183"/>
                </a:lnTo>
                <a:lnTo>
                  <a:pt x="15" y="187"/>
                </a:lnTo>
                <a:lnTo>
                  <a:pt x="29" y="192"/>
                </a:lnTo>
                <a:lnTo>
                  <a:pt x="47" y="194"/>
                </a:lnTo>
                <a:close/>
              </a:path>
            </a:pathLst>
          </a:custGeom>
          <a:solidFill>
            <a:srgbClr val="00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0" name="CustomShape 77"/>
          <p:cNvSpPr/>
          <p:nvPr/>
        </p:nvSpPr>
        <p:spPr>
          <a:xfrm>
            <a:off x="3791520" y="3027240"/>
            <a:ext cx="34200" cy="43920"/>
          </a:xfrm>
          <a:custGeom>
            <a:avLst/>
            <a:gdLst/>
            <a:ahLst/>
            <a:rect l="l" t="t" r="r" b="b"/>
            <a:pathLst>
              <a:path w="56" h="199">
                <a:moveTo>
                  <a:pt x="52" y="199"/>
                </a:moveTo>
                <a:lnTo>
                  <a:pt x="56" y="19"/>
                </a:lnTo>
                <a:lnTo>
                  <a:pt x="36" y="9"/>
                </a:lnTo>
                <a:lnTo>
                  <a:pt x="18" y="4"/>
                </a:lnTo>
                <a:lnTo>
                  <a:pt x="1" y="0"/>
                </a:lnTo>
                <a:lnTo>
                  <a:pt x="0" y="186"/>
                </a:lnTo>
                <a:lnTo>
                  <a:pt x="18" y="190"/>
                </a:lnTo>
                <a:lnTo>
                  <a:pt x="39" y="196"/>
                </a:lnTo>
                <a:lnTo>
                  <a:pt x="52" y="199"/>
                </a:lnTo>
                <a:close/>
              </a:path>
            </a:pathLst>
          </a:custGeom>
          <a:solidFill>
            <a:srgbClr val="feb8e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1" name="CustomShape 78"/>
          <p:cNvSpPr/>
          <p:nvPr/>
        </p:nvSpPr>
        <p:spPr>
          <a:xfrm>
            <a:off x="3760200" y="3022200"/>
            <a:ext cx="32400" cy="46080"/>
          </a:xfrm>
          <a:custGeom>
            <a:avLst/>
            <a:gdLst/>
            <a:ahLst/>
            <a:rect l="l" t="t" r="r" b="b"/>
            <a:pathLst>
              <a:path w="53" h="209">
                <a:moveTo>
                  <a:pt x="51" y="209"/>
                </a:moveTo>
                <a:lnTo>
                  <a:pt x="53" y="18"/>
                </a:lnTo>
                <a:lnTo>
                  <a:pt x="37" y="14"/>
                </a:lnTo>
                <a:lnTo>
                  <a:pt x="16" y="8"/>
                </a:lnTo>
                <a:lnTo>
                  <a:pt x="1" y="0"/>
                </a:lnTo>
                <a:lnTo>
                  <a:pt x="0" y="188"/>
                </a:lnTo>
                <a:lnTo>
                  <a:pt x="13" y="194"/>
                </a:lnTo>
                <a:lnTo>
                  <a:pt x="36" y="203"/>
                </a:lnTo>
                <a:lnTo>
                  <a:pt x="51" y="209"/>
                </a:lnTo>
                <a:close/>
              </a:path>
            </a:pathLst>
          </a:custGeom>
          <a:solidFill>
            <a:srgbClr val="99ffcc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2" name="CustomShape 79"/>
          <p:cNvSpPr/>
          <p:nvPr/>
        </p:nvSpPr>
        <p:spPr>
          <a:xfrm>
            <a:off x="3728880" y="3016080"/>
            <a:ext cx="30960" cy="47520"/>
          </a:xfrm>
          <a:custGeom>
            <a:avLst/>
            <a:gdLst/>
            <a:ahLst/>
            <a:rect l="l" t="t" r="r" b="b"/>
            <a:pathLst>
              <a:path w="51" h="215">
                <a:moveTo>
                  <a:pt x="49" y="215"/>
                </a:moveTo>
                <a:lnTo>
                  <a:pt x="51" y="26"/>
                </a:lnTo>
                <a:lnTo>
                  <a:pt x="35" y="24"/>
                </a:lnTo>
                <a:lnTo>
                  <a:pt x="18" y="11"/>
                </a:lnTo>
                <a:lnTo>
                  <a:pt x="0" y="0"/>
                </a:lnTo>
                <a:lnTo>
                  <a:pt x="0" y="188"/>
                </a:lnTo>
                <a:lnTo>
                  <a:pt x="16" y="197"/>
                </a:lnTo>
                <a:lnTo>
                  <a:pt x="32" y="208"/>
                </a:lnTo>
                <a:lnTo>
                  <a:pt x="49" y="215"/>
                </a:lnTo>
                <a:close/>
              </a:path>
            </a:pathLst>
          </a:custGeom>
          <a:solidFill>
            <a:srgbClr val="ffff66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3" name="CustomShape 80"/>
          <p:cNvSpPr/>
          <p:nvPr/>
        </p:nvSpPr>
        <p:spPr>
          <a:xfrm>
            <a:off x="3697560" y="3004920"/>
            <a:ext cx="30960" cy="52200"/>
          </a:xfrm>
          <a:custGeom>
            <a:avLst/>
            <a:gdLst/>
            <a:ahLst/>
            <a:rect l="l" t="t" r="r" b="b"/>
            <a:pathLst>
              <a:path w="51" h="236">
                <a:moveTo>
                  <a:pt x="48" y="236"/>
                </a:moveTo>
                <a:lnTo>
                  <a:pt x="51" y="52"/>
                </a:lnTo>
                <a:lnTo>
                  <a:pt x="28" y="38"/>
                </a:lnTo>
                <a:lnTo>
                  <a:pt x="13" y="20"/>
                </a:lnTo>
                <a:lnTo>
                  <a:pt x="0" y="0"/>
                </a:lnTo>
                <a:lnTo>
                  <a:pt x="0" y="186"/>
                </a:lnTo>
                <a:lnTo>
                  <a:pt x="10" y="200"/>
                </a:lnTo>
                <a:lnTo>
                  <a:pt x="25" y="218"/>
                </a:lnTo>
                <a:lnTo>
                  <a:pt x="48" y="236"/>
                </a:lnTo>
                <a:close/>
              </a:path>
            </a:pathLst>
          </a:custGeom>
          <a:solidFill>
            <a:srgbClr val="00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4" name="CustomShape 81"/>
          <p:cNvSpPr/>
          <p:nvPr/>
        </p:nvSpPr>
        <p:spPr>
          <a:xfrm>
            <a:off x="3697560" y="2874960"/>
            <a:ext cx="978120" cy="169920"/>
          </a:xfrm>
          <a:custGeom>
            <a:avLst/>
            <a:gdLst/>
            <a:ahLst/>
            <a:rect l="l" t="t" r="r" b="b"/>
            <a:pathLst>
              <a:path w="1591" h="764">
                <a:moveTo>
                  <a:pt x="0" y="572"/>
                </a:moveTo>
                <a:cubicBezTo>
                  <a:pt x="5" y="581"/>
                  <a:pt x="9" y="592"/>
                  <a:pt x="15" y="600"/>
                </a:cubicBezTo>
                <a:cubicBezTo>
                  <a:pt x="18" y="615"/>
                  <a:pt x="33" y="628"/>
                  <a:pt x="48" y="630"/>
                </a:cubicBezTo>
                <a:cubicBezTo>
                  <a:pt x="59" y="638"/>
                  <a:pt x="73" y="649"/>
                  <a:pt x="87" y="651"/>
                </a:cubicBezTo>
                <a:cubicBezTo>
                  <a:pt x="92" y="655"/>
                  <a:pt x="99" y="659"/>
                  <a:pt x="105" y="660"/>
                </a:cubicBezTo>
                <a:cubicBezTo>
                  <a:pt x="110" y="664"/>
                  <a:pt x="114" y="665"/>
                  <a:pt x="120" y="666"/>
                </a:cubicBezTo>
                <a:cubicBezTo>
                  <a:pt x="126" y="669"/>
                  <a:pt x="132" y="671"/>
                  <a:pt x="138" y="672"/>
                </a:cubicBezTo>
                <a:cubicBezTo>
                  <a:pt x="146" y="678"/>
                  <a:pt x="156" y="679"/>
                  <a:pt x="165" y="681"/>
                </a:cubicBezTo>
                <a:cubicBezTo>
                  <a:pt x="171" y="684"/>
                  <a:pt x="177" y="686"/>
                  <a:pt x="183" y="687"/>
                </a:cubicBezTo>
                <a:cubicBezTo>
                  <a:pt x="188" y="691"/>
                  <a:pt x="195" y="695"/>
                  <a:pt x="201" y="696"/>
                </a:cubicBezTo>
                <a:cubicBezTo>
                  <a:pt x="223" y="707"/>
                  <a:pt x="253" y="711"/>
                  <a:pt x="277" y="714"/>
                </a:cubicBezTo>
                <a:cubicBezTo>
                  <a:pt x="293" y="720"/>
                  <a:pt x="314" y="724"/>
                  <a:pt x="331" y="726"/>
                </a:cubicBezTo>
                <a:cubicBezTo>
                  <a:pt x="345" y="731"/>
                  <a:pt x="352" y="731"/>
                  <a:pt x="369" y="732"/>
                </a:cubicBezTo>
                <a:cubicBezTo>
                  <a:pt x="385" y="740"/>
                  <a:pt x="414" y="734"/>
                  <a:pt x="426" y="734"/>
                </a:cubicBezTo>
                <a:cubicBezTo>
                  <a:pt x="439" y="730"/>
                  <a:pt x="452" y="721"/>
                  <a:pt x="465" y="719"/>
                </a:cubicBezTo>
                <a:cubicBezTo>
                  <a:pt x="477" y="710"/>
                  <a:pt x="485" y="700"/>
                  <a:pt x="499" y="693"/>
                </a:cubicBezTo>
                <a:cubicBezTo>
                  <a:pt x="506" y="684"/>
                  <a:pt x="513" y="676"/>
                  <a:pt x="519" y="666"/>
                </a:cubicBezTo>
                <a:cubicBezTo>
                  <a:pt x="520" y="659"/>
                  <a:pt x="537" y="606"/>
                  <a:pt x="541" y="600"/>
                </a:cubicBezTo>
                <a:cubicBezTo>
                  <a:pt x="542" y="593"/>
                  <a:pt x="559" y="552"/>
                  <a:pt x="561" y="545"/>
                </a:cubicBezTo>
                <a:cubicBezTo>
                  <a:pt x="562" y="536"/>
                  <a:pt x="583" y="427"/>
                  <a:pt x="588" y="420"/>
                </a:cubicBezTo>
                <a:cubicBezTo>
                  <a:pt x="590" y="411"/>
                  <a:pt x="619" y="243"/>
                  <a:pt x="615" y="250"/>
                </a:cubicBezTo>
                <a:cubicBezTo>
                  <a:pt x="621" y="242"/>
                  <a:pt x="631" y="104"/>
                  <a:pt x="640" y="102"/>
                </a:cubicBezTo>
                <a:cubicBezTo>
                  <a:pt x="649" y="0"/>
                  <a:pt x="658" y="67"/>
                  <a:pt x="664" y="75"/>
                </a:cubicBezTo>
                <a:cubicBezTo>
                  <a:pt x="670" y="83"/>
                  <a:pt x="671" y="115"/>
                  <a:pt x="676" y="150"/>
                </a:cubicBezTo>
                <a:cubicBezTo>
                  <a:pt x="681" y="185"/>
                  <a:pt x="687" y="245"/>
                  <a:pt x="694" y="288"/>
                </a:cubicBezTo>
                <a:cubicBezTo>
                  <a:pt x="701" y="291"/>
                  <a:pt x="714" y="406"/>
                  <a:pt x="720" y="411"/>
                </a:cubicBezTo>
                <a:cubicBezTo>
                  <a:pt x="723" y="413"/>
                  <a:pt x="753" y="522"/>
                  <a:pt x="753" y="522"/>
                </a:cubicBezTo>
                <a:cubicBezTo>
                  <a:pt x="764" y="540"/>
                  <a:pt x="774" y="592"/>
                  <a:pt x="786" y="609"/>
                </a:cubicBezTo>
                <a:cubicBezTo>
                  <a:pt x="788" y="617"/>
                  <a:pt x="805" y="641"/>
                  <a:pt x="810" y="648"/>
                </a:cubicBezTo>
                <a:cubicBezTo>
                  <a:pt x="811" y="655"/>
                  <a:pt x="843" y="689"/>
                  <a:pt x="847" y="695"/>
                </a:cubicBezTo>
                <a:cubicBezTo>
                  <a:pt x="848" y="701"/>
                  <a:pt x="868" y="721"/>
                  <a:pt x="877" y="721"/>
                </a:cubicBezTo>
                <a:cubicBezTo>
                  <a:pt x="870" y="729"/>
                  <a:pt x="902" y="737"/>
                  <a:pt x="913" y="741"/>
                </a:cubicBezTo>
                <a:cubicBezTo>
                  <a:pt x="924" y="745"/>
                  <a:pt x="935" y="745"/>
                  <a:pt x="946" y="748"/>
                </a:cubicBezTo>
                <a:cubicBezTo>
                  <a:pt x="962" y="748"/>
                  <a:pt x="972" y="756"/>
                  <a:pt x="981" y="757"/>
                </a:cubicBezTo>
                <a:cubicBezTo>
                  <a:pt x="995" y="764"/>
                  <a:pt x="1020" y="756"/>
                  <a:pt x="1015" y="757"/>
                </a:cubicBezTo>
                <a:cubicBezTo>
                  <a:pt x="1083" y="754"/>
                  <a:pt x="1032" y="755"/>
                  <a:pt x="1059" y="755"/>
                </a:cubicBezTo>
                <a:cubicBezTo>
                  <a:pt x="1084" y="749"/>
                  <a:pt x="1091" y="750"/>
                  <a:pt x="1116" y="749"/>
                </a:cubicBezTo>
                <a:cubicBezTo>
                  <a:pt x="1134" y="746"/>
                  <a:pt x="1143" y="746"/>
                  <a:pt x="1161" y="744"/>
                </a:cubicBezTo>
                <a:cubicBezTo>
                  <a:pt x="1171" y="743"/>
                  <a:pt x="1192" y="740"/>
                  <a:pt x="1192" y="740"/>
                </a:cubicBezTo>
                <a:cubicBezTo>
                  <a:pt x="1212" y="736"/>
                  <a:pt x="1230" y="732"/>
                  <a:pt x="1252" y="731"/>
                </a:cubicBezTo>
                <a:cubicBezTo>
                  <a:pt x="1280" y="725"/>
                  <a:pt x="1260" y="726"/>
                  <a:pt x="1282" y="725"/>
                </a:cubicBezTo>
                <a:cubicBezTo>
                  <a:pt x="1291" y="722"/>
                  <a:pt x="1297" y="721"/>
                  <a:pt x="1307" y="719"/>
                </a:cubicBezTo>
                <a:cubicBezTo>
                  <a:pt x="1317" y="714"/>
                  <a:pt x="1331" y="712"/>
                  <a:pt x="1343" y="711"/>
                </a:cubicBezTo>
                <a:cubicBezTo>
                  <a:pt x="1352" y="708"/>
                  <a:pt x="1361" y="707"/>
                  <a:pt x="1370" y="705"/>
                </a:cubicBezTo>
                <a:cubicBezTo>
                  <a:pt x="1379" y="701"/>
                  <a:pt x="1393" y="698"/>
                  <a:pt x="1402" y="696"/>
                </a:cubicBezTo>
                <a:cubicBezTo>
                  <a:pt x="1408" y="695"/>
                  <a:pt x="1420" y="692"/>
                  <a:pt x="1420" y="692"/>
                </a:cubicBezTo>
                <a:cubicBezTo>
                  <a:pt x="1427" y="688"/>
                  <a:pt x="1436" y="685"/>
                  <a:pt x="1444" y="684"/>
                </a:cubicBezTo>
                <a:cubicBezTo>
                  <a:pt x="1450" y="681"/>
                  <a:pt x="1454" y="678"/>
                  <a:pt x="1460" y="677"/>
                </a:cubicBezTo>
                <a:cubicBezTo>
                  <a:pt x="1469" y="673"/>
                  <a:pt x="1470" y="670"/>
                  <a:pt x="1480" y="668"/>
                </a:cubicBezTo>
                <a:cubicBezTo>
                  <a:pt x="1486" y="665"/>
                  <a:pt x="1498" y="660"/>
                  <a:pt x="1504" y="659"/>
                </a:cubicBezTo>
                <a:cubicBezTo>
                  <a:pt x="1509" y="656"/>
                  <a:pt x="1514" y="652"/>
                  <a:pt x="1520" y="651"/>
                </a:cubicBezTo>
                <a:cubicBezTo>
                  <a:pt x="1525" y="647"/>
                  <a:pt x="1532" y="640"/>
                  <a:pt x="1538" y="639"/>
                </a:cubicBezTo>
                <a:cubicBezTo>
                  <a:pt x="1546" y="635"/>
                  <a:pt x="1550" y="628"/>
                  <a:pt x="1559" y="626"/>
                </a:cubicBezTo>
                <a:cubicBezTo>
                  <a:pt x="1574" y="620"/>
                  <a:pt x="1559" y="620"/>
                  <a:pt x="1573" y="612"/>
                </a:cubicBezTo>
                <a:cubicBezTo>
                  <a:pt x="1578" y="605"/>
                  <a:pt x="1580" y="604"/>
                  <a:pt x="1585" y="597"/>
                </a:cubicBezTo>
                <a:cubicBezTo>
                  <a:pt x="1586" y="594"/>
                  <a:pt x="1588" y="585"/>
                  <a:pt x="1591" y="582"/>
                </a:cubicBezTo>
              </a:path>
            </a:pathLst>
          </a:custGeom>
          <a:noFill/>
          <a:ln w="12600">
            <a:solidFill>
              <a:srgbClr val="ff33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5" name="CustomShape 82"/>
          <p:cNvSpPr/>
          <p:nvPr/>
        </p:nvSpPr>
        <p:spPr>
          <a:xfrm rot="16200000">
            <a:off x="3756960" y="2768040"/>
            <a:ext cx="111240" cy="121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800" spc="-1" strike="noStrike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c0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6" name="CustomShape 83"/>
          <p:cNvSpPr/>
          <p:nvPr/>
        </p:nvSpPr>
        <p:spPr>
          <a:xfrm rot="16200000">
            <a:off x="3673440" y="2757600"/>
            <a:ext cx="216360" cy="121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800" spc="-1" strike="noStrike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c511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7" name="CustomShape 84"/>
          <p:cNvSpPr/>
          <p:nvPr/>
        </p:nvSpPr>
        <p:spPr>
          <a:xfrm rot="16200000">
            <a:off x="3635640" y="2752560"/>
            <a:ext cx="224280" cy="121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800" spc="-1" strike="noStrike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c510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8" name="CustomShape 85"/>
          <p:cNvSpPr/>
          <p:nvPr/>
        </p:nvSpPr>
        <p:spPr>
          <a:xfrm rot="16200000">
            <a:off x="3982680" y="2782800"/>
            <a:ext cx="175320" cy="121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800" spc="-1" strike="noStrike">
                <a:solidFill>
                  <a:srgbClr val="33cc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ci-2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9" name="CustomShape 86"/>
          <p:cNvSpPr/>
          <p:nvPr/>
        </p:nvSpPr>
        <p:spPr>
          <a:xfrm rot="16200000">
            <a:off x="3790080" y="2769120"/>
            <a:ext cx="111240" cy="121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800" spc="-1" strike="noStrike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c1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0" name="CustomShape 87"/>
          <p:cNvSpPr/>
          <p:nvPr/>
        </p:nvSpPr>
        <p:spPr>
          <a:xfrm rot="16200000">
            <a:off x="3833280" y="2772720"/>
            <a:ext cx="83880" cy="121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800" spc="-1" strike="noStrike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1" name="CustomShape 88"/>
          <p:cNvSpPr/>
          <p:nvPr/>
        </p:nvSpPr>
        <p:spPr>
          <a:xfrm rot="16200000">
            <a:off x="4090680" y="2792880"/>
            <a:ext cx="85320" cy="121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800" spc="-1" strike="noStrike">
                <a:solidFill>
                  <a:srgbClr val="33cc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2" name="CustomShape 89"/>
          <p:cNvSpPr/>
          <p:nvPr/>
        </p:nvSpPr>
        <p:spPr>
          <a:xfrm rot="16200000">
            <a:off x="4016160" y="2783880"/>
            <a:ext cx="175320" cy="121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800" spc="-1" strike="noStrike">
                <a:solidFill>
                  <a:srgbClr val="33cc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ci-1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3" name="CustomShape 90"/>
          <p:cNvSpPr/>
          <p:nvPr/>
        </p:nvSpPr>
        <p:spPr>
          <a:xfrm rot="16200000">
            <a:off x="4065840" y="2783880"/>
            <a:ext cx="201240" cy="121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800" spc="-1" strike="noStrike">
                <a:solidFill>
                  <a:srgbClr val="33cc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ci+1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4" name="CustomShape 91"/>
          <p:cNvSpPr/>
          <p:nvPr/>
        </p:nvSpPr>
        <p:spPr>
          <a:xfrm rot="16200000">
            <a:off x="4102200" y="2783520"/>
            <a:ext cx="201240" cy="121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800" spc="-1" strike="noStrike">
                <a:solidFill>
                  <a:srgbClr val="33cc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ci+2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5" name="CustomShape 92"/>
          <p:cNvSpPr/>
          <p:nvPr/>
        </p:nvSpPr>
        <p:spPr>
          <a:xfrm flipV="1" rot="10772400">
            <a:off x="4264920" y="2748600"/>
            <a:ext cx="324720" cy="70920"/>
          </a:xfrm>
          <a:prstGeom prst="curvedRightArrow">
            <a:avLst>
              <a:gd name="adj1" fmla="val 8806"/>
              <a:gd name="adj2" fmla="val 40000"/>
              <a:gd name="adj3" fmla="val 55277"/>
            </a:avLst>
          </a:prstGeom>
          <a:solidFill>
            <a:srgbClr val="fd6bde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96" name="CustomShape 93"/>
          <p:cNvSpPr/>
          <p:nvPr/>
        </p:nvSpPr>
        <p:spPr>
          <a:xfrm>
            <a:off x="1296720" y="2598480"/>
            <a:ext cx="863640" cy="487800"/>
          </a:xfrm>
          <a:prstGeom prst="rect">
            <a:avLst/>
          </a:prstGeom>
          <a:ln>
            <a:noFill/>
          </a:ln>
          <a:effectLst>
            <a:outerShdw algn="tr" blurRad="292100" dir="2700000" dist="139700" rotWithShape="0">
              <a:srgbClr val="000000">
                <a:alpha val="4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771f2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PAC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7" name="CustomShape 94"/>
          <p:cNvSpPr/>
          <p:nvPr/>
        </p:nvSpPr>
        <p:spPr>
          <a:xfrm>
            <a:off x="1643400" y="4599000"/>
            <a:ext cx="863640" cy="595080"/>
          </a:xfrm>
          <a:prstGeom prst="rect">
            <a:avLst/>
          </a:prstGeom>
          <a:ln>
            <a:noFill/>
          </a:ln>
          <a:effectLst>
            <a:outerShdw algn="tr" blurRad="292100" dir="2700000" dist="139700" rotWithShape="0">
              <a:srgbClr val="000000">
                <a:alpha val="4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PAC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8" name="CustomShape 95"/>
          <p:cNvSpPr/>
          <p:nvPr/>
        </p:nvSpPr>
        <p:spPr>
          <a:xfrm>
            <a:off x="3698640" y="3194280"/>
            <a:ext cx="975600" cy="348840"/>
          </a:xfrm>
          <a:prstGeom prst="can">
            <a:avLst>
              <a:gd name="adj" fmla="val 25000"/>
            </a:avLst>
          </a:prstGeom>
          <a:pattFill prst="ltVert">
            <a:fgClr>
              <a:srgbClr val="ffff99"/>
            </a:fgClr>
            <a:bgClr>
              <a:srgbClr val="ffffff"/>
            </a:bgClr>
          </a:patt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99" name="CustomShape 96"/>
          <p:cNvSpPr/>
          <p:nvPr/>
        </p:nvSpPr>
        <p:spPr>
          <a:xfrm>
            <a:off x="3697560" y="3240000"/>
            <a:ext cx="31680" cy="275040"/>
          </a:xfrm>
          <a:custGeom>
            <a:avLst/>
            <a:gdLst/>
            <a:ahLst/>
            <a:rect l="l" t="t" r="r" b="b"/>
            <a:pathLst>
              <a:path w="52" h="1235">
                <a:moveTo>
                  <a:pt x="1" y="0"/>
                </a:moveTo>
                <a:lnTo>
                  <a:pt x="1" y="648"/>
                </a:lnTo>
                <a:lnTo>
                  <a:pt x="0" y="1175"/>
                </a:lnTo>
                <a:lnTo>
                  <a:pt x="12" y="1203"/>
                </a:lnTo>
                <a:lnTo>
                  <a:pt x="34" y="1221"/>
                </a:lnTo>
                <a:lnTo>
                  <a:pt x="52" y="1235"/>
                </a:lnTo>
                <a:lnTo>
                  <a:pt x="52" y="59"/>
                </a:lnTo>
                <a:lnTo>
                  <a:pt x="37" y="48"/>
                </a:lnTo>
                <a:lnTo>
                  <a:pt x="19" y="29"/>
                </a:lnTo>
                <a:lnTo>
                  <a:pt x="1" y="0"/>
                </a:lnTo>
                <a:close/>
              </a:path>
            </a:pathLst>
          </a:custGeom>
          <a:solidFill>
            <a:schemeClr val="bg1"/>
          </a:solidFill>
          <a:ln w="6480">
            <a:solidFill>
              <a:srgbClr val="3333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00" name="CustomShape 97"/>
          <p:cNvSpPr/>
          <p:nvPr/>
        </p:nvSpPr>
        <p:spPr>
          <a:xfrm>
            <a:off x="3729960" y="3252240"/>
            <a:ext cx="31680" cy="268920"/>
          </a:xfrm>
          <a:custGeom>
            <a:avLst/>
            <a:gdLst/>
            <a:ahLst/>
            <a:rect l="l" t="t" r="r" b="b"/>
            <a:pathLst>
              <a:path w="52" h="1208">
                <a:moveTo>
                  <a:pt x="1" y="0"/>
                </a:moveTo>
                <a:lnTo>
                  <a:pt x="1" y="648"/>
                </a:lnTo>
                <a:lnTo>
                  <a:pt x="0" y="1175"/>
                </a:lnTo>
                <a:lnTo>
                  <a:pt x="16" y="1190"/>
                </a:lnTo>
                <a:lnTo>
                  <a:pt x="32" y="1199"/>
                </a:lnTo>
                <a:lnTo>
                  <a:pt x="52" y="1208"/>
                </a:lnTo>
                <a:lnTo>
                  <a:pt x="52" y="29"/>
                </a:lnTo>
                <a:lnTo>
                  <a:pt x="34" y="22"/>
                </a:lnTo>
                <a:lnTo>
                  <a:pt x="16" y="13"/>
                </a:lnTo>
                <a:lnTo>
                  <a:pt x="1" y="0"/>
                </a:lnTo>
                <a:close/>
              </a:path>
            </a:pathLst>
          </a:custGeom>
          <a:solidFill>
            <a:schemeClr val="bg1"/>
          </a:solidFill>
          <a:ln w="9360">
            <a:solidFill>
              <a:srgbClr val="3333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01" name="CustomShape 98"/>
          <p:cNvSpPr/>
          <p:nvPr/>
        </p:nvSpPr>
        <p:spPr>
          <a:xfrm>
            <a:off x="3761280" y="3259080"/>
            <a:ext cx="31680" cy="266040"/>
          </a:xfrm>
          <a:custGeom>
            <a:avLst/>
            <a:gdLst/>
            <a:ahLst/>
            <a:rect l="l" t="t" r="r" b="b"/>
            <a:pathLst>
              <a:path w="52" h="1195">
                <a:moveTo>
                  <a:pt x="1" y="0"/>
                </a:moveTo>
                <a:lnTo>
                  <a:pt x="1" y="648"/>
                </a:lnTo>
                <a:lnTo>
                  <a:pt x="0" y="1175"/>
                </a:lnTo>
                <a:lnTo>
                  <a:pt x="14" y="1181"/>
                </a:lnTo>
                <a:lnTo>
                  <a:pt x="32" y="1189"/>
                </a:lnTo>
                <a:lnTo>
                  <a:pt x="52" y="1195"/>
                </a:lnTo>
                <a:lnTo>
                  <a:pt x="52" y="20"/>
                </a:lnTo>
                <a:lnTo>
                  <a:pt x="32" y="14"/>
                </a:lnTo>
                <a:lnTo>
                  <a:pt x="16" y="8"/>
                </a:lnTo>
                <a:lnTo>
                  <a:pt x="1" y="0"/>
                </a:lnTo>
                <a:close/>
              </a:path>
            </a:pathLst>
          </a:custGeom>
          <a:solidFill>
            <a:schemeClr val="bg1"/>
          </a:solidFill>
          <a:ln w="9360">
            <a:solidFill>
              <a:srgbClr val="3333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02" name="CustomShape 99"/>
          <p:cNvSpPr/>
          <p:nvPr/>
        </p:nvSpPr>
        <p:spPr>
          <a:xfrm>
            <a:off x="3793320" y="3263400"/>
            <a:ext cx="31680" cy="265680"/>
          </a:xfrm>
          <a:custGeom>
            <a:avLst/>
            <a:gdLst/>
            <a:ahLst/>
            <a:rect l="l" t="t" r="r" b="b"/>
            <a:pathLst>
              <a:path w="52" h="1193">
                <a:moveTo>
                  <a:pt x="1" y="0"/>
                </a:moveTo>
                <a:lnTo>
                  <a:pt x="1" y="648"/>
                </a:lnTo>
                <a:lnTo>
                  <a:pt x="0" y="1175"/>
                </a:lnTo>
                <a:lnTo>
                  <a:pt x="14" y="1181"/>
                </a:lnTo>
                <a:lnTo>
                  <a:pt x="33" y="1187"/>
                </a:lnTo>
                <a:lnTo>
                  <a:pt x="51" y="1193"/>
                </a:lnTo>
                <a:lnTo>
                  <a:pt x="52" y="17"/>
                </a:lnTo>
                <a:lnTo>
                  <a:pt x="33" y="11"/>
                </a:lnTo>
                <a:lnTo>
                  <a:pt x="16" y="8"/>
                </a:lnTo>
                <a:lnTo>
                  <a:pt x="1" y="0"/>
                </a:lnTo>
                <a:close/>
              </a:path>
            </a:pathLst>
          </a:custGeom>
          <a:solidFill>
            <a:schemeClr val="bg1"/>
          </a:solidFill>
          <a:ln w="9360">
            <a:solidFill>
              <a:srgbClr val="3333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03" name="CustomShape 100"/>
          <p:cNvSpPr/>
          <p:nvPr/>
        </p:nvSpPr>
        <p:spPr>
          <a:xfrm>
            <a:off x="3823920" y="3267360"/>
            <a:ext cx="31680" cy="263880"/>
          </a:xfrm>
          <a:custGeom>
            <a:avLst/>
            <a:gdLst/>
            <a:ahLst/>
            <a:rect l="l" t="t" r="r" b="b"/>
            <a:pathLst>
              <a:path w="52" h="1186">
                <a:moveTo>
                  <a:pt x="1" y="0"/>
                </a:moveTo>
                <a:lnTo>
                  <a:pt x="1" y="648"/>
                </a:lnTo>
                <a:lnTo>
                  <a:pt x="0" y="1175"/>
                </a:lnTo>
                <a:lnTo>
                  <a:pt x="13" y="1179"/>
                </a:lnTo>
                <a:lnTo>
                  <a:pt x="32" y="1182"/>
                </a:lnTo>
                <a:lnTo>
                  <a:pt x="52" y="1186"/>
                </a:lnTo>
                <a:lnTo>
                  <a:pt x="52" y="10"/>
                </a:lnTo>
                <a:lnTo>
                  <a:pt x="32" y="6"/>
                </a:lnTo>
                <a:lnTo>
                  <a:pt x="14" y="3"/>
                </a:lnTo>
                <a:lnTo>
                  <a:pt x="1" y="0"/>
                </a:lnTo>
                <a:close/>
              </a:path>
            </a:pathLst>
          </a:custGeom>
          <a:solidFill>
            <a:schemeClr val="bg1"/>
          </a:solidFill>
          <a:ln w="9360">
            <a:solidFill>
              <a:srgbClr val="3333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04" name="CustomShape 101"/>
          <p:cNvSpPr/>
          <p:nvPr/>
        </p:nvSpPr>
        <p:spPr>
          <a:xfrm>
            <a:off x="3854880" y="3269520"/>
            <a:ext cx="31680" cy="263880"/>
          </a:xfrm>
          <a:custGeom>
            <a:avLst/>
            <a:gdLst/>
            <a:ahLst/>
            <a:rect l="l" t="t" r="r" b="b"/>
            <a:pathLst>
              <a:path w="52" h="1186">
                <a:moveTo>
                  <a:pt x="1" y="0"/>
                </a:moveTo>
                <a:lnTo>
                  <a:pt x="1" y="648"/>
                </a:lnTo>
                <a:lnTo>
                  <a:pt x="0" y="1175"/>
                </a:lnTo>
                <a:lnTo>
                  <a:pt x="13" y="1179"/>
                </a:lnTo>
                <a:lnTo>
                  <a:pt x="32" y="1182"/>
                </a:lnTo>
                <a:lnTo>
                  <a:pt x="52" y="1186"/>
                </a:lnTo>
                <a:lnTo>
                  <a:pt x="52" y="10"/>
                </a:lnTo>
                <a:lnTo>
                  <a:pt x="32" y="6"/>
                </a:lnTo>
                <a:lnTo>
                  <a:pt x="14" y="3"/>
                </a:lnTo>
                <a:lnTo>
                  <a:pt x="1" y="0"/>
                </a:lnTo>
                <a:close/>
              </a:path>
            </a:pathLst>
          </a:custGeom>
          <a:solidFill>
            <a:schemeClr val="bg1"/>
          </a:solidFill>
          <a:ln w="9360">
            <a:solidFill>
              <a:srgbClr val="3333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05" name="CustomShape 102"/>
          <p:cNvSpPr/>
          <p:nvPr/>
        </p:nvSpPr>
        <p:spPr>
          <a:xfrm>
            <a:off x="3886200" y="3272040"/>
            <a:ext cx="31680" cy="263880"/>
          </a:xfrm>
          <a:custGeom>
            <a:avLst/>
            <a:gdLst/>
            <a:ahLst/>
            <a:rect l="l" t="t" r="r" b="b"/>
            <a:pathLst>
              <a:path w="52" h="1186">
                <a:moveTo>
                  <a:pt x="1" y="0"/>
                </a:moveTo>
                <a:lnTo>
                  <a:pt x="1" y="648"/>
                </a:lnTo>
                <a:lnTo>
                  <a:pt x="0" y="1175"/>
                </a:lnTo>
                <a:lnTo>
                  <a:pt x="13" y="1179"/>
                </a:lnTo>
                <a:lnTo>
                  <a:pt x="32" y="1182"/>
                </a:lnTo>
                <a:lnTo>
                  <a:pt x="52" y="1186"/>
                </a:lnTo>
                <a:lnTo>
                  <a:pt x="52" y="10"/>
                </a:lnTo>
                <a:lnTo>
                  <a:pt x="32" y="6"/>
                </a:lnTo>
                <a:lnTo>
                  <a:pt x="14" y="3"/>
                </a:lnTo>
                <a:lnTo>
                  <a:pt x="1" y="0"/>
                </a:lnTo>
                <a:close/>
              </a:path>
            </a:pathLst>
          </a:custGeom>
          <a:solidFill>
            <a:schemeClr val="bg1"/>
          </a:solidFill>
          <a:ln w="9360">
            <a:solidFill>
              <a:srgbClr val="3333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06" name="CustomShape 103"/>
          <p:cNvSpPr/>
          <p:nvPr/>
        </p:nvSpPr>
        <p:spPr>
          <a:xfrm>
            <a:off x="3916800" y="3274200"/>
            <a:ext cx="32760" cy="263160"/>
          </a:xfrm>
          <a:custGeom>
            <a:avLst/>
            <a:gdLst/>
            <a:ahLst/>
            <a:rect l="l" t="t" r="r" b="b"/>
            <a:pathLst>
              <a:path w="54" h="1182">
                <a:moveTo>
                  <a:pt x="1" y="0"/>
                </a:moveTo>
                <a:lnTo>
                  <a:pt x="1" y="648"/>
                </a:lnTo>
                <a:lnTo>
                  <a:pt x="0" y="1175"/>
                </a:lnTo>
                <a:lnTo>
                  <a:pt x="13" y="1179"/>
                </a:lnTo>
                <a:lnTo>
                  <a:pt x="32" y="1182"/>
                </a:lnTo>
                <a:lnTo>
                  <a:pt x="54" y="1182"/>
                </a:lnTo>
                <a:lnTo>
                  <a:pt x="54" y="8"/>
                </a:lnTo>
                <a:lnTo>
                  <a:pt x="32" y="6"/>
                </a:lnTo>
                <a:lnTo>
                  <a:pt x="14" y="3"/>
                </a:lnTo>
                <a:lnTo>
                  <a:pt x="1" y="0"/>
                </a:lnTo>
                <a:close/>
              </a:path>
            </a:pathLst>
          </a:custGeom>
          <a:solidFill>
            <a:schemeClr val="bg1"/>
          </a:solidFill>
          <a:ln w="9360">
            <a:solidFill>
              <a:srgbClr val="3333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07" name="CustomShape 104"/>
          <p:cNvSpPr/>
          <p:nvPr/>
        </p:nvSpPr>
        <p:spPr>
          <a:xfrm>
            <a:off x="3948840" y="3276000"/>
            <a:ext cx="33480" cy="262800"/>
          </a:xfrm>
          <a:custGeom>
            <a:avLst/>
            <a:gdLst/>
            <a:ahLst/>
            <a:rect l="l" t="t" r="r" b="b"/>
            <a:pathLst>
              <a:path w="55" h="1180">
                <a:moveTo>
                  <a:pt x="0" y="0"/>
                </a:moveTo>
                <a:lnTo>
                  <a:pt x="2" y="646"/>
                </a:lnTo>
                <a:lnTo>
                  <a:pt x="2" y="1174"/>
                </a:lnTo>
                <a:lnTo>
                  <a:pt x="14" y="1177"/>
                </a:lnTo>
                <a:lnTo>
                  <a:pt x="33" y="1180"/>
                </a:lnTo>
                <a:lnTo>
                  <a:pt x="55" y="1180"/>
                </a:lnTo>
                <a:lnTo>
                  <a:pt x="55" y="6"/>
                </a:lnTo>
                <a:lnTo>
                  <a:pt x="33" y="4"/>
                </a:lnTo>
                <a:lnTo>
                  <a:pt x="15" y="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360">
            <a:solidFill>
              <a:srgbClr val="3333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08" name="CustomShape 105"/>
          <p:cNvSpPr/>
          <p:nvPr/>
        </p:nvSpPr>
        <p:spPr>
          <a:xfrm>
            <a:off x="3982680" y="3277800"/>
            <a:ext cx="33480" cy="262800"/>
          </a:xfrm>
          <a:custGeom>
            <a:avLst/>
            <a:gdLst/>
            <a:ahLst/>
            <a:rect l="l" t="t" r="r" b="b"/>
            <a:pathLst>
              <a:path w="55" h="1180">
                <a:moveTo>
                  <a:pt x="0" y="0"/>
                </a:moveTo>
                <a:lnTo>
                  <a:pt x="2" y="646"/>
                </a:lnTo>
                <a:lnTo>
                  <a:pt x="2" y="1174"/>
                </a:lnTo>
                <a:lnTo>
                  <a:pt x="14" y="1177"/>
                </a:lnTo>
                <a:lnTo>
                  <a:pt x="33" y="1180"/>
                </a:lnTo>
                <a:lnTo>
                  <a:pt x="55" y="1180"/>
                </a:lnTo>
                <a:lnTo>
                  <a:pt x="55" y="6"/>
                </a:lnTo>
                <a:lnTo>
                  <a:pt x="33" y="4"/>
                </a:lnTo>
                <a:lnTo>
                  <a:pt x="15" y="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360">
            <a:solidFill>
              <a:srgbClr val="3333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09" name="CustomShape 106"/>
          <p:cNvSpPr/>
          <p:nvPr/>
        </p:nvSpPr>
        <p:spPr>
          <a:xfrm>
            <a:off x="4015800" y="3278880"/>
            <a:ext cx="33480" cy="262800"/>
          </a:xfrm>
          <a:custGeom>
            <a:avLst/>
            <a:gdLst/>
            <a:ahLst/>
            <a:rect l="l" t="t" r="r" b="b"/>
            <a:pathLst>
              <a:path w="55" h="1180">
                <a:moveTo>
                  <a:pt x="0" y="0"/>
                </a:moveTo>
                <a:lnTo>
                  <a:pt x="2" y="646"/>
                </a:lnTo>
                <a:lnTo>
                  <a:pt x="2" y="1174"/>
                </a:lnTo>
                <a:lnTo>
                  <a:pt x="14" y="1177"/>
                </a:lnTo>
                <a:lnTo>
                  <a:pt x="33" y="1180"/>
                </a:lnTo>
                <a:lnTo>
                  <a:pt x="55" y="1180"/>
                </a:lnTo>
                <a:lnTo>
                  <a:pt x="55" y="6"/>
                </a:lnTo>
                <a:lnTo>
                  <a:pt x="33" y="4"/>
                </a:lnTo>
                <a:lnTo>
                  <a:pt x="15" y="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360">
            <a:solidFill>
              <a:srgbClr val="3333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0" name="CustomShape 107"/>
          <p:cNvSpPr/>
          <p:nvPr/>
        </p:nvSpPr>
        <p:spPr>
          <a:xfrm>
            <a:off x="4643280" y="3240360"/>
            <a:ext cx="32400" cy="275040"/>
          </a:xfrm>
          <a:custGeom>
            <a:avLst/>
            <a:gdLst/>
            <a:ahLst/>
            <a:rect l="l" t="t" r="r" b="b"/>
            <a:pathLst>
              <a:path w="52" h="1235">
                <a:moveTo>
                  <a:pt x="1" y="0"/>
                </a:moveTo>
                <a:lnTo>
                  <a:pt x="1" y="648"/>
                </a:lnTo>
                <a:lnTo>
                  <a:pt x="0" y="1175"/>
                </a:lnTo>
                <a:lnTo>
                  <a:pt x="12" y="1203"/>
                </a:lnTo>
                <a:lnTo>
                  <a:pt x="34" y="1221"/>
                </a:lnTo>
                <a:lnTo>
                  <a:pt x="52" y="1235"/>
                </a:lnTo>
                <a:lnTo>
                  <a:pt x="52" y="59"/>
                </a:lnTo>
                <a:lnTo>
                  <a:pt x="37" y="48"/>
                </a:lnTo>
                <a:lnTo>
                  <a:pt x="19" y="29"/>
                </a:lnTo>
                <a:lnTo>
                  <a:pt x="1" y="0"/>
                </a:lnTo>
                <a:close/>
              </a:path>
            </a:pathLst>
          </a:custGeom>
          <a:solidFill>
            <a:schemeClr val="bg1"/>
          </a:solidFill>
          <a:ln w="6480">
            <a:solidFill>
              <a:srgbClr val="3333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1" name="CustomShape 108"/>
          <p:cNvSpPr/>
          <p:nvPr/>
        </p:nvSpPr>
        <p:spPr>
          <a:xfrm>
            <a:off x="4610880" y="3252600"/>
            <a:ext cx="32400" cy="268920"/>
          </a:xfrm>
          <a:custGeom>
            <a:avLst/>
            <a:gdLst/>
            <a:ahLst/>
            <a:rect l="l" t="t" r="r" b="b"/>
            <a:pathLst>
              <a:path w="52" h="1208">
                <a:moveTo>
                  <a:pt x="1" y="0"/>
                </a:moveTo>
                <a:lnTo>
                  <a:pt x="1" y="648"/>
                </a:lnTo>
                <a:lnTo>
                  <a:pt x="0" y="1175"/>
                </a:lnTo>
                <a:lnTo>
                  <a:pt x="16" y="1190"/>
                </a:lnTo>
                <a:lnTo>
                  <a:pt x="32" y="1199"/>
                </a:lnTo>
                <a:lnTo>
                  <a:pt x="52" y="1208"/>
                </a:lnTo>
                <a:lnTo>
                  <a:pt x="52" y="29"/>
                </a:lnTo>
                <a:lnTo>
                  <a:pt x="34" y="22"/>
                </a:lnTo>
                <a:lnTo>
                  <a:pt x="16" y="13"/>
                </a:lnTo>
                <a:lnTo>
                  <a:pt x="1" y="0"/>
                </a:lnTo>
                <a:close/>
              </a:path>
            </a:pathLst>
          </a:custGeom>
          <a:solidFill>
            <a:schemeClr val="bg1"/>
          </a:solidFill>
          <a:ln w="9360">
            <a:solidFill>
              <a:srgbClr val="3333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2" name="CustomShape 109"/>
          <p:cNvSpPr/>
          <p:nvPr/>
        </p:nvSpPr>
        <p:spPr>
          <a:xfrm>
            <a:off x="4579200" y="3259080"/>
            <a:ext cx="32400" cy="266040"/>
          </a:xfrm>
          <a:custGeom>
            <a:avLst/>
            <a:gdLst/>
            <a:ahLst/>
            <a:rect l="l" t="t" r="r" b="b"/>
            <a:pathLst>
              <a:path w="52" h="1195">
                <a:moveTo>
                  <a:pt x="1" y="0"/>
                </a:moveTo>
                <a:lnTo>
                  <a:pt x="1" y="648"/>
                </a:lnTo>
                <a:lnTo>
                  <a:pt x="0" y="1175"/>
                </a:lnTo>
                <a:lnTo>
                  <a:pt x="14" y="1181"/>
                </a:lnTo>
                <a:lnTo>
                  <a:pt x="32" y="1189"/>
                </a:lnTo>
                <a:lnTo>
                  <a:pt x="52" y="1195"/>
                </a:lnTo>
                <a:lnTo>
                  <a:pt x="52" y="20"/>
                </a:lnTo>
                <a:lnTo>
                  <a:pt x="32" y="14"/>
                </a:lnTo>
                <a:lnTo>
                  <a:pt x="16" y="8"/>
                </a:lnTo>
                <a:lnTo>
                  <a:pt x="1" y="0"/>
                </a:lnTo>
                <a:close/>
              </a:path>
            </a:pathLst>
          </a:custGeom>
          <a:solidFill>
            <a:schemeClr val="bg1"/>
          </a:solidFill>
          <a:ln w="9360">
            <a:solidFill>
              <a:srgbClr val="3333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3" name="CustomShape 110"/>
          <p:cNvSpPr/>
          <p:nvPr/>
        </p:nvSpPr>
        <p:spPr>
          <a:xfrm>
            <a:off x="4547520" y="3263760"/>
            <a:ext cx="32400" cy="265680"/>
          </a:xfrm>
          <a:custGeom>
            <a:avLst/>
            <a:gdLst/>
            <a:ahLst/>
            <a:rect l="l" t="t" r="r" b="b"/>
            <a:pathLst>
              <a:path w="52" h="1193">
                <a:moveTo>
                  <a:pt x="1" y="0"/>
                </a:moveTo>
                <a:lnTo>
                  <a:pt x="1" y="648"/>
                </a:lnTo>
                <a:lnTo>
                  <a:pt x="0" y="1175"/>
                </a:lnTo>
                <a:lnTo>
                  <a:pt x="14" y="1181"/>
                </a:lnTo>
                <a:lnTo>
                  <a:pt x="33" y="1187"/>
                </a:lnTo>
                <a:lnTo>
                  <a:pt x="51" y="1193"/>
                </a:lnTo>
                <a:lnTo>
                  <a:pt x="52" y="17"/>
                </a:lnTo>
                <a:lnTo>
                  <a:pt x="33" y="11"/>
                </a:lnTo>
                <a:lnTo>
                  <a:pt x="16" y="8"/>
                </a:lnTo>
                <a:lnTo>
                  <a:pt x="1" y="0"/>
                </a:lnTo>
                <a:close/>
              </a:path>
            </a:pathLst>
          </a:custGeom>
          <a:solidFill>
            <a:schemeClr val="bg1"/>
          </a:solidFill>
          <a:ln w="9360">
            <a:solidFill>
              <a:srgbClr val="3333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4" name="CustomShape 111"/>
          <p:cNvSpPr/>
          <p:nvPr/>
        </p:nvSpPr>
        <p:spPr>
          <a:xfrm>
            <a:off x="4516560" y="3267360"/>
            <a:ext cx="32400" cy="263880"/>
          </a:xfrm>
          <a:custGeom>
            <a:avLst/>
            <a:gdLst/>
            <a:ahLst/>
            <a:rect l="l" t="t" r="r" b="b"/>
            <a:pathLst>
              <a:path w="52" h="1186">
                <a:moveTo>
                  <a:pt x="1" y="0"/>
                </a:moveTo>
                <a:lnTo>
                  <a:pt x="1" y="648"/>
                </a:lnTo>
                <a:lnTo>
                  <a:pt x="0" y="1175"/>
                </a:lnTo>
                <a:lnTo>
                  <a:pt x="13" y="1179"/>
                </a:lnTo>
                <a:lnTo>
                  <a:pt x="32" y="1182"/>
                </a:lnTo>
                <a:lnTo>
                  <a:pt x="52" y="1186"/>
                </a:lnTo>
                <a:lnTo>
                  <a:pt x="52" y="10"/>
                </a:lnTo>
                <a:lnTo>
                  <a:pt x="32" y="6"/>
                </a:lnTo>
                <a:lnTo>
                  <a:pt x="14" y="3"/>
                </a:lnTo>
                <a:lnTo>
                  <a:pt x="1" y="0"/>
                </a:lnTo>
                <a:close/>
              </a:path>
            </a:pathLst>
          </a:custGeom>
          <a:solidFill>
            <a:schemeClr val="bg1"/>
          </a:solidFill>
          <a:ln w="9360">
            <a:solidFill>
              <a:srgbClr val="3333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5" name="CustomShape 112"/>
          <p:cNvSpPr/>
          <p:nvPr/>
        </p:nvSpPr>
        <p:spPr>
          <a:xfrm>
            <a:off x="4485960" y="3269880"/>
            <a:ext cx="32400" cy="263880"/>
          </a:xfrm>
          <a:custGeom>
            <a:avLst/>
            <a:gdLst/>
            <a:ahLst/>
            <a:rect l="l" t="t" r="r" b="b"/>
            <a:pathLst>
              <a:path w="52" h="1186">
                <a:moveTo>
                  <a:pt x="1" y="0"/>
                </a:moveTo>
                <a:lnTo>
                  <a:pt x="1" y="648"/>
                </a:lnTo>
                <a:lnTo>
                  <a:pt x="0" y="1175"/>
                </a:lnTo>
                <a:lnTo>
                  <a:pt x="13" y="1179"/>
                </a:lnTo>
                <a:lnTo>
                  <a:pt x="32" y="1182"/>
                </a:lnTo>
                <a:lnTo>
                  <a:pt x="52" y="1186"/>
                </a:lnTo>
                <a:lnTo>
                  <a:pt x="52" y="10"/>
                </a:lnTo>
                <a:lnTo>
                  <a:pt x="32" y="6"/>
                </a:lnTo>
                <a:lnTo>
                  <a:pt x="14" y="3"/>
                </a:lnTo>
                <a:lnTo>
                  <a:pt x="1" y="0"/>
                </a:lnTo>
                <a:close/>
              </a:path>
            </a:pathLst>
          </a:custGeom>
          <a:solidFill>
            <a:schemeClr val="bg1"/>
          </a:solidFill>
          <a:ln w="9360">
            <a:solidFill>
              <a:srgbClr val="3333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6" name="CustomShape 113"/>
          <p:cNvSpPr/>
          <p:nvPr/>
        </p:nvSpPr>
        <p:spPr>
          <a:xfrm>
            <a:off x="4454640" y="3272400"/>
            <a:ext cx="32400" cy="263880"/>
          </a:xfrm>
          <a:custGeom>
            <a:avLst/>
            <a:gdLst/>
            <a:ahLst/>
            <a:rect l="l" t="t" r="r" b="b"/>
            <a:pathLst>
              <a:path w="52" h="1186">
                <a:moveTo>
                  <a:pt x="1" y="0"/>
                </a:moveTo>
                <a:lnTo>
                  <a:pt x="1" y="648"/>
                </a:lnTo>
                <a:lnTo>
                  <a:pt x="0" y="1175"/>
                </a:lnTo>
                <a:lnTo>
                  <a:pt x="13" y="1179"/>
                </a:lnTo>
                <a:lnTo>
                  <a:pt x="32" y="1182"/>
                </a:lnTo>
                <a:lnTo>
                  <a:pt x="52" y="1186"/>
                </a:lnTo>
                <a:lnTo>
                  <a:pt x="52" y="10"/>
                </a:lnTo>
                <a:lnTo>
                  <a:pt x="32" y="6"/>
                </a:lnTo>
                <a:lnTo>
                  <a:pt x="14" y="3"/>
                </a:lnTo>
                <a:lnTo>
                  <a:pt x="1" y="0"/>
                </a:lnTo>
                <a:close/>
              </a:path>
            </a:pathLst>
          </a:custGeom>
          <a:solidFill>
            <a:schemeClr val="bg1"/>
          </a:solidFill>
          <a:ln w="9360">
            <a:solidFill>
              <a:srgbClr val="3333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7" name="CustomShape 114"/>
          <p:cNvSpPr/>
          <p:nvPr/>
        </p:nvSpPr>
        <p:spPr>
          <a:xfrm>
            <a:off x="4422600" y="3274200"/>
            <a:ext cx="33480" cy="263160"/>
          </a:xfrm>
          <a:custGeom>
            <a:avLst/>
            <a:gdLst/>
            <a:ahLst/>
            <a:rect l="l" t="t" r="r" b="b"/>
            <a:pathLst>
              <a:path w="54" h="1182">
                <a:moveTo>
                  <a:pt x="1" y="0"/>
                </a:moveTo>
                <a:lnTo>
                  <a:pt x="1" y="648"/>
                </a:lnTo>
                <a:lnTo>
                  <a:pt x="0" y="1175"/>
                </a:lnTo>
                <a:lnTo>
                  <a:pt x="13" y="1179"/>
                </a:lnTo>
                <a:lnTo>
                  <a:pt x="32" y="1182"/>
                </a:lnTo>
                <a:lnTo>
                  <a:pt x="54" y="1182"/>
                </a:lnTo>
                <a:lnTo>
                  <a:pt x="54" y="8"/>
                </a:lnTo>
                <a:lnTo>
                  <a:pt x="32" y="6"/>
                </a:lnTo>
                <a:lnTo>
                  <a:pt x="14" y="3"/>
                </a:lnTo>
                <a:lnTo>
                  <a:pt x="1" y="0"/>
                </a:lnTo>
                <a:close/>
              </a:path>
            </a:pathLst>
          </a:custGeom>
          <a:solidFill>
            <a:schemeClr val="bg1"/>
          </a:solidFill>
          <a:ln w="9360">
            <a:solidFill>
              <a:srgbClr val="3333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8" name="CustomShape 115"/>
          <p:cNvSpPr/>
          <p:nvPr/>
        </p:nvSpPr>
        <p:spPr>
          <a:xfrm>
            <a:off x="4390200" y="3276000"/>
            <a:ext cx="34200" cy="262800"/>
          </a:xfrm>
          <a:custGeom>
            <a:avLst/>
            <a:gdLst/>
            <a:ahLst/>
            <a:rect l="l" t="t" r="r" b="b"/>
            <a:pathLst>
              <a:path w="55" h="1180">
                <a:moveTo>
                  <a:pt x="0" y="0"/>
                </a:moveTo>
                <a:lnTo>
                  <a:pt x="2" y="646"/>
                </a:lnTo>
                <a:lnTo>
                  <a:pt x="2" y="1174"/>
                </a:lnTo>
                <a:lnTo>
                  <a:pt x="14" y="1177"/>
                </a:lnTo>
                <a:lnTo>
                  <a:pt x="33" y="1180"/>
                </a:lnTo>
                <a:lnTo>
                  <a:pt x="55" y="1180"/>
                </a:lnTo>
                <a:lnTo>
                  <a:pt x="55" y="6"/>
                </a:lnTo>
                <a:lnTo>
                  <a:pt x="33" y="4"/>
                </a:lnTo>
                <a:lnTo>
                  <a:pt x="15" y="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360">
            <a:solidFill>
              <a:srgbClr val="3333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9" name="CustomShape 116"/>
          <p:cNvSpPr/>
          <p:nvPr/>
        </p:nvSpPr>
        <p:spPr>
          <a:xfrm>
            <a:off x="4356360" y="3277800"/>
            <a:ext cx="34200" cy="262800"/>
          </a:xfrm>
          <a:custGeom>
            <a:avLst/>
            <a:gdLst/>
            <a:ahLst/>
            <a:rect l="l" t="t" r="r" b="b"/>
            <a:pathLst>
              <a:path w="55" h="1180">
                <a:moveTo>
                  <a:pt x="0" y="0"/>
                </a:moveTo>
                <a:lnTo>
                  <a:pt x="2" y="646"/>
                </a:lnTo>
                <a:lnTo>
                  <a:pt x="2" y="1174"/>
                </a:lnTo>
                <a:lnTo>
                  <a:pt x="14" y="1177"/>
                </a:lnTo>
                <a:lnTo>
                  <a:pt x="33" y="1180"/>
                </a:lnTo>
                <a:lnTo>
                  <a:pt x="55" y="1180"/>
                </a:lnTo>
                <a:lnTo>
                  <a:pt x="55" y="6"/>
                </a:lnTo>
                <a:lnTo>
                  <a:pt x="33" y="4"/>
                </a:lnTo>
                <a:lnTo>
                  <a:pt x="15" y="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360">
            <a:solidFill>
              <a:srgbClr val="3333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0" name="CustomShape 117"/>
          <p:cNvSpPr/>
          <p:nvPr/>
        </p:nvSpPr>
        <p:spPr>
          <a:xfrm>
            <a:off x="4322880" y="3278880"/>
            <a:ext cx="34200" cy="262800"/>
          </a:xfrm>
          <a:custGeom>
            <a:avLst/>
            <a:gdLst/>
            <a:ahLst/>
            <a:rect l="l" t="t" r="r" b="b"/>
            <a:pathLst>
              <a:path w="55" h="1180">
                <a:moveTo>
                  <a:pt x="0" y="0"/>
                </a:moveTo>
                <a:lnTo>
                  <a:pt x="2" y="646"/>
                </a:lnTo>
                <a:lnTo>
                  <a:pt x="2" y="1174"/>
                </a:lnTo>
                <a:lnTo>
                  <a:pt x="14" y="1177"/>
                </a:lnTo>
                <a:lnTo>
                  <a:pt x="33" y="1180"/>
                </a:lnTo>
                <a:lnTo>
                  <a:pt x="55" y="1180"/>
                </a:lnTo>
                <a:lnTo>
                  <a:pt x="55" y="6"/>
                </a:lnTo>
                <a:lnTo>
                  <a:pt x="33" y="4"/>
                </a:lnTo>
                <a:lnTo>
                  <a:pt x="15" y="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360">
            <a:solidFill>
              <a:srgbClr val="3333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1" name="CustomShape 118"/>
          <p:cNvSpPr/>
          <p:nvPr/>
        </p:nvSpPr>
        <p:spPr>
          <a:xfrm>
            <a:off x="4048560" y="3279960"/>
            <a:ext cx="34560" cy="262080"/>
          </a:xfrm>
          <a:custGeom>
            <a:avLst/>
            <a:gdLst/>
            <a:ahLst/>
            <a:rect l="l" t="t" r="r" b="b"/>
            <a:pathLst>
              <a:path w="57" h="1177">
                <a:moveTo>
                  <a:pt x="1" y="0"/>
                </a:moveTo>
                <a:lnTo>
                  <a:pt x="3" y="646"/>
                </a:lnTo>
                <a:lnTo>
                  <a:pt x="0" y="1176"/>
                </a:lnTo>
                <a:lnTo>
                  <a:pt x="21" y="1177"/>
                </a:lnTo>
                <a:lnTo>
                  <a:pt x="39" y="1177"/>
                </a:lnTo>
                <a:lnTo>
                  <a:pt x="57" y="1177"/>
                </a:lnTo>
                <a:lnTo>
                  <a:pt x="57" y="3"/>
                </a:lnTo>
                <a:lnTo>
                  <a:pt x="35" y="3"/>
                </a:lnTo>
                <a:lnTo>
                  <a:pt x="16" y="1"/>
                </a:lnTo>
                <a:lnTo>
                  <a:pt x="1" y="0"/>
                </a:lnTo>
                <a:close/>
              </a:path>
            </a:pathLst>
          </a:custGeom>
          <a:solidFill>
            <a:schemeClr val="bg1"/>
          </a:solidFill>
          <a:ln w="9360">
            <a:solidFill>
              <a:srgbClr val="3333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2" name="CustomShape 119"/>
          <p:cNvSpPr/>
          <p:nvPr/>
        </p:nvSpPr>
        <p:spPr>
          <a:xfrm>
            <a:off x="4083120" y="3280680"/>
            <a:ext cx="34560" cy="262080"/>
          </a:xfrm>
          <a:custGeom>
            <a:avLst/>
            <a:gdLst/>
            <a:ahLst/>
            <a:rect l="l" t="t" r="r" b="b"/>
            <a:pathLst>
              <a:path w="57" h="1177">
                <a:moveTo>
                  <a:pt x="1" y="0"/>
                </a:moveTo>
                <a:lnTo>
                  <a:pt x="3" y="646"/>
                </a:lnTo>
                <a:lnTo>
                  <a:pt x="0" y="1176"/>
                </a:lnTo>
                <a:lnTo>
                  <a:pt x="21" y="1177"/>
                </a:lnTo>
                <a:lnTo>
                  <a:pt x="39" y="1177"/>
                </a:lnTo>
                <a:lnTo>
                  <a:pt x="57" y="1177"/>
                </a:lnTo>
                <a:lnTo>
                  <a:pt x="57" y="3"/>
                </a:lnTo>
                <a:lnTo>
                  <a:pt x="35" y="3"/>
                </a:lnTo>
                <a:lnTo>
                  <a:pt x="16" y="1"/>
                </a:lnTo>
                <a:lnTo>
                  <a:pt x="1" y="0"/>
                </a:lnTo>
                <a:close/>
              </a:path>
            </a:pathLst>
          </a:custGeom>
          <a:solidFill>
            <a:schemeClr val="bg1"/>
          </a:solidFill>
          <a:ln w="9360">
            <a:solidFill>
              <a:srgbClr val="3333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3" name="CustomShape 120"/>
          <p:cNvSpPr/>
          <p:nvPr/>
        </p:nvSpPr>
        <p:spPr>
          <a:xfrm>
            <a:off x="4115520" y="3281400"/>
            <a:ext cx="36000" cy="262080"/>
          </a:xfrm>
          <a:custGeom>
            <a:avLst/>
            <a:gdLst/>
            <a:ahLst/>
            <a:rect l="l" t="t" r="r" b="b"/>
            <a:pathLst>
              <a:path w="59" h="1177">
                <a:moveTo>
                  <a:pt x="2" y="0"/>
                </a:moveTo>
                <a:lnTo>
                  <a:pt x="4" y="646"/>
                </a:lnTo>
                <a:lnTo>
                  <a:pt x="0" y="1174"/>
                </a:lnTo>
                <a:lnTo>
                  <a:pt x="22" y="1177"/>
                </a:lnTo>
                <a:lnTo>
                  <a:pt x="40" y="1177"/>
                </a:lnTo>
                <a:lnTo>
                  <a:pt x="58" y="1177"/>
                </a:lnTo>
                <a:lnTo>
                  <a:pt x="59" y="0"/>
                </a:lnTo>
                <a:lnTo>
                  <a:pt x="33" y="1"/>
                </a:lnTo>
                <a:lnTo>
                  <a:pt x="17" y="1"/>
                </a:lnTo>
                <a:lnTo>
                  <a:pt x="2" y="0"/>
                </a:lnTo>
                <a:close/>
              </a:path>
            </a:pathLst>
          </a:custGeom>
          <a:solidFill>
            <a:schemeClr val="bg1"/>
          </a:solidFill>
          <a:ln w="9360">
            <a:solidFill>
              <a:srgbClr val="3333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4" name="CustomShape 121"/>
          <p:cNvSpPr/>
          <p:nvPr/>
        </p:nvSpPr>
        <p:spPr>
          <a:xfrm>
            <a:off x="4148640" y="3281040"/>
            <a:ext cx="36000" cy="262080"/>
          </a:xfrm>
          <a:custGeom>
            <a:avLst/>
            <a:gdLst/>
            <a:ahLst/>
            <a:rect l="l" t="t" r="r" b="b"/>
            <a:pathLst>
              <a:path w="59" h="1177">
                <a:moveTo>
                  <a:pt x="2" y="0"/>
                </a:moveTo>
                <a:lnTo>
                  <a:pt x="4" y="646"/>
                </a:lnTo>
                <a:lnTo>
                  <a:pt x="0" y="1174"/>
                </a:lnTo>
                <a:lnTo>
                  <a:pt x="22" y="1177"/>
                </a:lnTo>
                <a:lnTo>
                  <a:pt x="40" y="1177"/>
                </a:lnTo>
                <a:lnTo>
                  <a:pt x="58" y="1177"/>
                </a:lnTo>
                <a:lnTo>
                  <a:pt x="59" y="0"/>
                </a:lnTo>
                <a:lnTo>
                  <a:pt x="33" y="1"/>
                </a:lnTo>
                <a:lnTo>
                  <a:pt x="17" y="1"/>
                </a:lnTo>
                <a:lnTo>
                  <a:pt x="2" y="0"/>
                </a:lnTo>
                <a:close/>
              </a:path>
            </a:pathLst>
          </a:custGeom>
          <a:solidFill>
            <a:schemeClr val="bg1"/>
          </a:solidFill>
          <a:ln w="9360">
            <a:solidFill>
              <a:srgbClr val="3333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5" name="CustomShape 122"/>
          <p:cNvSpPr/>
          <p:nvPr/>
        </p:nvSpPr>
        <p:spPr>
          <a:xfrm>
            <a:off x="4182480" y="3280680"/>
            <a:ext cx="36000" cy="262080"/>
          </a:xfrm>
          <a:custGeom>
            <a:avLst/>
            <a:gdLst/>
            <a:ahLst/>
            <a:rect l="l" t="t" r="r" b="b"/>
            <a:pathLst>
              <a:path w="59" h="1177">
                <a:moveTo>
                  <a:pt x="2" y="0"/>
                </a:moveTo>
                <a:lnTo>
                  <a:pt x="4" y="646"/>
                </a:lnTo>
                <a:lnTo>
                  <a:pt x="0" y="1174"/>
                </a:lnTo>
                <a:lnTo>
                  <a:pt x="22" y="1177"/>
                </a:lnTo>
                <a:lnTo>
                  <a:pt x="40" y="1177"/>
                </a:lnTo>
                <a:lnTo>
                  <a:pt x="58" y="1177"/>
                </a:lnTo>
                <a:lnTo>
                  <a:pt x="59" y="0"/>
                </a:lnTo>
                <a:lnTo>
                  <a:pt x="33" y="1"/>
                </a:lnTo>
                <a:lnTo>
                  <a:pt x="17" y="1"/>
                </a:lnTo>
                <a:lnTo>
                  <a:pt x="2" y="0"/>
                </a:lnTo>
                <a:close/>
              </a:path>
            </a:pathLst>
          </a:custGeom>
          <a:solidFill>
            <a:schemeClr val="bg1"/>
          </a:solidFill>
          <a:ln w="9360">
            <a:solidFill>
              <a:srgbClr val="3333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6" name="CustomShape 123"/>
          <p:cNvSpPr/>
          <p:nvPr/>
        </p:nvSpPr>
        <p:spPr>
          <a:xfrm>
            <a:off x="4217040" y="3281400"/>
            <a:ext cx="36000" cy="262080"/>
          </a:xfrm>
          <a:custGeom>
            <a:avLst/>
            <a:gdLst/>
            <a:ahLst/>
            <a:rect l="l" t="t" r="r" b="b"/>
            <a:pathLst>
              <a:path w="59" h="1177">
                <a:moveTo>
                  <a:pt x="2" y="0"/>
                </a:moveTo>
                <a:lnTo>
                  <a:pt x="4" y="646"/>
                </a:lnTo>
                <a:lnTo>
                  <a:pt x="0" y="1174"/>
                </a:lnTo>
                <a:lnTo>
                  <a:pt x="22" y="1177"/>
                </a:lnTo>
                <a:lnTo>
                  <a:pt x="40" y="1177"/>
                </a:lnTo>
                <a:lnTo>
                  <a:pt x="58" y="1177"/>
                </a:lnTo>
                <a:lnTo>
                  <a:pt x="59" y="0"/>
                </a:lnTo>
                <a:lnTo>
                  <a:pt x="33" y="1"/>
                </a:lnTo>
                <a:lnTo>
                  <a:pt x="17" y="1"/>
                </a:lnTo>
                <a:lnTo>
                  <a:pt x="2" y="0"/>
                </a:lnTo>
                <a:close/>
              </a:path>
            </a:pathLst>
          </a:custGeom>
          <a:solidFill>
            <a:schemeClr val="bg1"/>
          </a:solidFill>
          <a:ln w="9360">
            <a:solidFill>
              <a:srgbClr val="3333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7" name="CustomShape 124"/>
          <p:cNvSpPr/>
          <p:nvPr/>
        </p:nvSpPr>
        <p:spPr>
          <a:xfrm>
            <a:off x="4251600" y="3281040"/>
            <a:ext cx="36000" cy="262080"/>
          </a:xfrm>
          <a:custGeom>
            <a:avLst/>
            <a:gdLst/>
            <a:ahLst/>
            <a:rect l="l" t="t" r="r" b="b"/>
            <a:pathLst>
              <a:path w="59" h="1177">
                <a:moveTo>
                  <a:pt x="2" y="0"/>
                </a:moveTo>
                <a:lnTo>
                  <a:pt x="4" y="646"/>
                </a:lnTo>
                <a:lnTo>
                  <a:pt x="0" y="1174"/>
                </a:lnTo>
                <a:lnTo>
                  <a:pt x="22" y="1177"/>
                </a:lnTo>
                <a:lnTo>
                  <a:pt x="40" y="1177"/>
                </a:lnTo>
                <a:lnTo>
                  <a:pt x="58" y="1177"/>
                </a:lnTo>
                <a:lnTo>
                  <a:pt x="59" y="0"/>
                </a:lnTo>
                <a:lnTo>
                  <a:pt x="33" y="1"/>
                </a:lnTo>
                <a:lnTo>
                  <a:pt x="17" y="1"/>
                </a:lnTo>
                <a:lnTo>
                  <a:pt x="2" y="0"/>
                </a:lnTo>
                <a:close/>
              </a:path>
            </a:pathLst>
          </a:custGeom>
          <a:solidFill>
            <a:schemeClr val="bg1"/>
          </a:solidFill>
          <a:ln w="9360">
            <a:solidFill>
              <a:srgbClr val="3333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8" name="CustomShape 125"/>
          <p:cNvSpPr/>
          <p:nvPr/>
        </p:nvSpPr>
        <p:spPr>
          <a:xfrm>
            <a:off x="4285800" y="3280680"/>
            <a:ext cx="37080" cy="262440"/>
          </a:xfrm>
          <a:custGeom>
            <a:avLst/>
            <a:gdLst/>
            <a:ahLst/>
            <a:rect l="l" t="t" r="r" b="b"/>
            <a:pathLst>
              <a:path w="61" h="1179">
                <a:moveTo>
                  <a:pt x="1" y="3"/>
                </a:moveTo>
                <a:lnTo>
                  <a:pt x="5" y="647"/>
                </a:lnTo>
                <a:lnTo>
                  <a:pt x="0" y="1179"/>
                </a:lnTo>
                <a:lnTo>
                  <a:pt x="21" y="1177"/>
                </a:lnTo>
                <a:lnTo>
                  <a:pt x="40" y="1177"/>
                </a:lnTo>
                <a:lnTo>
                  <a:pt x="61" y="1174"/>
                </a:lnTo>
                <a:lnTo>
                  <a:pt x="60" y="0"/>
                </a:lnTo>
                <a:lnTo>
                  <a:pt x="40" y="1"/>
                </a:lnTo>
                <a:lnTo>
                  <a:pt x="21" y="3"/>
                </a:lnTo>
                <a:lnTo>
                  <a:pt x="1" y="3"/>
                </a:lnTo>
                <a:close/>
              </a:path>
            </a:pathLst>
          </a:custGeom>
          <a:solidFill>
            <a:schemeClr val="bg1"/>
          </a:solidFill>
          <a:ln w="9360">
            <a:solidFill>
              <a:srgbClr val="3333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9" name="CustomShape 126"/>
          <p:cNvSpPr/>
          <p:nvPr/>
        </p:nvSpPr>
        <p:spPr>
          <a:xfrm>
            <a:off x="3950280" y="3495960"/>
            <a:ext cx="34560" cy="43920"/>
          </a:xfrm>
          <a:custGeom>
            <a:avLst/>
            <a:gdLst/>
            <a:ahLst/>
            <a:rect l="l" t="t" r="r" b="b"/>
            <a:pathLst>
              <a:path w="57" h="198">
                <a:moveTo>
                  <a:pt x="0" y="188"/>
                </a:moveTo>
                <a:lnTo>
                  <a:pt x="0" y="0"/>
                </a:lnTo>
                <a:lnTo>
                  <a:pt x="25" y="2"/>
                </a:lnTo>
                <a:lnTo>
                  <a:pt x="39" y="2"/>
                </a:lnTo>
                <a:lnTo>
                  <a:pt x="55" y="2"/>
                </a:lnTo>
                <a:lnTo>
                  <a:pt x="57" y="198"/>
                </a:lnTo>
                <a:lnTo>
                  <a:pt x="34" y="194"/>
                </a:lnTo>
                <a:lnTo>
                  <a:pt x="19" y="192"/>
                </a:lnTo>
                <a:lnTo>
                  <a:pt x="0" y="188"/>
                </a:lnTo>
                <a:close/>
              </a:path>
            </a:pathLst>
          </a:custGeom>
          <a:solidFill>
            <a:srgbClr val="99ffcc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0" name="CustomShape 127"/>
          <p:cNvSpPr/>
          <p:nvPr/>
        </p:nvSpPr>
        <p:spPr>
          <a:xfrm>
            <a:off x="3984120" y="3491280"/>
            <a:ext cx="35280" cy="49680"/>
          </a:xfrm>
          <a:custGeom>
            <a:avLst/>
            <a:gdLst/>
            <a:ahLst/>
            <a:rect l="l" t="t" r="r" b="b"/>
            <a:pathLst>
              <a:path w="58" h="224">
                <a:moveTo>
                  <a:pt x="2" y="216"/>
                </a:moveTo>
                <a:lnTo>
                  <a:pt x="0" y="0"/>
                </a:lnTo>
                <a:lnTo>
                  <a:pt x="26" y="2"/>
                </a:lnTo>
                <a:lnTo>
                  <a:pt x="41" y="2"/>
                </a:lnTo>
                <a:lnTo>
                  <a:pt x="54" y="2"/>
                </a:lnTo>
                <a:lnTo>
                  <a:pt x="58" y="224"/>
                </a:lnTo>
                <a:lnTo>
                  <a:pt x="37" y="222"/>
                </a:lnTo>
                <a:lnTo>
                  <a:pt x="21" y="221"/>
                </a:lnTo>
                <a:lnTo>
                  <a:pt x="2" y="216"/>
                </a:lnTo>
                <a:close/>
              </a:path>
            </a:pathLst>
          </a:custGeom>
          <a:solidFill>
            <a:srgbClr val="ffff66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1" name="CustomShape 128"/>
          <p:cNvSpPr/>
          <p:nvPr/>
        </p:nvSpPr>
        <p:spPr>
          <a:xfrm>
            <a:off x="4017240" y="3480120"/>
            <a:ext cx="34560" cy="61560"/>
          </a:xfrm>
          <a:custGeom>
            <a:avLst/>
            <a:gdLst/>
            <a:ahLst/>
            <a:rect l="l" t="t" r="r" b="b"/>
            <a:pathLst>
              <a:path w="57" h="278">
                <a:moveTo>
                  <a:pt x="3" y="275"/>
                </a:moveTo>
                <a:lnTo>
                  <a:pt x="0" y="0"/>
                </a:lnTo>
                <a:lnTo>
                  <a:pt x="17" y="0"/>
                </a:lnTo>
                <a:lnTo>
                  <a:pt x="36" y="0"/>
                </a:lnTo>
                <a:lnTo>
                  <a:pt x="53" y="0"/>
                </a:lnTo>
                <a:lnTo>
                  <a:pt x="57" y="278"/>
                </a:lnTo>
                <a:lnTo>
                  <a:pt x="39" y="276"/>
                </a:lnTo>
                <a:lnTo>
                  <a:pt x="21" y="276"/>
                </a:lnTo>
                <a:lnTo>
                  <a:pt x="3" y="275"/>
                </a:lnTo>
                <a:close/>
              </a:path>
            </a:pathLst>
          </a:custGeom>
          <a:solidFill>
            <a:srgbClr val="00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2" name="CustomShape 129"/>
          <p:cNvSpPr/>
          <p:nvPr/>
        </p:nvSpPr>
        <p:spPr>
          <a:xfrm>
            <a:off x="4051440" y="3440520"/>
            <a:ext cx="34200" cy="102240"/>
          </a:xfrm>
          <a:custGeom>
            <a:avLst/>
            <a:gdLst/>
            <a:ahLst/>
            <a:rect l="l" t="t" r="r" b="b"/>
            <a:pathLst>
              <a:path w="56" h="460">
                <a:moveTo>
                  <a:pt x="1" y="454"/>
                </a:moveTo>
                <a:lnTo>
                  <a:pt x="0" y="3"/>
                </a:lnTo>
                <a:lnTo>
                  <a:pt x="15" y="3"/>
                </a:lnTo>
                <a:lnTo>
                  <a:pt x="40" y="3"/>
                </a:lnTo>
                <a:lnTo>
                  <a:pt x="55" y="0"/>
                </a:lnTo>
                <a:lnTo>
                  <a:pt x="56" y="460"/>
                </a:lnTo>
                <a:lnTo>
                  <a:pt x="35" y="458"/>
                </a:lnTo>
                <a:lnTo>
                  <a:pt x="19" y="457"/>
                </a:lnTo>
                <a:lnTo>
                  <a:pt x="1" y="454"/>
                </a:lnTo>
                <a:close/>
              </a:path>
            </a:pathLst>
          </a:custGeom>
          <a:solidFill>
            <a:srgbClr val="feb8e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3" name="CustomShape 130"/>
          <p:cNvSpPr/>
          <p:nvPr/>
        </p:nvSpPr>
        <p:spPr>
          <a:xfrm>
            <a:off x="4084200" y="3364560"/>
            <a:ext cx="34200" cy="178560"/>
          </a:xfrm>
          <a:custGeom>
            <a:avLst/>
            <a:gdLst/>
            <a:ahLst/>
            <a:rect l="l" t="t" r="r" b="b"/>
            <a:pathLst>
              <a:path w="56" h="802">
                <a:moveTo>
                  <a:pt x="2" y="801"/>
                </a:moveTo>
                <a:lnTo>
                  <a:pt x="0" y="1"/>
                </a:lnTo>
                <a:lnTo>
                  <a:pt x="15" y="1"/>
                </a:lnTo>
                <a:lnTo>
                  <a:pt x="40" y="1"/>
                </a:lnTo>
                <a:lnTo>
                  <a:pt x="56" y="0"/>
                </a:lnTo>
                <a:lnTo>
                  <a:pt x="56" y="802"/>
                </a:lnTo>
                <a:lnTo>
                  <a:pt x="34" y="801"/>
                </a:lnTo>
                <a:lnTo>
                  <a:pt x="19" y="801"/>
                </a:lnTo>
                <a:lnTo>
                  <a:pt x="2" y="801"/>
                </a:lnTo>
                <a:close/>
              </a:path>
            </a:pathLst>
          </a:custGeom>
          <a:solidFill>
            <a:srgbClr val="99ffcc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4" name="CustomShape 131"/>
          <p:cNvSpPr/>
          <p:nvPr/>
        </p:nvSpPr>
        <p:spPr>
          <a:xfrm>
            <a:off x="4116240" y="3382920"/>
            <a:ext cx="34200" cy="160200"/>
          </a:xfrm>
          <a:custGeom>
            <a:avLst/>
            <a:gdLst/>
            <a:ahLst/>
            <a:rect l="l" t="t" r="r" b="b"/>
            <a:pathLst>
              <a:path w="56" h="802">
                <a:moveTo>
                  <a:pt x="2" y="801"/>
                </a:moveTo>
                <a:lnTo>
                  <a:pt x="0" y="1"/>
                </a:lnTo>
                <a:lnTo>
                  <a:pt x="15" y="1"/>
                </a:lnTo>
                <a:lnTo>
                  <a:pt x="40" y="1"/>
                </a:lnTo>
                <a:lnTo>
                  <a:pt x="56" y="0"/>
                </a:lnTo>
                <a:lnTo>
                  <a:pt x="56" y="802"/>
                </a:lnTo>
                <a:lnTo>
                  <a:pt x="34" y="801"/>
                </a:lnTo>
                <a:lnTo>
                  <a:pt x="19" y="801"/>
                </a:lnTo>
                <a:lnTo>
                  <a:pt x="2" y="801"/>
                </a:lnTo>
                <a:close/>
              </a:path>
            </a:pathLst>
          </a:custGeom>
          <a:solidFill>
            <a:srgbClr val="ffff66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5" name="CustomShape 132"/>
          <p:cNvSpPr/>
          <p:nvPr/>
        </p:nvSpPr>
        <p:spPr>
          <a:xfrm>
            <a:off x="4149360" y="3436560"/>
            <a:ext cx="34200" cy="106920"/>
          </a:xfrm>
          <a:custGeom>
            <a:avLst/>
            <a:gdLst/>
            <a:ahLst/>
            <a:rect l="l" t="t" r="r" b="b"/>
            <a:pathLst>
              <a:path w="56" h="802">
                <a:moveTo>
                  <a:pt x="2" y="801"/>
                </a:moveTo>
                <a:lnTo>
                  <a:pt x="0" y="1"/>
                </a:lnTo>
                <a:lnTo>
                  <a:pt x="15" y="1"/>
                </a:lnTo>
                <a:lnTo>
                  <a:pt x="40" y="1"/>
                </a:lnTo>
                <a:lnTo>
                  <a:pt x="56" y="0"/>
                </a:lnTo>
                <a:lnTo>
                  <a:pt x="56" y="802"/>
                </a:lnTo>
                <a:lnTo>
                  <a:pt x="34" y="801"/>
                </a:lnTo>
                <a:lnTo>
                  <a:pt x="19" y="801"/>
                </a:lnTo>
                <a:lnTo>
                  <a:pt x="2" y="801"/>
                </a:lnTo>
                <a:close/>
              </a:path>
            </a:pathLst>
          </a:custGeom>
          <a:solidFill>
            <a:srgbClr val="00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6" name="CustomShape 133"/>
          <p:cNvSpPr/>
          <p:nvPr/>
        </p:nvSpPr>
        <p:spPr>
          <a:xfrm>
            <a:off x="4184280" y="3471480"/>
            <a:ext cx="34200" cy="72000"/>
          </a:xfrm>
          <a:custGeom>
            <a:avLst/>
            <a:gdLst/>
            <a:ahLst/>
            <a:rect l="l" t="t" r="r" b="b"/>
            <a:pathLst>
              <a:path w="56" h="802">
                <a:moveTo>
                  <a:pt x="2" y="801"/>
                </a:moveTo>
                <a:lnTo>
                  <a:pt x="0" y="1"/>
                </a:lnTo>
                <a:lnTo>
                  <a:pt x="15" y="1"/>
                </a:lnTo>
                <a:lnTo>
                  <a:pt x="40" y="1"/>
                </a:lnTo>
                <a:lnTo>
                  <a:pt x="56" y="0"/>
                </a:lnTo>
                <a:lnTo>
                  <a:pt x="56" y="802"/>
                </a:lnTo>
                <a:lnTo>
                  <a:pt x="34" y="801"/>
                </a:lnTo>
                <a:lnTo>
                  <a:pt x="19" y="801"/>
                </a:lnTo>
                <a:lnTo>
                  <a:pt x="2" y="801"/>
                </a:lnTo>
                <a:close/>
              </a:path>
            </a:pathLst>
          </a:custGeom>
          <a:solidFill>
            <a:srgbClr val="feb8e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7" name="CustomShape 134"/>
          <p:cNvSpPr/>
          <p:nvPr/>
        </p:nvSpPr>
        <p:spPr>
          <a:xfrm>
            <a:off x="4218120" y="3487320"/>
            <a:ext cx="34200" cy="55800"/>
          </a:xfrm>
          <a:custGeom>
            <a:avLst/>
            <a:gdLst/>
            <a:ahLst/>
            <a:rect l="l" t="t" r="r" b="b"/>
            <a:pathLst>
              <a:path w="56" h="802">
                <a:moveTo>
                  <a:pt x="2" y="801"/>
                </a:moveTo>
                <a:lnTo>
                  <a:pt x="0" y="1"/>
                </a:lnTo>
                <a:lnTo>
                  <a:pt x="15" y="1"/>
                </a:lnTo>
                <a:lnTo>
                  <a:pt x="40" y="1"/>
                </a:lnTo>
                <a:lnTo>
                  <a:pt x="56" y="0"/>
                </a:lnTo>
                <a:lnTo>
                  <a:pt x="56" y="802"/>
                </a:lnTo>
                <a:lnTo>
                  <a:pt x="34" y="801"/>
                </a:lnTo>
                <a:lnTo>
                  <a:pt x="19" y="801"/>
                </a:lnTo>
                <a:lnTo>
                  <a:pt x="2" y="801"/>
                </a:lnTo>
                <a:close/>
              </a:path>
            </a:pathLst>
          </a:custGeom>
          <a:solidFill>
            <a:srgbClr val="99ffcc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8" name="CustomShape 135"/>
          <p:cNvSpPr/>
          <p:nvPr/>
        </p:nvSpPr>
        <p:spPr>
          <a:xfrm>
            <a:off x="4252680" y="3496680"/>
            <a:ext cx="35280" cy="46800"/>
          </a:xfrm>
          <a:custGeom>
            <a:avLst/>
            <a:gdLst/>
            <a:ahLst/>
            <a:rect l="l" t="t" r="r" b="b"/>
            <a:pathLst>
              <a:path w="58" h="211">
                <a:moveTo>
                  <a:pt x="2" y="211"/>
                </a:moveTo>
                <a:lnTo>
                  <a:pt x="0" y="0"/>
                </a:lnTo>
                <a:lnTo>
                  <a:pt x="15" y="0"/>
                </a:lnTo>
                <a:lnTo>
                  <a:pt x="40" y="0"/>
                </a:lnTo>
                <a:lnTo>
                  <a:pt x="56" y="0"/>
                </a:lnTo>
                <a:lnTo>
                  <a:pt x="58" y="210"/>
                </a:lnTo>
                <a:lnTo>
                  <a:pt x="34" y="211"/>
                </a:lnTo>
                <a:lnTo>
                  <a:pt x="19" y="211"/>
                </a:lnTo>
                <a:lnTo>
                  <a:pt x="2" y="211"/>
                </a:lnTo>
                <a:close/>
              </a:path>
            </a:pathLst>
          </a:custGeom>
          <a:solidFill>
            <a:srgbClr val="ffff66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9" name="CustomShape 136"/>
          <p:cNvSpPr/>
          <p:nvPr/>
        </p:nvSpPr>
        <p:spPr>
          <a:xfrm>
            <a:off x="4287240" y="3499920"/>
            <a:ext cx="37080" cy="43200"/>
          </a:xfrm>
          <a:custGeom>
            <a:avLst/>
            <a:gdLst/>
            <a:ahLst/>
            <a:rect l="l" t="t" r="r" b="b"/>
            <a:pathLst>
              <a:path w="61" h="195">
                <a:moveTo>
                  <a:pt x="2" y="194"/>
                </a:moveTo>
                <a:lnTo>
                  <a:pt x="0" y="0"/>
                </a:lnTo>
                <a:lnTo>
                  <a:pt x="15" y="0"/>
                </a:lnTo>
                <a:lnTo>
                  <a:pt x="40" y="0"/>
                </a:lnTo>
                <a:lnTo>
                  <a:pt x="58" y="0"/>
                </a:lnTo>
                <a:lnTo>
                  <a:pt x="61" y="189"/>
                </a:lnTo>
                <a:lnTo>
                  <a:pt x="35" y="195"/>
                </a:lnTo>
                <a:lnTo>
                  <a:pt x="19" y="194"/>
                </a:lnTo>
                <a:lnTo>
                  <a:pt x="2" y="194"/>
                </a:lnTo>
                <a:close/>
              </a:path>
            </a:pathLst>
          </a:custGeom>
          <a:solidFill>
            <a:srgbClr val="00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0" name="CustomShape 137"/>
          <p:cNvSpPr/>
          <p:nvPr/>
        </p:nvSpPr>
        <p:spPr>
          <a:xfrm>
            <a:off x="4323240" y="3500280"/>
            <a:ext cx="35280" cy="41400"/>
          </a:xfrm>
          <a:custGeom>
            <a:avLst/>
            <a:gdLst/>
            <a:ahLst/>
            <a:rect l="l" t="t" r="r" b="b"/>
            <a:pathLst>
              <a:path w="58" h="194">
                <a:moveTo>
                  <a:pt x="2" y="194"/>
                </a:moveTo>
                <a:lnTo>
                  <a:pt x="0" y="0"/>
                </a:lnTo>
                <a:lnTo>
                  <a:pt x="15" y="0"/>
                </a:lnTo>
                <a:lnTo>
                  <a:pt x="40" y="0"/>
                </a:lnTo>
                <a:lnTo>
                  <a:pt x="56" y="0"/>
                </a:lnTo>
                <a:lnTo>
                  <a:pt x="58" y="190"/>
                </a:lnTo>
                <a:lnTo>
                  <a:pt x="35" y="192"/>
                </a:lnTo>
                <a:lnTo>
                  <a:pt x="19" y="194"/>
                </a:lnTo>
                <a:lnTo>
                  <a:pt x="2" y="194"/>
                </a:lnTo>
                <a:close/>
              </a:path>
            </a:pathLst>
          </a:custGeom>
          <a:solidFill>
            <a:srgbClr val="feb8e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1" name="CustomShape 138"/>
          <p:cNvSpPr/>
          <p:nvPr/>
        </p:nvSpPr>
        <p:spPr>
          <a:xfrm>
            <a:off x="4356720" y="3498840"/>
            <a:ext cx="34560" cy="42120"/>
          </a:xfrm>
          <a:custGeom>
            <a:avLst/>
            <a:gdLst/>
            <a:ahLst/>
            <a:rect l="l" t="t" r="r" b="b"/>
            <a:pathLst>
              <a:path w="57" h="191">
                <a:moveTo>
                  <a:pt x="2" y="191"/>
                </a:moveTo>
                <a:lnTo>
                  <a:pt x="0" y="6"/>
                </a:lnTo>
                <a:lnTo>
                  <a:pt x="15" y="6"/>
                </a:lnTo>
                <a:lnTo>
                  <a:pt x="39" y="2"/>
                </a:lnTo>
                <a:lnTo>
                  <a:pt x="54" y="0"/>
                </a:lnTo>
                <a:lnTo>
                  <a:pt x="57" y="182"/>
                </a:lnTo>
                <a:lnTo>
                  <a:pt x="36" y="186"/>
                </a:lnTo>
                <a:lnTo>
                  <a:pt x="17" y="188"/>
                </a:lnTo>
                <a:lnTo>
                  <a:pt x="2" y="191"/>
                </a:lnTo>
                <a:close/>
              </a:path>
            </a:pathLst>
          </a:custGeom>
          <a:solidFill>
            <a:srgbClr val="99ffcc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2" name="CustomShape 139"/>
          <p:cNvSpPr/>
          <p:nvPr/>
        </p:nvSpPr>
        <p:spPr>
          <a:xfrm>
            <a:off x="4389120" y="3497400"/>
            <a:ext cx="35280" cy="42480"/>
          </a:xfrm>
          <a:custGeom>
            <a:avLst/>
            <a:gdLst/>
            <a:ahLst/>
            <a:rect l="l" t="t" r="r" b="b"/>
            <a:pathLst>
              <a:path w="58" h="192">
                <a:moveTo>
                  <a:pt x="3" y="192"/>
                </a:moveTo>
                <a:lnTo>
                  <a:pt x="0" y="7"/>
                </a:lnTo>
                <a:lnTo>
                  <a:pt x="18" y="6"/>
                </a:lnTo>
                <a:lnTo>
                  <a:pt x="42" y="1"/>
                </a:lnTo>
                <a:lnTo>
                  <a:pt x="57" y="0"/>
                </a:lnTo>
                <a:lnTo>
                  <a:pt x="58" y="184"/>
                </a:lnTo>
                <a:lnTo>
                  <a:pt x="42" y="186"/>
                </a:lnTo>
                <a:lnTo>
                  <a:pt x="21" y="190"/>
                </a:lnTo>
                <a:lnTo>
                  <a:pt x="3" y="192"/>
                </a:lnTo>
                <a:close/>
              </a:path>
            </a:pathLst>
          </a:custGeom>
          <a:solidFill>
            <a:srgbClr val="ffff66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3" name="CustomShape 140"/>
          <p:cNvSpPr/>
          <p:nvPr/>
        </p:nvSpPr>
        <p:spPr>
          <a:xfrm>
            <a:off x="4422240" y="3495600"/>
            <a:ext cx="35280" cy="42480"/>
          </a:xfrm>
          <a:custGeom>
            <a:avLst/>
            <a:gdLst/>
            <a:ahLst/>
            <a:rect l="l" t="t" r="r" b="b"/>
            <a:pathLst>
              <a:path w="58" h="192">
                <a:moveTo>
                  <a:pt x="3" y="192"/>
                </a:moveTo>
                <a:lnTo>
                  <a:pt x="0" y="7"/>
                </a:lnTo>
                <a:lnTo>
                  <a:pt x="18" y="6"/>
                </a:lnTo>
                <a:lnTo>
                  <a:pt x="42" y="1"/>
                </a:lnTo>
                <a:lnTo>
                  <a:pt x="57" y="0"/>
                </a:lnTo>
                <a:lnTo>
                  <a:pt x="58" y="184"/>
                </a:lnTo>
                <a:lnTo>
                  <a:pt x="42" y="186"/>
                </a:lnTo>
                <a:lnTo>
                  <a:pt x="21" y="190"/>
                </a:lnTo>
                <a:lnTo>
                  <a:pt x="3" y="192"/>
                </a:lnTo>
                <a:close/>
              </a:path>
            </a:pathLst>
          </a:custGeom>
          <a:solidFill>
            <a:srgbClr val="00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4" name="CustomShape 141"/>
          <p:cNvSpPr/>
          <p:nvPr/>
        </p:nvSpPr>
        <p:spPr>
          <a:xfrm>
            <a:off x="4455720" y="3493080"/>
            <a:ext cx="33480" cy="43200"/>
          </a:xfrm>
          <a:custGeom>
            <a:avLst/>
            <a:gdLst/>
            <a:ahLst/>
            <a:rect l="l" t="t" r="r" b="b"/>
            <a:pathLst>
              <a:path w="55" h="196">
                <a:moveTo>
                  <a:pt x="3" y="196"/>
                </a:moveTo>
                <a:lnTo>
                  <a:pt x="0" y="12"/>
                </a:lnTo>
                <a:lnTo>
                  <a:pt x="16" y="8"/>
                </a:lnTo>
                <a:lnTo>
                  <a:pt x="40" y="3"/>
                </a:lnTo>
                <a:lnTo>
                  <a:pt x="54" y="0"/>
                </a:lnTo>
                <a:lnTo>
                  <a:pt x="55" y="184"/>
                </a:lnTo>
                <a:lnTo>
                  <a:pt x="40" y="188"/>
                </a:lnTo>
                <a:lnTo>
                  <a:pt x="19" y="192"/>
                </a:lnTo>
                <a:lnTo>
                  <a:pt x="3" y="196"/>
                </a:lnTo>
                <a:close/>
              </a:path>
            </a:pathLst>
          </a:custGeom>
          <a:solidFill>
            <a:srgbClr val="feb8e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5" name="CustomShape 142"/>
          <p:cNvSpPr/>
          <p:nvPr/>
        </p:nvSpPr>
        <p:spPr>
          <a:xfrm>
            <a:off x="4487040" y="3490920"/>
            <a:ext cx="33480" cy="43200"/>
          </a:xfrm>
          <a:custGeom>
            <a:avLst/>
            <a:gdLst/>
            <a:ahLst/>
            <a:rect l="l" t="t" r="r" b="b"/>
            <a:pathLst>
              <a:path w="55" h="196">
                <a:moveTo>
                  <a:pt x="3" y="196"/>
                </a:moveTo>
                <a:lnTo>
                  <a:pt x="0" y="12"/>
                </a:lnTo>
                <a:lnTo>
                  <a:pt x="16" y="8"/>
                </a:lnTo>
                <a:lnTo>
                  <a:pt x="40" y="3"/>
                </a:lnTo>
                <a:lnTo>
                  <a:pt x="54" y="0"/>
                </a:lnTo>
                <a:lnTo>
                  <a:pt x="55" y="184"/>
                </a:lnTo>
                <a:lnTo>
                  <a:pt x="40" y="188"/>
                </a:lnTo>
                <a:lnTo>
                  <a:pt x="19" y="192"/>
                </a:lnTo>
                <a:lnTo>
                  <a:pt x="3" y="196"/>
                </a:lnTo>
                <a:close/>
              </a:path>
            </a:pathLst>
          </a:custGeom>
          <a:solidFill>
            <a:srgbClr val="99ffcc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6" name="CustomShape 143"/>
          <p:cNvSpPr/>
          <p:nvPr/>
        </p:nvSpPr>
        <p:spPr>
          <a:xfrm>
            <a:off x="4517640" y="3488400"/>
            <a:ext cx="33480" cy="43200"/>
          </a:xfrm>
          <a:custGeom>
            <a:avLst/>
            <a:gdLst/>
            <a:ahLst/>
            <a:rect l="l" t="t" r="r" b="b"/>
            <a:pathLst>
              <a:path w="55" h="196">
                <a:moveTo>
                  <a:pt x="3" y="196"/>
                </a:moveTo>
                <a:lnTo>
                  <a:pt x="0" y="12"/>
                </a:lnTo>
                <a:lnTo>
                  <a:pt x="16" y="8"/>
                </a:lnTo>
                <a:lnTo>
                  <a:pt x="40" y="3"/>
                </a:lnTo>
                <a:lnTo>
                  <a:pt x="54" y="0"/>
                </a:lnTo>
                <a:lnTo>
                  <a:pt x="55" y="184"/>
                </a:lnTo>
                <a:lnTo>
                  <a:pt x="40" y="188"/>
                </a:lnTo>
                <a:lnTo>
                  <a:pt x="19" y="192"/>
                </a:lnTo>
                <a:lnTo>
                  <a:pt x="3" y="196"/>
                </a:lnTo>
                <a:close/>
              </a:path>
            </a:pathLst>
          </a:custGeom>
          <a:solidFill>
            <a:srgbClr val="ffff66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7" name="CustomShape 144"/>
          <p:cNvSpPr/>
          <p:nvPr/>
        </p:nvSpPr>
        <p:spPr>
          <a:xfrm>
            <a:off x="4548600" y="3485160"/>
            <a:ext cx="34200" cy="43920"/>
          </a:xfrm>
          <a:custGeom>
            <a:avLst/>
            <a:gdLst/>
            <a:ahLst/>
            <a:rect l="l" t="t" r="r" b="b"/>
            <a:pathLst>
              <a:path w="56" h="198">
                <a:moveTo>
                  <a:pt x="3" y="198"/>
                </a:moveTo>
                <a:lnTo>
                  <a:pt x="0" y="14"/>
                </a:lnTo>
                <a:lnTo>
                  <a:pt x="16" y="10"/>
                </a:lnTo>
                <a:lnTo>
                  <a:pt x="40" y="5"/>
                </a:lnTo>
                <a:lnTo>
                  <a:pt x="51" y="0"/>
                </a:lnTo>
                <a:lnTo>
                  <a:pt x="56" y="183"/>
                </a:lnTo>
                <a:lnTo>
                  <a:pt x="40" y="190"/>
                </a:lnTo>
                <a:lnTo>
                  <a:pt x="19" y="194"/>
                </a:lnTo>
                <a:lnTo>
                  <a:pt x="3" y="198"/>
                </a:lnTo>
                <a:close/>
              </a:path>
            </a:pathLst>
          </a:custGeom>
          <a:solidFill>
            <a:srgbClr val="00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8" name="CustomShape 145"/>
          <p:cNvSpPr/>
          <p:nvPr/>
        </p:nvSpPr>
        <p:spPr>
          <a:xfrm>
            <a:off x="4579920" y="3479760"/>
            <a:ext cx="34200" cy="45720"/>
          </a:xfrm>
          <a:custGeom>
            <a:avLst/>
            <a:gdLst/>
            <a:ahLst/>
            <a:rect l="l" t="t" r="r" b="b"/>
            <a:pathLst>
              <a:path w="56" h="207">
                <a:moveTo>
                  <a:pt x="3" y="207"/>
                </a:moveTo>
                <a:lnTo>
                  <a:pt x="0" y="23"/>
                </a:lnTo>
                <a:lnTo>
                  <a:pt x="16" y="19"/>
                </a:lnTo>
                <a:lnTo>
                  <a:pt x="38" y="10"/>
                </a:lnTo>
                <a:lnTo>
                  <a:pt x="54" y="0"/>
                </a:lnTo>
                <a:lnTo>
                  <a:pt x="56" y="189"/>
                </a:lnTo>
                <a:lnTo>
                  <a:pt x="39" y="195"/>
                </a:lnTo>
                <a:lnTo>
                  <a:pt x="19" y="203"/>
                </a:lnTo>
                <a:lnTo>
                  <a:pt x="3" y="207"/>
                </a:lnTo>
                <a:close/>
              </a:path>
            </a:pathLst>
          </a:custGeom>
          <a:solidFill>
            <a:srgbClr val="feb8e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9" name="CustomShape 146"/>
          <p:cNvSpPr/>
          <p:nvPr/>
        </p:nvSpPr>
        <p:spPr>
          <a:xfrm>
            <a:off x="4612320" y="3474000"/>
            <a:ext cx="33480" cy="47880"/>
          </a:xfrm>
          <a:custGeom>
            <a:avLst/>
            <a:gdLst/>
            <a:ahLst/>
            <a:rect l="l" t="t" r="r" b="b"/>
            <a:pathLst>
              <a:path w="55" h="216">
                <a:moveTo>
                  <a:pt x="1" y="216"/>
                </a:moveTo>
                <a:lnTo>
                  <a:pt x="0" y="29"/>
                </a:lnTo>
                <a:lnTo>
                  <a:pt x="21" y="21"/>
                </a:lnTo>
                <a:lnTo>
                  <a:pt x="34" y="12"/>
                </a:lnTo>
                <a:lnTo>
                  <a:pt x="52" y="0"/>
                </a:lnTo>
                <a:lnTo>
                  <a:pt x="55" y="184"/>
                </a:lnTo>
                <a:lnTo>
                  <a:pt x="39" y="199"/>
                </a:lnTo>
                <a:lnTo>
                  <a:pt x="19" y="208"/>
                </a:lnTo>
                <a:lnTo>
                  <a:pt x="1" y="216"/>
                </a:lnTo>
                <a:close/>
              </a:path>
            </a:pathLst>
          </a:custGeom>
          <a:solidFill>
            <a:srgbClr val="99ffcc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0" name="CustomShape 147"/>
          <p:cNvSpPr/>
          <p:nvPr/>
        </p:nvSpPr>
        <p:spPr>
          <a:xfrm>
            <a:off x="4645440" y="3464640"/>
            <a:ext cx="31680" cy="50760"/>
          </a:xfrm>
          <a:custGeom>
            <a:avLst/>
            <a:gdLst/>
            <a:ahLst/>
            <a:rect l="l" t="t" r="r" b="b"/>
            <a:pathLst>
              <a:path w="52" h="229">
                <a:moveTo>
                  <a:pt x="0" y="229"/>
                </a:moveTo>
                <a:lnTo>
                  <a:pt x="0" y="45"/>
                </a:lnTo>
                <a:lnTo>
                  <a:pt x="20" y="30"/>
                </a:lnTo>
                <a:lnTo>
                  <a:pt x="36" y="15"/>
                </a:lnTo>
                <a:lnTo>
                  <a:pt x="48" y="0"/>
                </a:lnTo>
                <a:lnTo>
                  <a:pt x="49" y="160"/>
                </a:lnTo>
                <a:lnTo>
                  <a:pt x="52" y="165"/>
                </a:lnTo>
                <a:lnTo>
                  <a:pt x="37" y="196"/>
                </a:lnTo>
                <a:lnTo>
                  <a:pt x="18" y="217"/>
                </a:lnTo>
                <a:lnTo>
                  <a:pt x="0" y="229"/>
                </a:lnTo>
                <a:close/>
              </a:path>
            </a:pathLst>
          </a:custGeom>
          <a:solidFill>
            <a:srgbClr val="ffff66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1" name="CustomShape 148"/>
          <p:cNvSpPr/>
          <p:nvPr/>
        </p:nvSpPr>
        <p:spPr>
          <a:xfrm>
            <a:off x="3914640" y="3495600"/>
            <a:ext cx="34200" cy="42120"/>
          </a:xfrm>
          <a:custGeom>
            <a:avLst/>
            <a:gdLst/>
            <a:ahLst/>
            <a:rect l="l" t="t" r="r" b="b"/>
            <a:pathLst>
              <a:path w="56" h="190">
                <a:moveTo>
                  <a:pt x="56" y="190"/>
                </a:moveTo>
                <a:lnTo>
                  <a:pt x="56" y="4"/>
                </a:lnTo>
                <a:lnTo>
                  <a:pt x="43" y="2"/>
                </a:lnTo>
                <a:lnTo>
                  <a:pt x="22" y="2"/>
                </a:lnTo>
                <a:lnTo>
                  <a:pt x="2" y="0"/>
                </a:lnTo>
                <a:lnTo>
                  <a:pt x="0" y="184"/>
                </a:lnTo>
                <a:lnTo>
                  <a:pt x="23" y="186"/>
                </a:lnTo>
                <a:lnTo>
                  <a:pt x="39" y="188"/>
                </a:lnTo>
                <a:lnTo>
                  <a:pt x="56" y="190"/>
                </a:lnTo>
                <a:close/>
              </a:path>
            </a:pathLst>
          </a:custGeom>
          <a:solidFill>
            <a:srgbClr val="feb8e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2" name="CustomShape 149"/>
          <p:cNvSpPr/>
          <p:nvPr/>
        </p:nvSpPr>
        <p:spPr>
          <a:xfrm>
            <a:off x="3880800" y="3492720"/>
            <a:ext cx="34560" cy="43560"/>
          </a:xfrm>
          <a:custGeom>
            <a:avLst/>
            <a:gdLst/>
            <a:ahLst/>
            <a:rect l="l" t="t" r="r" b="b"/>
            <a:pathLst>
              <a:path w="57" h="197">
                <a:moveTo>
                  <a:pt x="55" y="197"/>
                </a:moveTo>
                <a:lnTo>
                  <a:pt x="57" y="12"/>
                </a:lnTo>
                <a:lnTo>
                  <a:pt x="42" y="9"/>
                </a:lnTo>
                <a:lnTo>
                  <a:pt x="23" y="3"/>
                </a:lnTo>
                <a:lnTo>
                  <a:pt x="3" y="0"/>
                </a:lnTo>
                <a:lnTo>
                  <a:pt x="0" y="187"/>
                </a:lnTo>
                <a:lnTo>
                  <a:pt x="21" y="192"/>
                </a:lnTo>
                <a:lnTo>
                  <a:pt x="40" y="194"/>
                </a:lnTo>
                <a:lnTo>
                  <a:pt x="55" y="197"/>
                </a:lnTo>
                <a:close/>
              </a:path>
            </a:pathLst>
          </a:custGeom>
          <a:solidFill>
            <a:srgbClr val="99ffcc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3" name="CustomShape 150"/>
          <p:cNvSpPr/>
          <p:nvPr/>
        </p:nvSpPr>
        <p:spPr>
          <a:xfrm>
            <a:off x="3853080" y="3491280"/>
            <a:ext cx="29160" cy="42840"/>
          </a:xfrm>
          <a:custGeom>
            <a:avLst/>
            <a:gdLst/>
            <a:ahLst/>
            <a:rect l="l" t="t" r="r" b="b"/>
            <a:pathLst>
              <a:path w="48" h="193">
                <a:moveTo>
                  <a:pt x="45" y="193"/>
                </a:moveTo>
                <a:lnTo>
                  <a:pt x="48" y="12"/>
                </a:lnTo>
                <a:lnTo>
                  <a:pt x="33" y="6"/>
                </a:lnTo>
                <a:lnTo>
                  <a:pt x="20" y="3"/>
                </a:lnTo>
                <a:lnTo>
                  <a:pt x="3" y="0"/>
                </a:lnTo>
                <a:lnTo>
                  <a:pt x="0" y="183"/>
                </a:lnTo>
                <a:lnTo>
                  <a:pt x="9" y="187"/>
                </a:lnTo>
                <a:lnTo>
                  <a:pt x="26" y="192"/>
                </a:lnTo>
                <a:lnTo>
                  <a:pt x="45" y="193"/>
                </a:lnTo>
                <a:close/>
              </a:path>
            </a:pathLst>
          </a:custGeom>
          <a:solidFill>
            <a:srgbClr val="ffff66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4" name="CustomShape 151"/>
          <p:cNvSpPr/>
          <p:nvPr/>
        </p:nvSpPr>
        <p:spPr>
          <a:xfrm>
            <a:off x="3824640" y="3488400"/>
            <a:ext cx="30240" cy="42840"/>
          </a:xfrm>
          <a:custGeom>
            <a:avLst/>
            <a:gdLst/>
            <a:ahLst/>
            <a:rect l="l" t="t" r="r" b="b"/>
            <a:pathLst>
              <a:path w="50" h="194">
                <a:moveTo>
                  <a:pt x="47" y="194"/>
                </a:moveTo>
                <a:lnTo>
                  <a:pt x="50" y="9"/>
                </a:lnTo>
                <a:lnTo>
                  <a:pt x="30" y="7"/>
                </a:lnTo>
                <a:lnTo>
                  <a:pt x="13" y="1"/>
                </a:lnTo>
                <a:lnTo>
                  <a:pt x="0" y="0"/>
                </a:lnTo>
                <a:lnTo>
                  <a:pt x="0" y="183"/>
                </a:lnTo>
                <a:lnTo>
                  <a:pt x="15" y="187"/>
                </a:lnTo>
                <a:lnTo>
                  <a:pt x="29" y="192"/>
                </a:lnTo>
                <a:lnTo>
                  <a:pt x="47" y="194"/>
                </a:lnTo>
                <a:close/>
              </a:path>
            </a:pathLst>
          </a:custGeom>
          <a:solidFill>
            <a:srgbClr val="00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5" name="CustomShape 152"/>
          <p:cNvSpPr/>
          <p:nvPr/>
        </p:nvSpPr>
        <p:spPr>
          <a:xfrm>
            <a:off x="3791520" y="3484440"/>
            <a:ext cx="34200" cy="43920"/>
          </a:xfrm>
          <a:custGeom>
            <a:avLst/>
            <a:gdLst/>
            <a:ahLst/>
            <a:rect l="l" t="t" r="r" b="b"/>
            <a:pathLst>
              <a:path w="56" h="199">
                <a:moveTo>
                  <a:pt x="52" y="199"/>
                </a:moveTo>
                <a:lnTo>
                  <a:pt x="56" y="19"/>
                </a:lnTo>
                <a:lnTo>
                  <a:pt x="36" y="9"/>
                </a:lnTo>
                <a:lnTo>
                  <a:pt x="18" y="4"/>
                </a:lnTo>
                <a:lnTo>
                  <a:pt x="1" y="0"/>
                </a:lnTo>
                <a:lnTo>
                  <a:pt x="0" y="186"/>
                </a:lnTo>
                <a:lnTo>
                  <a:pt x="18" y="190"/>
                </a:lnTo>
                <a:lnTo>
                  <a:pt x="39" y="196"/>
                </a:lnTo>
                <a:lnTo>
                  <a:pt x="52" y="199"/>
                </a:lnTo>
                <a:close/>
              </a:path>
            </a:pathLst>
          </a:custGeom>
          <a:solidFill>
            <a:srgbClr val="feb8e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6" name="CustomShape 153"/>
          <p:cNvSpPr/>
          <p:nvPr/>
        </p:nvSpPr>
        <p:spPr>
          <a:xfrm>
            <a:off x="3760200" y="3479400"/>
            <a:ext cx="32400" cy="46080"/>
          </a:xfrm>
          <a:custGeom>
            <a:avLst/>
            <a:gdLst/>
            <a:ahLst/>
            <a:rect l="l" t="t" r="r" b="b"/>
            <a:pathLst>
              <a:path w="53" h="209">
                <a:moveTo>
                  <a:pt x="51" y="209"/>
                </a:moveTo>
                <a:lnTo>
                  <a:pt x="53" y="18"/>
                </a:lnTo>
                <a:lnTo>
                  <a:pt x="37" y="14"/>
                </a:lnTo>
                <a:lnTo>
                  <a:pt x="16" y="8"/>
                </a:lnTo>
                <a:lnTo>
                  <a:pt x="1" y="0"/>
                </a:lnTo>
                <a:lnTo>
                  <a:pt x="0" y="188"/>
                </a:lnTo>
                <a:lnTo>
                  <a:pt x="13" y="194"/>
                </a:lnTo>
                <a:lnTo>
                  <a:pt x="36" y="203"/>
                </a:lnTo>
                <a:lnTo>
                  <a:pt x="51" y="209"/>
                </a:lnTo>
                <a:close/>
              </a:path>
            </a:pathLst>
          </a:custGeom>
          <a:solidFill>
            <a:srgbClr val="99ffcc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7" name="CustomShape 154"/>
          <p:cNvSpPr/>
          <p:nvPr/>
        </p:nvSpPr>
        <p:spPr>
          <a:xfrm>
            <a:off x="3728880" y="3473280"/>
            <a:ext cx="30960" cy="47520"/>
          </a:xfrm>
          <a:custGeom>
            <a:avLst/>
            <a:gdLst/>
            <a:ahLst/>
            <a:rect l="l" t="t" r="r" b="b"/>
            <a:pathLst>
              <a:path w="51" h="215">
                <a:moveTo>
                  <a:pt x="49" y="215"/>
                </a:moveTo>
                <a:lnTo>
                  <a:pt x="51" y="26"/>
                </a:lnTo>
                <a:lnTo>
                  <a:pt x="35" y="24"/>
                </a:lnTo>
                <a:lnTo>
                  <a:pt x="18" y="11"/>
                </a:lnTo>
                <a:lnTo>
                  <a:pt x="0" y="0"/>
                </a:lnTo>
                <a:lnTo>
                  <a:pt x="0" y="188"/>
                </a:lnTo>
                <a:lnTo>
                  <a:pt x="16" y="197"/>
                </a:lnTo>
                <a:lnTo>
                  <a:pt x="32" y="208"/>
                </a:lnTo>
                <a:lnTo>
                  <a:pt x="49" y="215"/>
                </a:lnTo>
                <a:close/>
              </a:path>
            </a:pathLst>
          </a:custGeom>
          <a:solidFill>
            <a:srgbClr val="ffff66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8" name="CustomShape 155"/>
          <p:cNvSpPr/>
          <p:nvPr/>
        </p:nvSpPr>
        <p:spPr>
          <a:xfrm>
            <a:off x="3697560" y="3462120"/>
            <a:ext cx="30960" cy="52200"/>
          </a:xfrm>
          <a:custGeom>
            <a:avLst/>
            <a:gdLst/>
            <a:ahLst/>
            <a:rect l="l" t="t" r="r" b="b"/>
            <a:pathLst>
              <a:path w="51" h="236">
                <a:moveTo>
                  <a:pt x="48" y="236"/>
                </a:moveTo>
                <a:lnTo>
                  <a:pt x="51" y="52"/>
                </a:lnTo>
                <a:lnTo>
                  <a:pt x="28" y="38"/>
                </a:lnTo>
                <a:lnTo>
                  <a:pt x="13" y="20"/>
                </a:lnTo>
                <a:lnTo>
                  <a:pt x="0" y="0"/>
                </a:lnTo>
                <a:lnTo>
                  <a:pt x="0" y="186"/>
                </a:lnTo>
                <a:lnTo>
                  <a:pt x="10" y="200"/>
                </a:lnTo>
                <a:lnTo>
                  <a:pt x="25" y="218"/>
                </a:lnTo>
                <a:lnTo>
                  <a:pt x="48" y="236"/>
                </a:lnTo>
                <a:close/>
              </a:path>
            </a:pathLst>
          </a:custGeom>
          <a:solidFill>
            <a:srgbClr val="00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9" name="CustomShape 156"/>
          <p:cNvSpPr/>
          <p:nvPr/>
        </p:nvSpPr>
        <p:spPr>
          <a:xfrm>
            <a:off x="3697560" y="3332160"/>
            <a:ext cx="978120" cy="169920"/>
          </a:xfrm>
          <a:custGeom>
            <a:avLst/>
            <a:gdLst/>
            <a:ahLst/>
            <a:rect l="l" t="t" r="r" b="b"/>
            <a:pathLst>
              <a:path w="1591" h="764">
                <a:moveTo>
                  <a:pt x="0" y="572"/>
                </a:moveTo>
                <a:cubicBezTo>
                  <a:pt x="5" y="581"/>
                  <a:pt x="9" y="592"/>
                  <a:pt x="15" y="600"/>
                </a:cubicBezTo>
                <a:cubicBezTo>
                  <a:pt x="18" y="615"/>
                  <a:pt x="33" y="628"/>
                  <a:pt x="48" y="630"/>
                </a:cubicBezTo>
                <a:cubicBezTo>
                  <a:pt x="59" y="638"/>
                  <a:pt x="73" y="649"/>
                  <a:pt x="87" y="651"/>
                </a:cubicBezTo>
                <a:cubicBezTo>
                  <a:pt x="92" y="655"/>
                  <a:pt x="99" y="659"/>
                  <a:pt x="105" y="660"/>
                </a:cubicBezTo>
                <a:cubicBezTo>
                  <a:pt x="110" y="664"/>
                  <a:pt x="114" y="665"/>
                  <a:pt x="120" y="666"/>
                </a:cubicBezTo>
                <a:cubicBezTo>
                  <a:pt x="126" y="669"/>
                  <a:pt x="132" y="671"/>
                  <a:pt x="138" y="672"/>
                </a:cubicBezTo>
                <a:cubicBezTo>
                  <a:pt x="146" y="678"/>
                  <a:pt x="156" y="679"/>
                  <a:pt x="165" y="681"/>
                </a:cubicBezTo>
                <a:cubicBezTo>
                  <a:pt x="171" y="684"/>
                  <a:pt x="177" y="686"/>
                  <a:pt x="183" y="687"/>
                </a:cubicBezTo>
                <a:cubicBezTo>
                  <a:pt x="188" y="691"/>
                  <a:pt x="195" y="695"/>
                  <a:pt x="201" y="696"/>
                </a:cubicBezTo>
                <a:cubicBezTo>
                  <a:pt x="223" y="707"/>
                  <a:pt x="253" y="711"/>
                  <a:pt x="277" y="714"/>
                </a:cubicBezTo>
                <a:cubicBezTo>
                  <a:pt x="293" y="720"/>
                  <a:pt x="314" y="724"/>
                  <a:pt x="331" y="726"/>
                </a:cubicBezTo>
                <a:cubicBezTo>
                  <a:pt x="345" y="731"/>
                  <a:pt x="352" y="731"/>
                  <a:pt x="369" y="732"/>
                </a:cubicBezTo>
                <a:cubicBezTo>
                  <a:pt x="385" y="740"/>
                  <a:pt x="414" y="734"/>
                  <a:pt x="426" y="734"/>
                </a:cubicBezTo>
                <a:cubicBezTo>
                  <a:pt x="439" y="730"/>
                  <a:pt x="452" y="721"/>
                  <a:pt x="465" y="719"/>
                </a:cubicBezTo>
                <a:cubicBezTo>
                  <a:pt x="477" y="710"/>
                  <a:pt x="485" y="700"/>
                  <a:pt x="499" y="693"/>
                </a:cubicBezTo>
                <a:cubicBezTo>
                  <a:pt x="506" y="684"/>
                  <a:pt x="513" y="676"/>
                  <a:pt x="519" y="666"/>
                </a:cubicBezTo>
                <a:cubicBezTo>
                  <a:pt x="520" y="659"/>
                  <a:pt x="537" y="606"/>
                  <a:pt x="541" y="600"/>
                </a:cubicBezTo>
                <a:cubicBezTo>
                  <a:pt x="542" y="593"/>
                  <a:pt x="559" y="552"/>
                  <a:pt x="561" y="545"/>
                </a:cubicBezTo>
                <a:cubicBezTo>
                  <a:pt x="562" y="536"/>
                  <a:pt x="583" y="427"/>
                  <a:pt x="588" y="420"/>
                </a:cubicBezTo>
                <a:cubicBezTo>
                  <a:pt x="590" y="411"/>
                  <a:pt x="619" y="243"/>
                  <a:pt x="615" y="250"/>
                </a:cubicBezTo>
                <a:cubicBezTo>
                  <a:pt x="621" y="242"/>
                  <a:pt x="631" y="104"/>
                  <a:pt x="640" y="102"/>
                </a:cubicBezTo>
                <a:cubicBezTo>
                  <a:pt x="649" y="0"/>
                  <a:pt x="658" y="67"/>
                  <a:pt x="664" y="75"/>
                </a:cubicBezTo>
                <a:cubicBezTo>
                  <a:pt x="670" y="83"/>
                  <a:pt x="671" y="115"/>
                  <a:pt x="676" y="150"/>
                </a:cubicBezTo>
                <a:cubicBezTo>
                  <a:pt x="681" y="185"/>
                  <a:pt x="687" y="245"/>
                  <a:pt x="694" y="288"/>
                </a:cubicBezTo>
                <a:cubicBezTo>
                  <a:pt x="701" y="291"/>
                  <a:pt x="714" y="406"/>
                  <a:pt x="720" y="411"/>
                </a:cubicBezTo>
                <a:cubicBezTo>
                  <a:pt x="723" y="413"/>
                  <a:pt x="753" y="522"/>
                  <a:pt x="753" y="522"/>
                </a:cubicBezTo>
                <a:cubicBezTo>
                  <a:pt x="764" y="540"/>
                  <a:pt x="774" y="592"/>
                  <a:pt x="786" y="609"/>
                </a:cubicBezTo>
                <a:cubicBezTo>
                  <a:pt x="788" y="617"/>
                  <a:pt x="805" y="641"/>
                  <a:pt x="810" y="648"/>
                </a:cubicBezTo>
                <a:cubicBezTo>
                  <a:pt x="811" y="655"/>
                  <a:pt x="843" y="689"/>
                  <a:pt x="847" y="695"/>
                </a:cubicBezTo>
                <a:cubicBezTo>
                  <a:pt x="848" y="701"/>
                  <a:pt x="868" y="721"/>
                  <a:pt x="877" y="721"/>
                </a:cubicBezTo>
                <a:cubicBezTo>
                  <a:pt x="870" y="729"/>
                  <a:pt x="902" y="737"/>
                  <a:pt x="913" y="741"/>
                </a:cubicBezTo>
                <a:cubicBezTo>
                  <a:pt x="924" y="745"/>
                  <a:pt x="935" y="745"/>
                  <a:pt x="946" y="748"/>
                </a:cubicBezTo>
                <a:cubicBezTo>
                  <a:pt x="962" y="748"/>
                  <a:pt x="972" y="756"/>
                  <a:pt x="981" y="757"/>
                </a:cubicBezTo>
                <a:cubicBezTo>
                  <a:pt x="995" y="764"/>
                  <a:pt x="1020" y="756"/>
                  <a:pt x="1015" y="757"/>
                </a:cubicBezTo>
                <a:cubicBezTo>
                  <a:pt x="1083" y="754"/>
                  <a:pt x="1032" y="755"/>
                  <a:pt x="1059" y="755"/>
                </a:cubicBezTo>
                <a:cubicBezTo>
                  <a:pt x="1084" y="749"/>
                  <a:pt x="1091" y="750"/>
                  <a:pt x="1116" y="749"/>
                </a:cubicBezTo>
                <a:cubicBezTo>
                  <a:pt x="1134" y="746"/>
                  <a:pt x="1143" y="746"/>
                  <a:pt x="1161" y="744"/>
                </a:cubicBezTo>
                <a:cubicBezTo>
                  <a:pt x="1171" y="743"/>
                  <a:pt x="1192" y="740"/>
                  <a:pt x="1192" y="740"/>
                </a:cubicBezTo>
                <a:cubicBezTo>
                  <a:pt x="1212" y="736"/>
                  <a:pt x="1230" y="732"/>
                  <a:pt x="1252" y="731"/>
                </a:cubicBezTo>
                <a:cubicBezTo>
                  <a:pt x="1280" y="725"/>
                  <a:pt x="1260" y="726"/>
                  <a:pt x="1282" y="725"/>
                </a:cubicBezTo>
                <a:cubicBezTo>
                  <a:pt x="1291" y="722"/>
                  <a:pt x="1297" y="721"/>
                  <a:pt x="1307" y="719"/>
                </a:cubicBezTo>
                <a:cubicBezTo>
                  <a:pt x="1317" y="714"/>
                  <a:pt x="1331" y="712"/>
                  <a:pt x="1343" y="711"/>
                </a:cubicBezTo>
                <a:cubicBezTo>
                  <a:pt x="1352" y="708"/>
                  <a:pt x="1361" y="707"/>
                  <a:pt x="1370" y="705"/>
                </a:cubicBezTo>
                <a:cubicBezTo>
                  <a:pt x="1379" y="701"/>
                  <a:pt x="1393" y="698"/>
                  <a:pt x="1402" y="696"/>
                </a:cubicBezTo>
                <a:cubicBezTo>
                  <a:pt x="1408" y="695"/>
                  <a:pt x="1420" y="692"/>
                  <a:pt x="1420" y="692"/>
                </a:cubicBezTo>
                <a:cubicBezTo>
                  <a:pt x="1427" y="688"/>
                  <a:pt x="1436" y="685"/>
                  <a:pt x="1444" y="684"/>
                </a:cubicBezTo>
                <a:cubicBezTo>
                  <a:pt x="1450" y="681"/>
                  <a:pt x="1454" y="678"/>
                  <a:pt x="1460" y="677"/>
                </a:cubicBezTo>
                <a:cubicBezTo>
                  <a:pt x="1469" y="673"/>
                  <a:pt x="1470" y="670"/>
                  <a:pt x="1480" y="668"/>
                </a:cubicBezTo>
                <a:cubicBezTo>
                  <a:pt x="1486" y="665"/>
                  <a:pt x="1498" y="660"/>
                  <a:pt x="1504" y="659"/>
                </a:cubicBezTo>
                <a:cubicBezTo>
                  <a:pt x="1509" y="656"/>
                  <a:pt x="1514" y="652"/>
                  <a:pt x="1520" y="651"/>
                </a:cubicBezTo>
                <a:cubicBezTo>
                  <a:pt x="1525" y="647"/>
                  <a:pt x="1532" y="640"/>
                  <a:pt x="1538" y="639"/>
                </a:cubicBezTo>
                <a:cubicBezTo>
                  <a:pt x="1546" y="635"/>
                  <a:pt x="1550" y="628"/>
                  <a:pt x="1559" y="626"/>
                </a:cubicBezTo>
                <a:cubicBezTo>
                  <a:pt x="1574" y="620"/>
                  <a:pt x="1559" y="620"/>
                  <a:pt x="1573" y="612"/>
                </a:cubicBezTo>
                <a:cubicBezTo>
                  <a:pt x="1578" y="605"/>
                  <a:pt x="1580" y="604"/>
                  <a:pt x="1585" y="597"/>
                </a:cubicBezTo>
                <a:cubicBezTo>
                  <a:pt x="1586" y="594"/>
                  <a:pt x="1588" y="585"/>
                  <a:pt x="1591" y="582"/>
                </a:cubicBezTo>
              </a:path>
            </a:pathLst>
          </a:custGeom>
          <a:noFill/>
          <a:ln w="12600">
            <a:solidFill>
              <a:srgbClr val="ff33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0" name="CustomShape 157"/>
          <p:cNvSpPr/>
          <p:nvPr/>
        </p:nvSpPr>
        <p:spPr>
          <a:xfrm rot="16200000">
            <a:off x="3756960" y="3225240"/>
            <a:ext cx="111240" cy="121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800" spc="-1" strike="noStrike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c0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1" name="CustomShape 158"/>
          <p:cNvSpPr/>
          <p:nvPr/>
        </p:nvSpPr>
        <p:spPr>
          <a:xfrm rot="16200000">
            <a:off x="3673440" y="3214800"/>
            <a:ext cx="216360" cy="121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800" spc="-1" strike="noStrike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c511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2" name="CustomShape 159"/>
          <p:cNvSpPr/>
          <p:nvPr/>
        </p:nvSpPr>
        <p:spPr>
          <a:xfrm rot="16200000">
            <a:off x="3635640" y="3209760"/>
            <a:ext cx="224280" cy="121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800" spc="-1" strike="noStrike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c510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3" name="CustomShape 160"/>
          <p:cNvSpPr/>
          <p:nvPr/>
        </p:nvSpPr>
        <p:spPr>
          <a:xfrm rot="16200000">
            <a:off x="3982680" y="3240000"/>
            <a:ext cx="175320" cy="121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800" spc="-1" strike="noStrike">
                <a:solidFill>
                  <a:srgbClr val="33cc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ci-2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4" name="CustomShape 161"/>
          <p:cNvSpPr/>
          <p:nvPr/>
        </p:nvSpPr>
        <p:spPr>
          <a:xfrm rot="16200000">
            <a:off x="3790080" y="3226320"/>
            <a:ext cx="111240" cy="121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800" spc="-1" strike="noStrike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c1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5" name="CustomShape 162"/>
          <p:cNvSpPr/>
          <p:nvPr/>
        </p:nvSpPr>
        <p:spPr>
          <a:xfrm rot="16200000">
            <a:off x="3833280" y="3229920"/>
            <a:ext cx="83880" cy="121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800" spc="-1" strike="noStrike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6" name="CustomShape 163"/>
          <p:cNvSpPr/>
          <p:nvPr/>
        </p:nvSpPr>
        <p:spPr>
          <a:xfrm rot="16200000">
            <a:off x="4090680" y="3250080"/>
            <a:ext cx="85320" cy="121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800" spc="-1" strike="noStrike">
                <a:solidFill>
                  <a:srgbClr val="33cc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7" name="CustomShape 164"/>
          <p:cNvSpPr/>
          <p:nvPr/>
        </p:nvSpPr>
        <p:spPr>
          <a:xfrm rot="16200000">
            <a:off x="4016160" y="3241080"/>
            <a:ext cx="175320" cy="121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800" spc="-1" strike="noStrike">
                <a:solidFill>
                  <a:srgbClr val="33cc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ci-1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8" name="CustomShape 165"/>
          <p:cNvSpPr/>
          <p:nvPr/>
        </p:nvSpPr>
        <p:spPr>
          <a:xfrm rot="16200000">
            <a:off x="4065840" y="3241080"/>
            <a:ext cx="201240" cy="121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800" spc="-1" strike="noStrike">
                <a:solidFill>
                  <a:srgbClr val="33cc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ci+1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9" name="CustomShape 166"/>
          <p:cNvSpPr/>
          <p:nvPr/>
        </p:nvSpPr>
        <p:spPr>
          <a:xfrm rot="16200000">
            <a:off x="4102200" y="3240720"/>
            <a:ext cx="201240" cy="121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800" spc="-1" strike="noStrike">
                <a:solidFill>
                  <a:srgbClr val="33cc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ci+2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0" name="CustomShape 167"/>
          <p:cNvSpPr/>
          <p:nvPr/>
        </p:nvSpPr>
        <p:spPr>
          <a:xfrm flipV="1" rot="10772400">
            <a:off x="4264920" y="3205800"/>
            <a:ext cx="324720" cy="70920"/>
          </a:xfrm>
          <a:prstGeom prst="curvedRightArrow">
            <a:avLst>
              <a:gd name="adj1" fmla="val 8806"/>
              <a:gd name="adj2" fmla="val 40000"/>
              <a:gd name="adj3" fmla="val 55277"/>
            </a:avLst>
          </a:prstGeom>
          <a:solidFill>
            <a:srgbClr val="fd6bde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71" name="Line 168"/>
          <p:cNvSpPr/>
          <p:nvPr/>
        </p:nvSpPr>
        <p:spPr>
          <a:xfrm flipV="1">
            <a:off x="2238840" y="3317040"/>
            <a:ext cx="360" cy="536760"/>
          </a:xfrm>
          <a:prstGeom prst="line">
            <a:avLst/>
          </a:prstGeom>
          <a:ln>
            <a:round/>
            <a:headEnd len="med" type="oval" w="med"/>
            <a:tailEnd len="med" type="triangle" w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572" name="CustomShape 169"/>
          <p:cNvSpPr/>
          <p:nvPr/>
        </p:nvSpPr>
        <p:spPr>
          <a:xfrm>
            <a:off x="-62640" y="0"/>
            <a:ext cx="9206280" cy="51696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AGET ASIC in the ASAD board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3" name="CustomShape 170"/>
          <p:cNvSpPr/>
          <p:nvPr/>
        </p:nvSpPr>
        <p:spPr>
          <a:xfrm>
            <a:off x="2535120" y="795240"/>
            <a:ext cx="1565280" cy="364680"/>
          </a:xfrm>
          <a:prstGeom prst="rect">
            <a:avLst/>
          </a:prstGeom>
          <a:gradFill>
            <a:gsLst>
              <a:gs pos="4900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Internal pulser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4" name="CustomShape 171"/>
          <p:cNvSpPr/>
          <p:nvPr/>
        </p:nvSpPr>
        <p:spPr>
          <a:xfrm>
            <a:off x="1223640" y="5239800"/>
            <a:ext cx="1977480" cy="1187640"/>
          </a:xfrm>
          <a:prstGeom prst="rect">
            <a:avLst/>
          </a:prstGeom>
          <a:gradFill>
            <a:gsLst>
              <a:gs pos="4900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Custom pre-amplifiers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 Chimera Csi or Farcos DSSSD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5" name="CustomShape 172"/>
          <p:cNvSpPr/>
          <p:nvPr/>
        </p:nvSpPr>
        <p:spPr>
          <a:xfrm>
            <a:off x="7775640" y="1352880"/>
            <a:ext cx="1260720" cy="292464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6" name="CustomShape 173"/>
          <p:cNvSpPr/>
          <p:nvPr/>
        </p:nvSpPr>
        <p:spPr>
          <a:xfrm>
            <a:off x="7371360" y="656640"/>
            <a:ext cx="1750680" cy="639000"/>
          </a:xfrm>
          <a:prstGeom prst="rect">
            <a:avLst/>
          </a:prstGeom>
          <a:gradFill>
            <a:gsLst>
              <a:gs pos="4900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Readout/Trigger</a:t>
            </a:r>
            <a:r>
              <a:rPr b="0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µTCA  crate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77" name="Picture 2" descr=""/>
          <p:cNvPicPr/>
          <p:nvPr/>
        </p:nvPicPr>
        <p:blipFill>
          <a:blip r:embed="rId3"/>
          <a:stretch/>
        </p:blipFill>
        <p:spPr>
          <a:xfrm>
            <a:off x="6680160" y="4354200"/>
            <a:ext cx="1716840" cy="2276640"/>
          </a:xfrm>
          <a:prstGeom prst="rect">
            <a:avLst/>
          </a:prstGeom>
          <a:ln>
            <a:noFill/>
          </a:ln>
        </p:spPr>
      </p:pic>
      <p:sp>
        <p:nvSpPr>
          <p:cNvPr id="578" name="CustomShape 174"/>
          <p:cNvSpPr/>
          <p:nvPr/>
        </p:nvSpPr>
        <p:spPr>
          <a:xfrm rot="5400000">
            <a:off x="7655400" y="5573160"/>
            <a:ext cx="84132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AGET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9" name="CustomShape 175"/>
          <p:cNvSpPr/>
          <p:nvPr/>
        </p:nvSpPr>
        <p:spPr>
          <a:xfrm rot="12446400">
            <a:off x="7439760" y="5089320"/>
            <a:ext cx="651240" cy="453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844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0" name="CustomShape 176"/>
          <p:cNvSpPr/>
          <p:nvPr/>
        </p:nvSpPr>
        <p:spPr>
          <a:xfrm rot="10971000">
            <a:off x="7413120" y="5259600"/>
            <a:ext cx="651240" cy="453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844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1" name="CustomShape 177"/>
          <p:cNvSpPr/>
          <p:nvPr/>
        </p:nvSpPr>
        <p:spPr>
          <a:xfrm rot="9098400">
            <a:off x="7449840" y="5469840"/>
            <a:ext cx="651240" cy="453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844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2" name="CustomShape 178"/>
          <p:cNvSpPr/>
          <p:nvPr/>
        </p:nvSpPr>
        <p:spPr>
          <a:xfrm rot="7621800">
            <a:off x="7238160" y="5713920"/>
            <a:ext cx="1005480" cy="453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844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3" name="CustomShape 179"/>
          <p:cNvSpPr/>
          <p:nvPr/>
        </p:nvSpPr>
        <p:spPr>
          <a:xfrm rot="5400000">
            <a:off x="7762320" y="5309640"/>
            <a:ext cx="2098080" cy="364320"/>
          </a:xfrm>
          <a:prstGeom prst="rect">
            <a:avLst/>
          </a:prstGeom>
          <a:gradFill>
            <a:gsLst>
              <a:gs pos="4900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VHDCI cable to CoBo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4" name="CustomShape 180"/>
          <p:cNvSpPr/>
          <p:nvPr/>
        </p:nvSpPr>
        <p:spPr>
          <a:xfrm rot="16049400">
            <a:off x="8409960" y="5356440"/>
            <a:ext cx="314280" cy="326520"/>
          </a:xfrm>
          <a:prstGeom prst="upArrow">
            <a:avLst>
              <a:gd name="adj1" fmla="val 50000"/>
              <a:gd name="adj2" fmla="val 50000"/>
            </a:avLst>
          </a:prstGeom>
          <a:gradFill>
            <a:gsLst>
              <a:gs pos="4900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5" name="CustomShape 181"/>
          <p:cNvSpPr/>
          <p:nvPr/>
        </p:nvSpPr>
        <p:spPr>
          <a:xfrm>
            <a:off x="2901240" y="3747600"/>
            <a:ext cx="2769120" cy="913320"/>
          </a:xfrm>
          <a:prstGeom prst="rect">
            <a:avLst/>
          </a:prstGeom>
          <a:gradFill>
            <a:gsLst>
              <a:gs pos="4900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/>
          </a:gradFill>
          <a:ln>
            <a:noFill/>
          </a:ln>
          <a:effectLst>
            <a:outerShdw algn="tr" blurRad="292100" dir="2700000" dist="139700">
              <a:srgbClr val="000000">
                <a:alpha val="4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512-sample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analog  memory.  Switched capacitors array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6" name="CustomShape 182"/>
          <p:cNvSpPr/>
          <p:nvPr/>
        </p:nvSpPr>
        <p:spPr>
          <a:xfrm>
            <a:off x="5080320" y="5910120"/>
            <a:ext cx="1574640" cy="639000"/>
          </a:xfrm>
          <a:prstGeom prst="rect">
            <a:avLst/>
          </a:prstGeom>
          <a:gradFill>
            <a:gsLst>
              <a:gs pos="4900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256 + (16 FPN) input channels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7" name="CustomShape 183"/>
          <p:cNvSpPr/>
          <p:nvPr/>
        </p:nvSpPr>
        <p:spPr>
          <a:xfrm>
            <a:off x="6936480" y="1602000"/>
            <a:ext cx="11757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1.2 Gb flow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8" name="CustomShape 184"/>
          <p:cNvSpPr/>
          <p:nvPr/>
        </p:nvSpPr>
        <p:spPr>
          <a:xfrm>
            <a:off x="4362480" y="1195200"/>
            <a:ext cx="1434960" cy="364680"/>
          </a:xfrm>
          <a:prstGeom prst="rect">
            <a:avLst/>
          </a:prstGeom>
          <a:gradFill>
            <a:gsLst>
              <a:gs pos="4900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discriminator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9" name="CustomShape 185"/>
          <p:cNvSpPr/>
          <p:nvPr/>
        </p:nvSpPr>
        <p:spPr>
          <a:xfrm>
            <a:off x="6909120" y="3630960"/>
            <a:ext cx="1044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10 Gb      flow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0" name="CustomShape 186"/>
          <p:cNvSpPr/>
          <p:nvPr/>
        </p:nvSpPr>
        <p:spPr>
          <a:xfrm flipH="1">
            <a:off x="6898680" y="3980160"/>
            <a:ext cx="865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47520">
            <a:solidFill>
              <a:srgbClr val="c0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91" name="CustomShape 187"/>
          <p:cNvSpPr/>
          <p:nvPr/>
        </p:nvSpPr>
        <p:spPr>
          <a:xfrm>
            <a:off x="5867640" y="660600"/>
            <a:ext cx="1424160" cy="820440"/>
          </a:xfrm>
          <a:prstGeom prst="rect">
            <a:avLst/>
          </a:prstGeom>
          <a:gradFill>
            <a:gsLst>
              <a:gs pos="4900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/>
          </a:gradFill>
          <a:ln>
            <a:noFill/>
          </a:ln>
          <a:effectLst>
            <a:outerShdw algn="tr" blurRad="292100" dir="2700000" dist="139700">
              <a:srgbClr val="000000">
                <a:alpha val="4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Sampling frequency up to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100 MHz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2" name="CustomShape 188"/>
          <p:cNvSpPr/>
          <p:nvPr/>
        </p:nvSpPr>
        <p:spPr>
          <a:xfrm>
            <a:off x="-1800" y="6488640"/>
            <a:ext cx="49741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See:  E.C. Pollacco et al.  Submitted to NIM A (2017)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3" name="CustomShape 189"/>
          <p:cNvSpPr/>
          <p:nvPr/>
        </p:nvSpPr>
        <p:spPr>
          <a:xfrm>
            <a:off x="1403640" y="3932640"/>
            <a:ext cx="1343520" cy="573840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16200000"/>
          </a:gra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Dual Gain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4" name="CustomShape 190"/>
          <p:cNvSpPr/>
          <p:nvPr/>
        </p:nvSpPr>
        <p:spPr>
          <a:xfrm flipV="1" rot="16200000">
            <a:off x="5892480" y="3544560"/>
            <a:ext cx="1225080" cy="1216800"/>
          </a:xfrm>
          <a:prstGeom prst="bentConnector3">
            <a:avLst>
              <a:gd name="adj1" fmla="val 50000"/>
            </a:avLst>
          </a:prstGeom>
          <a:noFill/>
          <a:ln w="5400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Immagine 14" descr=""/>
          <p:cNvPicPr/>
          <p:nvPr/>
        </p:nvPicPr>
        <p:blipFill>
          <a:blip r:embed="rId1"/>
          <a:stretch/>
        </p:blipFill>
        <p:spPr>
          <a:xfrm>
            <a:off x="109800" y="3296880"/>
            <a:ext cx="5716440" cy="3215160"/>
          </a:xfrm>
          <a:prstGeom prst="rect">
            <a:avLst/>
          </a:prstGeom>
          <a:ln>
            <a:noFill/>
          </a:ln>
        </p:spPr>
      </p:pic>
      <p:sp>
        <p:nvSpPr>
          <p:cNvPr id="596" name="CustomShape 1"/>
          <p:cNvSpPr/>
          <p:nvPr/>
        </p:nvSpPr>
        <p:spPr>
          <a:xfrm>
            <a:off x="209880" y="548640"/>
            <a:ext cx="7920360" cy="2499840"/>
          </a:xfrm>
          <a:prstGeom prst="rect">
            <a:avLst/>
          </a:prstGeom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AGET:   </a:t>
            </a:r>
            <a:r>
              <a:rPr b="1" lang="en-US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sic for </a:t>
            </a:r>
            <a:r>
              <a:rPr b="1" lang="en-US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GET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– 64 analog channels (+4 FPN) - 512 cells/channel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ASAD:   </a:t>
            </a:r>
            <a:r>
              <a:rPr b="1" lang="en-US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GET  </a:t>
            </a:r>
            <a:r>
              <a:rPr b="1" lang="en-US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upport for </a:t>
            </a:r>
            <a:r>
              <a:rPr b="1" lang="en-US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nalog to </a:t>
            </a:r>
            <a:r>
              <a:rPr b="1" lang="en-US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igital – 4 AGET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COBO:  </a:t>
            </a:r>
            <a:r>
              <a:rPr b="1" lang="en-US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llection  </a:t>
            </a:r>
            <a:r>
              <a:rPr b="1" lang="en-US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BO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ard – 4 ASAD - 1024 digital channels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MUTANT:  </a:t>
            </a:r>
            <a:r>
              <a:rPr b="1" lang="en-US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MU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tiplicity, </a:t>
            </a:r>
            <a:r>
              <a:rPr b="1" lang="en-US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rigger </a:t>
            </a:r>
            <a:r>
              <a:rPr b="1" lang="en-US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 </a:t>
            </a:r>
            <a:r>
              <a:rPr b="1" lang="en-US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ime ( 3 trigger levels)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MicroTCA:  </a:t>
            </a:r>
            <a:r>
              <a:rPr b="1" lang="en-US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Micro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n-US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elecommunications </a:t>
            </a:r>
            <a:r>
              <a:rPr b="1" lang="en-US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omputing </a:t>
            </a:r>
            <a:r>
              <a:rPr b="1" lang="en-US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rchitecture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MCH: </a:t>
            </a:r>
            <a:r>
              <a:rPr b="1" lang="en-US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arrier </a:t>
            </a:r>
            <a:r>
              <a:rPr b="1" lang="en-US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ub with 10 Gb and 1 Gb ethernet link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7" name="CustomShape 2"/>
          <p:cNvSpPr/>
          <p:nvPr/>
        </p:nvSpPr>
        <p:spPr>
          <a:xfrm>
            <a:off x="0" y="0"/>
            <a:ext cx="9143640" cy="456120"/>
          </a:xfrm>
          <a:prstGeom prst="rect">
            <a:avLst/>
          </a:prstGeom>
          <a:gradFill>
            <a:gsLst>
              <a:gs pos="0">
                <a:srgbClr val="b9dcca"/>
              </a:gs>
              <a:gs pos="100000">
                <a:srgbClr val="339966"/>
              </a:gs>
            </a:gsLst>
            <a:lin ang="189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Some definitions  . . . and numbers (CHIMERA + FARCOS)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8" name="CustomShape 3"/>
          <p:cNvSpPr/>
          <p:nvPr/>
        </p:nvSpPr>
        <p:spPr>
          <a:xfrm>
            <a:off x="5859360" y="3177720"/>
            <a:ext cx="3168000" cy="3107880"/>
          </a:xfrm>
          <a:prstGeom prst="rect">
            <a:avLst/>
          </a:prstGeom>
          <a:ln>
            <a:solidFill>
              <a:srgbClr val="be4b48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Chimera CsI: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8 ASAD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2 CoBo  (&lt;2k signals)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Farcos (5 modules):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14 ASAD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4 CoBo (&lt;4k signals)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 µTCA  crate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 Mutant  (three levels trigger)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Computer farm + Storage (disk server) + 10Gb/1Gb switch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9" name="CustomShape 4"/>
          <p:cNvSpPr/>
          <p:nvPr/>
        </p:nvSpPr>
        <p:spPr>
          <a:xfrm>
            <a:off x="2989080" y="3199320"/>
            <a:ext cx="747360" cy="364680"/>
          </a:xfrm>
          <a:prstGeom prst="rect">
            <a:avLst/>
          </a:prstGeom>
          <a:gradFill>
            <a:gsLst>
              <a:gs pos="3200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µTCA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0" name="CustomShape 5"/>
          <p:cNvSpPr/>
          <p:nvPr/>
        </p:nvSpPr>
        <p:spPr>
          <a:xfrm rot="16200000">
            <a:off x="3041280" y="4020480"/>
            <a:ext cx="928440" cy="364680"/>
          </a:xfrm>
          <a:prstGeom prst="rect">
            <a:avLst/>
          </a:prstGeom>
          <a:gradFill>
            <a:gsLst>
              <a:gs pos="3200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Mutant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1" name="CustomShape 6"/>
          <p:cNvSpPr/>
          <p:nvPr/>
        </p:nvSpPr>
        <p:spPr>
          <a:xfrm rot="16200000">
            <a:off x="2062440" y="3919320"/>
            <a:ext cx="783720" cy="364680"/>
          </a:xfrm>
          <a:prstGeom prst="rect">
            <a:avLst/>
          </a:prstGeom>
          <a:gradFill>
            <a:gsLst>
              <a:gs pos="3200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CoBo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2" name="CustomShape 7"/>
          <p:cNvSpPr/>
          <p:nvPr/>
        </p:nvSpPr>
        <p:spPr>
          <a:xfrm>
            <a:off x="1936800" y="5307840"/>
            <a:ext cx="669960" cy="364680"/>
          </a:xfrm>
          <a:prstGeom prst="rect">
            <a:avLst/>
          </a:prstGeom>
          <a:gradFill>
            <a:gsLst>
              <a:gs pos="3200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MCH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3" name="CustomShape 8"/>
          <p:cNvSpPr/>
          <p:nvPr/>
        </p:nvSpPr>
        <p:spPr>
          <a:xfrm>
            <a:off x="3170160" y="6472440"/>
            <a:ext cx="24591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Chimera  DAQ crate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4" name="CustomShape 9"/>
          <p:cNvSpPr/>
          <p:nvPr/>
        </p:nvSpPr>
        <p:spPr>
          <a:xfrm>
            <a:off x="2038680" y="5661360"/>
            <a:ext cx="129276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10 Gb data  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1413720" y="580680"/>
            <a:ext cx="6048000" cy="2304000"/>
          </a:xfrm>
          <a:prstGeom prst="rect">
            <a:avLst/>
          </a:prstGeom>
          <a:gradFill>
            <a:gsLst>
              <a:gs pos="0">
                <a:srgbClr val="ccccff"/>
              </a:gs>
              <a:gs pos="50000">
                <a:srgbClr val="ffff99"/>
              </a:gs>
              <a:gs pos="100000">
                <a:srgbClr val="ccccff"/>
              </a:gs>
            </a:gsLst>
            <a:lin ang="5400000"/>
          </a:gradFill>
          <a:ln w="2844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CustomShape 2"/>
          <p:cNvSpPr/>
          <p:nvPr/>
        </p:nvSpPr>
        <p:spPr>
          <a:xfrm>
            <a:off x="1979640" y="1125360"/>
            <a:ext cx="2376000" cy="1150560"/>
          </a:xfrm>
          <a:prstGeom prst="rect">
            <a:avLst/>
          </a:prstGeom>
          <a:noFill/>
          <a:ln w="1260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CustomShape 3"/>
          <p:cNvSpPr/>
          <p:nvPr/>
        </p:nvSpPr>
        <p:spPr>
          <a:xfrm>
            <a:off x="1979640" y="1125360"/>
            <a:ext cx="360000" cy="1150560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ff3300"/>
              </a:gs>
            </a:gsLst>
            <a:lin ang="5400000"/>
          </a:gra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CustomShape 4"/>
          <p:cNvSpPr/>
          <p:nvPr/>
        </p:nvSpPr>
        <p:spPr>
          <a:xfrm rot="16200000">
            <a:off x="1694520" y="1555200"/>
            <a:ext cx="936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V2718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CustomShape 5"/>
          <p:cNvSpPr/>
          <p:nvPr/>
        </p:nvSpPr>
        <p:spPr>
          <a:xfrm>
            <a:off x="2340000" y="1125360"/>
            <a:ext cx="431280" cy="1150560"/>
          </a:xfrm>
          <a:prstGeom prst="rect">
            <a:avLst/>
          </a:prstGeom>
          <a:solidFill>
            <a:srgbClr val="ffff00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CustomShape 6"/>
          <p:cNvSpPr/>
          <p:nvPr/>
        </p:nvSpPr>
        <p:spPr>
          <a:xfrm rot="16200000">
            <a:off x="2058120" y="1550520"/>
            <a:ext cx="936360" cy="3646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TITRIS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CustomShape 7"/>
          <p:cNvSpPr/>
          <p:nvPr/>
        </p:nvSpPr>
        <p:spPr>
          <a:xfrm>
            <a:off x="4859280" y="1125360"/>
            <a:ext cx="2376000" cy="1150560"/>
          </a:xfrm>
          <a:prstGeom prst="rect">
            <a:avLst/>
          </a:prstGeom>
          <a:noFill/>
          <a:ln w="1260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CustomShape 8"/>
          <p:cNvSpPr/>
          <p:nvPr/>
        </p:nvSpPr>
        <p:spPr>
          <a:xfrm>
            <a:off x="4859280" y="1125360"/>
            <a:ext cx="360000" cy="1150560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ff3300"/>
              </a:gs>
            </a:gsLst>
            <a:lin ang="5400000"/>
          </a:gra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CustomShape 9"/>
          <p:cNvSpPr/>
          <p:nvPr/>
        </p:nvSpPr>
        <p:spPr>
          <a:xfrm rot="16200000">
            <a:off x="4574160" y="1555200"/>
            <a:ext cx="936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V2718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Line 10"/>
          <p:cNvSpPr/>
          <p:nvPr/>
        </p:nvSpPr>
        <p:spPr>
          <a:xfrm flipV="1">
            <a:off x="2195280" y="836280"/>
            <a:ext cx="360" cy="289080"/>
          </a:xfrm>
          <a:prstGeom prst="line">
            <a:avLst/>
          </a:prstGeom>
          <a:ln w="126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Line 11"/>
          <p:cNvSpPr/>
          <p:nvPr/>
        </p:nvSpPr>
        <p:spPr>
          <a:xfrm>
            <a:off x="1837800" y="836280"/>
            <a:ext cx="3165840" cy="360"/>
          </a:xfrm>
          <a:prstGeom prst="line">
            <a:avLst/>
          </a:prstGeom>
          <a:ln w="93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Line 12"/>
          <p:cNvSpPr/>
          <p:nvPr/>
        </p:nvSpPr>
        <p:spPr>
          <a:xfrm>
            <a:off x="5003640" y="836280"/>
            <a:ext cx="360" cy="289080"/>
          </a:xfrm>
          <a:prstGeom prst="line">
            <a:avLst/>
          </a:prstGeom>
          <a:ln w="126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6" name="CustomShape 13"/>
          <p:cNvSpPr/>
          <p:nvPr/>
        </p:nvSpPr>
        <p:spPr>
          <a:xfrm>
            <a:off x="2700360" y="549360"/>
            <a:ext cx="19429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Optical link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CustomShape 14"/>
          <p:cNvSpPr/>
          <p:nvPr/>
        </p:nvSpPr>
        <p:spPr>
          <a:xfrm>
            <a:off x="6084720" y="549360"/>
            <a:ext cx="136656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chimera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CustomShape 15"/>
          <p:cNvSpPr/>
          <p:nvPr/>
        </p:nvSpPr>
        <p:spPr>
          <a:xfrm>
            <a:off x="4859280" y="1125360"/>
            <a:ext cx="360000" cy="1150560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ff3300"/>
              </a:gs>
            </a:gsLst>
            <a:lin ang="5400000"/>
          </a:gra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CustomShape 16"/>
          <p:cNvSpPr/>
          <p:nvPr/>
        </p:nvSpPr>
        <p:spPr>
          <a:xfrm rot="16200000">
            <a:off x="4574160" y="1555200"/>
            <a:ext cx="936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V2718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CustomShape 17"/>
          <p:cNvSpPr/>
          <p:nvPr/>
        </p:nvSpPr>
        <p:spPr>
          <a:xfrm>
            <a:off x="4211640" y="3645000"/>
            <a:ext cx="2376000" cy="1150560"/>
          </a:xfrm>
          <a:prstGeom prst="rect">
            <a:avLst/>
          </a:prstGeom>
          <a:noFill/>
          <a:ln w="1260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CustomShape 18"/>
          <p:cNvSpPr/>
          <p:nvPr/>
        </p:nvSpPr>
        <p:spPr>
          <a:xfrm>
            <a:off x="4211640" y="3645000"/>
            <a:ext cx="360000" cy="1150560"/>
          </a:xfrm>
          <a:prstGeom prst="rect">
            <a:avLst/>
          </a:prstGeom>
          <a:gradFill>
            <a:gsLst>
              <a:gs pos="0">
                <a:srgbClr val="66ffcc"/>
              </a:gs>
              <a:gs pos="100000">
                <a:srgbClr val="66ccff"/>
              </a:gs>
            </a:gsLst>
            <a:lin ang="5400000"/>
          </a:gra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CustomShape 19"/>
          <p:cNvSpPr/>
          <p:nvPr/>
        </p:nvSpPr>
        <p:spPr>
          <a:xfrm rot="16200000">
            <a:off x="3926520" y="4074840"/>
            <a:ext cx="936360" cy="364680"/>
          </a:xfrm>
          <a:prstGeom prst="rect">
            <a:avLst/>
          </a:prstGeom>
          <a:gradFill>
            <a:gsLst>
              <a:gs pos="0">
                <a:srgbClr val="66ffcc"/>
              </a:gs>
              <a:gs pos="100000">
                <a:srgbClr val="66ccff"/>
              </a:gs>
            </a:gsLst>
            <a:lin ang="108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RIO3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CustomShape 20"/>
          <p:cNvSpPr/>
          <p:nvPr/>
        </p:nvSpPr>
        <p:spPr>
          <a:xfrm>
            <a:off x="4570560" y="3645000"/>
            <a:ext cx="360000" cy="1150560"/>
          </a:xfrm>
          <a:prstGeom prst="rect">
            <a:avLst/>
          </a:prstGeom>
          <a:solidFill>
            <a:srgbClr val="ffff00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4" name="CustomShape 21"/>
          <p:cNvSpPr/>
          <p:nvPr/>
        </p:nvSpPr>
        <p:spPr>
          <a:xfrm rot="16200000">
            <a:off x="4285440" y="4074840"/>
            <a:ext cx="936360" cy="3646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TITRIS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CustomShape 22"/>
          <p:cNvSpPr/>
          <p:nvPr/>
        </p:nvSpPr>
        <p:spPr>
          <a:xfrm>
            <a:off x="5100480" y="2977560"/>
            <a:ext cx="35636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MBS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Multi Branch System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Line 23"/>
          <p:cNvSpPr/>
          <p:nvPr/>
        </p:nvSpPr>
        <p:spPr>
          <a:xfrm>
            <a:off x="2555640" y="2276280"/>
            <a:ext cx="360" cy="1008000"/>
          </a:xfrm>
          <a:prstGeom prst="line">
            <a:avLst/>
          </a:prstGeom>
          <a:ln w="2844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Line 24"/>
          <p:cNvSpPr/>
          <p:nvPr/>
        </p:nvSpPr>
        <p:spPr>
          <a:xfrm>
            <a:off x="2555640" y="3284280"/>
            <a:ext cx="2160720" cy="360"/>
          </a:xfrm>
          <a:prstGeom prst="line">
            <a:avLst/>
          </a:prstGeom>
          <a:ln w="2844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Line 25"/>
          <p:cNvSpPr/>
          <p:nvPr/>
        </p:nvSpPr>
        <p:spPr>
          <a:xfrm>
            <a:off x="4716360" y="3284280"/>
            <a:ext cx="360" cy="360360"/>
          </a:xfrm>
          <a:prstGeom prst="line">
            <a:avLst/>
          </a:prstGeom>
          <a:ln w="2844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Line 26"/>
          <p:cNvSpPr/>
          <p:nvPr/>
        </p:nvSpPr>
        <p:spPr>
          <a:xfrm>
            <a:off x="2195280" y="836280"/>
            <a:ext cx="36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CustomShape 27"/>
          <p:cNvSpPr/>
          <p:nvPr/>
        </p:nvSpPr>
        <p:spPr>
          <a:xfrm>
            <a:off x="3564000" y="1916280"/>
            <a:ext cx="791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VME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28"/>
          <p:cNvSpPr/>
          <p:nvPr/>
        </p:nvSpPr>
        <p:spPr>
          <a:xfrm>
            <a:off x="3595680" y="5565600"/>
            <a:ext cx="1225080" cy="91332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ffff99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Event builder MBS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29"/>
          <p:cNvSpPr/>
          <p:nvPr/>
        </p:nvSpPr>
        <p:spPr>
          <a:xfrm>
            <a:off x="0" y="3978360"/>
            <a:ext cx="936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TCP/IP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CustomShape 30"/>
          <p:cNvSpPr/>
          <p:nvPr/>
        </p:nvSpPr>
        <p:spPr>
          <a:xfrm>
            <a:off x="622440" y="5572080"/>
            <a:ext cx="2736360" cy="91332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Time ordering,sorting,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Data storing 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i="1" lang="en-U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Global</a:t>
            </a:r>
            <a:r>
              <a:rPr b="1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on-line analysis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Line 31"/>
          <p:cNvSpPr/>
          <p:nvPr/>
        </p:nvSpPr>
        <p:spPr>
          <a:xfrm>
            <a:off x="4932360" y="3644640"/>
            <a:ext cx="360" cy="115272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CustomShape 32"/>
          <p:cNvSpPr/>
          <p:nvPr/>
        </p:nvSpPr>
        <p:spPr>
          <a:xfrm>
            <a:off x="4932360" y="3645000"/>
            <a:ext cx="360000" cy="1152000"/>
          </a:xfrm>
          <a:prstGeom prst="rect">
            <a:avLst/>
          </a:prstGeom>
          <a:solidFill>
            <a:srgbClr val="33cccc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CustomShape 33"/>
          <p:cNvSpPr/>
          <p:nvPr/>
        </p:nvSpPr>
        <p:spPr>
          <a:xfrm rot="16200000">
            <a:off x="4501080" y="4075920"/>
            <a:ext cx="12268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TRIVA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Line 34"/>
          <p:cNvSpPr/>
          <p:nvPr/>
        </p:nvSpPr>
        <p:spPr>
          <a:xfrm>
            <a:off x="2195280" y="836280"/>
            <a:ext cx="360" cy="360"/>
          </a:xfrm>
          <a:prstGeom prst="line">
            <a:avLst/>
          </a:prstGeom>
          <a:ln w="126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Line 35"/>
          <p:cNvSpPr/>
          <p:nvPr/>
        </p:nvSpPr>
        <p:spPr>
          <a:xfrm flipH="1" flipV="1">
            <a:off x="1008000" y="1195560"/>
            <a:ext cx="9360" cy="3215880"/>
          </a:xfrm>
          <a:prstGeom prst="line">
            <a:avLst/>
          </a:prstGeom>
          <a:ln w="2844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CustomShape 36"/>
          <p:cNvSpPr/>
          <p:nvPr/>
        </p:nvSpPr>
        <p:spPr>
          <a:xfrm>
            <a:off x="3554640" y="2968200"/>
            <a:ext cx="18014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1" lang="en-US" sz="18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Titris Bus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CustomShape 37"/>
          <p:cNvSpPr/>
          <p:nvPr/>
        </p:nvSpPr>
        <p:spPr>
          <a:xfrm>
            <a:off x="6486480" y="1930320"/>
            <a:ext cx="791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VME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CustomShape 38"/>
          <p:cNvSpPr/>
          <p:nvPr/>
        </p:nvSpPr>
        <p:spPr>
          <a:xfrm>
            <a:off x="4203720" y="3648240"/>
            <a:ext cx="367920" cy="1142640"/>
          </a:xfrm>
          <a:prstGeom prst="rect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CustomShape 39"/>
          <p:cNvSpPr/>
          <p:nvPr/>
        </p:nvSpPr>
        <p:spPr>
          <a:xfrm>
            <a:off x="3746520" y="1152360"/>
            <a:ext cx="57600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6U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CustomShape 40"/>
          <p:cNvSpPr/>
          <p:nvPr/>
        </p:nvSpPr>
        <p:spPr>
          <a:xfrm>
            <a:off x="6653160" y="1166760"/>
            <a:ext cx="57600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9U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CustomShape 41"/>
          <p:cNvSpPr/>
          <p:nvPr/>
        </p:nvSpPr>
        <p:spPr>
          <a:xfrm flipH="1" rot="16200000">
            <a:off x="4012920" y="5210280"/>
            <a:ext cx="848880" cy="10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chemeClr val="tx1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CustomShape 42"/>
          <p:cNvSpPr/>
          <p:nvPr/>
        </p:nvSpPr>
        <p:spPr>
          <a:xfrm>
            <a:off x="384120" y="5442120"/>
            <a:ext cx="4525560" cy="1172880"/>
          </a:xfrm>
          <a:prstGeom prst="rect">
            <a:avLst/>
          </a:prstGeom>
          <a:noFill/>
          <a:ln w="31680">
            <a:solidFill>
              <a:srgbClr val="c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CustomShape 43"/>
          <p:cNvSpPr/>
          <p:nvPr/>
        </p:nvSpPr>
        <p:spPr>
          <a:xfrm>
            <a:off x="4993200" y="5835600"/>
            <a:ext cx="17460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Remote DAQ servers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Line 44"/>
          <p:cNvSpPr/>
          <p:nvPr/>
        </p:nvSpPr>
        <p:spPr>
          <a:xfrm>
            <a:off x="2771640" y="4995720"/>
            <a:ext cx="5921280" cy="14400"/>
          </a:xfrm>
          <a:prstGeom prst="line">
            <a:avLst/>
          </a:prstGeom>
          <a:ln cap="rnd" w="9360">
            <a:solidFill>
              <a:schemeClr val="tx1"/>
            </a:solidFill>
            <a:custDash>
              <a:ds d="400000" sp="1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8" name="Line 45"/>
          <p:cNvSpPr/>
          <p:nvPr/>
        </p:nvSpPr>
        <p:spPr>
          <a:xfrm>
            <a:off x="5111640" y="4797360"/>
            <a:ext cx="1440" cy="2379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9" name="CustomShape 46"/>
          <p:cNvSpPr/>
          <p:nvPr/>
        </p:nvSpPr>
        <p:spPr>
          <a:xfrm>
            <a:off x="2874960" y="4718160"/>
            <a:ext cx="137772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Trigger bus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CustomShape 47"/>
          <p:cNvSpPr/>
          <p:nvPr/>
        </p:nvSpPr>
        <p:spPr>
          <a:xfrm flipV="1" rot="10800000">
            <a:off x="3595680" y="6027840"/>
            <a:ext cx="504360" cy="4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tx1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1" name="CustomShape 48"/>
          <p:cNvSpPr/>
          <p:nvPr/>
        </p:nvSpPr>
        <p:spPr>
          <a:xfrm>
            <a:off x="220680" y="4411800"/>
            <a:ext cx="1749240" cy="36468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MBS Receiver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CustomShape 49"/>
          <p:cNvSpPr/>
          <p:nvPr/>
        </p:nvSpPr>
        <p:spPr>
          <a:xfrm>
            <a:off x="7255080" y="4235040"/>
            <a:ext cx="1584000" cy="2224800"/>
          </a:xfrm>
          <a:prstGeom prst="rect">
            <a:avLst/>
          </a:prstGeom>
          <a:solidFill>
            <a:srgbClr val="ffff99">
              <a:alpha val="39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Scalers</a:t>
            </a:r>
            <a:r>
              <a:rPr b="1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Land</a:t>
            </a:r>
            <a:r>
              <a:rPr b="1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TofWall</a:t>
            </a:r>
            <a:r>
              <a:rPr b="1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Krakow Array (</a:t>
            </a:r>
            <a:r>
              <a:rPr b="1" i="1" lang="en-US" sz="2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digital</a:t>
            </a:r>
            <a:r>
              <a:rPr b="1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r>
              <a:rPr b="1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MicroBall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CustomShape 50"/>
          <p:cNvSpPr/>
          <p:nvPr/>
        </p:nvSpPr>
        <p:spPr>
          <a:xfrm>
            <a:off x="1008000" y="4781160"/>
            <a:ext cx="360" cy="660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680">
            <a:solidFill>
              <a:schemeClr val="tx1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4" name="CustomShape 51"/>
          <p:cNvSpPr/>
          <p:nvPr/>
        </p:nvSpPr>
        <p:spPr>
          <a:xfrm>
            <a:off x="-23400" y="-10800"/>
            <a:ext cx="9167040" cy="456120"/>
          </a:xfrm>
          <a:prstGeom prst="rect">
            <a:avLst/>
          </a:prstGeom>
          <a:ln>
            <a:solidFill>
              <a:srgbClr val="98b855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remind of DAQ in the old AsyEos  experiment:  an easier contest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CustomShape 52"/>
          <p:cNvSpPr/>
          <p:nvPr/>
        </p:nvSpPr>
        <p:spPr>
          <a:xfrm>
            <a:off x="1838160" y="3421800"/>
            <a:ext cx="2230200" cy="9133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Titris:   48 bit, 50 MHz (20 ns) GSI timestamp VME module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Line 53"/>
          <p:cNvSpPr/>
          <p:nvPr/>
        </p:nvSpPr>
        <p:spPr>
          <a:xfrm>
            <a:off x="-23040" y="2967840"/>
            <a:ext cx="9143640" cy="360"/>
          </a:xfrm>
          <a:prstGeom prst="line">
            <a:avLst/>
          </a:prstGeom>
          <a:ln w="50760">
            <a:solidFill>
              <a:srgbClr val="0000ff"/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7" name="CustomShape 54"/>
          <p:cNvSpPr/>
          <p:nvPr/>
        </p:nvSpPr>
        <p:spPr>
          <a:xfrm>
            <a:off x="404640" y="549360"/>
            <a:ext cx="1453680" cy="63900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CHIMERA DAQ server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CustomShape 55"/>
          <p:cNvSpPr/>
          <p:nvPr/>
        </p:nvSpPr>
        <p:spPr>
          <a:xfrm>
            <a:off x="7752600" y="546840"/>
            <a:ext cx="1367640" cy="2284920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62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MBS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is a DAQ based on a real-time system with data-flow based on TCP/IP sockets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CustomShape 1"/>
          <p:cNvSpPr/>
          <p:nvPr/>
        </p:nvSpPr>
        <p:spPr>
          <a:xfrm>
            <a:off x="0" y="0"/>
            <a:ext cx="9143640" cy="456120"/>
          </a:xfrm>
          <a:prstGeom prst="rect">
            <a:avLst/>
          </a:prstGeom>
          <a:gradFill>
            <a:gsLst>
              <a:gs pos="0">
                <a:srgbClr val="b9dcca"/>
              </a:gs>
              <a:gs pos="100000">
                <a:srgbClr val="339966"/>
              </a:gs>
            </a:gsLst>
            <a:lin ang="189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1" i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Why a new front-end electronic 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6" name="CustomShape 2"/>
          <p:cNvSpPr/>
          <p:nvPr/>
        </p:nvSpPr>
        <p:spPr>
          <a:xfrm>
            <a:off x="96840" y="548640"/>
            <a:ext cx="7632360" cy="1736280"/>
          </a:xfrm>
          <a:prstGeom prst="rect">
            <a:avLst/>
          </a:prstGeom>
          <a:ln>
            <a:solidFill>
              <a:srgbClr val="be4b48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final FARCOS array constituted by  5 modules (20 telescopes, in the final project) needs the readout of about  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4k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channels.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CHIMERA CsI(Tl) front-end  (1192 detectors)  is now obsolete, in particular the amplifiers and the 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VME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QDCs for CsI fast-slow  component integration (more than 15 years old technology).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7" name="CustomShape 3"/>
          <p:cNvSpPr/>
          <p:nvPr/>
        </p:nvSpPr>
        <p:spPr>
          <a:xfrm>
            <a:off x="863640" y="4646520"/>
            <a:ext cx="6857640" cy="1248840"/>
          </a:xfrm>
          <a:prstGeom prst="rect">
            <a:avLst/>
          </a:prstGeom>
          <a:noFill/>
          <a:ln>
            <a:noFill/>
          </a:ln>
          <a:effectLst>
            <a:outerShdw blurRad="444500" dir="2700000" dist="139700">
              <a:srgbClr val="000000">
                <a:alpha val="4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R&amp;D Financed 75% (France)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   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25% (USA)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08" name="Image 54" descr=""/>
          <p:cNvPicPr/>
          <p:nvPr/>
        </p:nvPicPr>
        <p:blipFill>
          <a:blip r:embed="rId1"/>
          <a:stretch/>
        </p:blipFill>
        <p:spPr>
          <a:xfrm>
            <a:off x="3913200" y="5560920"/>
            <a:ext cx="533160" cy="971280"/>
          </a:xfrm>
          <a:prstGeom prst="rect">
            <a:avLst/>
          </a:prstGeom>
          <a:ln w="9360">
            <a:noFill/>
          </a:ln>
          <a:effectLst>
            <a:outerShdw algn="br" blurRad="444500" dir="2700000" dist="139700" rotWithShape="0">
              <a:srgbClr val="000000">
                <a:alpha val="43000"/>
              </a:srgbClr>
            </a:outerShdw>
          </a:effectLst>
        </p:spPr>
      </p:pic>
      <p:pic>
        <p:nvPicPr>
          <p:cNvPr id="609" name="Picture 3" descr=""/>
          <p:cNvPicPr/>
          <p:nvPr/>
        </p:nvPicPr>
        <p:blipFill>
          <a:blip r:embed="rId2"/>
          <a:stretch/>
        </p:blipFill>
        <p:spPr>
          <a:xfrm>
            <a:off x="6351480" y="5713560"/>
            <a:ext cx="684000" cy="914040"/>
          </a:xfrm>
          <a:prstGeom prst="rect">
            <a:avLst/>
          </a:prstGeom>
          <a:ln w="19080">
            <a:noFill/>
          </a:ln>
          <a:effectLst>
            <a:outerShdw algn="tl" blurRad="444500" dir="2700000" dist="139700" rotWithShape="0">
              <a:srgbClr val="000000">
                <a:alpha val="43000"/>
              </a:srgbClr>
            </a:outerShdw>
          </a:effectLst>
        </p:spPr>
      </p:pic>
      <p:pic>
        <p:nvPicPr>
          <p:cNvPr id="610" name="Picture 12" descr=""/>
          <p:cNvPicPr/>
          <p:nvPr/>
        </p:nvPicPr>
        <p:blipFill>
          <a:blip r:embed="rId3"/>
          <a:stretch/>
        </p:blipFill>
        <p:spPr>
          <a:xfrm>
            <a:off x="2084400" y="5942160"/>
            <a:ext cx="1547280" cy="371160"/>
          </a:xfrm>
          <a:prstGeom prst="rect">
            <a:avLst/>
          </a:prstGeom>
          <a:ln w="9360">
            <a:noFill/>
          </a:ln>
          <a:effectLst>
            <a:outerShdw blurRad="444500" dir="2700000" dist="139700">
              <a:srgbClr val="000000">
                <a:alpha val="43000"/>
              </a:srgbClr>
            </a:outerShdw>
          </a:effectLst>
        </p:spPr>
      </p:pic>
      <p:pic>
        <p:nvPicPr>
          <p:cNvPr id="611" name="Picture 12" descr=""/>
          <p:cNvPicPr/>
          <p:nvPr/>
        </p:nvPicPr>
        <p:blipFill>
          <a:blip r:embed="rId4"/>
          <a:stretch/>
        </p:blipFill>
        <p:spPr>
          <a:xfrm>
            <a:off x="484200" y="5789520"/>
            <a:ext cx="1547280" cy="570960"/>
          </a:xfrm>
          <a:prstGeom prst="rect">
            <a:avLst/>
          </a:prstGeom>
          <a:ln w="9360">
            <a:noFill/>
          </a:ln>
          <a:effectLst>
            <a:outerShdw blurRad="444500" dir="2700000" dist="139700">
              <a:srgbClr val="000000">
                <a:alpha val="43000"/>
              </a:srgbClr>
            </a:outerShdw>
          </a:effectLst>
        </p:spPr>
      </p:pic>
      <p:pic>
        <p:nvPicPr>
          <p:cNvPr id="612" name="Picture 2" descr=""/>
          <p:cNvPicPr/>
          <p:nvPr/>
        </p:nvPicPr>
        <p:blipFill>
          <a:blip r:embed="rId5"/>
          <a:stretch/>
        </p:blipFill>
        <p:spPr>
          <a:xfrm>
            <a:off x="4827600" y="5865840"/>
            <a:ext cx="926640" cy="380520"/>
          </a:xfrm>
          <a:prstGeom prst="rect">
            <a:avLst/>
          </a:prstGeom>
          <a:ln>
            <a:noFill/>
          </a:ln>
          <a:effectLst>
            <a:outerShdw algn="tl" blurRad="444500" dir="2700000" dist="139700" rotWithShape="0">
              <a:srgbClr val="000000">
                <a:alpha val="43000"/>
              </a:srgbClr>
            </a:outerShdw>
          </a:effectLst>
        </p:spPr>
      </p:pic>
      <p:sp>
        <p:nvSpPr>
          <p:cNvPr id="613" name="CustomShape 4"/>
          <p:cNvSpPr/>
          <p:nvPr/>
        </p:nvSpPr>
        <p:spPr>
          <a:xfrm>
            <a:off x="4195440" y="4537080"/>
            <a:ext cx="3427920" cy="791640"/>
          </a:xfrm>
          <a:prstGeom prst="rect">
            <a:avLst/>
          </a:prstGeom>
          <a:noFill/>
          <a:ln>
            <a:noFill/>
          </a:ln>
          <a:effectLst>
            <a:outerShdw blurRad="444500" dir="2700000" dist="139700">
              <a:srgbClr val="000000">
                <a:alpha val="4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ff985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GET Project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4" name="CustomShape 5"/>
          <p:cNvSpPr/>
          <p:nvPr/>
        </p:nvSpPr>
        <p:spPr>
          <a:xfrm>
            <a:off x="464400" y="4548240"/>
            <a:ext cx="7923600" cy="2100600"/>
          </a:xfrm>
          <a:prstGeom prst="rect">
            <a:avLst/>
          </a:prstGeom>
          <a:noFill/>
          <a:ln w="2844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5" name="CustomShape 6"/>
          <p:cNvSpPr/>
          <p:nvPr/>
        </p:nvSpPr>
        <p:spPr>
          <a:xfrm>
            <a:off x="101880" y="2421000"/>
            <a:ext cx="8286120" cy="2010600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Our choice was to develop a first stage front-end circuit for FARCOS (including new ASIC pre-amplifiers) and new dual-gain modules coupled to  a compact  hardware architecture covering  digitalization and signal readout, syncronization and trigger functions .  All these last aspects are covered by the GET project.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Consequences  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digital DAQ for Farcos and CHIMERA (CsI) + Analog DAQ (Silicons)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                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Upgrade of the CHIMERA front-end for CsI(Tl)  (in progress….)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16" name="Picture 4" descr=""/>
          <p:cNvPicPr/>
          <p:nvPr/>
        </p:nvPicPr>
        <p:blipFill>
          <a:blip r:embed="rId6"/>
          <a:stretch/>
        </p:blipFill>
        <p:spPr>
          <a:xfrm>
            <a:off x="7624080" y="4505400"/>
            <a:ext cx="1485360" cy="2052000"/>
          </a:xfrm>
          <a:prstGeom prst="rect">
            <a:avLst/>
          </a:prstGeom>
          <a:ln>
            <a:noFill/>
          </a:ln>
        </p:spPr>
      </p:pic>
      <p:sp>
        <p:nvSpPr>
          <p:cNvPr id="617" name="CustomShape 7"/>
          <p:cNvSpPr/>
          <p:nvPr/>
        </p:nvSpPr>
        <p:spPr>
          <a:xfrm>
            <a:off x="672840" y="5346720"/>
            <a:ext cx="32400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Project supervisor:   E. Pollacco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CustomShape 1"/>
          <p:cNvSpPr/>
          <p:nvPr/>
        </p:nvSpPr>
        <p:spPr>
          <a:xfrm>
            <a:off x="0" y="7920"/>
            <a:ext cx="9143640" cy="45612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Fragmentation beams (primary 55 A.MeV  </a:t>
            </a:r>
            <a:r>
              <a:rPr b="1" lang="en-US" sz="24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18</a:t>
            </a: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O) on plastic target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9" name="CustomShape 2"/>
          <p:cNvSpPr/>
          <p:nvPr/>
        </p:nvSpPr>
        <p:spPr>
          <a:xfrm>
            <a:off x="7294680" y="1443240"/>
            <a:ext cx="13676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Chimera - DAQ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20" name="Immagine 12" descr=""/>
          <p:cNvPicPr/>
          <p:nvPr/>
        </p:nvPicPr>
        <p:blipFill>
          <a:blip r:embed="rId1"/>
          <a:stretch/>
        </p:blipFill>
        <p:spPr>
          <a:xfrm>
            <a:off x="7510680" y="1724040"/>
            <a:ext cx="935640" cy="590040"/>
          </a:xfrm>
          <a:prstGeom prst="rect">
            <a:avLst/>
          </a:prstGeom>
          <a:ln>
            <a:noFill/>
          </a:ln>
        </p:spPr>
      </p:pic>
      <p:sp>
        <p:nvSpPr>
          <p:cNvPr id="621" name="CustomShape 3"/>
          <p:cNvSpPr/>
          <p:nvPr/>
        </p:nvSpPr>
        <p:spPr>
          <a:xfrm>
            <a:off x="257760" y="4293000"/>
            <a:ext cx="8478720" cy="228492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Wingdings" charset="2"/>
              <a:buChar char=""/>
            </a:pPr>
            <a:r>
              <a:rPr b="1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Standard CHIMERA preamplifier used in the silicon stage (2 mV/MeV)  [Chimera, ring 2E]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Wingdings" charset="2"/>
              <a:buChar char=""/>
            </a:pPr>
            <a:r>
              <a:rPr b="1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signals are digitized at a frequency of 50MHz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Wingdings" charset="2"/>
              <a:buChar char=""/>
            </a:pPr>
            <a:r>
              <a:rPr b="1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Both signals Si/CsI are shaped with a 1µs shaping time in the SKF filter stage of AGET chips.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Wingdings" charset="2"/>
              <a:buChar char=""/>
            </a:pPr>
            <a:r>
              <a:rPr b="1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Better isotopic resolution  obtained with GET.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Wingdings" charset="2"/>
              <a:buChar char=""/>
            </a:pPr>
            <a:r>
              <a:rPr b="1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</a:t>
            </a:r>
            <a:r>
              <a:rPr b="1" lang="en-US" sz="1800" spc="-1" strike="noStrike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Note the CHIMERA CsI fast component signal saturation  </a:t>
            </a:r>
            <a:r>
              <a:rPr b="1" lang="en-US" sz="1800" spc="-1" strike="noStrike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b="1" lang="en-US" sz="1800" spc="-1" strike="noStrike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dual gain (DG) module needed  (as well for FARCOS silicon strips)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2" name="CustomShape 4"/>
          <p:cNvSpPr/>
          <p:nvPr/>
        </p:nvSpPr>
        <p:spPr>
          <a:xfrm>
            <a:off x="583200" y="6021360"/>
            <a:ext cx="359640" cy="1436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23" name="Immagine 7" descr=""/>
          <p:cNvPicPr/>
          <p:nvPr/>
        </p:nvPicPr>
        <p:blipFill>
          <a:blip r:embed="rId2"/>
          <a:srcRect l="68516" t="3706" r="1719" b="41816"/>
          <a:stretch/>
        </p:blipFill>
        <p:spPr>
          <a:xfrm>
            <a:off x="5473080" y="1085400"/>
            <a:ext cx="3642840" cy="2599560"/>
          </a:xfrm>
          <a:prstGeom prst="rect">
            <a:avLst/>
          </a:prstGeom>
          <a:ln w="31680">
            <a:solidFill>
              <a:srgbClr val="0000ff"/>
            </a:solidFill>
            <a:rou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24" name="CustomShape 5"/>
          <p:cNvSpPr/>
          <p:nvPr/>
        </p:nvSpPr>
        <p:spPr>
          <a:xfrm>
            <a:off x="6948360" y="1414800"/>
            <a:ext cx="1818720" cy="303480"/>
          </a:xfrm>
          <a:prstGeom prst="rect">
            <a:avLst/>
          </a:prstGeom>
          <a:noFill/>
          <a:ln w="316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Ring 2  2mV/MeV PA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25" name="Immagine 25" descr=""/>
          <p:cNvPicPr/>
          <p:nvPr/>
        </p:nvPicPr>
        <p:blipFill>
          <a:blip r:embed="rId3"/>
          <a:stretch/>
        </p:blipFill>
        <p:spPr>
          <a:xfrm>
            <a:off x="7677000" y="2003040"/>
            <a:ext cx="935640" cy="590040"/>
          </a:xfrm>
          <a:prstGeom prst="rect">
            <a:avLst/>
          </a:prstGeom>
          <a:ln>
            <a:noFill/>
          </a:ln>
        </p:spPr>
      </p:pic>
      <p:sp>
        <p:nvSpPr>
          <p:cNvPr id="626" name="CustomShape 6"/>
          <p:cNvSpPr/>
          <p:nvPr/>
        </p:nvSpPr>
        <p:spPr>
          <a:xfrm>
            <a:off x="6804360" y="1689120"/>
            <a:ext cx="196272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Chimera – Analog DAQ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27" name="Immagine 16" descr=""/>
          <p:cNvPicPr/>
          <p:nvPr/>
        </p:nvPicPr>
        <p:blipFill>
          <a:blip r:embed="rId4"/>
          <a:stretch/>
        </p:blipFill>
        <p:spPr>
          <a:xfrm>
            <a:off x="3960" y="594000"/>
            <a:ext cx="5468760" cy="3570480"/>
          </a:xfrm>
          <a:prstGeom prst="rect">
            <a:avLst/>
          </a:prstGeom>
          <a:ln w="25560">
            <a:solidFill>
              <a:srgbClr val="ff0000"/>
            </a:solidFill>
            <a:rou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28" name="Picture 7" descr=""/>
          <p:cNvPicPr/>
          <p:nvPr/>
        </p:nvPicPr>
        <p:blipFill>
          <a:blip r:embed="rId5"/>
          <a:stretch/>
        </p:blipFill>
        <p:spPr>
          <a:xfrm rot="5400000">
            <a:off x="3292920" y="1034640"/>
            <a:ext cx="531360" cy="673920"/>
          </a:xfrm>
          <a:prstGeom prst="rect">
            <a:avLst/>
          </a:prstGeom>
          <a:ln>
            <a:noFill/>
          </a:ln>
        </p:spPr>
      </p:pic>
      <p:sp>
        <p:nvSpPr>
          <p:cNvPr id="629" name="CustomShape 7"/>
          <p:cNvSpPr/>
          <p:nvPr/>
        </p:nvSpPr>
        <p:spPr>
          <a:xfrm>
            <a:off x="3917160" y="1204560"/>
            <a:ext cx="104832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GET-DAQ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0" name="CustomShape 8"/>
          <p:cNvSpPr/>
          <p:nvPr/>
        </p:nvSpPr>
        <p:spPr>
          <a:xfrm>
            <a:off x="467640" y="1049040"/>
            <a:ext cx="1007640" cy="913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 peaks α source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50 Ms/s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CustomShape 1"/>
          <p:cNvSpPr/>
          <p:nvPr/>
        </p:nvSpPr>
        <p:spPr>
          <a:xfrm>
            <a:off x="-57600" y="0"/>
            <a:ext cx="9201240" cy="1491840"/>
          </a:xfrm>
          <a:prstGeom prst="rect">
            <a:avLst/>
          </a:prstGeom>
          <a:gradFill>
            <a:gsLst>
              <a:gs pos="67000">
                <a:srgbClr val="ff99ff"/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/>
          </a:gradFill>
          <a:ln>
            <a:solidFill>
              <a:srgbClr val="be4b48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</a:t>
            </a:r>
            <a:r>
              <a:rPr b="1" lang="en-US" sz="2400" spc="-1" strike="noStrike">
                <a:solidFill>
                  <a:srgbClr val="ffff9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GAMMA</a:t>
            </a:r>
            <a:r>
              <a:rPr b="1" lang="en-US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experiment: search of the γ-decay branching ratio of the Hoyle state and first excited 3</a:t>
            </a:r>
            <a:r>
              <a:rPr b="1" lang="en-US" sz="2400" spc="-1" strike="noStrike" baseline="3000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</a:t>
            </a:r>
            <a:r>
              <a:rPr b="1" lang="en-US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level of </a:t>
            </a:r>
            <a:r>
              <a:rPr b="1" lang="en-US" sz="2400" spc="-1" strike="noStrike" baseline="3000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</a:t>
            </a:r>
            <a:r>
              <a:rPr b="1" lang="en-US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  by  α (60 MeV) + </a:t>
            </a:r>
            <a:r>
              <a:rPr b="1" lang="en-US" sz="2400" spc="-1" strike="noStrike" baseline="3000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</a:t>
            </a:r>
            <a:r>
              <a:rPr b="1" lang="en-US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 reaction  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spoke: G. Cardella)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32" name="Immagine 2" descr=""/>
          <p:cNvPicPr/>
          <p:nvPr/>
        </p:nvPicPr>
        <p:blipFill>
          <a:blip r:embed="rId1"/>
          <a:stretch/>
        </p:blipFill>
        <p:spPr>
          <a:xfrm>
            <a:off x="2317320" y="1546560"/>
            <a:ext cx="3285000" cy="309780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33" name="CustomShape 2"/>
          <p:cNvSpPr/>
          <p:nvPr/>
        </p:nvSpPr>
        <p:spPr>
          <a:xfrm>
            <a:off x="3037320" y="1906560"/>
            <a:ext cx="18000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p+</a:t>
            </a:r>
            <a:r>
              <a:rPr b="0" lang="en-US" sz="18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 @24 MeV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4" name="CustomShape 3"/>
          <p:cNvSpPr/>
          <p:nvPr/>
        </p:nvSpPr>
        <p:spPr>
          <a:xfrm>
            <a:off x="214560" y="2311920"/>
            <a:ext cx="2357640" cy="505800"/>
          </a:xfrm>
          <a:prstGeom prst="rect">
            <a:avLst/>
          </a:prstGeom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400" spc="-1" strike="noStrike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</a:t>
            </a:r>
            <a:r>
              <a:rPr b="1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C+ </a:t>
            </a:r>
            <a:r>
              <a:rPr b="1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a</a:t>
            </a:r>
            <a:r>
              <a:rPr b="1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+ </a:t>
            </a:r>
            <a:r>
              <a:rPr b="1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g</a:t>
            </a:r>
            <a:r>
              <a:rPr b="1" lang="en-US" sz="2400" spc="-1" strike="noStrike" baseline="-25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5.2 </a:t>
            </a:r>
            <a:r>
              <a:rPr b="1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+ </a:t>
            </a:r>
            <a:r>
              <a:rPr b="1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g</a:t>
            </a:r>
            <a:r>
              <a:rPr b="1" lang="en-US" sz="2400" spc="-1" strike="noStrike" baseline="-25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4.44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5" name="CustomShape 4"/>
          <p:cNvSpPr/>
          <p:nvPr/>
        </p:nvSpPr>
        <p:spPr>
          <a:xfrm>
            <a:off x="2538000" y="2773440"/>
            <a:ext cx="1025280" cy="923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47520"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36" name="CustomShape 5"/>
          <p:cNvSpPr/>
          <p:nvPr/>
        </p:nvSpPr>
        <p:spPr>
          <a:xfrm>
            <a:off x="3780000" y="5085360"/>
            <a:ext cx="5108760" cy="1553400"/>
          </a:xfrm>
          <a:prstGeom prst="rect">
            <a:avLst/>
          </a:prstGeom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proposed method: CHIMERA is able to see the 4 fold coincidence (scattered alpha + recoiling carbon + </a:t>
            </a:r>
            <a:r>
              <a:rPr b="1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γ-γ coincidence with good efficiency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37" name="Picture 3" descr=""/>
          <p:cNvPicPr/>
          <p:nvPr/>
        </p:nvPicPr>
        <p:blipFill>
          <a:blip r:embed="rId2"/>
          <a:stretch/>
        </p:blipFill>
        <p:spPr>
          <a:xfrm>
            <a:off x="432720" y="4858200"/>
            <a:ext cx="3094920" cy="19728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38" name="CustomShape 6"/>
          <p:cNvSpPr/>
          <p:nvPr/>
        </p:nvSpPr>
        <p:spPr>
          <a:xfrm>
            <a:off x="1728720" y="5550840"/>
            <a:ext cx="161640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CsI(Tl) particle discrimination seen with </a:t>
            </a:r>
            <a:r>
              <a:rPr b="1" lang="en-U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39" name="Picture 2" descr=""/>
          <p:cNvPicPr/>
          <p:nvPr/>
        </p:nvPicPr>
        <p:blipFill>
          <a:blip r:embed="rId3"/>
          <a:stretch/>
        </p:blipFill>
        <p:spPr>
          <a:xfrm>
            <a:off x="6071400" y="813960"/>
            <a:ext cx="2908080" cy="1629720"/>
          </a:xfrm>
          <a:prstGeom prst="rect">
            <a:avLst/>
          </a:prstGeom>
          <a:ln>
            <a:noFill/>
          </a:ln>
        </p:spPr>
      </p:pic>
      <p:pic>
        <p:nvPicPr>
          <p:cNvPr id="640" name="Picture 3" descr=""/>
          <p:cNvPicPr/>
          <p:nvPr/>
        </p:nvPicPr>
        <p:blipFill>
          <a:blip r:embed="rId4"/>
          <a:stretch/>
        </p:blipFill>
        <p:spPr>
          <a:xfrm>
            <a:off x="6071400" y="2444400"/>
            <a:ext cx="2908080" cy="2413800"/>
          </a:xfrm>
          <a:prstGeom prst="rect">
            <a:avLst/>
          </a:prstGeom>
          <a:ln>
            <a:noFill/>
          </a:ln>
        </p:spPr>
      </p:pic>
      <p:sp>
        <p:nvSpPr>
          <p:cNvPr id="641" name="CustomShape 7"/>
          <p:cNvSpPr/>
          <p:nvPr/>
        </p:nvSpPr>
        <p:spPr>
          <a:xfrm>
            <a:off x="82440" y="3789000"/>
            <a:ext cx="2483280" cy="505800"/>
          </a:xfrm>
          <a:prstGeom prst="rect">
            <a:avLst/>
          </a:prstGeom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400" spc="-1" strike="noStrike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</a:t>
            </a:r>
            <a:r>
              <a:rPr b="1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C+ </a:t>
            </a:r>
            <a:r>
              <a:rPr b="1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a</a:t>
            </a:r>
            <a:r>
              <a:rPr b="1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+ </a:t>
            </a:r>
            <a:r>
              <a:rPr b="1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g</a:t>
            </a:r>
            <a:r>
              <a:rPr b="1" lang="en-US" sz="2400" spc="-1" strike="noStrike" baseline="-25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3.21</a:t>
            </a:r>
            <a:r>
              <a:rPr b="1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+</a:t>
            </a:r>
            <a:r>
              <a:rPr b="1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g</a:t>
            </a:r>
            <a:r>
              <a:rPr b="1" lang="en-US" sz="2400" spc="-1" strike="noStrike" baseline="-25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4.44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2" name="CustomShape 8"/>
          <p:cNvSpPr/>
          <p:nvPr/>
        </p:nvSpPr>
        <p:spPr>
          <a:xfrm flipV="1">
            <a:off x="2566440" y="4019760"/>
            <a:ext cx="1213200" cy="128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680">
            <a:solidFill>
              <a:srgbClr val="00b05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CustomShape 1"/>
          <p:cNvSpPr/>
          <p:nvPr/>
        </p:nvSpPr>
        <p:spPr>
          <a:xfrm>
            <a:off x="0" y="0"/>
            <a:ext cx="9143640" cy="45612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Collaboration for Farcos project and Chimera upgrade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4" name="CustomShape 2"/>
          <p:cNvSpPr/>
          <p:nvPr/>
        </p:nvSpPr>
        <p:spPr>
          <a:xfrm>
            <a:off x="179640" y="715320"/>
            <a:ext cx="8640360" cy="4694040"/>
          </a:xfrm>
          <a:prstGeom prst="rect">
            <a:avLst/>
          </a:prstGeom>
          <a:ln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L.Acosta</a:t>
            </a:r>
            <a:r>
              <a:rPr b="0" lang="en-US" sz="2000" spc="-1" strike="noStrike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1,8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L.Auditore</a:t>
            </a:r>
            <a:r>
              <a:rPr b="0" lang="en-US" sz="2000" spc="-1" strike="noStrike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C.Boiano</a:t>
            </a:r>
            <a:r>
              <a:rPr b="0" lang="en-US" sz="2000" spc="-1" strike="noStrike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G.Cardella</a:t>
            </a:r>
            <a:r>
              <a:rPr b="0" lang="en-US" sz="2000" spc="-1" strike="noStrike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A.Castoldi</a:t>
            </a:r>
            <a:r>
              <a:rPr b="0" lang="en-US" sz="2000" spc="-1" strike="noStrike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M.D’Andrea</a:t>
            </a:r>
            <a:r>
              <a:rPr b="0" lang="en-US" sz="2000" spc="-1" strike="noStrike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E. De Filippo</a:t>
            </a:r>
            <a:r>
              <a:rPr b="0" lang="en-US" sz="2000" spc="-1" strike="noStrike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,D.Dell’Aquila</a:t>
            </a:r>
            <a:r>
              <a:rPr b="0" lang="en-US" sz="2000" spc="-1" strike="noStrike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S. De Luca</a:t>
            </a:r>
            <a:r>
              <a:rPr b="0" lang="en-US" sz="2000" spc="-1" strike="noStrike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F. Favela</a:t>
            </a:r>
            <a:r>
              <a:rPr b="0" lang="en-US" sz="2000" spc="-1" strike="noStrike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F.Fichera</a:t>
            </a:r>
            <a:r>
              <a:rPr b="0" lang="en-US" sz="2000" spc="-1" strike="noStrike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L.Francalanza</a:t>
            </a:r>
            <a:r>
              <a:rPr b="0" lang="en-US" sz="2000" spc="-1" strike="noStrike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N.Giudice</a:t>
            </a:r>
            <a:r>
              <a:rPr b="0" lang="en-US" sz="2000" spc="-1" strike="noStrike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B.Gnoffo</a:t>
            </a:r>
            <a:r>
              <a:rPr b="0" lang="en-US" sz="2000" spc="-1" strike="noStrike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A.Grimaldi</a:t>
            </a:r>
            <a:r>
              <a:rPr b="0" lang="en-US" sz="2000" spc="-1" strike="noStrike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C.Guazzoni</a:t>
            </a:r>
            <a:r>
              <a:rPr b="0" lang="en-US" sz="2000" spc="-1" strike="noStrike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G.Lanzalone</a:t>
            </a:r>
            <a:r>
              <a:rPr b="0" lang="en-US" sz="2000" spc="-1" strike="noStrike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2,7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F.Librizzi</a:t>
            </a:r>
            <a:r>
              <a:rPr b="0" lang="en-US" sz="2000" spc="-1" strike="noStrike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P. Litrico</a:t>
            </a:r>
            <a:r>
              <a:rPr b="0" lang="en-US" sz="2000" spc="-1" strike="noStrike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 I.Lombardo</a:t>
            </a:r>
            <a:r>
              <a:rPr b="0" lang="en-US" sz="2000" spc="-1" strike="noStrike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C.Maiolino</a:t>
            </a:r>
            <a:r>
              <a:rPr b="0" lang="en-US" sz="2000" spc="-1" strike="noStrike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S.Maffesanti</a:t>
            </a:r>
            <a:r>
              <a:rPr b="0" lang="en-US" sz="2000" spc="-1" strike="noStrike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N.Martorana</a:t>
            </a:r>
            <a:r>
              <a:rPr b="0" lang="en-US" sz="2000" spc="-1" strike="noStrike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A.Pagano</a:t>
            </a:r>
            <a:r>
              <a:rPr b="0" lang="en-US" sz="2000" spc="-1" strike="noStrike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E.V.Pagano</a:t>
            </a:r>
            <a:r>
              <a:rPr b="0" lang="en-US" sz="2000" spc="-1" strike="noStrike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2,3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M.Papa</a:t>
            </a:r>
            <a:r>
              <a:rPr b="0" lang="en-US" sz="2000" spc="-1" strike="noStrike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T.Parsani</a:t>
            </a:r>
            <a:r>
              <a:rPr b="0" lang="en-US" sz="2000" spc="-1" strike="noStrike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G.Passaro</a:t>
            </a:r>
            <a:r>
              <a:rPr b="0" lang="en-US" sz="2000" spc="-1" strike="noStrike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S.Pirrone</a:t>
            </a:r>
            <a:r>
              <a:rPr b="0" lang="en-US" sz="2000" spc="-1" strike="noStrike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G.Politi</a:t>
            </a:r>
            <a:r>
              <a:rPr b="0" lang="en-US" sz="2000" spc="-1" strike="noStrike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1,3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F.Previdi</a:t>
            </a:r>
            <a:r>
              <a:rPr b="0" lang="en-US" sz="2000" spc="-1" strike="noStrike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L.Quattrocchi</a:t>
            </a:r>
            <a:r>
              <a:rPr b="0" lang="en-US" sz="2000" spc="-1" strike="noStrike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F.Rizzo</a:t>
            </a:r>
            <a:r>
              <a:rPr b="0" lang="en-US" sz="2000" spc="-1" strike="noStrike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2,3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P.Russotto</a:t>
            </a:r>
            <a:r>
              <a:rPr b="0" lang="en-US" sz="2000" spc="-1" strike="noStrike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G.Saccà</a:t>
            </a:r>
            <a:r>
              <a:rPr b="0" lang="en-US" sz="2000" spc="-1" strike="noStrike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G.Salemi</a:t>
            </a:r>
            <a:r>
              <a:rPr b="0" lang="en-US" sz="2000" spc="-1" strike="noStrike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D.Sciliberto</a:t>
            </a:r>
            <a:r>
              <a:rPr b="0" lang="en-US" sz="2000" spc="-1" strike="noStrike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A.Trifirò</a:t>
            </a:r>
            <a:r>
              <a:rPr b="0" lang="en-US" sz="2000" spc="-1" strike="noStrike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M.Trimarchì</a:t>
            </a:r>
            <a:r>
              <a:rPr b="0" lang="en-US" sz="2000" spc="-1" strike="noStrike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 M.Vigilante</a:t>
            </a:r>
            <a:r>
              <a:rPr b="0" lang="en-US" sz="2000" spc="-1" strike="noStrike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1-INFN Sezione di Catania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2-INFN LNS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3-Dipartimento di Fisica e Astronomia Università di Catania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4-INFN_gr. Coll. Messina and Dipartimento di Fisica Università Messina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5-INFN- Sezione di Milano and Politecnico di Milano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6-INFN-Sez. di Napoli and Dipartimento di Fisica Università di Napoli Federico II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7-Università Kore Enna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8-Instituto de Física Universidad Nacional Autónoma de México, México D. F. 01000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45" name="Picture 3" descr=""/>
          <p:cNvPicPr/>
          <p:nvPr/>
        </p:nvPicPr>
        <p:blipFill>
          <a:blip r:embed="rId1"/>
          <a:stretch/>
        </p:blipFill>
        <p:spPr>
          <a:xfrm>
            <a:off x="8532360" y="32760"/>
            <a:ext cx="611280" cy="428400"/>
          </a:xfrm>
          <a:prstGeom prst="rect">
            <a:avLst/>
          </a:prstGeom>
          <a:ln>
            <a:noFill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</p:pic>
      <p:pic>
        <p:nvPicPr>
          <p:cNvPr id="646" name="Picture 2" descr=""/>
          <p:cNvPicPr/>
          <p:nvPr/>
        </p:nvPicPr>
        <p:blipFill>
          <a:blip r:embed="rId2"/>
          <a:stretch/>
        </p:blipFill>
        <p:spPr>
          <a:xfrm>
            <a:off x="0" y="10440"/>
            <a:ext cx="611280" cy="458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Immagine 2" descr=""/>
          <p:cNvPicPr/>
          <p:nvPr/>
        </p:nvPicPr>
        <p:blipFill>
          <a:blip r:embed="rId1"/>
          <a:srcRect l="0" t="0" r="0" b="10771"/>
          <a:stretch/>
        </p:blipFill>
        <p:spPr>
          <a:xfrm>
            <a:off x="175320" y="620640"/>
            <a:ext cx="3850200" cy="3888000"/>
          </a:xfrm>
          <a:prstGeom prst="rect">
            <a:avLst/>
          </a:prstGeom>
          <a:ln>
            <a:noFill/>
          </a:ln>
        </p:spPr>
      </p:pic>
      <p:pic>
        <p:nvPicPr>
          <p:cNvPr id="230" name="Picture 2" descr=""/>
          <p:cNvPicPr/>
          <p:nvPr/>
        </p:nvPicPr>
        <p:blipFill>
          <a:blip r:embed="rId2"/>
          <a:stretch/>
        </p:blipFill>
        <p:spPr>
          <a:xfrm>
            <a:off x="175320" y="2413800"/>
            <a:ext cx="1514880" cy="1081440"/>
          </a:xfrm>
          <a:prstGeom prst="rect">
            <a:avLst/>
          </a:prstGeom>
          <a:ln>
            <a:noFill/>
          </a:ln>
        </p:spPr>
      </p:pic>
      <p:sp>
        <p:nvSpPr>
          <p:cNvPr id="231" name="CustomShape 1"/>
          <p:cNvSpPr/>
          <p:nvPr/>
        </p:nvSpPr>
        <p:spPr>
          <a:xfrm>
            <a:off x="-31320" y="3960"/>
            <a:ext cx="9174960" cy="364680"/>
          </a:xfrm>
          <a:prstGeom prst="rect">
            <a:avLst/>
          </a:prstGeom>
          <a:ln>
            <a:solidFill>
              <a:srgbClr val="be4b48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Integration of GET electronics in R</a:t>
            </a:r>
            <a:r>
              <a:rPr b="0" lang="en-US" sz="18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 DAQ  ?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CustomShape 2"/>
          <p:cNvSpPr/>
          <p:nvPr/>
        </p:nvSpPr>
        <p:spPr>
          <a:xfrm>
            <a:off x="4140000" y="294840"/>
            <a:ext cx="4752000" cy="618876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Neuland :  MBS  or MBS derived with new software backend (interfacing TAMEX/PADI front-end).  All new electronic front-end is indeed MBS compatible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Farcos 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GET Electronics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PRC  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Kracow new detectors:  hit channels + triggers,    (GET Electronics . . .  ?)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MBS systems could be syncronyzed with the «</a:t>
            </a:r>
            <a:r>
              <a:rPr b="1" lang="en-US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White Rabbit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» timestamping (developed at GSI by N. Kurz) system  (up to 200 MHz for distributed trigger system within 1Km distance). </a:t>
            </a:r>
            <a:r>
              <a:rPr b="1" lang="en-US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But  what about GET compatibility ? (GET is a relatively closed system, to be integrated with foreign systems it requires in general new dedicated hardware  . . . 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CustomShape 3"/>
          <p:cNvSpPr/>
          <p:nvPr/>
        </p:nvSpPr>
        <p:spPr>
          <a:xfrm>
            <a:off x="172800" y="5013000"/>
            <a:ext cx="3748320" cy="1005120"/>
          </a:xfrm>
          <a:prstGeom prst="rect">
            <a:avLst/>
          </a:prstGeom>
          <a:ln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GET should be integrated with the local GSI (or R</a:t>
            </a:r>
            <a:r>
              <a:rPr b="0" lang="en-US" sz="20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 modified) DAQ system.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1"/>
          <p:cNvSpPr txBox="1"/>
          <p:nvPr/>
        </p:nvSpPr>
        <p:spPr>
          <a:xfrm>
            <a:off x="0" y="53640"/>
            <a:ext cx="9143640" cy="494640"/>
          </a:xfrm>
          <a:prstGeom prst="rect">
            <a:avLst/>
          </a:prstGeom>
          <a:gradFill>
            <a:gsLst>
              <a:gs pos="0">
                <a:srgbClr val="ffc1be"/>
              </a:gs>
              <a:gs pos="100000">
                <a:srgbClr val="ffe5e5"/>
              </a:gs>
            </a:gsLst>
            <a:lin ang="16200000"/>
          </a:gradFill>
          <a:ln w="9360">
            <a:solidFill>
              <a:srgbClr val="be4b48"/>
            </a:solidFill>
            <a:round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it-IT" sz="2300" spc="-1" strike="noStrike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CHIMERA CSI / FARCOS  to GET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35" name="Picture 5" descr=""/>
          <p:cNvPicPr/>
          <p:nvPr/>
        </p:nvPicPr>
        <p:blipFill>
          <a:blip r:embed="rId1"/>
          <a:stretch/>
        </p:blipFill>
        <p:spPr>
          <a:xfrm>
            <a:off x="179640" y="747720"/>
            <a:ext cx="1659960" cy="1126440"/>
          </a:xfrm>
          <a:prstGeom prst="rect">
            <a:avLst/>
          </a:prstGeom>
          <a:ln>
            <a:noFill/>
          </a:ln>
        </p:spPr>
      </p:pic>
      <p:sp>
        <p:nvSpPr>
          <p:cNvPr id="236" name="CustomShape 2"/>
          <p:cNvSpPr/>
          <p:nvPr/>
        </p:nvSpPr>
        <p:spPr>
          <a:xfrm>
            <a:off x="1450080" y="1900440"/>
            <a:ext cx="1266480" cy="91332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 to Dual-Gain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modules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7" name="Picture 2" descr=""/>
          <p:cNvPicPr/>
          <p:nvPr/>
        </p:nvPicPr>
        <p:blipFill>
          <a:blip r:embed="rId2"/>
          <a:stretch/>
        </p:blipFill>
        <p:spPr>
          <a:xfrm>
            <a:off x="4389120" y="722160"/>
            <a:ext cx="4358520" cy="2356200"/>
          </a:xfrm>
          <a:prstGeom prst="rect">
            <a:avLst/>
          </a:prstGeom>
          <a:ln>
            <a:noFill/>
          </a:ln>
        </p:spPr>
      </p:pic>
      <p:sp>
        <p:nvSpPr>
          <p:cNvPr id="238" name="Line 3"/>
          <p:cNvSpPr/>
          <p:nvPr/>
        </p:nvSpPr>
        <p:spPr>
          <a:xfrm>
            <a:off x="6387480" y="2598480"/>
            <a:ext cx="1538640" cy="360000"/>
          </a:xfrm>
          <a:prstGeom prst="line">
            <a:avLst/>
          </a:prstGeom>
          <a:ln w="648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39" name="Immagine 23" descr=""/>
          <p:cNvPicPr/>
          <p:nvPr/>
        </p:nvPicPr>
        <p:blipFill>
          <a:blip r:embed="rId3"/>
          <a:stretch/>
        </p:blipFill>
        <p:spPr>
          <a:xfrm>
            <a:off x="2844360" y="722160"/>
            <a:ext cx="1544760" cy="2356200"/>
          </a:xfrm>
          <a:prstGeom prst="rect">
            <a:avLst/>
          </a:prstGeom>
          <a:ln>
            <a:noFill/>
          </a:ln>
        </p:spPr>
      </p:pic>
      <p:sp>
        <p:nvSpPr>
          <p:cNvPr id="240" name="CustomShape 4"/>
          <p:cNvSpPr/>
          <p:nvPr/>
        </p:nvSpPr>
        <p:spPr>
          <a:xfrm>
            <a:off x="1839960" y="1139040"/>
            <a:ext cx="859680" cy="694800"/>
          </a:xfrm>
          <a:prstGeom prst="bentConnector3">
            <a:avLst>
              <a:gd name="adj1" fmla="val 50000"/>
            </a:avLst>
          </a:prstGeom>
          <a:noFill/>
          <a:ln w="2844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1" name="CustomShape 5"/>
          <p:cNvSpPr/>
          <p:nvPr/>
        </p:nvSpPr>
        <p:spPr>
          <a:xfrm>
            <a:off x="31320" y="3357000"/>
            <a:ext cx="3168000" cy="3382200"/>
          </a:xfrm>
          <a:prstGeom prst="rect">
            <a:avLst/>
          </a:prstGeom>
          <a:ln>
            <a:solidFill>
              <a:srgbClr val="be4b48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Chimera CsI: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8 ASAD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2 CoBo  (&lt;2k signals)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Farcos (5 modules):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14 ASAD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4 CoBo (&lt;4k signals)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 µTCA  crate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 Mutant  (three levels trigger)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Computer farm + Storage (disk server) + 10Gb data / 1Gb switch slow control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CustomShape 6"/>
          <p:cNvSpPr/>
          <p:nvPr/>
        </p:nvSpPr>
        <p:spPr>
          <a:xfrm>
            <a:off x="1901520" y="2791440"/>
            <a:ext cx="1899720" cy="1541160"/>
          </a:xfrm>
          <a:prstGeom prst="bentConnector3">
            <a:avLst>
              <a:gd name="adj1" fmla="val 50000"/>
            </a:avLst>
          </a:prstGeom>
          <a:noFill/>
          <a:ln w="2556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43" name="Picture 2" descr=""/>
          <p:cNvPicPr/>
          <p:nvPr/>
        </p:nvPicPr>
        <p:blipFill>
          <a:blip r:embed="rId4"/>
          <a:stretch/>
        </p:blipFill>
        <p:spPr>
          <a:xfrm>
            <a:off x="3818160" y="3844440"/>
            <a:ext cx="2121120" cy="2608560"/>
          </a:xfrm>
          <a:prstGeom prst="rect">
            <a:avLst/>
          </a:prstGeom>
          <a:ln>
            <a:noFill/>
          </a:ln>
        </p:spPr>
      </p:pic>
      <p:sp>
        <p:nvSpPr>
          <p:cNvPr id="244" name="CustomShape 7"/>
          <p:cNvSpPr/>
          <p:nvPr/>
        </p:nvSpPr>
        <p:spPr>
          <a:xfrm rot="5400000">
            <a:off x="3718440" y="4950720"/>
            <a:ext cx="9640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AGET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CustomShape 8"/>
          <p:cNvSpPr/>
          <p:nvPr/>
        </p:nvSpPr>
        <p:spPr>
          <a:xfrm rot="5400000">
            <a:off x="5323320" y="4928760"/>
            <a:ext cx="2098080" cy="364320"/>
          </a:xfrm>
          <a:prstGeom prst="rect">
            <a:avLst/>
          </a:prstGeom>
          <a:gradFill>
            <a:gsLst>
              <a:gs pos="4900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VHDCI cable to CoBo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CustomShape 9"/>
          <p:cNvSpPr/>
          <p:nvPr/>
        </p:nvSpPr>
        <p:spPr>
          <a:xfrm rot="16049400">
            <a:off x="5917680" y="4901760"/>
            <a:ext cx="314280" cy="326520"/>
          </a:xfrm>
          <a:prstGeom prst="upArrow">
            <a:avLst>
              <a:gd name="adj1" fmla="val 50000"/>
              <a:gd name="adj2" fmla="val 50000"/>
            </a:avLst>
          </a:prstGeom>
          <a:gradFill>
            <a:gsLst>
              <a:gs pos="4900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7" name="CustomShape 10"/>
          <p:cNvSpPr/>
          <p:nvPr/>
        </p:nvSpPr>
        <p:spPr>
          <a:xfrm>
            <a:off x="5257800" y="5229360"/>
            <a:ext cx="6814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ADC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CustomShape 11"/>
          <p:cNvSpPr/>
          <p:nvPr/>
        </p:nvSpPr>
        <p:spPr>
          <a:xfrm>
            <a:off x="4227480" y="3445560"/>
            <a:ext cx="15948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AsAD board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CustomShape 12"/>
          <p:cNvSpPr/>
          <p:nvPr/>
        </p:nvSpPr>
        <p:spPr>
          <a:xfrm>
            <a:off x="4875120" y="4645440"/>
            <a:ext cx="79164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FPGA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CustomShape 13"/>
          <p:cNvSpPr/>
          <p:nvPr/>
        </p:nvSpPr>
        <p:spPr>
          <a:xfrm rot="16200000">
            <a:off x="3142800" y="3632760"/>
            <a:ext cx="9432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Input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CustomShape 14"/>
          <p:cNvSpPr/>
          <p:nvPr/>
        </p:nvSpPr>
        <p:spPr>
          <a:xfrm>
            <a:off x="6370200" y="2970360"/>
            <a:ext cx="20178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1/10 Gb Networks to server(s)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CustomShape 15"/>
          <p:cNvSpPr/>
          <p:nvPr/>
        </p:nvSpPr>
        <p:spPr>
          <a:xfrm>
            <a:off x="6870240" y="3839040"/>
            <a:ext cx="2088000" cy="1461960"/>
          </a:xfrm>
          <a:prstGeom prst="rect">
            <a:avLst/>
          </a:prstGeom>
          <a:ln>
            <a:solidFill>
              <a:srgbClr val="98b855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CoBo(s) read and reduce data  from the the AsAd front-end up to 4 AsAd(s), 1024 channels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Picture 2" descr=""/>
          <p:cNvPicPr/>
          <p:nvPr/>
        </p:nvPicPr>
        <p:blipFill>
          <a:blip r:embed="rId1"/>
          <a:stretch/>
        </p:blipFill>
        <p:spPr>
          <a:xfrm>
            <a:off x="3636000" y="1917360"/>
            <a:ext cx="4464000" cy="433044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54" name="CustomShape 1"/>
          <p:cNvSpPr/>
          <p:nvPr/>
        </p:nvSpPr>
        <p:spPr>
          <a:xfrm>
            <a:off x="0" y="53640"/>
            <a:ext cx="9143640" cy="494640"/>
          </a:xfrm>
          <a:prstGeom prst="rect">
            <a:avLst/>
          </a:prstGeom>
          <a:ln>
            <a:solidFill>
              <a:srgbClr val="be4b48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0" lang="en-US" sz="2300" spc="-1" strike="noStrike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CHIMERA CSI / FARCOS  to GET 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5" name="Picture 2" descr=""/>
          <p:cNvPicPr/>
          <p:nvPr/>
        </p:nvPicPr>
        <p:blipFill>
          <a:blip r:embed="rId2"/>
          <a:stretch/>
        </p:blipFill>
        <p:spPr>
          <a:xfrm>
            <a:off x="382680" y="3147120"/>
            <a:ext cx="2121120" cy="2608560"/>
          </a:xfrm>
          <a:prstGeom prst="rect">
            <a:avLst/>
          </a:prstGeom>
          <a:ln>
            <a:noFill/>
          </a:ln>
        </p:spPr>
      </p:pic>
      <p:sp>
        <p:nvSpPr>
          <p:cNvPr id="256" name="CustomShape 2"/>
          <p:cNvSpPr/>
          <p:nvPr/>
        </p:nvSpPr>
        <p:spPr>
          <a:xfrm rot="5400000">
            <a:off x="282960" y="4253400"/>
            <a:ext cx="9640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AGET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CustomShape 3"/>
          <p:cNvSpPr/>
          <p:nvPr/>
        </p:nvSpPr>
        <p:spPr>
          <a:xfrm rot="5400000">
            <a:off x="1887840" y="4231440"/>
            <a:ext cx="2098080" cy="364320"/>
          </a:xfrm>
          <a:prstGeom prst="rect">
            <a:avLst/>
          </a:prstGeom>
          <a:gradFill>
            <a:gsLst>
              <a:gs pos="4900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VHDCI cable to CoBo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CustomShape 4"/>
          <p:cNvSpPr/>
          <p:nvPr/>
        </p:nvSpPr>
        <p:spPr>
          <a:xfrm rot="16049400">
            <a:off x="2482200" y="4204440"/>
            <a:ext cx="314280" cy="326520"/>
          </a:xfrm>
          <a:prstGeom prst="upArrow">
            <a:avLst>
              <a:gd name="adj1" fmla="val 50000"/>
              <a:gd name="adj2" fmla="val 50000"/>
            </a:avLst>
          </a:prstGeom>
          <a:gradFill>
            <a:gsLst>
              <a:gs pos="4900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9" name="CustomShape 5"/>
          <p:cNvSpPr/>
          <p:nvPr/>
        </p:nvSpPr>
        <p:spPr>
          <a:xfrm>
            <a:off x="1822320" y="4532040"/>
            <a:ext cx="6814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ADC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CustomShape 6"/>
          <p:cNvSpPr/>
          <p:nvPr/>
        </p:nvSpPr>
        <p:spPr>
          <a:xfrm>
            <a:off x="791640" y="2748240"/>
            <a:ext cx="15948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AsAD board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CustomShape 7"/>
          <p:cNvSpPr/>
          <p:nvPr/>
        </p:nvSpPr>
        <p:spPr>
          <a:xfrm>
            <a:off x="1439280" y="3947760"/>
            <a:ext cx="79164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FPGA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CustomShape 8"/>
          <p:cNvSpPr/>
          <p:nvPr/>
        </p:nvSpPr>
        <p:spPr>
          <a:xfrm rot="16200000">
            <a:off x="-309960" y="4265280"/>
            <a:ext cx="9432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Input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CustomShape 9"/>
          <p:cNvSpPr/>
          <p:nvPr/>
        </p:nvSpPr>
        <p:spPr>
          <a:xfrm>
            <a:off x="3384000" y="620640"/>
            <a:ext cx="4968360" cy="1187640"/>
          </a:xfrm>
          <a:prstGeom prst="rect">
            <a:avLst/>
          </a:prstGeom>
          <a:ln>
            <a:solidFill>
              <a:srgbClr val="be4b48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Dead Time in GET:  mainly determined by the ADC readout fixed frequency (25 MHz) of the 512-cell Switch Capacitor Array where analog signals are sampled and stored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CustomShape 10"/>
          <p:cNvSpPr/>
          <p:nvPr/>
        </p:nvSpPr>
        <p:spPr>
          <a:xfrm>
            <a:off x="3795480" y="6340680"/>
            <a:ext cx="39445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E. Pollacco et al. NIM A submitted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split dir="out" orient="vert"/>
  </p:transition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Immagine 14" descr=""/>
          <p:cNvPicPr/>
          <p:nvPr/>
        </p:nvPicPr>
        <p:blipFill>
          <a:blip r:embed="rId1"/>
          <a:stretch/>
        </p:blipFill>
        <p:spPr>
          <a:xfrm>
            <a:off x="109800" y="3413160"/>
            <a:ext cx="4859640" cy="2733480"/>
          </a:xfrm>
          <a:prstGeom prst="rect">
            <a:avLst/>
          </a:prstGeom>
          <a:ln>
            <a:noFill/>
          </a:ln>
        </p:spPr>
      </p:pic>
      <p:sp>
        <p:nvSpPr>
          <p:cNvPr id="266" name="CustomShape 1"/>
          <p:cNvSpPr/>
          <p:nvPr/>
        </p:nvSpPr>
        <p:spPr>
          <a:xfrm>
            <a:off x="14040" y="0"/>
            <a:ext cx="9021960" cy="2866320"/>
          </a:xfrm>
          <a:prstGeom prst="rect">
            <a:avLst/>
          </a:prstGeom>
          <a:ln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MuTanT (The Multiplicity Trigger and Time) provides a 3 level trigger system: L0 (external trigger), L1 (multiplicity trigger) and L2 (user defined trigger) and clock alignment with the CoBos.  </a:t>
            </a:r>
            <a:r>
              <a:rPr b="1" lang="en-US" sz="2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 principle MuTanT can be syncronized with external data acquisitions by means of dedicated cards (CENTRUM, BEAST developped at GANIL). </a:t>
            </a:r>
            <a:r>
              <a:rPr b="1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Timestamp synchronization (100 MHz,14 bit) compatibility with GSI devices is not assured and should be discussed.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Chimera coupling with VME DAQ is done by using a Common Trigger and </a:t>
            </a:r>
            <a:r>
              <a:rPr b="1" lang="en-US" sz="2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Event Counter (EC).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CustomShape 2"/>
          <p:cNvSpPr/>
          <p:nvPr/>
        </p:nvSpPr>
        <p:spPr>
          <a:xfrm>
            <a:off x="2989080" y="3269520"/>
            <a:ext cx="747360" cy="364680"/>
          </a:xfrm>
          <a:prstGeom prst="rect">
            <a:avLst/>
          </a:prstGeom>
          <a:gradFill>
            <a:gsLst>
              <a:gs pos="3200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µTCA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8" name="CustomShape 3"/>
          <p:cNvSpPr/>
          <p:nvPr/>
        </p:nvSpPr>
        <p:spPr>
          <a:xfrm rot="16200000">
            <a:off x="2522520" y="4026600"/>
            <a:ext cx="928440" cy="364680"/>
          </a:xfrm>
          <a:prstGeom prst="rect">
            <a:avLst/>
          </a:prstGeom>
          <a:gradFill>
            <a:gsLst>
              <a:gs pos="3200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Mutant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CustomShape 4"/>
          <p:cNvSpPr/>
          <p:nvPr/>
        </p:nvSpPr>
        <p:spPr>
          <a:xfrm rot="16200000">
            <a:off x="1727280" y="3921120"/>
            <a:ext cx="783720" cy="364680"/>
          </a:xfrm>
          <a:prstGeom prst="rect">
            <a:avLst/>
          </a:prstGeom>
          <a:gradFill>
            <a:gsLst>
              <a:gs pos="3200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CoBo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CustomShape 5"/>
          <p:cNvSpPr/>
          <p:nvPr/>
        </p:nvSpPr>
        <p:spPr>
          <a:xfrm>
            <a:off x="1707120" y="5292000"/>
            <a:ext cx="669960" cy="364680"/>
          </a:xfrm>
          <a:prstGeom prst="rect">
            <a:avLst/>
          </a:prstGeom>
          <a:gradFill>
            <a:gsLst>
              <a:gs pos="3200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MCH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CustomShape 6"/>
          <p:cNvSpPr/>
          <p:nvPr/>
        </p:nvSpPr>
        <p:spPr>
          <a:xfrm>
            <a:off x="2038680" y="5661360"/>
            <a:ext cx="129276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10 Gb data  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2" name="CustomShape 7"/>
          <p:cNvSpPr/>
          <p:nvPr/>
        </p:nvSpPr>
        <p:spPr>
          <a:xfrm>
            <a:off x="5076000" y="3344400"/>
            <a:ext cx="1007640" cy="719280"/>
          </a:xfrm>
          <a:prstGeom prst="rect">
            <a:avLst/>
          </a:prstGeom>
          <a:solidFill>
            <a:srgbClr val="ff9933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VME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CustomShape 8"/>
          <p:cNvSpPr/>
          <p:nvPr/>
        </p:nvSpPr>
        <p:spPr>
          <a:xfrm>
            <a:off x="6084000" y="3623040"/>
            <a:ext cx="20160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tx1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4" name="CustomShape 9"/>
          <p:cNvSpPr/>
          <p:nvPr/>
        </p:nvSpPr>
        <p:spPr>
          <a:xfrm>
            <a:off x="8100360" y="3274920"/>
            <a:ext cx="935640" cy="10094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GET</a:t>
            </a:r>
            <a:r>
              <a:rPr b="1" lang="en-U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en-U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Mutant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5" name="CustomShape 10"/>
          <p:cNvSpPr/>
          <p:nvPr/>
        </p:nvSpPr>
        <p:spPr>
          <a:xfrm flipV="1" rot="10800000">
            <a:off x="8100360" y="4989240"/>
            <a:ext cx="2016000" cy="1056600"/>
          </a:xfrm>
          <a:prstGeom prst="bentConnector3">
            <a:avLst>
              <a:gd name="adj1" fmla="val 50000"/>
            </a:avLst>
          </a:prstGeom>
          <a:noFill/>
          <a:ln w="2844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6" name="CustomShape 11"/>
          <p:cNvSpPr/>
          <p:nvPr/>
        </p:nvSpPr>
        <p:spPr>
          <a:xfrm>
            <a:off x="6444360" y="4657320"/>
            <a:ext cx="863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Busy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CustomShape 12"/>
          <p:cNvSpPr/>
          <p:nvPr/>
        </p:nvSpPr>
        <p:spPr>
          <a:xfrm>
            <a:off x="6165360" y="3228480"/>
            <a:ext cx="23533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Accepted Trigger to 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L0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CustomShape 13"/>
          <p:cNvSpPr/>
          <p:nvPr/>
        </p:nvSpPr>
        <p:spPr>
          <a:xfrm>
            <a:off x="5463000" y="4058640"/>
            <a:ext cx="360" cy="804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tx1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9" name="Line 14"/>
          <p:cNvSpPr/>
          <p:nvPr/>
        </p:nvSpPr>
        <p:spPr>
          <a:xfrm>
            <a:off x="5220360" y="4880160"/>
            <a:ext cx="216000" cy="360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0" name="Line 15"/>
          <p:cNvSpPr/>
          <p:nvPr/>
        </p:nvSpPr>
        <p:spPr>
          <a:xfrm>
            <a:off x="5868000" y="4880160"/>
            <a:ext cx="216000" cy="360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1" name="Line 16"/>
          <p:cNvSpPr/>
          <p:nvPr/>
        </p:nvSpPr>
        <p:spPr>
          <a:xfrm>
            <a:off x="5436360" y="4880160"/>
            <a:ext cx="360" cy="216000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2" name="Line 17"/>
          <p:cNvSpPr/>
          <p:nvPr/>
        </p:nvSpPr>
        <p:spPr>
          <a:xfrm>
            <a:off x="5436360" y="5096160"/>
            <a:ext cx="431640" cy="360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3" name="Line 18"/>
          <p:cNvSpPr/>
          <p:nvPr/>
        </p:nvSpPr>
        <p:spPr>
          <a:xfrm>
            <a:off x="5868000" y="4880160"/>
            <a:ext cx="360" cy="216000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4" name="CustomShape 19"/>
          <p:cNvSpPr/>
          <p:nvPr/>
        </p:nvSpPr>
        <p:spPr>
          <a:xfrm>
            <a:off x="5463000" y="4399560"/>
            <a:ext cx="1295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Dead time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5" name="Line 20"/>
          <p:cNvSpPr/>
          <p:nvPr/>
        </p:nvSpPr>
        <p:spPr>
          <a:xfrm>
            <a:off x="5328360" y="5139000"/>
            <a:ext cx="279000" cy="360"/>
          </a:xfrm>
          <a:prstGeom prst="line">
            <a:avLst/>
          </a:prstGeom>
          <a:ln w="38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6" name="Line 21"/>
          <p:cNvSpPr/>
          <p:nvPr/>
        </p:nvSpPr>
        <p:spPr>
          <a:xfrm>
            <a:off x="6165000" y="5139000"/>
            <a:ext cx="279000" cy="360"/>
          </a:xfrm>
          <a:prstGeom prst="line">
            <a:avLst/>
          </a:prstGeom>
          <a:ln w="38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7" name="Line 22"/>
          <p:cNvSpPr/>
          <p:nvPr/>
        </p:nvSpPr>
        <p:spPr>
          <a:xfrm>
            <a:off x="5607360" y="5139000"/>
            <a:ext cx="360" cy="215640"/>
          </a:xfrm>
          <a:prstGeom prst="line">
            <a:avLst/>
          </a:prstGeom>
          <a:ln w="38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8" name="Line 23"/>
          <p:cNvSpPr/>
          <p:nvPr/>
        </p:nvSpPr>
        <p:spPr>
          <a:xfrm>
            <a:off x="5607360" y="5354640"/>
            <a:ext cx="557640" cy="360"/>
          </a:xfrm>
          <a:prstGeom prst="line">
            <a:avLst/>
          </a:prstGeom>
          <a:ln w="38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9" name="Line 24"/>
          <p:cNvSpPr/>
          <p:nvPr/>
        </p:nvSpPr>
        <p:spPr>
          <a:xfrm>
            <a:off x="6165000" y="5139000"/>
            <a:ext cx="360" cy="215640"/>
          </a:xfrm>
          <a:prstGeom prst="line">
            <a:avLst/>
          </a:prstGeom>
          <a:ln w="38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0" name="CustomShape 25"/>
          <p:cNvSpPr/>
          <p:nvPr/>
        </p:nvSpPr>
        <p:spPr>
          <a:xfrm flipH="1">
            <a:off x="5975640" y="5330880"/>
            <a:ext cx="1080" cy="330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tx1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1" name="CustomShape 26"/>
          <p:cNvSpPr/>
          <p:nvPr/>
        </p:nvSpPr>
        <p:spPr>
          <a:xfrm>
            <a:off x="6516360" y="5738040"/>
            <a:ext cx="1763280" cy="577080"/>
          </a:xfrm>
          <a:prstGeom prst="rect">
            <a:avLst/>
          </a:prstGeom>
          <a:ln>
            <a:rou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Gates generations for analog VME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2" name="CustomShape 27"/>
          <p:cNvSpPr/>
          <p:nvPr/>
        </p:nvSpPr>
        <p:spPr>
          <a:xfrm>
            <a:off x="5796000" y="5139000"/>
            <a:ext cx="28764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3" name="CustomShape 28"/>
          <p:cNvSpPr/>
          <p:nvPr/>
        </p:nvSpPr>
        <p:spPr>
          <a:xfrm rot="5400000">
            <a:off x="5819400" y="5670360"/>
            <a:ext cx="316080" cy="290520"/>
          </a:xfrm>
          <a:prstGeom prst="flowChartDelay">
            <a:avLst/>
          </a:prstGeom>
          <a:solidFill>
            <a:schemeClr val="bg2">
              <a:lumMod val="50000"/>
            </a:schemeClr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94" name="CustomShape 29"/>
          <p:cNvSpPr/>
          <p:nvPr/>
        </p:nvSpPr>
        <p:spPr>
          <a:xfrm flipH="1" rot="16200000">
            <a:off x="6217560" y="5733360"/>
            <a:ext cx="56160" cy="538200"/>
          </a:xfrm>
          <a:prstGeom prst="bentConnector2">
            <a:avLst/>
          </a:prstGeom>
          <a:noFill/>
          <a:ln w="25560">
            <a:solidFill>
              <a:schemeClr val="tx1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5" name="CustomShape 30"/>
          <p:cNvSpPr/>
          <p:nvPr/>
        </p:nvSpPr>
        <p:spPr>
          <a:xfrm>
            <a:off x="3460320" y="6458040"/>
            <a:ext cx="5688360" cy="39528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common trigger + event-number + shared dead-time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push dir="u"/>
  </p:transition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0" y="0"/>
            <a:ext cx="9143640" cy="456120"/>
          </a:xfrm>
          <a:prstGeom prst="rect">
            <a:avLst/>
          </a:prstGeom>
          <a:gradFill>
            <a:gsLst>
              <a:gs pos="0">
                <a:srgbClr val="b9dcca"/>
              </a:gs>
              <a:gs pos="100000">
                <a:srgbClr val="339966"/>
              </a:gs>
            </a:gsLst>
            <a:lin ang="189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Two examples : 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7" name="Picture 2" descr=""/>
          <p:cNvPicPr/>
          <p:nvPr/>
        </p:nvPicPr>
        <p:blipFill>
          <a:blip r:embed="rId1"/>
          <a:stretch/>
        </p:blipFill>
        <p:spPr>
          <a:xfrm>
            <a:off x="407160" y="836640"/>
            <a:ext cx="3504960" cy="1796400"/>
          </a:xfrm>
          <a:prstGeom prst="rect">
            <a:avLst/>
          </a:prstGeom>
          <a:ln>
            <a:noFill/>
          </a:ln>
        </p:spPr>
      </p:pic>
      <p:sp>
        <p:nvSpPr>
          <p:cNvPr id="298" name="CustomShape 2"/>
          <p:cNvSpPr/>
          <p:nvPr/>
        </p:nvSpPr>
        <p:spPr>
          <a:xfrm>
            <a:off x="251640" y="2786760"/>
            <a:ext cx="3816000" cy="2833560"/>
          </a:xfrm>
          <a:prstGeom prst="rect">
            <a:avLst/>
          </a:prstGeom>
          <a:ln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Sπirit TPC inside the SAMURAI magnet at RIKEN (seen with some ancillary detectors) was used in 2016 </a:t>
            </a:r>
            <a:r>
              <a:rPr b="1" lang="en-U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with GET electronics front-end and DAQ  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coupled with other devices and </a:t>
            </a:r>
            <a:r>
              <a:rPr b="1" lang="en-U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</a:t>
            </a:r>
            <a:r>
              <a:rPr b="1" lang="en-US" sz="18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NeuLAND*</a:t>
            </a:r>
            <a:r>
              <a:rPr b="1" lang="en-U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detector system  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 neutron detection.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Narval-RCC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is the DAQ supervisor for the different integrated acquisitions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9" name="Picture 2" descr=""/>
          <p:cNvPicPr/>
          <p:nvPr/>
        </p:nvPicPr>
        <p:blipFill>
          <a:blip r:embed="rId2"/>
          <a:stretch/>
        </p:blipFill>
        <p:spPr>
          <a:xfrm>
            <a:off x="4788000" y="853560"/>
            <a:ext cx="3432960" cy="1762200"/>
          </a:xfrm>
          <a:prstGeom prst="rect">
            <a:avLst/>
          </a:prstGeom>
          <a:ln>
            <a:noFill/>
          </a:ln>
        </p:spPr>
      </p:pic>
      <p:sp>
        <p:nvSpPr>
          <p:cNvPr id="300" name="CustomShape 3"/>
          <p:cNvSpPr/>
          <p:nvPr/>
        </p:nvSpPr>
        <p:spPr>
          <a:xfrm>
            <a:off x="4563360" y="2800440"/>
            <a:ext cx="3852000" cy="228492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 the Gamma-Hoyle experiment at LNS (October 2017) CsI detectors in the Sphere are readout by </a:t>
            </a:r>
            <a:r>
              <a:rPr b="1" lang="en-U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GET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system and Si detectors (+ CsI forward part) by the </a:t>
            </a:r>
            <a:r>
              <a:rPr b="1" lang="en-U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VME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analog front-end. 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Narval-RCC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is the DAQ supervisor for the different integrated acquisitions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CustomShape 4"/>
          <p:cNvSpPr/>
          <p:nvPr/>
        </p:nvSpPr>
        <p:spPr>
          <a:xfrm>
            <a:off x="68040" y="6257160"/>
            <a:ext cx="46306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*Neuland used with old Tacquila front-end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CustomShape 5"/>
          <p:cNvSpPr/>
          <p:nvPr/>
        </p:nvSpPr>
        <p:spPr>
          <a:xfrm>
            <a:off x="5399640" y="5735880"/>
            <a:ext cx="3744000" cy="100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It can be interesting to discuss some aspects of these two different cases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CustomShape 1"/>
          <p:cNvSpPr/>
          <p:nvPr/>
        </p:nvSpPr>
        <p:spPr>
          <a:xfrm>
            <a:off x="0" y="0"/>
            <a:ext cx="9143640" cy="456120"/>
          </a:xfrm>
          <a:prstGeom prst="rect">
            <a:avLst/>
          </a:prstGeom>
          <a:gradFill>
            <a:gsLst>
              <a:gs pos="0">
                <a:srgbClr val="b9dcca"/>
              </a:gs>
              <a:gs pos="100000">
                <a:srgbClr val="339966"/>
              </a:gs>
            </a:gsLst>
            <a:lin ang="189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GET + CHIMERA DAQ  COUPLING (a brief overview)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4" name="CustomShape 2"/>
          <p:cNvSpPr/>
          <p:nvPr/>
        </p:nvSpPr>
        <p:spPr>
          <a:xfrm>
            <a:off x="545760" y="4437000"/>
            <a:ext cx="7720200" cy="2346120"/>
          </a:xfrm>
          <a:prstGeom prst="rect">
            <a:avLst/>
          </a:prstGeom>
          <a:ln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We use  «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NARVAL</a:t>
            </a:r>
            <a:r>
              <a:rPr b="1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» as supervisor for both </a:t>
            </a:r>
            <a:r>
              <a:rPr b="1" lang="en-U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CHIMERA</a:t>
            </a:r>
            <a:r>
              <a:rPr b="1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and </a:t>
            </a:r>
            <a:r>
              <a:rPr b="1" lang="en-US" sz="18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GET</a:t>
            </a:r>
            <a:r>
              <a:rPr b="1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data acquisitions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based on the concept of generic Actors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written in OO language ADA with C++ interface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Data flow:   TCP/IP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Run Control Core  and GUI interface based on Java (GANIL) </a:t>
            </a:r>
            <a:r>
              <a:rPr b="1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en-U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Main contributions from Chimera:  </a:t>
            </a:r>
            <a:r>
              <a:rPr b="1" lang="en-US" sz="18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Developments in new front-end electronics (PA and dual gain modules) , </a:t>
            </a:r>
            <a:r>
              <a:rPr b="1" lang="en-US" sz="2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VME DAQ - GET Coupling, Data Analysis software for CoBo(s) and VME and  a  general MERGER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CustomShape 3"/>
          <p:cNvSpPr/>
          <p:nvPr/>
        </p:nvSpPr>
        <p:spPr>
          <a:xfrm>
            <a:off x="1452600" y="1155960"/>
            <a:ext cx="1072080" cy="35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06" name="Picture 4" descr=""/>
          <p:cNvPicPr/>
          <p:nvPr/>
        </p:nvPicPr>
        <p:blipFill>
          <a:blip r:embed="rId1"/>
          <a:stretch/>
        </p:blipFill>
        <p:spPr>
          <a:xfrm>
            <a:off x="1309680" y="806400"/>
            <a:ext cx="1698120" cy="1326960"/>
          </a:xfrm>
          <a:prstGeom prst="rect">
            <a:avLst/>
          </a:prstGeom>
          <a:ln w="9360">
            <a:solidFill>
              <a:schemeClr val="tx1"/>
            </a:solidFill>
            <a:miter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07" name="Picture 5" descr=""/>
          <p:cNvPicPr/>
          <p:nvPr/>
        </p:nvPicPr>
        <p:blipFill>
          <a:blip r:embed="rId2"/>
          <a:stretch/>
        </p:blipFill>
        <p:spPr>
          <a:xfrm>
            <a:off x="1309680" y="2762640"/>
            <a:ext cx="1715760" cy="1164240"/>
          </a:xfrm>
          <a:prstGeom prst="rect">
            <a:avLst/>
          </a:prstGeom>
          <a:ln>
            <a:noFill/>
          </a:ln>
        </p:spPr>
      </p:pic>
      <p:pic>
        <p:nvPicPr>
          <p:cNvPr id="308" name="Immagine 9" descr=""/>
          <p:cNvPicPr/>
          <p:nvPr/>
        </p:nvPicPr>
        <p:blipFill>
          <a:blip r:embed="rId3"/>
          <a:stretch/>
        </p:blipFill>
        <p:spPr>
          <a:xfrm>
            <a:off x="1381320" y="1644840"/>
            <a:ext cx="873360" cy="558360"/>
          </a:xfrm>
          <a:prstGeom prst="rect">
            <a:avLst/>
          </a:prstGeom>
          <a:ln>
            <a:noFill/>
          </a:ln>
        </p:spPr>
      </p:pic>
      <p:sp>
        <p:nvSpPr>
          <p:cNvPr id="309" name="CustomShape 4"/>
          <p:cNvSpPr/>
          <p:nvPr/>
        </p:nvSpPr>
        <p:spPr>
          <a:xfrm rot="16200000">
            <a:off x="2926080" y="3421080"/>
            <a:ext cx="838080" cy="6390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Silicon FEE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0" name="CustomShape 5"/>
          <p:cNvSpPr/>
          <p:nvPr/>
        </p:nvSpPr>
        <p:spPr>
          <a:xfrm rot="16200000">
            <a:off x="2544480" y="1287720"/>
            <a:ext cx="1326960" cy="364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GET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1" name="CustomShape 6"/>
          <p:cNvSpPr/>
          <p:nvPr/>
        </p:nvSpPr>
        <p:spPr>
          <a:xfrm rot="16200000">
            <a:off x="2991960" y="2586960"/>
            <a:ext cx="706320" cy="63900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CsI GET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2" name="CustomShape 7"/>
          <p:cNvSpPr/>
          <p:nvPr/>
        </p:nvSpPr>
        <p:spPr>
          <a:xfrm>
            <a:off x="3669480" y="3670920"/>
            <a:ext cx="571680" cy="139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3" name="CustomShape 8"/>
          <p:cNvSpPr/>
          <p:nvPr/>
        </p:nvSpPr>
        <p:spPr>
          <a:xfrm>
            <a:off x="3383280" y="1435320"/>
            <a:ext cx="857880" cy="6948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4" name="CustomShape 9"/>
          <p:cNvSpPr/>
          <p:nvPr/>
        </p:nvSpPr>
        <p:spPr>
          <a:xfrm>
            <a:off x="3669480" y="2832480"/>
            <a:ext cx="571680" cy="6948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5" name="CustomShape 10"/>
          <p:cNvSpPr/>
          <p:nvPr/>
        </p:nvSpPr>
        <p:spPr>
          <a:xfrm rot="16200000">
            <a:off x="3131640" y="1707120"/>
            <a:ext cx="2584440" cy="364680"/>
          </a:xfrm>
          <a:prstGeom prst="rect">
            <a:avLst/>
          </a:prstGeom>
          <a:noFill/>
          <a:ln w="255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µTCA   BUS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6" name="CustomShape 11"/>
          <p:cNvSpPr/>
          <p:nvPr/>
        </p:nvSpPr>
        <p:spPr>
          <a:xfrm rot="16200000">
            <a:off x="3899880" y="3663000"/>
            <a:ext cx="1047600" cy="364680"/>
          </a:xfrm>
          <a:prstGeom prst="rect">
            <a:avLst/>
          </a:prstGeom>
          <a:noFill/>
          <a:ln w="255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VME BUS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CustomShape 12"/>
          <p:cNvSpPr/>
          <p:nvPr/>
        </p:nvSpPr>
        <p:spPr>
          <a:xfrm rot="16200000">
            <a:off x="4654080" y="1255680"/>
            <a:ext cx="1815840" cy="63900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ELECTRONIC CONTROL CORE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CustomShape 13"/>
          <p:cNvSpPr/>
          <p:nvPr/>
        </p:nvSpPr>
        <p:spPr>
          <a:xfrm rot="16200000">
            <a:off x="4689000" y="3106800"/>
            <a:ext cx="1746000" cy="63900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ELECTRONIC CONTROL CORE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CustomShape 14"/>
          <p:cNvSpPr/>
          <p:nvPr/>
        </p:nvSpPr>
        <p:spPr>
          <a:xfrm>
            <a:off x="5242680" y="317520"/>
            <a:ext cx="264528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Acquisition node servers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CustomShape 15"/>
          <p:cNvSpPr/>
          <p:nvPr/>
        </p:nvSpPr>
        <p:spPr>
          <a:xfrm>
            <a:off x="4599000" y="1575000"/>
            <a:ext cx="643320" cy="209160"/>
          </a:xfrm>
          <a:prstGeom prst="bentConnector3">
            <a:avLst>
              <a:gd name="adj1" fmla="val 50000"/>
            </a:avLst>
          </a:prstGeom>
          <a:noFill/>
          <a:ln w="25560"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1" name="CustomShape 16"/>
          <p:cNvSpPr/>
          <p:nvPr/>
        </p:nvSpPr>
        <p:spPr>
          <a:xfrm>
            <a:off x="4599000" y="3531240"/>
            <a:ext cx="643320" cy="209160"/>
          </a:xfrm>
          <a:prstGeom prst="bentConnector3">
            <a:avLst>
              <a:gd name="adj1" fmla="val 50000"/>
            </a:avLst>
          </a:prstGeom>
          <a:noFill/>
          <a:ln w="25560"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2" name="CustomShape 17"/>
          <p:cNvSpPr/>
          <p:nvPr/>
        </p:nvSpPr>
        <p:spPr>
          <a:xfrm rot="16200000">
            <a:off x="4855680" y="2335680"/>
            <a:ext cx="3283200" cy="36468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DATA CATCHING &amp; FILTERING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3" name="CustomShape 18"/>
          <p:cNvSpPr/>
          <p:nvPr/>
        </p:nvSpPr>
        <p:spPr>
          <a:xfrm rot="16200000">
            <a:off x="5387400" y="2369160"/>
            <a:ext cx="3283200" cy="36468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STORAGE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4" name="CustomShape 19"/>
          <p:cNvSpPr/>
          <p:nvPr/>
        </p:nvSpPr>
        <p:spPr>
          <a:xfrm>
            <a:off x="4599000" y="1155960"/>
            <a:ext cx="57168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Eth.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5" name="CustomShape 20"/>
          <p:cNvSpPr/>
          <p:nvPr/>
        </p:nvSpPr>
        <p:spPr>
          <a:xfrm>
            <a:off x="4599000" y="3181680"/>
            <a:ext cx="57168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Eth.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6" name="CustomShape 21"/>
          <p:cNvSpPr/>
          <p:nvPr/>
        </p:nvSpPr>
        <p:spPr>
          <a:xfrm>
            <a:off x="5886000" y="1714680"/>
            <a:ext cx="428760" cy="1393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7" name="CustomShape 22"/>
          <p:cNvSpPr/>
          <p:nvPr/>
        </p:nvSpPr>
        <p:spPr>
          <a:xfrm>
            <a:off x="5886000" y="3321360"/>
            <a:ext cx="428760" cy="1393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8" name="CustomShape 23"/>
          <p:cNvSpPr/>
          <p:nvPr/>
        </p:nvSpPr>
        <p:spPr>
          <a:xfrm rot="16200000">
            <a:off x="5973120" y="2350080"/>
            <a:ext cx="3283200" cy="36468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50425">
                <a:srgbClr val="92d050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OFF-LINE   MERGER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9" name="CustomShape 24"/>
          <p:cNvSpPr/>
          <p:nvPr/>
        </p:nvSpPr>
        <p:spPr>
          <a:xfrm>
            <a:off x="6672600" y="2553120"/>
            <a:ext cx="214200" cy="1393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0" name="CustomShape 25"/>
          <p:cNvSpPr/>
          <p:nvPr/>
        </p:nvSpPr>
        <p:spPr>
          <a:xfrm>
            <a:off x="7215480" y="2553120"/>
            <a:ext cx="214200" cy="1393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1" name="CustomShape 26"/>
          <p:cNvSpPr/>
          <p:nvPr/>
        </p:nvSpPr>
        <p:spPr>
          <a:xfrm>
            <a:off x="6029280" y="666720"/>
            <a:ext cx="2001960" cy="3702240"/>
          </a:xfrm>
          <a:prstGeom prst="roundRect">
            <a:avLst>
              <a:gd name="adj" fmla="val 16667"/>
            </a:avLst>
          </a:prstGeom>
          <a:noFill/>
          <a:ln>
            <a:solidFill>
              <a:srgbClr val="00206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2" name="CustomShape 27"/>
          <p:cNvSpPr/>
          <p:nvPr/>
        </p:nvSpPr>
        <p:spPr>
          <a:xfrm>
            <a:off x="1238040" y="736560"/>
            <a:ext cx="100080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FARCOS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CustomShape 28"/>
          <p:cNvSpPr/>
          <p:nvPr/>
        </p:nvSpPr>
        <p:spPr>
          <a:xfrm>
            <a:off x="1309680" y="2762640"/>
            <a:ext cx="114372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CHIMERA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4" name="CustomShape 29"/>
          <p:cNvSpPr/>
          <p:nvPr/>
        </p:nvSpPr>
        <p:spPr>
          <a:xfrm>
            <a:off x="7194960" y="2872080"/>
            <a:ext cx="214200" cy="1393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5" name="CustomShape 30"/>
          <p:cNvSpPr/>
          <p:nvPr/>
        </p:nvSpPr>
        <p:spPr>
          <a:xfrm>
            <a:off x="7194960" y="2203560"/>
            <a:ext cx="214200" cy="1393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6" name="CustomShape 31"/>
          <p:cNvSpPr/>
          <p:nvPr/>
        </p:nvSpPr>
        <p:spPr>
          <a:xfrm>
            <a:off x="7208280" y="1889280"/>
            <a:ext cx="214200" cy="1393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CustomShape 1"/>
          <p:cNvSpPr/>
          <p:nvPr/>
        </p:nvSpPr>
        <p:spPr>
          <a:xfrm>
            <a:off x="0" y="28440"/>
            <a:ext cx="9143640" cy="456120"/>
          </a:xfrm>
          <a:prstGeom prst="rect">
            <a:avLst/>
          </a:prstGeom>
          <a:gradFill>
            <a:gsLst>
              <a:gs pos="0">
                <a:srgbClr val="b9dcca"/>
              </a:gs>
              <a:gs pos="100000">
                <a:srgbClr val="339966"/>
              </a:gs>
            </a:gsLst>
            <a:lin ang="189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CHIMERA:  Narval + Ganil-RCC handles GET and Chimera VME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8" name="Immagine 41" descr=""/>
          <p:cNvPicPr/>
          <p:nvPr/>
        </p:nvPicPr>
        <p:blipFill>
          <a:blip r:embed="rId1"/>
          <a:stretch/>
        </p:blipFill>
        <p:spPr>
          <a:xfrm>
            <a:off x="196920" y="836640"/>
            <a:ext cx="8568720" cy="5184360"/>
          </a:xfrm>
          <a:prstGeom prst="rect">
            <a:avLst/>
          </a:prstGeom>
          <a:ln>
            <a:noFill/>
          </a:ln>
        </p:spPr>
      </p:pic>
      <p:sp>
        <p:nvSpPr>
          <p:cNvPr id="339" name="CustomShape 2"/>
          <p:cNvSpPr/>
          <p:nvPr/>
        </p:nvSpPr>
        <p:spPr>
          <a:xfrm>
            <a:off x="5708880" y="1716480"/>
            <a:ext cx="1051200" cy="207792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0" name="CustomShape 3"/>
          <p:cNvSpPr/>
          <p:nvPr/>
        </p:nvSpPr>
        <p:spPr>
          <a:xfrm>
            <a:off x="7236000" y="2194920"/>
            <a:ext cx="1377720" cy="639000"/>
          </a:xfrm>
          <a:prstGeom prst="rect">
            <a:avLst/>
          </a:prstGeom>
          <a:ln>
            <a:solidFill>
              <a:srgbClr val="be4b48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VME DAQ Server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CustomShape 4"/>
          <p:cNvSpPr/>
          <p:nvPr/>
        </p:nvSpPr>
        <p:spPr>
          <a:xfrm>
            <a:off x="6434280" y="1844640"/>
            <a:ext cx="797400" cy="557280"/>
          </a:xfrm>
          <a:prstGeom prst="bentConnector3">
            <a:avLst>
              <a:gd name="adj1" fmla="val 50000"/>
            </a:avLst>
          </a:prstGeom>
          <a:noFill/>
          <a:ln w="3816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2" name="CustomShape 5"/>
          <p:cNvSpPr/>
          <p:nvPr/>
        </p:nvSpPr>
        <p:spPr>
          <a:xfrm flipV="1" rot="10800000">
            <a:off x="7376760" y="2790360"/>
            <a:ext cx="942480" cy="360"/>
          </a:xfrm>
          <a:prstGeom prst="bentConnector3">
            <a:avLst>
              <a:gd name="adj1" fmla="val 50000"/>
            </a:avLst>
          </a:prstGeom>
          <a:noFill/>
          <a:ln w="25560">
            <a:solidFill>
              <a:schemeClr val="tx1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3" name="CustomShape 6"/>
          <p:cNvSpPr/>
          <p:nvPr/>
        </p:nvSpPr>
        <p:spPr>
          <a:xfrm>
            <a:off x="6579000" y="2791080"/>
            <a:ext cx="7974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Data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4" name="CustomShape 7"/>
          <p:cNvSpPr/>
          <p:nvPr/>
        </p:nvSpPr>
        <p:spPr>
          <a:xfrm>
            <a:off x="331200" y="1398960"/>
            <a:ext cx="1450080" cy="639000"/>
          </a:xfrm>
          <a:prstGeom prst="rect">
            <a:avLst/>
          </a:prstGeom>
          <a:ln>
            <a:solidFill>
              <a:srgbClr val="f59240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CoBo(s) Get Server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5" name="CustomShape 8"/>
          <p:cNvSpPr/>
          <p:nvPr/>
        </p:nvSpPr>
        <p:spPr>
          <a:xfrm rot="10800000">
            <a:off x="2735280" y="1716120"/>
            <a:ext cx="953280" cy="208440"/>
          </a:xfrm>
          <a:prstGeom prst="bentConnector3">
            <a:avLst>
              <a:gd name="adj1" fmla="val 50000"/>
            </a:avLst>
          </a:prstGeom>
          <a:noFill/>
          <a:ln w="3816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6" name="CustomShape 9"/>
          <p:cNvSpPr/>
          <p:nvPr/>
        </p:nvSpPr>
        <p:spPr>
          <a:xfrm>
            <a:off x="6325200" y="4444560"/>
            <a:ext cx="2288160" cy="63900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STORAGE (individual for each device)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7" name="CustomShape 10"/>
          <p:cNvSpPr/>
          <p:nvPr/>
        </p:nvSpPr>
        <p:spPr>
          <a:xfrm>
            <a:off x="2111400" y="4982040"/>
            <a:ext cx="8697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COBO0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8" name="CustomShape 11"/>
          <p:cNvSpPr/>
          <p:nvPr/>
        </p:nvSpPr>
        <p:spPr>
          <a:xfrm>
            <a:off x="3005280" y="4982040"/>
            <a:ext cx="8697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COBO1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9" name="CustomShape 12"/>
          <p:cNvSpPr/>
          <p:nvPr/>
        </p:nvSpPr>
        <p:spPr>
          <a:xfrm>
            <a:off x="3852000" y="4962960"/>
            <a:ext cx="8697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COBO2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0" name="CustomShape 13"/>
          <p:cNvSpPr/>
          <p:nvPr/>
        </p:nvSpPr>
        <p:spPr>
          <a:xfrm>
            <a:off x="4983480" y="4948920"/>
            <a:ext cx="8697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VME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1" name="CustomShape 14"/>
          <p:cNvSpPr/>
          <p:nvPr/>
        </p:nvSpPr>
        <p:spPr>
          <a:xfrm>
            <a:off x="2010240" y="4420800"/>
            <a:ext cx="3843360" cy="561240"/>
          </a:xfrm>
          <a:prstGeom prst="rect">
            <a:avLst/>
          </a:prstGeom>
          <a:noFill/>
          <a:ln>
            <a:solidFill>
              <a:srgbClr val="0000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2" name="CustomShape 15"/>
          <p:cNvSpPr/>
          <p:nvPr/>
        </p:nvSpPr>
        <p:spPr>
          <a:xfrm flipH="1" flipV="1">
            <a:off x="5853960" y="4635000"/>
            <a:ext cx="470880" cy="132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0000ff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3" name="CustomShape 16"/>
          <p:cNvSpPr/>
          <p:nvPr/>
        </p:nvSpPr>
        <p:spPr>
          <a:xfrm>
            <a:off x="6434280" y="1507680"/>
            <a:ext cx="16678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Slow control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4" name="CustomShape 17"/>
          <p:cNvSpPr/>
          <p:nvPr/>
        </p:nvSpPr>
        <p:spPr>
          <a:xfrm>
            <a:off x="4813560" y="1731960"/>
            <a:ext cx="938880" cy="333720"/>
          </a:xfrm>
          <a:prstGeom prst="rect">
            <a:avLst/>
          </a:prstGeom>
          <a:ln>
            <a:solidFill>
              <a:srgbClr val="7d5fa0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MuTanT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5" name="CustomShape 18"/>
          <p:cNvSpPr/>
          <p:nvPr/>
        </p:nvSpPr>
        <p:spPr>
          <a:xfrm>
            <a:off x="126720" y="6381360"/>
            <a:ext cx="3787200" cy="3646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Note:  no DAQ Embedded Merger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6" name="CustomShape 19"/>
          <p:cNvSpPr/>
          <p:nvPr/>
        </p:nvSpPr>
        <p:spPr>
          <a:xfrm>
            <a:off x="2064600" y="2457720"/>
            <a:ext cx="2748600" cy="666360"/>
          </a:xfrm>
          <a:prstGeom prst="rect">
            <a:avLst/>
          </a:prstGeom>
          <a:noFill/>
          <a:ln>
            <a:solidFill>
              <a:srgbClr val="0000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7" name="CustomShape 20"/>
          <p:cNvSpPr/>
          <p:nvPr/>
        </p:nvSpPr>
        <p:spPr>
          <a:xfrm>
            <a:off x="894960" y="2791080"/>
            <a:ext cx="1216080" cy="577080"/>
          </a:xfrm>
          <a:prstGeom prst="rect">
            <a:avLst/>
          </a:prstGeom>
          <a:ln>
            <a:solidFill>
              <a:srgbClr val="f59240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CoBo(s) data catcher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8" name="Line 21"/>
          <p:cNvSpPr/>
          <p:nvPr/>
        </p:nvSpPr>
        <p:spPr>
          <a:xfrm>
            <a:off x="1503000" y="2070360"/>
            <a:ext cx="0" cy="720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9" name="CustomShape 22"/>
          <p:cNvSpPr/>
          <p:nvPr/>
        </p:nvSpPr>
        <p:spPr>
          <a:xfrm>
            <a:off x="4102560" y="5827320"/>
            <a:ext cx="4851720" cy="913320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35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/>
          </a:gra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Data frames are a sequence of events with a fixed size header (</a:t>
            </a:r>
            <a:r>
              <a:rPr b="1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MFM</a:t>
            </a: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 and data of variable length (as in MBS but with a different standard)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32652</TotalTime>
  <Application>LibreOffice/5.2.6.2$Linux_x86 LibreOffice_project/a3100ed2409ebf1c212f5048fbe377c281438fdc</Application>
  <Words>2391</Words>
  <Paragraphs>415</Paragraphs>
  <Company>INFN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2012-05-14T07:25:28Z</dcterms:created>
  <dc:creator>E. De Filippo</dc:creator>
  <dc:description/>
  <dc:language>en-US</dc:language>
  <cp:lastModifiedBy/>
  <cp:lastPrinted>2016-04-26T10:57:04Z</cp:lastPrinted>
  <dcterms:modified xsi:type="dcterms:W3CDTF">2017-12-18T16:51:49Z</dcterms:modified>
  <cp:revision>1540</cp:revision>
  <dc:subject/>
  <dc:title>Diapositiva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INFN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4</vt:i4>
  </property>
  <property fmtid="{D5CDD505-2E9C-101B-9397-08002B2CF9AE}" pid="9" name="PresentationFormat">
    <vt:lpwstr>Presentazione su schermo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30</vt:i4>
  </property>
</Properties>
</file>