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42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84" r:id="rId2"/>
    <p:sldId id="469" r:id="rId3"/>
    <p:sldId id="527" r:id="rId4"/>
    <p:sldId id="528" r:id="rId5"/>
    <p:sldId id="535" r:id="rId6"/>
    <p:sldId id="539" r:id="rId7"/>
    <p:sldId id="540" r:id="rId8"/>
    <p:sldId id="542" r:id="rId9"/>
    <p:sldId id="543" r:id="rId10"/>
    <p:sldId id="547" r:id="rId11"/>
    <p:sldId id="551" r:id="rId12"/>
    <p:sldId id="549" r:id="rId13"/>
    <p:sldId id="580" r:id="rId14"/>
    <p:sldId id="544" r:id="rId15"/>
    <p:sldId id="552" r:id="rId16"/>
    <p:sldId id="530" r:id="rId17"/>
    <p:sldId id="559" r:id="rId18"/>
    <p:sldId id="560" r:id="rId19"/>
    <p:sldId id="586" r:id="rId20"/>
    <p:sldId id="553" r:id="rId21"/>
    <p:sldId id="562" r:id="rId22"/>
    <p:sldId id="557" r:id="rId23"/>
    <p:sldId id="566" r:id="rId24"/>
    <p:sldId id="592" r:id="rId25"/>
    <p:sldId id="567" r:id="rId26"/>
    <p:sldId id="568" r:id="rId27"/>
    <p:sldId id="574" r:id="rId28"/>
    <p:sldId id="576" r:id="rId29"/>
    <p:sldId id="565" r:id="rId30"/>
    <p:sldId id="563" r:id="rId31"/>
    <p:sldId id="564" r:id="rId32"/>
    <p:sldId id="571" r:id="rId33"/>
    <p:sldId id="577" r:id="rId34"/>
    <p:sldId id="570" r:id="rId35"/>
    <p:sldId id="572" r:id="rId36"/>
    <p:sldId id="573" r:id="rId37"/>
    <p:sldId id="472" r:id="rId38"/>
    <p:sldId id="508" r:id="rId39"/>
    <p:sldId id="465" r:id="rId40"/>
    <p:sldId id="594" r:id="rId41"/>
    <p:sldId id="595" r:id="rId42"/>
    <p:sldId id="550" r:id="rId43"/>
    <p:sldId id="585" r:id="rId44"/>
    <p:sldId id="587" r:id="rId45"/>
    <p:sldId id="593" r:id="rId46"/>
    <p:sldId id="588" r:id="rId47"/>
    <p:sldId id="589" r:id="rId48"/>
    <p:sldId id="591" r:id="rId4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FF66"/>
    <a:srgbClr val="FF3300"/>
    <a:srgbClr val="000066"/>
    <a:srgbClr val="00CC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24" autoAdjust="0"/>
  </p:normalViewPr>
  <p:slideViewPr>
    <p:cSldViewPr>
      <p:cViewPr>
        <p:scale>
          <a:sx n="66" d="100"/>
          <a:sy n="66" d="100"/>
        </p:scale>
        <p:origin x="-49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BC690557-03A7-4552-B555-B3CB5E862B4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57671A-B838-47BC-A321-D94FE14DC6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32356867-4B9D-4819-83F4-E628B1C27341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87DEF42E-219E-453E-ABA6-B83A14C3CF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nicer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nicer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719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804634" indent="-309475" defTabSz="99719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37900" indent="-247581" defTabSz="99719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733061" indent="-247581" defTabSz="99719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228220" indent="-247581" defTabSz="99719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723380" indent="-247581" defTabSz="99719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218540" indent="-247581" defTabSz="99719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713700" indent="-247581" defTabSz="99719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208860" indent="-247581" defTabSz="99719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6D5CE4-D0B1-4FED-A7BF-5CB656190588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40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871" indent="-295249" algn="l" defTabSz="9540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759" indent="-236518" algn="l" defTabSz="9540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60381" indent="-236518" algn="l" defTabSz="9540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5002" indent="-236518" algn="l" defTabSz="9540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2163" indent="-236518" defTabSz="954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9322" indent="-236518" defTabSz="954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6483" indent="-236518" defTabSz="954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3643" indent="-236518" defTabSz="954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537CDC-A86B-4828-942E-A1AFA48EC10A}" type="slidenum">
              <a:rPr lang="it-IT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it-IT" altLang="en-US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08575" cy="383222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75312" cy="4602163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315" tIns="49159" rIns="98315" bIns="49159" anchor="b"/>
          <a:lstStyle>
            <a:lvl1pPr algn="l" defTabSz="881063" eaLnBrk="0" hangingPunct="0">
              <a:spcBef>
                <a:spcPct val="30000"/>
              </a:spcBef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881063" eaLnBrk="0" hangingPunct="0">
              <a:spcBef>
                <a:spcPct val="30000"/>
              </a:spcBef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881063" eaLnBrk="0" hangingPunct="0">
              <a:spcBef>
                <a:spcPct val="30000"/>
              </a:spcBef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881063" eaLnBrk="0" hangingPunct="0">
              <a:spcBef>
                <a:spcPct val="30000"/>
              </a:spcBef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881063" eaLnBrk="0" hangingPunct="0">
              <a:spcBef>
                <a:spcPct val="30000"/>
              </a:spcBef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6250" algn="l"/>
                <a:tab pos="954088" algn="l"/>
                <a:tab pos="1430338" algn="l"/>
                <a:tab pos="1908175" algn="l"/>
                <a:tab pos="2386013" algn="l"/>
                <a:tab pos="2863850" algn="l"/>
                <a:tab pos="3341688" algn="l"/>
                <a:tab pos="3817938" algn="l"/>
                <a:tab pos="4295775" algn="l"/>
                <a:tab pos="4773613" algn="l"/>
                <a:tab pos="5251450" algn="l"/>
                <a:tab pos="5729288" algn="l"/>
                <a:tab pos="6205538" algn="l"/>
                <a:tab pos="6683375" algn="l"/>
                <a:tab pos="7161213" algn="l"/>
                <a:tab pos="7639050" algn="l"/>
                <a:tab pos="8116888" algn="l"/>
                <a:tab pos="8591550" algn="l"/>
                <a:tab pos="9069388" algn="l"/>
                <a:tab pos="954722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6D6D81-9DC6-4060-BDCB-3BA945265997}" type="slidenum">
              <a:rPr lang="it-IT" altLang="en-US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it-IT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2726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117" tIns="48057" rIns="96117" bIns="48057" anchor="b"/>
          <a:lstStyle>
            <a:lvl1pPr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25D7D0-9611-440F-AF56-B0FC09F46D57}" type="slidenum">
              <a:rPr lang="de-DE" altLang="en-US"/>
              <a:pPr algn="r" eaLnBrk="1" hangingPunct="1">
                <a:spcBef>
                  <a:spcPct val="0"/>
                </a:spcBef>
              </a:pPr>
              <a:t>36</a:t>
            </a:fld>
            <a:endParaRPr lang="de-DE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8"/>
            <a:ext cx="5680075" cy="4608513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13 </a:t>
            </a:r>
            <a:r>
              <a:rPr lang="de-DE" dirty="0" err="1" smtClean="0"/>
              <a:t>Skyrme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, </a:t>
            </a:r>
            <a:r>
              <a:rPr lang="de-DE" dirty="0" err="1" smtClean="0"/>
              <a:t>CSkP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+ </a:t>
            </a:r>
            <a:r>
              <a:rPr lang="de-DE" dirty="0" err="1" smtClean="0"/>
              <a:t>SkM</a:t>
            </a:r>
            <a:r>
              <a:rPr lang="de-DE" dirty="0" smtClean="0"/>
              <a:t>* </a:t>
            </a:r>
            <a:r>
              <a:rPr lang="de-DE" dirty="0" err="1" smtClean="0"/>
              <a:t>and</a:t>
            </a:r>
            <a:r>
              <a:rPr lang="de-DE" dirty="0" smtClean="0"/>
              <a:t> SLy4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3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Neutron star Interior Composition Explorer (NICER)</a:t>
            </a:r>
            <a:r>
              <a:rPr lang="en-US" dirty="0" smtClean="0"/>
              <a:t>: </a:t>
            </a:r>
            <a:r>
              <a:rPr lang="de-DE" dirty="0" smtClean="0">
                <a:effectLst/>
              </a:rPr>
              <a:t>0.2-12 </a:t>
            </a:r>
            <a:r>
              <a:rPr lang="de-DE" dirty="0" err="1" smtClean="0">
                <a:effectLst/>
              </a:rPr>
              <a:t>keV</a:t>
            </a:r>
            <a:r>
              <a:rPr lang="de-DE" dirty="0" smtClean="0">
                <a:effectLst/>
              </a:rPr>
              <a:t> , 100 </a:t>
            </a:r>
            <a:r>
              <a:rPr lang="de-DE" dirty="0" err="1" smtClean="0">
                <a:effectLst/>
              </a:rPr>
              <a:t>ns</a:t>
            </a:r>
            <a:r>
              <a:rPr lang="de-DE" dirty="0" smtClean="0">
                <a:effectLst/>
              </a:rPr>
              <a:t> time </a:t>
            </a:r>
            <a:r>
              <a:rPr lang="de-DE" dirty="0" err="1" smtClean="0">
                <a:effectLst/>
              </a:rPr>
              <a:t>resolution</a:t>
            </a:r>
            <a:endParaRPr lang="de-DE" dirty="0" smtClean="0">
              <a:effectLst/>
            </a:endParaRPr>
          </a:p>
          <a:p>
            <a:pPr defTabSz="949056">
              <a:defRPr/>
            </a:pPr>
            <a:r>
              <a:rPr lang="en-US" i="1" dirty="0"/>
              <a:t>NICER</a:t>
            </a:r>
            <a:r>
              <a:rPr lang="en-US" dirty="0"/>
              <a:t> was launched aboard a SpaceX Falcon 9 rocket on June 3, 2017 at 17:07 EDT </a:t>
            </a:r>
          </a:p>
          <a:p>
            <a:pPr defTabSz="949056">
              <a:defRPr/>
            </a:pPr>
            <a:r>
              <a:rPr lang="en-US"/>
              <a:t>As of June 14, NICER is installed on the ISS Express Logistics Carrier 2 Site 7, and power up of the instrument has begun. </a:t>
            </a:r>
          </a:p>
          <a:p>
            <a:pPr defTabSz="949056">
              <a:defRPr/>
            </a:pPr>
            <a:endParaRPr lang="en-US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AP4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Akmal-Pandaripande</a:t>
            </a:r>
            <a:r>
              <a:rPr lang="de-DE" dirty="0" smtClean="0"/>
              <a:t> 4 (</a:t>
            </a:r>
            <a:r>
              <a:rPr lang="de-DE" dirty="0" err="1" smtClean="0"/>
              <a:t>Argonne</a:t>
            </a:r>
            <a:r>
              <a:rPr lang="de-DE" dirty="0" smtClean="0"/>
              <a:t> V18 + </a:t>
            </a:r>
            <a:r>
              <a:rPr lang="de-DE" dirty="0" err="1" smtClean="0"/>
              <a:t>three-nucleon-interaction</a:t>
            </a:r>
            <a:r>
              <a:rPr lang="de-DE" dirty="0" smtClean="0"/>
              <a:t> + </a:t>
            </a:r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boost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05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EFT: </a:t>
            </a:r>
            <a:r>
              <a:rPr lang="de-DE" dirty="0" err="1" smtClean="0"/>
              <a:t>Hebeler</a:t>
            </a:r>
            <a:r>
              <a:rPr lang="de-DE" dirty="0" smtClean="0"/>
              <a:t> et al (2010): p0=2.0-2.8 </a:t>
            </a:r>
            <a:r>
              <a:rPr lang="de-DE" dirty="0" err="1" smtClean="0"/>
              <a:t>MeV</a:t>
            </a:r>
            <a:r>
              <a:rPr lang="de-DE" dirty="0" smtClean="0"/>
              <a:t>/fm^3 (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hatched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)</a:t>
            </a:r>
          </a:p>
          <a:p>
            <a:r>
              <a:rPr lang="de-DE" dirty="0" smtClean="0"/>
              <a:t>Quantum MC: </a:t>
            </a:r>
            <a:r>
              <a:rPr lang="de-DE" dirty="0" err="1" smtClean="0"/>
              <a:t>Gandolfi</a:t>
            </a:r>
            <a:r>
              <a:rPr lang="de-DE" dirty="0" smtClean="0"/>
              <a:t>, Carlson, </a:t>
            </a:r>
            <a:r>
              <a:rPr lang="de-DE" dirty="0" err="1" smtClean="0"/>
              <a:t>Reddy</a:t>
            </a:r>
            <a:r>
              <a:rPr lang="de-DE" dirty="0" smtClean="0"/>
              <a:t>: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pure </a:t>
            </a:r>
            <a:r>
              <a:rPr lang="de-DE" dirty="0" err="1" smtClean="0"/>
              <a:t>neutron</a:t>
            </a:r>
            <a:r>
              <a:rPr lang="de-DE" dirty="0" smtClean="0"/>
              <a:t> matter; 3n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ingredient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cancellations</a:t>
            </a:r>
            <a:r>
              <a:rPr lang="de-DE" dirty="0" smtClean="0"/>
              <a:t> in 2n </a:t>
            </a:r>
            <a:r>
              <a:rPr lang="de-DE" smtClean="0"/>
              <a:t>contributions;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auxiliary-field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diffusion</a:t>
            </a:r>
            <a:r>
              <a:rPr lang="de-DE" baseline="0" dirty="0" smtClean="0"/>
              <a:t> MC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Schmidt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Fantoni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83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Neutron star Interior Composition Explorer (NICER)</a:t>
            </a:r>
            <a:r>
              <a:rPr lang="en-US" dirty="0" smtClean="0"/>
              <a:t>: </a:t>
            </a:r>
            <a:r>
              <a:rPr lang="de-DE" dirty="0" smtClean="0">
                <a:effectLst/>
              </a:rPr>
              <a:t>0.2-12 </a:t>
            </a:r>
            <a:r>
              <a:rPr lang="de-DE" dirty="0" err="1" smtClean="0">
                <a:effectLst/>
              </a:rPr>
              <a:t>keV</a:t>
            </a:r>
            <a:r>
              <a:rPr lang="de-DE" dirty="0" smtClean="0">
                <a:effectLst/>
              </a:rPr>
              <a:t> , 100 </a:t>
            </a:r>
            <a:r>
              <a:rPr lang="de-DE" dirty="0" err="1" smtClean="0">
                <a:effectLst/>
              </a:rPr>
              <a:t>ns</a:t>
            </a:r>
            <a:r>
              <a:rPr lang="de-DE" dirty="0" smtClean="0">
                <a:effectLst/>
              </a:rPr>
              <a:t> time </a:t>
            </a:r>
            <a:r>
              <a:rPr lang="de-DE" dirty="0" err="1" smtClean="0">
                <a:effectLst/>
              </a:rPr>
              <a:t>resolution</a:t>
            </a:r>
            <a:endParaRPr lang="de-DE" dirty="0" smtClean="0">
              <a:effectLst/>
            </a:endParaRPr>
          </a:p>
          <a:p>
            <a:pPr defTabSz="949056">
              <a:defRPr/>
            </a:pPr>
            <a:r>
              <a:rPr lang="en-US" i="1" dirty="0"/>
              <a:t>NICER</a:t>
            </a:r>
            <a:r>
              <a:rPr lang="en-US" dirty="0"/>
              <a:t> was launched aboard a SpaceX Falcon 9 rocket on June 3, 2017 at 17:07 EDT </a:t>
            </a:r>
          </a:p>
          <a:p>
            <a:pPr defTabSz="949056">
              <a:defRPr/>
            </a:pPr>
            <a:r>
              <a:rPr lang="en-US"/>
              <a:t>As of June 14, NICER is installed on the ISS Express Logistics Carrier 2 Site 7, and power up of the instrument has begun. </a:t>
            </a:r>
          </a:p>
          <a:p>
            <a:pPr defTabSz="949056">
              <a:defRPr/>
            </a:pPr>
            <a:endParaRPr lang="en-US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FOPI-LAND: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1.05 (v1) </a:t>
            </a:r>
            <a:r>
              <a:rPr lang="de-DE" dirty="0" err="1" smtClean="0"/>
              <a:t>and</a:t>
            </a:r>
            <a:r>
              <a:rPr lang="de-DE" dirty="0" smtClean="0"/>
              <a:t> 1.15 (v2)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01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4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6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4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9" y="1320108"/>
            <a:ext cx="7864929" cy="31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7"/>
            <a:ext cx="9144000" cy="34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281882"/>
            <a:ext cx="8991598" cy="486372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 sz="135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5" y="1071569"/>
            <a:ext cx="4423227" cy="502741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 sz="135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0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05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3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4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1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5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32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EFAC-A18C-4B08-8081-10E2715E4C0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7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wmf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fair-computergrafik-klei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268760"/>
            <a:ext cx="6731000" cy="475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764704"/>
            <a:ext cx="40180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75" y="332656"/>
            <a:ext cx="1123325" cy="936104"/>
          </a:xfrm>
          <a:prstGeom prst="rect">
            <a:avLst/>
          </a:prstGeom>
        </p:spPr>
      </p:pic>
      <p:pic>
        <p:nvPicPr>
          <p:cNvPr id="9" name="Picture 4" descr="GSI-logo-modifizi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44" y="332656"/>
            <a:ext cx="18410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39552" y="764704"/>
            <a:ext cx="40180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818682" y="6021288"/>
            <a:ext cx="550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 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ASY-EOS II </a:t>
            </a:r>
            <a:r>
              <a:rPr lang="de-DE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Meeting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Catania &amp; Caltagirone, 14-15 </a:t>
            </a:r>
            <a:r>
              <a:rPr lang="it-IT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"/>
          <p:cNvSpPr txBox="1"/>
          <p:nvPr/>
        </p:nvSpPr>
        <p:spPr>
          <a:xfrm>
            <a:off x="1220179" y="1268760"/>
            <a:ext cx="301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W. </a:t>
            </a:r>
            <a:r>
              <a:rPr lang="de-DE" dirty="0" smtClean="0">
                <a:solidFill>
                  <a:schemeClr val="bg1"/>
                </a:solidFill>
              </a:rPr>
              <a:t>Trautmann, GSI Darmstadt 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3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74222"/>
            <a:ext cx="5616624" cy="5149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3131840" y="2586390"/>
            <a:ext cx="0" cy="338437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059832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932106" y="2226350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ρ</a:t>
            </a:r>
            <a:r>
              <a:rPr lang="de-DE" sz="1600" baseline="-25000" dirty="0" smtClean="0"/>
              <a:t>0</a:t>
            </a:r>
            <a:endParaRPr lang="de-DE" sz="1600" baseline="-250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31840" y="3882534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269034" y="1628800"/>
            <a:ext cx="2654894" cy="584775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neutron</a:t>
            </a:r>
            <a:r>
              <a:rPr lang="de-DE" sz="1600" dirty="0" smtClean="0"/>
              <a:t> </a:t>
            </a:r>
            <a:r>
              <a:rPr lang="de-DE" sz="1600" dirty="0" err="1" smtClean="0"/>
              <a:t>star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endParaRPr lang="de-DE" sz="1600" dirty="0" smtClean="0"/>
          </a:p>
          <a:p>
            <a:r>
              <a:rPr lang="de-DE" sz="1600" dirty="0" smtClean="0"/>
              <a:t>p</a:t>
            </a:r>
            <a:r>
              <a:rPr lang="de-DE" sz="1600" baseline="-25000" dirty="0" smtClean="0"/>
              <a:t>0</a:t>
            </a:r>
            <a:r>
              <a:rPr lang="de-DE" sz="1600" dirty="0" smtClean="0"/>
              <a:t> = 3.4 ± 0.7 </a:t>
            </a:r>
            <a:r>
              <a:rPr lang="de-DE" sz="1600" dirty="0" err="1" smtClean="0"/>
              <a:t>MeV</a:t>
            </a:r>
            <a:r>
              <a:rPr lang="de-DE" sz="1600" dirty="0" smtClean="0"/>
              <a:t>/fm</a:t>
            </a:r>
            <a:r>
              <a:rPr lang="de-DE" sz="1600" baseline="30000" dirty="0" smtClean="0"/>
              <a:t>3</a:t>
            </a:r>
            <a:endParaRPr lang="de-DE" sz="1600" baseline="30000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907704" y="6330806"/>
            <a:ext cx="527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Steiner, </a:t>
            </a:r>
            <a:r>
              <a:rPr lang="de-DE" altLang="de-DE" sz="1600" dirty="0" err="1">
                <a:solidFill>
                  <a:schemeClr val="bg1"/>
                </a:solidFill>
              </a:rPr>
              <a:t>Lattimer</a:t>
            </a:r>
            <a:r>
              <a:rPr lang="de-DE" altLang="de-DE" sz="1600" dirty="0">
                <a:solidFill>
                  <a:schemeClr val="bg1"/>
                </a:solidFill>
              </a:rPr>
              <a:t>, </a:t>
            </a:r>
            <a:r>
              <a:rPr lang="de-DE" altLang="de-DE" sz="1600" dirty="0" err="1">
                <a:solidFill>
                  <a:schemeClr val="bg1"/>
                </a:solidFill>
              </a:rPr>
              <a:t>and</a:t>
            </a:r>
            <a:r>
              <a:rPr lang="de-DE" altLang="de-DE" sz="1600" dirty="0">
                <a:solidFill>
                  <a:schemeClr val="bg1"/>
                </a:solidFill>
              </a:rPr>
              <a:t> Brown, </a:t>
            </a:r>
            <a:r>
              <a:rPr lang="de-DE" altLang="de-DE" sz="1600" dirty="0" err="1">
                <a:solidFill>
                  <a:schemeClr val="bg1"/>
                </a:solidFill>
              </a:rPr>
              <a:t>ApJ</a:t>
            </a:r>
            <a:r>
              <a:rPr lang="de-DE" altLang="de-DE" sz="1600" dirty="0">
                <a:solidFill>
                  <a:schemeClr val="bg1"/>
                </a:solidFill>
              </a:rPr>
              <a:t> 765, L5 (2013)</a:t>
            </a:r>
          </a:p>
        </p:txBody>
      </p:sp>
      <p:cxnSp>
        <p:nvCxnSpPr>
          <p:cNvPr id="9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615178" y="471236"/>
            <a:ext cx="682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ASY-EOS: </a:t>
            </a:r>
            <a:r>
              <a:rPr lang="de-DE" sz="2400" dirty="0" err="1" smtClean="0">
                <a:solidFill>
                  <a:srgbClr val="000066"/>
                </a:solidFill>
              </a:rPr>
              <a:t>symmetry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pressure</a:t>
            </a:r>
            <a:r>
              <a:rPr lang="de-DE" sz="2400" dirty="0" smtClean="0">
                <a:solidFill>
                  <a:srgbClr val="000066"/>
                </a:solidFill>
              </a:rPr>
              <a:t> p</a:t>
            </a:r>
            <a:r>
              <a:rPr lang="de-DE" sz="2400" baseline="-25000" dirty="0" smtClean="0">
                <a:solidFill>
                  <a:srgbClr val="000066"/>
                </a:solidFill>
              </a:rPr>
              <a:t>0</a:t>
            </a:r>
            <a:r>
              <a:rPr lang="de-DE" sz="2400" dirty="0" smtClean="0">
                <a:solidFill>
                  <a:srgbClr val="000066"/>
                </a:solidFill>
              </a:rPr>
              <a:t> = 3.8 ± 0.7 </a:t>
            </a:r>
            <a:r>
              <a:rPr lang="de-DE" sz="2400" dirty="0" err="1" smtClean="0">
                <a:solidFill>
                  <a:srgbClr val="000066"/>
                </a:solidFill>
              </a:rPr>
              <a:t>MeV</a:t>
            </a:r>
            <a:r>
              <a:rPr lang="de-DE" sz="2400" dirty="0" smtClean="0">
                <a:solidFill>
                  <a:srgbClr val="000066"/>
                </a:solidFill>
              </a:rPr>
              <a:t>/fm</a:t>
            </a:r>
            <a:r>
              <a:rPr lang="de-DE" sz="2400" baseline="30000" dirty="0">
                <a:solidFill>
                  <a:srgbClr val="000066"/>
                </a:solidFill>
              </a:rPr>
              <a:t>3</a:t>
            </a:r>
            <a:endParaRPr lang="en-US" sz="2400" baseline="30000" dirty="0">
              <a:solidFill>
                <a:srgbClr val="000066"/>
              </a:solidFill>
            </a:endParaRP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10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1322"/>
            <a:ext cx="7056784" cy="50940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615178" y="471236"/>
            <a:ext cx="694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symmetry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neutron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11</a:t>
            </a:fld>
            <a:endParaRPr lang="de-DE" sz="1600" dirty="0">
              <a:solidFill>
                <a:srgbClr val="00006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6136" y="5589240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96136" y="3645024"/>
            <a:ext cx="0" cy="208823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48264" y="2708920"/>
            <a:ext cx="0" cy="302433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8456" y="3941440"/>
            <a:ext cx="232746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92190" y="2564904"/>
            <a:ext cx="131613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 err="1" smtClean="0"/>
              <a:t>thanks</a:t>
            </a:r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b="1" dirty="0" err="1" smtClean="0"/>
              <a:t>interpreting</a:t>
            </a:r>
            <a:r>
              <a:rPr lang="de-DE" b="1" dirty="0" smtClean="0"/>
              <a:t> ASY-EOS I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endParaRPr lang="de-DE" dirty="0" smtClean="0"/>
          </a:p>
          <a:p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err="1" smtClean="0"/>
              <a:t>KRAB+NeuLAND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R3B</a:t>
            </a:r>
            <a:endParaRPr lang="de-DE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12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05" y="1226028"/>
            <a:ext cx="4536790" cy="4435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5312499" y="3491716"/>
            <a:ext cx="1851789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alt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0.7±0.2</a:t>
            </a:r>
            <a:endParaRPr lang="en-US" alt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L=72±13 </a:t>
            </a:r>
            <a:r>
              <a:rPr lang="de-DE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Arrow Connector 4"/>
          <p:cNvCxnSpPr/>
          <p:nvPr/>
        </p:nvCxnSpPr>
        <p:spPr>
          <a:xfrm flipH="1" flipV="1">
            <a:off x="5940152" y="2790220"/>
            <a:ext cx="285711" cy="710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229949" y="5733256"/>
            <a:ext cx="4684103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FOPI-LAND: </a:t>
            </a:r>
            <a:r>
              <a:rPr lang="de-DE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Russotto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PLB 697 (2011)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15178" y="471236"/>
            <a:ext cx="651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acceptance-integrated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ratios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93087" y="6093296"/>
            <a:ext cx="4356257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ASY-EOS: Russotto et al. PRC 94 (2016)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13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2702" b="3631"/>
          <a:stretch/>
        </p:blipFill>
        <p:spPr>
          <a:xfrm>
            <a:off x="3849404" y="1219300"/>
            <a:ext cx="4653132" cy="451395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6896675" y="3707740"/>
            <a:ext cx="18517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L=63±11 </a:t>
            </a:r>
            <a:r>
              <a:rPr lang="de-DE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Arrow Connector 4"/>
          <p:cNvCxnSpPr/>
          <p:nvPr/>
        </p:nvCxnSpPr>
        <p:spPr>
          <a:xfrm flipH="1" flipV="1">
            <a:off x="7524328" y="3006244"/>
            <a:ext cx="285711" cy="710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814125" y="5898758"/>
            <a:ext cx="4684103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FOPI-LAND: </a:t>
            </a:r>
            <a:r>
              <a:rPr lang="de-DE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Russotto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PLB 697 (2011)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640222" y="471236"/>
            <a:ext cx="386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de-DE" sz="2400" baseline="-25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l-GR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lang="de-DE" sz="2400" baseline="-25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= 31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04710" y="6237312"/>
            <a:ext cx="4501361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P. Russotto et al., PRC 94, 034608 (2016)</a:t>
            </a:r>
            <a:endParaRPr lang="en-US" altLang="en-US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3480"/>
          <a:stretch/>
        </p:blipFill>
        <p:spPr bwMode="auto">
          <a:xfrm>
            <a:off x="305693" y="1219300"/>
            <a:ext cx="3258195" cy="45139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3"/>
          <p:cNvSpPr txBox="1"/>
          <p:nvPr/>
        </p:nvSpPr>
        <p:spPr>
          <a:xfrm>
            <a:off x="179512" y="2267580"/>
            <a:ext cx="3129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L</a:t>
            </a:r>
            <a:endParaRPr lang="en-US" dirty="0"/>
          </a:p>
        </p:txBody>
      </p:sp>
      <p:sp>
        <p:nvSpPr>
          <p:cNvPr id="13" name="TextBox 3"/>
          <p:cNvSpPr txBox="1"/>
          <p:nvPr/>
        </p:nvSpPr>
        <p:spPr>
          <a:xfrm>
            <a:off x="1187624" y="5507940"/>
            <a:ext cx="18806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r>
              <a:rPr lang="de-DE" baseline="-25000" dirty="0" err="1"/>
              <a:t>sym</a:t>
            </a:r>
            <a:r>
              <a:rPr lang="de-DE" dirty="0"/>
              <a:t>(</a:t>
            </a:r>
            <a:r>
              <a:rPr lang="el-GR" dirty="0"/>
              <a:t>ρ</a:t>
            </a:r>
            <a:r>
              <a:rPr lang="de-DE" baseline="-25000" dirty="0"/>
              <a:t>0</a:t>
            </a:r>
            <a:r>
              <a:rPr lang="de-DE" dirty="0" smtClean="0"/>
              <a:t>) (</a:t>
            </a:r>
            <a:r>
              <a:rPr lang="de-DE" dirty="0" err="1" smtClean="0"/>
              <a:t>MeV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1520" y="5877272"/>
            <a:ext cx="188570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chemeClr val="bg1"/>
                </a:solidFill>
              </a:rPr>
              <a:t>Lattimer</a:t>
            </a:r>
            <a:r>
              <a:rPr lang="en-US" altLang="en-US" sz="1400" dirty="0" smtClean="0">
                <a:solidFill>
                  <a:schemeClr val="bg1"/>
                </a:solidFill>
              </a:rPr>
              <a:t> &amp; Steiner,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EPJA 50 (2014)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14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infileSvM\KP3$Root\Wtraut\Eigene Dateien\Symmetry term\Cozma\mail of 11 July 2017\symen_eosdensde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2" r="16800" b="1"/>
          <a:stretch/>
        </p:blipFill>
        <p:spPr bwMode="auto">
          <a:xfrm>
            <a:off x="1691681" y="1172816"/>
            <a:ext cx="5760640" cy="535252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976881" y="471236"/>
            <a:ext cx="719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Cozma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accepted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range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15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 err="1" smtClean="0"/>
              <a:t>thanks</a:t>
            </a:r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err="1" smtClean="0"/>
              <a:t>interpreting</a:t>
            </a:r>
            <a:r>
              <a:rPr lang="de-DE" dirty="0" smtClean="0"/>
              <a:t> ASY-EOS I</a:t>
            </a:r>
          </a:p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expect</a:t>
            </a:r>
            <a:endParaRPr lang="de-DE" b="1" dirty="0" smtClean="0"/>
          </a:p>
          <a:p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err="1" smtClean="0"/>
              <a:t>KRAB+NeuLAND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R3B</a:t>
            </a:r>
            <a:endParaRPr lang="de-DE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16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ko-KR" sz="2800" kern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π</a:t>
            </a:r>
            <a:r>
              <a:rPr lang="en-US" altLang="ko-KR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 </a:t>
            </a:r>
            <a:r>
              <a:rPr kumimoji="1"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</a:t>
            </a:r>
            <a:endParaRPr kumimoji="1"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1083532"/>
            <a:ext cx="4952999" cy="4952998"/>
          </a:xfrm>
        </p:spPr>
      </p:pic>
      <p:pic>
        <p:nvPicPr>
          <p:cNvPr id="3" name="내용 개체 틀 2"/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50" y="3805364"/>
            <a:ext cx="3981264" cy="2231167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내용 개체 틀 1"/>
          <p:cNvSpPr txBox="1">
            <a:spLocks/>
          </p:cNvSpPr>
          <p:nvPr/>
        </p:nvSpPr>
        <p:spPr bwMode="auto">
          <a:xfrm>
            <a:off x="5192268" y="1259124"/>
            <a:ext cx="3832860" cy="22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altLang="ko-KR" sz="2000" kern="0" dirty="0" smtClean="0">
                <a:latin typeface="+mj-lt"/>
              </a:rPr>
              <a:t>S</a:t>
            </a:r>
            <a:r>
              <a:rPr lang="en-US" altLang="ko-KR" sz="2300" kern="0" dirty="0" smtClean="0">
                <a:latin typeface="+mj-lt"/>
                <a:ea typeface="Times New Roman" charset="0"/>
                <a:cs typeface="Times New Roman" charset="0"/>
              </a:rPr>
              <a:t>π</a:t>
            </a:r>
            <a:r>
              <a:rPr lang="en-US" altLang="ko-KR" sz="2000" kern="0" dirty="0" smtClean="0">
                <a:latin typeface="+mj-lt"/>
              </a:rPr>
              <a:t>RIT TPC and ancillary detectors are installed inside the SAMURAI magnet so as to obtain as much as uniform magnetic field inside the field cage.</a:t>
            </a:r>
          </a:p>
          <a:p>
            <a:r>
              <a:rPr kumimoji="1" lang="en-US" altLang="ko-KR" sz="2000" kern="0" dirty="0" err="1" smtClean="0">
                <a:latin typeface="+mj-lt"/>
              </a:rPr>
              <a:t>NeuLAND</a:t>
            </a:r>
            <a:r>
              <a:rPr kumimoji="1" lang="en-US" altLang="ko-KR" sz="2000" kern="0" dirty="0" smtClean="0">
                <a:latin typeface="+mj-lt"/>
              </a:rPr>
              <a:t> is placed at 8.8 m from the target at the angle of 30 degrees.</a:t>
            </a:r>
            <a:endParaRPr kumimoji="1" lang="ko-KR" altLang="en-US" sz="2000" kern="0" dirty="0">
              <a:latin typeface="+mj-lt"/>
            </a:endParaRPr>
          </a:p>
        </p:txBody>
      </p:sp>
      <p:sp>
        <p:nvSpPr>
          <p:cNvPr id="4" name="오른쪽 화살표[R] 3"/>
          <p:cNvSpPr/>
          <p:nvPr/>
        </p:nvSpPr>
        <p:spPr>
          <a:xfrm rot="3108727">
            <a:off x="7458283" y="3768434"/>
            <a:ext cx="1121581" cy="55680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17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927"/>
            <a:ext cx="9144000" cy="69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5" y="4653137"/>
            <a:ext cx="714487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6688"/>
            <a:ext cx="85439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3"/>
            <a:ext cx="9144000" cy="68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0"/>
            <a:ext cx="2763192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Concettina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Sfienti</a:t>
            </a:r>
            <a:endParaRPr lang="de-DE" sz="2800" dirty="0" smtClean="0">
              <a:solidFill>
                <a:schemeClr val="bg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534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  <a:endParaRPr lang="de-DE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endParaRPr lang="de-D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interpreting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ASY-EOS I</a:t>
            </a:r>
          </a:p>
          <a:p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expect</a:t>
            </a:r>
            <a:endParaRPr lang="de-D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therefore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best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experiment</a:t>
            </a:r>
            <a:endParaRPr lang="de-D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KRAB+NeuLAND</a:t>
            </a:r>
            <a:endParaRPr lang="de-D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NeuLAND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ea typeface="Verdana" panose="020B0604030504040204" pitchFamily="34" charset="0"/>
                <a:cs typeface="Verdana" panose="020B0604030504040204" pitchFamily="34" charset="0"/>
              </a:rPr>
              <a:t> R3B</a:t>
            </a:r>
            <a:endParaRPr lang="de-DE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18682" y="6021288"/>
            <a:ext cx="550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 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ASY-EOS II </a:t>
            </a:r>
            <a:r>
              <a:rPr lang="de-DE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Meeting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Catania &amp; Caltagirone, 14-15 </a:t>
            </a:r>
            <a:r>
              <a:rPr lang="it-IT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WinFileSvG\KP3$Root\Wtraut\Eigene Dateien\powerpoint\2015 files\Wiss. fuer alle\739635main_nicer_freespac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980728"/>
            <a:ext cx="921702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7055"/>
            <a:ext cx="6972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astrophysical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802635" y="1196752"/>
            <a:ext cx="48406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NICER on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ISS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Neutron-star </a:t>
            </a:r>
            <a:r>
              <a:rPr lang="de-DE" dirty="0" err="1">
                <a:solidFill>
                  <a:schemeClr val="bg1"/>
                </a:solidFill>
              </a:rPr>
              <a:t>Interior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Composition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Explorer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56 X-</a:t>
            </a:r>
            <a:r>
              <a:rPr lang="de-DE" dirty="0" err="1" smtClean="0">
                <a:solidFill>
                  <a:schemeClr val="bg1"/>
                </a:solidFill>
              </a:rPr>
              <a:t>ray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concentrators</a:t>
            </a:r>
            <a:r>
              <a:rPr lang="de-DE" dirty="0" smtClean="0">
                <a:solidFill>
                  <a:schemeClr val="bg1"/>
                </a:solidFill>
              </a:rPr>
              <a:t> (0.2-12 </a:t>
            </a:r>
            <a:r>
              <a:rPr lang="de-DE" dirty="0" err="1" smtClean="0">
                <a:solidFill>
                  <a:schemeClr val="bg1"/>
                </a:solidFill>
              </a:rPr>
              <a:t>keV</a:t>
            </a:r>
            <a:r>
              <a:rPr lang="de-DE" dirty="0" smtClean="0">
                <a:solidFill>
                  <a:schemeClr val="bg1"/>
                </a:solidFill>
              </a:rPr>
              <a:t>, 100 </a:t>
            </a:r>
            <a:r>
              <a:rPr lang="de-DE" dirty="0" err="1" smtClean="0">
                <a:solidFill>
                  <a:schemeClr val="bg1"/>
                </a:solidFill>
              </a:rPr>
              <a:t>ns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   </a:t>
            </a:r>
            <a:r>
              <a:rPr lang="de-DE" dirty="0" err="1" smtClean="0">
                <a:solidFill>
                  <a:schemeClr val="bg1"/>
                </a:solidFill>
              </a:rPr>
              <a:t>measures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time </a:t>
            </a:r>
            <a:r>
              <a:rPr lang="de-DE" dirty="0" err="1" smtClean="0">
                <a:solidFill>
                  <a:schemeClr val="bg1"/>
                </a:solidFill>
              </a:rPr>
              <a:t>resolved</a:t>
            </a:r>
            <a:r>
              <a:rPr lang="de-DE" dirty="0" smtClean="0">
                <a:solidFill>
                  <a:schemeClr val="bg1"/>
                </a:solidFill>
              </a:rPr>
              <a:t> X-</a:t>
            </a:r>
            <a:r>
              <a:rPr lang="de-DE" dirty="0" err="1" smtClean="0">
                <a:solidFill>
                  <a:schemeClr val="bg1"/>
                </a:solidFill>
              </a:rPr>
              <a:t>ray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emissions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neutron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stars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launched</a:t>
            </a:r>
            <a:r>
              <a:rPr lang="de-DE" dirty="0">
                <a:solidFill>
                  <a:schemeClr val="bg1"/>
                </a:solidFill>
              </a:rPr>
              <a:t> on June 3, 2017, at 17:07 </a:t>
            </a:r>
            <a:r>
              <a:rPr lang="de-DE" dirty="0" smtClean="0">
                <a:solidFill>
                  <a:schemeClr val="bg1"/>
                </a:solidFill>
              </a:rPr>
              <a:t>EDT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NICER </a:t>
            </a:r>
            <a:r>
              <a:rPr lang="de-DE" dirty="0" err="1" smtClean="0">
                <a:solidFill>
                  <a:schemeClr val="bg1"/>
                </a:solidFill>
              </a:rPr>
              <a:t>science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program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started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July</a:t>
            </a:r>
            <a:r>
              <a:rPr lang="de-DE" dirty="0" smtClean="0">
                <a:solidFill>
                  <a:schemeClr val="bg1"/>
                </a:solidFill>
              </a:rPr>
              <a:t> 2017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37944" y="6361583"/>
            <a:ext cx="1361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source:NASA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chemeClr val="bg1"/>
                </a:solidFill>
              </a:rPr>
              <a:pPr algn="r"/>
              <a:t>20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94" y="1196752"/>
            <a:ext cx="517701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615178" y="471236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bound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 = 12 km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GW170817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35696" y="6145559"/>
            <a:ext cx="5180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002060"/>
                </a:solidFill>
              </a:rPr>
              <a:t>Fattoyev</a:t>
            </a:r>
            <a:r>
              <a:rPr lang="en-US" altLang="en-US" sz="1400" dirty="0" smtClean="0">
                <a:solidFill>
                  <a:srgbClr val="002060"/>
                </a:solidFill>
              </a:rPr>
              <a:t>, </a:t>
            </a:r>
            <a:r>
              <a:rPr lang="en-US" altLang="en-US" sz="1400" dirty="0" err="1" smtClean="0">
                <a:solidFill>
                  <a:srgbClr val="002060"/>
                </a:solidFill>
              </a:rPr>
              <a:t>Piekarewicz</a:t>
            </a:r>
            <a:r>
              <a:rPr lang="en-US" altLang="en-US" sz="1400" dirty="0" smtClean="0">
                <a:solidFill>
                  <a:srgbClr val="002060"/>
                </a:solidFill>
              </a:rPr>
              <a:t>, and Horowitz, arXiv:1711.06615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21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5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 err="1" smtClean="0"/>
              <a:t>thanks</a:t>
            </a:r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err="1" smtClean="0"/>
              <a:t>interpreting</a:t>
            </a:r>
            <a:r>
              <a:rPr lang="de-DE" dirty="0" smtClean="0"/>
              <a:t> ASY-EOS I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endParaRPr lang="de-DE" dirty="0" smtClean="0"/>
          </a:p>
          <a:p>
            <a:r>
              <a:rPr lang="de-DE" b="1" dirty="0" err="1" smtClean="0"/>
              <a:t>therefore</a:t>
            </a:r>
            <a:r>
              <a:rPr lang="de-DE" b="1" dirty="0" smtClean="0"/>
              <a:t>: </a:t>
            </a:r>
            <a:r>
              <a:rPr lang="de-DE" b="1" dirty="0" err="1" smtClean="0"/>
              <a:t>best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experiment</a:t>
            </a:r>
            <a:endParaRPr lang="de-DE" b="1" dirty="0" smtClean="0"/>
          </a:p>
          <a:p>
            <a:r>
              <a:rPr lang="de-DE" dirty="0" err="1" smtClean="0"/>
              <a:t>KRAB+NeuLAND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R3B</a:t>
            </a:r>
            <a:endParaRPr lang="de-DE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22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9415"/>
            <a:ext cx="4752527" cy="436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12" y="980727"/>
            <a:ext cx="3659360" cy="528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23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15178" y="471236"/>
            <a:ext cx="299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multiplicity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724128" y="2204864"/>
            <a:ext cx="14732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FOPI-LAND</a:t>
            </a:r>
            <a:endParaRPr lang="de-D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00895" y="1456063"/>
            <a:ext cx="12128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ASY-EOS</a:t>
            </a:r>
            <a:endParaRPr lang="de-D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8435" y="6237312"/>
            <a:ext cx="342754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P. Russotto et al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), Fig. 7</a:t>
            </a:r>
            <a:endParaRPr lang="en-US" altLang="en-US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syEos May 2011 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chemeClr val="bg1"/>
                </a:solidFill>
              </a:rPr>
              <a:pPr algn="r"/>
              <a:t>24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5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1196752"/>
            <a:ext cx="7344814" cy="49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25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178" y="471236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reaction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plane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orientation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63514" y="6237312"/>
            <a:ext cx="355738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P. Russotto et al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), Fig. 10</a:t>
            </a:r>
            <a:endParaRPr lang="en-US" altLang="en-US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273646"/>
            <a:ext cx="6886575" cy="481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148064" y="1700808"/>
            <a:ext cx="0" cy="30963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19672" y="2204864"/>
            <a:ext cx="676875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6256" y="1340768"/>
            <a:ext cx="0" cy="230425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976" y="436510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</a:t>
            </a:r>
            <a:r>
              <a:rPr lang="de-DE" dirty="0" smtClean="0"/>
              <a:t>=1.58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717032"/>
            <a:ext cx="121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FOPI-LAND</a:t>
            </a:r>
            <a:endParaRPr lang="en-US" dirty="0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26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15178" y="471236"/>
            <a:ext cx="299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multiplicity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55379" y="6093296"/>
            <a:ext cx="426469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lang="en-US" altLang="en-US" sz="1600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Andronic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en-US" alt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EPJA 30, 31 (2006)</a:t>
            </a:r>
            <a:endParaRPr lang="en-US" altLang="en-US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WinfileSvM\KP3$Root\Wtraut\Eigene Dateien\My Pictures\2015 November GSI\P108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27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WinfileSvM\KP3$Root\Wtraut\Eigene Dateien\My Pictures\2015 November GSI\P1080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chemeClr val="bg1"/>
                </a:solidFill>
              </a:rPr>
              <a:pPr algn="r"/>
              <a:t>28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 err="1" smtClean="0"/>
              <a:t>thanks</a:t>
            </a:r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err="1" smtClean="0"/>
              <a:t>interpreting</a:t>
            </a:r>
            <a:r>
              <a:rPr lang="de-DE" dirty="0" smtClean="0"/>
              <a:t> ASY-EOS I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endParaRPr lang="de-DE" dirty="0" smtClean="0"/>
          </a:p>
          <a:p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b="1" dirty="0" err="1" smtClean="0"/>
              <a:t>KRAB+NeuLAND</a:t>
            </a:r>
            <a:endParaRPr lang="de-DE" b="1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R3B</a:t>
            </a:r>
            <a:endParaRPr lang="de-DE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29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m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 b="5900"/>
          <a:stretch/>
        </p:blipFill>
        <p:spPr bwMode="auto">
          <a:xfrm>
            <a:off x="2169525" y="1407642"/>
            <a:ext cx="6974475" cy="54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131" y="5291916"/>
            <a:ext cx="869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3,8 m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3314" name="Picture 2" descr="DSCN3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037" cy="34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380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Laboratori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Nazionali</a:t>
            </a:r>
            <a:r>
              <a:rPr lang="de-DE" sz="2000" dirty="0" smtClean="0">
                <a:solidFill>
                  <a:schemeClr val="bg1"/>
                </a:solidFill>
              </a:rPr>
              <a:t> del Sud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895327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Catania, </a:t>
            </a:r>
            <a:r>
              <a:rPr lang="de-DE" sz="2000" dirty="0" err="1" smtClean="0">
                <a:solidFill>
                  <a:schemeClr val="bg1"/>
                </a:solidFill>
              </a:rPr>
              <a:t>Sicilia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148064" y="447055"/>
            <a:ext cx="3199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</a:rPr>
              <a:t>4 double </a:t>
            </a:r>
            <a:r>
              <a:rPr lang="de-DE" sz="2000" dirty="0" smtClean="0">
                <a:solidFill>
                  <a:srgbClr val="000066"/>
                </a:solidFill>
              </a:rPr>
              <a:t>rings (352 </a:t>
            </a:r>
            <a:r>
              <a:rPr lang="de-DE" sz="2000" dirty="0" err="1" smtClean="0">
                <a:solidFill>
                  <a:srgbClr val="000066"/>
                </a:solidFill>
              </a:rPr>
              <a:t>modules</a:t>
            </a:r>
            <a:r>
              <a:rPr lang="de-DE" sz="2000" dirty="0" smtClean="0">
                <a:solidFill>
                  <a:srgbClr val="000066"/>
                </a:solidFill>
              </a:rPr>
              <a:t>)</a:t>
            </a:r>
            <a:endParaRPr lang="de-DE" sz="2000" dirty="0" smtClean="0">
              <a:solidFill>
                <a:srgbClr val="000066"/>
              </a:solidFill>
            </a:endParaRPr>
          </a:p>
          <a:p>
            <a:r>
              <a:rPr lang="de-DE" sz="2000" dirty="0" err="1" smtClean="0">
                <a:solidFill>
                  <a:srgbClr val="000066"/>
                </a:solidFill>
              </a:rPr>
              <a:t>of</a:t>
            </a:r>
            <a:r>
              <a:rPr lang="de-DE" sz="2000" dirty="0" smtClean="0">
                <a:solidFill>
                  <a:srgbClr val="000066"/>
                </a:solidFill>
              </a:rPr>
              <a:t> CHIMERA multi-</a:t>
            </a:r>
            <a:r>
              <a:rPr lang="de-DE" sz="2000" dirty="0" err="1" smtClean="0">
                <a:solidFill>
                  <a:srgbClr val="000066"/>
                </a:solidFill>
              </a:rPr>
              <a:t>detector</a:t>
            </a:r>
            <a:r>
              <a:rPr lang="de-DE" sz="2000" dirty="0" smtClean="0">
                <a:solidFill>
                  <a:srgbClr val="000066"/>
                </a:solidFill>
              </a:rPr>
              <a:t>,</a:t>
            </a:r>
          </a:p>
          <a:p>
            <a:r>
              <a:rPr lang="de-DE" sz="2000" dirty="0" smtClean="0">
                <a:solidFill>
                  <a:srgbClr val="000066"/>
                </a:solidFill>
              </a:rPr>
              <a:t>LNS Catania</a:t>
            </a:r>
            <a:endParaRPr lang="en-US" sz="2000" dirty="0">
              <a:solidFill>
                <a:srgbClr val="000066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5656762" y="3212976"/>
            <a:ext cx="787446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"/>
            <a:ext cx="9144000" cy="687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021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92150"/>
            <a:ext cx="52816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7008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chemeClr val="accent2"/>
                </a:solidFill>
                <a:latin typeface="Comic Sans MS" pitchFamily="66" charset="0"/>
              </a:rPr>
              <a:t>MicroBall (Washington University, St. Louis)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364163" y="1752600"/>
            <a:ext cx="37798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en-US" b="1" i="1" u="sng" dirty="0">
                <a:solidFill>
                  <a:srgbClr val="002060"/>
                </a:solidFill>
                <a:latin typeface="Comic Sans MS" pitchFamily="66" charset="0"/>
              </a:rPr>
              <a:t>µBall</a:t>
            </a:r>
            <a:r>
              <a:rPr lang="it-IT" altLang="en-US" b="1" i="1" dirty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4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rings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, 50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CsI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Tl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~</a:t>
            </a:r>
            <a:r>
              <a:rPr lang="it-IT" alt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1 cm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thick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60°&lt;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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&lt;147°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Discriminate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against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interactions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with air;</a:t>
            </a:r>
            <a:b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multiplicity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altLang="en-US" b="1" dirty="0" err="1">
                <a:solidFill>
                  <a:srgbClr val="002060"/>
                </a:solidFill>
                <a:latin typeface="Comic Sans MS" pitchFamily="66" charset="0"/>
              </a:rPr>
              <a:t>measurements</a:t>
            </a:r>
            <a:r>
              <a:rPr lang="it-IT" altLang="en-US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31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0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feld 2"/>
          <p:cNvSpPr txBox="1">
            <a:spLocks noChangeArrowheads="1"/>
          </p:cNvSpPr>
          <p:nvPr/>
        </p:nvSpPr>
        <p:spPr bwMode="auto">
          <a:xfrm>
            <a:off x="6755032" y="392283"/>
            <a:ext cx="222612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solidFill>
                  <a:srgbClr val="002060"/>
                </a:solidFill>
                <a:latin typeface="+mj-lt"/>
              </a:rPr>
              <a:t>NeuLAND</a:t>
            </a:r>
            <a:endParaRPr lang="de-DE" altLang="de-DE" sz="240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all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plastic</a:t>
            </a:r>
            <a:endParaRPr lang="de-DE" altLang="de-D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improved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calorimetry</a:t>
            </a:r>
            <a:endParaRPr lang="de-DE" altLang="de-D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4 planes in RIKEN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5 planes at GSI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more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planes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come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probably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up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15</a:t>
            </a:r>
            <a:endParaRPr lang="de-DE" altLang="de-DE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32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42"/>
            <a:r>
              <a:rPr spc="-20" dirty="0"/>
              <a:t>Pa</a:t>
            </a:r>
            <a:r>
              <a:rPr spc="-23" dirty="0"/>
              <a:t>r</a:t>
            </a:r>
            <a:r>
              <a:rPr dirty="0"/>
              <a:t>ti</a:t>
            </a:r>
            <a:r>
              <a:rPr spc="-16" dirty="0"/>
              <a:t>cle</a:t>
            </a:r>
            <a:r>
              <a:rPr spc="-8" dirty="0"/>
              <a:t> </a:t>
            </a:r>
            <a:r>
              <a:rPr dirty="0" smtClean="0"/>
              <a:t>I</a:t>
            </a:r>
            <a:r>
              <a:rPr spc="-27" dirty="0" smtClean="0"/>
              <a:t>D</a:t>
            </a:r>
            <a:r>
              <a:rPr lang="ja-JP" altLang="en-US" spc="-27" dirty="0"/>
              <a:t> </a:t>
            </a:r>
            <a:r>
              <a:rPr lang="en-US" altLang="ja-JP" spc="-27" dirty="0" smtClean="0"/>
              <a:t>by</a:t>
            </a:r>
            <a:r>
              <a:rPr lang="ja-JP" altLang="en-US" spc="-27" dirty="0" smtClean="0"/>
              <a:t> </a:t>
            </a:r>
            <a:r>
              <a:rPr lang="en-US" altLang="ja-JP" spc="-27" dirty="0" err="1" smtClean="0"/>
              <a:t>NeuLAND</a:t>
            </a:r>
            <a:endParaRPr spc="-27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748782" y="1275087"/>
            <a:ext cx="3333466" cy="4910064"/>
            <a:chOff x="857534" y="1015655"/>
            <a:chExt cx="3062479" cy="3316260"/>
          </a:xfrm>
        </p:grpSpPr>
        <p:sp>
          <p:nvSpPr>
            <p:cNvPr id="3" name="object 3"/>
            <p:cNvSpPr/>
            <p:nvPr/>
          </p:nvSpPr>
          <p:spPr>
            <a:xfrm>
              <a:off x="857534" y="1015655"/>
              <a:ext cx="3062479" cy="3316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315819" y="1637602"/>
              <a:ext cx="364347" cy="2425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42" marR="3977" indent="59649">
                <a:lnSpc>
                  <a:spcPts val="1409"/>
                </a:lnSpc>
              </a:pPr>
              <a:r>
                <a:rPr sz="1900" baseline="-20833" dirty="0">
                  <a:latin typeface="Comic Sans MS"/>
                  <a:cs typeface="Comic Sans MS"/>
                </a:rPr>
                <a:t>d </a:t>
              </a:r>
              <a:r>
                <a:rPr sz="1900" spc="-117" baseline="-20833" dirty="0">
                  <a:latin typeface="Comic Sans MS"/>
                  <a:cs typeface="Comic Sans MS"/>
                </a:rPr>
                <a:t> </a:t>
              </a:r>
              <a:r>
                <a:rPr sz="1300" dirty="0">
                  <a:latin typeface="Comic Sans MS"/>
                  <a:cs typeface="Comic Sans MS"/>
                </a:rPr>
                <a:t>t </a:t>
              </a:r>
              <a:r>
                <a:rPr sz="1300" spc="-8" dirty="0">
                  <a:latin typeface="Comic Sans MS"/>
                  <a:cs typeface="Comic Sans MS"/>
                </a:rPr>
                <a:t>p</a:t>
              </a:r>
              <a:endParaRPr sz="1300">
                <a:latin typeface="Comic Sans MS"/>
                <a:cs typeface="Comic Sans MS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706774" y="1788170"/>
              <a:ext cx="582088" cy="1702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42" marR="3977" indent="238597">
                <a:lnSpc>
                  <a:spcPct val="62500"/>
                </a:lnSpc>
              </a:pPr>
              <a:r>
                <a:rPr sz="1200" spc="5" baseline="26455" dirty="0">
                  <a:latin typeface="Comic Sans MS"/>
                  <a:cs typeface="Comic Sans MS"/>
                </a:rPr>
                <a:t>4</a:t>
              </a:r>
              <a:r>
                <a:rPr sz="1300" spc="-12" dirty="0">
                  <a:latin typeface="Comic Sans MS"/>
                  <a:cs typeface="Comic Sans MS"/>
                </a:rPr>
                <a:t>He</a:t>
              </a:r>
              <a:r>
                <a:rPr sz="1300" spc="-4" dirty="0">
                  <a:latin typeface="Comic Sans MS"/>
                  <a:cs typeface="Comic Sans MS"/>
                </a:rPr>
                <a:t> </a:t>
              </a:r>
              <a:r>
                <a:rPr sz="1200" spc="5" baseline="26455" dirty="0">
                  <a:latin typeface="Comic Sans MS"/>
                  <a:cs typeface="Comic Sans MS"/>
                </a:rPr>
                <a:t>3</a:t>
              </a:r>
              <a:r>
                <a:rPr sz="1300" spc="-12" dirty="0">
                  <a:latin typeface="Comic Sans MS"/>
                  <a:cs typeface="Comic Sans MS"/>
                </a:rPr>
                <a:t>He</a:t>
              </a:r>
              <a:endParaRPr sz="1300">
                <a:latin typeface="Comic Sans MS"/>
                <a:cs typeface="Comic Sans M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370111" y="2832596"/>
              <a:ext cx="932829" cy="7968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41"/>
                </a:spcBef>
              </a:pPr>
              <a:endParaRPr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400" dirty="0">
                <a:latin typeface="Times New Roman"/>
                <a:cs typeface="Times New Roman"/>
              </a:endParaRPr>
            </a:p>
            <a:p>
              <a:pPr>
                <a:spcBef>
                  <a:spcPts val="35"/>
                </a:spcBef>
              </a:pPr>
              <a:endParaRPr sz="1200" dirty="0">
                <a:latin typeface="Times New Roman"/>
                <a:cs typeface="Times New Roman"/>
              </a:endParaRPr>
            </a:p>
            <a:p>
              <a:pPr marL="129240"/>
              <a:r>
                <a:rPr sz="1300" dirty="0">
                  <a:latin typeface="Comic Sans MS"/>
                  <a:cs typeface="Comic Sans MS"/>
                </a:rPr>
                <a:t>n</a:t>
              </a:r>
            </a:p>
            <a:p>
              <a:pPr marL="9942">
                <a:spcBef>
                  <a:spcPts val="845"/>
                </a:spcBef>
              </a:pPr>
              <a:r>
                <a:rPr sz="1300" dirty="0">
                  <a:latin typeface="Comic Sans MS"/>
                  <a:cs typeface="Comic Sans MS"/>
                </a:rPr>
                <a:t>γ</a:t>
              </a: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80979" y="3013345"/>
            <a:ext cx="10642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42"/>
            <a:r>
              <a:rPr sz="1300" dirty="0">
                <a:latin typeface="Comic Sans MS"/>
                <a:cs typeface="Comic Sans MS"/>
              </a:rPr>
              <a:t>γ</a:t>
            </a:r>
            <a:endParaRPr sz="1300">
              <a:latin typeface="Comic Sans MS"/>
              <a:cs typeface="Comic Sans MS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636763" y="1268760"/>
            <a:ext cx="3388276" cy="2439199"/>
            <a:chOff x="4636763" y="1741796"/>
            <a:chExt cx="3388276" cy="1829399"/>
          </a:xfrm>
        </p:grpSpPr>
        <p:sp>
          <p:nvSpPr>
            <p:cNvPr id="8" name="object 8"/>
            <p:cNvSpPr/>
            <p:nvPr/>
          </p:nvSpPr>
          <p:spPr>
            <a:xfrm>
              <a:off x="4636763" y="1741796"/>
              <a:ext cx="3388276" cy="1829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551163" y="2471093"/>
              <a:ext cx="136834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42"/>
              <a:r>
                <a:rPr sz="1400" dirty="0">
                  <a:solidFill>
                    <a:schemeClr val="bg1"/>
                  </a:solidFill>
                  <a:latin typeface="Comic Sans MS"/>
                  <a:cs typeface="Comic Sans MS"/>
                </a:rPr>
                <a:t>d</a:t>
              </a:r>
              <a:endParaRPr sz="140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876959" y="2367359"/>
              <a:ext cx="114029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42"/>
              <a:r>
                <a:rPr sz="1400" dirty="0">
                  <a:solidFill>
                    <a:schemeClr val="bg1"/>
                  </a:solidFill>
                  <a:latin typeface="Comic Sans MS"/>
                  <a:cs typeface="Comic Sans MS"/>
                </a:rPr>
                <a:t>t</a:t>
              </a: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290527" y="2574828"/>
              <a:ext cx="126517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42"/>
              <a:r>
                <a:rPr sz="1400" spc="-8" dirty="0">
                  <a:solidFill>
                    <a:schemeClr val="bg1"/>
                  </a:solidFill>
                  <a:latin typeface="Comic Sans MS"/>
                  <a:cs typeface="Comic Sans MS"/>
                </a:rPr>
                <a:t>p</a:t>
              </a:r>
              <a:endParaRPr sz="140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6839527" y="2575937"/>
            <a:ext cx="756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977" algn="r"/>
            <a:r>
              <a:rPr lang="uk-UA" altLang="ja-JP" sz="1200" baseline="25462" dirty="0">
                <a:latin typeface="Comic Sans MS"/>
                <a:cs typeface="Comic Sans MS"/>
              </a:rPr>
              <a:t>3</a:t>
            </a:r>
            <a:r>
              <a:rPr lang="uk-UA" altLang="ja-JP" sz="1200" spc="-12" dirty="0">
                <a:latin typeface="Comic Sans MS"/>
                <a:cs typeface="Comic Sans MS"/>
              </a:rPr>
              <a:t>He</a:t>
            </a:r>
            <a:r>
              <a:rPr lang="uk-UA" altLang="ja-JP" sz="1200" spc="-8" dirty="0">
                <a:latin typeface="Comic Sans MS"/>
                <a:cs typeface="Comic Sans MS"/>
              </a:rPr>
              <a:t>,</a:t>
            </a:r>
            <a:r>
              <a:rPr lang="uk-UA" altLang="ja-JP" sz="1200" baseline="25462" dirty="0">
                <a:latin typeface="Comic Sans MS"/>
                <a:cs typeface="Comic Sans MS"/>
              </a:rPr>
              <a:t>4</a:t>
            </a:r>
            <a:r>
              <a:rPr lang="uk-UA" altLang="ja-JP" sz="1200" spc="-12" dirty="0">
                <a:latin typeface="Comic Sans MS"/>
                <a:cs typeface="Comic Sans MS"/>
              </a:rPr>
              <a:t>He</a:t>
            </a:r>
            <a:endParaRPr lang="uk-UA" altLang="ja-JP" sz="1200" dirty="0">
              <a:latin typeface="Comic Sans MS"/>
              <a:cs typeface="Comic Sans M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91000" y="5805264"/>
            <a:ext cx="136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omic Sans MS"/>
                <a:cs typeface="Comic Sans MS"/>
              </a:rPr>
              <a:t>Neutrons</a:t>
            </a:r>
            <a:endParaRPr lang="en-US" altLang="ja-JP" sz="2000" dirty="0" smtClean="0">
              <a:latin typeface="Comic Sans MS"/>
              <a:cs typeface="Comic Sans MS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4728715" y="4365104"/>
            <a:ext cx="2867621" cy="108012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1800" i="1" dirty="0" err="1" smtClean="0"/>
              <a:t>Mizuki</a:t>
            </a:r>
            <a:r>
              <a:rPr kumimoji="1" lang="en-US" altLang="ja-JP" sz="1800" i="1" dirty="0" smtClean="0"/>
              <a:t> KURATA-NISHIMURA </a:t>
            </a:r>
          </a:p>
          <a:p>
            <a:pPr marL="0" indent="0">
              <a:buNone/>
            </a:pPr>
            <a:r>
              <a:rPr lang="en-US" altLang="ja-JP" sz="1800" i="1" dirty="0" smtClean="0"/>
              <a:t>RIKEN, Japan</a:t>
            </a:r>
            <a:endParaRPr kumimoji="1" lang="en-US" altLang="ja-JP" sz="1800" i="1" dirty="0" smtClean="0"/>
          </a:p>
          <a:p>
            <a:pPr marL="0" indent="0">
              <a:buNone/>
            </a:pPr>
            <a:r>
              <a:rPr lang="en-US" altLang="ja-JP" sz="1600" i="1" dirty="0" smtClean="0"/>
              <a:t>For </a:t>
            </a:r>
            <a:r>
              <a:rPr lang="en-US" altLang="ja-JP" sz="1600" i="1" dirty="0" err="1" smtClean="0"/>
              <a:t>S</a:t>
            </a:r>
            <a:r>
              <a:rPr lang="en-US" altLang="ja-JP" sz="16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1600" i="1" dirty="0" err="1" smtClean="0"/>
              <a:t>RIT</a:t>
            </a:r>
            <a:r>
              <a:rPr lang="en-US" altLang="ja-JP" sz="1600" i="1" dirty="0" smtClean="0"/>
              <a:t>-TPC collaboration</a:t>
            </a:r>
            <a:endParaRPr kumimoji="1" lang="ja-JP" altLang="en-US" sz="1600" i="1" dirty="0"/>
          </a:p>
        </p:txBody>
      </p:sp>
      <p:sp>
        <p:nvSpPr>
          <p:cNvPr id="18" name="テキスト ボックス 11"/>
          <p:cNvSpPr txBox="1"/>
          <p:nvPr/>
        </p:nvSpPr>
        <p:spPr>
          <a:xfrm>
            <a:off x="5551163" y="3789040"/>
            <a:ext cx="247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>
                <a:latin typeface="Comic Sans MS"/>
                <a:cs typeface="Comic Sans MS"/>
              </a:rPr>
              <a:t>c</a:t>
            </a:r>
            <a:r>
              <a:rPr kumimoji="1" lang="en-US" altLang="ja-JP" sz="2000" dirty="0" smtClean="0">
                <a:latin typeface="Comic Sans MS"/>
                <a:cs typeface="Comic Sans MS"/>
              </a:rPr>
              <a:t>harged particles</a:t>
            </a:r>
            <a:endParaRPr lang="en-US" altLang="ja-JP" sz="2000" dirty="0" smtClean="0">
              <a:latin typeface="Comic Sans MS"/>
              <a:cs typeface="Comic Sans MS"/>
            </a:endParaRPr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33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 err="1" smtClean="0"/>
              <a:t>thanks</a:t>
            </a:r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err="1" smtClean="0"/>
              <a:t>interpreting</a:t>
            </a:r>
            <a:r>
              <a:rPr lang="de-DE" dirty="0" smtClean="0"/>
              <a:t> ASY-EOS I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endParaRPr lang="de-DE" dirty="0" smtClean="0"/>
          </a:p>
          <a:p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err="1" smtClean="0"/>
              <a:t>KRAB+NeuLAND</a:t>
            </a:r>
            <a:endParaRPr lang="de-DE" dirty="0" smtClean="0"/>
          </a:p>
          <a:p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NeuLAND</a:t>
            </a:r>
            <a:r>
              <a:rPr lang="de-DE" b="1" dirty="0" smtClean="0"/>
              <a:t> </a:t>
            </a:r>
            <a:r>
              <a:rPr lang="de-DE" b="1" dirty="0" err="1" smtClean="0"/>
              <a:t>through</a:t>
            </a:r>
            <a:r>
              <a:rPr lang="de-DE" b="1" dirty="0" smtClean="0"/>
              <a:t> </a:t>
            </a:r>
            <a:r>
              <a:rPr lang="de-DE" b="1" dirty="0" err="1" smtClean="0"/>
              <a:t>support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R3B</a:t>
            </a:r>
            <a:endParaRPr lang="de-DE" b="1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34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35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logo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43536"/>
            <a:ext cx="2012877" cy="13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ien_in2p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5314"/>
            <a:ext cx="1720412" cy="9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nsc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76" y="4505873"/>
            <a:ext cx="1327544" cy="16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logoinfn-picco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06" y="4046416"/>
            <a:ext cx="1577044" cy="1182784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minerv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07" y="1433121"/>
            <a:ext cx="1510013" cy="13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g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0" y="2930859"/>
            <a:ext cx="2867352" cy="152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uj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69170"/>
            <a:ext cx="1137980" cy="13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angielska_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119529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ir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4" y="5343536"/>
            <a:ext cx="1845858" cy="139783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3" descr="texa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43536"/>
            <a:ext cx="1652611" cy="13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4" descr="tu_darmstadt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4" y="2984220"/>
            <a:ext cx="2903194" cy="116486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4" y="4288352"/>
            <a:ext cx="3584190" cy="9408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6" descr="STFC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4" y="1433121"/>
            <a:ext cx="1433676" cy="14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7" descr="tr_gani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56390"/>
            <a:ext cx="2730144" cy="4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8" descr="unict-n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6" y="2780928"/>
            <a:ext cx="1356020" cy="14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22748" y="1124744"/>
            <a:ext cx="50985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spokespersons</a:t>
            </a:r>
            <a:r>
              <a:rPr lang="de-DE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P. </a:t>
            </a:r>
            <a:r>
              <a:rPr lang="de-DE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Russotto</a:t>
            </a:r>
            <a:r>
              <a:rPr lang="de-DE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(Catania)</a:t>
            </a:r>
          </a:p>
          <a:p>
            <a:r>
              <a:rPr lang="de-DE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R.C. Lemmon (</a:t>
            </a:r>
            <a:r>
              <a:rPr lang="de-DE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Daresbury</a:t>
            </a:r>
            <a:r>
              <a:rPr lang="de-DE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207" y="1916832"/>
            <a:ext cx="439158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 </a:t>
            </a:r>
            <a:r>
              <a:rPr lang="de-DE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Russotto</a:t>
            </a:r>
            <a:r>
              <a:rPr lang="de-DE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PRC </a:t>
            </a:r>
            <a:r>
              <a:rPr lang="en-US" altLang="en-US" dirty="0">
                <a:solidFill>
                  <a:srgbClr val="002060"/>
                </a:solidFill>
              </a:rPr>
              <a:t>94, 034608 (2016)</a:t>
            </a:r>
          </a:p>
          <a:p>
            <a:pPr algn="ctr">
              <a:spcBef>
                <a:spcPct val="0"/>
              </a:spcBef>
            </a:pPr>
            <a:r>
              <a:rPr lang="de-DE" altLang="en-US" dirty="0" smtClean="0">
                <a:solidFill>
                  <a:srgbClr val="000066"/>
                </a:solidFill>
              </a:rPr>
              <a:t>93 </a:t>
            </a:r>
            <a:r>
              <a:rPr lang="de-DE" altLang="en-US" dirty="0" err="1">
                <a:solidFill>
                  <a:srgbClr val="000066"/>
                </a:solidFill>
              </a:rPr>
              <a:t>authors</a:t>
            </a:r>
            <a:r>
              <a:rPr lang="de-DE" altLang="en-US" dirty="0">
                <a:solidFill>
                  <a:srgbClr val="000066"/>
                </a:solidFill>
              </a:rPr>
              <a:t> </a:t>
            </a:r>
            <a:r>
              <a:rPr lang="de-DE" altLang="en-US" dirty="0" err="1">
                <a:solidFill>
                  <a:srgbClr val="000066"/>
                </a:solidFill>
              </a:rPr>
              <a:t>from</a:t>
            </a:r>
            <a:r>
              <a:rPr lang="de-DE" altLang="en-US" dirty="0">
                <a:solidFill>
                  <a:srgbClr val="000066"/>
                </a:solidFill>
              </a:rPr>
              <a:t> 14 countries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615178" y="471236"/>
            <a:ext cx="3644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ASY-EOS, </a:t>
            </a:r>
            <a:r>
              <a:rPr lang="de-DE" sz="2400" dirty="0" err="1" smtClean="0">
                <a:solidFill>
                  <a:srgbClr val="000066"/>
                </a:solidFill>
              </a:rPr>
              <a:t>truly</a:t>
            </a:r>
            <a:r>
              <a:rPr lang="de-DE" sz="2400" dirty="0" smtClean="0">
                <a:solidFill>
                  <a:srgbClr val="000066"/>
                </a:solidFill>
              </a:rPr>
              <a:t> international</a:t>
            </a:r>
            <a:endParaRPr lang="en-US" sz="2400" dirty="0">
              <a:solidFill>
                <a:srgbClr val="000066"/>
              </a:solidFill>
            </a:endParaRPr>
          </a:p>
        </p:txBody>
      </p:sp>
      <p:cxnSp>
        <p:nvCxnSpPr>
          <p:cNvPr id="22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0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4" y="1"/>
            <a:ext cx="9181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19646" y="0"/>
            <a:ext cx="2324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Byungsik</a:t>
            </a:r>
            <a:r>
              <a:rPr lang="de-DE" sz="2800" dirty="0" smtClean="0">
                <a:solidFill>
                  <a:schemeClr val="bg1"/>
                </a:solidFill>
              </a:rPr>
              <a:t> Hong</a:t>
            </a:r>
          </a:p>
        </p:txBody>
      </p:sp>
    </p:spTree>
    <p:extLst>
      <p:ext uri="{BB962C8B-B14F-4D97-AF65-F5344CB8AC3E}">
        <p14:creationId xmlns:p14="http://schemas.microsoft.com/office/powerpoint/2010/main" val="36427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6" y="404664"/>
            <a:ext cx="4752526" cy="466670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91680" y="4763589"/>
            <a:ext cx="2302233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000066"/>
                </a:solidFill>
              </a:rPr>
              <a:t>Brown</a:t>
            </a:r>
            <a:r>
              <a:rPr lang="en-US" altLang="en-US" sz="1400" dirty="0">
                <a:solidFill>
                  <a:srgbClr val="000066"/>
                </a:solidFill>
              </a:rPr>
              <a:t>, PRL </a:t>
            </a:r>
            <a:r>
              <a:rPr lang="en-US" altLang="en-US" sz="1400" dirty="0" smtClean="0">
                <a:solidFill>
                  <a:srgbClr val="000066"/>
                </a:solidFill>
              </a:rPr>
              <a:t>111 (2013)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3044" y="5229200"/>
            <a:ext cx="8537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13 </a:t>
            </a:r>
            <a:r>
              <a:rPr lang="de-DE" dirty="0" err="1" smtClean="0">
                <a:solidFill>
                  <a:schemeClr val="bg1"/>
                </a:solidFill>
              </a:rPr>
              <a:t>Skyrme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fitted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ground-state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properties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doubly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magic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nuclei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E</a:t>
            </a:r>
            <a:r>
              <a:rPr lang="de-DE" baseline="-25000" dirty="0" err="1" smtClean="0">
                <a:solidFill>
                  <a:schemeClr val="bg1"/>
                </a:solidFill>
              </a:rPr>
              <a:t>sym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determined</a:t>
            </a:r>
            <a:r>
              <a:rPr lang="de-DE" dirty="0" smtClean="0">
                <a:solidFill>
                  <a:schemeClr val="bg1"/>
                </a:solidFill>
              </a:rPr>
              <a:t> at 0.1 fm</a:t>
            </a:r>
            <a:r>
              <a:rPr lang="de-DE" baseline="30000" dirty="0" smtClean="0">
                <a:solidFill>
                  <a:schemeClr val="bg1"/>
                </a:solidFill>
              </a:rPr>
              <a:t>-3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neutron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skin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determines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slope</a:t>
            </a:r>
            <a:r>
              <a:rPr lang="de-DE" dirty="0" smtClean="0">
                <a:solidFill>
                  <a:schemeClr val="bg1"/>
                </a:solidFill>
              </a:rPr>
              <a:t> at 0.1 fm</a:t>
            </a:r>
            <a:r>
              <a:rPr lang="de-DE" baseline="30000" dirty="0" smtClean="0">
                <a:solidFill>
                  <a:schemeClr val="bg1"/>
                </a:solidFill>
              </a:rPr>
              <a:t>-3</a:t>
            </a:r>
            <a:endParaRPr lang="de-DE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9" y="404664"/>
            <a:ext cx="3569221" cy="3327751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2699" y="3861048"/>
            <a:ext cx="2188420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000066"/>
                </a:solidFill>
              </a:rPr>
              <a:t>Brown</a:t>
            </a:r>
            <a:r>
              <a:rPr lang="en-US" altLang="en-US" sz="1400" dirty="0">
                <a:solidFill>
                  <a:srgbClr val="000066"/>
                </a:solidFill>
              </a:rPr>
              <a:t>, PRL </a:t>
            </a:r>
            <a:r>
              <a:rPr lang="en-US" altLang="en-US" sz="1400" dirty="0" smtClean="0">
                <a:solidFill>
                  <a:srgbClr val="000066"/>
                </a:solidFill>
              </a:rPr>
              <a:t>85 (2000)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80" y="1340768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FP</a:t>
            </a:r>
            <a:endParaRPr lang="de-DE" sz="240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253052" y="1710100"/>
            <a:ext cx="589744" cy="358439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38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9619"/>
          <a:stretch/>
        </p:blipFill>
        <p:spPr>
          <a:xfrm>
            <a:off x="147375" y="759276"/>
            <a:ext cx="8849251" cy="14751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94" y="2407163"/>
            <a:ext cx="7598813" cy="368613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7544" y="189801"/>
            <a:ext cx="8229128" cy="43088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45000"/>
            </a:pPr>
            <a:r>
              <a:rPr lang="it-IT" sz="2200" b="1" dirty="0" smtClean="0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ASY-EOS II </a:t>
            </a:r>
            <a:r>
              <a:rPr lang="it-IT" sz="2200" b="1" dirty="0" err="1" smtClean="0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proposal</a:t>
            </a:r>
            <a:endParaRPr lang="en-GB" sz="2200" b="1" dirty="0">
              <a:solidFill>
                <a:srgbClr val="3C0FD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WinFileSvG\KP3$Root\Wtraut\Eigene Dateien\S394\pics\2011 AsyEos in May\May 2011 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7295417" y="44624"/>
            <a:ext cx="1848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EAEAEA"/>
                </a:solidFill>
              </a:rPr>
              <a:t>CHIMERA</a:t>
            </a:r>
          </a:p>
          <a:p>
            <a:r>
              <a:rPr lang="de-DE" sz="2000" dirty="0" smtClean="0">
                <a:solidFill>
                  <a:srgbClr val="EAEAEA"/>
                </a:solidFill>
              </a:rPr>
              <a:t>LNS/Catania</a:t>
            </a:r>
          </a:p>
          <a:p>
            <a:r>
              <a:rPr lang="de-DE" sz="2000" dirty="0">
                <a:solidFill>
                  <a:srgbClr val="EAEAEA"/>
                </a:solidFill>
              </a:rPr>
              <a:t>352 </a:t>
            </a:r>
            <a:r>
              <a:rPr lang="de-DE" sz="2000" dirty="0" err="1" smtClean="0">
                <a:solidFill>
                  <a:srgbClr val="EAEAEA"/>
                </a:solidFill>
              </a:rPr>
              <a:t>modules</a:t>
            </a:r>
            <a:endParaRPr lang="de-DE" sz="2000" dirty="0">
              <a:solidFill>
                <a:srgbClr val="EAEAEA"/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chemeClr val="bg1"/>
                </a:solidFill>
              </a:rPr>
              <a:pPr algn="r"/>
              <a:t>4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6840001" cy="1371094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76278" y="48908"/>
            <a:ext cx="8229128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45000"/>
            </a:pPr>
            <a:r>
              <a:rPr lang="it-IT" sz="2000" b="1" dirty="0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ASY-EOS II </a:t>
            </a:r>
            <a:r>
              <a:rPr lang="it-IT" sz="2000" b="1" dirty="0" err="1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proposal</a:t>
            </a:r>
            <a:r>
              <a:rPr lang="it-IT" sz="2000" b="1" dirty="0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it-IT" sz="2000" b="1" dirty="0" err="1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UrQMD</a:t>
            </a:r>
            <a:r>
              <a:rPr lang="it-IT" sz="2000" b="1" dirty="0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rgbClr val="3C0FDF"/>
                </a:solidFill>
                <a:latin typeface="Comic Sans MS" pitchFamily="66" charset="0"/>
                <a:cs typeface="Times New Roman" pitchFamily="18" charset="0"/>
              </a:rPr>
              <a:t>predictions</a:t>
            </a:r>
            <a:endParaRPr lang="it-IT" sz="2000" b="1" dirty="0">
              <a:solidFill>
                <a:srgbClr val="3C0FD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42" y="2492896"/>
            <a:ext cx="4559076" cy="309600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-120947" y="2327868"/>
            <a:ext cx="7434926" cy="4031144"/>
            <a:chOff x="-120947" y="2327868"/>
            <a:chExt cx="7434926" cy="403114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1" y="2564904"/>
              <a:ext cx="4559089" cy="3096000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-120947" y="2327868"/>
              <a:ext cx="4713324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aseline="30000" dirty="0">
                  <a:latin typeface="Comic Sans MS" pitchFamily="66" charset="0"/>
                </a:rPr>
                <a:t>At </a:t>
              </a:r>
              <a:r>
                <a:rPr lang="it-IT" sz="2800" baseline="30000" dirty="0" err="1" smtClean="0">
                  <a:latin typeface="Comic Sans MS" pitchFamily="66" charset="0"/>
                </a:rPr>
                <a:t>midvelocity</a:t>
              </a:r>
              <a:r>
                <a:rPr lang="it-IT" sz="2800" baseline="30000" dirty="0" smtClean="0">
                  <a:latin typeface="Comic Sans MS" pitchFamily="66" charset="0"/>
                </a:rPr>
                <a:t> b/</a:t>
              </a:r>
              <a:r>
                <a:rPr lang="it-IT" sz="2800" baseline="30000" dirty="0" err="1" smtClean="0">
                  <a:latin typeface="Comic Sans MS" pitchFamily="66" charset="0"/>
                </a:rPr>
                <a:t>bred</a:t>
              </a:r>
              <a:r>
                <a:rPr lang="it-IT" sz="2800" baseline="30000" dirty="0" smtClean="0">
                  <a:latin typeface="Comic Sans MS" pitchFamily="66" charset="0"/>
                </a:rPr>
                <a:t> &lt;0.53</a:t>
              </a:r>
              <a:endParaRPr lang="it-IT" sz="2800" baseline="30000" dirty="0">
                <a:latin typeface="Comic Sans MS" pitchFamily="66" charset="0"/>
              </a:endParaRPr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12911" y="5660904"/>
              <a:ext cx="3899291" cy="698108"/>
              <a:chOff x="35496" y="6150640"/>
              <a:chExt cx="3899291" cy="698108"/>
            </a:xfrm>
          </p:grpSpPr>
          <p:pic>
            <p:nvPicPr>
              <p:cNvPr id="8" name="Picture 12"/>
              <p:cNvPicPr/>
              <p:nvPr/>
            </p:nvPicPr>
            <p:blipFill rotWithShape="1">
              <a:blip r:embed="rId5" cstate="print"/>
              <a:srcRect t="50265"/>
              <a:stretch/>
            </p:blipFill>
            <p:spPr>
              <a:xfrm>
                <a:off x="108260" y="6300068"/>
                <a:ext cx="3826527" cy="548680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/>
              <p:nvPr/>
            </p:nvPicPr>
            <p:blipFill rotWithShape="1">
              <a:blip r:embed="rId5" cstate="print"/>
              <a:srcRect r="88386" b="46454"/>
              <a:stretch/>
            </p:blipFill>
            <p:spPr>
              <a:xfrm>
                <a:off x="35496" y="6150640"/>
                <a:ext cx="444423" cy="590728"/>
              </a:xfrm>
              <a:prstGeom prst="rect">
                <a:avLst/>
              </a:prstGeom>
            </p:spPr>
          </p:pic>
        </p:grpSp>
        <p:sp>
          <p:nvSpPr>
            <p:cNvPr id="13" name="CasellaDiTesto 12"/>
            <p:cNvSpPr txBox="1"/>
            <p:nvPr/>
          </p:nvSpPr>
          <p:spPr>
            <a:xfrm>
              <a:off x="4283968" y="5900006"/>
              <a:ext cx="303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Stiff</a:t>
              </a:r>
              <a:r>
                <a: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=1.5, Soft 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=0.5</a:t>
              </a:r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012498" y="1715659"/>
            <a:ext cx="5688632" cy="33854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excitation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to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resolving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/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40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32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" name="Textfeld 2"/>
          <p:cNvSpPr txBox="1"/>
          <p:nvPr/>
        </p:nvSpPr>
        <p:spPr>
          <a:xfrm>
            <a:off x="1803273" y="4592699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</a:rPr>
              <a:t>from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</a:rPr>
              <a:t>n-skins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5" name="Gerade Verbindung mit Pfeil 3"/>
          <p:cNvCxnSpPr/>
          <p:nvPr/>
        </p:nvCxnSpPr>
        <p:spPr>
          <a:xfrm flipV="1">
            <a:off x="827584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/>
          <p:nvPr/>
        </p:nvCxnSpPr>
        <p:spPr>
          <a:xfrm flipV="1">
            <a:off x="1376224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9"/>
          <p:cNvCxnSpPr/>
          <p:nvPr/>
        </p:nvCxnSpPr>
        <p:spPr>
          <a:xfrm flipV="1">
            <a:off x="1691680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10"/>
          <p:cNvCxnSpPr/>
          <p:nvPr/>
        </p:nvCxnSpPr>
        <p:spPr>
          <a:xfrm flipV="1">
            <a:off x="3419872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11"/>
          <p:cNvCxnSpPr/>
          <p:nvPr/>
        </p:nvCxnSpPr>
        <p:spPr>
          <a:xfrm flipV="1">
            <a:off x="3707904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1"/>
          <p:cNvCxnSpPr/>
          <p:nvPr/>
        </p:nvCxnSpPr>
        <p:spPr>
          <a:xfrm flipV="1">
            <a:off x="6300192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395536" y="447055"/>
            <a:ext cx="591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average: L = 58.8865 MeV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228184" y="1124744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66"/>
                </a:solidFill>
              </a:rPr>
              <a:t>Li </a:t>
            </a:r>
            <a:r>
              <a:rPr lang="de-DE" sz="1400" dirty="0" err="1" smtClean="0">
                <a:solidFill>
                  <a:srgbClr val="000066"/>
                </a:solidFill>
              </a:rPr>
              <a:t>and</a:t>
            </a:r>
            <a:r>
              <a:rPr lang="de-DE" sz="1400" dirty="0" smtClean="0">
                <a:solidFill>
                  <a:srgbClr val="000066"/>
                </a:solidFill>
              </a:rPr>
              <a:t> Han, PLB 727 (2013)</a:t>
            </a:r>
            <a:endParaRPr lang="de-DE" sz="1400" dirty="0">
              <a:solidFill>
                <a:srgbClr val="0000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5157192"/>
            <a:ext cx="258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neutron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skins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masses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collective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excitations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isospin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diffusion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28184" y="5157192"/>
            <a:ext cx="2605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 smtClean="0">
                <a:solidFill>
                  <a:schemeClr val="bg1"/>
                </a:solidFill>
              </a:rPr>
              <a:t>crust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oscillations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</a:rPr>
              <a:t>r-mode </a:t>
            </a:r>
            <a:r>
              <a:rPr lang="de-DE" dirty="0" err="1" smtClean="0">
                <a:solidFill>
                  <a:schemeClr val="bg1"/>
                </a:solidFill>
              </a:rPr>
              <a:t>instabilities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err="1" smtClean="0">
                <a:solidFill>
                  <a:schemeClr val="bg1"/>
                </a:solidFill>
              </a:rPr>
              <a:t>mass</a:t>
            </a:r>
            <a:r>
              <a:rPr lang="de-DE" dirty="0" smtClean="0">
                <a:solidFill>
                  <a:schemeClr val="bg1"/>
                </a:solidFill>
              </a:rPr>
              <a:t>-radius </a:t>
            </a:r>
            <a:r>
              <a:rPr lang="de-DE" dirty="0" err="1" smtClean="0">
                <a:solidFill>
                  <a:schemeClr val="bg1"/>
                </a:solidFill>
              </a:rPr>
              <a:t>analysis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1412776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66"/>
                </a:solidFill>
              </a:rPr>
              <a:t>(L=3p</a:t>
            </a:r>
            <a:r>
              <a:rPr lang="de-DE" sz="1600" baseline="-25000" dirty="0" smtClean="0">
                <a:solidFill>
                  <a:srgbClr val="000066"/>
                </a:solidFill>
              </a:rPr>
              <a:t>0</a:t>
            </a:r>
            <a:r>
              <a:rPr lang="de-DE" sz="1600" dirty="0" smtClean="0">
                <a:solidFill>
                  <a:srgbClr val="000066"/>
                </a:solidFill>
              </a:rPr>
              <a:t>/</a:t>
            </a:r>
            <a:r>
              <a:rPr lang="el-GR" sz="1600" dirty="0" smtClean="0">
                <a:solidFill>
                  <a:srgbClr val="000066"/>
                </a:solidFill>
              </a:rPr>
              <a:t>ρ</a:t>
            </a:r>
            <a:r>
              <a:rPr lang="de-DE" sz="1600" baseline="-25000" dirty="0" smtClean="0">
                <a:solidFill>
                  <a:srgbClr val="000066"/>
                </a:solidFill>
              </a:rPr>
              <a:t>0</a:t>
            </a:r>
            <a:r>
              <a:rPr lang="de-DE" sz="1600" dirty="0" smtClean="0">
                <a:solidFill>
                  <a:srgbClr val="000066"/>
                </a:solidFill>
              </a:rPr>
              <a:t>)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41</a:t>
            </a:fld>
            <a:endParaRPr lang="de-DE" sz="1600" dirty="0">
              <a:solidFill>
                <a:srgbClr val="000066"/>
              </a:solidFill>
            </a:endParaRPr>
          </a:p>
        </p:txBody>
      </p:sp>
      <p:grpSp>
        <p:nvGrpSpPr>
          <p:cNvPr id="20" name="Gruppo 2"/>
          <p:cNvGrpSpPr/>
          <p:nvPr/>
        </p:nvGrpSpPr>
        <p:grpSpPr>
          <a:xfrm>
            <a:off x="6164709" y="2462699"/>
            <a:ext cx="783555" cy="750277"/>
            <a:chOff x="6193538" y="4262899"/>
            <a:chExt cx="639539" cy="750277"/>
          </a:xfrm>
        </p:grpSpPr>
        <p:cxnSp>
          <p:nvCxnSpPr>
            <p:cNvPr id="21" name="Connettore 1 3"/>
            <p:cNvCxnSpPr/>
            <p:nvPr/>
          </p:nvCxnSpPr>
          <p:spPr>
            <a:xfrm>
              <a:off x="6621320" y="4581128"/>
              <a:ext cx="0" cy="43204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o 16"/>
            <p:cNvGrpSpPr/>
            <p:nvPr/>
          </p:nvGrpSpPr>
          <p:grpSpPr>
            <a:xfrm>
              <a:off x="6193538" y="4262899"/>
              <a:ext cx="639539" cy="750277"/>
              <a:chOff x="6193538" y="4262899"/>
              <a:chExt cx="639539" cy="750277"/>
            </a:xfrm>
          </p:grpSpPr>
          <p:cxnSp>
            <p:nvCxnSpPr>
              <p:cNvPr id="23" name="Connettore 1 8"/>
              <p:cNvCxnSpPr/>
              <p:nvPr/>
            </p:nvCxnSpPr>
            <p:spPr>
              <a:xfrm>
                <a:off x="6513308" y="4581128"/>
                <a:ext cx="216024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18"/>
              <p:cNvCxnSpPr/>
              <p:nvPr/>
            </p:nvCxnSpPr>
            <p:spPr>
              <a:xfrm>
                <a:off x="6513308" y="5013176"/>
                <a:ext cx="216024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e 14"/>
              <p:cNvSpPr/>
              <p:nvPr/>
            </p:nvSpPr>
            <p:spPr>
              <a:xfrm>
                <a:off x="6557845" y="4725144"/>
                <a:ext cx="126950" cy="1440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CasellaDiTesto 15"/>
              <p:cNvSpPr txBox="1"/>
              <p:nvPr/>
            </p:nvSpPr>
            <p:spPr>
              <a:xfrm>
                <a:off x="6193538" y="4262899"/>
                <a:ext cx="63953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ASY-EOS</a:t>
                </a:r>
              </a:p>
            </p:txBody>
          </p:sp>
        </p:grpSp>
      </p:grpSp>
      <p:sp>
        <p:nvSpPr>
          <p:cNvPr id="12" name="Textfeld 11"/>
          <p:cNvSpPr txBox="1"/>
          <p:nvPr/>
        </p:nvSpPr>
        <p:spPr>
          <a:xfrm>
            <a:off x="6996471" y="4365104"/>
            <a:ext cx="1837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 smtClean="0">
                <a:solidFill>
                  <a:srgbClr val="000066"/>
                </a:solidFill>
              </a:rPr>
              <a:t>observation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of</a:t>
            </a:r>
            <a:endParaRPr lang="de-DE" dirty="0" smtClean="0">
              <a:solidFill>
                <a:srgbClr val="000066"/>
              </a:solidFill>
            </a:endParaRPr>
          </a:p>
          <a:p>
            <a:pPr algn="r"/>
            <a:r>
              <a:rPr lang="de-DE" dirty="0" err="1" smtClean="0">
                <a:solidFill>
                  <a:srgbClr val="000066"/>
                </a:solidFill>
              </a:rPr>
              <a:t>neutron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stars</a:t>
            </a:r>
            <a:endParaRPr lang="de-DE" dirty="0">
              <a:solidFill>
                <a:srgbClr val="000066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2699792" y="5903694"/>
            <a:ext cx="28803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87288"/>
            <a:ext cx="68008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151939" y="6183313"/>
            <a:ext cx="6156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 dirty="0" err="1">
                <a:solidFill>
                  <a:schemeClr val="bg1"/>
                </a:solidFill>
              </a:rPr>
              <a:t>from</a:t>
            </a:r>
            <a:r>
              <a:rPr lang="de-DE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Zhang and Chen, </a:t>
            </a:r>
            <a:r>
              <a:rPr lang="pt-BR" sz="1800" dirty="0">
                <a:solidFill>
                  <a:schemeClr val="bg1"/>
                </a:solidFill>
              </a:rPr>
              <a:t>Phys. Rev. C 92, 031301(R) (2015)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57200"/>
            <a:ext cx="5937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762000" y="5791200"/>
            <a:ext cx="804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from Taranto, Baldo, Burgio</a:t>
            </a:r>
            <a:r>
              <a:rPr lang="en-US" altLang="en-US" sz="1800"/>
              <a:t>, PRC 87, 045803 (2013)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only BHF+UVIX TBF meets all the constraints from HIC and NS observations</a:t>
            </a: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43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2437"/>
            <a:ext cx="9144000" cy="69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WinFileSvG\KP3$Root\Wtraut\Eigene Dateien\powerpoint\2015 files\Wiss. fuer alle\739635main_nicer_freespac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980728"/>
            <a:ext cx="921702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7055"/>
            <a:ext cx="6972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astrophysical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802635" y="1196752"/>
            <a:ext cx="48406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NICER on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ISS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Neutron-star </a:t>
            </a:r>
            <a:r>
              <a:rPr lang="de-DE" dirty="0" err="1">
                <a:solidFill>
                  <a:schemeClr val="bg1"/>
                </a:solidFill>
              </a:rPr>
              <a:t>Interior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Composition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Explorer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56 X-</a:t>
            </a:r>
            <a:r>
              <a:rPr lang="de-DE" dirty="0" err="1" smtClean="0">
                <a:solidFill>
                  <a:schemeClr val="bg1"/>
                </a:solidFill>
              </a:rPr>
              <a:t>ray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concentrators</a:t>
            </a:r>
            <a:r>
              <a:rPr lang="de-DE" dirty="0" smtClean="0">
                <a:solidFill>
                  <a:schemeClr val="bg1"/>
                </a:solidFill>
              </a:rPr>
              <a:t> (0.2-12 </a:t>
            </a:r>
            <a:r>
              <a:rPr lang="de-DE" dirty="0" err="1" smtClean="0">
                <a:solidFill>
                  <a:schemeClr val="bg1"/>
                </a:solidFill>
              </a:rPr>
              <a:t>keV</a:t>
            </a:r>
            <a:r>
              <a:rPr lang="de-DE" dirty="0" smtClean="0">
                <a:solidFill>
                  <a:schemeClr val="bg1"/>
                </a:solidFill>
              </a:rPr>
              <a:t>, 100 </a:t>
            </a:r>
            <a:r>
              <a:rPr lang="de-DE" dirty="0" err="1" smtClean="0">
                <a:solidFill>
                  <a:schemeClr val="bg1"/>
                </a:solidFill>
              </a:rPr>
              <a:t>ns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   </a:t>
            </a:r>
            <a:r>
              <a:rPr lang="de-DE" dirty="0" err="1" smtClean="0">
                <a:solidFill>
                  <a:schemeClr val="bg1"/>
                </a:solidFill>
              </a:rPr>
              <a:t>measures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time </a:t>
            </a:r>
            <a:r>
              <a:rPr lang="de-DE" dirty="0" err="1" smtClean="0">
                <a:solidFill>
                  <a:schemeClr val="bg1"/>
                </a:solidFill>
              </a:rPr>
              <a:t>resolved</a:t>
            </a:r>
            <a:r>
              <a:rPr lang="de-DE" dirty="0" smtClean="0">
                <a:solidFill>
                  <a:schemeClr val="bg1"/>
                </a:solidFill>
              </a:rPr>
              <a:t> X-</a:t>
            </a:r>
            <a:r>
              <a:rPr lang="de-DE" dirty="0" err="1" smtClean="0">
                <a:solidFill>
                  <a:schemeClr val="bg1"/>
                </a:solidFill>
              </a:rPr>
              <a:t>ray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emissions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neutron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stars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launched</a:t>
            </a:r>
            <a:r>
              <a:rPr lang="de-DE" dirty="0">
                <a:solidFill>
                  <a:schemeClr val="bg1"/>
                </a:solidFill>
              </a:rPr>
              <a:t> on June 3, 2017, at 17:07 </a:t>
            </a:r>
            <a:r>
              <a:rPr lang="de-DE" dirty="0" smtClean="0">
                <a:solidFill>
                  <a:schemeClr val="bg1"/>
                </a:solidFill>
              </a:rPr>
              <a:t>EDT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NICER </a:t>
            </a:r>
            <a:r>
              <a:rPr lang="de-DE" dirty="0" err="1" smtClean="0">
                <a:solidFill>
                  <a:schemeClr val="bg1"/>
                </a:solidFill>
              </a:rPr>
              <a:t>science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program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started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July</a:t>
            </a:r>
            <a:r>
              <a:rPr lang="de-DE" dirty="0" smtClean="0">
                <a:solidFill>
                  <a:schemeClr val="bg1"/>
                </a:solidFill>
              </a:rPr>
              <a:t> 2017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37944" y="6361583"/>
            <a:ext cx="1361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source:NASA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chemeClr val="bg1"/>
                </a:solidFill>
              </a:rPr>
              <a:pPr algn="r"/>
              <a:t>45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-82156"/>
            <a:ext cx="9143998" cy="70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2165955"/>
            <a:ext cx="18168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gravitational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light </a:t>
            </a:r>
            <a:r>
              <a:rPr lang="de-DE" sz="2400" dirty="0" err="1" smtClean="0">
                <a:solidFill>
                  <a:srgbClr val="FF0000"/>
                </a:solidFill>
              </a:rPr>
              <a:t>bending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   </a:t>
            </a:r>
            <a:r>
              <a:rPr lang="el-GR" sz="2400" dirty="0" smtClean="0">
                <a:solidFill>
                  <a:srgbClr val="FF0000"/>
                </a:solidFill>
              </a:rPr>
              <a:t>±</a:t>
            </a:r>
            <a:r>
              <a:rPr lang="el-GR" sz="2400" dirty="0">
                <a:solidFill>
                  <a:srgbClr val="FF0000"/>
                </a:solidFill>
              </a:rPr>
              <a:t>5% (3σ)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78" y="1268760"/>
            <a:ext cx="4469044" cy="47525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615178" y="471236"/>
            <a:ext cx="8304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accuracy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±5% in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172850" y="6042774"/>
            <a:ext cx="4798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 smtClean="0">
                <a:solidFill>
                  <a:schemeClr val="bg1"/>
                </a:solidFill>
              </a:rPr>
              <a:t>Özel et al.,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arXiv</a:t>
            </a:r>
            <a:r>
              <a:rPr lang="de-DE" altLang="de-DE" sz="1600" dirty="0" smtClean="0">
                <a:solidFill>
                  <a:schemeClr val="bg1"/>
                </a:solidFill>
              </a:rPr>
              <a:t>: 1512.03067 [astro-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ph.HE</a:t>
            </a:r>
            <a:r>
              <a:rPr lang="de-DE" altLang="de-DE" sz="1600" dirty="0" smtClean="0">
                <a:solidFill>
                  <a:schemeClr val="bg1"/>
                </a:solidFill>
              </a:rPr>
              <a:t>]</a:t>
            </a:r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48264" y="2204864"/>
            <a:ext cx="2170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0066"/>
                </a:solidFill>
              </a:rPr>
              <a:t>goal</a:t>
            </a:r>
            <a:r>
              <a:rPr lang="de-DE" sz="2000" dirty="0">
                <a:solidFill>
                  <a:srgbClr val="000066"/>
                </a:solidFill>
              </a:rPr>
              <a:t>: ±5% </a:t>
            </a:r>
            <a:endParaRPr lang="de-DE" sz="2000" dirty="0" smtClean="0">
              <a:solidFill>
                <a:srgbClr val="000066"/>
              </a:solidFill>
            </a:endParaRPr>
          </a:p>
          <a:p>
            <a:r>
              <a:rPr lang="de-DE" sz="2000" dirty="0" smtClean="0">
                <a:solidFill>
                  <a:srgbClr val="000066"/>
                </a:solidFill>
              </a:rPr>
              <a:t>in </a:t>
            </a:r>
            <a:r>
              <a:rPr lang="de-DE" sz="2000" dirty="0" err="1" smtClean="0">
                <a:solidFill>
                  <a:srgbClr val="000066"/>
                </a:solidFill>
              </a:rPr>
              <a:t>radius</a:t>
            </a:r>
            <a:r>
              <a:rPr lang="de-DE" sz="2000" dirty="0" smtClean="0">
                <a:solidFill>
                  <a:srgbClr val="000066"/>
                </a:solidFill>
              </a:rPr>
              <a:t> </a:t>
            </a:r>
            <a:r>
              <a:rPr lang="de-DE" sz="2000" dirty="0" err="1" smtClean="0">
                <a:solidFill>
                  <a:srgbClr val="000066"/>
                </a:solidFill>
              </a:rPr>
              <a:t>and</a:t>
            </a:r>
            <a:r>
              <a:rPr lang="de-DE" sz="2000" dirty="0" smtClean="0">
                <a:solidFill>
                  <a:srgbClr val="000066"/>
                </a:solidFill>
              </a:rPr>
              <a:t> </a:t>
            </a:r>
            <a:r>
              <a:rPr lang="de-DE" sz="2000" dirty="0" err="1" smtClean="0">
                <a:solidFill>
                  <a:srgbClr val="000066"/>
                </a:solidFill>
              </a:rPr>
              <a:t>mass</a:t>
            </a:r>
            <a:endParaRPr lang="de-DE" sz="2000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6948264" y="2912750"/>
            <a:ext cx="504056" cy="5882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436096" y="2912750"/>
            <a:ext cx="3096344" cy="21724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47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1" y="1700808"/>
            <a:ext cx="833735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48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9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ct2010 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0" descr="HPIM24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90" y="762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1" descr="May 2011 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71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\\WinFileSvG\KP3$Root\Wtraut\Eigene Dateien\My Pictures\2010 Chimera Oct\Oct2010 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19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chemeClr val="bg1"/>
                </a:solidFill>
              </a:rPr>
              <a:pPr algn="r"/>
              <a:t>5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5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40180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i="1" dirty="0"/>
              <a:t>on our way to ASY-EOS II 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 err="1" smtClean="0"/>
              <a:t>thanks</a:t>
            </a:r>
            <a:endParaRPr lang="de-DE" dirty="0" smtClean="0"/>
          </a:p>
          <a:p>
            <a:r>
              <a:rPr lang="de-DE" b="1" dirty="0" err="1" smtClean="0"/>
              <a:t>where</a:t>
            </a:r>
            <a:r>
              <a:rPr lang="de-DE" b="1" dirty="0" smtClean="0"/>
              <a:t> </a:t>
            </a: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now</a:t>
            </a:r>
            <a:endParaRPr lang="de-DE" b="1" dirty="0" smtClean="0"/>
          </a:p>
          <a:p>
            <a:r>
              <a:rPr lang="de-DE" dirty="0" err="1" smtClean="0"/>
              <a:t>interpreting</a:t>
            </a:r>
            <a:r>
              <a:rPr lang="de-DE" dirty="0" smtClean="0"/>
              <a:t> ASY-EOS I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endParaRPr lang="de-DE" dirty="0" smtClean="0"/>
          </a:p>
          <a:p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err="1" smtClean="0"/>
              <a:t>KRAB+NeuLAND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R3B</a:t>
            </a:r>
            <a:endParaRPr lang="de-DE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6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05" y="1226028"/>
            <a:ext cx="4536790" cy="4435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5312499" y="3491716"/>
            <a:ext cx="166263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altLang="en-US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0.7±0.2</a:t>
            </a:r>
            <a:endParaRPr lang="en-US" altLang="en-US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L=72±13 </a:t>
            </a:r>
            <a:r>
              <a:rPr 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en-US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Arrow Connector 4"/>
          <p:cNvCxnSpPr/>
          <p:nvPr/>
        </p:nvCxnSpPr>
        <p:spPr>
          <a:xfrm flipH="1" flipV="1">
            <a:off x="5940152" y="2790220"/>
            <a:ext cx="285711" cy="710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229949" y="5733256"/>
            <a:ext cx="4684103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FOPI-LAND: </a:t>
            </a:r>
            <a:r>
              <a:rPr lang="de-DE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Russotto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PLB 697 (2011)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15178" y="471236"/>
            <a:ext cx="6324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acceptance-integrated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ratios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93087" y="6093296"/>
            <a:ext cx="4356257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ASY-EOS: Russotto et al. PRC 94 (2016)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7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382256"/>
            <a:ext cx="4605028" cy="4639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4192" y="1382256"/>
            <a:ext cx="4559808" cy="4639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615178" y="471236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36726" y="6165304"/>
            <a:ext cx="2470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∙∙∙∙∙∙∙∙∙  APR --------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1725" y="105273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FOPI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488" y="1052736"/>
            <a:ext cx="12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ASY-EOS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1635" y="6002704"/>
            <a:ext cx="206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graphics</a:t>
            </a:r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Y. Leifels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1584" y="2996952"/>
            <a:ext cx="546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2924944"/>
            <a:ext cx="763538" cy="2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8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0192" y="1124744"/>
            <a:ext cx="457200" cy="19432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91680" y="1124744"/>
            <a:ext cx="457200" cy="194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3528" y="6002704"/>
            <a:ext cx="338585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 err="1" smtClean="0">
                <a:solidFill>
                  <a:schemeClr val="bg1"/>
                </a:solidFill>
              </a:rPr>
              <a:t>model</a:t>
            </a:r>
            <a:r>
              <a:rPr lang="de-DE" altLang="en-US" sz="1400" dirty="0" smtClean="0">
                <a:solidFill>
                  <a:schemeClr val="bg1"/>
                </a:solidFill>
              </a:rPr>
              <a:t> </a:t>
            </a:r>
            <a:r>
              <a:rPr lang="de-DE" altLang="en-US" sz="1400" dirty="0" err="1" smtClean="0">
                <a:solidFill>
                  <a:schemeClr val="bg1"/>
                </a:solidFill>
              </a:rPr>
              <a:t>predictions</a:t>
            </a:r>
            <a:r>
              <a:rPr lang="de-DE" altLang="en-US" sz="1400" dirty="0" smtClean="0">
                <a:solidFill>
                  <a:schemeClr val="bg1"/>
                </a:solidFill>
              </a:rPr>
              <a:t> </a:t>
            </a:r>
            <a:r>
              <a:rPr lang="de-DE" altLang="en-US" sz="1400" dirty="0" err="1" smtClean="0">
                <a:solidFill>
                  <a:schemeClr val="bg1"/>
                </a:solidFill>
              </a:rPr>
              <a:t>from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Fuchs </a:t>
            </a:r>
            <a:r>
              <a:rPr lang="en-US" altLang="en-US" sz="1400" dirty="0">
                <a:solidFill>
                  <a:schemeClr val="bg1"/>
                </a:solidFill>
              </a:rPr>
              <a:t>and </a:t>
            </a:r>
            <a:r>
              <a:rPr lang="en-US" altLang="en-US" sz="1400" dirty="0" err="1">
                <a:solidFill>
                  <a:schemeClr val="bg1"/>
                </a:solidFill>
              </a:rPr>
              <a:t>Wolter</a:t>
            </a:r>
            <a:r>
              <a:rPr lang="en-US" altLang="en-US" sz="1400" dirty="0">
                <a:solidFill>
                  <a:schemeClr val="bg1"/>
                </a:solidFill>
              </a:rPr>
              <a:t>,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EPJA </a:t>
            </a:r>
            <a:r>
              <a:rPr lang="en-US" altLang="en-US" sz="1400" dirty="0">
                <a:solidFill>
                  <a:schemeClr val="bg1"/>
                </a:solidFill>
              </a:rPr>
              <a:t>30 (2006</a:t>
            </a:r>
            <a:r>
              <a:rPr lang="en-US" altLang="en-US" sz="1400" dirty="0" smtClean="0">
                <a:solidFill>
                  <a:schemeClr val="bg1"/>
                </a:solidFill>
              </a:rPr>
              <a:t>)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31301" r="3690" b="3574"/>
          <a:stretch/>
        </p:blipFill>
        <p:spPr bwMode="auto">
          <a:xfrm>
            <a:off x="467544" y="1556792"/>
            <a:ext cx="3763398" cy="3744416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27984" y="1556792"/>
            <a:ext cx="4248472" cy="4543128"/>
            <a:chOff x="4139952" y="1196752"/>
            <a:chExt cx="4536504" cy="5040560"/>
          </a:xfrm>
        </p:grpSpPr>
        <p:sp>
          <p:nvSpPr>
            <p:cNvPr id="2" name="Rectangle 1"/>
            <p:cNvSpPr/>
            <p:nvPr/>
          </p:nvSpPr>
          <p:spPr>
            <a:xfrm>
              <a:off x="4139952" y="1196752"/>
              <a:ext cx="4536504" cy="504056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Z:\papers\asyeos\cozma\sensitivity_flowratio_asyeos_paper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72" y="1340768"/>
              <a:ext cx="4104468" cy="464782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00066"/>
              </a:solidFill>
            </a:ln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1560" y="1146230"/>
            <a:ext cx="39604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66"/>
                </a:solidFill>
              </a:rPr>
              <a:t>Dan </a:t>
            </a:r>
            <a:r>
              <a:rPr lang="en-US" altLang="en-US" sz="1600" dirty="0" err="1" smtClean="0">
                <a:solidFill>
                  <a:srgbClr val="000066"/>
                </a:solidFill>
              </a:rPr>
              <a:t>Cozma</a:t>
            </a:r>
            <a:r>
              <a:rPr lang="en-US" altLang="en-US" sz="1600" dirty="0" smtClean="0">
                <a:solidFill>
                  <a:srgbClr val="000066"/>
                </a:solidFill>
              </a:rPr>
              <a:t> using </a:t>
            </a:r>
            <a:r>
              <a:rPr lang="en-US" altLang="en-US" sz="1600" dirty="0" err="1" smtClean="0">
                <a:solidFill>
                  <a:srgbClr val="000066"/>
                </a:solidFill>
              </a:rPr>
              <a:t>Tübingen</a:t>
            </a:r>
            <a:r>
              <a:rPr lang="en-US" altLang="en-US" sz="1600" dirty="0" smtClean="0">
                <a:solidFill>
                  <a:srgbClr val="000066"/>
                </a:solidFill>
              </a:rPr>
              <a:t> QMD</a:t>
            </a:r>
            <a:endParaRPr lang="en-US" altLang="en-US" sz="1600" dirty="0">
              <a:solidFill>
                <a:srgbClr val="000066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095766" y="3140968"/>
            <a:ext cx="3801" cy="108012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823414" y="1146230"/>
            <a:ext cx="345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e-DE" sz="16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ifference</a:t>
            </a:r>
            <a:r>
              <a:rPr lang="de-DE" sz="16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6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de-DE" sz="16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lliptic</a:t>
            </a:r>
            <a:r>
              <a:rPr lang="de-DE" sz="16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de-DE" sz="16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de-DE" sz="16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</a:t>
            </a:r>
            <a:r>
              <a:rPr lang="de-DE" sz="16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de-DE" sz="16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atio</a:t>
            </a:r>
            <a:endParaRPr lang="de-DE" sz="16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11535" y="276200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66"/>
                </a:solidFill>
              </a:rPr>
              <a:t>ρ</a:t>
            </a:r>
            <a:r>
              <a:rPr lang="de-DE" baseline="-25000" dirty="0" err="1" smtClean="0">
                <a:solidFill>
                  <a:srgbClr val="000066"/>
                </a:solidFill>
              </a:rPr>
              <a:t>switch</a:t>
            </a:r>
            <a:endParaRPr lang="de-DE" baseline="-25000" dirty="0"/>
          </a:p>
        </p:txBody>
      </p:sp>
      <p:sp>
        <p:nvSpPr>
          <p:cNvPr id="19" name="TextBox 3"/>
          <p:cNvSpPr txBox="1"/>
          <p:nvPr/>
        </p:nvSpPr>
        <p:spPr>
          <a:xfrm>
            <a:off x="615178" y="471236"/>
            <a:ext cx="361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density</a:t>
            </a:r>
            <a:endParaRPr lang="en-US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3994" y="5805264"/>
            <a:ext cx="39619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P. Russotto et al., PRC 94, 034608 (2016)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9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395536" y="5281463"/>
            <a:ext cx="206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graphics</a:t>
            </a:r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Y. Leifels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Bildschirmpräsentation (4:3)</PresentationFormat>
  <Paragraphs>300</Paragraphs>
  <Slides>48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SπRIT Experiment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Particle ID by NeuLAND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Trautmann, Wolfgang Dr.</dc:creator>
  <cp:lastModifiedBy>Trautmann, Wolfgang Dr.</cp:lastModifiedBy>
  <cp:revision>257</cp:revision>
  <cp:lastPrinted>2015-07-02T13:27:44Z</cp:lastPrinted>
  <dcterms:created xsi:type="dcterms:W3CDTF">2015-02-22T17:09:47Z</dcterms:created>
  <dcterms:modified xsi:type="dcterms:W3CDTF">2017-12-13T22:52:33Z</dcterms:modified>
</cp:coreProperties>
</file>