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4" r:id="rId3"/>
    <p:sldId id="326" r:id="rId4"/>
    <p:sldId id="327" r:id="rId5"/>
    <p:sldId id="330" r:id="rId6"/>
    <p:sldId id="323" r:id="rId7"/>
    <p:sldId id="329" r:id="rId8"/>
    <p:sldId id="325" r:id="rId9"/>
    <p:sldId id="328" r:id="rId10"/>
    <p:sldId id="334" r:id="rId11"/>
    <p:sldId id="331" r:id="rId12"/>
    <p:sldId id="333" r:id="rId13"/>
  </p:sldIdLst>
  <p:sldSz cx="9144000" cy="6858000" type="screen4x3"/>
  <p:notesSz cx="6858000" cy="9144000"/>
  <p:custDataLst>
    <p:tags r:id="rId16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99CCFF"/>
    <a:srgbClr val="090903"/>
    <a:srgbClr val="9999FF"/>
    <a:srgbClr val="6699FF"/>
    <a:srgbClr val="FFFF00"/>
    <a:srgbClr val="33CC33"/>
    <a:srgbClr val="FF000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4696" autoAdjust="0"/>
  </p:normalViewPr>
  <p:slideViewPr>
    <p:cSldViewPr>
      <p:cViewPr>
        <p:scale>
          <a:sx n="66" d="100"/>
          <a:sy n="66" d="100"/>
        </p:scale>
        <p:origin x="-438" y="-456"/>
      </p:cViewPr>
      <p:guideLst>
        <p:guide orient="horz" pos="2704"/>
        <p:guide pos="1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7F880B7-7EE1-4F78-9CDA-D1696EF492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49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D6EB203-18ED-4CEE-AA7C-4E33CA1D8D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198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7F085-7ABD-4316-8D80-E6874A238FC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BE1BD-6333-43ED-AE20-9951BD064B4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1EE8C-1F1F-4987-9203-94CEE7ABF30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CDF5B-93BB-43D3-87F5-356E51DDD78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A193B-2B8F-4B73-B642-7CAE65781CB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DFEF4-86C4-453E-92F4-7A78A6E7BD2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05154-E68E-4F67-88AE-7A1A2B59A5A2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E8DC6-0C8F-4667-BEAE-7ED182D4148F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B203-18ED-4CEE-AA7C-4E33CA1D8D39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419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6DCD-7299-4658-B09C-98FD3B2CFA4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2B0D-7CE9-4C76-AEDC-F3F5A35AB0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5992-C357-4886-AF33-13F084C2CB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6C2DBF-4684-4ECB-BE41-2A7F55BBE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2554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EFCE-D17D-4F91-B422-773B740290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B23-3730-4538-8632-62EB5D560C3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CF9-798E-4210-A83E-45A0C60A65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5F6-5DCA-4693-BF32-F89E39BF2F2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FEE7-F918-4117-978F-4F9EC94E5F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F1A-EAD8-42A6-8604-F99C7D1D49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30C5-BF69-44B2-BFCF-265833294AB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6C08-6704-4B11-84D1-497B5EDECE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958C2A-62AC-45B0-A926-D826A3BC3CF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10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08725"/>
            <a:ext cx="3603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cut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6375" y="765175"/>
            <a:ext cx="7488238" cy="1151657"/>
          </a:xfrm>
        </p:spPr>
        <p:txBody>
          <a:bodyPr>
            <a:normAutofit fontScale="90000"/>
          </a:bodyPr>
          <a:lstStyle/>
          <a:p>
            <a:r>
              <a:rPr lang="en-GB" altLang="en-US" sz="4400" dirty="0" smtClean="0"/>
              <a:t>MERGING REVEALS</a:t>
            </a:r>
            <a:r>
              <a:rPr lang="en-GB" altLang="en-US" sz="4400" dirty="0"/>
              <a:t> </a:t>
            </a:r>
            <a:r>
              <a:rPr lang="en-GB" altLang="en-US" sz="4400" dirty="0" smtClean="0"/>
              <a:t>Neutron Star INNARDS</a:t>
            </a:r>
            <a:endParaRPr lang="en-GB" altLang="en-US" sz="4400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4534272" cy="1752600"/>
          </a:xfrm>
        </p:spPr>
        <p:txBody>
          <a:bodyPr>
            <a:normAutofit lnSpcReduction="10000"/>
          </a:bodyPr>
          <a:lstStyle/>
          <a:p>
            <a:r>
              <a:rPr lang="en-GB" altLang="en-US" dirty="0">
                <a:latin typeface="Arial" charset="0"/>
              </a:rPr>
              <a:t>R </a:t>
            </a:r>
            <a:r>
              <a:rPr lang="en-GB" altLang="en-US" dirty="0" err="1">
                <a:latin typeface="Arial" charset="0"/>
              </a:rPr>
              <a:t>Turolla</a:t>
            </a:r>
            <a:endParaRPr lang="en-GB" altLang="en-US" dirty="0">
              <a:latin typeface="Arial" charset="0"/>
            </a:endParaRPr>
          </a:p>
          <a:p>
            <a:r>
              <a:rPr lang="en-GB" altLang="en-US" dirty="0">
                <a:latin typeface="Arial" charset="0"/>
              </a:rPr>
              <a:t>Department of </a:t>
            </a:r>
            <a:r>
              <a:rPr lang="en-GB" altLang="en-US" dirty="0" smtClean="0">
                <a:latin typeface="Arial" charset="0"/>
              </a:rPr>
              <a:t>Physics and </a:t>
            </a:r>
          </a:p>
          <a:p>
            <a:r>
              <a:rPr lang="en-GB" altLang="en-US" dirty="0" smtClean="0">
                <a:latin typeface="Arial" charset="0"/>
              </a:rPr>
              <a:t>Astronomy</a:t>
            </a:r>
            <a:endParaRPr lang="en-GB" altLang="en-US" dirty="0">
              <a:latin typeface="Arial" charset="0"/>
            </a:endParaRPr>
          </a:p>
          <a:p>
            <a:r>
              <a:rPr lang="en-GB" altLang="en-US" dirty="0">
                <a:latin typeface="Arial" charset="0"/>
              </a:rPr>
              <a:t>University of </a:t>
            </a:r>
            <a:r>
              <a:rPr lang="en-GB" altLang="en-US" dirty="0" err="1">
                <a:latin typeface="Arial" charset="0"/>
              </a:rPr>
              <a:t>Padova</a:t>
            </a:r>
            <a:r>
              <a:rPr lang="en-GB" altLang="en-US" dirty="0">
                <a:latin typeface="Arial" charset="0"/>
              </a:rPr>
              <a:t>, </a:t>
            </a:r>
            <a:r>
              <a:rPr lang="en-GB" altLang="en-US" dirty="0" smtClean="0">
                <a:latin typeface="Arial" charset="0"/>
              </a:rPr>
              <a:t>Italy</a:t>
            </a:r>
            <a:endParaRPr lang="en-GB" dirty="0"/>
          </a:p>
        </p:txBody>
      </p:sp>
      <p:pic>
        <p:nvPicPr>
          <p:cNvPr id="4136" name="Picture 40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62" y="2420888"/>
            <a:ext cx="39998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36662" y="5085184"/>
            <a:ext cx="3999834" cy="246221"/>
          </a:xfrm>
          <a:prstGeom prst="rect">
            <a:avLst/>
          </a:prstGeom>
          <a:solidFill>
            <a:srgbClr val="090903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Simulation of two neutron stars merging 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NSs in Binaries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Majority of stars are in binary or multiple systems</a:t>
            </a:r>
          </a:p>
          <a:p>
            <a:r>
              <a:rPr lang="en-GB" sz="2800" dirty="0" smtClean="0"/>
              <a:t>A binary initially formed by two massive stars may survive the double SN event and form a NS+NS system</a:t>
            </a:r>
          </a:p>
          <a:p>
            <a:r>
              <a:rPr lang="en-GB" sz="2800" dirty="0" smtClean="0"/>
              <a:t>Eight presently known in the Galaxy, including the </a:t>
            </a:r>
            <a:r>
              <a:rPr lang="en-GB" sz="2800" dirty="0" err="1" smtClean="0"/>
              <a:t>Hulse</a:t>
            </a:r>
            <a:r>
              <a:rPr lang="en-GB" sz="2800" dirty="0" smtClean="0"/>
              <a:t>-Taylor binary (first indirect evidence for GWs) and the </a:t>
            </a:r>
            <a:r>
              <a:rPr lang="en-GB" sz="2800" dirty="0"/>
              <a:t>double pulsar PSR J0737−3039</a:t>
            </a:r>
            <a:endParaRPr lang="en-GB" sz="2800" dirty="0" smtClean="0"/>
          </a:p>
          <a:p>
            <a:r>
              <a:rPr lang="en-GB" sz="2800" dirty="0" smtClean="0"/>
              <a:t>Allow a very precise determination of NS masses</a:t>
            </a:r>
            <a:endParaRPr lang="en-GB" sz="2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021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Multi-messenger Observations of GW170817 and the NS </a:t>
            </a:r>
            <a:r>
              <a:rPr lang="en-US" dirty="0" err="1" smtClean="0"/>
              <a:t>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GW170817 and the associated </a:t>
            </a:r>
            <a:r>
              <a:rPr lang="en-US" dirty="0" err="1" smtClean="0"/>
              <a:t>kilonova</a:t>
            </a:r>
            <a:r>
              <a:rPr lang="en-US" dirty="0" smtClean="0"/>
              <a:t> involved the merging of two NSs with a total mass 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 </a:t>
            </a:r>
            <a:r>
              <a:rPr lang="en-US" dirty="0" smtClean="0"/>
              <a:t>= </a:t>
            </a:r>
            <a:r>
              <a:rPr lang="en-US" dirty="0" smtClean="0"/>
              <a:t>2.74 </a:t>
            </a:r>
            <a:r>
              <a:rPr lang="en-US" dirty="0" smtClean="0"/>
              <a:t>M</a:t>
            </a:r>
            <a:r>
              <a:rPr lang="en-GB" altLang="en-US" baseline="-25000" dirty="0" smtClean="0">
                <a:sym typeface="Wingdings" pitchFamily="2" charset="2"/>
              </a:rPr>
              <a:t> </a:t>
            </a:r>
            <a:r>
              <a:rPr lang="en-GB" altLang="en-US" dirty="0" smtClean="0">
                <a:sym typeface="Wingdings" pitchFamily="2" charset="2"/>
              </a:rPr>
              <a:t> </a:t>
            </a:r>
            <a:r>
              <a:rPr lang="en-GB" altLang="en-US" sz="1800" dirty="0" smtClean="0">
                <a:sym typeface="Wingdings" pitchFamily="2" charset="2"/>
              </a:rPr>
              <a:t>(</a:t>
            </a:r>
            <a:r>
              <a:rPr lang="en-GB" altLang="en-US" sz="1800" dirty="0" err="1" smtClean="0">
                <a:sym typeface="Wingdings" pitchFamily="2" charset="2"/>
              </a:rPr>
              <a:t>Ligo</a:t>
            </a:r>
            <a:r>
              <a:rPr lang="en-GB" altLang="en-US" sz="1800" dirty="0" smtClean="0">
                <a:sym typeface="Wingdings" pitchFamily="2" charset="2"/>
              </a:rPr>
              <a:t>-Virgo collaboration 2017; </a:t>
            </a:r>
            <a:r>
              <a:rPr lang="en-GB" altLang="en-US" sz="1800" dirty="0" err="1" smtClean="0">
                <a:sym typeface="Wingdings" pitchFamily="2" charset="2"/>
              </a:rPr>
              <a:t>Smartt</a:t>
            </a:r>
            <a:r>
              <a:rPr lang="en-GB" altLang="en-US" sz="1800" dirty="0" smtClean="0">
                <a:sym typeface="Wingdings" pitchFamily="2" charset="2"/>
              </a:rPr>
              <a:t> et al. 2017)</a:t>
            </a:r>
            <a:endParaRPr lang="en-US" dirty="0"/>
          </a:p>
          <a:p>
            <a:r>
              <a:rPr lang="en-US" dirty="0" err="1" smtClean="0"/>
              <a:t>Ejecta</a:t>
            </a:r>
            <a:r>
              <a:rPr lang="en-US" dirty="0" smtClean="0"/>
              <a:t> mass (“</a:t>
            </a:r>
            <a:r>
              <a:rPr lang="en-US" dirty="0" err="1" smtClean="0"/>
              <a:t>blue”+”red</a:t>
            </a:r>
            <a:r>
              <a:rPr lang="en-US" dirty="0" smtClean="0"/>
              <a:t>” emission) ≈ 5x10</a:t>
            </a:r>
            <a:r>
              <a:rPr lang="en-US" baseline="30000" dirty="0" smtClean="0"/>
              <a:t>-2 </a:t>
            </a:r>
            <a:r>
              <a:rPr lang="en-US" dirty="0" smtClean="0"/>
              <a:t>M</a:t>
            </a:r>
            <a:r>
              <a:rPr lang="en-GB" altLang="en-US" baseline="-25000" dirty="0" smtClean="0">
                <a:sym typeface="Wingdings" pitchFamily="2" charset="2"/>
              </a:rPr>
              <a:t></a:t>
            </a:r>
          </a:p>
          <a:p>
            <a:r>
              <a:rPr lang="en-GB" dirty="0" smtClean="0">
                <a:sym typeface="Wingdings" pitchFamily="2" charset="2"/>
              </a:rPr>
              <a:t>What is left 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-563" y="3645024"/>
            <a:ext cx="9144000" cy="3044081"/>
            <a:chOff x="-563" y="3645024"/>
            <a:chExt cx="9144000" cy="3044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3" y="3717032"/>
              <a:ext cx="9144000" cy="25987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56176" y="6381328"/>
              <a:ext cx="226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Margalit</a:t>
              </a:r>
              <a:r>
                <a:rPr lang="en-US" sz="1400" dirty="0" smtClean="0"/>
                <a:t> &amp; Metzger (2017)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3717032"/>
              <a:ext cx="16525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Prompt Collapse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23888" y="3645024"/>
              <a:ext cx="17045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Long-lived SMNS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7864" y="3666510"/>
              <a:ext cx="26014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HMNS or Short-lived SMSN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9832" y="3501008"/>
            <a:ext cx="3096344" cy="3188097"/>
            <a:chOff x="3203848" y="3501008"/>
            <a:chExt cx="2952328" cy="3188097"/>
          </a:xfrm>
        </p:grpSpPr>
        <p:sp>
          <p:nvSpPr>
            <p:cNvPr id="11" name="Rectangle 10"/>
            <p:cNvSpPr/>
            <p:nvPr/>
          </p:nvSpPr>
          <p:spPr>
            <a:xfrm>
              <a:off x="3203848" y="3501008"/>
              <a:ext cx="2952328" cy="3188097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4023650" y="5901738"/>
              <a:ext cx="484632" cy="828092"/>
            </a:xfrm>
            <a:prstGeom prst="chevron">
              <a:avLst>
                <a:gd name="adj" fmla="val 7304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365" y="4693242"/>
            <a:ext cx="2911374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</a:rPr>
              <a:t>Ejecta</a:t>
            </a:r>
            <a:r>
              <a:rPr lang="en-US" sz="1600" dirty="0" smtClean="0">
                <a:solidFill>
                  <a:schemeClr val="bg2"/>
                </a:solidFill>
              </a:rPr>
              <a:t> mass much lower than 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inferred from KN observations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9138" y="4725144"/>
            <a:ext cx="289547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Spin-down energy from SMNS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not seen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27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500354" cy="33123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42430" y="735087"/>
            <a:ext cx="684193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Constraints placed by GW and EM signals imply </a:t>
            </a:r>
          </a:p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M</a:t>
            </a:r>
            <a:r>
              <a:rPr lang="en-US" sz="2400" baseline="-25000" dirty="0" err="1" smtClean="0">
                <a:solidFill>
                  <a:schemeClr val="tx2"/>
                </a:solidFill>
                <a:latin typeface="+mn-lt"/>
              </a:rPr>
              <a:t>max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&lt; 2.17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M</a:t>
            </a:r>
            <a:r>
              <a:rPr lang="en-GB" altLang="en-US" sz="2400" baseline="-250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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Margalit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&amp; Metzger 2017)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7424" y="1785938"/>
            <a:ext cx="6827838" cy="5072062"/>
            <a:chOff x="3779912" y="1566084"/>
            <a:chExt cx="6827838" cy="5072062"/>
          </a:xfrm>
        </p:grpSpPr>
        <p:sp>
          <p:nvSpPr>
            <p:cNvPr id="9" name="Oval 8"/>
            <p:cNvSpPr/>
            <p:nvPr/>
          </p:nvSpPr>
          <p:spPr>
            <a:xfrm>
              <a:off x="5652120" y="2132856"/>
              <a:ext cx="1296144" cy="34563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NS_M-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566084"/>
              <a:ext cx="6827838" cy="5072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644008" y="2996952"/>
              <a:ext cx="55446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72000" y="2708920"/>
              <a:ext cx="56166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573178" y="2708920"/>
              <a:ext cx="5615446" cy="32882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e 4"/>
          <p:cNvSpPr/>
          <p:nvPr/>
        </p:nvSpPr>
        <p:spPr>
          <a:xfrm>
            <a:off x="6012160" y="2276872"/>
            <a:ext cx="1080120" cy="32403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39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Compact </a:t>
            </a:r>
            <a:r>
              <a:rPr lang="en-US" altLang="en-US" sz="2800" dirty="0" smtClean="0"/>
              <a:t>objects, i.e. neutron stars and black holes, </a:t>
            </a:r>
            <a:r>
              <a:rPr lang="en-US" altLang="en-US" sz="2800" dirty="0"/>
              <a:t>are born in the core collapse following a </a:t>
            </a:r>
            <a:r>
              <a:rPr lang="en-US" altLang="en-US" sz="2800" dirty="0" smtClean="0"/>
              <a:t>supernova (SN) explosion</a:t>
            </a:r>
            <a:endParaRPr lang="en-US" altLang="en-US" sz="2800" dirty="0"/>
          </a:p>
          <a:p>
            <a:r>
              <a:rPr lang="en-US" altLang="en-US" sz="2800" dirty="0"/>
              <a:t>Present rate of SN events in the Galaxy</a:t>
            </a:r>
            <a:r>
              <a:rPr lang="en-US" altLang="en-US" sz="2800" dirty="0" smtClean="0"/>
              <a:t>: ≈ </a:t>
            </a:r>
            <a:r>
              <a:rPr lang="en-US" altLang="en-US" sz="2800" dirty="0"/>
              <a:t>0.01/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(possibly higher in the past)</a:t>
            </a:r>
          </a:p>
          <a:p>
            <a:r>
              <a:rPr lang="en-US" altLang="en-US" sz="2800" dirty="0"/>
              <a:t>Galactic population of compact objects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≈ 10</a:t>
            </a:r>
            <a:r>
              <a:rPr lang="en-US" altLang="en-US" sz="2800" baseline="30000" dirty="0"/>
              <a:t>8</a:t>
            </a:r>
            <a:r>
              <a:rPr lang="en-US" altLang="en-US" sz="2800" dirty="0"/>
              <a:t> – 10</a:t>
            </a:r>
            <a:r>
              <a:rPr lang="en-US" altLang="en-US" sz="2800" baseline="30000" dirty="0"/>
              <a:t>9</a:t>
            </a:r>
            <a:r>
              <a:rPr lang="en-US" altLang="en-US" sz="2800" dirty="0"/>
              <a:t> (≈ 1% of stars</a:t>
            </a:r>
            <a:r>
              <a:rPr lang="en-US" altLang="en-US" sz="2800" dirty="0" smtClean="0"/>
              <a:t>)</a:t>
            </a:r>
          </a:p>
          <a:p>
            <a:r>
              <a:rPr lang="en-US" altLang="en-US" sz="2800" dirty="0"/>
              <a:t>Nature of compact remnant depends on progenitor mass</a:t>
            </a:r>
          </a:p>
          <a:p>
            <a:endParaRPr lang="en-US" altLang="en-US" sz="2800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If </a:t>
            </a:r>
            <a:r>
              <a:rPr lang="en-US" altLang="en-US" sz="2400" dirty="0"/>
              <a:t>N(&gt;M) ~ M</a:t>
            </a:r>
            <a:r>
              <a:rPr lang="en-US" altLang="en-US" sz="2400" baseline="30000" dirty="0"/>
              <a:t>-1.3</a:t>
            </a:r>
            <a:r>
              <a:rPr lang="en-US" altLang="en-US" sz="2400" dirty="0"/>
              <a:t> only ~ 20% of stars with M &gt; 8 M</a:t>
            </a:r>
            <a:r>
              <a:rPr lang="en-GB" altLang="en-US" sz="2400" baseline="-25000" dirty="0">
                <a:sym typeface="Wingdings" pitchFamily="2" charset="2"/>
              </a:rPr>
              <a:t></a:t>
            </a:r>
            <a:r>
              <a:rPr lang="en-US" altLang="en-US" sz="2400" dirty="0"/>
              <a:t> are more massive than 25 </a:t>
            </a:r>
            <a:r>
              <a:rPr lang="en-GB" altLang="en-US" sz="2400" dirty="0"/>
              <a:t>M</a:t>
            </a:r>
            <a:r>
              <a:rPr lang="en-GB" altLang="en-US" sz="2400" baseline="-25000" dirty="0" smtClean="0">
                <a:sym typeface="Wingdings" pitchFamily="2" charset="2"/>
              </a:rPr>
              <a:t></a:t>
            </a:r>
          </a:p>
          <a:p>
            <a:r>
              <a:rPr lang="en-US" altLang="en-US" dirty="0"/>
              <a:t>Vast majority (~ 80-90%) of Galactic compact objects are compact stars (no horizon)</a:t>
            </a:r>
          </a:p>
          <a:p>
            <a:endParaRPr lang="en-GB" altLang="en-US" sz="2400" baseline="-25000" dirty="0">
              <a:sym typeface="Wingdings" pitchFamily="2" charset="2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grpSp>
        <p:nvGrpSpPr>
          <p:cNvPr id="294921" name="Group 9"/>
          <p:cNvGrpSpPr>
            <a:grpSpLocks/>
          </p:cNvGrpSpPr>
          <p:nvPr/>
        </p:nvGrpSpPr>
        <p:grpSpPr bwMode="auto">
          <a:xfrm>
            <a:off x="70577" y="549588"/>
            <a:ext cx="9037209" cy="3243988"/>
            <a:chOff x="379" y="1153"/>
            <a:chExt cx="4122" cy="1460"/>
          </a:xfrm>
        </p:grpSpPr>
        <p:pic>
          <p:nvPicPr>
            <p:cNvPr id="294916" name="Picture 4" descr="stellar_fate2_300dp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06" b="11668"/>
            <a:stretch>
              <a:fillRect/>
            </a:stretch>
          </p:blipFill>
          <p:spPr bwMode="auto">
            <a:xfrm>
              <a:off x="379" y="1153"/>
              <a:ext cx="4122" cy="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4919" name="Text Box 7"/>
            <p:cNvSpPr txBox="1">
              <a:spLocks noChangeArrowheads="1"/>
            </p:cNvSpPr>
            <p:nvPr/>
          </p:nvSpPr>
          <p:spPr bwMode="auto">
            <a:xfrm>
              <a:off x="462" y="1606"/>
              <a:ext cx="966" cy="1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>
                  <a:solidFill>
                    <a:srgbClr val="CCECFF"/>
                  </a:solidFill>
                  <a:latin typeface="OCR A Extended" panose="02010509020102010303" pitchFamily="50" charset="0"/>
                </a:rPr>
                <a:t>8 &lt; </a:t>
              </a:r>
              <a:r>
                <a:rPr lang="en-US" altLang="en-US" sz="1600" dirty="0">
                  <a:solidFill>
                    <a:srgbClr val="CCECFF"/>
                  </a:solidFill>
                  <a:latin typeface="OCR A Extended" panose="02010509020102010303" pitchFamily="50" charset="0"/>
                </a:rPr>
                <a:t>M/M</a:t>
              </a:r>
              <a:r>
                <a:rPr lang="en-GB" altLang="en-US" sz="1600" baseline="-25000" dirty="0">
                  <a:solidFill>
                    <a:srgbClr val="CCECFF"/>
                  </a:solidFill>
                  <a:latin typeface="OCR A Extended" panose="02010509020102010303" pitchFamily="50" charset="0"/>
                  <a:sym typeface="Wingdings" pitchFamily="2" charset="2"/>
                </a:rPr>
                <a:t> </a:t>
              </a:r>
              <a:r>
                <a:rPr lang="en-GB" altLang="en-US" sz="1600" dirty="0">
                  <a:solidFill>
                    <a:srgbClr val="CCECFF"/>
                  </a:solidFill>
                  <a:latin typeface="OCR A Extended" panose="02010509020102010303" pitchFamily="50" charset="0"/>
                  <a:sym typeface="Wingdings" pitchFamily="2" charset="2"/>
                </a:rPr>
                <a:t>&lt; 20-25</a:t>
              </a:r>
              <a:endParaRPr lang="en-US" altLang="en-US" sz="1600" baseline="-25000" dirty="0">
                <a:solidFill>
                  <a:srgbClr val="CCECFF"/>
                </a:solidFill>
                <a:latin typeface="OCR A Extended" panose="02010509020102010303" pitchFamily="50" charset="0"/>
                <a:sym typeface="Wingdings" pitchFamily="2" charset="2"/>
              </a:endParaRPr>
            </a:p>
          </p:txBody>
        </p:sp>
        <p:sp>
          <p:nvSpPr>
            <p:cNvPr id="294920" name="Text Box 8"/>
            <p:cNvSpPr txBox="1">
              <a:spLocks noChangeArrowheads="1"/>
            </p:cNvSpPr>
            <p:nvPr/>
          </p:nvSpPr>
          <p:spPr bwMode="auto">
            <a:xfrm>
              <a:off x="613" y="2319"/>
              <a:ext cx="768" cy="1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en-US" altLang="en-US" sz="1600" dirty="0">
                  <a:solidFill>
                    <a:srgbClr val="9999FF"/>
                  </a:solidFill>
                  <a:latin typeface="OCR A Extended" panose="02010509020102010303" pitchFamily="50" charset="0"/>
                </a:rPr>
                <a:t>M/M</a:t>
              </a:r>
              <a:r>
                <a:rPr lang="en-GB" altLang="en-US" sz="1600" baseline="-25000" dirty="0">
                  <a:solidFill>
                    <a:srgbClr val="9999FF"/>
                  </a:solidFill>
                  <a:latin typeface="OCR A Extended" panose="02010509020102010303" pitchFamily="50" charset="0"/>
                  <a:sym typeface="Wingdings" pitchFamily="2" charset="2"/>
                </a:rPr>
                <a:t> </a:t>
              </a:r>
              <a:r>
                <a:rPr lang="en-GB" altLang="en-US" sz="1600" dirty="0">
                  <a:solidFill>
                    <a:srgbClr val="9999FF"/>
                  </a:solidFill>
                  <a:latin typeface="OCR A Extended" panose="02010509020102010303" pitchFamily="50" charset="0"/>
                  <a:sym typeface="Wingdings" pitchFamily="2" charset="2"/>
                </a:rPr>
                <a:t>&gt; 20-25</a:t>
              </a:r>
              <a:endParaRPr lang="en-US" altLang="en-US" sz="1600" baseline="-25000" dirty="0">
                <a:solidFill>
                  <a:srgbClr val="9999FF"/>
                </a:solidFill>
                <a:latin typeface="OCR A Extended" panose="02010509020102010303" pitchFamily="50" charset="0"/>
                <a:sym typeface="Wingdings" pitchFamily="2" charset="2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Neutron Stars in a Nutshell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22762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Why neutrons ?</a:t>
            </a:r>
          </a:p>
          <a:p>
            <a:pPr lvl="1"/>
            <a:r>
              <a:rPr lang="en-US" altLang="en-US" sz="2000" dirty="0" smtClean="0"/>
              <a:t>Because of the huge density electrons are completely degenerate</a:t>
            </a:r>
          </a:p>
          <a:p>
            <a:pPr lvl="1"/>
            <a:r>
              <a:rPr lang="en-US" altLang="en-US" dirty="0" smtClean="0"/>
              <a:t>Their </a:t>
            </a:r>
            <a:r>
              <a:rPr lang="en-US" altLang="en-US" dirty="0"/>
              <a:t>F</a:t>
            </a:r>
            <a:r>
              <a:rPr lang="en-US" altLang="en-US" dirty="0" smtClean="0"/>
              <a:t>ermi energy becomes larger</a:t>
            </a:r>
            <a:r>
              <a:rPr lang="en-US" altLang="en-US" sz="2000" dirty="0" smtClean="0"/>
              <a:t> than </a:t>
            </a:r>
            <a:r>
              <a:rPr lang="en-US" altLang="en-US" dirty="0" smtClean="0"/>
              <a:t>p</a:t>
            </a:r>
            <a:r>
              <a:rPr lang="en-US" altLang="en-US" sz="2000" dirty="0" smtClean="0"/>
              <a:t>-n mass difference, </a:t>
            </a:r>
            <a:r>
              <a:rPr lang="en-US" altLang="en-US" sz="2000" dirty="0" smtClean="0"/>
              <a:t>Q </a:t>
            </a:r>
            <a:r>
              <a:rPr lang="en-US" altLang="en-US" sz="2000" dirty="0" smtClean="0">
                <a:latin typeface="Arial"/>
                <a:cs typeface="Arial"/>
              </a:rPr>
              <a:t>~ </a:t>
            </a:r>
            <a:r>
              <a:rPr lang="en-US" altLang="en-US" dirty="0" smtClean="0">
                <a:latin typeface="Arial"/>
                <a:cs typeface="Arial"/>
              </a:rPr>
              <a:t>1.29 MeV</a:t>
            </a:r>
            <a:endParaRPr lang="en-US" altLang="en-US" baseline="-25000" dirty="0"/>
          </a:p>
          <a:p>
            <a:pPr lvl="1"/>
            <a:r>
              <a:rPr lang="en-US" altLang="en-US" dirty="0" smtClean="0"/>
              <a:t>Electron </a:t>
            </a:r>
            <a:r>
              <a:rPr lang="en-US" altLang="en-US" dirty="0"/>
              <a:t>capture e</a:t>
            </a:r>
            <a:r>
              <a:rPr lang="en-US" altLang="en-US" baseline="30000" dirty="0"/>
              <a:t>-</a:t>
            </a:r>
            <a:r>
              <a:rPr lang="en-US" altLang="en-US" dirty="0"/>
              <a:t>+p → n+</a:t>
            </a:r>
            <a:r>
              <a:rPr lang="el-GR" altLang="en-US" dirty="0">
                <a:cs typeface="Arial" charset="0"/>
              </a:rPr>
              <a:t>ν</a:t>
            </a:r>
            <a:r>
              <a:rPr lang="it-IT" altLang="en-US" dirty="0">
                <a:cs typeface="Arial" charset="0"/>
              </a:rPr>
              <a:t> </a:t>
            </a:r>
            <a:r>
              <a:rPr lang="it-IT" altLang="en-US" dirty="0" err="1" smtClean="0">
                <a:cs typeface="Arial" charset="0"/>
              </a:rPr>
              <a:t>is</a:t>
            </a:r>
            <a:r>
              <a:rPr lang="it-IT" altLang="en-US" dirty="0" smtClean="0">
                <a:cs typeface="Arial" charset="0"/>
              </a:rPr>
              <a:t> </a:t>
            </a:r>
            <a:r>
              <a:rPr lang="it-IT" altLang="en-US" dirty="0" err="1" smtClean="0">
                <a:cs typeface="Arial" charset="0"/>
              </a:rPr>
              <a:t>energetically</a:t>
            </a:r>
            <a:r>
              <a:rPr lang="it-IT" altLang="en-US" dirty="0" smtClean="0">
                <a:cs typeface="Arial" charset="0"/>
              </a:rPr>
              <a:t> </a:t>
            </a:r>
            <a:r>
              <a:rPr lang="it-IT" altLang="en-US" dirty="0" err="1" smtClean="0">
                <a:cs typeface="Arial" charset="0"/>
              </a:rPr>
              <a:t>favourable</a:t>
            </a:r>
            <a:r>
              <a:rPr lang="it-IT" altLang="en-US" dirty="0" smtClean="0">
                <a:cs typeface="Arial" charset="0"/>
              </a:rPr>
              <a:t> </a:t>
            </a:r>
            <a:r>
              <a:rPr lang="it-IT" altLang="en-US" dirty="0" err="1">
                <a:cs typeface="Arial" charset="0"/>
              </a:rPr>
              <a:t>at</a:t>
            </a:r>
            <a:r>
              <a:rPr lang="it-IT" altLang="en-US" dirty="0">
                <a:cs typeface="Arial" charset="0"/>
              </a:rPr>
              <a:t> </a:t>
            </a:r>
            <a:r>
              <a:rPr lang="el-GR" altLang="en-US" dirty="0">
                <a:cs typeface="Arial" charset="0"/>
              </a:rPr>
              <a:t>ρ</a:t>
            </a:r>
            <a:r>
              <a:rPr lang="it-IT" altLang="en-US" dirty="0">
                <a:cs typeface="Arial" charset="0"/>
              </a:rPr>
              <a:t> &gt; 10</a:t>
            </a:r>
            <a:r>
              <a:rPr lang="it-IT" altLang="en-US" baseline="30000" dirty="0">
                <a:cs typeface="Arial" charset="0"/>
              </a:rPr>
              <a:t>7</a:t>
            </a:r>
            <a:r>
              <a:rPr lang="it-IT" altLang="en-US" dirty="0">
                <a:cs typeface="Arial" charset="0"/>
              </a:rPr>
              <a:t> g/cm</a:t>
            </a:r>
            <a:r>
              <a:rPr lang="it-IT" altLang="en-US" baseline="30000" dirty="0">
                <a:cs typeface="Arial" charset="0"/>
              </a:rPr>
              <a:t>3</a:t>
            </a:r>
            <a:r>
              <a:rPr lang="it-IT" altLang="en-US" dirty="0">
                <a:cs typeface="Arial" charset="0"/>
              </a:rPr>
              <a:t>, or R &lt; 10</a:t>
            </a:r>
            <a:r>
              <a:rPr lang="it-IT" altLang="en-US" baseline="30000" dirty="0">
                <a:cs typeface="Arial" charset="0"/>
              </a:rPr>
              <a:t>4</a:t>
            </a:r>
            <a:r>
              <a:rPr lang="it-IT" altLang="en-US" dirty="0">
                <a:cs typeface="Arial" charset="0"/>
              </a:rPr>
              <a:t> km for M </a:t>
            </a:r>
            <a:r>
              <a:rPr lang="en-US" altLang="en-US" dirty="0"/>
              <a:t>~</a:t>
            </a:r>
            <a:r>
              <a:rPr lang="it-IT" altLang="en-US" dirty="0">
                <a:cs typeface="Arial" charset="0"/>
              </a:rPr>
              <a:t> 1 </a:t>
            </a:r>
            <a:r>
              <a:rPr lang="en-GB" altLang="en-US" dirty="0"/>
              <a:t>M</a:t>
            </a:r>
            <a:r>
              <a:rPr lang="en-GB" altLang="en-US" baseline="-25000" dirty="0">
                <a:sym typeface="Wingdings" pitchFamily="2" charset="2"/>
              </a:rPr>
              <a:t></a:t>
            </a:r>
          </a:p>
          <a:p>
            <a:r>
              <a:rPr lang="en-US" altLang="en-US" sz="2400" dirty="0"/>
              <a:t>Typical </a:t>
            </a:r>
            <a:r>
              <a:rPr lang="en-US" altLang="en-US" sz="2400" dirty="0" smtClean="0"/>
              <a:t>radius R </a:t>
            </a:r>
            <a:r>
              <a:rPr lang="en-US" altLang="en-US" sz="2400" dirty="0"/>
              <a:t>≈ 10 km, masses </a:t>
            </a:r>
            <a:r>
              <a:rPr lang="en-US" altLang="en-US" sz="2400" dirty="0" smtClean="0"/>
              <a:t>0.1 </a:t>
            </a:r>
            <a:r>
              <a:rPr lang="en-US" altLang="en-US" sz="2400" dirty="0"/>
              <a:t>&lt; M/M</a:t>
            </a:r>
            <a:r>
              <a:rPr lang="en-GB" altLang="en-US" sz="2400" baseline="-25000" dirty="0">
                <a:sym typeface="Wingdings" pitchFamily="2" charset="2"/>
              </a:rPr>
              <a:t> </a:t>
            </a:r>
            <a:r>
              <a:rPr lang="en-GB" altLang="en-US" sz="2400" dirty="0">
                <a:sym typeface="Wingdings" pitchFamily="2" charset="2"/>
              </a:rPr>
              <a:t>&lt; </a:t>
            </a:r>
            <a:r>
              <a:rPr lang="en-GB" altLang="en-US" sz="2400" dirty="0" smtClean="0">
                <a:sym typeface="Wingdings" pitchFamily="2" charset="2"/>
              </a:rPr>
              <a:t>3 (theoretical </a:t>
            </a:r>
            <a:r>
              <a:rPr lang="en-GB" altLang="en-US" sz="2400" dirty="0">
                <a:sym typeface="Wingdings" pitchFamily="2" charset="2"/>
              </a:rPr>
              <a:t>estimates)</a:t>
            </a:r>
          </a:p>
          <a:p>
            <a:r>
              <a:rPr lang="en-GB" altLang="en-US" sz="2400" dirty="0">
                <a:sym typeface="Wingdings" pitchFamily="2" charset="2"/>
              </a:rPr>
              <a:t>Highly relativistic objects </a:t>
            </a:r>
          </a:p>
          <a:p>
            <a:pPr lvl="2"/>
            <a:r>
              <a:rPr lang="en-US" altLang="en-US" sz="2000" dirty="0" smtClean="0"/>
              <a:t>Huge compactness, M/R </a:t>
            </a:r>
            <a:r>
              <a:rPr lang="en-US" altLang="en-US" sz="2000" dirty="0"/>
              <a:t>~ 0.15 (M/M</a:t>
            </a:r>
            <a:r>
              <a:rPr lang="en-GB" altLang="en-US" sz="2000" baseline="-25000" dirty="0">
                <a:sym typeface="Wingdings" pitchFamily="2" charset="2"/>
              </a:rPr>
              <a:t></a:t>
            </a:r>
            <a:r>
              <a:rPr lang="en-GB" altLang="en-US" sz="2000" dirty="0">
                <a:sym typeface="Wingdings" pitchFamily="2" charset="2"/>
              </a:rPr>
              <a:t>)</a:t>
            </a:r>
            <a:r>
              <a:rPr lang="en-US" altLang="en-US" sz="2000" dirty="0"/>
              <a:t>(R/10 km</a:t>
            </a:r>
            <a:r>
              <a:rPr lang="en-GB" altLang="en-US" sz="2000" dirty="0">
                <a:sym typeface="Wingdings" pitchFamily="2" charset="2"/>
              </a:rPr>
              <a:t>)</a:t>
            </a:r>
            <a:r>
              <a:rPr lang="en-GB" altLang="en-US" sz="2000" baseline="30000" dirty="0">
                <a:sym typeface="Wingdings" pitchFamily="2" charset="2"/>
              </a:rPr>
              <a:t>-1</a:t>
            </a:r>
            <a:endParaRPr lang="en-US" altLang="en-US" sz="2000" baseline="30000" dirty="0"/>
          </a:p>
          <a:p>
            <a:pPr lvl="2"/>
            <a:r>
              <a:rPr lang="en-US" altLang="en-US" sz="2000" dirty="0" smtClean="0"/>
              <a:t>Large specific angular momentum, J/M </a:t>
            </a:r>
            <a:r>
              <a:rPr lang="en-US" altLang="en-US" sz="2000" dirty="0"/>
              <a:t>~ 0.25 (1 </a:t>
            </a:r>
            <a:r>
              <a:rPr lang="en-US" altLang="en-US" sz="2000" dirty="0" err="1"/>
              <a:t>ms</a:t>
            </a:r>
            <a:r>
              <a:rPr lang="en-US" altLang="en-US" sz="2000" dirty="0"/>
              <a:t>/P) (M/M</a:t>
            </a:r>
            <a:r>
              <a:rPr lang="en-GB" altLang="en-US" sz="2000" baseline="-25000" dirty="0">
                <a:sym typeface="Wingdings" pitchFamily="2" charset="2"/>
              </a:rPr>
              <a:t></a:t>
            </a:r>
            <a:r>
              <a:rPr lang="en-GB" altLang="en-US" sz="2000" dirty="0">
                <a:sym typeface="Wingdings" pitchFamily="2" charset="2"/>
              </a:rPr>
              <a:t>)(R/10 </a:t>
            </a:r>
            <a:r>
              <a:rPr lang="en-GB" altLang="en-US" sz="2000" dirty="0" smtClean="0">
                <a:sym typeface="Wingdings" pitchFamily="2" charset="2"/>
              </a:rPr>
              <a:t>km)</a:t>
            </a:r>
            <a:r>
              <a:rPr lang="en-GB" altLang="en-US" sz="2000" baseline="30000" dirty="0" smtClean="0">
                <a:sym typeface="Wingdings" pitchFamily="2" charset="2"/>
              </a:rPr>
              <a:t>2</a:t>
            </a:r>
            <a:r>
              <a:rPr lang="en-GB" altLang="en-US" sz="2000" dirty="0" smtClean="0">
                <a:sym typeface="Wingdings" pitchFamily="2" charset="2"/>
              </a:rPr>
              <a:t> </a:t>
            </a:r>
            <a:endParaRPr lang="it-IT" altLang="en-US" sz="2000" dirty="0">
              <a:cs typeface="Arial" charset="0"/>
            </a:endParaRPr>
          </a:p>
          <a:p>
            <a:endParaRPr lang="en-US" altLang="en-US" sz="2400" dirty="0">
              <a:latin typeface="Arial" charset="0"/>
              <a:cs typeface="Arial" charset="0"/>
            </a:endParaRPr>
          </a:p>
          <a:p>
            <a:endParaRPr lang="el-GR" altLang="en-US" baseline="30000" dirty="0">
              <a:latin typeface="Arial" charset="0"/>
              <a:cs typeface="Arial" charset="0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850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5550331"/>
            <a:ext cx="484139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Average density ≈ 4x10</a:t>
            </a:r>
            <a:r>
              <a:rPr lang="en-US" sz="2400" baseline="30000" dirty="0" smtClean="0">
                <a:solidFill>
                  <a:schemeClr val="tx2"/>
                </a:solidFill>
                <a:latin typeface="+mn-lt"/>
              </a:rPr>
              <a:t>14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g/cm</a:t>
            </a:r>
            <a:r>
              <a:rPr lang="en-US" sz="2400" baseline="30000" dirty="0" smtClean="0">
                <a:solidFill>
                  <a:schemeClr val="tx2"/>
                </a:solidFill>
                <a:latin typeface="+mn-lt"/>
              </a:rPr>
              <a:t>3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One spoonful about a billion tons !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3075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 Structure </a:t>
            </a:r>
            <a:endParaRPr lang="en-US" dirty="0"/>
          </a:p>
        </p:txBody>
      </p:sp>
      <p:sp>
        <p:nvSpPr>
          <p:cNvPr id="1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539552" y="1450107"/>
            <a:ext cx="4673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</a:rPr>
              <a:t>Spherically symmetric space-time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3779912" y="5301208"/>
            <a:ext cx="13589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</a:rPr>
              <a:t>Einstein </a:t>
            </a:r>
          </a:p>
          <a:p>
            <a:r>
              <a:rPr lang="en-US" altLang="en-US" sz="2400" dirty="0">
                <a:solidFill>
                  <a:schemeClr val="tx2"/>
                </a:solidFill>
              </a:rPr>
              <a:t>equation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6657975" y="2924944"/>
            <a:ext cx="1801813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2"/>
                </a:solidFill>
              </a:rPr>
              <a:t>Hydrostatic 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</a:rPr>
              <a:t>equilibrium 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</a:rPr>
              <a:t>(TOV)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2749550" y="4365104"/>
            <a:ext cx="267176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</a:rPr>
              <a:t>Gravitational mass</a:t>
            </a:r>
          </a:p>
        </p:txBody>
      </p:sp>
      <p:graphicFrame>
        <p:nvGraphicFramePr>
          <p:cNvPr id="2908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18611"/>
              </p:ext>
            </p:extLst>
          </p:nvPr>
        </p:nvGraphicFramePr>
        <p:xfrm>
          <a:off x="611560" y="2180282"/>
          <a:ext cx="7937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3" name="Equation" r:id="rId4" imgW="3429000" imgH="228600" progId="Equation.3">
                  <p:embed/>
                </p:oleObj>
              </mc:Choice>
              <mc:Fallback>
                <p:oleObj name="Equation" r:id="rId4" imgW="34290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180282"/>
                        <a:ext cx="79375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39957"/>
              </p:ext>
            </p:extLst>
          </p:nvPr>
        </p:nvGraphicFramePr>
        <p:xfrm>
          <a:off x="610444" y="5213374"/>
          <a:ext cx="266541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4" name="Equazione" r:id="rId6" imgW="1091880" imgH="419040" progId="Equation.3">
                  <p:embed/>
                </p:oleObj>
              </mc:Choice>
              <mc:Fallback>
                <p:oleObj name="Equazione" r:id="rId6" imgW="1091880" imgH="419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44" y="5213374"/>
                        <a:ext cx="2665412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56647"/>
              </p:ext>
            </p:extLst>
          </p:nvPr>
        </p:nvGraphicFramePr>
        <p:xfrm>
          <a:off x="576808" y="2954710"/>
          <a:ext cx="58674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5" name="Equazione" r:id="rId8" imgW="2590560" imgH="495000" progId="Equation.3">
                  <p:embed/>
                </p:oleObj>
              </mc:Choice>
              <mc:Fallback>
                <p:oleObj name="Equazione" r:id="rId8" imgW="2590560" imgH="495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08" y="2954710"/>
                        <a:ext cx="58674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31438"/>
              </p:ext>
            </p:extLst>
          </p:nvPr>
        </p:nvGraphicFramePr>
        <p:xfrm>
          <a:off x="578197" y="4167609"/>
          <a:ext cx="1833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6" name="Equazione" r:id="rId10" imgW="787320" imgH="393480" progId="Equation.3">
                  <p:embed/>
                </p:oleObj>
              </mc:Choice>
              <mc:Fallback>
                <p:oleObj name="Equazione" r:id="rId10" imgW="787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97" y="4167609"/>
                        <a:ext cx="1833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073702"/>
              </p:ext>
            </p:extLst>
          </p:nvPr>
        </p:nvGraphicFramePr>
        <p:xfrm>
          <a:off x="6156176" y="1153638"/>
          <a:ext cx="2303612" cy="76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7" name="Equation" r:id="rId12" imgW="1422360" imgH="469800" progId="Equation.3">
                  <p:embed/>
                </p:oleObj>
              </mc:Choice>
              <mc:Fallback>
                <p:oleObj name="Equation" r:id="rId12" imgW="14223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153638"/>
                        <a:ext cx="2303612" cy="763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580310" y="1683470"/>
            <a:ext cx="1647874" cy="593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1507675" y="2060848"/>
            <a:ext cx="6135013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 smtClean="0">
                <a:solidFill>
                  <a:schemeClr val="tx2"/>
                </a:solidFill>
              </a:rPr>
              <a:t>Need an Equation of State</a:t>
            </a:r>
          </a:p>
          <a:p>
            <a:pPr algn="ctr"/>
            <a:r>
              <a:rPr lang="en-US" altLang="en-US" sz="4000" dirty="0" smtClean="0">
                <a:solidFill>
                  <a:schemeClr val="tx2"/>
                </a:solidFill>
              </a:rPr>
              <a:t>P </a:t>
            </a:r>
            <a:r>
              <a:rPr lang="en-US" altLang="en-US" sz="4000" dirty="0">
                <a:solidFill>
                  <a:schemeClr val="tx2"/>
                </a:solidFill>
              </a:rPr>
              <a:t>= P(</a:t>
            </a:r>
            <a:r>
              <a:rPr lang="el-GR" altLang="en-US" sz="4000" dirty="0">
                <a:solidFill>
                  <a:schemeClr val="tx2"/>
                </a:solidFill>
              </a:rPr>
              <a:t>ρ</a:t>
            </a:r>
            <a:r>
              <a:rPr lang="en-US" altLang="en-US" sz="4000" dirty="0">
                <a:solidFill>
                  <a:schemeClr val="tx2"/>
                </a:solidFill>
              </a:rPr>
              <a:t>) ?</a:t>
            </a:r>
          </a:p>
        </p:txBody>
      </p:sp>
      <p:graphicFrame>
        <p:nvGraphicFramePr>
          <p:cNvPr id="317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233065"/>
              </p:ext>
            </p:extLst>
          </p:nvPr>
        </p:nvGraphicFramePr>
        <p:xfrm>
          <a:off x="250825" y="944265"/>
          <a:ext cx="37449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5" name="Equazione" r:id="rId4" imgW="1549080" imgH="431640" progId="Equation.3">
                  <p:embed/>
                </p:oleObj>
              </mc:Choice>
              <mc:Fallback>
                <p:oleObj name="Equazione" r:id="rId4" imgW="15490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44265"/>
                        <a:ext cx="37449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887777"/>
              </p:ext>
            </p:extLst>
          </p:nvPr>
        </p:nvGraphicFramePr>
        <p:xfrm>
          <a:off x="5004692" y="929977"/>
          <a:ext cx="388778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6" name="Equazione" r:id="rId6" imgW="1587240" imgH="431640" progId="Equation.3">
                  <p:embed/>
                </p:oleObj>
              </mc:Choice>
              <mc:Fallback>
                <p:oleObj name="Equazione" r:id="rId6" imgW="158724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692" y="929977"/>
                        <a:ext cx="3887788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4257675" y="1196752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or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429000"/>
            <a:ext cx="9144000" cy="3456384"/>
            <a:chOff x="0" y="3429000"/>
            <a:chExt cx="9144000" cy="3456384"/>
          </a:xfrm>
        </p:grpSpPr>
        <p:sp>
          <p:nvSpPr>
            <p:cNvPr id="317449" name="Text Box 9"/>
            <p:cNvSpPr txBox="1">
              <a:spLocks noChangeArrowheads="1"/>
            </p:cNvSpPr>
            <p:nvPr/>
          </p:nvSpPr>
          <p:spPr bwMode="auto">
            <a:xfrm>
              <a:off x="268281" y="3429000"/>
              <a:ext cx="84693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Given an </a:t>
              </a:r>
              <a:r>
                <a:rPr lang="en-US" altLang="en-US" sz="2400" dirty="0" err="1" smtClean="0"/>
                <a:t>EoS</a:t>
              </a:r>
              <a:r>
                <a:rPr lang="en-US" altLang="en-US" sz="2400" dirty="0" smtClean="0"/>
                <a:t>, compute </a:t>
              </a:r>
              <a:r>
                <a:rPr lang="en-US" altLang="en-US" sz="2400" dirty="0"/>
                <a:t>sequence of equilibrium models: </a:t>
              </a:r>
              <a:r>
                <a:rPr lang="en-US" altLang="en-US" sz="2400" dirty="0" smtClean="0"/>
                <a:t>the </a:t>
              </a:r>
            </a:p>
            <a:p>
              <a:r>
                <a:rPr lang="en-US" altLang="en-US" sz="2400" dirty="0" smtClean="0"/>
                <a:t>Mass-Radius </a:t>
              </a:r>
              <a:r>
                <a:rPr lang="en-US" altLang="en-US" sz="2400" dirty="0"/>
                <a:t>relation</a:t>
              </a:r>
              <a:r>
                <a:rPr lang="en-US" altLang="en-US" dirty="0"/>
                <a:t>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42067"/>
              <a:ext cx="9144000" cy="264331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732240" y="5157192"/>
              <a:ext cx="2114681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Maximum NS mass</a:t>
              </a:r>
            </a:p>
            <a:p>
              <a:r>
                <a:rPr lang="en-US" dirty="0" smtClean="0"/>
                <a:t>(TO mass)</a:t>
              </a:r>
              <a:endParaRPr lang="en-US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5940152" y="4581128"/>
              <a:ext cx="792088" cy="89923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 flipV="1">
              <a:off x="5580112" y="5157192"/>
              <a:ext cx="1152128" cy="32316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NS </a:t>
            </a:r>
            <a:r>
              <a:rPr lang="en-US" altLang="en-US" sz="4000" dirty="0"/>
              <a:t>Matter </a:t>
            </a:r>
            <a:r>
              <a:rPr lang="en-US" altLang="en-US" sz="4000" dirty="0" err="1" smtClean="0"/>
              <a:t>EoS</a:t>
            </a:r>
            <a:r>
              <a:rPr lang="en-US" altLang="en-US" sz="4000" dirty="0"/>
              <a:t>: The Holy Grail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“Neutron” stars: a misnomer</a:t>
            </a:r>
          </a:p>
          <a:p>
            <a:r>
              <a:rPr lang="en-US" altLang="en-US" sz="2800"/>
              <a:t>Inner core  may contain</a:t>
            </a:r>
          </a:p>
          <a:p>
            <a:pPr lvl="1"/>
            <a:r>
              <a:rPr lang="en-US" altLang="en-US" sz="2400"/>
              <a:t>Hyperons (</a:t>
            </a:r>
            <a:r>
              <a:rPr lang="el-GR" altLang="en-US" sz="2400"/>
              <a:t>Σ</a:t>
            </a:r>
            <a:r>
              <a:rPr lang="it-IT" altLang="en-US" sz="2400"/>
              <a:t>, </a:t>
            </a:r>
            <a:r>
              <a:rPr lang="el-GR" altLang="en-US" sz="2400"/>
              <a:t>Ξ</a:t>
            </a:r>
            <a:r>
              <a:rPr lang="it-IT" altLang="en-US" sz="2400"/>
              <a:t>, </a:t>
            </a:r>
            <a:r>
              <a:rPr lang="el-GR" altLang="en-US" sz="2400"/>
              <a:t>Λ</a:t>
            </a:r>
            <a:r>
              <a:rPr lang="it-IT" altLang="en-US" sz="2400"/>
              <a:t>)</a:t>
            </a:r>
            <a:endParaRPr lang="el-GR" altLang="en-US" sz="2400"/>
          </a:p>
          <a:p>
            <a:pPr lvl="1"/>
            <a:r>
              <a:rPr lang="en-US" altLang="en-US" sz="2400"/>
              <a:t>Meson (K</a:t>
            </a:r>
            <a:r>
              <a:rPr lang="en-US" altLang="en-US" sz="2400" baseline="30000"/>
              <a:t>-</a:t>
            </a:r>
            <a:r>
              <a:rPr lang="en-US" altLang="en-US" sz="2400"/>
              <a:t>,</a:t>
            </a:r>
            <a:r>
              <a:rPr lang="el-GR" altLang="en-US" sz="2400"/>
              <a:t>π</a:t>
            </a:r>
            <a:r>
              <a:rPr lang="en-US" altLang="en-US" sz="2400" baseline="30000"/>
              <a:t>-</a:t>
            </a:r>
            <a:r>
              <a:rPr lang="en-US" altLang="en-US" sz="2400"/>
              <a:t>) condensates</a:t>
            </a:r>
          </a:p>
          <a:p>
            <a:pPr lvl="1"/>
            <a:r>
              <a:rPr lang="en-US" altLang="en-US" sz="2400"/>
              <a:t>Deconfined quarks (u, d, s) – Hybrid Stars</a:t>
            </a:r>
          </a:p>
          <a:p>
            <a:r>
              <a:rPr lang="en-US" altLang="en-US" sz="2800"/>
              <a:t>Strange quark stars</a:t>
            </a:r>
          </a:p>
          <a:p>
            <a:endParaRPr lang="en-US" altLang="en-US" sz="2800"/>
          </a:p>
        </p:txBody>
      </p:sp>
      <p:pic>
        <p:nvPicPr>
          <p:cNvPr id="293896" name="Picture 8" descr="NStar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67" y="1600200"/>
            <a:ext cx="3996266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94848" y="-52536"/>
            <a:ext cx="2895600" cy="457200"/>
          </a:xfrm>
        </p:spPr>
        <p:txBody>
          <a:bodyPr/>
          <a:lstStyle/>
          <a:p>
            <a:r>
              <a:rPr lang="en-US" altLang="en-US" dirty="0" err="1" smtClean="0">
                <a:solidFill>
                  <a:schemeClr val="bg1"/>
                </a:solidFill>
              </a:rPr>
              <a:t>Padova</a:t>
            </a:r>
            <a:r>
              <a:rPr lang="en-US" altLang="en-US" dirty="0" smtClean="0">
                <a:solidFill>
                  <a:schemeClr val="bg1"/>
                </a:solidFill>
              </a:rPr>
              <a:t> October 25 2017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6227763" y="6092825"/>
            <a:ext cx="1389062" cy="244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Page &amp; Reddy (2006)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Padova October 25 2017</a:t>
            </a:r>
            <a:endParaRPr lang="en-US" altLang="en-US"/>
          </a:p>
        </p:txBody>
      </p:sp>
      <p:grpSp>
        <p:nvGrpSpPr>
          <p:cNvPr id="315415" name="Group 23"/>
          <p:cNvGrpSpPr>
            <a:grpSpLocks/>
          </p:cNvGrpSpPr>
          <p:nvPr/>
        </p:nvGrpSpPr>
        <p:grpSpPr bwMode="auto">
          <a:xfrm>
            <a:off x="539552" y="620688"/>
            <a:ext cx="8051801" cy="5662612"/>
            <a:chOff x="204" y="362"/>
            <a:chExt cx="5072" cy="3567"/>
          </a:xfrm>
        </p:grpSpPr>
        <p:pic>
          <p:nvPicPr>
            <p:cNvPr id="315398" name="Picture 6" descr="M-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6" t="50423" r="5652" b="6474"/>
            <a:stretch>
              <a:fillRect/>
            </a:stretch>
          </p:blipFill>
          <p:spPr bwMode="auto">
            <a:xfrm>
              <a:off x="975" y="663"/>
              <a:ext cx="4218" cy="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396" name="Picture 4" descr="NS_M-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527"/>
              <a:ext cx="4301" cy="3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407" name="Text Box 15"/>
            <p:cNvSpPr txBox="1">
              <a:spLocks noChangeArrowheads="1"/>
            </p:cNvSpPr>
            <p:nvPr/>
          </p:nvSpPr>
          <p:spPr bwMode="auto">
            <a:xfrm>
              <a:off x="476" y="362"/>
              <a:ext cx="846" cy="25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R=2GM/c</a:t>
              </a:r>
              <a:r>
                <a:rPr lang="en-US" altLang="en-US" sz="2000" baseline="30000" dirty="0"/>
                <a:t>2</a:t>
              </a:r>
            </a:p>
          </p:txBody>
        </p:sp>
        <p:sp>
          <p:nvSpPr>
            <p:cNvPr id="315408" name="Line 16"/>
            <p:cNvSpPr>
              <a:spLocks noChangeShapeType="1"/>
            </p:cNvSpPr>
            <p:nvPr/>
          </p:nvSpPr>
          <p:spPr bwMode="auto">
            <a:xfrm>
              <a:off x="1322" y="527"/>
              <a:ext cx="377" cy="68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409" name="Text Box 17"/>
            <p:cNvSpPr txBox="1">
              <a:spLocks noChangeArrowheads="1"/>
            </p:cNvSpPr>
            <p:nvPr/>
          </p:nvSpPr>
          <p:spPr bwMode="auto">
            <a:xfrm>
              <a:off x="204" y="1117"/>
              <a:ext cx="846" cy="44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P=</a:t>
              </a:r>
              <a:r>
                <a:rPr lang="el-GR" altLang="en-US" sz="2000" dirty="0"/>
                <a:t>ρ</a:t>
              </a:r>
            </a:p>
            <a:p>
              <a:r>
                <a:rPr lang="en-US" altLang="en-US" sz="2000" dirty="0"/>
                <a:t>R~3GM/c</a:t>
              </a:r>
              <a:r>
                <a:rPr lang="en-US" altLang="en-US" sz="2000" baseline="30000" dirty="0"/>
                <a:t>2</a:t>
              </a:r>
            </a:p>
          </p:txBody>
        </p:sp>
        <p:sp>
          <p:nvSpPr>
            <p:cNvPr id="315410" name="Line 18"/>
            <p:cNvSpPr>
              <a:spLocks noChangeShapeType="1"/>
            </p:cNvSpPr>
            <p:nvPr/>
          </p:nvSpPr>
          <p:spPr bwMode="auto">
            <a:xfrm>
              <a:off x="1053" y="1341"/>
              <a:ext cx="1033" cy="36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411" name="Text Box 19"/>
            <p:cNvSpPr txBox="1">
              <a:spLocks noChangeArrowheads="1"/>
            </p:cNvSpPr>
            <p:nvPr/>
          </p:nvSpPr>
          <p:spPr bwMode="auto">
            <a:xfrm>
              <a:off x="4377" y="3673"/>
              <a:ext cx="531" cy="25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000" dirty="0"/>
                <a:t>ω</a:t>
              </a:r>
              <a:r>
                <a:rPr lang="it-IT" altLang="en-US" sz="2000" dirty="0"/>
                <a:t>=</a:t>
              </a:r>
              <a:r>
                <a:rPr lang="el-GR" altLang="en-US" sz="2000" dirty="0"/>
                <a:t>ω</a:t>
              </a:r>
              <a:r>
                <a:rPr lang="en-US" altLang="en-US" sz="2000" baseline="-25000" dirty="0"/>
                <a:t>K</a:t>
              </a:r>
              <a:endParaRPr lang="en-US" altLang="en-US" sz="2000" baseline="30000" dirty="0"/>
            </a:p>
          </p:txBody>
        </p:sp>
        <p:sp>
          <p:nvSpPr>
            <p:cNvPr id="315412" name="Line 20"/>
            <p:cNvSpPr>
              <a:spLocks noChangeShapeType="1"/>
            </p:cNvSpPr>
            <p:nvPr/>
          </p:nvSpPr>
          <p:spPr bwMode="auto">
            <a:xfrm flipH="1" flipV="1">
              <a:off x="3833" y="2750"/>
              <a:ext cx="725" cy="95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3563888" y="1268760"/>
            <a:ext cx="22574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400" dirty="0" err="1"/>
              <a:t>Lattimer</a:t>
            </a:r>
            <a:r>
              <a:rPr lang="en-US" altLang="en-US" sz="1400" dirty="0"/>
              <a:t> &amp; </a:t>
            </a:r>
            <a:r>
              <a:rPr lang="en-US" altLang="en-US" sz="1400" dirty="0" err="1"/>
              <a:t>Prakash</a:t>
            </a:r>
            <a:r>
              <a:rPr lang="en-US" altLang="en-US" sz="1400" dirty="0"/>
              <a:t> (2004)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51720" y="2348880"/>
            <a:ext cx="6120680" cy="4176464"/>
            <a:chOff x="1835696" y="2348880"/>
            <a:chExt cx="6120680" cy="417646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39753" y="2348880"/>
              <a:ext cx="561662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059832" y="2348880"/>
              <a:ext cx="4032449" cy="37566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35696" y="6156012"/>
              <a:ext cx="385759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Maximum measured mass,  </a:t>
              </a:r>
              <a:r>
                <a:rPr lang="en-US" altLang="en-US" dirty="0"/>
                <a:t>~</a:t>
              </a:r>
              <a:r>
                <a:rPr lang="en-US" dirty="0" smtClean="0"/>
                <a:t> 2M</a:t>
              </a:r>
              <a:r>
                <a:rPr lang="en-GB" altLang="en-US" baseline="-25000" dirty="0" smtClean="0">
                  <a:sym typeface="Wingdings" pitchFamily="2" charset="2"/>
                </a:rPr>
                <a:t>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8124" y="3402781"/>
            <a:ext cx="379065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Soft </a:t>
            </a:r>
            <a:r>
              <a:rPr lang="en-US" sz="3200" dirty="0" err="1" smtClean="0">
                <a:solidFill>
                  <a:schemeClr val="bg2"/>
                </a:solidFill>
              </a:rPr>
              <a:t>EoSs</a:t>
            </a:r>
            <a:r>
              <a:rPr lang="en-US" sz="3200" dirty="0" smtClean="0">
                <a:solidFill>
                  <a:schemeClr val="bg2"/>
                </a:solidFill>
              </a:rPr>
              <a:t> ruled out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15784</TotalTime>
  <Words>621</Words>
  <Application>Microsoft Office PowerPoint</Application>
  <PresentationFormat>On-screen Show (4:3)</PresentationFormat>
  <Paragraphs>104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Chiaro</vt:lpstr>
      <vt:lpstr>Equation</vt:lpstr>
      <vt:lpstr>Equazione</vt:lpstr>
      <vt:lpstr>MERGING REVEALS Neutron Star INNARDS</vt:lpstr>
      <vt:lpstr>Basics</vt:lpstr>
      <vt:lpstr>PowerPoint Presentation</vt:lpstr>
      <vt:lpstr>Neutron Stars in a Nutshell</vt:lpstr>
      <vt:lpstr>PowerPoint Presentation</vt:lpstr>
      <vt:lpstr>Neutron Star Structure </vt:lpstr>
      <vt:lpstr>PowerPoint Presentation</vt:lpstr>
      <vt:lpstr>NS Matter EoS: The Holy Grail</vt:lpstr>
      <vt:lpstr>PowerPoint Presentation</vt:lpstr>
      <vt:lpstr>NSs in Binaries</vt:lpstr>
      <vt:lpstr>Multi-messenger Observations of GW170817 and the NS EoS</vt:lpstr>
      <vt:lpstr>PowerPoint Presentation</vt:lpstr>
    </vt:vector>
  </TitlesOfParts>
  <Company>Dept.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ROSAT Isolated Neutron Stars</dc:title>
  <dc:creator>Turolla</dc:creator>
  <cp:lastModifiedBy>turolla</cp:lastModifiedBy>
  <cp:revision>201</cp:revision>
  <cp:lastPrinted>1601-01-01T00:00:00Z</cp:lastPrinted>
  <dcterms:created xsi:type="dcterms:W3CDTF">2002-09-29T15:30:09Z</dcterms:created>
  <dcterms:modified xsi:type="dcterms:W3CDTF">2017-10-25T12:38:47Z</dcterms:modified>
</cp:coreProperties>
</file>