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607" r:id="rId3"/>
    <p:sldId id="624" r:id="rId4"/>
    <p:sldId id="657" r:id="rId5"/>
    <p:sldId id="597" r:id="rId6"/>
    <p:sldId id="623" r:id="rId7"/>
    <p:sldId id="627" r:id="rId8"/>
    <p:sldId id="588" r:id="rId9"/>
    <p:sldId id="600" r:id="rId10"/>
    <p:sldId id="602" r:id="rId11"/>
    <p:sldId id="660" r:id="rId12"/>
    <p:sldId id="645" r:id="rId13"/>
    <p:sldId id="638" r:id="rId14"/>
    <p:sldId id="648" r:id="rId15"/>
    <p:sldId id="649" r:id="rId16"/>
    <p:sldId id="668" r:id="rId17"/>
    <p:sldId id="658" r:id="rId18"/>
    <p:sldId id="666" r:id="rId19"/>
    <p:sldId id="653" r:id="rId20"/>
    <p:sldId id="651" r:id="rId21"/>
    <p:sldId id="598" r:id="rId22"/>
    <p:sldId id="601" r:id="rId23"/>
    <p:sldId id="599" r:id="rId24"/>
    <p:sldId id="633" r:id="rId25"/>
    <p:sldId id="656" r:id="rId26"/>
    <p:sldId id="617" r:id="rId27"/>
    <p:sldId id="632" r:id="rId28"/>
    <p:sldId id="618" r:id="rId29"/>
    <p:sldId id="622" r:id="rId30"/>
    <p:sldId id="619" r:id="rId31"/>
    <p:sldId id="664" r:id="rId32"/>
    <p:sldId id="665" r:id="rId33"/>
    <p:sldId id="669" r:id="rId34"/>
    <p:sldId id="634" r:id="rId35"/>
    <p:sldId id="654" r:id="rId36"/>
    <p:sldId id="659" r:id="rId37"/>
    <p:sldId id="661" r:id="rId38"/>
    <p:sldId id="662" r:id="rId39"/>
    <p:sldId id="663" r:id="rId40"/>
    <p:sldId id="667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5AE"/>
    <a:srgbClr val="C97979"/>
    <a:srgbClr val="BE5E5E"/>
    <a:srgbClr val="DA2626"/>
    <a:srgbClr val="501F74"/>
    <a:srgbClr val="BE80F2"/>
    <a:srgbClr val="E70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490" autoAdjust="0"/>
  </p:normalViewPr>
  <p:slideViewPr>
    <p:cSldViewPr>
      <p:cViewPr varScale="1">
        <p:scale>
          <a:sx n="82" d="100"/>
          <a:sy n="82" d="100"/>
        </p:scale>
        <p:origin x="77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3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ottardo\Desktop\POSTDOCLNL\seminario_GANIL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12663657701769"/>
          <c:y val="5.2155850550495403E-2"/>
          <c:w val="0.79785070529452706"/>
          <c:h val="0.7035189683134280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Feuil1!$A$16:$A$18</c:f>
              <c:numCache>
                <c:formatCode>General</c:formatCode>
                <c:ptCount val="3"/>
                <c:pt idx="0">
                  <c:v>46</c:v>
                </c:pt>
                <c:pt idx="1">
                  <c:v>48</c:v>
                </c:pt>
                <c:pt idx="2">
                  <c:v>50</c:v>
                </c:pt>
              </c:numCache>
            </c:numRef>
          </c:xVal>
          <c:yVal>
            <c:numRef>
              <c:f>Feuil1!$B$16:$B$18</c:f>
              <c:numCache>
                <c:formatCode>General</c:formatCode>
                <c:ptCount val="3"/>
                <c:pt idx="0">
                  <c:v>8721</c:v>
                </c:pt>
                <c:pt idx="1">
                  <c:v>8080</c:v>
                </c:pt>
                <c:pt idx="2">
                  <c:v>7196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E3-4C7F-B375-95459078BAA5}"/>
            </c:ext>
          </c:extLst>
        </c:ser>
        <c:ser>
          <c:idx val="1"/>
          <c:order val="1"/>
          <c:spPr>
            <a:ln w="28575">
              <a:noFill/>
            </a:ln>
          </c:spPr>
          <c:xVal>
            <c:numRef>
              <c:f>Feuil1!$A$19:$A$21</c:f>
              <c:numCache>
                <c:formatCode>General</c:formatCode>
                <c:ptCount val="3"/>
                <c:pt idx="0">
                  <c:v>51</c:v>
                </c:pt>
                <c:pt idx="1">
                  <c:v>53</c:v>
                </c:pt>
                <c:pt idx="2">
                  <c:v>55</c:v>
                </c:pt>
              </c:numCache>
            </c:numRef>
          </c:xVal>
          <c:yVal>
            <c:numRef>
              <c:f>Feuil1!$B$19:$B$21</c:f>
              <c:numCache>
                <c:formatCode>General</c:formatCode>
                <c:ptCount val="3"/>
                <c:pt idx="0">
                  <c:v>3633</c:v>
                </c:pt>
                <c:pt idx="1">
                  <c:v>3046</c:v>
                </c:pt>
                <c:pt idx="2">
                  <c:v>2400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E3-4C7F-B375-95459078B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33248"/>
        <c:axId val="75765248"/>
      </c:scatterChart>
      <c:valAx>
        <c:axId val="44533248"/>
        <c:scaling>
          <c:orientation val="minMax"/>
          <c:max val="56"/>
          <c:min val="4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 dirty="0"/>
                  <a:t>Neutron number (Z=32</a:t>
                </a:r>
                <a:r>
                  <a:rPr lang="en-US" sz="1800" dirty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75765248"/>
        <c:crosses val="autoZero"/>
        <c:crossBetween val="midCat"/>
        <c:majorUnit val="1"/>
      </c:valAx>
      <c:valAx>
        <c:axId val="75765248"/>
        <c:scaling>
          <c:orientation val="minMax"/>
          <c:max val="9000"/>
          <c:min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i="1" dirty="0"/>
                  <a:t>S</a:t>
                </a:r>
                <a:r>
                  <a:rPr lang="en-US" sz="1800" i="1" baseline="-25000" dirty="0"/>
                  <a:t>n</a:t>
                </a:r>
                <a:r>
                  <a:rPr lang="en-US" sz="1800" dirty="0"/>
                  <a:t>  (MeV)</a:t>
                </a:r>
              </a:p>
            </c:rich>
          </c:tx>
          <c:overlay val="0"/>
        </c:title>
        <c:numFmt formatCode="0" sourceLinked="0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44533248"/>
        <c:crosses val="autoZero"/>
        <c:crossBetween val="midCat"/>
        <c:minorUnit val="500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0.54137</cdr:x>
      <cdr:y>0.55265</cdr:y>
    </cdr:from>
    <cdr:to>
      <cdr:x>0.9212</cdr:x>
      <cdr:y>0.73514</cdr:y>
    </cdr:to>
    <cdr:cxnSp macro="">
      <cdr:nvCxnSpPr>
        <cdr:cNvPr id="18" name="Connecteur droit 17">
          <a:extLst xmlns:a="http://schemas.openxmlformats.org/drawingml/2006/main">
            <a:ext uri="{FF2B5EF4-FFF2-40B4-BE49-F238E27FC236}">
              <a16:creationId xmlns:a16="http://schemas.microsoft.com/office/drawing/2014/main" id="{D4F7D933-C016-4BF3-9059-9FEA99BF86C8}"/>
            </a:ext>
          </a:extLst>
        </cdr:cNvPr>
        <cdr:cNvCxnSpPr/>
      </cdr:nvCxnSpPr>
      <cdr:spPr>
        <a:xfrm xmlns:a="http://schemas.openxmlformats.org/drawingml/2006/main" flipH="1" flipV="1">
          <a:off x="2573087" y="1822741"/>
          <a:ext cx="1805297" cy="60189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0.23617</cdr:x>
      <cdr:y>0.05179</cdr:y>
    </cdr:from>
    <cdr:to>
      <cdr:x>0.55138</cdr:x>
      <cdr:y>0.24168</cdr:y>
    </cdr:to>
    <cdr:cxnSp macro="">
      <cdr:nvCxnSpPr>
        <cdr:cNvPr id="20" name="Connecteur droit 19">
          <a:extLst xmlns:a="http://schemas.openxmlformats.org/drawingml/2006/main">
            <a:ext uri="{FF2B5EF4-FFF2-40B4-BE49-F238E27FC236}">
              <a16:creationId xmlns:a16="http://schemas.microsoft.com/office/drawing/2014/main" id="{D17E62B2-58EE-49C1-A5BE-6FA92471E692}"/>
            </a:ext>
          </a:extLst>
        </cdr:cNvPr>
        <cdr:cNvCxnSpPr/>
      </cdr:nvCxnSpPr>
      <cdr:spPr>
        <a:xfrm xmlns:a="http://schemas.openxmlformats.org/drawingml/2006/main">
          <a:off x="1122476" y="170805"/>
          <a:ext cx="1498164" cy="626297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absSizeAnchor xmlns:cdr="http://schemas.openxmlformats.org/drawingml/2006/chartDrawing">
    <cdr:from>
      <cdr:x>0.54541</cdr:x>
      <cdr:y>0.00893</cdr:y>
    </cdr:from>
    <cdr:ext cx="0" cy="2456376"/>
    <cdr:cxnSp macro="">
      <cdr:nvCxnSpPr>
        <cdr:cNvPr id="23" name="Connecteur droit 22">
          <a:extLst xmlns:a="http://schemas.openxmlformats.org/drawingml/2006/main">
            <a:ext uri="{FF2B5EF4-FFF2-40B4-BE49-F238E27FC236}">
              <a16:creationId xmlns:a16="http://schemas.microsoft.com/office/drawing/2014/main" id="{40251F86-9F1A-4A15-A8A9-21DF96134A44}"/>
            </a:ext>
          </a:extLst>
        </cdr:cNvPr>
        <cdr:cNvCxnSpPr/>
      </cdr:nvCxnSpPr>
      <cdr:spPr>
        <a:xfrm xmlns:a="http://schemas.openxmlformats.org/drawingml/2006/main" flipV="1">
          <a:off x="2592288" y="29462"/>
          <a:ext cx="0" cy="245637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B2F2F-B92C-48D9-8EC5-7B13F989132E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63DAA9-9183-4F5C-BEA8-959BD6CE097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7338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23CA84-58B5-4D99-83BD-74C09BABF9E2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ED5971-1C9F-4800-B5EE-606F5EF12A1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49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RAPPEL TITRE PRESENTATION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mardi 26 juin 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54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RAPPEL TITRE PRESENTATION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mardi 26 juin 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91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RAPPEL TITRE PRESENTATION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mardi 26 juin 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34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B839-5ACA-41D0-A7FC-FE2A5BAD3089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AA8-4163-49B2-8B94-2FC16A2C44E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B910-7F68-499C-87CB-8B567B3E4197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1437-C5AF-4A01-8D04-1C7A822897A9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286A-4A92-4857-8A87-359E87F6AED4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BE6D-75CC-40CD-BFBA-CC5AA6F993D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ABF6-1EDC-4280-8C01-D85B2AEA3AC6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7B5D-310F-4D16-A4CE-771339BB78A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BF07-BEF2-425F-87BF-D807F021B610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B3B2-216E-4874-83F7-3E9E9222AFF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88B0-4411-42CE-9931-5CCCF4C1EBA5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64B3-344B-4B80-A8AB-8950367DAC7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E21C-B6DB-4184-8300-12F61423DB4C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4AEF-7163-4C23-9766-9834C6001F7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ogoip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800" y="-71439"/>
            <a:ext cx="2406650" cy="157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A58142-DBD7-45C4-BA44-88DC846B2057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fr-FR" sz="1200" dirty="0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214291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500298" y="1714490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1"/>
            <a:ext cx="6143668" cy="2143140"/>
          </a:xfrm>
        </p:spPr>
        <p:txBody>
          <a:bodyPr rtlCol="0"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500063" y="1635125"/>
            <a:ext cx="2000250" cy="365125"/>
          </a:xfrm>
        </p:spPr>
        <p:txBody>
          <a:bodyPr/>
          <a:lstStyle>
            <a:lvl1pPr>
              <a:defRPr sz="1400" b="0" i="1" u="sng" baseline="0" dirty="0" smtClean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Lundi  28 mars 2011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428625" y="5357813"/>
            <a:ext cx="1714500" cy="1357312"/>
          </a:xfrm>
        </p:spPr>
        <p:txBody>
          <a:bodyPr/>
          <a:lstStyle>
            <a:lvl1pPr algn="l">
              <a:defRPr sz="1000" b="1" i="0" baseline="0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br>
              <a:rPr lang="fr-FR">
                <a:solidFill>
                  <a:srgbClr val="AB757F"/>
                </a:solidFill>
              </a:rPr>
            </a:br>
            <a:br>
              <a:rPr lang="fr-FR"/>
            </a:br>
            <a:r>
              <a:rPr lang="fr-FR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3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7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1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1"/>
            <a:ext cx="3571900" cy="357191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7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1B78-3862-425C-9A2C-5DDE2BC1BCD3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938-741A-4B0A-8E97-525107D2D00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6AD8-595A-42EA-859C-BBB71E96FA76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91C3-A8ED-4CAA-BFFA-2E1B13976E5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4ACC8-A215-4354-B567-ECE8CE4E651A}" type="datetime2">
              <a:rPr lang="fr-FR"/>
              <a:pPr>
                <a:defRPr/>
              </a:pPr>
              <a:t>mardi 26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2E575-2DAD-43B3-B0BE-ADD8EA6CD32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1" r:id="rId6"/>
    <p:sldLayoutId id="2147483682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8" Type="http://schemas.openxmlformats.org/officeDocument/2006/relationships/image" Target="../media/image108.png"/><Relationship Id="rId13" Type="http://schemas.openxmlformats.org/officeDocument/2006/relationships/image" Target="../media/image103.png"/><Relationship Id="rId3" Type="http://schemas.openxmlformats.org/officeDocument/2006/relationships/image" Target="../media/image28.png"/><Relationship Id="rId21" Type="http://schemas.openxmlformats.org/officeDocument/2006/relationships/image" Target="../media/image36.png"/><Relationship Id="rId7" Type="http://schemas.openxmlformats.org/officeDocument/2006/relationships/image" Target="../media/image32.png"/><Relationship Id="rId12" Type="http://schemas.openxmlformats.org/officeDocument/2006/relationships/image" Target="../media/image102.png"/><Relationship Id="rId2" Type="http://schemas.openxmlformats.org/officeDocument/2006/relationships/image" Target="../media/image2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24" Type="http://schemas.openxmlformats.org/officeDocument/2006/relationships/image" Target="../media/image111.png"/><Relationship Id="rId5" Type="http://schemas.openxmlformats.org/officeDocument/2006/relationships/image" Target="../media/image30.png"/><Relationship Id="rId23" Type="http://schemas.openxmlformats.org/officeDocument/2006/relationships/image" Target="../media/image110.png"/><Relationship Id="rId19" Type="http://schemas.openxmlformats.org/officeDocument/2006/relationships/image" Target="../media/image10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2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712968" cy="4392488"/>
          </a:xfrm>
        </p:spPr>
        <p:txBody>
          <a:bodyPr/>
          <a:lstStyle/>
          <a:p>
            <a:r>
              <a:rPr lang="el-GR" b="1" cap="none" dirty="0">
                <a:latin typeface="Arial"/>
                <a:cs typeface="Arial"/>
              </a:rPr>
              <a:t>β</a:t>
            </a:r>
            <a:r>
              <a:rPr lang="it-IT" b="1" cap="none" dirty="0">
                <a:latin typeface="Arial"/>
                <a:cs typeface="Arial"/>
              </a:rPr>
              <a:t>-</a:t>
            </a:r>
            <a:r>
              <a:rPr lang="en-US" b="1" dirty="0"/>
              <a:t>decay, Collectivity and Shell Structure Evolution Around N=50:</a:t>
            </a:r>
            <a:br>
              <a:rPr lang="en-US" b="1" dirty="0"/>
            </a:br>
            <a:r>
              <a:rPr lang="en-US" b="1" dirty="0"/>
              <a:t> a Common Physics ?</a:t>
            </a:r>
            <a:br>
              <a:rPr lang="en-US" b="0" cap="none" dirty="0"/>
            </a:br>
            <a:br>
              <a:rPr lang="en-US" dirty="0"/>
            </a:br>
            <a:endParaRPr lang="en-US" b="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9852" y="45328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Andrea Gottardo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F74078-AB05-4A01-96AF-615FC163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" y="29097"/>
            <a:ext cx="9109872" cy="1241404"/>
          </a:xfrm>
          <a:prstGeom prst="rect">
            <a:avLst/>
          </a:prstGeom>
        </p:spPr>
      </p:pic>
      <p:pic>
        <p:nvPicPr>
          <p:cNvPr id="10" name="Picture 2" descr="https://agenda.infn.it/getFile.py/access?resId=2&amp;materialId=0&amp;confId=14402">
            <a:extLst>
              <a:ext uri="{FF2B5EF4-FFF2-40B4-BE49-F238E27FC236}">
                <a16:creationId xmlns:a16="http://schemas.microsoft.com/office/drawing/2014/main" id="{46AD97A3-31AD-47DF-B235-4E6EB267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5702715"/>
            <a:ext cx="914400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ttardo\Desktop\POSTDOCLNL\80Ge\PRL_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8" y="1267405"/>
            <a:ext cx="58250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4347"/>
            <a:ext cx="8229600" cy="757038"/>
          </a:xfrm>
        </p:spPr>
        <p:txBody>
          <a:bodyPr/>
          <a:lstStyle/>
          <a:p>
            <a:r>
              <a:rPr lang="en-US" dirty="0"/>
              <a:t>Results and Perspectives</a:t>
            </a:r>
          </a:p>
        </p:txBody>
      </p:sp>
      <p:sp>
        <p:nvSpPr>
          <p:cNvPr id="9" name="Étoile à 5 branches 8"/>
          <p:cNvSpPr/>
          <p:nvPr/>
        </p:nvSpPr>
        <p:spPr>
          <a:xfrm>
            <a:off x="4032677" y="4314547"/>
            <a:ext cx="421419" cy="391022"/>
          </a:xfrm>
          <a:prstGeom prst="star5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644008" y="3957027"/>
            <a:ext cx="148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 result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55154" y="564185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Gottardo, D.Verney et al.,</a:t>
            </a:r>
          </a:p>
          <a:p>
            <a:r>
              <a:rPr lang="en-US" dirty="0"/>
              <a:t>Phys. Rev. Lett. 116, 182501 (2016)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34134" y="1198493"/>
            <a:ext cx="320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Shape coexistence in </a:t>
            </a:r>
            <a:r>
              <a:rPr lang="en-US" baseline="30000" dirty="0"/>
              <a:t>78</a:t>
            </a:r>
            <a:r>
              <a:rPr lang="en-US" dirty="0"/>
              <a:t>Ni 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Monopole evolution towards Z=28: mass measurement in </a:t>
            </a:r>
            <a:r>
              <a:rPr lang="en-US" baseline="30000" dirty="0"/>
              <a:t>83</a:t>
            </a:r>
            <a:r>
              <a:rPr lang="en-US" dirty="0"/>
              <a:t>Zn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the Z=28 gap (increased quadrupole) ?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6870238" y="3675722"/>
            <a:ext cx="1080120" cy="547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5867543" y="4372525"/>
            <a:ext cx="322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Possibility of finding a </a:t>
            </a:r>
          </a:p>
          <a:p>
            <a:pPr algn="ctr"/>
            <a:r>
              <a:rPr lang="en-US" b="1" dirty="0"/>
              <a:t>(2p-2h) 0</a:t>
            </a:r>
            <a:r>
              <a:rPr lang="en-US" b="1" baseline="30000" dirty="0"/>
              <a:t>+</a:t>
            </a:r>
            <a:r>
              <a:rPr lang="en-US" b="1" dirty="0"/>
              <a:t> state in </a:t>
            </a:r>
            <a:r>
              <a:rPr lang="en-US" b="1" baseline="30000" dirty="0"/>
              <a:t>78</a:t>
            </a:r>
            <a:r>
              <a:rPr lang="en-US" b="1" dirty="0"/>
              <a:t>Ni around 2.5 - 3 MeV</a:t>
            </a:r>
          </a:p>
        </p:txBody>
      </p:sp>
    </p:spTree>
    <p:extLst>
      <p:ext uri="{BB962C8B-B14F-4D97-AF65-F5344CB8AC3E}">
        <p14:creationId xmlns:p14="http://schemas.microsoft.com/office/powerpoint/2010/main" val="42087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33242"/>
            <a:ext cx="9144000" cy="1143000"/>
          </a:xfrm>
        </p:spPr>
        <p:txBody>
          <a:bodyPr/>
          <a:lstStyle/>
          <a:p>
            <a:r>
              <a:rPr lang="it-IT" sz="4000" dirty="0" err="1"/>
              <a:t>Effects</a:t>
            </a:r>
            <a:r>
              <a:rPr lang="it-IT" sz="4000" dirty="0"/>
              <a:t> of  </a:t>
            </a:r>
            <a:r>
              <a:rPr lang="it-IT" sz="4000" cap="none" dirty="0"/>
              <a:t>s</a:t>
            </a:r>
            <a:r>
              <a:rPr lang="it-IT" sz="4000" baseline="-25000" dirty="0"/>
              <a:t>1/2</a:t>
            </a:r>
            <a:r>
              <a:rPr lang="it-IT" sz="4000" dirty="0"/>
              <a:t> Shell </a:t>
            </a:r>
            <a:r>
              <a:rPr lang="it-IT" sz="4000" dirty="0" err="1"/>
              <a:t>Lowering</a:t>
            </a:r>
            <a:r>
              <a:rPr lang="it-IT" sz="4000" dirty="0"/>
              <a:t> on </a:t>
            </a:r>
            <a:r>
              <a:rPr lang="el-GR" sz="4000" cap="none" dirty="0">
                <a:latin typeface="Arial"/>
                <a:cs typeface="Arial"/>
              </a:rPr>
              <a:t>β</a:t>
            </a:r>
            <a:r>
              <a:rPr lang="it-IT" sz="4000" dirty="0">
                <a:latin typeface="Arial"/>
                <a:cs typeface="Arial"/>
              </a:rPr>
              <a:t> </a:t>
            </a:r>
            <a:r>
              <a:rPr lang="it-IT" sz="4000" dirty="0" err="1">
                <a:latin typeface="Arial"/>
                <a:cs typeface="Arial"/>
              </a:rPr>
              <a:t>D</a:t>
            </a:r>
            <a:r>
              <a:rPr lang="it-IT" sz="4000" dirty="0" err="1"/>
              <a:t>ecay</a:t>
            </a:r>
            <a:r>
              <a:rPr lang="it-IT" sz="4000" dirty="0"/>
              <a:t> ?</a:t>
            </a:r>
            <a:endParaRPr lang="en-US" sz="4000" dirty="0"/>
          </a:p>
        </p:txBody>
      </p:sp>
      <p:pic>
        <p:nvPicPr>
          <p:cNvPr id="9" name="Picture 2" descr="C:\Users\gottardo\Desktop\POSTDOCLNL\seminario_PD2016\PDR_sche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/>
          <a:stretch/>
        </p:blipFill>
        <p:spPr bwMode="auto">
          <a:xfrm>
            <a:off x="5080882" y="1772816"/>
            <a:ext cx="39510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292080" y="587727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M. Sheck et al. : PRL 116, 132501 (2016)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36314" y="1124304"/>
            <a:ext cx="4388918" cy="648512"/>
          </a:xfrm>
          <a:prstGeom prst="rect">
            <a:avLst/>
          </a:prstGeom>
          <a:noFill/>
          <a:ln>
            <a:noFill/>
          </a:ln>
          <a:effectLst>
            <a:outerShdw dist="107933" sx="1000" sy="1000" algn="ctr" rotWithShape="0">
              <a:srgbClr val="330033"/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l-GR" dirty="0"/>
              <a:t>β</a:t>
            </a:r>
            <a:r>
              <a:rPr lang="en-US" dirty="0"/>
              <a:t>-decay populates part of the pygmy dipole resonance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" y="2318723"/>
            <a:ext cx="4799171" cy="33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931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S. Ebata, T. Nakatsukasa, T. Inakura, Phys. Rev. C 90 (2013) 024303.</a:t>
            </a:r>
            <a:endParaRPr lang="en-US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73396" y="1448560"/>
            <a:ext cx="4388918" cy="925511"/>
          </a:xfrm>
          <a:prstGeom prst="rect">
            <a:avLst/>
          </a:prstGeom>
          <a:noFill/>
          <a:ln>
            <a:noFill/>
          </a:ln>
          <a:effectLst>
            <a:outerShdw dist="107933" sx="1000" sy="1000" algn="ctr" rotWithShape="0">
              <a:srgbClr val="330033"/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it-IT" dirty="0"/>
              <a:t>Strong increase of PDR  after N=50 in Ge, Zn, Ni linked to an increased skin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51558" y="29187"/>
            <a:ext cx="9144000" cy="1143000"/>
          </a:xfrm>
        </p:spPr>
        <p:txBody>
          <a:bodyPr/>
          <a:lstStyle/>
          <a:p>
            <a:r>
              <a:rPr lang="it-IT" sz="4000" dirty="0"/>
              <a:t>Where is the </a:t>
            </a:r>
            <a:r>
              <a:rPr lang="it-IT" sz="4000" dirty="0" err="1"/>
              <a:t>Gamow-Teller</a:t>
            </a:r>
            <a:r>
              <a:rPr lang="it-IT" sz="4000" dirty="0"/>
              <a:t> </a:t>
            </a:r>
            <a:r>
              <a:rPr lang="it-IT" sz="4000" dirty="0" err="1"/>
              <a:t>Strength</a:t>
            </a:r>
            <a:r>
              <a:rPr lang="it-IT" sz="4000" dirty="0"/>
              <a:t> ?</a:t>
            </a:r>
            <a:endParaRPr lang="en-US" sz="4000" dirty="0"/>
          </a:p>
        </p:txBody>
      </p:sp>
      <p:pic>
        <p:nvPicPr>
          <p:cNvPr id="9" name="Picture 2" descr="C:\Users\gottardo\Desktop\POSTDOCLNL\proposal_ALTO\hardy_137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" y="1906137"/>
            <a:ext cx="2096357" cy="33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39552" y="551723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J.C. Hardy NPA 305, 15 (1978)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5825009"/>
            <a:ext cx="4388918" cy="833178"/>
          </a:xfrm>
          <a:prstGeom prst="rect">
            <a:avLst/>
          </a:prstGeom>
          <a:noFill/>
          <a:ln>
            <a:noFill/>
          </a:ln>
          <a:effectLst>
            <a:outerShdw dist="107933" sx="1000" sy="1000" algn="ctr" rotWithShape="0">
              <a:srgbClr val="330033"/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600" dirty="0"/>
              <a:t>No structure effects in either the </a:t>
            </a:r>
            <a:r>
              <a:rPr lang="el-GR" sz="1600" dirty="0"/>
              <a:t>β</a:t>
            </a:r>
            <a:r>
              <a:rPr lang="en-US" sz="1600" dirty="0"/>
              <a:t>-decay or n emission were required to account for experiment…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28750" y="2060847"/>
            <a:ext cx="127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Exp. </a:t>
            </a:r>
            <a:r>
              <a:rPr lang="en-US" baseline="30000" dirty="0"/>
              <a:t>137</a:t>
            </a:r>
            <a:r>
              <a:rPr lang="en-US" dirty="0"/>
              <a:t>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33314" y="4005063"/>
            <a:ext cx="127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model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27790" y="2937467"/>
            <a:ext cx="144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416778" y="5933820"/>
            <a:ext cx="464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R. Grzywacz, M. Madurga et al: PRL 117, 092502 (2016)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20442" y="6337949"/>
            <a:ext cx="418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Strong shell structure dependence 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gottardo\Desktop\POSTDOCLNL\seminario_PD2016\robert_8384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8662"/>
            <a:ext cx="5616624" cy="36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80475" y="1750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aseline="30000" dirty="0"/>
              <a:t>83</a:t>
            </a:r>
            <a:r>
              <a:rPr lang="it-IT" sz="3600" dirty="0"/>
              <a:t>G</a:t>
            </a:r>
            <a:r>
              <a:rPr lang="it-IT" sz="3600" cap="none" dirty="0"/>
              <a:t>e @ ALTO ISOL FACILITY</a:t>
            </a:r>
            <a:endParaRPr lang="it-IT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2304" y="885374"/>
            <a:ext cx="303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BEDO tape station</a:t>
            </a:r>
          </a:p>
        </p:txBody>
      </p:sp>
      <p:pic>
        <p:nvPicPr>
          <p:cNvPr id="14" name="Picture 2" descr="D:\temporaire\DETECTEURS_TANDEM_ALTO\Radioactivité\BEDO\b-g\coupe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63" y="1541976"/>
            <a:ext cx="3787591" cy="223531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521976" y="3870157"/>
            <a:ext cx="144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BGO anti-Compton shield</a:t>
            </a: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1400889" y="3119517"/>
            <a:ext cx="490682" cy="750640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6344" y="4038902"/>
            <a:ext cx="1199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Ge detector</a:t>
            </a:r>
          </a:p>
        </p:txBody>
      </p:sp>
      <p:cxnSp>
        <p:nvCxnSpPr>
          <p:cNvPr id="18" name="Connecteur droit avec flèche 17"/>
          <p:cNvCxnSpPr>
            <a:stCxn id="17" idx="0"/>
          </p:cNvCxnSpPr>
          <p:nvPr/>
        </p:nvCxnSpPr>
        <p:spPr bwMode="auto">
          <a:xfrm flipH="1" flipV="1">
            <a:off x="1035852" y="3330887"/>
            <a:ext cx="1" cy="708015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5927" y="1167074"/>
            <a:ext cx="1969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plastic (</a:t>
            </a:r>
            <a:r>
              <a:rPr lang="el-GR" sz="1400" dirty="0">
                <a:latin typeface="Helvetica" pitchFamily="34" charset="0"/>
              </a:rPr>
              <a:t>β</a:t>
            </a:r>
            <a:r>
              <a:rPr lang="en-US" sz="1400" dirty="0">
                <a:latin typeface="Helvetica" pitchFamily="34" charset="0"/>
              </a:rPr>
              <a:t> detection</a:t>
            </a:r>
            <a:r>
              <a:rPr lang="en-US" sz="1200" dirty="0">
                <a:latin typeface="Helvetica" pitchFamily="34" charset="0"/>
              </a:rPr>
              <a:t>)</a:t>
            </a:r>
          </a:p>
        </p:txBody>
      </p:sp>
      <p:cxnSp>
        <p:nvCxnSpPr>
          <p:cNvPr id="20" name="Connecteur droit avec flèche 19"/>
          <p:cNvCxnSpPr>
            <a:stCxn id="19" idx="2"/>
          </p:cNvCxnSpPr>
          <p:nvPr/>
        </p:nvCxnSpPr>
        <p:spPr bwMode="auto">
          <a:xfrm flipH="1">
            <a:off x="1035853" y="1474851"/>
            <a:ext cx="95057" cy="680962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376335" y="1091772"/>
            <a:ext cx="18742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collection point</a:t>
            </a: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1130910" y="1399549"/>
            <a:ext cx="1521323" cy="863838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918083" y="387015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plastic (</a:t>
            </a:r>
            <a:r>
              <a:rPr lang="el-GR" sz="1400" dirty="0">
                <a:latin typeface="Helvetica" pitchFamily="34" charset="0"/>
              </a:rPr>
              <a:t>β</a:t>
            </a:r>
            <a:r>
              <a:rPr lang="it-IT" sz="1400" dirty="0">
                <a:latin typeface="Helvetica" pitchFamily="34" charset="0"/>
              </a:rPr>
              <a:t> </a:t>
            </a:r>
            <a:r>
              <a:rPr lang="en-US" sz="1400" dirty="0">
                <a:latin typeface="Helvetica" pitchFamily="34" charset="0"/>
              </a:rPr>
              <a:t>rejection)</a:t>
            </a: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1251877" y="2573065"/>
            <a:ext cx="2061560" cy="1297092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79"/>
          <p:cNvSpPr txBox="1">
            <a:spLocks noChangeArrowheads="1"/>
          </p:cNvSpPr>
          <p:nvPr/>
        </p:nvSpPr>
        <p:spPr bwMode="auto">
          <a:xfrm rot="696221">
            <a:off x="4158789" y="2902099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Helvetica" pitchFamily="34" charset="0"/>
              </a:rPr>
              <a:t>beam axis</a:t>
            </a: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 flipV="1">
            <a:off x="3536298" y="2959869"/>
            <a:ext cx="1532003" cy="320838"/>
          </a:xfrm>
          <a:prstGeom prst="straightConnector1">
            <a:avLst/>
          </a:prstGeom>
          <a:solidFill>
            <a:schemeClr val="bg1"/>
          </a:solidFill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324228" y="1481703"/>
            <a:ext cx="3313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Up to 5 Ge detectors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Compton BGO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Plastic veto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&gt; 50 % </a:t>
            </a:r>
            <a:r>
              <a:rPr lang="el-GR" dirty="0">
                <a:latin typeface="Arial"/>
                <a:cs typeface="Arial"/>
              </a:rPr>
              <a:t>β</a:t>
            </a:r>
            <a:r>
              <a:rPr lang="it-IT" dirty="0">
                <a:latin typeface="Arial"/>
                <a:cs typeface="Arial"/>
              </a:rPr>
              <a:t> efficiency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36344" y="4426148"/>
            <a:ext cx="3813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Optimal configurations: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4 clovers (~ 3.5 - 4% eff. @ 1 MeV)</a:t>
            </a:r>
          </a:p>
          <a:p>
            <a:pPr marL="285750" indent="-285750">
              <a:buFontTx/>
              <a:buChar char="-"/>
            </a:pPr>
            <a:r>
              <a:rPr lang="it-IT" dirty="0"/>
              <a:t>1 planar Ge for X rays </a:t>
            </a:r>
          </a:p>
          <a:p>
            <a:r>
              <a:rPr lang="it-IT" dirty="0"/>
              <a:t>                       </a:t>
            </a:r>
            <a:r>
              <a:rPr lang="it-IT" b="1" dirty="0"/>
              <a:t>OR</a:t>
            </a:r>
          </a:p>
          <a:p>
            <a:r>
              <a:rPr lang="it-IT" dirty="0"/>
              <a:t>- FAST timing configuration (2 LaBr   + 2 Ge)           </a:t>
            </a:r>
          </a:p>
        </p:txBody>
      </p:sp>
      <p:pic>
        <p:nvPicPr>
          <p:cNvPr id="27" name="Picture 3" descr="C:\Users\gottardo\Desktop\POSTDOCLNL\seminario_PD2016\comparison_setu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t="5293" r="25759" b="66856"/>
          <a:stretch/>
        </p:blipFill>
        <p:spPr bwMode="auto">
          <a:xfrm>
            <a:off x="4734853" y="4756816"/>
            <a:ext cx="3944680" cy="19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4582957" y="417793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BEDO setup with large LaBr</a:t>
            </a:r>
            <a:r>
              <a:rPr lang="it-IT" sz="2400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208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22590" y="26399"/>
            <a:ext cx="8229600" cy="1143000"/>
          </a:xfrm>
        </p:spPr>
        <p:txBody>
          <a:bodyPr/>
          <a:lstStyle/>
          <a:p>
            <a:r>
              <a:rPr lang="it-IT" baseline="30000" dirty="0"/>
              <a:t>83</a:t>
            </a:r>
            <a:r>
              <a:rPr lang="it-IT" dirty="0"/>
              <a:t>G</a:t>
            </a:r>
            <a:r>
              <a:rPr lang="it-IT" cap="none" dirty="0"/>
              <a:t>a </a:t>
            </a:r>
            <a:r>
              <a:rPr lang="it-IT" dirty="0"/>
              <a:t>- </a:t>
            </a:r>
            <a:r>
              <a:rPr lang="it-IT" baseline="30000" dirty="0"/>
              <a:t>80</a:t>
            </a:r>
            <a:r>
              <a:rPr lang="it-IT" dirty="0"/>
              <a:t>G</a:t>
            </a:r>
            <a:r>
              <a:rPr lang="it-IT" cap="none" dirty="0"/>
              <a:t>a</a:t>
            </a:r>
            <a:r>
              <a:rPr lang="it-IT" dirty="0"/>
              <a:t> </a:t>
            </a:r>
            <a:r>
              <a:rPr lang="el-GR" cap="none" dirty="0">
                <a:latin typeface="Arial"/>
                <a:cs typeface="Arial"/>
              </a:rPr>
              <a:t>β</a:t>
            </a:r>
            <a:r>
              <a:rPr lang="it-IT" dirty="0"/>
              <a:t>  </a:t>
            </a:r>
            <a:r>
              <a:rPr lang="it-IT" dirty="0" err="1"/>
              <a:t>Decay</a:t>
            </a:r>
            <a:r>
              <a:rPr lang="it-IT" dirty="0"/>
              <a:t>: High Energy</a:t>
            </a:r>
            <a:endParaRPr lang="en-US" dirty="0"/>
          </a:p>
        </p:txBody>
      </p:sp>
      <p:pic>
        <p:nvPicPr>
          <p:cNvPr id="4098" name="Picture 2" descr="C:\Users\gottardo\Desktop\POSTDOCLNL\seminario_PD2016\comparison_samebeta_temp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4" r="5847" b="5790"/>
          <a:stretch/>
        </p:blipFill>
        <p:spPr bwMode="auto">
          <a:xfrm>
            <a:off x="179512" y="980728"/>
            <a:ext cx="7344816" cy="37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139952" y="1497557"/>
            <a:ext cx="14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Large </a:t>
            </a:r>
            <a:r>
              <a:rPr lang="el-GR" sz="1600" dirty="0">
                <a:latin typeface="Times New Roman" panose="02020603050405020304" pitchFamily="18" charset="0"/>
                <a:cs typeface="Arial"/>
              </a:rPr>
              <a:t>γ</a:t>
            </a:r>
            <a:r>
              <a:rPr lang="it-IT" sz="1600" dirty="0">
                <a:latin typeface="Arial"/>
                <a:cs typeface="Arial"/>
              </a:rPr>
              <a:t> emission from </a:t>
            </a:r>
            <a:r>
              <a:rPr lang="it-IT" sz="1600" baseline="30000" dirty="0">
                <a:latin typeface="Arial"/>
                <a:cs typeface="Arial"/>
              </a:rPr>
              <a:t>83</a:t>
            </a:r>
            <a:r>
              <a:rPr lang="it-IT" sz="1600" dirty="0">
                <a:latin typeface="Arial"/>
                <a:cs typeface="Arial"/>
              </a:rPr>
              <a:t>Ge after S</a:t>
            </a:r>
            <a:r>
              <a:rPr lang="it-IT" sz="1600" baseline="-25000" dirty="0">
                <a:latin typeface="Arial"/>
                <a:cs typeface="Arial"/>
              </a:rPr>
              <a:t>n</a:t>
            </a:r>
            <a:r>
              <a:rPr lang="it-IT" sz="1600" dirty="0">
                <a:latin typeface="Arial"/>
                <a:cs typeface="Arial"/>
              </a:rPr>
              <a:t> !</a:t>
            </a:r>
            <a:endParaRPr lang="it-IT" sz="1600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630860" y="169703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aseline="30000" dirty="0">
                <a:solidFill>
                  <a:srgbClr val="FF0000"/>
                </a:solidFill>
              </a:rPr>
              <a:t>83</a:t>
            </a:r>
            <a:r>
              <a:rPr lang="it-IT" sz="2000" dirty="0">
                <a:solidFill>
                  <a:srgbClr val="FF0000"/>
                </a:solidFill>
              </a:rPr>
              <a:t>Ga       </a:t>
            </a:r>
          </a:p>
          <a:p>
            <a:r>
              <a:rPr lang="it-IT" sz="2000" baseline="30000" dirty="0">
                <a:solidFill>
                  <a:srgbClr val="FF0000"/>
                </a:solidFill>
              </a:rPr>
              <a:t>83</a:t>
            </a:r>
            <a:r>
              <a:rPr lang="it-IT" sz="2000" dirty="0">
                <a:solidFill>
                  <a:srgbClr val="FF0000"/>
                </a:solidFill>
              </a:rPr>
              <a:t>Ge (15%), </a:t>
            </a:r>
          </a:p>
          <a:p>
            <a:r>
              <a:rPr lang="it-IT" sz="2000" baseline="30000" dirty="0">
                <a:solidFill>
                  <a:srgbClr val="FF0000"/>
                </a:solidFill>
              </a:rPr>
              <a:t>82</a:t>
            </a:r>
            <a:r>
              <a:rPr lang="it-IT" sz="2000" dirty="0">
                <a:solidFill>
                  <a:srgbClr val="FF0000"/>
                </a:solidFill>
              </a:rPr>
              <a:t>Ge (85%)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8346971" y="191305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92367" y="3660653"/>
            <a:ext cx="158417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aseline="30000" dirty="0">
                <a:solidFill>
                  <a:srgbClr val="1225AE"/>
                </a:solidFill>
              </a:rPr>
              <a:t>80</a:t>
            </a:r>
            <a:r>
              <a:rPr lang="it-IT" sz="2000" dirty="0">
                <a:solidFill>
                  <a:srgbClr val="1225AE"/>
                </a:solidFill>
              </a:rPr>
              <a:t>Ga       </a:t>
            </a:r>
          </a:p>
          <a:p>
            <a:r>
              <a:rPr lang="it-IT" sz="2000" baseline="30000" dirty="0">
                <a:solidFill>
                  <a:srgbClr val="1225AE"/>
                </a:solidFill>
              </a:rPr>
              <a:t>80</a:t>
            </a:r>
            <a:r>
              <a:rPr lang="it-IT" sz="2000" dirty="0">
                <a:solidFill>
                  <a:srgbClr val="1225AE"/>
                </a:solidFill>
              </a:rPr>
              <a:t>Ge (98%), </a:t>
            </a:r>
          </a:p>
          <a:p>
            <a:r>
              <a:rPr lang="it-IT" sz="2000" baseline="30000" dirty="0">
                <a:solidFill>
                  <a:srgbClr val="1225AE"/>
                </a:solidFill>
              </a:rPr>
              <a:t>79</a:t>
            </a:r>
            <a:r>
              <a:rPr lang="it-IT" sz="2000" dirty="0">
                <a:solidFill>
                  <a:srgbClr val="1225AE"/>
                </a:solidFill>
              </a:rPr>
              <a:t>Ge (2%)</a:t>
            </a:r>
            <a:endParaRPr lang="en-US" sz="2000" dirty="0">
              <a:solidFill>
                <a:srgbClr val="1225AE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8416490" y="3828625"/>
            <a:ext cx="216024" cy="0"/>
          </a:xfrm>
          <a:prstGeom prst="straightConnector1">
            <a:avLst/>
          </a:prstGeom>
          <a:ln>
            <a:solidFill>
              <a:srgbClr val="1225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427809" y="4740492"/>
            <a:ext cx="609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A. Gottardo et al, Phys. Lett. B 772 (2017) 359–362  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681323" y="5877272"/>
            <a:ext cx="7919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In total 16(4)% of absolute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2400" dirty="0">
                <a:solidFill>
                  <a:srgbClr val="FF0000"/>
                </a:solidFill>
              </a:rPr>
              <a:t> strength beyond S</a:t>
            </a:r>
            <a:r>
              <a:rPr lang="it-IT" sz="2400" baseline="-25000" dirty="0">
                <a:solidFill>
                  <a:srgbClr val="FF0000"/>
                </a:solidFill>
              </a:rPr>
              <a:t>n</a:t>
            </a:r>
            <a:r>
              <a:rPr lang="it-IT" sz="2400" dirty="0">
                <a:solidFill>
                  <a:srgbClr val="FF0000"/>
                </a:solidFill>
              </a:rPr>
              <a:t> in </a:t>
            </a:r>
            <a:r>
              <a:rPr lang="it-IT" sz="2400" baseline="30000" dirty="0">
                <a:solidFill>
                  <a:srgbClr val="FF0000"/>
                </a:solidFill>
              </a:rPr>
              <a:t>83</a:t>
            </a:r>
            <a:r>
              <a:rPr lang="it-IT" sz="2400" dirty="0">
                <a:solidFill>
                  <a:srgbClr val="FF0000"/>
                </a:solidFill>
              </a:rPr>
              <a:t>Ge</a:t>
            </a:r>
            <a:r>
              <a:rPr lang="it-IT" sz="2400" baseline="-250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650" y="5129123"/>
            <a:ext cx="893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1- Geant4 SToGs simulated spectra from 100 keV to 10 MeV, verified at ARAMIS CSNSM</a:t>
            </a:r>
          </a:p>
          <a:p>
            <a:r>
              <a:rPr lang="it-IT" sz="1600" dirty="0"/>
              <a:t>2- Unfolding with the Gold algorithm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12360" y="301432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225AE"/>
                </a:solidFill>
              </a:rPr>
              <a:t>Before N=50</a:t>
            </a:r>
            <a:endParaRPr lang="en-US" dirty="0">
              <a:solidFill>
                <a:srgbClr val="1225A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58074" y="102401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After N=50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128" y="6457307"/>
            <a:ext cx="6102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3.5% I</a:t>
            </a:r>
            <a:r>
              <a:rPr lang="el-GR" sz="1600" baseline="-25000" dirty="0">
                <a:latin typeface="Arial"/>
                <a:cs typeface="Arial"/>
              </a:rPr>
              <a:t>βγ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fr-FR" sz="1600" dirty="0"/>
              <a:t>in J.L. Tain et al. Phys. Rev. Lett., 115, 062502 (2015)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347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667596FE-C288-4A89-A2EC-F9C8BE6D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12" y="1101281"/>
            <a:ext cx="6853812" cy="3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7311" y="-5278"/>
            <a:ext cx="9049378" cy="1143000"/>
          </a:xfrm>
        </p:spPr>
        <p:txBody>
          <a:bodyPr/>
          <a:lstStyle/>
          <a:p>
            <a:r>
              <a:rPr lang="it-IT" sz="4000" baseline="30000" dirty="0"/>
              <a:t>83</a:t>
            </a:r>
            <a:r>
              <a:rPr lang="it-IT" sz="4000" dirty="0"/>
              <a:t>G</a:t>
            </a:r>
            <a:r>
              <a:rPr lang="it-IT" sz="4000" cap="none" dirty="0"/>
              <a:t>e</a:t>
            </a:r>
            <a:r>
              <a:rPr lang="it-IT" sz="4000" dirty="0"/>
              <a:t>: </a:t>
            </a:r>
            <a:r>
              <a:rPr lang="it-IT" sz="4000" dirty="0" err="1"/>
              <a:t>Theoretical</a:t>
            </a:r>
            <a:r>
              <a:rPr lang="it-IT" sz="4000" dirty="0"/>
              <a:t> </a:t>
            </a:r>
            <a:r>
              <a:rPr lang="it-IT" sz="4000" dirty="0" err="1"/>
              <a:t>Calculations</a:t>
            </a:r>
            <a:r>
              <a:rPr lang="it-IT" sz="4000" dirty="0"/>
              <a:t> of </a:t>
            </a:r>
            <a:r>
              <a:rPr lang="it-IT" sz="4000" dirty="0" err="1"/>
              <a:t>Strengths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80" y="4750766"/>
            <a:ext cx="4616987" cy="18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505803"/>
            <a:ext cx="2522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I. Deloncle, Sophie Peru-Desenfants, Marco Martini DAM -CEA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18809" y="648866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80,83</a:t>
            </a:r>
            <a:r>
              <a:rPr lang="en-US" dirty="0"/>
              <a:t>Ga: PDR and GT from Gogny D1M – QRPA (DAM - CEA)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535368" y="1551656"/>
            <a:ext cx="7200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627693" y="2530712"/>
            <a:ext cx="7200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637940" y="3515667"/>
            <a:ext cx="7200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209331" y="1570989"/>
            <a:ext cx="357459" cy="443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629708" y="1649157"/>
            <a:ext cx="80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β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/>
              <a:t>GT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16234" y="117087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baseline="30000" dirty="0"/>
              <a:t>83</a:t>
            </a:r>
            <a:r>
              <a:rPr lang="it-IT" sz="2000" b="1" dirty="0"/>
              <a:t>Ga</a:t>
            </a:r>
            <a:endParaRPr lang="en-US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591689" y="352147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baseline="30000" dirty="0"/>
              <a:t>83</a:t>
            </a:r>
            <a:r>
              <a:rPr lang="it-IT" sz="2000" b="1" dirty="0"/>
              <a:t>Ge</a:t>
            </a:r>
            <a:endParaRPr lang="en-US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3996" y="1366990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5/2</a:t>
            </a:r>
            <a:r>
              <a:rPr lang="it-IT" baseline="30000" dirty="0"/>
              <a:t>-</a:t>
            </a:r>
            <a:endParaRPr lang="en-US" baseline="30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2821" y="2309045"/>
            <a:ext cx="155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3/2</a:t>
            </a:r>
            <a:r>
              <a:rPr lang="it-IT" baseline="30000" dirty="0"/>
              <a:t>-</a:t>
            </a:r>
            <a:r>
              <a:rPr lang="it-IT" dirty="0"/>
              <a:t>,5/2</a:t>
            </a:r>
            <a:r>
              <a:rPr lang="it-IT" baseline="30000" dirty="0"/>
              <a:t>-</a:t>
            </a:r>
            <a:r>
              <a:rPr lang="it-IT" dirty="0"/>
              <a:t>, 7/2</a:t>
            </a:r>
            <a:r>
              <a:rPr lang="it-IT" baseline="30000" dirty="0"/>
              <a:t>-</a:t>
            </a:r>
            <a:endParaRPr lang="en-US" baseline="30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987106" y="3331001"/>
            <a:ext cx="7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5/2</a:t>
            </a:r>
            <a:r>
              <a:rPr lang="it-IT" baseline="30000" dirty="0"/>
              <a:t>+</a:t>
            </a:r>
            <a:endParaRPr lang="en-US" baseline="300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973364" y="2539458"/>
            <a:ext cx="0" cy="976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997980" y="28428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E1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94622" y="3913475"/>
            <a:ext cx="214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E1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dirty="0">
                <a:latin typeface="Arial"/>
                <a:cs typeface="Arial"/>
              </a:rPr>
              <a:t> strength to compete with neutron emission:</a:t>
            </a:r>
          </a:p>
          <a:p>
            <a:pPr algn="ctr"/>
            <a:r>
              <a:rPr lang="it-IT" dirty="0">
                <a:latin typeface="Arial"/>
                <a:cs typeface="Arial"/>
              </a:rPr>
              <a:t>0.01-0.1 W.u. </a:t>
            </a:r>
            <a:endParaRPr lang="en-US" dirty="0"/>
          </a:p>
        </p:txBody>
      </p:sp>
      <p:cxnSp>
        <p:nvCxnSpPr>
          <p:cNvPr id="29" name="Connecteur droit avec flèche 28"/>
          <p:cNvCxnSpPr>
            <a:cxnSpLocks/>
            <a:endCxn id="27" idx="2"/>
          </p:cNvCxnSpPr>
          <p:nvPr/>
        </p:nvCxnSpPr>
        <p:spPr>
          <a:xfrm>
            <a:off x="2358020" y="2509056"/>
            <a:ext cx="407613" cy="1663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flipH="1">
            <a:off x="2546559" y="2306043"/>
            <a:ext cx="4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  <a:endParaRPr lang="en-US" dirty="0"/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515C6465-FD3F-4942-A520-1FBB4CFD0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7"/>
          <a:stretch/>
        </p:blipFill>
        <p:spPr bwMode="auto">
          <a:xfrm>
            <a:off x="6852967" y="5229200"/>
            <a:ext cx="2260147" cy="89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10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3D2B6-8E9F-44BA-88D2-FE878C69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6" y="30058"/>
            <a:ext cx="8579296" cy="888626"/>
          </a:xfrm>
        </p:spPr>
        <p:txBody>
          <a:bodyPr/>
          <a:lstStyle/>
          <a:p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en-GB" dirty="0"/>
              <a:t>PSS</a:t>
            </a:r>
            <a:r>
              <a:rPr lang="it-IT" dirty="0"/>
              <a:t> and Shell </a:t>
            </a:r>
            <a:r>
              <a:rPr lang="it-IT" dirty="0" err="1"/>
              <a:t>Energies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BD7877-2B01-4274-BAE8-07A5A7D79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48552" b="28071"/>
          <a:stretch/>
        </p:blipFill>
        <p:spPr>
          <a:xfrm>
            <a:off x="38489" y="1129932"/>
            <a:ext cx="4416068" cy="1308638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A6E3BD9B-F031-4427-AB59-919CC620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7" y="2522702"/>
            <a:ext cx="281040" cy="39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e 69">
            <a:extLst>
              <a:ext uri="{FF2B5EF4-FFF2-40B4-BE49-F238E27FC236}">
                <a16:creationId xmlns:a16="http://schemas.microsoft.com/office/drawing/2014/main" id="{4B646973-D56A-4060-8464-638DE9F4012C}"/>
              </a:ext>
            </a:extLst>
          </p:cNvPr>
          <p:cNvGrpSpPr/>
          <p:nvPr/>
        </p:nvGrpSpPr>
        <p:grpSpPr>
          <a:xfrm>
            <a:off x="398202" y="2541086"/>
            <a:ext cx="1949031" cy="3923576"/>
            <a:chOff x="1114425" y="2692226"/>
            <a:chExt cx="1949031" cy="3923576"/>
          </a:xfrm>
        </p:grpSpPr>
        <p:sp>
          <p:nvSpPr>
            <p:cNvPr id="62" name="Flèche vers le bas 70">
              <a:extLst>
                <a:ext uri="{FF2B5EF4-FFF2-40B4-BE49-F238E27FC236}">
                  <a16:creationId xmlns:a16="http://schemas.microsoft.com/office/drawing/2014/main" id="{68D46CAE-26E6-4F02-A725-009AEBFEE7C0}"/>
                </a:ext>
              </a:extLst>
            </p:cNvPr>
            <p:cNvSpPr/>
            <p:nvPr/>
          </p:nvSpPr>
          <p:spPr>
            <a:xfrm>
              <a:off x="1114425" y="2692226"/>
              <a:ext cx="287338" cy="3923576"/>
            </a:xfrm>
            <a:prstGeom prst="downArrow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3" name="ZoneTexte 71">
              <a:extLst>
                <a:ext uri="{FF2B5EF4-FFF2-40B4-BE49-F238E27FC236}">
                  <a16:creationId xmlns:a16="http://schemas.microsoft.com/office/drawing/2014/main" id="{A96D1A47-9C97-4E37-A292-D732B94DF383}"/>
                </a:ext>
              </a:extLst>
            </p:cNvPr>
            <p:cNvSpPr txBox="1"/>
            <p:nvPr/>
          </p:nvSpPr>
          <p:spPr>
            <a:xfrm>
              <a:off x="1325563" y="2692226"/>
              <a:ext cx="779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T=1/2</a:t>
              </a:r>
            </a:p>
          </p:txBody>
        </p:sp>
        <p:sp>
          <p:nvSpPr>
            <p:cNvPr id="64" name="ZoneTexte 72">
              <a:extLst>
                <a:ext uri="{FF2B5EF4-FFF2-40B4-BE49-F238E27FC236}">
                  <a16:creationId xmlns:a16="http://schemas.microsoft.com/office/drawing/2014/main" id="{661778E8-FEF5-43A3-BCC8-4B1BA0D73695}"/>
                </a:ext>
              </a:extLst>
            </p:cNvPr>
            <p:cNvSpPr txBox="1"/>
            <p:nvPr/>
          </p:nvSpPr>
          <p:spPr>
            <a:xfrm>
              <a:off x="1325563" y="6307653"/>
              <a:ext cx="779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T=23/2</a:t>
              </a:r>
            </a:p>
          </p:txBody>
        </p:sp>
        <p:sp>
          <p:nvSpPr>
            <p:cNvPr id="65" name="ZoneTexte 73">
              <a:extLst>
                <a:ext uri="{FF2B5EF4-FFF2-40B4-BE49-F238E27FC236}">
                  <a16:creationId xmlns:a16="http://schemas.microsoft.com/office/drawing/2014/main" id="{7A69F543-49D7-4027-9959-EC2761CE039F}"/>
                </a:ext>
              </a:extLst>
            </p:cNvPr>
            <p:cNvSpPr txBox="1"/>
            <p:nvPr/>
          </p:nvSpPr>
          <p:spPr>
            <a:xfrm>
              <a:off x="1268354" y="3280172"/>
              <a:ext cx="1795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ym typeface="Symbol"/>
                </a:rPr>
                <a:t>Binding </a:t>
              </a:r>
              <a:r>
                <a:rPr lang="fr-FR" sz="2400" baseline="-25000" dirty="0">
                  <a:sym typeface="Symbol"/>
                </a:rPr>
                <a:t>n</a:t>
              </a:r>
              <a:r>
                <a:rPr lang="fr-FR" sz="2400" dirty="0">
                  <a:sym typeface="Symbol"/>
                </a:rPr>
                <a:t> </a:t>
              </a:r>
              <a:endParaRPr lang="fr-FR" sz="2400" dirty="0"/>
            </a:p>
          </p:txBody>
        </p:sp>
        <p:cxnSp>
          <p:nvCxnSpPr>
            <p:cNvPr id="66" name="Connecteur droit avec flèche 74">
              <a:extLst>
                <a:ext uri="{FF2B5EF4-FFF2-40B4-BE49-F238E27FC236}">
                  <a16:creationId xmlns:a16="http://schemas.microsoft.com/office/drawing/2014/main" id="{FABAFD00-AFD9-4173-A5EA-804ED4C72A23}"/>
                </a:ext>
              </a:extLst>
            </p:cNvPr>
            <p:cNvCxnSpPr/>
            <p:nvPr/>
          </p:nvCxnSpPr>
          <p:spPr>
            <a:xfrm>
              <a:off x="1750483" y="3714750"/>
              <a:ext cx="283468" cy="2842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75">
              <a:extLst>
                <a:ext uri="{FF2B5EF4-FFF2-40B4-BE49-F238E27FC236}">
                  <a16:creationId xmlns:a16="http://schemas.microsoft.com/office/drawing/2014/main" id="{51378493-4417-4393-A575-D6A6208EA37A}"/>
                </a:ext>
              </a:extLst>
            </p:cNvPr>
            <p:cNvSpPr txBox="1"/>
            <p:nvPr/>
          </p:nvSpPr>
          <p:spPr>
            <a:xfrm>
              <a:off x="1434862" y="4270475"/>
              <a:ext cx="54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R</a:t>
              </a:r>
            </a:p>
          </p:txBody>
        </p:sp>
        <p:sp>
          <p:nvSpPr>
            <p:cNvPr id="68" name="ZoneTexte 76">
              <a:extLst>
                <a:ext uri="{FF2B5EF4-FFF2-40B4-BE49-F238E27FC236}">
                  <a16:creationId xmlns:a16="http://schemas.microsoft.com/office/drawing/2014/main" id="{909F3F1C-1C7D-46C1-AB0F-F50BD350CF9E}"/>
                </a:ext>
              </a:extLst>
            </p:cNvPr>
            <p:cNvSpPr txBox="1"/>
            <p:nvPr/>
          </p:nvSpPr>
          <p:spPr>
            <a:xfrm>
              <a:off x="1374084" y="5019517"/>
              <a:ext cx="1491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neutron diffusivity</a:t>
              </a:r>
            </a:p>
          </p:txBody>
        </p:sp>
        <p:cxnSp>
          <p:nvCxnSpPr>
            <p:cNvPr id="69" name="Connecteur droit avec flèche 77">
              <a:extLst>
                <a:ext uri="{FF2B5EF4-FFF2-40B4-BE49-F238E27FC236}">
                  <a16:creationId xmlns:a16="http://schemas.microsoft.com/office/drawing/2014/main" id="{79BF9C5F-194B-4917-8249-7EBC92FDD2C7}"/>
                </a:ext>
              </a:extLst>
            </p:cNvPr>
            <p:cNvCxnSpPr/>
            <p:nvPr/>
          </p:nvCxnSpPr>
          <p:spPr>
            <a:xfrm>
              <a:off x="1684949" y="4359197"/>
              <a:ext cx="283468" cy="2842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78">
              <a:extLst>
                <a:ext uri="{FF2B5EF4-FFF2-40B4-BE49-F238E27FC236}">
                  <a16:creationId xmlns:a16="http://schemas.microsoft.com/office/drawing/2014/main" id="{CCCDD01D-62DC-47B3-A50E-7E8BB15DAE51}"/>
                </a:ext>
              </a:extLst>
            </p:cNvPr>
            <p:cNvCxnSpPr/>
            <p:nvPr/>
          </p:nvCxnSpPr>
          <p:spPr>
            <a:xfrm flipV="1">
              <a:off x="2276061" y="5139017"/>
              <a:ext cx="283468" cy="2842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po 126">
            <a:extLst>
              <a:ext uri="{FF2B5EF4-FFF2-40B4-BE49-F238E27FC236}">
                <a16:creationId xmlns:a16="http://schemas.microsoft.com/office/drawing/2014/main" id="{E69282ED-6033-46EC-9E07-A55F7A45B9F1}"/>
              </a:ext>
            </a:extLst>
          </p:cNvPr>
          <p:cNvGrpSpPr/>
          <p:nvPr/>
        </p:nvGrpSpPr>
        <p:grpSpPr>
          <a:xfrm>
            <a:off x="4314478" y="2095572"/>
            <a:ext cx="4568142" cy="3132973"/>
            <a:chOff x="3823383" y="2097782"/>
            <a:chExt cx="4568142" cy="31329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ZoneTexte 17">
                  <a:extLst>
                    <a:ext uri="{FF2B5EF4-FFF2-40B4-BE49-F238E27FC236}">
                      <a16:creationId xmlns:a16="http://schemas.microsoft.com/office/drawing/2014/main" id="{B55C3404-6A78-4763-A355-C3EE2398BB23}"/>
                    </a:ext>
                  </a:extLst>
                </p:cNvPr>
                <p:cNvSpPr txBox="1"/>
                <p:nvPr/>
              </p:nvSpPr>
              <p:spPr>
                <a:xfrm>
                  <a:off x="5030044" y="2097782"/>
                  <a:ext cx="2786725" cy="340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1400" b="0" i="0" smtClean="0">
                                <a:latin typeface="Cambria Math"/>
                              </a:rPr>
                              <m:t>PSO</m:t>
                            </m:r>
                          </m:sub>
                        </m:sSub>
                        <m:r>
                          <a:rPr lang="fr-FR" sz="1400" i="1" smtClean="0">
                            <a:latin typeface="Cambria Math"/>
                          </a:rPr>
                          <m:t>=</m:t>
                        </m:r>
                        <m:r>
                          <a:rPr lang="fr-FR" sz="1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fr-FR" sz="1400" b="0" i="1" smtClean="0">
                                <a:latin typeface="Cambria Math"/>
                              </a:rPr>
                              <m:t>&lt;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fr-FR" sz="1400" b="0" i="1" smtClean="0">
                                <a:latin typeface="Cambria Math"/>
                              </a:rPr>
                              <m:t>&gt;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/>
                          </a:rPr>
                          <m:t>)/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fr-FR" sz="1400" b="0" i="1" smtClean="0">
                                <a:latin typeface="Cambria Math"/>
                                <a:ea typeface="Cambria Math"/>
                              </a:rPr>
                              <m:t>(2</m:t>
                            </m:r>
                            <m:acc>
                              <m:accPr>
                                <m:chr m:val="̃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 smtClean="0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e>
                            </m:acc>
                            <m:r>
                              <a:rPr lang="fr-FR" sz="1400" b="0" i="1" smtClean="0">
                                <a:latin typeface="Cambria Math"/>
                              </a:rPr>
                              <m:t>+1)</m:t>
                            </m:r>
                          </m:e>
                        </m:d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9" name="ZoneTexte 17">
                  <a:extLst>
                    <a:ext uri="{FF2B5EF4-FFF2-40B4-BE49-F238E27FC236}">
                      <a16:creationId xmlns:a16="http://schemas.microsoft.com/office/drawing/2014/main" id="{B55C3404-6A78-4763-A355-C3EE2398B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44" y="2097782"/>
                  <a:ext cx="2786725" cy="340478"/>
                </a:xfrm>
                <a:prstGeom prst="rect">
                  <a:avLst/>
                </a:prstGeom>
                <a:blipFill>
                  <a:blip r:embed="rId4"/>
                  <a:stretch>
                    <a:fillRect t="-3571" b="-17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2" descr="D:\temporaire\conf\EURORIB2018\SPOspliprot51.png">
              <a:extLst>
                <a:ext uri="{FF2B5EF4-FFF2-40B4-BE49-F238E27FC236}">
                  <a16:creationId xmlns:a16="http://schemas.microsoft.com/office/drawing/2014/main" id="{CDB9DDA3-822D-46C4-8350-55AB47FCA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" t="10049" r="8894" b="20036"/>
            <a:stretch/>
          </p:blipFill>
          <p:spPr bwMode="auto">
            <a:xfrm>
              <a:off x="3914775" y="2439641"/>
              <a:ext cx="4476750" cy="271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Connecteur droit 46">
              <a:extLst>
                <a:ext uri="{FF2B5EF4-FFF2-40B4-BE49-F238E27FC236}">
                  <a16:creationId xmlns:a16="http://schemas.microsoft.com/office/drawing/2014/main" id="{F8C28727-1879-440F-9F2D-D51510BAE7EE}"/>
                </a:ext>
              </a:extLst>
            </p:cNvPr>
            <p:cNvCxnSpPr/>
            <p:nvPr/>
          </p:nvCxnSpPr>
          <p:spPr>
            <a:xfrm>
              <a:off x="4404360" y="3345180"/>
              <a:ext cx="38481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" descr="D:\temporaire\conf\EURORIB2018\SPOspliprot.png">
              <a:extLst>
                <a:ext uri="{FF2B5EF4-FFF2-40B4-BE49-F238E27FC236}">
                  <a16:creationId xmlns:a16="http://schemas.microsoft.com/office/drawing/2014/main" id="{84A178FE-D268-40D1-8102-647FC5F699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2" r="9243" b="19372"/>
            <a:stretch/>
          </p:blipFill>
          <p:spPr bwMode="auto">
            <a:xfrm>
              <a:off x="3823383" y="2563755"/>
              <a:ext cx="4564380" cy="261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D:\temporaire\conf\EURORIB2018\SPOsplitot.png">
              <a:extLst>
                <a:ext uri="{FF2B5EF4-FFF2-40B4-BE49-F238E27FC236}">
                  <a16:creationId xmlns:a16="http://schemas.microsoft.com/office/drawing/2014/main" id="{1FF0F074-C229-4970-A094-44D46BC497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4" t="13482" r="9115" b="17892"/>
            <a:stretch/>
          </p:blipFill>
          <p:spPr bwMode="auto">
            <a:xfrm>
              <a:off x="4006759" y="2563755"/>
              <a:ext cx="4381004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Groupe 79">
              <a:extLst>
                <a:ext uri="{FF2B5EF4-FFF2-40B4-BE49-F238E27FC236}">
                  <a16:creationId xmlns:a16="http://schemas.microsoft.com/office/drawing/2014/main" id="{F1F57251-2A13-45DA-A28A-B2A8A401F357}"/>
                </a:ext>
              </a:extLst>
            </p:cNvPr>
            <p:cNvGrpSpPr/>
            <p:nvPr/>
          </p:nvGrpSpPr>
          <p:grpSpPr>
            <a:xfrm>
              <a:off x="4404360" y="3373755"/>
              <a:ext cx="1845997" cy="1269662"/>
              <a:chOff x="4404360" y="3373755"/>
              <a:chExt cx="1845997" cy="1269662"/>
            </a:xfrm>
          </p:grpSpPr>
          <p:cxnSp>
            <p:nvCxnSpPr>
              <p:cNvPr id="72" name="Connecteur droit 80">
                <a:extLst>
                  <a:ext uri="{FF2B5EF4-FFF2-40B4-BE49-F238E27FC236}">
                    <a16:creationId xmlns:a16="http://schemas.microsoft.com/office/drawing/2014/main" id="{E0D20F2D-E5B2-4B68-AC74-4EB99D0E76B6}"/>
                  </a:ext>
                </a:extLst>
              </p:cNvPr>
              <p:cNvCxnSpPr/>
              <p:nvPr/>
            </p:nvCxnSpPr>
            <p:spPr>
              <a:xfrm>
                <a:off x="4404360" y="3373755"/>
                <a:ext cx="1139921" cy="4831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81">
                <a:extLst>
                  <a:ext uri="{FF2B5EF4-FFF2-40B4-BE49-F238E27FC236}">
                    <a16:creationId xmlns:a16="http://schemas.microsoft.com/office/drawing/2014/main" id="{7A4A3007-D80B-46DE-8E87-883AC182BC2B}"/>
                  </a:ext>
                </a:extLst>
              </p:cNvPr>
              <p:cNvCxnSpPr/>
              <p:nvPr/>
            </p:nvCxnSpPr>
            <p:spPr>
              <a:xfrm>
                <a:off x="5417115" y="3833974"/>
                <a:ext cx="833242" cy="80944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e 91">
            <a:extLst>
              <a:ext uri="{FF2B5EF4-FFF2-40B4-BE49-F238E27FC236}">
                <a16:creationId xmlns:a16="http://schemas.microsoft.com/office/drawing/2014/main" id="{AF183A49-4B1E-475F-987E-660AC68CB4A9}"/>
              </a:ext>
            </a:extLst>
          </p:cNvPr>
          <p:cNvGrpSpPr/>
          <p:nvPr/>
        </p:nvGrpSpPr>
        <p:grpSpPr>
          <a:xfrm>
            <a:off x="1985412" y="4037038"/>
            <a:ext cx="3557506" cy="276999"/>
            <a:chOff x="2184879" y="4026950"/>
            <a:chExt cx="3557506" cy="237984"/>
          </a:xfrm>
        </p:grpSpPr>
        <p:sp>
          <p:nvSpPr>
            <p:cNvPr id="81" name="ZoneTexte 92">
              <a:extLst>
                <a:ext uri="{FF2B5EF4-FFF2-40B4-BE49-F238E27FC236}">
                  <a16:creationId xmlns:a16="http://schemas.microsoft.com/office/drawing/2014/main" id="{ADEA1A48-AD24-4228-9F83-104832F9D5A5}"/>
                </a:ext>
              </a:extLst>
            </p:cNvPr>
            <p:cNvSpPr txBox="1"/>
            <p:nvPr/>
          </p:nvSpPr>
          <p:spPr>
            <a:xfrm>
              <a:off x="2184879" y="4026950"/>
              <a:ext cx="2056299" cy="2379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neutron skin formation ?</a:t>
              </a:r>
            </a:p>
          </p:txBody>
        </p:sp>
        <p:cxnSp>
          <p:nvCxnSpPr>
            <p:cNvPr id="82" name="Connecteur droit avec flèche 93">
              <a:extLst>
                <a:ext uri="{FF2B5EF4-FFF2-40B4-BE49-F238E27FC236}">
                  <a16:creationId xmlns:a16="http://schemas.microsoft.com/office/drawing/2014/main" id="{8F344504-B3F5-4A0F-9F71-0D9F345680B8}"/>
                </a:ext>
              </a:extLst>
            </p:cNvPr>
            <p:cNvCxnSpPr>
              <a:cxnSpLocks/>
              <a:stCxn id="81" idx="3"/>
            </p:cNvCxnSpPr>
            <p:nvPr/>
          </p:nvCxnSpPr>
          <p:spPr>
            <a:xfrm>
              <a:off x="4241178" y="4145942"/>
              <a:ext cx="1501207" cy="927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95">
            <a:extLst>
              <a:ext uri="{FF2B5EF4-FFF2-40B4-BE49-F238E27FC236}">
                <a16:creationId xmlns:a16="http://schemas.microsoft.com/office/drawing/2014/main" id="{7F3693FD-3E25-4919-8BA9-376B007423E2}"/>
              </a:ext>
            </a:extLst>
          </p:cNvPr>
          <p:cNvGrpSpPr/>
          <p:nvPr/>
        </p:nvGrpSpPr>
        <p:grpSpPr>
          <a:xfrm>
            <a:off x="2076107" y="2440373"/>
            <a:ext cx="2818634" cy="1422809"/>
            <a:chOff x="1401763" y="2590884"/>
            <a:chExt cx="2818634" cy="1422809"/>
          </a:xfrm>
        </p:grpSpPr>
        <p:sp>
          <p:nvSpPr>
            <p:cNvPr id="84" name="ZoneTexte 96">
              <a:extLst>
                <a:ext uri="{FF2B5EF4-FFF2-40B4-BE49-F238E27FC236}">
                  <a16:creationId xmlns:a16="http://schemas.microsoft.com/office/drawing/2014/main" id="{F45FC6AE-1415-4202-8AFA-4998C2A8EB38}"/>
                </a:ext>
              </a:extLst>
            </p:cNvPr>
            <p:cNvSpPr txBox="1"/>
            <p:nvPr/>
          </p:nvSpPr>
          <p:spPr>
            <a:xfrm>
              <a:off x="1403452" y="2590884"/>
              <a:ext cx="28169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n-lt"/>
                  <a:sym typeface="Symbol"/>
                </a:rPr>
                <a:t> meson interaction</a:t>
              </a:r>
              <a:r>
                <a:rPr lang="en-US" sz="1400" dirty="0">
                  <a:latin typeface="+mn-lt"/>
                  <a:sym typeface="Symbol"/>
                </a:rPr>
                <a:t>, </a:t>
              </a:r>
            </a:p>
            <a:p>
              <a:r>
                <a:rPr lang="en-US" sz="1400" dirty="0">
                  <a:latin typeface="+mn-lt"/>
                  <a:sym typeface="Symbol"/>
                </a:rPr>
                <a:t>in neutron rich nuclei :</a:t>
              </a:r>
            </a:p>
            <a:p>
              <a:r>
                <a:rPr lang="en-US" sz="1400" dirty="0">
                  <a:latin typeface="+mn-lt"/>
                  <a:sym typeface="Symbol"/>
                </a:rPr>
                <a:t> repulsive for the neutrons </a:t>
              </a:r>
            </a:p>
            <a:p>
              <a:r>
                <a:rPr lang="en-US" sz="1400" dirty="0">
                  <a:latin typeface="+mn-lt"/>
                  <a:sym typeface="Symbol"/>
                </a:rPr>
                <a:t> attractive for the protons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2753AB40-063E-4E2D-BAAA-7E3B0DFE4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3551677"/>
              <a:ext cx="1973612" cy="46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ZoneTexte 10">
            <a:extLst>
              <a:ext uri="{FF2B5EF4-FFF2-40B4-BE49-F238E27FC236}">
                <a16:creationId xmlns:a16="http://schemas.microsoft.com/office/drawing/2014/main" id="{083929B0-8638-45CC-9CE8-26E6062BF159}"/>
              </a:ext>
            </a:extLst>
          </p:cNvPr>
          <p:cNvSpPr txBox="1"/>
          <p:nvPr/>
        </p:nvSpPr>
        <p:spPr>
          <a:xfrm>
            <a:off x="3309137" y="1014628"/>
            <a:ext cx="93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fr-FR" sz="1100" b="1" baseline="-25000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87" name="Rectangle 12">
            <a:extLst>
              <a:ext uri="{FF2B5EF4-FFF2-40B4-BE49-F238E27FC236}">
                <a16:creationId xmlns:a16="http://schemas.microsoft.com/office/drawing/2014/main" id="{707F1782-C8E2-434B-ADD6-0833D0D90918}"/>
              </a:ext>
            </a:extLst>
          </p:cNvPr>
          <p:cNvSpPr/>
          <p:nvPr/>
        </p:nvSpPr>
        <p:spPr>
          <a:xfrm>
            <a:off x="3059148" y="1201538"/>
            <a:ext cx="135908" cy="12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avec flèche 13">
            <a:extLst>
              <a:ext uri="{FF2B5EF4-FFF2-40B4-BE49-F238E27FC236}">
                <a16:creationId xmlns:a16="http://schemas.microsoft.com/office/drawing/2014/main" id="{79D96EF7-7112-4EB5-AEAF-8104E07D2188}"/>
              </a:ext>
            </a:extLst>
          </p:cNvPr>
          <p:cNvCxnSpPr>
            <a:endCxn id="87" idx="1"/>
          </p:cNvCxnSpPr>
          <p:nvPr/>
        </p:nvCxnSpPr>
        <p:spPr>
          <a:xfrm flipH="1">
            <a:off x="3059148" y="1205830"/>
            <a:ext cx="332423" cy="60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14">
            <a:extLst>
              <a:ext uri="{FF2B5EF4-FFF2-40B4-BE49-F238E27FC236}">
                <a16:creationId xmlns:a16="http://schemas.microsoft.com/office/drawing/2014/main" id="{CFCCD8AC-EE50-4E38-B5A9-DE4F425EE19D}"/>
              </a:ext>
            </a:extLst>
          </p:cNvPr>
          <p:cNvCxnSpPr/>
          <p:nvPr/>
        </p:nvCxnSpPr>
        <p:spPr>
          <a:xfrm flipH="1">
            <a:off x="3019040" y="1038694"/>
            <a:ext cx="364506" cy="175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ccolade fermante 15">
            <a:extLst>
              <a:ext uri="{FF2B5EF4-FFF2-40B4-BE49-F238E27FC236}">
                <a16:creationId xmlns:a16="http://schemas.microsoft.com/office/drawing/2014/main" id="{2C939DA1-9435-47DA-A50D-7C53A6DC8175}"/>
              </a:ext>
            </a:extLst>
          </p:cNvPr>
          <p:cNvSpPr/>
          <p:nvPr/>
        </p:nvSpPr>
        <p:spPr>
          <a:xfrm>
            <a:off x="3652037" y="955052"/>
            <a:ext cx="66173" cy="291165"/>
          </a:xfrm>
          <a:prstGeom prst="rightBrace">
            <a:avLst>
              <a:gd name="adj1" fmla="val 446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ZoneTexte 16">
                <a:extLst>
                  <a:ext uri="{FF2B5EF4-FFF2-40B4-BE49-F238E27FC236}">
                    <a16:creationId xmlns:a16="http://schemas.microsoft.com/office/drawing/2014/main" id="{FAA1E6AB-E5E6-460F-B6F0-115B8BD53806}"/>
                  </a:ext>
                </a:extLst>
              </p:cNvPr>
              <p:cNvSpPr txBox="1"/>
              <p:nvPr/>
            </p:nvSpPr>
            <p:spPr>
              <a:xfrm>
                <a:off x="3619808" y="950444"/>
                <a:ext cx="694670" cy="293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rgbClr val="6666FF"/>
                          </a:solidFill>
                          <a:latin typeface="Cambria Math"/>
                        </a:rPr>
                        <m:t> 2</m:t>
                      </m:r>
                      <m:sSub>
                        <m:sSubPr>
                          <m:ctrlPr>
                            <a:rPr lang="fr-FR" sz="1200" b="0" i="1" smtClean="0">
                              <a:solidFill>
                                <a:srgbClr val="66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fr-FR" sz="1200" b="0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fr-FR" sz="1200" b="0" i="0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a:rPr lang="fr-FR" sz="1200" b="0" i="1" smtClean="0">
                              <a:solidFill>
                                <a:srgbClr val="6666FF"/>
                              </a:solidFill>
                              <a:latin typeface="Cambria Math"/>
                            </a:rPr>
                            <m:t>1/2,</m:t>
                          </m:r>
                          <m:f>
                            <m:fPr>
                              <m:type m:val="lin"/>
                              <m:ctrlPr>
                                <a:rPr lang="fr-FR" sz="1200" b="0" i="1" smtClean="0">
                                  <a:solidFill>
                                    <a:srgbClr val="66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200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1200" b="0" i="1" smtClean="0"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fr-FR" sz="1200" dirty="0">
                  <a:solidFill>
                    <a:srgbClr val="6666FF"/>
                  </a:solidFill>
                </a:endParaRPr>
              </a:p>
            </p:txBody>
          </p:sp>
        </mc:Choice>
        <mc:Fallback>
          <p:sp>
            <p:nvSpPr>
              <p:cNvPr id="91" name="ZoneTexte 16">
                <a:extLst>
                  <a:ext uri="{FF2B5EF4-FFF2-40B4-BE49-F238E27FC236}">
                    <a16:creationId xmlns:a16="http://schemas.microsoft.com/office/drawing/2014/main" id="{FAA1E6AB-E5E6-460F-B6F0-115B8BD5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808" y="950444"/>
                <a:ext cx="694670" cy="293607"/>
              </a:xfrm>
              <a:prstGeom prst="rect">
                <a:avLst/>
              </a:prstGeom>
              <a:blipFill>
                <a:blip r:embed="rId9"/>
                <a:stretch>
                  <a:fillRect t="-37500" r="-44737" b="-979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ZoneTexte 11">
            <a:extLst>
              <a:ext uri="{FF2B5EF4-FFF2-40B4-BE49-F238E27FC236}">
                <a16:creationId xmlns:a16="http://schemas.microsoft.com/office/drawing/2014/main" id="{BF59B381-2659-4922-92F6-3E8BFAF083D8}"/>
              </a:ext>
            </a:extLst>
          </p:cNvPr>
          <p:cNvSpPr txBox="1"/>
          <p:nvPr/>
        </p:nvSpPr>
        <p:spPr>
          <a:xfrm>
            <a:off x="3309137" y="867401"/>
            <a:ext cx="93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fr-FR" sz="1100" b="1" baseline="-25000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573279B4-437F-424E-BEBB-D3A2390C006C}"/>
              </a:ext>
            </a:extLst>
          </p:cNvPr>
          <p:cNvSpPr txBox="1"/>
          <p:nvPr/>
        </p:nvSpPr>
        <p:spPr>
          <a:xfrm>
            <a:off x="4410461" y="1075674"/>
            <a:ext cx="462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C. </a:t>
            </a:r>
            <a:r>
              <a:rPr lang="it-IT" dirty="0" err="1"/>
              <a:t>Delafosse</a:t>
            </a:r>
            <a:r>
              <a:rPr lang="it-IT" dirty="0"/>
              <a:t>, D. </a:t>
            </a:r>
            <a:r>
              <a:rPr lang="it-IT" dirty="0" err="1"/>
              <a:t>Verney</a:t>
            </a:r>
            <a:r>
              <a:rPr lang="it-IT" dirty="0"/>
              <a:t> et al., </a:t>
            </a:r>
            <a:r>
              <a:rPr lang="it-IT" dirty="0" err="1"/>
              <a:t>submitted</a:t>
            </a:r>
            <a:r>
              <a:rPr lang="it-IT" dirty="0"/>
              <a:t> to PRL</a:t>
            </a:r>
          </a:p>
        </p:txBody>
      </p:sp>
      <p:grpSp>
        <p:nvGrpSpPr>
          <p:cNvPr id="105" name="Groupe 51">
            <a:extLst>
              <a:ext uri="{FF2B5EF4-FFF2-40B4-BE49-F238E27FC236}">
                <a16:creationId xmlns:a16="http://schemas.microsoft.com/office/drawing/2014/main" id="{7B71DE99-E45B-4379-856F-A1C8DAC84A2D}"/>
              </a:ext>
            </a:extLst>
          </p:cNvPr>
          <p:cNvGrpSpPr/>
          <p:nvPr/>
        </p:nvGrpSpPr>
        <p:grpSpPr>
          <a:xfrm>
            <a:off x="4907074" y="5468857"/>
            <a:ext cx="918730" cy="475419"/>
            <a:chOff x="6099366" y="1646433"/>
            <a:chExt cx="1430278" cy="475419"/>
          </a:xfrm>
        </p:grpSpPr>
        <p:cxnSp>
          <p:nvCxnSpPr>
            <p:cNvPr id="115" name="Connecteur droit 61">
              <a:extLst>
                <a:ext uri="{FF2B5EF4-FFF2-40B4-BE49-F238E27FC236}">
                  <a16:creationId xmlns:a16="http://schemas.microsoft.com/office/drawing/2014/main" id="{400B3F04-456C-423A-A841-2505EB61A64E}"/>
                </a:ext>
              </a:extLst>
            </p:cNvPr>
            <p:cNvCxnSpPr/>
            <p:nvPr/>
          </p:nvCxnSpPr>
          <p:spPr>
            <a:xfrm>
              <a:off x="6099366" y="1905000"/>
              <a:ext cx="4762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62">
              <a:extLst>
                <a:ext uri="{FF2B5EF4-FFF2-40B4-BE49-F238E27FC236}">
                  <a16:creationId xmlns:a16="http://schemas.microsoft.com/office/drawing/2014/main" id="{684120FF-2E27-49C4-B833-FB0BE7118885}"/>
                </a:ext>
              </a:extLst>
            </p:cNvPr>
            <p:cNvCxnSpPr/>
            <p:nvPr/>
          </p:nvCxnSpPr>
          <p:spPr>
            <a:xfrm>
              <a:off x="6670675" y="1954843"/>
              <a:ext cx="4762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63">
              <a:extLst>
                <a:ext uri="{FF2B5EF4-FFF2-40B4-BE49-F238E27FC236}">
                  <a16:creationId xmlns:a16="http://schemas.microsoft.com/office/drawing/2014/main" id="{ACB9788D-9FDB-4638-99ED-34FD2AC453B9}"/>
                </a:ext>
              </a:extLst>
            </p:cNvPr>
            <p:cNvCxnSpPr/>
            <p:nvPr/>
          </p:nvCxnSpPr>
          <p:spPr>
            <a:xfrm>
              <a:off x="6670675" y="1877720"/>
              <a:ext cx="4762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64">
              <a:extLst>
                <a:ext uri="{FF2B5EF4-FFF2-40B4-BE49-F238E27FC236}">
                  <a16:creationId xmlns:a16="http://schemas.microsoft.com/office/drawing/2014/main" id="{6813B1BF-0CF4-4A92-AF25-FFD11F80E0A2}"/>
                </a:ext>
              </a:extLst>
            </p:cNvPr>
            <p:cNvCxnSpPr/>
            <p:nvPr/>
          </p:nvCxnSpPr>
          <p:spPr>
            <a:xfrm>
              <a:off x="6575616" y="1905000"/>
              <a:ext cx="95059" cy="5362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65">
              <a:extLst>
                <a:ext uri="{FF2B5EF4-FFF2-40B4-BE49-F238E27FC236}">
                  <a16:creationId xmlns:a16="http://schemas.microsoft.com/office/drawing/2014/main" id="{EEC1AD6A-FD3A-4AE5-A3C0-E9DB0950E23E}"/>
                </a:ext>
              </a:extLst>
            </p:cNvPr>
            <p:cNvCxnSpPr/>
            <p:nvPr/>
          </p:nvCxnSpPr>
          <p:spPr>
            <a:xfrm flipV="1">
              <a:off x="6575616" y="1877720"/>
              <a:ext cx="95059" cy="272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ZoneTexte 66">
                  <a:extLst>
                    <a:ext uri="{FF2B5EF4-FFF2-40B4-BE49-F238E27FC236}">
                      <a16:creationId xmlns:a16="http://schemas.microsoft.com/office/drawing/2014/main" id="{9C662DD5-E56F-4A98-8485-6059427A59AB}"/>
                    </a:ext>
                  </a:extLst>
                </p:cNvPr>
                <p:cNvSpPr txBox="1"/>
                <p:nvPr/>
              </p:nvSpPr>
              <p:spPr>
                <a:xfrm>
                  <a:off x="6182139" y="1646433"/>
                  <a:ext cx="202045" cy="316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ℓ</m:t>
                            </m:r>
                          </m:e>
                        </m:acc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ZoneTexte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2139" y="1646433"/>
                  <a:ext cx="202045" cy="31694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1047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ZoneTexte 67">
                  <a:extLst>
                    <a:ext uri="{FF2B5EF4-FFF2-40B4-BE49-F238E27FC236}">
                      <a16:creationId xmlns:a16="http://schemas.microsoft.com/office/drawing/2014/main" id="{AE03B391-08DF-444D-AA29-3DBCF0131491}"/>
                    </a:ext>
                  </a:extLst>
                </p:cNvPr>
                <p:cNvSpPr txBox="1"/>
                <p:nvPr/>
              </p:nvSpPr>
              <p:spPr>
                <a:xfrm>
                  <a:off x="7013856" y="1804906"/>
                  <a:ext cx="515788" cy="316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ℓ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↓</m:t>
                            </m:r>
                          </m:sub>
                        </m:sSub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ZoneTexte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3856" y="1804906"/>
                  <a:ext cx="515788" cy="31694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ZoneTexte 68">
                  <a:extLst>
                    <a:ext uri="{FF2B5EF4-FFF2-40B4-BE49-F238E27FC236}">
                      <a16:creationId xmlns:a16="http://schemas.microsoft.com/office/drawing/2014/main" id="{45E9E2EF-B5AF-4294-A87A-AFB4FA1E3A6B}"/>
                    </a:ext>
                  </a:extLst>
                </p:cNvPr>
                <p:cNvSpPr txBox="1"/>
                <p:nvPr/>
              </p:nvSpPr>
              <p:spPr>
                <a:xfrm>
                  <a:off x="7179310" y="1680743"/>
                  <a:ext cx="295350" cy="316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ℓ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↑</m:t>
                            </m:r>
                          </m:sub>
                        </m:sSub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ZoneTexte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310" y="1680743"/>
                  <a:ext cx="295350" cy="31694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5806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7" name="Connecteur droit 53">
            <a:extLst>
              <a:ext uri="{FF2B5EF4-FFF2-40B4-BE49-F238E27FC236}">
                <a16:creationId xmlns:a16="http://schemas.microsoft.com/office/drawing/2014/main" id="{460B7C9F-2010-4354-96F7-9A8390B06832}"/>
              </a:ext>
            </a:extLst>
          </p:cNvPr>
          <p:cNvCxnSpPr/>
          <p:nvPr/>
        </p:nvCxnSpPr>
        <p:spPr>
          <a:xfrm>
            <a:off x="6379684" y="6104711"/>
            <a:ext cx="33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54">
            <a:extLst>
              <a:ext uri="{FF2B5EF4-FFF2-40B4-BE49-F238E27FC236}">
                <a16:creationId xmlns:a16="http://schemas.microsoft.com/office/drawing/2014/main" id="{3C1FD3BB-F1B2-4500-9B60-6FFD8575FFAB}"/>
              </a:ext>
            </a:extLst>
          </p:cNvPr>
          <p:cNvCxnSpPr/>
          <p:nvPr/>
        </p:nvCxnSpPr>
        <p:spPr>
          <a:xfrm>
            <a:off x="6783594" y="6323519"/>
            <a:ext cx="33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55">
            <a:extLst>
              <a:ext uri="{FF2B5EF4-FFF2-40B4-BE49-F238E27FC236}">
                <a16:creationId xmlns:a16="http://schemas.microsoft.com/office/drawing/2014/main" id="{A06B058D-2068-4EFE-BEEA-7B351DE04BD7}"/>
              </a:ext>
            </a:extLst>
          </p:cNvPr>
          <p:cNvCxnSpPr/>
          <p:nvPr/>
        </p:nvCxnSpPr>
        <p:spPr>
          <a:xfrm>
            <a:off x="6783594" y="5901840"/>
            <a:ext cx="33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56">
            <a:extLst>
              <a:ext uri="{FF2B5EF4-FFF2-40B4-BE49-F238E27FC236}">
                <a16:creationId xmlns:a16="http://schemas.microsoft.com/office/drawing/2014/main" id="{B3A1ECDC-FB96-4750-AC50-ECAA9DF571E0}"/>
              </a:ext>
            </a:extLst>
          </p:cNvPr>
          <p:cNvCxnSpPr/>
          <p:nvPr/>
        </p:nvCxnSpPr>
        <p:spPr>
          <a:xfrm>
            <a:off x="6716388" y="6104711"/>
            <a:ext cx="67206" cy="21880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57">
            <a:extLst>
              <a:ext uri="{FF2B5EF4-FFF2-40B4-BE49-F238E27FC236}">
                <a16:creationId xmlns:a16="http://schemas.microsoft.com/office/drawing/2014/main" id="{A5AA7F6A-ADE5-4722-947D-FA5F24EBBA4A}"/>
              </a:ext>
            </a:extLst>
          </p:cNvPr>
          <p:cNvCxnSpPr/>
          <p:nvPr/>
        </p:nvCxnSpPr>
        <p:spPr>
          <a:xfrm flipV="1">
            <a:off x="6716388" y="5902014"/>
            <a:ext cx="67206" cy="20269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ZoneTexte 58">
                <a:extLst>
                  <a:ext uri="{FF2B5EF4-FFF2-40B4-BE49-F238E27FC236}">
                    <a16:creationId xmlns:a16="http://schemas.microsoft.com/office/drawing/2014/main" id="{C1A6263F-6F1E-4927-AEFF-F78BC2A74AB5}"/>
                  </a:ext>
                </a:extLst>
              </p:cNvPr>
              <p:cNvSpPr txBox="1"/>
              <p:nvPr/>
            </p:nvSpPr>
            <p:spPr>
              <a:xfrm>
                <a:off x="6438204" y="5846144"/>
                <a:ext cx="232480" cy="31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acc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2" name="ZoneTexte 58">
                <a:extLst>
                  <a:ext uri="{FF2B5EF4-FFF2-40B4-BE49-F238E27FC236}">
                    <a16:creationId xmlns:a16="http://schemas.microsoft.com/office/drawing/2014/main" id="{C1A6263F-6F1E-4927-AEFF-F78BC2A74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04" y="5846144"/>
                <a:ext cx="232480" cy="316946"/>
              </a:xfrm>
              <a:prstGeom prst="rect">
                <a:avLst/>
              </a:prstGeom>
              <a:blipFill>
                <a:blip r:embed="rId20"/>
                <a:stretch>
                  <a:fillRect t="-3846" r="-26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ZoneTexte 59">
                <a:extLst>
                  <a:ext uri="{FF2B5EF4-FFF2-40B4-BE49-F238E27FC236}">
                    <a16:creationId xmlns:a16="http://schemas.microsoft.com/office/drawing/2014/main" id="{9CB283DD-4325-494D-B908-F3A96F162930}"/>
                  </a:ext>
                </a:extLst>
              </p:cNvPr>
              <p:cNvSpPr txBox="1"/>
              <p:nvPr/>
            </p:nvSpPr>
            <p:spPr>
              <a:xfrm>
                <a:off x="6975065" y="6139632"/>
                <a:ext cx="513823" cy="31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  <m:sub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3" name="ZoneTexte 59">
                <a:extLst>
                  <a:ext uri="{FF2B5EF4-FFF2-40B4-BE49-F238E27FC236}">
                    <a16:creationId xmlns:a16="http://schemas.microsoft.com/office/drawing/2014/main" id="{9CB283DD-4325-494D-B908-F3A96F16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65" y="6139632"/>
                <a:ext cx="513823" cy="316946"/>
              </a:xfrm>
              <a:prstGeom prst="rect">
                <a:avLst/>
              </a:prstGeom>
              <a:blipFill>
                <a:blip r:embed="rId21"/>
                <a:stretch>
                  <a:fillRect t="-3846" r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ZoneTexte 60">
                <a:extLst>
                  <a:ext uri="{FF2B5EF4-FFF2-40B4-BE49-F238E27FC236}">
                    <a16:creationId xmlns:a16="http://schemas.microsoft.com/office/drawing/2014/main" id="{38CDA696-395D-44C2-B57D-FE9FE68EA5A9}"/>
                  </a:ext>
                </a:extLst>
              </p:cNvPr>
              <p:cNvSpPr txBox="1"/>
              <p:nvPr/>
            </p:nvSpPr>
            <p:spPr>
              <a:xfrm>
                <a:off x="6967449" y="5731214"/>
                <a:ext cx="513822" cy="31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  <m:sub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4" name="ZoneTexte 60">
                <a:extLst>
                  <a:ext uri="{FF2B5EF4-FFF2-40B4-BE49-F238E27FC236}">
                    <a16:creationId xmlns:a16="http://schemas.microsoft.com/office/drawing/2014/main" id="{38CDA696-395D-44C2-B57D-FE9FE68EA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49" y="5731214"/>
                <a:ext cx="513822" cy="316946"/>
              </a:xfrm>
              <a:prstGeom prst="rect">
                <a:avLst/>
              </a:prstGeom>
              <a:blipFill>
                <a:blip r:embed="rId22"/>
                <a:stretch>
                  <a:fillRect t="-3846" r="-59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ZoneTexte 86">
            <a:extLst>
              <a:ext uri="{FF2B5EF4-FFF2-40B4-BE49-F238E27FC236}">
                <a16:creationId xmlns:a16="http://schemas.microsoft.com/office/drawing/2014/main" id="{E71E0D35-FC74-4B75-8085-B5908A3AFFA6}"/>
              </a:ext>
            </a:extLst>
          </p:cNvPr>
          <p:cNvSpPr txBox="1"/>
          <p:nvPr/>
        </p:nvSpPr>
        <p:spPr>
          <a:xfrm>
            <a:off x="6989895" y="6277001"/>
            <a:ext cx="8983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</a:t>
            </a:r>
            <a:r>
              <a:rPr lang="fr-FR" sz="1600" b="1" baseline="-25000" dirty="0">
                <a:solidFill>
                  <a:schemeClr val="accent1"/>
                </a:solidFill>
              </a:rPr>
              <a:t>1/2</a:t>
            </a:r>
          </a:p>
        </p:txBody>
      </p:sp>
      <p:cxnSp>
        <p:nvCxnSpPr>
          <p:cNvPr id="102" name="Connecteur droit 88">
            <a:extLst>
              <a:ext uri="{FF2B5EF4-FFF2-40B4-BE49-F238E27FC236}">
                <a16:creationId xmlns:a16="http://schemas.microsoft.com/office/drawing/2014/main" id="{F8A89E99-0716-4A7B-B67C-9A54D3FCA92A}"/>
              </a:ext>
            </a:extLst>
          </p:cNvPr>
          <p:cNvCxnSpPr>
            <a:cxnSpLocks/>
          </p:cNvCxnSpPr>
          <p:nvPr/>
        </p:nvCxnSpPr>
        <p:spPr>
          <a:xfrm>
            <a:off x="5393127" y="5820036"/>
            <a:ext cx="1552759" cy="52654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6F943FBD-7CC7-4457-B9C2-38B1AA1A0AB6}"/>
              </a:ext>
            </a:extLst>
          </p:cNvPr>
          <p:cNvGrpSpPr/>
          <p:nvPr/>
        </p:nvGrpSpPr>
        <p:grpSpPr>
          <a:xfrm>
            <a:off x="1630330" y="5544166"/>
            <a:ext cx="5361704" cy="1092493"/>
            <a:chOff x="1630330" y="5544166"/>
            <a:chExt cx="5361704" cy="1092493"/>
          </a:xfrm>
        </p:grpSpPr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CDB9A79C-1999-4EF3-8E1C-5860EB218BCB}"/>
                </a:ext>
              </a:extLst>
            </p:cNvPr>
            <p:cNvGrpSpPr/>
            <p:nvPr/>
          </p:nvGrpSpPr>
          <p:grpSpPr>
            <a:xfrm>
              <a:off x="1630330" y="5544166"/>
              <a:ext cx="3276946" cy="1092493"/>
              <a:chOff x="4001057" y="5543549"/>
              <a:chExt cx="3276946" cy="1092493"/>
            </a:xfrm>
          </p:grpSpPr>
          <p:grpSp>
            <p:nvGrpSpPr>
              <p:cNvPr id="42" name="Groupe 50">
                <a:extLst>
                  <a:ext uri="{FF2B5EF4-FFF2-40B4-BE49-F238E27FC236}">
                    <a16:creationId xmlns:a16="http://schemas.microsoft.com/office/drawing/2014/main" id="{0FFB2293-BEC0-4D8E-BED6-FD2446AE48BA}"/>
                  </a:ext>
                </a:extLst>
              </p:cNvPr>
              <p:cNvGrpSpPr/>
              <p:nvPr/>
            </p:nvGrpSpPr>
            <p:grpSpPr>
              <a:xfrm>
                <a:off x="4001057" y="5543549"/>
                <a:ext cx="2513828" cy="725364"/>
                <a:chOff x="4001057" y="5543549"/>
                <a:chExt cx="2513828" cy="725364"/>
              </a:xfrm>
            </p:grpSpPr>
            <p:grpSp>
              <p:nvGrpSpPr>
                <p:cNvPr id="43" name="Groupe 51">
                  <a:extLst>
                    <a:ext uri="{FF2B5EF4-FFF2-40B4-BE49-F238E27FC236}">
                      <a16:creationId xmlns:a16="http://schemas.microsoft.com/office/drawing/2014/main" id="{6A43485A-CB20-4E26-8D4D-5DDF558F6817}"/>
                    </a:ext>
                  </a:extLst>
                </p:cNvPr>
                <p:cNvGrpSpPr/>
                <p:nvPr/>
              </p:nvGrpSpPr>
              <p:grpSpPr>
                <a:xfrm>
                  <a:off x="4001057" y="5543549"/>
                  <a:ext cx="918730" cy="475419"/>
                  <a:chOff x="6099366" y="1646433"/>
                  <a:chExt cx="1430278" cy="475419"/>
                </a:xfrm>
              </p:grpSpPr>
              <p:cxnSp>
                <p:nvCxnSpPr>
                  <p:cNvPr id="53" name="Connecteur droit 61">
                    <a:extLst>
                      <a:ext uri="{FF2B5EF4-FFF2-40B4-BE49-F238E27FC236}">
                        <a16:creationId xmlns:a16="http://schemas.microsoft.com/office/drawing/2014/main" id="{3AE02A41-7921-4DAE-BA16-CBEFCA07A0DC}"/>
                      </a:ext>
                    </a:extLst>
                  </p:cNvPr>
                  <p:cNvCxnSpPr/>
                  <p:nvPr/>
                </p:nvCxnSpPr>
                <p:spPr>
                  <a:xfrm>
                    <a:off x="6099366" y="1905000"/>
                    <a:ext cx="4762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droit 62">
                    <a:extLst>
                      <a:ext uri="{FF2B5EF4-FFF2-40B4-BE49-F238E27FC236}">
                        <a16:creationId xmlns:a16="http://schemas.microsoft.com/office/drawing/2014/main" id="{3FCD9FB9-D216-4434-AE50-D332BAD62014}"/>
                      </a:ext>
                    </a:extLst>
                  </p:cNvPr>
                  <p:cNvCxnSpPr/>
                  <p:nvPr/>
                </p:nvCxnSpPr>
                <p:spPr>
                  <a:xfrm>
                    <a:off x="6670675" y="1954843"/>
                    <a:ext cx="4762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63">
                    <a:extLst>
                      <a:ext uri="{FF2B5EF4-FFF2-40B4-BE49-F238E27FC236}">
                        <a16:creationId xmlns:a16="http://schemas.microsoft.com/office/drawing/2014/main" id="{B7E7D5D2-7BF9-4F16-A199-EFE08B3DA4B2}"/>
                      </a:ext>
                    </a:extLst>
                  </p:cNvPr>
                  <p:cNvCxnSpPr/>
                  <p:nvPr/>
                </p:nvCxnSpPr>
                <p:spPr>
                  <a:xfrm>
                    <a:off x="6670675" y="1877720"/>
                    <a:ext cx="4762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64">
                    <a:extLst>
                      <a:ext uri="{FF2B5EF4-FFF2-40B4-BE49-F238E27FC236}">
                        <a16:creationId xmlns:a16="http://schemas.microsoft.com/office/drawing/2014/main" id="{B1689278-2AAA-4894-9D2C-28188E46D01B}"/>
                      </a:ext>
                    </a:extLst>
                  </p:cNvPr>
                  <p:cNvCxnSpPr/>
                  <p:nvPr/>
                </p:nvCxnSpPr>
                <p:spPr>
                  <a:xfrm>
                    <a:off x="6575616" y="1905000"/>
                    <a:ext cx="95059" cy="53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eur droit 65">
                    <a:extLst>
                      <a:ext uri="{FF2B5EF4-FFF2-40B4-BE49-F238E27FC236}">
                        <a16:creationId xmlns:a16="http://schemas.microsoft.com/office/drawing/2014/main" id="{42C8CFCC-F2B5-4DD4-AAF3-A80DC006D60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75616" y="1877720"/>
                    <a:ext cx="95059" cy="272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ZoneTexte 66">
                        <a:extLst>
                          <a:ext uri="{FF2B5EF4-FFF2-40B4-BE49-F238E27FC236}">
                            <a16:creationId xmlns:a16="http://schemas.microsoft.com/office/drawing/2014/main" id="{5C0E866A-AD8B-42EF-BCB7-5A145D4703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82139" y="1646433"/>
                        <a:ext cx="202045" cy="3169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̃"/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3" name="ZoneTexte 1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82139" y="1646433"/>
                        <a:ext cx="202045" cy="316946"/>
                      </a:xfrm>
                      <a:prstGeom prst="rect">
                        <a:avLst/>
                      </a:prstGeom>
                      <a:blipFill rotWithShape="1">
                        <a:blip r:embed="rId18"/>
                        <a:stretch>
                          <a:fillRect r="-1047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ZoneTexte 67">
                        <a:extLst>
                          <a:ext uri="{FF2B5EF4-FFF2-40B4-BE49-F238E27FC236}">
                            <a16:creationId xmlns:a16="http://schemas.microsoft.com/office/drawing/2014/main" id="{262726F1-66C8-4F23-9EC1-B5ADA2EFA9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13856" y="1804906"/>
                        <a:ext cx="515788" cy="3169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↓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4" name="ZoneTexte 1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13856" y="1804906"/>
                        <a:ext cx="515788" cy="316946"/>
                      </a:xfrm>
                      <a:prstGeom prst="rect">
                        <a:avLst/>
                      </a:prstGeom>
                      <a:blipFill rotWithShape="1"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ZoneTexte 68">
                        <a:extLst>
                          <a:ext uri="{FF2B5EF4-FFF2-40B4-BE49-F238E27FC236}">
                            <a16:creationId xmlns:a16="http://schemas.microsoft.com/office/drawing/2014/main" id="{14558121-808A-47CE-AA82-DBFEF5F391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79310" y="1680743"/>
                        <a:ext cx="295350" cy="3169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5" name="ZoneTexte 1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79310" y="1680743"/>
                        <a:ext cx="295350" cy="316946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 r="-580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4" name="Groupe 52">
                  <a:extLst>
                    <a:ext uri="{FF2B5EF4-FFF2-40B4-BE49-F238E27FC236}">
                      <a16:creationId xmlns:a16="http://schemas.microsoft.com/office/drawing/2014/main" id="{9F5051DA-DA44-4CCC-BA5E-69F1FE45F6BF}"/>
                    </a:ext>
                  </a:extLst>
                </p:cNvPr>
                <p:cNvGrpSpPr/>
                <p:nvPr/>
              </p:nvGrpSpPr>
              <p:grpSpPr>
                <a:xfrm>
                  <a:off x="5405681" y="5543549"/>
                  <a:ext cx="1109204" cy="725364"/>
                  <a:chOff x="7443622" y="1611089"/>
                  <a:chExt cx="1568911" cy="725364"/>
                </a:xfrm>
              </p:grpSpPr>
              <p:cxnSp>
                <p:nvCxnSpPr>
                  <p:cNvPr id="45" name="Connecteur droit 53">
                    <a:extLst>
                      <a:ext uri="{FF2B5EF4-FFF2-40B4-BE49-F238E27FC236}">
                        <a16:creationId xmlns:a16="http://schemas.microsoft.com/office/drawing/2014/main" id="{EEB4358C-224A-410C-AAEC-C22F9359A48E}"/>
                      </a:ext>
                    </a:extLst>
                  </p:cNvPr>
                  <p:cNvCxnSpPr/>
                  <p:nvPr/>
                </p:nvCxnSpPr>
                <p:spPr>
                  <a:xfrm>
                    <a:off x="7443622" y="1984586"/>
                    <a:ext cx="4762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droit 54">
                    <a:extLst>
                      <a:ext uri="{FF2B5EF4-FFF2-40B4-BE49-F238E27FC236}">
                        <a16:creationId xmlns:a16="http://schemas.microsoft.com/office/drawing/2014/main" id="{1403EBD2-8D35-40EF-B5E1-A642CDAD3840}"/>
                      </a:ext>
                    </a:extLst>
                  </p:cNvPr>
                  <p:cNvCxnSpPr/>
                  <p:nvPr/>
                </p:nvCxnSpPr>
                <p:spPr>
                  <a:xfrm>
                    <a:off x="8014931" y="2203394"/>
                    <a:ext cx="4762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55">
                    <a:extLst>
                      <a:ext uri="{FF2B5EF4-FFF2-40B4-BE49-F238E27FC236}">
                        <a16:creationId xmlns:a16="http://schemas.microsoft.com/office/drawing/2014/main" id="{38BD00AA-3FCA-4304-BEDF-DF4EBF6FD286}"/>
                      </a:ext>
                    </a:extLst>
                  </p:cNvPr>
                  <p:cNvCxnSpPr/>
                  <p:nvPr/>
                </p:nvCxnSpPr>
                <p:spPr>
                  <a:xfrm>
                    <a:off x="8014931" y="1781715"/>
                    <a:ext cx="4762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eur droit 56">
                    <a:extLst>
                      <a:ext uri="{FF2B5EF4-FFF2-40B4-BE49-F238E27FC236}">
                        <a16:creationId xmlns:a16="http://schemas.microsoft.com/office/drawing/2014/main" id="{D5DB7D9E-92FE-4613-BA40-BE043C9FA9BE}"/>
                      </a:ext>
                    </a:extLst>
                  </p:cNvPr>
                  <p:cNvCxnSpPr/>
                  <p:nvPr/>
                </p:nvCxnSpPr>
                <p:spPr>
                  <a:xfrm>
                    <a:off x="7919872" y="1984586"/>
                    <a:ext cx="95059" cy="2188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57">
                    <a:extLst>
                      <a:ext uri="{FF2B5EF4-FFF2-40B4-BE49-F238E27FC236}">
                        <a16:creationId xmlns:a16="http://schemas.microsoft.com/office/drawing/2014/main" id="{67389BB9-B52B-42B5-8E7A-B4BBFB8AA7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919872" y="1781889"/>
                    <a:ext cx="95059" cy="20269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ZoneTexte 58">
                        <a:extLst>
                          <a:ext uri="{FF2B5EF4-FFF2-40B4-BE49-F238E27FC236}">
                            <a16:creationId xmlns:a16="http://schemas.microsoft.com/office/drawing/2014/main" id="{360880A8-ADD8-4CB0-BC87-C021D79ED4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26395" y="1726019"/>
                        <a:ext cx="328831" cy="3169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̃"/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2" name="ZoneTexte 1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26395" y="1726019"/>
                        <a:ext cx="328831" cy="316946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 r="-2631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ZoneTexte 59">
                        <a:extLst>
                          <a:ext uri="{FF2B5EF4-FFF2-40B4-BE49-F238E27FC236}">
                            <a16:creationId xmlns:a16="http://schemas.microsoft.com/office/drawing/2014/main" id="{372BCEAB-B050-44E6-BFD5-FAE6A7FA7D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85757" y="2019507"/>
                        <a:ext cx="726776" cy="3169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↓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3" name="ZoneTexte 1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85757" y="2019507"/>
                        <a:ext cx="726776" cy="316946"/>
                      </a:xfrm>
                      <a:prstGeom prst="rect">
                        <a:avLst/>
                      </a:prstGeom>
                      <a:blipFill rotWithShape="1">
                        <a:blip r:embed="rId23"/>
                        <a:stretch>
                          <a:fillRect r="-35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ZoneTexte 60">
                        <a:extLst>
                          <a:ext uri="{FF2B5EF4-FFF2-40B4-BE49-F238E27FC236}">
                            <a16:creationId xmlns:a16="http://schemas.microsoft.com/office/drawing/2014/main" id="{B279CAAD-8D70-47EA-B011-528D2EA5BE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74985" y="1611089"/>
                        <a:ext cx="726774" cy="3169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  <a:ea typeface="Cambria Math"/>
                                    </a:rPr>
                                    <m:t>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4" name="ZoneTexte 1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74985" y="1611089"/>
                        <a:ext cx="726774" cy="316946"/>
                      </a:xfrm>
                      <a:prstGeom prst="rect">
                        <a:avLst/>
                      </a:prstGeom>
                      <a:blipFill rotWithShape="1">
                        <a:blip r:embed="rId24"/>
                        <a:stretch>
                          <a:fillRect r="-47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74" name="Groupe 85">
                <a:extLst>
                  <a:ext uri="{FF2B5EF4-FFF2-40B4-BE49-F238E27FC236}">
                    <a16:creationId xmlns:a16="http://schemas.microsoft.com/office/drawing/2014/main" id="{075EE742-1AAB-43C5-8FFB-C05546E5EABF}"/>
                  </a:ext>
                </a:extLst>
              </p:cNvPr>
              <p:cNvGrpSpPr/>
              <p:nvPr/>
            </p:nvGrpSpPr>
            <p:grpSpPr>
              <a:xfrm>
                <a:off x="4098273" y="5845527"/>
                <a:ext cx="3179730" cy="790515"/>
                <a:chOff x="4041123" y="5816952"/>
                <a:chExt cx="3179730" cy="790515"/>
              </a:xfrm>
            </p:grpSpPr>
            <p:sp>
              <p:nvSpPr>
                <p:cNvPr id="75" name="ZoneTexte 86">
                  <a:extLst>
                    <a:ext uri="{FF2B5EF4-FFF2-40B4-BE49-F238E27FC236}">
                      <a16:creationId xmlns:a16="http://schemas.microsoft.com/office/drawing/2014/main" id="{194110F1-26DE-4143-A6CC-1A7F090BEAD0}"/>
                    </a:ext>
                  </a:extLst>
                </p:cNvPr>
                <p:cNvSpPr txBox="1"/>
                <p:nvPr/>
              </p:nvSpPr>
              <p:spPr>
                <a:xfrm>
                  <a:off x="6289595" y="5951967"/>
                  <a:ext cx="8983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fr-FR" sz="1600" b="1" baseline="-25000" dirty="0">
                      <a:solidFill>
                        <a:srgbClr val="FF0000"/>
                      </a:solidFill>
                    </a:rPr>
                    <a:t>5/2</a:t>
                  </a:r>
                </a:p>
              </p:txBody>
            </p:sp>
            <p:sp>
              <p:nvSpPr>
                <p:cNvPr id="76" name="ZoneTexte 87">
                  <a:extLst>
                    <a:ext uri="{FF2B5EF4-FFF2-40B4-BE49-F238E27FC236}">
                      <a16:creationId xmlns:a16="http://schemas.microsoft.com/office/drawing/2014/main" id="{7DEF0F79-0E27-446B-B680-F4C221335CA2}"/>
                    </a:ext>
                  </a:extLst>
                </p:cNvPr>
                <p:cNvSpPr txBox="1"/>
                <p:nvPr/>
              </p:nvSpPr>
              <p:spPr>
                <a:xfrm>
                  <a:off x="6322504" y="6268913"/>
                  <a:ext cx="8983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FF0000"/>
                      </a:solidFill>
                    </a:rPr>
                    <a:t>g</a:t>
                  </a:r>
                  <a:r>
                    <a:rPr lang="fr-FR" sz="1600" b="1" baseline="-25000" dirty="0">
                      <a:solidFill>
                        <a:srgbClr val="FF0000"/>
                      </a:solidFill>
                    </a:rPr>
                    <a:t>9/2</a:t>
                  </a:r>
                </a:p>
              </p:txBody>
            </p:sp>
            <p:cxnSp>
              <p:nvCxnSpPr>
                <p:cNvPr id="77" name="Connecteur droit 88">
                  <a:extLst>
                    <a:ext uri="{FF2B5EF4-FFF2-40B4-BE49-F238E27FC236}">
                      <a16:creationId xmlns:a16="http://schemas.microsoft.com/office/drawing/2014/main" id="{165608D7-E121-4DC2-BFA9-DAFA8CFF446F}"/>
                    </a:ext>
                  </a:extLst>
                </p:cNvPr>
                <p:cNvCxnSpPr>
                  <a:endCxn id="51" idx="1"/>
                </p:cNvCxnSpPr>
                <p:nvPr/>
              </p:nvCxnSpPr>
              <p:spPr>
                <a:xfrm>
                  <a:off x="4368034" y="5816952"/>
                  <a:ext cx="1633028" cy="2934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89">
                  <a:extLst>
                    <a:ext uri="{FF2B5EF4-FFF2-40B4-BE49-F238E27FC236}">
                      <a16:creationId xmlns:a16="http://schemas.microsoft.com/office/drawing/2014/main" id="{E4E1E71C-D78E-46D9-B8FD-BCB29704789C}"/>
                    </a:ext>
                  </a:extLst>
                </p:cNvPr>
                <p:cNvCxnSpPr/>
                <p:nvPr/>
              </p:nvCxnSpPr>
              <p:spPr>
                <a:xfrm>
                  <a:off x="4041123" y="6481622"/>
                  <a:ext cx="193183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Ellipse 90">
                  <a:extLst>
                    <a:ext uri="{FF2B5EF4-FFF2-40B4-BE49-F238E27FC236}">
                      <a16:creationId xmlns:a16="http://schemas.microsoft.com/office/drawing/2014/main" id="{FC3AE740-F183-44A3-81FD-56CADEB230F0}"/>
                    </a:ext>
                  </a:extLst>
                </p:cNvPr>
                <p:cNvSpPr/>
                <p:nvPr/>
              </p:nvSpPr>
              <p:spPr>
                <a:xfrm>
                  <a:off x="4712050" y="6013525"/>
                  <a:ext cx="385250" cy="385268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50</a:t>
                  </a:r>
                </a:p>
              </p:txBody>
            </p:sp>
          </p:grpSp>
        </p:grpSp>
        <p:cxnSp>
          <p:nvCxnSpPr>
            <p:cNvPr id="123" name="Connecteur droit 88">
              <a:extLst>
                <a:ext uri="{FF2B5EF4-FFF2-40B4-BE49-F238E27FC236}">
                  <a16:creationId xmlns:a16="http://schemas.microsoft.com/office/drawing/2014/main" id="{01778ECB-8B4A-4FE5-8B34-4C1B6BED57DB}"/>
                </a:ext>
              </a:extLst>
            </p:cNvPr>
            <p:cNvCxnSpPr/>
            <p:nvPr/>
          </p:nvCxnSpPr>
          <p:spPr>
            <a:xfrm>
              <a:off x="5359006" y="6166349"/>
              <a:ext cx="1633028" cy="2934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ZoneTexte 86">
            <a:extLst>
              <a:ext uri="{FF2B5EF4-FFF2-40B4-BE49-F238E27FC236}">
                <a16:creationId xmlns:a16="http://schemas.microsoft.com/office/drawing/2014/main" id="{1F3C1B0F-40AF-4602-B460-6ECD4EE27DCD}"/>
              </a:ext>
            </a:extLst>
          </p:cNvPr>
          <p:cNvSpPr txBox="1"/>
          <p:nvPr/>
        </p:nvSpPr>
        <p:spPr>
          <a:xfrm>
            <a:off x="6839507" y="6490088"/>
            <a:ext cx="898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d</a:t>
            </a:r>
            <a:r>
              <a:rPr lang="fr-FR" sz="1600" b="1" baseline="-25000" dirty="0">
                <a:solidFill>
                  <a:srgbClr val="FF0000"/>
                </a:solidFill>
              </a:rPr>
              <a:t>5/2</a:t>
            </a:r>
          </a:p>
        </p:txBody>
      </p:sp>
    </p:spTree>
    <p:extLst>
      <p:ext uri="{BB962C8B-B14F-4D97-AF65-F5344CB8AC3E}">
        <p14:creationId xmlns:p14="http://schemas.microsoft.com/office/powerpoint/2010/main" val="203870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072"/>
            <a:ext cx="8229600" cy="1143000"/>
          </a:xfrm>
        </p:spPr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and </a:t>
            </a:r>
            <a:r>
              <a:rPr lang="it-IT" dirty="0" err="1"/>
              <a:t>Perspectives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02" y="4192530"/>
            <a:ext cx="3675494" cy="25664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7504" y="1052736"/>
            <a:ext cx="8928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Electron spectroscopy reveals E0 transition in </a:t>
            </a:r>
            <a:r>
              <a:rPr lang="it-IT" sz="2000" baseline="30000" dirty="0"/>
              <a:t>80</a:t>
            </a:r>
            <a:r>
              <a:rPr lang="it-IT" sz="2000" dirty="0"/>
              <a:t>Ge pointing to a low-lying excited 0</a:t>
            </a:r>
            <a:r>
              <a:rPr lang="it-IT" sz="2000" baseline="30000" dirty="0"/>
              <a:t>+</a:t>
            </a:r>
            <a:r>
              <a:rPr lang="it-IT" sz="2000" dirty="0"/>
              <a:t> state. The N=50 </a:t>
            </a:r>
            <a:r>
              <a:rPr lang="en-GB" sz="2000" dirty="0"/>
              <a:t>gap evolution reveals a lowering </a:t>
            </a:r>
            <a:r>
              <a:rPr lang="it-IT" sz="2000" dirty="0"/>
              <a:t>of the</a:t>
            </a:r>
          </a:p>
          <a:p>
            <a:r>
              <a:rPr lang="it-IT" sz="2000" dirty="0"/>
              <a:t>   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it-IT" sz="2000" dirty="0"/>
              <a:t>d5/2-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</a:t>
            </a:r>
            <a:r>
              <a:rPr lang="it-IT" sz="2000" dirty="0"/>
              <a:t>s1/2 </a:t>
            </a:r>
            <a:r>
              <a:rPr lang="it-IT" sz="2000" dirty="0" err="1"/>
              <a:t>shells</a:t>
            </a:r>
            <a:r>
              <a:rPr lang="it-IT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Strong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/>
              <a:t> yield (~15%) from states up to 4 MeV above the  neutron separation threshold.  GT populates core-excited states which could act as doorway states for </a:t>
            </a:r>
            <a:r>
              <a:rPr lang="el-GR" sz="2000" dirty="0">
                <a:latin typeface="Arial"/>
                <a:cs typeface="Arial"/>
              </a:rPr>
              <a:t>β</a:t>
            </a:r>
            <a:r>
              <a:rPr lang="en-US" sz="2000" dirty="0"/>
              <a:t> decay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possible common physics exists, based on RMF calculations showing a change in the pseudo-spin symmetry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76256" y="4437111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F. Nowacki et al., Phys. Rev. Lett. 117, 272501 (2016)  </a:t>
            </a:r>
            <a:endParaRPr lang="en-US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220019-D88F-4746-B9F2-912ECDBD4487}"/>
              </a:ext>
            </a:extLst>
          </p:cNvPr>
          <p:cNvSpPr txBox="1"/>
          <p:nvPr/>
        </p:nvSpPr>
        <p:spPr>
          <a:xfrm>
            <a:off x="323528" y="494116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Physics of “2</a:t>
            </a:r>
            <a:r>
              <a:rPr lang="en-GB" baseline="30000" dirty="0">
                <a:solidFill>
                  <a:srgbClr val="FF0000"/>
                </a:solidFill>
              </a:rPr>
              <a:t>+</a:t>
            </a:r>
            <a:r>
              <a:rPr lang="en-GB" dirty="0">
                <a:solidFill>
                  <a:srgbClr val="FF0000"/>
                </a:solidFill>
              </a:rPr>
              <a:t>” vs “precision physics”: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EURISOL-DF + FAIR will allow one to explore complementary observables to understand the underlying physics </a:t>
            </a:r>
          </a:p>
        </p:txBody>
      </p:sp>
    </p:spTree>
    <p:extLst>
      <p:ext uri="{BB962C8B-B14F-4D97-AF65-F5344CB8AC3E}">
        <p14:creationId xmlns:p14="http://schemas.microsoft.com/office/powerpoint/2010/main" val="221911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62146" y="29578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THIS IS THE END, MY ONLY FRIEND,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7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457200" y="-39992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aseline="30000" dirty="0"/>
              <a:t>83</a:t>
            </a:r>
            <a:r>
              <a:rPr lang="it-IT" sz="2800" dirty="0"/>
              <a:t>G</a:t>
            </a:r>
            <a:r>
              <a:rPr lang="it-IT" sz="2800" cap="none" dirty="0"/>
              <a:t>a: GT triggers low-lying nuclear dipole oscillations ?</a:t>
            </a:r>
            <a:endParaRPr lang="en-US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43808" y="8367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Density variation in 5 MeV PDR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421"/>
            <a:ext cx="8561535" cy="39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3568" y="5400340"/>
            <a:ext cx="7350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I. Deloncle, Sophie Peru-Desenfants, Marco Martini DAM -CEA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187624" y="6053470"/>
            <a:ext cx="48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A. Gottardo et al, PLB 772 (2017) 359–362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9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654035" y="2657762"/>
            <a:ext cx="4489965" cy="4208413"/>
            <a:chOff x="1374" y="468"/>
            <a:chExt cx="3227" cy="3418"/>
          </a:xfrm>
        </p:grpSpPr>
        <p:pic>
          <p:nvPicPr>
            <p:cNvPr id="10" name="Picture 33" descr="sphere_fina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4" y="468"/>
              <a:ext cx="3227" cy="3411"/>
            </a:xfrm>
            <a:prstGeom prst="rect">
              <a:avLst/>
            </a:prstGeom>
            <a:noFill/>
          </p:spPr>
        </p:pic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3428" y="3092"/>
              <a:ext cx="988" cy="794"/>
            </a:xfrm>
            <a:custGeom>
              <a:avLst/>
              <a:gdLst/>
              <a:ahLst/>
              <a:cxnLst>
                <a:cxn ang="0">
                  <a:pos x="36" y="364"/>
                </a:cxn>
                <a:cxn ang="0">
                  <a:pos x="87" y="389"/>
                </a:cxn>
                <a:cxn ang="0">
                  <a:pos x="240" y="449"/>
                </a:cxn>
                <a:cxn ang="0">
                  <a:pos x="384" y="415"/>
                </a:cxn>
                <a:cxn ang="0">
                  <a:pos x="443" y="356"/>
                </a:cxn>
                <a:cxn ang="0">
                  <a:pos x="477" y="305"/>
                </a:cxn>
                <a:cxn ang="0">
                  <a:pos x="528" y="203"/>
                </a:cxn>
                <a:cxn ang="0">
                  <a:pos x="562" y="152"/>
                </a:cxn>
                <a:cxn ang="0">
                  <a:pos x="773" y="0"/>
                </a:cxn>
                <a:cxn ang="0">
                  <a:pos x="875" y="8"/>
                </a:cxn>
                <a:cxn ang="0">
                  <a:pos x="917" y="51"/>
                </a:cxn>
                <a:cxn ang="0">
                  <a:pos x="968" y="84"/>
                </a:cxn>
                <a:cxn ang="0">
                  <a:pos x="900" y="68"/>
                </a:cxn>
                <a:cxn ang="0">
                  <a:pos x="748" y="101"/>
                </a:cxn>
                <a:cxn ang="0">
                  <a:pos x="714" y="152"/>
                </a:cxn>
                <a:cxn ang="0">
                  <a:pos x="697" y="178"/>
                </a:cxn>
                <a:cxn ang="0">
                  <a:pos x="629" y="356"/>
                </a:cxn>
                <a:cxn ang="0">
                  <a:pos x="553" y="618"/>
                </a:cxn>
                <a:cxn ang="0">
                  <a:pos x="485" y="745"/>
                </a:cxn>
                <a:cxn ang="0">
                  <a:pos x="409" y="771"/>
                </a:cxn>
                <a:cxn ang="0">
                  <a:pos x="384" y="779"/>
                </a:cxn>
                <a:cxn ang="0">
                  <a:pos x="223" y="745"/>
                </a:cxn>
              </a:cxnLst>
              <a:rect l="0" t="0" r="r" b="b"/>
              <a:pathLst>
                <a:path w="988" h="794">
                  <a:moveTo>
                    <a:pt x="36" y="364"/>
                  </a:moveTo>
                  <a:cubicBezTo>
                    <a:pt x="120" y="390"/>
                    <a:pt x="0" y="350"/>
                    <a:pt x="87" y="389"/>
                  </a:cubicBezTo>
                  <a:cubicBezTo>
                    <a:pt x="139" y="412"/>
                    <a:pt x="192" y="418"/>
                    <a:pt x="240" y="449"/>
                  </a:cubicBezTo>
                  <a:cubicBezTo>
                    <a:pt x="294" y="442"/>
                    <a:pt x="333" y="431"/>
                    <a:pt x="384" y="415"/>
                  </a:cubicBezTo>
                  <a:cubicBezTo>
                    <a:pt x="481" y="351"/>
                    <a:pt x="412" y="411"/>
                    <a:pt x="443" y="356"/>
                  </a:cubicBezTo>
                  <a:cubicBezTo>
                    <a:pt x="453" y="338"/>
                    <a:pt x="477" y="305"/>
                    <a:pt x="477" y="305"/>
                  </a:cubicBezTo>
                  <a:cubicBezTo>
                    <a:pt x="488" y="270"/>
                    <a:pt x="510" y="235"/>
                    <a:pt x="528" y="203"/>
                  </a:cubicBezTo>
                  <a:cubicBezTo>
                    <a:pt x="538" y="185"/>
                    <a:pt x="562" y="152"/>
                    <a:pt x="562" y="152"/>
                  </a:cubicBezTo>
                  <a:cubicBezTo>
                    <a:pt x="594" y="53"/>
                    <a:pt x="679" y="18"/>
                    <a:pt x="773" y="0"/>
                  </a:cubicBezTo>
                  <a:cubicBezTo>
                    <a:pt x="807" y="3"/>
                    <a:pt x="842" y="1"/>
                    <a:pt x="875" y="8"/>
                  </a:cubicBezTo>
                  <a:cubicBezTo>
                    <a:pt x="906" y="14"/>
                    <a:pt x="897" y="34"/>
                    <a:pt x="917" y="51"/>
                  </a:cubicBezTo>
                  <a:cubicBezTo>
                    <a:pt x="932" y="64"/>
                    <a:pt x="988" y="88"/>
                    <a:pt x="968" y="84"/>
                  </a:cubicBezTo>
                  <a:cubicBezTo>
                    <a:pt x="917" y="74"/>
                    <a:pt x="940" y="80"/>
                    <a:pt x="900" y="68"/>
                  </a:cubicBezTo>
                  <a:cubicBezTo>
                    <a:pt x="828" y="74"/>
                    <a:pt x="800" y="66"/>
                    <a:pt x="748" y="101"/>
                  </a:cubicBezTo>
                  <a:cubicBezTo>
                    <a:pt x="737" y="118"/>
                    <a:pt x="725" y="135"/>
                    <a:pt x="714" y="152"/>
                  </a:cubicBezTo>
                  <a:cubicBezTo>
                    <a:pt x="708" y="161"/>
                    <a:pt x="697" y="178"/>
                    <a:pt x="697" y="178"/>
                  </a:cubicBezTo>
                  <a:cubicBezTo>
                    <a:pt x="678" y="237"/>
                    <a:pt x="663" y="304"/>
                    <a:pt x="629" y="356"/>
                  </a:cubicBezTo>
                  <a:cubicBezTo>
                    <a:pt x="602" y="442"/>
                    <a:pt x="605" y="541"/>
                    <a:pt x="553" y="618"/>
                  </a:cubicBezTo>
                  <a:cubicBezTo>
                    <a:pt x="547" y="639"/>
                    <a:pt x="499" y="740"/>
                    <a:pt x="485" y="745"/>
                  </a:cubicBezTo>
                  <a:cubicBezTo>
                    <a:pt x="447" y="759"/>
                    <a:pt x="460" y="754"/>
                    <a:pt x="409" y="771"/>
                  </a:cubicBezTo>
                  <a:cubicBezTo>
                    <a:pt x="401" y="774"/>
                    <a:pt x="384" y="779"/>
                    <a:pt x="384" y="779"/>
                  </a:cubicBezTo>
                  <a:cubicBezTo>
                    <a:pt x="313" y="775"/>
                    <a:pt x="266" y="794"/>
                    <a:pt x="223" y="745"/>
                  </a:cubicBez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779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OUTLINE</a:t>
            </a:r>
          </a:p>
        </p:txBody>
      </p:sp>
      <p:pic>
        <p:nvPicPr>
          <p:cNvPr id="12" name="Picture 10" descr="http://www.histoires-enfants.net/wp-content/uploads/2009/05/65987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67505">
            <a:off x="4429066" y="3100617"/>
            <a:ext cx="2397335" cy="14254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234950" h="63500"/>
          </a:sp3d>
        </p:spPr>
      </p:pic>
      <p:sp>
        <p:nvSpPr>
          <p:cNvPr id="2" name="ZoneTexte 1"/>
          <p:cNvSpPr txBox="1"/>
          <p:nvPr/>
        </p:nvSpPr>
        <p:spPr>
          <a:xfrm>
            <a:off x="14233" y="872431"/>
            <a:ext cx="86725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The N=50 region: a «rich» shell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Intruder states: a probe of collectivity-spherical gap interplay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Electron spectroscopy in </a:t>
            </a:r>
            <a:r>
              <a:rPr lang="it-IT" sz="2400" baseline="30000" dirty="0"/>
              <a:t>80</a:t>
            </a:r>
            <a:r>
              <a:rPr lang="it-IT" sz="2400" dirty="0"/>
              <a:t>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Nuclear structure: from shape </a:t>
            </a:r>
          </a:p>
          <a:p>
            <a:r>
              <a:rPr lang="it-IT" sz="2400" dirty="0"/>
              <a:t>   coexistence to </a:t>
            </a:r>
            <a:r>
              <a:rPr lang="el-GR" sz="2400" dirty="0">
                <a:latin typeface="Arial"/>
                <a:cs typeface="Arial"/>
              </a:rPr>
              <a:t>β </a:t>
            </a:r>
            <a:r>
              <a:rPr lang="it-IT" sz="2400" dirty="0"/>
              <a:t>-decay </a:t>
            </a:r>
          </a:p>
          <a:p>
            <a:r>
              <a:rPr lang="it-IT" sz="2400" dirty="0"/>
              <a:t>   properties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Arial"/>
                <a:cs typeface="Arial"/>
              </a:rPr>
              <a:t>β</a:t>
            </a:r>
            <a:r>
              <a:rPr lang="it-IT" sz="2400" dirty="0"/>
              <a:t> decay study of high-energy </a:t>
            </a:r>
          </a:p>
          <a:p>
            <a:r>
              <a:rPr lang="it-IT" sz="2400" dirty="0"/>
              <a:t>    gamma emission in </a:t>
            </a:r>
            <a:r>
              <a:rPr lang="it-IT" sz="2400" baseline="30000" dirty="0"/>
              <a:t>83</a:t>
            </a:r>
            <a:r>
              <a:rPr lang="it-IT" sz="2400" dirty="0"/>
              <a:t>Ge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Perspectives</a:t>
            </a:r>
            <a:r>
              <a:rPr lang="it-IT" sz="2400" dirty="0"/>
              <a:t>: a common </a:t>
            </a:r>
            <a:r>
              <a:rPr lang="it-IT" sz="2400" dirty="0" err="1"/>
              <a:t>physics</a:t>
            </a:r>
            <a:r>
              <a:rPr lang="it-IT" sz="2400" dirty="0"/>
              <a:t> ?</a:t>
            </a:r>
            <a:endParaRPr lang="it-IT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6542125"/>
            <a:ext cx="189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Courtesy of D. Verney</a:t>
            </a:r>
          </a:p>
        </p:txBody>
      </p:sp>
    </p:spTree>
    <p:extLst>
      <p:ext uri="{BB962C8B-B14F-4D97-AF65-F5344CB8AC3E}">
        <p14:creationId xmlns:p14="http://schemas.microsoft.com/office/powerpoint/2010/main" val="23901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ottardo\Desktop\POSTDOCLNL\seminario_PD2016\gategam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701457" cy="41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56176" y="2348880"/>
            <a:ext cx="298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Arial"/>
              </a:rPr>
              <a:t>γ</a:t>
            </a:r>
            <a:r>
              <a:rPr lang="it-IT" sz="2400" dirty="0">
                <a:latin typeface="Times New Roman" panose="02020603050405020304" pitchFamily="18" charset="0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rays between       4.5 – 6 MeV in coincidence with </a:t>
            </a:r>
            <a:r>
              <a:rPr lang="it-IT" sz="2400" baseline="30000" dirty="0">
                <a:latin typeface="Arial"/>
                <a:cs typeface="Arial"/>
              </a:rPr>
              <a:t>83</a:t>
            </a:r>
            <a:r>
              <a:rPr lang="it-IT" sz="2400" dirty="0">
                <a:latin typeface="Arial"/>
                <a:cs typeface="Arial"/>
              </a:rPr>
              <a:t>Ge 1238 keV line </a:t>
            </a:r>
            <a:endParaRPr lang="it-IT" sz="2400" baseline="-25000" dirty="0"/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aseline="30000" dirty="0"/>
              <a:t>83</a:t>
            </a:r>
            <a:r>
              <a:rPr lang="it-IT" sz="2000" dirty="0"/>
              <a:t>G</a:t>
            </a:r>
            <a:r>
              <a:rPr lang="it-IT" sz="2000" cap="none" dirty="0"/>
              <a:t>a: mutal high-low energy </a:t>
            </a:r>
            <a:r>
              <a:rPr lang="el-GR" sz="2000" cap="none" dirty="0">
                <a:latin typeface="Times New Roman" panose="02020603050405020304" pitchFamily="18" charset="0"/>
                <a:cs typeface="Arial"/>
              </a:rPr>
              <a:t>γ</a:t>
            </a:r>
            <a:r>
              <a:rPr lang="it-IT" sz="2000" cap="none" dirty="0"/>
              <a:t> coincedences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970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825" y="19557"/>
            <a:ext cx="9180512" cy="1143000"/>
          </a:xfrm>
        </p:spPr>
        <p:txBody>
          <a:bodyPr/>
          <a:lstStyle/>
          <a:p>
            <a:r>
              <a:rPr lang="en-US" dirty="0"/>
              <a:t>Energy of intruder (2</a:t>
            </a:r>
            <a:r>
              <a:rPr lang="en-US" cap="none" dirty="0"/>
              <a:t>p</a:t>
            </a:r>
            <a:r>
              <a:rPr lang="en-US" dirty="0"/>
              <a:t>-2</a:t>
            </a:r>
            <a:r>
              <a:rPr lang="en-US" cap="none" dirty="0"/>
              <a:t>h</a:t>
            </a:r>
            <a:r>
              <a:rPr lang="en-US" dirty="0"/>
              <a:t>)  0</a:t>
            </a:r>
            <a:r>
              <a:rPr lang="en-US" baseline="30000" dirty="0"/>
              <a:t>+</a:t>
            </a:r>
            <a:r>
              <a:rPr lang="en-US" dirty="0"/>
              <a:t> states</a:t>
            </a:r>
          </a:p>
        </p:txBody>
      </p:sp>
      <p:pic>
        <p:nvPicPr>
          <p:cNvPr id="5122" name="Picture 2" descr="C:\Users\gottardo\Desktop\POSTDOCLNL\seminario_GANIL\zeropiu_no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6" r="7744" b="4143"/>
          <a:stretch/>
        </p:blipFill>
        <p:spPr bwMode="auto">
          <a:xfrm>
            <a:off x="28825" y="2524155"/>
            <a:ext cx="5832648" cy="4188368"/>
          </a:xfrm>
          <a:prstGeom prst="rect">
            <a:avLst/>
          </a:prstGeom>
          <a:solidFill>
            <a:schemeClr val="tx1"/>
          </a:solidFill>
          <a:ex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147615" y="1110479"/>
                <a:ext cx="7253139" cy="531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it-IT" sz="20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it-IT" sz="20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sub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5/2</m:t>
                              </m:r>
                            </m:sub>
                          </m:sSub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9/2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2000" i="1" baseline="-25000">
                              <a:latin typeface="Cambria Math"/>
                              <a:ea typeface="Cambria Math"/>
                            </a:rPr>
                            <m:t>𝑃𝑎𝑖𝑟𝑖𝑛𝑔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𝜐𝜐</m:t>
                          </m:r>
                        </m:sup>
                      </m:sSubSup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2000" i="1" baseline="-25000">
                              <a:latin typeface="Cambria Math"/>
                              <a:ea typeface="Cambria Math"/>
                            </a:rPr>
                            <m:t>𝑄𝑢𝑎𝑑𝑟𝑢𝑝𝑜𝑙𝑒</m:t>
                          </m:r>
                        </m:sub>
                        <m:sup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p>
                      </m:sSubSup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2000" i="1" baseline="-25000">
                              <a:latin typeface="Cambria Math"/>
                              <a:ea typeface="Cambria Math"/>
                            </a:rPr>
                            <m:t>𝑀𝑜𝑛𝑜𝑝𝑜𝑙𝑒</m:t>
                          </m:r>
                        </m:sub>
                        <m:sup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𝜋𝜐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5" y="1110479"/>
                <a:ext cx="7253139" cy="531107"/>
              </a:xfrm>
              <a:prstGeom prst="rect">
                <a:avLst/>
              </a:prstGeom>
              <a:blipFill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069136" y="1628800"/>
                <a:ext cx="3897285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it-IT" i="1" baseline="-25000">
                            <a:latin typeface="Cambria Math"/>
                            <a:ea typeface="Cambria Math"/>
                          </a:rPr>
                          <m:t>𝑃𝑎𝑖𝑟𝑖𝑛𝑔</m:t>
                        </m:r>
                      </m:sub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𝜐𝜐</m:t>
                        </m:r>
                      </m:sup>
                    </m:sSubSup>
                  </m:oMath>
                </a14:m>
                <a:r>
                  <a:rPr lang="en-US" dirty="0"/>
                  <a:t>: from 2n separation energies</a:t>
                </a: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36" y="1628800"/>
                <a:ext cx="3897285" cy="380873"/>
              </a:xfrm>
              <a:prstGeom prst="rect">
                <a:avLst/>
              </a:prstGeom>
              <a:blipFill>
                <a:blip r:embed="rId4"/>
                <a:stretch>
                  <a:fillRect t="-7937" r="-313" b="-206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120269" y="1616950"/>
            <a:ext cx="96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Where: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69136" y="2101222"/>
                <a:ext cx="3455433" cy="380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it-IT" i="1" baseline="-25000">
                            <a:latin typeface="Cambria Math"/>
                            <a:ea typeface="Cambria Math"/>
                          </a:rPr>
                          <m:t>𝑄𝑢𝑎𝑑𝑟𝑢𝑝𝑜𝑙𝑒</m:t>
                        </m:r>
                      </m:sub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𝜋𝜐</m:t>
                        </m:r>
                      </m:sup>
                    </m:sSubSup>
                  </m:oMath>
                </a14:m>
                <a:r>
                  <a:rPr lang="en-US" dirty="0"/>
                  <a:t> : IBM-2 approximation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36" y="2101222"/>
                <a:ext cx="3455433" cy="380104"/>
              </a:xfrm>
              <a:prstGeom prst="rect">
                <a:avLst/>
              </a:prstGeom>
              <a:blipFill>
                <a:blip r:embed="rId5"/>
                <a:stretch>
                  <a:fillRect t="-9677" r="-1058" b="-22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4872570" y="21012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;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121356" y="2101222"/>
                <a:ext cx="2942472" cy="380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it-IT" i="1" baseline="-25000">
                            <a:latin typeface="Cambria Math"/>
                            <a:ea typeface="Cambria Math"/>
                          </a:rPr>
                          <m:t>𝑀𝑜𝑛𝑜𝑝𝑜𝑙𝑒</m:t>
                        </m:r>
                      </m:sub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𝜋𝜐</m:t>
                        </m:r>
                      </m:sup>
                    </m:sSubSup>
                    <m:r>
                      <a:rPr lang="it-IT" b="0" i="0" baseline="-2500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: graphical method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56" y="2101222"/>
                <a:ext cx="2942472" cy="380104"/>
              </a:xfrm>
              <a:prstGeom prst="rect">
                <a:avLst/>
              </a:prstGeom>
              <a:blipFill>
                <a:blip r:embed="rId6"/>
                <a:stretch>
                  <a:fillRect t="-9677" r="-1242" b="-22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6136364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(2p-2h) 0</a:t>
            </a:r>
            <a:r>
              <a:rPr lang="it-IT" baseline="30000" dirty="0"/>
              <a:t>+</a:t>
            </a:r>
            <a:r>
              <a:rPr lang="it-IT" dirty="0"/>
              <a:t> states are going down in energy</a:t>
            </a:r>
            <a:endParaRPr lang="en-US" dirty="0"/>
          </a:p>
        </p:txBody>
      </p:sp>
      <p:sp>
        <p:nvSpPr>
          <p:cNvPr id="12" name="Flèche vers le bas 11"/>
          <p:cNvSpPr/>
          <p:nvPr/>
        </p:nvSpPr>
        <p:spPr>
          <a:xfrm>
            <a:off x="6892448" y="4109128"/>
            <a:ext cx="136815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238742" y="520329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monopole contribution flattens out the midshell Z=34 quadrupole minimum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3275856" y="3403158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0</a:t>
            </a:r>
            <a:r>
              <a:rPr lang="it-IT" sz="1200" baseline="30000" dirty="0"/>
              <a:t>+</a:t>
            </a:r>
            <a:r>
              <a:rPr lang="it-IT" sz="1200" dirty="0"/>
              <a:t> Exp</a:t>
            </a:r>
            <a:endParaRPr lang="en-US" sz="1200" dirty="0"/>
          </a:p>
        </p:txBody>
      </p:sp>
      <p:sp>
        <p:nvSpPr>
          <p:cNvPr id="16" name="Ellipse 15"/>
          <p:cNvSpPr/>
          <p:nvPr/>
        </p:nvSpPr>
        <p:spPr>
          <a:xfrm>
            <a:off x="3194031" y="3505735"/>
            <a:ext cx="106367" cy="93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17712" y="2787415"/>
            <a:ext cx="310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L. Wood et al., Phys. Rep. 215, 201 (1992).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3789" y="6403626"/>
            <a:ext cx="189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D. Verney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07685" y="3354316"/>
            <a:ext cx="76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N=48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046297" y="2521562"/>
            <a:ext cx="3060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K. Heyde et al.: PLB176, 189 (1986)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4044580" y="2954022"/>
            <a:ext cx="1739551" cy="1393281"/>
            <a:chOff x="2448516" y="1421689"/>
            <a:chExt cx="2994669" cy="2376315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2773309" y="2204707"/>
              <a:ext cx="14875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2899030" y="2041277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780105" y="3606115"/>
              <a:ext cx="14875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267694" y="1871667"/>
              <a:ext cx="1175491" cy="5249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</a:rPr>
                <a:t>d</a:t>
              </a:r>
              <a:r>
                <a:rPr lang="it-IT" sz="1400" baseline="-25000" dirty="0">
                  <a:solidFill>
                    <a:srgbClr val="0070C0"/>
                  </a:solidFill>
                </a:rPr>
                <a:t>5/2</a:t>
              </a:r>
              <a:endParaRPr lang="en-US" sz="14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267694" y="3273074"/>
              <a:ext cx="1175491" cy="5249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</a:rPr>
                <a:t>g</a:t>
              </a:r>
              <a:r>
                <a:rPr lang="it-IT" sz="1400" baseline="-25000" dirty="0">
                  <a:solidFill>
                    <a:srgbClr val="0070C0"/>
                  </a:solidFill>
                </a:rPr>
                <a:t>9/2</a:t>
              </a:r>
              <a:endParaRPr lang="en-US" sz="14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37" name="Arc 36"/>
            <p:cNvSpPr/>
            <p:nvPr/>
          </p:nvSpPr>
          <p:spPr>
            <a:xfrm rot="9371529">
              <a:off x="2509258" y="2145520"/>
              <a:ext cx="1538265" cy="1433574"/>
            </a:xfrm>
            <a:prstGeom prst="arc">
              <a:avLst>
                <a:gd name="adj1" fmla="val 18250850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c 37"/>
            <p:cNvSpPr/>
            <p:nvPr/>
          </p:nvSpPr>
          <p:spPr>
            <a:xfrm rot="9371529">
              <a:off x="3094924" y="2145520"/>
              <a:ext cx="1538265" cy="1433574"/>
            </a:xfrm>
            <a:prstGeom prst="arc">
              <a:avLst>
                <a:gd name="adj1" fmla="val 18250850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2780108" y="1825872"/>
              <a:ext cx="148759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4248279" y="1421689"/>
              <a:ext cx="1175491" cy="5249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</a:rPr>
                <a:t>s</a:t>
              </a:r>
              <a:r>
                <a:rPr lang="it-IT" sz="1400" baseline="-25000" dirty="0">
                  <a:solidFill>
                    <a:srgbClr val="0070C0"/>
                  </a:solidFill>
                </a:rPr>
                <a:t>1/2</a:t>
              </a:r>
              <a:endParaRPr lang="en-US" sz="14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41" name="Arc 40"/>
            <p:cNvSpPr/>
            <p:nvPr/>
          </p:nvSpPr>
          <p:spPr>
            <a:xfrm rot="9371529">
              <a:off x="3052291" y="1797422"/>
              <a:ext cx="1844700" cy="1873810"/>
            </a:xfrm>
            <a:prstGeom prst="arc">
              <a:avLst>
                <a:gd name="adj1" fmla="val 18918254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637240" y="2029605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637240" y="1662442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2909426" y="1656816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Arc 44"/>
            <p:cNvSpPr/>
            <p:nvPr/>
          </p:nvSpPr>
          <p:spPr>
            <a:xfrm rot="9371529">
              <a:off x="2448516" y="1743518"/>
              <a:ext cx="1844700" cy="1873810"/>
            </a:xfrm>
            <a:prstGeom prst="arc">
              <a:avLst>
                <a:gd name="adj1" fmla="val 18918254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620420" y="3427893"/>
              <a:ext cx="300535" cy="32685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72000">
                  <a:schemeClr val="accent1">
                    <a:tint val="23500"/>
                    <a:satMod val="160000"/>
                  </a:schemeClr>
                </a:gs>
              </a:gsLst>
              <a:lin ang="11400000" scaled="0"/>
            </a:gradFill>
            <a:ln>
              <a:gradFill flip="none" rotWithShape="1">
                <a:gsLst>
                  <a:gs pos="11000">
                    <a:schemeClr val="accent1">
                      <a:tint val="66000"/>
                      <a:satMod val="160000"/>
                      <a:lumMod val="0"/>
                    </a:schemeClr>
                  </a:gs>
                  <a:gs pos="75000">
                    <a:schemeClr val="accent1">
                      <a:tint val="44500"/>
                      <a:satMod val="160000"/>
                      <a:lumMod val="5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3070331" y="3427894"/>
              <a:ext cx="300535" cy="32685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72000">
                  <a:schemeClr val="accent1">
                    <a:tint val="23500"/>
                    <a:satMod val="160000"/>
                  </a:schemeClr>
                </a:gs>
              </a:gsLst>
              <a:lin ang="11400000" scaled="0"/>
            </a:gradFill>
            <a:ln>
              <a:gradFill flip="none" rotWithShape="1">
                <a:gsLst>
                  <a:gs pos="11000">
                    <a:schemeClr val="accent1">
                      <a:tint val="66000"/>
                      <a:satMod val="160000"/>
                      <a:lumMod val="0"/>
                    </a:schemeClr>
                  </a:gs>
                  <a:gs pos="75000">
                    <a:schemeClr val="accent1">
                      <a:tint val="44500"/>
                      <a:satMod val="160000"/>
                      <a:lumMod val="5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4526824" y="3644796"/>
            <a:ext cx="111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N=50 gap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8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9914" y="10232"/>
            <a:ext cx="8229600" cy="754061"/>
          </a:xfrm>
        </p:spPr>
        <p:txBody>
          <a:bodyPr/>
          <a:lstStyle/>
          <a:p>
            <a:r>
              <a:rPr lang="en-US" dirty="0"/>
              <a:t>Electron–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/>
              <a:t> coincidences</a:t>
            </a:r>
          </a:p>
        </p:txBody>
      </p:sp>
      <p:pic>
        <p:nvPicPr>
          <p:cNvPr id="8194" name="Picture 2" descr="C:\Users\gottardo\Desktop\POSTDOCLNL\seminario_GANIL\gamma_pap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" y="1113196"/>
            <a:ext cx="5971223" cy="37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7047262" y="6149335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975254" y="3845079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975254" y="3701063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911358" y="3845079"/>
            <a:ext cx="0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551318" y="3701063"/>
            <a:ext cx="0" cy="24482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559430" y="5964669"/>
            <a:ext cx="51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0</a:t>
            </a:r>
            <a:r>
              <a:rPr lang="it-IT" sz="2000" baseline="30000" dirty="0">
                <a:solidFill>
                  <a:srgbClr val="0070C0"/>
                </a:solidFill>
              </a:rPr>
              <a:t>+</a:t>
            </a:r>
            <a:r>
              <a:rPr lang="it-IT" sz="2000" spc="-1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553130" y="3380058"/>
            <a:ext cx="51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2</a:t>
            </a:r>
            <a:r>
              <a:rPr lang="it-IT" sz="2000" baseline="30000" dirty="0">
                <a:solidFill>
                  <a:srgbClr val="0070C0"/>
                </a:solidFill>
              </a:rPr>
              <a:t>+</a:t>
            </a:r>
            <a:r>
              <a:rPr lang="it-IT" sz="2000" spc="-1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553131" y="3756889"/>
            <a:ext cx="51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0</a:t>
            </a:r>
            <a:r>
              <a:rPr lang="it-IT" sz="2000" baseline="30000" dirty="0">
                <a:solidFill>
                  <a:srgbClr val="0070C0"/>
                </a:solidFill>
              </a:rPr>
              <a:t>+</a:t>
            </a:r>
            <a:r>
              <a:rPr lang="it-IT" sz="2000" spc="-1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650265" y="59492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0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47262" y="479715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E2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42397" y="342766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659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25897" y="376679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639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16559" y="479059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E0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419192" y="628645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it-IT" sz="2000" baseline="30000" dirty="0">
                <a:solidFill>
                  <a:srgbClr val="0070C0"/>
                </a:solidFill>
              </a:rPr>
              <a:t>80</a:t>
            </a:r>
            <a:r>
              <a:rPr lang="it-IT" sz="2000" dirty="0">
                <a:solidFill>
                  <a:srgbClr val="0070C0"/>
                </a:solidFill>
              </a:rPr>
              <a:t>Ge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875394" y="1113197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7690447" y="2420888"/>
            <a:ext cx="4887" cy="14241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7690447" y="1113197"/>
            <a:ext cx="0" cy="1019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442622" y="2007289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baseline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622" y="2007289"/>
                <a:ext cx="49564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8487422" y="913142"/>
            <a:ext cx="669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(2</a:t>
            </a:r>
            <a:r>
              <a:rPr lang="it-IT" sz="2000" baseline="30000" dirty="0">
                <a:solidFill>
                  <a:srgbClr val="0070C0"/>
                </a:solidFill>
              </a:rPr>
              <a:t>+</a:t>
            </a:r>
            <a:r>
              <a:rPr lang="it-IT" sz="2000" spc="-100" baseline="-25000" dirty="0">
                <a:solidFill>
                  <a:srgbClr val="0070C0"/>
                </a:solidFill>
              </a:rPr>
              <a:t>x</a:t>
            </a:r>
            <a:r>
              <a:rPr lang="it-IT" sz="2000" spc="-1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009441" y="94568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(2403)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7543" y="5085184"/>
            <a:ext cx="5858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Electron-</a:t>
            </a:r>
            <a:r>
              <a:rPr lang="el-GR" dirty="0"/>
              <a:t>γ</a:t>
            </a:r>
            <a:r>
              <a:rPr lang="it-IT" dirty="0"/>
              <a:t> coincidences to</a:t>
            </a:r>
          </a:p>
          <a:p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Confirm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Future studies of the structure of the second 0</a:t>
            </a:r>
            <a:r>
              <a:rPr lang="it-IT" baseline="30000" dirty="0"/>
              <a:t>+</a:t>
            </a:r>
            <a:endParaRPr lang="en-US" baseline="30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7911358" y="2060536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(E2)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:\projets\altophy\detecteurs\bedo\BEDO-SPECOLOR-ALTOPHY 2.jpg"/>
          <p:cNvPicPr>
            <a:picLocks noChangeAspect="1" noChangeArrowheads="1"/>
          </p:cNvPicPr>
          <p:nvPr/>
        </p:nvPicPr>
        <p:blipFill rotWithShape="1">
          <a:blip r:embed="rId2"/>
          <a:srcRect l="16594" r="13078"/>
          <a:stretch/>
        </p:blipFill>
        <p:spPr bwMode="auto">
          <a:xfrm>
            <a:off x="4236962" y="1651720"/>
            <a:ext cx="4699925" cy="50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ALTO @ IPN ORSAY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27507" r="14347" b="12797"/>
          <a:stretch/>
        </p:blipFill>
        <p:spPr bwMode="auto">
          <a:xfrm>
            <a:off x="107504" y="3287061"/>
            <a:ext cx="3960440" cy="226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0" y="1056264"/>
            <a:ext cx="4067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ISOL</a:t>
            </a:r>
            <a:r>
              <a:rPr lang="it-IT" sz="2400" dirty="0">
                <a:solidFill>
                  <a:srgbClr val="FF0000"/>
                </a:solidFill>
              </a:rPr>
              <a:t> facility at Orsay: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50 MeV, 10 </a:t>
            </a:r>
            <a:r>
              <a:rPr lang="el-GR" dirty="0"/>
              <a:t>μ</a:t>
            </a:r>
            <a:r>
              <a:rPr lang="it-IT" dirty="0"/>
              <a:t>A e</a:t>
            </a:r>
            <a:r>
              <a:rPr lang="it-IT" baseline="30000" dirty="0"/>
              <a:t>-</a:t>
            </a:r>
            <a:r>
              <a:rPr lang="it-IT" dirty="0"/>
              <a:t> beam, UC</a:t>
            </a:r>
            <a:r>
              <a:rPr lang="it-IT" baseline="-25000" dirty="0"/>
              <a:t>x</a:t>
            </a:r>
            <a:r>
              <a:rPr lang="it-IT" dirty="0"/>
              <a:t> target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/>
              <a:t>10</a:t>
            </a:r>
            <a:r>
              <a:rPr lang="it-IT" b="1" baseline="30000" dirty="0"/>
              <a:t>11</a:t>
            </a:r>
            <a:r>
              <a:rPr lang="it-IT" b="1" dirty="0"/>
              <a:t> fissions/s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Surface and laser ionization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36962" y="4584346"/>
            <a:ext cx="2222329" cy="2164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5508104" y="1070464"/>
            <a:ext cx="3025378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dirty="0"/>
              <a:t>PARRNe on line mass separator</a:t>
            </a:r>
          </a:p>
        </p:txBody>
      </p:sp>
      <p:cxnSp>
        <p:nvCxnSpPr>
          <p:cNvPr id="30" name="Connecteur droit 29"/>
          <p:cNvCxnSpPr>
            <a:cxnSpLocks/>
          </p:cNvCxnSpPr>
          <p:nvPr/>
        </p:nvCxnSpPr>
        <p:spPr>
          <a:xfrm flipV="1">
            <a:off x="5220072" y="1525216"/>
            <a:ext cx="1152128" cy="8881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287092" y="5611096"/>
            <a:ext cx="1635162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BEDO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-</a:t>
            </a:r>
            <a:r>
              <a:rPr lang="en-US" dirty="0">
                <a:solidFill>
                  <a:schemeClr val="bg1"/>
                </a:solidFill>
              </a:rPr>
              <a:t>decay station</a:t>
            </a: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5814678" y="5300503"/>
            <a:ext cx="747244" cy="5163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8040803" y="1804742"/>
            <a:ext cx="717468" cy="205630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18945" y="1804742"/>
            <a:ext cx="1635162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PARRNE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-</a:t>
            </a:r>
            <a:r>
              <a:rPr lang="en-US" b="1" dirty="0">
                <a:solidFill>
                  <a:srgbClr val="FF0000"/>
                </a:solidFill>
              </a:rPr>
              <a:t>decay station</a:t>
            </a:r>
          </a:p>
        </p:txBody>
      </p:sp>
    </p:spTree>
    <p:extLst>
      <p:ext uri="{BB962C8B-B14F-4D97-AF65-F5344CB8AC3E}">
        <p14:creationId xmlns:p14="http://schemas.microsoft.com/office/powerpoint/2010/main" val="2747923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2-state repulsion toy model</a:t>
            </a:r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419872" y="1628800"/>
            <a:ext cx="0" cy="51125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" t="11144" r="52418" b="51599"/>
          <a:stretch/>
        </p:blipFill>
        <p:spPr bwMode="auto">
          <a:xfrm>
            <a:off x="467544" y="1743739"/>
            <a:ext cx="3164334" cy="364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5"/>
          <a:stretch/>
        </p:blipFill>
        <p:spPr bwMode="auto">
          <a:xfrm>
            <a:off x="3419872" y="1743739"/>
            <a:ext cx="5724128" cy="4608512"/>
          </a:xfrm>
          <a:prstGeom prst="corner">
            <a:avLst>
              <a:gd name="adj1" fmla="val 41903"/>
              <a:gd name="adj2" fmla="val 564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67744" y="109053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Delta interaction (s=0.3)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69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Gogny d1M - QRPA</a:t>
            </a:r>
            <a:endParaRPr lang="en-US" dirty="0"/>
          </a:p>
        </p:txBody>
      </p:sp>
      <p:pic>
        <p:nvPicPr>
          <p:cNvPr id="11266" name="Picture 2" descr="C:\Users\gottardo\Downloads\72-80Ge_Energ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11348" r="7420" b="11900"/>
          <a:stretch/>
        </p:blipFill>
        <p:spPr bwMode="auto">
          <a:xfrm>
            <a:off x="1043608" y="908720"/>
            <a:ext cx="7560840" cy="55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8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72296" cy="714380"/>
          </a:xfrm>
        </p:spPr>
        <p:txBody>
          <a:bodyPr>
            <a:normAutofit/>
          </a:bodyPr>
          <a:lstStyle/>
          <a:p>
            <a:r>
              <a:rPr lang="el-GR" sz="2800" cap="none" dirty="0">
                <a:latin typeface="Arial"/>
                <a:cs typeface="Arial"/>
              </a:rPr>
              <a:t>ρ</a:t>
            </a:r>
            <a:r>
              <a:rPr lang="it-IT" sz="2800" dirty="0">
                <a:latin typeface="Arial"/>
                <a:cs typeface="Arial"/>
              </a:rPr>
              <a:t>(E0) and configuration mixing</a:t>
            </a:r>
            <a:endParaRPr lang="en-US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2692608" y="1889260"/>
            <a:ext cx="35429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</a:rPr>
              <a:t>τ</a:t>
            </a:r>
            <a:r>
              <a:rPr lang="it-IT" sz="2800" dirty="0"/>
              <a:t>&lt;50 ns : </a:t>
            </a:r>
            <a:r>
              <a:rPr lang="el-GR" sz="2800" dirty="0"/>
              <a:t>ρ</a:t>
            </a:r>
            <a:r>
              <a:rPr lang="it-IT" sz="2800" baseline="30000" dirty="0"/>
              <a:t>2</a:t>
            </a:r>
            <a:r>
              <a:rPr lang="el-GR" sz="2800" dirty="0"/>
              <a:t>(</a:t>
            </a:r>
            <a:r>
              <a:rPr lang="en-US" sz="2800" dirty="0"/>
              <a:t>E0) &gt;0.1</a:t>
            </a:r>
          </a:p>
          <a:p>
            <a:r>
              <a:rPr lang="it-IT" dirty="0"/>
              <a:t> 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3645024"/>
            <a:ext cx="4815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 comparison :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30Mg: </a:t>
            </a:r>
            <a:r>
              <a:rPr lang="el-GR" dirty="0">
                <a:latin typeface="Times New Roman" panose="02020603050405020304" pitchFamily="18" charset="0"/>
              </a:rPr>
              <a:t>τ</a:t>
            </a:r>
            <a:r>
              <a:rPr lang="it-IT" dirty="0">
                <a:sym typeface="Wingdings" panose="05000000000000000000" pitchFamily="2" charset="2"/>
              </a:rPr>
              <a:t>(E0) = 400(100) ns : </a:t>
            </a:r>
            <a:r>
              <a:rPr lang="el-GR" dirty="0">
                <a:sym typeface="Wingdings" panose="05000000000000000000" pitchFamily="2" charset="2"/>
              </a:rPr>
              <a:t>ρ</a:t>
            </a:r>
            <a:r>
              <a:rPr lang="el-GR" baseline="30000" dirty="0">
                <a:sym typeface="Wingdings" panose="05000000000000000000" pitchFamily="2" charset="2"/>
              </a:rPr>
              <a:t>2</a:t>
            </a:r>
            <a:r>
              <a:rPr lang="el-GR" dirty="0">
                <a:sym typeface="Wingdings" panose="05000000000000000000" pitchFamily="2" charset="2"/>
              </a:rPr>
              <a:t>(</a:t>
            </a:r>
            <a:r>
              <a:rPr lang="it-IT" dirty="0">
                <a:sym typeface="Wingdings" panose="05000000000000000000" pitchFamily="2" charset="2"/>
              </a:rPr>
              <a:t>E0) = 0.03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95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786578" cy="714380"/>
          </a:xfrm>
        </p:spPr>
        <p:txBody>
          <a:bodyPr/>
          <a:lstStyle/>
          <a:p>
            <a:r>
              <a:rPr lang="en-US" dirty="0"/>
              <a:t>spherical gap from masses: graphical method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9154" y="4905265"/>
            <a:ext cx="355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shell gap N=50 is </a:t>
            </a:r>
            <a:r>
              <a:rPr lang="en-US" b="1" dirty="0"/>
              <a:t>overestimated</a:t>
            </a:r>
            <a:r>
              <a:rPr lang="en-US" dirty="0"/>
              <a:t>  (~300 keV) by  the </a:t>
            </a:r>
            <a:r>
              <a:rPr lang="en-US" i="1" dirty="0"/>
              <a:t>S</a:t>
            </a:r>
            <a:r>
              <a:rPr lang="en-US" i="1" baseline="-25000" dirty="0"/>
              <a:t>n</a:t>
            </a:r>
            <a:r>
              <a:rPr lang="en-US" i="1" dirty="0"/>
              <a:t>(N+1)</a:t>
            </a:r>
            <a:r>
              <a:rPr lang="en-US" dirty="0"/>
              <a:t>-</a:t>
            </a:r>
            <a:r>
              <a:rPr lang="en-US" i="1" dirty="0"/>
              <a:t>S</a:t>
            </a:r>
            <a:r>
              <a:rPr lang="en-US" i="1" baseline="-25000" dirty="0"/>
              <a:t>n</a:t>
            </a:r>
            <a:r>
              <a:rPr lang="en-US" i="1" dirty="0"/>
              <a:t>(N)</a:t>
            </a:r>
            <a:r>
              <a:rPr lang="en-US" dirty="0"/>
              <a:t> difference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71236" y="1124744"/>
            <a:ext cx="5432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Graphical method by K. Heyde et al.: PLB176, 189 (1986)</a:t>
            </a: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391395982"/>
              </p:ext>
            </p:extLst>
          </p:nvPr>
        </p:nvGraphicFramePr>
        <p:xfrm>
          <a:off x="107504" y="1196752"/>
          <a:ext cx="4752908" cy="329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2699792" y="2001988"/>
            <a:ext cx="0" cy="1021525"/>
          </a:xfrm>
          <a:prstGeom prst="straightConnector1">
            <a:avLst/>
          </a:prstGeom>
          <a:ln w="3492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665609" y="1993854"/>
            <a:ext cx="51686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023172" y="2001988"/>
            <a:ext cx="0" cy="1130583"/>
          </a:xfrm>
          <a:prstGeom prst="straightConnector1">
            <a:avLst/>
          </a:prstGeom>
          <a:ln w="34925">
            <a:solidFill>
              <a:srgbClr val="7030A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108872" y="2211022"/>
            <a:ext cx="133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501F74"/>
                </a:solidFill>
              </a:rPr>
              <a:t>S</a:t>
            </a:r>
            <a:r>
              <a:rPr lang="en-US" b="1" i="1" baseline="-25000" dirty="0">
                <a:solidFill>
                  <a:srgbClr val="501F74"/>
                </a:solidFill>
              </a:rPr>
              <a:t>n</a:t>
            </a:r>
            <a:r>
              <a:rPr lang="en-US" b="1" i="1" dirty="0">
                <a:solidFill>
                  <a:srgbClr val="501F74"/>
                </a:solidFill>
              </a:rPr>
              <a:t>(N=50)</a:t>
            </a:r>
            <a:r>
              <a:rPr lang="en-US" b="1" dirty="0">
                <a:solidFill>
                  <a:srgbClr val="501F74"/>
                </a:solidFill>
              </a:rPr>
              <a:t>-</a:t>
            </a:r>
            <a:r>
              <a:rPr lang="en-US" b="1" i="1" dirty="0">
                <a:solidFill>
                  <a:srgbClr val="501F74"/>
                </a:solidFill>
              </a:rPr>
              <a:t>S</a:t>
            </a:r>
            <a:r>
              <a:rPr lang="en-US" b="1" i="1" baseline="-25000" dirty="0">
                <a:solidFill>
                  <a:srgbClr val="501F74"/>
                </a:solidFill>
              </a:rPr>
              <a:t>n</a:t>
            </a:r>
            <a:r>
              <a:rPr lang="en-US" b="1" i="1" dirty="0">
                <a:solidFill>
                  <a:srgbClr val="501F74"/>
                </a:solidFill>
              </a:rPr>
              <a:t>(N=51</a:t>
            </a:r>
            <a:r>
              <a:rPr lang="en-US" b="1" i="1" dirty="0">
                <a:solidFill>
                  <a:srgbClr val="7030A0"/>
                </a:solidFill>
              </a:rPr>
              <a:t>)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07957" y="2211021"/>
            <a:ext cx="13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92D050"/>
                </a:solidFill>
              </a:rPr>
              <a:t>S</a:t>
            </a:r>
            <a:r>
              <a:rPr lang="en-US" b="1" i="1" baseline="-25000" dirty="0">
                <a:solidFill>
                  <a:srgbClr val="92D050"/>
                </a:solidFill>
              </a:rPr>
              <a:t>n</a:t>
            </a:r>
            <a:r>
              <a:rPr lang="en-US" b="1" i="1" dirty="0">
                <a:solidFill>
                  <a:srgbClr val="92D050"/>
                </a:solidFill>
              </a:rPr>
              <a:t>(N=50)</a:t>
            </a:r>
            <a:r>
              <a:rPr lang="en-US" b="1" i="1" baseline="-25000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- </a:t>
            </a:r>
            <a:r>
              <a:rPr lang="en-US" b="1" i="1" dirty="0">
                <a:solidFill>
                  <a:srgbClr val="92D050"/>
                </a:solidFill>
              </a:rPr>
              <a:t>S</a:t>
            </a:r>
            <a:r>
              <a:rPr lang="en-US" b="1" i="1" baseline="-25000" dirty="0">
                <a:solidFill>
                  <a:srgbClr val="92D050"/>
                </a:solidFill>
              </a:rPr>
              <a:t>n</a:t>
            </a:r>
            <a:r>
              <a:rPr lang="en-US" b="1" i="1" dirty="0">
                <a:solidFill>
                  <a:srgbClr val="92D050"/>
                </a:solidFill>
              </a:rPr>
              <a:t>(N</a:t>
            </a:r>
            <a:r>
              <a:rPr lang="en-US" b="1" i="1" baseline="-25000" dirty="0">
                <a:solidFill>
                  <a:srgbClr val="92D050"/>
                </a:solidFill>
              </a:rPr>
              <a:t> extr</a:t>
            </a:r>
            <a:r>
              <a:rPr lang="en-US" b="1" i="1" dirty="0">
                <a:solidFill>
                  <a:srgbClr val="92D050"/>
                </a:solidFill>
              </a:rPr>
              <a:t>)</a:t>
            </a:r>
            <a:r>
              <a:rPr lang="en-US" b="1" i="1" baseline="-25000" dirty="0">
                <a:solidFill>
                  <a:srgbClr val="92D050"/>
                </a:solidFill>
              </a:rPr>
              <a:t>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69582" y="1643949"/>
            <a:ext cx="3154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Shell gap: energy to separate the 51</a:t>
            </a:r>
            <a:r>
              <a:rPr lang="en-US" baseline="30000" dirty="0"/>
              <a:t>th</a:t>
            </a:r>
            <a:r>
              <a:rPr lang="en-US" dirty="0"/>
              <a:t> neutron on </a:t>
            </a:r>
            <a:r>
              <a:rPr lang="en-US" baseline="30000" dirty="0"/>
              <a:t>82</a:t>
            </a:r>
            <a:r>
              <a:rPr lang="en-US" dirty="0"/>
              <a:t>Ge,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aseline="30000" dirty="0"/>
              <a:t>83</a:t>
            </a:r>
            <a:r>
              <a:rPr lang="en-US" dirty="0"/>
              <a:t>Ge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4784300" y="3023513"/>
            <a:ext cx="4340472" cy="3717855"/>
            <a:chOff x="-34463" y="999953"/>
            <a:chExt cx="5443653" cy="392097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60" y="1505610"/>
              <a:ext cx="5426848" cy="330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3"/>
            <p:cNvSpPr txBox="1">
              <a:spLocks noChangeArrowheads="1"/>
            </p:cNvSpPr>
            <p:nvPr/>
          </p:nvSpPr>
          <p:spPr bwMode="auto">
            <a:xfrm rot="16200000">
              <a:off x="-1069167" y="2820642"/>
              <a:ext cx="2494010" cy="4246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600" dirty="0">
                  <a:latin typeface="Symbol" pitchFamily="18" charset="2"/>
                </a:rPr>
                <a:t>e</a:t>
              </a:r>
              <a:r>
                <a:rPr lang="fr-FR" sz="1600" dirty="0">
                  <a:latin typeface="Calibri" pitchFamily="34" charset="0"/>
                </a:rPr>
                <a:t>d</a:t>
              </a:r>
              <a:r>
                <a:rPr lang="fr-FR" sz="1600" baseline="-25000" dirty="0">
                  <a:latin typeface="Calibri" pitchFamily="34" charset="0"/>
                </a:rPr>
                <a:t>5/2</a:t>
              </a:r>
              <a:r>
                <a:rPr lang="fr-FR" sz="1600" dirty="0">
                  <a:latin typeface="Calibri" pitchFamily="34" charset="0"/>
                </a:rPr>
                <a:t> – </a:t>
              </a:r>
              <a:r>
                <a:rPr lang="fr-FR" sz="1600" dirty="0">
                  <a:latin typeface="Symbol" pitchFamily="18" charset="2"/>
                </a:rPr>
                <a:t>e</a:t>
              </a:r>
              <a:r>
                <a:rPr lang="fr-FR" sz="1600" dirty="0">
                  <a:latin typeface="Calibri" pitchFamily="34" charset="0"/>
                </a:rPr>
                <a:t>g</a:t>
              </a:r>
              <a:r>
                <a:rPr lang="fr-FR" sz="1600" baseline="-25000" dirty="0">
                  <a:latin typeface="Calibri" pitchFamily="34" charset="0"/>
                </a:rPr>
                <a:t>9/2 </a:t>
              </a:r>
              <a:r>
                <a:rPr lang="fr-FR" sz="1600" dirty="0">
                  <a:latin typeface="Calibri" pitchFamily="34" charset="0"/>
                </a:rPr>
                <a:t>(MeV)</a:t>
              </a:r>
            </a:p>
          </p:txBody>
        </p:sp>
        <p:sp>
          <p:nvSpPr>
            <p:cNvPr id="24" name="ZoneTexte 4"/>
            <p:cNvSpPr txBox="1">
              <a:spLocks noChangeArrowheads="1"/>
            </p:cNvSpPr>
            <p:nvPr/>
          </p:nvSpPr>
          <p:spPr bwMode="auto">
            <a:xfrm>
              <a:off x="534760" y="4422298"/>
              <a:ext cx="5143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Ni</a:t>
              </a:r>
            </a:p>
          </p:txBody>
        </p:sp>
        <p:sp>
          <p:nvSpPr>
            <p:cNvPr id="25" name="ZoneTexte 5"/>
            <p:cNvSpPr txBox="1">
              <a:spLocks noChangeArrowheads="1"/>
            </p:cNvSpPr>
            <p:nvPr/>
          </p:nvSpPr>
          <p:spPr bwMode="auto">
            <a:xfrm>
              <a:off x="1140279" y="4457612"/>
              <a:ext cx="5143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Zn</a:t>
              </a:r>
            </a:p>
          </p:txBody>
        </p:sp>
        <p:sp>
          <p:nvSpPr>
            <p:cNvPr id="26" name="ZoneTexte 6"/>
            <p:cNvSpPr txBox="1">
              <a:spLocks noChangeArrowheads="1"/>
            </p:cNvSpPr>
            <p:nvPr/>
          </p:nvSpPr>
          <p:spPr bwMode="auto">
            <a:xfrm>
              <a:off x="1693011" y="4457611"/>
              <a:ext cx="591118" cy="46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Ge</a:t>
              </a:r>
            </a:p>
          </p:txBody>
        </p:sp>
        <p:sp>
          <p:nvSpPr>
            <p:cNvPr id="27" name="ZoneTexte 7"/>
            <p:cNvSpPr txBox="1">
              <a:spLocks noChangeArrowheads="1"/>
            </p:cNvSpPr>
            <p:nvPr/>
          </p:nvSpPr>
          <p:spPr bwMode="auto">
            <a:xfrm>
              <a:off x="2292466" y="4461027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Se</a:t>
              </a:r>
            </a:p>
          </p:txBody>
        </p:sp>
        <p:sp>
          <p:nvSpPr>
            <p:cNvPr id="28" name="ZoneTexte 8"/>
            <p:cNvSpPr txBox="1">
              <a:spLocks noChangeArrowheads="1"/>
            </p:cNvSpPr>
            <p:nvPr/>
          </p:nvSpPr>
          <p:spPr bwMode="auto">
            <a:xfrm>
              <a:off x="2969033" y="4464521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Kr</a:t>
              </a:r>
            </a:p>
          </p:txBody>
        </p:sp>
        <p:sp>
          <p:nvSpPr>
            <p:cNvPr id="29" name="ZoneTexte 9"/>
            <p:cNvSpPr txBox="1">
              <a:spLocks noChangeArrowheads="1"/>
            </p:cNvSpPr>
            <p:nvPr/>
          </p:nvSpPr>
          <p:spPr bwMode="auto">
            <a:xfrm>
              <a:off x="3497782" y="4441693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Sr</a:t>
              </a:r>
            </a:p>
          </p:txBody>
        </p:sp>
        <p:sp>
          <p:nvSpPr>
            <p:cNvPr id="30" name="Ellipse 29"/>
            <p:cNvSpPr/>
            <p:nvPr/>
          </p:nvSpPr>
          <p:spPr>
            <a:xfrm>
              <a:off x="1818622" y="3062288"/>
              <a:ext cx="285749" cy="61912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Étoile à 5 branches 30"/>
            <p:cNvSpPr/>
            <p:nvPr/>
          </p:nvSpPr>
          <p:spPr>
            <a:xfrm>
              <a:off x="4195244" y="1785937"/>
              <a:ext cx="209550" cy="20955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2" name="Étoile à 5 branches 31"/>
            <p:cNvSpPr/>
            <p:nvPr/>
          </p:nvSpPr>
          <p:spPr>
            <a:xfrm>
              <a:off x="687160" y="1147763"/>
              <a:ext cx="209550" cy="20955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3" name="ZoneTexte 13"/>
            <p:cNvSpPr txBox="1">
              <a:spLocks noChangeArrowheads="1"/>
            </p:cNvSpPr>
            <p:nvPr/>
          </p:nvSpPr>
          <p:spPr bwMode="auto">
            <a:xfrm>
              <a:off x="2702865" y="1123547"/>
              <a:ext cx="2706325" cy="42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dirty="0">
                  <a:latin typeface="Calibri" pitchFamily="34" charset="0"/>
                </a:rPr>
                <a:t>Duflo Zuker gap PRC59 (1999) </a:t>
              </a:r>
            </a:p>
            <a:p>
              <a:r>
                <a:rPr lang="fr-FR" sz="1000" dirty="0">
                  <a:latin typeface="Calibri" pitchFamily="34" charset="0"/>
                </a:rPr>
                <a:t> </a:t>
              </a:r>
              <a:r>
                <a:rPr lang="fr-FR" sz="1000" baseline="30000" dirty="0">
                  <a:latin typeface="Calibri" pitchFamily="34" charset="0"/>
                </a:rPr>
                <a:t>90</a:t>
              </a:r>
              <a:r>
                <a:rPr lang="fr-FR" sz="1000" dirty="0">
                  <a:latin typeface="Calibri" pitchFamily="34" charset="0"/>
                </a:rPr>
                <a:t>Zr =4,7 MeV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4055126" y="1333158"/>
              <a:ext cx="140119" cy="4527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15"/>
            <p:cNvSpPr txBox="1">
              <a:spLocks noChangeArrowheads="1"/>
            </p:cNvSpPr>
            <p:nvPr/>
          </p:nvSpPr>
          <p:spPr bwMode="auto">
            <a:xfrm>
              <a:off x="816995" y="999953"/>
              <a:ext cx="1494856" cy="42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dirty="0">
                  <a:latin typeface="Calibri" pitchFamily="34" charset="0"/>
                </a:rPr>
                <a:t>Duflo Zuker gap</a:t>
              </a:r>
            </a:p>
            <a:p>
              <a:r>
                <a:rPr lang="fr-FR" sz="1000" dirty="0">
                  <a:latin typeface="Calibri" pitchFamily="34" charset="0"/>
                </a:rPr>
                <a:t> </a:t>
              </a:r>
              <a:r>
                <a:rPr lang="fr-FR" sz="1000" baseline="30000" dirty="0">
                  <a:latin typeface="Calibri" pitchFamily="34" charset="0"/>
                </a:rPr>
                <a:t>78</a:t>
              </a:r>
              <a:r>
                <a:rPr lang="fr-FR" sz="1000" dirty="0">
                  <a:latin typeface="Calibri" pitchFamily="34" charset="0"/>
                </a:rPr>
                <a:t>Ni =5,7 MeV</a:t>
              </a:r>
            </a:p>
          </p:txBody>
        </p:sp>
        <p:sp>
          <p:nvSpPr>
            <p:cNvPr id="36" name="ZoneTexte 16"/>
            <p:cNvSpPr txBox="1">
              <a:spLocks noChangeArrowheads="1"/>
            </p:cNvSpPr>
            <p:nvPr/>
          </p:nvSpPr>
          <p:spPr bwMode="auto">
            <a:xfrm rot="20089100">
              <a:off x="2049546" y="2134258"/>
              <a:ext cx="1352890" cy="29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Calibri" pitchFamily="34" charset="0"/>
                </a:rPr>
                <a:t> « standard »</a:t>
              </a: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V="1">
              <a:off x="791935" y="1378281"/>
              <a:ext cx="0" cy="2266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961496" y="3636963"/>
              <a:ext cx="0" cy="662894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44"/>
            <p:cNvSpPr txBox="1">
              <a:spLocks noChangeArrowheads="1"/>
            </p:cNvSpPr>
            <p:nvPr/>
          </p:nvSpPr>
          <p:spPr bwMode="auto">
            <a:xfrm rot="16200000">
              <a:off x="1175837" y="2029105"/>
              <a:ext cx="1463456" cy="656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Calibri" pitchFamily="34" charset="0"/>
                </a:rPr>
                <a:t>local minimum at Z=32</a:t>
              </a:r>
            </a:p>
          </p:txBody>
        </p:sp>
        <p:sp>
          <p:nvSpPr>
            <p:cNvPr id="41" name="ZoneTexte 9"/>
            <p:cNvSpPr txBox="1">
              <a:spLocks noChangeArrowheads="1"/>
            </p:cNvSpPr>
            <p:nvPr/>
          </p:nvSpPr>
          <p:spPr bwMode="auto">
            <a:xfrm>
              <a:off x="4097857" y="4432153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Zr</a:t>
              </a:r>
            </a:p>
          </p:txBody>
        </p:sp>
        <p:sp>
          <p:nvSpPr>
            <p:cNvPr id="37" name="ZoneTexte 17"/>
            <p:cNvSpPr txBox="1">
              <a:spLocks noChangeArrowheads="1"/>
            </p:cNvSpPr>
            <p:nvPr/>
          </p:nvSpPr>
          <p:spPr bwMode="auto">
            <a:xfrm rot="19610021">
              <a:off x="2341941" y="2922016"/>
              <a:ext cx="1434871" cy="29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« graphical »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532368" y="4526334"/>
            <a:ext cx="1144088" cy="47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7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N=26 </a:t>
            </a:r>
            <a:r>
              <a:rPr lang="it-IT" baseline="30000" dirty="0"/>
              <a:t>30</a:t>
            </a:r>
            <a:r>
              <a:rPr lang="it-IT" dirty="0"/>
              <a:t>M</a:t>
            </a:r>
            <a:r>
              <a:rPr lang="it-IT" cap="none" dirty="0"/>
              <a:t>g</a:t>
            </a:r>
            <a:r>
              <a:rPr lang="it-IT" dirty="0"/>
              <a:t>: a similar case</a:t>
            </a:r>
            <a:endParaRPr lang="en-US" dirty="0"/>
          </a:p>
        </p:txBody>
      </p:sp>
      <p:pic>
        <p:nvPicPr>
          <p:cNvPr id="2050" name="Picture 2" descr="C:\Users\gottardo\Desktop\POSTDOCLNL\seminario_GANIL\30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3" y="972051"/>
            <a:ext cx="44739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ttardo\Desktop\POSTDOCLNL\seminario_GANIL\30M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5" y="4077072"/>
            <a:ext cx="8065986" cy="24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7904" y="3694312"/>
            <a:ext cx="521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W. Schwerdtfeger et al., PRL 103, 012501 (2009)</a:t>
            </a:r>
          </a:p>
        </p:txBody>
      </p:sp>
    </p:spTree>
    <p:extLst>
      <p:ext uri="{BB962C8B-B14F-4D97-AF65-F5344CB8AC3E}">
        <p14:creationId xmlns:p14="http://schemas.microsoft.com/office/powerpoint/2010/main" val="3112394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Quadrupole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67544" y="1412776"/>
                <a:ext cx="7626318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Quadrupole energy in IBM-2: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𝜐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)=2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it-IT" sz="20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000" i="1" smtClean="0"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7626318" cy="582147"/>
              </a:xfrm>
              <a:prstGeom prst="rect">
                <a:avLst/>
              </a:prstGeom>
              <a:blipFill rotWithShape="1">
                <a:blip r:embed="rId2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043608" y="2181051"/>
                <a:ext cx="8109464" cy="98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Where: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+1/2</m:t>
                    </m:r>
                  </m:oMath>
                </a14:m>
                <a:r>
                  <a:rPr lang="en-US" dirty="0"/>
                  <a:t> (orbital degeneration)</a:t>
                </a:r>
              </a:p>
              <a:p>
                <a:r>
                  <a:rPr lang="it-IT" dirty="0"/>
                  <a:t>         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𝑁</m:t>
                    </m:r>
                    <m:r>
                      <a:rPr lang="it-IT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number of active bosons</a:t>
                </a:r>
              </a:p>
              <a:p>
                <a:r>
                  <a:rPr lang="it-IT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0 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=−</m:t>
                    </m:r>
                    <m:r>
                      <a:rPr lang="it-IT" b="0" i="1" smtClean="0">
                        <a:latin typeface="Cambria Math"/>
                      </a:rPr>
                      <m:t>𝑘</m:t>
                    </m:r>
                    <m:r>
                      <a:rPr lang="it-IT" b="0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(</a:t>
                </a:r>
                <a:r>
                  <a:rPr lang="en-US" sz="1600" i="1" dirty="0"/>
                  <a:t>k</a:t>
                </a:r>
                <a:r>
                  <a:rPr lang="en-US" sz="1600" i="1" baseline="-25000" dirty="0"/>
                  <a:t> </a:t>
                </a:r>
                <a:r>
                  <a:rPr lang="en-US" sz="1600" dirty="0"/>
                  <a:t>~-0.22 MeV normal value in this region)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81051"/>
                <a:ext cx="8109464" cy="981744"/>
              </a:xfrm>
              <a:prstGeom prst="rect">
                <a:avLst/>
              </a:prstGeom>
              <a:blipFill rotWithShape="1">
                <a:blip r:embed="rId3"/>
                <a:stretch>
                  <a:fillRect l="-602" t="-3106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11560" y="3573016"/>
                <a:ext cx="7825797" cy="1175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So: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t-IT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t-IT" b="0" i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t-IT" b="0" i="1" smtClean="0">
                        <a:latin typeface="Cambria Math"/>
                      </a:rPr>
                      <m:t>=6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it-IT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𝜐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11+16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latin typeface="Cambria Math"/>
                        <a:ea typeface="Cambria Math"/>
                      </a:rPr>
                      <m:t>=13 </m:t>
                    </m:r>
                  </m:oMath>
                </a14:m>
                <a:r>
                  <a:rPr lang="en-US" dirty="0"/>
                  <a:t>(average between the 28-50 and the 50-82 spaces )</a:t>
                </a: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73016"/>
                <a:ext cx="7825797" cy="1175578"/>
              </a:xfrm>
              <a:prstGeom prst="rect">
                <a:avLst/>
              </a:prstGeom>
              <a:blipFill rotWithShape="1">
                <a:blip r:embed="rId4"/>
                <a:stretch>
                  <a:fillRect l="-623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403648" y="5191783"/>
                <a:ext cx="5865388" cy="741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/>
                              <a:ea typeface="Cambria Math"/>
                            </a:rPr>
                            <m:t>𝑸</m:t>
                          </m:r>
                        </m:sub>
                      </m:sSub>
                      <m:r>
                        <a:rPr lang="it-IT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sub>
                              </m:sSub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191783"/>
                <a:ext cx="5865388" cy="7415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èche droite 2"/>
          <p:cNvSpPr/>
          <p:nvPr/>
        </p:nvSpPr>
        <p:spPr>
          <a:xfrm>
            <a:off x="179512" y="5191783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6013" y="908720"/>
            <a:ext cx="4014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K. </a:t>
            </a:r>
            <a:r>
              <a:rPr lang="en-US" sz="1400" dirty="0" err="1"/>
              <a:t>Heyde</a:t>
            </a:r>
            <a:r>
              <a:rPr lang="en-US" sz="1400" dirty="0"/>
              <a:t> et al., </a:t>
            </a:r>
            <a:r>
              <a:rPr lang="en-US" sz="1400" dirty="0" err="1"/>
              <a:t>Nucl</a:t>
            </a:r>
            <a:r>
              <a:rPr lang="en-US" sz="1400" dirty="0"/>
              <a:t>. Phys. A466, 189 (1987)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4458" y="4788421"/>
            <a:ext cx="4014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K. </a:t>
            </a:r>
            <a:r>
              <a:rPr lang="en-US" sz="1400" dirty="0" err="1"/>
              <a:t>Heyde</a:t>
            </a:r>
            <a:r>
              <a:rPr lang="en-US" sz="1400" dirty="0"/>
              <a:t> et al., </a:t>
            </a:r>
            <a:r>
              <a:rPr lang="en-US" sz="1400" dirty="0" err="1"/>
              <a:t>Nucl</a:t>
            </a:r>
            <a:r>
              <a:rPr lang="en-US" sz="1400" dirty="0"/>
              <a:t>. Phys. A484, 275 (1988)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993377" y="6165304"/>
                <a:ext cx="6568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/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𝜐𝜐</m:t>
                        </m:r>
                      </m:sup>
                    </m:sSubSup>
                    <m:r>
                      <a:rPr lang="it-IT" i="1" baseline="-25000">
                        <a:latin typeface="Cambria Math"/>
                        <a:ea typeface="Cambria Math"/>
                      </a:rPr>
                      <m:t>𝑃𝑎𝑖𝑟𝑖𝑛𝑔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it-IT" b="0" i="0" smtClean="0">
                                    <a:latin typeface="Cambria Math"/>
                                  </a:rPr>
                                  <m:t>90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/>
                                  </a:rPr>
                                  <m:t>Zr</m:t>
                                </m:r>
                              </m:e>
                            </m:sPre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it-IT" i="0">
                                    <a:latin typeface="Cambria Math"/>
                                  </a:rPr>
                                  <m:t>90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it-IT" i="0">
                                    <a:latin typeface="Cambria Math"/>
                                  </a:rPr>
                                  <m:t>Zr</m:t>
                                </m:r>
                              </m:e>
                            </m:sPre>
                          </m:e>
                        </m:d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it-IT"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Zr</m:t>
                                </m:r>
                              </m:e>
                            </m:sPre>
                          </m:e>
                        </m:d>
                        <m:r>
                          <a:rPr lang="it-IT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it-IT"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Zr</m:t>
                                </m:r>
                              </m:e>
                            </m:sPre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77" y="6165304"/>
                <a:ext cx="6568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27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17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/>
              <a:t>The N=50 </a:t>
            </a:r>
            <a:r>
              <a:rPr lang="it-IT" sz="3200" dirty="0" err="1"/>
              <a:t>Region</a:t>
            </a:r>
            <a:r>
              <a:rPr lang="it-IT" sz="3200" dirty="0"/>
              <a:t>: a </a:t>
            </a:r>
            <a:r>
              <a:rPr lang="it-IT" sz="3200" dirty="0" err="1"/>
              <a:t>Good</a:t>
            </a:r>
            <a:r>
              <a:rPr lang="it-IT" sz="3200" dirty="0"/>
              <a:t> </a:t>
            </a:r>
            <a:r>
              <a:rPr lang="it-IT" sz="3200" dirty="0" err="1"/>
              <a:t>Testing</a:t>
            </a:r>
            <a:r>
              <a:rPr lang="it-IT" sz="3200" dirty="0"/>
              <a:t> Ground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38693" y="1107534"/>
            <a:ext cx="7231127" cy="5345802"/>
            <a:chOff x="638694" y="1107534"/>
            <a:chExt cx="4951413" cy="4184650"/>
          </a:xfrm>
        </p:grpSpPr>
        <p:sp>
          <p:nvSpPr>
            <p:cNvPr id="6" name="Rectangle 246"/>
            <p:cNvSpPr>
              <a:spLocks noChangeArrowheads="1"/>
            </p:cNvSpPr>
            <p:nvPr/>
          </p:nvSpPr>
          <p:spPr bwMode="auto">
            <a:xfrm>
              <a:off x="3140594" y="169332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Sr88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" name="Rectangle 247"/>
            <p:cNvSpPr>
              <a:spLocks noChangeArrowheads="1"/>
            </p:cNvSpPr>
            <p:nvPr/>
          </p:nvSpPr>
          <p:spPr bwMode="auto">
            <a:xfrm>
              <a:off x="3140594" y="1988596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Rb87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" name="Rectangle 248"/>
            <p:cNvSpPr>
              <a:spLocks noChangeArrowheads="1"/>
            </p:cNvSpPr>
            <p:nvPr/>
          </p:nvSpPr>
          <p:spPr bwMode="auto">
            <a:xfrm>
              <a:off x="3140594" y="228387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Kr86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" name="Rectangle 249"/>
            <p:cNvSpPr>
              <a:spLocks noChangeArrowheads="1"/>
            </p:cNvSpPr>
            <p:nvPr/>
          </p:nvSpPr>
          <p:spPr bwMode="auto">
            <a:xfrm>
              <a:off x="3140594" y="2579146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Br85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" name="Rectangle 250"/>
            <p:cNvSpPr>
              <a:spLocks noChangeArrowheads="1"/>
            </p:cNvSpPr>
            <p:nvPr/>
          </p:nvSpPr>
          <p:spPr bwMode="auto">
            <a:xfrm>
              <a:off x="3140594" y="2874421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Se84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" name="Rectangle 251"/>
            <p:cNvSpPr>
              <a:spLocks noChangeArrowheads="1"/>
            </p:cNvSpPr>
            <p:nvPr/>
          </p:nvSpPr>
          <p:spPr bwMode="auto">
            <a:xfrm>
              <a:off x="3140594" y="3169696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As83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" name="Rectangle 252"/>
            <p:cNvSpPr>
              <a:spLocks noChangeArrowheads="1"/>
            </p:cNvSpPr>
            <p:nvPr/>
          </p:nvSpPr>
          <p:spPr bwMode="auto">
            <a:xfrm>
              <a:off x="3140594" y="3464971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Ge82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Rectangle 253"/>
            <p:cNvSpPr>
              <a:spLocks noChangeArrowheads="1"/>
            </p:cNvSpPr>
            <p:nvPr/>
          </p:nvSpPr>
          <p:spPr bwMode="auto">
            <a:xfrm>
              <a:off x="3140594" y="3760246"/>
              <a:ext cx="312738" cy="2936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Ga81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" name="Rectangle 254"/>
            <p:cNvSpPr>
              <a:spLocks noChangeArrowheads="1"/>
            </p:cNvSpPr>
            <p:nvPr/>
          </p:nvSpPr>
          <p:spPr bwMode="auto">
            <a:xfrm>
              <a:off x="3140594" y="4053934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Zn80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" name="Rectangle 255"/>
            <p:cNvSpPr>
              <a:spLocks noChangeArrowheads="1"/>
            </p:cNvSpPr>
            <p:nvPr/>
          </p:nvSpPr>
          <p:spPr bwMode="auto">
            <a:xfrm>
              <a:off x="3140594" y="4349209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Cu79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Rectangle 256"/>
            <p:cNvSpPr>
              <a:spLocks noChangeArrowheads="1"/>
            </p:cNvSpPr>
            <p:nvPr/>
          </p:nvSpPr>
          <p:spPr bwMode="auto">
            <a:xfrm>
              <a:off x="3140594" y="4644484"/>
              <a:ext cx="312738" cy="2952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Ni78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" name="Rectangle 257"/>
            <p:cNvSpPr>
              <a:spLocks noChangeArrowheads="1"/>
            </p:cNvSpPr>
            <p:nvPr/>
          </p:nvSpPr>
          <p:spPr bwMode="auto">
            <a:xfrm>
              <a:off x="2827857" y="4644484"/>
              <a:ext cx="312737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Ni77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" name="Rectangle 258"/>
            <p:cNvSpPr>
              <a:spLocks noChangeArrowheads="1"/>
            </p:cNvSpPr>
            <p:nvPr/>
          </p:nvSpPr>
          <p:spPr bwMode="auto">
            <a:xfrm>
              <a:off x="951432" y="4644484"/>
              <a:ext cx="312737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Ni71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Rectangle 259"/>
            <p:cNvSpPr>
              <a:spLocks noChangeArrowheads="1"/>
            </p:cNvSpPr>
            <p:nvPr/>
          </p:nvSpPr>
          <p:spPr bwMode="auto">
            <a:xfrm>
              <a:off x="1264169" y="4644484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Ni72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Rectangle 260"/>
            <p:cNvSpPr>
              <a:spLocks noChangeArrowheads="1"/>
            </p:cNvSpPr>
            <p:nvPr/>
          </p:nvSpPr>
          <p:spPr bwMode="auto">
            <a:xfrm>
              <a:off x="1576907" y="4644484"/>
              <a:ext cx="312737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Ni73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" name="Rectangle 261"/>
            <p:cNvSpPr>
              <a:spLocks noChangeArrowheads="1"/>
            </p:cNvSpPr>
            <p:nvPr/>
          </p:nvSpPr>
          <p:spPr bwMode="auto">
            <a:xfrm>
              <a:off x="1889644" y="4644484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Ni74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Rectangle 262"/>
            <p:cNvSpPr>
              <a:spLocks noChangeArrowheads="1"/>
            </p:cNvSpPr>
            <p:nvPr/>
          </p:nvSpPr>
          <p:spPr bwMode="auto">
            <a:xfrm>
              <a:off x="2202382" y="4644484"/>
              <a:ext cx="312737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Ni75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" name="Rectangle 263"/>
            <p:cNvSpPr>
              <a:spLocks noChangeArrowheads="1"/>
            </p:cNvSpPr>
            <p:nvPr/>
          </p:nvSpPr>
          <p:spPr bwMode="auto">
            <a:xfrm>
              <a:off x="2515119" y="4644484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Ni76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Rectangle 264"/>
            <p:cNvSpPr>
              <a:spLocks noChangeArrowheads="1"/>
            </p:cNvSpPr>
            <p:nvPr/>
          </p:nvSpPr>
          <p:spPr bwMode="auto">
            <a:xfrm>
              <a:off x="638694" y="4644484"/>
              <a:ext cx="312738" cy="2952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Ni70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7" name="Line 271"/>
            <p:cNvSpPr>
              <a:spLocks noChangeShapeType="1"/>
            </p:cNvSpPr>
            <p:nvPr/>
          </p:nvSpPr>
          <p:spPr bwMode="auto">
            <a:xfrm flipV="1">
              <a:off x="649807" y="4939759"/>
              <a:ext cx="49403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Line 272"/>
            <p:cNvSpPr>
              <a:spLocks noChangeShapeType="1"/>
            </p:cNvSpPr>
            <p:nvPr/>
          </p:nvSpPr>
          <p:spPr bwMode="auto">
            <a:xfrm flipV="1">
              <a:off x="638694" y="4644484"/>
              <a:ext cx="49403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Rectangle 273"/>
            <p:cNvSpPr>
              <a:spLocks noChangeArrowheads="1"/>
            </p:cNvSpPr>
            <p:nvPr/>
          </p:nvSpPr>
          <p:spPr bwMode="auto">
            <a:xfrm>
              <a:off x="1264169" y="346497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Ge76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0" name="Rectangle 274"/>
            <p:cNvSpPr>
              <a:spLocks noChangeArrowheads="1"/>
            </p:cNvSpPr>
            <p:nvPr/>
          </p:nvSpPr>
          <p:spPr bwMode="auto">
            <a:xfrm>
              <a:off x="638694" y="346497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Ge74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1" name="Rectangle 276"/>
            <p:cNvSpPr>
              <a:spLocks noChangeArrowheads="1"/>
            </p:cNvSpPr>
            <p:nvPr/>
          </p:nvSpPr>
          <p:spPr bwMode="auto">
            <a:xfrm>
              <a:off x="3140594" y="1398046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Y89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2" name="Rectangle 277"/>
            <p:cNvSpPr>
              <a:spLocks noChangeArrowheads="1"/>
            </p:cNvSpPr>
            <p:nvPr/>
          </p:nvSpPr>
          <p:spPr bwMode="auto">
            <a:xfrm>
              <a:off x="3140594" y="1107851"/>
              <a:ext cx="312738" cy="29019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Zr90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3" name="Rectangle 295"/>
            <p:cNvSpPr>
              <a:spLocks noChangeArrowheads="1"/>
            </p:cNvSpPr>
            <p:nvPr/>
          </p:nvSpPr>
          <p:spPr bwMode="auto">
            <a:xfrm>
              <a:off x="638694" y="3169696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As75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4" name="Rectangle 296"/>
            <p:cNvSpPr>
              <a:spLocks noChangeArrowheads="1"/>
            </p:cNvSpPr>
            <p:nvPr/>
          </p:nvSpPr>
          <p:spPr bwMode="auto">
            <a:xfrm>
              <a:off x="638694" y="287442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Se76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5" name="Rectangle 298"/>
            <p:cNvSpPr>
              <a:spLocks noChangeArrowheads="1"/>
            </p:cNvSpPr>
            <p:nvPr/>
          </p:nvSpPr>
          <p:spPr bwMode="auto">
            <a:xfrm>
              <a:off x="951432" y="2874421"/>
              <a:ext cx="312737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Se77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6" name="Rectangle 299"/>
            <p:cNvSpPr>
              <a:spLocks noChangeArrowheads="1"/>
            </p:cNvSpPr>
            <p:nvPr/>
          </p:nvSpPr>
          <p:spPr bwMode="auto">
            <a:xfrm>
              <a:off x="1264169" y="287442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Se78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7" name="Rectangle 300"/>
            <p:cNvSpPr>
              <a:spLocks noChangeArrowheads="1"/>
            </p:cNvSpPr>
            <p:nvPr/>
          </p:nvSpPr>
          <p:spPr bwMode="auto">
            <a:xfrm>
              <a:off x="1889644" y="287442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Se80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8" name="Rectangle 301"/>
            <p:cNvSpPr>
              <a:spLocks noChangeArrowheads="1"/>
            </p:cNvSpPr>
            <p:nvPr/>
          </p:nvSpPr>
          <p:spPr bwMode="auto">
            <a:xfrm>
              <a:off x="2515119" y="287442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Se82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9" name="Rectangle 302"/>
            <p:cNvSpPr>
              <a:spLocks noChangeArrowheads="1"/>
            </p:cNvSpPr>
            <p:nvPr/>
          </p:nvSpPr>
          <p:spPr bwMode="auto">
            <a:xfrm>
              <a:off x="1264169" y="2579146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Br79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0" name="Rectangle 303"/>
            <p:cNvSpPr>
              <a:spLocks noChangeArrowheads="1"/>
            </p:cNvSpPr>
            <p:nvPr/>
          </p:nvSpPr>
          <p:spPr bwMode="auto">
            <a:xfrm>
              <a:off x="1889644" y="2579146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Br81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1" name="Rectangle 304"/>
            <p:cNvSpPr>
              <a:spLocks noChangeArrowheads="1"/>
            </p:cNvSpPr>
            <p:nvPr/>
          </p:nvSpPr>
          <p:spPr bwMode="auto">
            <a:xfrm>
              <a:off x="638694" y="228387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Kr78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2" name="Rectangle 305"/>
            <p:cNvSpPr>
              <a:spLocks noChangeArrowheads="1"/>
            </p:cNvSpPr>
            <p:nvPr/>
          </p:nvSpPr>
          <p:spPr bwMode="auto">
            <a:xfrm>
              <a:off x="1264169" y="228387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Kr80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3" name="Rectangle 306"/>
            <p:cNvSpPr>
              <a:spLocks noChangeArrowheads="1"/>
            </p:cNvSpPr>
            <p:nvPr/>
          </p:nvSpPr>
          <p:spPr bwMode="auto">
            <a:xfrm>
              <a:off x="1889644" y="228387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Kr82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4" name="Rectangle 307"/>
            <p:cNvSpPr>
              <a:spLocks noChangeArrowheads="1"/>
            </p:cNvSpPr>
            <p:nvPr/>
          </p:nvSpPr>
          <p:spPr bwMode="auto">
            <a:xfrm>
              <a:off x="2202382" y="2283871"/>
              <a:ext cx="312737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Kr83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5" name="Rectangle 308"/>
            <p:cNvSpPr>
              <a:spLocks noChangeArrowheads="1"/>
            </p:cNvSpPr>
            <p:nvPr/>
          </p:nvSpPr>
          <p:spPr bwMode="auto">
            <a:xfrm>
              <a:off x="2515119" y="228387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Kr84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6" name="Rectangle 309"/>
            <p:cNvSpPr>
              <a:spLocks noChangeArrowheads="1"/>
            </p:cNvSpPr>
            <p:nvPr/>
          </p:nvSpPr>
          <p:spPr bwMode="auto">
            <a:xfrm>
              <a:off x="2515119" y="1988596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Rb85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7" name="Rectangle 310"/>
            <p:cNvSpPr>
              <a:spLocks noChangeArrowheads="1"/>
            </p:cNvSpPr>
            <p:nvPr/>
          </p:nvSpPr>
          <p:spPr bwMode="auto">
            <a:xfrm>
              <a:off x="2515119" y="169332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Sr86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8" name="Rectangle 311"/>
            <p:cNvSpPr>
              <a:spLocks noChangeArrowheads="1"/>
            </p:cNvSpPr>
            <p:nvPr/>
          </p:nvSpPr>
          <p:spPr bwMode="auto">
            <a:xfrm>
              <a:off x="2827857" y="1693321"/>
              <a:ext cx="312737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Sr87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9" name="Rectangle 312"/>
            <p:cNvSpPr>
              <a:spLocks noChangeArrowheads="1"/>
            </p:cNvSpPr>
            <p:nvPr/>
          </p:nvSpPr>
          <p:spPr bwMode="auto">
            <a:xfrm>
              <a:off x="1889644" y="1693321"/>
              <a:ext cx="312738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Sr84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0" name="Rectangle 313"/>
            <p:cNvSpPr>
              <a:spLocks noChangeArrowheads="1"/>
            </p:cNvSpPr>
            <p:nvPr/>
          </p:nvSpPr>
          <p:spPr bwMode="auto">
            <a:xfrm>
              <a:off x="3459364" y="1107851"/>
              <a:ext cx="311150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Zr91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1" name="Rectangle 313"/>
            <p:cNvSpPr>
              <a:spLocks noChangeArrowheads="1"/>
            </p:cNvSpPr>
            <p:nvPr/>
          </p:nvSpPr>
          <p:spPr bwMode="auto">
            <a:xfrm>
              <a:off x="4094682" y="1107534"/>
              <a:ext cx="311150" cy="29527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Zr93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2" name="Rectangle 313"/>
            <p:cNvSpPr>
              <a:spLocks noChangeArrowheads="1"/>
            </p:cNvSpPr>
            <p:nvPr/>
          </p:nvSpPr>
          <p:spPr bwMode="auto">
            <a:xfrm>
              <a:off x="3774007" y="1107534"/>
              <a:ext cx="311150" cy="295275"/>
            </a:xfrm>
            <a:prstGeom prst="rect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Zr92</a:t>
              </a:r>
              <a:endParaRPr kumimoji="0" lang="en-GB" alt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9" name="Oval 285"/>
            <p:cNvSpPr>
              <a:spLocks noChangeArrowheads="1"/>
            </p:cNvSpPr>
            <p:nvPr/>
          </p:nvSpPr>
          <p:spPr bwMode="auto">
            <a:xfrm>
              <a:off x="3140594" y="4998496"/>
              <a:ext cx="312738" cy="2936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50</a:t>
              </a:r>
              <a:endParaRPr kumimoji="0" lang="en-GB" alt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1761057" y="3760246"/>
              <a:ext cx="1066800" cy="65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fp proton space</a:t>
              </a:r>
              <a:endParaRPr kumimoji="0" lang="en-US" alt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5209"/>
            <a:ext cx="2367480" cy="407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645333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Quasi-SU(3) scheme: gds shells, similar case to N=20 with f</a:t>
            </a:r>
            <a:r>
              <a:rPr lang="it-IT" baseline="-25000" dirty="0"/>
              <a:t>7/2</a:t>
            </a:r>
            <a:r>
              <a:rPr lang="it-IT" dirty="0"/>
              <a:t>-p</a:t>
            </a:r>
            <a:r>
              <a:rPr lang="it-IT" baseline="-25000" dirty="0"/>
              <a:t>3/2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13" name="Double flèche verticale 12"/>
          <p:cNvSpPr/>
          <p:nvPr/>
        </p:nvSpPr>
        <p:spPr>
          <a:xfrm>
            <a:off x="3749159" y="1093683"/>
            <a:ext cx="531300" cy="4532230"/>
          </a:xfrm>
          <a:prstGeom prst="upDownArrow">
            <a:avLst/>
          </a:prstGeom>
          <a:pattFill prst="pct75">
            <a:fgClr>
              <a:srgbClr val="FFC000"/>
            </a:fgClr>
            <a:bgClr>
              <a:schemeClr val="bg1"/>
            </a:bgClr>
          </a:pattFill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23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Graphical method</a:t>
            </a:r>
            <a:endParaRPr lang="en-US" dirty="0"/>
          </a:p>
        </p:txBody>
      </p:sp>
      <p:pic>
        <p:nvPicPr>
          <p:cNvPr id="5122" name="Picture 2" descr="C:\Users\gottardo\Desktop\POSTDOCLNL\seminario_GANIL\Pagine da 1-s2.0-0370269386901590-m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5243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47664" y="5157192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K. Heyde et al., Phys. Lett. B 176, 255 (1986)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39615" y="5517232"/>
            <a:ext cx="8336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[...] this 0</a:t>
            </a:r>
            <a:r>
              <a:rPr lang="it-IT" baseline="30000" dirty="0"/>
              <a:t>+</a:t>
            </a:r>
            <a:r>
              <a:rPr lang="it-IT" dirty="0"/>
              <a:t> state lies below the first-excited 2</a:t>
            </a:r>
            <a:r>
              <a:rPr lang="it-IT" baseline="30000" dirty="0"/>
              <a:t>+</a:t>
            </a:r>
            <a:r>
              <a:rPr lang="it-IT" dirty="0"/>
              <a:t> state. Within a deformed mean-field approach this is equivalent to a macroscopic phase change from a spherical to an oblate shape. A.N. Andreyev, Nature 405, 430 (2000)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8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72296" cy="714380"/>
          </a:xfrm>
        </p:spPr>
        <p:txBody>
          <a:bodyPr/>
          <a:lstStyle/>
          <a:p>
            <a:r>
              <a:rPr lang="it-IT" baseline="30000" dirty="0"/>
              <a:t>83</a:t>
            </a:r>
            <a:r>
              <a:rPr lang="it-IT" dirty="0"/>
              <a:t>G</a:t>
            </a:r>
            <a:r>
              <a:rPr lang="it-IT" cap="none" dirty="0"/>
              <a:t>a</a:t>
            </a:r>
            <a:r>
              <a:rPr lang="it-IT" dirty="0"/>
              <a:t>: unfolding with geant4 simulation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651" y="5229201"/>
            <a:ext cx="90725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1- 1000 Geant4 simulated spectra from 100 keV to 10 MeV, 10 keV step</a:t>
            </a:r>
          </a:p>
          <a:p>
            <a:endParaRPr lang="it-IT" sz="2000" dirty="0"/>
          </a:p>
          <a:p>
            <a:r>
              <a:rPr lang="it-IT" sz="2000" dirty="0"/>
              <a:t>2- Unfolding with the Gold algorithm</a:t>
            </a:r>
          </a:p>
          <a:p>
            <a:endParaRPr lang="it-IT" sz="2000" dirty="0"/>
          </a:p>
          <a:p>
            <a:r>
              <a:rPr lang="it-IT" sz="2000" dirty="0"/>
              <a:t>3- From that total </a:t>
            </a:r>
            <a:r>
              <a:rPr lang="el-GR" sz="2000" dirty="0">
                <a:latin typeface="Times New Roman" panose="02020603050405020304" pitchFamily="18" charset="0"/>
                <a:cs typeface="Arial"/>
              </a:rPr>
              <a:t>γ</a:t>
            </a:r>
            <a:r>
              <a:rPr lang="it-IT" sz="2000" dirty="0">
                <a:latin typeface="Arial"/>
                <a:cs typeface="Arial"/>
              </a:rPr>
              <a:t> yield 3.6 – 9 MeV normalized to 1348-keV line</a:t>
            </a:r>
            <a:endParaRPr lang="it-IT" sz="2000" dirty="0"/>
          </a:p>
          <a:p>
            <a:endParaRPr lang="it-IT" sz="2000" baseline="-25000" dirty="0"/>
          </a:p>
        </p:txBody>
      </p:sp>
      <p:pic>
        <p:nvPicPr>
          <p:cNvPr id="5122" name="Picture 2" descr="C:\Users\gottardo\Desktop\POSTDOCLNL\seminario_PD2016\fit_deco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5689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75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72296" cy="714380"/>
          </a:xfrm>
        </p:spPr>
        <p:txBody>
          <a:bodyPr/>
          <a:lstStyle/>
          <a:p>
            <a:r>
              <a:rPr lang="it-IT" baseline="30000" dirty="0"/>
              <a:t>83</a:t>
            </a:r>
            <a:r>
              <a:rPr lang="it-IT" dirty="0"/>
              <a:t>G</a:t>
            </a:r>
            <a:r>
              <a:rPr lang="it-IT" cap="none" dirty="0"/>
              <a:t>a: PDR and GT from Gogny D1M – QRPA (DAM - CEA)</a:t>
            </a:r>
            <a:endParaRPr lang="en-US" dirty="0"/>
          </a:p>
        </p:txBody>
      </p:sp>
      <p:pic>
        <p:nvPicPr>
          <p:cNvPr id="7170" name="Picture 2" descr="C:\Users\gottardo\Desktop\POSTDOCLNL\seminario_PD2016\ibeta_E1_G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6" b="5919"/>
          <a:stretch/>
        </p:blipFill>
        <p:spPr bwMode="auto">
          <a:xfrm>
            <a:off x="611560" y="1340768"/>
            <a:ext cx="7623076" cy="45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83768" y="3717032"/>
            <a:ext cx="4964982" cy="710067"/>
          </a:xfrm>
          <a:prstGeom prst="rect">
            <a:avLst/>
          </a:prstGeom>
          <a:noFill/>
          <a:ln>
            <a:noFill/>
          </a:ln>
          <a:effectLst>
            <a:outerShdw dist="107933" sx="1000" sy="1000" algn="ctr" rotWithShape="0">
              <a:srgbClr val="330033"/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l-GR" sz="2000" dirty="0">
                <a:latin typeface="Arial"/>
                <a:cs typeface="Arial"/>
              </a:rPr>
              <a:t>β</a:t>
            </a:r>
            <a:r>
              <a:rPr lang="it-IT" sz="2000" dirty="0">
                <a:latin typeface="Arial"/>
                <a:cs typeface="Arial"/>
              </a:rPr>
              <a:t> feeding</a:t>
            </a:r>
            <a:r>
              <a:rPr lang="it-IT" sz="2000" dirty="0"/>
              <a:t> intensity from deconvolution: in total  around 15 %</a:t>
            </a:r>
            <a:endParaRPr lang="en-US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1835696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QRPA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835696" y="25649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QRPA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I. Deloncle, Sophie Peru-Desenfants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6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ttardo\Desktop\POSTDOCLNL\seminario_PD2016\COLOR_DEN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9" t="55672" r="-1786"/>
          <a:stretch/>
        </p:blipFill>
        <p:spPr bwMode="auto">
          <a:xfrm rot="5400000">
            <a:off x="49242" y="4493651"/>
            <a:ext cx="2366657" cy="23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ottardo\Desktop\POSTDOCLNL\seminario_PD2016\schema_dec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" y="980728"/>
            <a:ext cx="5544616" cy="31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72296" cy="714380"/>
          </a:xfrm>
        </p:spPr>
        <p:txBody>
          <a:bodyPr/>
          <a:lstStyle/>
          <a:p>
            <a:r>
              <a:rPr lang="it-IT" baseline="30000" dirty="0"/>
              <a:t>83</a:t>
            </a:r>
            <a:r>
              <a:rPr lang="it-IT" dirty="0"/>
              <a:t>G</a:t>
            </a:r>
            <a:r>
              <a:rPr lang="it-IT" cap="none" dirty="0"/>
              <a:t>a: GT triggers low-lying nuclear dipole oscillations ?</a:t>
            </a:r>
            <a:endParaRPr lang="en-US" dirty="0"/>
          </a:p>
        </p:txBody>
      </p:sp>
      <p:pic>
        <p:nvPicPr>
          <p:cNvPr id="14" name="Picture 2" descr="C:\Users\gottardo\Desktop\POSTDOCLNL\seminario_PD2016\COLOR_DEN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9" t="349" r="-1786" b="58944"/>
          <a:stretch/>
        </p:blipFill>
        <p:spPr bwMode="auto">
          <a:xfrm rot="5400000">
            <a:off x="2314783" y="4590150"/>
            <a:ext cx="2366657" cy="21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43153" y="832535"/>
            <a:ext cx="288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I. Deloncle, Sophie Peru-Desenfants, DAM -CEA</a:t>
            </a:r>
            <a:endParaRPr lang="en-US" dirty="0"/>
          </a:p>
        </p:txBody>
      </p:sp>
      <p:pic>
        <p:nvPicPr>
          <p:cNvPr id="8197" name="Picture 5" descr="C:\Users\gottardo\Desktop\POSTDOCLNL\seminario_PD2016\Phonon3_1moins_courbes05846keV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1"/>
          <a:stretch/>
        </p:blipFill>
        <p:spPr bwMode="auto">
          <a:xfrm>
            <a:off x="6086625" y="1482690"/>
            <a:ext cx="2315916" cy="180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gottardo\Desktop\POSTDOCLNL\seminario_PD2016\Phonon3_1moins_courbes05846keV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"/>
          <a:stretch/>
        </p:blipFill>
        <p:spPr bwMode="auto">
          <a:xfrm>
            <a:off x="6086624" y="3356992"/>
            <a:ext cx="2315917" cy="17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7"/>
          <a:stretch/>
        </p:blipFill>
        <p:spPr bwMode="auto">
          <a:xfrm>
            <a:off x="5643428" y="5229200"/>
            <a:ext cx="3202309" cy="127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9512" y="412522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Neutron density variation in 5 MeV PDR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03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Excited 0</a:t>
            </a:r>
            <a:r>
              <a:rPr lang="it-IT" baseline="30000" dirty="0"/>
              <a:t>+</a:t>
            </a:r>
            <a:r>
              <a:rPr lang="it-IT" dirty="0"/>
              <a:t> states in </a:t>
            </a:r>
            <a:r>
              <a:rPr lang="it-IT" baseline="30000" dirty="0"/>
              <a:t>82</a:t>
            </a:r>
            <a:r>
              <a:rPr lang="it-IT" dirty="0"/>
              <a:t>g</a:t>
            </a:r>
            <a:r>
              <a:rPr lang="it-IT" cap="none" dirty="0"/>
              <a:t>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266351" cy="5112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4301" y="620625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J. K. Hwang et al. Phys. Rev. C 84, 024305 (2011)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44208" y="1844824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82</a:t>
            </a:r>
            <a:r>
              <a:rPr lang="en-US" dirty="0"/>
              <a:t>Ge in spontaneous fission. </a:t>
            </a:r>
          </a:p>
          <a:p>
            <a:endParaRPr lang="it-IT" dirty="0"/>
          </a:p>
          <a:p>
            <a:endParaRPr lang="en-US" dirty="0"/>
          </a:p>
          <a:p>
            <a:r>
              <a:rPr lang="en-US" dirty="0"/>
              <a:t>Highly deformed structures observed on the excited 0</a:t>
            </a:r>
            <a:r>
              <a:rPr lang="en-US" baseline="30000" dirty="0"/>
              <a:t>+</a:t>
            </a:r>
            <a:r>
              <a:rPr lang="en-US" dirty="0"/>
              <a:t> states</a:t>
            </a:r>
          </a:p>
        </p:txBody>
      </p:sp>
      <p:sp>
        <p:nvSpPr>
          <p:cNvPr id="12" name="Ellipse 11"/>
          <p:cNvSpPr/>
          <p:nvPr/>
        </p:nvSpPr>
        <p:spPr>
          <a:xfrm>
            <a:off x="3635896" y="1268760"/>
            <a:ext cx="1368152" cy="1915833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898199" y="1052737"/>
            <a:ext cx="1368152" cy="117394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3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eant10\LaBr\83Ga_79Cu_riken_samenumberde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04856" cy="54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341971" y="24208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30000" dirty="0">
                <a:solidFill>
                  <a:srgbClr val="FF0000"/>
                </a:solidFill>
              </a:rPr>
              <a:t>83</a:t>
            </a:r>
            <a:r>
              <a:rPr lang="it-IT" sz="3200" dirty="0">
                <a:solidFill>
                  <a:srgbClr val="FF0000"/>
                </a:solidFill>
              </a:rPr>
              <a:t>Ga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5023" y="2865773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aseline="30000" dirty="0">
                <a:solidFill>
                  <a:srgbClr val="0070C0"/>
                </a:solidFill>
              </a:rPr>
              <a:t>79</a:t>
            </a:r>
            <a:r>
              <a:rPr lang="it-IT" sz="3200" dirty="0">
                <a:solidFill>
                  <a:srgbClr val="0070C0"/>
                </a:solidFill>
              </a:rPr>
              <a:t>Cu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712" y="5085184"/>
            <a:ext cx="4166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Arial"/>
              </a:rPr>
              <a:t>γ</a:t>
            </a:r>
            <a:r>
              <a:rPr lang="it-IT" dirty="0">
                <a:latin typeface="Times New Roman" panose="02020603050405020304" pitchFamily="18" charset="0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rays between 4.5 – 5.5 MeV of </a:t>
            </a:r>
            <a:r>
              <a:rPr lang="it-IT" baseline="30000" dirty="0">
                <a:latin typeface="Arial"/>
                <a:cs typeface="Arial"/>
              </a:rPr>
              <a:t>83</a:t>
            </a:r>
            <a:r>
              <a:rPr lang="it-IT" dirty="0">
                <a:latin typeface="Arial"/>
                <a:cs typeface="Arial"/>
              </a:rPr>
              <a:t>Ga </a:t>
            </a:r>
          </a:p>
          <a:p>
            <a:r>
              <a:rPr lang="it-IT" dirty="0">
                <a:latin typeface="Arial"/>
                <a:cs typeface="Arial"/>
              </a:rPr>
              <a:t>1.7 times those if </a:t>
            </a:r>
            <a:r>
              <a:rPr lang="it-IT" baseline="30000" dirty="0">
                <a:latin typeface="Arial"/>
                <a:cs typeface="Arial"/>
              </a:rPr>
              <a:t>79</a:t>
            </a:r>
            <a:r>
              <a:rPr lang="it-IT" dirty="0">
                <a:latin typeface="Arial"/>
                <a:cs typeface="Arial"/>
              </a:rPr>
              <a:t>Cu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5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coexistence in the nuclear chart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5" y="1196605"/>
            <a:ext cx="7258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499253" y="3134943"/>
            <a:ext cx="4343401" cy="247648"/>
            <a:chOff x="1509713" y="2881313"/>
            <a:chExt cx="4343401" cy="247648"/>
          </a:xfrm>
        </p:grpSpPr>
        <p:cxnSp>
          <p:nvCxnSpPr>
            <p:cNvPr id="11" name="Connecteur droit 10"/>
            <p:cNvCxnSpPr>
              <a:endCxn id="12" idx="6"/>
            </p:cNvCxnSpPr>
            <p:nvPr/>
          </p:nvCxnSpPr>
          <p:spPr>
            <a:xfrm flipH="1" flipV="1">
              <a:off x="1776414" y="3005137"/>
              <a:ext cx="4076700" cy="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509713" y="2881313"/>
              <a:ext cx="266701" cy="2476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978133" y="2996830"/>
            <a:ext cx="266701" cy="2831786"/>
            <a:chOff x="3978133" y="2401168"/>
            <a:chExt cx="266701" cy="2831786"/>
          </a:xfrm>
        </p:grpSpPr>
        <p:cxnSp>
          <p:nvCxnSpPr>
            <p:cNvPr id="14" name="Connecteur droit 13"/>
            <p:cNvCxnSpPr/>
            <p:nvPr/>
          </p:nvCxnSpPr>
          <p:spPr>
            <a:xfrm flipH="1">
              <a:off x="4107672" y="2401168"/>
              <a:ext cx="4288" cy="258413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3978133" y="4985306"/>
              <a:ext cx="266701" cy="2476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llipse 15"/>
          <p:cNvSpPr/>
          <p:nvPr/>
        </p:nvSpPr>
        <p:spPr>
          <a:xfrm rot="16200000">
            <a:off x="4671079" y="2806329"/>
            <a:ext cx="247650" cy="904878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1499253" y="4157931"/>
            <a:ext cx="3166417" cy="376736"/>
            <a:chOff x="1499253" y="3562269"/>
            <a:chExt cx="3166417" cy="376736"/>
          </a:xfrm>
        </p:grpSpPr>
        <p:sp>
          <p:nvSpPr>
            <p:cNvPr id="18" name="ZoneTexte 17"/>
            <p:cNvSpPr txBox="1"/>
            <p:nvPr/>
          </p:nvSpPr>
          <p:spPr>
            <a:xfrm>
              <a:off x="4172920" y="3650858"/>
              <a:ext cx="492750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en-US" sz="1400" b="1" baseline="30000" dirty="0">
                  <a:solidFill>
                    <a:srgbClr val="FF0000"/>
                  </a:solidFill>
                </a:rPr>
                <a:t>78</a:t>
              </a:r>
              <a:r>
                <a:rPr lang="en-US" sz="1400" b="1" dirty="0">
                  <a:solidFill>
                    <a:srgbClr val="FF0000"/>
                  </a:solidFill>
                </a:rPr>
                <a:t>Ni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499253" y="3562269"/>
              <a:ext cx="3051827" cy="247648"/>
              <a:chOff x="1499253" y="3562269"/>
              <a:chExt cx="3051827" cy="247648"/>
            </a:xfrm>
          </p:grpSpPr>
          <p:cxnSp>
            <p:nvCxnSpPr>
              <p:cNvPr id="21" name="Connecteur droit 20"/>
              <p:cNvCxnSpPr>
                <a:endCxn id="22" idx="6"/>
              </p:cNvCxnSpPr>
              <p:nvPr/>
            </p:nvCxnSpPr>
            <p:spPr>
              <a:xfrm flipH="1">
                <a:off x="1765954" y="3686093"/>
                <a:ext cx="2785126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lipse 21"/>
              <p:cNvSpPr/>
              <p:nvPr/>
            </p:nvSpPr>
            <p:spPr>
              <a:xfrm>
                <a:off x="1499253" y="3562269"/>
                <a:ext cx="266701" cy="247648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Soleil 19"/>
            <p:cNvSpPr/>
            <p:nvPr/>
          </p:nvSpPr>
          <p:spPr>
            <a:xfrm>
              <a:off x="4042428" y="3620373"/>
              <a:ext cx="138112" cy="161921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803663" y="6260988"/>
            <a:ext cx="4618907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sz="1200" dirty="0">
                <a:sym typeface="Symbol"/>
              </a:rPr>
              <a:t>Modified from </a:t>
            </a:r>
            <a:r>
              <a:rPr lang="en-US" sz="1200" dirty="0" err="1">
                <a:sym typeface="Symbol"/>
              </a:rPr>
              <a:t>Heyde</a:t>
            </a:r>
            <a:r>
              <a:rPr lang="en-US" sz="1200" dirty="0">
                <a:sym typeface="Symbol"/>
              </a:rPr>
              <a:t> &amp; Wood Rev. Mod. Phys. 83 (2011) 1467</a:t>
            </a:r>
          </a:p>
          <a:p>
            <a:endParaRPr lang="en-US" sz="1200" b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2589863" y="4244609"/>
            <a:ext cx="266701" cy="1585911"/>
            <a:chOff x="2600323" y="3990979"/>
            <a:chExt cx="266701" cy="1585911"/>
          </a:xfrm>
        </p:grpSpPr>
        <p:cxnSp>
          <p:nvCxnSpPr>
            <p:cNvPr id="25" name="Connecteur droit 24"/>
            <p:cNvCxnSpPr/>
            <p:nvPr/>
          </p:nvCxnSpPr>
          <p:spPr>
            <a:xfrm flipH="1">
              <a:off x="2700336" y="3990979"/>
              <a:ext cx="4763" cy="13335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2600323" y="5329242"/>
              <a:ext cx="266701" cy="2476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Ellipse 26"/>
          <p:cNvSpPr/>
          <p:nvPr/>
        </p:nvSpPr>
        <p:spPr>
          <a:xfrm>
            <a:off x="4012001" y="3499729"/>
            <a:ext cx="202407" cy="62925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92D050"/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2966103" y="4058868"/>
            <a:ext cx="266701" cy="1771652"/>
            <a:chOff x="2976563" y="3805238"/>
            <a:chExt cx="266701" cy="1771652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3090861" y="3805238"/>
              <a:ext cx="1" cy="152400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2976563" y="5329242"/>
              <a:ext cx="266701" cy="2476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Ellipse 30"/>
          <p:cNvSpPr/>
          <p:nvPr/>
        </p:nvSpPr>
        <p:spPr>
          <a:xfrm>
            <a:off x="2599389" y="4768479"/>
            <a:ext cx="180975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011346" y="4677990"/>
            <a:ext cx="147638" cy="238125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42617" y="2100613"/>
            <a:ext cx="3253630" cy="1713744"/>
            <a:chOff x="142617" y="1504951"/>
            <a:chExt cx="3253630" cy="1713744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17" y="1504951"/>
              <a:ext cx="3253630" cy="1713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976263" y="2174240"/>
              <a:ext cx="351137" cy="132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/>
            <p:cNvCxnSpPr/>
            <p:nvPr/>
          </p:nvCxnSpPr>
          <p:spPr>
            <a:xfrm flipH="1">
              <a:off x="723330" y="2955388"/>
              <a:ext cx="3610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342173" y="2411134"/>
              <a:ext cx="361055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1945462" y="2240280"/>
              <a:ext cx="38743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2586932" y="2266657"/>
              <a:ext cx="38743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5590239" y="1123593"/>
            <a:ext cx="3277535" cy="2877308"/>
            <a:chOff x="5590239" y="527931"/>
            <a:chExt cx="3277535" cy="2877308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239" y="527931"/>
              <a:ext cx="3277535" cy="28773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orme libre 41"/>
            <p:cNvSpPr/>
            <p:nvPr/>
          </p:nvSpPr>
          <p:spPr>
            <a:xfrm>
              <a:off x="6422571" y="2030186"/>
              <a:ext cx="1284515" cy="348343"/>
            </a:xfrm>
            <a:custGeom>
              <a:avLst/>
              <a:gdLst>
                <a:gd name="connsiteX0" fmla="*/ 0 w 1284515"/>
                <a:gd name="connsiteY0" fmla="*/ 0 h 348343"/>
                <a:gd name="connsiteX1" fmla="*/ 179615 w 1284515"/>
                <a:gd name="connsiteY1" fmla="*/ 89807 h 348343"/>
                <a:gd name="connsiteX2" fmla="*/ 359229 w 1284515"/>
                <a:gd name="connsiteY2" fmla="*/ 185057 h 348343"/>
                <a:gd name="connsiteX3" fmla="*/ 541565 w 1284515"/>
                <a:gd name="connsiteY3" fmla="*/ 269421 h 348343"/>
                <a:gd name="connsiteX4" fmla="*/ 734786 w 1284515"/>
                <a:gd name="connsiteY4" fmla="*/ 345621 h 348343"/>
                <a:gd name="connsiteX5" fmla="*/ 917122 w 1284515"/>
                <a:gd name="connsiteY5" fmla="*/ 348343 h 348343"/>
                <a:gd name="connsiteX6" fmla="*/ 1107622 w 1284515"/>
                <a:gd name="connsiteY6" fmla="*/ 302078 h 348343"/>
                <a:gd name="connsiteX7" fmla="*/ 1284515 w 1284515"/>
                <a:gd name="connsiteY7" fmla="*/ 220435 h 348343"/>
                <a:gd name="connsiteX8" fmla="*/ 1284515 w 1284515"/>
                <a:gd name="connsiteY8" fmla="*/ 217714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4515" h="348343">
                  <a:moveTo>
                    <a:pt x="0" y="0"/>
                  </a:moveTo>
                  <a:lnTo>
                    <a:pt x="179615" y="89807"/>
                  </a:lnTo>
                  <a:lnTo>
                    <a:pt x="359229" y="185057"/>
                  </a:lnTo>
                  <a:lnTo>
                    <a:pt x="541565" y="269421"/>
                  </a:lnTo>
                  <a:lnTo>
                    <a:pt x="734786" y="345621"/>
                  </a:lnTo>
                  <a:lnTo>
                    <a:pt x="917122" y="348343"/>
                  </a:lnTo>
                  <a:lnTo>
                    <a:pt x="1107622" y="302078"/>
                  </a:lnTo>
                  <a:lnTo>
                    <a:pt x="1284515" y="220435"/>
                  </a:lnTo>
                  <a:lnTo>
                    <a:pt x="1284515" y="217714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597736" y="2107313"/>
            <a:ext cx="590984" cy="31892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sz="1600" b="1" dirty="0"/>
              <a:t>N=20</a:t>
            </a:r>
            <a:endParaRPr lang="en-US" sz="1600" b="1" baseline="-25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7779016" y="1467233"/>
            <a:ext cx="590984" cy="31892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US" sz="1600" b="1" dirty="0"/>
              <a:t>Z=50</a:t>
            </a:r>
            <a:endParaRPr lang="en-US" sz="1600" b="1" baseline="-25000" dirty="0"/>
          </a:p>
        </p:txBody>
      </p:sp>
      <p:grpSp>
        <p:nvGrpSpPr>
          <p:cNvPr id="46" name="Groupe 45"/>
          <p:cNvGrpSpPr/>
          <p:nvPr/>
        </p:nvGrpSpPr>
        <p:grpSpPr>
          <a:xfrm>
            <a:off x="3537603" y="4087444"/>
            <a:ext cx="266701" cy="1771652"/>
            <a:chOff x="2976563" y="3805238"/>
            <a:chExt cx="266701" cy="1771652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3090861" y="3805238"/>
              <a:ext cx="1" cy="152400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/>
            <p:cNvSpPr/>
            <p:nvPr/>
          </p:nvSpPr>
          <p:spPr>
            <a:xfrm>
              <a:off x="2976563" y="5329242"/>
              <a:ext cx="266701" cy="2476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Ellipse 44"/>
          <p:cNvSpPr/>
          <p:nvPr/>
        </p:nvSpPr>
        <p:spPr>
          <a:xfrm>
            <a:off x="3578083" y="4345833"/>
            <a:ext cx="147638" cy="238125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88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there shell closures ?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39713" y="1121010"/>
            <a:ext cx="375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the true origin of spin-orbit shell closures ?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the role of the 3-body forces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830" y="107484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J. </a:t>
            </a:r>
            <a:r>
              <a:rPr lang="fr-FR" sz="1400" dirty="0" err="1">
                <a:solidFill>
                  <a:prstClr val="black"/>
                </a:solidFill>
              </a:rPr>
              <a:t>Duflo</a:t>
            </a:r>
            <a:r>
              <a:rPr lang="fr-FR" sz="1400" dirty="0">
                <a:solidFill>
                  <a:prstClr val="black"/>
                </a:solidFill>
              </a:rPr>
              <a:t> et A. P. </a:t>
            </a:r>
            <a:r>
              <a:rPr lang="fr-FR" sz="1400" dirty="0" err="1">
                <a:solidFill>
                  <a:prstClr val="black"/>
                </a:solidFill>
              </a:rPr>
              <a:t>Zuker</a:t>
            </a:r>
            <a:r>
              <a:rPr lang="fr-FR" sz="1400" dirty="0">
                <a:solidFill>
                  <a:prstClr val="black"/>
                </a:solidFill>
              </a:rPr>
              <a:t>, Phys. </a:t>
            </a:r>
            <a:r>
              <a:rPr lang="fr-FR" sz="1400" dirty="0" err="1">
                <a:solidFill>
                  <a:prstClr val="black"/>
                </a:solidFill>
              </a:rPr>
              <a:t>Rev</a:t>
            </a:r>
            <a:r>
              <a:rPr lang="fr-FR" sz="1400" dirty="0">
                <a:solidFill>
                  <a:prstClr val="black"/>
                </a:solidFill>
              </a:rPr>
              <a:t>. C 59, R2347 (1999)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11717" y="3717032"/>
            <a:ext cx="4547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3-body interactions produce “naturally” this mechanism </a:t>
            </a:r>
          </a:p>
          <a:p>
            <a:r>
              <a:rPr lang="nb-NO" sz="1200" dirty="0">
                <a:solidFill>
                  <a:prstClr val="black"/>
                </a:solidFill>
              </a:rPr>
              <a:t>A. P. Zuker, Phys. Rev. Lett. 90, 042502 (2003)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292080" y="2114741"/>
            <a:ext cx="2819438" cy="1320935"/>
            <a:chOff x="5295900" y="2628899"/>
            <a:chExt cx="3616130" cy="15250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95900" y="2628899"/>
              <a:ext cx="3616130" cy="1525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Connecteur droit avec flèche 9"/>
            <p:cNvCxnSpPr/>
            <p:nvPr/>
          </p:nvCxnSpPr>
          <p:spPr>
            <a:xfrm rot="5400000">
              <a:off x="7785894" y="3119437"/>
              <a:ext cx="410369" cy="794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685415" y="4578335"/>
            <a:ext cx="3992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3-body generating “SO” or EI gaps: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N=14 in oxygen 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N=28 in calcium</a:t>
            </a:r>
          </a:p>
          <a:p>
            <a:r>
              <a:rPr lang="en-US" sz="1200" dirty="0">
                <a:solidFill>
                  <a:prstClr val="black"/>
                </a:solidFill>
              </a:rPr>
              <a:t>T. Otsuka et al., Phys. Rev. </a:t>
            </a:r>
            <a:r>
              <a:rPr lang="en-US" sz="1200" dirty="0" err="1">
                <a:solidFill>
                  <a:prstClr val="black"/>
                </a:solidFill>
              </a:rPr>
              <a:t>Lett</a:t>
            </a:r>
            <a:r>
              <a:rPr lang="en-US" sz="1200" dirty="0">
                <a:solidFill>
                  <a:prstClr val="black"/>
                </a:solidFill>
              </a:rPr>
              <a:t>. 104, 012501 (2010),</a:t>
            </a:r>
          </a:p>
          <a:p>
            <a:r>
              <a:rPr lang="en-US" sz="1200" dirty="0">
                <a:solidFill>
                  <a:prstClr val="black"/>
                </a:solidFill>
              </a:rPr>
              <a:t> J. D. Holt et al. </a:t>
            </a:r>
            <a:r>
              <a:rPr lang="en-US" sz="1200" dirty="0" err="1">
                <a:solidFill>
                  <a:prstClr val="black"/>
                </a:solidFill>
              </a:rPr>
              <a:t>arXiv</a:t>
            </a:r>
            <a:r>
              <a:rPr lang="en-US" sz="1200" dirty="0">
                <a:solidFill>
                  <a:prstClr val="black"/>
                </a:solidFill>
              </a:rPr>
              <a:t> :1009.5984v3 [</a:t>
            </a:r>
            <a:r>
              <a:rPr lang="en-US" sz="1200" dirty="0" err="1">
                <a:solidFill>
                  <a:prstClr val="black"/>
                </a:solidFill>
              </a:rPr>
              <a:t>nucl-th</a:t>
            </a:r>
            <a:r>
              <a:rPr lang="en-US" sz="1200" dirty="0">
                <a:solidFill>
                  <a:prstClr val="black"/>
                </a:solidFill>
              </a:rPr>
              <a:t>] (2012)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21" y="1425777"/>
            <a:ext cx="4285094" cy="323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798186" y="1648704"/>
            <a:ext cx="427290" cy="808937"/>
          </a:xfrm>
          <a:custGeom>
            <a:avLst/>
            <a:gdLst>
              <a:gd name="connsiteX0" fmla="*/ 0 w 427290"/>
              <a:gd name="connsiteY0" fmla="*/ 0 h 956355"/>
              <a:gd name="connsiteX1" fmla="*/ 256374 w 427290"/>
              <a:gd name="connsiteY1" fmla="*/ 922946 h 956355"/>
              <a:gd name="connsiteX2" fmla="*/ 427290 w 427290"/>
              <a:gd name="connsiteY2" fmla="*/ 769122 h 956355"/>
              <a:gd name="connsiteX3" fmla="*/ 427290 w 427290"/>
              <a:gd name="connsiteY3" fmla="*/ 769122 h 95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290" h="956355">
                <a:moveTo>
                  <a:pt x="0" y="0"/>
                </a:moveTo>
                <a:cubicBezTo>
                  <a:pt x="92579" y="397379"/>
                  <a:pt x="185159" y="794759"/>
                  <a:pt x="256374" y="922946"/>
                </a:cubicBezTo>
                <a:cubicBezTo>
                  <a:pt x="327589" y="1051133"/>
                  <a:pt x="427290" y="769122"/>
                  <a:pt x="427290" y="769122"/>
                </a:cubicBezTo>
                <a:lnTo>
                  <a:pt x="427290" y="769122"/>
                </a:lnTo>
              </a:path>
            </a:pathLst>
          </a:custGeom>
          <a:noFill/>
          <a:ln>
            <a:solidFill>
              <a:srgbClr val="2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e libre 13"/>
          <p:cNvSpPr/>
          <p:nvPr/>
        </p:nvSpPr>
        <p:spPr>
          <a:xfrm>
            <a:off x="1225476" y="2332368"/>
            <a:ext cx="760575" cy="845201"/>
          </a:xfrm>
          <a:custGeom>
            <a:avLst/>
            <a:gdLst>
              <a:gd name="connsiteX0" fmla="*/ 0 w 760575"/>
              <a:gd name="connsiteY0" fmla="*/ 0 h 845201"/>
              <a:gd name="connsiteX1" fmla="*/ 179461 w 760575"/>
              <a:gd name="connsiteY1" fmla="*/ 564022 h 845201"/>
              <a:gd name="connsiteX2" fmla="*/ 410198 w 760575"/>
              <a:gd name="connsiteY2" fmla="*/ 828942 h 845201"/>
              <a:gd name="connsiteX3" fmla="*/ 581114 w 760575"/>
              <a:gd name="connsiteY3" fmla="*/ 786213 h 845201"/>
              <a:gd name="connsiteX4" fmla="*/ 760575 w 760575"/>
              <a:gd name="connsiteY4" fmla="*/ 538385 h 845201"/>
              <a:gd name="connsiteX5" fmla="*/ 760575 w 760575"/>
              <a:gd name="connsiteY5" fmla="*/ 538385 h 84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575" h="845201">
                <a:moveTo>
                  <a:pt x="0" y="0"/>
                </a:moveTo>
                <a:cubicBezTo>
                  <a:pt x="55547" y="212932"/>
                  <a:pt x="111095" y="425865"/>
                  <a:pt x="179461" y="564022"/>
                </a:cubicBezTo>
                <a:cubicBezTo>
                  <a:pt x="247827" y="702179"/>
                  <a:pt x="343256" y="791910"/>
                  <a:pt x="410198" y="828942"/>
                </a:cubicBezTo>
                <a:cubicBezTo>
                  <a:pt x="477140" y="865974"/>
                  <a:pt x="522718" y="834639"/>
                  <a:pt x="581114" y="786213"/>
                </a:cubicBezTo>
                <a:cubicBezTo>
                  <a:pt x="639510" y="737787"/>
                  <a:pt x="760575" y="538385"/>
                  <a:pt x="760575" y="538385"/>
                </a:cubicBezTo>
                <a:lnTo>
                  <a:pt x="760575" y="538385"/>
                </a:lnTo>
              </a:path>
            </a:pathLst>
          </a:custGeom>
          <a:noFill/>
          <a:ln>
            <a:solidFill>
              <a:srgbClr val="2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e libre 14"/>
          <p:cNvSpPr/>
          <p:nvPr/>
        </p:nvSpPr>
        <p:spPr>
          <a:xfrm>
            <a:off x="1994597" y="2853661"/>
            <a:ext cx="1256232" cy="999317"/>
          </a:xfrm>
          <a:custGeom>
            <a:avLst/>
            <a:gdLst>
              <a:gd name="connsiteX0" fmla="*/ 0 w 1256232"/>
              <a:gd name="connsiteY0" fmla="*/ 0 h 999317"/>
              <a:gd name="connsiteX1" fmla="*/ 162370 w 1256232"/>
              <a:gd name="connsiteY1" fmla="*/ 461473 h 999317"/>
              <a:gd name="connsiteX2" fmla="*/ 341832 w 1256232"/>
              <a:gd name="connsiteY2" fmla="*/ 769122 h 999317"/>
              <a:gd name="connsiteX3" fmla="*/ 615297 w 1256232"/>
              <a:gd name="connsiteY3" fmla="*/ 991312 h 999317"/>
              <a:gd name="connsiteX4" fmla="*/ 880217 w 1256232"/>
              <a:gd name="connsiteY4" fmla="*/ 931492 h 999317"/>
              <a:gd name="connsiteX5" fmla="*/ 1051133 w 1256232"/>
              <a:gd name="connsiteY5" fmla="*/ 752030 h 999317"/>
              <a:gd name="connsiteX6" fmla="*/ 1187865 w 1256232"/>
              <a:gd name="connsiteY6" fmla="*/ 564023 h 999317"/>
              <a:gd name="connsiteX7" fmla="*/ 1256232 w 1256232"/>
              <a:gd name="connsiteY7" fmla="*/ 487110 h 9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232" h="999317">
                <a:moveTo>
                  <a:pt x="0" y="0"/>
                </a:moveTo>
                <a:cubicBezTo>
                  <a:pt x="52699" y="166643"/>
                  <a:pt x="105398" y="333286"/>
                  <a:pt x="162370" y="461473"/>
                </a:cubicBezTo>
                <a:cubicBezTo>
                  <a:pt x="219342" y="589660"/>
                  <a:pt x="266344" y="680816"/>
                  <a:pt x="341832" y="769122"/>
                </a:cubicBezTo>
                <a:cubicBezTo>
                  <a:pt x="417320" y="857429"/>
                  <a:pt x="525566" y="964250"/>
                  <a:pt x="615297" y="991312"/>
                </a:cubicBezTo>
                <a:cubicBezTo>
                  <a:pt x="705028" y="1018374"/>
                  <a:pt x="807578" y="971372"/>
                  <a:pt x="880217" y="931492"/>
                </a:cubicBezTo>
                <a:cubicBezTo>
                  <a:pt x="952856" y="891612"/>
                  <a:pt x="999858" y="813275"/>
                  <a:pt x="1051133" y="752030"/>
                </a:cubicBezTo>
                <a:cubicBezTo>
                  <a:pt x="1102408" y="690785"/>
                  <a:pt x="1153682" y="608176"/>
                  <a:pt x="1187865" y="564023"/>
                </a:cubicBezTo>
                <a:cubicBezTo>
                  <a:pt x="1222048" y="519870"/>
                  <a:pt x="1239140" y="503490"/>
                  <a:pt x="1256232" y="487110"/>
                </a:cubicBezTo>
              </a:path>
            </a:pathLst>
          </a:custGeom>
          <a:noFill/>
          <a:ln>
            <a:solidFill>
              <a:srgbClr val="2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 15"/>
          <p:cNvSpPr/>
          <p:nvPr/>
        </p:nvSpPr>
        <p:spPr>
          <a:xfrm>
            <a:off x="3259375" y="3340771"/>
            <a:ext cx="1222048" cy="1148559"/>
          </a:xfrm>
          <a:custGeom>
            <a:avLst/>
            <a:gdLst>
              <a:gd name="connsiteX0" fmla="*/ 0 w 1222048"/>
              <a:gd name="connsiteY0" fmla="*/ 0 h 1148559"/>
              <a:gd name="connsiteX1" fmla="*/ 188007 w 1222048"/>
              <a:gd name="connsiteY1" fmla="*/ 401653 h 1148559"/>
              <a:gd name="connsiteX2" fmla="*/ 393106 w 1222048"/>
              <a:gd name="connsiteY2" fmla="*/ 760576 h 1148559"/>
              <a:gd name="connsiteX3" fmla="*/ 640934 w 1222048"/>
              <a:gd name="connsiteY3" fmla="*/ 1008404 h 1148559"/>
              <a:gd name="connsiteX4" fmla="*/ 965674 w 1222048"/>
              <a:gd name="connsiteY4" fmla="*/ 1145137 h 1148559"/>
              <a:gd name="connsiteX5" fmla="*/ 1222048 w 1222048"/>
              <a:gd name="connsiteY5" fmla="*/ 1093862 h 114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048" h="1148559">
                <a:moveTo>
                  <a:pt x="0" y="0"/>
                </a:moveTo>
                <a:cubicBezTo>
                  <a:pt x="61244" y="137445"/>
                  <a:pt x="122489" y="274890"/>
                  <a:pt x="188007" y="401653"/>
                </a:cubicBezTo>
                <a:cubicBezTo>
                  <a:pt x="253525" y="528416"/>
                  <a:pt x="317618" y="659451"/>
                  <a:pt x="393106" y="760576"/>
                </a:cubicBezTo>
                <a:cubicBezTo>
                  <a:pt x="468594" y="861701"/>
                  <a:pt x="545506" y="944310"/>
                  <a:pt x="640934" y="1008404"/>
                </a:cubicBezTo>
                <a:cubicBezTo>
                  <a:pt x="736362" y="1072498"/>
                  <a:pt x="868822" y="1130894"/>
                  <a:pt x="965674" y="1145137"/>
                </a:cubicBezTo>
                <a:cubicBezTo>
                  <a:pt x="1062526" y="1159380"/>
                  <a:pt x="1142287" y="1126621"/>
                  <a:pt x="1222048" y="1093862"/>
                </a:cubicBezTo>
              </a:path>
            </a:pathLst>
          </a:custGeom>
          <a:noFill/>
          <a:ln>
            <a:solidFill>
              <a:srgbClr val="2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696461" y="3314885"/>
            <a:ext cx="185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616F6"/>
                </a:solidFill>
              </a:rPr>
              <a:t>Harmonic oscillator</a:t>
            </a:r>
          </a:p>
          <a:p>
            <a:r>
              <a:rPr lang="it-IT" dirty="0">
                <a:solidFill>
                  <a:srgbClr val="00B050"/>
                </a:solidFill>
              </a:rPr>
              <a:t>Spin Orbit</a:t>
            </a:r>
          </a:p>
          <a:p>
            <a:r>
              <a:rPr lang="it-IT" dirty="0">
                <a:solidFill>
                  <a:srgbClr val="FF0000"/>
                </a:solidFill>
              </a:rPr>
              <a:t>Monopole tot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789640" y="1657250"/>
            <a:ext cx="3717421" cy="1862983"/>
          </a:xfrm>
          <a:custGeom>
            <a:avLst/>
            <a:gdLst>
              <a:gd name="connsiteX0" fmla="*/ 0 w 3717421"/>
              <a:gd name="connsiteY0" fmla="*/ 0 h 1862983"/>
              <a:gd name="connsiteX1" fmla="*/ 179462 w 3717421"/>
              <a:gd name="connsiteY1" fmla="*/ 529839 h 1862983"/>
              <a:gd name="connsiteX2" fmla="*/ 282011 w 3717421"/>
              <a:gd name="connsiteY2" fmla="*/ 572568 h 1862983"/>
              <a:gd name="connsiteX3" fmla="*/ 316194 w 3717421"/>
              <a:gd name="connsiteY3" fmla="*/ 512748 h 1862983"/>
              <a:gd name="connsiteX4" fmla="*/ 376015 w 3717421"/>
              <a:gd name="connsiteY4" fmla="*/ 658026 h 1862983"/>
              <a:gd name="connsiteX5" fmla="*/ 521293 w 3717421"/>
              <a:gd name="connsiteY5" fmla="*/ 863125 h 1862983"/>
              <a:gd name="connsiteX6" fmla="*/ 632389 w 3717421"/>
              <a:gd name="connsiteY6" fmla="*/ 982766 h 1862983"/>
              <a:gd name="connsiteX7" fmla="*/ 811850 w 3717421"/>
              <a:gd name="connsiteY7" fmla="*/ 1034041 h 1862983"/>
              <a:gd name="connsiteX8" fmla="*/ 837488 w 3717421"/>
              <a:gd name="connsiteY8" fmla="*/ 974220 h 1862983"/>
              <a:gd name="connsiteX9" fmla="*/ 957129 w 3717421"/>
              <a:gd name="connsiteY9" fmla="*/ 940037 h 1862983"/>
              <a:gd name="connsiteX10" fmla="*/ 1016950 w 3717421"/>
              <a:gd name="connsiteY10" fmla="*/ 1059678 h 1862983"/>
              <a:gd name="connsiteX11" fmla="*/ 1153682 w 3717421"/>
              <a:gd name="connsiteY11" fmla="*/ 1153682 h 1862983"/>
              <a:gd name="connsiteX12" fmla="*/ 1307507 w 3717421"/>
              <a:gd name="connsiteY12" fmla="*/ 1350235 h 1862983"/>
              <a:gd name="connsiteX13" fmla="*/ 1512606 w 3717421"/>
              <a:gd name="connsiteY13" fmla="*/ 1435693 h 1862983"/>
              <a:gd name="connsiteX14" fmla="*/ 1666430 w 3717421"/>
              <a:gd name="connsiteY14" fmla="*/ 1410056 h 1862983"/>
              <a:gd name="connsiteX15" fmla="*/ 1854437 w 3717421"/>
              <a:gd name="connsiteY15" fmla="*/ 1384419 h 1862983"/>
              <a:gd name="connsiteX16" fmla="*/ 1948441 w 3717421"/>
              <a:gd name="connsiteY16" fmla="*/ 1358781 h 1862983"/>
              <a:gd name="connsiteX17" fmla="*/ 2076628 w 3717421"/>
              <a:gd name="connsiteY17" fmla="*/ 1444239 h 1862983"/>
              <a:gd name="connsiteX18" fmla="*/ 2247544 w 3717421"/>
              <a:gd name="connsiteY18" fmla="*/ 1572426 h 1862983"/>
              <a:gd name="connsiteX19" fmla="*/ 2392822 w 3717421"/>
              <a:gd name="connsiteY19" fmla="*/ 1649338 h 1862983"/>
              <a:gd name="connsiteX20" fmla="*/ 2495372 w 3717421"/>
              <a:gd name="connsiteY20" fmla="*/ 1692067 h 1862983"/>
              <a:gd name="connsiteX21" fmla="*/ 2700471 w 3717421"/>
              <a:gd name="connsiteY21" fmla="*/ 1777525 h 1862983"/>
              <a:gd name="connsiteX22" fmla="*/ 2922662 w 3717421"/>
              <a:gd name="connsiteY22" fmla="*/ 1786071 h 1862983"/>
              <a:gd name="connsiteX23" fmla="*/ 3033757 w 3717421"/>
              <a:gd name="connsiteY23" fmla="*/ 1751888 h 1862983"/>
              <a:gd name="connsiteX24" fmla="*/ 3110669 w 3717421"/>
              <a:gd name="connsiteY24" fmla="*/ 1717705 h 1862983"/>
              <a:gd name="connsiteX25" fmla="*/ 3264493 w 3717421"/>
              <a:gd name="connsiteY25" fmla="*/ 1768979 h 1862983"/>
              <a:gd name="connsiteX26" fmla="*/ 3375589 w 3717421"/>
              <a:gd name="connsiteY26" fmla="*/ 1760434 h 1862983"/>
              <a:gd name="connsiteX27" fmla="*/ 3478138 w 3717421"/>
              <a:gd name="connsiteY27" fmla="*/ 1726250 h 1862983"/>
              <a:gd name="connsiteX28" fmla="*/ 3555050 w 3717421"/>
              <a:gd name="connsiteY28" fmla="*/ 1743342 h 1862983"/>
              <a:gd name="connsiteX29" fmla="*/ 3717421 w 3717421"/>
              <a:gd name="connsiteY29" fmla="*/ 1862983 h 18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17421" h="1862983">
                <a:moveTo>
                  <a:pt x="0" y="0"/>
                </a:moveTo>
                <a:cubicBezTo>
                  <a:pt x="66230" y="217205"/>
                  <a:pt x="132460" y="434411"/>
                  <a:pt x="179462" y="529839"/>
                </a:cubicBezTo>
                <a:cubicBezTo>
                  <a:pt x="226464" y="625267"/>
                  <a:pt x="259222" y="575417"/>
                  <a:pt x="282011" y="572568"/>
                </a:cubicBezTo>
                <a:cubicBezTo>
                  <a:pt x="304800" y="569720"/>
                  <a:pt x="300527" y="498505"/>
                  <a:pt x="316194" y="512748"/>
                </a:cubicBezTo>
                <a:cubicBezTo>
                  <a:pt x="331861" y="526991"/>
                  <a:pt x="341832" y="599630"/>
                  <a:pt x="376015" y="658026"/>
                </a:cubicBezTo>
                <a:cubicBezTo>
                  <a:pt x="410198" y="716422"/>
                  <a:pt x="478564" y="809002"/>
                  <a:pt x="521293" y="863125"/>
                </a:cubicBezTo>
                <a:cubicBezTo>
                  <a:pt x="564022" y="917248"/>
                  <a:pt x="583963" y="954280"/>
                  <a:pt x="632389" y="982766"/>
                </a:cubicBezTo>
                <a:cubicBezTo>
                  <a:pt x="680815" y="1011252"/>
                  <a:pt x="777667" y="1035465"/>
                  <a:pt x="811850" y="1034041"/>
                </a:cubicBezTo>
                <a:cubicBezTo>
                  <a:pt x="846033" y="1032617"/>
                  <a:pt x="813275" y="989887"/>
                  <a:pt x="837488" y="974220"/>
                </a:cubicBezTo>
                <a:cubicBezTo>
                  <a:pt x="861701" y="958553"/>
                  <a:pt x="927219" y="925794"/>
                  <a:pt x="957129" y="940037"/>
                </a:cubicBezTo>
                <a:cubicBezTo>
                  <a:pt x="987039" y="954280"/>
                  <a:pt x="984191" y="1024071"/>
                  <a:pt x="1016950" y="1059678"/>
                </a:cubicBezTo>
                <a:cubicBezTo>
                  <a:pt x="1049709" y="1095285"/>
                  <a:pt x="1105256" y="1105256"/>
                  <a:pt x="1153682" y="1153682"/>
                </a:cubicBezTo>
                <a:cubicBezTo>
                  <a:pt x="1202108" y="1202108"/>
                  <a:pt x="1247686" y="1303233"/>
                  <a:pt x="1307507" y="1350235"/>
                </a:cubicBezTo>
                <a:cubicBezTo>
                  <a:pt x="1367328" y="1397237"/>
                  <a:pt x="1452786" y="1425723"/>
                  <a:pt x="1512606" y="1435693"/>
                </a:cubicBezTo>
                <a:lnTo>
                  <a:pt x="1666430" y="1410056"/>
                </a:lnTo>
                <a:cubicBezTo>
                  <a:pt x="1723402" y="1401510"/>
                  <a:pt x="1807435" y="1392965"/>
                  <a:pt x="1854437" y="1384419"/>
                </a:cubicBezTo>
                <a:cubicBezTo>
                  <a:pt x="1901439" y="1375873"/>
                  <a:pt x="1911409" y="1348811"/>
                  <a:pt x="1948441" y="1358781"/>
                </a:cubicBezTo>
                <a:cubicBezTo>
                  <a:pt x="1985473" y="1368751"/>
                  <a:pt x="2026778" y="1408632"/>
                  <a:pt x="2076628" y="1444239"/>
                </a:cubicBezTo>
                <a:cubicBezTo>
                  <a:pt x="2126479" y="1479847"/>
                  <a:pt x="2194845" y="1538243"/>
                  <a:pt x="2247544" y="1572426"/>
                </a:cubicBezTo>
                <a:cubicBezTo>
                  <a:pt x="2300243" y="1606609"/>
                  <a:pt x="2351517" y="1629398"/>
                  <a:pt x="2392822" y="1649338"/>
                </a:cubicBezTo>
                <a:cubicBezTo>
                  <a:pt x="2434127" y="1669278"/>
                  <a:pt x="2495372" y="1692067"/>
                  <a:pt x="2495372" y="1692067"/>
                </a:cubicBezTo>
                <a:cubicBezTo>
                  <a:pt x="2546647" y="1713431"/>
                  <a:pt x="2629256" y="1761858"/>
                  <a:pt x="2700471" y="1777525"/>
                </a:cubicBezTo>
                <a:cubicBezTo>
                  <a:pt x="2771686" y="1793192"/>
                  <a:pt x="2867114" y="1790344"/>
                  <a:pt x="2922662" y="1786071"/>
                </a:cubicBezTo>
                <a:cubicBezTo>
                  <a:pt x="2978210" y="1781798"/>
                  <a:pt x="3002423" y="1763282"/>
                  <a:pt x="3033757" y="1751888"/>
                </a:cubicBezTo>
                <a:cubicBezTo>
                  <a:pt x="3065091" y="1740494"/>
                  <a:pt x="3072213" y="1714857"/>
                  <a:pt x="3110669" y="1717705"/>
                </a:cubicBezTo>
                <a:cubicBezTo>
                  <a:pt x="3149125" y="1720553"/>
                  <a:pt x="3220340" y="1761858"/>
                  <a:pt x="3264493" y="1768979"/>
                </a:cubicBezTo>
                <a:cubicBezTo>
                  <a:pt x="3308646" y="1776100"/>
                  <a:pt x="3339982" y="1767555"/>
                  <a:pt x="3375589" y="1760434"/>
                </a:cubicBezTo>
                <a:cubicBezTo>
                  <a:pt x="3411196" y="1753313"/>
                  <a:pt x="3448228" y="1729099"/>
                  <a:pt x="3478138" y="1726250"/>
                </a:cubicBezTo>
                <a:cubicBezTo>
                  <a:pt x="3508048" y="1723401"/>
                  <a:pt x="3515170" y="1720553"/>
                  <a:pt x="3555050" y="1743342"/>
                </a:cubicBezTo>
                <a:cubicBezTo>
                  <a:pt x="3594930" y="1766131"/>
                  <a:pt x="3656175" y="1814557"/>
                  <a:pt x="3717421" y="186298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e libre 18"/>
          <p:cNvSpPr/>
          <p:nvPr/>
        </p:nvSpPr>
        <p:spPr>
          <a:xfrm>
            <a:off x="781094" y="1640158"/>
            <a:ext cx="3725967" cy="2187724"/>
          </a:xfrm>
          <a:custGeom>
            <a:avLst/>
            <a:gdLst>
              <a:gd name="connsiteX0" fmla="*/ 0 w 3725967"/>
              <a:gd name="connsiteY0" fmla="*/ 0 h 2187724"/>
              <a:gd name="connsiteX1" fmla="*/ 94004 w 3725967"/>
              <a:gd name="connsiteY1" fmla="*/ 307649 h 2187724"/>
              <a:gd name="connsiteX2" fmla="*/ 179462 w 3725967"/>
              <a:gd name="connsiteY2" fmla="*/ 546931 h 2187724"/>
              <a:gd name="connsiteX3" fmla="*/ 247828 w 3725967"/>
              <a:gd name="connsiteY3" fmla="*/ 606752 h 2187724"/>
              <a:gd name="connsiteX4" fmla="*/ 333286 w 3725967"/>
              <a:gd name="connsiteY4" fmla="*/ 555477 h 2187724"/>
              <a:gd name="connsiteX5" fmla="*/ 418744 w 3725967"/>
              <a:gd name="connsiteY5" fmla="*/ 717847 h 2187724"/>
              <a:gd name="connsiteX6" fmla="*/ 598206 w 3725967"/>
              <a:gd name="connsiteY6" fmla="*/ 957129 h 2187724"/>
              <a:gd name="connsiteX7" fmla="*/ 734939 w 3725967"/>
              <a:gd name="connsiteY7" fmla="*/ 1042587 h 2187724"/>
              <a:gd name="connsiteX8" fmla="*/ 828942 w 3725967"/>
              <a:gd name="connsiteY8" fmla="*/ 922946 h 2187724"/>
              <a:gd name="connsiteX9" fmla="*/ 914400 w 3725967"/>
              <a:gd name="connsiteY9" fmla="*/ 1025496 h 2187724"/>
              <a:gd name="connsiteX10" fmla="*/ 1059679 w 3725967"/>
              <a:gd name="connsiteY10" fmla="*/ 1145137 h 2187724"/>
              <a:gd name="connsiteX11" fmla="*/ 1196411 w 3725967"/>
              <a:gd name="connsiteY11" fmla="*/ 1213503 h 2187724"/>
              <a:gd name="connsiteX12" fmla="*/ 1401511 w 3725967"/>
              <a:gd name="connsiteY12" fmla="*/ 1427148 h 2187724"/>
              <a:gd name="connsiteX13" fmla="*/ 1538243 w 3725967"/>
              <a:gd name="connsiteY13" fmla="*/ 1418602 h 2187724"/>
              <a:gd name="connsiteX14" fmla="*/ 1649339 w 3725967"/>
              <a:gd name="connsiteY14" fmla="*/ 1281869 h 2187724"/>
              <a:gd name="connsiteX15" fmla="*/ 1717705 w 3725967"/>
              <a:gd name="connsiteY15" fmla="*/ 1204957 h 2187724"/>
              <a:gd name="connsiteX16" fmla="*/ 1803163 w 3725967"/>
              <a:gd name="connsiteY16" fmla="*/ 1350236 h 2187724"/>
              <a:gd name="connsiteX17" fmla="*/ 1914258 w 3725967"/>
              <a:gd name="connsiteY17" fmla="*/ 1469877 h 2187724"/>
              <a:gd name="connsiteX18" fmla="*/ 2008262 w 3725967"/>
              <a:gd name="connsiteY18" fmla="*/ 1572426 h 2187724"/>
              <a:gd name="connsiteX19" fmla="*/ 2119357 w 3725967"/>
              <a:gd name="connsiteY19" fmla="*/ 1666430 h 2187724"/>
              <a:gd name="connsiteX20" fmla="*/ 2238998 w 3725967"/>
              <a:gd name="connsiteY20" fmla="*/ 1709159 h 2187724"/>
              <a:gd name="connsiteX21" fmla="*/ 2375731 w 3725967"/>
              <a:gd name="connsiteY21" fmla="*/ 1717705 h 2187724"/>
              <a:gd name="connsiteX22" fmla="*/ 2478281 w 3725967"/>
              <a:gd name="connsiteY22" fmla="*/ 1683522 h 2187724"/>
              <a:gd name="connsiteX23" fmla="*/ 2674834 w 3725967"/>
              <a:gd name="connsiteY23" fmla="*/ 1768980 h 2187724"/>
              <a:gd name="connsiteX24" fmla="*/ 2879933 w 3725967"/>
              <a:gd name="connsiteY24" fmla="*/ 1751888 h 2187724"/>
              <a:gd name="connsiteX25" fmla="*/ 2982482 w 3725967"/>
              <a:gd name="connsiteY25" fmla="*/ 1632247 h 2187724"/>
              <a:gd name="connsiteX26" fmla="*/ 3059395 w 3725967"/>
              <a:gd name="connsiteY26" fmla="*/ 1521152 h 2187724"/>
              <a:gd name="connsiteX27" fmla="*/ 3102124 w 3725967"/>
              <a:gd name="connsiteY27" fmla="*/ 1461331 h 2187724"/>
              <a:gd name="connsiteX28" fmla="*/ 3230311 w 3725967"/>
              <a:gd name="connsiteY28" fmla="*/ 1692068 h 2187724"/>
              <a:gd name="connsiteX29" fmla="*/ 3443955 w 3725967"/>
              <a:gd name="connsiteY29" fmla="*/ 1862983 h 2187724"/>
              <a:gd name="connsiteX30" fmla="*/ 3589234 w 3725967"/>
              <a:gd name="connsiteY30" fmla="*/ 2042445 h 2187724"/>
              <a:gd name="connsiteX31" fmla="*/ 3725967 w 3725967"/>
              <a:gd name="connsiteY31" fmla="*/ 2187724 h 218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25967" h="2187724">
                <a:moveTo>
                  <a:pt x="0" y="0"/>
                </a:moveTo>
                <a:cubicBezTo>
                  <a:pt x="32047" y="108247"/>
                  <a:pt x="64094" y="216494"/>
                  <a:pt x="94004" y="307649"/>
                </a:cubicBezTo>
                <a:cubicBezTo>
                  <a:pt x="123914" y="398804"/>
                  <a:pt x="153825" y="497080"/>
                  <a:pt x="179462" y="546931"/>
                </a:cubicBezTo>
                <a:cubicBezTo>
                  <a:pt x="205099" y="596782"/>
                  <a:pt x="222191" y="605328"/>
                  <a:pt x="247828" y="606752"/>
                </a:cubicBezTo>
                <a:cubicBezTo>
                  <a:pt x="273465" y="608176"/>
                  <a:pt x="304800" y="536961"/>
                  <a:pt x="333286" y="555477"/>
                </a:cubicBezTo>
                <a:cubicBezTo>
                  <a:pt x="361772" y="573993"/>
                  <a:pt x="374591" y="650905"/>
                  <a:pt x="418744" y="717847"/>
                </a:cubicBezTo>
                <a:cubicBezTo>
                  <a:pt x="462897" y="784789"/>
                  <a:pt x="545507" y="903006"/>
                  <a:pt x="598206" y="957129"/>
                </a:cubicBezTo>
                <a:cubicBezTo>
                  <a:pt x="650905" y="1011252"/>
                  <a:pt x="696483" y="1048284"/>
                  <a:pt x="734939" y="1042587"/>
                </a:cubicBezTo>
                <a:cubicBezTo>
                  <a:pt x="773395" y="1036890"/>
                  <a:pt x="799032" y="925795"/>
                  <a:pt x="828942" y="922946"/>
                </a:cubicBezTo>
                <a:cubicBezTo>
                  <a:pt x="858852" y="920097"/>
                  <a:pt x="875944" y="988464"/>
                  <a:pt x="914400" y="1025496"/>
                </a:cubicBezTo>
                <a:cubicBezTo>
                  <a:pt x="952856" y="1062528"/>
                  <a:pt x="1012677" y="1113803"/>
                  <a:pt x="1059679" y="1145137"/>
                </a:cubicBezTo>
                <a:cubicBezTo>
                  <a:pt x="1106681" y="1176471"/>
                  <a:pt x="1139439" y="1166501"/>
                  <a:pt x="1196411" y="1213503"/>
                </a:cubicBezTo>
                <a:cubicBezTo>
                  <a:pt x="1253383" y="1260505"/>
                  <a:pt x="1344539" y="1392965"/>
                  <a:pt x="1401511" y="1427148"/>
                </a:cubicBezTo>
                <a:cubicBezTo>
                  <a:pt x="1458483" y="1461331"/>
                  <a:pt x="1496938" y="1442815"/>
                  <a:pt x="1538243" y="1418602"/>
                </a:cubicBezTo>
                <a:cubicBezTo>
                  <a:pt x="1579548" y="1394389"/>
                  <a:pt x="1619429" y="1317476"/>
                  <a:pt x="1649339" y="1281869"/>
                </a:cubicBezTo>
                <a:cubicBezTo>
                  <a:pt x="1679249" y="1246262"/>
                  <a:pt x="1692068" y="1193563"/>
                  <a:pt x="1717705" y="1204957"/>
                </a:cubicBezTo>
                <a:cubicBezTo>
                  <a:pt x="1743342" y="1216351"/>
                  <a:pt x="1770404" y="1306083"/>
                  <a:pt x="1803163" y="1350236"/>
                </a:cubicBezTo>
                <a:cubicBezTo>
                  <a:pt x="1835922" y="1394389"/>
                  <a:pt x="1914258" y="1469877"/>
                  <a:pt x="1914258" y="1469877"/>
                </a:cubicBezTo>
                <a:cubicBezTo>
                  <a:pt x="1948441" y="1506909"/>
                  <a:pt x="1974079" y="1539667"/>
                  <a:pt x="2008262" y="1572426"/>
                </a:cubicBezTo>
                <a:cubicBezTo>
                  <a:pt x="2042445" y="1605185"/>
                  <a:pt x="2080901" y="1643641"/>
                  <a:pt x="2119357" y="1666430"/>
                </a:cubicBezTo>
                <a:cubicBezTo>
                  <a:pt x="2157813" y="1689219"/>
                  <a:pt x="2196269" y="1700613"/>
                  <a:pt x="2238998" y="1709159"/>
                </a:cubicBezTo>
                <a:cubicBezTo>
                  <a:pt x="2281727" y="1717705"/>
                  <a:pt x="2335851" y="1721978"/>
                  <a:pt x="2375731" y="1717705"/>
                </a:cubicBezTo>
                <a:cubicBezTo>
                  <a:pt x="2415611" y="1713432"/>
                  <a:pt x="2428431" y="1674976"/>
                  <a:pt x="2478281" y="1683522"/>
                </a:cubicBezTo>
                <a:cubicBezTo>
                  <a:pt x="2528131" y="1692068"/>
                  <a:pt x="2607892" y="1757586"/>
                  <a:pt x="2674834" y="1768980"/>
                </a:cubicBezTo>
                <a:cubicBezTo>
                  <a:pt x="2741776" y="1780374"/>
                  <a:pt x="2828658" y="1774677"/>
                  <a:pt x="2879933" y="1751888"/>
                </a:cubicBezTo>
                <a:cubicBezTo>
                  <a:pt x="2931208" y="1729099"/>
                  <a:pt x="2952572" y="1670703"/>
                  <a:pt x="2982482" y="1632247"/>
                </a:cubicBezTo>
                <a:cubicBezTo>
                  <a:pt x="3012392" y="1593791"/>
                  <a:pt x="3039455" y="1549638"/>
                  <a:pt x="3059395" y="1521152"/>
                </a:cubicBezTo>
                <a:cubicBezTo>
                  <a:pt x="3079335" y="1492666"/>
                  <a:pt x="3073638" y="1432845"/>
                  <a:pt x="3102124" y="1461331"/>
                </a:cubicBezTo>
                <a:cubicBezTo>
                  <a:pt x="3130610" y="1489817"/>
                  <a:pt x="3173339" y="1625126"/>
                  <a:pt x="3230311" y="1692068"/>
                </a:cubicBezTo>
                <a:cubicBezTo>
                  <a:pt x="3287283" y="1759010"/>
                  <a:pt x="3384135" y="1804587"/>
                  <a:pt x="3443955" y="1862983"/>
                </a:cubicBezTo>
                <a:cubicBezTo>
                  <a:pt x="3503775" y="1921379"/>
                  <a:pt x="3542232" y="1988322"/>
                  <a:pt x="3589234" y="2042445"/>
                </a:cubicBezTo>
                <a:cubicBezTo>
                  <a:pt x="3636236" y="2096569"/>
                  <a:pt x="3681101" y="2142146"/>
                  <a:pt x="3725967" y="21877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40681" y="1535076"/>
            <a:ext cx="504056" cy="2954254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1058763" y="2882101"/>
            <a:ext cx="243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Helvetica" pitchFamily="34" charset="0"/>
              </a:rPr>
              <a:t>Binding energy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341886" y="6115362"/>
            <a:ext cx="4279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 unbinding of shells above the gap ?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nb-NO" sz="1200" dirty="0">
                <a:solidFill>
                  <a:prstClr val="black"/>
                </a:solidFill>
              </a:rPr>
              <a:t>, Phys. Rev. Lett. 90, 042502 (2016) and arXiv (2107) 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69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ISOMER SHIFT IN N = 49 isotones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1268760"/>
            <a:ext cx="5256585" cy="35832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86" y="3865850"/>
            <a:ext cx="3600400" cy="25670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489" y="961810"/>
            <a:ext cx="5040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X. F. Yang et al. Phys. Rev. Lett. 116, 182502 (2016)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110435" y="6538318"/>
            <a:ext cx="11787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89141" y="6259762"/>
            <a:ext cx="931410" cy="489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g</a:t>
            </a:r>
            <a:r>
              <a:rPr lang="it-IT" sz="3200" baseline="-25000" dirty="0">
                <a:solidFill>
                  <a:srgbClr val="0070C0"/>
                </a:solidFill>
              </a:rPr>
              <a:t>9/2</a:t>
            </a:r>
            <a:endParaRPr lang="en-US" sz="3200" baseline="-25000" dirty="0">
              <a:solidFill>
                <a:srgbClr val="0070C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110437" y="5335919"/>
            <a:ext cx="11787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359011" y="4994794"/>
            <a:ext cx="931410" cy="489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s</a:t>
            </a:r>
            <a:r>
              <a:rPr lang="it-IT" sz="3200" baseline="-25000" dirty="0">
                <a:solidFill>
                  <a:srgbClr val="0070C0"/>
                </a:solidFill>
              </a:rPr>
              <a:t>1/2</a:t>
            </a:r>
            <a:endParaRPr lang="en-US" sz="3200" baseline="-25000" dirty="0">
              <a:solidFill>
                <a:srgbClr val="0070C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640981" y="5200369"/>
            <a:ext cx="238132" cy="273385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2776266" y="6389253"/>
            <a:ext cx="238132" cy="27338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4000"/>
                  <a:lumOff val="6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72000">
                <a:schemeClr val="accent1">
                  <a:tint val="23500"/>
                  <a:satMod val="160000"/>
                </a:schemeClr>
              </a:gs>
            </a:gsLst>
            <a:lin ang="11400000" scaled="0"/>
          </a:gradFill>
          <a:ln>
            <a:gradFill flip="none" rotWithShape="1">
              <a:gsLst>
                <a:gs pos="11000">
                  <a:schemeClr val="accent1">
                    <a:tint val="66000"/>
                    <a:satMod val="160000"/>
                    <a:lumMod val="0"/>
                  </a:schemeClr>
                </a:gs>
                <a:gs pos="75000">
                  <a:schemeClr val="accent1">
                    <a:tint val="44500"/>
                    <a:satMod val="160000"/>
                    <a:lumMod val="5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2340398" y="6389254"/>
            <a:ext cx="238132" cy="27338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4000"/>
                  <a:lumOff val="6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72000">
                <a:schemeClr val="accent1">
                  <a:tint val="23500"/>
                  <a:satMod val="160000"/>
                </a:schemeClr>
              </a:gs>
            </a:gsLst>
            <a:lin ang="11400000" scaled="0"/>
          </a:gradFill>
          <a:ln>
            <a:gradFill flip="none" rotWithShape="1">
              <a:gsLst>
                <a:gs pos="11000">
                  <a:schemeClr val="accent1">
                    <a:tint val="66000"/>
                    <a:satMod val="160000"/>
                    <a:lumMod val="0"/>
                  </a:schemeClr>
                </a:gs>
                <a:gs pos="75000">
                  <a:schemeClr val="accent1">
                    <a:tint val="44500"/>
                    <a:satMod val="160000"/>
                    <a:lumMod val="5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2839164" y="5669053"/>
            <a:ext cx="127885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N=50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9371529">
            <a:off x="2460591" y="5282922"/>
            <a:ext cx="1065700" cy="1357036"/>
          </a:xfrm>
          <a:prstGeom prst="arc">
            <a:avLst>
              <a:gd name="adj1" fmla="val 18728295"/>
              <a:gd name="adj2" fmla="val 5546698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5868144" y="14847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5848710" y="1300364"/>
            <a:ext cx="3007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1/2</a:t>
            </a:r>
            <a:r>
              <a:rPr lang="en-US" baseline="30000" dirty="0"/>
              <a:t>+</a:t>
            </a:r>
            <a:r>
              <a:rPr lang="en-US" dirty="0"/>
              <a:t> state in </a:t>
            </a:r>
            <a:r>
              <a:rPr lang="en-US" baseline="30000" dirty="0"/>
              <a:t>79</a:t>
            </a:r>
            <a:r>
              <a:rPr lang="en-US" dirty="0"/>
              <a:t>Zn has a dominant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/>
              <a:t>(g</a:t>
            </a:r>
            <a:r>
              <a:rPr lang="en-US" baseline="-25000" dirty="0"/>
              <a:t>9/2</a:t>
            </a:r>
            <a:r>
              <a:rPr lang="en-US" baseline="30000" dirty="0"/>
              <a:t>-2</a:t>
            </a:r>
            <a:r>
              <a:rPr lang="en-US" dirty="0"/>
              <a:t> s</a:t>
            </a:r>
            <a:r>
              <a:rPr lang="en-US" baseline="-25000" dirty="0"/>
              <a:t>1/2</a:t>
            </a:r>
            <a:r>
              <a:rPr lang="en-US" dirty="0"/>
              <a:t>) character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Large isomer shift.      Interpreted as large deformation (</a:t>
            </a:r>
            <a:r>
              <a:rPr lang="el-GR" dirty="0">
                <a:latin typeface="Arial"/>
                <a:cs typeface="Arial"/>
              </a:rPr>
              <a:t>β </a:t>
            </a:r>
            <a:r>
              <a:rPr lang="it-IT" dirty="0"/>
              <a:t>~0.22) of the intruder state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20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72296" cy="714380"/>
          </a:xfrm>
        </p:spPr>
        <p:txBody>
          <a:bodyPr/>
          <a:lstStyle/>
          <a:p>
            <a:r>
              <a:rPr lang="it-IT" dirty="0"/>
              <a:t>Pygmy dipole resonance via beta decay ?</a:t>
            </a:r>
            <a:endParaRPr lang="en-US" dirty="0"/>
          </a:p>
        </p:txBody>
      </p:sp>
      <p:pic>
        <p:nvPicPr>
          <p:cNvPr id="3074" name="Picture 2" descr="C:\Users\gottardo\Desktop\POSTDOCLNL\seminario_PD2016\PDR_sche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/>
          <a:stretch/>
        </p:blipFill>
        <p:spPr bwMode="auto">
          <a:xfrm>
            <a:off x="5080882" y="1268760"/>
            <a:ext cx="39510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262415" y="5373216"/>
            <a:ext cx="451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M. Sheck et al. : PRL 116, 132501 (2016)</a:t>
            </a:r>
          </a:p>
        </p:txBody>
      </p:sp>
      <p:pic>
        <p:nvPicPr>
          <p:cNvPr id="3075" name="Picture 3" descr="C:\Users\gottardo\Desktop\POSTDOCLNL\seminario_PD2016\Pagine da PhysRevLett.116.1325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87543"/>
            <a:ext cx="4097763" cy="38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1925" y="1338721"/>
            <a:ext cx="932641" cy="551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900" y="48389"/>
            <a:ext cx="8229600" cy="567427"/>
          </a:xfrm>
        </p:spPr>
        <p:txBody>
          <a:bodyPr>
            <a:noAutofit/>
          </a:bodyPr>
          <a:lstStyle/>
          <a:p>
            <a:r>
              <a:rPr lang="it-IT" sz="3600" dirty="0" err="1"/>
              <a:t>Lowering</a:t>
            </a:r>
            <a:r>
              <a:rPr lang="it-IT" sz="3600" dirty="0"/>
              <a:t> of the </a:t>
            </a:r>
            <a:r>
              <a:rPr lang="it-IT" sz="3600" cap="none" dirty="0"/>
              <a:t>s</a:t>
            </a:r>
            <a:r>
              <a:rPr lang="it-IT" sz="3600" baseline="-25000" dirty="0"/>
              <a:t>1/2</a:t>
            </a:r>
            <a:r>
              <a:rPr lang="it-IT" sz="3600" dirty="0"/>
              <a:t> </a:t>
            </a:r>
            <a:r>
              <a:rPr lang="it-IT" sz="3600" dirty="0" err="1"/>
              <a:t>Sshell</a:t>
            </a:r>
            <a:r>
              <a:rPr lang="it-IT" sz="3600" dirty="0"/>
              <a:t> </a:t>
            </a:r>
          </a:p>
        </p:txBody>
      </p:sp>
      <p:pic>
        <p:nvPicPr>
          <p:cNvPr id="36" name="Image 6" descr="N=51systex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721"/>
            <a:ext cx="778192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501579" y="2628900"/>
            <a:ext cx="279400" cy="46037"/>
          </a:xfrm>
          <a:prstGeom prst="rect">
            <a:avLst/>
          </a:prstGeom>
          <a:solidFill>
            <a:srgbClr val="33CC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ZoneTexte 8"/>
          <p:cNvSpPr txBox="1">
            <a:spLocks noChangeArrowheads="1"/>
          </p:cNvSpPr>
          <p:nvPr/>
        </p:nvSpPr>
        <p:spPr bwMode="auto">
          <a:xfrm>
            <a:off x="3047554" y="2557462"/>
            <a:ext cx="666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(1/2+)?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6837675" y="3940124"/>
            <a:ext cx="17233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b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-decay at Orsay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O. Perru et al. 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Eur. Phys. J. A 28, 307 (2006)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10800000" flipV="1">
            <a:off x="5589141" y="4397375"/>
            <a:ext cx="219075" cy="13811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790076" y="4840386"/>
            <a:ext cx="1912255" cy="12926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  (d,p) Oak Ridge : 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J. S. Thomas et al.</a:t>
            </a:r>
            <a:r>
              <a:rPr kumimoji="0" lang="it-IT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PRC </a:t>
            </a:r>
            <a:r>
              <a:rPr kumimoji="0" lang="en-US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76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044302 (2007)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b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n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-decay at Orsay : M. Lebois PRC </a:t>
            </a:r>
            <a:r>
              <a:rPr kumimoji="0" lang="en-US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80</a:t>
            </a:r>
            <a:r>
              <a:rPr kumimoji="0" lang="en-US" alt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044308 (2009)</a:t>
            </a:r>
            <a:endParaRPr kumimoji="0" lang="it-IT" alt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rot="10800000" flipV="1">
            <a:off x="4885879" y="5245100"/>
            <a:ext cx="981075" cy="55086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43" name="Groupe 31"/>
          <p:cNvGrpSpPr>
            <a:grpSpLocks/>
          </p:cNvGrpSpPr>
          <p:nvPr/>
        </p:nvGrpSpPr>
        <p:grpSpPr bwMode="auto">
          <a:xfrm>
            <a:off x="5754241" y="4279106"/>
            <a:ext cx="1289050" cy="306387"/>
            <a:chOff x="0" y="2145459"/>
            <a:chExt cx="1288111" cy="307777"/>
          </a:xfrm>
        </p:grpSpPr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0" y="2145459"/>
              <a:ext cx="1288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altLang="fr-FR" sz="1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  <a:r>
                <a:rPr kumimoji="0" lang="en-US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d</a:t>
              </a:r>
              <a:r>
                <a:rPr kumimoji="0" lang="en-US" altLang="fr-FR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5/2</a:t>
              </a:r>
            </a:p>
          </p:txBody>
        </p:sp>
        <p:grpSp>
          <p:nvGrpSpPr>
            <p:cNvPr id="45" name="Groupe 16"/>
            <p:cNvGrpSpPr>
              <a:grpSpLocks/>
            </p:cNvGrpSpPr>
            <p:nvPr/>
          </p:nvGrpSpPr>
          <p:grpSpPr bwMode="auto">
            <a:xfrm>
              <a:off x="273080" y="2202361"/>
              <a:ext cx="112492" cy="107652"/>
              <a:chOff x="-1848744" y="2995153"/>
              <a:chExt cx="532420" cy="486528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-1849827" y="2997446"/>
                <a:ext cx="533077" cy="482882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47" name="Connecteur droit 46"/>
              <p:cNvCxnSpPr>
                <a:stCxn id="46" idx="1"/>
                <a:endCxn id="46" idx="5"/>
              </p:cNvCxnSpPr>
              <p:nvPr/>
            </p:nvCxnSpPr>
            <p:spPr>
              <a:xfrm rot="16200000" flipH="1">
                <a:off x="-1752658" y="3047429"/>
                <a:ext cx="338739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8" name="Connecteur droit 47"/>
              <p:cNvCxnSpPr>
                <a:stCxn id="46" idx="3"/>
                <a:endCxn id="46" idx="7"/>
              </p:cNvCxnSpPr>
              <p:nvPr/>
            </p:nvCxnSpPr>
            <p:spPr>
              <a:xfrm rot="5400000" flipH="1" flipV="1">
                <a:off x="-1752658" y="3047429"/>
                <a:ext cx="338739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49" name="Accolade fermante 48"/>
          <p:cNvSpPr/>
          <p:nvPr/>
        </p:nvSpPr>
        <p:spPr>
          <a:xfrm>
            <a:off x="5355779" y="4097337"/>
            <a:ext cx="211137" cy="936625"/>
          </a:xfrm>
          <a:prstGeom prst="rightBrace">
            <a:avLst>
              <a:gd name="adj1" fmla="val 35920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0" name="Groupe 49"/>
          <p:cNvGrpSpPr>
            <a:grpSpLocks/>
          </p:cNvGrpSpPr>
          <p:nvPr/>
        </p:nvGrpSpPr>
        <p:grpSpPr bwMode="auto">
          <a:xfrm>
            <a:off x="5855841" y="5056187"/>
            <a:ext cx="1289050" cy="307975"/>
            <a:chOff x="0" y="2096024"/>
            <a:chExt cx="1288111" cy="307777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0" y="2096024"/>
              <a:ext cx="1288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en-US" altLang="fr-FR" sz="1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  <a:r>
                <a:rPr kumimoji="0" lang="en-US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s</a:t>
              </a:r>
              <a:r>
                <a:rPr kumimoji="0" lang="en-US" altLang="fr-FR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grpSp>
          <p:nvGrpSpPr>
            <p:cNvPr id="52" name="Groupe 16"/>
            <p:cNvGrpSpPr>
              <a:grpSpLocks/>
            </p:cNvGrpSpPr>
            <p:nvPr/>
          </p:nvGrpSpPr>
          <p:grpSpPr bwMode="auto">
            <a:xfrm>
              <a:off x="273080" y="2202361"/>
              <a:ext cx="112492" cy="107652"/>
              <a:chOff x="-1848744" y="2995153"/>
              <a:chExt cx="532420" cy="486528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-1849827" y="2994963"/>
                <a:ext cx="533077" cy="487562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54" name="Connecteur droit 53"/>
              <p:cNvCxnSpPr>
                <a:stCxn id="53" idx="1"/>
                <a:endCxn id="53" idx="5"/>
              </p:cNvCxnSpPr>
              <p:nvPr/>
            </p:nvCxnSpPr>
            <p:spPr>
              <a:xfrm rot="16200000" flipH="1">
                <a:off x="-1755367" y="3047284"/>
                <a:ext cx="344162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5" name="Connecteur droit 54"/>
              <p:cNvCxnSpPr>
                <a:stCxn id="53" idx="3"/>
                <a:endCxn id="53" idx="7"/>
              </p:cNvCxnSpPr>
              <p:nvPr/>
            </p:nvCxnSpPr>
            <p:spPr>
              <a:xfrm rot="5400000" flipH="1" flipV="1">
                <a:off x="-1755367" y="3047284"/>
                <a:ext cx="344162" cy="38291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7" name="ZoneTexte 37"/>
          <p:cNvSpPr txBox="1">
            <a:spLocks noChangeArrowheads="1"/>
          </p:cNvSpPr>
          <p:nvPr/>
        </p:nvSpPr>
        <p:spPr bwMode="auto">
          <a:xfrm>
            <a:off x="4900166" y="6135687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altLang="fr-FR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5/2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687807" y="1628800"/>
            <a:ext cx="189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Courtesy of D. Verney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95761" y="836712"/>
            <a:ext cx="746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Coupling to continuum: G. Hagen, Phys. Rev. Lett. 117, 172501 (2016)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67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" y="1296219"/>
            <a:ext cx="6192688" cy="4660291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2529753" y="4179068"/>
            <a:ext cx="426769" cy="686205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>
            <a:off x="1208382" y="3780390"/>
            <a:ext cx="1254642" cy="1084883"/>
          </a:xfrm>
          <a:custGeom>
            <a:avLst/>
            <a:gdLst>
              <a:gd name="connsiteX0" fmla="*/ 0 w 1254642"/>
              <a:gd name="connsiteY0" fmla="*/ 1084883 h 1084883"/>
              <a:gd name="connsiteX1" fmla="*/ 425302 w 1254642"/>
              <a:gd name="connsiteY1" fmla="*/ 372502 h 1084883"/>
              <a:gd name="connsiteX2" fmla="*/ 861237 w 1254642"/>
              <a:gd name="connsiteY2" fmla="*/ 362 h 1084883"/>
              <a:gd name="connsiteX3" fmla="*/ 1254642 w 1254642"/>
              <a:gd name="connsiteY3" fmla="*/ 298074 h 1084883"/>
              <a:gd name="connsiteX4" fmla="*/ 1254642 w 1254642"/>
              <a:gd name="connsiteY4" fmla="*/ 298074 h 108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42" h="1084883">
                <a:moveTo>
                  <a:pt x="0" y="1084883"/>
                </a:moveTo>
                <a:cubicBezTo>
                  <a:pt x="140881" y="819069"/>
                  <a:pt x="281763" y="553255"/>
                  <a:pt x="425302" y="372502"/>
                </a:cubicBezTo>
                <a:cubicBezTo>
                  <a:pt x="568841" y="191749"/>
                  <a:pt x="723014" y="12767"/>
                  <a:pt x="861237" y="362"/>
                </a:cubicBezTo>
                <a:cubicBezTo>
                  <a:pt x="999460" y="-12043"/>
                  <a:pt x="1254642" y="298074"/>
                  <a:pt x="1254642" y="298074"/>
                </a:cubicBezTo>
                <a:lnTo>
                  <a:pt x="1254642" y="298074"/>
                </a:lnTo>
              </a:path>
            </a:pathLst>
          </a:cu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e libre 36"/>
          <p:cNvSpPr/>
          <p:nvPr/>
        </p:nvSpPr>
        <p:spPr>
          <a:xfrm>
            <a:off x="3802726" y="3493673"/>
            <a:ext cx="1307805" cy="723014"/>
          </a:xfrm>
          <a:custGeom>
            <a:avLst/>
            <a:gdLst>
              <a:gd name="connsiteX0" fmla="*/ 1307805 w 1307805"/>
              <a:gd name="connsiteY0" fmla="*/ 0 h 723014"/>
              <a:gd name="connsiteX1" fmla="*/ 893135 w 1307805"/>
              <a:gd name="connsiteY1" fmla="*/ 127591 h 723014"/>
              <a:gd name="connsiteX2" fmla="*/ 457200 w 1307805"/>
              <a:gd name="connsiteY2" fmla="*/ 350874 h 723014"/>
              <a:gd name="connsiteX3" fmla="*/ 0 w 1307805"/>
              <a:gd name="connsiteY3" fmla="*/ 723014 h 723014"/>
              <a:gd name="connsiteX4" fmla="*/ 0 w 1307805"/>
              <a:gd name="connsiteY4" fmla="*/ 723014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05" h="723014">
                <a:moveTo>
                  <a:pt x="1307805" y="0"/>
                </a:moveTo>
                <a:cubicBezTo>
                  <a:pt x="1171353" y="34556"/>
                  <a:pt x="1034902" y="69112"/>
                  <a:pt x="893135" y="127591"/>
                </a:cubicBezTo>
                <a:cubicBezTo>
                  <a:pt x="751368" y="186070"/>
                  <a:pt x="606056" y="251637"/>
                  <a:pt x="457200" y="350874"/>
                </a:cubicBezTo>
                <a:cubicBezTo>
                  <a:pt x="308344" y="450111"/>
                  <a:pt x="0" y="723014"/>
                  <a:pt x="0" y="723014"/>
                </a:cubicBezTo>
                <a:lnTo>
                  <a:pt x="0" y="723014"/>
                </a:lnTo>
              </a:path>
            </a:pathLst>
          </a:cu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3357112" y="4246124"/>
            <a:ext cx="440297" cy="619149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2963297" y="4868495"/>
            <a:ext cx="357725" cy="2159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re 3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/>
          <a:lstStyle/>
          <a:p>
            <a:r>
              <a:rPr lang="en-US" dirty="0"/>
              <a:t>Systematics of 0</a:t>
            </a:r>
            <a:r>
              <a:rPr lang="en-US" baseline="30000" dirty="0"/>
              <a:t>+</a:t>
            </a:r>
            <a:r>
              <a:rPr lang="en-US" dirty="0"/>
              <a:t> states in Z=32 and N=50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948264" y="1502275"/>
            <a:ext cx="219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 isotopes and N=48 isotones seem to cross around the energy of ~ 600 </a:t>
            </a:r>
            <a:r>
              <a:rPr lang="en-US" dirty="0" err="1"/>
              <a:t>keV</a:t>
            </a:r>
            <a:r>
              <a:rPr lang="en-US" dirty="0"/>
              <a:t> in </a:t>
            </a:r>
            <a:r>
              <a:rPr lang="en-US" baseline="30000" dirty="0"/>
              <a:t>80</a:t>
            </a:r>
            <a:r>
              <a:rPr lang="en-US" dirty="0"/>
              <a:t>Ge</a:t>
            </a:r>
          </a:p>
        </p:txBody>
      </p:sp>
      <p:cxnSp>
        <p:nvCxnSpPr>
          <p:cNvPr id="56" name="Connecteur droit 55"/>
          <p:cNvCxnSpPr/>
          <p:nvPr/>
        </p:nvCxnSpPr>
        <p:spPr>
          <a:xfrm flipH="1">
            <a:off x="6421129" y="1700808"/>
            <a:ext cx="446718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 flipV="1">
            <a:off x="1208384" y="5013176"/>
            <a:ext cx="1059360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517662" y="6093296"/>
            <a:ext cx="517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Coexistence of </a:t>
            </a:r>
            <a:r>
              <a:rPr lang="en-US" dirty="0" err="1"/>
              <a:t>triaxial</a:t>
            </a:r>
            <a:r>
              <a:rPr lang="en-US" dirty="0"/>
              <a:t> shapes in </a:t>
            </a:r>
            <a:r>
              <a:rPr lang="en-US" baseline="30000" dirty="0"/>
              <a:t>72</a:t>
            </a:r>
            <a:r>
              <a:rPr lang="en-US" dirty="0"/>
              <a:t>Ge: </a:t>
            </a:r>
          </a:p>
          <a:p>
            <a:r>
              <a:rPr lang="en-US" sz="1400" dirty="0"/>
              <a:t>A.D. </a:t>
            </a:r>
            <a:r>
              <a:rPr lang="en-US" sz="1400" dirty="0" err="1"/>
              <a:t>Ayangeakaa</a:t>
            </a:r>
            <a:r>
              <a:rPr lang="en-US" sz="1400" dirty="0"/>
              <a:t> et al., Phys. Lett. B 754 (2016) 254–259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55576" y="988442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Modified from D. </a:t>
            </a:r>
            <a:r>
              <a:rPr lang="en-US" sz="1400" dirty="0" err="1"/>
              <a:t>Verney</a:t>
            </a:r>
            <a:r>
              <a:rPr lang="en-US" sz="1400" dirty="0"/>
              <a:t> et al. Phys. Rev. C 87, 054307 (2013)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6421129" y="3659185"/>
            <a:ext cx="2314892" cy="1623183"/>
            <a:chOff x="2448516" y="1421689"/>
            <a:chExt cx="2994669" cy="2436159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773309" y="2204707"/>
              <a:ext cx="14875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2899030" y="2041277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2780105" y="3606115"/>
              <a:ext cx="14875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267695" y="1871666"/>
              <a:ext cx="117549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70C0"/>
                  </a:solidFill>
                </a:rPr>
                <a:t>d</a:t>
              </a:r>
              <a:r>
                <a:rPr lang="it-IT" sz="3200" baseline="-25000" dirty="0">
                  <a:solidFill>
                    <a:srgbClr val="0070C0"/>
                  </a:solidFill>
                </a:rPr>
                <a:t>5/2</a:t>
              </a:r>
              <a:endParaRPr lang="en-US" sz="32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267695" y="3273074"/>
              <a:ext cx="117549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70C0"/>
                  </a:solidFill>
                </a:rPr>
                <a:t>g</a:t>
              </a:r>
              <a:r>
                <a:rPr lang="it-IT" sz="3200" baseline="-25000" dirty="0">
                  <a:solidFill>
                    <a:srgbClr val="0070C0"/>
                  </a:solidFill>
                </a:rPr>
                <a:t>9/2</a:t>
              </a:r>
              <a:endParaRPr lang="en-US" sz="32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6" name="Arc 25"/>
            <p:cNvSpPr/>
            <p:nvPr/>
          </p:nvSpPr>
          <p:spPr>
            <a:xfrm rot="9371529">
              <a:off x="2509258" y="2145520"/>
              <a:ext cx="1538265" cy="1433574"/>
            </a:xfrm>
            <a:prstGeom prst="arc">
              <a:avLst>
                <a:gd name="adj1" fmla="val 18250850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9371529">
              <a:off x="3094924" y="2145520"/>
              <a:ext cx="1538265" cy="1433574"/>
            </a:xfrm>
            <a:prstGeom prst="arc">
              <a:avLst>
                <a:gd name="adj1" fmla="val 18250850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2780108" y="1825872"/>
              <a:ext cx="148759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4248279" y="1421689"/>
              <a:ext cx="117549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70C0"/>
                  </a:solidFill>
                </a:rPr>
                <a:t>s</a:t>
              </a:r>
              <a:r>
                <a:rPr lang="it-IT" sz="3200" baseline="-25000" dirty="0">
                  <a:solidFill>
                    <a:srgbClr val="0070C0"/>
                  </a:solidFill>
                </a:rPr>
                <a:t>1/2</a:t>
              </a:r>
              <a:endParaRPr lang="en-US" sz="32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30" name="Arc 29"/>
            <p:cNvSpPr/>
            <p:nvPr/>
          </p:nvSpPr>
          <p:spPr>
            <a:xfrm rot="9371529">
              <a:off x="3052291" y="1797422"/>
              <a:ext cx="1844700" cy="1873810"/>
            </a:xfrm>
            <a:prstGeom prst="arc">
              <a:avLst>
                <a:gd name="adj1" fmla="val 18918254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637240" y="2029605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637240" y="1662442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909426" y="1656816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9371529">
              <a:off x="2448516" y="1743518"/>
              <a:ext cx="1844700" cy="1873810"/>
            </a:xfrm>
            <a:prstGeom prst="arc">
              <a:avLst>
                <a:gd name="adj1" fmla="val 18918254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620420" y="3427893"/>
              <a:ext cx="300535" cy="32685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72000">
                  <a:schemeClr val="accent1">
                    <a:tint val="23500"/>
                    <a:satMod val="160000"/>
                  </a:schemeClr>
                </a:gs>
              </a:gsLst>
              <a:lin ang="11400000" scaled="0"/>
            </a:gradFill>
            <a:ln>
              <a:gradFill flip="none" rotWithShape="1">
                <a:gsLst>
                  <a:gs pos="11000">
                    <a:schemeClr val="accent1">
                      <a:tint val="66000"/>
                      <a:satMod val="160000"/>
                      <a:lumMod val="0"/>
                    </a:schemeClr>
                  </a:gs>
                  <a:gs pos="75000">
                    <a:schemeClr val="accent1">
                      <a:tint val="44500"/>
                      <a:satMod val="160000"/>
                      <a:lumMod val="5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070331" y="3427894"/>
              <a:ext cx="300535" cy="32685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72000">
                  <a:schemeClr val="accent1">
                    <a:tint val="23500"/>
                    <a:satMod val="160000"/>
                  </a:schemeClr>
                </a:gs>
              </a:gsLst>
              <a:lin ang="11400000" scaled="0"/>
            </a:gradFill>
            <a:ln>
              <a:gradFill flip="none" rotWithShape="1">
                <a:gsLst>
                  <a:gs pos="11000">
                    <a:schemeClr val="accent1">
                      <a:tint val="66000"/>
                      <a:satMod val="160000"/>
                      <a:lumMod val="0"/>
                    </a:schemeClr>
                  </a:gs>
                  <a:gs pos="75000">
                    <a:schemeClr val="accent1">
                      <a:tint val="44500"/>
                      <a:satMod val="160000"/>
                      <a:lumMod val="5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7295632" y="4411120"/>
            <a:ext cx="127885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N=50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8959" y="19855"/>
            <a:ext cx="9055041" cy="902380"/>
          </a:xfrm>
        </p:spPr>
        <p:txBody>
          <a:bodyPr/>
          <a:lstStyle/>
          <a:p>
            <a:r>
              <a:rPr lang="en-US" dirty="0"/>
              <a:t>The N=50 EI Shell Closure: which Gap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153" y="2631842"/>
            <a:ext cx="395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Reduction of the  N=50 spherical </a:t>
            </a:r>
            <a:r>
              <a:rPr lang="en-US" sz="2000" b="1" dirty="0">
                <a:solidFill>
                  <a:srgbClr val="FF0000"/>
                </a:solidFill>
              </a:rPr>
              <a:t>MASS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GAP</a:t>
            </a:r>
            <a:r>
              <a:rPr lang="en-US" sz="2000" dirty="0"/>
              <a:t> from N=51 isotones mass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9080" y="6313058"/>
            <a:ext cx="355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K. Sieja et F. Nowacki, Phys. Rev. C 85, 051301(R) (2012)</a:t>
            </a:r>
          </a:p>
        </p:txBody>
      </p:sp>
      <p:pic>
        <p:nvPicPr>
          <p:cNvPr id="4100" name="Picture 4" descr="C:\Users\gottardo\Desktop\POSTDOCLNL\seminario_GANIL\kamilaN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8959" y="4823917"/>
            <a:ext cx="4715854" cy="19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949332" y="5219974"/>
            <a:ext cx="3853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p-h states across N=50 in N=49 and N=50 isotones: minimum at Z=32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SPECTROSCOPIC GAP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6" name="Picture 4" descr="C:\Users\gottardo\Desktop\POSTDOCLNL\seminario_GANIL\kamilaN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2" b="1615"/>
          <a:stretch/>
        </p:blipFill>
        <p:spPr bwMode="auto">
          <a:xfrm>
            <a:off x="6307" y="6558327"/>
            <a:ext cx="4715854" cy="2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4674846" y="840475"/>
            <a:ext cx="4339753" cy="4117672"/>
            <a:chOff x="-34463" y="578292"/>
            <a:chExt cx="5442751" cy="434263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60" y="1505610"/>
              <a:ext cx="5426848" cy="330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3"/>
            <p:cNvSpPr txBox="1">
              <a:spLocks noChangeArrowheads="1"/>
            </p:cNvSpPr>
            <p:nvPr/>
          </p:nvSpPr>
          <p:spPr bwMode="auto">
            <a:xfrm rot="16200000">
              <a:off x="-1069167" y="2820642"/>
              <a:ext cx="2494010" cy="4246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600" dirty="0">
                  <a:latin typeface="Symbol" pitchFamily="18" charset="2"/>
                </a:rPr>
                <a:t>e</a:t>
              </a:r>
              <a:r>
                <a:rPr lang="fr-FR" sz="1600" dirty="0">
                  <a:latin typeface="Calibri" pitchFamily="34" charset="0"/>
                </a:rPr>
                <a:t>d</a:t>
              </a:r>
              <a:r>
                <a:rPr lang="fr-FR" sz="1600" baseline="-25000" dirty="0">
                  <a:latin typeface="Calibri" pitchFamily="34" charset="0"/>
                </a:rPr>
                <a:t>5/2</a:t>
              </a:r>
              <a:r>
                <a:rPr lang="fr-FR" sz="1600" dirty="0">
                  <a:latin typeface="Calibri" pitchFamily="34" charset="0"/>
                </a:rPr>
                <a:t> – </a:t>
              </a:r>
              <a:r>
                <a:rPr lang="fr-FR" sz="1600" dirty="0">
                  <a:latin typeface="Symbol" pitchFamily="18" charset="2"/>
                </a:rPr>
                <a:t>e</a:t>
              </a:r>
              <a:r>
                <a:rPr lang="fr-FR" sz="1600" dirty="0">
                  <a:latin typeface="Calibri" pitchFamily="34" charset="0"/>
                </a:rPr>
                <a:t>g</a:t>
              </a:r>
              <a:r>
                <a:rPr lang="fr-FR" sz="1600" baseline="-25000" dirty="0">
                  <a:latin typeface="Calibri" pitchFamily="34" charset="0"/>
                </a:rPr>
                <a:t>9/2 </a:t>
              </a:r>
              <a:r>
                <a:rPr lang="fr-FR" sz="1600" dirty="0">
                  <a:latin typeface="Calibri" pitchFamily="34" charset="0"/>
                </a:rPr>
                <a:t>(MeV)</a:t>
              </a:r>
            </a:p>
          </p:txBody>
        </p:sp>
        <p:sp>
          <p:nvSpPr>
            <p:cNvPr id="15" name="ZoneTexte 4"/>
            <p:cNvSpPr txBox="1">
              <a:spLocks noChangeArrowheads="1"/>
            </p:cNvSpPr>
            <p:nvPr/>
          </p:nvSpPr>
          <p:spPr bwMode="auto">
            <a:xfrm>
              <a:off x="534760" y="4422298"/>
              <a:ext cx="5143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Ni</a:t>
              </a:r>
            </a:p>
          </p:txBody>
        </p:sp>
        <p:sp>
          <p:nvSpPr>
            <p:cNvPr id="17" name="ZoneTexte 5"/>
            <p:cNvSpPr txBox="1">
              <a:spLocks noChangeArrowheads="1"/>
            </p:cNvSpPr>
            <p:nvPr/>
          </p:nvSpPr>
          <p:spPr bwMode="auto">
            <a:xfrm>
              <a:off x="1140279" y="4457612"/>
              <a:ext cx="5143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Zn</a:t>
              </a:r>
            </a:p>
          </p:txBody>
        </p:sp>
        <p:sp>
          <p:nvSpPr>
            <p:cNvPr id="18" name="ZoneTexte 6"/>
            <p:cNvSpPr txBox="1">
              <a:spLocks noChangeArrowheads="1"/>
            </p:cNvSpPr>
            <p:nvPr/>
          </p:nvSpPr>
          <p:spPr bwMode="auto">
            <a:xfrm>
              <a:off x="1693011" y="4457611"/>
              <a:ext cx="591118" cy="46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Ge</a:t>
              </a:r>
            </a:p>
          </p:txBody>
        </p:sp>
        <p:sp>
          <p:nvSpPr>
            <p:cNvPr id="19" name="ZoneTexte 7"/>
            <p:cNvSpPr txBox="1">
              <a:spLocks noChangeArrowheads="1"/>
            </p:cNvSpPr>
            <p:nvPr/>
          </p:nvSpPr>
          <p:spPr bwMode="auto">
            <a:xfrm>
              <a:off x="2292466" y="4461027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Se</a:t>
              </a:r>
            </a:p>
          </p:txBody>
        </p:sp>
        <p:sp>
          <p:nvSpPr>
            <p:cNvPr id="20" name="ZoneTexte 8"/>
            <p:cNvSpPr txBox="1">
              <a:spLocks noChangeArrowheads="1"/>
            </p:cNvSpPr>
            <p:nvPr/>
          </p:nvSpPr>
          <p:spPr bwMode="auto">
            <a:xfrm>
              <a:off x="2969033" y="4464521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Kr</a:t>
              </a:r>
            </a:p>
          </p:txBody>
        </p:sp>
        <p:sp>
          <p:nvSpPr>
            <p:cNvPr id="21" name="ZoneTexte 9"/>
            <p:cNvSpPr txBox="1">
              <a:spLocks noChangeArrowheads="1"/>
            </p:cNvSpPr>
            <p:nvPr/>
          </p:nvSpPr>
          <p:spPr bwMode="auto">
            <a:xfrm>
              <a:off x="3497782" y="4441693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Sr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1818622" y="3062288"/>
              <a:ext cx="285749" cy="61912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3" name="Étoile à 5 branches 22"/>
            <p:cNvSpPr/>
            <p:nvPr/>
          </p:nvSpPr>
          <p:spPr>
            <a:xfrm>
              <a:off x="4195244" y="1785937"/>
              <a:ext cx="209550" cy="20955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4" name="Étoile à 5 branches 23"/>
            <p:cNvSpPr/>
            <p:nvPr/>
          </p:nvSpPr>
          <p:spPr>
            <a:xfrm>
              <a:off x="687160" y="1147763"/>
              <a:ext cx="209550" cy="209550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5" name="ZoneTexte 13"/>
            <p:cNvSpPr txBox="1">
              <a:spLocks noChangeArrowheads="1"/>
            </p:cNvSpPr>
            <p:nvPr/>
          </p:nvSpPr>
          <p:spPr bwMode="auto">
            <a:xfrm>
              <a:off x="2654551" y="578292"/>
              <a:ext cx="2706325" cy="77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dirty="0">
                  <a:latin typeface="Calibri" pitchFamily="34" charset="0"/>
                </a:rPr>
                <a:t>Duflo Zuker gap PRC59 (1999) </a:t>
              </a:r>
            </a:p>
            <a:p>
              <a:r>
                <a:rPr lang="fr-FR" sz="1400" dirty="0">
                  <a:latin typeface="Calibri" pitchFamily="34" charset="0"/>
                </a:rPr>
                <a:t> </a:t>
              </a:r>
              <a:r>
                <a:rPr lang="fr-FR" sz="1400" baseline="30000" dirty="0">
                  <a:latin typeface="Calibri" pitchFamily="34" charset="0"/>
                </a:rPr>
                <a:t>90</a:t>
              </a:r>
              <a:r>
                <a:rPr lang="fr-FR" sz="1400" dirty="0">
                  <a:latin typeface="Calibri" pitchFamily="34" charset="0"/>
                </a:rPr>
                <a:t>Zr =4,7 MeV</a:t>
              </a: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4055126" y="1333158"/>
              <a:ext cx="140119" cy="4527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15"/>
            <p:cNvSpPr txBox="1">
              <a:spLocks noChangeArrowheads="1"/>
            </p:cNvSpPr>
            <p:nvPr/>
          </p:nvSpPr>
          <p:spPr bwMode="auto">
            <a:xfrm>
              <a:off x="816995" y="999953"/>
              <a:ext cx="1494856" cy="50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Calibri" pitchFamily="34" charset="0"/>
                </a:rPr>
                <a:t>Duflo Zuker gap</a:t>
              </a:r>
            </a:p>
            <a:p>
              <a:r>
                <a:rPr lang="fr-FR" sz="1200" dirty="0">
                  <a:latin typeface="Calibri" pitchFamily="34" charset="0"/>
                </a:rPr>
                <a:t> </a:t>
              </a:r>
              <a:r>
                <a:rPr lang="fr-FR" sz="1200" baseline="30000" dirty="0">
                  <a:latin typeface="Calibri" pitchFamily="34" charset="0"/>
                </a:rPr>
                <a:t>78</a:t>
              </a:r>
              <a:r>
                <a:rPr lang="fr-FR" sz="1200" dirty="0">
                  <a:latin typeface="Calibri" pitchFamily="34" charset="0"/>
                </a:rPr>
                <a:t>Ni =5,7 MeV</a:t>
              </a:r>
            </a:p>
          </p:txBody>
        </p:sp>
        <p:sp>
          <p:nvSpPr>
            <p:cNvPr id="28" name="ZoneTexte 16"/>
            <p:cNvSpPr txBox="1">
              <a:spLocks noChangeArrowheads="1"/>
            </p:cNvSpPr>
            <p:nvPr/>
          </p:nvSpPr>
          <p:spPr bwMode="auto">
            <a:xfrm rot="20089100">
              <a:off x="2049546" y="2134258"/>
              <a:ext cx="1352890" cy="29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Calibri" pitchFamily="34" charset="0"/>
                </a:rPr>
                <a:t> « standard »</a:t>
              </a: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V="1">
              <a:off x="791935" y="1378281"/>
              <a:ext cx="0" cy="2266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961496" y="3636963"/>
              <a:ext cx="0" cy="662894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44"/>
            <p:cNvSpPr txBox="1">
              <a:spLocks noChangeArrowheads="1"/>
            </p:cNvSpPr>
            <p:nvPr/>
          </p:nvSpPr>
          <p:spPr bwMode="auto">
            <a:xfrm rot="16200000">
              <a:off x="1175837" y="2029105"/>
              <a:ext cx="1463456" cy="656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Calibri" pitchFamily="34" charset="0"/>
                </a:rPr>
                <a:t>local minimum at Z=32</a:t>
              </a:r>
            </a:p>
          </p:txBody>
        </p:sp>
        <p:sp>
          <p:nvSpPr>
            <p:cNvPr id="32" name="ZoneTexte 9"/>
            <p:cNvSpPr txBox="1">
              <a:spLocks noChangeArrowheads="1"/>
            </p:cNvSpPr>
            <p:nvPr/>
          </p:nvSpPr>
          <p:spPr bwMode="auto">
            <a:xfrm>
              <a:off x="4097857" y="4432153"/>
              <a:ext cx="51435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Calibri" pitchFamily="34" charset="0"/>
                </a:rPr>
                <a:t>Zr</a:t>
              </a:r>
            </a:p>
          </p:txBody>
        </p:sp>
        <p:sp>
          <p:nvSpPr>
            <p:cNvPr id="33" name="ZoneTexte 17"/>
            <p:cNvSpPr txBox="1">
              <a:spLocks noChangeArrowheads="1"/>
            </p:cNvSpPr>
            <p:nvPr/>
          </p:nvSpPr>
          <p:spPr bwMode="auto">
            <a:xfrm rot="19610021">
              <a:off x="2341941" y="2922016"/>
              <a:ext cx="1434871" cy="29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« graphical »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422914" y="2653891"/>
            <a:ext cx="1144088" cy="63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12672" y="3637937"/>
            <a:ext cx="355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M.-G. Porquet and O. Sorlin, Phys. Rev. C 85, 014307 (2012)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0417" y="1501388"/>
            <a:ext cx="40707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Origin of shell closures: three-body ?</a:t>
            </a:r>
          </a:p>
          <a:p>
            <a:r>
              <a:rPr lang="it-IT" dirty="0"/>
              <a:t>Unbiding of upper shells ?</a:t>
            </a:r>
          </a:p>
          <a:p>
            <a:r>
              <a:rPr lang="it-IT" sz="1400" dirty="0"/>
              <a:t>J. Bonnard, A.P. Zuker, arXiv:1606.03345  (2016)</a:t>
            </a:r>
            <a:endParaRPr lang="en-US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6818919" y="3899547"/>
            <a:ext cx="172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D. Verney HDR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886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711042" y="4039321"/>
            <a:ext cx="1733792" cy="1787875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613716" y="3119234"/>
            <a:ext cx="1733792" cy="2707962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8951"/>
            <a:ext cx="8229600" cy="948188"/>
          </a:xfrm>
        </p:spPr>
        <p:txBody>
          <a:bodyPr>
            <a:noAutofit/>
          </a:bodyPr>
          <a:lstStyle/>
          <a:p>
            <a:r>
              <a:rPr lang="it-IT" sz="3600" dirty="0"/>
              <a:t>2</a:t>
            </a:r>
            <a:r>
              <a:rPr lang="it-IT" sz="3600" cap="none" dirty="0"/>
              <a:t>p</a:t>
            </a:r>
            <a:r>
              <a:rPr lang="it-IT" sz="3600" dirty="0"/>
              <a:t>-2</a:t>
            </a:r>
            <a:r>
              <a:rPr lang="it-IT" sz="3600" cap="none" dirty="0"/>
              <a:t>h</a:t>
            </a:r>
            <a:r>
              <a:rPr lang="it-IT" sz="3600" dirty="0"/>
              <a:t> Intruder </a:t>
            </a:r>
            <a:r>
              <a:rPr lang="it-IT" sz="3600" dirty="0" err="1"/>
              <a:t>States</a:t>
            </a:r>
            <a:r>
              <a:rPr lang="it-IT" sz="3600" dirty="0"/>
              <a:t> </a:t>
            </a:r>
            <a:r>
              <a:rPr lang="it-IT" sz="3600" dirty="0" err="1"/>
              <a:t>as</a:t>
            </a:r>
            <a:r>
              <a:rPr lang="it-IT" sz="3600" dirty="0"/>
              <a:t> </a:t>
            </a:r>
            <a:r>
              <a:rPr lang="it-IT" sz="3600" dirty="0" err="1"/>
              <a:t>Probes</a:t>
            </a:r>
            <a:r>
              <a:rPr lang="it-IT" sz="3600" dirty="0"/>
              <a:t> of Gap</a:t>
            </a:r>
            <a:endParaRPr lang="en-US" sz="3600" dirty="0"/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5276455" y="1564223"/>
            <a:ext cx="38930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eaLnBrk="1" hangingPunct="1"/>
            <a:r>
              <a:rPr lang="en-US" sz="2800" dirty="0">
                <a:latin typeface="Helvetica" pitchFamily="34" charset="0"/>
              </a:rPr>
              <a:t>2 particle – 2 hole across N=50</a:t>
            </a:r>
            <a:endParaRPr lang="en-US" sz="2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32" name="CasellaDiTesto 4"/>
          <p:cNvSpPr txBox="1">
            <a:spLocks noChangeArrowheads="1"/>
          </p:cNvSpPr>
          <p:nvPr/>
        </p:nvSpPr>
        <p:spPr bwMode="auto">
          <a:xfrm>
            <a:off x="5250939" y="3289348"/>
            <a:ext cx="38930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2400" dirty="0">
                <a:latin typeface="Helvetica" pitchFamily="34" charset="0"/>
              </a:rPr>
              <a:t>Spherical gap (2p-2h)</a:t>
            </a:r>
            <a:r>
              <a:rPr lang="it-IT" sz="2400" dirty="0">
                <a:solidFill>
                  <a:schemeClr val="tx1"/>
                </a:solidFill>
                <a:latin typeface="Helvetica" pitchFamily="34" charset="0"/>
              </a:rPr>
              <a:t>: </a:t>
            </a:r>
          </a:p>
          <a:p>
            <a:pPr marL="0" indent="0" eaLnBrk="1" hangingPunct="1"/>
            <a:endParaRPr lang="it-IT" sz="2400" dirty="0">
              <a:solidFill>
                <a:schemeClr val="tx1"/>
              </a:solidFill>
              <a:latin typeface="Helvetica" pitchFamily="34" charset="0"/>
            </a:endParaRPr>
          </a:p>
          <a:p>
            <a:pPr marL="0" indent="0" eaLnBrk="1" hangingPunct="1"/>
            <a:r>
              <a:rPr lang="it-IT" sz="2400" dirty="0">
                <a:latin typeface="Helvetica" pitchFamily="34" charset="0"/>
              </a:rPr>
              <a:t>     </a:t>
            </a:r>
            <a:r>
              <a:rPr lang="it-IT" sz="2400" b="1" dirty="0">
                <a:solidFill>
                  <a:schemeClr val="tx1"/>
                </a:solidFill>
                <a:latin typeface="Helvetica" pitchFamily="34" charset="0"/>
              </a:rPr>
              <a:t>energy cost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it-IT" sz="2400" dirty="0">
              <a:latin typeface="Helvetic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sz="2400" dirty="0">
                <a:latin typeface="Helvetica" pitchFamily="34" charset="0"/>
              </a:rPr>
              <a:t>Correlations  by breaking the core:</a:t>
            </a:r>
          </a:p>
          <a:p>
            <a:pPr marL="0" indent="0" eaLnBrk="1" hangingPunct="1"/>
            <a:r>
              <a:rPr lang="it-IT" sz="2400" b="1" dirty="0">
                <a:latin typeface="Helvetica" pitchFamily="34" charset="0"/>
              </a:rPr>
              <a:t>     </a:t>
            </a:r>
          </a:p>
          <a:p>
            <a:pPr marL="0" indent="0" eaLnBrk="1" hangingPunct="1"/>
            <a:r>
              <a:rPr lang="it-IT" sz="2400" b="1" dirty="0">
                <a:latin typeface="Helvetica" pitchFamily="34" charset="0"/>
              </a:rPr>
              <a:t>     energy gain  </a:t>
            </a:r>
            <a:endParaRPr lang="en-US" sz="2400" b="1" dirty="0">
              <a:latin typeface="Helvetica" pitchFamily="34" charset="0"/>
            </a:endParaRPr>
          </a:p>
        </p:txBody>
      </p:sp>
      <p:sp>
        <p:nvSpPr>
          <p:cNvPr id="43" name="Flèche vers le bas 42"/>
          <p:cNvSpPr/>
          <p:nvPr/>
        </p:nvSpPr>
        <p:spPr>
          <a:xfrm rot="10800000">
            <a:off x="7596334" y="4039321"/>
            <a:ext cx="504057" cy="4501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èche vers le bas 43"/>
          <p:cNvSpPr/>
          <p:nvPr/>
        </p:nvSpPr>
        <p:spPr>
          <a:xfrm>
            <a:off x="7596336" y="5877272"/>
            <a:ext cx="504055" cy="44535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835909" y="3790627"/>
            <a:ext cx="14875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55948" y="4180828"/>
            <a:ext cx="124751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Z=28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77676" y="4180828"/>
            <a:ext cx="127885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N=50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3457429"/>
            <a:ext cx="722473" cy="666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</a:rPr>
              <a:t>fp</a:t>
            </a:r>
            <a:endParaRPr lang="en-US" sz="3600" baseline="-25000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55948" y="5047049"/>
            <a:ext cx="173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protons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737731" y="5063323"/>
            <a:ext cx="173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neutrons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849780" y="3636973"/>
            <a:ext cx="300535" cy="326859"/>
          </a:xfrm>
          <a:prstGeom prst="ellipse">
            <a:avLst/>
          </a:prstGeom>
          <a:solidFill>
            <a:srgbClr val="DA262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Ellipse 54"/>
          <p:cNvSpPr/>
          <p:nvPr/>
        </p:nvSpPr>
        <p:spPr>
          <a:xfrm>
            <a:off x="1193707" y="3626532"/>
            <a:ext cx="300535" cy="326859"/>
          </a:xfrm>
          <a:prstGeom prst="ellipse">
            <a:avLst/>
          </a:prstGeom>
          <a:solidFill>
            <a:srgbClr val="DA262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2448516" y="1421689"/>
            <a:ext cx="2994669" cy="2436159"/>
            <a:chOff x="2448516" y="1421689"/>
            <a:chExt cx="2994669" cy="2436159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773309" y="2204707"/>
              <a:ext cx="14875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2899030" y="2041277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780105" y="3606115"/>
              <a:ext cx="14875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267695" y="1871666"/>
              <a:ext cx="117549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70C0"/>
                  </a:solidFill>
                </a:rPr>
                <a:t>d</a:t>
              </a:r>
              <a:r>
                <a:rPr lang="it-IT" sz="3200" baseline="-25000" dirty="0">
                  <a:solidFill>
                    <a:srgbClr val="0070C0"/>
                  </a:solidFill>
                </a:rPr>
                <a:t>5/2</a:t>
              </a:r>
              <a:endParaRPr lang="en-US" sz="32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267695" y="3273074"/>
              <a:ext cx="117549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70C0"/>
                  </a:solidFill>
                </a:rPr>
                <a:t>g</a:t>
              </a:r>
              <a:r>
                <a:rPr lang="it-IT" sz="3200" baseline="-25000" dirty="0">
                  <a:solidFill>
                    <a:srgbClr val="0070C0"/>
                  </a:solidFill>
                </a:rPr>
                <a:t>9/2</a:t>
              </a:r>
              <a:endParaRPr lang="en-US" sz="32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8" name="Arc 27"/>
            <p:cNvSpPr/>
            <p:nvPr/>
          </p:nvSpPr>
          <p:spPr>
            <a:xfrm rot="9371529">
              <a:off x="2509258" y="2145520"/>
              <a:ext cx="1538265" cy="1433574"/>
            </a:xfrm>
            <a:prstGeom prst="arc">
              <a:avLst>
                <a:gd name="adj1" fmla="val 18250850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c 28"/>
            <p:cNvSpPr/>
            <p:nvPr/>
          </p:nvSpPr>
          <p:spPr>
            <a:xfrm rot="9371529">
              <a:off x="3094924" y="2145520"/>
              <a:ext cx="1538265" cy="1433574"/>
            </a:xfrm>
            <a:prstGeom prst="arc">
              <a:avLst>
                <a:gd name="adj1" fmla="val 18250850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780108" y="1825872"/>
              <a:ext cx="148759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4248279" y="1421689"/>
              <a:ext cx="1175490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>
                  <a:solidFill>
                    <a:srgbClr val="0070C0"/>
                  </a:solidFill>
                </a:rPr>
                <a:t>s</a:t>
              </a:r>
              <a:r>
                <a:rPr lang="it-IT" sz="3200" baseline="-25000" dirty="0">
                  <a:solidFill>
                    <a:srgbClr val="0070C0"/>
                  </a:solidFill>
                </a:rPr>
                <a:t>1/2</a:t>
              </a:r>
              <a:endParaRPr lang="en-US" sz="32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9371529">
              <a:off x="3052291" y="1797422"/>
              <a:ext cx="1844700" cy="1873810"/>
            </a:xfrm>
            <a:prstGeom prst="arc">
              <a:avLst>
                <a:gd name="adj1" fmla="val 18918254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3637240" y="2029605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637240" y="1662442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909426" y="1656816"/>
              <a:ext cx="300535" cy="326859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Arc 36"/>
            <p:cNvSpPr/>
            <p:nvPr/>
          </p:nvSpPr>
          <p:spPr>
            <a:xfrm rot="9371529">
              <a:off x="2448516" y="1743518"/>
              <a:ext cx="1844700" cy="1873810"/>
            </a:xfrm>
            <a:prstGeom prst="arc">
              <a:avLst>
                <a:gd name="adj1" fmla="val 18918254"/>
                <a:gd name="adj2" fmla="val 554669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Ellipse 52"/>
            <p:cNvSpPr/>
            <p:nvPr/>
          </p:nvSpPr>
          <p:spPr>
            <a:xfrm>
              <a:off x="3620420" y="3427893"/>
              <a:ext cx="300535" cy="32685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72000">
                  <a:schemeClr val="accent1">
                    <a:tint val="23500"/>
                    <a:satMod val="160000"/>
                  </a:schemeClr>
                </a:gs>
              </a:gsLst>
              <a:lin ang="11400000" scaled="0"/>
            </a:gradFill>
            <a:ln>
              <a:gradFill flip="none" rotWithShape="1">
                <a:gsLst>
                  <a:gs pos="11000">
                    <a:schemeClr val="accent1">
                      <a:tint val="66000"/>
                      <a:satMod val="160000"/>
                      <a:lumMod val="0"/>
                    </a:schemeClr>
                  </a:gs>
                  <a:gs pos="75000">
                    <a:schemeClr val="accent1">
                      <a:tint val="44500"/>
                      <a:satMod val="160000"/>
                      <a:lumMod val="5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3070331" y="3427894"/>
              <a:ext cx="300535" cy="32685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lumMod val="94000"/>
                    <a:lumOff val="6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72000">
                  <a:schemeClr val="accent1">
                    <a:tint val="23500"/>
                    <a:satMod val="160000"/>
                  </a:schemeClr>
                </a:gs>
              </a:gsLst>
              <a:lin ang="11400000" scaled="0"/>
            </a:gradFill>
            <a:ln>
              <a:gradFill flip="none" rotWithShape="1">
                <a:gsLst>
                  <a:gs pos="11000">
                    <a:schemeClr val="accent1">
                      <a:tint val="66000"/>
                      <a:satMod val="160000"/>
                      <a:lumMod val="0"/>
                    </a:schemeClr>
                  </a:gs>
                  <a:gs pos="75000">
                    <a:schemeClr val="accent1">
                      <a:tint val="44500"/>
                      <a:satMod val="160000"/>
                      <a:lumMod val="5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w="139700" h="1079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Ellipse 55"/>
          <p:cNvSpPr/>
          <p:nvPr/>
        </p:nvSpPr>
        <p:spPr>
          <a:xfrm>
            <a:off x="1579700" y="3627198"/>
            <a:ext cx="300535" cy="326859"/>
          </a:xfrm>
          <a:prstGeom prst="ellipse">
            <a:avLst/>
          </a:prstGeom>
          <a:solidFill>
            <a:srgbClr val="DA262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Ellipse 56"/>
          <p:cNvSpPr/>
          <p:nvPr/>
        </p:nvSpPr>
        <p:spPr>
          <a:xfrm>
            <a:off x="1984825" y="3636973"/>
            <a:ext cx="300535" cy="326859"/>
          </a:xfrm>
          <a:prstGeom prst="ellipse">
            <a:avLst/>
          </a:prstGeom>
          <a:solidFill>
            <a:srgbClr val="DA2626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3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6061" y="17658"/>
            <a:ext cx="8229600" cy="868195"/>
          </a:xfrm>
        </p:spPr>
        <p:txBody>
          <a:bodyPr/>
          <a:lstStyle/>
          <a:p>
            <a:r>
              <a:rPr lang="it-IT" dirty="0"/>
              <a:t>Intruder </a:t>
            </a:r>
            <a:r>
              <a:rPr lang="it-IT" dirty="0" err="1"/>
              <a:t>States</a:t>
            </a:r>
            <a:r>
              <a:rPr lang="it-IT" dirty="0"/>
              <a:t> in N=49 </a:t>
            </a:r>
            <a:r>
              <a:rPr lang="it-IT" dirty="0" err="1"/>
              <a:t>Isotones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541941" y="4022845"/>
            <a:ext cx="471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Intruder states (1p-2h) in N=49 states: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Minimum at Z=34</a:t>
            </a:r>
          </a:p>
          <a:p>
            <a:pPr marL="285750" indent="-285750">
              <a:buFontTx/>
              <a:buChar char="-"/>
            </a:pPr>
            <a:r>
              <a:rPr lang="it-IT" dirty="0"/>
              <a:t>Inversion 1/2</a:t>
            </a:r>
            <a:r>
              <a:rPr lang="it-IT" baseline="30000" dirty="0"/>
              <a:t>+</a:t>
            </a:r>
            <a:r>
              <a:rPr lang="it-IT" dirty="0"/>
              <a:t> - 5/2</a:t>
            </a:r>
            <a:r>
              <a:rPr lang="it-IT" baseline="30000" dirty="0"/>
              <a:t>+</a:t>
            </a:r>
          </a:p>
          <a:p>
            <a:pPr marL="285750" indent="-285750">
              <a:buFontTx/>
              <a:buChar char="-"/>
            </a:pPr>
            <a:r>
              <a:rPr lang="it-IT" dirty="0"/>
              <a:t>Pure s</a:t>
            </a:r>
            <a:r>
              <a:rPr lang="it-IT" baseline="-25000" dirty="0"/>
              <a:t>1/2</a:t>
            </a:r>
            <a:r>
              <a:rPr lang="it-IT" dirty="0"/>
              <a:t> wave function ? Shape ?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11560" y="580526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Large isomer shift for the 1/2</a:t>
            </a:r>
            <a:r>
              <a:rPr lang="it-IT" sz="2000" baseline="30000" dirty="0">
                <a:solidFill>
                  <a:srgbClr val="FF0000"/>
                </a:solidFill>
              </a:rPr>
              <a:t>+</a:t>
            </a:r>
            <a:r>
              <a:rPr lang="it-IT" sz="2000" dirty="0">
                <a:solidFill>
                  <a:srgbClr val="FF0000"/>
                </a:solidFill>
              </a:rPr>
              <a:t> state: large radius of the state ?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What is then happening to the even-even nuclei: low-lying 0</a:t>
            </a:r>
            <a:r>
              <a:rPr lang="it-IT" sz="2000" baseline="30000" dirty="0">
                <a:solidFill>
                  <a:srgbClr val="FF0000"/>
                </a:solidFill>
              </a:rPr>
              <a:t>+</a:t>
            </a:r>
            <a:r>
              <a:rPr lang="it-IT" sz="2000" dirty="0">
                <a:solidFill>
                  <a:srgbClr val="FF0000"/>
                </a:solidFill>
              </a:rPr>
              <a:t> states ?</a:t>
            </a:r>
            <a:endParaRPr lang="en-US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611560" y="5503261"/>
            <a:ext cx="4999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X. F. Yang et al. Phys. Rev. Lett. 116, 182502 (2016)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729130" y="4169300"/>
            <a:ext cx="11787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734515" y="5341438"/>
            <a:ext cx="11787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913221" y="3890745"/>
            <a:ext cx="931410" cy="489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d</a:t>
            </a:r>
            <a:r>
              <a:rPr lang="it-IT" sz="3200" baseline="-25000" dirty="0">
                <a:solidFill>
                  <a:srgbClr val="0070C0"/>
                </a:solidFill>
              </a:rPr>
              <a:t>5/2</a:t>
            </a:r>
            <a:endParaRPr lang="en-US" sz="3200" baseline="-25000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13221" y="5062882"/>
            <a:ext cx="931410" cy="489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g</a:t>
            </a:r>
            <a:r>
              <a:rPr lang="it-IT" sz="3200" baseline="-25000" dirty="0">
                <a:solidFill>
                  <a:srgbClr val="0070C0"/>
                </a:solidFill>
              </a:rPr>
              <a:t>9/2</a:t>
            </a:r>
            <a:endParaRPr lang="en-US" sz="3200" baseline="-25000" dirty="0">
              <a:solidFill>
                <a:srgbClr val="0070C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9371529">
            <a:off x="6983964" y="4119796"/>
            <a:ext cx="1218859" cy="1199041"/>
          </a:xfrm>
          <a:prstGeom prst="arc">
            <a:avLst>
              <a:gd name="adj1" fmla="val 18250850"/>
              <a:gd name="adj2" fmla="val 5546698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6734517" y="3852443"/>
            <a:ext cx="11787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897836" y="3514384"/>
            <a:ext cx="931410" cy="489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s</a:t>
            </a:r>
            <a:r>
              <a:rPr lang="it-IT" sz="3200" baseline="-25000" dirty="0">
                <a:solidFill>
                  <a:srgbClr val="0070C0"/>
                </a:solidFill>
              </a:rPr>
              <a:t>1/2</a:t>
            </a:r>
            <a:endParaRPr lang="en-US" sz="3200" baseline="-25000" dirty="0">
              <a:solidFill>
                <a:srgbClr val="0070C0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9371529">
            <a:off x="6950184" y="3828647"/>
            <a:ext cx="1461665" cy="1567254"/>
          </a:xfrm>
          <a:prstGeom prst="arc">
            <a:avLst>
              <a:gd name="adj1" fmla="val 18918254"/>
              <a:gd name="adj2" fmla="val 5546698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7413674" y="4022845"/>
            <a:ext cx="238132" cy="273385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7413674" y="3715750"/>
            <a:ext cx="238132" cy="273385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Ellipse 25"/>
          <p:cNvSpPr/>
          <p:nvPr/>
        </p:nvSpPr>
        <p:spPr>
          <a:xfrm>
            <a:off x="7400346" y="5192373"/>
            <a:ext cx="238132" cy="27338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4000"/>
                  <a:lumOff val="6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72000">
                <a:schemeClr val="accent1">
                  <a:tint val="23500"/>
                  <a:satMod val="160000"/>
                </a:schemeClr>
              </a:gs>
            </a:gsLst>
            <a:lin ang="11400000" scaled="0"/>
          </a:gradFill>
          <a:ln>
            <a:gradFill flip="none" rotWithShape="1">
              <a:gsLst>
                <a:gs pos="11000">
                  <a:schemeClr val="accent1">
                    <a:tint val="66000"/>
                    <a:satMod val="160000"/>
                    <a:lumMod val="0"/>
                  </a:schemeClr>
                </a:gs>
                <a:gs pos="75000">
                  <a:schemeClr val="accent1">
                    <a:tint val="44500"/>
                    <a:satMod val="160000"/>
                    <a:lumMod val="5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llipse 26"/>
          <p:cNvSpPr/>
          <p:nvPr/>
        </p:nvSpPr>
        <p:spPr>
          <a:xfrm>
            <a:off x="6964478" y="5192374"/>
            <a:ext cx="238132" cy="27338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94000"/>
                  <a:lumOff val="6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72000">
                <a:schemeClr val="accent1">
                  <a:tint val="23500"/>
                  <a:satMod val="160000"/>
                </a:schemeClr>
              </a:gs>
            </a:gsLst>
            <a:lin ang="11400000" scaled="0"/>
          </a:gradFill>
          <a:ln>
            <a:gradFill flip="none" rotWithShape="1">
              <a:gsLst>
                <a:gs pos="11000">
                  <a:schemeClr val="accent1">
                    <a:tint val="66000"/>
                    <a:satMod val="160000"/>
                    <a:lumMod val="0"/>
                  </a:schemeClr>
                </a:gs>
                <a:gs pos="75000">
                  <a:schemeClr val="accent1">
                    <a:tint val="44500"/>
                    <a:satMod val="160000"/>
                    <a:lumMod val="5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>
            <a:bevelT w="139700" h="1079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7290066" y="4478108"/>
            <a:ext cx="127885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N=50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7081894-8C1C-43BE-90F2-849E4B318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" y="885853"/>
            <a:ext cx="9111456" cy="271331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14D04137-78DD-4172-BD4E-DF9E13862B07}"/>
              </a:ext>
            </a:extLst>
          </p:cNvPr>
          <p:cNvSpPr/>
          <p:nvPr/>
        </p:nvSpPr>
        <p:spPr>
          <a:xfrm>
            <a:off x="580881" y="3509921"/>
            <a:ext cx="575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C. </a:t>
            </a:r>
            <a:r>
              <a:rPr lang="it-IT" dirty="0" err="1"/>
              <a:t>Wraith</a:t>
            </a:r>
            <a:r>
              <a:rPr lang="it-IT" dirty="0"/>
              <a:t> et al.,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Letters</a:t>
            </a:r>
            <a:r>
              <a:rPr lang="it-IT" dirty="0"/>
              <a:t> B 771 (2017) 385–391</a:t>
            </a:r>
          </a:p>
        </p:txBody>
      </p:sp>
    </p:spTree>
    <p:extLst>
      <p:ext uri="{BB962C8B-B14F-4D97-AF65-F5344CB8AC3E}">
        <p14:creationId xmlns:p14="http://schemas.microsoft.com/office/powerpoint/2010/main" val="41196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-871"/>
            <a:ext cx="8803023" cy="1143000"/>
          </a:xfrm>
        </p:spPr>
        <p:txBody>
          <a:bodyPr/>
          <a:lstStyle/>
          <a:p>
            <a:r>
              <a:rPr lang="en-US" sz="4000" dirty="0"/>
              <a:t>The PARRNE Measurement point @ ALTO</a:t>
            </a:r>
          </a:p>
        </p:txBody>
      </p:sp>
      <p:sp>
        <p:nvSpPr>
          <p:cNvPr id="16" name="Oval 63"/>
          <p:cNvSpPr>
            <a:spLocks noChangeArrowheads="1"/>
          </p:cNvSpPr>
          <p:nvPr/>
        </p:nvSpPr>
        <p:spPr bwMode="auto">
          <a:xfrm>
            <a:off x="4960827" y="2528471"/>
            <a:ext cx="698500" cy="660400"/>
          </a:xfrm>
          <a:prstGeom prst="ellipse">
            <a:avLst/>
          </a:prstGeom>
          <a:solidFill>
            <a:srgbClr val="66FF33"/>
          </a:solidFill>
          <a:ln w="9525">
            <a:round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5125927" y="4560471"/>
            <a:ext cx="698500" cy="660400"/>
          </a:xfrm>
          <a:prstGeom prst="ellipse">
            <a:avLst/>
          </a:prstGeom>
          <a:solidFill>
            <a:srgbClr val="FF99FF"/>
          </a:solidFill>
          <a:ln w="9525">
            <a:round/>
            <a:headEnd/>
            <a:tailEnd/>
          </a:ln>
          <a:effectLst/>
          <a:scene3d>
            <a:camera prst="legacyObliqueTopRight">
              <a:rot lat="0" lon="15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1352" y="2620546"/>
            <a:ext cx="4854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fr-FR" sz="1600" dirty="0">
                <a:latin typeface="Arial" pitchFamily="34" charset="0"/>
              </a:rPr>
              <a:t>(surface ionized) </a:t>
            </a:r>
            <a:r>
              <a:rPr lang="en-US" altLang="fr-FR" sz="1600" baseline="30000" dirty="0">
                <a:latin typeface="Arial" pitchFamily="34" charset="0"/>
              </a:rPr>
              <a:t>80</a:t>
            </a:r>
            <a:r>
              <a:rPr lang="en-US" altLang="fr-FR" sz="1600" dirty="0">
                <a:latin typeface="Arial" pitchFamily="34" charset="0"/>
              </a:rPr>
              <a:t>Ga beam (10</a:t>
            </a:r>
            <a:r>
              <a:rPr lang="en-US" altLang="fr-FR" sz="1600" baseline="30000" dirty="0">
                <a:latin typeface="Arial" pitchFamily="34" charset="0"/>
              </a:rPr>
              <a:t>4</a:t>
            </a:r>
            <a:r>
              <a:rPr lang="en-US" altLang="fr-FR" sz="1600" dirty="0">
                <a:latin typeface="Arial" pitchFamily="34" charset="0"/>
              </a:rPr>
              <a:t> pps)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141427" y="2972971"/>
            <a:ext cx="2755900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910027" y="2401471"/>
            <a:ext cx="101600" cy="88900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effectLst/>
          <a:scene3d>
            <a:camera prst="legacyPerspectiveFront">
              <a:rot lat="9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643327" y="4814471"/>
            <a:ext cx="952500" cy="558800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200000" lon="18600000" rev="0"/>
            </a:camera>
            <a:lightRig rig="legacyFlat4" dir="t"/>
          </a:scene3d>
          <a:sp3d extrusionH="125400" prstMaterial="legacyMatte">
            <a:bevelT w="13500" h="13500" prst="angle"/>
            <a:bevelB w="13500" h="13500" prst="angle"/>
            <a:extrusionClr>
              <a:srgbClr val="FF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3386027" y="5195471"/>
            <a:ext cx="863600" cy="838200"/>
          </a:xfrm>
          <a:prstGeom prst="ellipse">
            <a:avLst/>
          </a:prstGeom>
          <a:solidFill>
            <a:srgbClr val="66FF33"/>
          </a:solidFill>
          <a:ln w="9525">
            <a:round/>
            <a:headEnd/>
            <a:tailEnd/>
          </a:ln>
          <a:effectLst/>
          <a:scene3d>
            <a:camera prst="legacyPerspectiveTopRight">
              <a:rot lat="300000" lon="1500000" rev="0"/>
            </a:camera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 rot="16200000" flipV="1">
            <a:off x="3271727" y="4052471"/>
            <a:ext cx="3594100" cy="152400"/>
          </a:xfrm>
          <a:prstGeom prst="parallelogram">
            <a:avLst>
              <a:gd name="adj" fmla="val 6343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4986227" y="5855871"/>
            <a:ext cx="101600" cy="88900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effectLst/>
          <a:scene3d>
            <a:camera prst="legacyPerspectiveFront">
              <a:rot lat="9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 rot="16200000" flipV="1">
            <a:off x="3366977" y="4084221"/>
            <a:ext cx="3581400" cy="127000"/>
          </a:xfrm>
          <a:prstGeom prst="parallelogram">
            <a:avLst>
              <a:gd name="adj" fmla="val 7585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5062427" y="2401471"/>
            <a:ext cx="101600" cy="88900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effectLst/>
          <a:scene3d>
            <a:camera prst="legacyPerspectiveFront">
              <a:rot lat="9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4948127" y="4801771"/>
            <a:ext cx="749300" cy="698500"/>
          </a:xfrm>
          <a:prstGeom prst="ellipse">
            <a:avLst/>
          </a:prstGeom>
          <a:solidFill>
            <a:srgbClr val="66FF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8600000" rev="0"/>
            </a:camera>
            <a:lightRig rig="legacyFlat4" dir="t"/>
          </a:scene3d>
          <a:sp3d extrusionH="1254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6802327" y="5385971"/>
            <a:ext cx="203200" cy="190500"/>
          </a:xfrm>
          <a:prstGeom prst="ellipse">
            <a:avLst/>
          </a:prstGeom>
          <a:solidFill>
            <a:srgbClr val="66FF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7699998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9868074" flipH="1" flipV="1">
            <a:off x="5033852" y="2223671"/>
            <a:ext cx="1076325" cy="73025"/>
          </a:xfrm>
          <a:prstGeom prst="parallelogram">
            <a:avLst>
              <a:gd name="adj" fmla="val 30808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5354527" y="1220371"/>
            <a:ext cx="977900" cy="990600"/>
          </a:xfrm>
          <a:custGeom>
            <a:avLst/>
            <a:gdLst>
              <a:gd name="G0" fmla="+- 1511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80" y="16812"/>
                </a:moveTo>
                <a:cubicBezTo>
                  <a:pt x="19306" y="15133"/>
                  <a:pt x="20089" y="13002"/>
                  <a:pt x="20089" y="10800"/>
                </a:cubicBezTo>
                <a:cubicBezTo>
                  <a:pt x="20089" y="5669"/>
                  <a:pt x="15930" y="1511"/>
                  <a:pt x="10800" y="1511"/>
                </a:cubicBezTo>
                <a:cubicBezTo>
                  <a:pt x="8597" y="1510"/>
                  <a:pt x="6466" y="2293"/>
                  <a:pt x="4787" y="3719"/>
                </a:cubicBezTo>
                <a:close/>
                <a:moveTo>
                  <a:pt x="3719" y="4787"/>
                </a:moveTo>
                <a:cubicBezTo>
                  <a:pt x="2293" y="6466"/>
                  <a:pt x="1511" y="8597"/>
                  <a:pt x="1511" y="10799"/>
                </a:cubicBezTo>
                <a:cubicBezTo>
                  <a:pt x="1511" y="15930"/>
                  <a:pt x="5669" y="20089"/>
                  <a:pt x="10800" y="20089"/>
                </a:cubicBezTo>
                <a:cubicBezTo>
                  <a:pt x="13002" y="20089"/>
                  <a:pt x="15133" y="19306"/>
                  <a:pt x="16812" y="17880"/>
                </a:cubicBezTo>
                <a:close/>
              </a:path>
            </a:pathLst>
          </a:cu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9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31" name="Arc 37"/>
          <p:cNvSpPr>
            <a:spLocks/>
          </p:cNvSpPr>
          <p:nvPr/>
        </p:nvSpPr>
        <p:spPr bwMode="auto">
          <a:xfrm rot="17274004" flipH="1">
            <a:off x="3432858" y="1376740"/>
            <a:ext cx="674688" cy="660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66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16" y="0"/>
                  <a:pt x="21581" y="9649"/>
                  <a:pt x="21599" y="21566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6" y="0"/>
                  <a:pt x="21581" y="9649"/>
                  <a:pt x="21599" y="2156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2" name="AutoShape 41"/>
          <p:cNvSpPr>
            <a:spLocks noChangeArrowheads="1"/>
          </p:cNvSpPr>
          <p:nvPr/>
        </p:nvSpPr>
        <p:spPr bwMode="auto">
          <a:xfrm rot="1382956">
            <a:off x="4057540" y="2120484"/>
            <a:ext cx="1079500" cy="141287"/>
          </a:xfrm>
          <a:prstGeom prst="parallelogram">
            <a:avLst>
              <a:gd name="adj" fmla="val 5900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665427" y="1093371"/>
            <a:ext cx="977900" cy="990600"/>
          </a:xfrm>
          <a:custGeom>
            <a:avLst/>
            <a:gdLst>
              <a:gd name="G0" fmla="+- 1511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80" y="16812"/>
                </a:moveTo>
                <a:cubicBezTo>
                  <a:pt x="19306" y="15133"/>
                  <a:pt x="20089" y="13002"/>
                  <a:pt x="20089" y="10800"/>
                </a:cubicBezTo>
                <a:cubicBezTo>
                  <a:pt x="20089" y="5669"/>
                  <a:pt x="15930" y="1511"/>
                  <a:pt x="10800" y="1511"/>
                </a:cubicBezTo>
                <a:cubicBezTo>
                  <a:pt x="8597" y="1510"/>
                  <a:pt x="6466" y="2293"/>
                  <a:pt x="4787" y="3719"/>
                </a:cubicBezTo>
                <a:close/>
                <a:moveTo>
                  <a:pt x="3719" y="4787"/>
                </a:moveTo>
                <a:cubicBezTo>
                  <a:pt x="2293" y="6466"/>
                  <a:pt x="1511" y="8597"/>
                  <a:pt x="1511" y="10799"/>
                </a:cubicBezTo>
                <a:cubicBezTo>
                  <a:pt x="1511" y="15930"/>
                  <a:pt x="5669" y="20089"/>
                  <a:pt x="10800" y="20089"/>
                </a:cubicBezTo>
                <a:cubicBezTo>
                  <a:pt x="13002" y="20089"/>
                  <a:pt x="15133" y="19306"/>
                  <a:pt x="16812" y="17880"/>
                </a:cubicBezTo>
                <a:close/>
              </a:path>
            </a:pathLst>
          </a:cu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0" lon="9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dirty="0"/>
          </a:p>
        </p:txBody>
      </p:sp>
      <p:sp>
        <p:nvSpPr>
          <p:cNvPr id="34" name="Arc 42"/>
          <p:cNvSpPr>
            <a:spLocks/>
          </p:cNvSpPr>
          <p:nvPr/>
        </p:nvSpPr>
        <p:spPr bwMode="auto">
          <a:xfrm rot="6867284" flipH="1">
            <a:off x="6087158" y="1122740"/>
            <a:ext cx="674688" cy="660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66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16" y="0"/>
                  <a:pt x="21581" y="9649"/>
                  <a:pt x="21599" y="21566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6" y="0"/>
                  <a:pt x="21581" y="9649"/>
                  <a:pt x="21599" y="2156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6167327" y="284597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800" dirty="0">
                <a:latin typeface="Arial" pitchFamily="34" charset="0"/>
              </a:rPr>
              <a:t>tape</a:t>
            </a:r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H="1">
            <a:off x="5240227" y="3138071"/>
            <a:ext cx="9779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6751527" y="3595271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800" dirty="0">
                <a:latin typeface="Arial" pitchFamily="34" charset="0"/>
              </a:rPr>
              <a:t>photomultiplier</a:t>
            </a:r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 flipH="1">
            <a:off x="6332427" y="3988971"/>
            <a:ext cx="7493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2039827" y="436997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800" dirty="0">
                <a:latin typeface="Arial" pitchFamily="34" charset="0"/>
              </a:rPr>
              <a:t>Ge</a:t>
            </a:r>
          </a:p>
        </p:txBody>
      </p:sp>
      <p:sp>
        <p:nvSpPr>
          <p:cNvPr id="40" name="Line 52"/>
          <p:cNvSpPr>
            <a:spLocks noChangeShapeType="1"/>
          </p:cNvSpPr>
          <p:nvPr/>
        </p:nvSpPr>
        <p:spPr bwMode="auto">
          <a:xfrm>
            <a:off x="2522427" y="4598571"/>
            <a:ext cx="10033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3462227" y="6287671"/>
            <a:ext cx="210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fr-FR" sz="1800" dirty="0">
                <a:latin typeface="Arial" pitchFamily="34" charset="0"/>
              </a:rPr>
              <a:t>Plastic scintillator</a:t>
            </a: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auto">
          <a:xfrm flipV="1">
            <a:off x="4567127" y="5436771"/>
            <a:ext cx="2286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827727" y="4611271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fr-FR" sz="1800" dirty="0">
                <a:latin typeface="Arial" pitchFamily="34" charset="0"/>
              </a:rPr>
              <a:t>Cryogenic finger</a:t>
            </a: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 flipH="1">
            <a:off x="6383227" y="4966871"/>
            <a:ext cx="5715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 flipH="1" flipV="1">
            <a:off x="5405327" y="5398671"/>
            <a:ext cx="10922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6522927" y="5881271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fr-FR" sz="1800" dirty="0">
                <a:latin typeface="Arial" pitchFamily="34" charset="0"/>
              </a:rPr>
              <a:t>SiLi</a:t>
            </a:r>
          </a:p>
        </p:txBody>
      </p:sp>
      <p:sp>
        <p:nvSpPr>
          <p:cNvPr id="47" name="AutoShape 59"/>
          <p:cNvSpPr>
            <a:spLocks noChangeArrowheads="1"/>
          </p:cNvSpPr>
          <p:nvPr/>
        </p:nvSpPr>
        <p:spPr bwMode="auto">
          <a:xfrm>
            <a:off x="4884627" y="2820571"/>
            <a:ext cx="203200" cy="304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8" name="AutoShape 60"/>
          <p:cNvSpPr>
            <a:spLocks noChangeArrowheads="1"/>
          </p:cNvSpPr>
          <p:nvPr/>
        </p:nvSpPr>
        <p:spPr bwMode="auto">
          <a:xfrm>
            <a:off x="4884627" y="4992271"/>
            <a:ext cx="165100" cy="304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1328627" y="2007771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800" dirty="0">
                <a:latin typeface="Arial" pitchFamily="34" charset="0"/>
              </a:rPr>
              <a:t>collection point</a:t>
            </a: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3259027" y="2274471"/>
            <a:ext cx="170180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7361127" y="130927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800" dirty="0">
                <a:latin typeface="Arial" pitchFamily="34" charset="0"/>
              </a:rPr>
              <a:t>Ge</a:t>
            </a:r>
          </a:p>
        </p:txBody>
      </p:sp>
      <p:sp>
        <p:nvSpPr>
          <p:cNvPr id="52" name="Line 65"/>
          <p:cNvSpPr>
            <a:spLocks noChangeShapeType="1"/>
          </p:cNvSpPr>
          <p:nvPr/>
        </p:nvSpPr>
        <p:spPr bwMode="auto">
          <a:xfrm flipH="1">
            <a:off x="6243527" y="1715671"/>
            <a:ext cx="12446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3" name="Oval 66"/>
          <p:cNvSpPr>
            <a:spLocks noChangeArrowheads="1"/>
          </p:cNvSpPr>
          <p:nvPr/>
        </p:nvSpPr>
        <p:spPr bwMode="auto">
          <a:xfrm>
            <a:off x="1125427" y="2020471"/>
            <a:ext cx="2184400" cy="3683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1950927" y="3712746"/>
            <a:ext cx="215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dirty="0">
                <a:latin typeface="Arial" pitchFamily="34" charset="0"/>
              </a:rPr>
              <a:t>counting position</a:t>
            </a: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3665427" y="3988971"/>
            <a:ext cx="1193800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6" name="Oval 69"/>
          <p:cNvSpPr>
            <a:spLocks noChangeArrowheads="1"/>
          </p:cNvSpPr>
          <p:nvPr/>
        </p:nvSpPr>
        <p:spPr bwMode="auto">
          <a:xfrm>
            <a:off x="1769579" y="3712746"/>
            <a:ext cx="2184400" cy="3683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6865827" y="4179471"/>
            <a:ext cx="1790700" cy="366713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dirty="0">
                <a:latin typeface="Symbol" pitchFamily="18" charset="2"/>
              </a:rPr>
              <a:t>b</a:t>
            </a:r>
            <a:r>
              <a:rPr lang="fr-FR" altLang="fr-FR" sz="1800" dirty="0">
                <a:latin typeface="Arial" pitchFamily="34" charset="0"/>
              </a:rPr>
              <a:t>-detection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7094427" y="5195471"/>
            <a:ext cx="1790700" cy="92333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dirty="0">
                <a:latin typeface="Arial" pitchFamily="34" charset="0"/>
              </a:rPr>
              <a:t>LN2-cooled Si(Li) e</a:t>
            </a:r>
            <a:r>
              <a:rPr lang="fr-FR" altLang="fr-FR" sz="1800" baseline="30000" dirty="0">
                <a:latin typeface="Arial" pitchFamily="34" charset="0"/>
              </a:rPr>
              <a:t>-</a:t>
            </a:r>
            <a:r>
              <a:rPr lang="fr-FR" altLang="fr-FR" sz="1800" dirty="0">
                <a:latin typeface="Symbol" pitchFamily="18" charset="2"/>
              </a:rPr>
              <a:t> </a:t>
            </a:r>
            <a:r>
              <a:rPr lang="fr-FR" altLang="fr-FR" sz="1800" dirty="0">
                <a:latin typeface="Arial" pitchFamily="34" charset="0"/>
              </a:rPr>
              <a:t>detector</a:t>
            </a:r>
          </a:p>
        </p:txBody>
      </p:sp>
      <p:sp>
        <p:nvSpPr>
          <p:cNvPr id="59" name="Text Box 73"/>
          <p:cNvSpPr txBox="1">
            <a:spLocks noChangeArrowheads="1"/>
          </p:cNvSpPr>
          <p:nvPr/>
        </p:nvSpPr>
        <p:spPr bwMode="auto">
          <a:xfrm>
            <a:off x="998427" y="4954171"/>
            <a:ext cx="17907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dirty="0">
                <a:latin typeface="Symbol" pitchFamily="18" charset="2"/>
              </a:rPr>
              <a:t>g</a:t>
            </a:r>
            <a:r>
              <a:rPr lang="fr-FR" altLang="fr-FR" sz="1800" dirty="0">
                <a:latin typeface="Arial" pitchFamily="34" charset="0"/>
              </a:rPr>
              <a:t>-detection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49798" y="1188561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fr-FR" sz="2000" dirty="0">
                <a:latin typeface="Arial" pitchFamily="34" charset="0"/>
              </a:rPr>
              <a:t>Search for E0 transitions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382391" y="5385971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fr-FR" baseline="-25000" dirty="0"/>
              <a:t>(1MeV)</a:t>
            </a:r>
            <a:r>
              <a:rPr lang="fr-FR" dirty="0"/>
              <a:t>= 0.7%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309643" y="4394176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fr-FR" baseline="-25000" dirty="0">
                <a:sym typeface="Symbol"/>
              </a:rPr>
              <a:t></a:t>
            </a:r>
            <a:r>
              <a:rPr lang="fr-FR" dirty="0"/>
              <a:t>= 20%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191241" y="5369642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fr-FR" baseline="-25000" dirty="0">
                <a:sym typeface="Symbol"/>
              </a:rPr>
              <a:t>e-</a:t>
            </a:r>
            <a:r>
              <a:rPr lang="fr-FR" dirty="0"/>
              <a:t>= 14%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8227" y="6542126"/>
            <a:ext cx="189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Courtesy of D. Verney</a:t>
            </a:r>
          </a:p>
        </p:txBody>
      </p:sp>
    </p:spTree>
    <p:extLst>
      <p:ext uri="{BB962C8B-B14F-4D97-AF65-F5344CB8AC3E}">
        <p14:creationId xmlns:p14="http://schemas.microsoft.com/office/powerpoint/2010/main" val="114565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9749"/>
            <a:ext cx="8229600" cy="1143000"/>
          </a:xfrm>
        </p:spPr>
        <p:txBody>
          <a:bodyPr/>
          <a:lstStyle/>
          <a:p>
            <a:r>
              <a:rPr lang="en-US" dirty="0"/>
              <a:t>Electron Spectrum</a:t>
            </a:r>
          </a:p>
        </p:txBody>
      </p:sp>
      <p:pic>
        <p:nvPicPr>
          <p:cNvPr id="7170" name="Picture 2" descr="C:\Users\gottardo\Desktop\POSTDOCLNL\seminario_GANIL\si_signa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794"/>
            <a:ext cx="4968552" cy="34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9816" y="1064374"/>
            <a:ext cx="1080120" cy="15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372200" y="3573016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300192" y="1268760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00192" y="1124744"/>
            <a:ext cx="144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236296" y="1268760"/>
            <a:ext cx="0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876256" y="1124744"/>
            <a:ext cx="0" cy="24482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884368" y="3388350"/>
            <a:ext cx="51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0</a:t>
            </a:r>
            <a:r>
              <a:rPr lang="it-IT" sz="2000" baseline="30000" dirty="0">
                <a:solidFill>
                  <a:srgbClr val="0070C0"/>
                </a:solidFill>
              </a:rPr>
              <a:t>+</a:t>
            </a:r>
            <a:r>
              <a:rPr lang="it-IT" sz="2000" spc="-1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878068" y="803739"/>
            <a:ext cx="51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2</a:t>
            </a:r>
            <a:r>
              <a:rPr lang="it-IT" sz="2000" baseline="30000" dirty="0">
                <a:solidFill>
                  <a:srgbClr val="0070C0"/>
                </a:solidFill>
              </a:rPr>
              <a:t>+</a:t>
            </a:r>
            <a:r>
              <a:rPr lang="it-IT" sz="2000" spc="-1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878069" y="1180570"/>
            <a:ext cx="51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0</a:t>
            </a:r>
            <a:r>
              <a:rPr lang="it-IT" sz="2000" baseline="30000" dirty="0">
                <a:solidFill>
                  <a:srgbClr val="0070C0"/>
                </a:solidFill>
              </a:rPr>
              <a:t>+</a:t>
            </a:r>
            <a:r>
              <a:rPr lang="it-IT" sz="2000" spc="-1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75203" y="337296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0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72200" y="222083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E2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67335" y="85134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659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667335" y="119047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639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241497" y="2214279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000" dirty="0">
                <a:solidFill>
                  <a:srgbClr val="0070C0"/>
                </a:solidFill>
              </a:rPr>
              <a:t>E0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gottardo\Desktop\POSTDOCLNL\seminario_GANIL\gamma_bed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b="11798"/>
          <a:stretch/>
        </p:blipFill>
        <p:spPr bwMode="auto">
          <a:xfrm>
            <a:off x="2619023" y="4500144"/>
            <a:ext cx="6187402" cy="21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6744130" y="3710135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it-IT" sz="2000" baseline="30000" dirty="0">
                <a:solidFill>
                  <a:srgbClr val="0070C0"/>
                </a:solidFill>
              </a:rPr>
              <a:t>80</a:t>
            </a:r>
            <a:r>
              <a:rPr lang="it-IT" sz="2000" dirty="0">
                <a:solidFill>
                  <a:srgbClr val="0070C0"/>
                </a:solidFill>
              </a:rPr>
              <a:t>Ge</a:t>
            </a:r>
            <a:endParaRPr lang="it-IT" sz="2000" spc="-100" baseline="-25000" dirty="0">
              <a:solidFill>
                <a:srgbClr val="0070C0"/>
              </a:solidFill>
            </a:endParaRPr>
          </a:p>
        </p:txBody>
      </p:sp>
      <p:sp>
        <p:nvSpPr>
          <p:cNvPr id="7168" name="ZoneTexte 7167"/>
          <p:cNvSpPr txBox="1"/>
          <p:nvPr/>
        </p:nvSpPr>
        <p:spPr>
          <a:xfrm>
            <a:off x="-76732" y="4911139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transition at 639 keV which could justify electron conversion at 628 keV</a:t>
            </a:r>
          </a:p>
        </p:txBody>
      </p:sp>
    </p:spTree>
    <p:extLst>
      <p:ext uri="{BB962C8B-B14F-4D97-AF65-F5344CB8AC3E}">
        <p14:creationId xmlns:p14="http://schemas.microsoft.com/office/powerpoint/2010/main" val="40173222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PP2007_IP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ModèlePP2007_IPN</Template>
  <TotalTime>98994</TotalTime>
  <Words>2539</Words>
  <Application>Microsoft Office PowerPoint</Application>
  <PresentationFormat>Presentazione su schermo (4:3)</PresentationFormat>
  <Paragraphs>461</Paragraphs>
  <Slides>40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51" baseType="lpstr">
      <vt:lpstr>MS PGothic</vt:lpstr>
      <vt:lpstr>Arial</vt:lpstr>
      <vt:lpstr>Arial Bold</vt:lpstr>
      <vt:lpstr>Calibri</vt:lpstr>
      <vt:lpstr>Cambria Math</vt:lpstr>
      <vt:lpstr>Helvetica</vt:lpstr>
      <vt:lpstr>Symbol</vt:lpstr>
      <vt:lpstr>Times New Roman</vt:lpstr>
      <vt:lpstr>Verdana</vt:lpstr>
      <vt:lpstr>Wingdings</vt:lpstr>
      <vt:lpstr>ModèlePP2007_IPN</vt:lpstr>
      <vt:lpstr>β-decay, Collectivity and Shell Structure Evolution Around N=50:  a Common Physics ?  </vt:lpstr>
      <vt:lpstr>OUTLINE</vt:lpstr>
      <vt:lpstr>The N=50 Region: a Good Testing Ground</vt:lpstr>
      <vt:lpstr>Lowering of the s1/2 Sshell </vt:lpstr>
      <vt:lpstr>The N=50 EI Shell Closure: which Gap ?</vt:lpstr>
      <vt:lpstr>2p-2h Intruder States as Probes of Gap</vt:lpstr>
      <vt:lpstr>Intruder States in N=49 Isotones</vt:lpstr>
      <vt:lpstr>The PARRNE Measurement point @ ALTO</vt:lpstr>
      <vt:lpstr>Electron Spectrum</vt:lpstr>
      <vt:lpstr>Results and Perspectives</vt:lpstr>
      <vt:lpstr>Effects of  s1/2 Shell Lowering on β Decay ?</vt:lpstr>
      <vt:lpstr>Where is the Gamow-Teller Strength ?</vt:lpstr>
      <vt:lpstr>83Ge @ ALTO ISOL FACILITY</vt:lpstr>
      <vt:lpstr>83Ga - 80Ga β  Decay: High Energy</vt:lpstr>
      <vt:lpstr>83Ge: Theoretical Calculations of Strengths</vt:lpstr>
      <vt:lpstr>Nuclear PSS and Shell Energies</vt:lpstr>
      <vt:lpstr>Conclusions and Perspectives</vt:lpstr>
      <vt:lpstr>Presentazione standard di PowerPoint</vt:lpstr>
      <vt:lpstr>83Ga: GT triggers low-lying nuclear dipole oscillations ?</vt:lpstr>
      <vt:lpstr>83Ga: mutal high-low energy γ coincedences</vt:lpstr>
      <vt:lpstr>Energy of intruder (2p-2h)  0+ states</vt:lpstr>
      <vt:lpstr>Electron–γ coincidences</vt:lpstr>
      <vt:lpstr>Experimental setup: ALTO @ IPN ORSAY</vt:lpstr>
      <vt:lpstr>2-state repulsion toy model</vt:lpstr>
      <vt:lpstr>Gogny d1M - QRPA</vt:lpstr>
      <vt:lpstr>ρ(E0) and configuration mixing</vt:lpstr>
      <vt:lpstr>spherical gap from masses: graphical method</vt:lpstr>
      <vt:lpstr>N=26 30Mg: a similar case</vt:lpstr>
      <vt:lpstr>Quadrupole contribution</vt:lpstr>
      <vt:lpstr>Graphical method</vt:lpstr>
      <vt:lpstr>83Ga: unfolding with geant4 simulation</vt:lpstr>
      <vt:lpstr>83Ga: PDR and GT from Gogny D1M – QRPA (DAM - CEA)</vt:lpstr>
      <vt:lpstr>83Ga: GT triggers low-lying nuclear dipole oscillations ?</vt:lpstr>
      <vt:lpstr>Excited 0+ states in 82ge</vt:lpstr>
      <vt:lpstr>Presentazione standard di PowerPoint</vt:lpstr>
      <vt:lpstr>Shape coexistence in the nuclear chart</vt:lpstr>
      <vt:lpstr>Why are there shell closures ?  </vt:lpstr>
      <vt:lpstr>ISOMER SHIFT IN N = 49 isotones</vt:lpstr>
      <vt:lpstr>Pygmy dipole resonance via beta decay ?</vt:lpstr>
      <vt:lpstr>Systematics of 0+ states in Z=32 and N=50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Nucléaires</dc:title>
  <dc:creator>Jon</dc:creator>
  <cp:lastModifiedBy>Utente</cp:lastModifiedBy>
  <cp:revision>1785</cp:revision>
  <dcterms:created xsi:type="dcterms:W3CDTF">2011-03-23T13:48:04Z</dcterms:created>
  <dcterms:modified xsi:type="dcterms:W3CDTF">2018-07-04T06:43:22Z</dcterms:modified>
</cp:coreProperties>
</file>