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4"/>
  </p:notesMasterIdLst>
  <p:sldIdLst>
    <p:sldId id="441" r:id="rId2"/>
    <p:sldId id="446" r:id="rId3"/>
    <p:sldId id="653" r:id="rId4"/>
    <p:sldId id="592" r:id="rId5"/>
    <p:sldId id="594" r:id="rId6"/>
    <p:sldId id="568" r:id="rId7"/>
    <p:sldId id="654" r:id="rId8"/>
    <p:sldId id="571" r:id="rId9"/>
    <p:sldId id="628" r:id="rId10"/>
    <p:sldId id="601" r:id="rId11"/>
    <p:sldId id="597" r:id="rId12"/>
    <p:sldId id="575" r:id="rId13"/>
    <p:sldId id="595" r:id="rId14"/>
    <p:sldId id="582" r:id="rId15"/>
    <p:sldId id="583" r:id="rId16"/>
    <p:sldId id="626" r:id="rId17"/>
    <p:sldId id="577" r:id="rId18"/>
    <p:sldId id="607" r:id="rId19"/>
    <p:sldId id="655" r:id="rId20"/>
    <p:sldId id="642" r:id="rId21"/>
    <p:sldId id="644" r:id="rId22"/>
    <p:sldId id="643" r:id="rId23"/>
    <p:sldId id="645" r:id="rId24"/>
    <p:sldId id="641" r:id="rId25"/>
    <p:sldId id="656" r:id="rId26"/>
    <p:sldId id="648" r:id="rId27"/>
    <p:sldId id="646" r:id="rId28"/>
    <p:sldId id="650" r:id="rId29"/>
    <p:sldId id="649" r:id="rId30"/>
    <p:sldId id="657" r:id="rId31"/>
    <p:sldId id="591" r:id="rId32"/>
    <p:sldId id="554" r:id="rId33"/>
  </p:sldIdLst>
  <p:sldSz cx="9144000" cy="6858000" type="screen4x3"/>
  <p:notesSz cx="6692900" cy="98679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41" autoAdjust="0"/>
    <p:restoredTop sz="94660"/>
  </p:normalViewPr>
  <p:slideViewPr>
    <p:cSldViewPr snapToGrid="0">
      <p:cViewPr varScale="1">
        <p:scale>
          <a:sx n="87" d="100"/>
          <a:sy n="87" d="100"/>
        </p:scale>
        <p:origin x="146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attia\Desktop\TESI_DI_DOTTORATO\CHAPTER_3\NEW_TARGET_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attia\Desktop\TESI_DI_DOTTORATO\CHAPTER_3\NEW_TARGET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5211075714792"/>
          <c:y val="5.6732267953777539E-2"/>
          <c:w val="0.77088537596922457"/>
          <c:h val="0.76564474911288338"/>
        </c:manualLayout>
      </c:layout>
      <c:scatterChart>
        <c:scatterStyle val="smoothMarker"/>
        <c:varyColors val="0"/>
        <c:ser>
          <c:idx val="0"/>
          <c:order val="0"/>
          <c:tx>
            <c:v>experimental data</c:v>
          </c:tx>
          <c:spPr>
            <a:ln w="12700">
              <a:solidFill>
                <a:schemeClr val="tx1"/>
              </a:solidFill>
            </a:ln>
          </c:spPr>
          <c:marker>
            <c:symbol val="square"/>
            <c:size val="6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TESI_PhD!$J$44:$J$51</c:f>
              <c:numCache>
                <c:formatCode>General</c:formatCode>
                <c:ptCount val="8"/>
                <c:pt idx="0">
                  <c:v>600</c:v>
                </c:pt>
                <c:pt idx="1">
                  <c:v>700</c:v>
                </c:pt>
                <c:pt idx="2">
                  <c:v>800</c:v>
                </c:pt>
                <c:pt idx="3">
                  <c:v>900</c:v>
                </c:pt>
                <c:pt idx="4">
                  <c:v>1000</c:v>
                </c:pt>
                <c:pt idx="5">
                  <c:v>1100</c:v>
                </c:pt>
                <c:pt idx="6">
                  <c:v>1200</c:v>
                </c:pt>
                <c:pt idx="7">
                  <c:v>1300</c:v>
                </c:pt>
              </c:numCache>
            </c:numRef>
          </c:xVal>
          <c:yVal>
            <c:numRef>
              <c:f>TESI_PhD!$K$44:$K$51</c:f>
              <c:numCache>
                <c:formatCode>General</c:formatCode>
                <c:ptCount val="8"/>
                <c:pt idx="0">
                  <c:v>1147</c:v>
                </c:pt>
                <c:pt idx="1">
                  <c:v>1286</c:v>
                </c:pt>
                <c:pt idx="2">
                  <c:v>1417</c:v>
                </c:pt>
                <c:pt idx="3">
                  <c:v>1528</c:v>
                </c:pt>
                <c:pt idx="4">
                  <c:v>1627</c:v>
                </c:pt>
                <c:pt idx="5">
                  <c:v>1718</c:v>
                </c:pt>
                <c:pt idx="6">
                  <c:v>1804</c:v>
                </c:pt>
                <c:pt idx="7">
                  <c:v>1876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8F6-4965-B1B1-1BA2E1B7BA46}"/>
            </c:ext>
          </c:extLst>
        </c:ser>
        <c:ser>
          <c:idx val="1"/>
          <c:order val="1"/>
          <c:tx>
            <c:v>FE data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6"/>
            <c:spPr>
              <a:solidFill>
                <a:schemeClr val="bg1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TESI_PhD!$J$32:$J$39</c:f>
              <c:numCache>
                <c:formatCode>General</c:formatCode>
                <c:ptCount val="8"/>
                <c:pt idx="0">
                  <c:v>600</c:v>
                </c:pt>
                <c:pt idx="1">
                  <c:v>700</c:v>
                </c:pt>
                <c:pt idx="2">
                  <c:v>800</c:v>
                </c:pt>
                <c:pt idx="3">
                  <c:v>900</c:v>
                </c:pt>
                <c:pt idx="4">
                  <c:v>1000</c:v>
                </c:pt>
                <c:pt idx="5">
                  <c:v>1100</c:v>
                </c:pt>
                <c:pt idx="6">
                  <c:v>1200</c:v>
                </c:pt>
                <c:pt idx="7">
                  <c:v>1300</c:v>
                </c:pt>
              </c:numCache>
            </c:numRef>
          </c:xVal>
          <c:yVal>
            <c:numRef>
              <c:f>TESI_PhD!$K$32:$K$39</c:f>
              <c:numCache>
                <c:formatCode>General</c:formatCode>
                <c:ptCount val="8"/>
                <c:pt idx="0">
                  <c:v>1148</c:v>
                </c:pt>
                <c:pt idx="1">
                  <c:v>1275</c:v>
                </c:pt>
                <c:pt idx="2">
                  <c:v>1394</c:v>
                </c:pt>
                <c:pt idx="3">
                  <c:v>1507</c:v>
                </c:pt>
                <c:pt idx="4">
                  <c:v>1615</c:v>
                </c:pt>
                <c:pt idx="5">
                  <c:v>1717</c:v>
                </c:pt>
                <c:pt idx="6">
                  <c:v>1815</c:v>
                </c:pt>
                <c:pt idx="7">
                  <c:v>1909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8F6-4965-B1B1-1BA2E1B7B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7827880"/>
        <c:axId val="497828272"/>
      </c:scatterChart>
      <c:valAx>
        <c:axId val="497827880"/>
        <c:scaling>
          <c:orientation val="minMax"/>
          <c:max val="1300"/>
          <c:min val="6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b="0"/>
                  <a:t>electrical current (A)</a:t>
                </a:r>
              </a:p>
            </c:rich>
          </c:tx>
          <c:layout>
            <c:manualLayout>
              <c:xMode val="edge"/>
              <c:yMode val="edge"/>
              <c:x val="0.41567430025446012"/>
              <c:y val="0.92436627177211628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497828272"/>
        <c:crosses val="autoZero"/>
        <c:crossBetween val="midCat"/>
        <c:majorUnit val="100"/>
      </c:valAx>
      <c:valAx>
        <c:axId val="497828272"/>
        <c:scaling>
          <c:orientation val="minMax"/>
          <c:max val="2000"/>
          <c:min val="11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it-IT" b="0" baseline="0"/>
                  <a:t>tube temperature (°C)</a:t>
                </a:r>
                <a:endParaRPr lang="it-IT" b="0"/>
              </a:p>
            </c:rich>
          </c:tx>
          <c:layout>
            <c:manualLayout>
              <c:xMode val="edge"/>
              <c:yMode val="edge"/>
              <c:x val="1.486479392086988E-2"/>
              <c:y val="0.24668696990536071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497827880"/>
        <c:crosses val="autoZero"/>
        <c:crossBetween val="midCat"/>
        <c:majorUnit val="100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9936985516682207"/>
          <c:y val="9.4062416085404707E-2"/>
          <c:w val="0.27908779805852635"/>
          <c:h val="9.7037953957494358E-2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000"/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12700">
      <a:solidFill>
        <a:schemeClr val="tx1"/>
      </a:solidFill>
    </a:ln>
  </c:spPr>
  <c:txPr>
    <a:bodyPr/>
    <a:lstStyle/>
    <a:p>
      <a:pPr>
        <a:defRPr sz="12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5211075714773"/>
          <c:y val="5.6732267953777539E-2"/>
          <c:w val="0.77088537596922524"/>
          <c:h val="0.76564474911288372"/>
        </c:manualLayout>
      </c:layout>
      <c:scatterChart>
        <c:scatterStyle val="smoothMarker"/>
        <c:varyColors val="0"/>
        <c:ser>
          <c:idx val="0"/>
          <c:order val="0"/>
          <c:tx>
            <c:v>experimental data</c:v>
          </c:tx>
          <c:spPr>
            <a:ln w="12700">
              <a:solidFill>
                <a:schemeClr val="tx1"/>
              </a:solidFill>
            </a:ln>
          </c:spPr>
          <c:marker>
            <c:symbol val="square"/>
            <c:size val="6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TESI_PhD!$J$44:$J$49</c:f>
              <c:numCache>
                <c:formatCode>General</c:formatCode>
                <c:ptCount val="6"/>
                <c:pt idx="0">
                  <c:v>600</c:v>
                </c:pt>
                <c:pt idx="1">
                  <c:v>700</c:v>
                </c:pt>
                <c:pt idx="2">
                  <c:v>800</c:v>
                </c:pt>
                <c:pt idx="3">
                  <c:v>900</c:v>
                </c:pt>
                <c:pt idx="4">
                  <c:v>1000</c:v>
                </c:pt>
                <c:pt idx="5">
                  <c:v>1100</c:v>
                </c:pt>
              </c:numCache>
            </c:numRef>
          </c:xVal>
          <c:yVal>
            <c:numRef>
              <c:f>TESI_PhD!$L$44:$L$49</c:f>
              <c:numCache>
                <c:formatCode>General</c:formatCode>
                <c:ptCount val="6"/>
                <c:pt idx="0">
                  <c:v>899</c:v>
                </c:pt>
                <c:pt idx="1">
                  <c:v>1015</c:v>
                </c:pt>
                <c:pt idx="2">
                  <c:v>1117</c:v>
                </c:pt>
                <c:pt idx="3">
                  <c:v>1212</c:v>
                </c:pt>
                <c:pt idx="4">
                  <c:v>1301</c:v>
                </c:pt>
                <c:pt idx="5">
                  <c:v>1386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47-4463-B9A8-A7D6E933BCBF}"/>
            </c:ext>
          </c:extLst>
        </c:ser>
        <c:ser>
          <c:idx val="1"/>
          <c:order val="1"/>
          <c:tx>
            <c:v>FE data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6"/>
            <c:spPr>
              <a:solidFill>
                <a:schemeClr val="bg1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TESI_PhD!$J$32:$J$39</c:f>
              <c:numCache>
                <c:formatCode>General</c:formatCode>
                <c:ptCount val="8"/>
                <c:pt idx="0">
                  <c:v>600</c:v>
                </c:pt>
                <c:pt idx="1">
                  <c:v>700</c:v>
                </c:pt>
                <c:pt idx="2">
                  <c:v>800</c:v>
                </c:pt>
                <c:pt idx="3">
                  <c:v>900</c:v>
                </c:pt>
                <c:pt idx="4">
                  <c:v>1000</c:v>
                </c:pt>
                <c:pt idx="5">
                  <c:v>1100</c:v>
                </c:pt>
                <c:pt idx="6">
                  <c:v>1200</c:v>
                </c:pt>
                <c:pt idx="7">
                  <c:v>1300</c:v>
                </c:pt>
              </c:numCache>
            </c:numRef>
          </c:xVal>
          <c:yVal>
            <c:numRef>
              <c:f>TESI_PhD!$M$32:$M$39</c:f>
              <c:numCache>
                <c:formatCode>General</c:formatCode>
                <c:ptCount val="8"/>
                <c:pt idx="0">
                  <c:v>943</c:v>
                </c:pt>
                <c:pt idx="1">
                  <c:v>1059</c:v>
                </c:pt>
                <c:pt idx="2">
                  <c:v>1168</c:v>
                </c:pt>
                <c:pt idx="3">
                  <c:v>1270</c:v>
                </c:pt>
                <c:pt idx="4">
                  <c:v>1366</c:v>
                </c:pt>
                <c:pt idx="5">
                  <c:v>1457</c:v>
                </c:pt>
                <c:pt idx="6">
                  <c:v>1545</c:v>
                </c:pt>
                <c:pt idx="7">
                  <c:v>1630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447-4463-B9A8-A7D6E933B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7829056"/>
        <c:axId val="497829448"/>
      </c:scatterChart>
      <c:valAx>
        <c:axId val="497829056"/>
        <c:scaling>
          <c:orientation val="minMax"/>
          <c:max val="1300"/>
          <c:min val="6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b="0"/>
                  <a:t>electrical current (A)</a:t>
                </a:r>
              </a:p>
            </c:rich>
          </c:tx>
          <c:layout>
            <c:manualLayout>
              <c:xMode val="edge"/>
              <c:yMode val="edge"/>
              <c:x val="0.41567430025446039"/>
              <c:y val="0.92436627177211605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497829448"/>
        <c:crosses val="autoZero"/>
        <c:crossBetween val="midCat"/>
        <c:majorUnit val="100"/>
      </c:valAx>
      <c:valAx>
        <c:axId val="497829448"/>
        <c:scaling>
          <c:orientation val="minMax"/>
          <c:max val="1700"/>
          <c:min val="8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it-IT" b="0" baseline="0"/>
                  <a:t>window temperature (°C)</a:t>
                </a:r>
                <a:endParaRPr lang="it-IT" b="0"/>
              </a:p>
            </c:rich>
          </c:tx>
          <c:layout>
            <c:manualLayout>
              <c:xMode val="edge"/>
              <c:yMode val="edge"/>
              <c:x val="1.743904745322206E-2"/>
              <c:y val="0.22339719029374203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497829056"/>
        <c:crosses val="autoZero"/>
        <c:crossBetween val="midCat"/>
        <c:majorUnit val="100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9936985516682199"/>
          <c:y val="9.4062416085404596E-2"/>
          <c:w val="0.26879078392911782"/>
          <c:h val="9.7037953957494247E-2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000"/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12700">
      <a:solidFill>
        <a:schemeClr val="tx1"/>
      </a:solidFill>
    </a:ln>
  </c:spPr>
  <c:txPr>
    <a:bodyPr/>
    <a:lstStyle/>
    <a:p>
      <a:pPr>
        <a:defRPr sz="12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91095" y="1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/>
          <a:lstStyle>
            <a:lvl1pPr algn="r">
              <a:defRPr sz="1200"/>
            </a:lvl1pPr>
          </a:lstStyle>
          <a:p>
            <a:fld id="{CDA7F189-006D-4C1A-91B5-2DBB294492A7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1063" y="741363"/>
            <a:ext cx="4930775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7" tIns="47314" rIns="94627" bIns="47314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9290" y="4687252"/>
            <a:ext cx="5354320" cy="4440555"/>
          </a:xfrm>
          <a:prstGeom prst="rect">
            <a:avLst/>
          </a:prstGeom>
        </p:spPr>
        <p:txBody>
          <a:bodyPr vert="horz" lIns="94627" tIns="47314" rIns="94627" bIns="473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2793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91095" y="9372793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 anchor="b"/>
          <a:lstStyle>
            <a:lvl1pPr algn="r">
              <a:defRPr sz="1200"/>
            </a:lvl1pPr>
          </a:lstStyle>
          <a:p>
            <a:fld id="{D35FCE87-5127-47A2-990A-9B5421B45E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65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E87-5127-47A2-990A-9B5421B45E8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80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6322219" y="6457950"/>
            <a:ext cx="2678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4</a:t>
            </a:r>
            <a:r>
              <a:rPr lang="it-IT" sz="1400" baseline="30000" dirty="0"/>
              <a:t>th</a:t>
            </a:r>
            <a:r>
              <a:rPr lang="it-IT" sz="1400" dirty="0"/>
              <a:t> SPES TAC, LNL, 30/06/2016 </a:t>
            </a:r>
          </a:p>
        </p:txBody>
      </p:sp>
    </p:spTree>
    <p:extLst>
      <p:ext uri="{BB962C8B-B14F-4D97-AF65-F5344CB8AC3E}">
        <p14:creationId xmlns:p14="http://schemas.microsoft.com/office/powerpoint/2010/main" val="381165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16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53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67942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0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417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77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9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724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68889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06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0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22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81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09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 userDrawn="1"/>
        </p:nvSpPr>
        <p:spPr>
          <a:xfrm>
            <a:off x="5394958" y="6466263"/>
            <a:ext cx="3456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00" dirty="0"/>
              <a:t>Pisa - July 2, 2018:  </a:t>
            </a:r>
            <a:r>
              <a:rPr lang="it-IT" sz="1300" b="1" u="sng" dirty="0"/>
              <a:t>EURISOL Town Meeting</a:t>
            </a:r>
          </a:p>
        </p:txBody>
      </p:sp>
    </p:spTree>
    <p:extLst>
      <p:ext uri="{BB962C8B-B14F-4D97-AF65-F5344CB8AC3E}">
        <p14:creationId xmlns:p14="http://schemas.microsoft.com/office/powerpoint/2010/main" val="393858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841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62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gi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-10521" y="6381327"/>
            <a:ext cx="9154521" cy="48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6416275"/>
            <a:ext cx="1368152" cy="39090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788" y="-1"/>
            <a:ext cx="961212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21" y="-1"/>
            <a:ext cx="838198" cy="609599"/>
          </a:xfrm>
          <a:prstGeom prst="rect">
            <a:avLst/>
          </a:prstGeom>
        </p:spPr>
      </p:pic>
      <p:sp>
        <p:nvSpPr>
          <p:cNvPr id="5" name="Rettangolo 4"/>
          <p:cNvSpPr/>
          <p:nvPr userDrawn="1"/>
        </p:nvSpPr>
        <p:spPr>
          <a:xfrm>
            <a:off x="827677" y="0"/>
            <a:ext cx="7355111" cy="60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598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tiff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piè di pagina 4"/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6" y="669442"/>
            <a:ext cx="9144000" cy="5847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SPES target,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ion sources and beam transport</a:t>
            </a:r>
            <a:endParaRPr kumimoji="0" lang="it-IT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7538" y="5069823"/>
            <a:ext cx="8088923" cy="117468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>
                <a:latin typeface="+mj-lt"/>
              </a:rPr>
              <a:t>Mattia Manzolaro</a:t>
            </a:r>
          </a:p>
          <a:p>
            <a:pPr algn="ctr">
              <a:spcAft>
                <a:spcPts val="1000"/>
              </a:spcAft>
            </a:pPr>
            <a:r>
              <a:rPr lang="en-US" sz="2000" b="1" dirty="0">
                <a:latin typeface="+mj-lt"/>
              </a:rPr>
              <a:t>on behalf of the SPES target group</a:t>
            </a:r>
          </a:p>
          <a:p>
            <a:pPr algn="ctr"/>
            <a:r>
              <a:rPr lang="en-US" sz="1300" dirty="0">
                <a:latin typeface="+mj-lt"/>
              </a:rPr>
              <a:t>(</a:t>
            </a:r>
            <a:r>
              <a:rPr lang="en-US" sz="1300" b="1" u="sng" dirty="0">
                <a:latin typeface="+mj-lt"/>
              </a:rPr>
              <a:t>A. Andrighetto</a:t>
            </a:r>
            <a:r>
              <a:rPr lang="en-US" sz="1300" dirty="0">
                <a:latin typeface="+mj-lt"/>
              </a:rPr>
              <a:t>, S. Corradetti, M. Ballan, A. Monetti, G. Meneghetti, D. Scarpa, M. Rossignoli, F. D’Agostini, F. Borgna)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633833C-FFA6-4453-97B5-C59C157FF7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49" y="1389248"/>
            <a:ext cx="7799487" cy="44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84" y="834828"/>
            <a:ext cx="8468078" cy="537104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B95611A0-7ED0-445B-9868-96DDEDF91A60}"/>
              </a:ext>
            </a:extLst>
          </p:cNvPr>
          <p:cNvGrpSpPr/>
          <p:nvPr/>
        </p:nvGrpSpPr>
        <p:grpSpPr>
          <a:xfrm>
            <a:off x="224128" y="808899"/>
            <a:ext cx="8679660" cy="2409092"/>
            <a:chOff x="268088" y="3314699"/>
            <a:chExt cx="8679660" cy="2409092"/>
          </a:xfrm>
        </p:grpSpPr>
        <p:grpSp>
          <p:nvGrpSpPr>
            <p:cNvPr id="7" name="Gruppo 6"/>
            <p:cNvGrpSpPr/>
            <p:nvPr/>
          </p:nvGrpSpPr>
          <p:grpSpPr>
            <a:xfrm>
              <a:off x="268088" y="3314699"/>
              <a:ext cx="8679660" cy="2409092"/>
              <a:chOff x="256184" y="1840885"/>
              <a:chExt cx="8679660" cy="2409092"/>
            </a:xfrm>
          </p:grpSpPr>
          <p:sp>
            <p:nvSpPr>
              <p:cNvPr id="3" name="Rettangolo 2"/>
              <p:cNvSpPr/>
              <p:nvPr/>
            </p:nvSpPr>
            <p:spPr>
              <a:xfrm>
                <a:off x="256184" y="1840885"/>
                <a:ext cx="8679660" cy="2409092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Immagine 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0531" y="1903748"/>
                <a:ext cx="4152242" cy="1872000"/>
              </a:xfrm>
              <a:prstGeom prst="rect">
                <a:avLst/>
              </a:prstGeom>
            </p:spPr>
          </p:pic>
          <p:pic>
            <p:nvPicPr>
              <p:cNvPr id="68" name="Immagine 67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18011" y="1903747"/>
                <a:ext cx="4173692" cy="1872000"/>
              </a:xfrm>
              <a:prstGeom prst="rect">
                <a:avLst/>
              </a:prstGeom>
            </p:spPr>
          </p:pic>
        </p:grp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9530142F-C370-4D1F-83D4-666ADC1A12C1}"/>
                </a:ext>
              </a:extLst>
            </p:cNvPr>
            <p:cNvSpPr txBox="1"/>
            <p:nvPr/>
          </p:nvSpPr>
          <p:spPr>
            <a:xfrm>
              <a:off x="362435" y="5321218"/>
              <a:ext cx="41522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solidFill>
                    <a:srgbClr val="0070C0"/>
                  </a:solidFill>
                </a:rPr>
                <a:t>directly implemented (electrical-thermal FE model) 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5FEC5CF-6EEA-4420-ABDD-78BADD9ADACE}"/>
                </a:ext>
              </a:extLst>
            </p:cNvPr>
            <p:cNvSpPr txBox="1"/>
            <p:nvPr/>
          </p:nvSpPr>
          <p:spPr>
            <a:xfrm>
              <a:off x="4800601" y="5321218"/>
              <a:ext cx="39820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solidFill>
                    <a:srgbClr val="FFFF00"/>
                  </a:solidFill>
                </a:rPr>
                <a:t>power density tables import (from FLUKA model)</a:t>
              </a:r>
            </a:p>
          </p:txBody>
        </p:sp>
      </p:grp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id="{EEE73748-D1FC-4EA6-BFD9-AD6F0A49270E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10/32</a:t>
            </a:r>
          </a:p>
        </p:txBody>
      </p:sp>
    </p:spTree>
    <p:extLst>
      <p:ext uri="{BB962C8B-B14F-4D97-AF65-F5344CB8AC3E}">
        <p14:creationId xmlns:p14="http://schemas.microsoft.com/office/powerpoint/2010/main" val="346775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330962" y="1412344"/>
            <a:ext cx="5760640" cy="4464496"/>
            <a:chOff x="1619672" y="1196752"/>
            <a:chExt cx="5760640" cy="4464496"/>
          </a:xfrm>
        </p:grpSpPr>
        <p:sp>
          <p:nvSpPr>
            <p:cNvPr id="7" name="Rettangolo 6"/>
            <p:cNvSpPr/>
            <p:nvPr/>
          </p:nvSpPr>
          <p:spPr>
            <a:xfrm>
              <a:off x="1619672" y="1196752"/>
              <a:ext cx="5760640" cy="446449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1744663" y="1320801"/>
              <a:ext cx="5487988" cy="4243388"/>
              <a:chOff x="1099" y="832"/>
              <a:chExt cx="3457" cy="2673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6" y="839"/>
                <a:ext cx="3444" cy="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7"/>
              <p:cNvSpPr>
                <a:spLocks noEditPoints="1"/>
              </p:cNvSpPr>
              <p:nvPr/>
            </p:nvSpPr>
            <p:spPr bwMode="auto">
              <a:xfrm>
                <a:off x="1099" y="832"/>
                <a:ext cx="3457" cy="2089"/>
              </a:xfrm>
              <a:custGeom>
                <a:avLst/>
                <a:gdLst>
                  <a:gd name="T0" fmla="*/ 0 w 3457"/>
                  <a:gd name="T1" fmla="*/ 0 h 2089"/>
                  <a:gd name="T2" fmla="*/ 3457 w 3457"/>
                  <a:gd name="T3" fmla="*/ 0 h 2089"/>
                  <a:gd name="T4" fmla="*/ 3457 w 3457"/>
                  <a:gd name="T5" fmla="*/ 2089 h 2089"/>
                  <a:gd name="T6" fmla="*/ 0 w 3457"/>
                  <a:gd name="T7" fmla="*/ 2089 h 2089"/>
                  <a:gd name="T8" fmla="*/ 0 w 3457"/>
                  <a:gd name="T9" fmla="*/ 0 h 2089"/>
                  <a:gd name="T10" fmla="*/ 6 w 3457"/>
                  <a:gd name="T11" fmla="*/ 2086 h 2089"/>
                  <a:gd name="T12" fmla="*/ 3 w 3457"/>
                  <a:gd name="T13" fmla="*/ 2082 h 2089"/>
                  <a:gd name="T14" fmla="*/ 3454 w 3457"/>
                  <a:gd name="T15" fmla="*/ 2082 h 2089"/>
                  <a:gd name="T16" fmla="*/ 3451 w 3457"/>
                  <a:gd name="T17" fmla="*/ 2086 h 2089"/>
                  <a:gd name="T18" fmla="*/ 3451 w 3457"/>
                  <a:gd name="T19" fmla="*/ 4 h 2089"/>
                  <a:gd name="T20" fmla="*/ 3454 w 3457"/>
                  <a:gd name="T21" fmla="*/ 7 h 2089"/>
                  <a:gd name="T22" fmla="*/ 3 w 3457"/>
                  <a:gd name="T23" fmla="*/ 7 h 2089"/>
                  <a:gd name="T24" fmla="*/ 6 w 3457"/>
                  <a:gd name="T25" fmla="*/ 4 h 2089"/>
                  <a:gd name="T26" fmla="*/ 6 w 3457"/>
                  <a:gd name="T27" fmla="*/ 2086 h 2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7" h="2089">
                    <a:moveTo>
                      <a:pt x="0" y="0"/>
                    </a:moveTo>
                    <a:lnTo>
                      <a:pt x="3457" y="0"/>
                    </a:lnTo>
                    <a:lnTo>
                      <a:pt x="3457" y="2089"/>
                    </a:lnTo>
                    <a:lnTo>
                      <a:pt x="0" y="2089"/>
                    </a:lnTo>
                    <a:lnTo>
                      <a:pt x="0" y="0"/>
                    </a:lnTo>
                    <a:close/>
                    <a:moveTo>
                      <a:pt x="6" y="2086"/>
                    </a:moveTo>
                    <a:lnTo>
                      <a:pt x="3" y="2082"/>
                    </a:lnTo>
                    <a:lnTo>
                      <a:pt x="3454" y="2082"/>
                    </a:lnTo>
                    <a:lnTo>
                      <a:pt x="3451" y="2086"/>
                    </a:lnTo>
                    <a:lnTo>
                      <a:pt x="3451" y="4"/>
                    </a:lnTo>
                    <a:lnTo>
                      <a:pt x="3454" y="7"/>
                    </a:lnTo>
                    <a:lnTo>
                      <a:pt x="3" y="7"/>
                    </a:lnTo>
                    <a:lnTo>
                      <a:pt x="6" y="4"/>
                    </a:lnTo>
                    <a:lnTo>
                      <a:pt x="6" y="2086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3496" y="1292"/>
                <a:ext cx="163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 noEditPoints="1"/>
              </p:cNvSpPr>
              <p:nvPr/>
            </p:nvSpPr>
            <p:spPr bwMode="auto">
              <a:xfrm>
                <a:off x="3490" y="1285"/>
                <a:ext cx="175" cy="190"/>
              </a:xfrm>
              <a:custGeom>
                <a:avLst/>
                <a:gdLst>
                  <a:gd name="T0" fmla="*/ 0 w 175"/>
                  <a:gd name="T1" fmla="*/ 0 h 190"/>
                  <a:gd name="T2" fmla="*/ 175 w 175"/>
                  <a:gd name="T3" fmla="*/ 0 h 190"/>
                  <a:gd name="T4" fmla="*/ 175 w 175"/>
                  <a:gd name="T5" fmla="*/ 190 h 190"/>
                  <a:gd name="T6" fmla="*/ 0 w 175"/>
                  <a:gd name="T7" fmla="*/ 190 h 190"/>
                  <a:gd name="T8" fmla="*/ 0 w 175"/>
                  <a:gd name="T9" fmla="*/ 0 h 190"/>
                  <a:gd name="T10" fmla="*/ 13 w 175"/>
                  <a:gd name="T11" fmla="*/ 183 h 190"/>
                  <a:gd name="T12" fmla="*/ 6 w 175"/>
                  <a:gd name="T13" fmla="*/ 176 h 190"/>
                  <a:gd name="T14" fmla="*/ 169 w 175"/>
                  <a:gd name="T15" fmla="*/ 176 h 190"/>
                  <a:gd name="T16" fmla="*/ 162 w 175"/>
                  <a:gd name="T17" fmla="*/ 183 h 190"/>
                  <a:gd name="T18" fmla="*/ 162 w 175"/>
                  <a:gd name="T19" fmla="*/ 7 h 190"/>
                  <a:gd name="T20" fmla="*/ 169 w 175"/>
                  <a:gd name="T21" fmla="*/ 14 h 190"/>
                  <a:gd name="T22" fmla="*/ 6 w 175"/>
                  <a:gd name="T23" fmla="*/ 14 h 190"/>
                  <a:gd name="T24" fmla="*/ 13 w 175"/>
                  <a:gd name="T25" fmla="*/ 7 h 190"/>
                  <a:gd name="T26" fmla="*/ 13 w 175"/>
                  <a:gd name="T27" fmla="*/ 18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5" h="19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190"/>
                    </a:lnTo>
                    <a:lnTo>
                      <a:pt x="0" y="190"/>
                    </a:lnTo>
                    <a:lnTo>
                      <a:pt x="0" y="0"/>
                    </a:lnTo>
                    <a:close/>
                    <a:moveTo>
                      <a:pt x="13" y="183"/>
                    </a:moveTo>
                    <a:lnTo>
                      <a:pt x="6" y="176"/>
                    </a:lnTo>
                    <a:lnTo>
                      <a:pt x="169" y="176"/>
                    </a:lnTo>
                    <a:lnTo>
                      <a:pt x="162" y="183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6" y="14"/>
                    </a:lnTo>
                    <a:lnTo>
                      <a:pt x="13" y="7"/>
                    </a:lnTo>
                    <a:lnTo>
                      <a:pt x="13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3333" y="1301"/>
                <a:ext cx="126" cy="66"/>
              </a:xfrm>
              <a:custGeom>
                <a:avLst/>
                <a:gdLst>
                  <a:gd name="T0" fmla="*/ 120 w 126"/>
                  <a:gd name="T1" fmla="*/ 66 h 66"/>
                  <a:gd name="T2" fmla="*/ 28 w 126"/>
                  <a:gd name="T3" fmla="*/ 21 h 66"/>
                  <a:gd name="T4" fmla="*/ 34 w 126"/>
                  <a:gd name="T5" fmla="*/ 9 h 66"/>
                  <a:gd name="T6" fmla="*/ 126 w 126"/>
                  <a:gd name="T7" fmla="*/ 53 h 66"/>
                  <a:gd name="T8" fmla="*/ 120 w 126"/>
                  <a:gd name="T9" fmla="*/ 66 h 66"/>
                  <a:gd name="T10" fmla="*/ 28 w 126"/>
                  <a:gd name="T11" fmla="*/ 37 h 66"/>
                  <a:gd name="T12" fmla="*/ 0 w 126"/>
                  <a:gd name="T13" fmla="*/ 0 h 66"/>
                  <a:gd name="T14" fmla="*/ 46 w 126"/>
                  <a:gd name="T15" fmla="*/ 0 h 66"/>
                  <a:gd name="T16" fmla="*/ 28 w 126"/>
                  <a:gd name="T17" fmla="*/ 3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66">
                    <a:moveTo>
                      <a:pt x="120" y="66"/>
                    </a:moveTo>
                    <a:lnTo>
                      <a:pt x="28" y="21"/>
                    </a:lnTo>
                    <a:lnTo>
                      <a:pt x="34" y="9"/>
                    </a:lnTo>
                    <a:lnTo>
                      <a:pt x="126" y="53"/>
                    </a:lnTo>
                    <a:lnTo>
                      <a:pt x="120" y="66"/>
                    </a:lnTo>
                    <a:close/>
                    <a:moveTo>
                      <a:pt x="28" y="37"/>
                    </a:moveTo>
                    <a:lnTo>
                      <a:pt x="0" y="0"/>
                    </a:lnTo>
                    <a:lnTo>
                      <a:pt x="46" y="0"/>
                    </a:lnTo>
                    <a:lnTo>
                      <a:pt x="28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3551" y="1321"/>
                <a:ext cx="9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2045" y="2424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2038" y="2417"/>
                <a:ext cx="176" cy="190"/>
              </a:xfrm>
              <a:custGeom>
                <a:avLst/>
                <a:gdLst>
                  <a:gd name="T0" fmla="*/ 0 w 176"/>
                  <a:gd name="T1" fmla="*/ 0 h 190"/>
                  <a:gd name="T2" fmla="*/ 176 w 176"/>
                  <a:gd name="T3" fmla="*/ 0 h 190"/>
                  <a:gd name="T4" fmla="*/ 176 w 176"/>
                  <a:gd name="T5" fmla="*/ 190 h 190"/>
                  <a:gd name="T6" fmla="*/ 0 w 176"/>
                  <a:gd name="T7" fmla="*/ 190 h 190"/>
                  <a:gd name="T8" fmla="*/ 0 w 176"/>
                  <a:gd name="T9" fmla="*/ 0 h 190"/>
                  <a:gd name="T10" fmla="*/ 14 w 176"/>
                  <a:gd name="T11" fmla="*/ 183 h 190"/>
                  <a:gd name="T12" fmla="*/ 7 w 176"/>
                  <a:gd name="T13" fmla="*/ 176 h 190"/>
                  <a:gd name="T14" fmla="*/ 169 w 176"/>
                  <a:gd name="T15" fmla="*/ 176 h 190"/>
                  <a:gd name="T16" fmla="*/ 162 w 176"/>
                  <a:gd name="T17" fmla="*/ 183 h 190"/>
                  <a:gd name="T18" fmla="*/ 162 w 176"/>
                  <a:gd name="T19" fmla="*/ 7 h 190"/>
                  <a:gd name="T20" fmla="*/ 169 w 176"/>
                  <a:gd name="T21" fmla="*/ 14 h 190"/>
                  <a:gd name="T22" fmla="*/ 7 w 176"/>
                  <a:gd name="T23" fmla="*/ 14 h 190"/>
                  <a:gd name="T24" fmla="*/ 14 w 176"/>
                  <a:gd name="T25" fmla="*/ 7 h 190"/>
                  <a:gd name="T26" fmla="*/ 14 w 176"/>
                  <a:gd name="T27" fmla="*/ 18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0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90"/>
                    </a:lnTo>
                    <a:lnTo>
                      <a:pt x="0" y="190"/>
                    </a:lnTo>
                    <a:lnTo>
                      <a:pt x="0" y="0"/>
                    </a:lnTo>
                    <a:close/>
                    <a:moveTo>
                      <a:pt x="14" y="183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2" y="183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4"/>
              <p:cNvSpPr>
                <a:spLocks noEditPoints="1"/>
              </p:cNvSpPr>
              <p:nvPr/>
            </p:nvSpPr>
            <p:spPr bwMode="auto">
              <a:xfrm>
                <a:off x="2245" y="2378"/>
                <a:ext cx="277" cy="115"/>
              </a:xfrm>
              <a:custGeom>
                <a:avLst/>
                <a:gdLst>
                  <a:gd name="T0" fmla="*/ 0 w 277"/>
                  <a:gd name="T1" fmla="*/ 102 h 115"/>
                  <a:gd name="T2" fmla="*/ 242 w 277"/>
                  <a:gd name="T3" fmla="*/ 10 h 115"/>
                  <a:gd name="T4" fmla="*/ 247 w 277"/>
                  <a:gd name="T5" fmla="*/ 23 h 115"/>
                  <a:gd name="T6" fmla="*/ 5 w 277"/>
                  <a:gd name="T7" fmla="*/ 115 h 115"/>
                  <a:gd name="T8" fmla="*/ 0 w 277"/>
                  <a:gd name="T9" fmla="*/ 102 h 115"/>
                  <a:gd name="T10" fmla="*/ 231 w 277"/>
                  <a:gd name="T11" fmla="*/ 0 h 115"/>
                  <a:gd name="T12" fmla="*/ 277 w 277"/>
                  <a:gd name="T13" fmla="*/ 5 h 115"/>
                  <a:gd name="T14" fmla="*/ 246 w 277"/>
                  <a:gd name="T15" fmla="*/ 39 h 115"/>
                  <a:gd name="T16" fmla="*/ 231 w 277"/>
                  <a:gd name="T1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7" h="115">
                    <a:moveTo>
                      <a:pt x="0" y="102"/>
                    </a:moveTo>
                    <a:lnTo>
                      <a:pt x="242" y="10"/>
                    </a:lnTo>
                    <a:lnTo>
                      <a:pt x="247" y="23"/>
                    </a:lnTo>
                    <a:lnTo>
                      <a:pt x="5" y="115"/>
                    </a:lnTo>
                    <a:lnTo>
                      <a:pt x="0" y="102"/>
                    </a:lnTo>
                    <a:close/>
                    <a:moveTo>
                      <a:pt x="231" y="0"/>
                    </a:moveTo>
                    <a:lnTo>
                      <a:pt x="277" y="5"/>
                    </a:lnTo>
                    <a:lnTo>
                      <a:pt x="246" y="39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2100" y="2453"/>
                <a:ext cx="9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2808" y="2696"/>
                <a:ext cx="162" cy="17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2801" y="2689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4 w 176"/>
                  <a:gd name="T11" fmla="*/ 182 h 189"/>
                  <a:gd name="T12" fmla="*/ 7 w 176"/>
                  <a:gd name="T13" fmla="*/ 175 h 189"/>
                  <a:gd name="T14" fmla="*/ 169 w 176"/>
                  <a:gd name="T15" fmla="*/ 175 h 189"/>
                  <a:gd name="T16" fmla="*/ 162 w 176"/>
                  <a:gd name="T17" fmla="*/ 182 h 189"/>
                  <a:gd name="T18" fmla="*/ 162 w 176"/>
                  <a:gd name="T19" fmla="*/ 7 h 189"/>
                  <a:gd name="T20" fmla="*/ 169 w 176"/>
                  <a:gd name="T21" fmla="*/ 14 h 189"/>
                  <a:gd name="T22" fmla="*/ 7 w 176"/>
                  <a:gd name="T23" fmla="*/ 14 h 189"/>
                  <a:gd name="T24" fmla="*/ 14 w 176"/>
                  <a:gd name="T25" fmla="*/ 7 h 189"/>
                  <a:gd name="T26" fmla="*/ 14 w 176"/>
                  <a:gd name="T27" fmla="*/ 18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4" y="182"/>
                    </a:moveTo>
                    <a:lnTo>
                      <a:pt x="7" y="175"/>
                    </a:lnTo>
                    <a:lnTo>
                      <a:pt x="169" y="175"/>
                    </a:lnTo>
                    <a:lnTo>
                      <a:pt x="162" y="182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8"/>
              <p:cNvSpPr>
                <a:spLocks noEditPoints="1"/>
              </p:cNvSpPr>
              <p:nvPr/>
            </p:nvSpPr>
            <p:spPr bwMode="auto">
              <a:xfrm>
                <a:off x="3008" y="2622"/>
                <a:ext cx="345" cy="142"/>
              </a:xfrm>
              <a:custGeom>
                <a:avLst/>
                <a:gdLst>
                  <a:gd name="T0" fmla="*/ 0 w 345"/>
                  <a:gd name="T1" fmla="*/ 129 h 142"/>
                  <a:gd name="T2" fmla="*/ 310 w 345"/>
                  <a:gd name="T3" fmla="*/ 10 h 142"/>
                  <a:gd name="T4" fmla="*/ 315 w 345"/>
                  <a:gd name="T5" fmla="*/ 23 h 142"/>
                  <a:gd name="T6" fmla="*/ 5 w 345"/>
                  <a:gd name="T7" fmla="*/ 142 h 142"/>
                  <a:gd name="T8" fmla="*/ 0 w 345"/>
                  <a:gd name="T9" fmla="*/ 129 h 142"/>
                  <a:gd name="T10" fmla="*/ 299 w 345"/>
                  <a:gd name="T11" fmla="*/ 0 h 142"/>
                  <a:gd name="T12" fmla="*/ 345 w 345"/>
                  <a:gd name="T13" fmla="*/ 4 h 142"/>
                  <a:gd name="T14" fmla="*/ 314 w 345"/>
                  <a:gd name="T15" fmla="*/ 38 h 142"/>
                  <a:gd name="T16" fmla="*/ 299 w 345"/>
                  <a:gd name="T1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5" h="142">
                    <a:moveTo>
                      <a:pt x="0" y="129"/>
                    </a:moveTo>
                    <a:lnTo>
                      <a:pt x="310" y="10"/>
                    </a:lnTo>
                    <a:lnTo>
                      <a:pt x="315" y="23"/>
                    </a:lnTo>
                    <a:lnTo>
                      <a:pt x="5" y="142"/>
                    </a:lnTo>
                    <a:lnTo>
                      <a:pt x="0" y="129"/>
                    </a:lnTo>
                    <a:close/>
                    <a:moveTo>
                      <a:pt x="299" y="0"/>
                    </a:moveTo>
                    <a:lnTo>
                      <a:pt x="345" y="4"/>
                    </a:lnTo>
                    <a:lnTo>
                      <a:pt x="314" y="38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2862" y="2723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212" y="2057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"/>
              <p:cNvSpPr>
                <a:spLocks noEditPoints="1"/>
              </p:cNvSpPr>
              <p:nvPr/>
            </p:nvSpPr>
            <p:spPr bwMode="auto">
              <a:xfrm>
                <a:off x="1205" y="2051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4 w 176"/>
                  <a:gd name="T11" fmla="*/ 182 h 189"/>
                  <a:gd name="T12" fmla="*/ 7 w 176"/>
                  <a:gd name="T13" fmla="*/ 176 h 189"/>
                  <a:gd name="T14" fmla="*/ 169 w 176"/>
                  <a:gd name="T15" fmla="*/ 176 h 189"/>
                  <a:gd name="T16" fmla="*/ 162 w 176"/>
                  <a:gd name="T17" fmla="*/ 182 h 189"/>
                  <a:gd name="T18" fmla="*/ 162 w 176"/>
                  <a:gd name="T19" fmla="*/ 6 h 189"/>
                  <a:gd name="T20" fmla="*/ 169 w 176"/>
                  <a:gd name="T21" fmla="*/ 13 h 189"/>
                  <a:gd name="T22" fmla="*/ 7 w 176"/>
                  <a:gd name="T23" fmla="*/ 13 h 189"/>
                  <a:gd name="T24" fmla="*/ 14 w 176"/>
                  <a:gd name="T25" fmla="*/ 6 h 189"/>
                  <a:gd name="T26" fmla="*/ 14 w 176"/>
                  <a:gd name="T27" fmla="*/ 18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4" y="182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2" y="182"/>
                    </a:lnTo>
                    <a:lnTo>
                      <a:pt x="162" y="6"/>
                    </a:lnTo>
                    <a:lnTo>
                      <a:pt x="169" y="13"/>
                    </a:lnTo>
                    <a:lnTo>
                      <a:pt x="7" y="13"/>
                    </a:lnTo>
                    <a:lnTo>
                      <a:pt x="14" y="6"/>
                    </a:lnTo>
                    <a:lnTo>
                      <a:pt x="14" y="18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2"/>
              <p:cNvSpPr>
                <a:spLocks noEditPoints="1"/>
              </p:cNvSpPr>
              <p:nvPr/>
            </p:nvSpPr>
            <p:spPr bwMode="auto">
              <a:xfrm>
                <a:off x="1411" y="1926"/>
                <a:ext cx="300" cy="198"/>
              </a:xfrm>
              <a:custGeom>
                <a:avLst/>
                <a:gdLst>
                  <a:gd name="T0" fmla="*/ 0 w 300"/>
                  <a:gd name="T1" fmla="*/ 187 h 198"/>
                  <a:gd name="T2" fmla="*/ 267 w 300"/>
                  <a:gd name="T3" fmla="*/ 13 h 198"/>
                  <a:gd name="T4" fmla="*/ 275 w 300"/>
                  <a:gd name="T5" fmla="*/ 25 h 198"/>
                  <a:gd name="T6" fmla="*/ 7 w 300"/>
                  <a:gd name="T7" fmla="*/ 198 h 198"/>
                  <a:gd name="T8" fmla="*/ 0 w 300"/>
                  <a:gd name="T9" fmla="*/ 187 h 198"/>
                  <a:gd name="T10" fmla="*/ 254 w 300"/>
                  <a:gd name="T11" fmla="*/ 5 h 198"/>
                  <a:gd name="T12" fmla="*/ 300 w 300"/>
                  <a:gd name="T13" fmla="*/ 0 h 198"/>
                  <a:gd name="T14" fmla="*/ 277 w 300"/>
                  <a:gd name="T15" fmla="*/ 40 h 198"/>
                  <a:gd name="T16" fmla="*/ 254 w 300"/>
                  <a:gd name="T17" fmla="*/ 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8">
                    <a:moveTo>
                      <a:pt x="0" y="187"/>
                    </a:moveTo>
                    <a:lnTo>
                      <a:pt x="267" y="13"/>
                    </a:lnTo>
                    <a:lnTo>
                      <a:pt x="275" y="25"/>
                    </a:lnTo>
                    <a:lnTo>
                      <a:pt x="7" y="198"/>
                    </a:lnTo>
                    <a:lnTo>
                      <a:pt x="0" y="187"/>
                    </a:lnTo>
                    <a:close/>
                    <a:moveTo>
                      <a:pt x="254" y="5"/>
                    </a:moveTo>
                    <a:lnTo>
                      <a:pt x="300" y="0"/>
                    </a:lnTo>
                    <a:lnTo>
                      <a:pt x="277" y="40"/>
                    </a:lnTo>
                    <a:lnTo>
                      <a:pt x="254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267" y="2085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313" y="1525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306" y="1518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4 w 176"/>
                  <a:gd name="T11" fmla="*/ 183 h 189"/>
                  <a:gd name="T12" fmla="*/ 7 w 176"/>
                  <a:gd name="T13" fmla="*/ 176 h 189"/>
                  <a:gd name="T14" fmla="*/ 169 w 176"/>
                  <a:gd name="T15" fmla="*/ 176 h 189"/>
                  <a:gd name="T16" fmla="*/ 163 w 176"/>
                  <a:gd name="T17" fmla="*/ 183 h 189"/>
                  <a:gd name="T18" fmla="*/ 163 w 176"/>
                  <a:gd name="T19" fmla="*/ 7 h 189"/>
                  <a:gd name="T20" fmla="*/ 169 w 176"/>
                  <a:gd name="T21" fmla="*/ 14 h 189"/>
                  <a:gd name="T22" fmla="*/ 7 w 176"/>
                  <a:gd name="T23" fmla="*/ 14 h 189"/>
                  <a:gd name="T24" fmla="*/ 14 w 176"/>
                  <a:gd name="T25" fmla="*/ 7 h 189"/>
                  <a:gd name="T26" fmla="*/ 14 w 176"/>
                  <a:gd name="T27" fmla="*/ 183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4" y="183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3" y="183"/>
                    </a:lnTo>
                    <a:lnTo>
                      <a:pt x="163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6"/>
              <p:cNvSpPr>
                <a:spLocks noEditPoints="1"/>
              </p:cNvSpPr>
              <p:nvPr/>
            </p:nvSpPr>
            <p:spPr bwMode="auto">
              <a:xfrm>
                <a:off x="1515" y="1579"/>
                <a:ext cx="448" cy="113"/>
              </a:xfrm>
              <a:custGeom>
                <a:avLst/>
                <a:gdLst>
                  <a:gd name="T0" fmla="*/ 2 w 448"/>
                  <a:gd name="T1" fmla="*/ 0 h 113"/>
                  <a:gd name="T2" fmla="*/ 416 w 448"/>
                  <a:gd name="T3" fmla="*/ 87 h 113"/>
                  <a:gd name="T4" fmla="*/ 413 w 448"/>
                  <a:gd name="T5" fmla="*/ 101 h 113"/>
                  <a:gd name="T6" fmla="*/ 0 w 448"/>
                  <a:gd name="T7" fmla="*/ 14 h 113"/>
                  <a:gd name="T8" fmla="*/ 2 w 448"/>
                  <a:gd name="T9" fmla="*/ 0 h 113"/>
                  <a:gd name="T10" fmla="*/ 412 w 448"/>
                  <a:gd name="T11" fmla="*/ 73 h 113"/>
                  <a:gd name="T12" fmla="*/ 448 w 448"/>
                  <a:gd name="T13" fmla="*/ 101 h 113"/>
                  <a:gd name="T14" fmla="*/ 404 w 448"/>
                  <a:gd name="T15" fmla="*/ 113 h 113"/>
                  <a:gd name="T16" fmla="*/ 412 w 448"/>
                  <a:gd name="T17" fmla="*/ 7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8" h="113">
                    <a:moveTo>
                      <a:pt x="2" y="0"/>
                    </a:moveTo>
                    <a:lnTo>
                      <a:pt x="416" y="87"/>
                    </a:lnTo>
                    <a:lnTo>
                      <a:pt x="413" y="101"/>
                    </a:lnTo>
                    <a:lnTo>
                      <a:pt x="0" y="14"/>
                    </a:lnTo>
                    <a:lnTo>
                      <a:pt x="2" y="0"/>
                    </a:lnTo>
                    <a:close/>
                    <a:moveTo>
                      <a:pt x="412" y="73"/>
                    </a:moveTo>
                    <a:lnTo>
                      <a:pt x="448" y="101"/>
                    </a:lnTo>
                    <a:lnTo>
                      <a:pt x="404" y="113"/>
                    </a:lnTo>
                    <a:lnTo>
                      <a:pt x="412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1368" y="1554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3621" y="2090"/>
                <a:ext cx="162" cy="17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3614" y="2083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4 w 176"/>
                  <a:gd name="T11" fmla="*/ 182 h 189"/>
                  <a:gd name="T12" fmla="*/ 7 w 176"/>
                  <a:gd name="T13" fmla="*/ 175 h 189"/>
                  <a:gd name="T14" fmla="*/ 169 w 176"/>
                  <a:gd name="T15" fmla="*/ 175 h 189"/>
                  <a:gd name="T16" fmla="*/ 162 w 176"/>
                  <a:gd name="T17" fmla="*/ 182 h 189"/>
                  <a:gd name="T18" fmla="*/ 162 w 176"/>
                  <a:gd name="T19" fmla="*/ 7 h 189"/>
                  <a:gd name="T20" fmla="*/ 169 w 176"/>
                  <a:gd name="T21" fmla="*/ 14 h 189"/>
                  <a:gd name="T22" fmla="*/ 7 w 176"/>
                  <a:gd name="T23" fmla="*/ 14 h 189"/>
                  <a:gd name="T24" fmla="*/ 14 w 176"/>
                  <a:gd name="T25" fmla="*/ 7 h 189"/>
                  <a:gd name="T26" fmla="*/ 14 w 176"/>
                  <a:gd name="T27" fmla="*/ 18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4" y="182"/>
                    </a:moveTo>
                    <a:lnTo>
                      <a:pt x="7" y="175"/>
                    </a:lnTo>
                    <a:lnTo>
                      <a:pt x="169" y="175"/>
                    </a:lnTo>
                    <a:lnTo>
                      <a:pt x="162" y="182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0"/>
              <p:cNvSpPr>
                <a:spLocks noEditPoints="1"/>
              </p:cNvSpPr>
              <p:nvPr/>
            </p:nvSpPr>
            <p:spPr bwMode="auto">
              <a:xfrm>
                <a:off x="3822" y="2052"/>
                <a:ext cx="305" cy="106"/>
              </a:xfrm>
              <a:custGeom>
                <a:avLst/>
                <a:gdLst>
                  <a:gd name="T0" fmla="*/ 0 w 305"/>
                  <a:gd name="T1" fmla="*/ 93 h 106"/>
                  <a:gd name="T2" fmla="*/ 270 w 305"/>
                  <a:gd name="T3" fmla="*/ 11 h 106"/>
                  <a:gd name="T4" fmla="*/ 274 w 305"/>
                  <a:gd name="T5" fmla="*/ 24 h 106"/>
                  <a:gd name="T6" fmla="*/ 4 w 305"/>
                  <a:gd name="T7" fmla="*/ 106 h 106"/>
                  <a:gd name="T8" fmla="*/ 0 w 305"/>
                  <a:gd name="T9" fmla="*/ 93 h 106"/>
                  <a:gd name="T10" fmla="*/ 259 w 305"/>
                  <a:gd name="T11" fmla="*/ 0 h 106"/>
                  <a:gd name="T12" fmla="*/ 305 w 305"/>
                  <a:gd name="T13" fmla="*/ 8 h 106"/>
                  <a:gd name="T14" fmla="*/ 271 w 305"/>
                  <a:gd name="T15" fmla="*/ 40 h 106"/>
                  <a:gd name="T16" fmla="*/ 259 w 305"/>
                  <a:gd name="T1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5" h="106">
                    <a:moveTo>
                      <a:pt x="0" y="93"/>
                    </a:moveTo>
                    <a:lnTo>
                      <a:pt x="270" y="11"/>
                    </a:lnTo>
                    <a:lnTo>
                      <a:pt x="274" y="24"/>
                    </a:lnTo>
                    <a:lnTo>
                      <a:pt x="4" y="106"/>
                    </a:lnTo>
                    <a:lnTo>
                      <a:pt x="0" y="93"/>
                    </a:lnTo>
                    <a:close/>
                    <a:moveTo>
                      <a:pt x="259" y="0"/>
                    </a:moveTo>
                    <a:lnTo>
                      <a:pt x="305" y="8"/>
                    </a:lnTo>
                    <a:lnTo>
                      <a:pt x="271" y="4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3676" y="2117"/>
                <a:ext cx="9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4216" y="1331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3"/>
              <p:cNvSpPr>
                <a:spLocks noEditPoints="1"/>
              </p:cNvSpPr>
              <p:nvPr/>
            </p:nvSpPr>
            <p:spPr bwMode="auto">
              <a:xfrm>
                <a:off x="4209" y="1324"/>
                <a:ext cx="176" cy="190"/>
              </a:xfrm>
              <a:custGeom>
                <a:avLst/>
                <a:gdLst>
                  <a:gd name="T0" fmla="*/ 0 w 176"/>
                  <a:gd name="T1" fmla="*/ 0 h 190"/>
                  <a:gd name="T2" fmla="*/ 176 w 176"/>
                  <a:gd name="T3" fmla="*/ 0 h 190"/>
                  <a:gd name="T4" fmla="*/ 176 w 176"/>
                  <a:gd name="T5" fmla="*/ 190 h 190"/>
                  <a:gd name="T6" fmla="*/ 0 w 176"/>
                  <a:gd name="T7" fmla="*/ 190 h 190"/>
                  <a:gd name="T8" fmla="*/ 0 w 176"/>
                  <a:gd name="T9" fmla="*/ 0 h 190"/>
                  <a:gd name="T10" fmla="*/ 14 w 176"/>
                  <a:gd name="T11" fmla="*/ 183 h 190"/>
                  <a:gd name="T12" fmla="*/ 7 w 176"/>
                  <a:gd name="T13" fmla="*/ 176 h 190"/>
                  <a:gd name="T14" fmla="*/ 169 w 176"/>
                  <a:gd name="T15" fmla="*/ 176 h 190"/>
                  <a:gd name="T16" fmla="*/ 162 w 176"/>
                  <a:gd name="T17" fmla="*/ 183 h 190"/>
                  <a:gd name="T18" fmla="*/ 162 w 176"/>
                  <a:gd name="T19" fmla="*/ 7 h 190"/>
                  <a:gd name="T20" fmla="*/ 169 w 176"/>
                  <a:gd name="T21" fmla="*/ 14 h 190"/>
                  <a:gd name="T22" fmla="*/ 7 w 176"/>
                  <a:gd name="T23" fmla="*/ 14 h 190"/>
                  <a:gd name="T24" fmla="*/ 14 w 176"/>
                  <a:gd name="T25" fmla="*/ 7 h 190"/>
                  <a:gd name="T26" fmla="*/ 14 w 176"/>
                  <a:gd name="T27" fmla="*/ 18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0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90"/>
                    </a:lnTo>
                    <a:lnTo>
                      <a:pt x="0" y="190"/>
                    </a:lnTo>
                    <a:lnTo>
                      <a:pt x="0" y="0"/>
                    </a:lnTo>
                    <a:close/>
                    <a:moveTo>
                      <a:pt x="14" y="183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2" y="183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4"/>
              <p:cNvSpPr>
                <a:spLocks noEditPoints="1"/>
              </p:cNvSpPr>
              <p:nvPr/>
            </p:nvSpPr>
            <p:spPr bwMode="auto">
              <a:xfrm>
                <a:off x="3932" y="1385"/>
                <a:ext cx="246" cy="87"/>
              </a:xfrm>
              <a:custGeom>
                <a:avLst/>
                <a:gdLst>
                  <a:gd name="T0" fmla="*/ 246 w 246"/>
                  <a:gd name="T1" fmla="*/ 13 h 87"/>
                  <a:gd name="T2" fmla="*/ 35 w 246"/>
                  <a:gd name="T3" fmla="*/ 76 h 87"/>
                  <a:gd name="T4" fmla="*/ 32 w 246"/>
                  <a:gd name="T5" fmla="*/ 63 h 87"/>
                  <a:gd name="T6" fmla="*/ 242 w 246"/>
                  <a:gd name="T7" fmla="*/ 0 h 87"/>
                  <a:gd name="T8" fmla="*/ 246 w 246"/>
                  <a:gd name="T9" fmla="*/ 13 h 87"/>
                  <a:gd name="T10" fmla="*/ 46 w 246"/>
                  <a:gd name="T11" fmla="*/ 87 h 87"/>
                  <a:gd name="T12" fmla="*/ 0 w 246"/>
                  <a:gd name="T13" fmla="*/ 80 h 87"/>
                  <a:gd name="T14" fmla="*/ 34 w 246"/>
                  <a:gd name="T15" fmla="*/ 48 h 87"/>
                  <a:gd name="T16" fmla="*/ 46 w 246"/>
                  <a:gd name="T1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6" h="87">
                    <a:moveTo>
                      <a:pt x="246" y="13"/>
                    </a:moveTo>
                    <a:lnTo>
                      <a:pt x="35" y="76"/>
                    </a:lnTo>
                    <a:lnTo>
                      <a:pt x="32" y="63"/>
                    </a:lnTo>
                    <a:lnTo>
                      <a:pt x="242" y="0"/>
                    </a:lnTo>
                    <a:lnTo>
                      <a:pt x="246" y="13"/>
                    </a:lnTo>
                    <a:close/>
                    <a:moveTo>
                      <a:pt x="46" y="87"/>
                    </a:moveTo>
                    <a:lnTo>
                      <a:pt x="0" y="80"/>
                    </a:lnTo>
                    <a:lnTo>
                      <a:pt x="34" y="48"/>
                    </a:lnTo>
                    <a:lnTo>
                      <a:pt x="46" y="8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4270" y="1359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4291" y="1611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4284" y="1604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3 w 176"/>
                  <a:gd name="T11" fmla="*/ 183 h 189"/>
                  <a:gd name="T12" fmla="*/ 7 w 176"/>
                  <a:gd name="T13" fmla="*/ 176 h 189"/>
                  <a:gd name="T14" fmla="*/ 169 w 176"/>
                  <a:gd name="T15" fmla="*/ 176 h 189"/>
                  <a:gd name="T16" fmla="*/ 162 w 176"/>
                  <a:gd name="T17" fmla="*/ 183 h 189"/>
                  <a:gd name="T18" fmla="*/ 162 w 176"/>
                  <a:gd name="T19" fmla="*/ 7 h 189"/>
                  <a:gd name="T20" fmla="*/ 169 w 176"/>
                  <a:gd name="T21" fmla="*/ 13 h 189"/>
                  <a:gd name="T22" fmla="*/ 7 w 176"/>
                  <a:gd name="T23" fmla="*/ 13 h 189"/>
                  <a:gd name="T24" fmla="*/ 13 w 176"/>
                  <a:gd name="T25" fmla="*/ 7 h 189"/>
                  <a:gd name="T26" fmla="*/ 13 w 176"/>
                  <a:gd name="T27" fmla="*/ 183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3" y="183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2" y="183"/>
                    </a:lnTo>
                    <a:lnTo>
                      <a:pt x="162" y="7"/>
                    </a:lnTo>
                    <a:lnTo>
                      <a:pt x="169" y="13"/>
                    </a:lnTo>
                    <a:lnTo>
                      <a:pt x="7" y="13"/>
                    </a:lnTo>
                    <a:lnTo>
                      <a:pt x="13" y="7"/>
                    </a:lnTo>
                    <a:lnTo>
                      <a:pt x="13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8"/>
              <p:cNvSpPr>
                <a:spLocks noEditPoints="1"/>
              </p:cNvSpPr>
              <p:nvPr/>
            </p:nvSpPr>
            <p:spPr bwMode="auto">
              <a:xfrm>
                <a:off x="3936" y="1673"/>
                <a:ext cx="317" cy="131"/>
              </a:xfrm>
              <a:custGeom>
                <a:avLst/>
                <a:gdLst>
                  <a:gd name="T0" fmla="*/ 317 w 317"/>
                  <a:gd name="T1" fmla="*/ 13 h 131"/>
                  <a:gd name="T2" fmla="*/ 35 w 317"/>
                  <a:gd name="T3" fmla="*/ 120 h 131"/>
                  <a:gd name="T4" fmla="*/ 30 w 317"/>
                  <a:gd name="T5" fmla="*/ 107 h 131"/>
                  <a:gd name="T6" fmla="*/ 312 w 317"/>
                  <a:gd name="T7" fmla="*/ 0 h 131"/>
                  <a:gd name="T8" fmla="*/ 317 w 317"/>
                  <a:gd name="T9" fmla="*/ 13 h 131"/>
                  <a:gd name="T10" fmla="*/ 46 w 317"/>
                  <a:gd name="T11" fmla="*/ 131 h 131"/>
                  <a:gd name="T12" fmla="*/ 0 w 317"/>
                  <a:gd name="T13" fmla="*/ 126 h 131"/>
                  <a:gd name="T14" fmla="*/ 31 w 317"/>
                  <a:gd name="T15" fmla="*/ 92 h 131"/>
                  <a:gd name="T16" fmla="*/ 46 w 317"/>
                  <a:gd name="T1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7" h="131">
                    <a:moveTo>
                      <a:pt x="317" y="13"/>
                    </a:moveTo>
                    <a:lnTo>
                      <a:pt x="35" y="120"/>
                    </a:lnTo>
                    <a:lnTo>
                      <a:pt x="30" y="107"/>
                    </a:lnTo>
                    <a:lnTo>
                      <a:pt x="312" y="0"/>
                    </a:lnTo>
                    <a:lnTo>
                      <a:pt x="317" y="13"/>
                    </a:lnTo>
                    <a:close/>
                    <a:moveTo>
                      <a:pt x="46" y="131"/>
                    </a:moveTo>
                    <a:lnTo>
                      <a:pt x="0" y="126"/>
                    </a:lnTo>
                    <a:lnTo>
                      <a:pt x="31" y="92"/>
                    </a:lnTo>
                    <a:lnTo>
                      <a:pt x="46" y="13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4345" y="1638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1154" y="2968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1336" y="2968"/>
                <a:ext cx="108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Target vacuum chamber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1154" y="3104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1336" y="3104"/>
                <a:ext cx="110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Power supply connection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1154" y="3241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1336" y="3241"/>
                <a:ext cx="1324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Vacuum turbomolecular pump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1154" y="3377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1336" y="3377"/>
                <a:ext cx="79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Cooling water line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2856" y="2968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3038" y="2968"/>
                <a:ext cx="6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HT pyrometer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2856" y="3104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3038" y="3104"/>
                <a:ext cx="61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LT pyrometer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2856" y="3241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3038" y="3241"/>
                <a:ext cx="110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Kodial viewport (Ta tube)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2856" y="3377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3038" y="3377"/>
                <a:ext cx="1464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Kodial viewport (graphite window)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Gruppo 59"/>
          <p:cNvGrpSpPr/>
          <p:nvPr/>
        </p:nvGrpSpPr>
        <p:grpSpPr>
          <a:xfrm>
            <a:off x="4174651" y="1674976"/>
            <a:ext cx="4573351" cy="2205863"/>
            <a:chOff x="4167217" y="1531392"/>
            <a:chExt cx="4573351" cy="2205863"/>
          </a:xfrm>
        </p:grpSpPr>
        <p:pic>
          <p:nvPicPr>
            <p:cNvPr id="61" name="Immagine 6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6687" y="1556792"/>
              <a:ext cx="2363881" cy="2180463"/>
            </a:xfrm>
            <a:prstGeom prst="rect">
              <a:avLst/>
            </a:prstGeom>
            <a:ln w="25400">
              <a:solidFill>
                <a:srgbClr val="FF0000"/>
              </a:solidFill>
              <a:prstDash val="sysDash"/>
            </a:ln>
          </p:spPr>
        </p:pic>
        <p:sp>
          <p:nvSpPr>
            <p:cNvPr id="62" name="Rettangolo 61"/>
            <p:cNvSpPr/>
            <p:nvPr/>
          </p:nvSpPr>
          <p:spPr>
            <a:xfrm>
              <a:off x="4167217" y="2404139"/>
              <a:ext cx="937022" cy="925419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Connettore 1 2077"/>
            <p:cNvCxnSpPr/>
            <p:nvPr/>
          </p:nvCxnSpPr>
          <p:spPr>
            <a:xfrm>
              <a:off x="5104239" y="2408810"/>
              <a:ext cx="1272448" cy="132844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Connettore 1 115"/>
            <p:cNvCxnSpPr/>
            <p:nvPr/>
          </p:nvCxnSpPr>
          <p:spPr>
            <a:xfrm flipV="1">
              <a:off x="5119254" y="1531392"/>
              <a:ext cx="1254589" cy="178099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aphicFrame>
        <p:nvGraphicFramePr>
          <p:cNvPr id="65" name="Grafico 64"/>
          <p:cNvGraphicFramePr/>
          <p:nvPr>
            <p:extLst>
              <p:ext uri="{D42A27DB-BD31-4B8C-83A1-F6EECF244321}">
                <p14:modId xmlns:p14="http://schemas.microsoft.com/office/powerpoint/2010/main" val="215608876"/>
              </p:ext>
            </p:extLst>
          </p:nvPr>
        </p:nvGraphicFramePr>
        <p:xfrm>
          <a:off x="129075" y="2350511"/>
          <a:ext cx="4933469" cy="381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6" name="Grafico 65"/>
          <p:cNvGraphicFramePr/>
          <p:nvPr>
            <p:extLst>
              <p:ext uri="{D42A27DB-BD31-4B8C-83A1-F6EECF244321}">
                <p14:modId xmlns:p14="http://schemas.microsoft.com/office/powerpoint/2010/main" val="3212960569"/>
              </p:ext>
            </p:extLst>
          </p:nvPr>
        </p:nvGraphicFramePr>
        <p:xfrm>
          <a:off x="4081228" y="2060416"/>
          <a:ext cx="4933469" cy="381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036E367A-E022-457F-8980-86F4A087FAE2}"/>
              </a:ext>
            </a:extLst>
          </p:cNvPr>
          <p:cNvSpPr txBox="1"/>
          <p:nvPr/>
        </p:nvSpPr>
        <p:spPr>
          <a:xfrm>
            <a:off x="179512" y="779572"/>
            <a:ext cx="8784976" cy="36933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900" b="1" u="sng" dirty="0">
                <a:solidFill>
                  <a:srgbClr val="0070C0"/>
                </a:solidFill>
              </a:rPr>
              <a:t>Joule heating thermal load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dirty="0">
                <a:solidFill>
                  <a:srgbClr val="0070C0"/>
                </a:solidFill>
              </a:rPr>
              <a:t>(1300 A) to heat the target during the conditioning phase</a:t>
            </a:r>
          </a:p>
        </p:txBody>
      </p:sp>
      <p:sp>
        <p:nvSpPr>
          <p:cNvPr id="69" name="Segnaposto piè di pagina 4">
            <a:extLst>
              <a:ext uri="{FF2B5EF4-FFF2-40B4-BE49-F238E27FC236}">
                <a16:creationId xmlns:a16="http://schemas.microsoft.com/office/drawing/2014/main" id="{E9DEC686-A668-45C7-9DF2-F1FB85D3E68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11/32</a:t>
            </a:r>
          </a:p>
        </p:txBody>
      </p:sp>
    </p:spTree>
    <p:extLst>
      <p:ext uri="{BB962C8B-B14F-4D97-AF65-F5344CB8AC3E}">
        <p14:creationId xmlns:p14="http://schemas.microsoft.com/office/powerpoint/2010/main" val="1036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5" grpId="0">
        <p:bldAsOne/>
      </p:bldGraphic>
      <p:bldGraphic spid="6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61984" y="1440278"/>
            <a:ext cx="4266000" cy="4824000"/>
            <a:chOff x="3707904" y="1269928"/>
            <a:chExt cx="4266000" cy="4824000"/>
          </a:xfrm>
        </p:grpSpPr>
        <p:sp>
          <p:nvSpPr>
            <p:cNvPr id="7" name="Rettangolo 6"/>
            <p:cNvSpPr/>
            <p:nvPr/>
          </p:nvSpPr>
          <p:spPr>
            <a:xfrm>
              <a:off x="3707904" y="1269928"/>
              <a:ext cx="4266000" cy="48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1350592"/>
              <a:ext cx="4117929" cy="4679928"/>
            </a:xfrm>
            <a:prstGeom prst="rect">
              <a:avLst/>
            </a:prstGeom>
            <a:noFill/>
          </p:spPr>
        </p:pic>
      </p:grpSp>
      <p:grpSp>
        <p:nvGrpSpPr>
          <p:cNvPr id="9" name="Gruppo 8"/>
          <p:cNvGrpSpPr/>
          <p:nvPr/>
        </p:nvGrpSpPr>
        <p:grpSpPr>
          <a:xfrm>
            <a:off x="4499992" y="1439742"/>
            <a:ext cx="4464000" cy="4824000"/>
            <a:chOff x="4499992" y="1268760"/>
            <a:chExt cx="4464000" cy="4824000"/>
          </a:xfrm>
        </p:grpSpPr>
        <p:sp>
          <p:nvSpPr>
            <p:cNvPr id="10" name="Rettangolo 9"/>
            <p:cNvSpPr/>
            <p:nvPr/>
          </p:nvSpPr>
          <p:spPr>
            <a:xfrm>
              <a:off x="4499992" y="1268760"/>
              <a:ext cx="4464000" cy="48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1317670"/>
              <a:ext cx="4320000" cy="2255346"/>
            </a:xfrm>
            <a:prstGeom prst="rect">
              <a:avLst/>
            </a:prstGeom>
          </p:spPr>
        </p:pic>
        <p:pic>
          <p:nvPicPr>
            <p:cNvPr id="12" name="Picture 2" descr="C:\Documents and Settings\Mattia\Desktop\TESI_DI_DOTTORATO\CHAPTER_3\support_material\INFN_SPES_0022_NEW-TARGET_CURR+PROT\HEATER_PR_BEA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573016"/>
              <a:ext cx="3204000" cy="2407974"/>
            </a:xfrm>
            <a:prstGeom prst="rect">
              <a:avLst/>
            </a:prstGeom>
            <a:noFill/>
          </p:spPr>
        </p:pic>
      </p:grpSp>
      <p:sp>
        <p:nvSpPr>
          <p:cNvPr id="13" name="CasellaDiTesto 12"/>
          <p:cNvSpPr txBox="1"/>
          <p:nvPr/>
        </p:nvSpPr>
        <p:spPr>
          <a:xfrm>
            <a:off x="161984" y="710334"/>
            <a:ext cx="8802008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n-US" sz="2000" b="1" u="sng" dirty="0">
                <a:solidFill>
                  <a:srgbClr val="FFFF00"/>
                </a:solidFill>
              </a:rPr>
              <a:t>Proton beam thermal load</a:t>
            </a:r>
            <a:r>
              <a:rPr lang="en-US" sz="2000" dirty="0">
                <a:solidFill>
                  <a:srgbClr val="FFFF00"/>
                </a:solidFill>
              </a:rPr>
              <a:t>: 40 MeV, 0.2 mA (≈ 8 kW) (power density input for the Finite Element model calculated by means of particle physics MonteCarlo codes)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1EDCEB-A546-43AB-936E-5232E42B1328}"/>
              </a:ext>
            </a:extLst>
          </p:cNvPr>
          <p:cNvSpPr txBox="1"/>
          <p:nvPr/>
        </p:nvSpPr>
        <p:spPr>
          <a:xfrm>
            <a:off x="5090749" y="1459398"/>
            <a:ext cx="2461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u="sng" dirty="0"/>
              <a:t>TEMPERATURE DISTRIBUTION</a:t>
            </a:r>
            <a:r>
              <a:rPr lang="it-IT" sz="1200" dirty="0"/>
              <a:t> [°C]</a:t>
            </a:r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B0497079-09CF-4E0F-97ED-3139978A82FE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12/32</a:t>
            </a:r>
          </a:p>
        </p:txBody>
      </p:sp>
    </p:spTree>
    <p:extLst>
      <p:ext uri="{BB962C8B-B14F-4D97-AF65-F5344CB8AC3E}">
        <p14:creationId xmlns:p14="http://schemas.microsoft.com/office/powerpoint/2010/main" val="1675052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463" y="3771900"/>
            <a:ext cx="3875622" cy="25152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6" y="1091149"/>
            <a:ext cx="5000903" cy="2609505"/>
          </a:xfrm>
          <a:prstGeom prst="rect">
            <a:avLst/>
          </a:prstGeom>
        </p:spPr>
      </p:pic>
      <p:sp>
        <p:nvSpPr>
          <p:cNvPr id="48" name="Text Box 13">
            <a:extLst>
              <a:ext uri="{FF2B5EF4-FFF2-40B4-BE49-F238E27FC236}">
                <a16:creationId xmlns:a16="http://schemas.microsoft.com/office/drawing/2014/main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7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u="sng" dirty="0"/>
              <a:t>homemade materials for the target disks (strong R&amp;D activity required)</a:t>
            </a:r>
            <a:endParaRPr kumimoji="1"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 Box 13">
            <a:extLst>
              <a:ext uri="{FF2B5EF4-FFF2-40B4-BE49-F238E27FC236}">
                <a16:creationId xmlns:a16="http://schemas.microsoft.com/office/drawing/2014/main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922" y="1092322"/>
            <a:ext cx="3897017" cy="2600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sz="2000" b="1" u="sng" dirty="0"/>
              <a:t>main requirements for ISOL target materials @ high temperatures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open porosity and reduced grain size</a:t>
            </a:r>
            <a:r>
              <a:rPr kumimoji="1" lang="en-US" sz="1200" dirty="0">
                <a:solidFill>
                  <a:srgbClr val="FF0000"/>
                </a:solidFill>
              </a:rPr>
              <a:t> </a:t>
            </a:r>
            <a:r>
              <a:rPr kumimoji="1" lang="en-US" sz="1200" dirty="0"/>
              <a:t>(diffusion &amp; effusion)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low vapor pressure</a:t>
            </a:r>
            <a:r>
              <a:rPr kumimoji="1" lang="en-US" sz="1400" b="1" dirty="0"/>
              <a:t> </a:t>
            </a:r>
            <a:r>
              <a:rPr kumimoji="1" lang="en-US" sz="1200" dirty="0"/>
              <a:t>(low gas load in the ion source and long term stability at high temperature)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high emissivity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high thermal conductivity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good mechanical properties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79" y="3812540"/>
            <a:ext cx="1925810" cy="2221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6" name="Immagine 7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605" y="4817426"/>
            <a:ext cx="2232735" cy="1152525"/>
          </a:xfrm>
          <a:prstGeom prst="rect">
            <a:avLst/>
          </a:prstGeom>
        </p:spPr>
      </p:pic>
      <p:sp>
        <p:nvSpPr>
          <p:cNvPr id="77" name="Text Box 13">
            <a:extLst>
              <a:ext uri="{FF2B5EF4-FFF2-40B4-BE49-F238E27FC236}">
                <a16:creationId xmlns:a16="http://schemas.microsoft.com/office/drawing/2014/main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170" y="3803015"/>
            <a:ext cx="2383546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sz="1400" b="1" dirty="0"/>
              <a:t>total isotope yield</a:t>
            </a:r>
            <a:r>
              <a:rPr kumimoji="1" lang="en-US" sz="1400" dirty="0"/>
              <a:t> deeply affected by </a:t>
            </a:r>
            <a:r>
              <a:rPr kumimoji="1" lang="en-US" sz="1400" b="1" u="sng" dirty="0">
                <a:solidFill>
                  <a:srgbClr val="FF0000"/>
                </a:solidFill>
              </a:rPr>
              <a:t>open porosity </a:t>
            </a:r>
            <a:r>
              <a:rPr kumimoji="1" lang="en-US" sz="1400" dirty="0"/>
              <a:t>(diffusion/effusion processes)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1795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target: </a:t>
            </a:r>
            <a:r>
              <a:rPr kumimoji="1" lang="en-US" sz="2600" dirty="0"/>
              <a:t>material characterization @ HT</a:t>
            </a:r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6486831" y="2943225"/>
            <a:ext cx="657224" cy="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 flipV="1">
            <a:off x="7220255" y="3238500"/>
            <a:ext cx="65722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 flipV="1">
            <a:off x="7344385" y="3533775"/>
            <a:ext cx="657224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4">
            <a:extLst>
              <a:ext uri="{FF2B5EF4-FFF2-40B4-BE49-F238E27FC236}">
                <a16:creationId xmlns:a16="http://schemas.microsoft.com/office/drawing/2014/main" id="{260198E4-A4DF-4B07-8AF9-917F75C8AABC}"/>
              </a:ext>
            </a:extLst>
          </p:cNvPr>
          <p:cNvSpPr txBox="1">
            <a:spLocks/>
          </p:cNvSpPr>
          <p:nvPr/>
        </p:nvSpPr>
        <p:spPr>
          <a:xfrm>
            <a:off x="52202" y="6082913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u="sng" dirty="0">
                <a:solidFill>
                  <a:prstClr val="black"/>
                </a:solidFill>
                <a:latin typeface="Calibri"/>
              </a:rPr>
              <a:t>Courtesy of Stefano Corradetti</a:t>
            </a:r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id="{D052BB11-9A04-4268-BE37-83903EBF5FC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13/32</a:t>
            </a:r>
          </a:p>
        </p:txBody>
      </p:sp>
    </p:spTree>
    <p:extLst>
      <p:ext uri="{BB962C8B-B14F-4D97-AF65-F5344CB8AC3E}">
        <p14:creationId xmlns:p14="http://schemas.microsoft.com/office/powerpoint/2010/main" val="418124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8E2017B-0A0B-45C2-B19C-30EB352B5FCF}"/>
              </a:ext>
            </a:extLst>
          </p:cNvPr>
          <p:cNvSpPr txBox="1"/>
          <p:nvPr/>
        </p:nvSpPr>
        <p:spPr>
          <a:xfrm>
            <a:off x="0" y="62625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u="sng" dirty="0">
                <a:latin typeface="+mn-lt"/>
              </a:rPr>
              <a:t>Emissivity </a:t>
            </a:r>
            <a:r>
              <a:rPr lang="en-US" b="1" u="sng" dirty="0">
                <a:latin typeface="Symbol" panose="05050102010706020507" pitchFamily="18" charset="2"/>
              </a:rPr>
              <a:t>e</a:t>
            </a:r>
            <a:r>
              <a:rPr lang="en-US" sz="1600" u="sng" dirty="0">
                <a:latin typeface="+mn-lt"/>
              </a:rPr>
              <a:t> (th. radiation) and thermal conductivity </a:t>
            </a:r>
            <a:r>
              <a:rPr lang="en-US" b="1" u="sng" dirty="0">
                <a:latin typeface="Symbol" panose="05050102010706020507" pitchFamily="18" charset="2"/>
              </a:rPr>
              <a:t>l</a:t>
            </a:r>
            <a:r>
              <a:rPr lang="en-US" sz="1600" u="sng" dirty="0">
                <a:latin typeface="+mn-lt"/>
              </a:rPr>
              <a:t> (th. conduction) control the target temperature field</a:t>
            </a:r>
          </a:p>
          <a:p>
            <a:pPr algn="ctr">
              <a:lnSpc>
                <a:spcPct val="150000"/>
              </a:lnSpc>
            </a:pPr>
            <a:r>
              <a:rPr lang="en-US" sz="1600" u="sng" dirty="0"/>
              <a:t>Temperature gradients generate stress states and a good tensile/compressive strength </a:t>
            </a:r>
            <a:r>
              <a:rPr lang="el-GR" b="1" u="sng" dirty="0"/>
              <a:t>σ</a:t>
            </a:r>
            <a:r>
              <a:rPr lang="it-IT" b="1" u="sng" baseline="-25000" dirty="0"/>
              <a:t>TS</a:t>
            </a:r>
            <a:r>
              <a:rPr lang="en-US" sz="1600" u="sng" dirty="0"/>
              <a:t> is required</a:t>
            </a:r>
            <a:endParaRPr lang="en-US" sz="1600" u="sng" dirty="0">
              <a:latin typeface="+mn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562E6E-AD08-423B-ABB7-ED70D0C868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61" y="1644435"/>
            <a:ext cx="7749677" cy="4523867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946852" y="776750"/>
            <a:ext cx="3032571" cy="3144486"/>
            <a:chOff x="946852" y="776750"/>
            <a:chExt cx="3032571" cy="3144486"/>
          </a:xfrm>
        </p:grpSpPr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1406984" y="2236034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7D433F54-CE8B-4DCE-BC24-DEFAFC137E19}"/>
                </a:ext>
              </a:extLst>
            </p:cNvPr>
            <p:cNvSpPr/>
            <p:nvPr/>
          </p:nvSpPr>
          <p:spPr>
            <a:xfrm>
              <a:off x="946852" y="776750"/>
              <a:ext cx="288000" cy="28800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1834671" y="2295508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2254701" y="2416034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2689599" y="2565122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3117062" y="2813204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3544525" y="3143468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29155299-FAC4-4387-958C-626B01531BD2}"/>
                </a:ext>
              </a:extLst>
            </p:cNvPr>
            <p:cNvCxnSpPr/>
            <p:nvPr/>
          </p:nvCxnSpPr>
          <p:spPr>
            <a:xfrm>
              <a:off x="3979423" y="3561236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8"/>
          <p:cNvGrpSpPr/>
          <p:nvPr/>
        </p:nvGrpSpPr>
        <p:grpSpPr>
          <a:xfrm>
            <a:off x="5263231" y="1167798"/>
            <a:ext cx="2880000" cy="793744"/>
            <a:chOff x="5263231" y="1167798"/>
            <a:chExt cx="2880000" cy="793744"/>
          </a:xfrm>
        </p:grpSpPr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FC11F647-0F1F-4819-951A-9C0C1D3EE2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3231" y="1961542"/>
              <a:ext cx="2880000" cy="0"/>
            </a:xfrm>
            <a:prstGeom prst="straightConnector1">
              <a:avLst/>
            </a:prstGeom>
            <a:ln w="41275" cmpd="sng">
              <a:solidFill>
                <a:srgbClr val="FFC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7D433F54-CE8B-4DCE-BC24-DEFAFC137E19}"/>
                </a:ext>
              </a:extLst>
            </p:cNvPr>
            <p:cNvSpPr/>
            <p:nvPr/>
          </p:nvSpPr>
          <p:spPr>
            <a:xfrm>
              <a:off x="7485399" y="1167798"/>
              <a:ext cx="396000" cy="360000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406984" y="770229"/>
            <a:ext cx="3270098" cy="3154724"/>
            <a:chOff x="1406984" y="770229"/>
            <a:chExt cx="3270098" cy="3154724"/>
          </a:xfrm>
        </p:grpSpPr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393AEA56-4CAA-448F-982A-BF341601A017}"/>
                </a:ext>
              </a:extLst>
            </p:cNvPr>
            <p:cNvCxnSpPr>
              <a:cxnSpLocks/>
            </p:cNvCxnSpPr>
            <p:nvPr/>
          </p:nvCxnSpPr>
          <p:spPr>
            <a:xfrm>
              <a:off x="4389082" y="2174980"/>
              <a:ext cx="0" cy="1723954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7D433F54-CE8B-4DCE-BC24-DEFAFC137E19}"/>
                </a:ext>
              </a:extLst>
            </p:cNvPr>
            <p:cNvSpPr/>
            <p:nvPr/>
          </p:nvSpPr>
          <p:spPr>
            <a:xfrm>
              <a:off x="4389082" y="770229"/>
              <a:ext cx="288000" cy="2880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diritto 5"/>
            <p:cNvCxnSpPr/>
            <p:nvPr/>
          </p:nvCxnSpPr>
          <p:spPr>
            <a:xfrm>
              <a:off x="1406984" y="2155902"/>
              <a:ext cx="30240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>
            <a:xfrm>
              <a:off x="1406984" y="3924953"/>
              <a:ext cx="30240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egnaposto piè di pagina 4">
            <a:extLst>
              <a:ext uri="{FF2B5EF4-FFF2-40B4-BE49-F238E27FC236}">
                <a16:creationId xmlns:a16="http://schemas.microsoft.com/office/drawing/2014/main" id="{8293F827-4543-4CF4-B5F2-FF93342F9498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14/32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1795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target: </a:t>
            </a:r>
            <a:r>
              <a:rPr kumimoji="1" lang="en-US" sz="2600" dirty="0"/>
              <a:t>material characterization @ HT</a:t>
            </a:r>
          </a:p>
        </p:txBody>
      </p:sp>
    </p:spTree>
    <p:extLst>
      <p:ext uri="{BB962C8B-B14F-4D97-AF65-F5344CB8AC3E}">
        <p14:creationId xmlns:p14="http://schemas.microsoft.com/office/powerpoint/2010/main" val="20645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e 15">
            <a:extLst>
              <a:ext uri="{FF2B5EF4-FFF2-40B4-BE49-F238E27FC236}">
                <a16:creationId xmlns:a16="http://schemas.microsoft.com/office/drawing/2014/main" id="{7D433F54-CE8B-4DCE-BC24-DEFAFC137E19}"/>
              </a:ext>
            </a:extLst>
          </p:cNvPr>
          <p:cNvSpPr/>
          <p:nvPr/>
        </p:nvSpPr>
        <p:spPr>
          <a:xfrm>
            <a:off x="1690671" y="5420242"/>
            <a:ext cx="288000" cy="288000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7D433F54-CE8B-4DCE-BC24-DEFAFC137E19}"/>
              </a:ext>
            </a:extLst>
          </p:cNvPr>
          <p:cNvSpPr/>
          <p:nvPr/>
        </p:nvSpPr>
        <p:spPr>
          <a:xfrm>
            <a:off x="1674425" y="5782111"/>
            <a:ext cx="288000" cy="288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682438D-55F9-4E7A-A360-925AB73726F9}"/>
              </a:ext>
            </a:extLst>
          </p:cNvPr>
          <p:cNvSpPr/>
          <p:nvPr/>
        </p:nvSpPr>
        <p:spPr>
          <a:xfrm>
            <a:off x="3131841" y="5793112"/>
            <a:ext cx="5904655" cy="27699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Manzolaro, S. Corradetti, A. Andrighetto, L. Ferrari, Rev. Sci. Instrum. 84, (2013) 054902</a:t>
            </a:r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7B3D420-D210-4E6A-BD2F-6AD657E4AB7A}"/>
              </a:ext>
            </a:extLst>
          </p:cNvPr>
          <p:cNvSpPr/>
          <p:nvPr/>
        </p:nvSpPr>
        <p:spPr>
          <a:xfrm>
            <a:off x="3128847" y="5422039"/>
            <a:ext cx="4971546" cy="27699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L. Biasetto, M. Manzolaro, A. Andrighetto, Eur. Phys. J. A 38 (2008) 167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171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E8B011-D38C-4CD9-9414-5F54D87A9526}"/>
              </a:ext>
            </a:extLst>
          </p:cNvPr>
          <p:cNvSpPr txBox="1"/>
          <p:nvPr/>
        </p:nvSpPr>
        <p:spPr>
          <a:xfrm>
            <a:off x="936105" y="5402294"/>
            <a:ext cx="219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+mn-lt"/>
              </a:rPr>
              <a:t>Emissivity </a:t>
            </a:r>
            <a:r>
              <a:rPr lang="en-US" sz="1400" b="1" u="sng" dirty="0">
                <a:latin typeface="Symbol" panose="05050102010706020507" pitchFamily="18" charset="2"/>
              </a:rPr>
              <a:t>e</a:t>
            </a:r>
            <a:r>
              <a:rPr lang="en-US" sz="1400" u="sng" dirty="0">
                <a:latin typeface="+mn-lt"/>
              </a:rPr>
              <a:t> meas. method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55CCBF-3E02-4EE4-BF76-1B1305BA0927}"/>
              </a:ext>
            </a:extLst>
          </p:cNvPr>
          <p:cNvSpPr txBox="1"/>
          <p:nvPr/>
        </p:nvSpPr>
        <p:spPr>
          <a:xfrm>
            <a:off x="107505" y="5762334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+mn-lt"/>
              </a:rPr>
              <a:t>Thermal conductivity </a:t>
            </a:r>
            <a:r>
              <a:rPr lang="en-US" sz="1400" b="1" u="sng" dirty="0">
                <a:latin typeface="Symbol" panose="05050102010706020507" pitchFamily="18" charset="2"/>
              </a:rPr>
              <a:t>l</a:t>
            </a:r>
            <a:r>
              <a:rPr lang="en-US" sz="1400" u="sng" dirty="0">
                <a:latin typeface="+mn-lt"/>
              </a:rPr>
              <a:t> meas. method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9783A02-FA52-4E63-9F3D-4468C60BDE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05" y="931905"/>
            <a:ext cx="6364856" cy="4225287"/>
          </a:xfrm>
          <a:prstGeom prst="rect">
            <a:avLst/>
          </a:prstGeom>
        </p:spPr>
      </p:pic>
      <p:sp>
        <p:nvSpPr>
          <p:cNvPr id="19" name="Segnaposto piè di pagina 4">
            <a:extLst>
              <a:ext uri="{FF2B5EF4-FFF2-40B4-BE49-F238E27FC236}">
                <a16:creationId xmlns:a16="http://schemas.microsoft.com/office/drawing/2014/main" id="{1031705A-EFA7-4169-B234-BC76B58E23A2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15/32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76" y="770091"/>
            <a:ext cx="8474766" cy="550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</p:pic>
      <p:sp>
        <p:nvSpPr>
          <p:cNvPr id="28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1795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target: </a:t>
            </a:r>
            <a:r>
              <a:rPr kumimoji="1" lang="en-US" sz="2600" dirty="0"/>
              <a:t>material characterization @ HT</a:t>
            </a:r>
          </a:p>
        </p:txBody>
      </p:sp>
    </p:spTree>
    <p:extLst>
      <p:ext uri="{BB962C8B-B14F-4D97-AF65-F5344CB8AC3E}">
        <p14:creationId xmlns:p14="http://schemas.microsoft.com/office/powerpoint/2010/main" val="39896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1">
            <a:extLst>
              <a:ext uri="{FF2B5EF4-FFF2-40B4-BE49-F238E27FC236}">
                <a16:creationId xmlns:a16="http://schemas.microsoft.com/office/drawing/2014/main" id="{FFF53384-D001-4F18-91AE-9AABE7509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7403" y="832961"/>
            <a:ext cx="3240000" cy="3245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248590" y="1639326"/>
            <a:ext cx="5263998" cy="2447487"/>
            <a:chOff x="191835" y="4006538"/>
            <a:chExt cx="4936783" cy="229534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24EA344-112B-4AD2-ACA8-764C8273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835" y="4006538"/>
              <a:ext cx="4936783" cy="2295349"/>
            </a:xfrm>
            <a:prstGeom prst="rect">
              <a:avLst/>
            </a:prstGeom>
          </p:spPr>
        </p:pic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AB767765-9CE9-4C36-BB10-088CCA1EE23D}"/>
                </a:ext>
              </a:extLst>
            </p:cNvPr>
            <p:cNvCxnSpPr/>
            <p:nvPr/>
          </p:nvCxnSpPr>
          <p:spPr>
            <a:xfrm flipV="1">
              <a:off x="737984" y="5667768"/>
              <a:ext cx="4140000" cy="0"/>
            </a:xfrm>
            <a:prstGeom prst="line">
              <a:avLst/>
            </a:prstGeom>
            <a:ln w="158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98513C1-22F0-4E00-8B4C-957A29BC8E10}"/>
                </a:ext>
              </a:extLst>
            </p:cNvPr>
            <p:cNvSpPr txBox="1"/>
            <p:nvPr/>
          </p:nvSpPr>
          <p:spPr>
            <a:xfrm>
              <a:off x="805998" y="5418010"/>
              <a:ext cx="41399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rgbClr val="00B050"/>
                  </a:solidFill>
                </a:rPr>
                <a:t>average stress level during operation with primary beam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959B8A61-9851-426E-9B48-9030D198AB86}"/>
                </a:ext>
              </a:extLst>
            </p:cNvPr>
            <p:cNvCxnSpPr/>
            <p:nvPr/>
          </p:nvCxnSpPr>
          <p:spPr>
            <a:xfrm flipH="1">
              <a:off x="2166259" y="5138777"/>
              <a:ext cx="0" cy="3240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7C27E1C6-EFBB-4B50-8B9B-8C56AEFEE7A0}"/>
                </a:ext>
              </a:extLst>
            </p:cNvPr>
            <p:cNvCxnSpPr/>
            <p:nvPr/>
          </p:nvCxnSpPr>
          <p:spPr>
            <a:xfrm flipH="1">
              <a:off x="2753192" y="5101567"/>
              <a:ext cx="0" cy="3600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A43D0BB9-B02A-4DF6-AD19-0BD6C75F2B12}"/>
                </a:ext>
              </a:extLst>
            </p:cNvPr>
            <p:cNvCxnSpPr/>
            <p:nvPr/>
          </p:nvCxnSpPr>
          <p:spPr>
            <a:xfrm flipH="1">
              <a:off x="3340124" y="5046466"/>
              <a:ext cx="0" cy="3960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/>
          <p:cNvSpPr txBox="1"/>
          <p:nvPr/>
        </p:nvSpPr>
        <p:spPr>
          <a:xfrm>
            <a:off x="258921" y="817087"/>
            <a:ext cx="5253668" cy="66941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C000"/>
                </a:solidFill>
              </a:rPr>
              <a:t>A new method to estimate the Tensile Strength @ HT (Silicon Carbide)</a:t>
            </a:r>
          </a:p>
          <a:p>
            <a:r>
              <a:rPr lang="en-US" sz="1200" dirty="0"/>
              <a:t>SiC disk (Hexoloy SA) – Matteo Sturaro master’s thesis, University of Padova</a:t>
            </a:r>
          </a:p>
          <a:p>
            <a:r>
              <a:rPr lang="en-US" sz="1200" dirty="0"/>
              <a:t>Supervisors: G. Meneghetti, A. Andrighetto, M. Manzolaro, M. Ballan</a:t>
            </a:r>
          </a:p>
        </p:txBody>
      </p:sp>
      <p:pic>
        <p:nvPicPr>
          <p:cNvPr id="19" name="Immagine 41" descr="image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21" y="4331912"/>
            <a:ext cx="240162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42" descr="image0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977" y="4331912"/>
            <a:ext cx="2413081" cy="1800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e 20"/>
          <p:cNvSpPr/>
          <p:nvPr/>
        </p:nvSpPr>
        <p:spPr>
          <a:xfrm>
            <a:off x="560936" y="4956701"/>
            <a:ext cx="289560" cy="259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ttore 2 21"/>
          <p:cNvCxnSpPr/>
          <p:nvPr/>
        </p:nvCxnSpPr>
        <p:spPr>
          <a:xfrm>
            <a:off x="961924" y="5116721"/>
            <a:ext cx="2083132" cy="990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2336" y="4311804"/>
            <a:ext cx="3496291" cy="1843669"/>
          </a:xfrm>
          <a:prstGeom prst="rect">
            <a:avLst/>
          </a:prstGeom>
        </p:spPr>
      </p:pic>
      <p:sp>
        <p:nvSpPr>
          <p:cNvPr id="23" name="Segnaposto piè di pagina 4">
            <a:extLst>
              <a:ext uri="{FF2B5EF4-FFF2-40B4-BE49-F238E27FC236}">
                <a16:creationId xmlns:a16="http://schemas.microsoft.com/office/drawing/2014/main" id="{7AC1DD14-CE05-481B-BC3C-478ACCBF9E97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16/32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1795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target: </a:t>
            </a:r>
            <a:r>
              <a:rPr kumimoji="1" lang="en-US" sz="2600" dirty="0"/>
              <a:t>material characterization @ HT</a:t>
            </a:r>
          </a:p>
        </p:txBody>
      </p:sp>
    </p:spTree>
    <p:extLst>
      <p:ext uri="{BB962C8B-B14F-4D97-AF65-F5344CB8AC3E}">
        <p14:creationId xmlns:p14="http://schemas.microsoft.com/office/powerpoint/2010/main" val="9191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5679389" y="799937"/>
            <a:ext cx="2467583" cy="1703653"/>
            <a:chOff x="4043927" y="1125339"/>
            <a:chExt cx="4356230" cy="3007601"/>
          </a:xfrm>
        </p:grpSpPr>
        <p:pic>
          <p:nvPicPr>
            <p:cNvPr id="8" name="Picture 37" descr="DSCF207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125339"/>
              <a:ext cx="3540125" cy="28797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41" descr="DSCF207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927" y="2848687"/>
              <a:ext cx="1284253" cy="128425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nettore 2 9"/>
            <p:cNvCxnSpPr/>
            <p:nvPr/>
          </p:nvCxnSpPr>
          <p:spPr>
            <a:xfrm flipH="1" flipV="1">
              <a:off x="7596336" y="3032968"/>
              <a:ext cx="360000" cy="108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24"/>
            <p:cNvCxnSpPr/>
            <p:nvPr/>
          </p:nvCxnSpPr>
          <p:spPr>
            <a:xfrm>
              <a:off x="7956336" y="3140968"/>
              <a:ext cx="0" cy="50400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25"/>
            <p:cNvCxnSpPr/>
            <p:nvPr/>
          </p:nvCxnSpPr>
          <p:spPr>
            <a:xfrm>
              <a:off x="5328180" y="3645024"/>
              <a:ext cx="2628196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egnaposto piè di pagina 4">
            <a:extLst>
              <a:ext uri="{FF2B5EF4-FFF2-40B4-BE49-F238E27FC236}">
                <a16:creationId xmlns:a16="http://schemas.microsoft.com/office/drawing/2014/main" id="{1261C6BD-E242-4DD0-8E4C-ECE73F4D0E5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17/32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1795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target: </a:t>
            </a:r>
            <a:r>
              <a:rPr kumimoji="1" lang="en-US" sz="2600" dirty="0"/>
              <a:t>on-line tests @ other facilities</a:t>
            </a:r>
          </a:p>
        </p:txBody>
      </p:sp>
      <p:pic>
        <p:nvPicPr>
          <p:cNvPr id="27" name="Immagine 26" descr="C:\Users\Alberto\Documents\iThemba - test\foto\foto Alberto\DSCN568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523" y="2276282"/>
            <a:ext cx="1895906" cy="2102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8" name="Rettangolo 27"/>
          <p:cNvSpPr/>
          <p:nvPr/>
        </p:nvSpPr>
        <p:spPr>
          <a:xfrm>
            <a:off x="2441230" y="2689356"/>
            <a:ext cx="60230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</a:pPr>
            <a:r>
              <a:rPr kumimoji="1" lang="en-US" sz="2000" b="1" u="sng" dirty="0"/>
              <a:t>Full-scale SiC Target Prototype tested @ iThemba LABS</a:t>
            </a:r>
          </a:p>
          <a:p>
            <a:r>
              <a:rPr lang="en-US" sz="1600" b="1" dirty="0"/>
              <a:t>- 66 MeV, 60 µA proton beam </a:t>
            </a:r>
            <a:r>
              <a:rPr lang="en-US" sz="1600" dirty="0"/>
              <a:t>(40 MeV, 200 µA @ SPES)</a:t>
            </a:r>
          </a:p>
          <a:p>
            <a:r>
              <a:rPr lang="en-US" sz="1600" b="1" dirty="0"/>
              <a:t>- SiC disks </a:t>
            </a:r>
            <a:r>
              <a:rPr lang="en-US" sz="1600" dirty="0"/>
              <a:t>→ acceptable activation levels</a:t>
            </a:r>
          </a:p>
          <a:p>
            <a:r>
              <a:rPr lang="en-US" sz="1600" b="1" dirty="0"/>
              <a:t>- 13 disks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5335" y="4118070"/>
            <a:ext cx="2806155" cy="14425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" name="Rettangolo 32"/>
          <p:cNvSpPr/>
          <p:nvPr/>
        </p:nvSpPr>
        <p:spPr>
          <a:xfrm>
            <a:off x="699047" y="790017"/>
            <a:ext cx="590928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</a:pPr>
            <a:r>
              <a:rPr kumimoji="1" lang="en-US" sz="2000" b="1" u="sng" dirty="0"/>
              <a:t>Scaled SiC Target Prototype tested @ ORNL</a:t>
            </a:r>
          </a:p>
          <a:p>
            <a:r>
              <a:rPr lang="en-US" sz="1600" b="1" dirty="0"/>
              <a:t>- 40 MeV, 12 µA proton beam </a:t>
            </a:r>
            <a:r>
              <a:rPr lang="en-US" sz="1600" dirty="0"/>
              <a:t>(40 MeV, 200 µA @ SPES)</a:t>
            </a:r>
          </a:p>
          <a:p>
            <a:r>
              <a:rPr lang="en-US" sz="1600" b="1" dirty="0"/>
              <a:t>- SiC disks </a:t>
            </a:r>
            <a:r>
              <a:rPr lang="en-US" sz="1600" dirty="0"/>
              <a:t>→ acceptable activation levels</a:t>
            </a:r>
          </a:p>
          <a:p>
            <a:r>
              <a:rPr lang="en-US" sz="1600" b="1" dirty="0"/>
              <a:t>- 7 disks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249137" y="4586527"/>
            <a:ext cx="67940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</a:pPr>
            <a:r>
              <a:rPr kumimoji="1" lang="en-US" sz="2000" b="1" u="sng" dirty="0"/>
              <a:t>Scaled UC</a:t>
            </a:r>
            <a:r>
              <a:rPr kumimoji="1" lang="en-US" sz="2000" b="1" u="sng" baseline="-25000" dirty="0"/>
              <a:t>x</a:t>
            </a:r>
            <a:r>
              <a:rPr kumimoji="1" lang="en-US" sz="2000" b="1" u="sng" dirty="0"/>
              <a:t> Target Prototype tested @ ORNL</a:t>
            </a:r>
          </a:p>
          <a:p>
            <a:r>
              <a:rPr lang="en-US" sz="1400" b="1" dirty="0"/>
              <a:t>- 40 MeV, 50 nA </a:t>
            </a:r>
            <a:r>
              <a:rPr lang="en-US" sz="1400" dirty="0"/>
              <a:t>(low proton beam intensities for yields measurements)</a:t>
            </a:r>
          </a:p>
          <a:p>
            <a:r>
              <a:rPr lang="en-US" sz="1400" b="1" dirty="0"/>
              <a:t>- UC</a:t>
            </a:r>
            <a:r>
              <a:rPr lang="en-US" sz="1400" b="1" baseline="-25000" dirty="0"/>
              <a:t>x</a:t>
            </a:r>
            <a:r>
              <a:rPr lang="en-US" sz="1400" b="1" dirty="0"/>
              <a:t> disks and low proton beam intensities </a:t>
            </a:r>
            <a:r>
              <a:rPr lang="en-US" sz="1400" dirty="0"/>
              <a:t>→ acceptable activation levels</a:t>
            </a:r>
          </a:p>
          <a:p>
            <a:r>
              <a:rPr lang="en-US" sz="1400" b="1" dirty="0"/>
              <a:t>- 7 disks</a:t>
            </a:r>
          </a:p>
          <a:p>
            <a:r>
              <a:rPr lang="en-US" sz="1400" dirty="0"/>
              <a:t>- </a:t>
            </a:r>
            <a:r>
              <a:rPr lang="en-US" sz="1400" b="1" dirty="0"/>
              <a:t>2 target prototypes</a:t>
            </a:r>
            <a:r>
              <a:rPr lang="en-US" sz="1400" dirty="0"/>
              <a:t> tested at </a:t>
            </a:r>
            <a:r>
              <a:rPr lang="en-US" sz="1400" b="1" dirty="0"/>
              <a:t>3 different temperature levels</a:t>
            </a:r>
            <a:r>
              <a:rPr lang="en-US" sz="1400" dirty="0"/>
              <a:t> (2000°C, 1800°C and 1600°C)</a:t>
            </a:r>
          </a:p>
          <a:p>
            <a:r>
              <a:rPr lang="en-US" sz="1400" dirty="0"/>
              <a:t>- </a:t>
            </a:r>
            <a:r>
              <a:rPr lang="en-US" sz="1400" b="1" dirty="0"/>
              <a:t>more than 80 isotopes</a:t>
            </a:r>
            <a:r>
              <a:rPr lang="en-US" sz="1400" dirty="0"/>
              <a:t> (20 elements) </a:t>
            </a:r>
            <a:r>
              <a:rPr lang="en-US" sz="1400" b="1" dirty="0"/>
              <a:t>collected</a:t>
            </a:r>
          </a:p>
        </p:txBody>
      </p:sp>
    </p:spTree>
    <p:extLst>
      <p:ext uri="{BB962C8B-B14F-4D97-AF65-F5344CB8AC3E}">
        <p14:creationId xmlns:p14="http://schemas.microsoft.com/office/powerpoint/2010/main" val="3811999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063697" y="1406769"/>
            <a:ext cx="2982351" cy="4845662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2968282" y="1406769"/>
            <a:ext cx="2982351" cy="484566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98472" y="740588"/>
            <a:ext cx="2616591" cy="55118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43" y="3895460"/>
            <a:ext cx="2334759" cy="19279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43" y="1898992"/>
            <a:ext cx="2334759" cy="18864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07" y="1214689"/>
            <a:ext cx="1424699" cy="58477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8472" y="5844570"/>
            <a:ext cx="261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/>
              <a:t>First SPES RIB (</a:t>
            </a:r>
            <a:r>
              <a:rPr lang="it-IT" u="sng" baseline="30000" dirty="0"/>
              <a:t>26</a:t>
            </a:r>
            <a:r>
              <a:rPr lang="it-IT" u="sng" dirty="0"/>
              <a:t>Al)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8473" y="762569"/>
            <a:ext cx="26165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/>
              <a:t>2020: </a:t>
            </a:r>
            <a:r>
              <a:rPr lang="it-IT" sz="2100" b="1" u="sng" dirty="0">
                <a:solidFill>
                  <a:srgbClr val="C00000"/>
                </a:solidFill>
              </a:rPr>
              <a:t>40 MeV, 20 µA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16543" y="1214689"/>
            <a:ext cx="820253" cy="5847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SiC target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5804148" y="932684"/>
            <a:ext cx="3147593" cy="5321799"/>
            <a:chOff x="5867454" y="1045228"/>
            <a:chExt cx="3147593" cy="5321799"/>
          </a:xfrm>
        </p:grpSpPr>
        <p:grpSp>
          <p:nvGrpSpPr>
            <p:cNvPr id="15" name="Gruppo 14"/>
            <p:cNvGrpSpPr/>
            <p:nvPr/>
          </p:nvGrpSpPr>
          <p:grpSpPr>
            <a:xfrm>
              <a:off x="6239908" y="1681682"/>
              <a:ext cx="2768105" cy="4142349"/>
              <a:chOff x="2987675" y="950117"/>
              <a:chExt cx="3240088" cy="3927616"/>
            </a:xfrm>
          </p:grpSpPr>
          <p:grpSp>
            <p:nvGrpSpPr>
              <p:cNvPr id="22" name="Group 25"/>
              <p:cNvGrpSpPr>
                <a:grpSpLocks/>
              </p:cNvGrpSpPr>
              <p:nvPr/>
            </p:nvGrpSpPr>
            <p:grpSpPr bwMode="auto">
              <a:xfrm>
                <a:off x="2987675" y="950117"/>
                <a:ext cx="3240088" cy="3927616"/>
                <a:chOff x="3184525" y="1021418"/>
                <a:chExt cx="2678305" cy="3927616"/>
              </a:xfrm>
            </p:grpSpPr>
            <p:sp>
              <p:nvSpPr>
                <p:cNvPr id="24" name="Rectangle 24"/>
                <p:cNvSpPr>
                  <a:spLocks noChangeArrowheads="1"/>
                </p:cNvSpPr>
                <p:nvPr/>
              </p:nvSpPr>
              <p:spPr bwMode="auto">
                <a:xfrm>
                  <a:off x="3184525" y="1052030"/>
                  <a:ext cx="2678305" cy="38970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978168" y="1021418"/>
                  <a:ext cx="1618170" cy="656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300" b="1" u="sng" dirty="0"/>
                    <a:t>the full-scale SPES target </a:t>
                  </a:r>
                  <a:r>
                    <a:rPr kumimoji="1" lang="en-US" sz="1300" b="1" u="sng" dirty="0"/>
                    <a:t>for high intensity RIBs</a:t>
                  </a:r>
                </a:p>
              </p:txBody>
            </p:sp>
          </p:grpSp>
          <p:pic>
            <p:nvPicPr>
              <p:cNvPr id="23" name="Picture 11" descr="C:\Users\alberto\Desktop\SAM_2652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4000" y="1830921"/>
                <a:ext cx="2988000" cy="19234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CasellaDiTesto 15"/>
            <p:cNvSpPr txBox="1"/>
            <p:nvPr/>
          </p:nvSpPr>
          <p:spPr>
            <a:xfrm>
              <a:off x="6359741" y="4729760"/>
              <a:ext cx="2540828" cy="992579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defRPr/>
              </a:pPr>
              <a:r>
                <a:rPr lang="it-IT" sz="1100" b="1" u="sng" dirty="0">
                  <a:latin typeface="Calibri"/>
                </a:rPr>
                <a:t>Nominal parameters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Target material: UCx (SiC as an alternative)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Proton beam energy: 40 MeV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Proton beam intensity: 200 µA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Proton beam sigma: 7 mm 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Wobbling radius : 11 mm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228345" y="5843807"/>
              <a:ext cx="2786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to high proton beam intensities</a:t>
              </a:r>
            </a:p>
            <a:p>
              <a:pPr algn="ctr"/>
              <a:r>
                <a:rPr lang="it-IT" sz="1400" dirty="0"/>
                <a:t>(increase by a factor of 10)</a:t>
              </a:r>
            </a:p>
          </p:txBody>
        </p:sp>
        <p:sp>
          <p:nvSpPr>
            <p:cNvPr id="19" name="Freccia a destra 18"/>
            <p:cNvSpPr/>
            <p:nvPr/>
          </p:nvSpPr>
          <p:spPr>
            <a:xfrm>
              <a:off x="5867454" y="1092751"/>
              <a:ext cx="421829" cy="276999"/>
            </a:xfrm>
            <a:prstGeom prst="rightArrow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6228345" y="1045228"/>
              <a:ext cx="2779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u="sng" dirty="0">
                  <a:solidFill>
                    <a:srgbClr val="C00000"/>
                  </a:solidFill>
                </a:rPr>
                <a:t>40 MeV, 200 µA, 10</a:t>
              </a:r>
              <a:r>
                <a:rPr lang="it-IT" b="1" u="sng" baseline="30000" dirty="0">
                  <a:solidFill>
                    <a:srgbClr val="C00000"/>
                  </a:solidFill>
                </a:rPr>
                <a:t>13</a:t>
              </a:r>
              <a:r>
                <a:rPr lang="it-IT" b="1" u="sng" dirty="0">
                  <a:solidFill>
                    <a:srgbClr val="C00000"/>
                  </a:solidFill>
                </a:rPr>
                <a:t> f/s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279612" y="1764906"/>
              <a:ext cx="820253" cy="58477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/>
                <a:t>UCx target</a:t>
              </a:r>
            </a:p>
          </p:txBody>
        </p:sp>
      </p:grpSp>
      <p:pic>
        <p:nvPicPr>
          <p:cNvPr id="26" name="Immagin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337" y="1569137"/>
            <a:ext cx="2651742" cy="4361144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3138338" y="927005"/>
            <a:ext cx="265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solidFill>
                  <a:srgbClr val="C00000"/>
                </a:solidFill>
              </a:rPr>
              <a:t>40 MeV, 20 µA, 10</a:t>
            </a:r>
            <a:r>
              <a:rPr lang="it-IT" b="1" u="sng" baseline="30000" dirty="0">
                <a:solidFill>
                  <a:srgbClr val="C00000"/>
                </a:solidFill>
              </a:rPr>
              <a:t>12</a:t>
            </a:r>
            <a:r>
              <a:rPr lang="it-IT" b="1" u="sng" dirty="0">
                <a:solidFill>
                  <a:srgbClr val="C00000"/>
                </a:solidFill>
              </a:rPr>
              <a:t> f/s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3138337" y="5938478"/>
            <a:ext cx="2644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first n-</a:t>
            </a:r>
            <a:r>
              <a:rPr lang="it-IT" sz="1400" dirty="0" err="1"/>
              <a:t>rich</a:t>
            </a:r>
            <a:r>
              <a:rPr lang="it-IT" sz="1400" dirty="0"/>
              <a:t> </a:t>
            </a:r>
            <a:r>
              <a:rPr lang="it-IT" sz="1400" dirty="0" err="1"/>
              <a:t>fission</a:t>
            </a:r>
            <a:r>
              <a:rPr lang="it-IT" sz="1400" dirty="0"/>
              <a:t> </a:t>
            </a:r>
            <a:r>
              <a:rPr lang="it-IT" sz="1400" dirty="0" err="1"/>
              <a:t>isotopes</a:t>
            </a:r>
            <a:endParaRPr lang="it-IT" sz="1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3178387" y="1614017"/>
            <a:ext cx="820253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UCx target</a:t>
            </a:r>
          </a:p>
        </p:txBody>
      </p:sp>
      <p:sp>
        <p:nvSpPr>
          <p:cNvPr id="30" name="Freccia a destra 29"/>
          <p:cNvSpPr/>
          <p:nvPr/>
        </p:nvSpPr>
        <p:spPr>
          <a:xfrm>
            <a:off x="2832433" y="987317"/>
            <a:ext cx="421829" cy="276999"/>
          </a:xfrm>
          <a:prstGeom prst="right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3075032" y="580130"/>
            <a:ext cx="5820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u="sng" dirty="0">
                <a:solidFill>
                  <a:prstClr val="black"/>
                </a:solidFill>
              </a:rPr>
              <a:t>the next two steps of the commissioning phase</a:t>
            </a:r>
          </a:p>
        </p:txBody>
      </p:sp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18/32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1795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target: </a:t>
            </a:r>
            <a:r>
              <a:rPr kumimoji="1" lang="en-US" sz="2600" dirty="0"/>
              <a:t>commissioning plan @ SPES</a:t>
            </a:r>
          </a:p>
        </p:txBody>
      </p:sp>
    </p:spTree>
    <p:extLst>
      <p:ext uri="{BB962C8B-B14F-4D97-AF65-F5344CB8AC3E}">
        <p14:creationId xmlns:p14="http://schemas.microsoft.com/office/powerpoint/2010/main" val="1350253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587"/>
            <a:ext cx="8215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06098" y="969964"/>
            <a:ext cx="7159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3600" b="1" dirty="0"/>
              <a:t>3- The SPES ion sources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4- The SPES 1+ beam line</a:t>
            </a:r>
          </a:p>
          <a:p>
            <a:r>
              <a:rPr lang="it-IT" sz="3600" b="1" dirty="0">
                <a:solidFill>
                  <a:schemeClr val="bg1">
                    <a:lumMod val="65000"/>
                  </a:schemeClr>
                </a:solidFill>
              </a:rPr>
              <a:t>5-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247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9D8EEACB-9B8B-4AD0-972F-683B629176E3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19/32</a:t>
            </a:r>
          </a:p>
        </p:txBody>
      </p:sp>
    </p:spTree>
    <p:extLst>
      <p:ext uri="{BB962C8B-B14F-4D97-AF65-F5344CB8AC3E}">
        <p14:creationId xmlns:p14="http://schemas.microsoft.com/office/powerpoint/2010/main" val="908705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587"/>
            <a:ext cx="8215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6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06098" y="969964"/>
            <a:ext cx="7159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1- Introduction</a:t>
            </a:r>
            <a:endParaRPr lang="en-US" sz="3600" dirty="0"/>
          </a:p>
          <a:p>
            <a:r>
              <a:rPr lang="en-US" sz="3600" b="1" dirty="0"/>
              <a:t>2- The SPES target</a:t>
            </a:r>
          </a:p>
          <a:p>
            <a:r>
              <a:rPr lang="en-US" sz="3600" b="1" dirty="0"/>
              <a:t>3- The SPES ion sources</a:t>
            </a:r>
          </a:p>
          <a:p>
            <a:r>
              <a:rPr lang="en-US" sz="3600" b="1" dirty="0"/>
              <a:t>4- The SPES 1+ beam line</a:t>
            </a:r>
          </a:p>
          <a:p>
            <a:r>
              <a:rPr lang="it-IT" sz="3600" b="1" dirty="0"/>
              <a:t>5- </a:t>
            </a:r>
            <a:r>
              <a:rPr lang="en-US" sz="3600" b="1" dirty="0"/>
              <a:t>Conclusions</a:t>
            </a:r>
            <a:endParaRPr lang="en-US" sz="3600" dirty="0"/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247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9D8EEACB-9B8B-4AD0-972F-683B629176E3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2/32</a:t>
            </a:r>
          </a:p>
        </p:txBody>
      </p:sp>
    </p:spTree>
    <p:extLst>
      <p:ext uri="{BB962C8B-B14F-4D97-AF65-F5344CB8AC3E}">
        <p14:creationId xmlns:p14="http://schemas.microsoft.com/office/powerpoint/2010/main" val="3165381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20/32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49493"/>
            <a:ext cx="79367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The SPES ion sources: </a:t>
            </a:r>
            <a:r>
              <a:rPr kumimoji="1" lang="en-US" sz="2800" dirty="0"/>
              <a:t>surface ionization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84" y="882090"/>
            <a:ext cx="4932095" cy="34037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2" descr="C:\Documents and Settings\Mattia\Desktop\TESI_DI_DOTTORATO\PRESENTATION\support_material\Immagine2.e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882090"/>
            <a:ext cx="3757980" cy="34122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841" y="4345495"/>
            <a:ext cx="2970740" cy="1972973"/>
          </a:xfrm>
          <a:prstGeom prst="rect">
            <a:avLst/>
          </a:prstGeom>
        </p:spPr>
      </p:pic>
      <p:pic>
        <p:nvPicPr>
          <p:cNvPr id="16" name="Picture 2" descr="C:\Documents and Settings\Mattia\Desktop\TESI_DI_DOTTORATO\CHAPTER_4\support_material\foto_immagini_supporto_CAP4\new\SAM_251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3550" y="4347932"/>
            <a:ext cx="2952410" cy="196291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11" descr="C:\Documents and Settings\MATTIA\Desktop\REPORT\misure\pictures\IMG_538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128" y="4345495"/>
            <a:ext cx="2456747" cy="19653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Freccia a destra 17"/>
          <p:cNvSpPr/>
          <p:nvPr/>
        </p:nvSpPr>
        <p:spPr>
          <a:xfrm>
            <a:off x="2191288" y="5415777"/>
            <a:ext cx="1248936" cy="58729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94" y="1342665"/>
            <a:ext cx="7144042" cy="4524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sellaDiTesto 2"/>
          <p:cNvSpPr txBox="1"/>
          <p:nvPr/>
        </p:nvSpPr>
        <p:spPr>
          <a:xfrm>
            <a:off x="151379" y="627366"/>
            <a:ext cx="2609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starting point: ISOLDE MK1 ion source</a:t>
            </a:r>
          </a:p>
        </p:txBody>
      </p:sp>
    </p:spTree>
    <p:extLst>
      <p:ext uri="{BB962C8B-B14F-4D97-AF65-F5344CB8AC3E}">
        <p14:creationId xmlns:p14="http://schemas.microsoft.com/office/powerpoint/2010/main" val="20794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21/32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80980" y="1068288"/>
            <a:ext cx="785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Ionization Efficiency measurements </a:t>
            </a:r>
            <a:r>
              <a:rPr lang="en-US" dirty="0"/>
              <a:t>(M. Manzolaro, F. D’Agostini)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34" y="1533364"/>
            <a:ext cx="3299646" cy="27358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3" b="2085"/>
          <a:stretch/>
        </p:blipFill>
        <p:spPr>
          <a:xfrm>
            <a:off x="4221309" y="4486353"/>
            <a:ext cx="4284000" cy="1732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171" y="1540984"/>
            <a:ext cx="4284000" cy="2735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Immagine 7" descr="C:\Users\Fabio\Desktop\Immagine3.tif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134" y="4486353"/>
            <a:ext cx="3299646" cy="1732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573360" y="699380"/>
            <a:ext cx="785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R&amp;D activities at the SPES Front-End Laboratory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49493"/>
            <a:ext cx="79367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The SPES ion sources: </a:t>
            </a:r>
            <a:r>
              <a:rPr kumimoji="1" lang="en-US" sz="2800" dirty="0"/>
              <a:t>surface ionization</a:t>
            </a:r>
          </a:p>
        </p:txBody>
      </p:sp>
    </p:spTree>
    <p:extLst>
      <p:ext uri="{BB962C8B-B14F-4D97-AF65-F5344CB8AC3E}">
        <p14:creationId xmlns:p14="http://schemas.microsoft.com/office/powerpoint/2010/main" val="1923672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22/32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19258" y="1094824"/>
            <a:ext cx="8414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Emittance (RMS) measurements </a:t>
            </a:r>
            <a:r>
              <a:rPr lang="en-US" sz="1600" dirty="0"/>
              <a:t>(A. Monetti, M. Manzolaro)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9" y="1818652"/>
            <a:ext cx="2932159" cy="176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ttangolo 5"/>
          <p:cNvSpPr/>
          <p:nvPr/>
        </p:nvSpPr>
        <p:spPr>
          <a:xfrm>
            <a:off x="82098" y="1444712"/>
            <a:ext cx="29321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Emittance vs puller position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761" y="1816349"/>
            <a:ext cx="2932159" cy="176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ttangolo 7"/>
          <p:cNvSpPr/>
          <p:nvPr/>
        </p:nvSpPr>
        <p:spPr>
          <a:xfrm>
            <a:off x="3106760" y="1444711"/>
            <a:ext cx="2932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Emittance vs beam current</a:t>
            </a:r>
          </a:p>
        </p:txBody>
      </p:sp>
      <p:sp>
        <p:nvSpPr>
          <p:cNvPr id="9" name="Rettangolo 8"/>
          <p:cNvSpPr/>
          <p:nvPr/>
        </p:nvSpPr>
        <p:spPr>
          <a:xfrm>
            <a:off x="6131422" y="1444710"/>
            <a:ext cx="29245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Emittance vs temperature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803" y="1816349"/>
            <a:ext cx="2932160" cy="176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CasellaDiTesto 10"/>
          <p:cNvSpPr txBox="1"/>
          <p:nvPr/>
        </p:nvSpPr>
        <p:spPr>
          <a:xfrm>
            <a:off x="219258" y="3712930"/>
            <a:ext cx="7850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Endurance tests </a:t>
            </a:r>
            <a:r>
              <a:rPr lang="en-US" sz="1600" dirty="0"/>
              <a:t>(M. Manzolaro, F. D’Agostini)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947" y="4410156"/>
            <a:ext cx="3651702" cy="181062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5194" y="4410156"/>
            <a:ext cx="4035678" cy="181062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603947" y="4046970"/>
            <a:ext cx="36517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SPES SIS after 17 days of operation @ 2200 °C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445194" y="4046970"/>
            <a:ext cx="4019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SPES SIS after the last test @ 2850 °C (still operative)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26113" y="697516"/>
            <a:ext cx="466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R&amp;D activities at the SPES Front-End Laboratory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49493"/>
            <a:ext cx="79367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The SPES ion sources: </a:t>
            </a:r>
            <a:r>
              <a:rPr kumimoji="1" lang="en-US" sz="2800" dirty="0"/>
              <a:t>surface ionization</a:t>
            </a:r>
          </a:p>
        </p:txBody>
      </p:sp>
    </p:spTree>
    <p:extLst>
      <p:ext uri="{BB962C8B-B14F-4D97-AF65-F5344CB8AC3E}">
        <p14:creationId xmlns:p14="http://schemas.microsoft.com/office/powerpoint/2010/main" val="1307462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23/32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1795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The SPES ion sources: </a:t>
            </a:r>
            <a:r>
              <a:rPr kumimoji="1" lang="en-US" sz="2600" dirty="0"/>
              <a:t>electron impact ionization</a:t>
            </a: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992" y="2359057"/>
            <a:ext cx="1944216" cy="13064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35" name="CasellaDiTesto 34"/>
          <p:cNvSpPr txBox="1"/>
          <p:nvPr/>
        </p:nvSpPr>
        <p:spPr>
          <a:xfrm>
            <a:off x="92067" y="719980"/>
            <a:ext cx="8872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General improvement of the SPES Plasma Ion Source design: the optimized cathode and the alignment system</a:t>
            </a: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54629" y="672113"/>
            <a:ext cx="1163031" cy="198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8" y="1080997"/>
            <a:ext cx="3048398" cy="25742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38" name="CasellaDiTesto 37"/>
          <p:cNvSpPr txBox="1"/>
          <p:nvPr/>
        </p:nvSpPr>
        <p:spPr>
          <a:xfrm>
            <a:off x="164378" y="1067143"/>
            <a:ext cx="2654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sz="800" u="sng" dirty="0">
                <a:solidFill>
                  <a:schemeClr val="tx1"/>
                </a:solidFill>
              </a:rPr>
              <a:t>starting point / reference design: ISOLDE MK5</a:t>
            </a: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2359056"/>
            <a:ext cx="572427" cy="12961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cxnSp>
        <p:nvCxnSpPr>
          <p:cNvPr id="40" name="Connettore 1 18"/>
          <p:cNvCxnSpPr/>
          <p:nvPr/>
        </p:nvCxnSpPr>
        <p:spPr>
          <a:xfrm>
            <a:off x="3445957" y="1976624"/>
            <a:ext cx="0" cy="1332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5347982" y="1080997"/>
            <a:ext cx="3612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u="sng" dirty="0">
                <a:latin typeface="+mn-lt"/>
              </a:rPr>
              <a:t>cathode optimized to avoid hot-spots and to maximize the anode current (electron current impinging the anode)</a:t>
            </a:r>
          </a:p>
          <a:p>
            <a:pPr algn="just"/>
            <a:endParaRPr lang="en-US" sz="600" u="sng" dirty="0">
              <a:latin typeface="+mn-lt"/>
            </a:endParaRPr>
          </a:p>
          <a:p>
            <a:pPr algn="just"/>
            <a:r>
              <a:rPr lang="en-US" sz="1400" u="sng" dirty="0">
                <a:latin typeface="+mn-lt"/>
              </a:rPr>
              <a:t>anode currents up to 250 mA (V</a:t>
            </a:r>
            <a:r>
              <a:rPr lang="en-US" sz="1400" u="sng" baseline="-25000" dirty="0">
                <a:latin typeface="+mn-lt"/>
              </a:rPr>
              <a:t>anode</a:t>
            </a:r>
            <a:r>
              <a:rPr lang="en-US" sz="1400" u="sng" dirty="0">
                <a:latin typeface="+mn-lt"/>
              </a:rPr>
              <a:t> = 150 V)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6005842" y="2352558"/>
            <a:ext cx="29547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u="sng" dirty="0">
                <a:latin typeface="+mn-lt"/>
              </a:rPr>
              <a:t>cathode alignment system reducing the thermal axial deformation of the cathode surface facing the anode</a:t>
            </a:r>
          </a:p>
          <a:p>
            <a:pPr algn="just"/>
            <a:endParaRPr lang="en-US" sz="600" u="sng" dirty="0">
              <a:latin typeface="+mn-lt"/>
            </a:endParaRPr>
          </a:p>
          <a:p>
            <a:pPr algn="just"/>
            <a:r>
              <a:rPr lang="en-US" sz="1400" u="sng" dirty="0">
                <a:latin typeface="+mn-lt"/>
              </a:rPr>
              <a:t>this is a good point to prevent the anode-cathode contact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77346" y="5928845"/>
            <a:ext cx="8311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+mn-lt"/>
              </a:rPr>
              <a:t>Delivered beams: </a:t>
            </a:r>
            <a:r>
              <a:rPr lang="en-US" sz="1200" b="1" u="sng" dirty="0">
                <a:latin typeface="+mn-lt"/>
              </a:rPr>
              <a:t>Ar</a:t>
            </a:r>
            <a:r>
              <a:rPr lang="en-US" sz="1200" u="sng" dirty="0">
                <a:latin typeface="+mn-lt"/>
              </a:rPr>
              <a:t>, </a:t>
            </a:r>
            <a:r>
              <a:rPr lang="en-US" sz="1200" b="1" u="sng" dirty="0">
                <a:latin typeface="+mn-lt"/>
              </a:rPr>
              <a:t>Kr</a:t>
            </a:r>
            <a:r>
              <a:rPr lang="en-US" sz="1200" u="sng" dirty="0">
                <a:latin typeface="+mn-lt"/>
              </a:rPr>
              <a:t>, </a:t>
            </a:r>
            <a:r>
              <a:rPr lang="en-US" sz="1200" b="1" u="sng" dirty="0">
                <a:latin typeface="+mn-lt"/>
              </a:rPr>
              <a:t>Xe</a:t>
            </a:r>
            <a:r>
              <a:rPr lang="en-US" sz="1200" u="sng" dirty="0">
                <a:latin typeface="+mn-lt"/>
              </a:rPr>
              <a:t>, </a:t>
            </a:r>
            <a:r>
              <a:rPr lang="en-US" sz="1200" b="1" u="sng" dirty="0">
                <a:latin typeface="+mn-lt"/>
              </a:rPr>
              <a:t>Y</a:t>
            </a:r>
            <a:r>
              <a:rPr lang="en-US" sz="1200" dirty="0">
                <a:latin typeface="+mn-lt"/>
              </a:rPr>
              <a:t>       </a:t>
            </a:r>
            <a:r>
              <a:rPr lang="en-US" sz="1200" u="sng" dirty="0">
                <a:latin typeface="+mn-lt"/>
              </a:rPr>
              <a:t>Ongoing </a:t>
            </a:r>
            <a:r>
              <a:rPr lang="en-US" sz="1200" b="1" u="sng" dirty="0">
                <a:latin typeface="+mn-lt"/>
              </a:rPr>
              <a:t>ionization efficiency </a:t>
            </a:r>
            <a:r>
              <a:rPr lang="en-US" sz="1200" u="sng" dirty="0">
                <a:latin typeface="+mn-lt"/>
              </a:rPr>
              <a:t>and </a:t>
            </a:r>
            <a:r>
              <a:rPr lang="en-US" sz="1200" b="1" u="sng" dirty="0">
                <a:latin typeface="+mn-lt"/>
              </a:rPr>
              <a:t>emittance</a:t>
            </a:r>
            <a:r>
              <a:rPr lang="en-US" sz="1200" u="sng" dirty="0">
                <a:latin typeface="+mn-lt"/>
              </a:rPr>
              <a:t> measurements @ SPES Front End</a:t>
            </a:r>
            <a:endParaRPr lang="en-US" sz="1200" dirty="0">
              <a:latin typeface="+mn-lt"/>
            </a:endParaRPr>
          </a:p>
        </p:txBody>
      </p:sp>
      <p:pic>
        <p:nvPicPr>
          <p:cNvPr id="44" name="Picture 6" descr="D:\Foto\Smontaggio vecchia PIS\20150616_103446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12" t="1761" r="37766" b="29397"/>
          <a:stretch/>
        </p:blipFill>
        <p:spPr bwMode="auto">
          <a:xfrm>
            <a:off x="5995392" y="4189621"/>
            <a:ext cx="1384456" cy="162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56" y="4172647"/>
            <a:ext cx="5721265" cy="165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CasellaDiTesto 45"/>
          <p:cNvSpPr txBox="1"/>
          <p:nvPr/>
        </p:nvSpPr>
        <p:spPr>
          <a:xfrm>
            <a:off x="92067" y="3794595"/>
            <a:ext cx="8952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rgbClr val="0070C0"/>
                </a:solidFill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Endurance testing with the SPES Plasma Ion Source and final visual inspection of the cathode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7296028" y="4180266"/>
            <a:ext cx="176415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latin typeface="+mn-lt"/>
              </a:rPr>
              <a:t>status of the cathode</a:t>
            </a:r>
          </a:p>
          <a:p>
            <a:pPr algn="ctr"/>
            <a:r>
              <a:rPr lang="en-US" sz="1200" u="sng" dirty="0">
                <a:latin typeface="+mn-lt"/>
              </a:rPr>
              <a:t>after</a:t>
            </a:r>
          </a:p>
          <a:p>
            <a:pPr algn="ctr"/>
            <a:endParaRPr lang="en-US" sz="500" u="sng" dirty="0">
              <a:latin typeface="+mn-lt"/>
            </a:endParaRPr>
          </a:p>
          <a:p>
            <a:pPr algn="ctr"/>
            <a:r>
              <a:rPr lang="en-US" sz="1200" b="1" u="sng" dirty="0">
                <a:latin typeface="+mn-lt"/>
              </a:rPr>
              <a:t>≈ 40 heating-cooling cycles</a:t>
            </a:r>
          </a:p>
          <a:p>
            <a:pPr algn="ctr"/>
            <a:endParaRPr lang="en-US" sz="500" b="1" u="sng" dirty="0">
              <a:latin typeface="+mn-lt"/>
            </a:endParaRPr>
          </a:p>
          <a:p>
            <a:pPr algn="ctr"/>
            <a:r>
              <a:rPr lang="en-US" sz="1200" u="sng" dirty="0">
                <a:latin typeface="+mn-lt"/>
              </a:rPr>
              <a:t>and</a:t>
            </a:r>
          </a:p>
          <a:p>
            <a:pPr algn="ctr"/>
            <a:endParaRPr lang="en-US" sz="500" u="sng" dirty="0">
              <a:latin typeface="+mn-lt"/>
            </a:endParaRPr>
          </a:p>
          <a:p>
            <a:pPr algn="ctr"/>
            <a:r>
              <a:rPr lang="en-US" sz="1200" b="1" u="sng" dirty="0">
                <a:latin typeface="+mn-lt"/>
              </a:rPr>
              <a:t>≈ 300 working hours</a:t>
            </a:r>
          </a:p>
          <a:p>
            <a:pPr algn="ctr"/>
            <a:r>
              <a:rPr lang="en-US" sz="1200" b="1" u="sng" dirty="0">
                <a:latin typeface="+mn-lt"/>
              </a:rPr>
              <a:t>@ 2000°C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597084" y="4204860"/>
            <a:ext cx="519541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+mn-lt"/>
              </a:rPr>
              <a:t>monitoring over time (heating-cooling cycles) of the anode current (el. current emitted by the cathode) 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597084" y="4387969"/>
            <a:ext cx="1742668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n-lt"/>
              </a:rPr>
              <a:t>- cathode heating current = 380 A</a:t>
            </a:r>
          </a:p>
          <a:p>
            <a:r>
              <a:rPr lang="en-US" sz="900" dirty="0">
                <a:latin typeface="+mn-lt"/>
              </a:rPr>
              <a:t>- anode voltage = 150 V</a:t>
            </a:r>
          </a:p>
          <a:p>
            <a:r>
              <a:rPr lang="en-US" sz="900" dirty="0">
                <a:latin typeface="+mn-lt"/>
              </a:rPr>
              <a:t>- extraction voltage = 25000 V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5957244" y="4173616"/>
            <a:ext cx="14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00B050"/>
                </a:solidFill>
                <a:latin typeface="+mn-lt"/>
              </a:rPr>
              <a:t>CATHODE OK!</a:t>
            </a:r>
          </a:p>
          <a:p>
            <a:r>
              <a:rPr lang="en-US" sz="1400" u="sng" dirty="0">
                <a:solidFill>
                  <a:srgbClr val="00B050"/>
                </a:solidFill>
                <a:latin typeface="+mn-lt"/>
              </a:rPr>
              <a:t>STILL OPERATIVE!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620283" y="5218965"/>
            <a:ext cx="5266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n-lt"/>
              </a:rPr>
              <a:t>slight sublimation rate &gt; increasing el. resistance &gt; increasing temperature &gt; increasing thermionic emission  </a:t>
            </a:r>
          </a:p>
        </p:txBody>
      </p:sp>
      <p:grpSp>
        <p:nvGrpSpPr>
          <p:cNvPr id="52" name="Gruppo 51"/>
          <p:cNvGrpSpPr/>
          <p:nvPr/>
        </p:nvGrpSpPr>
        <p:grpSpPr>
          <a:xfrm>
            <a:off x="2709206" y="1067143"/>
            <a:ext cx="4609729" cy="4490945"/>
            <a:chOff x="2263384" y="1237988"/>
            <a:chExt cx="4609729" cy="4490945"/>
          </a:xfrm>
        </p:grpSpPr>
        <p:pic>
          <p:nvPicPr>
            <p:cNvPr id="53" name="Immagine 5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3384" y="3483016"/>
              <a:ext cx="4609729" cy="2245917"/>
            </a:xfrm>
            <a:prstGeom prst="rect">
              <a:avLst/>
            </a:prstGeom>
          </p:spPr>
        </p:pic>
        <p:grpSp>
          <p:nvGrpSpPr>
            <p:cNvPr id="54" name="Gruppo 53"/>
            <p:cNvGrpSpPr/>
            <p:nvPr/>
          </p:nvGrpSpPr>
          <p:grpSpPr>
            <a:xfrm>
              <a:off x="2893365" y="1237988"/>
              <a:ext cx="3371807" cy="2138360"/>
              <a:chOff x="2893365" y="1237988"/>
              <a:chExt cx="3371807" cy="2138360"/>
            </a:xfrm>
          </p:grpSpPr>
          <p:pic>
            <p:nvPicPr>
              <p:cNvPr id="55" name="Immagine 54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93365" y="1237988"/>
                <a:ext cx="3371807" cy="21383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6" name="CasellaDiTesto 55"/>
              <p:cNvSpPr txBox="1"/>
              <p:nvPr/>
            </p:nvSpPr>
            <p:spPr>
              <a:xfrm>
                <a:off x="2924077" y="1281929"/>
                <a:ext cx="15457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HOT-SPOT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1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24/32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64361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The SPES ion sources: </a:t>
            </a:r>
            <a:r>
              <a:rPr kumimoji="1" lang="en-US" sz="2600" dirty="0"/>
              <a:t>electron impact ionization</a:t>
            </a:r>
          </a:p>
        </p:txBody>
      </p:sp>
      <p:pic>
        <p:nvPicPr>
          <p:cNvPr id="57" name="Immagine 5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5" y="1017006"/>
            <a:ext cx="2890917" cy="21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8" name="CasellaDiTesto 57"/>
          <p:cNvSpPr txBox="1"/>
          <p:nvPr/>
        </p:nvSpPr>
        <p:spPr>
          <a:xfrm>
            <a:off x="1610752" y="1045141"/>
            <a:ext cx="1332725" cy="27699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Plasma Ion Source</a:t>
            </a:r>
          </a:p>
        </p:txBody>
      </p:sp>
      <p:pic>
        <p:nvPicPr>
          <p:cNvPr id="59" name="Immagine 5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560" y="1017006"/>
            <a:ext cx="2832000" cy="21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Rettangolo 59"/>
          <p:cNvSpPr/>
          <p:nvPr/>
        </p:nvSpPr>
        <p:spPr>
          <a:xfrm>
            <a:off x="86924" y="3192669"/>
            <a:ext cx="5262077" cy="308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Immagine 6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47" y="3282905"/>
            <a:ext cx="2517716" cy="1440000"/>
          </a:xfrm>
          <a:prstGeom prst="rect">
            <a:avLst/>
          </a:prstGeom>
        </p:spPr>
      </p:pic>
      <p:sp>
        <p:nvSpPr>
          <p:cNvPr id="62" name="CasellaDiTesto 61"/>
          <p:cNvSpPr txBox="1"/>
          <p:nvPr/>
        </p:nvSpPr>
        <p:spPr>
          <a:xfrm>
            <a:off x="1820603" y="3334498"/>
            <a:ext cx="752823" cy="28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Ar</a:t>
            </a:r>
            <a:r>
              <a:rPr lang="en-US" sz="1200" dirty="0"/>
              <a:t> beam</a:t>
            </a:r>
          </a:p>
        </p:txBody>
      </p:sp>
      <p:pic>
        <p:nvPicPr>
          <p:cNvPr id="63" name="Immagine 6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06" y="4761563"/>
            <a:ext cx="2527527" cy="1445611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650" y="3282905"/>
            <a:ext cx="2517716" cy="1440000"/>
          </a:xfrm>
          <a:prstGeom prst="rect">
            <a:avLst/>
          </a:prstGeom>
        </p:spPr>
      </p:pic>
      <p:sp>
        <p:nvSpPr>
          <p:cNvPr id="65" name="CasellaDiTesto 64"/>
          <p:cNvSpPr txBox="1"/>
          <p:nvPr/>
        </p:nvSpPr>
        <p:spPr>
          <a:xfrm>
            <a:off x="568439" y="4812636"/>
            <a:ext cx="732111" cy="28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Xe</a:t>
            </a:r>
            <a:r>
              <a:rPr lang="en-US" sz="1200" dirty="0"/>
              <a:t> beam</a:t>
            </a:r>
          </a:p>
        </p:txBody>
      </p:sp>
      <p:sp>
        <p:nvSpPr>
          <p:cNvPr id="66" name="CasellaDiTesto 65"/>
          <p:cNvSpPr txBox="1"/>
          <p:nvPr/>
        </p:nvSpPr>
        <p:spPr>
          <a:xfrm>
            <a:off x="3147311" y="3334498"/>
            <a:ext cx="727255" cy="28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Kr</a:t>
            </a:r>
            <a:r>
              <a:rPr lang="en-US" sz="1200" dirty="0"/>
              <a:t> beam</a:t>
            </a:r>
          </a:p>
        </p:txBody>
      </p:sp>
      <p:cxnSp>
        <p:nvCxnSpPr>
          <p:cNvPr id="67" name="Connettore 2 66"/>
          <p:cNvCxnSpPr/>
          <p:nvPr/>
        </p:nvCxnSpPr>
        <p:spPr>
          <a:xfrm>
            <a:off x="3822439" y="3569419"/>
            <a:ext cx="341598" cy="2661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 flipH="1">
            <a:off x="1178042" y="3555935"/>
            <a:ext cx="698476" cy="518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>
            <a:off x="1232700" y="5022824"/>
            <a:ext cx="981108" cy="6137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0" name="Tabella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44578"/>
              </p:ext>
            </p:extLst>
          </p:nvPr>
        </p:nvGraphicFramePr>
        <p:xfrm>
          <a:off x="5424446" y="3192669"/>
          <a:ext cx="3616760" cy="3085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190">
                  <a:extLst>
                    <a:ext uri="{9D8B030D-6E8A-4147-A177-3AD203B41FA5}">
                      <a16:colId xmlns:a16="http://schemas.microsoft.com/office/drawing/2014/main" val="1022697453"/>
                    </a:ext>
                  </a:extLst>
                </a:gridCol>
                <a:gridCol w="904190">
                  <a:extLst>
                    <a:ext uri="{9D8B030D-6E8A-4147-A177-3AD203B41FA5}">
                      <a16:colId xmlns:a16="http://schemas.microsoft.com/office/drawing/2014/main" val="2879771898"/>
                    </a:ext>
                  </a:extLst>
                </a:gridCol>
                <a:gridCol w="904190">
                  <a:extLst>
                    <a:ext uri="{9D8B030D-6E8A-4147-A177-3AD203B41FA5}">
                      <a16:colId xmlns:a16="http://schemas.microsoft.com/office/drawing/2014/main" val="1777388447"/>
                    </a:ext>
                  </a:extLst>
                </a:gridCol>
                <a:gridCol w="904190">
                  <a:extLst>
                    <a:ext uri="{9D8B030D-6E8A-4147-A177-3AD203B41FA5}">
                      <a16:colId xmlns:a16="http://schemas.microsoft.com/office/drawing/2014/main" val="2458013355"/>
                    </a:ext>
                  </a:extLst>
                </a:gridCol>
              </a:tblGrid>
              <a:tr h="564712"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ion. eff.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injection</a:t>
                      </a:r>
                      <a:r>
                        <a:rPr lang="en-US" sz="1350" baseline="0" dirty="0"/>
                        <a:t> </a:t>
                      </a:r>
                      <a:r>
                        <a:rPr lang="en-US" sz="1350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cathode temp.</a:t>
                      </a:r>
                      <a:r>
                        <a:rPr lang="en-US" sz="1300" baseline="0" dirty="0"/>
                        <a:t> (°C)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343055"/>
                  </a:ext>
                </a:extLst>
              </a:tr>
              <a:tr h="360070"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gas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667648"/>
                  </a:ext>
                </a:extLst>
              </a:tr>
              <a:tr h="3600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/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95299"/>
                  </a:ext>
                </a:extLst>
              </a:tr>
              <a:tr h="360070"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gas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023221"/>
                  </a:ext>
                </a:extLst>
              </a:tr>
              <a:tr h="360070"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oven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2300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7964"/>
                  </a:ext>
                </a:extLst>
              </a:tr>
              <a:tr h="360070"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solidFill>
                            <a:schemeClr val="tx1"/>
                          </a:solidFill>
                        </a:rPr>
                        <a:t>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oven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072798"/>
                  </a:ext>
                </a:extLst>
              </a:tr>
              <a:tr h="360070"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oven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24706"/>
                  </a:ext>
                </a:extLst>
              </a:tr>
              <a:tr h="360070"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Xe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/>
                        <a:t>gas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dirty="0"/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308350"/>
                  </a:ext>
                </a:extLst>
              </a:tr>
            </a:tbl>
          </a:graphicData>
        </a:graphic>
      </p:graphicFrame>
      <p:pic>
        <p:nvPicPr>
          <p:cNvPr id="71" name="Immagine 7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650" y="4761563"/>
            <a:ext cx="2517717" cy="1440000"/>
          </a:xfrm>
          <a:prstGeom prst="rect">
            <a:avLst/>
          </a:prstGeom>
        </p:spPr>
      </p:pic>
      <p:sp>
        <p:nvSpPr>
          <p:cNvPr id="72" name="CasellaDiTesto 71"/>
          <p:cNvSpPr txBox="1"/>
          <p:nvPr/>
        </p:nvSpPr>
        <p:spPr>
          <a:xfrm>
            <a:off x="3117605" y="4812635"/>
            <a:ext cx="722716" cy="28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Sn</a:t>
            </a:r>
            <a:r>
              <a:rPr lang="en-US" sz="1200" dirty="0"/>
              <a:t> beam</a:t>
            </a:r>
          </a:p>
        </p:txBody>
      </p:sp>
      <p:cxnSp>
        <p:nvCxnSpPr>
          <p:cNvPr id="73" name="Connettore 2 72"/>
          <p:cNvCxnSpPr/>
          <p:nvPr/>
        </p:nvCxnSpPr>
        <p:spPr>
          <a:xfrm>
            <a:off x="3579914" y="5057994"/>
            <a:ext cx="178237" cy="163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Immagine 7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747" y="1017006"/>
            <a:ext cx="3080459" cy="21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5" name="CasellaDiTesto 74"/>
          <p:cNvSpPr txBox="1"/>
          <p:nvPr/>
        </p:nvSpPr>
        <p:spPr>
          <a:xfrm>
            <a:off x="84475" y="614626"/>
            <a:ext cx="467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R&amp;D activities at the SPES Front-End Laboratory</a:t>
            </a:r>
          </a:p>
        </p:txBody>
      </p:sp>
    </p:spTree>
    <p:extLst>
      <p:ext uri="{BB962C8B-B14F-4D97-AF65-F5344CB8AC3E}">
        <p14:creationId xmlns:p14="http://schemas.microsoft.com/office/powerpoint/2010/main" val="3996112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587"/>
            <a:ext cx="8215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06098" y="969964"/>
            <a:ext cx="7159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3- The SPES ion sources</a:t>
            </a:r>
          </a:p>
          <a:p>
            <a:r>
              <a:rPr lang="en-US" sz="3600" b="1" dirty="0"/>
              <a:t>4- The SPES 1+ beam line</a:t>
            </a:r>
          </a:p>
          <a:p>
            <a:r>
              <a:rPr lang="it-IT" sz="3600" b="1" dirty="0">
                <a:solidFill>
                  <a:schemeClr val="bg1">
                    <a:lumMod val="65000"/>
                  </a:schemeClr>
                </a:solidFill>
              </a:rPr>
              <a:t>5-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247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9D8EEACB-9B8B-4AD0-972F-683B629176E3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25/32</a:t>
            </a:r>
          </a:p>
        </p:txBody>
      </p:sp>
    </p:spTree>
    <p:extLst>
      <p:ext uri="{BB962C8B-B14F-4D97-AF65-F5344CB8AC3E}">
        <p14:creationId xmlns:p14="http://schemas.microsoft.com/office/powerpoint/2010/main" val="4081769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26/32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9229"/>
            <a:ext cx="79367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The SPES 1+ beam line: </a:t>
            </a:r>
            <a:r>
              <a:rPr kumimoji="1" lang="en-US" sz="2400" dirty="0"/>
              <a:t>Low Energy experiments at LNL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1112" y="890232"/>
            <a:ext cx="5410835" cy="524275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Connettore diritto 4"/>
          <p:cNvCxnSpPr/>
          <p:nvPr/>
        </p:nvCxnSpPr>
        <p:spPr>
          <a:xfrm flipH="1" flipV="1">
            <a:off x="7689269" y="1668592"/>
            <a:ext cx="157941" cy="149629"/>
          </a:xfrm>
          <a:prstGeom prst="line">
            <a:avLst/>
          </a:prstGeom>
          <a:ln w="31750" cap="rnd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/>
          <p:cNvCxnSpPr/>
          <p:nvPr/>
        </p:nvCxnSpPr>
        <p:spPr>
          <a:xfrm>
            <a:off x="6384170" y="1510650"/>
            <a:ext cx="1305099" cy="157942"/>
          </a:xfrm>
          <a:prstGeom prst="line">
            <a:avLst/>
          </a:prstGeom>
          <a:ln w="31750" cap="rnd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>
            <a:off x="5461458" y="1942912"/>
            <a:ext cx="789709" cy="921461"/>
          </a:xfrm>
          <a:prstGeom prst="line">
            <a:avLst/>
          </a:prstGeom>
          <a:ln w="31750" cap="rnd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 flipV="1">
            <a:off x="4139734" y="2878854"/>
            <a:ext cx="2111433" cy="1009237"/>
          </a:xfrm>
          <a:prstGeom prst="line">
            <a:avLst/>
          </a:prstGeom>
          <a:ln w="31750" cap="rnd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4139734" y="3902573"/>
            <a:ext cx="282633" cy="451030"/>
          </a:xfrm>
          <a:prstGeom prst="line">
            <a:avLst/>
          </a:prstGeom>
          <a:ln w="31750" cap="rnd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 flipV="1">
            <a:off x="4422367" y="4062658"/>
            <a:ext cx="565265" cy="290945"/>
          </a:xfrm>
          <a:prstGeom prst="line">
            <a:avLst/>
          </a:prstGeom>
          <a:ln w="31750" cap="rnd"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o 10"/>
          <p:cNvGrpSpPr/>
          <p:nvPr/>
        </p:nvGrpSpPr>
        <p:grpSpPr>
          <a:xfrm>
            <a:off x="4783596" y="1510650"/>
            <a:ext cx="1600574" cy="913622"/>
            <a:chOff x="4624899" y="1510650"/>
            <a:chExt cx="1600574" cy="913622"/>
          </a:xfrm>
        </p:grpSpPr>
        <p:cxnSp>
          <p:nvCxnSpPr>
            <p:cNvPr id="12" name="Connettore diritto 11"/>
            <p:cNvCxnSpPr/>
            <p:nvPr/>
          </p:nvCxnSpPr>
          <p:spPr>
            <a:xfrm flipH="1">
              <a:off x="5302761" y="1510650"/>
              <a:ext cx="922712" cy="365760"/>
            </a:xfrm>
            <a:prstGeom prst="line">
              <a:avLst/>
            </a:prstGeom>
            <a:ln w="31750" cap="rnd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/>
            <p:cNvCxnSpPr/>
            <p:nvPr/>
          </p:nvCxnSpPr>
          <p:spPr>
            <a:xfrm flipV="1">
              <a:off x="4624899" y="1564304"/>
              <a:ext cx="869058" cy="3121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/>
            <p:cNvCxnSpPr/>
            <p:nvPr/>
          </p:nvCxnSpPr>
          <p:spPr>
            <a:xfrm flipH="1" flipV="1">
              <a:off x="4632457" y="1861296"/>
              <a:ext cx="483649" cy="5629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/>
            <p:cNvCxnSpPr/>
            <p:nvPr/>
          </p:nvCxnSpPr>
          <p:spPr>
            <a:xfrm flipV="1">
              <a:off x="5116106" y="2085739"/>
              <a:ext cx="846387" cy="3385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/>
            <p:cNvCxnSpPr/>
            <p:nvPr/>
          </p:nvCxnSpPr>
          <p:spPr>
            <a:xfrm flipH="1" flipV="1">
              <a:off x="5493957" y="1587171"/>
              <a:ext cx="448321" cy="4985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3598277" y="2307702"/>
            <a:ext cx="3438442" cy="2636926"/>
            <a:chOff x="3439580" y="2307702"/>
            <a:chExt cx="3438442" cy="2636926"/>
          </a:xfrm>
        </p:grpSpPr>
        <p:cxnSp>
          <p:nvCxnSpPr>
            <p:cNvPr id="18" name="Connettore diritto 17"/>
            <p:cNvCxnSpPr/>
            <p:nvPr/>
          </p:nvCxnSpPr>
          <p:spPr>
            <a:xfrm flipH="1" flipV="1">
              <a:off x="6204318" y="2315878"/>
              <a:ext cx="673704" cy="6918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/>
            <p:cNvCxnSpPr/>
            <p:nvPr/>
          </p:nvCxnSpPr>
          <p:spPr>
            <a:xfrm flipV="1">
              <a:off x="5403273" y="3007696"/>
              <a:ext cx="1474749" cy="7254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/>
            <p:cNvCxnSpPr/>
            <p:nvPr/>
          </p:nvCxnSpPr>
          <p:spPr>
            <a:xfrm flipV="1">
              <a:off x="3439580" y="2307702"/>
              <a:ext cx="2764738" cy="12039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/>
            <p:cNvCxnSpPr/>
            <p:nvPr/>
          </p:nvCxnSpPr>
          <p:spPr>
            <a:xfrm flipH="1" flipV="1">
              <a:off x="5403273" y="3733171"/>
              <a:ext cx="360844" cy="4871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/>
            <p:cNvCxnSpPr/>
            <p:nvPr/>
          </p:nvCxnSpPr>
          <p:spPr>
            <a:xfrm flipH="1" flipV="1">
              <a:off x="3439580" y="3515138"/>
              <a:ext cx="824090" cy="14139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/>
            <p:cNvCxnSpPr/>
            <p:nvPr/>
          </p:nvCxnSpPr>
          <p:spPr>
            <a:xfrm flipV="1">
              <a:off x="4255924" y="4203429"/>
              <a:ext cx="1508193" cy="7411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/>
          <p:cNvSpPr txBox="1"/>
          <p:nvPr/>
        </p:nvSpPr>
        <p:spPr>
          <a:xfrm>
            <a:off x="236990" y="916132"/>
            <a:ext cx="143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ISOL hall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358199" y="3276467"/>
            <a:ext cx="143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1+ beam line</a:t>
            </a:r>
          </a:p>
        </p:txBody>
      </p:sp>
      <p:pic>
        <p:nvPicPr>
          <p:cNvPr id="26" name="Immagine 25" descr="C:\Users\SPES\OneDrive - Istituto Nazionale di Fisica Nucleare\Documenti\INCONTRI_E_CONSULTAZIONI\2018-05-09_STRACENER\INSTALLATION_AND_COMMISSIONING_PLAN\FIGURE_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90" y="2950919"/>
            <a:ext cx="3112274" cy="318850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asellaDiTesto 26"/>
          <p:cNvSpPr txBox="1"/>
          <p:nvPr/>
        </p:nvSpPr>
        <p:spPr>
          <a:xfrm>
            <a:off x="236989" y="1784509"/>
            <a:ext cx="143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1+ beam line</a:t>
            </a:r>
          </a:p>
        </p:txBody>
      </p:sp>
      <p:cxnSp>
        <p:nvCxnSpPr>
          <p:cNvPr id="28" name="Connettore 2 27"/>
          <p:cNvCxnSpPr/>
          <p:nvPr/>
        </p:nvCxnSpPr>
        <p:spPr>
          <a:xfrm>
            <a:off x="1539240" y="1174765"/>
            <a:ext cx="3735563" cy="96801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1725895" y="2050977"/>
            <a:ext cx="3411656" cy="120991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 descr="C:\Users\SPES\OneDrive - Istituto Nazionale di Fisica Nucleare\Documenti\INCONTRI_E_CONSULTAZIONI\2018-05-09_STRACENER\INSTALLATION_AND_COMMISSIONING_PLAN\FIGURE_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59" y="715278"/>
            <a:ext cx="5407918" cy="5540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o 1"/>
          <p:cNvGrpSpPr/>
          <p:nvPr/>
        </p:nvGrpSpPr>
        <p:grpSpPr>
          <a:xfrm>
            <a:off x="5562680" y="728692"/>
            <a:ext cx="3479615" cy="4199713"/>
            <a:chOff x="5562680" y="728692"/>
            <a:chExt cx="3479615" cy="4199713"/>
          </a:xfrm>
        </p:grpSpPr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7548" y="728692"/>
              <a:ext cx="3450051" cy="19952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80" y="2768405"/>
              <a:ext cx="3479615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53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27/32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1795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The SPES 1+ beam line: </a:t>
            </a:r>
            <a:r>
              <a:rPr kumimoji="1" lang="en-US" sz="2600" dirty="0"/>
              <a:t>Beam Optics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94790" y="644342"/>
            <a:ext cx="874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Beam Optics defined (in collaboration with Tony Mendez)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251520" y="1034832"/>
            <a:ext cx="8784976" cy="5184576"/>
            <a:chOff x="-37453" y="-14767"/>
            <a:chExt cx="9181453" cy="6872767"/>
          </a:xfrm>
        </p:grpSpPr>
        <p:sp>
          <p:nvSpPr>
            <p:cNvPr id="25" name="Rectangle 5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944608" y="-375527"/>
              <a:ext cx="6239907" cy="7830000"/>
            </a:xfrm>
            <a:prstGeom prst="rect">
              <a:avLst/>
            </a:prstGeom>
          </p:spPr>
        </p:pic>
        <p:sp>
          <p:nvSpPr>
            <p:cNvPr id="27" name="TextBox 4"/>
            <p:cNvSpPr txBox="1"/>
            <p:nvPr/>
          </p:nvSpPr>
          <p:spPr>
            <a:xfrm>
              <a:off x="7557147" y="330816"/>
              <a:ext cx="783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+50 mm</a:t>
              </a:r>
            </a:p>
          </p:txBody>
        </p:sp>
        <p:sp>
          <p:nvSpPr>
            <p:cNvPr id="28" name="TextBox 5"/>
            <p:cNvSpPr txBox="1"/>
            <p:nvPr/>
          </p:nvSpPr>
          <p:spPr>
            <a:xfrm>
              <a:off x="6476087" y="330816"/>
              <a:ext cx="783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−50 mm</a:t>
              </a:r>
            </a:p>
          </p:txBody>
        </p:sp>
        <p:sp>
          <p:nvSpPr>
            <p:cNvPr id="29" name="Rectangle 6"/>
            <p:cNvSpPr/>
            <p:nvPr/>
          </p:nvSpPr>
          <p:spPr>
            <a:xfrm>
              <a:off x="6832612" y="1369734"/>
              <a:ext cx="1065355" cy="1238400"/>
            </a:xfrm>
            <a:prstGeom prst="rect">
              <a:avLst/>
            </a:prstGeom>
            <a:solidFill>
              <a:schemeClr val="accent6">
                <a:alpha val="2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7"/>
            <p:cNvSpPr txBox="1"/>
            <p:nvPr/>
          </p:nvSpPr>
          <p:spPr>
            <a:xfrm>
              <a:off x="5819517" y="1364414"/>
              <a:ext cx="1032350" cy="1427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Shield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Wall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Thickness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2.8 m</a:t>
              </a:r>
            </a:p>
          </p:txBody>
        </p:sp>
        <p:sp>
          <p:nvSpPr>
            <p:cNvPr id="31" name="TextBox 8"/>
            <p:cNvSpPr txBox="1"/>
            <p:nvPr/>
          </p:nvSpPr>
          <p:spPr>
            <a:xfrm>
              <a:off x="4997942" y="189931"/>
              <a:ext cx="1259080" cy="9791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Beam starts at WF exit </a:t>
              </a:r>
            </a:p>
            <a:p>
              <a:r>
                <a:rPr lang="en-US" sz="1400" dirty="0"/>
                <a:t>slits</a:t>
              </a:r>
            </a:p>
          </p:txBody>
        </p:sp>
        <p:cxnSp>
          <p:nvCxnSpPr>
            <p:cNvPr id="34" name="Straight Arrow Connector 9"/>
            <p:cNvCxnSpPr/>
            <p:nvPr/>
          </p:nvCxnSpPr>
          <p:spPr>
            <a:xfrm flipV="1">
              <a:off x="6053273" y="633272"/>
              <a:ext cx="733034" cy="532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0"/>
            <p:cNvSpPr txBox="1"/>
            <p:nvPr/>
          </p:nvSpPr>
          <p:spPr>
            <a:xfrm>
              <a:off x="7881558" y="848990"/>
              <a:ext cx="480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EQT</a:t>
              </a:r>
            </a:p>
          </p:txBody>
        </p:sp>
        <p:sp>
          <p:nvSpPr>
            <p:cNvPr id="36" name="TextBox 11"/>
            <p:cNvSpPr txBox="1"/>
            <p:nvPr/>
          </p:nvSpPr>
          <p:spPr>
            <a:xfrm>
              <a:off x="6365307" y="2708225"/>
              <a:ext cx="480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EQT</a:t>
              </a:r>
            </a:p>
          </p:txBody>
        </p:sp>
        <p:sp>
          <p:nvSpPr>
            <p:cNvPr id="37" name="TextBox 12"/>
            <p:cNvSpPr txBox="1"/>
            <p:nvPr/>
          </p:nvSpPr>
          <p:spPr>
            <a:xfrm>
              <a:off x="5286053" y="3511808"/>
              <a:ext cx="480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EQT</a:t>
              </a:r>
            </a:p>
          </p:txBody>
        </p:sp>
        <p:sp>
          <p:nvSpPr>
            <p:cNvPr id="38" name="TextBox 13"/>
            <p:cNvSpPr txBox="1"/>
            <p:nvPr/>
          </p:nvSpPr>
          <p:spPr>
            <a:xfrm>
              <a:off x="2996380" y="3546476"/>
              <a:ext cx="480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EQT</a:t>
              </a:r>
            </a:p>
          </p:txBody>
        </p:sp>
        <p:sp>
          <p:nvSpPr>
            <p:cNvPr id="39" name="TextBox 14"/>
            <p:cNvSpPr txBox="1"/>
            <p:nvPr/>
          </p:nvSpPr>
          <p:spPr>
            <a:xfrm>
              <a:off x="1140623" y="3541226"/>
              <a:ext cx="480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EQT</a:t>
              </a:r>
            </a:p>
          </p:txBody>
        </p:sp>
        <p:sp>
          <p:nvSpPr>
            <p:cNvPr id="40" name="TextBox 15"/>
            <p:cNvSpPr txBox="1"/>
            <p:nvPr/>
          </p:nvSpPr>
          <p:spPr>
            <a:xfrm>
              <a:off x="71208" y="4702739"/>
              <a:ext cx="480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EQT</a:t>
              </a:r>
            </a:p>
          </p:txBody>
        </p:sp>
        <p:sp>
          <p:nvSpPr>
            <p:cNvPr id="41" name="TextBox 16"/>
            <p:cNvSpPr txBox="1"/>
            <p:nvPr/>
          </p:nvSpPr>
          <p:spPr>
            <a:xfrm>
              <a:off x="1118906" y="6546775"/>
              <a:ext cx="4806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EQT</a:t>
              </a:r>
            </a:p>
          </p:txBody>
        </p:sp>
        <p:sp>
          <p:nvSpPr>
            <p:cNvPr id="42" name="TextBox 18"/>
            <p:cNvSpPr txBox="1"/>
            <p:nvPr/>
          </p:nvSpPr>
          <p:spPr>
            <a:xfrm>
              <a:off x="3917151" y="4910258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Kicker</a:t>
              </a:r>
            </a:p>
            <a:p>
              <a:pPr algn="ctr"/>
              <a:r>
                <a:rPr lang="en-US" sz="1400" dirty="0"/>
                <a:t>Slits</a:t>
              </a:r>
            </a:p>
          </p:txBody>
        </p:sp>
        <p:sp>
          <p:nvSpPr>
            <p:cNvPr id="43" name="TextBox 19"/>
            <p:cNvSpPr txBox="1"/>
            <p:nvPr/>
          </p:nvSpPr>
          <p:spPr>
            <a:xfrm>
              <a:off x="6053273" y="4903779"/>
              <a:ext cx="6335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Image </a:t>
              </a:r>
            </a:p>
            <a:p>
              <a:pPr algn="ctr"/>
              <a:r>
                <a:rPr lang="en-US" sz="1400" dirty="0"/>
                <a:t>Slits</a:t>
              </a:r>
            </a:p>
          </p:txBody>
        </p:sp>
        <p:sp>
          <p:nvSpPr>
            <p:cNvPr id="44" name="TextBox 20"/>
            <p:cNvSpPr txBox="1"/>
            <p:nvPr/>
          </p:nvSpPr>
          <p:spPr>
            <a:xfrm>
              <a:off x="8068496" y="3169761"/>
              <a:ext cx="6662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Object</a:t>
              </a:r>
            </a:p>
            <a:p>
              <a:pPr algn="ctr"/>
              <a:r>
                <a:rPr lang="en-US" sz="1400" dirty="0"/>
                <a:t>Slits</a:t>
              </a:r>
            </a:p>
          </p:txBody>
        </p:sp>
        <p:sp>
          <p:nvSpPr>
            <p:cNvPr id="45" name="TextBox 21"/>
            <p:cNvSpPr txBox="1"/>
            <p:nvPr/>
          </p:nvSpPr>
          <p:spPr>
            <a:xfrm>
              <a:off x="7317344" y="4456003"/>
              <a:ext cx="1826656" cy="6935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Mass Separator</a:t>
              </a:r>
            </a:p>
            <a:p>
              <a:pPr algn="ctr"/>
              <a:r>
                <a:rPr lang="en-US" sz="1400" dirty="0"/>
                <a:t>Two 45° Mag Dipoles</a:t>
              </a:r>
            </a:p>
          </p:txBody>
        </p:sp>
        <p:sp>
          <p:nvSpPr>
            <p:cNvPr id="46" name="TextBox 22"/>
            <p:cNvSpPr txBox="1"/>
            <p:nvPr/>
          </p:nvSpPr>
          <p:spPr>
            <a:xfrm>
              <a:off x="3002798" y="5743821"/>
              <a:ext cx="1329846" cy="6935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Diagnostic Box</a:t>
              </a:r>
            </a:p>
            <a:p>
              <a:pPr algn="ctr"/>
              <a:r>
                <a:rPr lang="en-US" sz="1400" dirty="0"/>
                <a:t>Tape Station</a:t>
              </a:r>
            </a:p>
          </p:txBody>
        </p:sp>
        <p:sp>
          <p:nvSpPr>
            <p:cNvPr id="47" name="TextBox 23"/>
            <p:cNvSpPr txBox="1"/>
            <p:nvPr/>
          </p:nvSpPr>
          <p:spPr>
            <a:xfrm>
              <a:off x="-37453" y="2661438"/>
              <a:ext cx="1375912" cy="97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90° Spherical Electrostatic</a:t>
              </a:r>
            </a:p>
            <a:p>
              <a:pPr algn="ctr"/>
              <a:r>
                <a:rPr lang="en-US" sz="1400" dirty="0"/>
                <a:t> Dipole (ESD)</a:t>
              </a:r>
            </a:p>
          </p:txBody>
        </p:sp>
        <p:sp>
          <p:nvSpPr>
            <p:cNvPr id="48" name="Rectangle 25"/>
            <p:cNvSpPr/>
            <p:nvPr/>
          </p:nvSpPr>
          <p:spPr>
            <a:xfrm>
              <a:off x="3604234" y="3831365"/>
              <a:ext cx="435600" cy="1054800"/>
            </a:xfrm>
            <a:prstGeom prst="rect">
              <a:avLst/>
            </a:prstGeom>
            <a:solidFill>
              <a:schemeClr val="accent6">
                <a:alpha val="2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26"/>
            <p:cNvSpPr txBox="1"/>
            <p:nvPr/>
          </p:nvSpPr>
          <p:spPr>
            <a:xfrm>
              <a:off x="3320180" y="1986377"/>
              <a:ext cx="1032350" cy="1427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Shield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Wall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Thickness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1.0 m</a:t>
              </a:r>
            </a:p>
          </p:txBody>
        </p:sp>
        <p:cxnSp>
          <p:nvCxnSpPr>
            <p:cNvPr id="50" name="Straight Arrow Connector 27"/>
            <p:cNvCxnSpPr>
              <a:stCxn id="49" idx="2"/>
            </p:cNvCxnSpPr>
            <p:nvPr/>
          </p:nvCxnSpPr>
          <p:spPr>
            <a:xfrm>
              <a:off x="3836355" y="3414356"/>
              <a:ext cx="0" cy="36966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8"/>
            <p:cNvSpPr/>
            <p:nvPr/>
          </p:nvSpPr>
          <p:spPr>
            <a:xfrm>
              <a:off x="1877970" y="4151384"/>
              <a:ext cx="306000" cy="306000"/>
            </a:xfrm>
            <a:prstGeom prst="ellipse">
              <a:avLst/>
            </a:prstGeom>
            <a:solidFill>
              <a:schemeClr val="accent6">
                <a:lumMod val="75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29"/>
            <p:cNvSpPr/>
            <p:nvPr/>
          </p:nvSpPr>
          <p:spPr>
            <a:xfrm>
              <a:off x="687647" y="4267688"/>
              <a:ext cx="306000" cy="306000"/>
            </a:xfrm>
            <a:prstGeom prst="ellipse">
              <a:avLst/>
            </a:prstGeom>
            <a:solidFill>
              <a:schemeClr val="accent6">
                <a:lumMod val="75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30"/>
            <p:cNvSpPr/>
            <p:nvPr/>
          </p:nvSpPr>
          <p:spPr>
            <a:xfrm>
              <a:off x="687647" y="5842193"/>
              <a:ext cx="306000" cy="306000"/>
            </a:xfrm>
            <a:prstGeom prst="ellipse">
              <a:avLst/>
            </a:prstGeom>
            <a:solidFill>
              <a:schemeClr val="accent6">
                <a:lumMod val="75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Arrow Connector 31"/>
            <p:cNvCxnSpPr/>
            <p:nvPr/>
          </p:nvCxnSpPr>
          <p:spPr>
            <a:xfrm flipV="1">
              <a:off x="1999412" y="2719465"/>
              <a:ext cx="0" cy="13182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32"/>
            <p:cNvSpPr txBox="1"/>
            <p:nvPr/>
          </p:nvSpPr>
          <p:spPr>
            <a:xfrm>
              <a:off x="1509925" y="2134689"/>
              <a:ext cx="96462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HRMS</a:t>
              </a:r>
            </a:p>
            <a:p>
              <a:pPr algn="ctr"/>
              <a:r>
                <a:rPr lang="en-US" sz="1600" dirty="0" err="1"/>
                <a:t>Beamline</a:t>
              </a:r>
              <a:endParaRPr lang="en-US" sz="1600" dirty="0"/>
            </a:p>
          </p:txBody>
        </p:sp>
        <p:sp>
          <p:nvSpPr>
            <p:cNvPr id="56" name="Right Arrow 38"/>
            <p:cNvSpPr/>
            <p:nvPr/>
          </p:nvSpPr>
          <p:spPr>
            <a:xfrm rot="5400000">
              <a:off x="7102042" y="287009"/>
              <a:ext cx="523613" cy="72350"/>
            </a:xfrm>
            <a:prstGeom prst="rightArrow">
              <a:avLst>
                <a:gd name="adj1" fmla="val 50000"/>
                <a:gd name="adj2" fmla="val 145424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39"/>
            <p:cNvSpPr txBox="1"/>
            <p:nvPr/>
          </p:nvSpPr>
          <p:spPr>
            <a:xfrm>
              <a:off x="2138252" y="5585056"/>
              <a:ext cx="6979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+30 mm</a:t>
              </a:r>
            </a:p>
          </p:txBody>
        </p:sp>
        <p:sp>
          <p:nvSpPr>
            <p:cNvPr id="77" name="TextBox 40"/>
            <p:cNvSpPr txBox="1"/>
            <p:nvPr/>
          </p:nvSpPr>
          <p:spPr>
            <a:xfrm>
              <a:off x="2139532" y="6220930"/>
              <a:ext cx="6979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−30 mm</a:t>
              </a:r>
            </a:p>
          </p:txBody>
        </p:sp>
        <p:cxnSp>
          <p:nvCxnSpPr>
            <p:cNvPr id="78" name="Straight Arrow Connector 41"/>
            <p:cNvCxnSpPr/>
            <p:nvPr/>
          </p:nvCxnSpPr>
          <p:spPr>
            <a:xfrm>
              <a:off x="1317641" y="3511808"/>
              <a:ext cx="531162" cy="45131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42"/>
            <p:cNvCxnSpPr/>
            <p:nvPr/>
          </p:nvCxnSpPr>
          <p:spPr>
            <a:xfrm>
              <a:off x="665483" y="3665696"/>
              <a:ext cx="94658" cy="59942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59"/>
            <p:cNvSpPr txBox="1"/>
            <p:nvPr/>
          </p:nvSpPr>
          <p:spPr>
            <a:xfrm>
              <a:off x="7337391" y="-14767"/>
              <a:ext cx="12869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RIBs from FE</a:t>
              </a:r>
            </a:p>
          </p:txBody>
        </p:sp>
      </p:grpSp>
      <p:sp>
        <p:nvSpPr>
          <p:cNvPr id="81" name="Rettangolo 80"/>
          <p:cNvSpPr/>
          <p:nvPr/>
        </p:nvSpPr>
        <p:spPr>
          <a:xfrm>
            <a:off x="302593" y="1111794"/>
            <a:ext cx="4639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floor coordinates – GIOS 3rd-order calculation</a:t>
            </a:r>
          </a:p>
        </p:txBody>
      </p:sp>
    </p:spTree>
    <p:extLst>
      <p:ext uri="{BB962C8B-B14F-4D97-AF65-F5344CB8AC3E}">
        <p14:creationId xmlns:p14="http://schemas.microsoft.com/office/powerpoint/2010/main" val="1517871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28/32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1795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The SPES 1+ beam line: </a:t>
            </a:r>
            <a:r>
              <a:rPr kumimoji="1" lang="en-US" sz="2600" dirty="0"/>
              <a:t>Detailed Layout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94790" y="644342"/>
            <a:ext cx="874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Detailed Layout defined (in collaboration with Tony Mendez)</a:t>
            </a:r>
          </a:p>
        </p:txBody>
      </p:sp>
      <p:pic>
        <p:nvPicPr>
          <p:cNvPr id="57" name="Immagine 5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292" y="1093778"/>
            <a:ext cx="7165192" cy="517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09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3368" y="1856917"/>
            <a:ext cx="2199867" cy="1450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29/32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79229"/>
            <a:ext cx="79367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The SPES 1+ beam line: </a:t>
            </a:r>
            <a:r>
              <a:rPr kumimoji="1" lang="en-US" sz="2500" dirty="0"/>
              <a:t>Manufacturing and Assembly</a:t>
            </a:r>
          </a:p>
        </p:txBody>
      </p:sp>
      <p:grpSp>
        <p:nvGrpSpPr>
          <p:cNvPr id="57" name="Gruppo 56"/>
          <p:cNvGrpSpPr/>
          <p:nvPr/>
        </p:nvGrpSpPr>
        <p:grpSpPr>
          <a:xfrm>
            <a:off x="2994596" y="808891"/>
            <a:ext cx="3141778" cy="2520000"/>
            <a:chOff x="3073791" y="780757"/>
            <a:chExt cx="3141778" cy="2520000"/>
          </a:xfrm>
        </p:grpSpPr>
        <p:cxnSp>
          <p:nvCxnSpPr>
            <p:cNvPr id="58" name="Connettore diritto 57"/>
            <p:cNvCxnSpPr/>
            <p:nvPr/>
          </p:nvCxnSpPr>
          <p:spPr>
            <a:xfrm flipH="1">
              <a:off x="3073791" y="780757"/>
              <a:ext cx="0" cy="252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/>
            <p:cNvCxnSpPr/>
            <p:nvPr/>
          </p:nvCxnSpPr>
          <p:spPr>
            <a:xfrm flipH="1">
              <a:off x="6215569" y="780757"/>
              <a:ext cx="0" cy="252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o 59"/>
          <p:cNvGrpSpPr/>
          <p:nvPr/>
        </p:nvGrpSpPr>
        <p:grpSpPr>
          <a:xfrm>
            <a:off x="2994596" y="3683393"/>
            <a:ext cx="3141778" cy="2520000"/>
            <a:chOff x="3073791" y="780757"/>
            <a:chExt cx="3141778" cy="2520000"/>
          </a:xfrm>
        </p:grpSpPr>
        <p:cxnSp>
          <p:nvCxnSpPr>
            <p:cNvPr id="61" name="Connettore diritto 60"/>
            <p:cNvCxnSpPr/>
            <p:nvPr/>
          </p:nvCxnSpPr>
          <p:spPr>
            <a:xfrm flipH="1">
              <a:off x="3073791" y="780757"/>
              <a:ext cx="0" cy="252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/>
            <p:cNvCxnSpPr/>
            <p:nvPr/>
          </p:nvCxnSpPr>
          <p:spPr>
            <a:xfrm flipH="1">
              <a:off x="6215569" y="780757"/>
              <a:ext cx="0" cy="252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Connettore diritto 62"/>
          <p:cNvCxnSpPr/>
          <p:nvPr/>
        </p:nvCxnSpPr>
        <p:spPr>
          <a:xfrm flipH="1" flipV="1">
            <a:off x="3143485" y="3509426"/>
            <a:ext cx="28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diritto 63"/>
          <p:cNvCxnSpPr/>
          <p:nvPr/>
        </p:nvCxnSpPr>
        <p:spPr>
          <a:xfrm flipH="1" flipV="1">
            <a:off x="6264168" y="3509426"/>
            <a:ext cx="28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diritto 64"/>
          <p:cNvCxnSpPr/>
          <p:nvPr/>
        </p:nvCxnSpPr>
        <p:spPr>
          <a:xfrm flipH="1" flipV="1">
            <a:off x="21102" y="3499584"/>
            <a:ext cx="28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Immagine 6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46" y="1840658"/>
            <a:ext cx="2404048" cy="1458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7" name="TextBox 2"/>
          <p:cNvSpPr txBox="1"/>
          <p:nvPr/>
        </p:nvSpPr>
        <p:spPr>
          <a:xfrm>
            <a:off x="147713" y="808891"/>
            <a:ext cx="2675186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u="sng" dirty="0"/>
              <a:t>electrostatic triplet of quads</a:t>
            </a:r>
          </a:p>
          <a:p>
            <a:pPr algn="ctr"/>
            <a:r>
              <a:rPr lang="en-US" sz="1600" dirty="0"/>
              <a:t>prototype OK</a:t>
            </a:r>
          </a:p>
          <a:p>
            <a:pPr algn="ctr"/>
            <a:r>
              <a:rPr lang="en-US" sz="1600" dirty="0"/>
              <a:t>tender ongoing</a:t>
            </a:r>
          </a:p>
        </p:txBody>
      </p:sp>
      <p:pic>
        <p:nvPicPr>
          <p:cNvPr id="68" name="Immagine 6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257" y="1856935"/>
            <a:ext cx="1654183" cy="14719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9" name="TextBox 2"/>
          <p:cNvSpPr txBox="1"/>
          <p:nvPr/>
        </p:nvSpPr>
        <p:spPr>
          <a:xfrm>
            <a:off x="3258355" y="805926"/>
            <a:ext cx="2586772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u="sng" dirty="0"/>
              <a:t>magnetic dipole</a:t>
            </a:r>
          </a:p>
          <a:p>
            <a:pPr algn="ctr"/>
            <a:r>
              <a:rPr lang="en-US" sz="1600" dirty="0"/>
              <a:t>technical docs ready</a:t>
            </a:r>
          </a:p>
          <a:p>
            <a:pPr algn="ctr"/>
            <a:r>
              <a:rPr lang="en-US" sz="1600" dirty="0"/>
              <a:t>tender ongoing</a:t>
            </a:r>
          </a:p>
        </p:txBody>
      </p:sp>
      <p:sp>
        <p:nvSpPr>
          <p:cNvPr id="71" name="TextBox 2"/>
          <p:cNvSpPr txBox="1"/>
          <p:nvPr/>
        </p:nvSpPr>
        <p:spPr>
          <a:xfrm>
            <a:off x="6349916" y="808359"/>
            <a:ext cx="2586772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u="sng" dirty="0"/>
              <a:t>electrostatic dipole</a:t>
            </a:r>
          </a:p>
          <a:p>
            <a:pPr algn="ctr"/>
            <a:r>
              <a:rPr lang="en-US" sz="1600" dirty="0"/>
              <a:t>prototype OK</a:t>
            </a:r>
          </a:p>
          <a:p>
            <a:pPr algn="ctr"/>
            <a:r>
              <a:rPr lang="en-US" sz="1600" dirty="0"/>
              <a:t>under construction</a:t>
            </a:r>
          </a:p>
        </p:txBody>
      </p:sp>
      <p:pic>
        <p:nvPicPr>
          <p:cNvPr id="72" name="Immagine 7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71" y="4706070"/>
            <a:ext cx="1951792" cy="14897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TextBox 2"/>
          <p:cNvSpPr txBox="1"/>
          <p:nvPr/>
        </p:nvSpPr>
        <p:spPr>
          <a:xfrm>
            <a:off x="147713" y="3689185"/>
            <a:ext cx="2675186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u="sng" dirty="0"/>
              <a:t>electrostatic steerers</a:t>
            </a:r>
          </a:p>
          <a:p>
            <a:pPr algn="ctr"/>
            <a:r>
              <a:rPr lang="en-US" sz="1600" dirty="0"/>
              <a:t>design completed</a:t>
            </a:r>
          </a:p>
          <a:p>
            <a:pPr algn="ctr"/>
            <a:r>
              <a:rPr lang="en-US" sz="1600" dirty="0"/>
              <a:t>constructed and tested</a:t>
            </a:r>
          </a:p>
        </p:txBody>
      </p:sp>
      <p:sp>
        <p:nvSpPr>
          <p:cNvPr id="75" name="TextBox 2"/>
          <p:cNvSpPr txBox="1"/>
          <p:nvPr/>
        </p:nvSpPr>
        <p:spPr>
          <a:xfrm>
            <a:off x="3258355" y="3697933"/>
            <a:ext cx="2586772" cy="58477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u="sng" dirty="0"/>
              <a:t>diagnostic box</a:t>
            </a:r>
          </a:p>
          <a:p>
            <a:pPr algn="ctr"/>
            <a:r>
              <a:rPr lang="en-US" sz="1600" dirty="0"/>
              <a:t>under construction</a:t>
            </a:r>
          </a:p>
        </p:txBody>
      </p:sp>
      <p:sp>
        <p:nvSpPr>
          <p:cNvPr id="83" name="TextBox 2"/>
          <p:cNvSpPr txBox="1"/>
          <p:nvPr/>
        </p:nvSpPr>
        <p:spPr>
          <a:xfrm>
            <a:off x="6349916" y="3689233"/>
            <a:ext cx="2586772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u="sng" dirty="0"/>
              <a:t>tape system</a:t>
            </a:r>
          </a:p>
          <a:p>
            <a:pPr algn="ctr"/>
            <a:r>
              <a:rPr lang="en-US" sz="1600" dirty="0"/>
              <a:t>vacuum chambers ready</a:t>
            </a:r>
          </a:p>
          <a:p>
            <a:pPr algn="ctr"/>
            <a:r>
              <a:rPr lang="en-US" sz="1600" dirty="0"/>
              <a:t>constr. of int. parts @ LNL</a:t>
            </a:r>
          </a:p>
        </p:txBody>
      </p:sp>
      <p:pic>
        <p:nvPicPr>
          <p:cNvPr id="84" name="Immagine 8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830" y="4447352"/>
            <a:ext cx="2586772" cy="1747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D9716FC-19D9-4114-9B78-9381838E4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5" r="46369" b="15615"/>
          <a:stretch/>
        </p:blipFill>
        <p:spPr>
          <a:xfrm>
            <a:off x="6454843" y="4623410"/>
            <a:ext cx="2390655" cy="15799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1484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587"/>
            <a:ext cx="8215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06098" y="969964"/>
            <a:ext cx="7159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1- Introduction</a:t>
            </a:r>
            <a:endParaRPr lang="en-US" sz="3600" dirty="0"/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3- The SPES ion sources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4- The SPES 1+ beam line</a:t>
            </a:r>
          </a:p>
          <a:p>
            <a:r>
              <a:rPr lang="it-IT" sz="3600" b="1" dirty="0">
                <a:solidFill>
                  <a:schemeClr val="bg1">
                    <a:lumMod val="65000"/>
                  </a:schemeClr>
                </a:solidFill>
              </a:rPr>
              <a:t>5-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247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9D8EEACB-9B8B-4AD0-972F-683B629176E3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3/32</a:t>
            </a:r>
          </a:p>
        </p:txBody>
      </p:sp>
    </p:spTree>
    <p:extLst>
      <p:ext uri="{BB962C8B-B14F-4D97-AF65-F5344CB8AC3E}">
        <p14:creationId xmlns:p14="http://schemas.microsoft.com/office/powerpoint/2010/main" val="1118147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587"/>
            <a:ext cx="8215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06098" y="969964"/>
            <a:ext cx="7159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3- The SPES ion sources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4- The SPES 1+ beam line</a:t>
            </a:r>
          </a:p>
          <a:p>
            <a:r>
              <a:rPr lang="it-IT" sz="3600" b="1" dirty="0"/>
              <a:t>5- </a:t>
            </a:r>
            <a:r>
              <a:rPr lang="en-US" sz="3600" b="1" dirty="0"/>
              <a:t>Conclusions</a:t>
            </a:r>
            <a:endParaRPr lang="en-US" sz="3600" dirty="0"/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247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9D8EEACB-9B8B-4AD0-972F-683B629176E3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30/32</a:t>
            </a:r>
          </a:p>
        </p:txBody>
      </p:sp>
    </p:spTree>
    <p:extLst>
      <p:ext uri="{BB962C8B-B14F-4D97-AF65-F5344CB8AC3E}">
        <p14:creationId xmlns:p14="http://schemas.microsoft.com/office/powerpoint/2010/main" val="1871718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8973" y="19627"/>
            <a:ext cx="8215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Conclusions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42702" y="913070"/>
            <a:ext cx="8415523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SPES Targets and Ion Sources are ready for the facility commissioning and for the operation phase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Numerical models and simulation activities are fundamental for the design of High Temperature ISOL Targets and Ion Sources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Validation of numerical models by means of dedicated experimental tests (both off-line and on-line) is extremely important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Numerical models and simulation activities can be extremely useful for Safety and Machine Protection Systems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SPES 1+ Beam Line for experiments at Low Energy is under construction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sz="2000" dirty="0"/>
              <a:t>The SPES facility commissioning (SiC Target &amp; Plasma Ion Source) is scheduled for 2020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19253" y="5337135"/>
            <a:ext cx="8572501" cy="769441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/>
              <a:t>Poster Session</a:t>
            </a:r>
            <a:r>
              <a:rPr lang="en-US" sz="2200" dirty="0"/>
              <a:t>: see posters by </a:t>
            </a:r>
            <a:r>
              <a:rPr lang="en-US" sz="2200" b="1" dirty="0"/>
              <a:t>A. Monetti </a:t>
            </a:r>
            <a:r>
              <a:rPr lang="en-US" sz="2200" dirty="0"/>
              <a:t>(The SPES Front-End)</a:t>
            </a:r>
            <a:r>
              <a:rPr lang="en-US" sz="2200" b="1" dirty="0"/>
              <a:t> </a:t>
            </a:r>
            <a:r>
              <a:rPr lang="en-US" sz="2200" dirty="0"/>
              <a:t>&amp;</a:t>
            </a:r>
          </a:p>
          <a:p>
            <a:pPr algn="ctr"/>
            <a:r>
              <a:rPr lang="en-US" sz="2200" b="1" dirty="0"/>
              <a:t>M. Ballan </a:t>
            </a:r>
            <a:r>
              <a:rPr lang="en-US" sz="2200" dirty="0"/>
              <a:t>(Production target concepts for the SPES – ISOLPHARM project)</a:t>
            </a:r>
            <a:endParaRPr lang="en-US" sz="2200" i="1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449A3200-D833-4964-BAC2-2FDD2D2729EF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31/32</a:t>
            </a:r>
          </a:p>
        </p:txBody>
      </p:sp>
    </p:spTree>
    <p:extLst>
      <p:ext uri="{BB962C8B-B14F-4D97-AF65-F5344CB8AC3E}">
        <p14:creationId xmlns:p14="http://schemas.microsoft.com/office/powerpoint/2010/main" val="3880953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THANKS FOR YOUR ATTENTION!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B301E2A-079B-4E6A-997D-8E1E4F2C4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466" y="2045229"/>
            <a:ext cx="6614558" cy="4158261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FDD9C37-9AA2-47C2-8893-E3FDCDB0990E}"/>
              </a:ext>
            </a:extLst>
          </p:cNvPr>
          <p:cNvSpPr txBox="1"/>
          <p:nvPr/>
        </p:nvSpPr>
        <p:spPr>
          <a:xfrm>
            <a:off x="256371" y="803015"/>
            <a:ext cx="8368883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B0F0"/>
                </a:solidFill>
              </a:rPr>
              <a:t>Acknowlegments</a:t>
            </a:r>
            <a:r>
              <a:rPr lang="it-IT" sz="2000" dirty="0"/>
              <a:t>: Prof. G. Meneghetti and Prof. P. Colombo (UNIPD-DII), Prof. L. Biasetto (UNIPD-DTG), ISOLDE group (CERN), Dr. D.W. Stracener (ORNL), </a:t>
            </a:r>
            <a:r>
              <a:rPr lang="it-IT" sz="2000" u="sng" dirty="0"/>
              <a:t>and all the </a:t>
            </a:r>
            <a:r>
              <a:rPr lang="it-IT" sz="2400" b="1" u="sng" dirty="0"/>
              <a:t>BEAMLAB</a:t>
            </a:r>
            <a:r>
              <a:rPr lang="it-IT" sz="2000" b="1" u="sng" dirty="0"/>
              <a:t> collaboration network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0211BBC-4076-41EE-8118-AE302A81994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32/32</a:t>
            </a:r>
          </a:p>
        </p:txBody>
      </p:sp>
    </p:spTree>
    <p:extLst>
      <p:ext uri="{BB962C8B-B14F-4D97-AF65-F5344CB8AC3E}">
        <p14:creationId xmlns:p14="http://schemas.microsoft.com/office/powerpoint/2010/main" val="148931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Introduction</a:t>
            </a:r>
            <a:r>
              <a:rPr kumimoji="1" lang="en-US" sz="3000" dirty="0"/>
              <a:t>: the SPES facility @ LNL</a:t>
            </a:r>
            <a:endParaRPr kumimoji="1"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311"/>
          <a:stretch/>
        </p:blipFill>
        <p:spPr>
          <a:xfrm rot="5400000">
            <a:off x="4452293" y="1787853"/>
            <a:ext cx="4801535" cy="40675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2"/>
          <p:cNvSpPr txBox="1"/>
          <p:nvPr/>
        </p:nvSpPr>
        <p:spPr>
          <a:xfrm>
            <a:off x="2489200" y="1412176"/>
            <a:ext cx="2238597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sz="1600" b="1" u="sng" dirty="0"/>
              <a:t>New infrastructure for</a:t>
            </a:r>
            <a:r>
              <a:rPr lang="it-IT" sz="1600" b="1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00B050"/>
                </a:solidFill>
              </a:rPr>
              <a:t>Cyclotron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00B0F0"/>
                </a:solidFill>
              </a:rPr>
              <a:t>ISOL RIB Facility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</a:rPr>
              <a:t>Application Facility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20930" y="2214275"/>
            <a:ext cx="1083796" cy="452308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820930" y="2961962"/>
            <a:ext cx="1083796" cy="443349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166461" y="2620114"/>
            <a:ext cx="392734" cy="388318"/>
          </a:xfrm>
          <a:prstGeom prst="ellipse">
            <a:avLst/>
          </a:prstGeom>
          <a:solidFill>
            <a:srgbClr val="00B05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3" y="3205309"/>
            <a:ext cx="4291199" cy="30022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Immagine 10" descr="Ciclotron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3" y="1460133"/>
            <a:ext cx="2160852" cy="15956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12" name="Connettore 4 11"/>
          <p:cNvCxnSpPr/>
          <p:nvPr/>
        </p:nvCxnSpPr>
        <p:spPr>
          <a:xfrm rot="10800000" flipV="1">
            <a:off x="3010829" y="2817541"/>
            <a:ext cx="1704270" cy="1494264"/>
          </a:xfrm>
          <a:prstGeom prst="bentConnector3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33972" y="730050"/>
            <a:ext cx="7436828" cy="521106"/>
          </a:xfrm>
          <a:prstGeom prst="rect">
            <a:avLst/>
          </a:prstGeom>
          <a:solidFill>
            <a:srgbClr val="D0CFCE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20766" tIns="10383" rIns="20766" bIns="10383" anchor="ctr">
            <a:spAutoFit/>
          </a:bodyPr>
          <a:lstStyle/>
          <a:p>
            <a:pPr>
              <a:spcAft>
                <a:spcPts val="300"/>
              </a:spcAft>
            </a:pPr>
            <a:r>
              <a:rPr lang="en-US" sz="1500" b="1" dirty="0">
                <a:ea typeface="ＭＳ Ｐゴシック" pitchFamily="34" charset="-128"/>
                <a:cs typeface="Verdana-Bold"/>
              </a:rPr>
              <a:t>SPES is:   </a:t>
            </a:r>
            <a:r>
              <a:rPr lang="en-US" sz="1500" dirty="0">
                <a:ea typeface="ＭＳ Ｐゴシック" pitchFamily="34" charset="-128"/>
                <a:cs typeface="Verdana-Bold"/>
              </a:rPr>
              <a:t>1)  A second generation </a:t>
            </a:r>
            <a:r>
              <a:rPr lang="en-US" sz="1500" b="1" dirty="0">
                <a:solidFill>
                  <a:srgbClr val="00B0F0"/>
                </a:solidFill>
                <a:ea typeface="ＭＳ Ｐゴシック" pitchFamily="34" charset="-128"/>
                <a:cs typeface="Verdana-Bold"/>
              </a:rPr>
              <a:t>ISOL </a:t>
            </a:r>
            <a:r>
              <a:rPr lang="it-IT" sz="1500" b="1" dirty="0">
                <a:solidFill>
                  <a:srgbClr val="00B0F0"/>
                </a:solidFill>
              </a:rPr>
              <a:t>RIB Facility</a:t>
            </a:r>
            <a:r>
              <a:rPr lang="en-US" sz="1500" dirty="0">
                <a:ea typeface="ＭＳ Ｐゴシック" pitchFamily="34" charset="-128"/>
                <a:cs typeface="Verdana-Bold"/>
              </a:rPr>
              <a:t> (for neutron-rich radioactive ion beams)</a:t>
            </a:r>
          </a:p>
          <a:p>
            <a:r>
              <a:rPr lang="en-US" sz="1500" dirty="0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                 </a:t>
            </a:r>
            <a:r>
              <a:rPr lang="en-US" sz="1500" dirty="0">
                <a:ea typeface="ＭＳ Ｐゴシック" pitchFamily="34" charset="-128"/>
                <a:cs typeface="Verdana-Bold"/>
              </a:rPr>
              <a:t>2)  An interdisciplinary </a:t>
            </a:r>
            <a:r>
              <a:rPr lang="it-IT" sz="1500" b="1" dirty="0">
                <a:solidFill>
                  <a:srgbClr val="FF0000"/>
                </a:solidFill>
              </a:rPr>
              <a:t>Application Facility</a:t>
            </a:r>
            <a:r>
              <a:rPr lang="en-US" sz="1500" dirty="0">
                <a:ea typeface="ＭＳ Ｐゴシック" pitchFamily="34" charset="-128"/>
                <a:cs typeface="Verdana-Bold"/>
              </a:rPr>
              <a:t> (for p,n applications)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5ED6841-47EF-4111-A590-060F57FF25DE}"/>
              </a:ext>
            </a:extLst>
          </p:cNvPr>
          <p:cNvCxnSpPr/>
          <p:nvPr/>
        </p:nvCxnSpPr>
        <p:spPr>
          <a:xfrm>
            <a:off x="2796989" y="977154"/>
            <a:ext cx="131781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BB94150-8170-43BF-8AA2-7E14A287713A}"/>
              </a:ext>
            </a:extLst>
          </p:cNvPr>
          <p:cNvCxnSpPr/>
          <p:nvPr/>
        </p:nvCxnSpPr>
        <p:spPr>
          <a:xfrm>
            <a:off x="2832846" y="2348754"/>
            <a:ext cx="140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4">
            <a:extLst>
              <a:ext uri="{FF2B5EF4-FFF2-40B4-BE49-F238E27FC236}">
                <a16:creationId xmlns:a16="http://schemas.microsoft.com/office/drawing/2014/main" id="{ED30C377-4317-44A9-8951-10B282BF1272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4/32</a:t>
            </a:r>
          </a:p>
        </p:txBody>
      </p:sp>
    </p:spTree>
    <p:extLst>
      <p:ext uri="{BB962C8B-B14F-4D97-AF65-F5344CB8AC3E}">
        <p14:creationId xmlns:p14="http://schemas.microsoft.com/office/powerpoint/2010/main" val="4491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BCF72425-D966-427F-9C1F-64280DB59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7203" y="890232"/>
            <a:ext cx="6638192" cy="5242758"/>
          </a:xfrm>
          <a:prstGeom prst="rect">
            <a:avLst/>
          </a:prstGeom>
          <a:ln w="31750">
            <a:solidFill>
              <a:srgbClr val="00B0F0"/>
            </a:solidFill>
          </a:ln>
        </p:spPr>
      </p:pic>
      <p:sp>
        <p:nvSpPr>
          <p:cNvPr id="36" name="Text Box 13">
            <a:extLst>
              <a:ext uri="{FF2B5EF4-FFF2-40B4-BE49-F238E27FC236}">
                <a16:creationId xmlns:a16="http://schemas.microsoft.com/office/drawing/2014/main" id="{0C763CE6-09A5-488D-9B31-B1079790F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68865"/>
            <a:ext cx="8215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Introduction</a:t>
            </a:r>
            <a:r>
              <a:rPr kumimoji="1" lang="en-US" sz="2300" dirty="0"/>
              <a:t>: the ISOL RIB (Radioactive Ion Beam) facility</a:t>
            </a:r>
            <a:endParaRPr kumimoji="1"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70F8E5B-A60A-4327-A04C-C0B00223DC2B}"/>
              </a:ext>
            </a:extLst>
          </p:cNvPr>
          <p:cNvGrpSpPr/>
          <p:nvPr/>
        </p:nvGrpSpPr>
        <p:grpSpPr>
          <a:xfrm>
            <a:off x="532330" y="1162795"/>
            <a:ext cx="4964790" cy="1373467"/>
            <a:chOff x="532330" y="1162795"/>
            <a:chExt cx="4964790" cy="1373467"/>
          </a:xfrm>
        </p:grpSpPr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D30417A1-AE03-434F-B0BE-0E242A5A7656}"/>
                </a:ext>
              </a:extLst>
            </p:cNvPr>
            <p:cNvSpPr txBox="1"/>
            <p:nvPr/>
          </p:nvSpPr>
          <p:spPr>
            <a:xfrm>
              <a:off x="532330" y="1162795"/>
              <a:ext cx="1126224" cy="40011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ISOL hall</a:t>
              </a:r>
            </a:p>
          </p:txBody>
        </p: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id="{7FBBC146-FE89-4707-85D4-55A384004A79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1658554" y="1362850"/>
              <a:ext cx="3231420" cy="92487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arallelogramma 14">
              <a:extLst>
                <a:ext uri="{FF2B5EF4-FFF2-40B4-BE49-F238E27FC236}">
                  <a16:creationId xmlns:a16="http://schemas.microsoft.com/office/drawing/2014/main" id="{1B2B4580-01D2-4C63-B0CF-08AB836C4CD0}"/>
                </a:ext>
              </a:extLst>
            </p:cNvPr>
            <p:cNvSpPr/>
            <p:nvPr/>
          </p:nvSpPr>
          <p:spPr>
            <a:xfrm rot="13856736">
              <a:off x="4532802" y="1571945"/>
              <a:ext cx="1021767" cy="906868"/>
            </a:xfrm>
            <a:prstGeom prst="parallelogram">
              <a:avLst>
                <a:gd name="adj" fmla="val 28063"/>
              </a:avLst>
            </a:prstGeom>
            <a:solidFill>
              <a:srgbClr val="00B0F0">
                <a:alpha val="30196"/>
              </a:srgb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79F58D04-4DF6-4587-AC14-6214FE48C2FF}"/>
              </a:ext>
            </a:extLst>
          </p:cNvPr>
          <p:cNvGrpSpPr/>
          <p:nvPr/>
        </p:nvGrpSpPr>
        <p:grpSpPr>
          <a:xfrm>
            <a:off x="0" y="1510650"/>
            <a:ext cx="7460343" cy="1350547"/>
            <a:chOff x="0" y="1510650"/>
            <a:chExt cx="7460343" cy="1350547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7D8357FE-677C-4194-ABD6-2F1B353A5D1E}"/>
                </a:ext>
              </a:extLst>
            </p:cNvPr>
            <p:cNvGrpSpPr/>
            <p:nvPr/>
          </p:nvGrpSpPr>
          <p:grpSpPr>
            <a:xfrm>
              <a:off x="5074591" y="1510650"/>
              <a:ext cx="2385752" cy="365760"/>
              <a:chOff x="5021839" y="1510650"/>
              <a:chExt cx="2385752" cy="365760"/>
            </a:xfrm>
          </p:grpSpPr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C683F23E-C46D-4A22-8ED6-C17B2EF64486}"/>
                  </a:ext>
                </a:extLst>
              </p:cNvPr>
              <p:cNvCxnSpPr/>
              <p:nvPr/>
            </p:nvCxnSpPr>
            <p:spPr>
              <a:xfrm flipH="1" flipV="1">
                <a:off x="7249650" y="1668592"/>
                <a:ext cx="157941" cy="149629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AD3F0859-BC32-4D1A-BECA-0D2F2FC7CB05}"/>
                  </a:ext>
                </a:extLst>
              </p:cNvPr>
              <p:cNvCxnSpPr/>
              <p:nvPr/>
            </p:nvCxnSpPr>
            <p:spPr>
              <a:xfrm>
                <a:off x="5944551" y="1510650"/>
                <a:ext cx="1305099" cy="157942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diritto 70">
                <a:extLst>
                  <a:ext uri="{FF2B5EF4-FFF2-40B4-BE49-F238E27FC236}">
                    <a16:creationId xmlns:a16="http://schemas.microsoft.com/office/drawing/2014/main" id="{4F96B35E-D7DA-4C42-9D28-5C916621ABAF}"/>
                  </a:ext>
                </a:extLst>
              </p:cNvPr>
              <p:cNvCxnSpPr/>
              <p:nvPr/>
            </p:nvCxnSpPr>
            <p:spPr>
              <a:xfrm flipH="1">
                <a:off x="5021839" y="1510650"/>
                <a:ext cx="922712" cy="365760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9CFDA34F-CD65-48C9-AE8B-510BB6AB2E53}"/>
                </a:ext>
              </a:extLst>
            </p:cNvPr>
            <p:cNvGrpSpPr/>
            <p:nvPr/>
          </p:nvGrpSpPr>
          <p:grpSpPr>
            <a:xfrm>
              <a:off x="0" y="2232205"/>
              <a:ext cx="2261993" cy="628992"/>
              <a:chOff x="0" y="2038778"/>
              <a:chExt cx="2261993" cy="628992"/>
            </a:xfrm>
          </p:grpSpPr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5247B3C-302F-4E4F-A511-28ED8C541A24}"/>
                  </a:ext>
                </a:extLst>
              </p:cNvPr>
              <p:cNvSpPr txBox="1"/>
              <p:nvPr/>
            </p:nvSpPr>
            <p:spPr>
              <a:xfrm>
                <a:off x="0" y="2038778"/>
                <a:ext cx="22619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40 MeV 200 µA primary proton beam</a:t>
                </a:r>
              </a:p>
            </p:txBody>
          </p:sp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6651B83D-AE51-43E7-A189-182DFFE8AD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92" y="2667770"/>
                <a:ext cx="2071939" cy="0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86BED5B-A1F5-4DCC-AA9C-C3FDD67551DF}"/>
              </a:ext>
            </a:extLst>
          </p:cNvPr>
          <p:cNvGrpSpPr/>
          <p:nvPr/>
        </p:nvGrpSpPr>
        <p:grpSpPr>
          <a:xfrm>
            <a:off x="1" y="1942912"/>
            <a:ext cx="5864299" cy="2963196"/>
            <a:chOff x="1" y="1942912"/>
            <a:chExt cx="5864299" cy="2963196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6183823A-1A06-40CD-87E6-4B1637177B4D}"/>
                </a:ext>
              </a:extLst>
            </p:cNvPr>
            <p:cNvGrpSpPr/>
            <p:nvPr/>
          </p:nvGrpSpPr>
          <p:grpSpPr>
            <a:xfrm>
              <a:off x="3754314" y="1942912"/>
              <a:ext cx="2109986" cy="2963196"/>
              <a:chOff x="3701562" y="1942912"/>
              <a:chExt cx="2109986" cy="2963196"/>
            </a:xfrm>
          </p:grpSpPr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2C988A3D-FFEF-4C01-AA0F-E515938F1E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1562" y="2878856"/>
                <a:ext cx="2109986" cy="1042513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diritto 46">
                <a:extLst>
                  <a:ext uri="{FF2B5EF4-FFF2-40B4-BE49-F238E27FC236}">
                    <a16:creationId xmlns:a16="http://schemas.microsoft.com/office/drawing/2014/main" id="{0FC2B355-E5A0-460D-95E7-07A3CA788F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1562" y="3935852"/>
                <a:ext cx="615371" cy="970256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diritto 69">
                <a:extLst>
                  <a:ext uri="{FF2B5EF4-FFF2-40B4-BE49-F238E27FC236}">
                    <a16:creationId xmlns:a16="http://schemas.microsoft.com/office/drawing/2014/main" id="{E4DA2AE1-5A02-49C4-8DDD-6F620D031569}"/>
                  </a:ext>
                </a:extLst>
              </p:cNvPr>
              <p:cNvCxnSpPr/>
              <p:nvPr/>
            </p:nvCxnSpPr>
            <p:spPr>
              <a:xfrm>
                <a:off x="5021839" y="1942912"/>
                <a:ext cx="789709" cy="921461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102D87CC-41C7-4FF5-B59A-AEECEA7A168B}"/>
                </a:ext>
              </a:extLst>
            </p:cNvPr>
            <p:cNvGrpSpPr/>
            <p:nvPr/>
          </p:nvGrpSpPr>
          <p:grpSpPr>
            <a:xfrm>
              <a:off x="1" y="3514606"/>
              <a:ext cx="2261992" cy="371037"/>
              <a:chOff x="1" y="3198086"/>
              <a:chExt cx="2261992" cy="371037"/>
            </a:xfrm>
          </p:grpSpPr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id="{8A8F482D-7329-4183-96C8-2BF10AACDEC9}"/>
                  </a:ext>
                </a:extLst>
              </p:cNvPr>
              <p:cNvSpPr txBox="1"/>
              <p:nvPr/>
            </p:nvSpPr>
            <p:spPr>
              <a:xfrm>
                <a:off x="1" y="3198086"/>
                <a:ext cx="22619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1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RIB @ LE</a:t>
                </a:r>
              </a:p>
            </p:txBody>
          </p:sp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EE552C48-B1B1-4B31-B006-630361F77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92" y="3569123"/>
                <a:ext cx="2071939" cy="0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3382086-4EB3-45B5-BB3C-D19F4AE8261C}"/>
              </a:ext>
            </a:extLst>
          </p:cNvPr>
          <p:cNvGrpSpPr/>
          <p:nvPr/>
        </p:nvGrpSpPr>
        <p:grpSpPr>
          <a:xfrm>
            <a:off x="0" y="2590062"/>
            <a:ext cx="4090068" cy="2618750"/>
            <a:chOff x="0" y="2590062"/>
            <a:chExt cx="4090068" cy="2618750"/>
          </a:xfrm>
        </p:grpSpPr>
        <p:cxnSp>
          <p:nvCxnSpPr>
            <p:cNvPr id="72" name="Connettore diritto 71">
              <a:extLst>
                <a:ext uri="{FF2B5EF4-FFF2-40B4-BE49-F238E27FC236}">
                  <a16:creationId xmlns:a16="http://schemas.microsoft.com/office/drawing/2014/main" id="{13CACEB8-7606-46D8-B15A-F27EDEC3E4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5720" y="2590062"/>
              <a:ext cx="624348" cy="961477"/>
            </a:xfrm>
            <a:prstGeom prst="line">
              <a:avLst/>
            </a:prstGeom>
            <a:ln w="76200" cap="rnd">
              <a:solidFill>
                <a:srgbClr val="00B05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81B1AB6-317E-4FF9-9D71-24B790535275}"/>
                </a:ext>
              </a:extLst>
            </p:cNvPr>
            <p:cNvGrpSpPr/>
            <p:nvPr/>
          </p:nvGrpSpPr>
          <p:grpSpPr>
            <a:xfrm>
              <a:off x="0" y="4539629"/>
              <a:ext cx="2195031" cy="669183"/>
              <a:chOff x="0" y="4284651"/>
              <a:chExt cx="2195031" cy="669183"/>
            </a:xfrm>
          </p:grpSpPr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9FE5152-1077-41BD-B713-6C3A23366F86}"/>
                  </a:ext>
                </a:extLst>
              </p:cNvPr>
              <p:cNvSpPr txBox="1"/>
              <p:nvPr/>
            </p:nvSpPr>
            <p:spPr>
              <a:xfrm>
                <a:off x="0" y="4284651"/>
                <a:ext cx="20719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to MRMS/HRMS</a:t>
                </a:r>
              </a:p>
              <a:p>
                <a:pPr algn="ctr"/>
                <a:r>
                  <a:rPr lang="en-US" sz="1600" b="1" dirty="0"/>
                  <a:t>and n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RIB @ HE</a:t>
                </a:r>
              </a:p>
            </p:txBody>
          </p: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8583698A-765B-4860-8B87-E991D1DDC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92" y="4953834"/>
                <a:ext cx="2071939" cy="0"/>
              </a:xfrm>
              <a:prstGeom prst="line">
                <a:avLst/>
              </a:prstGeom>
              <a:ln w="76200" cap="rnd">
                <a:solidFill>
                  <a:srgbClr val="00B05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Segnaposto piè di pagina 4">
            <a:extLst>
              <a:ext uri="{FF2B5EF4-FFF2-40B4-BE49-F238E27FC236}">
                <a16:creationId xmlns:a16="http://schemas.microsoft.com/office/drawing/2014/main" id="{617E9BFF-DD6D-4FC5-A31F-47FB40062476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5/32</a:t>
            </a:r>
          </a:p>
        </p:txBody>
      </p:sp>
    </p:spTree>
    <p:extLst>
      <p:ext uri="{BB962C8B-B14F-4D97-AF65-F5344CB8AC3E}">
        <p14:creationId xmlns:p14="http://schemas.microsoft.com/office/powerpoint/2010/main" val="333527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521334" y="1250830"/>
            <a:ext cx="8136904" cy="4536504"/>
            <a:chOff x="467544" y="1196752"/>
            <a:chExt cx="8136904" cy="4536504"/>
          </a:xfrm>
        </p:grpSpPr>
        <p:pic>
          <p:nvPicPr>
            <p:cNvPr id="6" name="Picture 2" descr="C:\Documents and Settings\Mattia\Desktop\2011_paper_SIS_ionization_efficiency\SUPPORT_MATERIAL\MASSIMO\st_gsis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196752"/>
              <a:ext cx="8136904" cy="4536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cxnSp>
          <p:nvCxnSpPr>
            <p:cNvPr id="7" name="Connettore 2 6"/>
            <p:cNvCxnSpPr/>
            <p:nvPr/>
          </p:nvCxnSpPr>
          <p:spPr>
            <a:xfrm rot="16200000" flipH="1">
              <a:off x="2051760" y="1844864"/>
              <a:ext cx="396000" cy="3240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876124" y="1262899"/>
              <a:ext cx="1428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surface</a:t>
              </a:r>
            </a:p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ion source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644008" y="4578279"/>
              <a:ext cx="1428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SPES</a:t>
              </a:r>
            </a:p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production target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139952" y="1858158"/>
              <a:ext cx="1857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transfer line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rot="5400000">
              <a:off x="4098162" y="2309940"/>
              <a:ext cx="512208" cy="28575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rot="16200000" flipV="1">
              <a:off x="4894041" y="4328246"/>
              <a:ext cx="357190" cy="14287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7214066" y="1701217"/>
              <a:ext cx="857256" cy="5847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itchFamily="34" charset="0"/>
                  <a:cs typeface="Arial" pitchFamily="34" charset="0"/>
                </a:rPr>
                <a:t>proton</a:t>
              </a:r>
            </a:p>
            <a:p>
              <a:pPr algn="ctr"/>
              <a:r>
                <a:rPr lang="en-US" sz="1600" b="1" dirty="0">
                  <a:latin typeface="Arial" pitchFamily="34" charset="0"/>
                  <a:cs typeface="Arial" pitchFamily="34" charset="0"/>
                </a:rPr>
                <a:t>beam</a:t>
              </a:r>
            </a:p>
          </p:txBody>
        </p:sp>
        <p:sp>
          <p:nvSpPr>
            <p:cNvPr id="14" name="Freccia a destra 13"/>
            <p:cNvSpPr/>
            <p:nvPr/>
          </p:nvSpPr>
          <p:spPr>
            <a:xfrm rot="8638613">
              <a:off x="6031572" y="2455871"/>
              <a:ext cx="1225041" cy="496561"/>
            </a:xfrm>
            <a:prstGeom prst="rightArrow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e 14"/>
            <p:cNvSpPr/>
            <p:nvPr/>
          </p:nvSpPr>
          <p:spPr>
            <a:xfrm>
              <a:off x="4928050" y="3362692"/>
              <a:ext cx="142876" cy="142876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e 15"/>
            <p:cNvSpPr/>
            <p:nvPr/>
          </p:nvSpPr>
          <p:spPr>
            <a:xfrm>
              <a:off x="4856612" y="3648444"/>
              <a:ext cx="142876" cy="142876"/>
            </a:xfrm>
            <a:prstGeom prst="ellipse">
              <a:avLst/>
            </a:prstGeom>
            <a:solidFill>
              <a:srgbClr val="DEDEDE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e 17"/>
            <p:cNvSpPr/>
            <p:nvPr/>
          </p:nvSpPr>
          <p:spPr>
            <a:xfrm>
              <a:off x="5213802" y="3219816"/>
              <a:ext cx="142876" cy="1428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e 18"/>
            <p:cNvSpPr/>
            <p:nvPr/>
          </p:nvSpPr>
          <p:spPr>
            <a:xfrm>
              <a:off x="5285240" y="3789040"/>
              <a:ext cx="142876" cy="142876"/>
            </a:xfrm>
            <a:prstGeom prst="ellipse">
              <a:avLst/>
            </a:prstGeom>
            <a:solidFill>
              <a:srgbClr val="3399FF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e 19"/>
            <p:cNvSpPr/>
            <p:nvPr/>
          </p:nvSpPr>
          <p:spPr>
            <a:xfrm>
              <a:off x="5148064" y="3574156"/>
              <a:ext cx="142876" cy="142876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e 20"/>
            <p:cNvSpPr/>
            <p:nvPr/>
          </p:nvSpPr>
          <p:spPr>
            <a:xfrm>
              <a:off x="5436096" y="3358132"/>
              <a:ext cx="142876" cy="142876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e 21"/>
            <p:cNvSpPr/>
            <p:nvPr/>
          </p:nvSpPr>
          <p:spPr>
            <a:xfrm>
              <a:off x="5499554" y="3648444"/>
              <a:ext cx="142876" cy="142876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e 22"/>
            <p:cNvSpPr/>
            <p:nvPr/>
          </p:nvSpPr>
          <p:spPr>
            <a:xfrm>
              <a:off x="4999488" y="3934196"/>
              <a:ext cx="142876" cy="142876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e 23"/>
            <p:cNvSpPr/>
            <p:nvPr/>
          </p:nvSpPr>
          <p:spPr>
            <a:xfrm>
              <a:off x="4680000" y="2928934"/>
              <a:ext cx="142876" cy="14287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e 24"/>
            <p:cNvSpPr/>
            <p:nvPr/>
          </p:nvSpPr>
          <p:spPr>
            <a:xfrm>
              <a:off x="4285108" y="2786058"/>
              <a:ext cx="142876" cy="142876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e 25"/>
            <p:cNvSpPr/>
            <p:nvPr/>
          </p:nvSpPr>
          <p:spPr>
            <a:xfrm>
              <a:off x="3785042" y="2664000"/>
              <a:ext cx="142876" cy="14287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e 26"/>
            <p:cNvSpPr/>
            <p:nvPr/>
          </p:nvSpPr>
          <p:spPr>
            <a:xfrm>
              <a:off x="3356414" y="2635200"/>
              <a:ext cx="142876" cy="142876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nettore 2 27"/>
            <p:cNvCxnSpPr/>
            <p:nvPr/>
          </p:nvCxnSpPr>
          <p:spPr>
            <a:xfrm rot="10800000">
              <a:off x="1339051" y="2348880"/>
              <a:ext cx="720000" cy="126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e 28"/>
            <p:cNvSpPr/>
            <p:nvPr/>
          </p:nvSpPr>
          <p:spPr>
            <a:xfrm>
              <a:off x="1981992" y="2412000"/>
              <a:ext cx="142876" cy="142876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1763688" y="2466000"/>
              <a:ext cx="572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1+</a:t>
              </a: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755576" y="2852936"/>
              <a:ext cx="1428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extraction electrode</a:t>
              </a:r>
            </a:p>
          </p:txBody>
        </p:sp>
        <p:cxnSp>
          <p:nvCxnSpPr>
            <p:cNvPr id="32" name="Connettore 2 31"/>
            <p:cNvCxnSpPr/>
            <p:nvPr/>
          </p:nvCxnSpPr>
          <p:spPr>
            <a:xfrm flipH="1" flipV="1">
              <a:off x="766800" y="2564904"/>
              <a:ext cx="252000" cy="36004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o 32"/>
          <p:cNvGrpSpPr/>
          <p:nvPr/>
        </p:nvGrpSpPr>
        <p:grpSpPr>
          <a:xfrm>
            <a:off x="244726" y="1034806"/>
            <a:ext cx="8610667" cy="5040560"/>
            <a:chOff x="251519" y="1052736"/>
            <a:chExt cx="8610667" cy="5040560"/>
          </a:xfrm>
        </p:grpSpPr>
        <p:pic>
          <p:nvPicPr>
            <p:cNvPr id="34" name="Picture 6" descr="C:\Documents and Settings\alberto\Documenti\foto\laboratori\target\H_700+IS_200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1052736"/>
              <a:ext cx="8610667" cy="50405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5" name="CasellaDiTesto 34"/>
            <p:cNvSpPr txBox="1"/>
            <p:nvPr/>
          </p:nvSpPr>
          <p:spPr>
            <a:xfrm>
              <a:off x="7308304" y="4941168"/>
              <a:ext cx="12961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/>
                <a:t>I</a:t>
              </a:r>
              <a:r>
                <a:rPr lang="it-IT" baseline="-25000" dirty="0"/>
                <a:t>T</a:t>
              </a:r>
              <a:r>
                <a:rPr lang="it-IT" dirty="0"/>
                <a:t> = 700 A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7308304" y="5445224"/>
              <a:ext cx="12961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/>
                <a:t>I</a:t>
              </a:r>
              <a:r>
                <a:rPr lang="it-IT" baseline="-25000" dirty="0"/>
                <a:t>IS</a:t>
              </a:r>
              <a:r>
                <a:rPr lang="it-IT" dirty="0"/>
                <a:t> = 200 A</a:t>
              </a:r>
            </a:p>
          </p:txBody>
        </p:sp>
        <p:cxnSp>
          <p:nvCxnSpPr>
            <p:cNvPr id="37" name="Connettore 1 33"/>
            <p:cNvCxnSpPr/>
            <p:nvPr/>
          </p:nvCxnSpPr>
          <p:spPr>
            <a:xfrm>
              <a:off x="6588224" y="5112408"/>
              <a:ext cx="57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4"/>
            <p:cNvCxnSpPr/>
            <p:nvPr/>
          </p:nvCxnSpPr>
          <p:spPr>
            <a:xfrm>
              <a:off x="6588224" y="5616408"/>
              <a:ext cx="57600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5"/>
            <p:cNvCxnSpPr/>
            <p:nvPr/>
          </p:nvCxnSpPr>
          <p:spPr>
            <a:xfrm>
              <a:off x="6156176" y="1124744"/>
              <a:ext cx="0" cy="23762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6"/>
            <p:cNvCxnSpPr/>
            <p:nvPr/>
          </p:nvCxnSpPr>
          <p:spPr>
            <a:xfrm>
              <a:off x="4788024" y="3212976"/>
              <a:ext cx="1368152" cy="288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37"/>
            <p:cNvCxnSpPr/>
            <p:nvPr/>
          </p:nvCxnSpPr>
          <p:spPr>
            <a:xfrm>
              <a:off x="3995936" y="1124744"/>
              <a:ext cx="0" cy="15841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38"/>
            <p:cNvCxnSpPr/>
            <p:nvPr/>
          </p:nvCxnSpPr>
          <p:spPr>
            <a:xfrm flipV="1">
              <a:off x="3203848" y="3429000"/>
              <a:ext cx="864096" cy="576064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39"/>
            <p:cNvCxnSpPr/>
            <p:nvPr/>
          </p:nvCxnSpPr>
          <p:spPr>
            <a:xfrm>
              <a:off x="4427984" y="2924944"/>
              <a:ext cx="144016" cy="288032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0"/>
            <p:cNvCxnSpPr/>
            <p:nvPr/>
          </p:nvCxnSpPr>
          <p:spPr>
            <a:xfrm flipV="1">
              <a:off x="1763688" y="2924944"/>
              <a:ext cx="2628000" cy="72008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1"/>
            <p:cNvCxnSpPr/>
            <p:nvPr/>
          </p:nvCxnSpPr>
          <p:spPr>
            <a:xfrm>
              <a:off x="323528" y="2996952"/>
              <a:ext cx="72008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2"/>
            <p:cNvCxnSpPr/>
            <p:nvPr/>
          </p:nvCxnSpPr>
          <p:spPr>
            <a:xfrm flipV="1">
              <a:off x="4067944" y="3212976"/>
              <a:ext cx="468144" cy="216024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Box 13">
            <a:extLst>
              <a:ext uri="{FF2B5EF4-FFF2-40B4-BE49-F238E27FC236}">
                <a16:creationId xmlns:a16="http://schemas.microsoft.com/office/drawing/2014/main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1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Introduction</a:t>
            </a:r>
            <a:r>
              <a:rPr kumimoji="1" lang="en-US" sz="1950" dirty="0"/>
              <a:t>: the RIB bunker and the TIS (Target – Ion Source) system</a:t>
            </a:r>
            <a:endParaRPr kumimoji="1" lang="en-US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Segnaposto piè di pagina 4">
            <a:extLst>
              <a:ext uri="{FF2B5EF4-FFF2-40B4-BE49-F238E27FC236}">
                <a16:creationId xmlns:a16="http://schemas.microsoft.com/office/drawing/2014/main" id="{3E5D4B08-DBA8-4852-9E25-4D910B6374D4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6/32</a:t>
            </a:r>
          </a:p>
        </p:txBody>
      </p:sp>
    </p:spTree>
    <p:extLst>
      <p:ext uri="{BB962C8B-B14F-4D97-AF65-F5344CB8AC3E}">
        <p14:creationId xmlns:p14="http://schemas.microsoft.com/office/powerpoint/2010/main" val="427136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587"/>
            <a:ext cx="8215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06098" y="969964"/>
            <a:ext cx="7159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600" b="1" dirty="0"/>
              <a:t>2- The SPES target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3- The SPES ion sources</a:t>
            </a:r>
          </a:p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4- The SPES 1+ beam line</a:t>
            </a:r>
          </a:p>
          <a:p>
            <a:r>
              <a:rPr lang="it-IT" sz="3600" b="1" dirty="0">
                <a:solidFill>
                  <a:schemeClr val="bg1">
                    <a:lumMod val="65000"/>
                  </a:schemeClr>
                </a:solidFill>
              </a:rPr>
              <a:t>5-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247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9D8EEACB-9B8B-4AD0-972F-683B629176E3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7/32</a:t>
            </a:r>
          </a:p>
        </p:txBody>
      </p:sp>
    </p:spTree>
    <p:extLst>
      <p:ext uri="{BB962C8B-B14F-4D97-AF65-F5344CB8AC3E}">
        <p14:creationId xmlns:p14="http://schemas.microsoft.com/office/powerpoint/2010/main" val="3274908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31640" y="1087789"/>
            <a:ext cx="6324950" cy="467527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" name="Gruppo 5"/>
          <p:cNvGrpSpPr/>
          <p:nvPr/>
        </p:nvGrpSpPr>
        <p:grpSpPr>
          <a:xfrm>
            <a:off x="1433414" y="3211508"/>
            <a:ext cx="2071934" cy="1469602"/>
            <a:chOff x="1454344" y="3425137"/>
            <a:chExt cx="2071934" cy="1469602"/>
          </a:xfrm>
        </p:grpSpPr>
        <p:sp>
          <p:nvSpPr>
            <p:cNvPr id="7" name="Freccia a destra 6"/>
            <p:cNvSpPr/>
            <p:nvPr/>
          </p:nvSpPr>
          <p:spPr>
            <a:xfrm rot="20940000">
              <a:off x="1454344" y="4631134"/>
              <a:ext cx="1304288" cy="263605"/>
            </a:xfrm>
            <a:prstGeom prst="rightArrow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sellaDiTesto 7"/>
            <p:cNvSpPr txBox="1"/>
            <p:nvPr/>
          </p:nvSpPr>
          <p:spPr>
            <a:xfrm rot="20929776">
              <a:off x="2146297" y="3425137"/>
              <a:ext cx="1379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>
                  <a:solidFill>
                    <a:srgbClr val="FFFF00"/>
                  </a:solidFill>
                  <a:latin typeface="+mn-lt"/>
                </a:rPr>
                <a:t>40 MeV, 200 µA</a:t>
              </a:r>
            </a:p>
            <a:p>
              <a:r>
                <a:rPr lang="en-US" sz="1400" b="1" u="sng" dirty="0">
                  <a:solidFill>
                    <a:srgbClr val="FFFF00"/>
                  </a:solidFill>
                  <a:latin typeface="+mn-lt"/>
                </a:rPr>
                <a:t>proton beam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2843808" y="4652269"/>
            <a:ext cx="1152128" cy="1063777"/>
            <a:chOff x="2843808" y="4833240"/>
            <a:chExt cx="1152128" cy="1063777"/>
          </a:xfrm>
        </p:grpSpPr>
        <p:sp>
          <p:nvSpPr>
            <p:cNvPr id="10" name="CasellaDiTesto 9"/>
            <p:cNvSpPr txBox="1"/>
            <p:nvPr/>
          </p:nvSpPr>
          <p:spPr>
            <a:xfrm>
              <a:off x="2843808" y="5589240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window (C)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flipH="1" flipV="1">
              <a:off x="3024000" y="4833240"/>
              <a:ext cx="251856" cy="75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11"/>
          <p:cNvGrpSpPr/>
          <p:nvPr/>
        </p:nvGrpSpPr>
        <p:grpSpPr>
          <a:xfrm>
            <a:off x="4283968" y="4400157"/>
            <a:ext cx="1152128" cy="1315889"/>
            <a:chOff x="4283968" y="4581128"/>
            <a:chExt cx="1152128" cy="1315889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4427984" y="5589240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disc (UC</a:t>
              </a:r>
              <a:r>
                <a:rPr lang="en-US" sz="1100" u="sng" dirty="0">
                  <a:latin typeface="+mn-lt"/>
                </a:rPr>
                <a:t>x</a:t>
              </a:r>
              <a:r>
                <a:rPr lang="en-US" sz="1400" u="sng" dirty="0">
                  <a:latin typeface="+mn-lt"/>
                </a:rPr>
                <a:t>)</a:t>
              </a:r>
            </a:p>
          </p:txBody>
        </p:sp>
        <p:cxnSp>
          <p:nvCxnSpPr>
            <p:cNvPr id="14" name="Connettore 2 13"/>
            <p:cNvCxnSpPr/>
            <p:nvPr/>
          </p:nvCxnSpPr>
          <p:spPr>
            <a:xfrm flipH="1" flipV="1">
              <a:off x="4283968" y="4581128"/>
              <a:ext cx="411124" cy="984403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14"/>
          <p:cNvGrpSpPr/>
          <p:nvPr/>
        </p:nvGrpSpPr>
        <p:grpSpPr>
          <a:xfrm>
            <a:off x="6228184" y="3914269"/>
            <a:ext cx="1368152" cy="1801777"/>
            <a:chOff x="6228184" y="4095240"/>
            <a:chExt cx="1368152" cy="1801777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6588224" y="5589240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dumper (C)</a:t>
              </a:r>
            </a:p>
          </p:txBody>
        </p:sp>
        <p:cxnSp>
          <p:nvCxnSpPr>
            <p:cNvPr id="18" name="Connettore 2 17"/>
            <p:cNvCxnSpPr/>
            <p:nvPr/>
          </p:nvCxnSpPr>
          <p:spPr>
            <a:xfrm flipH="1" flipV="1">
              <a:off x="6228184" y="4095240"/>
              <a:ext cx="648072" cy="14940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18"/>
          <p:cNvGrpSpPr/>
          <p:nvPr/>
        </p:nvGrpSpPr>
        <p:grpSpPr>
          <a:xfrm>
            <a:off x="4788000" y="4400156"/>
            <a:ext cx="1152128" cy="694650"/>
            <a:chOff x="2771776" y="4833239"/>
            <a:chExt cx="1152128" cy="694650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2771776" y="5220112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box (C)</a:t>
              </a:r>
            </a:p>
          </p:txBody>
        </p:sp>
        <p:cxnSp>
          <p:nvCxnSpPr>
            <p:cNvPr id="21" name="Connettore 2 20"/>
            <p:cNvCxnSpPr/>
            <p:nvPr/>
          </p:nvCxnSpPr>
          <p:spPr>
            <a:xfrm flipH="1" flipV="1">
              <a:off x="3024000" y="4833239"/>
              <a:ext cx="180000" cy="39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21"/>
          <p:cNvGrpSpPr/>
          <p:nvPr/>
        </p:nvGrpSpPr>
        <p:grpSpPr>
          <a:xfrm>
            <a:off x="1341270" y="1087789"/>
            <a:ext cx="6336706" cy="4675272"/>
            <a:chOff x="9925014" y="3117460"/>
            <a:chExt cx="6336706" cy="4675272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925014" y="3117460"/>
              <a:ext cx="6336706" cy="467527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</p:pic>
        <p:grpSp>
          <p:nvGrpSpPr>
            <p:cNvPr id="24" name="Gruppo 23"/>
            <p:cNvGrpSpPr/>
            <p:nvPr/>
          </p:nvGrpSpPr>
          <p:grpSpPr>
            <a:xfrm>
              <a:off x="13428984" y="6381328"/>
              <a:ext cx="1152128" cy="1055689"/>
              <a:chOff x="4283968" y="4581129"/>
              <a:chExt cx="1152128" cy="1055689"/>
            </a:xfrm>
          </p:grpSpPr>
          <p:sp>
            <p:nvSpPr>
              <p:cNvPr id="25" name="CasellaDiTesto 24"/>
              <p:cNvSpPr txBox="1"/>
              <p:nvPr/>
            </p:nvSpPr>
            <p:spPr>
              <a:xfrm>
                <a:off x="4283968" y="5329041"/>
                <a:ext cx="11521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u="sng" dirty="0">
                    <a:latin typeface="+mn-lt"/>
                  </a:rPr>
                  <a:t>heater (Ta)</a:t>
                </a:r>
              </a:p>
            </p:txBody>
          </p:sp>
          <p:cxnSp>
            <p:nvCxnSpPr>
              <p:cNvPr id="26" name="Connettore 2 25"/>
              <p:cNvCxnSpPr/>
              <p:nvPr/>
            </p:nvCxnSpPr>
            <p:spPr>
              <a:xfrm flipH="1" flipV="1">
                <a:off x="4283968" y="4581129"/>
                <a:ext cx="323712" cy="7224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 Box 13">
            <a:extLst>
              <a:ext uri="{FF2B5EF4-FFF2-40B4-BE49-F238E27FC236}">
                <a16:creationId xmlns:a16="http://schemas.microsoft.com/office/drawing/2014/main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</a:t>
            </a:r>
            <a:r>
              <a:rPr kumimoji="1" lang="en-US" sz="2100" dirty="0"/>
              <a:t>: general architecture and main characteristics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825665" y="1019525"/>
            <a:ext cx="7367916" cy="5065442"/>
            <a:chOff x="9404204" y="-1568725"/>
            <a:chExt cx="7367916" cy="5065442"/>
          </a:xfrm>
        </p:grpSpPr>
        <p:pic>
          <p:nvPicPr>
            <p:cNvPr id="27" name="Picture 2" descr="H:\LAVORO_STORICO\TESI_DI_DOTTORATO\CHAPTER_3\FIG_4.em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150"/>
            <a:stretch>
              <a:fillRect/>
            </a:stretch>
          </p:blipFill>
          <p:spPr bwMode="auto">
            <a:xfrm>
              <a:off x="9404204" y="-1568725"/>
              <a:ext cx="7367916" cy="5065442"/>
            </a:xfrm>
            <a:prstGeom prst="rect">
              <a:avLst/>
            </a:prstGeom>
            <a:noFill/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8956" y="-1074038"/>
              <a:ext cx="2898394" cy="1354462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</p:pic>
        <p:sp>
          <p:nvSpPr>
            <p:cNvPr id="32" name="CasellaDiTesto 31"/>
            <p:cNvSpPr txBox="1"/>
            <p:nvPr/>
          </p:nvSpPr>
          <p:spPr>
            <a:xfrm>
              <a:off x="11306175" y="-214221"/>
              <a:ext cx="1809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p energy: 40 MeV</a:t>
              </a:r>
            </a:p>
            <a:p>
              <a:pPr algn="r"/>
              <a:r>
                <a:rPr lang="en-US" sz="1400" b="1" dirty="0"/>
                <a:t>p intensity: 200 µA</a:t>
              </a:r>
            </a:p>
          </p:txBody>
        </p:sp>
      </p:grpSp>
      <p:sp>
        <p:nvSpPr>
          <p:cNvPr id="30" name="Segnaposto piè di pagina 4">
            <a:extLst>
              <a:ext uri="{FF2B5EF4-FFF2-40B4-BE49-F238E27FC236}">
                <a16:creationId xmlns:a16="http://schemas.microsoft.com/office/drawing/2014/main" id="{4BB3E9CC-A311-4BC8-879F-04EA3C8E0FE5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8/32</a:t>
            </a:r>
          </a:p>
        </p:txBody>
      </p:sp>
    </p:spTree>
    <p:extLst>
      <p:ext uri="{BB962C8B-B14F-4D97-AF65-F5344CB8AC3E}">
        <p14:creationId xmlns:p14="http://schemas.microsoft.com/office/powerpoint/2010/main" val="37320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3">
            <a:extLst>
              <a:ext uri="{FF2B5EF4-FFF2-40B4-BE49-F238E27FC236}">
                <a16:creationId xmlns:a16="http://schemas.microsoft.com/office/drawing/2014/main" id="{4E3712BB-D90E-4115-BE99-4B3DB4A74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</a:t>
            </a:r>
            <a:r>
              <a:rPr kumimoji="1" lang="en-US" sz="2100" dirty="0"/>
              <a:t>: general architecture and main characteristics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EE04A94-F8B1-4F9B-BD7C-98EF818A1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2" y="2570949"/>
            <a:ext cx="8754615" cy="361524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5814AE6-09AD-4EBE-84DE-6E686E8F3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92" y="821842"/>
            <a:ext cx="8754615" cy="4171174"/>
          </a:xfrm>
          <a:prstGeom prst="rect">
            <a:avLst/>
          </a:prstGeom>
        </p:spPr>
      </p:pic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EBAE95F-14B4-4F41-8506-C39CB56A3316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9/32</a:t>
            </a:r>
          </a:p>
        </p:txBody>
      </p:sp>
      <p:pic>
        <p:nvPicPr>
          <p:cNvPr id="7" name="Picture 11" descr="C:\Users\alberto\Desktop\SAM_2652.JPG">
            <a:extLst>
              <a:ext uri="{FF2B5EF4-FFF2-40B4-BE49-F238E27FC236}">
                <a16:creationId xmlns:a16="http://schemas.microsoft.com/office/drawing/2014/main" id="{B1CE803F-1141-48E6-8086-CAC97D28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2415" y="1492378"/>
            <a:ext cx="6139170" cy="3886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13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1979</Words>
  <Application>Microsoft Office PowerPoint</Application>
  <PresentationFormat>Presentazione su schermo (4:3)</PresentationFormat>
  <Paragraphs>357</Paragraphs>
  <Slides>32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9" baseType="lpstr">
      <vt:lpstr>ＭＳ Ｐゴシック</vt:lpstr>
      <vt:lpstr>Arial</vt:lpstr>
      <vt:lpstr>Calibri</vt:lpstr>
      <vt:lpstr>Symbol</vt:lpstr>
      <vt:lpstr>Times New Roman</vt:lpstr>
      <vt:lpstr>Verdana-Bold</vt:lpstr>
      <vt:lpstr>4_Tema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Mattia Manzolaro</dc:creator>
  <cp:lastModifiedBy> </cp:lastModifiedBy>
  <cp:revision>238</cp:revision>
  <dcterms:modified xsi:type="dcterms:W3CDTF">2018-07-02T11:21:46Z</dcterms:modified>
</cp:coreProperties>
</file>