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Default Extension="tiff" ContentType="image/tiff"/>
  <Default Extension="gif" ContentType="image/gif"/>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 id="2147483984" r:id="rId2"/>
    <p:sldMasterId id="2147483996" r:id="rId3"/>
    <p:sldMasterId id="2147484008" r:id="rId4"/>
    <p:sldMasterId id="2147484020" r:id="rId5"/>
  </p:sldMasterIdLst>
  <p:notesMasterIdLst>
    <p:notesMasterId r:id="rId47"/>
  </p:notesMasterIdLst>
  <p:handoutMasterIdLst>
    <p:handoutMasterId r:id="rId48"/>
  </p:handoutMasterIdLst>
  <p:sldIdLst>
    <p:sldId id="439" r:id="rId6"/>
    <p:sldId id="506" r:id="rId7"/>
    <p:sldId id="256" r:id="rId8"/>
    <p:sldId id="440" r:id="rId9"/>
    <p:sldId id="388" r:id="rId10"/>
    <p:sldId id="389" r:id="rId11"/>
    <p:sldId id="392" r:id="rId12"/>
    <p:sldId id="398" r:id="rId13"/>
    <p:sldId id="424" r:id="rId14"/>
    <p:sldId id="415" r:id="rId15"/>
    <p:sldId id="419" r:id="rId16"/>
    <p:sldId id="417" r:id="rId17"/>
    <p:sldId id="507" r:id="rId18"/>
    <p:sldId id="470" r:id="rId19"/>
    <p:sldId id="471" r:id="rId20"/>
    <p:sldId id="472" r:id="rId21"/>
    <p:sldId id="473" r:id="rId22"/>
    <p:sldId id="475" r:id="rId23"/>
    <p:sldId id="477" r:id="rId24"/>
    <p:sldId id="478" r:id="rId25"/>
    <p:sldId id="479" r:id="rId26"/>
    <p:sldId id="480" r:id="rId27"/>
    <p:sldId id="465" r:id="rId28"/>
    <p:sldId id="484" r:id="rId29"/>
    <p:sldId id="485" r:id="rId30"/>
    <p:sldId id="486" r:id="rId31"/>
    <p:sldId id="487" r:id="rId32"/>
    <p:sldId id="488" r:id="rId33"/>
    <p:sldId id="490" r:id="rId34"/>
    <p:sldId id="491" r:id="rId35"/>
    <p:sldId id="494" r:id="rId36"/>
    <p:sldId id="495" r:id="rId37"/>
    <p:sldId id="496" r:id="rId38"/>
    <p:sldId id="497" r:id="rId39"/>
    <p:sldId id="498" r:id="rId40"/>
    <p:sldId id="499" r:id="rId41"/>
    <p:sldId id="500" r:id="rId42"/>
    <p:sldId id="501" r:id="rId43"/>
    <p:sldId id="502" r:id="rId44"/>
    <p:sldId id="503" r:id="rId45"/>
    <p:sldId id="504" r:id="rId46"/>
  </p:sldIdLst>
  <p:sldSz cx="9144000" cy="5143500" type="screen16x9"/>
  <p:notesSz cx="7102475" cy="10233025"/>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ano Benedetti" initials="SB" lastIdx="5" clrIdx="0"/>
  <p:cmAuthor id="1" name="Ujic Predrag" initials="UP" lastIdx="8" clrIdx="1">
    <p:extLst>
      <p:ext uri="{19B8F6BF-5375-455C-9EA6-DF929625EA0E}">
        <p15:presenceInfo xmlns:p15="http://schemas.microsoft.com/office/powerpoint/2012/main" xmlns="" userId="S-1-5-21-4214520284-2192796274-1834499735-73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F81B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78" autoAdjust="0"/>
    <p:restoredTop sz="76628" autoAdjust="0"/>
  </p:normalViewPr>
  <p:slideViewPr>
    <p:cSldViewPr>
      <p:cViewPr varScale="1">
        <p:scale>
          <a:sx n="75" d="100"/>
          <a:sy n="75" d="100"/>
        </p:scale>
        <p:origin x="-1200" y="-90"/>
      </p:cViewPr>
      <p:guideLst>
        <p:guide orient="horz" pos="2160"/>
        <p:guide orient="horz" pos="1620"/>
        <p:guide pos="384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21T18:17:27.307" idx="5">
    <p:pos x="10" y="10"/>
    <p:text>Some expication of this slide</p:text>
    <p:extLst>
      <p:ext uri="{C676402C-5697-4E1C-873F-D02D1690AC5C}">
        <p15:threadingInfo xmlns:p15="http://schemas.microsoft.com/office/powerpoint/2012/main" xmlns=""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6-21T18:18:35.890" idx="6">
    <p:pos x="10" y="10"/>
    <p:text>what is stressed by these graphs?</p:text>
    <p:extLst>
      <p:ext uri="{C676402C-5697-4E1C-873F-D02D1690AC5C}">
        <p15:threadingInfo xmlns:p15="http://schemas.microsoft.com/office/powerpoint/2012/main" xmlns=""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8124" tIns="49062" rIns="98124" bIns="49062" rtlCol="0"/>
          <a:lstStyle>
            <a:lvl1pPr algn="l">
              <a:defRPr sz="1300"/>
            </a:lvl1pPr>
          </a:lstStyle>
          <a:p>
            <a:endParaRPr lang="en-GB"/>
          </a:p>
        </p:txBody>
      </p:sp>
      <p:sp>
        <p:nvSpPr>
          <p:cNvPr id="3" name="Date Placeholder 2"/>
          <p:cNvSpPr>
            <a:spLocks noGrp="1"/>
          </p:cNvSpPr>
          <p:nvPr>
            <p:ph type="dt" sz="quarter" idx="1"/>
          </p:nvPr>
        </p:nvSpPr>
        <p:spPr>
          <a:xfrm>
            <a:off x="4023092" y="0"/>
            <a:ext cx="3077739" cy="511651"/>
          </a:xfrm>
          <a:prstGeom prst="rect">
            <a:avLst/>
          </a:prstGeom>
        </p:spPr>
        <p:txBody>
          <a:bodyPr vert="horz" lIns="98124" tIns="49062" rIns="98124" bIns="49062" rtlCol="0"/>
          <a:lstStyle>
            <a:lvl1pPr algn="r">
              <a:defRPr sz="1300"/>
            </a:lvl1pPr>
          </a:lstStyle>
          <a:p>
            <a:fld id="{E43FC05D-90CE-4721-8251-964BA1B0A25A}" type="datetimeFigureOut">
              <a:rPr lang="en-GB" smtClean="0"/>
              <a:pPr/>
              <a:t>30/06/2018</a:t>
            </a:fld>
            <a:endParaRPr lang="en-GB"/>
          </a:p>
        </p:txBody>
      </p:sp>
      <p:sp>
        <p:nvSpPr>
          <p:cNvPr id="4" name="Footer Placeholder 3"/>
          <p:cNvSpPr>
            <a:spLocks noGrp="1"/>
          </p:cNvSpPr>
          <p:nvPr>
            <p:ph type="ftr" sz="quarter" idx="2"/>
          </p:nvPr>
        </p:nvSpPr>
        <p:spPr>
          <a:xfrm>
            <a:off x="0" y="9719597"/>
            <a:ext cx="3077739" cy="511651"/>
          </a:xfrm>
          <a:prstGeom prst="rect">
            <a:avLst/>
          </a:prstGeom>
        </p:spPr>
        <p:txBody>
          <a:bodyPr vert="horz" lIns="98124" tIns="49062" rIns="98124" bIns="49062" rtlCol="0" anchor="b"/>
          <a:lstStyle>
            <a:lvl1pPr algn="l">
              <a:defRPr sz="1300"/>
            </a:lvl1pPr>
          </a:lstStyle>
          <a:p>
            <a:endParaRPr lang="en-GB"/>
          </a:p>
        </p:txBody>
      </p:sp>
      <p:sp>
        <p:nvSpPr>
          <p:cNvPr id="5" name="Slide Number Placeholder 4"/>
          <p:cNvSpPr>
            <a:spLocks noGrp="1"/>
          </p:cNvSpPr>
          <p:nvPr>
            <p:ph type="sldNum" sz="quarter" idx="3"/>
          </p:nvPr>
        </p:nvSpPr>
        <p:spPr>
          <a:xfrm>
            <a:off x="4023092" y="9719597"/>
            <a:ext cx="3077739" cy="511651"/>
          </a:xfrm>
          <a:prstGeom prst="rect">
            <a:avLst/>
          </a:prstGeom>
        </p:spPr>
        <p:txBody>
          <a:bodyPr vert="horz" lIns="98124" tIns="49062" rIns="98124" bIns="49062" rtlCol="0" anchor="b"/>
          <a:lstStyle>
            <a:lvl1pPr algn="r">
              <a:defRPr sz="1300"/>
            </a:lvl1pPr>
          </a:lstStyle>
          <a:p>
            <a:fld id="{CBA47B99-0A02-4DD5-951E-533C70355F1A}" type="slidenum">
              <a:rPr lang="en-GB" smtClean="0"/>
              <a:pPr/>
              <a:t>‹#›</a:t>
            </a:fld>
            <a:endParaRPr lang="en-GB"/>
          </a:p>
        </p:txBody>
      </p:sp>
    </p:spTree>
    <p:extLst>
      <p:ext uri="{BB962C8B-B14F-4D97-AF65-F5344CB8AC3E}">
        <p14:creationId xmlns:p14="http://schemas.microsoft.com/office/powerpoint/2010/main" xmlns="" val="4195220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8124" tIns="49062" rIns="98124" bIns="49062" rtlCol="0"/>
          <a:lstStyle>
            <a:lvl1pPr algn="l">
              <a:defRPr sz="1300"/>
            </a:lvl1pPr>
          </a:lstStyle>
          <a:p>
            <a:endParaRPr lang="en-GB"/>
          </a:p>
        </p:txBody>
      </p:sp>
      <p:sp>
        <p:nvSpPr>
          <p:cNvPr id="3" name="Date Placeholder 2"/>
          <p:cNvSpPr>
            <a:spLocks noGrp="1"/>
          </p:cNvSpPr>
          <p:nvPr>
            <p:ph type="dt" idx="1"/>
          </p:nvPr>
        </p:nvSpPr>
        <p:spPr>
          <a:xfrm>
            <a:off x="4023092" y="0"/>
            <a:ext cx="3077739" cy="511651"/>
          </a:xfrm>
          <a:prstGeom prst="rect">
            <a:avLst/>
          </a:prstGeom>
        </p:spPr>
        <p:txBody>
          <a:bodyPr vert="horz" lIns="98124" tIns="49062" rIns="98124" bIns="49062" rtlCol="0"/>
          <a:lstStyle>
            <a:lvl1pPr algn="r">
              <a:defRPr sz="1300"/>
            </a:lvl1pPr>
          </a:lstStyle>
          <a:p>
            <a:fld id="{FF5BFDC3-0D5B-4597-B162-019099A9C972}" type="datetimeFigureOut">
              <a:rPr lang="en-GB" smtClean="0"/>
              <a:pPr/>
              <a:t>30/06/2018</a:t>
            </a:fld>
            <a:endParaRPr lang="en-GB"/>
          </a:p>
        </p:txBody>
      </p:sp>
      <p:sp>
        <p:nvSpPr>
          <p:cNvPr id="4" name="Slide Image Placeholder 3"/>
          <p:cNvSpPr>
            <a:spLocks noGrp="1" noRot="1" noChangeAspect="1"/>
          </p:cNvSpPr>
          <p:nvPr>
            <p:ph type="sldImg" idx="2"/>
          </p:nvPr>
        </p:nvSpPr>
        <p:spPr>
          <a:xfrm>
            <a:off x="141288" y="766763"/>
            <a:ext cx="6819900" cy="3836987"/>
          </a:xfrm>
          <a:prstGeom prst="rect">
            <a:avLst/>
          </a:prstGeom>
          <a:noFill/>
          <a:ln w="12700">
            <a:solidFill>
              <a:prstClr val="black"/>
            </a:solidFill>
          </a:ln>
        </p:spPr>
        <p:txBody>
          <a:bodyPr vert="horz" lIns="98124" tIns="49062" rIns="98124" bIns="49062" rtlCol="0" anchor="ctr"/>
          <a:lstStyle/>
          <a:p>
            <a:endParaRPr lang="en-GB"/>
          </a:p>
        </p:txBody>
      </p:sp>
      <p:sp>
        <p:nvSpPr>
          <p:cNvPr id="5" name="Notes Placeholder 4"/>
          <p:cNvSpPr>
            <a:spLocks noGrp="1"/>
          </p:cNvSpPr>
          <p:nvPr>
            <p:ph type="body" sz="quarter" idx="3"/>
          </p:nvPr>
        </p:nvSpPr>
        <p:spPr>
          <a:xfrm>
            <a:off x="710248" y="4860687"/>
            <a:ext cx="5681980" cy="4604861"/>
          </a:xfrm>
          <a:prstGeom prst="rect">
            <a:avLst/>
          </a:prstGeom>
        </p:spPr>
        <p:txBody>
          <a:bodyPr vert="horz" lIns="98124" tIns="49062" rIns="98124" bIns="490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19597"/>
            <a:ext cx="3077739" cy="511651"/>
          </a:xfrm>
          <a:prstGeom prst="rect">
            <a:avLst/>
          </a:prstGeom>
        </p:spPr>
        <p:txBody>
          <a:bodyPr vert="horz" lIns="98124" tIns="49062" rIns="98124" bIns="49062"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19597"/>
            <a:ext cx="3077739" cy="511651"/>
          </a:xfrm>
          <a:prstGeom prst="rect">
            <a:avLst/>
          </a:prstGeom>
        </p:spPr>
        <p:txBody>
          <a:bodyPr vert="horz" lIns="98124" tIns="49062" rIns="98124" bIns="49062" rtlCol="0" anchor="b"/>
          <a:lstStyle>
            <a:lvl1pPr algn="r">
              <a:defRPr sz="1300"/>
            </a:lvl1pPr>
          </a:lstStyle>
          <a:p>
            <a:fld id="{7EC6A4D1-2111-457B-8033-883BA108BEE0}" type="slidenum">
              <a:rPr lang="en-GB" smtClean="0"/>
              <a:pPr/>
              <a:t>‹#›</a:t>
            </a:fld>
            <a:endParaRPr lang="en-GB"/>
          </a:p>
        </p:txBody>
      </p:sp>
    </p:spTree>
    <p:extLst>
      <p:ext uri="{BB962C8B-B14F-4D97-AF65-F5344CB8AC3E}">
        <p14:creationId xmlns:p14="http://schemas.microsoft.com/office/powerpoint/2010/main" xmlns="" val="327257749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19900" cy="3836987"/>
          </a:xfrm>
        </p:spPr>
      </p:sp>
      <p:sp>
        <p:nvSpPr>
          <p:cNvPr id="3" name="Notes Placeholder 2"/>
          <p:cNvSpPr>
            <a:spLocks noGrp="1"/>
          </p:cNvSpPr>
          <p:nvPr>
            <p:ph type="body" idx="1"/>
          </p:nvPr>
        </p:nvSpPr>
        <p:spPr/>
        <p:txBody>
          <a:bodyPr/>
          <a:lstStyle/>
          <a:p>
            <a:pPr marL="183983" indent="-183983">
              <a:buFontTx/>
              <a:buChar char="-"/>
            </a:pPr>
            <a:endParaRPr lang="en-GB" dirty="0"/>
          </a:p>
        </p:txBody>
      </p:sp>
      <p:sp>
        <p:nvSpPr>
          <p:cNvPr id="4" name="Slide Number Placeholder 3"/>
          <p:cNvSpPr>
            <a:spLocks noGrp="1"/>
          </p:cNvSpPr>
          <p:nvPr>
            <p:ph type="sldNum" sz="quarter" idx="10"/>
          </p:nvPr>
        </p:nvSpPr>
        <p:spPr/>
        <p:txBody>
          <a:bodyPr/>
          <a:lstStyle/>
          <a:p>
            <a:fld id="{7EC6A4D1-2111-457B-8033-883BA108BEE0}" type="slidenum">
              <a:rPr lang="en-GB" smtClean="0"/>
              <a:pPr/>
              <a:t>3</a:t>
            </a:fld>
            <a:endParaRPr lang="en-GB"/>
          </a:p>
        </p:txBody>
      </p:sp>
    </p:spTree>
    <p:extLst>
      <p:ext uri="{BB962C8B-B14F-4D97-AF65-F5344CB8AC3E}">
        <p14:creationId xmlns:p14="http://schemas.microsoft.com/office/powerpoint/2010/main" xmlns="" val="213585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fld id="{AAD74AD1-3121-4001-A401-BC1240A884D8}" type="slidenum">
              <a:rPr lang="pl-PL" altLang="fr-FR" sz="1500" smtClean="0">
                <a:solidFill>
                  <a:srgbClr val="000000"/>
                </a:solidFill>
                <a:latin typeface="Times New Roman" panose="02020603050405020304" pitchFamily="18" charset="0"/>
              </a:rPr>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t>15</a:t>
            </a:fld>
            <a:endParaRPr lang="pl-PL" altLang="fr-FR" sz="1500" dirty="0" smtClean="0">
              <a:solidFill>
                <a:srgbClr val="000000"/>
              </a:solidFill>
              <a:latin typeface="Times New Roman" panose="02020603050405020304" pitchFamily="18" charset="0"/>
            </a:endParaRPr>
          </a:p>
        </p:txBody>
      </p:sp>
      <p:sp>
        <p:nvSpPr>
          <p:cNvPr id="19457" name="Text Box 1"/>
          <p:cNvSpPr txBox="1">
            <a:spLocks noGrp="1" noChangeArrowheads="1"/>
          </p:cNvSpPr>
          <p:nvPr>
            <p:ph type="body"/>
          </p:nvPr>
        </p:nvSpPr>
        <p:spPr bwMode="auto">
          <a:xfrm>
            <a:off x="782587" y="5663463"/>
            <a:ext cx="6262345" cy="463247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r>
              <a:rPr lang="pl-PL" altLang="fr-FR" sz="2100" dirty="0">
                <a:latin typeface="Arial" panose="020B0604020202020204" pitchFamily="34" charset="0"/>
                <a:cs typeface="Noto Sans CJK SC Regular" charset="0"/>
              </a:rPr>
              <a:t>The total efficiency of isotopes production is one of the most important parameters to be improved in modern nuclear physics facilities</a:t>
            </a:r>
          </a:p>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r>
              <a:rPr lang="pl-PL" altLang="fr-FR" sz="2100" dirty="0">
                <a:latin typeface="Arial" panose="020B0604020202020204" pitchFamily="34" charset="0"/>
                <a:cs typeface="Noto Sans CJK SC Regular" charset="0"/>
              </a:rPr>
              <a:t>	- obtain the desired charge state and transport the highly charged ions further</a:t>
            </a:r>
          </a:p>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r>
              <a:rPr lang="pl-PL" altLang="fr-FR" sz="2100" i="1" dirty="0">
                <a:latin typeface="Arial" panose="020B0604020202020204" pitchFamily="34" charset="0"/>
                <a:cs typeface="Noto Sans CJK SC Regular" charset="0"/>
              </a:rPr>
              <a:t>The total efficiency of raising the charge of 1+ radioactive intense beams to highest possible states is one of the crucial parameters to be improved in the ISOL facilities.</a:t>
            </a:r>
          </a:p>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endParaRPr lang="pl-PL" altLang="fr-FR" sz="2100" dirty="0">
              <a:latin typeface="Arial" panose="020B0604020202020204" pitchFamily="34" charset="0"/>
              <a:cs typeface="Noto Sans CJK SC Regular" charset="0"/>
            </a:endParaRPr>
          </a:p>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r>
              <a:rPr lang="pl-PL" altLang="fr-FR" dirty="0">
                <a:latin typeface="Arial" panose="020B0604020202020204" pitchFamily="34" charset="0"/>
                <a:cs typeface="Lucida Sans Unicode" panose="020B0602030504020204" pitchFamily="34" charset="0"/>
              </a:rPr>
              <a:t>Increase charge breeding efficiency and better understanding of this process</a:t>
            </a:r>
          </a:p>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r>
              <a:rPr lang="pl-PL" altLang="fr-FR" i="1" dirty="0">
                <a:latin typeface="Arial" panose="020B0604020202020204" pitchFamily="34" charset="0"/>
                <a:cs typeface="Lucida Sans Unicode" panose="020B0602030504020204" pitchFamily="34" charset="0"/>
              </a:rPr>
              <a:t>Better understanding of  1+ ions capture and ionization processes -&gt; increase charge breeding efficiency</a:t>
            </a:r>
          </a:p>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endParaRPr lang="pl-PL" altLang="fr-FR" dirty="0">
              <a:latin typeface="Arial" panose="020B0604020202020204" pitchFamily="34" charset="0"/>
              <a:cs typeface="Lucida Sans Unicode" panose="020B0602030504020204" pitchFamily="34" charset="0"/>
            </a:endParaRPr>
          </a:p>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r>
              <a:rPr lang="pl-PL" altLang="fr-FR" dirty="0">
                <a:latin typeface="Arial" panose="020B0604020202020204" pitchFamily="34" charset="0"/>
                <a:cs typeface="Lucida Sans Unicode" panose="020B0602030504020204" pitchFamily="34" charset="0"/>
              </a:rPr>
              <a:t>- axial injection → give a small fraction of interaction of 1+ beam with plasma</a:t>
            </a:r>
          </a:p>
          <a:p>
            <a:pPr marL="228275" indent="-223165">
              <a:spcBef>
                <a:spcPct val="0"/>
              </a:spcBef>
              <a:buFont typeface="StarSymbol" charset="0"/>
              <a:buChar char="-"/>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r>
              <a:rPr lang="pl-PL" altLang="fr-FR" i="1" dirty="0">
                <a:latin typeface="Arial" panose="020B0604020202020204" pitchFamily="34" charset="0"/>
                <a:cs typeface="Lucida Sans Unicode" panose="020B0602030504020204" pitchFamily="34" charset="0"/>
              </a:rPr>
              <a:t>axial injection → gives a small fraction of interaction of 1+ beam with plasma</a:t>
            </a:r>
          </a:p>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endParaRPr lang="pl-PL" altLang="fr-FR" dirty="0">
              <a:latin typeface="Arial" panose="020B0604020202020204" pitchFamily="34" charset="0"/>
              <a:cs typeface="Lucida Sans Unicode" panose="020B0602030504020204" pitchFamily="34" charset="0"/>
            </a:endParaRPr>
          </a:p>
          <a:p>
            <a:pPr marL="228275" indent="-223165">
              <a:spcBef>
                <a:spcPct val="0"/>
              </a:spcBef>
              <a:buFont typeface="StarSymbol" charset="0"/>
              <a:buChar char="-"/>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r>
              <a:rPr lang="pl-PL" altLang="fr-FR" i="1" dirty="0">
                <a:latin typeface="Arial" panose="020B0604020202020204" pitchFamily="34" charset="0"/>
                <a:cs typeface="Lucida Sans Unicode" panose="020B0602030504020204" pitchFamily="34" charset="0"/>
              </a:rPr>
              <a:t>Zmienić GOAL na „sprawdzenie wpływu nieaksjalnego wstrzykiwnia na efektywność”</a:t>
            </a:r>
          </a:p>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endParaRPr lang="pl-PL" altLang="fr-FR" i="1" dirty="0">
              <a:latin typeface="Arial" panose="020B0604020202020204" pitchFamily="34" charset="0"/>
              <a:cs typeface="Lucida Sans Unicode" panose="020B0602030504020204" pitchFamily="34" charset="0"/>
            </a:endParaRPr>
          </a:p>
        </p:txBody>
      </p:sp>
      <p:sp>
        <p:nvSpPr>
          <p:cNvPr id="19458" name="Rectangle 2"/>
          <p:cNvSpPr>
            <a:spLocks noChangeArrowheads="1"/>
          </p:cNvSpPr>
          <p:nvPr/>
        </p:nvSpPr>
        <p:spPr bwMode="auto">
          <a:xfrm>
            <a:off x="4434115" y="11178392"/>
            <a:ext cx="3391760" cy="588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6579" tIns="48290" rIns="96579" bIns="4829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r" defTabSz="482104" fontAlgn="base">
              <a:spcBef>
                <a:spcPct val="0"/>
              </a:spcBef>
              <a:spcAft>
                <a:spcPct val="0"/>
              </a:spcAft>
              <a:buSzPct val="100000"/>
              <a:tabLst>
                <a:tab pos="0" algn="l"/>
                <a:tab pos="480400" algn="l"/>
                <a:tab pos="962504" algn="l"/>
                <a:tab pos="1444607" algn="l"/>
                <a:tab pos="1926711" algn="l"/>
                <a:tab pos="2408814" algn="l"/>
                <a:tab pos="2890919" algn="l"/>
                <a:tab pos="3373022" algn="l"/>
                <a:tab pos="3855126" algn="l"/>
                <a:tab pos="4337229" algn="l"/>
                <a:tab pos="4819333" algn="l"/>
                <a:tab pos="5301436" algn="l"/>
                <a:tab pos="5783540" algn="l"/>
                <a:tab pos="6265643" algn="l"/>
                <a:tab pos="6747747" algn="l"/>
                <a:tab pos="7229850" algn="l"/>
                <a:tab pos="7711954" algn="l"/>
                <a:tab pos="8194057" algn="l"/>
                <a:tab pos="8676162" algn="l"/>
                <a:tab pos="9158265" algn="l"/>
                <a:tab pos="9640369" algn="l"/>
              </a:tabLst>
              <a:defRPr/>
            </a:pPr>
            <a:fld id="{90AD2A8C-4C78-42B9-A352-E851A2EB140B}" type="slidenum">
              <a:rPr lang="pl-PL" altLang="fr-FR" sz="1300" smtClean="0">
                <a:latin typeface="Calibri" panose="020F0502020204030204"/>
                <a:cs typeface="+mn-ea" charset="0"/>
              </a:rPr>
              <a:pPr algn="r" defTabSz="482104" fontAlgn="base">
                <a:spcBef>
                  <a:spcPct val="0"/>
                </a:spcBef>
                <a:spcAft>
                  <a:spcPct val="0"/>
                </a:spcAft>
                <a:buSzPct val="100000"/>
                <a:tabLst>
                  <a:tab pos="0" algn="l"/>
                  <a:tab pos="480400" algn="l"/>
                  <a:tab pos="962504" algn="l"/>
                  <a:tab pos="1444607" algn="l"/>
                  <a:tab pos="1926711" algn="l"/>
                  <a:tab pos="2408814" algn="l"/>
                  <a:tab pos="2890919" algn="l"/>
                  <a:tab pos="3373022" algn="l"/>
                  <a:tab pos="3855126" algn="l"/>
                  <a:tab pos="4337229" algn="l"/>
                  <a:tab pos="4819333" algn="l"/>
                  <a:tab pos="5301436" algn="l"/>
                  <a:tab pos="5783540" algn="l"/>
                  <a:tab pos="6265643" algn="l"/>
                  <a:tab pos="6747747" algn="l"/>
                  <a:tab pos="7229850" algn="l"/>
                  <a:tab pos="7711954" algn="l"/>
                  <a:tab pos="8194057" algn="l"/>
                  <a:tab pos="8676162" algn="l"/>
                  <a:tab pos="9158265" algn="l"/>
                  <a:tab pos="9640369" algn="l"/>
                </a:tabLst>
                <a:defRPr/>
              </a:pPr>
              <a:t>15</a:t>
            </a:fld>
            <a:endParaRPr lang="pl-PL" altLang="fr-FR" sz="1300" dirty="0" smtClean="0">
              <a:latin typeface="Calibri" panose="020F0502020204030204"/>
              <a:cs typeface="+mn-ea" charset="0"/>
            </a:endParaRPr>
          </a:p>
        </p:txBody>
      </p:sp>
    </p:spTree>
    <p:extLst>
      <p:ext uri="{BB962C8B-B14F-4D97-AF65-F5344CB8AC3E}">
        <p14:creationId xmlns:p14="http://schemas.microsoft.com/office/powerpoint/2010/main" xmlns="" val="2621418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fld id="{81A321F9-D4BC-4339-B04F-A893915C1E48}" type="slidenum">
              <a:rPr lang="pl-PL" altLang="fr-FR" sz="1500" smtClean="0">
                <a:solidFill>
                  <a:srgbClr val="000000"/>
                </a:solidFill>
                <a:latin typeface="Times New Roman" panose="02020603050405020304" pitchFamily="18" charset="0"/>
              </a:rPr>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t>16</a:t>
            </a:fld>
            <a:endParaRPr lang="pl-PL" altLang="fr-FR" sz="1500" dirty="0" smtClean="0">
              <a:solidFill>
                <a:srgbClr val="000000"/>
              </a:solidFill>
              <a:latin typeface="Times New Roman" panose="02020603050405020304" pitchFamily="18" charset="0"/>
            </a:endParaRPr>
          </a:p>
        </p:txBody>
      </p:sp>
      <p:sp>
        <p:nvSpPr>
          <p:cNvPr id="20481" name="Text Box 1"/>
          <p:cNvSpPr txBox="1">
            <a:spLocks noGrp="1" noChangeArrowheads="1"/>
          </p:cNvSpPr>
          <p:nvPr>
            <p:ph type="body"/>
          </p:nvPr>
        </p:nvSpPr>
        <p:spPr bwMode="auto">
          <a:xfrm>
            <a:off x="782587" y="5663463"/>
            <a:ext cx="6262345" cy="463247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endParaRPr lang="pl-PL" altLang="fr-FR" i="1" dirty="0">
              <a:latin typeface="Arial" panose="020B0604020202020204" pitchFamily="34" charset="0"/>
              <a:cs typeface="Lucida Sans Unicode" panose="020B0602030504020204" pitchFamily="34" charset="0"/>
            </a:endParaRPr>
          </a:p>
        </p:txBody>
      </p:sp>
      <p:sp>
        <p:nvSpPr>
          <p:cNvPr id="20482" name="Rectangle 2"/>
          <p:cNvSpPr>
            <a:spLocks noChangeArrowheads="1"/>
          </p:cNvSpPr>
          <p:nvPr/>
        </p:nvSpPr>
        <p:spPr bwMode="auto">
          <a:xfrm>
            <a:off x="4434115" y="11178392"/>
            <a:ext cx="3391760" cy="588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6579" tIns="48290" rIns="96579" bIns="4829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r" defTabSz="482104" fontAlgn="base">
              <a:spcBef>
                <a:spcPct val="0"/>
              </a:spcBef>
              <a:spcAft>
                <a:spcPct val="0"/>
              </a:spcAft>
              <a:buSzPct val="100000"/>
              <a:tabLst>
                <a:tab pos="0" algn="l"/>
                <a:tab pos="480400" algn="l"/>
                <a:tab pos="962504" algn="l"/>
                <a:tab pos="1444607" algn="l"/>
                <a:tab pos="1926711" algn="l"/>
                <a:tab pos="2408814" algn="l"/>
                <a:tab pos="2890919" algn="l"/>
                <a:tab pos="3373022" algn="l"/>
                <a:tab pos="3855126" algn="l"/>
                <a:tab pos="4337229" algn="l"/>
                <a:tab pos="4819333" algn="l"/>
                <a:tab pos="5301436" algn="l"/>
                <a:tab pos="5783540" algn="l"/>
                <a:tab pos="6265643" algn="l"/>
                <a:tab pos="6747747" algn="l"/>
                <a:tab pos="7229850" algn="l"/>
                <a:tab pos="7711954" algn="l"/>
                <a:tab pos="8194057" algn="l"/>
                <a:tab pos="8676162" algn="l"/>
                <a:tab pos="9158265" algn="l"/>
                <a:tab pos="9640369" algn="l"/>
              </a:tabLst>
              <a:defRPr/>
            </a:pPr>
            <a:fld id="{839EA81D-CF86-4F22-95C6-C04553277217}" type="slidenum">
              <a:rPr lang="pl-PL" altLang="fr-FR" sz="1300" smtClean="0">
                <a:latin typeface="Calibri" panose="020F0502020204030204"/>
                <a:cs typeface="+mn-ea" charset="0"/>
              </a:rPr>
              <a:pPr algn="r" defTabSz="482104" fontAlgn="base">
                <a:spcBef>
                  <a:spcPct val="0"/>
                </a:spcBef>
                <a:spcAft>
                  <a:spcPct val="0"/>
                </a:spcAft>
                <a:buSzPct val="100000"/>
                <a:tabLst>
                  <a:tab pos="0" algn="l"/>
                  <a:tab pos="480400" algn="l"/>
                  <a:tab pos="962504" algn="l"/>
                  <a:tab pos="1444607" algn="l"/>
                  <a:tab pos="1926711" algn="l"/>
                  <a:tab pos="2408814" algn="l"/>
                  <a:tab pos="2890919" algn="l"/>
                  <a:tab pos="3373022" algn="l"/>
                  <a:tab pos="3855126" algn="l"/>
                  <a:tab pos="4337229" algn="l"/>
                  <a:tab pos="4819333" algn="l"/>
                  <a:tab pos="5301436" algn="l"/>
                  <a:tab pos="5783540" algn="l"/>
                  <a:tab pos="6265643" algn="l"/>
                  <a:tab pos="6747747" algn="l"/>
                  <a:tab pos="7229850" algn="l"/>
                  <a:tab pos="7711954" algn="l"/>
                  <a:tab pos="8194057" algn="l"/>
                  <a:tab pos="8676162" algn="l"/>
                  <a:tab pos="9158265" algn="l"/>
                  <a:tab pos="9640369" algn="l"/>
                </a:tabLst>
                <a:defRPr/>
              </a:pPr>
              <a:t>16</a:t>
            </a:fld>
            <a:endParaRPr lang="pl-PL" altLang="fr-FR" sz="1300" dirty="0" smtClean="0">
              <a:latin typeface="Calibri" panose="020F0502020204030204"/>
              <a:cs typeface="+mn-ea" charset="0"/>
            </a:endParaRPr>
          </a:p>
        </p:txBody>
      </p:sp>
    </p:spTree>
    <p:extLst>
      <p:ext uri="{BB962C8B-B14F-4D97-AF65-F5344CB8AC3E}">
        <p14:creationId xmlns:p14="http://schemas.microsoft.com/office/powerpoint/2010/main" xmlns="" val="270851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fld id="{547EB108-EC5F-4870-B9DC-91D34BAB3166}" type="slidenum">
              <a:rPr lang="pl-PL" altLang="fr-FR" sz="1500" smtClean="0">
                <a:solidFill>
                  <a:srgbClr val="000000"/>
                </a:solidFill>
                <a:latin typeface="Times New Roman" panose="02020603050405020304" pitchFamily="18" charset="0"/>
              </a:rPr>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t>17</a:t>
            </a:fld>
            <a:endParaRPr lang="pl-PL" altLang="fr-FR" sz="1500" dirty="0" smtClean="0">
              <a:solidFill>
                <a:srgbClr val="000000"/>
              </a:solidFill>
              <a:latin typeface="Times New Roman" panose="02020603050405020304" pitchFamily="18" charset="0"/>
            </a:endParaRPr>
          </a:p>
        </p:txBody>
      </p:sp>
      <p:sp>
        <p:nvSpPr>
          <p:cNvPr id="21505" name="Rectangle 1"/>
          <p:cNvSpPr txBox="1">
            <a:spLocks noGrp="1" noRot="1" noChangeAspect="1" noChangeArrowheads="1"/>
          </p:cNvSpPr>
          <p:nvPr>
            <p:ph type="sldImg"/>
          </p:nvPr>
        </p:nvSpPr>
        <p:spPr bwMode="auto">
          <a:xfrm>
            <a:off x="-6350" y="895350"/>
            <a:ext cx="7842250" cy="44116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782587" y="5590070"/>
            <a:ext cx="6262345" cy="529475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xmlns="" val="1386736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fld id="{20542A68-5AD4-4274-95C9-3520A61CC1E1}" type="slidenum">
              <a:rPr lang="pl-PL" altLang="fr-FR" sz="1500" smtClean="0">
                <a:solidFill>
                  <a:srgbClr val="000000"/>
                </a:solidFill>
                <a:latin typeface="Times New Roman" panose="02020603050405020304" pitchFamily="18" charset="0"/>
              </a:rPr>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t>18</a:t>
            </a:fld>
            <a:endParaRPr lang="pl-PL" altLang="fr-FR" sz="1500" dirty="0" smtClean="0">
              <a:solidFill>
                <a:srgbClr val="000000"/>
              </a:solidFill>
              <a:latin typeface="Times New Roman" panose="02020603050405020304" pitchFamily="18" charset="0"/>
            </a:endParaRPr>
          </a:p>
        </p:txBody>
      </p:sp>
      <p:sp>
        <p:nvSpPr>
          <p:cNvPr id="23553" name="Rectangle 1"/>
          <p:cNvSpPr txBox="1">
            <a:spLocks noGrp="1" noRot="1" noChangeAspect="1" noChangeArrowheads="1"/>
          </p:cNvSpPr>
          <p:nvPr>
            <p:ph type="sldImg"/>
          </p:nvPr>
        </p:nvSpPr>
        <p:spPr bwMode="auto">
          <a:xfrm>
            <a:off x="-6350" y="895350"/>
            <a:ext cx="7842250" cy="44116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3554" name="Rectangle 2"/>
          <p:cNvSpPr txBox="1">
            <a:spLocks noGrp="1" noChangeArrowheads="1"/>
          </p:cNvSpPr>
          <p:nvPr>
            <p:ph type="body" idx="1"/>
          </p:nvPr>
        </p:nvSpPr>
        <p:spPr bwMode="auto">
          <a:xfrm>
            <a:off x="782587" y="5590070"/>
            <a:ext cx="6262345" cy="529475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xmlns="" val="1468888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fld id="{B4185814-EC9F-4BD4-A69F-52E08CB7A771}" type="slidenum">
              <a:rPr lang="pl-PL" altLang="fr-FR" sz="1500" smtClean="0">
                <a:solidFill>
                  <a:srgbClr val="000000"/>
                </a:solidFill>
                <a:latin typeface="Times New Roman" panose="02020603050405020304" pitchFamily="18" charset="0"/>
              </a:rPr>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t>19</a:t>
            </a:fld>
            <a:endParaRPr lang="pl-PL" altLang="fr-FR" sz="1500" dirty="0" smtClean="0">
              <a:solidFill>
                <a:srgbClr val="000000"/>
              </a:solidFill>
              <a:latin typeface="Times New Roman" panose="02020603050405020304" pitchFamily="18" charset="0"/>
            </a:endParaRPr>
          </a:p>
        </p:txBody>
      </p:sp>
      <p:sp>
        <p:nvSpPr>
          <p:cNvPr id="25601" name="Rectangle 1"/>
          <p:cNvSpPr txBox="1">
            <a:spLocks noGrp="1" noRot="1" noChangeAspect="1" noChangeArrowheads="1"/>
          </p:cNvSpPr>
          <p:nvPr>
            <p:ph type="sldImg"/>
          </p:nvPr>
        </p:nvSpPr>
        <p:spPr bwMode="auto">
          <a:xfrm>
            <a:off x="-6350" y="895350"/>
            <a:ext cx="7842250" cy="44116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5602" name="Rectangle 2"/>
          <p:cNvSpPr txBox="1">
            <a:spLocks noGrp="1" noChangeArrowheads="1"/>
          </p:cNvSpPr>
          <p:nvPr>
            <p:ph type="body" idx="1"/>
          </p:nvPr>
        </p:nvSpPr>
        <p:spPr bwMode="auto">
          <a:xfrm>
            <a:off x="782587" y="5590070"/>
            <a:ext cx="6262345" cy="529475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xmlns="" val="3368662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fld id="{491B0F80-2097-4E82-9CA8-14A2F9AA0473}" type="slidenum">
              <a:rPr lang="pl-PL" altLang="fr-FR" sz="1500" smtClean="0">
                <a:solidFill>
                  <a:srgbClr val="000000"/>
                </a:solidFill>
                <a:latin typeface="Times New Roman" panose="02020603050405020304" pitchFamily="18" charset="0"/>
              </a:rPr>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t>20</a:t>
            </a:fld>
            <a:endParaRPr lang="pl-PL" altLang="fr-FR" sz="1500" dirty="0" smtClean="0">
              <a:solidFill>
                <a:srgbClr val="000000"/>
              </a:solidFill>
              <a:latin typeface="Times New Roman" panose="02020603050405020304" pitchFamily="18" charset="0"/>
            </a:endParaRPr>
          </a:p>
        </p:txBody>
      </p:sp>
      <p:sp>
        <p:nvSpPr>
          <p:cNvPr id="26625" name="Rectangle 1"/>
          <p:cNvSpPr txBox="1">
            <a:spLocks noGrp="1" noRot="1" noChangeAspect="1" noChangeArrowheads="1"/>
          </p:cNvSpPr>
          <p:nvPr>
            <p:ph type="sldImg"/>
          </p:nvPr>
        </p:nvSpPr>
        <p:spPr bwMode="auto">
          <a:xfrm>
            <a:off x="-6350" y="895350"/>
            <a:ext cx="7842250" cy="44116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782587" y="5590070"/>
            <a:ext cx="6262345" cy="529475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xmlns="" val="322471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fld id="{C2BC98E8-E8CD-402A-8C20-CE7D21662058}" type="slidenum">
              <a:rPr lang="pl-PL" altLang="fr-FR" sz="1500" smtClean="0">
                <a:solidFill>
                  <a:srgbClr val="000000"/>
                </a:solidFill>
                <a:latin typeface="Times New Roman" panose="02020603050405020304" pitchFamily="18" charset="0"/>
              </a:rPr>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t>21</a:t>
            </a:fld>
            <a:endParaRPr lang="pl-PL" altLang="fr-FR" sz="1500" dirty="0" smtClean="0">
              <a:solidFill>
                <a:srgbClr val="000000"/>
              </a:solidFill>
              <a:latin typeface="Times New Roman" panose="02020603050405020304" pitchFamily="18" charset="0"/>
            </a:endParaRPr>
          </a:p>
        </p:txBody>
      </p:sp>
      <p:sp>
        <p:nvSpPr>
          <p:cNvPr id="27649" name="Rectangle 1"/>
          <p:cNvSpPr txBox="1">
            <a:spLocks noGrp="1" noRot="1" noChangeAspect="1" noChangeArrowheads="1"/>
          </p:cNvSpPr>
          <p:nvPr>
            <p:ph type="sldImg"/>
          </p:nvPr>
        </p:nvSpPr>
        <p:spPr bwMode="auto">
          <a:xfrm>
            <a:off x="-6350" y="895350"/>
            <a:ext cx="7842250" cy="44116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7650" name="Rectangle 2"/>
          <p:cNvSpPr txBox="1">
            <a:spLocks noGrp="1" noChangeArrowheads="1"/>
          </p:cNvSpPr>
          <p:nvPr>
            <p:ph type="body" idx="1"/>
          </p:nvPr>
        </p:nvSpPr>
        <p:spPr bwMode="auto">
          <a:xfrm>
            <a:off x="782587" y="5590070"/>
            <a:ext cx="6262345" cy="529475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xmlns="" val="2297917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fld id="{67BAE315-AB62-4643-BD7D-476E9A5486E4}" type="slidenum">
              <a:rPr lang="pl-PL" altLang="fr-FR" sz="1500" smtClean="0">
                <a:solidFill>
                  <a:srgbClr val="000000"/>
                </a:solidFill>
                <a:latin typeface="Times New Roman" panose="02020603050405020304" pitchFamily="18" charset="0"/>
              </a:rPr>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t>22</a:t>
            </a:fld>
            <a:endParaRPr lang="pl-PL" altLang="fr-FR" sz="1500" dirty="0" smtClean="0">
              <a:solidFill>
                <a:srgbClr val="000000"/>
              </a:solidFill>
              <a:latin typeface="Times New Roman" panose="02020603050405020304" pitchFamily="18" charset="0"/>
            </a:endParaRPr>
          </a:p>
        </p:txBody>
      </p:sp>
      <p:sp>
        <p:nvSpPr>
          <p:cNvPr id="28673" name="Rectangle 1"/>
          <p:cNvSpPr txBox="1">
            <a:spLocks noGrp="1" noRot="1" noChangeAspect="1" noChangeArrowheads="1"/>
          </p:cNvSpPr>
          <p:nvPr>
            <p:ph type="sldImg"/>
          </p:nvPr>
        </p:nvSpPr>
        <p:spPr bwMode="auto">
          <a:xfrm>
            <a:off x="-6350" y="895350"/>
            <a:ext cx="7842250" cy="44116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8674" name="Rectangle 2"/>
          <p:cNvSpPr txBox="1">
            <a:spLocks noGrp="1" noChangeArrowheads="1"/>
          </p:cNvSpPr>
          <p:nvPr>
            <p:ph type="body" idx="1"/>
          </p:nvPr>
        </p:nvSpPr>
        <p:spPr bwMode="auto">
          <a:xfrm>
            <a:off x="782587" y="5590070"/>
            <a:ext cx="6262345" cy="529475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xmlns="" val="4191695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Find</a:t>
            </a:r>
            <a:r>
              <a:rPr lang="fr-FR" dirty="0" smtClean="0"/>
              <a:t> </a:t>
            </a:r>
            <a:r>
              <a:rPr lang="fr-FR" dirty="0" err="1" smtClean="0"/>
              <a:t>densities</a:t>
            </a:r>
            <a:r>
              <a:rPr lang="fr-FR" dirty="0" smtClean="0"/>
              <a:t> and </a:t>
            </a:r>
            <a:r>
              <a:rPr lang="fr-FR" dirty="0" err="1" smtClean="0"/>
              <a:t>intensities</a:t>
            </a:r>
            <a:endParaRPr lang="fr-FR" dirty="0"/>
          </a:p>
        </p:txBody>
      </p:sp>
      <p:sp>
        <p:nvSpPr>
          <p:cNvPr id="4" name="Espace réservé du numéro de diapositive 3"/>
          <p:cNvSpPr>
            <a:spLocks noGrp="1"/>
          </p:cNvSpPr>
          <p:nvPr>
            <p:ph type="sldNum" sz="quarter" idx="10"/>
          </p:nvPr>
        </p:nvSpPr>
        <p:spPr/>
        <p:txBody>
          <a:bodyPr/>
          <a:lstStyle/>
          <a:p>
            <a:pPr defTabSz="735932">
              <a:defRPr/>
            </a:pPr>
            <a:fld id="{7EC6A4D1-2111-457B-8033-883BA108BEE0}" type="slidenum">
              <a:rPr lang="en-GB" smtClean="0">
                <a:solidFill>
                  <a:prstClr val="black"/>
                </a:solidFill>
                <a:latin typeface="Calibri"/>
              </a:rPr>
              <a:pPr defTabSz="735932">
                <a:defRPr/>
              </a:pPr>
              <a:t>23</a:t>
            </a:fld>
            <a:endParaRPr lang="en-GB" dirty="0">
              <a:solidFill>
                <a:prstClr val="black"/>
              </a:solidFill>
              <a:latin typeface="Calibri"/>
            </a:endParaRPr>
          </a:p>
        </p:txBody>
      </p:sp>
    </p:spTree>
    <p:extLst>
      <p:ext uri="{BB962C8B-B14F-4D97-AF65-F5344CB8AC3E}">
        <p14:creationId xmlns:p14="http://schemas.microsoft.com/office/powerpoint/2010/main" xmlns="" val="2587490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Find</a:t>
            </a:r>
            <a:r>
              <a:rPr lang="fr-FR" dirty="0"/>
              <a:t> </a:t>
            </a:r>
            <a:r>
              <a:rPr lang="fr-FR" dirty="0" err="1"/>
              <a:t>densities</a:t>
            </a:r>
            <a:r>
              <a:rPr lang="fr-FR" dirty="0"/>
              <a:t> and </a:t>
            </a:r>
            <a:r>
              <a:rPr lang="fr-FR" dirty="0" err="1"/>
              <a:t>intensities</a:t>
            </a:r>
            <a:endParaRPr lang="fr-FR" dirty="0"/>
          </a:p>
        </p:txBody>
      </p:sp>
      <p:sp>
        <p:nvSpPr>
          <p:cNvPr id="4" name="Espace réservé du numéro de diapositive 3"/>
          <p:cNvSpPr>
            <a:spLocks noGrp="1"/>
          </p:cNvSpPr>
          <p:nvPr>
            <p:ph type="sldNum" sz="quarter" idx="10"/>
          </p:nvPr>
        </p:nvSpPr>
        <p:spPr/>
        <p:txBody>
          <a:bodyPr/>
          <a:lstStyle/>
          <a:p>
            <a:pPr defTabSz="735932">
              <a:defRPr/>
            </a:pPr>
            <a:fld id="{7EC6A4D1-2111-457B-8033-883BA108BEE0}" type="slidenum">
              <a:rPr lang="en-GB" smtClean="0">
                <a:solidFill>
                  <a:prstClr val="black"/>
                </a:solidFill>
                <a:latin typeface="Calibri"/>
              </a:rPr>
              <a:pPr defTabSz="735932">
                <a:defRPr/>
              </a:pPr>
              <a:t>24</a:t>
            </a:fld>
            <a:endParaRPr lang="en-GB" dirty="0">
              <a:solidFill>
                <a:prstClr val="black"/>
              </a:solidFill>
              <a:latin typeface="Calibri"/>
            </a:endParaRPr>
          </a:p>
        </p:txBody>
      </p:sp>
    </p:spTree>
    <p:extLst>
      <p:ext uri="{BB962C8B-B14F-4D97-AF65-F5344CB8AC3E}">
        <p14:creationId xmlns:p14="http://schemas.microsoft.com/office/powerpoint/2010/main" xmlns="" val="267580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Designed</a:t>
            </a:r>
            <a:r>
              <a:rPr lang="en-GB" baseline="0" dirty="0"/>
              <a:t> and constructed a high-compression electron gun (</a:t>
            </a:r>
            <a:r>
              <a:rPr lang="en-GB" baseline="0" dirty="0" err="1"/>
              <a:t>MEDeGUN</a:t>
            </a:r>
            <a:r>
              <a:rPr lang="en-GB" baseline="0" dirty="0"/>
              <a:t>). Aim for a current density of 1.5 kA/cm2 in a 2 T solenoid. If successful, could be implemented at REX-ISOLDE and would then reduce the charge breeding time with a factor 10. Higher charge states could also be reached as the electron beam energy is higher.</a:t>
            </a:r>
            <a:endParaRPr lang="en-GB" dirty="0"/>
          </a:p>
        </p:txBody>
      </p:sp>
      <p:sp>
        <p:nvSpPr>
          <p:cNvPr id="4" name="Slide Number Placeholder 3"/>
          <p:cNvSpPr>
            <a:spLocks noGrp="1"/>
          </p:cNvSpPr>
          <p:nvPr>
            <p:ph type="sldNum" sz="quarter" idx="10"/>
          </p:nvPr>
        </p:nvSpPr>
        <p:spPr/>
        <p:txBody>
          <a:bodyPr/>
          <a:lstStyle/>
          <a:p>
            <a:fld id="{7EC6A4D1-2111-457B-8033-883BA108BEE0}" type="slidenum">
              <a:rPr lang="en-GB" smtClean="0"/>
              <a:pPr/>
              <a:t>5</a:t>
            </a:fld>
            <a:endParaRPr lang="en-GB"/>
          </a:p>
        </p:txBody>
      </p:sp>
    </p:spTree>
    <p:extLst>
      <p:ext uri="{BB962C8B-B14F-4D97-AF65-F5344CB8AC3E}">
        <p14:creationId xmlns:p14="http://schemas.microsoft.com/office/powerpoint/2010/main" xmlns="" val="3279113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commissioning run late</a:t>
            </a:r>
            <a:r>
              <a:rPr lang="en-GB" baseline="0" dirty="0"/>
              <a:t> spring 2017. Managed to reach the design values. i. e. very low electron losses for a 1 A at 10 </a:t>
            </a:r>
            <a:r>
              <a:rPr lang="en-GB" baseline="0" dirty="0" err="1"/>
              <a:t>keV</a:t>
            </a:r>
            <a:r>
              <a:rPr lang="en-GB" baseline="0" dirty="0"/>
              <a:t>. Even a higher electron current could be transmitted through the solenoid, although with higher losses. No possibilities to establish a value for the electron current density in this configuration.</a:t>
            </a:r>
            <a:endParaRPr lang="en-GB" dirty="0"/>
          </a:p>
        </p:txBody>
      </p:sp>
      <p:sp>
        <p:nvSpPr>
          <p:cNvPr id="4" name="Slide Number Placeholder 3"/>
          <p:cNvSpPr>
            <a:spLocks noGrp="1"/>
          </p:cNvSpPr>
          <p:nvPr>
            <p:ph type="sldNum" sz="quarter" idx="10"/>
          </p:nvPr>
        </p:nvSpPr>
        <p:spPr/>
        <p:txBody>
          <a:bodyPr/>
          <a:lstStyle/>
          <a:p>
            <a:fld id="{7EC6A4D1-2111-457B-8033-883BA108BEE0}" type="slidenum">
              <a:rPr lang="en-GB" smtClean="0"/>
              <a:pPr/>
              <a:t>6</a:t>
            </a:fld>
            <a:endParaRPr lang="en-GB"/>
          </a:p>
        </p:txBody>
      </p:sp>
    </p:spTree>
    <p:extLst>
      <p:ext uri="{BB962C8B-B14F-4D97-AF65-F5344CB8AC3E}">
        <p14:creationId xmlns:p14="http://schemas.microsoft.com/office/powerpoint/2010/main" xmlns="" val="3391872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a:t>
            </a:r>
            <a:r>
              <a:rPr lang="en-GB" baseline="0" dirty="0"/>
              <a:t> results very promising. Nevertheless, we suspect ripples on the electron beam that would prevent us from using the gun design in a future higher B-field solenoid (5 T). Thus p</a:t>
            </a:r>
            <a:r>
              <a:rPr lang="en-GB" dirty="0"/>
              <a:t>reparing for a second commissioning run with </a:t>
            </a:r>
            <a:r>
              <a:rPr lang="en-GB" dirty="0" err="1"/>
              <a:t>MEDeGUN</a:t>
            </a:r>
            <a:r>
              <a:rPr lang="en-GB" dirty="0"/>
              <a:t>.</a:t>
            </a:r>
          </a:p>
        </p:txBody>
      </p:sp>
      <p:sp>
        <p:nvSpPr>
          <p:cNvPr id="4" name="Slide Number Placeholder 3"/>
          <p:cNvSpPr>
            <a:spLocks noGrp="1"/>
          </p:cNvSpPr>
          <p:nvPr>
            <p:ph type="sldNum" sz="quarter" idx="10"/>
          </p:nvPr>
        </p:nvSpPr>
        <p:spPr/>
        <p:txBody>
          <a:bodyPr/>
          <a:lstStyle/>
          <a:p>
            <a:fld id="{7EC6A4D1-2111-457B-8033-883BA108BEE0}" type="slidenum">
              <a:rPr lang="en-GB" smtClean="0"/>
              <a:pPr/>
              <a:t>7</a:t>
            </a:fld>
            <a:endParaRPr lang="en-GB"/>
          </a:p>
        </p:txBody>
      </p:sp>
    </p:spTree>
    <p:extLst>
      <p:ext uri="{BB962C8B-B14F-4D97-AF65-F5344CB8AC3E}">
        <p14:creationId xmlns:p14="http://schemas.microsoft.com/office/powerpoint/2010/main" xmlns="" val="2536991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1243">
              <a:defRPr/>
            </a:pPr>
            <a:r>
              <a:rPr lang="en-GB" dirty="0"/>
              <a:t>Until now all effort and investigation have focused on the electron beam and not on the ions.</a:t>
            </a:r>
          </a:p>
          <a:p>
            <a:pPr defTabSz="981243">
              <a:defRPr/>
            </a:pPr>
            <a:r>
              <a:rPr lang="en-GB" dirty="0"/>
              <a:t>Would like to build up an ion extraction line. Only with that we can characterize the electron beam (and electron</a:t>
            </a:r>
            <a:r>
              <a:rPr lang="en-GB" baseline="0" dirty="0"/>
              <a:t> current density) correctly.</a:t>
            </a:r>
            <a:endParaRPr lang="en-GB" dirty="0"/>
          </a:p>
          <a:p>
            <a:endParaRPr lang="en-GB" dirty="0"/>
          </a:p>
        </p:txBody>
      </p:sp>
      <p:sp>
        <p:nvSpPr>
          <p:cNvPr id="4" name="Slide Number Placeholder 3"/>
          <p:cNvSpPr>
            <a:spLocks noGrp="1"/>
          </p:cNvSpPr>
          <p:nvPr>
            <p:ph type="sldNum" sz="quarter" idx="10"/>
          </p:nvPr>
        </p:nvSpPr>
        <p:spPr/>
        <p:txBody>
          <a:bodyPr/>
          <a:lstStyle/>
          <a:p>
            <a:fld id="{7EC6A4D1-2111-457B-8033-883BA108BEE0}" type="slidenum">
              <a:rPr lang="en-GB" smtClean="0"/>
              <a:pPr/>
              <a:t>8</a:t>
            </a:fld>
            <a:endParaRPr lang="en-GB"/>
          </a:p>
        </p:txBody>
      </p:sp>
    </p:spTree>
    <p:extLst>
      <p:ext uri="{BB962C8B-B14F-4D97-AF65-F5344CB8AC3E}">
        <p14:creationId xmlns:p14="http://schemas.microsoft.com/office/powerpoint/2010/main" xmlns="" val="970358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Features large aperture</a:t>
            </a:r>
            <a:r>
              <a:rPr lang="en-GB" baseline="0" dirty="0"/>
              <a:t> elements to reduce emittance aberrations. Innovative beam diagnostics.</a:t>
            </a:r>
          </a:p>
          <a:p>
            <a:r>
              <a:rPr lang="en-GB" baseline="0" dirty="0"/>
              <a:t>Production of mechanical pieces until end of the year.</a:t>
            </a:r>
          </a:p>
          <a:p>
            <a:endParaRPr lang="en-GB" baseline="0" dirty="0"/>
          </a:p>
          <a:p>
            <a:pPr defTabSz="981243">
              <a:defRPr/>
            </a:pPr>
            <a:r>
              <a:rPr lang="en-GB" sz="1300" kern="0" dirty="0">
                <a:solidFill>
                  <a:prstClr val="black"/>
                </a:solidFill>
              </a:rPr>
              <a:t>* Beam optics verified.</a:t>
            </a:r>
          </a:p>
          <a:p>
            <a:pPr defTabSz="981243">
              <a:defRPr/>
            </a:pPr>
            <a:r>
              <a:rPr lang="en-GB" sz="1300" kern="0" dirty="0">
                <a:solidFill>
                  <a:prstClr val="black"/>
                </a:solidFill>
              </a:rPr>
              <a:t>* Mechanical design finished</a:t>
            </a:r>
          </a:p>
          <a:p>
            <a:pPr defTabSz="981243">
              <a:defRPr/>
            </a:pPr>
            <a:r>
              <a:rPr lang="en-GB" sz="1300" kern="0" dirty="0">
                <a:solidFill>
                  <a:prstClr val="black"/>
                </a:solidFill>
              </a:rPr>
              <a:t>* Need to manufacture the pieces</a:t>
            </a:r>
            <a:br>
              <a:rPr lang="en-GB" sz="1300" kern="0" dirty="0">
                <a:solidFill>
                  <a:prstClr val="black"/>
                </a:solidFill>
              </a:rPr>
            </a:br>
            <a:r>
              <a:rPr lang="en-GB" sz="1300" kern="0" dirty="0">
                <a:solidFill>
                  <a:prstClr val="black"/>
                </a:solidFill>
              </a:rPr>
              <a:t>* Specify power supplies, beam diagnostics</a:t>
            </a:r>
          </a:p>
          <a:p>
            <a:pPr defTabSz="981243">
              <a:defRPr/>
            </a:pPr>
            <a:r>
              <a:rPr lang="en-GB" sz="1300" kern="0" dirty="0">
                <a:solidFill>
                  <a:prstClr val="black"/>
                </a:solidFill>
              </a:rPr>
              <a:t>* Purchase external parts</a:t>
            </a:r>
          </a:p>
          <a:p>
            <a:r>
              <a:rPr lang="en-GB" sz="1300" kern="0" dirty="0">
                <a:solidFill>
                  <a:prstClr val="black"/>
                </a:solidFill>
              </a:rPr>
              <a:t>+ </a:t>
            </a:r>
            <a:r>
              <a:rPr lang="en-GB" sz="1300" kern="0" dirty="0" err="1">
                <a:solidFill>
                  <a:prstClr val="black"/>
                </a:solidFill>
              </a:rPr>
              <a:t>Labview</a:t>
            </a:r>
            <a:r>
              <a:rPr lang="en-GB" sz="1300" kern="0" dirty="0">
                <a:solidFill>
                  <a:prstClr val="black"/>
                </a:solidFill>
              </a:rPr>
              <a:t> control system upgrade specified (start implementation 1/6-2018)</a:t>
            </a:r>
          </a:p>
          <a:p>
            <a:endParaRPr lang="en-GB" dirty="0"/>
          </a:p>
        </p:txBody>
      </p:sp>
      <p:sp>
        <p:nvSpPr>
          <p:cNvPr id="4" name="Slide Number Placeholder 3"/>
          <p:cNvSpPr>
            <a:spLocks noGrp="1"/>
          </p:cNvSpPr>
          <p:nvPr>
            <p:ph type="sldNum" sz="quarter" idx="10"/>
          </p:nvPr>
        </p:nvSpPr>
        <p:spPr/>
        <p:txBody>
          <a:bodyPr/>
          <a:lstStyle/>
          <a:p>
            <a:fld id="{7EC6A4D1-2111-457B-8033-883BA108BEE0}" type="slidenum">
              <a:rPr lang="en-GB" smtClean="0"/>
              <a:pPr/>
              <a:t>9</a:t>
            </a:fld>
            <a:endParaRPr lang="en-GB"/>
          </a:p>
        </p:txBody>
      </p:sp>
    </p:spTree>
    <p:extLst>
      <p:ext uri="{BB962C8B-B14F-4D97-AF65-F5344CB8AC3E}">
        <p14:creationId xmlns:p14="http://schemas.microsoft.com/office/powerpoint/2010/main" xmlns="" val="773860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1243">
              <a:defRPr/>
            </a:pPr>
            <a:r>
              <a:rPr lang="en-US" altLang="en-US" dirty="0">
                <a:latin typeface="Calibri" panose="020F0502020204030204" pitchFamily="34" charset="0"/>
                <a:ea typeface="Calibri" panose="020F0502020204030204" pitchFamily="34" charset="0"/>
                <a:cs typeface="Times New Roman" panose="02020603050405020304" pitchFamily="18" charset="0"/>
              </a:rPr>
              <a:t>The decrease in efficiency as function of injected ion current is in part related to changed injection conditions. When the trapping region becomes partially space-charge compensated during the accumulation/breeding period, the voltage difference between the trapping region and the outer barrier changes and therefore also the probability for trapping of ions that are ionized from 1+ to 2+ during the injection round-trip within the trap. </a:t>
            </a:r>
          </a:p>
          <a:p>
            <a:pPr defTabSz="981243">
              <a:defRPr/>
            </a:pP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defTabSz="981243">
              <a:defRPr/>
            </a:pPr>
            <a:r>
              <a:rPr lang="en-US" altLang="en-US" dirty="0">
                <a:latin typeface="Calibri" panose="020F0502020204030204" pitchFamily="34" charset="0"/>
                <a:ea typeface="Calibri" panose="020F0502020204030204" pitchFamily="34" charset="0"/>
                <a:cs typeface="Times New Roman" panose="02020603050405020304" pitchFamily="18" charset="0"/>
              </a:rPr>
              <a:t>Furthermore, with increased space-charge compensation ions with high energy are lost from the trap. This is particularly pronounced for </a:t>
            </a:r>
            <a:r>
              <a:rPr lang="en-US" altLang="en-US" dirty="0" err="1">
                <a:latin typeface="Calibri" panose="020F0502020204030204" pitchFamily="34" charset="0"/>
                <a:ea typeface="Calibri" panose="020F0502020204030204" pitchFamily="34" charset="0"/>
                <a:cs typeface="Times New Roman" panose="02020603050405020304" pitchFamily="18" charset="0"/>
              </a:rPr>
              <a:t>cw</a:t>
            </a:r>
            <a:r>
              <a:rPr lang="en-US" altLang="en-US" dirty="0">
                <a:latin typeface="Calibri" panose="020F0502020204030204" pitchFamily="34" charset="0"/>
                <a:ea typeface="Calibri" panose="020F0502020204030204" pitchFamily="34" charset="0"/>
                <a:cs typeface="Times New Roman" panose="02020603050405020304" pitchFamily="18" charset="0"/>
              </a:rPr>
              <a:t> injection as the ion energy is high compared to the lowest voltage barrier, which is the outer barrier in this case. Ideally, the trapping and outer barrier potentials should be varied continuously during the accumulation/breeding cycle in order to optimize the trapping condition, while minimizing the ion boil-off. This functionality is not included in the control system though and could therefore not be tested during the experiment.</a:t>
            </a:r>
          </a:p>
          <a:p>
            <a:pPr defTabSz="981243">
              <a:defRPr/>
            </a:pPr>
            <a:endParaRPr lang="en-US" altLang="en-US" sz="1500" dirty="0">
              <a:latin typeface="Calibri" panose="020F0502020204030204" pitchFamily="34" charset="0"/>
              <a:cs typeface="Times New Roman" panose="02020603050405020304" pitchFamily="18" charset="0"/>
            </a:endParaRPr>
          </a:p>
          <a:p>
            <a:pPr defTabSz="981243">
              <a:defRPr/>
            </a:pPr>
            <a:r>
              <a:rPr lang="en-US" altLang="en-US" sz="1500" dirty="0">
                <a:latin typeface="Calibri" panose="020F0502020204030204" pitchFamily="34" charset="0"/>
                <a:ea typeface="Calibri" panose="020F0502020204030204" pitchFamily="34" charset="0"/>
                <a:cs typeface="Times New Roman" panose="02020603050405020304" pitchFamily="18" charset="0"/>
              </a:rPr>
              <a:t>When extrapolating the breeding efficiencies to very high injected beam currents, it was found that only a fraction of the electron space-charge is occupied. For gas ionization one expect that a 50% neutralization (k=0.5) is achievable, while in this measurement series the k-value was one order lower. The main difference is the high injection energy (a few 100 eV per charge) of the externally injected ions compared with gas ionization (typically a few 10 eV per charge). </a:t>
            </a:r>
            <a:endParaRPr lang="en-GB" dirty="0"/>
          </a:p>
        </p:txBody>
      </p:sp>
      <p:sp>
        <p:nvSpPr>
          <p:cNvPr id="4" name="Slide Number Placeholder 3"/>
          <p:cNvSpPr>
            <a:spLocks noGrp="1"/>
          </p:cNvSpPr>
          <p:nvPr>
            <p:ph type="sldNum" sz="quarter" idx="10"/>
          </p:nvPr>
        </p:nvSpPr>
        <p:spPr/>
        <p:txBody>
          <a:bodyPr/>
          <a:lstStyle/>
          <a:p>
            <a:fld id="{7EC6A4D1-2111-457B-8033-883BA108BEE0}" type="slidenum">
              <a:rPr lang="en-GB" smtClean="0"/>
              <a:pPr/>
              <a:t>11</a:t>
            </a:fld>
            <a:endParaRPr lang="en-GB"/>
          </a:p>
        </p:txBody>
      </p:sp>
    </p:spTree>
    <p:extLst>
      <p:ext uri="{BB962C8B-B14F-4D97-AF65-F5344CB8AC3E}">
        <p14:creationId xmlns:p14="http://schemas.microsoft.com/office/powerpoint/2010/main" xmlns="" val="777241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300" dirty="0">
                <a:latin typeface="Calibri" panose="020F0502020204030204" pitchFamily="34" charset="0"/>
                <a:ea typeface="Calibri" panose="020F0502020204030204" pitchFamily="34" charset="0"/>
                <a:cs typeface="Times New Roman" panose="02020603050405020304" pitchFamily="18" charset="0"/>
              </a:rPr>
              <a:t>Recent high ion-current tests at the REX-ISOLDE low-energy stage have shown that the charge breeding efficiency is decreasing with higher beam intensities when </a:t>
            </a:r>
            <a:r>
              <a:rPr lang="en-US" altLang="en-US" sz="1300" dirty="0" err="1">
                <a:latin typeface="Calibri" panose="020F0502020204030204" pitchFamily="34" charset="0"/>
                <a:ea typeface="Calibri" panose="020F0502020204030204" pitchFamily="34" charset="0"/>
                <a:cs typeface="Times New Roman" panose="02020603050405020304" pitchFamily="18" charset="0"/>
              </a:rPr>
              <a:t>cw</a:t>
            </a:r>
            <a:r>
              <a:rPr lang="en-US" altLang="en-US" sz="1300" dirty="0">
                <a:latin typeface="Calibri" panose="020F0502020204030204" pitchFamily="34" charset="0"/>
                <a:ea typeface="Calibri" panose="020F0502020204030204" pitchFamily="34" charset="0"/>
                <a:cs typeface="Times New Roman" panose="02020603050405020304" pitchFamily="18" charset="0"/>
              </a:rPr>
              <a:t> injection into the EBIS is used. Hence, even though the poor transmission through the Penning trap for high beam currents is circumvented, the overall efficiency does not improve by the use of </a:t>
            </a:r>
            <a:r>
              <a:rPr lang="en-US" altLang="en-US" sz="1300" dirty="0" err="1">
                <a:latin typeface="Calibri" panose="020F0502020204030204" pitchFamily="34" charset="0"/>
                <a:ea typeface="Calibri" panose="020F0502020204030204" pitchFamily="34" charset="0"/>
                <a:cs typeface="Times New Roman" panose="02020603050405020304" pitchFamily="18" charset="0"/>
              </a:rPr>
              <a:t>cw</a:t>
            </a:r>
            <a:r>
              <a:rPr lang="en-US" altLang="en-US" sz="1300" dirty="0">
                <a:latin typeface="Calibri" panose="020F0502020204030204" pitchFamily="34" charset="0"/>
                <a:ea typeface="Calibri" panose="020F0502020204030204" pitchFamily="34" charset="0"/>
                <a:cs typeface="Times New Roman" panose="02020603050405020304" pitchFamily="18" charset="0"/>
              </a:rPr>
              <a:t> injection into the EBIS</a:t>
            </a:r>
          </a:p>
          <a:p>
            <a:endParaRPr lang="en-US" sz="1300" dirty="0">
              <a:latin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7EC6A4D1-2111-457B-8033-883BA108BEE0}" type="slidenum">
              <a:rPr lang="en-GB" smtClean="0"/>
              <a:pPr/>
              <a:t>12</a:t>
            </a:fld>
            <a:endParaRPr lang="en-GB"/>
          </a:p>
        </p:txBody>
      </p:sp>
    </p:spTree>
    <p:extLst>
      <p:ext uri="{BB962C8B-B14F-4D97-AF65-F5344CB8AC3E}">
        <p14:creationId xmlns:p14="http://schemas.microsoft.com/office/powerpoint/2010/main" xmlns="" val="2862042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fld id="{659DA094-9EEF-4238-BFFA-41A79F6B6F75}" type="slidenum">
              <a:rPr lang="pl-PL" altLang="fr-FR" sz="1500" smtClean="0">
                <a:solidFill>
                  <a:srgbClr val="000000"/>
                </a:solidFill>
                <a:latin typeface="Times New Roman" panose="02020603050405020304" pitchFamily="18" charset="0"/>
              </a:rPr>
              <a:pPr defTabSz="482104" fontAlgn="base" hangingPunct="0">
                <a:lnSpc>
                  <a:spcPct val="93000"/>
                </a:lnSpc>
                <a:spcBef>
                  <a:spcPct val="0"/>
                </a:spcBef>
                <a:spcAft>
                  <a:spcPct val="0"/>
                </a:spcAft>
                <a:buSzPct val="100000"/>
                <a:tabLst>
                  <a:tab pos="482104" algn="l"/>
                  <a:tab pos="964207" algn="l"/>
                  <a:tab pos="1446311" algn="l"/>
                  <a:tab pos="1928414" algn="l"/>
                  <a:tab pos="2410518" algn="l"/>
                  <a:tab pos="2892622" algn="l"/>
                  <a:tab pos="3374726" algn="l"/>
                </a:tabLst>
                <a:defRPr/>
              </a:pPr>
              <a:t>14</a:t>
            </a:fld>
            <a:endParaRPr lang="pl-PL" altLang="fr-FR" sz="1500" dirty="0" smtClean="0">
              <a:solidFill>
                <a:srgbClr val="000000"/>
              </a:solidFill>
              <a:latin typeface="Times New Roman" panose="02020603050405020304" pitchFamily="18" charset="0"/>
            </a:endParaRPr>
          </a:p>
        </p:txBody>
      </p:sp>
      <p:sp>
        <p:nvSpPr>
          <p:cNvPr id="18433" name="Text Box 1"/>
          <p:cNvSpPr txBox="1">
            <a:spLocks noGrp="1" noChangeArrowheads="1"/>
          </p:cNvSpPr>
          <p:nvPr>
            <p:ph type="body"/>
          </p:nvPr>
        </p:nvSpPr>
        <p:spPr bwMode="auto">
          <a:xfrm>
            <a:off x="782587" y="5663463"/>
            <a:ext cx="6262345" cy="463247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r>
              <a:rPr lang="pl-PL" altLang="fr-FR" dirty="0">
                <a:latin typeface="Arial" panose="020B0604020202020204" pitchFamily="34" charset="0"/>
                <a:cs typeface="Times New Roman" panose="02020603050405020304" pitchFamily="18" charset="0"/>
              </a:rPr>
              <a:t>Efficiency improvement of the charge breeder.</a:t>
            </a:r>
          </a:p>
          <a:p>
            <a:pPr marL="231682" indent="-226572">
              <a:spcBef>
                <a:spcPct val="0"/>
              </a:spcBef>
              <a:tabLst>
                <a:tab pos="231682" algn="l"/>
                <a:tab pos="712082" algn="l"/>
                <a:tab pos="1194186" algn="l"/>
                <a:tab pos="1676290" algn="l"/>
                <a:tab pos="2158394" algn="l"/>
                <a:tab pos="2640497" algn="l"/>
                <a:tab pos="3122601" algn="l"/>
                <a:tab pos="3604704" algn="l"/>
                <a:tab pos="4086808" algn="l"/>
                <a:tab pos="4568911" algn="l"/>
                <a:tab pos="5051015" algn="l"/>
                <a:tab pos="5533118" algn="l"/>
                <a:tab pos="6015222" algn="l"/>
                <a:tab pos="6497325" algn="l"/>
                <a:tab pos="6979430" algn="l"/>
                <a:tab pos="7461533" algn="l"/>
                <a:tab pos="7943637" algn="l"/>
                <a:tab pos="8425740" algn="l"/>
                <a:tab pos="8907844" algn="l"/>
                <a:tab pos="9389947" algn="l"/>
                <a:tab pos="9872051" algn="l"/>
              </a:tabLst>
            </a:pPr>
            <a:endParaRPr lang="pl-PL" altLang="fr-FR" dirty="0">
              <a:latin typeface="Arial" panose="020B0604020202020204" pitchFamily="34" charset="0"/>
              <a:cs typeface="Times New Roman" panose="02020603050405020304" pitchFamily="18" charset="0"/>
            </a:endParaRPr>
          </a:p>
        </p:txBody>
      </p:sp>
      <p:sp>
        <p:nvSpPr>
          <p:cNvPr id="18434" name="Rectangle 2"/>
          <p:cNvSpPr>
            <a:spLocks noChangeArrowheads="1"/>
          </p:cNvSpPr>
          <p:nvPr/>
        </p:nvSpPr>
        <p:spPr bwMode="auto">
          <a:xfrm>
            <a:off x="4434115" y="11178392"/>
            <a:ext cx="3391760" cy="588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6579" tIns="48290" rIns="96579" bIns="4829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r" defTabSz="482104" fontAlgn="base">
              <a:spcBef>
                <a:spcPct val="0"/>
              </a:spcBef>
              <a:spcAft>
                <a:spcPct val="0"/>
              </a:spcAft>
              <a:buSzPct val="100000"/>
              <a:tabLst>
                <a:tab pos="0" algn="l"/>
                <a:tab pos="480400" algn="l"/>
                <a:tab pos="962504" algn="l"/>
                <a:tab pos="1444607" algn="l"/>
                <a:tab pos="1926711" algn="l"/>
                <a:tab pos="2408814" algn="l"/>
                <a:tab pos="2890919" algn="l"/>
                <a:tab pos="3373022" algn="l"/>
                <a:tab pos="3855126" algn="l"/>
                <a:tab pos="4337229" algn="l"/>
                <a:tab pos="4819333" algn="l"/>
                <a:tab pos="5301436" algn="l"/>
                <a:tab pos="5783540" algn="l"/>
                <a:tab pos="6265643" algn="l"/>
                <a:tab pos="6747747" algn="l"/>
                <a:tab pos="7229850" algn="l"/>
                <a:tab pos="7711954" algn="l"/>
                <a:tab pos="8194057" algn="l"/>
                <a:tab pos="8676162" algn="l"/>
                <a:tab pos="9158265" algn="l"/>
                <a:tab pos="9640369" algn="l"/>
              </a:tabLst>
              <a:defRPr/>
            </a:pPr>
            <a:fld id="{789A1084-CB40-4221-992C-84625086D362}" type="slidenum">
              <a:rPr lang="pl-PL" altLang="fr-FR" sz="1300" smtClean="0">
                <a:latin typeface="Calibri" panose="020F0502020204030204"/>
                <a:cs typeface="+mn-ea" charset="0"/>
              </a:rPr>
              <a:pPr algn="r" defTabSz="482104" fontAlgn="base">
                <a:spcBef>
                  <a:spcPct val="0"/>
                </a:spcBef>
                <a:spcAft>
                  <a:spcPct val="0"/>
                </a:spcAft>
                <a:buSzPct val="100000"/>
                <a:tabLst>
                  <a:tab pos="0" algn="l"/>
                  <a:tab pos="480400" algn="l"/>
                  <a:tab pos="962504" algn="l"/>
                  <a:tab pos="1444607" algn="l"/>
                  <a:tab pos="1926711" algn="l"/>
                  <a:tab pos="2408814" algn="l"/>
                  <a:tab pos="2890919" algn="l"/>
                  <a:tab pos="3373022" algn="l"/>
                  <a:tab pos="3855126" algn="l"/>
                  <a:tab pos="4337229" algn="l"/>
                  <a:tab pos="4819333" algn="l"/>
                  <a:tab pos="5301436" algn="l"/>
                  <a:tab pos="5783540" algn="l"/>
                  <a:tab pos="6265643" algn="l"/>
                  <a:tab pos="6747747" algn="l"/>
                  <a:tab pos="7229850" algn="l"/>
                  <a:tab pos="7711954" algn="l"/>
                  <a:tab pos="8194057" algn="l"/>
                  <a:tab pos="8676162" algn="l"/>
                  <a:tab pos="9158265" algn="l"/>
                  <a:tab pos="9640369" algn="l"/>
                </a:tabLst>
                <a:defRPr/>
              </a:pPr>
              <a:t>14</a:t>
            </a:fld>
            <a:endParaRPr lang="pl-PL" altLang="fr-FR" sz="1300" dirty="0" smtClean="0">
              <a:latin typeface="Calibri" panose="020F0502020204030204"/>
              <a:cs typeface="+mn-ea" charset="0"/>
            </a:endParaRPr>
          </a:p>
        </p:txBody>
      </p:sp>
    </p:spTree>
    <p:extLst>
      <p:ext uri="{BB962C8B-B14F-4D97-AF65-F5344CB8AC3E}">
        <p14:creationId xmlns:p14="http://schemas.microsoft.com/office/powerpoint/2010/main" xmlns="" val="1108107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1"/>
            <a:ext cx="7543800" cy="1945481"/>
          </a:xfrm>
        </p:spPr>
        <p:txBody>
          <a:bodyPr anchor="b"/>
          <a:lstStyle>
            <a:lvl1pPr>
              <a:defRPr sz="50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429000"/>
            <a:ext cx="6461760" cy="800100"/>
          </a:xfrm>
        </p:spPr>
        <p:txBody>
          <a:bodyPr anchor="t">
            <a:normAutofit/>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752600" cy="438864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05740" rIns="205740" anchor="ctr" anchorCtr="1">
            <a:normAutofit/>
          </a:bodyPr>
          <a:lstStyle>
            <a:lvl1pPr algn="ctr">
              <a:defRPr sz="29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7" name="Date Placeholder 6"/>
          <p:cNvSpPr>
            <a:spLocks noGrp="1"/>
          </p:cNvSpPr>
          <p:nvPr>
            <p:ph type="dt" sz="half" idx="10"/>
          </p:nvPr>
        </p:nvSpPr>
        <p:spPr/>
        <p:txBody>
          <a:bodyPr/>
          <a:lstStyle/>
          <a:p>
            <a:r>
              <a:rPr lang="en-US"/>
              <a:t>13/10/2015</a:t>
            </a:r>
          </a:p>
        </p:txBody>
      </p:sp>
      <p:sp>
        <p:nvSpPr>
          <p:cNvPr id="8" name="Footer Placeholder 7"/>
          <p:cNvSpPr>
            <a:spLocks noGrp="1"/>
          </p:cNvSpPr>
          <p:nvPr>
            <p:ph type="ftr" sz="quarter" idx="11"/>
          </p:nvPr>
        </p:nvSpPr>
        <p:spPr/>
        <p:txBody>
          <a:bodyPr/>
          <a:lstStyle/>
          <a:p>
            <a:r>
              <a:rPr lang="en-GB"/>
              <a:t>CABOTO in Dallas - CONFIDENTIAL</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372677591"/>
      </p:ext>
    </p:extLst>
  </p:cSld>
  <p:clrMapOvr>
    <a:overrideClrMapping bg1="dk1" tx1="lt1" bg2="dk2" tx2="lt2" accent1="accent1" accent2="accent2" accent3="accent3" accent4="accent4" accent5="accent5" accent6="accent6" hlink="hlink" folHlink="folHlink"/>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r>
              <a:rPr lang="en-US"/>
              <a:t>13/10/2015</a:t>
            </a:r>
          </a:p>
        </p:txBody>
      </p:sp>
      <p:sp>
        <p:nvSpPr>
          <p:cNvPr id="8" name="Footer Placeholder 7"/>
          <p:cNvSpPr>
            <a:spLocks noGrp="1"/>
          </p:cNvSpPr>
          <p:nvPr>
            <p:ph type="ftr" sz="quarter" idx="11"/>
          </p:nvPr>
        </p:nvSpPr>
        <p:spPr/>
        <p:txBody>
          <a:bodyPr/>
          <a:lstStyle/>
          <a:p>
            <a:r>
              <a:rPr lang="en-GB"/>
              <a:t>CABOTO in Dallas - CONFIDENTIAL</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23926086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05740" rIns="205740" anchor="ctr" anchorCtr="1">
            <a:normAutofit/>
          </a:bodyPr>
          <a:lstStyle>
            <a:lvl1pPr>
              <a:defRPr sz="29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7" name="Date Placeholder 6"/>
          <p:cNvSpPr>
            <a:spLocks noGrp="1"/>
          </p:cNvSpPr>
          <p:nvPr>
            <p:ph type="dt" sz="half" idx="10"/>
          </p:nvPr>
        </p:nvSpPr>
        <p:spPr/>
        <p:txBody>
          <a:bodyPr/>
          <a:lstStyle/>
          <a:p>
            <a:r>
              <a:rPr lang="en-US"/>
              <a:t>13/10/2015</a:t>
            </a:r>
          </a:p>
        </p:txBody>
      </p:sp>
      <p:sp>
        <p:nvSpPr>
          <p:cNvPr id="8" name="Footer Placeholder 7"/>
          <p:cNvSpPr>
            <a:spLocks noGrp="1"/>
          </p:cNvSpPr>
          <p:nvPr>
            <p:ph type="ftr" sz="quarter" idx="11"/>
          </p:nvPr>
        </p:nvSpPr>
        <p:spPr/>
        <p:txBody>
          <a:bodyPr/>
          <a:lstStyle/>
          <a:p>
            <a:r>
              <a:rPr lang="en-GB"/>
              <a:t>CABOTO in Dallas - CONFIDENTIAL</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94286590"/>
      </p:ext>
    </p:extLst>
  </p:cSld>
  <p:clrMapOvr>
    <a:overrideClrMapping bg1="dk1" tx1="lt1" bg2="dk2" tx2="lt2" accent1="accent1" accent2="accent2" accent3="accent3" accent4="accent4" accent5="accent5" accent6="accent6" hlink="hlink" folHlink="folHlink"/>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r>
              <a:rPr lang="en-US"/>
              <a:t>13/10/2015</a:t>
            </a:r>
          </a:p>
        </p:txBody>
      </p:sp>
      <p:sp>
        <p:nvSpPr>
          <p:cNvPr id="9" name="Footer Placeholder 8"/>
          <p:cNvSpPr>
            <a:spLocks noGrp="1"/>
          </p:cNvSpPr>
          <p:nvPr>
            <p:ph type="ftr" sz="quarter" idx="11"/>
          </p:nvPr>
        </p:nvSpPr>
        <p:spPr/>
        <p:txBody>
          <a:bodyPr/>
          <a:lstStyle/>
          <a:p>
            <a:r>
              <a:rPr lang="en-GB"/>
              <a:t>CABOTO in Dallas - CONFIDENTIAL</a:t>
            </a:r>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214819254"/>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00" b="0" cap="all" spc="75" baseline="0">
                <a:solidFill>
                  <a:schemeClr val="accent2">
                    <a:lumMod val="75000"/>
                  </a:schemeClr>
                </a:solidFill>
              </a:defRPr>
            </a:lvl1pPr>
            <a:lvl2pPr marL="342900" indent="0">
              <a:buNone/>
              <a:defRPr sz="14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Content Placeholder 3"/>
          <p:cNvSpPr>
            <a:spLocks noGrp="1"/>
          </p:cNvSpPr>
          <p:nvPr>
            <p:ph sz="half" idx="2"/>
          </p:nvPr>
        </p:nvSpPr>
        <p:spPr>
          <a:xfrm>
            <a:off x="1187577" y="2357438"/>
            <a:ext cx="3202686" cy="194758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00" b="0" cap="all" spc="75" baseline="0">
                <a:solidFill>
                  <a:schemeClr val="accent2">
                    <a:lumMod val="75000"/>
                  </a:schemeClr>
                </a:solidFill>
              </a:defRPr>
            </a:lvl1pPr>
            <a:lvl2pPr marL="342900" indent="0">
              <a:buNone/>
              <a:defRPr sz="14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7" name="Date Placeholder 6"/>
          <p:cNvSpPr>
            <a:spLocks noGrp="1"/>
          </p:cNvSpPr>
          <p:nvPr>
            <p:ph type="dt" sz="half" idx="10"/>
          </p:nvPr>
        </p:nvSpPr>
        <p:spPr/>
        <p:txBody>
          <a:bodyPr/>
          <a:lstStyle/>
          <a:p>
            <a:r>
              <a:rPr lang="en-US"/>
              <a:t>13/10/2015</a:t>
            </a:r>
          </a:p>
        </p:txBody>
      </p:sp>
      <p:sp>
        <p:nvSpPr>
          <p:cNvPr id="8" name="Footer Placeholder 7"/>
          <p:cNvSpPr>
            <a:spLocks noGrp="1"/>
          </p:cNvSpPr>
          <p:nvPr>
            <p:ph type="ftr" sz="quarter" idx="11"/>
          </p:nvPr>
        </p:nvSpPr>
        <p:spPr/>
        <p:txBody>
          <a:bodyPr/>
          <a:lstStyle/>
          <a:p>
            <a:r>
              <a:rPr lang="en-GB"/>
              <a:t>CABOTO in Dallas - CONFIDENTIAL</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xmlns="" val="2969122346"/>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en-US"/>
              <a:t>13/10/2015</a:t>
            </a:r>
          </a:p>
        </p:txBody>
      </p:sp>
      <p:sp>
        <p:nvSpPr>
          <p:cNvPr id="4" name="Footer Placeholder 3"/>
          <p:cNvSpPr>
            <a:spLocks noGrp="1"/>
          </p:cNvSpPr>
          <p:nvPr>
            <p:ph type="ftr" sz="quarter" idx="11"/>
          </p:nvPr>
        </p:nvSpPr>
        <p:spPr/>
        <p:txBody>
          <a:bodyPr/>
          <a:lstStyle/>
          <a:p>
            <a:r>
              <a:rPr lang="en-GB"/>
              <a:t>CABOTO in Dallas - CONFIDENTIAL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588909203"/>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13/10/2015</a:t>
            </a:r>
          </a:p>
        </p:txBody>
      </p:sp>
      <p:sp>
        <p:nvSpPr>
          <p:cNvPr id="3" name="Footer Placeholder 2"/>
          <p:cNvSpPr>
            <a:spLocks noGrp="1"/>
          </p:cNvSpPr>
          <p:nvPr>
            <p:ph type="ftr" sz="quarter" idx="11"/>
          </p:nvPr>
        </p:nvSpPr>
        <p:spPr/>
        <p:txBody>
          <a:bodyPr/>
          <a:lstStyle/>
          <a:p>
            <a:r>
              <a:rPr lang="en-GB"/>
              <a:t>CABOTO in Dallas - CONFIDENTIAL</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65263509"/>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7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00">
                <a:solidFill>
                  <a:srgbClr val="FFFFFF"/>
                </a:solidFill>
              </a:defRPr>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fr-FR"/>
              <a:t>Modifier les styles du texte du masque</a:t>
            </a:r>
          </a:p>
        </p:txBody>
      </p:sp>
      <p:sp>
        <p:nvSpPr>
          <p:cNvPr id="9" name="Date Placeholder 8"/>
          <p:cNvSpPr>
            <a:spLocks noGrp="1"/>
          </p:cNvSpPr>
          <p:nvPr>
            <p:ph type="dt" sz="half" idx="10"/>
          </p:nvPr>
        </p:nvSpPr>
        <p:spPr/>
        <p:txBody>
          <a:bodyPr/>
          <a:lstStyle/>
          <a:p>
            <a:r>
              <a:rPr lang="en-US"/>
              <a:t>13/10/2015</a:t>
            </a:r>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r>
              <a:rPr lang="en-GB"/>
              <a:t>CABOTO in Dallas - CONFIDENTIAL</a:t>
            </a:r>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461730757"/>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7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00">
                <a:solidFill>
                  <a:srgbClr val="FFFFFF"/>
                </a:solidFill>
              </a:defRPr>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fr-FR"/>
              <a:t>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13/10/2015</a:t>
            </a:r>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r>
              <a:rPr lang="en-GB"/>
              <a:t>CABOTO in Dallas - CONFIDENTIAL</a:t>
            </a:r>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1015681"/>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182022201"/>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713765209"/>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1"/>
            <a:ext cx="7543800" cy="1945481"/>
          </a:xfrm>
        </p:spPr>
        <p:txBody>
          <a:bodyPr anchor="b"/>
          <a:lstStyle>
            <a:lvl1pPr>
              <a:defRPr sz="495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429000"/>
            <a:ext cx="6461760" cy="800100"/>
          </a:xfrm>
        </p:spPr>
        <p:txBody>
          <a:bodyPr anchor="t">
            <a:normAutofit/>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766965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081517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114800"/>
            <a:ext cx="7659687" cy="876300"/>
          </a:xfrm>
        </p:spPr>
        <p:txBody>
          <a:bodyPr anchor="t"/>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722314" y="2889647"/>
            <a:ext cx="6135687" cy="1225154"/>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563636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4427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3657600" cy="34427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13/10/2015</a:t>
            </a:r>
          </a:p>
        </p:txBody>
      </p:sp>
      <p:sp>
        <p:nvSpPr>
          <p:cNvPr id="6" name="Footer Placeholder 5"/>
          <p:cNvSpPr>
            <a:spLocks noGrp="1"/>
          </p:cNvSpPr>
          <p:nvPr>
            <p:ph type="ftr" sz="quarter" idx="11"/>
          </p:nvPr>
        </p:nvSpPr>
        <p:spPr/>
        <p:txBody>
          <a:bodyPr/>
          <a:lstStyle/>
          <a:p>
            <a:r>
              <a:rPr lang="en-GB"/>
              <a:t>CABOTO in Dallas - CONFIDENTIAL</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60586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3657600" cy="47982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365760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151335"/>
            <a:ext cx="3657600" cy="47982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419600" y="1631156"/>
            <a:ext cx="365760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13/10/2015</a:t>
            </a:r>
          </a:p>
        </p:txBody>
      </p:sp>
      <p:sp>
        <p:nvSpPr>
          <p:cNvPr id="8" name="Footer Placeholder 7"/>
          <p:cNvSpPr>
            <a:spLocks noGrp="1"/>
          </p:cNvSpPr>
          <p:nvPr>
            <p:ph type="ftr" sz="quarter" idx="11"/>
          </p:nvPr>
        </p:nvSpPr>
        <p:spPr/>
        <p:txBody>
          <a:bodyPr/>
          <a:lstStyle/>
          <a:p>
            <a:r>
              <a:rPr lang="en-GB"/>
              <a:t>CABOTO in Dallas - CONFIDENTIAL</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578049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13/10/2015</a:t>
            </a:r>
          </a:p>
        </p:txBody>
      </p:sp>
      <p:sp>
        <p:nvSpPr>
          <p:cNvPr id="4" name="Footer Placeholder 3"/>
          <p:cNvSpPr>
            <a:spLocks noGrp="1"/>
          </p:cNvSpPr>
          <p:nvPr>
            <p:ph type="ftr" sz="quarter" idx="11"/>
          </p:nvPr>
        </p:nvSpPr>
        <p:spPr/>
        <p:txBody>
          <a:bodyPr/>
          <a:lstStyle/>
          <a:p>
            <a:r>
              <a:rPr lang="en-GB"/>
              <a:t>CABOTO in Dallas - CONFIDENTIAL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847419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13/10/2015</a:t>
            </a:r>
          </a:p>
        </p:txBody>
      </p:sp>
      <p:sp>
        <p:nvSpPr>
          <p:cNvPr id="3" name="Footer Placeholder 2"/>
          <p:cNvSpPr>
            <a:spLocks noGrp="1"/>
          </p:cNvSpPr>
          <p:nvPr>
            <p:ph type="ftr" sz="quarter" idx="11"/>
          </p:nvPr>
        </p:nvSpPr>
        <p:spPr/>
        <p:txBody>
          <a:bodyPr/>
          <a:lstStyle/>
          <a:p>
            <a:r>
              <a:rPr lang="en-GB"/>
              <a:t>CABOTO in Dallas - CONFIDENTIAL</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52675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114800"/>
            <a:ext cx="7659687" cy="876300"/>
          </a:xfrm>
        </p:spPr>
        <p:txBody>
          <a:bodyPr anchor="t"/>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722314" y="2889647"/>
            <a:ext cx="6135687" cy="1225154"/>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7772400" cy="445770"/>
          </a:xfrm>
        </p:spPr>
        <p:txBody>
          <a:bodyPr anchor="b"/>
          <a:lstStyle>
            <a:lvl1pPr algn="ctr">
              <a:defRPr sz="1650" b="1"/>
            </a:lvl1pPr>
          </a:lstStyle>
          <a:p>
            <a:r>
              <a:rPr lang="en-US"/>
              <a:t>Click to edit Master title style</a:t>
            </a:r>
            <a:endParaRPr lang="en-US" dirty="0"/>
          </a:p>
        </p:txBody>
      </p:sp>
      <p:sp>
        <p:nvSpPr>
          <p:cNvPr id="4" name="Text Placeholder 3"/>
          <p:cNvSpPr>
            <a:spLocks noGrp="1"/>
          </p:cNvSpPr>
          <p:nvPr>
            <p:ph type="body" sz="half" idx="2"/>
          </p:nvPr>
        </p:nvSpPr>
        <p:spPr>
          <a:xfrm>
            <a:off x="304800" y="4572000"/>
            <a:ext cx="7772401" cy="4572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13/10/2015</a:t>
            </a:r>
          </a:p>
        </p:txBody>
      </p:sp>
      <p:sp>
        <p:nvSpPr>
          <p:cNvPr id="6" name="Footer Placeholder 5"/>
          <p:cNvSpPr>
            <a:spLocks noGrp="1"/>
          </p:cNvSpPr>
          <p:nvPr>
            <p:ph type="ftr" sz="quarter" idx="11"/>
          </p:nvPr>
        </p:nvSpPr>
        <p:spPr/>
        <p:txBody>
          <a:bodyPr/>
          <a:lstStyle/>
          <a:p>
            <a:r>
              <a:rPr lang="en-GB"/>
              <a:t>CABOTO in Dallas - CONFIDENTIAL</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304800" y="285750"/>
            <a:ext cx="7772400"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62098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4121458"/>
            <a:ext cx="7772400" cy="445970"/>
          </a:xfrm>
        </p:spPr>
        <p:txBody>
          <a:bodyPr anchor="b"/>
          <a:lstStyle>
            <a:lvl1pPr algn="ctr">
              <a:defRPr sz="165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301752" y="4572000"/>
            <a:ext cx="7772400" cy="459486"/>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t>13/10/2015</a:t>
            </a:r>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r>
              <a:rPr lang="en-GB"/>
              <a:t>CABOTO in Dallas - CONFIDENTIAL</a:t>
            </a:r>
            <a:endParaRPr lang="en-US"/>
          </a:p>
        </p:txBody>
      </p:sp>
    </p:spTree>
    <p:extLst>
      <p:ext uri="{BB962C8B-B14F-4D97-AF65-F5344CB8AC3E}">
        <p14:creationId xmlns:p14="http://schemas.microsoft.com/office/powerpoint/2010/main" xmlns="" val="2552130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24747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752600" cy="438864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13/10/2015</a:t>
            </a:r>
          </a:p>
        </p:txBody>
      </p:sp>
      <p:sp>
        <p:nvSpPr>
          <p:cNvPr id="5" name="Footer Placeholder 4"/>
          <p:cNvSpPr>
            <a:spLocks noGrp="1"/>
          </p:cNvSpPr>
          <p:nvPr>
            <p:ph type="ftr" sz="quarter" idx="11"/>
          </p:nvPr>
        </p:nvSpPr>
        <p:spPr/>
        <p:txBody>
          <a:bodyPr/>
          <a:lstStyle/>
          <a:p>
            <a:r>
              <a:rPr lang="en-GB"/>
              <a:t>CABOTO in Dallas - CONFIDENTIAL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2520260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360" y="841409"/>
            <a:ext cx="6857280" cy="1790828"/>
          </a:xfrm>
        </p:spPr>
        <p:txBody>
          <a:bodyPr anchor="b"/>
          <a:lstStyle>
            <a:lvl1pPr algn="ctr">
              <a:defRPr sz="4082"/>
            </a:lvl1pPr>
          </a:lstStyle>
          <a:p>
            <a:r>
              <a:rPr lang="fr-FR" smtClean="0"/>
              <a:t>Modifiez le style du titre</a:t>
            </a:r>
            <a:endParaRPr lang="fr-FR"/>
          </a:p>
        </p:txBody>
      </p:sp>
      <p:sp>
        <p:nvSpPr>
          <p:cNvPr id="3" name="Sous-titre 2"/>
          <p:cNvSpPr>
            <a:spLocks noGrp="1"/>
          </p:cNvSpPr>
          <p:nvPr>
            <p:ph type="subTitle" idx="1"/>
          </p:nvPr>
        </p:nvSpPr>
        <p:spPr>
          <a:xfrm>
            <a:off x="1143360" y="2701364"/>
            <a:ext cx="6857280" cy="1242130"/>
          </a:xfrm>
        </p:spPr>
        <p:txBody>
          <a:bodyPr/>
          <a:lstStyle>
            <a:lvl1pPr marL="0" indent="0" algn="ctr">
              <a:buNone/>
              <a:defRPr sz="1633"/>
            </a:lvl1pPr>
            <a:lvl2pPr marL="311079" indent="0" algn="ctr">
              <a:buNone/>
              <a:defRPr sz="1361"/>
            </a:lvl2pPr>
            <a:lvl3pPr marL="622158" indent="0" algn="ctr">
              <a:buNone/>
              <a:defRPr sz="1225"/>
            </a:lvl3pPr>
            <a:lvl4pPr marL="933237" indent="0" algn="ctr">
              <a:buNone/>
              <a:defRPr sz="1089"/>
            </a:lvl4pPr>
            <a:lvl5pPr marL="1244316" indent="0" algn="ctr">
              <a:buNone/>
              <a:defRPr sz="1089"/>
            </a:lvl5pPr>
            <a:lvl6pPr marL="1555394" indent="0" algn="ctr">
              <a:buNone/>
              <a:defRPr sz="1089"/>
            </a:lvl6pPr>
            <a:lvl7pPr marL="1866473" indent="0" algn="ctr">
              <a:buNone/>
              <a:defRPr sz="1089"/>
            </a:lvl7pPr>
            <a:lvl8pPr marL="2177552" indent="0" algn="ctr">
              <a:buNone/>
              <a:defRPr sz="1089"/>
            </a:lvl8pPr>
            <a:lvl9pPr marL="2488631" indent="0" algn="ctr">
              <a:buNone/>
              <a:defRPr sz="1089"/>
            </a:lvl9pPr>
          </a:lstStyle>
          <a:p>
            <a:r>
              <a:rPr lang="fr-FR" smtClean="0"/>
              <a:t>Modifier le style des sous-titres du masque</a:t>
            </a:r>
            <a:endParaRPr lang="fr-FR"/>
          </a:p>
        </p:txBody>
      </p:sp>
    </p:spTree>
    <p:extLst>
      <p:ext uri="{BB962C8B-B14F-4D97-AF65-F5344CB8AC3E}">
        <p14:creationId xmlns:p14="http://schemas.microsoft.com/office/powerpoint/2010/main" xmlns="" val="2997562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4047522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521" y="1282095"/>
            <a:ext cx="7886880" cy="2139704"/>
          </a:xfrm>
        </p:spPr>
        <p:txBody>
          <a:bodyPr anchor="b"/>
          <a:lstStyle>
            <a:lvl1pPr>
              <a:defRPr sz="4082"/>
            </a:lvl1pPr>
          </a:lstStyle>
          <a:p>
            <a:r>
              <a:rPr lang="fr-FR" smtClean="0"/>
              <a:t>Modifiez le style du titre</a:t>
            </a:r>
            <a:endParaRPr lang="fr-FR"/>
          </a:p>
        </p:txBody>
      </p:sp>
      <p:sp>
        <p:nvSpPr>
          <p:cNvPr id="3" name="Espace réservé du texte 2"/>
          <p:cNvSpPr>
            <a:spLocks noGrp="1"/>
          </p:cNvSpPr>
          <p:nvPr>
            <p:ph type="body" idx="1"/>
          </p:nvPr>
        </p:nvSpPr>
        <p:spPr>
          <a:xfrm>
            <a:off x="623521" y="3442322"/>
            <a:ext cx="7886880" cy="1124398"/>
          </a:xfrm>
        </p:spPr>
        <p:txBody>
          <a:bodyPr/>
          <a:lstStyle>
            <a:lvl1pPr marL="0" indent="0">
              <a:buNone/>
              <a:defRPr sz="1633"/>
            </a:lvl1pPr>
            <a:lvl2pPr marL="311079" indent="0">
              <a:buNone/>
              <a:defRPr sz="1361"/>
            </a:lvl2pPr>
            <a:lvl3pPr marL="622158" indent="0">
              <a:buNone/>
              <a:defRPr sz="1225"/>
            </a:lvl3pPr>
            <a:lvl4pPr marL="933237" indent="0">
              <a:buNone/>
              <a:defRPr sz="1089"/>
            </a:lvl4pPr>
            <a:lvl5pPr marL="1244316" indent="0">
              <a:buNone/>
              <a:defRPr sz="1089"/>
            </a:lvl5pPr>
            <a:lvl6pPr marL="1555394" indent="0">
              <a:buNone/>
              <a:defRPr sz="1089"/>
            </a:lvl6pPr>
            <a:lvl7pPr marL="1866473" indent="0">
              <a:buNone/>
              <a:defRPr sz="1089"/>
            </a:lvl7pPr>
            <a:lvl8pPr marL="2177552" indent="0">
              <a:buNone/>
              <a:defRPr sz="1089"/>
            </a:lvl8pPr>
            <a:lvl9pPr marL="2488631" indent="0">
              <a:buNone/>
              <a:defRPr sz="1089"/>
            </a:lvl9pPr>
          </a:lstStyle>
          <a:p>
            <a:pPr lvl="0"/>
            <a:r>
              <a:rPr lang="fr-FR" smtClean="0"/>
              <a:t>Modifier les styles du texte du masque</a:t>
            </a:r>
          </a:p>
        </p:txBody>
      </p:sp>
    </p:spTree>
    <p:extLst>
      <p:ext uri="{BB962C8B-B14F-4D97-AF65-F5344CB8AC3E}">
        <p14:creationId xmlns:p14="http://schemas.microsoft.com/office/powerpoint/2010/main" xmlns="" val="912713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6480" y="1203247"/>
            <a:ext cx="4043520" cy="298003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38240" y="1203247"/>
            <a:ext cx="4043520" cy="298003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862700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281" y="274349"/>
            <a:ext cx="7886880" cy="993704"/>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280" y="1260493"/>
            <a:ext cx="3869280" cy="617825"/>
          </a:xfrm>
        </p:spPr>
        <p:txBody>
          <a:bodyPr anchor="b"/>
          <a:lstStyle>
            <a:lvl1pPr marL="0" indent="0">
              <a:buNone/>
              <a:defRPr sz="1633" b="1"/>
            </a:lvl1pPr>
            <a:lvl2pPr marL="311079" indent="0">
              <a:buNone/>
              <a:defRPr sz="1361" b="1"/>
            </a:lvl2pPr>
            <a:lvl3pPr marL="622158" indent="0">
              <a:buNone/>
              <a:defRPr sz="1225" b="1"/>
            </a:lvl3pPr>
            <a:lvl4pPr marL="933237" indent="0">
              <a:buNone/>
              <a:defRPr sz="1089" b="1"/>
            </a:lvl4pPr>
            <a:lvl5pPr marL="1244316" indent="0">
              <a:buNone/>
              <a:defRPr sz="1089" b="1"/>
            </a:lvl5pPr>
            <a:lvl6pPr marL="1555394" indent="0">
              <a:buNone/>
              <a:defRPr sz="1089" b="1"/>
            </a:lvl6pPr>
            <a:lvl7pPr marL="1866473" indent="0">
              <a:buNone/>
              <a:defRPr sz="1089" b="1"/>
            </a:lvl7pPr>
            <a:lvl8pPr marL="2177552" indent="0">
              <a:buNone/>
              <a:defRPr sz="1089" b="1"/>
            </a:lvl8pPr>
            <a:lvl9pPr marL="2488631" indent="0">
              <a:buNone/>
              <a:defRPr sz="1089" b="1"/>
            </a:lvl9pPr>
          </a:lstStyle>
          <a:p>
            <a:pPr lvl="0"/>
            <a:r>
              <a:rPr lang="fr-FR" smtClean="0"/>
              <a:t>Modifier les styles du texte du masque</a:t>
            </a:r>
          </a:p>
        </p:txBody>
      </p:sp>
      <p:sp>
        <p:nvSpPr>
          <p:cNvPr id="4" name="Espace réservé du contenu 3"/>
          <p:cNvSpPr>
            <a:spLocks noGrp="1"/>
          </p:cNvSpPr>
          <p:nvPr>
            <p:ph sz="half" idx="2"/>
          </p:nvPr>
        </p:nvSpPr>
        <p:spPr>
          <a:xfrm>
            <a:off x="629280" y="1878317"/>
            <a:ext cx="3869280" cy="276401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600" y="1260493"/>
            <a:ext cx="3886560" cy="617825"/>
          </a:xfrm>
        </p:spPr>
        <p:txBody>
          <a:bodyPr anchor="b"/>
          <a:lstStyle>
            <a:lvl1pPr marL="0" indent="0">
              <a:buNone/>
              <a:defRPr sz="1633" b="1"/>
            </a:lvl1pPr>
            <a:lvl2pPr marL="311079" indent="0">
              <a:buNone/>
              <a:defRPr sz="1361" b="1"/>
            </a:lvl2pPr>
            <a:lvl3pPr marL="622158" indent="0">
              <a:buNone/>
              <a:defRPr sz="1225" b="1"/>
            </a:lvl3pPr>
            <a:lvl4pPr marL="933237" indent="0">
              <a:buNone/>
              <a:defRPr sz="1089" b="1"/>
            </a:lvl4pPr>
            <a:lvl5pPr marL="1244316" indent="0">
              <a:buNone/>
              <a:defRPr sz="1089" b="1"/>
            </a:lvl5pPr>
            <a:lvl6pPr marL="1555394" indent="0">
              <a:buNone/>
              <a:defRPr sz="1089" b="1"/>
            </a:lvl6pPr>
            <a:lvl7pPr marL="1866473" indent="0">
              <a:buNone/>
              <a:defRPr sz="1089" b="1"/>
            </a:lvl7pPr>
            <a:lvl8pPr marL="2177552" indent="0">
              <a:buNone/>
              <a:defRPr sz="1089" b="1"/>
            </a:lvl8pPr>
            <a:lvl9pPr marL="2488631" indent="0">
              <a:buNone/>
              <a:defRPr sz="1089" b="1"/>
            </a:lvl9pPr>
          </a:lstStyle>
          <a:p>
            <a:pPr lvl="0"/>
            <a:r>
              <a:rPr lang="fr-FR" smtClean="0"/>
              <a:t>Modifier les styles du texte du masque</a:t>
            </a:r>
          </a:p>
        </p:txBody>
      </p:sp>
      <p:sp>
        <p:nvSpPr>
          <p:cNvPr id="6" name="Espace réservé du contenu 5"/>
          <p:cNvSpPr>
            <a:spLocks noGrp="1"/>
          </p:cNvSpPr>
          <p:nvPr>
            <p:ph sz="quarter" idx="4"/>
          </p:nvPr>
        </p:nvSpPr>
        <p:spPr>
          <a:xfrm>
            <a:off x="4629600" y="1878317"/>
            <a:ext cx="3886560" cy="276401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33812184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xmlns="" val="220026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442716"/>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3657600" cy="3442716"/>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13/10/2015</a:t>
            </a:r>
          </a:p>
        </p:txBody>
      </p:sp>
      <p:sp>
        <p:nvSpPr>
          <p:cNvPr id="6" name="Footer Placeholder 5"/>
          <p:cNvSpPr>
            <a:spLocks noGrp="1"/>
          </p:cNvSpPr>
          <p:nvPr>
            <p:ph type="ftr" sz="quarter" idx="11"/>
          </p:nvPr>
        </p:nvSpPr>
        <p:spPr/>
        <p:txBody>
          <a:bodyPr/>
          <a:lstStyle/>
          <a:p>
            <a:r>
              <a:rPr lang="en-GB"/>
              <a:t>CABOTO in Dallas - CONFIDENTIAL</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16106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280" y="342396"/>
            <a:ext cx="2949120" cy="1201086"/>
          </a:xfrm>
        </p:spPr>
        <p:txBody>
          <a:bodyPr anchor="b"/>
          <a:lstStyle>
            <a:lvl1pPr>
              <a:defRPr sz="2177"/>
            </a:lvl1pPr>
          </a:lstStyle>
          <a:p>
            <a:r>
              <a:rPr lang="fr-FR" smtClean="0"/>
              <a:t>Modifiez le style du titre</a:t>
            </a:r>
            <a:endParaRPr lang="fr-FR"/>
          </a:p>
        </p:txBody>
      </p:sp>
      <p:sp>
        <p:nvSpPr>
          <p:cNvPr id="3" name="Espace réservé du contenu 2"/>
          <p:cNvSpPr>
            <a:spLocks noGrp="1"/>
          </p:cNvSpPr>
          <p:nvPr>
            <p:ph idx="1"/>
          </p:nvPr>
        </p:nvSpPr>
        <p:spPr>
          <a:xfrm>
            <a:off x="3888000" y="740958"/>
            <a:ext cx="4628160" cy="3655104"/>
          </a:xfrm>
        </p:spPr>
        <p:txBody>
          <a:bodyPr/>
          <a:lstStyle>
            <a:lvl1pPr>
              <a:defRPr sz="2177"/>
            </a:lvl1pPr>
            <a:lvl2pPr>
              <a:defRPr sz="1905"/>
            </a:lvl2pPr>
            <a:lvl3pPr>
              <a:defRPr sz="1633"/>
            </a:lvl3pPr>
            <a:lvl4pPr>
              <a:defRPr sz="1361"/>
            </a:lvl4pPr>
            <a:lvl5pPr>
              <a:defRPr sz="1361"/>
            </a:lvl5pPr>
            <a:lvl6pPr>
              <a:defRPr sz="1361"/>
            </a:lvl6pPr>
            <a:lvl7pPr>
              <a:defRPr sz="1361"/>
            </a:lvl7pPr>
            <a:lvl8pPr>
              <a:defRPr sz="1361"/>
            </a:lvl8pPr>
            <a:lvl9pPr>
              <a:defRPr sz="1361"/>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280" y="1543483"/>
            <a:ext cx="2949120" cy="2857980"/>
          </a:xfrm>
        </p:spPr>
        <p:txBody>
          <a:bodyPr/>
          <a:lstStyle>
            <a:lvl1pPr marL="0" indent="0">
              <a:buNone/>
              <a:defRPr sz="1089"/>
            </a:lvl1pPr>
            <a:lvl2pPr marL="311079" indent="0">
              <a:buNone/>
              <a:defRPr sz="953"/>
            </a:lvl2pPr>
            <a:lvl3pPr marL="622158" indent="0">
              <a:buNone/>
              <a:defRPr sz="816"/>
            </a:lvl3pPr>
            <a:lvl4pPr marL="933237" indent="0">
              <a:buNone/>
              <a:defRPr sz="680"/>
            </a:lvl4pPr>
            <a:lvl5pPr marL="1244316" indent="0">
              <a:buNone/>
              <a:defRPr sz="680"/>
            </a:lvl5pPr>
            <a:lvl6pPr marL="1555394" indent="0">
              <a:buNone/>
              <a:defRPr sz="680"/>
            </a:lvl6pPr>
            <a:lvl7pPr marL="1866473" indent="0">
              <a:buNone/>
              <a:defRPr sz="680"/>
            </a:lvl7pPr>
            <a:lvl8pPr marL="2177552" indent="0">
              <a:buNone/>
              <a:defRPr sz="680"/>
            </a:lvl8pPr>
            <a:lvl9pPr marL="2488631" indent="0">
              <a:buNone/>
              <a:defRPr sz="680"/>
            </a:lvl9pPr>
          </a:lstStyle>
          <a:p>
            <a:pPr lvl="0"/>
            <a:r>
              <a:rPr lang="fr-FR" smtClean="0"/>
              <a:t>Modifier les styles du texte du masque</a:t>
            </a:r>
          </a:p>
        </p:txBody>
      </p:sp>
    </p:spTree>
    <p:extLst>
      <p:ext uri="{BB962C8B-B14F-4D97-AF65-F5344CB8AC3E}">
        <p14:creationId xmlns:p14="http://schemas.microsoft.com/office/powerpoint/2010/main" xmlns="" val="388820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280" y="342396"/>
            <a:ext cx="2949120" cy="1201086"/>
          </a:xfrm>
        </p:spPr>
        <p:txBody>
          <a:bodyPr anchor="b"/>
          <a:lstStyle>
            <a:lvl1pPr>
              <a:defRPr sz="2177"/>
            </a:lvl1pPr>
          </a:lstStyle>
          <a:p>
            <a:r>
              <a:rPr lang="fr-FR" smtClean="0"/>
              <a:t>Modifiez le style du titre</a:t>
            </a:r>
            <a:endParaRPr lang="fr-FR"/>
          </a:p>
        </p:txBody>
      </p:sp>
      <p:sp>
        <p:nvSpPr>
          <p:cNvPr id="3" name="Espace réservé pour une image  2"/>
          <p:cNvSpPr>
            <a:spLocks noGrp="1"/>
          </p:cNvSpPr>
          <p:nvPr>
            <p:ph type="pic" idx="1"/>
          </p:nvPr>
        </p:nvSpPr>
        <p:spPr>
          <a:xfrm>
            <a:off x="3888000" y="740958"/>
            <a:ext cx="4628160" cy="3655104"/>
          </a:xfrm>
        </p:spPr>
        <p:txBody>
          <a:bodyPr/>
          <a:lstStyle>
            <a:lvl1pPr marL="0" indent="0">
              <a:buNone/>
              <a:defRPr sz="2177"/>
            </a:lvl1pPr>
            <a:lvl2pPr marL="311079" indent="0">
              <a:buNone/>
              <a:defRPr sz="1905"/>
            </a:lvl2pPr>
            <a:lvl3pPr marL="622158" indent="0">
              <a:buNone/>
              <a:defRPr sz="1633"/>
            </a:lvl3pPr>
            <a:lvl4pPr marL="933237" indent="0">
              <a:buNone/>
              <a:defRPr sz="1361"/>
            </a:lvl4pPr>
            <a:lvl5pPr marL="1244316" indent="0">
              <a:buNone/>
              <a:defRPr sz="1361"/>
            </a:lvl5pPr>
            <a:lvl6pPr marL="1555394" indent="0">
              <a:buNone/>
              <a:defRPr sz="1361"/>
            </a:lvl6pPr>
            <a:lvl7pPr marL="1866473" indent="0">
              <a:buNone/>
              <a:defRPr sz="1361"/>
            </a:lvl7pPr>
            <a:lvl8pPr marL="2177552" indent="0">
              <a:buNone/>
              <a:defRPr sz="1361"/>
            </a:lvl8pPr>
            <a:lvl9pPr marL="2488631" indent="0">
              <a:buNone/>
              <a:defRPr sz="1361"/>
            </a:lvl9pPr>
          </a:lstStyle>
          <a:p>
            <a:endParaRPr lang="fr-FR"/>
          </a:p>
        </p:txBody>
      </p:sp>
      <p:sp>
        <p:nvSpPr>
          <p:cNvPr id="4" name="Espace réservé du texte 3"/>
          <p:cNvSpPr>
            <a:spLocks noGrp="1"/>
          </p:cNvSpPr>
          <p:nvPr>
            <p:ph type="body" sz="half" idx="2"/>
          </p:nvPr>
        </p:nvSpPr>
        <p:spPr>
          <a:xfrm>
            <a:off x="629280" y="1543483"/>
            <a:ext cx="2949120" cy="2857980"/>
          </a:xfrm>
        </p:spPr>
        <p:txBody>
          <a:bodyPr/>
          <a:lstStyle>
            <a:lvl1pPr marL="0" indent="0">
              <a:buNone/>
              <a:defRPr sz="1089"/>
            </a:lvl1pPr>
            <a:lvl2pPr marL="311079" indent="0">
              <a:buNone/>
              <a:defRPr sz="953"/>
            </a:lvl2pPr>
            <a:lvl3pPr marL="622158" indent="0">
              <a:buNone/>
              <a:defRPr sz="816"/>
            </a:lvl3pPr>
            <a:lvl4pPr marL="933237" indent="0">
              <a:buNone/>
              <a:defRPr sz="680"/>
            </a:lvl4pPr>
            <a:lvl5pPr marL="1244316" indent="0">
              <a:buNone/>
              <a:defRPr sz="680"/>
            </a:lvl5pPr>
            <a:lvl6pPr marL="1555394" indent="0">
              <a:buNone/>
              <a:defRPr sz="680"/>
            </a:lvl6pPr>
            <a:lvl7pPr marL="1866473" indent="0">
              <a:buNone/>
              <a:defRPr sz="680"/>
            </a:lvl7pPr>
            <a:lvl8pPr marL="2177552" indent="0">
              <a:buNone/>
              <a:defRPr sz="680"/>
            </a:lvl8pPr>
            <a:lvl9pPr marL="2488631" indent="0">
              <a:buNone/>
              <a:defRPr sz="680"/>
            </a:lvl9pPr>
          </a:lstStyle>
          <a:p>
            <a:pPr lvl="0"/>
            <a:r>
              <a:rPr lang="fr-FR" smtClean="0"/>
              <a:t>Modifier les styles du texte du masque</a:t>
            </a:r>
          </a:p>
        </p:txBody>
      </p:sp>
    </p:spTree>
    <p:extLst>
      <p:ext uri="{BB962C8B-B14F-4D97-AF65-F5344CB8AC3E}">
        <p14:creationId xmlns:p14="http://schemas.microsoft.com/office/powerpoint/2010/main" xmlns="" val="892638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1839917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5440" y="205222"/>
            <a:ext cx="2056320" cy="397805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6480" y="205222"/>
            <a:ext cx="6030720" cy="397805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3016511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360" y="841409"/>
            <a:ext cx="6857280" cy="1790828"/>
          </a:xfrm>
        </p:spPr>
        <p:txBody>
          <a:bodyPr anchor="b"/>
          <a:lstStyle>
            <a:lvl1pPr algn="ctr">
              <a:defRPr sz="4082"/>
            </a:lvl1pPr>
          </a:lstStyle>
          <a:p>
            <a:r>
              <a:rPr lang="fr-FR" smtClean="0"/>
              <a:t>Modifiez le style du titre</a:t>
            </a:r>
            <a:endParaRPr lang="fr-FR"/>
          </a:p>
        </p:txBody>
      </p:sp>
      <p:sp>
        <p:nvSpPr>
          <p:cNvPr id="3" name="Sous-titre 2"/>
          <p:cNvSpPr>
            <a:spLocks noGrp="1"/>
          </p:cNvSpPr>
          <p:nvPr>
            <p:ph type="subTitle" idx="1"/>
          </p:nvPr>
        </p:nvSpPr>
        <p:spPr>
          <a:xfrm>
            <a:off x="1143360" y="2701364"/>
            <a:ext cx="6857280" cy="1242130"/>
          </a:xfrm>
        </p:spPr>
        <p:txBody>
          <a:bodyPr/>
          <a:lstStyle>
            <a:lvl1pPr marL="0" indent="0" algn="ctr">
              <a:buNone/>
              <a:defRPr sz="1633"/>
            </a:lvl1pPr>
            <a:lvl2pPr marL="311079" indent="0" algn="ctr">
              <a:buNone/>
              <a:defRPr sz="1361"/>
            </a:lvl2pPr>
            <a:lvl3pPr marL="622158" indent="0" algn="ctr">
              <a:buNone/>
              <a:defRPr sz="1225"/>
            </a:lvl3pPr>
            <a:lvl4pPr marL="933237" indent="0" algn="ctr">
              <a:buNone/>
              <a:defRPr sz="1089"/>
            </a:lvl4pPr>
            <a:lvl5pPr marL="1244316" indent="0" algn="ctr">
              <a:buNone/>
              <a:defRPr sz="1089"/>
            </a:lvl5pPr>
            <a:lvl6pPr marL="1555394" indent="0" algn="ctr">
              <a:buNone/>
              <a:defRPr sz="1089"/>
            </a:lvl6pPr>
            <a:lvl7pPr marL="1866473" indent="0" algn="ctr">
              <a:buNone/>
              <a:defRPr sz="1089"/>
            </a:lvl7pPr>
            <a:lvl8pPr marL="2177552" indent="0" algn="ctr">
              <a:buNone/>
              <a:defRPr sz="1089"/>
            </a:lvl8pPr>
            <a:lvl9pPr marL="2488631" indent="0" algn="ctr">
              <a:buNone/>
              <a:defRPr sz="1089"/>
            </a:lvl9pPr>
          </a:lstStyle>
          <a:p>
            <a:r>
              <a:rPr lang="fr-FR" smtClean="0"/>
              <a:t>Modifier le style des sous-titres du masque</a:t>
            </a:r>
            <a:endParaRPr lang="fr-FR"/>
          </a:p>
        </p:txBody>
      </p:sp>
    </p:spTree>
    <p:extLst>
      <p:ext uri="{BB962C8B-B14F-4D97-AF65-F5344CB8AC3E}">
        <p14:creationId xmlns:p14="http://schemas.microsoft.com/office/powerpoint/2010/main" xmlns="" val="4271904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796246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521" y="1282095"/>
            <a:ext cx="7886880" cy="2139704"/>
          </a:xfrm>
        </p:spPr>
        <p:txBody>
          <a:bodyPr anchor="b"/>
          <a:lstStyle>
            <a:lvl1pPr>
              <a:defRPr sz="4082"/>
            </a:lvl1pPr>
          </a:lstStyle>
          <a:p>
            <a:r>
              <a:rPr lang="fr-FR" smtClean="0"/>
              <a:t>Modifiez le style du titre</a:t>
            </a:r>
            <a:endParaRPr lang="fr-FR"/>
          </a:p>
        </p:txBody>
      </p:sp>
      <p:sp>
        <p:nvSpPr>
          <p:cNvPr id="3" name="Espace réservé du texte 2"/>
          <p:cNvSpPr>
            <a:spLocks noGrp="1"/>
          </p:cNvSpPr>
          <p:nvPr>
            <p:ph type="body" idx="1"/>
          </p:nvPr>
        </p:nvSpPr>
        <p:spPr>
          <a:xfrm>
            <a:off x="623521" y="3442322"/>
            <a:ext cx="7886880" cy="1124398"/>
          </a:xfrm>
        </p:spPr>
        <p:txBody>
          <a:bodyPr/>
          <a:lstStyle>
            <a:lvl1pPr marL="0" indent="0">
              <a:buNone/>
              <a:defRPr sz="1633"/>
            </a:lvl1pPr>
            <a:lvl2pPr marL="311079" indent="0">
              <a:buNone/>
              <a:defRPr sz="1361"/>
            </a:lvl2pPr>
            <a:lvl3pPr marL="622158" indent="0">
              <a:buNone/>
              <a:defRPr sz="1225"/>
            </a:lvl3pPr>
            <a:lvl4pPr marL="933237" indent="0">
              <a:buNone/>
              <a:defRPr sz="1089"/>
            </a:lvl4pPr>
            <a:lvl5pPr marL="1244316" indent="0">
              <a:buNone/>
              <a:defRPr sz="1089"/>
            </a:lvl5pPr>
            <a:lvl6pPr marL="1555394" indent="0">
              <a:buNone/>
              <a:defRPr sz="1089"/>
            </a:lvl6pPr>
            <a:lvl7pPr marL="1866473" indent="0">
              <a:buNone/>
              <a:defRPr sz="1089"/>
            </a:lvl7pPr>
            <a:lvl8pPr marL="2177552" indent="0">
              <a:buNone/>
              <a:defRPr sz="1089"/>
            </a:lvl8pPr>
            <a:lvl9pPr marL="2488631" indent="0">
              <a:buNone/>
              <a:defRPr sz="1089"/>
            </a:lvl9pPr>
          </a:lstStyle>
          <a:p>
            <a:pPr lvl="0"/>
            <a:r>
              <a:rPr lang="fr-FR" smtClean="0"/>
              <a:t>Modifier les styles du texte du masque</a:t>
            </a:r>
          </a:p>
        </p:txBody>
      </p:sp>
    </p:spTree>
    <p:extLst>
      <p:ext uri="{BB962C8B-B14F-4D97-AF65-F5344CB8AC3E}">
        <p14:creationId xmlns:p14="http://schemas.microsoft.com/office/powerpoint/2010/main" xmlns="" val="57256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6480" y="1203247"/>
            <a:ext cx="4043520" cy="298003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38240" y="1203247"/>
            <a:ext cx="4043520" cy="298003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2000429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281" y="274349"/>
            <a:ext cx="7886880" cy="993704"/>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280" y="1260493"/>
            <a:ext cx="3869280" cy="617825"/>
          </a:xfrm>
        </p:spPr>
        <p:txBody>
          <a:bodyPr anchor="b"/>
          <a:lstStyle>
            <a:lvl1pPr marL="0" indent="0">
              <a:buNone/>
              <a:defRPr sz="1633" b="1"/>
            </a:lvl1pPr>
            <a:lvl2pPr marL="311079" indent="0">
              <a:buNone/>
              <a:defRPr sz="1361" b="1"/>
            </a:lvl2pPr>
            <a:lvl3pPr marL="622158" indent="0">
              <a:buNone/>
              <a:defRPr sz="1225" b="1"/>
            </a:lvl3pPr>
            <a:lvl4pPr marL="933237" indent="0">
              <a:buNone/>
              <a:defRPr sz="1089" b="1"/>
            </a:lvl4pPr>
            <a:lvl5pPr marL="1244316" indent="0">
              <a:buNone/>
              <a:defRPr sz="1089" b="1"/>
            </a:lvl5pPr>
            <a:lvl6pPr marL="1555394" indent="0">
              <a:buNone/>
              <a:defRPr sz="1089" b="1"/>
            </a:lvl6pPr>
            <a:lvl7pPr marL="1866473" indent="0">
              <a:buNone/>
              <a:defRPr sz="1089" b="1"/>
            </a:lvl7pPr>
            <a:lvl8pPr marL="2177552" indent="0">
              <a:buNone/>
              <a:defRPr sz="1089" b="1"/>
            </a:lvl8pPr>
            <a:lvl9pPr marL="2488631" indent="0">
              <a:buNone/>
              <a:defRPr sz="1089" b="1"/>
            </a:lvl9pPr>
          </a:lstStyle>
          <a:p>
            <a:pPr lvl="0"/>
            <a:r>
              <a:rPr lang="fr-FR" smtClean="0"/>
              <a:t>Modifier les styles du texte du masque</a:t>
            </a:r>
          </a:p>
        </p:txBody>
      </p:sp>
      <p:sp>
        <p:nvSpPr>
          <p:cNvPr id="4" name="Espace réservé du contenu 3"/>
          <p:cNvSpPr>
            <a:spLocks noGrp="1"/>
          </p:cNvSpPr>
          <p:nvPr>
            <p:ph sz="half" idx="2"/>
          </p:nvPr>
        </p:nvSpPr>
        <p:spPr>
          <a:xfrm>
            <a:off x="629280" y="1878317"/>
            <a:ext cx="3869280" cy="276401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600" y="1260493"/>
            <a:ext cx="3886560" cy="617825"/>
          </a:xfrm>
        </p:spPr>
        <p:txBody>
          <a:bodyPr anchor="b"/>
          <a:lstStyle>
            <a:lvl1pPr marL="0" indent="0">
              <a:buNone/>
              <a:defRPr sz="1633" b="1"/>
            </a:lvl1pPr>
            <a:lvl2pPr marL="311079" indent="0">
              <a:buNone/>
              <a:defRPr sz="1361" b="1"/>
            </a:lvl2pPr>
            <a:lvl3pPr marL="622158" indent="0">
              <a:buNone/>
              <a:defRPr sz="1225" b="1"/>
            </a:lvl3pPr>
            <a:lvl4pPr marL="933237" indent="0">
              <a:buNone/>
              <a:defRPr sz="1089" b="1"/>
            </a:lvl4pPr>
            <a:lvl5pPr marL="1244316" indent="0">
              <a:buNone/>
              <a:defRPr sz="1089" b="1"/>
            </a:lvl5pPr>
            <a:lvl6pPr marL="1555394" indent="0">
              <a:buNone/>
              <a:defRPr sz="1089" b="1"/>
            </a:lvl6pPr>
            <a:lvl7pPr marL="1866473" indent="0">
              <a:buNone/>
              <a:defRPr sz="1089" b="1"/>
            </a:lvl7pPr>
            <a:lvl8pPr marL="2177552" indent="0">
              <a:buNone/>
              <a:defRPr sz="1089" b="1"/>
            </a:lvl8pPr>
            <a:lvl9pPr marL="2488631" indent="0">
              <a:buNone/>
              <a:defRPr sz="1089" b="1"/>
            </a:lvl9pPr>
          </a:lstStyle>
          <a:p>
            <a:pPr lvl="0"/>
            <a:r>
              <a:rPr lang="fr-FR" smtClean="0"/>
              <a:t>Modifier les styles du texte du masque</a:t>
            </a:r>
          </a:p>
        </p:txBody>
      </p:sp>
      <p:sp>
        <p:nvSpPr>
          <p:cNvPr id="6" name="Espace réservé du contenu 5"/>
          <p:cNvSpPr>
            <a:spLocks noGrp="1"/>
          </p:cNvSpPr>
          <p:nvPr>
            <p:ph sz="quarter" idx="4"/>
          </p:nvPr>
        </p:nvSpPr>
        <p:spPr>
          <a:xfrm>
            <a:off x="4629600" y="1878317"/>
            <a:ext cx="3886560" cy="276401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1682466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3657600" cy="47982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3657600"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151335"/>
            <a:ext cx="3657600" cy="47982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419600" y="1631156"/>
            <a:ext cx="3657600"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13/10/2015</a:t>
            </a:r>
          </a:p>
        </p:txBody>
      </p:sp>
      <p:sp>
        <p:nvSpPr>
          <p:cNvPr id="8" name="Footer Placeholder 7"/>
          <p:cNvSpPr>
            <a:spLocks noGrp="1"/>
          </p:cNvSpPr>
          <p:nvPr>
            <p:ph type="ftr" sz="quarter" idx="11"/>
          </p:nvPr>
        </p:nvSpPr>
        <p:spPr/>
        <p:txBody>
          <a:bodyPr/>
          <a:lstStyle/>
          <a:p>
            <a:r>
              <a:rPr lang="en-GB"/>
              <a:t>CABOTO in Dallas - CONFIDENTIAL</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xmlns="" val="19008681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58368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280" y="342396"/>
            <a:ext cx="2949120" cy="1201086"/>
          </a:xfrm>
        </p:spPr>
        <p:txBody>
          <a:bodyPr anchor="b"/>
          <a:lstStyle>
            <a:lvl1pPr>
              <a:defRPr sz="2177"/>
            </a:lvl1pPr>
          </a:lstStyle>
          <a:p>
            <a:r>
              <a:rPr lang="fr-FR" smtClean="0"/>
              <a:t>Modifiez le style du titre</a:t>
            </a:r>
            <a:endParaRPr lang="fr-FR"/>
          </a:p>
        </p:txBody>
      </p:sp>
      <p:sp>
        <p:nvSpPr>
          <p:cNvPr id="3" name="Espace réservé du contenu 2"/>
          <p:cNvSpPr>
            <a:spLocks noGrp="1"/>
          </p:cNvSpPr>
          <p:nvPr>
            <p:ph idx="1"/>
          </p:nvPr>
        </p:nvSpPr>
        <p:spPr>
          <a:xfrm>
            <a:off x="3888000" y="740958"/>
            <a:ext cx="4628160" cy="3655104"/>
          </a:xfrm>
        </p:spPr>
        <p:txBody>
          <a:bodyPr/>
          <a:lstStyle>
            <a:lvl1pPr>
              <a:defRPr sz="2177"/>
            </a:lvl1pPr>
            <a:lvl2pPr>
              <a:defRPr sz="1905"/>
            </a:lvl2pPr>
            <a:lvl3pPr>
              <a:defRPr sz="1633"/>
            </a:lvl3pPr>
            <a:lvl4pPr>
              <a:defRPr sz="1361"/>
            </a:lvl4pPr>
            <a:lvl5pPr>
              <a:defRPr sz="1361"/>
            </a:lvl5pPr>
            <a:lvl6pPr>
              <a:defRPr sz="1361"/>
            </a:lvl6pPr>
            <a:lvl7pPr>
              <a:defRPr sz="1361"/>
            </a:lvl7pPr>
            <a:lvl8pPr>
              <a:defRPr sz="1361"/>
            </a:lvl8pPr>
            <a:lvl9pPr>
              <a:defRPr sz="1361"/>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280" y="1543483"/>
            <a:ext cx="2949120" cy="2857980"/>
          </a:xfrm>
        </p:spPr>
        <p:txBody>
          <a:bodyPr/>
          <a:lstStyle>
            <a:lvl1pPr marL="0" indent="0">
              <a:buNone/>
              <a:defRPr sz="1089"/>
            </a:lvl1pPr>
            <a:lvl2pPr marL="311079" indent="0">
              <a:buNone/>
              <a:defRPr sz="953"/>
            </a:lvl2pPr>
            <a:lvl3pPr marL="622158" indent="0">
              <a:buNone/>
              <a:defRPr sz="816"/>
            </a:lvl3pPr>
            <a:lvl4pPr marL="933237" indent="0">
              <a:buNone/>
              <a:defRPr sz="680"/>
            </a:lvl4pPr>
            <a:lvl5pPr marL="1244316" indent="0">
              <a:buNone/>
              <a:defRPr sz="680"/>
            </a:lvl5pPr>
            <a:lvl6pPr marL="1555394" indent="0">
              <a:buNone/>
              <a:defRPr sz="680"/>
            </a:lvl6pPr>
            <a:lvl7pPr marL="1866473" indent="0">
              <a:buNone/>
              <a:defRPr sz="680"/>
            </a:lvl7pPr>
            <a:lvl8pPr marL="2177552" indent="0">
              <a:buNone/>
              <a:defRPr sz="680"/>
            </a:lvl8pPr>
            <a:lvl9pPr marL="2488631" indent="0">
              <a:buNone/>
              <a:defRPr sz="680"/>
            </a:lvl9pPr>
          </a:lstStyle>
          <a:p>
            <a:pPr lvl="0"/>
            <a:r>
              <a:rPr lang="fr-FR" smtClean="0"/>
              <a:t>Modifier les styles du texte du masque</a:t>
            </a:r>
          </a:p>
        </p:txBody>
      </p:sp>
    </p:spTree>
    <p:extLst>
      <p:ext uri="{BB962C8B-B14F-4D97-AF65-F5344CB8AC3E}">
        <p14:creationId xmlns:p14="http://schemas.microsoft.com/office/powerpoint/2010/main" xmlns="" val="31833723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280" y="342396"/>
            <a:ext cx="2949120" cy="1201086"/>
          </a:xfrm>
        </p:spPr>
        <p:txBody>
          <a:bodyPr anchor="b"/>
          <a:lstStyle>
            <a:lvl1pPr>
              <a:defRPr sz="2177"/>
            </a:lvl1pPr>
          </a:lstStyle>
          <a:p>
            <a:r>
              <a:rPr lang="fr-FR" smtClean="0"/>
              <a:t>Modifiez le style du titre</a:t>
            </a:r>
            <a:endParaRPr lang="fr-FR"/>
          </a:p>
        </p:txBody>
      </p:sp>
      <p:sp>
        <p:nvSpPr>
          <p:cNvPr id="3" name="Espace réservé pour une image  2"/>
          <p:cNvSpPr>
            <a:spLocks noGrp="1"/>
          </p:cNvSpPr>
          <p:nvPr>
            <p:ph type="pic" idx="1"/>
          </p:nvPr>
        </p:nvSpPr>
        <p:spPr>
          <a:xfrm>
            <a:off x="3888000" y="740958"/>
            <a:ext cx="4628160" cy="3655104"/>
          </a:xfrm>
        </p:spPr>
        <p:txBody>
          <a:bodyPr/>
          <a:lstStyle>
            <a:lvl1pPr marL="0" indent="0">
              <a:buNone/>
              <a:defRPr sz="2177"/>
            </a:lvl1pPr>
            <a:lvl2pPr marL="311079" indent="0">
              <a:buNone/>
              <a:defRPr sz="1905"/>
            </a:lvl2pPr>
            <a:lvl3pPr marL="622158" indent="0">
              <a:buNone/>
              <a:defRPr sz="1633"/>
            </a:lvl3pPr>
            <a:lvl4pPr marL="933237" indent="0">
              <a:buNone/>
              <a:defRPr sz="1361"/>
            </a:lvl4pPr>
            <a:lvl5pPr marL="1244316" indent="0">
              <a:buNone/>
              <a:defRPr sz="1361"/>
            </a:lvl5pPr>
            <a:lvl6pPr marL="1555394" indent="0">
              <a:buNone/>
              <a:defRPr sz="1361"/>
            </a:lvl6pPr>
            <a:lvl7pPr marL="1866473" indent="0">
              <a:buNone/>
              <a:defRPr sz="1361"/>
            </a:lvl7pPr>
            <a:lvl8pPr marL="2177552" indent="0">
              <a:buNone/>
              <a:defRPr sz="1361"/>
            </a:lvl8pPr>
            <a:lvl9pPr marL="2488631" indent="0">
              <a:buNone/>
              <a:defRPr sz="1361"/>
            </a:lvl9pPr>
          </a:lstStyle>
          <a:p>
            <a:endParaRPr lang="fr-FR"/>
          </a:p>
        </p:txBody>
      </p:sp>
      <p:sp>
        <p:nvSpPr>
          <p:cNvPr id="4" name="Espace réservé du texte 3"/>
          <p:cNvSpPr>
            <a:spLocks noGrp="1"/>
          </p:cNvSpPr>
          <p:nvPr>
            <p:ph type="body" sz="half" idx="2"/>
          </p:nvPr>
        </p:nvSpPr>
        <p:spPr>
          <a:xfrm>
            <a:off x="629280" y="1543483"/>
            <a:ext cx="2949120" cy="2857980"/>
          </a:xfrm>
        </p:spPr>
        <p:txBody>
          <a:bodyPr/>
          <a:lstStyle>
            <a:lvl1pPr marL="0" indent="0">
              <a:buNone/>
              <a:defRPr sz="1089"/>
            </a:lvl1pPr>
            <a:lvl2pPr marL="311079" indent="0">
              <a:buNone/>
              <a:defRPr sz="953"/>
            </a:lvl2pPr>
            <a:lvl3pPr marL="622158" indent="0">
              <a:buNone/>
              <a:defRPr sz="816"/>
            </a:lvl3pPr>
            <a:lvl4pPr marL="933237" indent="0">
              <a:buNone/>
              <a:defRPr sz="680"/>
            </a:lvl4pPr>
            <a:lvl5pPr marL="1244316" indent="0">
              <a:buNone/>
              <a:defRPr sz="680"/>
            </a:lvl5pPr>
            <a:lvl6pPr marL="1555394" indent="0">
              <a:buNone/>
              <a:defRPr sz="680"/>
            </a:lvl6pPr>
            <a:lvl7pPr marL="1866473" indent="0">
              <a:buNone/>
              <a:defRPr sz="680"/>
            </a:lvl7pPr>
            <a:lvl8pPr marL="2177552" indent="0">
              <a:buNone/>
              <a:defRPr sz="680"/>
            </a:lvl8pPr>
            <a:lvl9pPr marL="2488631" indent="0">
              <a:buNone/>
              <a:defRPr sz="680"/>
            </a:lvl9pPr>
          </a:lstStyle>
          <a:p>
            <a:pPr lvl="0"/>
            <a:r>
              <a:rPr lang="fr-FR" smtClean="0"/>
              <a:t>Modifier les styles du texte du masque</a:t>
            </a:r>
          </a:p>
        </p:txBody>
      </p:sp>
    </p:spTree>
    <p:extLst>
      <p:ext uri="{BB962C8B-B14F-4D97-AF65-F5344CB8AC3E}">
        <p14:creationId xmlns:p14="http://schemas.microsoft.com/office/powerpoint/2010/main" xmlns="" val="4824905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3698433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5440" y="205222"/>
            <a:ext cx="2056320" cy="397805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6480" y="205222"/>
            <a:ext cx="6030720" cy="397805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295733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13/10/2015</a:t>
            </a:r>
          </a:p>
        </p:txBody>
      </p:sp>
      <p:sp>
        <p:nvSpPr>
          <p:cNvPr id="4" name="Footer Placeholder 3"/>
          <p:cNvSpPr>
            <a:spLocks noGrp="1"/>
          </p:cNvSpPr>
          <p:nvPr>
            <p:ph type="ftr" sz="quarter" idx="11"/>
          </p:nvPr>
        </p:nvSpPr>
        <p:spPr/>
        <p:txBody>
          <a:bodyPr/>
          <a:lstStyle/>
          <a:p>
            <a:r>
              <a:rPr lang="en-GB"/>
              <a:t>CABOTO in Dallas - CONFIDENTIAL</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13/10/2015</a:t>
            </a:r>
          </a:p>
        </p:txBody>
      </p:sp>
      <p:sp>
        <p:nvSpPr>
          <p:cNvPr id="3" name="Footer Placeholder 2"/>
          <p:cNvSpPr>
            <a:spLocks noGrp="1"/>
          </p:cNvSpPr>
          <p:nvPr>
            <p:ph type="ftr" sz="quarter" idx="11"/>
          </p:nvPr>
        </p:nvSpPr>
        <p:spPr/>
        <p:txBody>
          <a:bodyPr/>
          <a:lstStyle/>
          <a:p>
            <a:r>
              <a:rPr lang="en-GB"/>
              <a:t>CABOTO in Dallas - CONFIDENTIAL</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7772400" cy="445770"/>
          </a:xfrm>
        </p:spPr>
        <p:txBody>
          <a:bodyPr anchor="b"/>
          <a:lstStyle>
            <a:lvl1pPr algn="ctr">
              <a:defRPr sz="1700" b="1"/>
            </a:lvl1pPr>
          </a:lstStyle>
          <a:p>
            <a:r>
              <a:rPr lang="en-US"/>
              <a:t>Click to edit Master title style</a:t>
            </a:r>
            <a:endParaRPr lang="en-US" dirty="0"/>
          </a:p>
        </p:txBody>
      </p:sp>
      <p:sp>
        <p:nvSpPr>
          <p:cNvPr id="4" name="Text Placeholder 3"/>
          <p:cNvSpPr>
            <a:spLocks noGrp="1"/>
          </p:cNvSpPr>
          <p:nvPr>
            <p:ph type="body" sz="half" idx="2"/>
          </p:nvPr>
        </p:nvSpPr>
        <p:spPr>
          <a:xfrm>
            <a:off x="304800" y="4572000"/>
            <a:ext cx="7772401" cy="457200"/>
          </a:xfrm>
        </p:spPr>
        <p:txBody>
          <a:bodyPr>
            <a:normAutofit/>
          </a:bodyPr>
          <a:lstStyle>
            <a:lvl1pPr marL="0" indent="0" algn="ctr">
              <a:buNone/>
              <a:defRPr sz="12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13/10/2015</a:t>
            </a:r>
          </a:p>
        </p:txBody>
      </p:sp>
      <p:sp>
        <p:nvSpPr>
          <p:cNvPr id="6" name="Footer Placeholder 5"/>
          <p:cNvSpPr>
            <a:spLocks noGrp="1"/>
          </p:cNvSpPr>
          <p:nvPr>
            <p:ph type="ftr" sz="quarter" idx="11"/>
          </p:nvPr>
        </p:nvSpPr>
        <p:spPr/>
        <p:txBody>
          <a:bodyPr/>
          <a:lstStyle/>
          <a:p>
            <a:r>
              <a:rPr lang="en-GB"/>
              <a:t>CABOTO in Dallas - CONFIDENTIAL</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304800" y="285750"/>
            <a:ext cx="7772400"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4121458"/>
            <a:ext cx="7772400" cy="445970"/>
          </a:xfrm>
        </p:spPr>
        <p:txBody>
          <a:bodyPr anchor="b"/>
          <a:lstStyle>
            <a:lvl1pPr algn="ctr">
              <a:defRPr sz="17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301752" y="4572000"/>
            <a:ext cx="7772400" cy="459486"/>
          </a:xfrm>
        </p:spPr>
        <p:txBody>
          <a:bodyPr>
            <a:normAutofit/>
          </a:bodyPr>
          <a:lstStyle>
            <a:lvl1pPr marL="0" indent="0" algn="ctr">
              <a:buNone/>
              <a:defRPr sz="12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t>13/10/2015</a:t>
            </a:r>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r>
              <a:rPr lang="en-GB"/>
              <a:t>CABOTO in Dallas - CONFIDENTIAL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620000" cy="857250"/>
          </a:xfrm>
          <a:prstGeom prst="rect">
            <a:avLst/>
          </a:prstGeom>
        </p:spPr>
        <p:txBody>
          <a:bodyPr vert="horz" lIns="68580" tIns="34290" rIns="68580" bIns="3429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0"/>
            <a:ext cx="7620000" cy="3600450"/>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dirty="0"/>
          </a:p>
        </p:txBody>
      </p:sp>
      <p:sp>
        <p:nvSpPr>
          <p:cNvPr id="8" name="Rectangle 7"/>
          <p:cNvSpPr/>
          <p:nvPr/>
        </p:nvSpPr>
        <p:spPr>
          <a:xfrm>
            <a:off x="8458200" y="4114800"/>
            <a:ext cx="685800"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dirty="0"/>
          </a:p>
        </p:txBody>
      </p:sp>
      <p:sp>
        <p:nvSpPr>
          <p:cNvPr id="6" name="Slide Number Placeholder 5"/>
          <p:cNvSpPr>
            <a:spLocks noGrp="1"/>
          </p:cNvSpPr>
          <p:nvPr>
            <p:ph type="sldNum" sz="quarter" idx="4"/>
          </p:nvPr>
        </p:nvSpPr>
        <p:spPr>
          <a:xfrm>
            <a:off x="8531788" y="4236720"/>
            <a:ext cx="548640" cy="297180"/>
          </a:xfrm>
          <a:prstGeom prst="bracketPair">
            <a:avLst>
              <a:gd name="adj" fmla="val 17949"/>
            </a:avLst>
          </a:prstGeom>
          <a:ln w="19050">
            <a:solidFill>
              <a:srgbClr val="FFFFFF"/>
            </a:solidFill>
          </a:ln>
        </p:spPr>
        <p:txBody>
          <a:bodyPr vert="horz" lIns="0" tIns="0" rIns="0" bIns="0" rtlCol="0" anchor="ctr"/>
          <a:lstStyle>
            <a:lvl1pPr algn="ctr">
              <a:defRPr sz="1400">
                <a:solidFill>
                  <a:srgbClr val="FFFFFF"/>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rot="16200000">
            <a:off x="7882821" y="2990850"/>
            <a:ext cx="1775461" cy="365760"/>
          </a:xfrm>
          <a:prstGeom prst="rect">
            <a:avLst/>
          </a:prstGeom>
        </p:spPr>
        <p:txBody>
          <a:bodyPr vert="horz" lIns="68580" tIns="34290" rIns="68580" bIns="34290" rtlCol="0" anchor="ctr"/>
          <a:lstStyle>
            <a:lvl1pPr algn="r">
              <a:defRPr sz="900">
                <a:solidFill>
                  <a:schemeClr val="bg2"/>
                </a:solidFill>
              </a:defRPr>
            </a:lvl1pPr>
          </a:lstStyle>
          <a:p>
            <a:r>
              <a:rPr lang="en-GB"/>
              <a:t>CABOTO in Dallas - CONFIDENTIAL</a:t>
            </a:r>
            <a:endParaRPr lang="en-US"/>
          </a:p>
        </p:txBody>
      </p:sp>
      <p:sp>
        <p:nvSpPr>
          <p:cNvPr id="4" name="Date Placeholder 3"/>
          <p:cNvSpPr>
            <a:spLocks noGrp="1"/>
          </p:cNvSpPr>
          <p:nvPr>
            <p:ph type="dt" sz="half" idx="2"/>
          </p:nvPr>
        </p:nvSpPr>
        <p:spPr>
          <a:xfrm rot="16200000">
            <a:off x="7856152" y="1188720"/>
            <a:ext cx="1828799" cy="365760"/>
          </a:xfrm>
          <a:prstGeom prst="rect">
            <a:avLst/>
          </a:prstGeom>
        </p:spPr>
        <p:txBody>
          <a:bodyPr vert="horz" lIns="68580" tIns="34290" rIns="68580" bIns="34290" rtlCol="0" anchor="ctr"/>
          <a:lstStyle>
            <a:lvl1pPr algn="l">
              <a:defRPr sz="900">
                <a:solidFill>
                  <a:schemeClr val="bg2"/>
                </a:solidFill>
              </a:defRPr>
            </a:lvl1pPr>
          </a:lstStyle>
          <a:p>
            <a:r>
              <a:rPr lang="en-US"/>
              <a:t>13/10/2015</a:t>
            </a: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p:txStyles>
    <p:titleStyle>
      <a:lvl1pPr algn="l" defTabSz="685800" rtl="0" eaLnBrk="1" latinLnBrk="0" hangingPunct="1">
        <a:spcBef>
          <a:spcPct val="0"/>
        </a:spcBef>
        <a:buNone/>
        <a:defRPr sz="3500" kern="1200" cap="none" spc="-75" baseline="0">
          <a:ln>
            <a:noFill/>
          </a:ln>
          <a:solidFill>
            <a:schemeClr val="tx2"/>
          </a:solidFill>
          <a:effectLst/>
          <a:latin typeface="+mj-lt"/>
          <a:ea typeface="+mj-ea"/>
          <a:cs typeface="+mj-cs"/>
        </a:defRPr>
      </a:lvl1pPr>
    </p:titleStyle>
    <p:bodyStyle>
      <a:lvl1pPr marL="257175" indent="-171450" algn="l" defTabSz="685800" rtl="0" eaLnBrk="1" latinLnBrk="0" hangingPunct="1">
        <a:spcBef>
          <a:spcPct val="20000"/>
        </a:spcBef>
        <a:buClr>
          <a:schemeClr val="accent1"/>
        </a:buClr>
        <a:buFont typeface="Arial" pitchFamily="34" charset="0"/>
        <a:buChar char="•"/>
        <a:defRPr sz="170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10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10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10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10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1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66072" y="4679112"/>
            <a:ext cx="2065310" cy="242976"/>
          </a:xfrm>
          <a:prstGeom prst="rect">
            <a:avLst/>
          </a:prstGeom>
        </p:spPr>
        <p:txBody>
          <a:bodyPr vert="horz" lIns="68580" tIns="34290" rIns="68580" bIns="34290" rtlCol="0" anchor="ctr"/>
          <a:lstStyle>
            <a:lvl1pPr algn="r">
              <a:defRPr sz="800">
                <a:solidFill>
                  <a:schemeClr val="tx1">
                    <a:alpha val="70000"/>
                  </a:schemeClr>
                </a:solidFill>
              </a:defRPr>
            </a:lvl1pPr>
          </a:lstStyle>
          <a:p>
            <a:r>
              <a:rPr lang="en-US"/>
              <a:t>13/10/2015</a:t>
            </a:r>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68580" tIns="34290" rIns="68580" bIns="34290" rtlCol="0" anchor="ctr"/>
          <a:lstStyle>
            <a:lvl1pPr algn="l">
              <a:defRPr sz="800">
                <a:solidFill>
                  <a:schemeClr val="tx1">
                    <a:alpha val="70000"/>
                  </a:schemeClr>
                </a:solidFill>
              </a:defRPr>
            </a:lvl1pPr>
          </a:lstStyle>
          <a:p>
            <a:r>
              <a:rPr lang="en-GB"/>
              <a:t>CABOTO in Dallas - CONFIDENTIAL</a:t>
            </a:r>
            <a:endParaRPr lang="en-US"/>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3716" tIns="34290" rIns="13716" bIns="34290" rtlCol="0" anchor="ctr">
            <a:noAutofit/>
          </a:bodyPr>
          <a:lstStyle>
            <a:lvl1pPr algn="ctr">
              <a:defRPr sz="800" spc="0" baseline="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27395807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40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620000"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0"/>
            <a:ext cx="7620000"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8458200" y="4114800"/>
            <a:ext cx="685800"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4"/>
          </p:nvPr>
        </p:nvSpPr>
        <p:spPr>
          <a:xfrm>
            <a:off x="8531788" y="4236720"/>
            <a:ext cx="548640" cy="297180"/>
          </a:xfrm>
          <a:prstGeom prst="bracketPair">
            <a:avLst>
              <a:gd name="adj" fmla="val 17949"/>
            </a:avLst>
          </a:prstGeom>
          <a:ln w="19050">
            <a:solidFill>
              <a:srgbClr val="FFFFFF"/>
            </a:solidFill>
          </a:ln>
        </p:spPr>
        <p:txBody>
          <a:bodyPr vert="horz" lIns="0" tIns="0" rIns="0" bIns="0" rtlCol="0" anchor="ctr"/>
          <a:lstStyle>
            <a:lvl1pPr algn="ctr">
              <a:defRPr sz="1350">
                <a:solidFill>
                  <a:srgbClr val="FFFFFF"/>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rot="16200000">
            <a:off x="7882821" y="2990850"/>
            <a:ext cx="1775461" cy="365760"/>
          </a:xfrm>
          <a:prstGeom prst="rect">
            <a:avLst/>
          </a:prstGeom>
        </p:spPr>
        <p:txBody>
          <a:bodyPr vert="horz" lIns="91440" tIns="45720" rIns="91440" bIns="45720" rtlCol="0" anchor="ctr"/>
          <a:lstStyle>
            <a:lvl1pPr algn="r">
              <a:defRPr sz="900">
                <a:solidFill>
                  <a:schemeClr val="bg2"/>
                </a:solidFill>
              </a:defRPr>
            </a:lvl1pPr>
          </a:lstStyle>
          <a:p>
            <a:r>
              <a:rPr lang="en-GB"/>
              <a:t>CABOTO in Dallas - CONFIDENTIAL</a:t>
            </a:r>
            <a:endParaRPr lang="en-US"/>
          </a:p>
        </p:txBody>
      </p:sp>
      <p:sp>
        <p:nvSpPr>
          <p:cNvPr id="4" name="Date Placeholder 3"/>
          <p:cNvSpPr>
            <a:spLocks noGrp="1"/>
          </p:cNvSpPr>
          <p:nvPr>
            <p:ph type="dt" sz="half" idx="2"/>
          </p:nvPr>
        </p:nvSpPr>
        <p:spPr>
          <a:xfrm rot="16200000">
            <a:off x="7856152" y="1188720"/>
            <a:ext cx="1828799" cy="365760"/>
          </a:xfrm>
          <a:prstGeom prst="rect">
            <a:avLst/>
          </a:prstGeom>
        </p:spPr>
        <p:txBody>
          <a:bodyPr vert="horz" lIns="91440" tIns="45720" rIns="91440" bIns="45720" rtlCol="0" anchor="ctr"/>
          <a:lstStyle>
            <a:lvl1pPr algn="l">
              <a:defRPr sz="900">
                <a:solidFill>
                  <a:schemeClr val="bg2"/>
                </a:solidFill>
              </a:defRPr>
            </a:lvl1pPr>
          </a:lstStyle>
          <a:p>
            <a:r>
              <a:rPr lang="en-US"/>
              <a:t>13/10/2015</a:t>
            </a:r>
          </a:p>
        </p:txBody>
      </p:sp>
    </p:spTree>
    <p:extLst>
      <p:ext uri="{BB962C8B-B14F-4D97-AF65-F5344CB8AC3E}">
        <p14:creationId xmlns:p14="http://schemas.microsoft.com/office/powerpoint/2010/main" xmlns="" val="101209121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hdr="0"/>
  <p:txStyles>
    <p:titleStyle>
      <a:lvl1pPr algn="l" defTabSz="685800" rtl="0" eaLnBrk="1" latinLnBrk="0" hangingPunct="1">
        <a:spcBef>
          <a:spcPct val="0"/>
        </a:spcBef>
        <a:buNone/>
        <a:defRPr sz="3450" kern="1200" cap="none" spc="-75" baseline="0">
          <a:ln>
            <a:noFill/>
          </a:ln>
          <a:solidFill>
            <a:schemeClr val="tx2"/>
          </a:solidFill>
          <a:effectLst/>
          <a:latin typeface="+mj-lt"/>
          <a:ea typeface="+mj-ea"/>
          <a:cs typeface="+mj-cs"/>
        </a:defRPr>
      </a:lvl1pPr>
    </p:titleStyle>
    <p:body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0" y="205221"/>
            <a:ext cx="8223840" cy="855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Kliknij, aby edytować format tekstu tytułu</a:t>
            </a:r>
          </a:p>
        </p:txBody>
      </p:sp>
      <p:sp>
        <p:nvSpPr>
          <p:cNvPr id="1026" name="Rectangle 2"/>
          <p:cNvSpPr>
            <a:spLocks noGrp="1" noChangeArrowheads="1"/>
          </p:cNvSpPr>
          <p:nvPr>
            <p:ph type="body" idx="1"/>
          </p:nvPr>
        </p:nvSpPr>
        <p:spPr bwMode="auto">
          <a:xfrm>
            <a:off x="456480" y="1203247"/>
            <a:ext cx="8225280" cy="29800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56880" rIns="0" bIns="0" numCol="1" anchor="t" anchorCtr="0" compatLnSpc="1">
            <a:prstTxWarp prst="textNoShape">
              <a:avLst/>
            </a:prstTxWarp>
          </a:bodyPr>
          <a:lstStyle/>
          <a:p>
            <a:pPr lvl="0"/>
            <a:r>
              <a:rPr lang="en-GB" altLang="fr-FR" smtClean="0"/>
              <a:t>Kliknij, aby edytować format tekstu konspektu</a:t>
            </a:r>
          </a:p>
          <a:p>
            <a:pPr lvl="1"/>
            <a:r>
              <a:rPr lang="en-GB" altLang="fr-FR" smtClean="0"/>
              <a:t>Drugi poziom konspektu</a:t>
            </a:r>
          </a:p>
          <a:p>
            <a:pPr lvl="2"/>
            <a:r>
              <a:rPr lang="en-GB" altLang="fr-FR" smtClean="0"/>
              <a:t>Trzeci poziom konspektu</a:t>
            </a:r>
          </a:p>
          <a:p>
            <a:pPr lvl="3"/>
            <a:r>
              <a:rPr lang="en-GB" altLang="fr-FR" smtClean="0"/>
              <a:t>Czwarty poziom konspektu</a:t>
            </a:r>
          </a:p>
          <a:p>
            <a:pPr lvl="4"/>
            <a:r>
              <a:rPr lang="en-GB" altLang="fr-FR" smtClean="0"/>
              <a:t>Piąty poziom konspektu</a:t>
            </a:r>
          </a:p>
          <a:p>
            <a:pPr lvl="4"/>
            <a:r>
              <a:rPr lang="en-GB" altLang="fr-FR" smtClean="0"/>
              <a:t>Szósty poziom konspektu</a:t>
            </a:r>
          </a:p>
          <a:p>
            <a:pPr lvl="4"/>
            <a:r>
              <a:rPr lang="en-GB" altLang="fr-FR" smtClean="0"/>
              <a:t>Siódmy poziom konspektu</a:t>
            </a:r>
          </a:p>
        </p:txBody>
      </p:sp>
    </p:spTree>
    <p:extLst>
      <p:ext uri="{BB962C8B-B14F-4D97-AF65-F5344CB8AC3E}">
        <p14:creationId xmlns:p14="http://schemas.microsoft.com/office/powerpoint/2010/main" xmlns="" val="231806347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305679" rtl="0" fontAlgn="base">
        <a:lnSpc>
          <a:spcPct val="93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505503" indent="-194424"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2pPr>
      <a:lvl3pPr marL="777697"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3pPr>
      <a:lvl4pPr marL="1088776"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4pPr>
      <a:lvl5pPr marL="1399855"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5pPr>
      <a:lvl6pPr marL="1710934"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6pPr>
      <a:lvl7pPr marL="2022013"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7pPr>
      <a:lvl8pPr marL="2333092"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8pPr>
      <a:lvl9pPr marL="2644170"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9pPr>
    </p:titleStyle>
    <p:bodyStyle>
      <a:lvl1pPr marL="233309" indent="-233309" algn="l" defTabSz="305679" rtl="0" fontAlgn="base">
        <a:lnSpc>
          <a:spcPct val="84000"/>
        </a:lnSpc>
        <a:spcBef>
          <a:spcPts val="970"/>
        </a:spcBef>
        <a:spcAft>
          <a:spcPct val="0"/>
        </a:spcAft>
        <a:buClr>
          <a:srgbClr val="000000"/>
        </a:buClr>
        <a:buSzPct val="100000"/>
        <a:buFont typeface="Times New Roman" panose="02020603050405020304" pitchFamily="18" charset="0"/>
        <a:defRPr sz="1905" kern="1200">
          <a:solidFill>
            <a:srgbClr val="000000"/>
          </a:solidFill>
          <a:latin typeface="+mn-lt"/>
          <a:ea typeface="+mn-ea"/>
          <a:cs typeface="+mn-cs"/>
        </a:defRPr>
      </a:lvl1pPr>
      <a:lvl2pPr marL="505503" indent="-194424" algn="l" defTabSz="305679" rtl="0" fontAlgn="base">
        <a:lnSpc>
          <a:spcPct val="84000"/>
        </a:lnSpc>
        <a:spcBef>
          <a:spcPts val="774"/>
        </a:spcBef>
        <a:spcAft>
          <a:spcPct val="0"/>
        </a:spcAft>
        <a:buClr>
          <a:srgbClr val="000000"/>
        </a:buClr>
        <a:buSzPct val="100000"/>
        <a:buFont typeface="Times New Roman" panose="02020603050405020304" pitchFamily="18" charset="0"/>
        <a:defRPr sz="1361" kern="1200">
          <a:solidFill>
            <a:srgbClr val="000000"/>
          </a:solidFill>
          <a:latin typeface="+mn-lt"/>
          <a:ea typeface="+mn-ea"/>
          <a:cs typeface="+mn-cs"/>
        </a:defRPr>
      </a:lvl2pPr>
      <a:lvl3pPr marL="777697" indent="-155539" algn="l" defTabSz="305679" rtl="0" fontAlgn="base">
        <a:lnSpc>
          <a:spcPct val="84000"/>
        </a:lnSpc>
        <a:spcBef>
          <a:spcPts val="578"/>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088776" indent="-155539" algn="l" defTabSz="305679" rtl="0" fontAlgn="base">
        <a:lnSpc>
          <a:spcPct val="84000"/>
        </a:lnSpc>
        <a:spcBef>
          <a:spcPts val="391"/>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1399855" indent="-155539" algn="l" defTabSz="305679" rtl="0" fontAlgn="base">
        <a:lnSpc>
          <a:spcPct val="84000"/>
        </a:lnSpc>
        <a:spcBef>
          <a:spcPts val="196"/>
        </a:spcBef>
        <a:spcAft>
          <a:spcPct val="0"/>
        </a:spcAft>
        <a:buClr>
          <a:srgbClr val="000000"/>
        </a:buClr>
        <a:buSzPct val="100000"/>
        <a:buFont typeface="Times New Roman" panose="02020603050405020304" pitchFamily="18" charset="0"/>
        <a:defRPr sz="1361" kern="1200">
          <a:solidFill>
            <a:srgbClr val="000000"/>
          </a:solidFill>
          <a:latin typeface="+mn-lt"/>
          <a:ea typeface="+mn-ea"/>
          <a:cs typeface="+mn-cs"/>
        </a:defRPr>
      </a:lvl5pPr>
      <a:lvl6pPr marL="1710934" indent="-155539" algn="l" defTabSz="622158" rtl="0" eaLnBrk="1" latinLnBrk="0" hangingPunct="1">
        <a:lnSpc>
          <a:spcPct val="90000"/>
        </a:lnSpc>
        <a:spcBef>
          <a:spcPts val="340"/>
        </a:spcBef>
        <a:buFont typeface="Arial" panose="020B0604020202020204" pitchFamily="34" charset="0"/>
        <a:buChar char="•"/>
        <a:defRPr sz="1225" kern="1200">
          <a:solidFill>
            <a:schemeClr val="tx1"/>
          </a:solidFill>
          <a:latin typeface="+mn-lt"/>
          <a:ea typeface="+mn-ea"/>
          <a:cs typeface="+mn-cs"/>
        </a:defRPr>
      </a:lvl6pPr>
      <a:lvl7pPr marL="2022013" indent="-155539" algn="l" defTabSz="622158" rtl="0" eaLnBrk="1" latinLnBrk="0" hangingPunct="1">
        <a:lnSpc>
          <a:spcPct val="90000"/>
        </a:lnSpc>
        <a:spcBef>
          <a:spcPts val="340"/>
        </a:spcBef>
        <a:buFont typeface="Arial" panose="020B0604020202020204" pitchFamily="34" charset="0"/>
        <a:buChar char="•"/>
        <a:defRPr sz="1225" kern="1200">
          <a:solidFill>
            <a:schemeClr val="tx1"/>
          </a:solidFill>
          <a:latin typeface="+mn-lt"/>
          <a:ea typeface="+mn-ea"/>
          <a:cs typeface="+mn-cs"/>
        </a:defRPr>
      </a:lvl7pPr>
      <a:lvl8pPr marL="2333092" indent="-155539" algn="l" defTabSz="622158" rtl="0" eaLnBrk="1" latinLnBrk="0" hangingPunct="1">
        <a:lnSpc>
          <a:spcPct val="90000"/>
        </a:lnSpc>
        <a:spcBef>
          <a:spcPts val="340"/>
        </a:spcBef>
        <a:buFont typeface="Arial" panose="020B0604020202020204" pitchFamily="34" charset="0"/>
        <a:buChar char="•"/>
        <a:defRPr sz="1225" kern="1200">
          <a:solidFill>
            <a:schemeClr val="tx1"/>
          </a:solidFill>
          <a:latin typeface="+mn-lt"/>
          <a:ea typeface="+mn-ea"/>
          <a:cs typeface="+mn-cs"/>
        </a:defRPr>
      </a:lvl8pPr>
      <a:lvl9pPr marL="2644170" indent="-155539" algn="l" defTabSz="622158" rtl="0" eaLnBrk="1" latinLnBrk="0" hangingPunct="1">
        <a:lnSpc>
          <a:spcPct val="90000"/>
        </a:lnSpc>
        <a:spcBef>
          <a:spcPts val="340"/>
        </a:spcBef>
        <a:buFont typeface="Arial" panose="020B0604020202020204" pitchFamily="34" charset="0"/>
        <a:buChar char="•"/>
        <a:defRPr sz="1225" kern="1200">
          <a:solidFill>
            <a:schemeClr val="tx1"/>
          </a:solidFill>
          <a:latin typeface="+mn-lt"/>
          <a:ea typeface="+mn-ea"/>
          <a:cs typeface="+mn-cs"/>
        </a:defRPr>
      </a:lvl9pPr>
    </p:bodyStyle>
    <p:otherStyle>
      <a:defPPr>
        <a:defRPr lang="fr-FR"/>
      </a:defPPr>
      <a:lvl1pPr marL="0" algn="l" defTabSz="622158" rtl="0" eaLnBrk="1" latinLnBrk="0" hangingPunct="1">
        <a:defRPr sz="1225" kern="1200">
          <a:solidFill>
            <a:schemeClr val="tx1"/>
          </a:solidFill>
          <a:latin typeface="+mn-lt"/>
          <a:ea typeface="+mn-ea"/>
          <a:cs typeface="+mn-cs"/>
        </a:defRPr>
      </a:lvl1pPr>
      <a:lvl2pPr marL="311079" algn="l" defTabSz="622158" rtl="0" eaLnBrk="1" latinLnBrk="0" hangingPunct="1">
        <a:defRPr sz="1225" kern="1200">
          <a:solidFill>
            <a:schemeClr val="tx1"/>
          </a:solidFill>
          <a:latin typeface="+mn-lt"/>
          <a:ea typeface="+mn-ea"/>
          <a:cs typeface="+mn-cs"/>
        </a:defRPr>
      </a:lvl2pPr>
      <a:lvl3pPr marL="622158" algn="l" defTabSz="622158" rtl="0" eaLnBrk="1" latinLnBrk="0" hangingPunct="1">
        <a:defRPr sz="1225" kern="1200">
          <a:solidFill>
            <a:schemeClr val="tx1"/>
          </a:solidFill>
          <a:latin typeface="+mn-lt"/>
          <a:ea typeface="+mn-ea"/>
          <a:cs typeface="+mn-cs"/>
        </a:defRPr>
      </a:lvl3pPr>
      <a:lvl4pPr marL="933237" algn="l" defTabSz="622158" rtl="0" eaLnBrk="1" latinLnBrk="0" hangingPunct="1">
        <a:defRPr sz="1225" kern="1200">
          <a:solidFill>
            <a:schemeClr val="tx1"/>
          </a:solidFill>
          <a:latin typeface="+mn-lt"/>
          <a:ea typeface="+mn-ea"/>
          <a:cs typeface="+mn-cs"/>
        </a:defRPr>
      </a:lvl4pPr>
      <a:lvl5pPr marL="1244316" algn="l" defTabSz="622158" rtl="0" eaLnBrk="1" latinLnBrk="0" hangingPunct="1">
        <a:defRPr sz="1225" kern="1200">
          <a:solidFill>
            <a:schemeClr val="tx1"/>
          </a:solidFill>
          <a:latin typeface="+mn-lt"/>
          <a:ea typeface="+mn-ea"/>
          <a:cs typeface="+mn-cs"/>
        </a:defRPr>
      </a:lvl5pPr>
      <a:lvl6pPr marL="1555394" algn="l" defTabSz="622158" rtl="0" eaLnBrk="1" latinLnBrk="0" hangingPunct="1">
        <a:defRPr sz="1225" kern="1200">
          <a:solidFill>
            <a:schemeClr val="tx1"/>
          </a:solidFill>
          <a:latin typeface="+mn-lt"/>
          <a:ea typeface="+mn-ea"/>
          <a:cs typeface="+mn-cs"/>
        </a:defRPr>
      </a:lvl6pPr>
      <a:lvl7pPr marL="1866473" algn="l" defTabSz="622158" rtl="0" eaLnBrk="1" latinLnBrk="0" hangingPunct="1">
        <a:defRPr sz="1225" kern="1200">
          <a:solidFill>
            <a:schemeClr val="tx1"/>
          </a:solidFill>
          <a:latin typeface="+mn-lt"/>
          <a:ea typeface="+mn-ea"/>
          <a:cs typeface="+mn-cs"/>
        </a:defRPr>
      </a:lvl7pPr>
      <a:lvl8pPr marL="2177552" algn="l" defTabSz="622158" rtl="0" eaLnBrk="1" latinLnBrk="0" hangingPunct="1">
        <a:defRPr sz="1225" kern="1200">
          <a:solidFill>
            <a:schemeClr val="tx1"/>
          </a:solidFill>
          <a:latin typeface="+mn-lt"/>
          <a:ea typeface="+mn-ea"/>
          <a:cs typeface="+mn-cs"/>
        </a:defRPr>
      </a:lvl8pPr>
      <a:lvl9pPr marL="2488631" algn="l" defTabSz="622158" rtl="0" eaLnBrk="1" latinLnBrk="0" hangingPunct="1">
        <a:defRPr sz="12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6480" y="205221"/>
            <a:ext cx="8225280" cy="855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Kliknij, aby edytować format tekstu tytułu</a:t>
            </a:r>
          </a:p>
        </p:txBody>
      </p:sp>
      <p:sp>
        <p:nvSpPr>
          <p:cNvPr id="2050" name="Rectangle 2"/>
          <p:cNvSpPr>
            <a:spLocks noGrp="1" noChangeArrowheads="1"/>
          </p:cNvSpPr>
          <p:nvPr>
            <p:ph type="body" idx="1"/>
          </p:nvPr>
        </p:nvSpPr>
        <p:spPr bwMode="auto">
          <a:xfrm>
            <a:off x="456480" y="1203247"/>
            <a:ext cx="8225280" cy="29800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56880" rIns="0" bIns="0" numCol="1" anchor="t" anchorCtr="0" compatLnSpc="1">
            <a:prstTxWarp prst="textNoShape">
              <a:avLst/>
            </a:prstTxWarp>
          </a:bodyPr>
          <a:lstStyle/>
          <a:p>
            <a:pPr lvl="0"/>
            <a:r>
              <a:rPr lang="en-GB" altLang="fr-FR" smtClean="0"/>
              <a:t>Kliknij, aby edytować format tekstu konspektu</a:t>
            </a:r>
          </a:p>
          <a:p>
            <a:pPr lvl="1"/>
            <a:r>
              <a:rPr lang="en-GB" altLang="fr-FR" smtClean="0"/>
              <a:t>Drugi poziom konspektu</a:t>
            </a:r>
          </a:p>
          <a:p>
            <a:pPr lvl="2"/>
            <a:r>
              <a:rPr lang="en-GB" altLang="fr-FR" smtClean="0"/>
              <a:t>Trzeci poziom konspektu</a:t>
            </a:r>
          </a:p>
          <a:p>
            <a:pPr lvl="3"/>
            <a:r>
              <a:rPr lang="en-GB" altLang="fr-FR" smtClean="0"/>
              <a:t>Czwarty poziom konspektu</a:t>
            </a:r>
          </a:p>
          <a:p>
            <a:pPr lvl="4"/>
            <a:r>
              <a:rPr lang="en-GB" altLang="fr-FR" smtClean="0"/>
              <a:t>Piąty poziom konspektu</a:t>
            </a:r>
          </a:p>
          <a:p>
            <a:pPr lvl="4"/>
            <a:r>
              <a:rPr lang="en-GB" altLang="fr-FR" smtClean="0"/>
              <a:t>Szósty poziom konspektu</a:t>
            </a:r>
          </a:p>
          <a:p>
            <a:pPr lvl="4"/>
            <a:r>
              <a:rPr lang="en-GB" altLang="fr-FR" smtClean="0"/>
              <a:t>Siódmy poziom konspektu</a:t>
            </a:r>
          </a:p>
        </p:txBody>
      </p:sp>
    </p:spTree>
    <p:extLst>
      <p:ext uri="{BB962C8B-B14F-4D97-AF65-F5344CB8AC3E}">
        <p14:creationId xmlns:p14="http://schemas.microsoft.com/office/powerpoint/2010/main" xmlns="" val="153071649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defTabSz="305679" rtl="0" fontAlgn="base">
        <a:lnSpc>
          <a:spcPct val="93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505503" indent="-194424"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2pPr>
      <a:lvl3pPr marL="777697"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3pPr>
      <a:lvl4pPr marL="1088776"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4pPr>
      <a:lvl5pPr marL="1399855"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5pPr>
      <a:lvl6pPr marL="1710934"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6pPr>
      <a:lvl7pPr marL="2022013"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7pPr>
      <a:lvl8pPr marL="2333092"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8pPr>
      <a:lvl9pPr marL="2644170" indent="-155539" algn="l" defTabSz="305679"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9pPr>
    </p:titleStyle>
    <p:bodyStyle>
      <a:lvl1pPr marL="233309" indent="-233309" algn="l" defTabSz="305679" rtl="0" fontAlgn="base">
        <a:lnSpc>
          <a:spcPct val="84000"/>
        </a:lnSpc>
        <a:spcBef>
          <a:spcPts val="970"/>
        </a:spcBef>
        <a:spcAft>
          <a:spcPct val="0"/>
        </a:spcAft>
        <a:buClr>
          <a:srgbClr val="000000"/>
        </a:buClr>
        <a:buSzPct val="100000"/>
        <a:buFont typeface="Times New Roman" panose="02020603050405020304" pitchFamily="18" charset="0"/>
        <a:defRPr sz="1905" kern="1200">
          <a:solidFill>
            <a:srgbClr val="000000"/>
          </a:solidFill>
          <a:latin typeface="+mn-lt"/>
          <a:ea typeface="+mn-ea"/>
          <a:cs typeface="+mn-cs"/>
        </a:defRPr>
      </a:lvl1pPr>
      <a:lvl2pPr marL="505503" indent="-194424" algn="l" defTabSz="305679" rtl="0" fontAlgn="base">
        <a:lnSpc>
          <a:spcPct val="84000"/>
        </a:lnSpc>
        <a:spcBef>
          <a:spcPts val="774"/>
        </a:spcBef>
        <a:spcAft>
          <a:spcPct val="0"/>
        </a:spcAft>
        <a:buClr>
          <a:srgbClr val="000000"/>
        </a:buClr>
        <a:buSzPct val="100000"/>
        <a:buFont typeface="Times New Roman" panose="02020603050405020304" pitchFamily="18" charset="0"/>
        <a:defRPr sz="1361" kern="1200">
          <a:solidFill>
            <a:srgbClr val="000000"/>
          </a:solidFill>
          <a:latin typeface="+mn-lt"/>
          <a:ea typeface="+mn-ea"/>
          <a:cs typeface="+mn-cs"/>
        </a:defRPr>
      </a:lvl2pPr>
      <a:lvl3pPr marL="777697" indent="-155539" algn="l" defTabSz="305679" rtl="0" fontAlgn="base">
        <a:lnSpc>
          <a:spcPct val="84000"/>
        </a:lnSpc>
        <a:spcBef>
          <a:spcPts val="578"/>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088776" indent="-155539" algn="l" defTabSz="305679" rtl="0" fontAlgn="base">
        <a:lnSpc>
          <a:spcPct val="84000"/>
        </a:lnSpc>
        <a:spcBef>
          <a:spcPts val="391"/>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1399855" indent="-155539" algn="l" defTabSz="305679" rtl="0" fontAlgn="base">
        <a:lnSpc>
          <a:spcPct val="84000"/>
        </a:lnSpc>
        <a:spcBef>
          <a:spcPts val="196"/>
        </a:spcBef>
        <a:spcAft>
          <a:spcPct val="0"/>
        </a:spcAft>
        <a:buClr>
          <a:srgbClr val="000000"/>
        </a:buClr>
        <a:buSzPct val="100000"/>
        <a:buFont typeface="Times New Roman" panose="02020603050405020304" pitchFamily="18" charset="0"/>
        <a:defRPr sz="1361" kern="1200">
          <a:solidFill>
            <a:srgbClr val="000000"/>
          </a:solidFill>
          <a:latin typeface="+mn-lt"/>
          <a:ea typeface="+mn-ea"/>
          <a:cs typeface="+mn-cs"/>
        </a:defRPr>
      </a:lvl5pPr>
      <a:lvl6pPr marL="1710934" indent="-155539" algn="l" defTabSz="622158" rtl="0" eaLnBrk="1" latinLnBrk="0" hangingPunct="1">
        <a:lnSpc>
          <a:spcPct val="90000"/>
        </a:lnSpc>
        <a:spcBef>
          <a:spcPts val="340"/>
        </a:spcBef>
        <a:buFont typeface="Arial" panose="020B0604020202020204" pitchFamily="34" charset="0"/>
        <a:buChar char="•"/>
        <a:defRPr sz="1225" kern="1200">
          <a:solidFill>
            <a:schemeClr val="tx1"/>
          </a:solidFill>
          <a:latin typeface="+mn-lt"/>
          <a:ea typeface="+mn-ea"/>
          <a:cs typeface="+mn-cs"/>
        </a:defRPr>
      </a:lvl6pPr>
      <a:lvl7pPr marL="2022013" indent="-155539" algn="l" defTabSz="622158" rtl="0" eaLnBrk="1" latinLnBrk="0" hangingPunct="1">
        <a:lnSpc>
          <a:spcPct val="90000"/>
        </a:lnSpc>
        <a:spcBef>
          <a:spcPts val="340"/>
        </a:spcBef>
        <a:buFont typeface="Arial" panose="020B0604020202020204" pitchFamily="34" charset="0"/>
        <a:buChar char="•"/>
        <a:defRPr sz="1225" kern="1200">
          <a:solidFill>
            <a:schemeClr val="tx1"/>
          </a:solidFill>
          <a:latin typeface="+mn-lt"/>
          <a:ea typeface="+mn-ea"/>
          <a:cs typeface="+mn-cs"/>
        </a:defRPr>
      </a:lvl7pPr>
      <a:lvl8pPr marL="2333092" indent="-155539" algn="l" defTabSz="622158" rtl="0" eaLnBrk="1" latinLnBrk="0" hangingPunct="1">
        <a:lnSpc>
          <a:spcPct val="90000"/>
        </a:lnSpc>
        <a:spcBef>
          <a:spcPts val="340"/>
        </a:spcBef>
        <a:buFont typeface="Arial" panose="020B0604020202020204" pitchFamily="34" charset="0"/>
        <a:buChar char="•"/>
        <a:defRPr sz="1225" kern="1200">
          <a:solidFill>
            <a:schemeClr val="tx1"/>
          </a:solidFill>
          <a:latin typeface="+mn-lt"/>
          <a:ea typeface="+mn-ea"/>
          <a:cs typeface="+mn-cs"/>
        </a:defRPr>
      </a:lvl8pPr>
      <a:lvl9pPr marL="2644170" indent="-155539" algn="l" defTabSz="622158" rtl="0" eaLnBrk="1" latinLnBrk="0" hangingPunct="1">
        <a:lnSpc>
          <a:spcPct val="90000"/>
        </a:lnSpc>
        <a:spcBef>
          <a:spcPts val="340"/>
        </a:spcBef>
        <a:buFont typeface="Arial" panose="020B0604020202020204" pitchFamily="34" charset="0"/>
        <a:buChar char="•"/>
        <a:defRPr sz="1225" kern="1200">
          <a:solidFill>
            <a:schemeClr val="tx1"/>
          </a:solidFill>
          <a:latin typeface="+mn-lt"/>
          <a:ea typeface="+mn-ea"/>
          <a:cs typeface="+mn-cs"/>
        </a:defRPr>
      </a:lvl9pPr>
    </p:bodyStyle>
    <p:otherStyle>
      <a:defPPr>
        <a:defRPr lang="fr-FR"/>
      </a:defPPr>
      <a:lvl1pPr marL="0" algn="l" defTabSz="622158" rtl="0" eaLnBrk="1" latinLnBrk="0" hangingPunct="1">
        <a:defRPr sz="1225" kern="1200">
          <a:solidFill>
            <a:schemeClr val="tx1"/>
          </a:solidFill>
          <a:latin typeface="+mn-lt"/>
          <a:ea typeface="+mn-ea"/>
          <a:cs typeface="+mn-cs"/>
        </a:defRPr>
      </a:lvl1pPr>
      <a:lvl2pPr marL="311079" algn="l" defTabSz="622158" rtl="0" eaLnBrk="1" latinLnBrk="0" hangingPunct="1">
        <a:defRPr sz="1225" kern="1200">
          <a:solidFill>
            <a:schemeClr val="tx1"/>
          </a:solidFill>
          <a:latin typeface="+mn-lt"/>
          <a:ea typeface="+mn-ea"/>
          <a:cs typeface="+mn-cs"/>
        </a:defRPr>
      </a:lvl2pPr>
      <a:lvl3pPr marL="622158" algn="l" defTabSz="622158" rtl="0" eaLnBrk="1" latinLnBrk="0" hangingPunct="1">
        <a:defRPr sz="1225" kern="1200">
          <a:solidFill>
            <a:schemeClr val="tx1"/>
          </a:solidFill>
          <a:latin typeface="+mn-lt"/>
          <a:ea typeface="+mn-ea"/>
          <a:cs typeface="+mn-cs"/>
        </a:defRPr>
      </a:lvl3pPr>
      <a:lvl4pPr marL="933237" algn="l" defTabSz="622158" rtl="0" eaLnBrk="1" latinLnBrk="0" hangingPunct="1">
        <a:defRPr sz="1225" kern="1200">
          <a:solidFill>
            <a:schemeClr val="tx1"/>
          </a:solidFill>
          <a:latin typeface="+mn-lt"/>
          <a:ea typeface="+mn-ea"/>
          <a:cs typeface="+mn-cs"/>
        </a:defRPr>
      </a:lvl4pPr>
      <a:lvl5pPr marL="1244316" algn="l" defTabSz="622158" rtl="0" eaLnBrk="1" latinLnBrk="0" hangingPunct="1">
        <a:defRPr sz="1225" kern="1200">
          <a:solidFill>
            <a:schemeClr val="tx1"/>
          </a:solidFill>
          <a:latin typeface="+mn-lt"/>
          <a:ea typeface="+mn-ea"/>
          <a:cs typeface="+mn-cs"/>
        </a:defRPr>
      </a:lvl5pPr>
      <a:lvl6pPr marL="1555394" algn="l" defTabSz="622158" rtl="0" eaLnBrk="1" latinLnBrk="0" hangingPunct="1">
        <a:defRPr sz="1225" kern="1200">
          <a:solidFill>
            <a:schemeClr val="tx1"/>
          </a:solidFill>
          <a:latin typeface="+mn-lt"/>
          <a:ea typeface="+mn-ea"/>
          <a:cs typeface="+mn-cs"/>
        </a:defRPr>
      </a:lvl6pPr>
      <a:lvl7pPr marL="1866473" algn="l" defTabSz="622158" rtl="0" eaLnBrk="1" latinLnBrk="0" hangingPunct="1">
        <a:defRPr sz="1225" kern="1200">
          <a:solidFill>
            <a:schemeClr val="tx1"/>
          </a:solidFill>
          <a:latin typeface="+mn-lt"/>
          <a:ea typeface="+mn-ea"/>
          <a:cs typeface="+mn-cs"/>
        </a:defRPr>
      </a:lvl7pPr>
      <a:lvl8pPr marL="2177552" algn="l" defTabSz="622158" rtl="0" eaLnBrk="1" latinLnBrk="0" hangingPunct="1">
        <a:defRPr sz="1225" kern="1200">
          <a:solidFill>
            <a:schemeClr val="tx1"/>
          </a:solidFill>
          <a:latin typeface="+mn-lt"/>
          <a:ea typeface="+mn-ea"/>
          <a:cs typeface="+mn-cs"/>
        </a:defRPr>
      </a:lvl8pPr>
      <a:lvl9pPr marL="2488631" algn="l" defTabSz="622158" rtl="0" eaLnBrk="1" latinLnBrk="0" hangingPunct="1">
        <a:defRPr sz="12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jpeg"/><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comments" Target="../comments/comment1.xml"/><Relationship Id="rId4" Type="http://schemas.openxmlformats.org/officeDocument/2006/relationships/image" Target="../media/image39.jpe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28.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52.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5.jpeg"/><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66.pn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4.png"/><Relationship Id="rId1" Type="http://schemas.openxmlformats.org/officeDocument/2006/relationships/slideLayout" Target="../slideLayouts/slideLayout18.xm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604" y="1779662"/>
            <a:ext cx="7543800" cy="1945481"/>
          </a:xfrm>
        </p:spPr>
        <p:txBody>
          <a:bodyPr/>
          <a:lstStyle/>
          <a:p>
            <a:r>
              <a:rPr lang="sr-Latn-RS" dirty="0" smtClean="0"/>
              <a:t>In</a:t>
            </a:r>
            <a:r>
              <a:rPr lang="fr-FR" dirty="0"/>
              <a:t>n</a:t>
            </a:r>
            <a:r>
              <a:rPr lang="sr-Latn-RS" dirty="0" smtClean="0"/>
              <a:t>ovative </a:t>
            </a:r>
            <a:r>
              <a:rPr lang="sr-Latn-RS" dirty="0"/>
              <a:t>Charge Breeding Techniques (ICBT)</a:t>
            </a:r>
            <a:endParaRPr lang="fr-FR" dirty="0"/>
          </a:p>
        </p:txBody>
      </p:sp>
      <p:sp>
        <p:nvSpPr>
          <p:cNvPr id="3" name="Subtitle 2"/>
          <p:cNvSpPr>
            <a:spLocks noGrp="1"/>
          </p:cNvSpPr>
          <p:nvPr>
            <p:ph type="subTitle" idx="1"/>
          </p:nvPr>
        </p:nvSpPr>
        <p:spPr>
          <a:xfrm>
            <a:off x="683568" y="3939902"/>
            <a:ext cx="5688632" cy="800100"/>
          </a:xfrm>
        </p:spPr>
        <p:txBody>
          <a:bodyPr/>
          <a:lstStyle/>
          <a:p>
            <a:r>
              <a:rPr lang="fr-FR" u="sng" dirty="0" err="1" smtClean="0"/>
              <a:t>P.Ujić</a:t>
            </a:r>
            <a:r>
              <a:rPr lang="fr-FR" u="sng" dirty="0"/>
              <a:t>,</a:t>
            </a:r>
            <a:r>
              <a:rPr lang="fr-FR" dirty="0"/>
              <a:t> F.J.C. Wenander, L. </a:t>
            </a:r>
            <a:r>
              <a:rPr lang="fr-FR" dirty="0" err="1"/>
              <a:t>Standylo</a:t>
            </a:r>
            <a:r>
              <a:rPr lang="fr-FR" dirty="0"/>
              <a:t>, P. Delahaye, Y. Blumenfeld</a:t>
            </a:r>
            <a:r>
              <a:rPr lang="fr-FR" dirty="0" smtClean="0"/>
              <a:t>,</a:t>
            </a:r>
            <a:r>
              <a:rPr lang="fr-FR" dirty="0"/>
              <a:t> J.F. Cam, </a:t>
            </a:r>
            <a:r>
              <a:rPr lang="fr-FR" dirty="0" smtClean="0"/>
              <a:t>J</a:t>
            </a:r>
            <a:r>
              <a:rPr lang="fr-FR" dirty="0"/>
              <a:t>. </a:t>
            </a:r>
            <a:r>
              <a:rPr lang="fr-FR" dirty="0" err="1" smtClean="0"/>
              <a:t>Choinski</a:t>
            </a:r>
            <a:r>
              <a:rPr lang="fr-FR" dirty="0" smtClean="0"/>
              <a:t>, B-M</a:t>
            </a:r>
            <a:r>
              <a:rPr lang="fr-FR" dirty="0"/>
              <a:t>. Retailleau, </a:t>
            </a:r>
            <a:r>
              <a:rPr lang="fr-FR" dirty="0" err="1"/>
              <a:t>E.Traykov</a:t>
            </a:r>
            <a:r>
              <a:rPr lang="fr-FR" dirty="0"/>
              <a:t>, </a:t>
            </a:r>
          </a:p>
        </p:txBody>
      </p:sp>
      <p:pic>
        <p:nvPicPr>
          <p:cNvPr id="4" name="Picture 3">
            <a:extLst>
              <a:ext uri="{FF2B5EF4-FFF2-40B4-BE49-F238E27FC236}">
                <a16:creationId xmlns:a16="http://schemas.microsoft.com/office/drawing/2014/main" xmlns="" id="{15C34BC6-F7EC-4E76-B520-84AC03C8452C}"/>
              </a:ext>
            </a:extLst>
          </p:cNvPr>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6651566" y="364165"/>
            <a:ext cx="1444838" cy="574323"/>
          </a:xfrm>
          <a:prstGeom prst="rect">
            <a:avLst/>
          </a:prstGeom>
        </p:spPr>
      </p:pic>
      <p:pic>
        <p:nvPicPr>
          <p:cNvPr id="5" name="Picture 4">
            <a:extLst>
              <a:ext uri="{FF2B5EF4-FFF2-40B4-BE49-F238E27FC236}">
                <a16:creationId xmlns:a16="http://schemas.microsoft.com/office/drawing/2014/main" xmlns="" id="{26A3D574-920B-4A8E-BAE3-358A0D10C76D}"/>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5675577" y="371924"/>
            <a:ext cx="866127" cy="575975"/>
          </a:xfrm>
          <a:prstGeom prst="rect">
            <a:avLst/>
          </a:prstGeom>
        </p:spPr>
      </p:pic>
      <p:pic>
        <p:nvPicPr>
          <p:cNvPr id="6" name="Picture 5">
            <a:extLst>
              <a:ext uri="{FF2B5EF4-FFF2-40B4-BE49-F238E27FC236}">
                <a16:creationId xmlns:a16="http://schemas.microsoft.com/office/drawing/2014/main" xmlns="" id="{8C9381CA-5458-4F40-B5CD-9D2A258E5C8C}"/>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743586" y="371924"/>
            <a:ext cx="584707" cy="583733"/>
          </a:xfrm>
          <a:prstGeom prst="rect">
            <a:avLst/>
          </a:prstGeom>
        </p:spPr>
      </p:pic>
      <p:pic>
        <p:nvPicPr>
          <p:cNvPr id="8" name="Slika 7">
            <a:extLst>
              <a:ext uri="{FF2B5EF4-FFF2-40B4-BE49-F238E27FC236}">
                <a16:creationId xmlns:a16="http://schemas.microsoft.com/office/drawing/2014/main" xmlns="" id="{922CF725-BC5B-4396-9513-520D0E0121E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20259" y="371924"/>
            <a:ext cx="2066925" cy="46672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79796" y="181849"/>
            <a:ext cx="696108" cy="756639"/>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75904" y="181849"/>
            <a:ext cx="1554738" cy="75663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sp>
        <p:nvSpPr>
          <p:cNvPr id="5" name="TextBox 4"/>
          <p:cNvSpPr txBox="1"/>
          <p:nvPr/>
        </p:nvSpPr>
        <p:spPr>
          <a:xfrm>
            <a:off x="571500" y="342900"/>
            <a:ext cx="2692083" cy="530915"/>
          </a:xfrm>
          <a:prstGeom prst="rect">
            <a:avLst/>
          </a:prstGeom>
          <a:noFill/>
        </p:spPr>
        <p:txBody>
          <a:bodyPr wrap="none" lIns="68580" tIns="34290" rIns="68580" bIns="34290" rtlCol="0">
            <a:spAutoFit/>
          </a:bodyPr>
          <a:lstStyle/>
          <a:p>
            <a:pPr lvl="0"/>
            <a:r>
              <a:rPr lang="en-GB" sz="3000" kern="0" dirty="0">
                <a:solidFill>
                  <a:prstClr val="black"/>
                </a:solidFill>
              </a:rPr>
              <a:t>Milestone MS51</a:t>
            </a:r>
          </a:p>
        </p:txBody>
      </p:sp>
      <p:sp>
        <p:nvSpPr>
          <p:cNvPr id="6" name="Rectangle 5"/>
          <p:cNvSpPr/>
          <p:nvPr/>
        </p:nvSpPr>
        <p:spPr>
          <a:xfrm>
            <a:off x="3486150" y="435233"/>
            <a:ext cx="4923143" cy="346249"/>
          </a:xfrm>
          <a:prstGeom prst="rect">
            <a:avLst/>
          </a:prstGeom>
        </p:spPr>
        <p:txBody>
          <a:bodyPr wrap="none" lIns="68580" tIns="34290" rIns="68580" bIns="34290">
            <a:spAutoFit/>
          </a:bodyPr>
          <a:lstStyle/>
          <a:p>
            <a:pPr lvl="0"/>
            <a:r>
              <a:rPr lang="en-US" sz="1800" dirty="0">
                <a:ea typeface="Calibri" panose="020F0502020204030204" pitchFamily="34" charset="0"/>
                <a:cs typeface="Times New Roman" panose="02020603050405020304" pitchFamily="18" charset="0"/>
              </a:rPr>
              <a:t>Experiments for the optimal breeder configuration</a:t>
            </a:r>
            <a:r>
              <a:rPr lang="en-GB" sz="1800" kern="0" dirty="0">
                <a:solidFill>
                  <a:prstClr val="black"/>
                </a:solidFill>
              </a:rPr>
              <a:t> </a:t>
            </a:r>
          </a:p>
        </p:txBody>
      </p:sp>
      <p:sp>
        <p:nvSpPr>
          <p:cNvPr id="7" name="TextBox 6"/>
          <p:cNvSpPr txBox="1"/>
          <p:nvPr/>
        </p:nvSpPr>
        <p:spPr>
          <a:xfrm>
            <a:off x="857250" y="1140201"/>
            <a:ext cx="7405008" cy="300083"/>
          </a:xfrm>
          <a:prstGeom prst="rect">
            <a:avLst/>
          </a:prstGeom>
          <a:noFill/>
        </p:spPr>
        <p:txBody>
          <a:bodyPr wrap="none" lIns="68580" tIns="34290" rIns="68580" bIns="34290" rtlCol="0">
            <a:spAutoFit/>
          </a:bodyPr>
          <a:lstStyle/>
          <a:p>
            <a:r>
              <a:rPr lang="en-GB" sz="1500" i="1" dirty="0"/>
              <a:t>“To be or not to be” of the preparatory Penning trap / RFQ cooler in a charge breeding system</a:t>
            </a:r>
          </a:p>
        </p:txBody>
      </p:sp>
      <p:sp>
        <p:nvSpPr>
          <p:cNvPr id="10" name="TextBox 9"/>
          <p:cNvSpPr txBox="1"/>
          <p:nvPr/>
        </p:nvSpPr>
        <p:spPr>
          <a:xfrm>
            <a:off x="1012125" y="3417942"/>
            <a:ext cx="3001856" cy="761747"/>
          </a:xfrm>
          <a:prstGeom prst="rect">
            <a:avLst/>
          </a:prstGeom>
          <a:noFill/>
        </p:spPr>
        <p:txBody>
          <a:bodyPr wrap="square" lIns="68580" tIns="34290" rIns="68580" bIns="34290" rtlCol="0">
            <a:spAutoFit/>
          </a:bodyPr>
          <a:lstStyle/>
          <a:p>
            <a:r>
              <a:rPr lang="en-GB" sz="1500" dirty="0"/>
              <a:t>? Use direct ion injection from ISOL target-ion source into EBIS</a:t>
            </a:r>
            <a:br>
              <a:rPr lang="en-GB" sz="1500" dirty="0"/>
            </a:br>
            <a:r>
              <a:rPr lang="en-GB" sz="1500" dirty="0"/>
              <a:t>(skip the Penning trap / RFQ cooler?)</a:t>
            </a:r>
          </a:p>
        </p:txBody>
      </p:sp>
      <p:pic>
        <p:nvPicPr>
          <p:cNvPr id="26" name="Picture 25"/>
          <p:cNvPicPr>
            <a:picLocks noChangeAspect="1"/>
          </p:cNvPicPr>
          <p:nvPr/>
        </p:nvPicPr>
        <p:blipFill>
          <a:blip r:embed="rId2" cstate="print"/>
          <a:stretch>
            <a:fillRect/>
          </a:stretch>
        </p:blipFill>
        <p:spPr>
          <a:xfrm>
            <a:off x="4300537" y="1937197"/>
            <a:ext cx="4112976" cy="2961488"/>
          </a:xfrm>
          <a:prstGeom prst="rect">
            <a:avLst/>
          </a:prstGeom>
        </p:spPr>
      </p:pic>
      <p:sp>
        <p:nvSpPr>
          <p:cNvPr id="8" name="TextBox 7"/>
          <p:cNvSpPr txBox="1"/>
          <p:nvPr/>
        </p:nvSpPr>
        <p:spPr>
          <a:xfrm>
            <a:off x="885825" y="1812727"/>
            <a:ext cx="4497257" cy="1038746"/>
          </a:xfrm>
          <a:prstGeom prst="rect">
            <a:avLst/>
          </a:prstGeom>
          <a:noFill/>
        </p:spPr>
        <p:txBody>
          <a:bodyPr wrap="none" lIns="68580" tIns="34290" rIns="68580" bIns="34290" rtlCol="0">
            <a:spAutoFit/>
          </a:bodyPr>
          <a:lstStyle/>
          <a:p>
            <a:r>
              <a:rPr lang="en-GB" sz="1800" dirty="0"/>
              <a:t>Pre-bunching: </a:t>
            </a:r>
          </a:p>
          <a:p>
            <a:r>
              <a:rPr lang="en-GB" sz="1500" dirty="0"/>
              <a:t>   + increases the efficiency of the charge breeding stage</a:t>
            </a:r>
          </a:p>
          <a:p>
            <a:r>
              <a:rPr lang="en-GB" sz="1500" dirty="0"/>
              <a:t>   - Complicated</a:t>
            </a:r>
          </a:p>
          <a:p>
            <a:r>
              <a:rPr lang="en-GB" sz="1500" dirty="0"/>
              <a:t>   - Limited capacity (around 1E8 ions/bunch)</a:t>
            </a:r>
          </a:p>
        </p:txBody>
      </p:sp>
    </p:spTree>
    <p:extLst>
      <p:ext uri="{BB962C8B-B14F-4D97-AF65-F5344CB8AC3E}">
        <p14:creationId xmlns:p14="http://schemas.microsoft.com/office/powerpoint/2010/main" xmlns="" val="547732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
        <p:nvSpPr>
          <p:cNvPr id="5" name="TextBox 4"/>
          <p:cNvSpPr txBox="1"/>
          <p:nvPr/>
        </p:nvSpPr>
        <p:spPr>
          <a:xfrm>
            <a:off x="647769" y="1281879"/>
            <a:ext cx="7810432" cy="623248"/>
          </a:xfrm>
          <a:prstGeom prst="rect">
            <a:avLst/>
          </a:prstGeom>
          <a:noFill/>
        </p:spPr>
        <p:txBody>
          <a:bodyPr wrap="square" lIns="68580" tIns="34290" rIns="68580" bIns="34290" rtlCol="0">
            <a:spAutoFit/>
          </a:bodyPr>
          <a:lstStyle/>
          <a:p>
            <a:pPr algn="just"/>
            <a:r>
              <a:rPr lang="en-GB" sz="1800" dirty="0"/>
              <a:t>1. </a:t>
            </a:r>
            <a:r>
              <a:rPr lang="en-GB" sz="1800" dirty="0" err="1"/>
              <a:t>cw</a:t>
            </a:r>
            <a:r>
              <a:rPr lang="en-GB" sz="1800" dirty="0"/>
              <a:t> efficiency lower than pulsed – already known and explained</a:t>
            </a:r>
          </a:p>
          <a:p>
            <a:pPr marL="342900" indent="-342900" algn="just">
              <a:buFont typeface="Arial" panose="020B0604020202020204" pitchFamily="34" charset="0"/>
              <a:buChar char="•"/>
            </a:pPr>
            <a:endParaRPr lang="en-GB" sz="1800" dirty="0"/>
          </a:p>
        </p:txBody>
      </p:sp>
      <p:sp>
        <p:nvSpPr>
          <p:cNvPr id="21" name="TextBox 20"/>
          <p:cNvSpPr txBox="1"/>
          <p:nvPr/>
        </p:nvSpPr>
        <p:spPr>
          <a:xfrm>
            <a:off x="571500" y="342900"/>
            <a:ext cx="2692083" cy="530915"/>
          </a:xfrm>
          <a:prstGeom prst="rect">
            <a:avLst/>
          </a:prstGeom>
          <a:noFill/>
        </p:spPr>
        <p:txBody>
          <a:bodyPr wrap="none" lIns="68580" tIns="34290" rIns="68580" bIns="34290" rtlCol="0">
            <a:spAutoFit/>
          </a:bodyPr>
          <a:lstStyle/>
          <a:p>
            <a:pPr lvl="0"/>
            <a:r>
              <a:rPr lang="en-GB" sz="3000" kern="0" dirty="0">
                <a:solidFill>
                  <a:prstClr val="black"/>
                </a:solidFill>
              </a:rPr>
              <a:t>Milestone MS51</a:t>
            </a:r>
          </a:p>
        </p:txBody>
      </p:sp>
      <p:sp>
        <p:nvSpPr>
          <p:cNvPr id="22" name="Rectangle 21"/>
          <p:cNvSpPr/>
          <p:nvPr/>
        </p:nvSpPr>
        <p:spPr>
          <a:xfrm>
            <a:off x="6800851" y="435233"/>
            <a:ext cx="806519" cy="346249"/>
          </a:xfrm>
          <a:prstGeom prst="rect">
            <a:avLst/>
          </a:prstGeom>
        </p:spPr>
        <p:txBody>
          <a:bodyPr wrap="none" lIns="68580" tIns="34290" rIns="68580" bIns="34290">
            <a:spAutoFit/>
          </a:bodyPr>
          <a:lstStyle/>
          <a:p>
            <a:pPr lvl="0"/>
            <a:r>
              <a:rPr lang="en-GB" sz="1800" dirty="0">
                <a:latin typeface="Calibri" panose="020F0502020204030204" pitchFamily="34" charset="0"/>
                <a:ea typeface="Calibri" panose="020F0502020204030204" pitchFamily="34" charset="0"/>
                <a:cs typeface="Times New Roman" panose="02020603050405020304" pitchFamily="18" charset="0"/>
              </a:rPr>
              <a:t>Results</a:t>
            </a:r>
            <a:endParaRPr lang="en-GB" sz="1800" kern="0" dirty="0">
              <a:solidFill>
                <a:prstClr val="black"/>
              </a:solidFill>
            </a:endParaRPr>
          </a:p>
        </p:txBody>
      </p:sp>
      <p:sp>
        <p:nvSpPr>
          <p:cNvPr id="23" name="Rectangle 22"/>
          <p:cNvSpPr/>
          <p:nvPr/>
        </p:nvSpPr>
        <p:spPr>
          <a:xfrm>
            <a:off x="914400" y="3445071"/>
            <a:ext cx="7543800" cy="284693"/>
          </a:xfrm>
          <a:prstGeom prst="rect">
            <a:avLst/>
          </a:prstGeom>
        </p:spPr>
        <p:txBody>
          <a:bodyPr wrap="square" lIns="68580" tIns="34290" rIns="68580" bIns="34290">
            <a:spAutoFit/>
          </a:bodyPr>
          <a:lstStyle/>
          <a:p>
            <a:pPr lvl="0" eaLnBrk="0" fontAlgn="base" hangingPunct="0">
              <a:spcBef>
                <a:spcPct val="0"/>
              </a:spcBef>
              <a:spcAft>
                <a:spcPct val="0"/>
              </a:spcAft>
            </a:pP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659199" y="2025077"/>
            <a:ext cx="7913302" cy="807913"/>
          </a:xfrm>
          <a:prstGeom prst="rect">
            <a:avLst/>
          </a:prstGeom>
        </p:spPr>
        <p:txBody>
          <a:bodyPr wrap="square" lIns="68580" tIns="34290" rIns="68580" bIns="34290">
            <a:spAutoFit/>
          </a:bodyPr>
          <a:lstStyle/>
          <a:p>
            <a:pPr algn="just"/>
            <a:r>
              <a:rPr lang="en-GB" sz="1800" dirty="0"/>
              <a:t>2. </a:t>
            </a:r>
            <a:r>
              <a:rPr lang="en-GB" sz="1800" dirty="0" err="1"/>
              <a:t>cw</a:t>
            </a:r>
            <a:r>
              <a:rPr lang="en-GB" sz="1800" dirty="0"/>
              <a:t> efficiency decrease with higher ion current – new!</a:t>
            </a:r>
          </a:p>
          <a:p>
            <a:pPr lvl="1" algn="just"/>
            <a:r>
              <a:rPr lang="en-GB" sz="1500" dirty="0"/>
              <a:t>a. injection and trapping conditions (space-charge) changes during injection cycle</a:t>
            </a:r>
          </a:p>
          <a:p>
            <a:pPr lvl="1" algn="just"/>
            <a:r>
              <a:rPr lang="en-GB" sz="1500" dirty="0"/>
              <a:t>b. increased space-charge compensation -&gt; high energy ions are lost from the trap region</a:t>
            </a:r>
          </a:p>
        </p:txBody>
      </p:sp>
      <p:sp>
        <p:nvSpPr>
          <p:cNvPr id="9" name="Rectangle 8"/>
          <p:cNvSpPr/>
          <p:nvPr/>
        </p:nvSpPr>
        <p:spPr>
          <a:xfrm>
            <a:off x="647769" y="3981353"/>
            <a:ext cx="7113202" cy="807913"/>
          </a:xfrm>
          <a:prstGeom prst="rect">
            <a:avLst/>
          </a:prstGeom>
        </p:spPr>
        <p:txBody>
          <a:bodyPr wrap="square" lIns="68580" tIns="34290" rIns="68580" bIns="34290">
            <a:spAutoFit/>
          </a:bodyPr>
          <a:lstStyle/>
          <a:p>
            <a:pPr algn="just"/>
            <a:r>
              <a:rPr lang="en-GB" sz="1800" dirty="0"/>
              <a:t>4</a:t>
            </a:r>
            <a:r>
              <a:rPr lang="en-GB" sz="1800" dirty="0" smtClean="0"/>
              <a:t>. </a:t>
            </a:r>
            <a:r>
              <a:rPr lang="en-GB" sz="1800" dirty="0"/>
              <a:t>trapping capacity of EBIS one order of magnitude lower than expected</a:t>
            </a:r>
          </a:p>
          <a:p>
            <a:pPr lvl="1" algn="just"/>
            <a:r>
              <a:rPr lang="en-GB" sz="1500" dirty="0" smtClean="0"/>
              <a:t>don’t </a:t>
            </a:r>
            <a:r>
              <a:rPr lang="en-GB" sz="1500" dirty="0"/>
              <a:t>manage to make full use of the electron beam space charge due to the high energy of the injected </a:t>
            </a:r>
            <a:r>
              <a:rPr lang="en-GB" sz="1500" dirty="0" smtClean="0"/>
              <a:t>ions</a:t>
            </a:r>
            <a:endParaRPr lang="en-GB" sz="1500" dirty="0"/>
          </a:p>
        </p:txBody>
      </p:sp>
      <p:sp>
        <p:nvSpPr>
          <p:cNvPr id="10" name="Rectangle 9"/>
          <p:cNvSpPr/>
          <p:nvPr/>
        </p:nvSpPr>
        <p:spPr>
          <a:xfrm>
            <a:off x="647769" y="3021508"/>
            <a:ext cx="10913781" cy="677108"/>
          </a:xfrm>
          <a:prstGeom prst="rect">
            <a:avLst/>
          </a:prstGeom>
        </p:spPr>
        <p:txBody>
          <a:bodyPr wrap="square">
            <a:spAutoFit/>
          </a:bodyPr>
          <a:lstStyle/>
          <a:p>
            <a:pPr algn="just"/>
            <a:r>
              <a:rPr lang="en-GB" sz="1800" dirty="0" smtClean="0"/>
              <a:t>3. </a:t>
            </a:r>
            <a:r>
              <a:rPr lang="en-GB" sz="1800" dirty="0" err="1" smtClean="0"/>
              <a:t>cw</a:t>
            </a:r>
            <a:r>
              <a:rPr lang="en-GB" sz="1800" dirty="0" smtClean="0"/>
              <a:t> </a:t>
            </a:r>
            <a:r>
              <a:rPr lang="en-GB" sz="1800" dirty="0"/>
              <a:t>efficiency decreases with period time</a:t>
            </a:r>
          </a:p>
          <a:p>
            <a:pPr algn="just"/>
            <a:r>
              <a:rPr lang="en-US" altLang="en-US" sz="2000" dirty="0">
                <a:latin typeface="Calibri" panose="020F0502020204030204" pitchFamily="34" charset="0"/>
                <a:ea typeface="Calibri" panose="020F0502020204030204" pitchFamily="34" charset="0"/>
                <a:cs typeface="Times New Roman" panose="02020603050405020304" pitchFamily="18" charset="0"/>
              </a:rPr>
              <a:t>	</a:t>
            </a:r>
            <a:r>
              <a:rPr lang="en-US" altLang="en-US" sz="1500" dirty="0">
                <a:latin typeface="Calibri" panose="020F0502020204030204" pitchFamily="34" charset="0"/>
                <a:ea typeface="Calibri" panose="020F0502020204030204" pitchFamily="34" charset="0"/>
                <a:cs typeface="Times New Roman" panose="02020603050405020304" pitchFamily="18" charset="0"/>
              </a:rPr>
              <a:t>longer accumulation times give rise to higher ion energy caused by electron-ion heating</a:t>
            </a:r>
            <a:endParaRPr lang="en-GB" sz="1500" dirty="0"/>
          </a:p>
        </p:txBody>
      </p:sp>
    </p:spTree>
    <p:extLst>
      <p:ext uri="{BB962C8B-B14F-4D97-AF65-F5344CB8AC3E}">
        <p14:creationId xmlns:p14="http://schemas.microsoft.com/office/powerpoint/2010/main" xmlns="" val="282187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
        <p:nvSpPr>
          <p:cNvPr id="5" name="TextBox 4"/>
          <p:cNvSpPr txBox="1"/>
          <p:nvPr/>
        </p:nvSpPr>
        <p:spPr>
          <a:xfrm>
            <a:off x="571500" y="342900"/>
            <a:ext cx="2692083" cy="530915"/>
          </a:xfrm>
          <a:prstGeom prst="rect">
            <a:avLst/>
          </a:prstGeom>
          <a:noFill/>
        </p:spPr>
        <p:txBody>
          <a:bodyPr wrap="none" lIns="68580" tIns="34290" rIns="68580" bIns="34290" rtlCol="0">
            <a:spAutoFit/>
          </a:bodyPr>
          <a:lstStyle/>
          <a:p>
            <a:pPr lvl="0"/>
            <a:r>
              <a:rPr lang="en-GB" sz="3000" kern="0" dirty="0">
                <a:solidFill>
                  <a:prstClr val="black"/>
                </a:solidFill>
              </a:rPr>
              <a:t>Milestone MS51</a:t>
            </a:r>
          </a:p>
        </p:txBody>
      </p:sp>
      <p:sp>
        <p:nvSpPr>
          <p:cNvPr id="8" name="Rectangle 7"/>
          <p:cNvSpPr/>
          <p:nvPr/>
        </p:nvSpPr>
        <p:spPr>
          <a:xfrm>
            <a:off x="914400" y="1186830"/>
            <a:ext cx="6851967" cy="3393237"/>
          </a:xfrm>
          <a:prstGeom prst="rect">
            <a:avLst/>
          </a:prstGeom>
        </p:spPr>
        <p:txBody>
          <a:bodyPr wrap="square" lIns="68580" tIns="34290" rIns="68580" bIns="34290">
            <a:spAutoFit/>
          </a:bodyPr>
          <a:lstStyle/>
          <a:p>
            <a:pPr lvl="0" eaLnBrk="0" fontAlgn="base" hangingPunct="0">
              <a:spcBef>
                <a:spcPct val="0"/>
              </a:spcBef>
              <a:spcAft>
                <a:spcPct val="0"/>
              </a:spcAft>
            </a:pPr>
            <a:r>
              <a:rPr lang="en-US" altLang="en-US" sz="1800" i="1" dirty="0">
                <a:latin typeface="Calibri" panose="020F0502020204030204" pitchFamily="34" charset="0"/>
                <a:ea typeface="Calibri" panose="020F0502020204030204" pitchFamily="34" charset="0"/>
                <a:cs typeface="Times New Roman" panose="02020603050405020304" pitchFamily="18" charset="0"/>
              </a:rPr>
              <a:t>A preparatory cooling stage is therefore still recommended, although instead of using a Penning trap, a simpler RFQ cooler-</a:t>
            </a:r>
            <a:r>
              <a:rPr lang="en-US" altLang="en-US" sz="1800" i="1" dirty="0" err="1">
                <a:latin typeface="Calibri" panose="020F0502020204030204" pitchFamily="34" charset="0"/>
                <a:ea typeface="Calibri" panose="020F0502020204030204" pitchFamily="34" charset="0"/>
                <a:cs typeface="Times New Roman" panose="02020603050405020304" pitchFamily="18" charset="0"/>
              </a:rPr>
              <a:t>buncher</a:t>
            </a:r>
            <a:r>
              <a:rPr lang="en-US" altLang="en-US" sz="1800" i="1" dirty="0">
                <a:latin typeface="Calibri" panose="020F0502020204030204" pitchFamily="34" charset="0"/>
                <a:ea typeface="Calibri" panose="020F0502020204030204" pitchFamily="34" charset="0"/>
                <a:cs typeface="Times New Roman" panose="02020603050405020304" pitchFamily="18" charset="0"/>
              </a:rPr>
              <a:t> is advised.</a:t>
            </a:r>
            <a:endParaRPr lang="en-GB" altLang="en-US" sz="2100" i="1" dirty="0"/>
          </a:p>
          <a:p>
            <a:pPr lvl="0" eaLnBrk="0" fontAlgn="base" hangingPunct="0">
              <a:spcBef>
                <a:spcPct val="0"/>
              </a:spcBef>
              <a:spcAft>
                <a:spcPct val="0"/>
              </a:spcAft>
            </a:pPr>
            <a:endParaRPr lang="en-US" altLang="en-US" sz="18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en-US" altLang="en-US" sz="18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To address the increased ion currents expected from EURISOL, where the space-charge limitation in the cooler-</a:t>
            </a:r>
            <a:r>
              <a:rPr lang="en-US" altLang="en-US" sz="18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buncher</a:t>
            </a:r>
            <a:r>
              <a:rPr lang="en-US" altLang="en-US" sz="18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will pose problems, the charge breeding repetition rate has to be increased</a:t>
            </a:r>
            <a:r>
              <a:rPr lang="en-US" alt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altLang="en-US" sz="18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as the number of ions per bunch is inversely proportional to the repetition rate. </a:t>
            </a:r>
            <a:endParaRPr lang="en-US" altLang="en-US"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en-US" alt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en-US" alt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en-US" alt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Shorter charge breeding times is attained by increasing the electron current density inside the EBIS. The </a:t>
            </a:r>
            <a:r>
              <a:rPr lang="en-US" altLang="en-US"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MEDeGUN</a:t>
            </a:r>
            <a:r>
              <a:rPr lang="en-US" alt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electron gun design aims to increase the current density by a factor 15, and thereby reduce the charge breeding time with a similar value, compared to the present 100-150 A/cm</a:t>
            </a:r>
            <a:r>
              <a:rPr lang="en-US" altLang="en-US" baseline="30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2</a:t>
            </a:r>
            <a:r>
              <a:rPr lang="en-US" alt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REXEBIS.</a:t>
            </a:r>
            <a:endParaRPr lang="en-GB" altLang="en-US" sz="1500" dirty="0"/>
          </a:p>
        </p:txBody>
      </p:sp>
      <p:sp>
        <p:nvSpPr>
          <p:cNvPr id="9" name="Rectangle 8"/>
          <p:cNvSpPr/>
          <p:nvPr/>
        </p:nvSpPr>
        <p:spPr>
          <a:xfrm>
            <a:off x="4042176" y="457200"/>
            <a:ext cx="3804760" cy="346249"/>
          </a:xfrm>
          <a:prstGeom prst="rect">
            <a:avLst/>
          </a:prstGeom>
        </p:spPr>
        <p:txBody>
          <a:bodyPr wrap="none" lIns="68580" tIns="34290" rIns="68580" bIns="34290">
            <a:spAutoFit/>
          </a:bodyPr>
          <a:lstStyle/>
          <a:p>
            <a:pPr lvl="0" eaLnBrk="0" fontAlgn="base" hangingPunct="0">
              <a:spcBef>
                <a:spcPct val="0"/>
              </a:spcBef>
              <a:spcAft>
                <a:spcPct val="0"/>
              </a:spcAft>
            </a:pPr>
            <a:r>
              <a:rPr lang="en-US" altLang="en-US" sz="1800" dirty="0">
                <a:latin typeface="Calibri" panose="020F0502020204030204" pitchFamily="34" charset="0"/>
                <a:ea typeface="Calibri" panose="020F0502020204030204" pitchFamily="34" charset="0"/>
                <a:cs typeface="Times New Roman" panose="02020603050405020304" pitchFamily="18" charset="0"/>
              </a:rPr>
              <a:t>Recommendation for a EURISOL facility</a:t>
            </a:r>
          </a:p>
        </p:txBody>
      </p:sp>
    </p:spTree>
    <p:extLst>
      <p:ext uri="{BB962C8B-B14F-4D97-AF65-F5344CB8AC3E}">
        <p14:creationId xmlns:p14="http://schemas.microsoft.com/office/powerpoint/2010/main" xmlns="" val="1269975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US" smtClean="0"/>
              <a:t>13/10/2015</a:t>
            </a:r>
            <a:endParaRPr lang="en-US"/>
          </a:p>
        </p:txBody>
      </p:sp>
      <p:sp>
        <p:nvSpPr>
          <p:cNvPr id="3" name="Espace réservé du pied de page 2"/>
          <p:cNvSpPr>
            <a:spLocks noGrp="1"/>
          </p:cNvSpPr>
          <p:nvPr>
            <p:ph type="ftr" sz="quarter" idx="11"/>
          </p:nvPr>
        </p:nvSpPr>
        <p:spPr/>
        <p:txBody>
          <a:bodyPr/>
          <a:lstStyle/>
          <a:p>
            <a:r>
              <a:rPr lang="en-GB" smtClean="0"/>
              <a:t>CABOTO in Dallas - CONFIDENTIAL</a:t>
            </a:r>
            <a:endParaRPr lang="en-US"/>
          </a:p>
        </p:txBody>
      </p:sp>
      <p:sp>
        <p:nvSpPr>
          <p:cNvPr id="4" name="Espace réservé du numéro de diapositive 3"/>
          <p:cNvSpPr>
            <a:spLocks noGrp="1"/>
          </p:cNvSpPr>
          <p:nvPr>
            <p:ph type="sldNum" sz="quarter" idx="12"/>
          </p:nvPr>
        </p:nvSpPr>
        <p:spPr/>
        <p:txBody>
          <a:bodyPr/>
          <a:lstStyle/>
          <a:p>
            <a:fld id="{B6F15528-21DE-4FAA-801E-634DDDAF4B2B}" type="slidenum">
              <a:rPr lang="en-US" smtClean="0"/>
              <a:pPr/>
              <a:t>13</a:t>
            </a:fld>
            <a:endParaRPr lang="en-US"/>
          </a:p>
        </p:txBody>
      </p:sp>
      <p:sp>
        <p:nvSpPr>
          <p:cNvPr id="5" name="Rectangle 4"/>
          <p:cNvSpPr/>
          <p:nvPr/>
        </p:nvSpPr>
        <p:spPr>
          <a:xfrm>
            <a:off x="683568" y="1275606"/>
            <a:ext cx="5976664" cy="2646878"/>
          </a:xfrm>
          <a:prstGeom prst="rect">
            <a:avLst/>
          </a:prstGeom>
        </p:spPr>
        <p:txBody>
          <a:bodyPr wrap="square">
            <a:spAutoFit/>
          </a:bodyPr>
          <a:lstStyle/>
          <a:p>
            <a:r>
              <a:rPr lang="fr-FR" sz="2000" b="1" dirty="0" err="1">
                <a:solidFill>
                  <a:srgbClr val="000000"/>
                </a:solidFill>
              </a:rPr>
              <a:t>Results</a:t>
            </a:r>
            <a:endParaRPr lang="fr-FR" sz="2000" b="1" dirty="0">
              <a:solidFill>
                <a:srgbClr val="000000"/>
              </a:solidFill>
            </a:endParaRPr>
          </a:p>
          <a:p>
            <a:r>
              <a:rPr lang="en-US" sz="1800" dirty="0" smtClean="0">
                <a:solidFill>
                  <a:srgbClr val="000000"/>
                </a:solidFill>
              </a:rPr>
              <a:t>1</a:t>
            </a:r>
            <a:r>
              <a:rPr lang="en-US" sz="1800" dirty="0">
                <a:solidFill>
                  <a:srgbClr val="000000"/>
                </a:solidFill>
              </a:rPr>
              <a:t>. </a:t>
            </a:r>
            <a:r>
              <a:rPr lang="en-US" sz="1800" dirty="0" err="1">
                <a:solidFill>
                  <a:srgbClr val="000000"/>
                </a:solidFill>
              </a:rPr>
              <a:t>MEDeGUN</a:t>
            </a:r>
            <a:r>
              <a:rPr lang="en-US" sz="1800" dirty="0">
                <a:solidFill>
                  <a:srgbClr val="000000"/>
                </a:solidFill>
              </a:rPr>
              <a:t> design current reached.</a:t>
            </a:r>
          </a:p>
          <a:p>
            <a:r>
              <a:rPr lang="en-US" sz="1800" dirty="0">
                <a:solidFill>
                  <a:srgbClr val="000000"/>
                </a:solidFill>
              </a:rPr>
              <a:t>2. Tests shows that an RFQ cooler or Penning trap is mandatory for an EBIS, even for high-intensity beams.</a:t>
            </a:r>
          </a:p>
          <a:p>
            <a:endParaRPr lang="fr-FR" sz="1800" dirty="0" smtClean="0">
              <a:solidFill>
                <a:srgbClr val="000000"/>
              </a:solidFill>
            </a:endParaRPr>
          </a:p>
          <a:p>
            <a:endParaRPr lang="fr-FR" sz="1800" dirty="0">
              <a:solidFill>
                <a:srgbClr val="000000"/>
              </a:solidFill>
            </a:endParaRPr>
          </a:p>
          <a:p>
            <a:r>
              <a:rPr lang="fr-FR" sz="2000" b="1" dirty="0">
                <a:solidFill>
                  <a:srgbClr val="000000"/>
                </a:solidFill>
              </a:rPr>
              <a:t>Outlook</a:t>
            </a:r>
          </a:p>
          <a:p>
            <a:r>
              <a:rPr lang="en-US" sz="1800" dirty="0">
                <a:solidFill>
                  <a:srgbClr val="000000"/>
                </a:solidFill>
              </a:rPr>
              <a:t>3. Upcoming 2nd commissioning round of </a:t>
            </a:r>
            <a:r>
              <a:rPr lang="en-US" sz="1800" dirty="0" err="1">
                <a:solidFill>
                  <a:srgbClr val="000000"/>
                </a:solidFill>
              </a:rPr>
              <a:t>MEDeGUN</a:t>
            </a:r>
            <a:r>
              <a:rPr lang="en-US" sz="1800" dirty="0">
                <a:solidFill>
                  <a:srgbClr val="000000"/>
                </a:solidFill>
              </a:rPr>
              <a:t>.</a:t>
            </a:r>
          </a:p>
          <a:p>
            <a:r>
              <a:rPr lang="fr-FR" sz="1800" dirty="0">
                <a:solidFill>
                  <a:srgbClr val="000000"/>
                </a:solidFill>
              </a:rPr>
              <a:t>4. Ion extraction line </a:t>
            </a:r>
            <a:r>
              <a:rPr lang="fr-FR" sz="1800" dirty="0" err="1">
                <a:solidFill>
                  <a:srgbClr val="000000"/>
                </a:solidFill>
              </a:rPr>
              <a:t>under</a:t>
            </a:r>
            <a:r>
              <a:rPr lang="fr-FR" sz="1800" dirty="0">
                <a:solidFill>
                  <a:srgbClr val="000000"/>
                </a:solidFill>
              </a:rPr>
              <a:t> </a:t>
            </a:r>
            <a:r>
              <a:rPr lang="fr-FR" sz="1800" dirty="0" smtClean="0">
                <a:solidFill>
                  <a:srgbClr val="000000"/>
                </a:solidFill>
              </a:rPr>
              <a:t>construction</a:t>
            </a:r>
            <a:endParaRPr lang="fr-FR" sz="1800" dirty="0">
              <a:solidFill>
                <a:srgbClr val="000000"/>
              </a:solidFill>
            </a:endParaRPr>
          </a:p>
        </p:txBody>
      </p:sp>
      <p:sp>
        <p:nvSpPr>
          <p:cNvPr id="7" name="Rectangle 6"/>
          <p:cNvSpPr/>
          <p:nvPr/>
        </p:nvSpPr>
        <p:spPr>
          <a:xfrm>
            <a:off x="592112" y="267494"/>
            <a:ext cx="4663456" cy="630942"/>
          </a:xfrm>
          <a:prstGeom prst="rect">
            <a:avLst/>
          </a:prstGeom>
        </p:spPr>
        <p:txBody>
          <a:bodyPr wrap="none">
            <a:spAutoFit/>
          </a:bodyPr>
          <a:lstStyle/>
          <a:p>
            <a:r>
              <a:rPr lang="fr-FR" sz="3500" spc="-75" dirty="0" smtClean="0">
                <a:solidFill>
                  <a:srgbClr val="1F497D"/>
                </a:solidFill>
                <a:latin typeface="Cambria"/>
                <a:ea typeface="+mj-ea"/>
                <a:cs typeface="+mj-cs"/>
              </a:rPr>
              <a:t>Conclusions and </a:t>
            </a:r>
            <a:r>
              <a:rPr lang="fr-FR" sz="3500" spc="-75" dirty="0" err="1" smtClean="0">
                <a:solidFill>
                  <a:srgbClr val="1F497D"/>
                </a:solidFill>
                <a:latin typeface="Cambria"/>
                <a:ea typeface="+mj-ea"/>
                <a:cs typeface="+mj-cs"/>
              </a:rPr>
              <a:t>outlook</a:t>
            </a:r>
            <a:endParaRPr lang="fr-FR" dirty="0"/>
          </a:p>
        </p:txBody>
      </p:sp>
    </p:spTree>
    <p:extLst>
      <p:ext uri="{BB962C8B-B14F-4D97-AF65-F5344CB8AC3E}">
        <p14:creationId xmlns:p14="http://schemas.microsoft.com/office/powerpoint/2010/main" xmlns="" val="25913446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331640" y="843469"/>
            <a:ext cx="5975187" cy="21245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3600" dirty="0">
                <a:latin typeface="Calibri" panose="020F0502020204030204" pitchFamily="34" charset="0"/>
                <a:cs typeface="Calibri" panose="020F0502020204030204" pitchFamily="34" charset="0"/>
              </a:rPr>
              <a:t>HIL ECRIS test stand status</a:t>
            </a:r>
          </a:p>
        </p:txBody>
      </p:sp>
      <p:pic>
        <p:nvPicPr>
          <p:cNvPr id="2" name="Imag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7544" y="158927"/>
            <a:ext cx="696108" cy="756639"/>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63652" y="158927"/>
            <a:ext cx="1554738" cy="756639"/>
          </a:xfrm>
          <a:prstGeom prst="rect">
            <a:avLst/>
          </a:prstGeom>
        </p:spPr>
      </p:pic>
      <p:pic>
        <p:nvPicPr>
          <p:cNvPr id="5" name="Picture 3">
            <a:extLst>
              <a:ext uri="{FF2B5EF4-FFF2-40B4-BE49-F238E27FC236}">
                <a16:creationId xmlns:a16="http://schemas.microsoft.com/office/drawing/2014/main" xmlns="" id="{15C34BC6-F7EC-4E76-B520-84AC03C8452C}"/>
              </a:ext>
            </a:extLst>
          </p:cNvPr>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7132165" y="259735"/>
            <a:ext cx="1444838" cy="574323"/>
          </a:xfrm>
          <a:prstGeom prst="rect">
            <a:avLst/>
          </a:prstGeom>
        </p:spPr>
      </p:pic>
      <p:pic>
        <p:nvPicPr>
          <p:cNvPr id="6" name="Picture 4">
            <a:extLst>
              <a:ext uri="{FF2B5EF4-FFF2-40B4-BE49-F238E27FC236}">
                <a16:creationId xmlns:a16="http://schemas.microsoft.com/office/drawing/2014/main" xmlns="" id="{26A3D574-920B-4A8E-BAE3-358A0D10C76D}"/>
              </a:ext>
            </a:extLst>
          </p:cNvPr>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6156176" y="267494"/>
            <a:ext cx="866127" cy="575975"/>
          </a:xfrm>
          <a:prstGeom prst="rect">
            <a:avLst/>
          </a:prstGeom>
        </p:spPr>
      </p:pic>
    </p:spTree>
    <p:extLst>
      <p:ext uri="{BB962C8B-B14F-4D97-AF65-F5344CB8AC3E}">
        <p14:creationId xmlns:p14="http://schemas.microsoft.com/office/powerpoint/2010/main" xmlns="" val="32698977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9" name="Rectangle 5"/>
          <p:cNvSpPr>
            <a:spLocks noChangeArrowheads="1"/>
          </p:cNvSpPr>
          <p:nvPr/>
        </p:nvSpPr>
        <p:spPr bwMode="auto">
          <a:xfrm>
            <a:off x="3066323" y="205222"/>
            <a:ext cx="3011356" cy="8576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3200" dirty="0">
                <a:latin typeface="Calibri" panose="020F0502020204030204" pitchFamily="34" charset="0"/>
                <a:cs typeface="Calibri" panose="020F0502020204030204" pitchFamily="34" charset="0"/>
              </a:rPr>
              <a:t>Introduction</a:t>
            </a:r>
            <a:r>
              <a:rPr lang="pl-PL" altLang="fr-FR" sz="3600" dirty="0">
                <a:latin typeface="Calibri" panose="020F0502020204030204" pitchFamily="34" charset="0"/>
                <a:cs typeface="Calibri" panose="020F0502020204030204" pitchFamily="34" charset="0"/>
              </a:rPr>
              <a:t> </a:t>
            </a:r>
          </a:p>
        </p:txBody>
      </p:sp>
      <p:sp>
        <p:nvSpPr>
          <p:cNvPr id="6150" name="Rectangle 6"/>
          <p:cNvSpPr>
            <a:spLocks noChangeArrowheads="1"/>
          </p:cNvSpPr>
          <p:nvPr/>
        </p:nvSpPr>
        <p:spPr bwMode="auto">
          <a:xfrm>
            <a:off x="1151621" y="1102206"/>
            <a:ext cx="6840760" cy="4320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600" b="1" dirty="0">
                <a:latin typeface="Calibri" panose="020F0502020204030204" pitchFamily="34" charset="0"/>
                <a:cs typeface="Calibri" panose="020F0502020204030204" pitchFamily="34" charset="0"/>
              </a:rPr>
              <a:t>→ 2013: start program for ECR ion sources performance improvement at HIL</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600" b="1" dirty="0">
                <a:latin typeface="Calibri" panose="020F0502020204030204" pitchFamily="34" charset="0"/>
                <a:cs typeface="Calibri" panose="020F0502020204030204" pitchFamily="34" charset="0"/>
              </a:rPr>
              <a:t>		→ collaboration with the EMILIE project</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089" dirty="0">
              <a:cs typeface="DejaVu Sans"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089" dirty="0">
              <a:cs typeface="DejaVu Sans"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089" dirty="0">
                <a:cs typeface="Lucida Sans Unicode" panose="020B0602030504020204" pitchFamily="34" charset="0"/>
              </a:rPr>
              <a:t> 	</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089" dirty="0">
              <a:cs typeface="DejaVu Sans"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089" dirty="0">
              <a:cs typeface="DejaVu Sans"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089" dirty="0">
              <a:cs typeface="DejaVu Sans"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089" dirty="0">
              <a:cs typeface="DejaVu Sans" charset="0"/>
            </a:endParaRPr>
          </a:p>
        </p:txBody>
      </p:sp>
      <p:sp>
        <p:nvSpPr>
          <p:cNvPr id="6151" name="Rectangle 7"/>
          <p:cNvSpPr>
            <a:spLocks noChangeArrowheads="1"/>
          </p:cNvSpPr>
          <p:nvPr/>
        </p:nvSpPr>
        <p:spPr bwMode="auto">
          <a:xfrm>
            <a:off x="1021297" y="1707654"/>
            <a:ext cx="7101408" cy="2922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600" dirty="0">
              <a:cs typeface="DejaVu Sans"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600" dirty="0">
                <a:latin typeface="Calibri" panose="020F0502020204030204" pitchFamily="34" charset="0"/>
                <a:cs typeface="Calibri" panose="020F0502020204030204" pitchFamily="34" charset="0"/>
              </a:rPr>
              <a:t>Goals:</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600" dirty="0">
              <a:latin typeface="Calibri" panose="020F0502020204030204" pitchFamily="34" charset="0"/>
              <a:cs typeface="Calibri" panose="020F0502020204030204" pitchFamily="34"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600" dirty="0">
                <a:latin typeface="Calibri" panose="020F0502020204030204" pitchFamily="34" charset="0"/>
                <a:cs typeface="Calibri" panose="020F0502020204030204" pitchFamily="34" charset="0"/>
              </a:rPr>
              <a:t>→ Development of a model for 1+ ion beam introduction into existing ECR source</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600" dirty="0" smtClean="0">
                <a:latin typeface="Calibri" panose="020F0502020204030204" pitchFamily="34" charset="0"/>
                <a:cs typeface="Calibri" panose="020F0502020204030204" pitchFamily="34" charset="0"/>
              </a:rPr>
              <a:t>→ </a:t>
            </a:r>
            <a:r>
              <a:rPr lang="pl-PL" altLang="fr-FR" sz="1600" dirty="0">
                <a:latin typeface="Calibri" panose="020F0502020204030204" pitchFamily="34" charset="0"/>
                <a:cs typeface="Calibri" panose="020F0502020204030204" pitchFamily="34" charset="0"/>
              </a:rPr>
              <a:t>Design of effective system for formation, injection and extraction of 1+ beam</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600" dirty="0">
              <a:latin typeface="Calibri" panose="020F0502020204030204" pitchFamily="34" charset="0"/>
              <a:cs typeface="Calibri" panose="020F0502020204030204" pitchFamily="34"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600" dirty="0">
                <a:solidFill>
                  <a:srgbClr val="0066CC"/>
                </a:solidFill>
                <a:latin typeface="Calibri" panose="020F0502020204030204" pitchFamily="34" charset="0"/>
                <a:cs typeface="Calibri" panose="020F0502020204030204" pitchFamily="34" charset="0"/>
              </a:rPr>
              <a:t>Planned to upgrade and development of ECRIS test bench for charge breeding purposes:</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600" dirty="0">
              <a:latin typeface="Calibri" panose="020F0502020204030204" pitchFamily="34" charset="0"/>
              <a:cs typeface="Calibri" panose="020F0502020204030204" pitchFamily="34"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600" dirty="0">
                <a:latin typeface="Calibri" panose="020F0502020204030204" pitchFamily="34" charset="0"/>
                <a:cs typeface="Calibri" panose="020F0502020204030204" pitchFamily="34" charset="0"/>
              </a:rPr>
              <a:t>→ </a:t>
            </a:r>
            <a:r>
              <a:rPr lang="pl-PL" altLang="fr-FR" sz="1600" dirty="0" smtClean="0">
                <a:latin typeface="Calibri" panose="020F0502020204030204" pitchFamily="34" charset="0"/>
                <a:cs typeface="Calibri" panose="020F0502020204030204" pitchFamily="34" charset="0"/>
              </a:rPr>
              <a:t>Buil</a:t>
            </a:r>
            <a:r>
              <a:rPr lang="fr-FR" altLang="fr-FR" sz="1600" dirty="0" smtClean="0">
                <a:latin typeface="Calibri" panose="020F0502020204030204" pitchFamily="34" charset="0"/>
                <a:cs typeface="Calibri" panose="020F0502020204030204" pitchFamily="34" charset="0"/>
              </a:rPr>
              <a:t>d</a:t>
            </a:r>
            <a:r>
              <a:rPr lang="pl-PL" altLang="fr-FR" sz="1600" dirty="0" smtClean="0">
                <a:latin typeface="Calibri" panose="020F0502020204030204" pitchFamily="34" charset="0"/>
                <a:cs typeface="Calibri" panose="020F0502020204030204" pitchFamily="34" charset="0"/>
              </a:rPr>
              <a:t> </a:t>
            </a:r>
            <a:r>
              <a:rPr lang="pl-PL" altLang="fr-FR" sz="1600" dirty="0">
                <a:latin typeface="Calibri" panose="020F0502020204030204" pitchFamily="34" charset="0"/>
                <a:cs typeface="Calibri" panose="020F0502020204030204" pitchFamily="34" charset="0"/>
              </a:rPr>
              <a:t>an ion source for production of 1+ ion </a:t>
            </a:r>
            <a:r>
              <a:rPr lang="pl-PL" altLang="fr-FR" sz="1600" dirty="0" smtClean="0">
                <a:latin typeface="Calibri" panose="020F0502020204030204" pitchFamily="34" charset="0"/>
                <a:cs typeface="Calibri" panose="020F0502020204030204" pitchFamily="34" charset="0"/>
              </a:rPr>
              <a:t>beam</a:t>
            </a:r>
            <a:r>
              <a:rPr lang="fr-FR" altLang="fr-FR" sz="1600" dirty="0" smtClean="0">
                <a:latin typeface="Calibri" panose="020F0502020204030204" pitchFamily="34" charset="0"/>
                <a:cs typeface="Calibri" panose="020F0502020204030204" pitchFamily="34" charset="0"/>
              </a:rPr>
              <a:t> and</a:t>
            </a:r>
            <a:r>
              <a:rPr lang="pl-PL" altLang="fr-FR" sz="1600" dirty="0" smtClean="0">
                <a:latin typeface="Calibri" panose="020F0502020204030204" pitchFamily="34" charset="0"/>
                <a:cs typeface="Calibri" panose="020F0502020204030204" pitchFamily="34" charset="0"/>
              </a:rPr>
              <a:t> </a:t>
            </a:r>
            <a:r>
              <a:rPr lang="pl-PL" altLang="fr-FR" sz="1600" dirty="0">
                <a:latin typeface="Calibri" panose="020F0502020204030204" pitchFamily="34" charset="0"/>
                <a:cs typeface="Calibri" panose="020F0502020204030204" pitchFamily="34" charset="0"/>
              </a:rPr>
              <a:t>combine it with working ECRIS</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600" dirty="0" smtClean="0">
                <a:latin typeface="Calibri" panose="020F0502020204030204" pitchFamily="34" charset="0"/>
                <a:cs typeface="Calibri" panose="020F0502020204030204" pitchFamily="34" charset="0"/>
              </a:rPr>
              <a:t>→ Buil </a:t>
            </a:r>
            <a:r>
              <a:rPr lang="pl-PL" altLang="fr-FR" sz="1600" dirty="0">
                <a:latin typeface="Calibri" panose="020F0502020204030204" pitchFamily="34" charset="0"/>
                <a:cs typeface="Calibri" panose="020F0502020204030204" pitchFamily="34" charset="0"/>
              </a:rPr>
              <a:t>a 1+ ion beam injection system</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600" dirty="0" smtClean="0">
                <a:latin typeface="Calibri" panose="020F0502020204030204" pitchFamily="34" charset="0"/>
                <a:cs typeface="Calibri" panose="020F0502020204030204" pitchFamily="34" charset="0"/>
              </a:rPr>
              <a:t>→ </a:t>
            </a:r>
            <a:r>
              <a:rPr lang="pl-PL" altLang="fr-FR" sz="1600" dirty="0">
                <a:latin typeface="Calibri" panose="020F0502020204030204" pitchFamily="34" charset="0"/>
                <a:cs typeface="Calibri" panose="020F0502020204030204" pitchFamily="34" charset="0"/>
              </a:rPr>
              <a:t>Optimization of CB operation </a:t>
            </a:r>
          </a:p>
        </p:txBody>
      </p:sp>
    </p:spTree>
    <p:extLst>
      <p:ext uri="{BB962C8B-B14F-4D97-AF65-F5344CB8AC3E}">
        <p14:creationId xmlns:p14="http://schemas.microsoft.com/office/powerpoint/2010/main" xmlns="" val="3385163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3" name="Rectangle 5"/>
          <p:cNvSpPr>
            <a:spLocks noChangeArrowheads="1"/>
          </p:cNvSpPr>
          <p:nvPr/>
        </p:nvSpPr>
        <p:spPr bwMode="auto">
          <a:xfrm>
            <a:off x="3066323" y="83182"/>
            <a:ext cx="3011356" cy="8576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3200" dirty="0">
                <a:latin typeface="Calibri" panose="020F0502020204030204" pitchFamily="34" charset="0"/>
                <a:cs typeface="Calibri" panose="020F0502020204030204" pitchFamily="34" charset="0"/>
              </a:rPr>
              <a:t>Motivations </a:t>
            </a:r>
          </a:p>
        </p:txBody>
      </p:sp>
      <p:sp>
        <p:nvSpPr>
          <p:cNvPr id="7174" name="Rectangle 6"/>
          <p:cNvSpPr>
            <a:spLocks noChangeArrowheads="1"/>
          </p:cNvSpPr>
          <p:nvPr/>
        </p:nvSpPr>
        <p:spPr bwMode="auto">
          <a:xfrm>
            <a:off x="395535" y="1448445"/>
            <a:ext cx="8280921" cy="11233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r>
              <a:rPr lang="pl-PL" altLang="fr-FR" b="1" dirty="0">
                <a:solidFill>
                  <a:schemeClr val="tx1"/>
                </a:solidFill>
                <a:latin typeface="Calibri" panose="020F0502020204030204" pitchFamily="34" charset="0"/>
                <a:cs typeface="Calibri" panose="020F0502020204030204" pitchFamily="34" charset="0"/>
              </a:rPr>
              <a:t> → Numerical calculations of 1+ ion beam injection into plasma chamber of the HIL ECR test bench</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endParaRPr lang="pl-PL" altLang="fr-FR" dirty="0" smtClean="0">
              <a:solidFill>
                <a:schemeClr val="tx1"/>
              </a:solidFill>
              <a:latin typeface="Calibri" panose="020F0502020204030204" pitchFamily="34" charset="0"/>
              <a:cs typeface="Calibri" panose="020F0502020204030204" pitchFamily="34"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r>
              <a:rPr lang="pl-PL" altLang="fr-FR" b="1" dirty="0" smtClean="0">
                <a:solidFill>
                  <a:schemeClr val="tx1"/>
                </a:solidFill>
                <a:latin typeface="Calibri" panose="020F0502020204030204" pitchFamily="34" charset="0"/>
                <a:cs typeface="Calibri" panose="020F0502020204030204" pitchFamily="34" charset="0"/>
              </a:rPr>
              <a:t>    axial </a:t>
            </a:r>
            <a:r>
              <a:rPr lang="pl-PL" altLang="fr-FR" b="1" dirty="0">
                <a:solidFill>
                  <a:schemeClr val="tx1"/>
                </a:solidFill>
                <a:latin typeface="Calibri" panose="020F0502020204030204" pitchFamily="34" charset="0"/>
                <a:cs typeface="Calibri" panose="020F0502020204030204" pitchFamily="34" charset="0"/>
              </a:rPr>
              <a:t>injection → </a:t>
            </a:r>
            <a:r>
              <a:rPr lang="pl-PL" altLang="fr-FR" dirty="0">
                <a:solidFill>
                  <a:schemeClr val="tx1"/>
                </a:solidFill>
                <a:latin typeface="Calibri" panose="020F0502020204030204" pitchFamily="34" charset="0"/>
                <a:cs typeface="Calibri" panose="020F0502020204030204" pitchFamily="34" charset="0"/>
              </a:rPr>
              <a:t>gives a </a:t>
            </a:r>
            <a:r>
              <a:rPr lang="pl-PL" altLang="fr-FR" dirty="0" smtClean="0">
                <a:solidFill>
                  <a:schemeClr val="tx1"/>
                </a:solidFill>
                <a:latin typeface="Calibri" panose="020F0502020204030204" pitchFamily="34" charset="0"/>
                <a:cs typeface="Calibri" panose="020F0502020204030204" pitchFamily="34" charset="0"/>
              </a:rPr>
              <a:t>small </a:t>
            </a:r>
            <a:r>
              <a:rPr lang="pl-PL" altLang="fr-FR" dirty="0">
                <a:solidFill>
                  <a:schemeClr val="tx1"/>
                </a:solidFill>
                <a:latin typeface="Calibri" panose="020F0502020204030204" pitchFamily="34" charset="0"/>
                <a:cs typeface="Calibri" panose="020F0502020204030204" pitchFamily="34" charset="0"/>
              </a:rPr>
              <a:t>fraction of interaction of 1+ ion beam with </a:t>
            </a:r>
            <a:r>
              <a:rPr lang="pl-PL" altLang="fr-FR" dirty="0" smtClean="0">
                <a:solidFill>
                  <a:schemeClr val="tx1"/>
                </a:solidFill>
                <a:latin typeface="Calibri" panose="020F0502020204030204" pitchFamily="34" charset="0"/>
                <a:cs typeface="Calibri" panose="020F0502020204030204" pitchFamily="34" charset="0"/>
              </a:rPr>
              <a:t>plasma and it is necessary to change series of parameters to optimize charge breeding efficiency </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endParaRPr lang="pl-PL" altLang="fr-FR" dirty="0">
              <a:solidFill>
                <a:schemeClr val="tx1"/>
              </a:solidFill>
              <a:latin typeface="Calibri" panose="020F0502020204030204" pitchFamily="34" charset="0"/>
              <a:cs typeface="Calibri" panose="020F0502020204030204" pitchFamily="34"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r>
              <a:rPr lang="pl-PL" altLang="fr-FR" b="1" dirty="0">
                <a:solidFill>
                  <a:schemeClr val="tx1"/>
                </a:solidFill>
                <a:latin typeface="Calibri" panose="020F0502020204030204" pitchFamily="34" charset="0"/>
                <a:cs typeface="Calibri" panose="020F0502020204030204" pitchFamily="34" charset="0"/>
              </a:rPr>
              <a:t>Assumptions:</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endParaRPr lang="pl-PL" altLang="fr-FR" dirty="0">
              <a:solidFill>
                <a:schemeClr val="tx1"/>
              </a:solidFill>
              <a:latin typeface="Calibri" panose="020F0502020204030204" pitchFamily="34" charset="0"/>
              <a:cs typeface="Calibri" panose="020F0502020204030204" pitchFamily="34"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r>
              <a:rPr lang="pl-PL" altLang="fr-FR" b="1" dirty="0">
                <a:solidFill>
                  <a:schemeClr val="tx1"/>
                </a:solidFill>
                <a:latin typeface="Calibri" panose="020F0502020204030204" pitchFamily="34" charset="0"/>
                <a:cs typeface="Calibri" panose="020F0502020204030204" pitchFamily="34" charset="0"/>
              </a:rPr>
              <a:t> → Possibility of controlling the energy of the 1+ ion beam and a residence time in plasma</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r>
              <a:rPr lang="pl-PL" altLang="fr-FR" b="1" dirty="0">
                <a:solidFill>
                  <a:schemeClr val="tx1"/>
                </a:solidFill>
                <a:latin typeface="Calibri" panose="020F0502020204030204" pitchFamily="34" charset="0"/>
                <a:cs typeface="Calibri" panose="020F0502020204030204" pitchFamily="34" charset="0"/>
              </a:rPr>
              <a:t>	</a:t>
            </a:r>
            <a:r>
              <a:rPr lang="pl-PL" altLang="fr-FR" b="1" dirty="0" smtClean="0">
                <a:solidFill>
                  <a:schemeClr val="tx1"/>
                </a:solidFill>
                <a:latin typeface="Calibri" panose="020F0502020204030204" pitchFamily="34" charset="0"/>
                <a:cs typeface="Calibri" panose="020F0502020204030204" pitchFamily="34" charset="0"/>
              </a:rPr>
              <a:t>→ Adjusting two  parameters (E, t</a:t>
            </a:r>
            <a:r>
              <a:rPr lang="pl-PL" altLang="fr-FR" b="1" baseline="-33000" dirty="0" smtClean="0">
                <a:solidFill>
                  <a:schemeClr val="tx1"/>
                </a:solidFill>
                <a:latin typeface="Calibri" panose="020F0502020204030204" pitchFamily="34" charset="0"/>
                <a:cs typeface="Calibri" panose="020F0502020204030204" pitchFamily="34" charset="0"/>
              </a:rPr>
              <a:t>res</a:t>
            </a:r>
            <a:r>
              <a:rPr lang="pl-PL" altLang="fr-FR" b="1" dirty="0" smtClean="0">
                <a:solidFill>
                  <a:schemeClr val="tx1"/>
                </a:solidFill>
                <a:latin typeface="Calibri" panose="020F0502020204030204" pitchFamily="34" charset="0"/>
                <a:cs typeface="Calibri" panose="020F0502020204030204" pitchFamily="34" charset="0"/>
              </a:rPr>
              <a:t>) independently could increase efficiency of 1+ ion beam capture</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r>
              <a:rPr lang="pl-PL" altLang="fr-FR" b="1" dirty="0">
                <a:solidFill>
                  <a:schemeClr val="tx1"/>
                </a:solidFill>
                <a:latin typeface="Calibri" panose="020F0502020204030204" pitchFamily="34" charset="0"/>
                <a:cs typeface="Calibri" panose="020F0502020204030204" pitchFamily="34" charset="0"/>
              </a:rPr>
              <a:t>	→ 1+ ion beam residence time in plasma is expected to be increase with extended beam </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r>
              <a:rPr lang="pl-PL" altLang="fr-FR" b="1" dirty="0">
                <a:solidFill>
                  <a:schemeClr val="tx1"/>
                </a:solidFill>
                <a:latin typeface="Calibri" panose="020F0502020204030204" pitchFamily="34" charset="0"/>
                <a:cs typeface="Calibri" panose="020F0502020204030204" pitchFamily="34" charset="0"/>
              </a:rPr>
              <a:t>		path through plasma </a:t>
            </a:r>
            <a:r>
              <a:rPr lang="pl-PL" altLang="fr-FR" b="1" dirty="0" smtClean="0">
                <a:solidFill>
                  <a:schemeClr val="tx1"/>
                </a:solidFill>
                <a:latin typeface="Calibri" panose="020F0502020204030204" pitchFamily="34" charset="0"/>
                <a:cs typeface="Calibri" panose="020F0502020204030204" pitchFamily="34" charset="0"/>
              </a:rPr>
              <a:t>chamber</a:t>
            </a:r>
            <a:endParaRPr lang="fr-FR" altLang="fr-FR" b="1" dirty="0" smtClean="0">
              <a:solidFill>
                <a:schemeClr val="tx1"/>
              </a:solidFill>
              <a:latin typeface="Calibri" panose="020F0502020204030204" pitchFamily="34" charset="0"/>
              <a:cs typeface="Calibri" panose="020F0502020204030204" pitchFamily="34"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endParaRPr lang="fr-FR" altLang="fr-FR" b="1" dirty="0" smtClean="0">
              <a:solidFill>
                <a:schemeClr val="tx1"/>
              </a:solidFill>
              <a:latin typeface="Calibri" panose="020F0502020204030204" pitchFamily="34" charset="0"/>
              <a:cs typeface="Calibri" panose="020F0502020204030204" pitchFamily="34"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r>
              <a:rPr lang="fr-FR" altLang="fr-FR" b="1" dirty="0" smtClean="0">
                <a:solidFill>
                  <a:schemeClr val="tx1"/>
                </a:solidFill>
                <a:latin typeface="Calibri" panose="020F0502020204030204" pitchFamily="34" charset="0"/>
                <a:cs typeface="Calibri" panose="020F0502020204030204" pitchFamily="34" charset="0"/>
              </a:rPr>
              <a:t>Goal:</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r>
              <a:rPr lang="fr-FR" altLang="fr-FR" b="1" dirty="0" smtClean="0">
                <a:solidFill>
                  <a:schemeClr val="tx1"/>
                </a:solidFill>
                <a:latin typeface="Calibri" panose="020F0502020204030204" pitchFamily="34" charset="0"/>
                <a:cs typeface="Calibri" panose="020F0502020204030204" pitchFamily="34" charset="0"/>
              </a:rPr>
              <a:t>Cr</a:t>
            </a:r>
            <a:r>
              <a:rPr lang="pl-PL" altLang="fr-FR" b="1" dirty="0" smtClean="0">
                <a:solidFill>
                  <a:schemeClr val="tx1"/>
                </a:solidFill>
                <a:latin typeface="Calibri" panose="020F0502020204030204" pitchFamily="34" charset="0"/>
                <a:cs typeface="Calibri" panose="020F0502020204030204" pitchFamily="34" charset="0"/>
              </a:rPr>
              <a:t>eate </a:t>
            </a:r>
            <a:r>
              <a:rPr lang="pl-PL" altLang="fr-FR" b="1" dirty="0">
                <a:solidFill>
                  <a:schemeClr val="tx1"/>
                </a:solidFill>
                <a:latin typeface="Calibri" panose="020F0502020204030204" pitchFamily="34" charset="0"/>
                <a:cs typeface="Calibri" panose="020F0502020204030204" pitchFamily="34" charset="0"/>
              </a:rPr>
              <a:t>a model of non-axial 1+ ion beam injection to conventional ECR ion </a:t>
            </a:r>
            <a:r>
              <a:rPr lang="pl-PL" altLang="fr-FR" b="1" dirty="0" smtClean="0">
                <a:solidFill>
                  <a:schemeClr val="tx1"/>
                </a:solidFill>
                <a:latin typeface="Calibri" panose="020F0502020204030204" pitchFamily="34" charset="0"/>
                <a:cs typeface="Calibri" panose="020F0502020204030204" pitchFamily="34" charset="0"/>
              </a:rPr>
              <a:t>sourc</a:t>
            </a:r>
            <a:r>
              <a:rPr lang="fr-FR" altLang="fr-FR" b="1" dirty="0" smtClean="0">
                <a:solidFill>
                  <a:schemeClr val="tx1"/>
                </a:solidFill>
                <a:latin typeface="Calibri" panose="020F0502020204030204" pitchFamily="34" charset="0"/>
                <a:cs typeface="Calibri" panose="020F0502020204030204" pitchFamily="34" charset="0"/>
              </a:rPr>
              <a:t>e </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r>
              <a:rPr lang="fr-FR" altLang="fr-FR" b="1" dirty="0" smtClean="0">
                <a:solidFill>
                  <a:schemeClr val="tx1"/>
                </a:solidFill>
                <a:latin typeface="Calibri" panose="020F0502020204030204" pitchFamily="34" charset="0"/>
                <a:cs typeface="Calibri" panose="020F0502020204030204" pitchFamily="34" charset="0"/>
              </a:rPr>
              <a:t>and to </a:t>
            </a:r>
            <a:r>
              <a:rPr lang="en-US" altLang="fr-FR" b="1" dirty="0" smtClean="0">
                <a:solidFill>
                  <a:schemeClr val="tx1"/>
                </a:solidFill>
                <a:latin typeface="Calibri" panose="020F0502020204030204" pitchFamily="34" charset="0"/>
                <a:cs typeface="Calibri" panose="020F0502020204030204" pitchFamily="34" charset="0"/>
              </a:rPr>
              <a:t>increase </a:t>
            </a:r>
            <a:r>
              <a:rPr lang="en-US" altLang="fr-FR" b="1" dirty="0">
                <a:solidFill>
                  <a:schemeClr val="tx1"/>
                </a:solidFill>
                <a:latin typeface="Calibri" panose="020F0502020204030204" pitchFamily="34" charset="0"/>
                <a:cs typeface="Calibri" panose="020F0502020204030204" pitchFamily="34" charset="0"/>
              </a:rPr>
              <a:t>charge breeding efficiency and better understanding of this </a:t>
            </a:r>
            <a:r>
              <a:rPr lang="en-US" altLang="fr-FR" b="1" dirty="0" smtClean="0">
                <a:solidFill>
                  <a:schemeClr val="tx1"/>
                </a:solidFill>
                <a:latin typeface="Calibri" panose="020F0502020204030204" pitchFamily="34" charset="0"/>
                <a:cs typeface="Calibri" panose="020F0502020204030204" pitchFamily="34" charset="0"/>
              </a:rPr>
              <a:t>process</a:t>
            </a:r>
            <a:endParaRPr lang="pl-PL" altLang="fr-FR" sz="953" dirty="0" smtClean="0">
              <a:cs typeface="DejaVu Sans"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endParaRPr lang="pl-PL" altLang="fr-FR" sz="953" dirty="0">
              <a:cs typeface="DejaVu Sans" charset="0"/>
            </a:endParaRPr>
          </a:p>
        </p:txBody>
      </p:sp>
      <p:sp>
        <p:nvSpPr>
          <p:cNvPr id="7175" name="Line 7"/>
          <p:cNvSpPr>
            <a:spLocks noChangeShapeType="1"/>
          </p:cNvSpPr>
          <p:nvPr/>
        </p:nvSpPr>
        <p:spPr bwMode="auto">
          <a:xfrm>
            <a:off x="4355976" y="4011910"/>
            <a:ext cx="7560" cy="223584"/>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defTabSz="305679" fontAlgn="base" hangingPunct="0">
              <a:lnSpc>
                <a:spcPct val="93000"/>
              </a:lnSpc>
              <a:spcBef>
                <a:spcPct val="0"/>
              </a:spcBef>
              <a:spcAft>
                <a:spcPct val="0"/>
              </a:spcAft>
              <a:buClr>
                <a:srgbClr val="000000"/>
              </a:buClr>
              <a:buSzPct val="100000"/>
            </a:pPr>
            <a:endParaRPr lang="fr-FR" sz="1225">
              <a:solidFill>
                <a:srgbClr val="FFFFFF"/>
              </a:solidFill>
              <a:latin typeface="Arial" panose="020B0604020202020204" pitchFamily="34" charset="0"/>
            </a:endParaRPr>
          </a:p>
        </p:txBody>
      </p:sp>
      <p:sp>
        <p:nvSpPr>
          <p:cNvPr id="7176" name="Rectangle 8"/>
          <p:cNvSpPr>
            <a:spLocks noChangeArrowheads="1"/>
          </p:cNvSpPr>
          <p:nvPr/>
        </p:nvSpPr>
        <p:spPr bwMode="auto">
          <a:xfrm>
            <a:off x="1650294" y="793897"/>
            <a:ext cx="5843413" cy="503333"/>
          </a:xfrm>
          <a:prstGeom prst="rect">
            <a:avLst/>
          </a:prstGeom>
          <a:noFill/>
          <a:ln w="9360" cap="flat">
            <a:solidFill>
              <a:srgbClr val="3465A4"/>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dirty="0">
                <a:latin typeface="Calibri" panose="020F0502020204030204" pitchFamily="34" charset="0"/>
                <a:cs typeface="Calibri" panose="020F0502020204030204" pitchFamily="34" charset="0"/>
              </a:rPr>
              <a:t>Depending on the optical characteristics of the 1+ ion beam entrance in the charge breeder, the charge breeding efficiency may be increased significantly. </a:t>
            </a:r>
          </a:p>
        </p:txBody>
      </p:sp>
      <p:sp>
        <p:nvSpPr>
          <p:cNvPr id="7177" name="Rectangle 9"/>
          <p:cNvSpPr>
            <a:spLocks noChangeArrowheads="1"/>
          </p:cNvSpPr>
          <p:nvPr/>
        </p:nvSpPr>
        <p:spPr bwMode="auto">
          <a:xfrm>
            <a:off x="386039" y="4526912"/>
            <a:ext cx="4766541" cy="1998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b="1" dirty="0" smtClean="0">
                <a:cs typeface="DejaVu Sans" charset="0"/>
              </a:rPr>
              <a:t>→</a:t>
            </a:r>
            <a:endParaRPr lang="pl-PL" altLang="fr-FR" sz="953" b="1" dirty="0">
              <a:cs typeface="Lucida Sans Unicode" panose="020B0602030504020204" pitchFamily="34" charset="0"/>
            </a:endParaRPr>
          </a:p>
        </p:txBody>
      </p:sp>
    </p:spTree>
    <p:extLst>
      <p:ext uri="{BB962C8B-B14F-4D97-AF65-F5344CB8AC3E}">
        <p14:creationId xmlns:p14="http://schemas.microsoft.com/office/powerpoint/2010/main" xmlns="" val="24540927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4"/>
          <a:stretch>
            <a:fillRect/>
          </a:stretch>
        </p:blipFill>
        <p:spPr>
          <a:xfrm>
            <a:off x="1289536" y="1095386"/>
            <a:ext cx="3428758" cy="2566707"/>
          </a:xfrm>
          <a:prstGeom prst="rect">
            <a:avLst/>
          </a:prstGeom>
        </p:spPr>
      </p:pic>
      <p:pic>
        <p:nvPicPr>
          <p:cNvPr id="3" name="Image 2"/>
          <p:cNvPicPr>
            <a:picLocks noChangeAspect="1"/>
          </p:cNvPicPr>
          <p:nvPr/>
        </p:nvPicPr>
        <p:blipFill>
          <a:blip r:embed="rId5"/>
          <a:stretch>
            <a:fillRect/>
          </a:stretch>
        </p:blipFill>
        <p:spPr>
          <a:xfrm>
            <a:off x="5806671" y="1112943"/>
            <a:ext cx="2061144" cy="1646323"/>
          </a:xfrm>
          <a:prstGeom prst="rect">
            <a:avLst/>
          </a:prstGeom>
        </p:spPr>
      </p:pic>
      <p:sp>
        <p:nvSpPr>
          <p:cNvPr id="8197" name="Rectangle 5"/>
          <p:cNvSpPr>
            <a:spLocks noChangeArrowheads="1"/>
          </p:cNvSpPr>
          <p:nvPr/>
        </p:nvSpPr>
        <p:spPr bwMode="auto">
          <a:xfrm>
            <a:off x="2411760" y="393162"/>
            <a:ext cx="4320479" cy="5033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2800" dirty="0">
                <a:latin typeface="Calibri" panose="020F0502020204030204" pitchFamily="34" charset="0"/>
                <a:cs typeface="Calibri" panose="020F0502020204030204" pitchFamily="34" charset="0"/>
              </a:rPr>
              <a:t>First part ECRIS for HIL CB</a:t>
            </a:r>
          </a:p>
        </p:txBody>
      </p:sp>
      <p:sp>
        <p:nvSpPr>
          <p:cNvPr id="8198" name="Rectangle 6"/>
          <p:cNvSpPr>
            <a:spLocks noChangeArrowheads="1"/>
          </p:cNvSpPr>
          <p:nvPr/>
        </p:nvSpPr>
        <p:spPr bwMode="auto">
          <a:xfrm>
            <a:off x="1485036" y="832769"/>
            <a:ext cx="6220373" cy="36734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1842" rIns="61235" bIns="31842"/>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endParaRPr lang="pl-PL" altLang="fr-FR" sz="1225">
              <a:cs typeface="DejaVu Sans"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 pos="6113564" algn="l"/>
              </a:tabLst>
            </a:pPr>
            <a:endParaRPr lang="pl-PL" altLang="fr-FR" sz="1225">
              <a:cs typeface="DejaVu Sans" charset="0"/>
            </a:endParaRPr>
          </a:p>
        </p:txBody>
      </p:sp>
      <p:sp>
        <p:nvSpPr>
          <p:cNvPr id="8200" name="Rectangle 8"/>
          <p:cNvSpPr>
            <a:spLocks noChangeArrowheads="1"/>
          </p:cNvSpPr>
          <p:nvPr/>
        </p:nvSpPr>
        <p:spPr bwMode="auto">
          <a:xfrm>
            <a:off x="4187964" y="1245701"/>
            <a:ext cx="419084" cy="1641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680">
                <a:latin typeface="Calibri" panose="020F0502020204030204" pitchFamily="34" charset="0"/>
                <a:cs typeface="DejaVu Sans" charset="0"/>
              </a:rPr>
              <a:t>Source</a:t>
            </a:r>
          </a:p>
        </p:txBody>
      </p:sp>
      <p:sp>
        <p:nvSpPr>
          <p:cNvPr id="8201" name="AutoShape 9"/>
          <p:cNvSpPr>
            <a:spLocks/>
          </p:cNvSpPr>
          <p:nvPr/>
        </p:nvSpPr>
        <p:spPr bwMode="auto">
          <a:xfrm flipH="1">
            <a:off x="3756999" y="1935893"/>
            <a:ext cx="451487" cy="649148"/>
          </a:xfrm>
          <a:custGeom>
            <a:avLst/>
            <a:gdLst>
              <a:gd name="G0" fmla="+- 1844 0 0"/>
              <a:gd name="G1" fmla="+- 2651 0 0"/>
            </a:gdLst>
            <a:ahLst/>
            <a:cxnLst>
              <a:cxn ang="0">
                <a:pos x="r" y="vc"/>
              </a:cxn>
              <a:cxn ang="5400000">
                <a:pos x="hc" y="b"/>
              </a:cxn>
              <a:cxn ang="10800000">
                <a:pos x="l" y="vc"/>
              </a:cxn>
              <a:cxn ang="16200000">
                <a:pos x="hc" y="t"/>
              </a:cxn>
            </a:cxnLst>
            <a:rect l="0" t="0" r="0" b="0"/>
            <a:pathLst>
              <a:path>
                <a:moveTo>
                  <a:pt x="0" y="0"/>
                </a:moveTo>
                <a:lnTo>
                  <a:pt x="21600" y="21600"/>
                </a:lnTo>
              </a:path>
            </a:pathLst>
          </a:custGeom>
          <a:noFill/>
          <a:ln w="6480" cap="flat">
            <a:solidFill>
              <a:srgbClr val="FF0000"/>
            </a:solidFill>
            <a:miter lim="800000"/>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305679" fontAlgn="base" hangingPunct="0">
              <a:lnSpc>
                <a:spcPct val="93000"/>
              </a:lnSpc>
              <a:spcBef>
                <a:spcPct val="0"/>
              </a:spcBef>
              <a:spcAft>
                <a:spcPct val="0"/>
              </a:spcAft>
              <a:buClr>
                <a:srgbClr val="000000"/>
              </a:buClr>
              <a:buSzPct val="100000"/>
            </a:pPr>
            <a:endParaRPr lang="fr-FR" sz="1225">
              <a:solidFill>
                <a:srgbClr val="FFFFFF"/>
              </a:solidFill>
              <a:latin typeface="Arial" panose="020B0604020202020204" pitchFamily="34" charset="0"/>
            </a:endParaRPr>
          </a:p>
        </p:txBody>
      </p:sp>
      <p:sp>
        <p:nvSpPr>
          <p:cNvPr id="8202" name="Rectangle 10"/>
          <p:cNvSpPr>
            <a:spLocks noChangeArrowheads="1"/>
          </p:cNvSpPr>
          <p:nvPr/>
        </p:nvSpPr>
        <p:spPr bwMode="auto">
          <a:xfrm>
            <a:off x="3974102" y="1699349"/>
            <a:ext cx="472009" cy="1641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680">
                <a:latin typeface="Calibri" panose="020F0502020204030204" pitchFamily="34" charset="0"/>
                <a:cs typeface="DejaVu Sans" charset="0"/>
              </a:rPr>
              <a:t>Klystron</a:t>
            </a:r>
          </a:p>
        </p:txBody>
      </p:sp>
      <p:sp>
        <p:nvSpPr>
          <p:cNvPr id="8203" name="AutoShape 11"/>
          <p:cNvSpPr>
            <a:spLocks/>
          </p:cNvSpPr>
          <p:nvPr/>
        </p:nvSpPr>
        <p:spPr bwMode="auto">
          <a:xfrm flipH="1">
            <a:off x="1785792" y="1333190"/>
            <a:ext cx="451487" cy="649148"/>
          </a:xfrm>
          <a:custGeom>
            <a:avLst/>
            <a:gdLst>
              <a:gd name="G0" fmla="+- 1843 0 0"/>
              <a:gd name="G1" fmla="+- 2652 0 0"/>
            </a:gdLst>
            <a:ahLst/>
            <a:cxnLst>
              <a:cxn ang="0">
                <a:pos x="r" y="vc"/>
              </a:cxn>
              <a:cxn ang="5400000">
                <a:pos x="hc" y="b"/>
              </a:cxn>
              <a:cxn ang="10800000">
                <a:pos x="l" y="vc"/>
              </a:cxn>
              <a:cxn ang="16200000">
                <a:pos x="hc" y="t"/>
              </a:cxn>
            </a:cxnLst>
            <a:rect l="0" t="0" r="0" b="0"/>
            <a:pathLst>
              <a:path>
                <a:moveTo>
                  <a:pt x="0" y="0"/>
                </a:moveTo>
                <a:lnTo>
                  <a:pt x="21600" y="21600"/>
                </a:lnTo>
              </a:path>
            </a:pathLst>
          </a:custGeom>
          <a:noFill/>
          <a:ln w="6480" cap="flat">
            <a:solidFill>
              <a:srgbClr val="FF0000"/>
            </a:solidFill>
            <a:miter lim="800000"/>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305679" fontAlgn="base" hangingPunct="0">
              <a:lnSpc>
                <a:spcPct val="93000"/>
              </a:lnSpc>
              <a:spcBef>
                <a:spcPct val="0"/>
              </a:spcBef>
              <a:spcAft>
                <a:spcPct val="0"/>
              </a:spcAft>
              <a:buClr>
                <a:srgbClr val="000000"/>
              </a:buClr>
              <a:buSzPct val="100000"/>
            </a:pPr>
            <a:endParaRPr lang="fr-FR" sz="1225">
              <a:solidFill>
                <a:srgbClr val="FFFFFF"/>
              </a:solidFill>
              <a:latin typeface="Arial" panose="020B0604020202020204" pitchFamily="34" charset="0"/>
            </a:endParaRPr>
          </a:p>
        </p:txBody>
      </p:sp>
      <p:sp>
        <p:nvSpPr>
          <p:cNvPr id="8204" name="Rectangle 12"/>
          <p:cNvSpPr>
            <a:spLocks noChangeArrowheads="1"/>
          </p:cNvSpPr>
          <p:nvPr/>
        </p:nvSpPr>
        <p:spPr bwMode="auto">
          <a:xfrm>
            <a:off x="1855999" y="1127968"/>
            <a:ext cx="906215" cy="1641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680">
                <a:latin typeface="Calibri" panose="020F0502020204030204" pitchFamily="34" charset="0"/>
                <a:cs typeface="DejaVu Sans" charset="0"/>
              </a:rPr>
              <a:t>Power supply rack</a:t>
            </a:r>
          </a:p>
        </p:txBody>
      </p:sp>
      <p:sp>
        <p:nvSpPr>
          <p:cNvPr id="8205" name="AutoShape 13"/>
          <p:cNvSpPr>
            <a:spLocks/>
          </p:cNvSpPr>
          <p:nvPr/>
        </p:nvSpPr>
        <p:spPr bwMode="auto">
          <a:xfrm flipH="1">
            <a:off x="2789217" y="1529771"/>
            <a:ext cx="276509" cy="391001"/>
          </a:xfrm>
          <a:custGeom>
            <a:avLst/>
            <a:gdLst>
              <a:gd name="G0" fmla="+- 1128 0 0"/>
              <a:gd name="G1" fmla="+- 1599 0 0"/>
            </a:gdLst>
            <a:ahLst/>
            <a:cxnLst>
              <a:cxn ang="0">
                <a:pos x="r" y="vc"/>
              </a:cxn>
              <a:cxn ang="5400000">
                <a:pos x="hc" y="b"/>
              </a:cxn>
              <a:cxn ang="10800000">
                <a:pos x="l" y="vc"/>
              </a:cxn>
              <a:cxn ang="16200000">
                <a:pos x="hc" y="t"/>
              </a:cxn>
            </a:cxnLst>
            <a:rect l="0" t="0" r="0" b="0"/>
            <a:pathLst>
              <a:path>
                <a:moveTo>
                  <a:pt x="0" y="0"/>
                </a:moveTo>
                <a:lnTo>
                  <a:pt x="21600" y="21600"/>
                </a:lnTo>
              </a:path>
            </a:pathLst>
          </a:custGeom>
          <a:noFill/>
          <a:ln w="6480" cap="flat">
            <a:solidFill>
              <a:srgbClr val="FF0000"/>
            </a:solidFill>
            <a:miter lim="800000"/>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305679" fontAlgn="base" hangingPunct="0">
              <a:lnSpc>
                <a:spcPct val="93000"/>
              </a:lnSpc>
              <a:spcBef>
                <a:spcPct val="0"/>
              </a:spcBef>
              <a:spcAft>
                <a:spcPct val="0"/>
              </a:spcAft>
              <a:buClr>
                <a:srgbClr val="000000"/>
              </a:buClr>
              <a:buSzPct val="100000"/>
            </a:pPr>
            <a:endParaRPr lang="fr-FR" sz="1225">
              <a:solidFill>
                <a:srgbClr val="FFFFFF"/>
              </a:solidFill>
              <a:latin typeface="Arial" panose="020B0604020202020204" pitchFamily="34" charset="0"/>
            </a:endParaRPr>
          </a:p>
        </p:txBody>
      </p:sp>
      <p:sp>
        <p:nvSpPr>
          <p:cNvPr id="8206" name="Rectangle 14"/>
          <p:cNvSpPr>
            <a:spLocks noChangeArrowheads="1"/>
          </p:cNvSpPr>
          <p:nvPr/>
        </p:nvSpPr>
        <p:spPr bwMode="auto">
          <a:xfrm>
            <a:off x="2964195" y="1187375"/>
            <a:ext cx="569220" cy="267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680">
                <a:latin typeface="Calibri" panose="020F0502020204030204" pitchFamily="34" charset="0"/>
                <a:cs typeface="DejaVu Sans" charset="0"/>
              </a:rPr>
              <a:t>Analysing </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680">
                <a:latin typeface="Calibri" panose="020F0502020204030204" pitchFamily="34" charset="0"/>
                <a:cs typeface="DejaVu Sans" charset="0"/>
              </a:rPr>
              <a:t>magnet</a:t>
            </a:r>
          </a:p>
        </p:txBody>
      </p:sp>
      <p:pic>
        <p:nvPicPr>
          <p:cNvPr id="8207" name="Picture 1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95531" y="3166652"/>
            <a:ext cx="1255092" cy="86949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208" name="Rectangle 16"/>
          <p:cNvSpPr>
            <a:spLocks noChangeArrowheads="1"/>
          </p:cNvSpPr>
          <p:nvPr/>
        </p:nvSpPr>
        <p:spPr bwMode="auto">
          <a:xfrm>
            <a:off x="6354187" y="4071058"/>
            <a:ext cx="966112" cy="1641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200" dirty="0">
                <a:latin typeface="Calibri" panose="020F0502020204030204" pitchFamily="34" charset="0"/>
                <a:cs typeface="DejaVu Sans" charset="0"/>
              </a:rPr>
              <a:t>Neon plasma</a:t>
            </a:r>
          </a:p>
        </p:txBody>
      </p:sp>
      <p:sp>
        <p:nvSpPr>
          <p:cNvPr id="8209" name="Rectangle 17"/>
          <p:cNvSpPr>
            <a:spLocks noChangeArrowheads="1"/>
          </p:cNvSpPr>
          <p:nvPr/>
        </p:nvSpPr>
        <p:spPr bwMode="auto">
          <a:xfrm>
            <a:off x="5096936" y="2608475"/>
            <a:ext cx="2865541" cy="12972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just" defTabSz="305679" fontAlgn="base">
              <a:lnSpc>
                <a:spcPct val="150000"/>
              </a:lnSpc>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953" dirty="0">
              <a:cs typeface="Lucida Sans Unicode" panose="020B0602030504020204" pitchFamily="34" charset="0"/>
            </a:endParaRPr>
          </a:p>
        </p:txBody>
      </p:sp>
      <p:sp>
        <p:nvSpPr>
          <p:cNvPr id="8210" name="Rectangle 18"/>
          <p:cNvSpPr>
            <a:spLocks noChangeArrowheads="1"/>
          </p:cNvSpPr>
          <p:nvPr/>
        </p:nvSpPr>
        <p:spPr bwMode="auto">
          <a:xfrm>
            <a:off x="932859" y="3807029"/>
            <a:ext cx="3989224" cy="7659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lnSpc>
                <a:spcPct val="150000"/>
              </a:lnSpc>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200" dirty="0">
                <a:latin typeface="Calibri" panose="020F0502020204030204" pitchFamily="34" charset="0"/>
                <a:cs typeface="Lucida Sans Unicode" panose="020B0602030504020204" pitchFamily="34" charset="0"/>
              </a:rPr>
              <a:t>Up to the end of year 2015, several primary experiments were carried </a:t>
            </a:r>
          </a:p>
          <a:p>
            <a:pPr algn="ctr" defTabSz="305679" fontAlgn="base">
              <a:lnSpc>
                <a:spcPct val="150000"/>
              </a:lnSpc>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200" dirty="0">
                <a:latin typeface="Calibri" panose="020F0502020204030204" pitchFamily="34" charset="0"/>
                <a:cs typeface="Lucida Sans Unicode" panose="020B0602030504020204" pitchFamily="34" charset="0"/>
              </a:rPr>
              <a:t>out with Al ions sputtered on the different liner materials using Ne, Ar, N and </a:t>
            </a:r>
          </a:p>
          <a:p>
            <a:pPr algn="ctr" defTabSz="305679" fontAlgn="base">
              <a:lnSpc>
                <a:spcPct val="150000"/>
              </a:lnSpc>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200" dirty="0">
                <a:latin typeface="Calibri" panose="020F0502020204030204" pitchFamily="34" charset="0"/>
                <a:cs typeface="Lucida Sans Unicode" panose="020B0602030504020204" pitchFamily="34" charset="0"/>
              </a:rPr>
              <a:t>He as supporting gas. </a:t>
            </a:r>
          </a:p>
        </p:txBody>
      </p:sp>
      <p:sp>
        <p:nvSpPr>
          <p:cNvPr id="8212" name="Rectangle 20"/>
          <p:cNvSpPr>
            <a:spLocks noChangeArrowheads="1"/>
          </p:cNvSpPr>
          <p:nvPr/>
        </p:nvSpPr>
        <p:spPr bwMode="auto">
          <a:xfrm>
            <a:off x="6151590" y="2792749"/>
            <a:ext cx="1369320" cy="266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200" dirty="0" smtClean="0">
                <a:latin typeface="Calibri" panose="020F0502020204030204" pitchFamily="34" charset="0"/>
                <a:cs typeface="DejaVu Sans" charset="0"/>
              </a:rPr>
              <a:t>Rotating </a:t>
            </a:r>
            <a:r>
              <a:rPr lang="pl-PL" altLang="fr-FR" sz="1200" dirty="0">
                <a:latin typeface="Calibri" panose="020F0502020204030204" pitchFamily="34" charset="0"/>
                <a:cs typeface="DejaVu Sans" charset="0"/>
              </a:rPr>
              <a:t>hexapole</a:t>
            </a:r>
          </a:p>
        </p:txBody>
      </p:sp>
    </p:spTree>
    <p:extLst>
      <p:ext uri="{BB962C8B-B14F-4D97-AF65-F5344CB8AC3E}">
        <p14:creationId xmlns:p14="http://schemas.microsoft.com/office/powerpoint/2010/main" xmlns="" val="8823437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5" name="Rectangle 5"/>
          <p:cNvSpPr>
            <a:spLocks noChangeArrowheads="1"/>
          </p:cNvSpPr>
          <p:nvPr/>
        </p:nvSpPr>
        <p:spPr bwMode="auto">
          <a:xfrm>
            <a:off x="2881610" y="259796"/>
            <a:ext cx="3404531" cy="4492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lnSpc>
                <a:spcPct val="200000"/>
              </a:lnSpc>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fr-FR" altLang="fr-FR" sz="2800" b="1" dirty="0" smtClean="0">
                <a:solidFill>
                  <a:srgbClr val="0000CC"/>
                </a:solidFill>
                <a:latin typeface="Calibri" panose="020F0502020204030204" pitchFamily="34" charset="0"/>
                <a:cs typeface="Calibri" panose="020F0502020204030204" pitchFamily="34" charset="0"/>
              </a:rPr>
              <a:t>I</a:t>
            </a:r>
            <a:r>
              <a:rPr lang="pl-PL" altLang="fr-FR" sz="2800" b="1" dirty="0" smtClean="0">
                <a:solidFill>
                  <a:srgbClr val="0000CC"/>
                </a:solidFill>
                <a:latin typeface="Calibri" panose="020F0502020204030204" pitchFamily="34" charset="0"/>
                <a:cs typeface="Calibri" panose="020F0502020204030204" pitchFamily="34" charset="0"/>
              </a:rPr>
              <a:t>on injection</a:t>
            </a:r>
            <a:r>
              <a:rPr lang="fr-FR" altLang="fr-FR" sz="2800" b="1" dirty="0" smtClean="0">
                <a:solidFill>
                  <a:srgbClr val="0000CC"/>
                </a:solidFill>
                <a:latin typeface="Calibri" panose="020F0502020204030204" pitchFamily="34" charset="0"/>
                <a:cs typeface="Calibri" panose="020F0502020204030204" pitchFamily="34" charset="0"/>
              </a:rPr>
              <a:t> </a:t>
            </a:r>
            <a:r>
              <a:rPr lang="pl-PL" altLang="fr-FR" sz="2800" b="1" dirty="0" smtClean="0">
                <a:solidFill>
                  <a:srgbClr val="0000CC"/>
                </a:solidFill>
                <a:latin typeface="Calibri" panose="020F0502020204030204" pitchFamily="34" charset="0"/>
                <a:cs typeface="Calibri" panose="020F0502020204030204" pitchFamily="34" charset="0"/>
              </a:rPr>
              <a:t>setup</a:t>
            </a:r>
            <a:endParaRPr lang="pl-PL" altLang="fr-FR" sz="2800" b="1" dirty="0">
              <a:solidFill>
                <a:srgbClr val="0000CC"/>
              </a:solidFill>
              <a:latin typeface="Calibri" panose="020F0502020204030204" pitchFamily="34" charset="0"/>
              <a:cs typeface="Calibri" panose="020F0502020204030204" pitchFamily="34" charset="0"/>
            </a:endParaRPr>
          </a:p>
        </p:txBody>
      </p:sp>
      <p:grpSp>
        <p:nvGrpSpPr>
          <p:cNvPr id="15" name="Groupe 14"/>
          <p:cNvGrpSpPr/>
          <p:nvPr/>
        </p:nvGrpSpPr>
        <p:grpSpPr>
          <a:xfrm>
            <a:off x="5914583" y="1078937"/>
            <a:ext cx="1784653" cy="1014227"/>
            <a:chOff x="6277113" y="742433"/>
            <a:chExt cx="1713060" cy="1014227"/>
          </a:xfrm>
        </p:grpSpPr>
        <p:pic>
          <p:nvPicPr>
            <p:cNvPr id="10247"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77113" y="742433"/>
              <a:ext cx="856530" cy="95482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255" name="Picture 1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07090" y="806160"/>
              <a:ext cx="783083" cy="9505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sp>
        <p:nvSpPr>
          <p:cNvPr id="10256" name="Rectangle 16"/>
          <p:cNvSpPr>
            <a:spLocks noChangeArrowheads="1"/>
          </p:cNvSpPr>
          <p:nvPr/>
        </p:nvSpPr>
        <p:spPr bwMode="auto">
          <a:xfrm>
            <a:off x="768157" y="3683187"/>
            <a:ext cx="3189575" cy="758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smtClean="0">
                <a:cs typeface="DejaVu Sans" charset="0"/>
              </a:rPr>
              <a:t>Deceleration of 1+ ion beam </a:t>
            </a:r>
            <a:r>
              <a:rPr lang="en-GB" altLang="fr-FR" sz="953" dirty="0" smtClean="0">
                <a:cs typeface="DejaVu Sans" charset="0"/>
              </a:rPr>
              <a:t>may</a:t>
            </a:r>
            <a:r>
              <a:rPr lang="fr-FR" altLang="fr-FR" sz="953" dirty="0" smtClean="0">
                <a:cs typeface="DejaVu Sans" charset="0"/>
              </a:rPr>
              <a:t> </a:t>
            </a:r>
            <a:r>
              <a:rPr lang="pl-PL" altLang="fr-FR" sz="953" dirty="0" smtClean="0">
                <a:cs typeface="DejaVu Sans" charset="0"/>
              </a:rPr>
              <a:t>lead to the optimal velocity </a:t>
            </a:r>
            <a:r>
              <a:rPr lang="fr-FR" altLang="fr-FR" sz="953" dirty="0" smtClean="0">
                <a:cs typeface="DejaVu Sans" charset="0"/>
              </a:rPr>
              <a:t>for </a:t>
            </a:r>
            <a:r>
              <a:rPr lang="pl-PL" altLang="fr-FR" sz="953" dirty="0" smtClean="0">
                <a:cs typeface="DejaVu Sans" charset="0"/>
              </a:rPr>
              <a:t>their capture</a:t>
            </a:r>
            <a:r>
              <a:rPr lang="fr-FR" altLang="fr-FR" sz="953" dirty="0" smtClean="0">
                <a:cs typeface="DejaVu Sans" charset="0"/>
              </a:rPr>
              <a:t> in the plasma</a:t>
            </a:r>
          </a:p>
        </p:txBody>
      </p:sp>
      <p:pic>
        <p:nvPicPr>
          <p:cNvPr id="10258" name="Picture 1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19436" y="2611079"/>
            <a:ext cx="2693803" cy="77768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259" name="Line 19"/>
          <p:cNvSpPr>
            <a:spLocks noChangeShapeType="1"/>
          </p:cNvSpPr>
          <p:nvPr/>
        </p:nvSpPr>
        <p:spPr bwMode="auto">
          <a:xfrm>
            <a:off x="4836630" y="2993439"/>
            <a:ext cx="1763825" cy="1080"/>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defTabSz="305679" fontAlgn="base" hangingPunct="0">
              <a:lnSpc>
                <a:spcPct val="93000"/>
              </a:lnSpc>
              <a:spcBef>
                <a:spcPct val="0"/>
              </a:spcBef>
              <a:spcAft>
                <a:spcPct val="0"/>
              </a:spcAft>
              <a:buClr>
                <a:srgbClr val="000000"/>
              </a:buClr>
              <a:buSzPct val="100000"/>
            </a:pPr>
            <a:endParaRPr lang="fr-FR" sz="1225" dirty="0">
              <a:solidFill>
                <a:srgbClr val="FFFFFF"/>
              </a:solidFill>
              <a:latin typeface="Arial" panose="020B0604020202020204" pitchFamily="34" charset="0"/>
            </a:endParaRPr>
          </a:p>
        </p:txBody>
      </p:sp>
      <p:sp>
        <p:nvSpPr>
          <p:cNvPr id="10272" name="Rectangle 32"/>
          <p:cNvSpPr>
            <a:spLocks noChangeArrowheads="1"/>
          </p:cNvSpPr>
          <p:nvPr/>
        </p:nvSpPr>
        <p:spPr bwMode="auto">
          <a:xfrm>
            <a:off x="5081815" y="2840063"/>
            <a:ext cx="832768" cy="2937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680" b="1" dirty="0">
                <a:cs typeface="DejaVu Sans" charset="0"/>
              </a:rPr>
              <a:t>1+ beam</a:t>
            </a:r>
          </a:p>
        </p:txBody>
      </p:sp>
      <p:sp>
        <p:nvSpPr>
          <p:cNvPr id="10273" name="Rectangle 33"/>
          <p:cNvSpPr>
            <a:spLocks noChangeArrowheads="1"/>
          </p:cNvSpPr>
          <p:nvPr/>
        </p:nvSpPr>
        <p:spPr bwMode="auto">
          <a:xfrm>
            <a:off x="6369461" y="2468161"/>
            <a:ext cx="1101716" cy="409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680" b="1" dirty="0">
                <a:cs typeface="DejaVu Sans" charset="0"/>
              </a:rPr>
              <a:t>Axial symmetric inflector</a:t>
            </a:r>
          </a:p>
        </p:txBody>
      </p:sp>
      <p:sp>
        <p:nvSpPr>
          <p:cNvPr id="10274" name="Rectangle 34"/>
          <p:cNvSpPr>
            <a:spLocks noChangeArrowheads="1"/>
          </p:cNvSpPr>
          <p:nvPr/>
        </p:nvSpPr>
        <p:spPr bwMode="auto">
          <a:xfrm>
            <a:off x="7336012" y="2943754"/>
            <a:ext cx="832767" cy="2937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816" b="1">
                <a:cs typeface="DejaVu Sans" charset="0"/>
              </a:rPr>
              <a:t>+</a:t>
            </a:r>
            <a:r>
              <a:rPr lang="pl-PL" altLang="fr-FR" sz="816" b="1">
                <a:latin typeface="Standard Symbols L" charset="0"/>
                <a:cs typeface="DejaVu Sans" charset="0"/>
              </a:rPr>
              <a:t>D</a:t>
            </a:r>
            <a:r>
              <a:rPr lang="pl-PL" altLang="fr-FR" sz="816" b="1">
                <a:cs typeface="DejaVu Sans" charset="0"/>
              </a:rPr>
              <a:t>V</a:t>
            </a:r>
            <a:r>
              <a:rPr lang="pl-PL" altLang="fr-FR" sz="816" b="1" baseline="-33000">
                <a:cs typeface="DejaVu Sans" charset="0"/>
              </a:rPr>
              <a:t>infl</a:t>
            </a:r>
          </a:p>
        </p:txBody>
      </p:sp>
      <p:sp>
        <p:nvSpPr>
          <p:cNvPr id="10275" name="Rectangle 35"/>
          <p:cNvSpPr>
            <a:spLocks noChangeArrowheads="1"/>
          </p:cNvSpPr>
          <p:nvPr/>
        </p:nvSpPr>
        <p:spPr bwMode="auto">
          <a:xfrm>
            <a:off x="7090826" y="2454462"/>
            <a:ext cx="832768" cy="2937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680" b="1">
                <a:cs typeface="DejaVu Sans" charset="0"/>
              </a:rPr>
              <a:t>Decererated beam</a:t>
            </a:r>
          </a:p>
        </p:txBody>
      </p:sp>
      <p:sp>
        <p:nvSpPr>
          <p:cNvPr id="10276" name="Rectangle 36"/>
          <p:cNvSpPr>
            <a:spLocks noChangeArrowheads="1"/>
          </p:cNvSpPr>
          <p:nvPr/>
        </p:nvSpPr>
        <p:spPr bwMode="auto">
          <a:xfrm>
            <a:off x="4530402" y="3563034"/>
            <a:ext cx="3380755" cy="7830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200" dirty="0">
                <a:latin typeface="Calibri" panose="020F0502020204030204" pitchFamily="34" charset="0"/>
                <a:cs typeface="Calibri" panose="020F0502020204030204" pitchFamily="34" charset="0"/>
              </a:rPr>
              <a:t>- Energy of 1+ ion beam will be controlled by cathode potential</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200" dirty="0">
              <a:latin typeface="Calibri" panose="020F0502020204030204" pitchFamily="34" charset="0"/>
              <a:cs typeface="Calibri" panose="020F0502020204030204" pitchFamily="34"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200" dirty="0">
                <a:latin typeface="Calibri" panose="020F0502020204030204" pitchFamily="34" charset="0"/>
                <a:cs typeface="Calibri" panose="020F0502020204030204" pitchFamily="34" charset="0"/>
              </a:rPr>
              <a:t>- Magnitude of a beam inflection will be controlled by inflector potential</a:t>
            </a:r>
          </a:p>
        </p:txBody>
      </p:sp>
      <p:sp>
        <p:nvSpPr>
          <p:cNvPr id="10277" name="Rectangle 37"/>
          <p:cNvSpPr>
            <a:spLocks noChangeArrowheads="1"/>
          </p:cNvSpPr>
          <p:nvPr/>
        </p:nvSpPr>
        <p:spPr bwMode="auto">
          <a:xfrm>
            <a:off x="5620792" y="2546272"/>
            <a:ext cx="891093" cy="2937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680" b="1">
                <a:cs typeface="DejaVu Sans" charset="0"/>
              </a:rPr>
              <a:t>RF tube: +</a:t>
            </a:r>
            <a:r>
              <a:rPr lang="pl-PL" altLang="fr-FR" sz="680" b="1">
                <a:latin typeface="Standard Symbols L" charset="0"/>
                <a:cs typeface="DejaVu Sans" charset="0"/>
              </a:rPr>
              <a:t>D</a:t>
            </a:r>
            <a:r>
              <a:rPr lang="pl-PL" altLang="fr-FR" sz="680" b="1">
                <a:cs typeface="DejaVu Sans" charset="0"/>
              </a:rPr>
              <a:t>V</a:t>
            </a:r>
            <a:r>
              <a:rPr lang="pl-PL" altLang="fr-FR" sz="680" b="1" baseline="-33000">
                <a:cs typeface="DejaVu Sans" charset="0"/>
              </a:rPr>
              <a:t>infl</a:t>
            </a:r>
          </a:p>
        </p:txBody>
      </p:sp>
      <p:grpSp>
        <p:nvGrpSpPr>
          <p:cNvPr id="2" name="Groupe 1"/>
          <p:cNvGrpSpPr/>
          <p:nvPr/>
        </p:nvGrpSpPr>
        <p:grpSpPr>
          <a:xfrm>
            <a:off x="1006487" y="1195686"/>
            <a:ext cx="2987594" cy="2546908"/>
            <a:chOff x="1289536" y="1910721"/>
            <a:chExt cx="2987594" cy="2546908"/>
          </a:xfrm>
        </p:grpSpPr>
        <p:pic>
          <p:nvPicPr>
            <p:cNvPr id="1024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289536" y="1910721"/>
              <a:ext cx="2987594" cy="232008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248" name="Line 8"/>
            <p:cNvSpPr>
              <a:spLocks noChangeShapeType="1"/>
            </p:cNvSpPr>
            <p:nvPr/>
          </p:nvSpPr>
          <p:spPr bwMode="auto">
            <a:xfrm flipH="1" flipV="1">
              <a:off x="1482876" y="3278145"/>
              <a:ext cx="201981" cy="790643"/>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defTabSz="305679" fontAlgn="base" hangingPunct="0">
                <a:lnSpc>
                  <a:spcPct val="93000"/>
                </a:lnSpc>
                <a:spcBef>
                  <a:spcPct val="0"/>
                </a:spcBef>
                <a:spcAft>
                  <a:spcPct val="0"/>
                </a:spcAft>
                <a:buClr>
                  <a:srgbClr val="000000"/>
                </a:buClr>
                <a:buSzPct val="100000"/>
              </a:pPr>
              <a:endParaRPr lang="fr-FR" sz="1225" dirty="0">
                <a:solidFill>
                  <a:srgbClr val="FFFFFF"/>
                </a:solidFill>
                <a:latin typeface="Arial" panose="020B0604020202020204" pitchFamily="34" charset="0"/>
              </a:endParaRPr>
            </a:p>
          </p:txBody>
        </p:sp>
        <p:sp>
          <p:nvSpPr>
            <p:cNvPr id="10250" name="Rectangle 10"/>
            <p:cNvSpPr>
              <a:spLocks noChangeArrowheads="1"/>
            </p:cNvSpPr>
            <p:nvPr/>
          </p:nvSpPr>
          <p:spPr bwMode="auto">
            <a:xfrm>
              <a:off x="1436432" y="2498303"/>
              <a:ext cx="572460" cy="2937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816">
                  <a:cs typeface="DejaVu Sans" charset="0"/>
                </a:rPr>
                <a:t>1+ puller</a:t>
              </a:r>
            </a:p>
          </p:txBody>
        </p:sp>
        <p:sp>
          <p:nvSpPr>
            <p:cNvPr id="10251" name="Rectangle 11"/>
            <p:cNvSpPr>
              <a:spLocks noChangeArrowheads="1"/>
            </p:cNvSpPr>
            <p:nvPr/>
          </p:nvSpPr>
          <p:spPr bwMode="auto">
            <a:xfrm>
              <a:off x="2269199" y="2400012"/>
              <a:ext cx="695593" cy="2937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816">
                  <a:cs typeface="DejaVu Sans" charset="0"/>
                </a:rPr>
                <a:t>RF tube</a:t>
              </a:r>
            </a:p>
          </p:txBody>
        </p:sp>
        <p:sp>
          <p:nvSpPr>
            <p:cNvPr id="10252" name="Line 12"/>
            <p:cNvSpPr>
              <a:spLocks noChangeShapeType="1"/>
            </p:cNvSpPr>
            <p:nvPr/>
          </p:nvSpPr>
          <p:spPr bwMode="auto">
            <a:xfrm>
              <a:off x="1730222" y="2693803"/>
              <a:ext cx="195501" cy="440686"/>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defTabSz="305679" fontAlgn="base" hangingPunct="0">
                <a:lnSpc>
                  <a:spcPct val="93000"/>
                </a:lnSpc>
                <a:spcBef>
                  <a:spcPct val="0"/>
                </a:spcBef>
                <a:spcAft>
                  <a:spcPct val="0"/>
                </a:spcAft>
                <a:buClr>
                  <a:srgbClr val="000000"/>
                </a:buClr>
                <a:buSzPct val="100000"/>
              </a:pPr>
              <a:endParaRPr lang="fr-FR" sz="1225" dirty="0">
                <a:solidFill>
                  <a:srgbClr val="FFFFFF"/>
                </a:solidFill>
                <a:latin typeface="Arial" panose="020B0604020202020204" pitchFamily="34" charset="0"/>
              </a:endParaRPr>
            </a:p>
          </p:txBody>
        </p:sp>
        <p:sp>
          <p:nvSpPr>
            <p:cNvPr id="10253" name="Line 13"/>
            <p:cNvSpPr>
              <a:spLocks noChangeShapeType="1"/>
            </p:cNvSpPr>
            <p:nvPr/>
          </p:nvSpPr>
          <p:spPr bwMode="auto">
            <a:xfrm>
              <a:off x="2562990" y="2596594"/>
              <a:ext cx="98290" cy="490371"/>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defTabSz="305679" fontAlgn="base" hangingPunct="0">
                <a:lnSpc>
                  <a:spcPct val="93000"/>
                </a:lnSpc>
                <a:spcBef>
                  <a:spcPct val="0"/>
                </a:spcBef>
                <a:spcAft>
                  <a:spcPct val="0"/>
                </a:spcAft>
                <a:buClr>
                  <a:srgbClr val="000000"/>
                </a:buClr>
                <a:buSzPct val="100000"/>
              </a:pPr>
              <a:endParaRPr lang="fr-FR" sz="1225" dirty="0">
                <a:solidFill>
                  <a:srgbClr val="FFFFFF"/>
                </a:solidFill>
                <a:latin typeface="Arial" panose="020B0604020202020204" pitchFamily="34" charset="0"/>
              </a:endParaRPr>
            </a:p>
          </p:txBody>
        </p:sp>
        <p:sp>
          <p:nvSpPr>
            <p:cNvPr id="10254" name="Line 14"/>
            <p:cNvSpPr>
              <a:spLocks noChangeShapeType="1"/>
            </p:cNvSpPr>
            <p:nvPr/>
          </p:nvSpPr>
          <p:spPr bwMode="auto">
            <a:xfrm>
              <a:off x="1730223" y="2693804"/>
              <a:ext cx="490371" cy="490371"/>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defTabSz="305679" fontAlgn="base" hangingPunct="0">
                <a:lnSpc>
                  <a:spcPct val="93000"/>
                </a:lnSpc>
                <a:spcBef>
                  <a:spcPct val="0"/>
                </a:spcBef>
                <a:spcAft>
                  <a:spcPct val="0"/>
                </a:spcAft>
                <a:buClr>
                  <a:srgbClr val="000000"/>
                </a:buClr>
                <a:buSzPct val="100000"/>
              </a:pPr>
              <a:endParaRPr lang="fr-FR" sz="1225" dirty="0">
                <a:solidFill>
                  <a:srgbClr val="FFFFFF"/>
                </a:solidFill>
                <a:latin typeface="Arial" panose="020B0604020202020204" pitchFamily="34" charset="0"/>
              </a:endParaRPr>
            </a:p>
          </p:txBody>
        </p:sp>
        <p:sp>
          <p:nvSpPr>
            <p:cNvPr id="10278" name="Rectangle 38"/>
            <p:cNvSpPr>
              <a:spLocks noChangeArrowheads="1"/>
            </p:cNvSpPr>
            <p:nvPr/>
          </p:nvSpPr>
          <p:spPr bwMode="auto">
            <a:xfrm>
              <a:off x="1500158" y="4163838"/>
              <a:ext cx="915936" cy="2937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816" dirty="0">
                  <a:cs typeface="DejaVu Sans" charset="0"/>
                </a:rPr>
                <a:t>1+ source</a:t>
              </a:r>
            </a:p>
          </p:txBody>
        </p:sp>
      </p:grpSp>
      <p:cxnSp>
        <p:nvCxnSpPr>
          <p:cNvPr id="4" name="Connecteur en arc 3"/>
          <p:cNvCxnSpPr/>
          <p:nvPr/>
        </p:nvCxnSpPr>
        <p:spPr bwMode="auto">
          <a:xfrm>
            <a:off x="6830530" y="2986958"/>
            <a:ext cx="520882" cy="231685"/>
          </a:xfrm>
          <a:prstGeom prst="curvedConnector3">
            <a:avLst>
              <a:gd name="adj1" fmla="val 50000"/>
            </a:avLst>
          </a:prstGeom>
          <a:solidFill>
            <a:srgbClr val="00B8FF"/>
          </a:solidFill>
          <a:ln w="127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3" name="Connecteur en arc 42"/>
          <p:cNvCxnSpPr/>
          <p:nvPr/>
        </p:nvCxnSpPr>
        <p:spPr bwMode="auto">
          <a:xfrm flipV="1">
            <a:off x="6813063" y="2791457"/>
            <a:ext cx="548876" cy="202545"/>
          </a:xfrm>
          <a:prstGeom prst="curvedConnector3">
            <a:avLst>
              <a:gd name="adj1" fmla="val 50000"/>
            </a:avLst>
          </a:prstGeom>
          <a:solidFill>
            <a:srgbClr val="00B8FF"/>
          </a:solidFill>
          <a:ln w="127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249" name="Line 9"/>
          <p:cNvSpPr>
            <a:spLocks noChangeShapeType="1"/>
          </p:cNvSpPr>
          <p:nvPr/>
        </p:nvSpPr>
        <p:spPr bwMode="auto">
          <a:xfrm flipV="1">
            <a:off x="3126901" y="1635646"/>
            <a:ext cx="2669236" cy="828538"/>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defTabSz="305679" fontAlgn="base" hangingPunct="0">
              <a:lnSpc>
                <a:spcPct val="93000"/>
              </a:lnSpc>
              <a:spcBef>
                <a:spcPct val="0"/>
              </a:spcBef>
              <a:spcAft>
                <a:spcPct val="0"/>
              </a:spcAft>
              <a:buClr>
                <a:srgbClr val="000000"/>
              </a:buClr>
              <a:buSzPct val="100000"/>
            </a:pPr>
            <a:endParaRPr lang="fr-FR" sz="1225" dirty="0">
              <a:solidFill>
                <a:srgbClr val="FFFFFF"/>
              </a:solidFill>
              <a:latin typeface="Arial" panose="020B0604020202020204" pitchFamily="34" charset="0"/>
            </a:endParaRPr>
          </a:p>
        </p:txBody>
      </p:sp>
    </p:spTree>
    <p:extLst>
      <p:ext uri="{BB962C8B-B14F-4D97-AF65-F5344CB8AC3E}">
        <p14:creationId xmlns:p14="http://schemas.microsoft.com/office/powerpoint/2010/main" xmlns="" val="6889057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3" name="Rectangle 5"/>
          <p:cNvSpPr>
            <a:spLocks noChangeArrowheads="1"/>
          </p:cNvSpPr>
          <p:nvPr/>
        </p:nvSpPr>
        <p:spPr bwMode="auto">
          <a:xfrm>
            <a:off x="1187624" y="44254"/>
            <a:ext cx="6171768" cy="8576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1pPr>
            <a:lvl2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2pPr>
            <a:lvl3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3pPr>
            <a:lvl4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4pPr>
            <a:lvl5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9pPr>
          </a:lstStyle>
          <a:p>
            <a:pPr defTabSz="305679" fontAlgn="base">
              <a:lnSpc>
                <a:spcPct val="200000"/>
              </a:lnSpc>
              <a:spcBef>
                <a:spcPct val="0"/>
              </a:spcBef>
              <a:spcAft>
                <a:spcPct val="0"/>
              </a:spcAft>
              <a:buSzPct val="100000"/>
              <a:tabLst>
                <a:tab pos="0" algn="l"/>
                <a:tab pos="303518" algn="l"/>
                <a:tab pos="609196" algn="l"/>
                <a:tab pos="914875" algn="l"/>
                <a:tab pos="1220553" algn="l"/>
                <a:tab pos="1526231" algn="l"/>
                <a:tab pos="1831909" algn="l"/>
                <a:tab pos="2137588" algn="l"/>
                <a:tab pos="2443265" algn="l"/>
                <a:tab pos="2748944" algn="l"/>
                <a:tab pos="3054622" algn="l"/>
                <a:tab pos="3360300" algn="l"/>
                <a:tab pos="3667059" algn="l"/>
                <a:tab pos="3971657" algn="l"/>
                <a:tab pos="4277335" algn="l"/>
                <a:tab pos="4583013" algn="l"/>
                <a:tab pos="4888691" algn="l"/>
                <a:tab pos="5194370" algn="l"/>
                <a:tab pos="5500047" algn="l"/>
                <a:tab pos="5805726" algn="l"/>
                <a:tab pos="6111404" algn="l"/>
                <a:tab pos="6417082" algn="l"/>
                <a:tab pos="6722760" algn="l"/>
                <a:tab pos="7028439" algn="l"/>
                <a:tab pos="7334117" algn="l"/>
                <a:tab pos="7335197" algn="l"/>
              </a:tabLst>
            </a:pPr>
            <a:r>
              <a:rPr lang="pl-PL" altLang="fr-FR" sz="1633" b="1" dirty="0">
                <a:solidFill>
                  <a:srgbClr val="0000CC"/>
                </a:solidFill>
                <a:cs typeface="DejaVu Sans" charset="0"/>
              </a:rPr>
              <a:t>					</a:t>
            </a:r>
            <a:r>
              <a:rPr lang="pl-PL" altLang="fr-FR" sz="2800" b="1" dirty="0">
                <a:solidFill>
                  <a:srgbClr val="0000CC"/>
                </a:solidFill>
                <a:latin typeface="Calibri" panose="020F0502020204030204" pitchFamily="34" charset="0"/>
                <a:cs typeface="Calibri" panose="020F0502020204030204" pitchFamily="34" charset="0"/>
              </a:rPr>
              <a:t>Magnetic and electrostatic field</a:t>
            </a:r>
          </a:p>
        </p:txBody>
      </p:sp>
      <p:pic>
        <p:nvPicPr>
          <p:cNvPr id="12296" name="Picture 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35696" y="1059582"/>
            <a:ext cx="5118657" cy="98182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2297"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24149" y="2427734"/>
            <a:ext cx="2874033" cy="168321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299" name="Rectangle 11"/>
          <p:cNvSpPr>
            <a:spLocks noChangeArrowheads="1"/>
          </p:cNvSpPr>
          <p:nvPr/>
        </p:nvSpPr>
        <p:spPr bwMode="auto">
          <a:xfrm>
            <a:off x="4987190" y="4227605"/>
            <a:ext cx="2754930" cy="399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200" dirty="0">
                <a:latin typeface="Calibri" panose="020F0502020204030204" pitchFamily="34" charset="0"/>
                <a:cs typeface="Calibri" panose="020F0502020204030204" pitchFamily="34" charset="0"/>
              </a:rPr>
              <a:t>Magnetic field used in calculations was reconstructed from </a:t>
            </a:r>
            <a:r>
              <a:rPr lang="pl-PL" altLang="fr-FR" sz="1200" dirty="0" smtClean="0">
                <a:latin typeface="Calibri" panose="020F0502020204030204" pitchFamily="34" charset="0"/>
                <a:cs typeface="Calibri" panose="020F0502020204030204" pitchFamily="34" charset="0"/>
              </a:rPr>
              <a:t>measured </a:t>
            </a:r>
            <a:r>
              <a:rPr lang="pl-PL" altLang="fr-FR" sz="1200" dirty="0">
                <a:latin typeface="Calibri" panose="020F0502020204030204" pitchFamily="34" charset="0"/>
                <a:cs typeface="Calibri" panose="020F0502020204030204" pitchFamily="34" charset="0"/>
              </a:rPr>
              <a:t>one</a:t>
            </a:r>
            <a:r>
              <a:rPr lang="pl-PL" altLang="fr-FR" sz="748" dirty="0">
                <a:cs typeface="DejaVu Sans" charset="0"/>
              </a:rPr>
              <a:t>.</a:t>
            </a:r>
          </a:p>
        </p:txBody>
      </p:sp>
      <p:sp>
        <p:nvSpPr>
          <p:cNvPr id="12300" name="Rectangle 12"/>
          <p:cNvSpPr>
            <a:spLocks noChangeArrowheads="1"/>
          </p:cNvSpPr>
          <p:nvPr/>
        </p:nvSpPr>
        <p:spPr bwMode="auto">
          <a:xfrm>
            <a:off x="2713828" y="1003416"/>
            <a:ext cx="3237100" cy="2538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748" dirty="0">
                <a:solidFill>
                  <a:schemeClr val="tx1"/>
                </a:solidFill>
                <a:cs typeface="DejaVu Sans" charset="0"/>
              </a:rPr>
              <a:t>Two gap deceleration system </a:t>
            </a:r>
            <a:r>
              <a:rPr lang="pl-PL" altLang="fr-FR" sz="748" dirty="0">
                <a:cs typeface="DejaVu Sans" charset="0"/>
              </a:rPr>
              <a:t>allows better control of the incoming beam</a:t>
            </a:r>
          </a:p>
        </p:txBody>
      </p:sp>
      <p:sp>
        <p:nvSpPr>
          <p:cNvPr id="12302" name="Rectangle 14"/>
          <p:cNvSpPr>
            <a:spLocks noChangeArrowheads="1"/>
          </p:cNvSpPr>
          <p:nvPr/>
        </p:nvSpPr>
        <p:spPr bwMode="auto">
          <a:xfrm>
            <a:off x="1115616" y="4149786"/>
            <a:ext cx="3447003" cy="294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fr-FR" altLang="fr-FR" sz="1200" dirty="0" smtClean="0">
                <a:latin typeface="Calibri" panose="020F0502020204030204" pitchFamily="34" charset="0"/>
                <a:ea typeface="Microsoft YaHei" panose="020B0503020204020204" pitchFamily="34" charset="-122"/>
                <a:cs typeface="Calibri" panose="020F0502020204030204" pitchFamily="34" charset="0"/>
              </a:rPr>
              <a:t>Positions of </a:t>
            </a:r>
            <a:r>
              <a:rPr lang="fr-FR" altLang="fr-FR" sz="1200" dirty="0">
                <a:latin typeface="Calibri" panose="020F0502020204030204" pitchFamily="34" charset="0"/>
                <a:ea typeface="Microsoft YaHei" panose="020B0503020204020204" pitchFamily="34" charset="-122"/>
                <a:cs typeface="Calibri" panose="020F0502020204030204" pitchFamily="34" charset="0"/>
              </a:rPr>
              <a:t>t</a:t>
            </a:r>
            <a:r>
              <a:rPr lang="pl-PL" altLang="fr-FR" sz="1200" dirty="0" smtClean="0">
                <a:latin typeface="Calibri" panose="020F0502020204030204" pitchFamily="34" charset="0"/>
                <a:ea typeface="Microsoft YaHei" panose="020B0503020204020204" pitchFamily="34" charset="-122"/>
                <a:cs typeface="Calibri" panose="020F0502020204030204" pitchFamily="34" charset="0"/>
              </a:rPr>
              <a:t>he </a:t>
            </a:r>
            <a:r>
              <a:rPr lang="pl-PL" altLang="fr-FR" sz="1200" dirty="0">
                <a:latin typeface="Calibri" panose="020F0502020204030204" pitchFamily="34" charset="0"/>
                <a:ea typeface="Microsoft YaHei" panose="020B0503020204020204" pitchFamily="34" charset="-122"/>
                <a:cs typeface="Calibri" panose="020F0502020204030204" pitchFamily="34" charset="0"/>
              </a:rPr>
              <a:t>deflecting electrode and beam </a:t>
            </a:r>
            <a:r>
              <a:rPr lang="pl-PL" altLang="fr-FR" sz="1200" dirty="0" smtClean="0">
                <a:latin typeface="Calibri" panose="020F0502020204030204" pitchFamily="34" charset="0"/>
                <a:ea typeface="Microsoft YaHei" panose="020B0503020204020204" pitchFamily="34" charset="-122"/>
                <a:cs typeface="Calibri" panose="020F0502020204030204" pitchFamily="34" charset="0"/>
              </a:rPr>
              <a:t>outlet</a:t>
            </a:r>
            <a:endParaRPr lang="pl-PL" altLang="fr-FR" sz="1200" dirty="0">
              <a:latin typeface="Calibri" panose="020F0502020204030204" pitchFamily="34" charset="0"/>
              <a:ea typeface="Microsoft YaHei" panose="020B0503020204020204" pitchFamily="34" charset="-122"/>
              <a:cs typeface="Calibri" panose="020F0502020204030204" pitchFamily="34" charset="0"/>
            </a:endParaRPr>
          </a:p>
        </p:txBody>
      </p:sp>
      <p:grpSp>
        <p:nvGrpSpPr>
          <p:cNvPr id="2" name="Groupe 1"/>
          <p:cNvGrpSpPr/>
          <p:nvPr/>
        </p:nvGrpSpPr>
        <p:grpSpPr>
          <a:xfrm>
            <a:off x="4860032" y="2297399"/>
            <a:ext cx="2727540" cy="1943887"/>
            <a:chOff x="4458589" y="2327645"/>
            <a:chExt cx="2289300" cy="1680656"/>
          </a:xfrm>
        </p:grpSpPr>
        <p:sp>
          <p:nvSpPr>
            <p:cNvPr id="12294" name="Rectangle 6"/>
            <p:cNvSpPr>
              <a:spLocks noChangeArrowheads="1"/>
            </p:cNvSpPr>
            <p:nvPr/>
          </p:nvSpPr>
          <p:spPr bwMode="auto">
            <a:xfrm rot="16260000">
              <a:off x="4468310" y="3371035"/>
              <a:ext cx="314313" cy="3337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816">
                  <a:cs typeface="DejaVu Sans" charset="0"/>
                </a:rPr>
                <a:t>B[T]</a:t>
              </a:r>
            </a:p>
          </p:txBody>
        </p:sp>
        <p:pic>
          <p:nvPicPr>
            <p:cNvPr id="12298" name="Picture 1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25466" y="2327645"/>
              <a:ext cx="2122423" cy="15920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295" name="Rectangle 7"/>
            <p:cNvSpPr>
              <a:spLocks noChangeArrowheads="1"/>
            </p:cNvSpPr>
            <p:nvPr/>
          </p:nvSpPr>
          <p:spPr bwMode="auto">
            <a:xfrm>
              <a:off x="5607776" y="3831162"/>
              <a:ext cx="406123" cy="1771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816" dirty="0">
                  <a:cs typeface="DejaVu Sans" charset="0"/>
                </a:rPr>
                <a:t>x[mm]</a:t>
              </a:r>
            </a:p>
          </p:txBody>
        </p:sp>
      </p:grpSp>
    </p:spTree>
    <p:extLst>
      <p:ext uri="{BB962C8B-B14F-4D97-AF65-F5344CB8AC3E}">
        <p14:creationId xmlns:p14="http://schemas.microsoft.com/office/powerpoint/2010/main" xmlns="" val="38468899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Overview</a:t>
            </a:r>
            <a:endParaRPr lang="fr-FR" dirty="0"/>
          </a:p>
        </p:txBody>
      </p:sp>
      <p:sp>
        <p:nvSpPr>
          <p:cNvPr id="3" name="Espace réservé du contenu 2"/>
          <p:cNvSpPr>
            <a:spLocks noGrp="1"/>
          </p:cNvSpPr>
          <p:nvPr>
            <p:ph idx="1"/>
          </p:nvPr>
        </p:nvSpPr>
        <p:spPr/>
        <p:txBody>
          <a:bodyPr/>
          <a:lstStyle/>
          <a:p>
            <a:r>
              <a:rPr lang="en-GB" sz="2400" dirty="0"/>
              <a:t>EBIS activities at </a:t>
            </a:r>
            <a:r>
              <a:rPr lang="en-GB" sz="2400" dirty="0" smtClean="0"/>
              <a:t>CERN</a:t>
            </a:r>
          </a:p>
          <a:p>
            <a:r>
              <a:rPr lang="pl-PL" altLang="fr-FR" sz="2400" dirty="0">
                <a:latin typeface="Calibri" panose="020F0502020204030204" pitchFamily="34" charset="0"/>
                <a:cs typeface="Calibri" panose="020F0502020204030204" pitchFamily="34" charset="0"/>
              </a:rPr>
              <a:t>HIL ECRIS test stand </a:t>
            </a:r>
            <a:r>
              <a:rPr lang="pl-PL" altLang="fr-FR" sz="2400" dirty="0" smtClean="0">
                <a:latin typeface="Calibri" panose="020F0502020204030204" pitchFamily="34" charset="0"/>
                <a:cs typeface="Calibri" panose="020F0502020204030204" pitchFamily="34" charset="0"/>
              </a:rPr>
              <a:t>status</a:t>
            </a:r>
            <a:r>
              <a:rPr lang="fr-FR" altLang="fr-FR" sz="2400" dirty="0" smtClean="0">
                <a:latin typeface="Calibri" panose="020F0502020204030204" pitchFamily="34" charset="0"/>
                <a:cs typeface="Calibri" panose="020F0502020204030204" pitchFamily="34" charset="0"/>
              </a:rPr>
              <a:t> (HIL </a:t>
            </a:r>
            <a:r>
              <a:rPr lang="en-GB" altLang="fr-FR" sz="2400" dirty="0" smtClean="0">
                <a:latin typeface="Calibri" panose="020F0502020204030204" pitchFamily="34" charset="0"/>
                <a:cs typeface="Calibri" panose="020F0502020204030204" pitchFamily="34" charset="0"/>
              </a:rPr>
              <a:t>Warsaw</a:t>
            </a:r>
            <a:r>
              <a:rPr lang="fr-FR" altLang="fr-FR" sz="2400" dirty="0" smtClean="0">
                <a:latin typeface="Calibri" panose="020F0502020204030204" pitchFamily="34" charset="0"/>
                <a:cs typeface="Calibri" panose="020F0502020204030204" pitchFamily="34" charset="0"/>
              </a:rPr>
              <a:t>) </a:t>
            </a:r>
          </a:p>
          <a:p>
            <a:r>
              <a:rPr lang="en-US" altLang="fr-FR" sz="2400" dirty="0">
                <a:latin typeface="Calibri" panose="020F0502020204030204" pitchFamily="34" charset="0"/>
                <a:cs typeface="Calibri" panose="020F0502020204030204" pitchFamily="34" charset="0"/>
              </a:rPr>
              <a:t>Performances of the EBIS </a:t>
            </a:r>
            <a:r>
              <a:rPr lang="en-US" altLang="fr-FR" sz="2400" dirty="0" err="1" smtClean="0">
                <a:latin typeface="Calibri" panose="020F0502020204030204" pitchFamily="34" charset="0"/>
                <a:cs typeface="Calibri" panose="020F0502020204030204" pitchFamily="34" charset="0"/>
              </a:rPr>
              <a:t>debuncher</a:t>
            </a:r>
            <a:r>
              <a:rPr lang="en-US" altLang="fr-FR" sz="2400" dirty="0" smtClean="0">
                <a:latin typeface="Calibri" panose="020F0502020204030204" pitchFamily="34" charset="0"/>
                <a:cs typeface="Calibri" panose="020F0502020204030204" pitchFamily="34" charset="0"/>
              </a:rPr>
              <a:t> (GANIL)</a:t>
            </a:r>
            <a:endParaRPr lang="en-US" altLang="fr-FR" sz="2400" dirty="0">
              <a:latin typeface="Calibri" panose="020F0502020204030204" pitchFamily="34" charset="0"/>
              <a:cs typeface="Calibri" panose="020F0502020204030204" pitchFamily="34" charset="0"/>
            </a:endParaRPr>
          </a:p>
          <a:p>
            <a:endParaRPr lang="pl-PL" altLang="fr-FR" sz="1800" dirty="0" smtClean="0">
              <a:latin typeface="Calibri" panose="020F0502020204030204" pitchFamily="34" charset="0"/>
              <a:cs typeface="Calibri" panose="020F0502020204030204" pitchFamily="34" charset="0"/>
            </a:endParaRPr>
          </a:p>
          <a:p>
            <a:endParaRPr lang="fr-FR" dirty="0"/>
          </a:p>
        </p:txBody>
      </p:sp>
      <p:sp>
        <p:nvSpPr>
          <p:cNvPr id="4" name="Espace réservé de la date 3"/>
          <p:cNvSpPr>
            <a:spLocks noGrp="1"/>
          </p:cNvSpPr>
          <p:nvPr>
            <p:ph type="dt" sz="half" idx="10"/>
          </p:nvPr>
        </p:nvSpPr>
        <p:spPr/>
        <p:txBody>
          <a:bodyPr/>
          <a:lstStyle/>
          <a:p>
            <a:r>
              <a:rPr lang="en-US" smtClean="0"/>
              <a:t>13/10/2015</a:t>
            </a:r>
            <a:endParaRPr lang="en-US"/>
          </a:p>
        </p:txBody>
      </p:sp>
      <p:sp>
        <p:nvSpPr>
          <p:cNvPr id="5" name="Espace réservé du pied de page 4"/>
          <p:cNvSpPr>
            <a:spLocks noGrp="1"/>
          </p:cNvSpPr>
          <p:nvPr>
            <p:ph type="ftr" sz="quarter" idx="11"/>
          </p:nvPr>
        </p:nvSpPr>
        <p:spPr/>
        <p:txBody>
          <a:bodyPr/>
          <a:lstStyle/>
          <a:p>
            <a:r>
              <a:rPr lang="en-GB" smtClean="0"/>
              <a:t>CABOTO in Dallas - CONFIDENTIAL</a:t>
            </a:r>
            <a:endParaRPr lang="en-US"/>
          </a:p>
        </p:txBody>
      </p:sp>
      <p:sp>
        <p:nvSpPr>
          <p:cNvPr id="6" name="Espace réservé du numéro de diapositive 5"/>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xmlns="" val="22795389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7" name="Rectangle 5"/>
          <p:cNvSpPr>
            <a:spLocks noChangeArrowheads="1"/>
          </p:cNvSpPr>
          <p:nvPr/>
        </p:nvSpPr>
        <p:spPr bwMode="auto">
          <a:xfrm>
            <a:off x="1461274" y="272742"/>
            <a:ext cx="6171768" cy="5073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1pPr>
            <a:lvl2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2pPr>
            <a:lvl3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3pPr>
            <a:lvl4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4pPr>
            <a:lvl5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9pPr>
          </a:lstStyle>
          <a:p>
            <a:pPr defTabSz="305679" fontAlgn="base">
              <a:lnSpc>
                <a:spcPct val="200000"/>
              </a:lnSpc>
              <a:spcBef>
                <a:spcPct val="0"/>
              </a:spcBef>
              <a:spcAft>
                <a:spcPct val="0"/>
              </a:spcAft>
              <a:buSzPct val="100000"/>
              <a:tabLst>
                <a:tab pos="0" algn="l"/>
                <a:tab pos="303518" algn="l"/>
                <a:tab pos="609196" algn="l"/>
                <a:tab pos="914875" algn="l"/>
                <a:tab pos="1220553" algn="l"/>
                <a:tab pos="1526231" algn="l"/>
                <a:tab pos="1831909" algn="l"/>
                <a:tab pos="2137588" algn="l"/>
                <a:tab pos="2443265" algn="l"/>
                <a:tab pos="2748944" algn="l"/>
                <a:tab pos="3054622" algn="l"/>
                <a:tab pos="3360300" algn="l"/>
                <a:tab pos="3667059" algn="l"/>
                <a:tab pos="3971657" algn="l"/>
                <a:tab pos="4277335" algn="l"/>
                <a:tab pos="4583013" algn="l"/>
                <a:tab pos="4888691" algn="l"/>
                <a:tab pos="5194370" algn="l"/>
                <a:tab pos="5500047" algn="l"/>
                <a:tab pos="5805726" algn="l"/>
                <a:tab pos="6111404" algn="l"/>
                <a:tab pos="6417082" algn="l"/>
                <a:tab pos="6722760" algn="l"/>
                <a:tab pos="7028439" algn="l"/>
                <a:tab pos="7334117" algn="l"/>
                <a:tab pos="7335197" algn="l"/>
              </a:tabLst>
            </a:pPr>
            <a:r>
              <a:rPr lang="pl-PL" altLang="fr-FR" sz="1633" b="1" dirty="0">
                <a:solidFill>
                  <a:srgbClr val="0000CC"/>
                </a:solidFill>
                <a:cs typeface="DejaVu Sans" charset="0"/>
              </a:rPr>
              <a:t>				</a:t>
            </a:r>
            <a:r>
              <a:rPr lang="pl-PL" altLang="fr-FR" sz="2800" b="1" dirty="0">
                <a:solidFill>
                  <a:srgbClr val="0000CC"/>
                </a:solidFill>
                <a:latin typeface="Calibri" panose="020F0502020204030204" pitchFamily="34" charset="0"/>
                <a:cs typeface="Calibri" panose="020F0502020204030204" pitchFamily="34" charset="0"/>
              </a:rPr>
              <a:t>			1+ beam trajectories</a:t>
            </a:r>
          </a:p>
        </p:txBody>
      </p:sp>
      <p:pic>
        <p:nvPicPr>
          <p:cNvPr id="13318"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89536" y="1493798"/>
            <a:ext cx="3673466" cy="172170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319" name="Rectangle 7"/>
          <p:cNvSpPr>
            <a:spLocks noChangeArrowheads="1"/>
          </p:cNvSpPr>
          <p:nvPr/>
        </p:nvSpPr>
        <p:spPr bwMode="auto">
          <a:xfrm>
            <a:off x="1293857" y="1191366"/>
            <a:ext cx="1122238" cy="767960"/>
          </a:xfrm>
          <a:prstGeom prst="rect">
            <a:avLst/>
          </a:prstGeom>
          <a:solidFill>
            <a:srgbClr val="EEEEEE"/>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cs typeface="DejaVu Sans" charset="0"/>
              </a:rPr>
              <a:t>Ca+1</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cs typeface="DejaVu Sans" charset="0"/>
              </a:rPr>
              <a:t>Puller=5.5kV</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latin typeface="Symbol" panose="05050102010706020507" pitchFamily="18" charset="2"/>
                <a:cs typeface="DejaVu Sans" charset="0"/>
              </a:rPr>
              <a:t>D</a:t>
            </a:r>
            <a:r>
              <a:rPr lang="pl-PL" altLang="fr-FR" sz="953" dirty="0">
                <a:cs typeface="DejaVu Sans" charset="0"/>
              </a:rPr>
              <a:t>cathode = +100V</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latin typeface="Symbol" panose="05050102010706020507" pitchFamily="18" charset="2"/>
                <a:cs typeface="DejaVu Sans" charset="0"/>
              </a:rPr>
              <a:t>D</a:t>
            </a:r>
            <a:r>
              <a:rPr lang="pl-PL" altLang="fr-FR" sz="953" dirty="0">
                <a:cs typeface="DejaVu Sans" charset="0"/>
              </a:rPr>
              <a:t>wehnelt = +120V</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cs typeface="DejaVu Sans" charset="0"/>
              </a:rPr>
              <a:t>No deflector</a:t>
            </a:r>
          </a:p>
        </p:txBody>
      </p:sp>
      <p:pic>
        <p:nvPicPr>
          <p:cNvPr id="13320"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60032" y="1043390"/>
            <a:ext cx="2299562" cy="172386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3321"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289536" y="3580576"/>
            <a:ext cx="3673466" cy="1464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322" name="Rectangle 10"/>
          <p:cNvSpPr>
            <a:spLocks noChangeArrowheads="1"/>
          </p:cNvSpPr>
          <p:nvPr/>
        </p:nvSpPr>
        <p:spPr bwMode="auto">
          <a:xfrm>
            <a:off x="1308978" y="3267344"/>
            <a:ext cx="1107117" cy="2106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latin typeface="Symbol" panose="05050102010706020507" pitchFamily="18" charset="2"/>
                <a:cs typeface="DejaVu Sans" charset="0"/>
              </a:rPr>
              <a:t>D</a:t>
            </a:r>
            <a:r>
              <a:rPr lang="pl-PL" altLang="fr-FR" sz="953" dirty="0">
                <a:cs typeface="DejaVu Sans" charset="0"/>
              </a:rPr>
              <a:t>deflector = +30V</a:t>
            </a:r>
          </a:p>
        </p:txBody>
      </p:sp>
      <p:pic>
        <p:nvPicPr>
          <p:cNvPr id="13323" name="Picture 1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284876" y="2988675"/>
            <a:ext cx="2226113" cy="166985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324" name="Line 12"/>
          <p:cNvSpPr>
            <a:spLocks noChangeShapeType="1"/>
          </p:cNvSpPr>
          <p:nvPr/>
        </p:nvSpPr>
        <p:spPr bwMode="auto">
          <a:xfrm flipH="1">
            <a:off x="5793609" y="3037279"/>
            <a:ext cx="201982" cy="146895"/>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defTabSz="305679" fontAlgn="base" hangingPunct="0">
              <a:lnSpc>
                <a:spcPct val="93000"/>
              </a:lnSpc>
              <a:spcBef>
                <a:spcPct val="0"/>
              </a:spcBef>
              <a:spcAft>
                <a:spcPct val="0"/>
              </a:spcAft>
              <a:buClr>
                <a:srgbClr val="000000"/>
              </a:buClr>
              <a:buSzPct val="100000"/>
            </a:pPr>
            <a:endParaRPr lang="fr-FR" sz="1225" dirty="0">
              <a:solidFill>
                <a:srgbClr val="FFFFFF"/>
              </a:solidFill>
              <a:latin typeface="Arial" panose="020B0604020202020204" pitchFamily="34" charset="0"/>
            </a:endParaRPr>
          </a:p>
        </p:txBody>
      </p:sp>
      <p:sp>
        <p:nvSpPr>
          <p:cNvPr id="13325" name="Rectangle 13"/>
          <p:cNvSpPr>
            <a:spLocks noChangeArrowheads="1"/>
          </p:cNvSpPr>
          <p:nvPr/>
        </p:nvSpPr>
        <p:spPr bwMode="auto">
          <a:xfrm>
            <a:off x="5816292" y="2841779"/>
            <a:ext cx="519534" cy="2106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latin typeface="Symbol" panose="05050102010706020507" pitchFamily="18" charset="2"/>
                <a:cs typeface="DejaVu Sans" charset="0"/>
              </a:rPr>
              <a:t>D</a:t>
            </a:r>
            <a:r>
              <a:rPr lang="pl-PL" altLang="fr-FR" sz="953" dirty="0">
                <a:cs typeface="DejaVu Sans" charset="0"/>
              </a:rPr>
              <a:t>defl</a:t>
            </a:r>
          </a:p>
        </p:txBody>
      </p:sp>
      <p:pic>
        <p:nvPicPr>
          <p:cNvPr id="13326" name="Picture 1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934734" y="1031509"/>
            <a:ext cx="1246451" cy="7323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327" name="Line 15"/>
          <p:cNvSpPr>
            <a:spLocks noChangeShapeType="1"/>
          </p:cNvSpPr>
          <p:nvPr/>
        </p:nvSpPr>
        <p:spPr bwMode="auto">
          <a:xfrm flipH="1">
            <a:off x="3589097" y="1714141"/>
            <a:ext cx="201981" cy="98290"/>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defTabSz="305679" fontAlgn="base" hangingPunct="0">
              <a:lnSpc>
                <a:spcPct val="93000"/>
              </a:lnSpc>
              <a:spcBef>
                <a:spcPct val="0"/>
              </a:spcBef>
              <a:spcAft>
                <a:spcPct val="0"/>
              </a:spcAft>
              <a:buClr>
                <a:srgbClr val="000000"/>
              </a:buClr>
              <a:buSzPct val="100000"/>
            </a:pPr>
            <a:endParaRPr lang="fr-FR" sz="1225" dirty="0">
              <a:solidFill>
                <a:srgbClr val="FFFFFF"/>
              </a:solidFill>
              <a:latin typeface="Arial" panose="020B0604020202020204" pitchFamily="34" charset="0"/>
            </a:endParaRPr>
          </a:p>
        </p:txBody>
      </p:sp>
      <p:pic>
        <p:nvPicPr>
          <p:cNvPr id="13328" name="Picture 1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934734" y="3079404"/>
            <a:ext cx="1224849" cy="7171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329" name="Line 17"/>
          <p:cNvSpPr>
            <a:spLocks noChangeShapeType="1"/>
          </p:cNvSpPr>
          <p:nvPr/>
        </p:nvSpPr>
        <p:spPr bwMode="auto">
          <a:xfrm flipH="1" flipV="1">
            <a:off x="3589098" y="3719911"/>
            <a:ext cx="398562" cy="55086"/>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defTabSz="305679" fontAlgn="base" hangingPunct="0">
              <a:lnSpc>
                <a:spcPct val="93000"/>
              </a:lnSpc>
              <a:spcBef>
                <a:spcPct val="0"/>
              </a:spcBef>
              <a:spcAft>
                <a:spcPct val="0"/>
              </a:spcAft>
              <a:buClr>
                <a:srgbClr val="000000"/>
              </a:buClr>
              <a:buSzPct val="100000"/>
            </a:pPr>
            <a:endParaRPr lang="fr-FR" sz="1225" dirty="0">
              <a:solidFill>
                <a:srgbClr val="FFFFFF"/>
              </a:solidFill>
              <a:latin typeface="Arial" panose="020B0604020202020204" pitchFamily="34" charset="0"/>
            </a:endParaRPr>
          </a:p>
        </p:txBody>
      </p:sp>
    </p:spTree>
    <p:extLst>
      <p:ext uri="{BB962C8B-B14F-4D97-AF65-F5344CB8AC3E}">
        <p14:creationId xmlns:p14="http://schemas.microsoft.com/office/powerpoint/2010/main" xmlns="" val="12275564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42"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32873" y="1246276"/>
            <a:ext cx="2701729" cy="154546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343" name="Rectangle 7"/>
          <p:cNvSpPr>
            <a:spLocks noChangeArrowheads="1"/>
          </p:cNvSpPr>
          <p:nvPr/>
        </p:nvSpPr>
        <p:spPr bwMode="auto">
          <a:xfrm>
            <a:off x="610636" y="1246276"/>
            <a:ext cx="1122237" cy="780922"/>
          </a:xfrm>
          <a:prstGeom prst="rect">
            <a:avLst/>
          </a:prstGeom>
          <a:solidFill>
            <a:srgbClr val="EEEEEE"/>
          </a:solidFill>
          <a:ln>
            <a:noFill/>
          </a:ln>
          <a:effectLst/>
          <a:extLs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endParaRPr lang="pl-PL" altLang="fr-FR" sz="1225" dirty="0">
              <a:cs typeface="DejaVu Sans" charset="0"/>
            </a:endParaRP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cs typeface="DejaVu Sans" charset="0"/>
              </a:rPr>
              <a:t>Puller=5.5kV</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latin typeface="Symbol" panose="05050102010706020507" pitchFamily="18" charset="2"/>
                <a:cs typeface="DejaVu Sans" charset="0"/>
              </a:rPr>
              <a:t>D</a:t>
            </a:r>
            <a:r>
              <a:rPr lang="pl-PL" altLang="fr-FR" sz="953" dirty="0">
                <a:cs typeface="DejaVu Sans" charset="0"/>
              </a:rPr>
              <a:t>cathode = +150V</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latin typeface="Symbol" panose="05050102010706020507" pitchFamily="18" charset="2"/>
                <a:cs typeface="DejaVu Sans" charset="0"/>
              </a:rPr>
              <a:t>D</a:t>
            </a:r>
            <a:r>
              <a:rPr lang="pl-PL" altLang="fr-FR" sz="953" dirty="0">
                <a:cs typeface="DejaVu Sans" charset="0"/>
              </a:rPr>
              <a:t>wehnelt = +170V</a:t>
            </a:r>
          </a:p>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latin typeface="Symbol" panose="05050102010706020507" pitchFamily="18" charset="2"/>
                <a:cs typeface="DejaVu Sans" charset="0"/>
              </a:rPr>
              <a:t>D</a:t>
            </a:r>
            <a:r>
              <a:rPr lang="pl-PL" altLang="fr-FR" sz="953" dirty="0">
                <a:cs typeface="DejaVu Sans" charset="0"/>
              </a:rPr>
              <a:t>deflector = +80V</a:t>
            </a:r>
          </a:p>
        </p:txBody>
      </p:sp>
      <p:pic>
        <p:nvPicPr>
          <p:cNvPr id="14344" name="Picture 8"/>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32874" y="2859782"/>
            <a:ext cx="2728732" cy="145524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345" name="Rectangle 9"/>
          <p:cNvSpPr>
            <a:spLocks noChangeArrowheads="1"/>
          </p:cNvSpPr>
          <p:nvPr/>
        </p:nvSpPr>
        <p:spPr bwMode="auto">
          <a:xfrm>
            <a:off x="2258173" y="2880305"/>
            <a:ext cx="428805" cy="1976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cs typeface="DejaVu Sans" charset="0"/>
              </a:rPr>
              <a:t>Na</a:t>
            </a:r>
            <a:r>
              <a:rPr lang="pl-PL" altLang="fr-FR" sz="953" baseline="30000" dirty="0">
                <a:cs typeface="DejaVu Sans" charset="0"/>
              </a:rPr>
              <a:t>+1</a:t>
            </a:r>
          </a:p>
        </p:txBody>
      </p:sp>
      <p:sp>
        <p:nvSpPr>
          <p:cNvPr id="14346" name="Rectangle 10"/>
          <p:cNvSpPr>
            <a:spLocks noChangeArrowheads="1"/>
          </p:cNvSpPr>
          <p:nvPr/>
        </p:nvSpPr>
        <p:spPr bwMode="auto">
          <a:xfrm>
            <a:off x="2123159" y="1516121"/>
            <a:ext cx="483154" cy="197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cs typeface="DejaVu Sans" charset="0"/>
              </a:rPr>
              <a:t>Mg</a:t>
            </a:r>
            <a:r>
              <a:rPr lang="pl-PL" altLang="fr-FR" sz="953" baseline="30000" dirty="0">
                <a:cs typeface="DejaVu Sans" charset="0"/>
              </a:rPr>
              <a:t>+1</a:t>
            </a:r>
          </a:p>
        </p:txBody>
      </p:sp>
      <p:sp>
        <p:nvSpPr>
          <p:cNvPr id="14347" name="Rectangle 11"/>
          <p:cNvSpPr>
            <a:spLocks noChangeArrowheads="1"/>
          </p:cNvSpPr>
          <p:nvPr/>
        </p:nvSpPr>
        <p:spPr bwMode="auto">
          <a:xfrm>
            <a:off x="2686899" y="4447086"/>
            <a:ext cx="4034676" cy="2911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fr-FR" altLang="fr-FR" sz="1100" dirty="0" smtClean="0">
                <a:cs typeface="DejaVu Sans" charset="0"/>
              </a:rPr>
              <a:t>Simulations of the </a:t>
            </a:r>
            <a:r>
              <a:rPr lang="en-GB" altLang="fr-FR" sz="1100" dirty="0" smtClean="0">
                <a:cs typeface="DejaVu Sans" charset="0"/>
              </a:rPr>
              <a:t>beam</a:t>
            </a:r>
            <a:r>
              <a:rPr lang="fr-FR" altLang="fr-FR" sz="1100" dirty="0" smtClean="0">
                <a:cs typeface="DejaVu Sans" charset="0"/>
              </a:rPr>
              <a:t> </a:t>
            </a:r>
            <a:r>
              <a:rPr lang="fr-FR" altLang="fr-FR" sz="1100" dirty="0" err="1" smtClean="0">
                <a:cs typeface="DejaVu Sans" charset="0"/>
              </a:rPr>
              <a:t>trajectories</a:t>
            </a:r>
            <a:r>
              <a:rPr lang="fr-FR" altLang="fr-FR" sz="1100" dirty="0" smtClean="0">
                <a:cs typeface="DejaVu Sans" charset="0"/>
              </a:rPr>
              <a:t> of B</a:t>
            </a:r>
            <a:r>
              <a:rPr lang="fr-FR" altLang="fr-FR" sz="1100" baseline="30000" dirty="0">
                <a:cs typeface="DejaVu Sans" charset="0"/>
              </a:rPr>
              <a:t>+1</a:t>
            </a:r>
            <a:r>
              <a:rPr lang="fr-FR" altLang="fr-FR" sz="1100" dirty="0" smtClean="0">
                <a:cs typeface="DejaVu Sans" charset="0"/>
              </a:rPr>
              <a:t>, Al</a:t>
            </a:r>
            <a:r>
              <a:rPr lang="fr-FR" altLang="fr-FR" sz="1100" baseline="30000" dirty="0">
                <a:cs typeface="DejaVu Sans" charset="0"/>
              </a:rPr>
              <a:t>+1</a:t>
            </a:r>
            <a:r>
              <a:rPr lang="fr-FR" altLang="fr-FR" sz="1100" dirty="0" smtClean="0">
                <a:cs typeface="DejaVu Sans" charset="0"/>
              </a:rPr>
              <a:t>, Na</a:t>
            </a:r>
            <a:r>
              <a:rPr lang="fr-FR" altLang="fr-FR" sz="1100" baseline="30000" dirty="0">
                <a:cs typeface="DejaVu Sans" charset="0"/>
              </a:rPr>
              <a:t>+1</a:t>
            </a:r>
            <a:r>
              <a:rPr lang="fr-FR" altLang="fr-FR" sz="1100" dirty="0" smtClean="0">
                <a:cs typeface="DejaVu Sans" charset="0"/>
              </a:rPr>
              <a:t> and Mg</a:t>
            </a:r>
            <a:r>
              <a:rPr lang="fr-FR" altLang="fr-FR" sz="1100" baseline="30000" dirty="0" smtClean="0">
                <a:cs typeface="DejaVu Sans" charset="0"/>
              </a:rPr>
              <a:t>+1</a:t>
            </a:r>
          </a:p>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en-US" altLang="fr-FR" sz="900" dirty="0" smtClean="0">
                <a:cs typeface="DejaVu Sans" charset="0"/>
              </a:rPr>
              <a:t>(time </a:t>
            </a:r>
            <a:r>
              <a:rPr lang="en-US" altLang="fr-FR" sz="900" dirty="0">
                <a:cs typeface="DejaVu Sans" charset="0"/>
              </a:rPr>
              <a:t>of </a:t>
            </a:r>
            <a:r>
              <a:rPr lang="en-US" altLang="fr-FR" sz="900" dirty="0" smtClean="0">
                <a:cs typeface="DejaVu Sans" charset="0"/>
              </a:rPr>
              <a:t>residence of </a:t>
            </a:r>
            <a:r>
              <a:rPr lang="en-US" altLang="fr-FR" sz="900" dirty="0" err="1" smtClean="0">
                <a:cs typeface="DejaVu Sans" charset="0"/>
              </a:rPr>
              <a:t>ligher</a:t>
            </a:r>
            <a:r>
              <a:rPr lang="en-US" altLang="fr-FR" sz="900" dirty="0" smtClean="0">
                <a:cs typeface="DejaVu Sans" charset="0"/>
              </a:rPr>
              <a:t> ions is shorter)</a:t>
            </a:r>
            <a:endParaRPr lang="pl-PL" altLang="fr-FR" sz="900" dirty="0">
              <a:cs typeface="DejaVu Sans" charset="0"/>
            </a:endParaRPr>
          </a:p>
        </p:txBody>
      </p:sp>
      <p:pic>
        <p:nvPicPr>
          <p:cNvPr id="14348" name="Picture 1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33343" y="1246276"/>
            <a:ext cx="2880320" cy="15152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349" name="Rectangle 13"/>
          <p:cNvSpPr>
            <a:spLocks noChangeArrowheads="1"/>
          </p:cNvSpPr>
          <p:nvPr/>
        </p:nvSpPr>
        <p:spPr bwMode="auto">
          <a:xfrm>
            <a:off x="4706791" y="1535564"/>
            <a:ext cx="428805" cy="197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cs typeface="DejaVu Sans" charset="0"/>
              </a:rPr>
              <a:t>Al</a:t>
            </a:r>
            <a:r>
              <a:rPr lang="pl-PL" altLang="fr-FR" sz="953" baseline="30000" dirty="0">
                <a:cs typeface="DejaVu Sans" charset="0"/>
              </a:rPr>
              <a:t>+1</a:t>
            </a:r>
          </a:p>
        </p:txBody>
      </p:sp>
      <p:pic>
        <p:nvPicPr>
          <p:cNvPr id="14350" name="Picture 1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44008" y="2859782"/>
            <a:ext cx="2869655" cy="146453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351" name="Rectangle 15"/>
          <p:cNvSpPr>
            <a:spLocks noChangeArrowheads="1"/>
          </p:cNvSpPr>
          <p:nvPr/>
        </p:nvSpPr>
        <p:spPr bwMode="auto">
          <a:xfrm>
            <a:off x="4731633" y="2907308"/>
            <a:ext cx="428805" cy="197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953" dirty="0">
                <a:cs typeface="DejaVu Sans" charset="0"/>
              </a:rPr>
              <a:t>B</a:t>
            </a:r>
            <a:r>
              <a:rPr lang="pl-PL" altLang="fr-FR" sz="953" baseline="30000" dirty="0">
                <a:cs typeface="DejaVu Sans" charset="0"/>
              </a:rPr>
              <a:t>+1</a:t>
            </a:r>
          </a:p>
        </p:txBody>
      </p:sp>
      <p:sp>
        <p:nvSpPr>
          <p:cNvPr id="13" name="Rectangle 5"/>
          <p:cNvSpPr>
            <a:spLocks noChangeArrowheads="1"/>
          </p:cNvSpPr>
          <p:nvPr/>
        </p:nvSpPr>
        <p:spPr bwMode="auto">
          <a:xfrm>
            <a:off x="1461274" y="272742"/>
            <a:ext cx="6171768" cy="5073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1pPr>
            <a:lvl2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2pPr>
            <a:lvl3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3pPr>
            <a:lvl4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4pPr>
            <a:lvl5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31338" algn="l"/>
                <a:tab pos="9880600" algn="l"/>
                <a:tab pos="10329863" algn="l"/>
                <a:tab pos="10779125" algn="l"/>
                <a:tab pos="10780713" algn="l"/>
              </a:tabLst>
              <a:defRPr>
                <a:solidFill>
                  <a:srgbClr val="000000"/>
                </a:solidFill>
                <a:latin typeface="Arial" panose="020B0604020202020204" pitchFamily="34" charset="0"/>
                <a:cs typeface="Noto Sans CJK SC Regular" charset="0"/>
              </a:defRPr>
            </a:lvl9pPr>
          </a:lstStyle>
          <a:p>
            <a:pPr defTabSz="305679" fontAlgn="base">
              <a:lnSpc>
                <a:spcPct val="200000"/>
              </a:lnSpc>
              <a:spcBef>
                <a:spcPct val="0"/>
              </a:spcBef>
              <a:spcAft>
                <a:spcPct val="0"/>
              </a:spcAft>
              <a:buSzPct val="100000"/>
              <a:tabLst>
                <a:tab pos="0" algn="l"/>
                <a:tab pos="303518" algn="l"/>
                <a:tab pos="609196" algn="l"/>
                <a:tab pos="914875" algn="l"/>
                <a:tab pos="1220553" algn="l"/>
                <a:tab pos="1526231" algn="l"/>
                <a:tab pos="1831909" algn="l"/>
                <a:tab pos="2137588" algn="l"/>
                <a:tab pos="2443265" algn="l"/>
                <a:tab pos="2748944" algn="l"/>
                <a:tab pos="3054622" algn="l"/>
                <a:tab pos="3360300" algn="l"/>
                <a:tab pos="3667059" algn="l"/>
                <a:tab pos="3971657" algn="l"/>
                <a:tab pos="4277335" algn="l"/>
                <a:tab pos="4583013" algn="l"/>
                <a:tab pos="4888691" algn="l"/>
                <a:tab pos="5194370" algn="l"/>
                <a:tab pos="5500047" algn="l"/>
                <a:tab pos="5805726" algn="l"/>
                <a:tab pos="6111404" algn="l"/>
                <a:tab pos="6417082" algn="l"/>
                <a:tab pos="6722760" algn="l"/>
                <a:tab pos="7028439" algn="l"/>
                <a:tab pos="7334117" algn="l"/>
                <a:tab pos="7335197" algn="l"/>
              </a:tabLst>
            </a:pPr>
            <a:r>
              <a:rPr lang="pl-PL" altLang="fr-FR" sz="1633" b="1" dirty="0">
                <a:solidFill>
                  <a:srgbClr val="0000CC"/>
                </a:solidFill>
                <a:cs typeface="DejaVu Sans" charset="0"/>
              </a:rPr>
              <a:t>				</a:t>
            </a:r>
            <a:r>
              <a:rPr lang="pl-PL" altLang="fr-FR" sz="2800" b="1" dirty="0">
                <a:solidFill>
                  <a:srgbClr val="0000CC"/>
                </a:solidFill>
                <a:latin typeface="Calibri" panose="020F0502020204030204" pitchFamily="34" charset="0"/>
                <a:cs typeface="Calibri" panose="020F0502020204030204" pitchFamily="34" charset="0"/>
              </a:rPr>
              <a:t>			1+ beam trajectories</a:t>
            </a:r>
          </a:p>
        </p:txBody>
      </p:sp>
    </p:spTree>
    <p:extLst>
      <p:ext uri="{BB962C8B-B14F-4D97-AF65-F5344CB8AC3E}">
        <p14:creationId xmlns:p14="http://schemas.microsoft.com/office/powerpoint/2010/main" xmlns="" val="34186294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5" name="Rectangle 5"/>
          <p:cNvSpPr>
            <a:spLocks noChangeArrowheads="1"/>
          </p:cNvSpPr>
          <p:nvPr/>
        </p:nvSpPr>
        <p:spPr bwMode="auto">
          <a:xfrm>
            <a:off x="2366489" y="-4541"/>
            <a:ext cx="4176464" cy="8576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lnSpc>
                <a:spcPct val="200000"/>
              </a:lnSpc>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633" b="1" dirty="0">
                <a:solidFill>
                  <a:srgbClr val="0000CC"/>
                </a:solidFill>
                <a:cs typeface="DejaVu Sans" charset="0"/>
              </a:rPr>
              <a:t>    </a:t>
            </a:r>
            <a:r>
              <a:rPr lang="pl-PL" altLang="fr-FR" sz="2800" b="1" dirty="0">
                <a:solidFill>
                  <a:srgbClr val="0000CC"/>
                </a:solidFill>
                <a:latin typeface="Calibri" panose="020F0502020204030204" pitchFamily="34" charset="0"/>
                <a:cs typeface="Calibri" panose="020F0502020204030204" pitchFamily="34" charset="0"/>
              </a:rPr>
              <a:t>Ion injection </a:t>
            </a:r>
            <a:r>
              <a:rPr lang="pl-PL" altLang="fr-FR" sz="2800" b="1" dirty="0" smtClean="0">
                <a:solidFill>
                  <a:srgbClr val="0000CC"/>
                </a:solidFill>
                <a:latin typeface="Calibri" panose="020F0502020204030204" pitchFamily="34" charset="0"/>
                <a:cs typeface="Calibri" panose="020F0502020204030204" pitchFamily="34" charset="0"/>
              </a:rPr>
              <a:t>setup</a:t>
            </a:r>
            <a:r>
              <a:rPr lang="fr-FR" altLang="fr-FR" sz="2800" b="1" dirty="0" smtClean="0">
                <a:solidFill>
                  <a:srgbClr val="0000CC"/>
                </a:solidFill>
                <a:latin typeface="Calibri" panose="020F0502020204030204" pitchFamily="34" charset="0"/>
                <a:cs typeface="Calibri" panose="020F0502020204030204" pitchFamily="34" charset="0"/>
              </a:rPr>
              <a:t> parts</a:t>
            </a:r>
            <a:endParaRPr lang="pl-PL" altLang="fr-FR" sz="2800" b="1" dirty="0">
              <a:solidFill>
                <a:srgbClr val="0000CC"/>
              </a:solidFill>
              <a:latin typeface="Calibri" panose="020F0502020204030204" pitchFamily="34" charset="0"/>
              <a:cs typeface="Calibri" panose="020F0502020204030204" pitchFamily="34" charset="0"/>
            </a:endParaRPr>
          </a:p>
        </p:txBody>
      </p:sp>
      <p:pic>
        <p:nvPicPr>
          <p:cNvPr id="15366"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79963" y="1399500"/>
            <a:ext cx="2938989" cy="126373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5367" name="Rectangle 7"/>
          <p:cNvSpPr>
            <a:spLocks noChangeArrowheads="1"/>
          </p:cNvSpPr>
          <p:nvPr/>
        </p:nvSpPr>
        <p:spPr bwMode="auto">
          <a:xfrm>
            <a:off x="1494182" y="2785300"/>
            <a:ext cx="3396241" cy="297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200" dirty="0">
                <a:latin typeface="Calibri" panose="020F0502020204030204" pitchFamily="34" charset="0"/>
                <a:ea typeface="Microsoft YaHei" panose="020B0503020204020204" pitchFamily="34" charset="-122"/>
                <a:cs typeface="Calibri" panose="020F0502020204030204" pitchFamily="34" charset="0"/>
              </a:rPr>
              <a:t>Injection system will be mounted to RF coupler tube. </a:t>
            </a:r>
          </a:p>
        </p:txBody>
      </p:sp>
      <p:sp>
        <p:nvSpPr>
          <p:cNvPr id="15368" name="Rectangle 8"/>
          <p:cNvSpPr>
            <a:spLocks noChangeArrowheads="1"/>
          </p:cNvSpPr>
          <p:nvPr/>
        </p:nvSpPr>
        <p:spPr bwMode="auto">
          <a:xfrm>
            <a:off x="5518697" y="2779886"/>
            <a:ext cx="2174268" cy="4295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200" dirty="0">
                <a:latin typeface="Calibri" panose="020F0502020204030204" pitchFamily="34" charset="0"/>
                <a:cs typeface="Calibri" panose="020F0502020204030204" pitchFamily="34" charset="0"/>
              </a:rPr>
              <a:t>Prototype of thermal </a:t>
            </a:r>
            <a:r>
              <a:rPr lang="fr-FR" altLang="fr-FR" sz="1200" dirty="0" smtClean="0">
                <a:latin typeface="Calibri" panose="020F0502020204030204" pitchFamily="34" charset="0"/>
                <a:cs typeface="Calibri" panose="020F0502020204030204" pitchFamily="34" charset="0"/>
              </a:rPr>
              <a:t>L</a:t>
            </a:r>
            <a:r>
              <a:rPr lang="pl-PL" altLang="fr-FR" sz="1200" dirty="0" smtClean="0">
                <a:latin typeface="Calibri" panose="020F0502020204030204" pitchFamily="34" charset="0"/>
                <a:cs typeface="Calibri" panose="020F0502020204030204" pitchFamily="34" charset="0"/>
              </a:rPr>
              <a:t>i</a:t>
            </a:r>
            <a:r>
              <a:rPr lang="pl-PL" altLang="fr-FR" sz="1200" baseline="33000" dirty="0" smtClean="0">
                <a:latin typeface="Calibri" panose="020F0502020204030204" pitchFamily="34" charset="0"/>
                <a:cs typeface="Calibri" panose="020F0502020204030204" pitchFamily="34" charset="0"/>
              </a:rPr>
              <a:t>+1</a:t>
            </a:r>
            <a:r>
              <a:rPr lang="pl-PL" altLang="fr-FR" sz="1200" dirty="0" smtClean="0">
                <a:latin typeface="Calibri" panose="020F0502020204030204" pitchFamily="34" charset="0"/>
                <a:cs typeface="Calibri" panose="020F0502020204030204" pitchFamily="34" charset="0"/>
              </a:rPr>
              <a:t> source</a:t>
            </a:r>
            <a:endParaRPr lang="fr-FR" altLang="fr-FR" sz="1200" dirty="0" smtClean="0">
              <a:latin typeface="Calibri" panose="020F0502020204030204" pitchFamily="34" charset="0"/>
              <a:cs typeface="Calibri" panose="020F0502020204030204" pitchFamily="34" charset="0"/>
            </a:endParaRPr>
          </a:p>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fr-FR" altLang="fr-FR" sz="900" dirty="0" smtClean="0">
                <a:latin typeface="Calibri" panose="020F0502020204030204" pitchFamily="34" charset="0"/>
                <a:cs typeface="Calibri" panose="020F0502020204030204" pitchFamily="34" charset="0"/>
              </a:rPr>
              <a:t>(</a:t>
            </a:r>
            <a:r>
              <a:rPr lang="pl-PL" altLang="fr-FR" sz="900" dirty="0" smtClean="0">
                <a:latin typeface="Calibri" panose="020F0502020204030204" pitchFamily="34" charset="0"/>
                <a:cs typeface="Calibri" panose="020F0502020204030204" pitchFamily="34" charset="0"/>
              </a:rPr>
              <a:t>current </a:t>
            </a:r>
            <a:r>
              <a:rPr lang="pl-PL" altLang="fr-FR" sz="900" dirty="0">
                <a:latin typeface="Calibri" panose="020F0502020204030204" pitchFamily="34" charset="0"/>
                <a:cs typeface="Calibri" panose="020F0502020204030204" pitchFamily="34" charset="0"/>
              </a:rPr>
              <a:t>0.5-1.5 </a:t>
            </a:r>
            <a:r>
              <a:rPr lang="pl-PL" altLang="fr-FR" sz="900" dirty="0" smtClean="0">
                <a:latin typeface="Calibri" panose="020F0502020204030204" pitchFamily="34" charset="0"/>
                <a:cs typeface="Calibri" panose="020F0502020204030204" pitchFamily="34" charset="0"/>
              </a:rPr>
              <a:t>μA</a:t>
            </a:r>
            <a:r>
              <a:rPr lang="fr-FR" altLang="fr-FR" sz="900" dirty="0">
                <a:latin typeface="Calibri" panose="020F0502020204030204" pitchFamily="34" charset="0"/>
                <a:cs typeface="Calibri" panose="020F0502020204030204" pitchFamily="34" charset="0"/>
              </a:rPr>
              <a:t>)</a:t>
            </a:r>
            <a:endParaRPr lang="pl-PL" altLang="fr-FR" sz="900" dirty="0">
              <a:latin typeface="Calibri" panose="020F0502020204030204" pitchFamily="34" charset="0"/>
              <a:cs typeface="Calibri" panose="020F0502020204030204" pitchFamily="34" charset="0"/>
            </a:endParaRPr>
          </a:p>
        </p:txBody>
      </p:sp>
      <p:pic>
        <p:nvPicPr>
          <p:cNvPr id="15369"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l="22443" r="26253" b="21133"/>
          <a:stretch>
            <a:fillRect/>
          </a:stretch>
        </p:blipFill>
        <p:spPr bwMode="auto">
          <a:xfrm>
            <a:off x="6042552" y="1129473"/>
            <a:ext cx="1126559" cy="1650413"/>
          </a:xfrm>
          <a:prstGeom prst="rect">
            <a:avLst/>
          </a:prstGeom>
          <a:noFill/>
          <a:ln>
            <a:noFill/>
          </a:ln>
          <a:effectLst/>
          <a:extLst>
            <a:ext uri="{909E8E84-426E-40DD-AFC4-6F175D3DCCD1}">
              <a14:hiddenFill xmlns:a14="http://schemas.microsoft.com/office/drawing/2010/main" xmlns="">
                <a:blipFill dpi="0" rotWithShape="0">
                  <a:blip/>
                  <a:srcRect l="22443" r="26253" b="21133"/>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5370" name="Rectangle 10"/>
          <p:cNvSpPr>
            <a:spLocks noChangeArrowheads="1"/>
          </p:cNvSpPr>
          <p:nvPr/>
        </p:nvSpPr>
        <p:spPr bwMode="auto">
          <a:xfrm>
            <a:off x="475895" y="852088"/>
            <a:ext cx="8286115" cy="5402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1235" tIns="30617" rIns="61235" bIns="306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Regular" charset="0"/>
              </a:defRPr>
            </a:lvl9pPr>
          </a:lstStyle>
          <a:p>
            <a:pPr algn="ctr" defTabSz="305679" fontAlgn="base">
              <a:spcBef>
                <a:spcPct val="0"/>
              </a:spcBef>
              <a:spcAft>
                <a:spcPct val="0"/>
              </a:spcAft>
              <a:buSzPct val="100000"/>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l-PL" altLang="fr-FR" sz="1200" dirty="0">
                <a:latin typeface="Calibri" panose="020F0502020204030204" pitchFamily="34" charset="0"/>
                <a:ea typeface="Microsoft YaHei" panose="020B0503020204020204" pitchFamily="34" charset="-122"/>
                <a:cs typeface="Calibri" panose="020F0502020204030204" pitchFamily="34" charset="0"/>
              </a:rPr>
              <a:t>First tests of the 1+ ion beam transmission trough the ECR magnetic trap with and without magnetic field were conducted. </a:t>
            </a:r>
          </a:p>
        </p:txBody>
      </p:sp>
      <p:pic>
        <p:nvPicPr>
          <p:cNvPr id="12"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29594" y="3273546"/>
            <a:ext cx="4163837" cy="116544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Rectangle 1"/>
          <p:cNvSpPr/>
          <p:nvPr/>
        </p:nvSpPr>
        <p:spPr>
          <a:xfrm>
            <a:off x="1985663" y="4467861"/>
            <a:ext cx="4572000" cy="415498"/>
          </a:xfrm>
          <a:prstGeom prst="rect">
            <a:avLst/>
          </a:prstGeom>
        </p:spPr>
        <p:txBody>
          <a:bodyPr>
            <a:spAutoFit/>
          </a:bodyPr>
          <a:lstStyle/>
          <a:p>
            <a:pPr algn="ctr"/>
            <a:r>
              <a:rPr lang="pl-PL" altLang="fr-FR" sz="1200" dirty="0">
                <a:latin typeface="Calibri" panose="020F0502020204030204" pitchFamily="34" charset="0"/>
                <a:ea typeface="Microsoft YaHei" panose="020B0503020204020204" pitchFamily="34" charset="-122"/>
                <a:cs typeface="Calibri" panose="020F0502020204030204" pitchFamily="34" charset="0"/>
              </a:rPr>
              <a:t>Latest </a:t>
            </a:r>
            <a:r>
              <a:rPr lang="pl-PL" altLang="fr-FR" sz="1200" dirty="0" smtClean="0">
                <a:latin typeface="Calibri" panose="020F0502020204030204" pitchFamily="34" charset="0"/>
                <a:ea typeface="Microsoft YaHei" panose="020B0503020204020204" pitchFamily="34" charset="-122"/>
                <a:cs typeface="Calibri" panose="020F0502020204030204" pitchFamily="34" charset="0"/>
              </a:rPr>
              <a:t>measurements aim</a:t>
            </a:r>
            <a:r>
              <a:rPr lang="fr-FR" altLang="fr-FR" sz="1200" dirty="0" err="1" smtClean="0">
                <a:latin typeface="Calibri" panose="020F0502020204030204" pitchFamily="34" charset="0"/>
                <a:ea typeface="Microsoft YaHei" panose="020B0503020204020204" pitchFamily="34" charset="-122"/>
                <a:cs typeface="Calibri" panose="020F0502020204030204" pitchFamily="34" charset="0"/>
              </a:rPr>
              <a:t>ed</a:t>
            </a:r>
            <a:r>
              <a:rPr lang="pl-PL" altLang="fr-FR" sz="1200" dirty="0" smtClean="0">
                <a:latin typeface="Calibri" panose="020F0502020204030204" pitchFamily="34" charset="0"/>
                <a:ea typeface="Microsoft YaHei" panose="020B0503020204020204" pitchFamily="34" charset="-122"/>
                <a:cs typeface="Calibri" panose="020F0502020204030204" pitchFamily="34" charset="0"/>
              </a:rPr>
              <a:t> </a:t>
            </a:r>
            <a:r>
              <a:rPr lang="pl-PL" altLang="fr-FR" sz="1200" dirty="0">
                <a:latin typeface="Calibri" panose="020F0502020204030204" pitchFamily="34" charset="0"/>
                <a:ea typeface="Microsoft YaHei" panose="020B0503020204020204" pitchFamily="34" charset="-122"/>
                <a:cs typeface="Calibri" panose="020F0502020204030204" pitchFamily="34" charset="0"/>
              </a:rPr>
              <a:t>to check performance of </a:t>
            </a:r>
            <a:r>
              <a:rPr lang="pl-PL" altLang="fr-FR" sz="1200" dirty="0" smtClean="0">
                <a:latin typeface="Calibri" panose="020F0502020204030204" pitchFamily="34" charset="0"/>
                <a:ea typeface="Microsoft YaHei" panose="020B0503020204020204" pitchFamily="34" charset="-122"/>
                <a:cs typeface="Calibri" panose="020F0502020204030204" pitchFamily="34" charset="0"/>
              </a:rPr>
              <a:t>deflector</a:t>
            </a:r>
            <a:endParaRPr lang="fr-FR" altLang="fr-FR" sz="1200" dirty="0" smtClean="0">
              <a:latin typeface="Calibri" panose="020F0502020204030204" pitchFamily="34" charset="0"/>
              <a:ea typeface="Microsoft YaHei" panose="020B0503020204020204" pitchFamily="34" charset="-122"/>
              <a:cs typeface="Calibri" panose="020F0502020204030204" pitchFamily="34" charset="0"/>
            </a:endParaRPr>
          </a:p>
          <a:p>
            <a:pPr algn="ctr"/>
            <a:r>
              <a:rPr lang="pl-PL" altLang="fr-FR" sz="900" dirty="0">
                <a:latin typeface="Calibri" panose="020F0502020204030204" pitchFamily="34" charset="0"/>
                <a:ea typeface="Microsoft YaHei" panose="020B0503020204020204" pitchFamily="34" charset="-122"/>
                <a:cs typeface="Calibri" panose="020F0502020204030204" pitchFamily="34" charset="0"/>
              </a:rPr>
              <a:t>Preliminary results </a:t>
            </a:r>
            <a:r>
              <a:rPr lang="pl-PL" altLang="fr-FR" sz="900" dirty="0" smtClean="0">
                <a:latin typeface="Calibri" panose="020F0502020204030204" pitchFamily="34" charset="0"/>
                <a:ea typeface="Microsoft YaHei" panose="020B0503020204020204" pitchFamily="34" charset="-122"/>
                <a:cs typeface="Calibri" panose="020F0502020204030204" pitchFamily="34" charset="0"/>
              </a:rPr>
              <a:t>w</a:t>
            </a:r>
            <a:r>
              <a:rPr lang="fr-FR" altLang="fr-FR" sz="900" dirty="0" err="1" smtClean="0">
                <a:latin typeface="Calibri" panose="020F0502020204030204" pitchFamily="34" charset="0"/>
                <a:ea typeface="Microsoft YaHei" panose="020B0503020204020204" pitchFamily="34" charset="-122"/>
                <a:cs typeface="Calibri" panose="020F0502020204030204" pitchFamily="34" charset="0"/>
              </a:rPr>
              <a:t>ere</a:t>
            </a:r>
            <a:r>
              <a:rPr lang="pl-PL" altLang="fr-FR" sz="900" dirty="0" smtClean="0">
                <a:latin typeface="Calibri" panose="020F0502020204030204" pitchFamily="34" charset="0"/>
                <a:ea typeface="Microsoft YaHei" panose="020B0503020204020204" pitchFamily="34" charset="-122"/>
                <a:cs typeface="Calibri" panose="020F0502020204030204" pitchFamily="34" charset="0"/>
              </a:rPr>
              <a:t> </a:t>
            </a:r>
            <a:r>
              <a:rPr lang="pl-PL" altLang="fr-FR" sz="900" dirty="0">
                <a:latin typeface="Calibri" panose="020F0502020204030204" pitchFamily="34" charset="0"/>
                <a:ea typeface="Microsoft YaHei" panose="020B0503020204020204" pitchFamily="34" charset="-122"/>
                <a:cs typeface="Calibri" panose="020F0502020204030204" pitchFamily="34" charset="0"/>
              </a:rPr>
              <a:t>promising</a:t>
            </a:r>
            <a:r>
              <a:rPr lang="pl-PL" altLang="fr-FR" sz="900" dirty="0" smtClean="0">
                <a:latin typeface="Calibri" panose="020F0502020204030204" pitchFamily="34" charset="0"/>
                <a:ea typeface="Microsoft YaHei" panose="020B0503020204020204" pitchFamily="34" charset="-122"/>
                <a:cs typeface="Calibri" panose="020F0502020204030204" pitchFamily="34" charset="0"/>
              </a:rPr>
              <a:t> </a:t>
            </a:r>
            <a:endParaRPr lang="fr-FR"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930725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10" name="Title 1"/>
          <p:cNvSpPr txBox="1">
            <a:spLocks/>
          </p:cNvSpPr>
          <p:nvPr/>
        </p:nvSpPr>
        <p:spPr>
          <a:xfrm>
            <a:off x="539552" y="1707654"/>
            <a:ext cx="7543800" cy="1945481"/>
          </a:xfrm>
          <a:prstGeom prst="rect">
            <a:avLst/>
          </a:prstGeom>
        </p:spPr>
        <p:txBody>
          <a:bodyPr vert="horz" lIns="68580" tIns="34290" rIns="68580" bIns="34290" rtlCol="0" anchor="b">
            <a:noAutofit/>
          </a:bodyPr>
          <a:lstStyle>
            <a:lvl1pPr algn="l" defTabSz="685800" rtl="0" eaLnBrk="1" latinLnBrk="0" hangingPunct="1">
              <a:spcBef>
                <a:spcPct val="0"/>
              </a:spcBef>
              <a:buNone/>
              <a:defRPr sz="5000" kern="1200" cap="none" spc="-75" baseline="0">
                <a:ln>
                  <a:noFill/>
                </a:ln>
                <a:solidFill>
                  <a:schemeClr val="tx2"/>
                </a:solidFill>
                <a:effectLst/>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75" normalizeH="0" baseline="0" noProof="0" dirty="0" smtClean="0">
                <a:ln>
                  <a:noFill/>
                </a:ln>
                <a:solidFill>
                  <a:srgbClr val="1F497D"/>
                </a:solidFill>
                <a:effectLst/>
                <a:uLnTx/>
                <a:uFillTx/>
                <a:latin typeface="Cambria" panose="02040503050406030204" pitchFamily="18" charset="0"/>
              </a:rPr>
              <a:t>Performances of the EBIS </a:t>
            </a:r>
            <a:r>
              <a:rPr kumimoji="0" lang="en-US" sz="4000" b="0" i="0" u="none" strike="noStrike" kern="1200" cap="none" spc="-75" normalizeH="0" baseline="0" noProof="0" dirty="0" err="1" smtClean="0">
                <a:ln>
                  <a:noFill/>
                </a:ln>
                <a:solidFill>
                  <a:srgbClr val="1F497D"/>
                </a:solidFill>
                <a:effectLst/>
                <a:uLnTx/>
                <a:uFillTx/>
                <a:latin typeface="Cambria" panose="02040503050406030204" pitchFamily="18" charset="0"/>
              </a:rPr>
              <a:t>debuncher</a:t>
            </a:r>
            <a:endParaRPr kumimoji="0" lang="en-US" sz="4000" b="0" i="0" u="none" strike="noStrike" kern="1200" cap="none" spc="-75" normalizeH="0" baseline="0" noProof="0" dirty="0">
              <a:ln>
                <a:noFill/>
              </a:ln>
              <a:solidFill>
                <a:srgbClr val="1F497D"/>
              </a:solidFill>
              <a:effectLst/>
              <a:uLnTx/>
              <a:uFillTx/>
              <a:latin typeface="Cambria" panose="02040503050406030204" pitchFamily="18" charset="0"/>
            </a:endParaRPr>
          </a:p>
        </p:txBody>
      </p:sp>
      <p:pic>
        <p:nvPicPr>
          <p:cNvPr id="13" name="Picture 3">
            <a:extLst>
              <a:ext uri="{FF2B5EF4-FFF2-40B4-BE49-F238E27FC236}">
                <a16:creationId xmlns:a16="http://schemas.microsoft.com/office/drawing/2014/main" xmlns="" id="{15C34BC6-F7EC-4E76-B520-84AC03C8452C}"/>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651566" y="364165"/>
            <a:ext cx="1444838" cy="574323"/>
          </a:xfrm>
          <a:prstGeom prst="rect">
            <a:avLst/>
          </a:prstGeom>
        </p:spPr>
      </p:pic>
      <p:pic>
        <p:nvPicPr>
          <p:cNvPr id="14" name="Slika 7">
            <a:extLst>
              <a:ext uri="{FF2B5EF4-FFF2-40B4-BE49-F238E27FC236}">
                <a16:creationId xmlns:a16="http://schemas.microsoft.com/office/drawing/2014/main" xmlns="" id="{922CF725-BC5B-4396-9513-520D0E0121E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3168" y="471763"/>
            <a:ext cx="2066925" cy="466725"/>
          </a:xfrm>
          <a:prstGeom prst="rect">
            <a:avLst/>
          </a:prstGeom>
        </p:spPr>
      </p:pic>
      <p:pic>
        <p:nvPicPr>
          <p:cNvPr id="16" name="Slika 2">
            <a:extLst>
              <a:ext uri="{FF2B5EF4-FFF2-40B4-BE49-F238E27FC236}">
                <a16:creationId xmlns:a16="http://schemas.microsoft.com/office/drawing/2014/main" xmlns="" id="{6821F254-826D-4BAE-88C7-443BC8F0996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27784" y="230601"/>
            <a:ext cx="1163932" cy="707887"/>
          </a:xfrm>
          <a:prstGeom prst="rect">
            <a:avLst/>
          </a:prstGeom>
        </p:spPr>
      </p:pic>
    </p:spTree>
    <p:extLst>
      <p:ext uri="{BB962C8B-B14F-4D97-AF65-F5344CB8AC3E}">
        <p14:creationId xmlns:p14="http://schemas.microsoft.com/office/powerpoint/2010/main" xmlns="" val="301939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043608" y="483518"/>
            <a:ext cx="3131584" cy="1872208"/>
          </a:xfrm>
          <a:prstGeom prst="rect">
            <a:avLst/>
          </a:prstGeom>
        </p:spPr>
      </p:pic>
      <p:pic>
        <p:nvPicPr>
          <p:cNvPr id="6" name="Image 5"/>
          <p:cNvPicPr>
            <a:picLocks noChangeAspect="1"/>
          </p:cNvPicPr>
          <p:nvPr/>
        </p:nvPicPr>
        <p:blipFill>
          <a:blip r:embed="rId4"/>
          <a:stretch>
            <a:fillRect/>
          </a:stretch>
        </p:blipFill>
        <p:spPr>
          <a:xfrm>
            <a:off x="1009259" y="2521812"/>
            <a:ext cx="3505640" cy="2141628"/>
          </a:xfrm>
          <a:prstGeom prst="rect">
            <a:avLst/>
          </a:prstGeom>
        </p:spPr>
      </p:pic>
      <p:sp>
        <p:nvSpPr>
          <p:cNvPr id="7" name="ZoneTexte 17"/>
          <p:cNvSpPr txBox="1">
            <a:spLocks noChangeArrowheads="1"/>
          </p:cNvSpPr>
          <p:nvPr/>
        </p:nvSpPr>
        <p:spPr bwMode="auto">
          <a:xfrm>
            <a:off x="4067944" y="106155"/>
            <a:ext cx="5201816" cy="484748"/>
          </a:xfrm>
          <a:prstGeom prst="rect">
            <a:avLst/>
          </a:prstGeom>
          <a:noFill/>
          <a:ln w="9525">
            <a:noFill/>
            <a:miter lim="800000"/>
            <a:headEnd/>
            <a:tailEnd/>
          </a:ln>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itchFamily="34" charset="0"/>
                <a:ea typeface="+mn-ea"/>
                <a:cs typeface="+mn-cs"/>
              </a:rPr>
              <a:t>Electron Beam Ion Source (EBIS)</a:t>
            </a:r>
            <a:endPar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p:cNvSpPr/>
          <p:nvPr/>
        </p:nvSpPr>
        <p:spPr>
          <a:xfrm>
            <a:off x="-10729" y="4743390"/>
            <a:ext cx="2278473" cy="33855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arXiv:1411.2445;CERN-2013-007 </a:t>
            </a:r>
            <a:r>
              <a:rPr kumimoji="0" lang="fr-FR"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G.Zschornacka,b</a:t>
            </a:r>
            <a:r>
              <a:rPr kumimoji="0" lang="fr-FR"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M.Schmidtb</a:t>
            </a:r>
            <a:r>
              <a:rPr kumimoji="0" lang="fr-FR"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a:t>
            </a:r>
            <a:r>
              <a:rPr kumimoji="0" lang="fr-FR"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A.Thornb</a:t>
            </a:r>
            <a:endParaRPr kumimoji="0" lang="fr-FR"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ZoneTexte 8"/>
          <p:cNvSpPr txBox="1"/>
          <p:nvPr/>
        </p:nvSpPr>
        <p:spPr>
          <a:xfrm>
            <a:off x="4731377" y="942568"/>
            <a:ext cx="4032066" cy="954107"/>
          </a:xfrm>
          <a:prstGeom prst="rect">
            <a:avLst/>
          </a:prstGeom>
          <a:noFill/>
        </p:spPr>
        <p:txBody>
          <a:bodyPr wrap="none" rtlCol="0">
            <a:spAutoFit/>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Charge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breeding</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by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electron</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beam</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Radial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confining</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of the ions by the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electron</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beam</a:t>
            </a:r>
            <a:endPar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Axial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confining</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by the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trapping</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electrodes</a:t>
            </a:r>
            <a:endPar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Magnetic</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coils</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for the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electron</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beam</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confining</a:t>
            </a:r>
            <a:endPar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ZoneTexte 9"/>
          <p:cNvSpPr txBox="1"/>
          <p:nvPr/>
        </p:nvSpPr>
        <p:spPr>
          <a:xfrm>
            <a:off x="5076056" y="2553831"/>
            <a:ext cx="3788088" cy="224676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 </a:t>
            </a:r>
            <a:r>
              <a:rPr kumimoji="0" lang="fr-FR" sz="1400" b="0" i="0" u="sng"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comparison</a:t>
            </a:r>
            <a:r>
              <a:rPr kumimoji="0" lang="fr-FR" sz="1400" b="0" i="0" u="sng"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fr-FR" sz="1400" b="0" i="0" u="sng"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with</a:t>
            </a:r>
            <a:r>
              <a:rPr kumimoji="0" lang="fr-FR" sz="1400" b="0" i="0" u="sng"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ECR ion sources: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Faster</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breeding</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time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Higher</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efficiency</a:t>
            </a:r>
            <a:endPar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Higher</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charge </a:t>
            </a:r>
            <a:r>
              <a:rPr kumimoji="0" lang="fr-FR" sz="1400" b="0"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states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err="1" smtClean="0">
                <a:solidFill>
                  <a:srgbClr val="FF0000"/>
                </a:solidFill>
                <a:latin typeface="Calibri" panose="020F0502020204030204" pitchFamily="34" charset="0"/>
                <a:cs typeface="Calibri" panose="020F0502020204030204" pitchFamily="34" charset="0"/>
              </a:rPr>
              <a:t>Pulsed</a:t>
            </a:r>
            <a:r>
              <a:rPr lang="fr-FR" dirty="0" smtClean="0">
                <a:solidFill>
                  <a:srgbClr val="FF0000"/>
                </a:solidFill>
                <a:latin typeface="Calibri" panose="020F0502020204030204" pitchFamily="34" charset="0"/>
                <a:cs typeface="Calibri" panose="020F0502020204030204" pitchFamily="34" charset="0"/>
              </a:rPr>
              <a:t> mode more efficient</a:t>
            </a:r>
            <a:endParaRPr kumimoji="0" lang="fr-FR" sz="1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Lower</a:t>
            </a:r>
            <a:r>
              <a:rPr kumimoji="0" lang="fr-FR" sz="1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beam</a:t>
            </a:r>
            <a:r>
              <a:rPr kumimoji="0" lang="fr-FR" sz="1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intensity</a:t>
            </a:r>
            <a:endParaRPr kumimoji="0" lang="fr-FR" sz="1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More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convenient</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for radioactive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beams</a:t>
            </a:r>
            <a:endParaRPr kumimoji="0" lang="fr-FR"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12" name="Connecteur droit avec flèche 11"/>
          <p:cNvCxnSpPr/>
          <p:nvPr/>
        </p:nvCxnSpPr>
        <p:spPr>
          <a:xfrm>
            <a:off x="5220072" y="4443958"/>
            <a:ext cx="5040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3"/>
          <p:cNvSpPr>
            <a:spLocks noGrp="1"/>
          </p:cNvSpPr>
          <p:nvPr>
            <p:ph type="sldNum" sz="quarter" idx="12"/>
          </p:nvPr>
        </p:nvSpPr>
        <p:spPr>
          <a:xfrm>
            <a:off x="8069192" y="4663440"/>
            <a:ext cx="274320" cy="27432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FFFFFF"/>
                </a:solidFill>
                <a:effectLst/>
                <a:uLnTx/>
                <a:uFillTx/>
                <a:latin typeface="Gill Sans MT"/>
                <a:ea typeface="+mn-ea"/>
                <a:cs typeface="+mn-cs"/>
              </a:rPr>
              <a:t>2</a:t>
            </a:r>
          </a:p>
        </p:txBody>
      </p:sp>
      <p:sp>
        <p:nvSpPr>
          <p:cNvPr id="13"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3056822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Gill Sans MT"/>
                <a:ea typeface="+mn-ea"/>
                <a:cs typeface="+mn-cs"/>
              </a:rPr>
              <a:t>3</a:t>
            </a:r>
          </a:p>
        </p:txBody>
      </p:sp>
      <p:sp>
        <p:nvSpPr>
          <p:cNvPr id="5" name="ZoneTexte 17"/>
          <p:cNvSpPr txBox="1">
            <a:spLocks noChangeArrowheads="1"/>
          </p:cNvSpPr>
          <p:nvPr/>
        </p:nvSpPr>
        <p:spPr bwMode="auto">
          <a:xfrm>
            <a:off x="4982062" y="108453"/>
            <a:ext cx="3713737" cy="931024"/>
          </a:xfrm>
          <a:prstGeom prst="rect">
            <a:avLst/>
          </a:prstGeom>
          <a:noFill/>
          <a:ln w="9525">
            <a:noFill/>
            <a:miter lim="800000"/>
            <a:headEnd/>
            <a:tailEnd/>
          </a:ln>
        </p:spPr>
        <p:txBody>
          <a:bodyPr wrap="square" lIns="68580" tIns="34290" rIns="68580" bIns="3429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rPr>
              <a:t>Continuous Wave (CW) EBIS charge breeder</a:t>
            </a:r>
          </a:p>
        </p:txBody>
      </p:sp>
      <p:sp>
        <p:nvSpPr>
          <p:cNvPr id="6" name="Rectangle 14"/>
          <p:cNvSpPr>
            <a:spLocks noChangeArrowheads="1"/>
          </p:cNvSpPr>
          <p:nvPr/>
        </p:nvSpPr>
        <p:spPr bwMode="auto">
          <a:xfrm rot="5400000">
            <a:off x="3414758" y="2522910"/>
            <a:ext cx="633413" cy="47625"/>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miter lim="800000"/>
            <a:headEnd/>
            <a:tailEnd/>
          </a:ln>
          <a:effectLst/>
        </p:spPr>
        <p:txBody>
          <a:bodyPr wrap="none" lIns="68580" tIns="34290" rIns="68580" bIns="3429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7" name="Rectangle 41"/>
          <p:cNvSpPr>
            <a:spLocks noChangeArrowheads="1"/>
          </p:cNvSpPr>
          <p:nvPr/>
        </p:nvSpPr>
        <p:spPr bwMode="auto">
          <a:xfrm flipH="1">
            <a:off x="1701511" y="2785550"/>
            <a:ext cx="4142113" cy="49388"/>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solidFill>
              <a:schemeClr val="tx1"/>
            </a:solidFill>
            <a:miter lim="800000"/>
            <a:headEnd/>
            <a:tailEnd/>
          </a:ln>
          <a:effectLst/>
        </p:spPr>
        <p:txBody>
          <a:bodyPr wrap="none" lIns="68580" tIns="34290" rIns="68580" bIns="3429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8" name="Rectangle 7"/>
          <p:cNvSpPr/>
          <p:nvPr/>
        </p:nvSpPr>
        <p:spPr>
          <a:xfrm>
            <a:off x="2161840" y="2701966"/>
            <a:ext cx="375050" cy="213300"/>
          </a:xfrm>
          <a:prstGeom prst="rect">
            <a:avLst/>
          </a:prstGeom>
          <a:gradFill flip="none" rotWithShape="1">
            <a:gsLst>
              <a:gs pos="0">
                <a:srgbClr val="00B0F0"/>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9" name="AutoShape 47"/>
          <p:cNvSpPr>
            <a:spLocks noChangeArrowheads="1"/>
          </p:cNvSpPr>
          <p:nvPr/>
        </p:nvSpPr>
        <p:spPr bwMode="auto">
          <a:xfrm rot="2724757" flipH="1" flipV="1">
            <a:off x="1413835" y="2234089"/>
            <a:ext cx="625079" cy="631031"/>
          </a:xfrm>
          <a:custGeom>
            <a:avLst/>
            <a:gdLst>
              <a:gd name="T0" fmla="*/ 620414264 w 21600"/>
              <a:gd name="T1" fmla="*/ 0 h 21600"/>
              <a:gd name="T2" fmla="*/ 315491590 w 21600"/>
              <a:gd name="T3" fmla="*/ 270985366 h 21600"/>
              <a:gd name="T4" fmla="*/ 620414264 w 21600"/>
              <a:gd name="T5" fmla="*/ 310703705 h 21600"/>
              <a:gd name="T6" fmla="*/ 925335317 w 21600"/>
              <a:gd name="T7" fmla="*/ 270985366 h 21600"/>
              <a:gd name="T8" fmla="*/ 0 60000 65536"/>
              <a:gd name="T9" fmla="*/ 0 60000 65536"/>
              <a:gd name="T10" fmla="*/ 0 60000 65536"/>
              <a:gd name="T11" fmla="*/ 0 60000 65536"/>
              <a:gd name="T12" fmla="*/ 2227 w 21600"/>
              <a:gd name="T13" fmla="*/ 0 h 21600"/>
              <a:gd name="T14" fmla="*/ 19373 w 21600"/>
              <a:gd name="T15" fmla="*/ 7429 h 21600"/>
            </a:gdLst>
            <a:ahLst/>
            <a:cxnLst>
              <a:cxn ang="T8">
                <a:pos x="T0" y="T1"/>
              </a:cxn>
              <a:cxn ang="T9">
                <a:pos x="T2" y="T3"/>
              </a:cxn>
              <a:cxn ang="T10">
                <a:pos x="T4" y="T5"/>
              </a:cxn>
              <a:cxn ang="T11">
                <a:pos x="T6" y="T7"/>
              </a:cxn>
            </a:cxnLst>
            <a:rect l="T12" t="T13" r="T14" b="T15"/>
            <a:pathLst>
              <a:path w="21600" h="21600">
                <a:moveTo>
                  <a:pt x="7200" y="6585"/>
                </a:moveTo>
                <a:cubicBezTo>
                  <a:pt x="8203" y="5727"/>
                  <a:pt x="9480" y="5256"/>
                  <a:pt x="10800" y="5257"/>
                </a:cubicBezTo>
                <a:cubicBezTo>
                  <a:pt x="12119" y="5257"/>
                  <a:pt x="13396" y="5727"/>
                  <a:pt x="14399" y="6585"/>
                </a:cubicBezTo>
                <a:lnTo>
                  <a:pt x="17814" y="2587"/>
                </a:lnTo>
                <a:cubicBezTo>
                  <a:pt x="15858" y="917"/>
                  <a:pt x="13371" y="-1"/>
                  <a:pt x="10799" y="0"/>
                </a:cubicBezTo>
                <a:cubicBezTo>
                  <a:pt x="8228" y="0"/>
                  <a:pt x="5741" y="917"/>
                  <a:pt x="3785" y="2587"/>
                </a:cubicBezTo>
                <a:close/>
              </a:path>
            </a:pathLst>
          </a:custGeom>
          <a:solidFill>
            <a:srgbClr val="FF0000"/>
          </a:solidFill>
          <a:ln w="9525">
            <a:round/>
            <a:headEnd/>
            <a:tailEnd/>
          </a:ln>
          <a:scene3d>
            <a:camera prst="legacyPerspectiveBottomLeft">
              <a:rot lat="0" lon="300000" rev="0"/>
            </a:camera>
            <a:lightRig rig="legacyFlat1" dir="t"/>
          </a:scene3d>
          <a:sp3d extrusionH="887400" prstMaterial="legacyMetal">
            <a:bevelT w="13500" h="13500" prst="angle"/>
            <a:bevelB w="13500" h="13500" prst="angle"/>
            <a:extrusionClr>
              <a:srgbClr val="FF0000"/>
            </a:extrusionClr>
          </a:sp3d>
        </p:spPr>
        <p:txBody>
          <a:bodyPr wrap="none" lIns="68580" tIns="34290" rIns="68580" bIns="34290" anchor="ctr">
            <a:flatTx/>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ill Sans MT"/>
              <a:ea typeface="+mn-ea"/>
              <a:cs typeface="+mn-cs"/>
            </a:endParaRPr>
          </a:p>
        </p:txBody>
      </p:sp>
      <p:sp>
        <p:nvSpPr>
          <p:cNvPr id="10" name="Rectangle 9"/>
          <p:cNvSpPr/>
          <p:nvPr/>
        </p:nvSpPr>
        <p:spPr>
          <a:xfrm rot="16200000">
            <a:off x="3520310" y="1852790"/>
            <a:ext cx="428628" cy="321471"/>
          </a:xfrm>
          <a:prstGeom prst="rect">
            <a:avLst/>
          </a:prstGeom>
          <a:gradFill flip="none" rotWithShape="1">
            <a:gsLst>
              <a:gs pos="0">
                <a:srgbClr val="FF0000"/>
              </a:gs>
              <a:gs pos="50000">
                <a:schemeClr val="accent1">
                  <a:tint val="44500"/>
                  <a:satMod val="160000"/>
                </a:schemeClr>
              </a:gs>
              <a:gs pos="100000">
                <a:schemeClr val="accent1">
                  <a:tint val="23500"/>
                  <a:satMod val="160000"/>
                </a:schemeClr>
              </a:gs>
            </a:gsLst>
            <a:path path="circle">
              <a:fillToRect l="50000" t="50000" r="50000" b="50000"/>
            </a:path>
            <a:tileRect/>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11" name="Flowchart: Merge 14"/>
          <p:cNvSpPr/>
          <p:nvPr/>
        </p:nvSpPr>
        <p:spPr>
          <a:xfrm rot="10800000">
            <a:off x="3604073" y="2685874"/>
            <a:ext cx="260600" cy="210231"/>
          </a:xfrm>
          <a:prstGeom prst="flowChartMerge">
            <a:avLst/>
          </a:prstGeom>
          <a:solidFill>
            <a:srgbClr val="FF0000"/>
          </a:solidFill>
          <a:ln w="12700">
            <a:solidFill>
              <a:schemeClr val="tx1"/>
            </a:solidFill>
          </a:ln>
          <a:scene3d>
            <a:camera prst="orthographicFront"/>
            <a:lightRig rig="threePt" dir="t">
              <a:rot lat="0" lon="0" rev="3000000"/>
            </a:lightRig>
          </a:scene3d>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12" name="TextBox 15"/>
          <p:cNvSpPr txBox="1">
            <a:spLocks noChangeArrowheads="1"/>
          </p:cNvSpPr>
          <p:nvPr/>
        </p:nvSpPr>
        <p:spPr bwMode="auto">
          <a:xfrm>
            <a:off x="3348345" y="925551"/>
            <a:ext cx="451086"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EBIS</a:t>
            </a:r>
          </a:p>
        </p:txBody>
      </p:sp>
      <p:sp>
        <p:nvSpPr>
          <p:cNvPr id="13" name="TextBox 17"/>
          <p:cNvSpPr txBox="1">
            <a:spLocks noChangeArrowheads="1"/>
          </p:cNvSpPr>
          <p:nvPr/>
        </p:nvSpPr>
        <p:spPr bwMode="auto">
          <a:xfrm>
            <a:off x="1912445" y="2400079"/>
            <a:ext cx="933717"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RFQ cooler</a:t>
            </a:r>
          </a:p>
        </p:txBody>
      </p:sp>
      <p:sp>
        <p:nvSpPr>
          <p:cNvPr id="14" name="TextBox 19"/>
          <p:cNvSpPr txBox="1">
            <a:spLocks noChangeArrowheads="1"/>
          </p:cNvSpPr>
          <p:nvPr/>
        </p:nvSpPr>
        <p:spPr bwMode="auto">
          <a:xfrm>
            <a:off x="1342807" y="2997420"/>
            <a:ext cx="1337033" cy="500137"/>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Mass separation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In trap decay</a:t>
            </a:r>
          </a:p>
        </p:txBody>
      </p:sp>
      <p:sp>
        <p:nvSpPr>
          <p:cNvPr id="15" name="TextBox 20"/>
          <p:cNvSpPr txBox="1">
            <a:spLocks noChangeArrowheads="1"/>
          </p:cNvSpPr>
          <p:nvPr/>
        </p:nvSpPr>
        <p:spPr bwMode="auto">
          <a:xfrm>
            <a:off x="3240661" y="3827498"/>
            <a:ext cx="782241" cy="500137"/>
          </a:xfrm>
          <a:prstGeom prst="rect">
            <a:avLst/>
          </a:prstGeom>
          <a:noFill/>
          <a:ln w="9525">
            <a:noFill/>
            <a:miter lim="800000"/>
            <a:headEnd/>
            <a:tailEnd/>
          </a:ln>
        </p:spPr>
        <p:txBody>
          <a:bodyPr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Charge breeding</a:t>
            </a:r>
          </a:p>
        </p:txBody>
      </p:sp>
      <p:sp>
        <p:nvSpPr>
          <p:cNvPr id="16" name="Arc 15"/>
          <p:cNvSpPr/>
          <p:nvPr/>
        </p:nvSpPr>
        <p:spPr>
          <a:xfrm flipV="1">
            <a:off x="3334393" y="2439769"/>
            <a:ext cx="321469" cy="321469"/>
          </a:xfrm>
          <a:prstGeom prst="arc">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Gill Sans MT"/>
              <a:ea typeface="+mn-ea"/>
              <a:cs typeface="+mn-cs"/>
            </a:endParaRPr>
          </a:p>
        </p:txBody>
      </p:sp>
      <p:cxnSp>
        <p:nvCxnSpPr>
          <p:cNvPr id="17" name="Straight Arrow Connector 23"/>
          <p:cNvCxnSpPr/>
          <p:nvPr/>
        </p:nvCxnSpPr>
        <p:spPr>
          <a:xfrm rot="5400000">
            <a:off x="1271822" y="2278956"/>
            <a:ext cx="428625" cy="1191"/>
          </a:xfrm>
          <a:prstGeom prst="straightConnector1">
            <a:avLst/>
          </a:prstGeom>
          <a:ln>
            <a:solidFill>
              <a:schemeClr val="tx1"/>
            </a:solidFill>
            <a:tailEnd type="triangle"/>
          </a:ln>
        </p:spPr>
        <p:style>
          <a:lnRef idx="3">
            <a:schemeClr val="accent6"/>
          </a:lnRef>
          <a:fillRef idx="0">
            <a:schemeClr val="accent6"/>
          </a:fillRef>
          <a:effectRef idx="2">
            <a:schemeClr val="accent6"/>
          </a:effectRef>
          <a:fontRef idx="minor">
            <a:schemeClr val="tx1"/>
          </a:fontRef>
        </p:style>
      </p:cxnSp>
      <p:cxnSp>
        <p:nvCxnSpPr>
          <p:cNvPr id="18" name="Straight Arrow Connector 25"/>
          <p:cNvCxnSpPr/>
          <p:nvPr/>
        </p:nvCxnSpPr>
        <p:spPr>
          <a:xfrm>
            <a:off x="5912833" y="2808616"/>
            <a:ext cx="782240" cy="1191"/>
          </a:xfrm>
          <a:prstGeom prst="straightConnector1">
            <a:avLst/>
          </a:prstGeom>
          <a:ln>
            <a:solidFill>
              <a:schemeClr val="tx1"/>
            </a:solidFill>
            <a:tailEnd type="triangle"/>
          </a:ln>
        </p:spPr>
        <p:style>
          <a:lnRef idx="3">
            <a:schemeClr val="accent6"/>
          </a:lnRef>
          <a:fillRef idx="0">
            <a:schemeClr val="accent6"/>
          </a:fillRef>
          <a:effectRef idx="2">
            <a:schemeClr val="accent6"/>
          </a:effectRef>
          <a:fontRef idx="minor">
            <a:schemeClr val="tx1"/>
          </a:fontRef>
        </p:style>
      </p:cxnSp>
      <p:grpSp>
        <p:nvGrpSpPr>
          <p:cNvPr id="19" name="Group 68"/>
          <p:cNvGrpSpPr>
            <a:grpSpLocks/>
          </p:cNvGrpSpPr>
          <p:nvPr/>
        </p:nvGrpSpPr>
        <p:grpSpPr bwMode="auto">
          <a:xfrm>
            <a:off x="4343864" y="1597494"/>
            <a:ext cx="2286382" cy="1954478"/>
            <a:chOff x="5383460" y="942751"/>
            <a:chExt cx="3048068" cy="2606880"/>
          </a:xfrm>
        </p:grpSpPr>
        <p:sp>
          <p:nvSpPr>
            <p:cNvPr id="20" name="Rectangle 19"/>
            <p:cNvSpPr/>
            <p:nvPr/>
          </p:nvSpPr>
          <p:spPr>
            <a:xfrm>
              <a:off x="5612583" y="2418104"/>
              <a:ext cx="714381" cy="285752"/>
            </a:xfrm>
            <a:prstGeom prst="rect">
              <a:avLst/>
            </a:prstGeom>
            <a:gradFill flip="none" rotWithShape="1">
              <a:gsLst>
                <a:gs pos="0">
                  <a:srgbClr val="00B0F0"/>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1" name="TextBox 34"/>
            <p:cNvSpPr txBox="1">
              <a:spLocks noChangeArrowheads="1"/>
            </p:cNvSpPr>
            <p:nvPr/>
          </p:nvSpPr>
          <p:spPr bwMode="auto">
            <a:xfrm>
              <a:off x="5383460" y="1883172"/>
              <a:ext cx="1322309" cy="410513"/>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mn-cs"/>
                </a:rPr>
                <a:t>Buffer trap</a:t>
              </a:r>
            </a:p>
          </p:txBody>
        </p:sp>
        <p:sp>
          <p:nvSpPr>
            <p:cNvPr id="22" name="TextBox 35"/>
            <p:cNvSpPr txBox="1">
              <a:spLocks noChangeArrowheads="1"/>
            </p:cNvSpPr>
            <p:nvPr/>
          </p:nvSpPr>
          <p:spPr bwMode="auto">
            <a:xfrm>
              <a:off x="5519318" y="942751"/>
              <a:ext cx="1746210" cy="410513"/>
            </a:xfrm>
            <a:prstGeom prst="rect">
              <a:avLst/>
            </a:prstGeom>
            <a:noFill/>
            <a:ln w="9525">
              <a:noFill/>
              <a:miter lim="800000"/>
              <a:headEnd/>
              <a:tailEnd/>
            </a:ln>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Slow extraction</a:t>
              </a:r>
            </a:p>
          </p:txBody>
        </p:sp>
        <p:sp>
          <p:nvSpPr>
            <p:cNvPr id="23" name="TextBox 36"/>
            <p:cNvSpPr txBox="1">
              <a:spLocks noChangeArrowheads="1"/>
            </p:cNvSpPr>
            <p:nvPr/>
          </p:nvSpPr>
          <p:spPr bwMode="auto">
            <a:xfrm>
              <a:off x="6912100" y="2092221"/>
              <a:ext cx="1519428" cy="410513"/>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6600"/>
                  </a:solidFill>
                  <a:effectLst/>
                  <a:uLnTx/>
                  <a:uFillTx/>
                  <a:latin typeface="Calibri" pitchFamily="34" charset="0"/>
                  <a:ea typeface="+mn-ea"/>
                  <a:cs typeface="+mn-cs"/>
                </a:rPr>
                <a:t>(Pseudo)</a:t>
              </a:r>
              <a:r>
                <a:rPr kumimoji="0" lang="en-US" sz="1400" b="0" i="0" u="none" strike="noStrike" kern="1200" cap="none" spc="0" normalizeH="0" baseline="0" noProof="0" dirty="0">
                  <a:ln>
                    <a:noFill/>
                  </a:ln>
                  <a:solidFill>
                    <a:srgbClr val="FF6600"/>
                  </a:solidFill>
                  <a:effectLst/>
                  <a:uLnTx/>
                  <a:uFillTx/>
                  <a:latin typeface="Calibri" pitchFamily="34" charset="0"/>
                  <a:ea typeface="+mn-ea"/>
                  <a:cs typeface="+mn-cs"/>
                </a:rPr>
                <a:t> </a:t>
              </a:r>
              <a:r>
                <a:rPr kumimoji="0" lang="en-US" sz="1400" b="1" i="0" u="none" strike="noStrike" kern="1200" cap="none" spc="0" normalizeH="0" baseline="0" noProof="0" dirty="0">
                  <a:ln>
                    <a:noFill/>
                  </a:ln>
                  <a:solidFill>
                    <a:srgbClr val="FF6600"/>
                  </a:solidFill>
                  <a:effectLst/>
                  <a:uLnTx/>
                  <a:uFillTx/>
                  <a:latin typeface="Calibri" pitchFamily="34" charset="0"/>
                  <a:ea typeface="+mn-ea"/>
                  <a:cs typeface="+mn-cs"/>
                </a:rPr>
                <a:t>CW</a:t>
              </a:r>
            </a:p>
          </p:txBody>
        </p:sp>
        <p:sp>
          <p:nvSpPr>
            <p:cNvPr id="24" name="TextBox 37"/>
            <p:cNvSpPr txBox="1">
              <a:spLocks noChangeArrowheads="1"/>
            </p:cNvSpPr>
            <p:nvPr/>
          </p:nvSpPr>
          <p:spPr bwMode="auto">
            <a:xfrm>
              <a:off x="5403036" y="2851761"/>
              <a:ext cx="2605465" cy="697870"/>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Linear RFQ trap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Using the energy spread</a:t>
              </a:r>
            </a:p>
          </p:txBody>
        </p:sp>
      </p:grpSp>
      <p:sp>
        <p:nvSpPr>
          <p:cNvPr id="25" name="Arc 24"/>
          <p:cNvSpPr/>
          <p:nvPr/>
        </p:nvSpPr>
        <p:spPr>
          <a:xfrm rot="5400000" flipV="1">
            <a:off x="3791901" y="2434287"/>
            <a:ext cx="321469" cy="321469"/>
          </a:xfrm>
          <a:prstGeom prst="arc">
            <a:avLst>
              <a:gd name="adj1" fmla="val 16827004"/>
              <a:gd name="adj2" fmla="val 0"/>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Gill Sans MT"/>
              <a:ea typeface="+mn-ea"/>
              <a:cs typeface="+mn-cs"/>
            </a:endParaRPr>
          </a:p>
        </p:txBody>
      </p:sp>
      <p:sp>
        <p:nvSpPr>
          <p:cNvPr id="26" name="TextBox 39"/>
          <p:cNvSpPr txBox="1">
            <a:spLocks noChangeArrowheads="1"/>
          </p:cNvSpPr>
          <p:nvPr/>
        </p:nvSpPr>
        <p:spPr bwMode="auto">
          <a:xfrm>
            <a:off x="1095223" y="1862405"/>
            <a:ext cx="396583"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6600"/>
                </a:solidFill>
                <a:effectLst/>
                <a:uLnTx/>
                <a:uFillTx/>
                <a:latin typeface="Calibri" pitchFamily="34" charset="0"/>
                <a:ea typeface="+mn-ea"/>
                <a:cs typeface="+mn-cs"/>
              </a:rPr>
              <a:t>CW</a:t>
            </a:r>
          </a:p>
        </p:txBody>
      </p:sp>
      <p:sp>
        <p:nvSpPr>
          <p:cNvPr id="27" name="TextBox 40"/>
          <p:cNvSpPr txBox="1">
            <a:spLocks noChangeArrowheads="1"/>
          </p:cNvSpPr>
          <p:nvPr/>
        </p:nvSpPr>
        <p:spPr bwMode="auto">
          <a:xfrm>
            <a:off x="2477202" y="3790844"/>
            <a:ext cx="633828" cy="284693"/>
          </a:xfrm>
          <a:prstGeom prst="rect">
            <a:avLst/>
          </a:prstGeom>
          <a:noFill/>
          <a:ln w="9525">
            <a:noFill/>
            <a:miter lim="800000"/>
            <a:headEnd/>
            <a:tailEnd/>
          </a:ln>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Calibri" pitchFamily="34" charset="0"/>
                <a:ea typeface="+mn-ea"/>
                <a:cs typeface="+mn-cs"/>
              </a:rPr>
              <a:t>Pulsed</a:t>
            </a:r>
          </a:p>
        </p:txBody>
      </p:sp>
      <p:sp>
        <p:nvSpPr>
          <p:cNvPr id="28" name="Rectangle 27"/>
          <p:cNvSpPr/>
          <p:nvPr/>
        </p:nvSpPr>
        <p:spPr>
          <a:xfrm>
            <a:off x="3247397" y="1409186"/>
            <a:ext cx="962637" cy="1956781"/>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9" name="Rectangle 28"/>
          <p:cNvSpPr/>
          <p:nvPr/>
        </p:nvSpPr>
        <p:spPr>
          <a:xfrm>
            <a:off x="909427" y="1210244"/>
            <a:ext cx="2177852" cy="2476157"/>
          </a:xfrm>
          <a:prstGeom prst="rect">
            <a:avLst/>
          </a:prstGeom>
          <a:noFill/>
          <a:ln>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30" name="Rectangle 29"/>
          <p:cNvSpPr/>
          <p:nvPr/>
        </p:nvSpPr>
        <p:spPr>
          <a:xfrm>
            <a:off x="4330802" y="1210245"/>
            <a:ext cx="2732139" cy="247615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31" name="TextBox 54"/>
          <p:cNvSpPr txBox="1">
            <a:spLocks noChangeArrowheads="1"/>
          </p:cNvSpPr>
          <p:nvPr/>
        </p:nvSpPr>
        <p:spPr bwMode="auto">
          <a:xfrm>
            <a:off x="3348345" y="2920958"/>
            <a:ext cx="794128" cy="407804"/>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A/q or TOF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separation </a:t>
            </a:r>
          </a:p>
        </p:txBody>
      </p:sp>
      <p:sp>
        <p:nvSpPr>
          <p:cNvPr id="32" name="ZoneTexte 47"/>
          <p:cNvSpPr txBox="1">
            <a:spLocks noChangeArrowheads="1"/>
          </p:cNvSpPr>
          <p:nvPr/>
        </p:nvSpPr>
        <p:spPr bwMode="auto">
          <a:xfrm>
            <a:off x="1027250" y="1292219"/>
            <a:ext cx="1744265" cy="500137"/>
          </a:xfrm>
          <a:prstGeom prst="rect">
            <a:avLst/>
          </a:prstGeom>
          <a:noFill/>
          <a:ln w="9525">
            <a:noFill/>
            <a:miter lim="800000"/>
            <a:headEnd/>
            <a:tailEnd/>
          </a:ln>
        </p:spPr>
        <p:txBody>
          <a:bodyPr wrap="squar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CW injection or bunching in a RF trap</a:t>
            </a:r>
          </a:p>
        </p:txBody>
      </p:sp>
      <p:sp>
        <p:nvSpPr>
          <p:cNvPr id="33" name="Rectangle 48"/>
          <p:cNvSpPr>
            <a:spLocks noChangeArrowheads="1"/>
          </p:cNvSpPr>
          <p:nvPr/>
        </p:nvSpPr>
        <p:spPr bwMode="auto">
          <a:xfrm>
            <a:off x="3318987" y="2425168"/>
            <a:ext cx="390317" cy="284693"/>
          </a:xfrm>
          <a:prstGeom prst="rect">
            <a:avLst/>
          </a:prstGeom>
          <a:noFill/>
          <a:ln w="9525">
            <a:noFill/>
            <a:miter lim="800000"/>
            <a:headEnd/>
            <a:tailEnd/>
          </a:ln>
        </p:spPr>
        <p:txBody>
          <a:bodyPr wrap="squar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1+</a:t>
            </a:r>
          </a:p>
        </p:txBody>
      </p:sp>
      <p:sp>
        <p:nvSpPr>
          <p:cNvPr id="34" name="Rectangle 49"/>
          <p:cNvSpPr>
            <a:spLocks noChangeArrowheads="1"/>
          </p:cNvSpPr>
          <p:nvPr/>
        </p:nvSpPr>
        <p:spPr bwMode="auto">
          <a:xfrm>
            <a:off x="3712307" y="2400079"/>
            <a:ext cx="343684"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N+</a:t>
            </a:r>
          </a:p>
        </p:txBody>
      </p:sp>
      <p:sp>
        <p:nvSpPr>
          <p:cNvPr id="35" name="ZoneTexte 96"/>
          <p:cNvSpPr txBox="1">
            <a:spLocks noChangeArrowheads="1"/>
          </p:cNvSpPr>
          <p:nvPr/>
        </p:nvSpPr>
        <p:spPr bwMode="auto">
          <a:xfrm>
            <a:off x="5106298" y="3927647"/>
            <a:ext cx="1646635" cy="284693"/>
          </a:xfrm>
          <a:prstGeom prst="rect">
            <a:avLst/>
          </a:prstGeom>
          <a:noFill/>
          <a:ln w="9525">
            <a:noFill/>
            <a:miter lim="800000"/>
            <a:headEnd/>
            <a:tailEnd/>
          </a:ln>
        </p:spPr>
        <p:txBody>
          <a:bodyPr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Post acceleration</a:t>
            </a:r>
          </a:p>
        </p:txBody>
      </p:sp>
      <p:sp>
        <p:nvSpPr>
          <p:cNvPr id="3" name="ZoneTexte 2"/>
          <p:cNvSpPr txBox="1"/>
          <p:nvPr/>
        </p:nvSpPr>
        <p:spPr>
          <a:xfrm>
            <a:off x="1593641" y="3916106"/>
            <a:ext cx="840295"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Bunching</a:t>
            </a:r>
            <a:endParaRPr kumimoji="0" lang="fr-FR"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40" name="TextBox 39"/>
          <p:cNvSpPr txBox="1">
            <a:spLocks noChangeArrowheads="1"/>
          </p:cNvSpPr>
          <p:nvPr/>
        </p:nvSpPr>
        <p:spPr bwMode="auto">
          <a:xfrm>
            <a:off x="1010272" y="3787178"/>
            <a:ext cx="396583"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6600"/>
                </a:solidFill>
                <a:effectLst/>
                <a:uLnTx/>
                <a:uFillTx/>
                <a:latin typeface="Calibri" pitchFamily="34" charset="0"/>
                <a:ea typeface="+mn-ea"/>
                <a:cs typeface="+mn-cs"/>
              </a:rPr>
              <a:t>CW</a:t>
            </a:r>
          </a:p>
        </p:txBody>
      </p:sp>
      <p:cxnSp>
        <p:nvCxnSpPr>
          <p:cNvPr id="41" name="Straight Arrow Connector 25"/>
          <p:cNvCxnSpPr/>
          <p:nvPr/>
        </p:nvCxnSpPr>
        <p:spPr>
          <a:xfrm flipV="1">
            <a:off x="887876" y="4071871"/>
            <a:ext cx="658764" cy="320"/>
          </a:xfrm>
          <a:prstGeom prst="straightConnector1">
            <a:avLst/>
          </a:prstGeom>
          <a:ln w="19050">
            <a:solidFill>
              <a:schemeClr val="tx1"/>
            </a:solidFill>
            <a:tailEnd type="triangle"/>
          </a:ln>
        </p:spPr>
        <p:style>
          <a:lnRef idx="3">
            <a:schemeClr val="accent6"/>
          </a:lnRef>
          <a:fillRef idx="0">
            <a:schemeClr val="accent6"/>
          </a:fillRef>
          <a:effectRef idx="2">
            <a:schemeClr val="accent6"/>
          </a:effectRef>
          <a:fontRef idx="minor">
            <a:schemeClr val="tx1"/>
          </a:fontRef>
        </p:style>
      </p:cxnSp>
      <p:cxnSp>
        <p:nvCxnSpPr>
          <p:cNvPr id="43" name="Straight Arrow Connector 25"/>
          <p:cNvCxnSpPr/>
          <p:nvPr/>
        </p:nvCxnSpPr>
        <p:spPr>
          <a:xfrm flipV="1">
            <a:off x="2494299" y="4075063"/>
            <a:ext cx="658764" cy="320"/>
          </a:xfrm>
          <a:prstGeom prst="straightConnector1">
            <a:avLst/>
          </a:prstGeom>
          <a:ln w="19050">
            <a:solidFill>
              <a:schemeClr val="tx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0"/>
          <p:cNvSpPr txBox="1">
            <a:spLocks noChangeArrowheads="1"/>
          </p:cNvSpPr>
          <p:nvPr/>
        </p:nvSpPr>
        <p:spPr bwMode="auto">
          <a:xfrm>
            <a:off x="4065770" y="3787178"/>
            <a:ext cx="633828" cy="284693"/>
          </a:xfrm>
          <a:prstGeom prst="rect">
            <a:avLst/>
          </a:prstGeom>
          <a:noFill/>
          <a:ln w="9525">
            <a:noFill/>
            <a:miter lim="800000"/>
            <a:headEnd/>
            <a:tailEnd/>
          </a:ln>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Calibri" pitchFamily="34" charset="0"/>
                <a:ea typeface="+mn-ea"/>
                <a:cs typeface="+mn-cs"/>
              </a:rPr>
              <a:t>Pulsed</a:t>
            </a:r>
          </a:p>
        </p:txBody>
      </p:sp>
      <p:cxnSp>
        <p:nvCxnSpPr>
          <p:cNvPr id="47" name="Straight Arrow Connector 25"/>
          <p:cNvCxnSpPr/>
          <p:nvPr/>
        </p:nvCxnSpPr>
        <p:spPr>
          <a:xfrm flipV="1">
            <a:off x="4083702" y="4069994"/>
            <a:ext cx="658764" cy="320"/>
          </a:xfrm>
          <a:prstGeom prst="straightConnector1">
            <a:avLst/>
          </a:prstGeom>
          <a:ln w="19050">
            <a:solidFill>
              <a:schemeClr val="tx1"/>
            </a:solidFill>
            <a:tailEnd type="triangle"/>
          </a:ln>
        </p:spPr>
        <p:style>
          <a:lnRef idx="3">
            <a:schemeClr val="accent6"/>
          </a:lnRef>
          <a:fillRef idx="0">
            <a:schemeClr val="accent6"/>
          </a:fillRef>
          <a:effectRef idx="2">
            <a:schemeClr val="accent6"/>
          </a:effectRef>
          <a:fontRef idx="minor">
            <a:schemeClr val="tx1"/>
          </a:fontRef>
        </p:style>
      </p:cxnSp>
      <p:sp>
        <p:nvSpPr>
          <p:cNvPr id="49" name="Rectangle 48"/>
          <p:cNvSpPr/>
          <p:nvPr/>
        </p:nvSpPr>
        <p:spPr>
          <a:xfrm>
            <a:off x="4283968" y="1129035"/>
            <a:ext cx="2900272" cy="262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Gill Sans MT"/>
              <a:ea typeface="+mn-ea"/>
              <a:cs typeface="+mn-cs"/>
            </a:endParaRPr>
          </a:p>
        </p:txBody>
      </p:sp>
      <p:sp>
        <p:nvSpPr>
          <p:cNvPr id="50" name="TextBox 40"/>
          <p:cNvSpPr txBox="1">
            <a:spLocks noChangeArrowheads="1"/>
          </p:cNvSpPr>
          <p:nvPr/>
        </p:nvSpPr>
        <p:spPr bwMode="auto">
          <a:xfrm>
            <a:off x="4253338" y="2525999"/>
            <a:ext cx="633828" cy="284693"/>
          </a:xfrm>
          <a:prstGeom prst="rect">
            <a:avLst/>
          </a:prstGeom>
          <a:noFill/>
          <a:ln w="9525">
            <a:noFill/>
            <a:miter lim="800000"/>
            <a:headEnd/>
            <a:tailEnd/>
          </a:ln>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Calibri" pitchFamily="34" charset="0"/>
                <a:ea typeface="+mn-ea"/>
                <a:cs typeface="+mn-cs"/>
              </a:rPr>
              <a:t>Pulsed</a:t>
            </a:r>
          </a:p>
        </p:txBody>
      </p:sp>
      <p:cxnSp>
        <p:nvCxnSpPr>
          <p:cNvPr id="51" name="Straight Arrow Connector 25"/>
          <p:cNvCxnSpPr/>
          <p:nvPr/>
        </p:nvCxnSpPr>
        <p:spPr>
          <a:xfrm flipV="1">
            <a:off x="4271270" y="2808815"/>
            <a:ext cx="658764" cy="320"/>
          </a:xfrm>
          <a:prstGeom prst="straightConnector1">
            <a:avLst/>
          </a:prstGeom>
          <a:ln w="19050">
            <a:solidFill>
              <a:schemeClr val="tx1"/>
            </a:solidFill>
            <a:tailEnd type="triangle"/>
          </a:ln>
        </p:spPr>
        <p:style>
          <a:lnRef idx="3">
            <a:schemeClr val="accent6"/>
          </a:lnRef>
          <a:fillRef idx="0">
            <a:schemeClr val="accent6"/>
          </a:fillRef>
          <a:effectRef idx="2">
            <a:schemeClr val="accent6"/>
          </a:effectRef>
          <a:fontRef idx="minor">
            <a:schemeClr val="tx1"/>
          </a:fontRef>
        </p:style>
      </p:cxnSp>
      <p:sp>
        <p:nvSpPr>
          <p:cNvPr id="48" name="Rectangle 47"/>
          <p:cNvSpPr/>
          <p:nvPr/>
        </p:nvSpPr>
        <p:spPr>
          <a:xfrm>
            <a:off x="5045004" y="1524422"/>
            <a:ext cx="2017712" cy="1600438"/>
          </a:xfrm>
          <a:prstGeom prst="rect">
            <a:avLst/>
          </a:prstGeom>
          <a:solidFill>
            <a:srgbClr val="FF0000"/>
          </a:solidFill>
          <a:effectLst>
            <a:outerShdw blurRad="50800" dist="38100" dir="2700000" algn="tl" rotWithShape="0">
              <a:prstClr val="black">
                <a:alpha val="40000"/>
              </a:prstClr>
            </a:outerShdw>
          </a:effectLst>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CC"/>
                </a:solidFill>
                <a:effectLst/>
                <a:uLnTx/>
                <a:uFillTx/>
                <a:latin typeface="Calibri" pitchFamily="34" charset="0"/>
                <a:ea typeface="+mn-ea"/>
                <a:cs typeface="+mn-cs"/>
              </a:rPr>
              <a:t>Dead time,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CC"/>
                </a:solidFill>
                <a:effectLst/>
                <a:uLnTx/>
                <a:uFillTx/>
                <a:latin typeface="Calibri" pitchFamily="34" charset="0"/>
                <a:ea typeface="+mn-ea"/>
                <a:cs typeface="+mn-cs"/>
              </a:rPr>
              <a:t>pile-up,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CC"/>
                </a:solidFill>
                <a:effectLst/>
                <a:uLnTx/>
                <a:uFillTx/>
                <a:latin typeface="Calibri" pitchFamily="34" charset="0"/>
                <a:ea typeface="+mn-ea"/>
                <a:cs typeface="+mn-cs"/>
              </a:rPr>
              <a:t>fake coincidences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itchFamily="34" charset="0"/>
                <a:ea typeface="+mn-ea"/>
                <a:cs typeface="+mn-cs"/>
              </a:rPr>
              <a:t>REX-EBIS and MINIBALL: DAQ problems with intensities as low as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itchFamily="34" charset="0"/>
                <a:ea typeface="+mn-ea"/>
                <a:cs typeface="+mn-cs"/>
              </a:rPr>
              <a:t>10</a:t>
            </a:r>
            <a:r>
              <a:rPr kumimoji="0" lang="en-US" sz="1400" b="0" i="0" u="none" strike="noStrike" kern="1200" cap="none" spc="0" normalizeH="0" baseline="30000" noProof="0" dirty="0">
                <a:ln>
                  <a:noFill/>
                </a:ln>
                <a:solidFill>
                  <a:srgbClr val="FFFFFF"/>
                </a:solidFill>
                <a:effectLst/>
                <a:uLnTx/>
                <a:uFillTx/>
                <a:latin typeface="Calibri" pitchFamily="34" charset="0"/>
                <a:ea typeface="+mn-ea"/>
                <a:cs typeface="+mn-cs"/>
              </a:rPr>
              <a:t>5</a:t>
            </a:r>
            <a:r>
              <a:rPr kumimoji="0" lang="en-US" sz="1400" b="0" i="0" u="none" strike="noStrike" kern="1200" cap="none" spc="0" normalizeH="0" baseline="0" noProof="0" dirty="0">
                <a:ln>
                  <a:noFill/>
                </a:ln>
                <a:solidFill>
                  <a:srgbClr val="FFFFFF"/>
                </a:solidFill>
                <a:effectLst/>
                <a:uLnTx/>
                <a:uFillTx/>
                <a:latin typeface="Calibri" pitchFamily="34" charset="0"/>
                <a:ea typeface="+mn-ea"/>
                <a:cs typeface="+mn-cs"/>
              </a:rPr>
              <a:t>-10</a:t>
            </a:r>
            <a:r>
              <a:rPr kumimoji="0" lang="en-US" sz="1400" b="0" i="0" u="none" strike="noStrike" kern="1200" cap="none" spc="0" normalizeH="0" baseline="30000" noProof="0" dirty="0">
                <a:ln>
                  <a:noFill/>
                </a:ln>
                <a:solidFill>
                  <a:srgbClr val="FFFFFF"/>
                </a:solidFill>
                <a:effectLst/>
                <a:uLnTx/>
                <a:uFillTx/>
                <a:latin typeface="Calibri" pitchFamily="34" charset="0"/>
                <a:ea typeface="+mn-ea"/>
                <a:cs typeface="+mn-cs"/>
              </a:rPr>
              <a:t>6</a:t>
            </a:r>
            <a:r>
              <a:rPr kumimoji="0" lang="en-US" sz="1400" b="0" i="0" u="none" strike="noStrike" kern="1200" cap="none" spc="0" normalizeH="0" baseline="0" noProof="0" dirty="0">
                <a:ln>
                  <a:noFill/>
                </a:ln>
                <a:solidFill>
                  <a:srgbClr val="FFFFFF"/>
                </a:solidFill>
                <a:effectLst/>
                <a:uLnTx/>
                <a:uFillTx/>
                <a:latin typeface="Calibri" pitchFamily="34" charset="0"/>
                <a:ea typeface="+mn-ea"/>
                <a:cs typeface="+mn-cs"/>
              </a:rPr>
              <a:t> </a:t>
            </a:r>
            <a:r>
              <a:rPr kumimoji="0" lang="en-US" sz="1400" b="0" i="0" u="none" strike="noStrike" kern="1200" cap="none" spc="0" normalizeH="0" baseline="0" noProof="0" dirty="0" err="1">
                <a:ln>
                  <a:noFill/>
                </a:ln>
                <a:solidFill>
                  <a:srgbClr val="FFFFFF"/>
                </a:solidFill>
                <a:effectLst/>
                <a:uLnTx/>
                <a:uFillTx/>
                <a:latin typeface="Calibri" pitchFamily="34" charset="0"/>
                <a:ea typeface="+mn-ea"/>
                <a:cs typeface="+mn-cs"/>
              </a:rPr>
              <a:t>pps</a:t>
            </a:r>
            <a:endParaRPr kumimoji="0" lang="en-US" sz="14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5"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1174544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6" name="Rectangle 14"/>
          <p:cNvSpPr>
            <a:spLocks noChangeArrowheads="1"/>
          </p:cNvSpPr>
          <p:nvPr/>
        </p:nvSpPr>
        <p:spPr bwMode="auto">
          <a:xfrm rot="5400000">
            <a:off x="3389941" y="2520728"/>
            <a:ext cx="633413" cy="47625"/>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miter lim="800000"/>
            <a:headEnd/>
            <a:tailEnd/>
          </a:ln>
          <a:effectLst/>
        </p:spPr>
        <p:txBody>
          <a:bodyPr wrap="none" lIns="68580" tIns="34290" rIns="68580" bIns="3429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7" name="Rectangle 41"/>
          <p:cNvSpPr>
            <a:spLocks noChangeArrowheads="1"/>
          </p:cNvSpPr>
          <p:nvPr/>
        </p:nvSpPr>
        <p:spPr bwMode="auto">
          <a:xfrm flipH="1">
            <a:off x="1676694" y="2783368"/>
            <a:ext cx="4142113" cy="49388"/>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solidFill>
              <a:schemeClr val="tx1"/>
            </a:solidFill>
            <a:miter lim="800000"/>
            <a:headEnd/>
            <a:tailEnd/>
          </a:ln>
          <a:effectLst/>
        </p:spPr>
        <p:txBody>
          <a:bodyPr wrap="none" lIns="68580" tIns="34290" rIns="68580" bIns="3429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8" name="Rectangle 7"/>
          <p:cNvSpPr/>
          <p:nvPr/>
        </p:nvSpPr>
        <p:spPr>
          <a:xfrm>
            <a:off x="2137023" y="2699784"/>
            <a:ext cx="375050" cy="213300"/>
          </a:xfrm>
          <a:prstGeom prst="rect">
            <a:avLst/>
          </a:prstGeom>
          <a:gradFill flip="none" rotWithShape="1">
            <a:gsLst>
              <a:gs pos="0">
                <a:srgbClr val="00B0F0"/>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9" name="AutoShape 47"/>
          <p:cNvSpPr>
            <a:spLocks noChangeArrowheads="1"/>
          </p:cNvSpPr>
          <p:nvPr/>
        </p:nvSpPr>
        <p:spPr bwMode="auto">
          <a:xfrm rot="2724757" flipH="1" flipV="1">
            <a:off x="1389018" y="2231907"/>
            <a:ext cx="625079" cy="631031"/>
          </a:xfrm>
          <a:custGeom>
            <a:avLst/>
            <a:gdLst>
              <a:gd name="T0" fmla="*/ 620414264 w 21600"/>
              <a:gd name="T1" fmla="*/ 0 h 21600"/>
              <a:gd name="T2" fmla="*/ 315491590 w 21600"/>
              <a:gd name="T3" fmla="*/ 270985366 h 21600"/>
              <a:gd name="T4" fmla="*/ 620414264 w 21600"/>
              <a:gd name="T5" fmla="*/ 310703705 h 21600"/>
              <a:gd name="T6" fmla="*/ 925335317 w 21600"/>
              <a:gd name="T7" fmla="*/ 270985366 h 21600"/>
              <a:gd name="T8" fmla="*/ 0 60000 65536"/>
              <a:gd name="T9" fmla="*/ 0 60000 65536"/>
              <a:gd name="T10" fmla="*/ 0 60000 65536"/>
              <a:gd name="T11" fmla="*/ 0 60000 65536"/>
              <a:gd name="T12" fmla="*/ 2227 w 21600"/>
              <a:gd name="T13" fmla="*/ 0 h 21600"/>
              <a:gd name="T14" fmla="*/ 19373 w 21600"/>
              <a:gd name="T15" fmla="*/ 7429 h 21600"/>
            </a:gdLst>
            <a:ahLst/>
            <a:cxnLst>
              <a:cxn ang="T8">
                <a:pos x="T0" y="T1"/>
              </a:cxn>
              <a:cxn ang="T9">
                <a:pos x="T2" y="T3"/>
              </a:cxn>
              <a:cxn ang="T10">
                <a:pos x="T4" y="T5"/>
              </a:cxn>
              <a:cxn ang="T11">
                <a:pos x="T6" y="T7"/>
              </a:cxn>
            </a:cxnLst>
            <a:rect l="T12" t="T13" r="T14" b="T15"/>
            <a:pathLst>
              <a:path w="21600" h="21600">
                <a:moveTo>
                  <a:pt x="7200" y="6585"/>
                </a:moveTo>
                <a:cubicBezTo>
                  <a:pt x="8203" y="5727"/>
                  <a:pt x="9480" y="5256"/>
                  <a:pt x="10800" y="5257"/>
                </a:cubicBezTo>
                <a:cubicBezTo>
                  <a:pt x="12119" y="5257"/>
                  <a:pt x="13396" y="5727"/>
                  <a:pt x="14399" y="6585"/>
                </a:cubicBezTo>
                <a:lnTo>
                  <a:pt x="17814" y="2587"/>
                </a:lnTo>
                <a:cubicBezTo>
                  <a:pt x="15858" y="917"/>
                  <a:pt x="13371" y="-1"/>
                  <a:pt x="10799" y="0"/>
                </a:cubicBezTo>
                <a:cubicBezTo>
                  <a:pt x="8228" y="0"/>
                  <a:pt x="5741" y="917"/>
                  <a:pt x="3785" y="2587"/>
                </a:cubicBezTo>
                <a:close/>
              </a:path>
            </a:pathLst>
          </a:custGeom>
          <a:solidFill>
            <a:srgbClr val="FF0000"/>
          </a:solidFill>
          <a:ln w="9525">
            <a:round/>
            <a:headEnd/>
            <a:tailEnd/>
          </a:ln>
          <a:scene3d>
            <a:camera prst="legacyPerspectiveBottomLeft">
              <a:rot lat="0" lon="300000" rev="0"/>
            </a:camera>
            <a:lightRig rig="legacyFlat1" dir="t"/>
          </a:scene3d>
          <a:sp3d extrusionH="887400" prstMaterial="legacyMetal">
            <a:bevelT w="13500" h="13500" prst="angle"/>
            <a:bevelB w="13500" h="13500" prst="angle"/>
            <a:extrusionClr>
              <a:srgbClr val="FF0000"/>
            </a:extrusionClr>
          </a:sp3d>
        </p:spPr>
        <p:txBody>
          <a:bodyPr wrap="none" lIns="68580" tIns="34290" rIns="68580" bIns="34290" anchor="ctr">
            <a:flatTx/>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ill Sans MT"/>
              <a:ea typeface="+mn-ea"/>
              <a:cs typeface="+mn-cs"/>
            </a:endParaRPr>
          </a:p>
        </p:txBody>
      </p:sp>
      <p:sp>
        <p:nvSpPr>
          <p:cNvPr id="10" name="Rectangle 9"/>
          <p:cNvSpPr/>
          <p:nvPr/>
        </p:nvSpPr>
        <p:spPr>
          <a:xfrm rot="16200000">
            <a:off x="3495493" y="1850608"/>
            <a:ext cx="428628" cy="321471"/>
          </a:xfrm>
          <a:prstGeom prst="rect">
            <a:avLst/>
          </a:prstGeom>
          <a:gradFill flip="none" rotWithShape="1">
            <a:gsLst>
              <a:gs pos="0">
                <a:srgbClr val="FF0000"/>
              </a:gs>
              <a:gs pos="50000">
                <a:schemeClr val="accent1">
                  <a:tint val="44500"/>
                  <a:satMod val="160000"/>
                </a:schemeClr>
              </a:gs>
              <a:gs pos="100000">
                <a:schemeClr val="accent1">
                  <a:tint val="23500"/>
                  <a:satMod val="160000"/>
                </a:schemeClr>
              </a:gs>
            </a:gsLst>
            <a:path path="circle">
              <a:fillToRect l="50000" t="50000" r="50000" b="50000"/>
            </a:path>
            <a:tileRect/>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11" name="Flowchart: Merge 14"/>
          <p:cNvSpPr/>
          <p:nvPr/>
        </p:nvSpPr>
        <p:spPr>
          <a:xfrm rot="10800000">
            <a:off x="3579256" y="2683692"/>
            <a:ext cx="260600" cy="210231"/>
          </a:xfrm>
          <a:prstGeom prst="flowChartMerge">
            <a:avLst/>
          </a:prstGeom>
          <a:solidFill>
            <a:srgbClr val="FF0000"/>
          </a:solidFill>
          <a:ln w="12700">
            <a:solidFill>
              <a:schemeClr val="tx1"/>
            </a:solidFill>
          </a:ln>
          <a:scene3d>
            <a:camera prst="orthographicFront"/>
            <a:lightRig rig="threePt" dir="t">
              <a:rot lat="0" lon="0" rev="3000000"/>
            </a:lightRig>
          </a:scene3d>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12" name="TextBox 15"/>
          <p:cNvSpPr txBox="1">
            <a:spLocks noChangeArrowheads="1"/>
          </p:cNvSpPr>
          <p:nvPr/>
        </p:nvSpPr>
        <p:spPr bwMode="auto">
          <a:xfrm>
            <a:off x="3323528" y="923369"/>
            <a:ext cx="451086"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EBIS</a:t>
            </a:r>
          </a:p>
        </p:txBody>
      </p:sp>
      <p:sp>
        <p:nvSpPr>
          <p:cNvPr id="13" name="TextBox 17"/>
          <p:cNvSpPr txBox="1">
            <a:spLocks noChangeArrowheads="1"/>
          </p:cNvSpPr>
          <p:nvPr/>
        </p:nvSpPr>
        <p:spPr bwMode="auto">
          <a:xfrm>
            <a:off x="1887628" y="2397897"/>
            <a:ext cx="933717"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RFQ cooler</a:t>
            </a:r>
          </a:p>
        </p:txBody>
      </p:sp>
      <p:sp>
        <p:nvSpPr>
          <p:cNvPr id="14" name="TextBox 19"/>
          <p:cNvSpPr txBox="1">
            <a:spLocks noChangeArrowheads="1"/>
          </p:cNvSpPr>
          <p:nvPr/>
        </p:nvSpPr>
        <p:spPr bwMode="auto">
          <a:xfrm>
            <a:off x="1317990" y="2995238"/>
            <a:ext cx="1337033" cy="500137"/>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Mass separation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In trap decay</a:t>
            </a:r>
          </a:p>
        </p:txBody>
      </p:sp>
      <p:sp>
        <p:nvSpPr>
          <p:cNvPr id="15" name="TextBox 20"/>
          <p:cNvSpPr txBox="1">
            <a:spLocks noChangeArrowheads="1"/>
          </p:cNvSpPr>
          <p:nvPr/>
        </p:nvSpPr>
        <p:spPr bwMode="auto">
          <a:xfrm>
            <a:off x="3215844" y="3809687"/>
            <a:ext cx="782241" cy="500137"/>
          </a:xfrm>
          <a:prstGeom prst="rect">
            <a:avLst/>
          </a:prstGeom>
          <a:noFill/>
          <a:ln w="9525">
            <a:noFill/>
            <a:miter lim="800000"/>
            <a:headEnd/>
            <a:tailEnd/>
          </a:ln>
        </p:spPr>
        <p:txBody>
          <a:bodyPr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Charge breeding</a:t>
            </a:r>
          </a:p>
        </p:txBody>
      </p:sp>
      <p:sp>
        <p:nvSpPr>
          <p:cNvPr id="16" name="Arc 15"/>
          <p:cNvSpPr/>
          <p:nvPr/>
        </p:nvSpPr>
        <p:spPr>
          <a:xfrm flipV="1">
            <a:off x="3309576" y="2437587"/>
            <a:ext cx="321469" cy="321469"/>
          </a:xfrm>
          <a:prstGeom prst="arc">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Gill Sans MT"/>
              <a:ea typeface="+mn-ea"/>
              <a:cs typeface="+mn-cs"/>
            </a:endParaRPr>
          </a:p>
        </p:txBody>
      </p:sp>
      <p:cxnSp>
        <p:nvCxnSpPr>
          <p:cNvPr id="17" name="Straight Arrow Connector 23"/>
          <p:cNvCxnSpPr/>
          <p:nvPr/>
        </p:nvCxnSpPr>
        <p:spPr>
          <a:xfrm rot="5400000">
            <a:off x="1247005" y="2276774"/>
            <a:ext cx="428625" cy="1191"/>
          </a:xfrm>
          <a:prstGeom prst="straightConnector1">
            <a:avLst/>
          </a:prstGeom>
          <a:ln>
            <a:solidFill>
              <a:schemeClr val="tx1"/>
            </a:solidFill>
            <a:tailEnd type="triangle"/>
          </a:ln>
        </p:spPr>
        <p:style>
          <a:lnRef idx="3">
            <a:schemeClr val="accent6"/>
          </a:lnRef>
          <a:fillRef idx="0">
            <a:schemeClr val="accent6"/>
          </a:fillRef>
          <a:effectRef idx="2">
            <a:schemeClr val="accent6"/>
          </a:effectRef>
          <a:fontRef idx="minor">
            <a:schemeClr val="tx1"/>
          </a:fontRef>
        </p:style>
      </p:cxnSp>
      <p:cxnSp>
        <p:nvCxnSpPr>
          <p:cNvPr id="18" name="Straight Arrow Connector 25"/>
          <p:cNvCxnSpPr/>
          <p:nvPr/>
        </p:nvCxnSpPr>
        <p:spPr>
          <a:xfrm>
            <a:off x="5888023" y="2806434"/>
            <a:ext cx="782240" cy="1191"/>
          </a:xfrm>
          <a:prstGeom prst="straightConnector1">
            <a:avLst/>
          </a:prstGeom>
          <a:ln>
            <a:solidFill>
              <a:schemeClr val="tx1"/>
            </a:solidFill>
            <a:tailEnd type="triangle"/>
          </a:ln>
        </p:spPr>
        <p:style>
          <a:lnRef idx="3">
            <a:schemeClr val="accent6"/>
          </a:lnRef>
          <a:fillRef idx="0">
            <a:schemeClr val="accent6"/>
          </a:fillRef>
          <a:effectRef idx="2">
            <a:schemeClr val="accent6"/>
          </a:effectRef>
          <a:fontRef idx="minor">
            <a:schemeClr val="tx1"/>
          </a:fontRef>
        </p:style>
      </p:cxnSp>
      <p:grpSp>
        <p:nvGrpSpPr>
          <p:cNvPr id="19" name="Group 68"/>
          <p:cNvGrpSpPr>
            <a:grpSpLocks/>
          </p:cNvGrpSpPr>
          <p:nvPr/>
        </p:nvGrpSpPr>
        <p:grpSpPr bwMode="auto">
          <a:xfrm>
            <a:off x="4319047" y="1468644"/>
            <a:ext cx="2286382" cy="2081146"/>
            <a:chOff x="5383460" y="773801"/>
            <a:chExt cx="3048068" cy="2775830"/>
          </a:xfrm>
        </p:grpSpPr>
        <p:sp>
          <p:nvSpPr>
            <p:cNvPr id="20" name="Rectangle 19"/>
            <p:cNvSpPr/>
            <p:nvPr/>
          </p:nvSpPr>
          <p:spPr>
            <a:xfrm>
              <a:off x="5612583" y="2418104"/>
              <a:ext cx="714381" cy="285752"/>
            </a:xfrm>
            <a:prstGeom prst="rect">
              <a:avLst/>
            </a:prstGeom>
            <a:gradFill flip="none" rotWithShape="1">
              <a:gsLst>
                <a:gs pos="0">
                  <a:srgbClr val="00B0F0"/>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1" name="TextBox 34"/>
            <p:cNvSpPr txBox="1">
              <a:spLocks noChangeArrowheads="1"/>
            </p:cNvSpPr>
            <p:nvPr/>
          </p:nvSpPr>
          <p:spPr bwMode="auto">
            <a:xfrm>
              <a:off x="5383460" y="1883172"/>
              <a:ext cx="1322309" cy="410513"/>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mn-cs"/>
                </a:rPr>
                <a:t>Buffer trap</a:t>
              </a:r>
            </a:p>
          </p:txBody>
        </p:sp>
        <p:sp>
          <p:nvSpPr>
            <p:cNvPr id="22" name="TextBox 35"/>
            <p:cNvSpPr txBox="1">
              <a:spLocks noChangeArrowheads="1"/>
            </p:cNvSpPr>
            <p:nvPr/>
          </p:nvSpPr>
          <p:spPr bwMode="auto">
            <a:xfrm>
              <a:off x="5513208" y="773801"/>
              <a:ext cx="1746210" cy="410513"/>
            </a:xfrm>
            <a:prstGeom prst="rect">
              <a:avLst/>
            </a:prstGeom>
            <a:noFill/>
            <a:ln w="9525">
              <a:noFill/>
              <a:miter lim="800000"/>
              <a:headEnd/>
              <a:tailEnd/>
            </a:ln>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Slow extraction</a:t>
              </a:r>
            </a:p>
          </p:txBody>
        </p:sp>
        <p:sp>
          <p:nvSpPr>
            <p:cNvPr id="23" name="TextBox 36"/>
            <p:cNvSpPr txBox="1">
              <a:spLocks noChangeArrowheads="1"/>
            </p:cNvSpPr>
            <p:nvPr/>
          </p:nvSpPr>
          <p:spPr bwMode="auto">
            <a:xfrm>
              <a:off x="6912100" y="2092221"/>
              <a:ext cx="1519428" cy="410513"/>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6600"/>
                  </a:solidFill>
                  <a:effectLst/>
                  <a:uLnTx/>
                  <a:uFillTx/>
                  <a:latin typeface="Calibri" pitchFamily="34" charset="0"/>
                  <a:ea typeface="+mn-ea"/>
                  <a:cs typeface="+mn-cs"/>
                </a:rPr>
                <a:t>(Pseudo)</a:t>
              </a:r>
              <a:r>
                <a:rPr kumimoji="0" lang="en-US" sz="1400" b="0" i="0" u="none" strike="noStrike" kern="1200" cap="none" spc="0" normalizeH="0" baseline="0" noProof="0" dirty="0">
                  <a:ln>
                    <a:noFill/>
                  </a:ln>
                  <a:solidFill>
                    <a:srgbClr val="FF6600"/>
                  </a:solidFill>
                  <a:effectLst/>
                  <a:uLnTx/>
                  <a:uFillTx/>
                  <a:latin typeface="Calibri" pitchFamily="34" charset="0"/>
                  <a:ea typeface="+mn-ea"/>
                  <a:cs typeface="+mn-cs"/>
                </a:rPr>
                <a:t> </a:t>
              </a:r>
              <a:r>
                <a:rPr kumimoji="0" lang="en-US" sz="1400" b="1" i="0" u="none" strike="noStrike" kern="1200" cap="none" spc="0" normalizeH="0" baseline="0" noProof="0" dirty="0">
                  <a:ln>
                    <a:noFill/>
                  </a:ln>
                  <a:solidFill>
                    <a:srgbClr val="FF6600"/>
                  </a:solidFill>
                  <a:effectLst/>
                  <a:uLnTx/>
                  <a:uFillTx/>
                  <a:latin typeface="Calibri" pitchFamily="34" charset="0"/>
                  <a:ea typeface="+mn-ea"/>
                  <a:cs typeface="+mn-cs"/>
                </a:rPr>
                <a:t>CW</a:t>
              </a:r>
            </a:p>
          </p:txBody>
        </p:sp>
        <p:sp>
          <p:nvSpPr>
            <p:cNvPr id="24" name="TextBox 37"/>
            <p:cNvSpPr txBox="1">
              <a:spLocks noChangeArrowheads="1"/>
            </p:cNvSpPr>
            <p:nvPr/>
          </p:nvSpPr>
          <p:spPr bwMode="auto">
            <a:xfrm>
              <a:off x="5403036" y="2851761"/>
              <a:ext cx="2605465" cy="697870"/>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Linear RFQ trap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Using the energy spread</a:t>
              </a:r>
            </a:p>
          </p:txBody>
        </p:sp>
      </p:grpSp>
      <p:sp>
        <p:nvSpPr>
          <p:cNvPr id="25" name="Arc 24"/>
          <p:cNvSpPr/>
          <p:nvPr/>
        </p:nvSpPr>
        <p:spPr>
          <a:xfrm rot="5400000" flipV="1">
            <a:off x="3767084" y="2432105"/>
            <a:ext cx="321469" cy="321469"/>
          </a:xfrm>
          <a:prstGeom prst="arc">
            <a:avLst>
              <a:gd name="adj1" fmla="val 16827004"/>
              <a:gd name="adj2" fmla="val 0"/>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Gill Sans MT"/>
              <a:ea typeface="+mn-ea"/>
              <a:cs typeface="+mn-cs"/>
            </a:endParaRPr>
          </a:p>
        </p:txBody>
      </p:sp>
      <p:sp>
        <p:nvSpPr>
          <p:cNvPr id="26" name="TextBox 39"/>
          <p:cNvSpPr txBox="1">
            <a:spLocks noChangeArrowheads="1"/>
          </p:cNvSpPr>
          <p:nvPr/>
        </p:nvSpPr>
        <p:spPr bwMode="auto">
          <a:xfrm>
            <a:off x="1070406" y="1860223"/>
            <a:ext cx="396583"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6600"/>
                </a:solidFill>
                <a:effectLst/>
                <a:uLnTx/>
                <a:uFillTx/>
                <a:latin typeface="Calibri" pitchFamily="34" charset="0"/>
                <a:ea typeface="+mn-ea"/>
                <a:cs typeface="+mn-cs"/>
              </a:rPr>
              <a:t>CW</a:t>
            </a:r>
          </a:p>
        </p:txBody>
      </p:sp>
      <p:sp>
        <p:nvSpPr>
          <p:cNvPr id="27" name="TextBox 40"/>
          <p:cNvSpPr txBox="1">
            <a:spLocks noChangeArrowheads="1"/>
          </p:cNvSpPr>
          <p:nvPr/>
        </p:nvSpPr>
        <p:spPr bwMode="auto">
          <a:xfrm>
            <a:off x="2452385" y="3788661"/>
            <a:ext cx="633828" cy="284693"/>
          </a:xfrm>
          <a:prstGeom prst="rect">
            <a:avLst/>
          </a:prstGeom>
          <a:noFill/>
          <a:ln w="9525">
            <a:noFill/>
            <a:miter lim="800000"/>
            <a:headEnd/>
            <a:tailEnd/>
          </a:ln>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Calibri" pitchFamily="34" charset="0"/>
                <a:ea typeface="+mn-ea"/>
                <a:cs typeface="+mn-cs"/>
              </a:rPr>
              <a:t>Pulsed</a:t>
            </a:r>
          </a:p>
        </p:txBody>
      </p:sp>
      <p:sp>
        <p:nvSpPr>
          <p:cNvPr id="28" name="Rectangle 27"/>
          <p:cNvSpPr/>
          <p:nvPr/>
        </p:nvSpPr>
        <p:spPr>
          <a:xfrm>
            <a:off x="3222580" y="1407004"/>
            <a:ext cx="962637" cy="1956781"/>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9" name="Rectangle 28"/>
          <p:cNvSpPr/>
          <p:nvPr/>
        </p:nvSpPr>
        <p:spPr>
          <a:xfrm>
            <a:off x="884610" y="1208062"/>
            <a:ext cx="2177852" cy="2476157"/>
          </a:xfrm>
          <a:prstGeom prst="rect">
            <a:avLst/>
          </a:prstGeom>
          <a:noFill/>
          <a:ln>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30" name="Rectangle 29"/>
          <p:cNvSpPr/>
          <p:nvPr/>
        </p:nvSpPr>
        <p:spPr>
          <a:xfrm>
            <a:off x="4305986" y="1208063"/>
            <a:ext cx="2732139" cy="247615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31" name="TextBox 54"/>
          <p:cNvSpPr txBox="1">
            <a:spLocks noChangeArrowheads="1"/>
          </p:cNvSpPr>
          <p:nvPr/>
        </p:nvSpPr>
        <p:spPr bwMode="auto">
          <a:xfrm>
            <a:off x="3323528" y="2918776"/>
            <a:ext cx="794128" cy="407804"/>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A/q or TOF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separation </a:t>
            </a:r>
          </a:p>
        </p:txBody>
      </p:sp>
      <p:sp>
        <p:nvSpPr>
          <p:cNvPr id="32" name="ZoneTexte 47"/>
          <p:cNvSpPr txBox="1">
            <a:spLocks noChangeArrowheads="1"/>
          </p:cNvSpPr>
          <p:nvPr/>
        </p:nvSpPr>
        <p:spPr bwMode="auto">
          <a:xfrm>
            <a:off x="1002433" y="1290037"/>
            <a:ext cx="1744265" cy="500137"/>
          </a:xfrm>
          <a:prstGeom prst="rect">
            <a:avLst/>
          </a:prstGeom>
          <a:noFill/>
          <a:ln w="9525">
            <a:noFill/>
            <a:miter lim="800000"/>
            <a:headEnd/>
            <a:tailEnd/>
          </a:ln>
        </p:spPr>
        <p:txBody>
          <a:bodyPr wrap="squar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CW injection or bunching in a RF trap</a:t>
            </a:r>
          </a:p>
        </p:txBody>
      </p:sp>
      <p:sp>
        <p:nvSpPr>
          <p:cNvPr id="33" name="Rectangle 48"/>
          <p:cNvSpPr>
            <a:spLocks noChangeArrowheads="1"/>
          </p:cNvSpPr>
          <p:nvPr/>
        </p:nvSpPr>
        <p:spPr bwMode="auto">
          <a:xfrm>
            <a:off x="3294170" y="2422986"/>
            <a:ext cx="390317" cy="284693"/>
          </a:xfrm>
          <a:prstGeom prst="rect">
            <a:avLst/>
          </a:prstGeom>
          <a:noFill/>
          <a:ln w="9525">
            <a:noFill/>
            <a:miter lim="800000"/>
            <a:headEnd/>
            <a:tailEnd/>
          </a:ln>
        </p:spPr>
        <p:txBody>
          <a:bodyPr wrap="squar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1+</a:t>
            </a:r>
          </a:p>
        </p:txBody>
      </p:sp>
      <p:sp>
        <p:nvSpPr>
          <p:cNvPr id="34" name="Rectangle 49"/>
          <p:cNvSpPr>
            <a:spLocks noChangeArrowheads="1"/>
          </p:cNvSpPr>
          <p:nvPr/>
        </p:nvSpPr>
        <p:spPr bwMode="auto">
          <a:xfrm>
            <a:off x="3687490" y="2397897"/>
            <a:ext cx="343684"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N+</a:t>
            </a:r>
          </a:p>
        </p:txBody>
      </p:sp>
      <p:sp>
        <p:nvSpPr>
          <p:cNvPr id="35" name="ZoneTexte 96"/>
          <p:cNvSpPr txBox="1">
            <a:spLocks noChangeArrowheads="1"/>
          </p:cNvSpPr>
          <p:nvPr/>
        </p:nvSpPr>
        <p:spPr bwMode="auto">
          <a:xfrm>
            <a:off x="6841024" y="3828418"/>
            <a:ext cx="1646635" cy="284693"/>
          </a:xfrm>
          <a:prstGeom prst="rect">
            <a:avLst/>
          </a:prstGeom>
          <a:noFill/>
          <a:ln w="9525">
            <a:noFill/>
            <a:miter lim="800000"/>
            <a:headEnd/>
            <a:tailEnd/>
          </a:ln>
        </p:spPr>
        <p:txBody>
          <a:bodyPr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Post acceleration</a:t>
            </a:r>
          </a:p>
        </p:txBody>
      </p:sp>
      <p:sp>
        <p:nvSpPr>
          <p:cNvPr id="3" name="ZoneTexte 2"/>
          <p:cNvSpPr txBox="1"/>
          <p:nvPr/>
        </p:nvSpPr>
        <p:spPr>
          <a:xfrm>
            <a:off x="1568824" y="3913923"/>
            <a:ext cx="840295"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Bunching</a:t>
            </a:r>
            <a:endParaRPr kumimoji="0" lang="fr-FR"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9" name="ZoneTexte 38"/>
          <p:cNvSpPr txBox="1"/>
          <p:nvPr/>
        </p:nvSpPr>
        <p:spPr>
          <a:xfrm>
            <a:off x="4758844" y="3906513"/>
            <a:ext cx="1050288"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Debunching</a:t>
            </a:r>
            <a:endParaRPr kumimoji="0" lang="fr-FR"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40" name="TextBox 39"/>
          <p:cNvSpPr txBox="1">
            <a:spLocks noChangeArrowheads="1"/>
          </p:cNvSpPr>
          <p:nvPr/>
        </p:nvSpPr>
        <p:spPr bwMode="auto">
          <a:xfrm>
            <a:off x="985455" y="3784996"/>
            <a:ext cx="396583"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6600"/>
                </a:solidFill>
                <a:effectLst/>
                <a:uLnTx/>
                <a:uFillTx/>
                <a:latin typeface="Calibri" pitchFamily="34" charset="0"/>
                <a:ea typeface="+mn-ea"/>
                <a:cs typeface="+mn-cs"/>
              </a:rPr>
              <a:t>CW</a:t>
            </a:r>
          </a:p>
        </p:txBody>
      </p:sp>
      <p:cxnSp>
        <p:nvCxnSpPr>
          <p:cNvPr id="41" name="Straight Arrow Connector 25"/>
          <p:cNvCxnSpPr/>
          <p:nvPr/>
        </p:nvCxnSpPr>
        <p:spPr>
          <a:xfrm flipV="1">
            <a:off x="863059" y="4069689"/>
            <a:ext cx="658764" cy="320"/>
          </a:xfrm>
          <a:prstGeom prst="straightConnector1">
            <a:avLst/>
          </a:prstGeom>
          <a:ln w="19050">
            <a:solidFill>
              <a:schemeClr val="tx1"/>
            </a:solidFill>
            <a:tailEnd type="triangle"/>
          </a:ln>
        </p:spPr>
        <p:style>
          <a:lnRef idx="3">
            <a:schemeClr val="accent6"/>
          </a:lnRef>
          <a:fillRef idx="0">
            <a:schemeClr val="accent6"/>
          </a:fillRef>
          <a:effectRef idx="2">
            <a:schemeClr val="accent6"/>
          </a:effectRef>
          <a:fontRef idx="minor">
            <a:schemeClr val="tx1"/>
          </a:fontRef>
        </p:style>
      </p:cxnSp>
      <p:cxnSp>
        <p:nvCxnSpPr>
          <p:cNvPr id="43" name="Straight Arrow Connector 25"/>
          <p:cNvCxnSpPr/>
          <p:nvPr/>
        </p:nvCxnSpPr>
        <p:spPr>
          <a:xfrm flipV="1">
            <a:off x="2469482" y="4072881"/>
            <a:ext cx="658764" cy="320"/>
          </a:xfrm>
          <a:prstGeom prst="straightConnector1">
            <a:avLst/>
          </a:prstGeom>
          <a:ln w="19050">
            <a:solidFill>
              <a:schemeClr val="tx1"/>
            </a:solidFill>
            <a:tailEnd type="triangle"/>
          </a:ln>
        </p:spPr>
        <p:style>
          <a:lnRef idx="3">
            <a:schemeClr val="accent6"/>
          </a:lnRef>
          <a:fillRef idx="0">
            <a:schemeClr val="accent6"/>
          </a:fillRef>
          <a:effectRef idx="2">
            <a:schemeClr val="accent6"/>
          </a:effectRef>
          <a:fontRef idx="minor">
            <a:schemeClr val="tx1"/>
          </a:fontRef>
        </p:style>
      </p:cxnSp>
      <p:sp>
        <p:nvSpPr>
          <p:cNvPr id="44" name="TextBox 39"/>
          <p:cNvSpPr txBox="1">
            <a:spLocks noChangeArrowheads="1"/>
          </p:cNvSpPr>
          <p:nvPr/>
        </p:nvSpPr>
        <p:spPr bwMode="auto">
          <a:xfrm>
            <a:off x="5957421" y="3774220"/>
            <a:ext cx="396583"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6600"/>
                </a:solidFill>
                <a:effectLst/>
                <a:uLnTx/>
                <a:uFillTx/>
                <a:latin typeface="Calibri" pitchFamily="34" charset="0"/>
                <a:ea typeface="+mn-ea"/>
                <a:cs typeface="+mn-cs"/>
              </a:rPr>
              <a:t>CW</a:t>
            </a:r>
          </a:p>
        </p:txBody>
      </p:sp>
      <p:cxnSp>
        <p:nvCxnSpPr>
          <p:cNvPr id="45" name="Straight Arrow Connector 25"/>
          <p:cNvCxnSpPr/>
          <p:nvPr/>
        </p:nvCxnSpPr>
        <p:spPr>
          <a:xfrm flipV="1">
            <a:off x="5826337" y="4078051"/>
            <a:ext cx="658764" cy="320"/>
          </a:xfrm>
          <a:prstGeom prst="straightConnector1">
            <a:avLst/>
          </a:prstGeom>
          <a:ln w="19050">
            <a:solidFill>
              <a:schemeClr val="tx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0"/>
          <p:cNvSpPr txBox="1">
            <a:spLocks noChangeArrowheads="1"/>
          </p:cNvSpPr>
          <p:nvPr/>
        </p:nvSpPr>
        <p:spPr bwMode="auto">
          <a:xfrm>
            <a:off x="4040953" y="3784996"/>
            <a:ext cx="633828" cy="284693"/>
          </a:xfrm>
          <a:prstGeom prst="rect">
            <a:avLst/>
          </a:prstGeom>
          <a:noFill/>
          <a:ln w="9525">
            <a:noFill/>
            <a:miter lim="800000"/>
            <a:headEnd/>
            <a:tailEnd/>
          </a:ln>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Calibri" pitchFamily="34" charset="0"/>
                <a:ea typeface="+mn-ea"/>
                <a:cs typeface="+mn-cs"/>
              </a:rPr>
              <a:t>Pulsed</a:t>
            </a:r>
          </a:p>
        </p:txBody>
      </p:sp>
      <p:cxnSp>
        <p:nvCxnSpPr>
          <p:cNvPr id="47" name="Straight Arrow Connector 25"/>
          <p:cNvCxnSpPr/>
          <p:nvPr/>
        </p:nvCxnSpPr>
        <p:spPr>
          <a:xfrm flipV="1">
            <a:off x="4058885" y="4067811"/>
            <a:ext cx="658764" cy="320"/>
          </a:xfrm>
          <a:prstGeom prst="straightConnector1">
            <a:avLst/>
          </a:prstGeom>
          <a:ln w="19050">
            <a:solidFill>
              <a:schemeClr val="tx1"/>
            </a:solidFill>
            <a:tailEnd type="triangle"/>
          </a:ln>
        </p:spPr>
        <p:style>
          <a:lnRef idx="3">
            <a:schemeClr val="accent6"/>
          </a:lnRef>
          <a:fillRef idx="0">
            <a:schemeClr val="accent6"/>
          </a:fillRef>
          <a:effectRef idx="2">
            <a:schemeClr val="accent6"/>
          </a:effectRef>
          <a:fontRef idx="minor">
            <a:schemeClr val="tx1"/>
          </a:fontRef>
        </p:style>
      </p:cxnSp>
      <p:sp>
        <p:nvSpPr>
          <p:cNvPr id="55" name="Espace réservé du numéro de diapositive 3"/>
          <p:cNvSpPr>
            <a:spLocks noGrp="1"/>
          </p:cNvSpPr>
          <p:nvPr>
            <p:ph type="sldNum" sz="quarter" idx="12"/>
          </p:nvPr>
        </p:nvSpPr>
        <p:spPr>
          <a:xfrm>
            <a:off x="8069192" y="4663440"/>
            <a:ext cx="274320" cy="27432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Gill Sans MT"/>
                <a:ea typeface="+mn-ea"/>
                <a:cs typeface="+mn-cs"/>
              </a:rPr>
              <a:t>3</a:t>
            </a:r>
          </a:p>
        </p:txBody>
      </p:sp>
      <p:sp>
        <p:nvSpPr>
          <p:cNvPr id="2" name="ZoneTexte 17">
            <a:extLst>
              <a:ext uri="{FF2B5EF4-FFF2-40B4-BE49-F238E27FC236}">
                <a16:creationId xmlns:a16="http://schemas.microsoft.com/office/drawing/2014/main" xmlns="" id="{19235713-CF9D-4FEB-A7A8-129FDDC02077}"/>
              </a:ext>
            </a:extLst>
          </p:cNvPr>
          <p:cNvSpPr txBox="1">
            <a:spLocks noChangeArrowheads="1"/>
          </p:cNvSpPr>
          <p:nvPr/>
        </p:nvSpPr>
        <p:spPr bwMode="auto">
          <a:xfrm>
            <a:off x="4982062" y="108453"/>
            <a:ext cx="3713737" cy="931024"/>
          </a:xfrm>
          <a:prstGeom prst="rect">
            <a:avLst/>
          </a:prstGeom>
          <a:noFill/>
          <a:ln w="9525">
            <a:noFill/>
            <a:miter lim="800000"/>
            <a:headEnd/>
            <a:tailEnd/>
          </a:ln>
        </p:spPr>
        <p:txBody>
          <a:bodyPr wrap="square" lIns="68580" tIns="34290" rIns="68580" bIns="3429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itchFamily="34" charset="0"/>
                <a:ea typeface="+mn-ea"/>
                <a:cs typeface="+mn-cs"/>
              </a:rPr>
              <a:t>Continuous Wave (CW) EBIS charge breeder</a:t>
            </a:r>
          </a:p>
        </p:txBody>
      </p:sp>
      <p:sp>
        <p:nvSpPr>
          <p:cNvPr id="48"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26616524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Gill Sans MT"/>
                <a:ea typeface="+mn-ea"/>
                <a:cs typeface="+mn-cs"/>
              </a:rPr>
              <a:t>4</a:t>
            </a:r>
          </a:p>
        </p:txBody>
      </p:sp>
      <p:grpSp>
        <p:nvGrpSpPr>
          <p:cNvPr id="5" name="Groupe 29"/>
          <p:cNvGrpSpPr>
            <a:grpSpLocks/>
          </p:cNvGrpSpPr>
          <p:nvPr/>
        </p:nvGrpSpPr>
        <p:grpSpPr bwMode="auto">
          <a:xfrm>
            <a:off x="1000100" y="1571618"/>
            <a:ext cx="5560185" cy="3456385"/>
            <a:chOff x="107504" y="1403811"/>
            <a:chExt cx="5716753" cy="3969405"/>
          </a:xfrm>
        </p:grpSpPr>
        <p:pic>
          <p:nvPicPr>
            <p:cNvPr id="6" name="Picture 3"/>
            <p:cNvPicPr>
              <a:picLocks noChangeAspect="1" noChangeArrowheads="1"/>
            </p:cNvPicPr>
            <p:nvPr/>
          </p:nvPicPr>
          <p:blipFill>
            <a:blip r:embed="rId2" cstate="print"/>
            <a:srcRect/>
            <a:stretch>
              <a:fillRect/>
            </a:stretch>
          </p:blipFill>
          <p:spPr bwMode="auto">
            <a:xfrm>
              <a:off x="107504" y="1663539"/>
              <a:ext cx="5688632" cy="3709677"/>
            </a:xfrm>
            <a:prstGeom prst="rect">
              <a:avLst/>
            </a:prstGeom>
            <a:noFill/>
            <a:ln w="9525">
              <a:noFill/>
              <a:miter lim="800000"/>
              <a:headEnd/>
              <a:tailEnd/>
            </a:ln>
          </p:spPr>
        </p:pic>
        <p:sp>
          <p:nvSpPr>
            <p:cNvPr id="7" name="ZoneTexte 24"/>
            <p:cNvSpPr txBox="1">
              <a:spLocks noChangeArrowheads="1"/>
            </p:cNvSpPr>
            <p:nvPr/>
          </p:nvSpPr>
          <p:spPr bwMode="auto">
            <a:xfrm>
              <a:off x="1844575" y="1700525"/>
              <a:ext cx="400828" cy="353459"/>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Calibri" pitchFamily="34" charset="0"/>
                  <a:ea typeface="+mn-ea"/>
                  <a:cs typeface="+mn-cs"/>
                </a:rPr>
                <a:t>DC</a:t>
              </a:r>
            </a:p>
          </p:txBody>
        </p:sp>
        <p:sp>
          <p:nvSpPr>
            <p:cNvPr id="8" name="ZoneTexte 25"/>
            <p:cNvSpPr txBox="1">
              <a:spLocks noChangeArrowheads="1"/>
            </p:cNvSpPr>
            <p:nvPr/>
          </p:nvSpPr>
          <p:spPr bwMode="auto">
            <a:xfrm>
              <a:off x="4365103" y="1403811"/>
              <a:ext cx="400828" cy="353459"/>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DC</a:t>
              </a:r>
            </a:p>
          </p:txBody>
        </p:sp>
        <p:sp>
          <p:nvSpPr>
            <p:cNvPr id="9" name="ZoneTexte 26"/>
            <p:cNvSpPr txBox="1">
              <a:spLocks noChangeArrowheads="1"/>
            </p:cNvSpPr>
            <p:nvPr/>
          </p:nvSpPr>
          <p:spPr bwMode="auto">
            <a:xfrm>
              <a:off x="3121365" y="2258402"/>
              <a:ext cx="374457" cy="353459"/>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RF</a:t>
              </a:r>
            </a:p>
          </p:txBody>
        </p:sp>
        <p:sp>
          <p:nvSpPr>
            <p:cNvPr id="10" name="ZoneTexte 27"/>
            <p:cNvSpPr txBox="1">
              <a:spLocks noChangeArrowheads="1"/>
            </p:cNvSpPr>
            <p:nvPr/>
          </p:nvSpPr>
          <p:spPr bwMode="auto">
            <a:xfrm>
              <a:off x="539629" y="2207810"/>
              <a:ext cx="959549" cy="600880"/>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Focusing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electrodes</a:t>
              </a:r>
            </a:p>
          </p:txBody>
        </p:sp>
        <p:sp>
          <p:nvSpPr>
            <p:cNvPr id="11" name="ZoneTexte 28"/>
            <p:cNvSpPr txBox="1">
              <a:spLocks noChangeArrowheads="1"/>
            </p:cNvSpPr>
            <p:nvPr/>
          </p:nvSpPr>
          <p:spPr bwMode="auto">
            <a:xfrm>
              <a:off x="4864708" y="1729240"/>
              <a:ext cx="959549" cy="600880"/>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Calibri" pitchFamily="34" charset="0"/>
                  <a:ea typeface="+mn-ea"/>
                  <a:cs typeface="+mn-cs"/>
                </a:rPr>
                <a:t>Focusing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Calibri" pitchFamily="34" charset="0"/>
                  <a:ea typeface="+mn-ea"/>
                  <a:cs typeface="+mn-cs"/>
                </a:rPr>
                <a:t>electrodes</a:t>
              </a:r>
            </a:p>
          </p:txBody>
        </p:sp>
      </p:grpSp>
      <p:sp>
        <p:nvSpPr>
          <p:cNvPr id="12" name="ZoneTexte 42"/>
          <p:cNvSpPr txBox="1">
            <a:spLocks noChangeArrowheads="1"/>
          </p:cNvSpPr>
          <p:nvPr/>
        </p:nvSpPr>
        <p:spPr bwMode="auto">
          <a:xfrm>
            <a:off x="4162245" y="75481"/>
            <a:ext cx="5143504" cy="481013"/>
          </a:xfrm>
          <a:prstGeom prst="rect">
            <a:avLst/>
          </a:prstGeom>
          <a:noFill/>
          <a:ln w="9525">
            <a:noFill/>
            <a:miter lim="800000"/>
            <a:headEnd/>
            <a:tailEnd/>
          </a:ln>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itchFamily="34" charset="0"/>
                <a:ea typeface="+mn-ea"/>
                <a:cs typeface="+mn-cs"/>
              </a:rPr>
              <a:t>Debuncher prototype design</a:t>
            </a:r>
          </a:p>
        </p:txBody>
      </p:sp>
      <p:pic>
        <p:nvPicPr>
          <p:cNvPr id="13" name="Picture 21" descr="Emi_028"/>
          <p:cNvPicPr>
            <a:picLocks noChangeArrowheads="1"/>
          </p:cNvPicPr>
          <p:nvPr/>
        </p:nvPicPr>
        <p:blipFill>
          <a:blip r:embed="rId3" cstate="print"/>
          <a:srcRect t="-373"/>
          <a:stretch>
            <a:fillRect/>
          </a:stretch>
        </p:blipFill>
        <p:spPr bwMode="auto">
          <a:xfrm>
            <a:off x="357158" y="500048"/>
            <a:ext cx="1290638" cy="1358504"/>
          </a:xfrm>
          <a:prstGeom prst="rect">
            <a:avLst/>
          </a:prstGeom>
          <a:noFill/>
          <a:ln w="9525">
            <a:noFill/>
            <a:miter lim="800000"/>
            <a:headEnd/>
            <a:tailEnd/>
          </a:ln>
        </p:spPr>
      </p:pic>
      <p:sp>
        <p:nvSpPr>
          <p:cNvPr id="14" name="Rectangle 35"/>
          <p:cNvSpPr>
            <a:spLocks noChangeArrowheads="1"/>
          </p:cNvSpPr>
          <p:nvPr/>
        </p:nvSpPr>
        <p:spPr bwMode="auto">
          <a:xfrm>
            <a:off x="142844" y="1714494"/>
            <a:ext cx="1015343"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R</a:t>
            </a:r>
            <a:r>
              <a:rPr kumimoji="0" lang="fr-FR" sz="1400" b="0" i="0" u="none" strike="noStrike" kern="1200" cap="none" spc="0" normalizeH="0" baseline="-25000" noProof="0" dirty="0">
                <a:ln>
                  <a:noFill/>
                </a:ln>
                <a:solidFill>
                  <a:srgbClr val="000000"/>
                </a:solidFill>
                <a:effectLst/>
                <a:uLnTx/>
                <a:uFillTx/>
                <a:latin typeface="Gill Sans MT"/>
                <a:ea typeface="+mn-ea"/>
                <a:cs typeface="+mn-cs"/>
              </a:rPr>
              <a:t>0</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 15 mm</a:t>
            </a:r>
            <a:endParaRPr kumimoji="0" lang="en-GB"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5" name="Rectangle 36"/>
          <p:cNvSpPr>
            <a:spLocks noChangeArrowheads="1"/>
          </p:cNvSpPr>
          <p:nvPr/>
        </p:nvSpPr>
        <p:spPr bwMode="auto">
          <a:xfrm>
            <a:off x="142844" y="2000246"/>
            <a:ext cx="1539845"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RF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rods</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Ø34.4 mm</a:t>
            </a:r>
            <a:endParaRPr kumimoji="0" lang="en-GB"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6" name="Rectangle 87"/>
          <p:cNvSpPr>
            <a:spLocks noChangeArrowheads="1"/>
          </p:cNvSpPr>
          <p:nvPr/>
        </p:nvSpPr>
        <p:spPr bwMode="auto">
          <a:xfrm>
            <a:off x="2757929" y="1043019"/>
            <a:ext cx="3148642" cy="284693"/>
          </a:xfrm>
          <a:prstGeom prst="rect">
            <a:avLst/>
          </a:prstGeom>
          <a:noFill/>
          <a:ln w="9525">
            <a:noFill/>
            <a:miter lim="800000"/>
            <a:headEnd/>
            <a:tailEnd/>
          </a:ln>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a:ea typeface="+mn-ea"/>
                <a:cs typeface="+mn-cs"/>
              </a:rPr>
              <a:t>Completed in 2012 at LPC</a:t>
            </a:r>
            <a:endParaRPr kumimoji="0" lang="en-GB"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7" name="ZoneTexte 16"/>
          <p:cNvSpPr txBox="1"/>
          <p:nvPr/>
        </p:nvSpPr>
        <p:spPr>
          <a:xfrm>
            <a:off x="5575555" y="938162"/>
            <a:ext cx="982513" cy="500137"/>
          </a:xfrm>
          <a:prstGeom prst="rect">
            <a:avLst/>
          </a:prstGeom>
          <a:noFill/>
        </p:spPr>
        <p:txBody>
          <a:bodyPr wrap="none" lIns="68580" tIns="34290" rIns="68580" bIns="3429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A5356"/>
                </a:solidFill>
                <a:effectLst/>
                <a:uLnTx/>
                <a:uFillTx/>
                <a:latin typeface="Gill Sans MT"/>
                <a:ea typeface="+mn-ea"/>
                <a:cs typeface="+mn-cs"/>
              </a:rPr>
              <a:t>Y. Merrer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A5356"/>
                </a:solidFill>
                <a:effectLst/>
                <a:uLnTx/>
                <a:uFillTx/>
                <a:latin typeface="Gill Sans MT"/>
                <a:ea typeface="+mn-ea"/>
                <a:cs typeface="+mn-cs"/>
              </a:rPr>
              <a:t>P. Desrues</a:t>
            </a:r>
          </a:p>
        </p:txBody>
      </p:sp>
      <p:sp>
        <p:nvSpPr>
          <p:cNvPr id="18" name="ZoneTexte 17"/>
          <p:cNvSpPr txBox="1"/>
          <p:nvPr/>
        </p:nvSpPr>
        <p:spPr>
          <a:xfrm>
            <a:off x="1071538" y="4286262"/>
            <a:ext cx="514582" cy="284693"/>
          </a:xfrm>
          <a:prstGeom prst="rect">
            <a:avLst/>
          </a:prstGeom>
          <a:noFill/>
        </p:spPr>
        <p:txBody>
          <a:bodyPr wrap="square" lIns="68580" tIns="34290" rIns="68580" bIns="3429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a:ea typeface="+mn-ea"/>
                <a:cs typeface="+mn-cs"/>
              </a:rPr>
              <a:t>Li</a:t>
            </a:r>
            <a:r>
              <a:rPr kumimoji="0" lang="en-US" sz="1400" b="0" i="0" u="none" strike="noStrike" kern="1200" cap="none" spc="0" normalizeH="0" baseline="30000" noProof="0" dirty="0">
                <a:ln>
                  <a:noFill/>
                </a:ln>
                <a:solidFill>
                  <a:srgbClr val="000000"/>
                </a:solidFill>
                <a:effectLst/>
                <a:uLnTx/>
                <a:uFillTx/>
                <a:latin typeface="Gill Sans MT"/>
                <a:ea typeface="+mn-ea"/>
                <a:cs typeface="+mn-cs"/>
              </a:rPr>
              <a:t>1</a:t>
            </a:r>
            <a:r>
              <a:rPr kumimoji="0" lang="en-US" sz="1400" b="0" i="0" u="none" strike="noStrike" kern="1200" cap="none" spc="0" normalizeH="0" baseline="30000" noProof="0" dirty="0">
                <a:ln>
                  <a:noFill/>
                </a:ln>
                <a:solidFill>
                  <a:srgbClr val="000000"/>
                </a:solidFill>
                <a:effectLst/>
                <a:uLnTx/>
                <a:uFillTx/>
                <a:latin typeface="Comic Sans MS" pitchFamily="66" charset="0"/>
                <a:ea typeface="+mn-ea"/>
                <a:cs typeface="+mn-cs"/>
              </a:rPr>
              <a:t>+</a:t>
            </a:r>
            <a:endParaRPr kumimoji="0" lang="en-US" sz="1400" b="0" i="0" u="none" strike="noStrike" kern="1200" cap="none" spc="0" normalizeH="0" baseline="0" noProof="0" dirty="0">
              <a:ln>
                <a:noFill/>
              </a:ln>
              <a:solidFill>
                <a:srgbClr val="000000"/>
              </a:solidFill>
              <a:effectLst/>
              <a:uLnTx/>
              <a:uFillTx/>
              <a:latin typeface="Comic Sans MS" pitchFamily="66" charset="0"/>
              <a:ea typeface="+mn-ea"/>
              <a:cs typeface="+mn-cs"/>
            </a:endParaRPr>
          </a:p>
        </p:txBody>
      </p:sp>
      <p:sp>
        <p:nvSpPr>
          <p:cNvPr id="19" name="ZoneTexte 24"/>
          <p:cNvSpPr txBox="1">
            <a:spLocks noChangeArrowheads="1"/>
          </p:cNvSpPr>
          <p:nvPr/>
        </p:nvSpPr>
        <p:spPr bwMode="auto">
          <a:xfrm>
            <a:off x="1673679" y="619535"/>
            <a:ext cx="1082540"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0F0"/>
                </a:solidFill>
                <a:effectLst/>
                <a:uLnTx/>
                <a:uFillTx/>
                <a:latin typeface="Calibri" pitchFamily="34" charset="0"/>
                <a:ea typeface="+mn-ea"/>
                <a:cs typeface="+mn-cs"/>
              </a:rPr>
              <a:t>DC segments</a:t>
            </a:r>
          </a:p>
        </p:txBody>
      </p:sp>
      <p:cxnSp>
        <p:nvCxnSpPr>
          <p:cNvPr id="20" name="Connecteur droit avec flèche 19"/>
          <p:cNvCxnSpPr>
            <a:endCxn id="13" idx="3"/>
          </p:cNvCxnSpPr>
          <p:nvPr/>
        </p:nvCxnSpPr>
        <p:spPr>
          <a:xfrm rot="10800000" flipV="1">
            <a:off x="1647797" y="958642"/>
            <a:ext cx="445319" cy="22065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rot="16200000" flipH="1">
            <a:off x="1385660" y="1671426"/>
            <a:ext cx="3184744" cy="1759176"/>
          </a:xfrm>
          <a:prstGeom prst="straightConnector1">
            <a:avLst/>
          </a:prstGeom>
          <a:ln w="381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Flèche droite 22"/>
          <p:cNvSpPr/>
          <p:nvPr/>
        </p:nvSpPr>
        <p:spPr>
          <a:xfrm rot="21166165">
            <a:off x="6294990" y="3741303"/>
            <a:ext cx="432048" cy="16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Gill Sans MT"/>
              <a:ea typeface="+mn-ea"/>
              <a:cs typeface="+mn-cs"/>
            </a:endParaRPr>
          </a:p>
        </p:txBody>
      </p:sp>
      <p:sp>
        <p:nvSpPr>
          <p:cNvPr id="24" name="ZoneTexte 23"/>
          <p:cNvSpPr txBox="1"/>
          <p:nvPr/>
        </p:nvSpPr>
        <p:spPr>
          <a:xfrm>
            <a:off x="6786578" y="3571882"/>
            <a:ext cx="463910" cy="284693"/>
          </a:xfrm>
          <a:prstGeom prst="rect">
            <a:avLst/>
          </a:prstGeom>
          <a:noFill/>
        </p:spPr>
        <p:txBody>
          <a:bodyPr wrap="none" lIns="68580" tIns="34290" rIns="68580" bIns="3429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Gill Sans MT"/>
                <a:ea typeface="+mn-ea"/>
                <a:cs typeface="+mn-cs"/>
              </a:rPr>
              <a:t>MCP</a:t>
            </a:r>
          </a:p>
        </p:txBody>
      </p:sp>
      <p:sp>
        <p:nvSpPr>
          <p:cNvPr id="2" name="Okvir za tekst 1">
            <a:extLst>
              <a:ext uri="{FF2B5EF4-FFF2-40B4-BE49-F238E27FC236}">
                <a16:creationId xmlns:a16="http://schemas.microsoft.com/office/drawing/2014/main" xmlns="" id="{36683256-E2EF-4D52-9AE5-BFF6181B98DA}"/>
              </a:ext>
            </a:extLst>
          </p:cNvPr>
          <p:cNvSpPr txBox="1"/>
          <p:nvPr/>
        </p:nvSpPr>
        <p:spPr>
          <a:xfrm>
            <a:off x="6605809" y="4204535"/>
            <a:ext cx="1620187" cy="523220"/>
          </a:xfrm>
          <a:prstGeom prst="rect">
            <a:avLst/>
          </a:prstGeom>
          <a:noFill/>
          <a:ln>
            <a:solidFill>
              <a:srgbClr val="FF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r-Latn-RS" sz="1400" b="0" i="0" u="none" strike="noStrike" kern="1200" cap="none" spc="0" normalizeH="0" baseline="0" noProof="0" dirty="0">
                <a:ln>
                  <a:noFill/>
                </a:ln>
                <a:solidFill>
                  <a:srgbClr val="000000"/>
                </a:solidFill>
                <a:effectLst/>
                <a:uLnTx/>
                <a:uFillTx/>
                <a:latin typeface="Gill Sans MT"/>
                <a:ea typeface="+mn-ea"/>
                <a:cs typeface="+mn-cs"/>
              </a:rPr>
              <a:t>DC </a:t>
            </a:r>
            <a:r>
              <a:rPr kumimoji="0" lang="sr-Latn-RS" sz="1400" b="0" i="0" u="none" strike="noStrike" kern="1200" cap="none" spc="0" normalizeH="0" baseline="0" noProof="0" dirty="0" err="1">
                <a:ln>
                  <a:noFill/>
                </a:ln>
                <a:solidFill>
                  <a:srgbClr val="000000"/>
                </a:solidFill>
                <a:effectLst/>
                <a:uLnTx/>
                <a:uFillTx/>
                <a:latin typeface="Gill Sans MT"/>
                <a:ea typeface="+mn-ea"/>
                <a:cs typeface="+mn-cs"/>
              </a:rPr>
              <a:t>trapping</a:t>
            </a:r>
            <a:r>
              <a:rPr kumimoji="0" lang="sr-Latn-RS" sz="1400" b="0" i="0" u="none" strike="noStrike" kern="1200" cap="none" spc="0" normalizeH="0" baseline="0" noProof="0" dirty="0">
                <a:ln>
                  <a:noFill/>
                </a:ln>
                <a:solidFill>
                  <a:srgbClr val="000000"/>
                </a:solidFill>
                <a:effectLst/>
                <a:uLnTx/>
                <a:uFillTx/>
                <a:latin typeface="Gill Sans MT"/>
                <a:ea typeface="+mn-ea"/>
                <a:cs typeface="+mn-cs"/>
              </a:rPr>
              <a:t> „</a:t>
            </a:r>
            <a:r>
              <a:rPr kumimoji="0" lang="sr-Latn-RS" sz="1400" b="0" i="0" u="none" strike="noStrike" kern="1200" cap="none" spc="0" normalizeH="0" baseline="0" noProof="0" dirty="0" err="1">
                <a:ln>
                  <a:noFill/>
                </a:ln>
                <a:solidFill>
                  <a:srgbClr val="000000"/>
                </a:solidFill>
                <a:effectLst/>
                <a:uLnTx/>
                <a:uFillTx/>
                <a:latin typeface="Gill Sans MT"/>
                <a:ea typeface="+mn-ea"/>
                <a:cs typeface="+mn-cs"/>
              </a:rPr>
              <a:t>cross</a:t>
            </a:r>
            <a:r>
              <a:rPr kumimoji="0" lang="sr-Latn-RS" sz="1400" b="0" i="0" u="none" strike="noStrike" kern="1200" cap="none" spc="0" normalizeH="0" baseline="0" noProof="0" dirty="0">
                <a:ln>
                  <a:noFill/>
                </a:ln>
                <a:solidFill>
                  <a:srgbClr val="000000"/>
                </a:solidFill>
                <a:effectLst/>
                <a:uLnTx/>
                <a:uFillTx/>
                <a:latin typeface="Gill Sans MT"/>
                <a:ea typeface="+mn-ea"/>
                <a:cs typeface="+mn-cs"/>
              </a:rPr>
              <a:t>“ </a:t>
            </a:r>
            <a:r>
              <a:rPr kumimoji="0" lang="sr-Latn-RS" sz="1400" b="0" i="0" u="none" strike="noStrike" kern="1200" cap="none" spc="0" normalizeH="0" baseline="0" noProof="0" dirty="0" err="1">
                <a:ln>
                  <a:noFill/>
                </a:ln>
                <a:solidFill>
                  <a:srgbClr val="000000"/>
                </a:solidFill>
                <a:effectLst/>
                <a:uLnTx/>
                <a:uFillTx/>
                <a:latin typeface="Gill Sans MT"/>
                <a:ea typeface="+mn-ea"/>
                <a:cs typeface="+mn-cs"/>
              </a:rPr>
              <a:t>electrodes</a:t>
            </a:r>
            <a:endParaRPr kumimoji="0" lang="sr-Latn-RS" sz="1400" b="0"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26" name="Connecteur droit avec flèche 19">
            <a:extLst>
              <a:ext uri="{FF2B5EF4-FFF2-40B4-BE49-F238E27FC236}">
                <a16:creationId xmlns:a16="http://schemas.microsoft.com/office/drawing/2014/main" xmlns="" id="{507B55FB-3292-4388-B396-18FEE43E91F3}"/>
              </a:ext>
            </a:extLst>
          </p:cNvPr>
          <p:cNvCxnSpPr>
            <a:cxnSpLocks/>
            <a:stCxn id="2" idx="1"/>
          </p:cNvCxnSpPr>
          <p:nvPr/>
        </p:nvCxnSpPr>
        <p:spPr>
          <a:xfrm flipH="1" flipV="1">
            <a:off x="2538193" y="4316953"/>
            <a:ext cx="4067616" cy="149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19">
            <a:extLst>
              <a:ext uri="{FF2B5EF4-FFF2-40B4-BE49-F238E27FC236}">
                <a16:creationId xmlns:a16="http://schemas.microsoft.com/office/drawing/2014/main" xmlns="" id="{D27FC41C-4C1E-427B-9432-EB2B8B00C923}"/>
              </a:ext>
            </a:extLst>
          </p:cNvPr>
          <p:cNvCxnSpPr>
            <a:cxnSpLocks/>
          </p:cNvCxnSpPr>
          <p:nvPr/>
        </p:nvCxnSpPr>
        <p:spPr>
          <a:xfrm flipH="1" flipV="1">
            <a:off x="5657851" y="4241926"/>
            <a:ext cx="947956" cy="88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34" descr="Emi_00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06662" y="69466"/>
            <a:ext cx="978694" cy="544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1376443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srgbClr val="FFFFFF"/>
                </a:solidFill>
                <a:effectLst/>
                <a:uLnTx/>
                <a:uFillTx/>
                <a:latin typeface="Gill Sans MT"/>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a:ln>
                <a:noFill/>
              </a:ln>
              <a:solidFill>
                <a:srgbClr val="FFFFFF"/>
              </a:solidFill>
              <a:effectLst/>
              <a:uLnTx/>
              <a:uFillTx/>
              <a:latin typeface="Gill Sans MT"/>
              <a:ea typeface="+mn-ea"/>
              <a:cs typeface="+mn-cs"/>
            </a:endParaRPr>
          </a:p>
        </p:txBody>
      </p:sp>
      <p:grpSp>
        <p:nvGrpSpPr>
          <p:cNvPr id="5" name="Groupe 29"/>
          <p:cNvGrpSpPr>
            <a:grpSpLocks/>
          </p:cNvGrpSpPr>
          <p:nvPr/>
        </p:nvGrpSpPr>
        <p:grpSpPr bwMode="auto">
          <a:xfrm>
            <a:off x="1000100" y="1571618"/>
            <a:ext cx="5560185" cy="3456385"/>
            <a:chOff x="107504" y="1403811"/>
            <a:chExt cx="5716753" cy="3969405"/>
          </a:xfrm>
        </p:grpSpPr>
        <p:pic>
          <p:nvPicPr>
            <p:cNvPr id="6" name="Picture 3"/>
            <p:cNvPicPr>
              <a:picLocks noChangeAspect="1" noChangeArrowheads="1"/>
            </p:cNvPicPr>
            <p:nvPr/>
          </p:nvPicPr>
          <p:blipFill>
            <a:blip r:embed="rId2" cstate="print"/>
            <a:srcRect/>
            <a:stretch>
              <a:fillRect/>
            </a:stretch>
          </p:blipFill>
          <p:spPr bwMode="auto">
            <a:xfrm>
              <a:off x="107504" y="1663539"/>
              <a:ext cx="5688632" cy="3709677"/>
            </a:xfrm>
            <a:prstGeom prst="rect">
              <a:avLst/>
            </a:prstGeom>
            <a:noFill/>
            <a:ln w="9525">
              <a:noFill/>
              <a:miter lim="800000"/>
              <a:headEnd/>
              <a:tailEnd/>
            </a:ln>
          </p:spPr>
        </p:pic>
        <p:sp>
          <p:nvSpPr>
            <p:cNvPr id="7" name="ZoneTexte 24"/>
            <p:cNvSpPr txBox="1">
              <a:spLocks noChangeArrowheads="1"/>
            </p:cNvSpPr>
            <p:nvPr/>
          </p:nvSpPr>
          <p:spPr bwMode="auto">
            <a:xfrm>
              <a:off x="1844575" y="1700525"/>
              <a:ext cx="400828" cy="353459"/>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Calibri" pitchFamily="34" charset="0"/>
                  <a:ea typeface="+mn-ea"/>
                  <a:cs typeface="+mn-cs"/>
                </a:rPr>
                <a:t>DC</a:t>
              </a:r>
            </a:p>
          </p:txBody>
        </p:sp>
        <p:sp>
          <p:nvSpPr>
            <p:cNvPr id="8" name="ZoneTexte 25"/>
            <p:cNvSpPr txBox="1">
              <a:spLocks noChangeArrowheads="1"/>
            </p:cNvSpPr>
            <p:nvPr/>
          </p:nvSpPr>
          <p:spPr bwMode="auto">
            <a:xfrm>
              <a:off x="4365103" y="1403811"/>
              <a:ext cx="400828" cy="353459"/>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DC</a:t>
              </a:r>
            </a:p>
          </p:txBody>
        </p:sp>
        <p:sp>
          <p:nvSpPr>
            <p:cNvPr id="9" name="ZoneTexte 26"/>
            <p:cNvSpPr txBox="1">
              <a:spLocks noChangeArrowheads="1"/>
            </p:cNvSpPr>
            <p:nvPr/>
          </p:nvSpPr>
          <p:spPr bwMode="auto">
            <a:xfrm>
              <a:off x="3121365" y="2258402"/>
              <a:ext cx="374457" cy="353459"/>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RF</a:t>
              </a:r>
            </a:p>
          </p:txBody>
        </p:sp>
        <p:sp>
          <p:nvSpPr>
            <p:cNvPr id="10" name="ZoneTexte 27"/>
            <p:cNvSpPr txBox="1">
              <a:spLocks noChangeArrowheads="1"/>
            </p:cNvSpPr>
            <p:nvPr/>
          </p:nvSpPr>
          <p:spPr bwMode="auto">
            <a:xfrm>
              <a:off x="539629" y="2207810"/>
              <a:ext cx="959549" cy="600880"/>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Focusing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electrodes</a:t>
              </a:r>
            </a:p>
          </p:txBody>
        </p:sp>
        <p:sp>
          <p:nvSpPr>
            <p:cNvPr id="11" name="ZoneTexte 28"/>
            <p:cNvSpPr txBox="1">
              <a:spLocks noChangeArrowheads="1"/>
            </p:cNvSpPr>
            <p:nvPr/>
          </p:nvSpPr>
          <p:spPr bwMode="auto">
            <a:xfrm>
              <a:off x="4864708" y="1729240"/>
              <a:ext cx="959549" cy="600880"/>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Calibri" pitchFamily="34" charset="0"/>
                  <a:ea typeface="+mn-ea"/>
                  <a:cs typeface="+mn-cs"/>
                </a:rPr>
                <a:t>Focusing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Calibri" pitchFamily="34" charset="0"/>
                  <a:ea typeface="+mn-ea"/>
                  <a:cs typeface="+mn-cs"/>
                </a:rPr>
                <a:t>electrodes</a:t>
              </a:r>
            </a:p>
          </p:txBody>
        </p:sp>
      </p:grpSp>
      <p:sp>
        <p:nvSpPr>
          <p:cNvPr id="12" name="ZoneTexte 42"/>
          <p:cNvSpPr txBox="1">
            <a:spLocks noChangeArrowheads="1"/>
          </p:cNvSpPr>
          <p:nvPr/>
        </p:nvSpPr>
        <p:spPr bwMode="auto">
          <a:xfrm>
            <a:off x="0" y="0"/>
            <a:ext cx="5143504" cy="481013"/>
          </a:xfrm>
          <a:prstGeom prst="rect">
            <a:avLst/>
          </a:prstGeom>
          <a:noFill/>
          <a:ln w="9525">
            <a:noFill/>
            <a:miter lim="800000"/>
            <a:headEnd/>
            <a:tailEnd/>
          </a:ln>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itchFamily="34" charset="0"/>
                <a:ea typeface="+mn-ea"/>
                <a:cs typeface="+mn-cs"/>
              </a:rPr>
              <a:t>Debuncher prototype design</a:t>
            </a:r>
          </a:p>
        </p:txBody>
      </p:sp>
      <p:pic>
        <p:nvPicPr>
          <p:cNvPr id="13" name="Picture 21" descr="Emi_028"/>
          <p:cNvPicPr>
            <a:picLocks noChangeArrowheads="1"/>
          </p:cNvPicPr>
          <p:nvPr/>
        </p:nvPicPr>
        <p:blipFill>
          <a:blip r:embed="rId3" cstate="print"/>
          <a:srcRect t="-373"/>
          <a:stretch>
            <a:fillRect/>
          </a:stretch>
        </p:blipFill>
        <p:spPr bwMode="auto">
          <a:xfrm>
            <a:off x="357158" y="500048"/>
            <a:ext cx="1290638" cy="1358504"/>
          </a:xfrm>
          <a:prstGeom prst="rect">
            <a:avLst/>
          </a:prstGeom>
          <a:noFill/>
          <a:ln w="9525">
            <a:noFill/>
            <a:miter lim="800000"/>
            <a:headEnd/>
            <a:tailEnd/>
          </a:ln>
        </p:spPr>
      </p:pic>
      <p:sp>
        <p:nvSpPr>
          <p:cNvPr id="14" name="Rectangle 35"/>
          <p:cNvSpPr>
            <a:spLocks noChangeArrowheads="1"/>
          </p:cNvSpPr>
          <p:nvPr/>
        </p:nvSpPr>
        <p:spPr bwMode="auto">
          <a:xfrm>
            <a:off x="142844" y="1714494"/>
            <a:ext cx="1015343"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R</a:t>
            </a:r>
            <a:r>
              <a:rPr kumimoji="0" lang="fr-FR" sz="1400" b="0" i="0" u="none" strike="noStrike" kern="1200" cap="none" spc="0" normalizeH="0" baseline="-25000" noProof="0" dirty="0">
                <a:ln>
                  <a:noFill/>
                </a:ln>
                <a:solidFill>
                  <a:srgbClr val="000000"/>
                </a:solidFill>
                <a:effectLst/>
                <a:uLnTx/>
                <a:uFillTx/>
                <a:latin typeface="Gill Sans MT"/>
                <a:ea typeface="+mn-ea"/>
                <a:cs typeface="+mn-cs"/>
              </a:rPr>
              <a:t>0</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 15 mm</a:t>
            </a:r>
            <a:endParaRPr kumimoji="0" lang="en-GB"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5" name="Rectangle 36"/>
          <p:cNvSpPr>
            <a:spLocks noChangeArrowheads="1"/>
          </p:cNvSpPr>
          <p:nvPr/>
        </p:nvSpPr>
        <p:spPr bwMode="auto">
          <a:xfrm>
            <a:off x="142844" y="2000246"/>
            <a:ext cx="1539845"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RF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rods</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Ø34.4 mm</a:t>
            </a:r>
            <a:endParaRPr kumimoji="0" lang="en-GB"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6" name="Rectangle 87"/>
          <p:cNvSpPr>
            <a:spLocks noChangeArrowheads="1"/>
          </p:cNvSpPr>
          <p:nvPr/>
        </p:nvSpPr>
        <p:spPr bwMode="auto">
          <a:xfrm>
            <a:off x="571500" y="785076"/>
            <a:ext cx="6858000" cy="284693"/>
          </a:xfrm>
          <a:prstGeom prst="rect">
            <a:avLst/>
          </a:prstGeom>
          <a:noFill/>
          <a:ln w="9525">
            <a:noFill/>
            <a:miter lim="800000"/>
            <a:headEnd/>
            <a:tailEnd/>
          </a:ln>
        </p:spPr>
        <p:txBody>
          <a:bodyPr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a:ea typeface="+mn-ea"/>
                <a:cs typeface="+mn-cs"/>
              </a:rPr>
              <a:t>Completed in 2012 at LPC</a:t>
            </a:r>
            <a:endParaRPr kumimoji="0" lang="en-GB" sz="14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7" name="ZoneTexte 16"/>
          <p:cNvSpPr txBox="1"/>
          <p:nvPr/>
        </p:nvSpPr>
        <p:spPr>
          <a:xfrm>
            <a:off x="5060491" y="680218"/>
            <a:ext cx="982513" cy="500137"/>
          </a:xfrm>
          <a:prstGeom prst="rect">
            <a:avLst/>
          </a:prstGeom>
          <a:noFill/>
        </p:spPr>
        <p:txBody>
          <a:bodyPr wrap="none" lIns="68580" tIns="34290" rIns="68580" bIns="3429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A5356"/>
                </a:solidFill>
                <a:effectLst/>
                <a:uLnTx/>
                <a:uFillTx/>
                <a:latin typeface="Gill Sans MT"/>
                <a:ea typeface="+mn-ea"/>
                <a:cs typeface="+mn-cs"/>
              </a:rPr>
              <a:t>Y. Merrer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A5356"/>
                </a:solidFill>
                <a:effectLst/>
                <a:uLnTx/>
                <a:uFillTx/>
                <a:latin typeface="Gill Sans MT"/>
                <a:ea typeface="+mn-ea"/>
                <a:cs typeface="+mn-cs"/>
              </a:rPr>
              <a:t>P. Desrues</a:t>
            </a:r>
          </a:p>
        </p:txBody>
      </p:sp>
      <p:sp>
        <p:nvSpPr>
          <p:cNvPr id="18" name="ZoneTexte 17"/>
          <p:cNvSpPr txBox="1"/>
          <p:nvPr/>
        </p:nvSpPr>
        <p:spPr>
          <a:xfrm>
            <a:off x="1071538" y="4286262"/>
            <a:ext cx="514582" cy="284693"/>
          </a:xfrm>
          <a:prstGeom prst="rect">
            <a:avLst/>
          </a:prstGeom>
          <a:noFill/>
        </p:spPr>
        <p:txBody>
          <a:bodyPr wrap="square" lIns="68580" tIns="34290" rIns="68580" bIns="3429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a:ea typeface="+mn-ea"/>
                <a:cs typeface="+mn-cs"/>
              </a:rPr>
              <a:t>Li</a:t>
            </a:r>
            <a:r>
              <a:rPr kumimoji="0" lang="en-US" sz="1400" b="0" i="0" u="none" strike="noStrike" kern="1200" cap="none" spc="0" normalizeH="0" baseline="30000" noProof="0" dirty="0">
                <a:ln>
                  <a:noFill/>
                </a:ln>
                <a:solidFill>
                  <a:srgbClr val="000000"/>
                </a:solidFill>
                <a:effectLst/>
                <a:uLnTx/>
                <a:uFillTx/>
                <a:latin typeface="Gill Sans MT"/>
                <a:ea typeface="+mn-ea"/>
                <a:cs typeface="+mn-cs"/>
              </a:rPr>
              <a:t>1</a:t>
            </a:r>
            <a:r>
              <a:rPr kumimoji="0" lang="en-US" sz="1400" b="0" i="0" u="none" strike="noStrike" kern="1200" cap="none" spc="0" normalizeH="0" baseline="30000" noProof="0" dirty="0">
                <a:ln>
                  <a:noFill/>
                </a:ln>
                <a:solidFill>
                  <a:srgbClr val="000000"/>
                </a:solidFill>
                <a:effectLst/>
                <a:uLnTx/>
                <a:uFillTx/>
                <a:latin typeface="Comic Sans MS" pitchFamily="66" charset="0"/>
                <a:ea typeface="+mn-ea"/>
                <a:cs typeface="+mn-cs"/>
              </a:rPr>
              <a:t>+</a:t>
            </a:r>
            <a:endParaRPr kumimoji="0" lang="en-US" sz="1400" b="0" i="0" u="none" strike="noStrike" kern="1200" cap="none" spc="0" normalizeH="0" baseline="0" noProof="0" dirty="0">
              <a:ln>
                <a:noFill/>
              </a:ln>
              <a:solidFill>
                <a:srgbClr val="000000"/>
              </a:solidFill>
              <a:effectLst/>
              <a:uLnTx/>
              <a:uFillTx/>
              <a:latin typeface="Comic Sans MS" pitchFamily="66" charset="0"/>
              <a:ea typeface="+mn-ea"/>
              <a:cs typeface="+mn-cs"/>
            </a:endParaRPr>
          </a:p>
        </p:txBody>
      </p:sp>
      <p:sp>
        <p:nvSpPr>
          <p:cNvPr id="19" name="ZoneTexte 24"/>
          <p:cNvSpPr txBox="1">
            <a:spLocks noChangeArrowheads="1"/>
          </p:cNvSpPr>
          <p:nvPr/>
        </p:nvSpPr>
        <p:spPr bwMode="auto">
          <a:xfrm>
            <a:off x="1673679" y="619535"/>
            <a:ext cx="1082540" cy="284693"/>
          </a:xfrm>
          <a:prstGeom prst="rect">
            <a:avLst/>
          </a:prstGeom>
          <a:noFill/>
          <a:ln w="9525">
            <a:noFill/>
            <a:miter lim="800000"/>
            <a:headEnd/>
            <a:tailEnd/>
          </a:ln>
        </p:spPr>
        <p:txBody>
          <a:bodyPr wrap="none"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0F0"/>
                </a:solidFill>
                <a:effectLst/>
                <a:uLnTx/>
                <a:uFillTx/>
                <a:latin typeface="Calibri" pitchFamily="34" charset="0"/>
                <a:ea typeface="+mn-ea"/>
                <a:cs typeface="+mn-cs"/>
              </a:rPr>
              <a:t>DC segments</a:t>
            </a:r>
          </a:p>
        </p:txBody>
      </p:sp>
      <p:cxnSp>
        <p:nvCxnSpPr>
          <p:cNvPr id="20" name="Connecteur droit avec flèche 19"/>
          <p:cNvCxnSpPr>
            <a:endCxn id="13" idx="3"/>
          </p:cNvCxnSpPr>
          <p:nvPr/>
        </p:nvCxnSpPr>
        <p:spPr>
          <a:xfrm rot="10800000" flipV="1">
            <a:off x="1647797" y="958642"/>
            <a:ext cx="445319" cy="22065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rot="16200000" flipH="1">
            <a:off x="1385660" y="1671426"/>
            <a:ext cx="3184744" cy="1759176"/>
          </a:xfrm>
          <a:prstGeom prst="straightConnector1">
            <a:avLst/>
          </a:prstGeom>
          <a:ln w="381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Flèche droite 22"/>
          <p:cNvSpPr/>
          <p:nvPr/>
        </p:nvSpPr>
        <p:spPr>
          <a:xfrm rot="21166165">
            <a:off x="6294990" y="3741303"/>
            <a:ext cx="432048" cy="16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Gill Sans MT"/>
              <a:ea typeface="+mn-ea"/>
              <a:cs typeface="+mn-cs"/>
            </a:endParaRPr>
          </a:p>
        </p:txBody>
      </p:sp>
      <p:sp>
        <p:nvSpPr>
          <p:cNvPr id="24" name="ZoneTexte 23"/>
          <p:cNvSpPr txBox="1"/>
          <p:nvPr/>
        </p:nvSpPr>
        <p:spPr>
          <a:xfrm>
            <a:off x="6786578" y="3571882"/>
            <a:ext cx="463910" cy="284693"/>
          </a:xfrm>
          <a:prstGeom prst="rect">
            <a:avLst/>
          </a:prstGeom>
          <a:noFill/>
        </p:spPr>
        <p:txBody>
          <a:bodyPr wrap="none" lIns="68580" tIns="34290" rIns="68580" bIns="3429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Gill Sans MT"/>
                <a:ea typeface="+mn-ea"/>
                <a:cs typeface="+mn-cs"/>
              </a:rPr>
              <a:t>MCP</a:t>
            </a:r>
          </a:p>
        </p:txBody>
      </p:sp>
      <p:sp>
        <p:nvSpPr>
          <p:cNvPr id="2" name="Okvir za tekst 1">
            <a:extLst>
              <a:ext uri="{FF2B5EF4-FFF2-40B4-BE49-F238E27FC236}">
                <a16:creationId xmlns:a16="http://schemas.microsoft.com/office/drawing/2014/main" xmlns="" id="{36683256-E2EF-4D52-9AE5-BFF6181B98DA}"/>
              </a:ext>
            </a:extLst>
          </p:cNvPr>
          <p:cNvSpPr txBox="1"/>
          <p:nvPr/>
        </p:nvSpPr>
        <p:spPr>
          <a:xfrm>
            <a:off x="6605809" y="4204535"/>
            <a:ext cx="1620187" cy="523220"/>
          </a:xfrm>
          <a:prstGeom prst="rect">
            <a:avLst/>
          </a:prstGeom>
          <a:noFill/>
          <a:ln>
            <a:solidFill>
              <a:srgbClr val="FF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r-Latn-RS" sz="1400" b="0" i="0" u="none" strike="noStrike" kern="1200" cap="none" spc="0" normalizeH="0" baseline="0" noProof="0" dirty="0">
                <a:ln>
                  <a:noFill/>
                </a:ln>
                <a:solidFill>
                  <a:srgbClr val="000000"/>
                </a:solidFill>
                <a:effectLst/>
                <a:uLnTx/>
                <a:uFillTx/>
                <a:latin typeface="Gill Sans MT"/>
                <a:ea typeface="+mn-ea"/>
                <a:cs typeface="+mn-cs"/>
              </a:rPr>
              <a:t>DC </a:t>
            </a:r>
            <a:r>
              <a:rPr kumimoji="0" lang="sr-Latn-RS" sz="1400" b="0" i="0" u="none" strike="noStrike" kern="1200" cap="none" spc="0" normalizeH="0" baseline="0" noProof="0" dirty="0" err="1">
                <a:ln>
                  <a:noFill/>
                </a:ln>
                <a:solidFill>
                  <a:srgbClr val="000000"/>
                </a:solidFill>
                <a:effectLst/>
                <a:uLnTx/>
                <a:uFillTx/>
                <a:latin typeface="Gill Sans MT"/>
                <a:ea typeface="+mn-ea"/>
                <a:cs typeface="+mn-cs"/>
              </a:rPr>
              <a:t>trapping</a:t>
            </a:r>
            <a:r>
              <a:rPr kumimoji="0" lang="sr-Latn-RS" sz="1400" b="0" i="0" u="none" strike="noStrike" kern="1200" cap="none" spc="0" normalizeH="0" baseline="0" noProof="0" dirty="0">
                <a:ln>
                  <a:noFill/>
                </a:ln>
                <a:solidFill>
                  <a:srgbClr val="000000"/>
                </a:solidFill>
                <a:effectLst/>
                <a:uLnTx/>
                <a:uFillTx/>
                <a:latin typeface="Gill Sans MT"/>
                <a:ea typeface="+mn-ea"/>
                <a:cs typeface="+mn-cs"/>
              </a:rPr>
              <a:t> „</a:t>
            </a:r>
            <a:r>
              <a:rPr kumimoji="0" lang="sr-Latn-RS" sz="1400" b="0" i="0" u="none" strike="noStrike" kern="1200" cap="none" spc="0" normalizeH="0" baseline="0" noProof="0" dirty="0" err="1">
                <a:ln>
                  <a:noFill/>
                </a:ln>
                <a:solidFill>
                  <a:srgbClr val="000000"/>
                </a:solidFill>
                <a:effectLst/>
                <a:uLnTx/>
                <a:uFillTx/>
                <a:latin typeface="Gill Sans MT"/>
                <a:ea typeface="+mn-ea"/>
                <a:cs typeface="+mn-cs"/>
              </a:rPr>
              <a:t>cross</a:t>
            </a:r>
            <a:r>
              <a:rPr kumimoji="0" lang="sr-Latn-RS" sz="1400" b="0" i="0" u="none" strike="noStrike" kern="1200" cap="none" spc="0" normalizeH="0" baseline="0" noProof="0" dirty="0">
                <a:ln>
                  <a:noFill/>
                </a:ln>
                <a:solidFill>
                  <a:srgbClr val="000000"/>
                </a:solidFill>
                <a:effectLst/>
                <a:uLnTx/>
                <a:uFillTx/>
                <a:latin typeface="Gill Sans MT"/>
                <a:ea typeface="+mn-ea"/>
                <a:cs typeface="+mn-cs"/>
              </a:rPr>
              <a:t>“ </a:t>
            </a:r>
            <a:r>
              <a:rPr kumimoji="0" lang="sr-Latn-RS" sz="1400" b="0" i="0" u="none" strike="noStrike" kern="1200" cap="none" spc="0" normalizeH="0" baseline="0" noProof="0" dirty="0" err="1">
                <a:ln>
                  <a:noFill/>
                </a:ln>
                <a:solidFill>
                  <a:srgbClr val="000000"/>
                </a:solidFill>
                <a:effectLst/>
                <a:uLnTx/>
                <a:uFillTx/>
                <a:latin typeface="Gill Sans MT"/>
                <a:ea typeface="+mn-ea"/>
                <a:cs typeface="+mn-cs"/>
              </a:rPr>
              <a:t>electrodes</a:t>
            </a:r>
            <a:endParaRPr kumimoji="0" lang="sr-Latn-RS" sz="1400" b="0"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26" name="Connecteur droit avec flèche 19">
            <a:extLst>
              <a:ext uri="{FF2B5EF4-FFF2-40B4-BE49-F238E27FC236}">
                <a16:creationId xmlns:a16="http://schemas.microsoft.com/office/drawing/2014/main" xmlns="" id="{507B55FB-3292-4388-B396-18FEE43E91F3}"/>
              </a:ext>
            </a:extLst>
          </p:cNvPr>
          <p:cNvCxnSpPr>
            <a:cxnSpLocks/>
            <a:stCxn id="2" idx="1"/>
          </p:cNvCxnSpPr>
          <p:nvPr/>
        </p:nvCxnSpPr>
        <p:spPr>
          <a:xfrm flipH="1" flipV="1">
            <a:off x="2538193" y="4316953"/>
            <a:ext cx="4067616" cy="149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19">
            <a:extLst>
              <a:ext uri="{FF2B5EF4-FFF2-40B4-BE49-F238E27FC236}">
                <a16:creationId xmlns:a16="http://schemas.microsoft.com/office/drawing/2014/main" xmlns="" id="{D27FC41C-4C1E-427B-9432-EB2B8B00C923}"/>
              </a:ext>
            </a:extLst>
          </p:cNvPr>
          <p:cNvCxnSpPr>
            <a:cxnSpLocks/>
          </p:cNvCxnSpPr>
          <p:nvPr/>
        </p:nvCxnSpPr>
        <p:spPr>
          <a:xfrm flipH="1" flipV="1">
            <a:off x="5657851" y="4241926"/>
            <a:ext cx="947956" cy="88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34" descr="Emi_00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96511" y="15551"/>
            <a:ext cx="978694" cy="544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64709" y="57067"/>
            <a:ext cx="9043795" cy="5054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1" name="Group 77"/>
          <p:cNvGrpSpPr>
            <a:grpSpLocks/>
          </p:cNvGrpSpPr>
          <p:nvPr/>
        </p:nvGrpSpPr>
        <p:grpSpPr bwMode="auto">
          <a:xfrm>
            <a:off x="207340" y="-11248"/>
            <a:ext cx="7812360" cy="4523019"/>
            <a:chOff x="113" y="1123"/>
            <a:chExt cx="5522" cy="3197"/>
          </a:xfrm>
        </p:grpSpPr>
        <p:pic>
          <p:nvPicPr>
            <p:cNvPr id="32" name="Picture 4" descr="Emi_032"/>
            <p:cNvPicPr>
              <a:picLocks noChangeAspect="1" noChangeArrowheads="1"/>
            </p:cNvPicPr>
            <p:nvPr/>
          </p:nvPicPr>
          <p:blipFill>
            <a:blip r:embed="rId5" cstate="print"/>
            <a:srcRect l="114"/>
            <a:stretch>
              <a:fillRect/>
            </a:stretch>
          </p:blipFill>
          <p:spPr bwMode="auto">
            <a:xfrm>
              <a:off x="793" y="1123"/>
              <a:ext cx="4446" cy="2475"/>
            </a:xfrm>
            <a:prstGeom prst="rect">
              <a:avLst/>
            </a:prstGeom>
            <a:noFill/>
            <a:ln w="9525">
              <a:noFill/>
              <a:miter lim="800000"/>
              <a:headEnd/>
              <a:tailEnd/>
            </a:ln>
          </p:spPr>
        </p:pic>
        <p:sp>
          <p:nvSpPr>
            <p:cNvPr id="33" name="Rectangle 79"/>
            <p:cNvSpPr>
              <a:spLocks noChangeArrowheads="1"/>
            </p:cNvSpPr>
            <p:nvPr/>
          </p:nvSpPr>
          <p:spPr bwMode="auto">
            <a:xfrm>
              <a:off x="748" y="2160"/>
              <a:ext cx="546" cy="231"/>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RF rods</a:t>
              </a:r>
              <a:endParaRPr kumimoji="0" lang="en-GB" sz="1400" b="0" i="1" u="none" strike="noStrike" kern="1200" cap="none" spc="0" normalizeH="0" baseline="0" noProof="0">
                <a:ln>
                  <a:noFill/>
                </a:ln>
                <a:solidFill>
                  <a:srgbClr val="008000"/>
                </a:solidFill>
                <a:effectLst/>
                <a:uLnTx/>
                <a:uFillTx/>
                <a:latin typeface="Calibri" pitchFamily="34" charset="0"/>
                <a:ea typeface="+mn-ea"/>
                <a:cs typeface="+mn-cs"/>
              </a:endParaRPr>
            </a:p>
          </p:txBody>
        </p:sp>
        <p:pic>
          <p:nvPicPr>
            <p:cNvPr id="34" name="Picture 7" descr="Emi_03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604" y="2853"/>
              <a:ext cx="1031" cy="1451"/>
            </a:xfrm>
            <a:prstGeom prst="rect">
              <a:avLst/>
            </a:prstGeom>
            <a:noFill/>
            <a:ln w="9525">
              <a:noFill/>
              <a:miter lim="800000"/>
              <a:headEnd/>
              <a:tailEnd/>
            </a:ln>
          </p:spPr>
        </p:pic>
        <p:pic>
          <p:nvPicPr>
            <p:cNvPr id="35" name="Picture 8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58" y="2899"/>
              <a:ext cx="1106" cy="1421"/>
            </a:xfrm>
            <a:prstGeom prst="rect">
              <a:avLst/>
            </a:prstGeom>
            <a:noFill/>
            <a:ln w="9525">
              <a:noFill/>
              <a:miter lim="800000"/>
              <a:headEnd/>
              <a:tailEnd/>
            </a:ln>
          </p:spPr>
        </p:pic>
        <p:sp>
          <p:nvSpPr>
            <p:cNvPr id="36" name="Rectangle 82"/>
            <p:cNvSpPr>
              <a:spLocks noChangeArrowheads="1"/>
            </p:cNvSpPr>
            <p:nvPr/>
          </p:nvSpPr>
          <p:spPr bwMode="auto">
            <a:xfrm>
              <a:off x="113" y="2527"/>
              <a:ext cx="717" cy="404"/>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Entrance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electrodes</a:t>
              </a:r>
              <a:endParaRPr kumimoji="0" lang="en-GB" sz="1400" b="0" i="1" u="none" strike="noStrike" kern="1200" cap="none" spc="0" normalizeH="0" baseline="0" noProof="0">
                <a:ln>
                  <a:noFill/>
                </a:ln>
                <a:solidFill>
                  <a:srgbClr val="008000"/>
                </a:solidFill>
                <a:effectLst/>
                <a:uLnTx/>
                <a:uFillTx/>
                <a:latin typeface="Calibri" pitchFamily="34" charset="0"/>
                <a:ea typeface="+mn-ea"/>
                <a:cs typeface="+mn-cs"/>
              </a:endParaRPr>
            </a:p>
          </p:txBody>
        </p:sp>
        <p:sp>
          <p:nvSpPr>
            <p:cNvPr id="37" name="Rectangle 83"/>
            <p:cNvSpPr>
              <a:spLocks noChangeArrowheads="1"/>
            </p:cNvSpPr>
            <p:nvPr/>
          </p:nvSpPr>
          <p:spPr bwMode="auto">
            <a:xfrm>
              <a:off x="4839" y="2527"/>
              <a:ext cx="717" cy="404"/>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Exit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electrodes</a:t>
              </a:r>
              <a:endParaRPr kumimoji="0" lang="en-GB" sz="1400" b="0" i="1" u="none" strike="noStrike" kern="1200" cap="none" spc="0" normalizeH="0" baseline="0" noProof="0">
                <a:ln>
                  <a:noFill/>
                </a:ln>
                <a:solidFill>
                  <a:srgbClr val="008000"/>
                </a:solidFill>
                <a:effectLst/>
                <a:uLnTx/>
                <a:uFillTx/>
                <a:latin typeface="Calibri" pitchFamily="34" charset="0"/>
                <a:ea typeface="+mn-ea"/>
                <a:cs typeface="+mn-cs"/>
              </a:endParaRPr>
            </a:p>
          </p:txBody>
        </p:sp>
        <p:sp>
          <p:nvSpPr>
            <p:cNvPr id="38" name="Rectangle 84"/>
            <p:cNvSpPr>
              <a:spLocks noChangeArrowheads="1"/>
            </p:cNvSpPr>
            <p:nvPr/>
          </p:nvSpPr>
          <p:spPr bwMode="auto">
            <a:xfrm>
              <a:off x="1780" y="3339"/>
              <a:ext cx="873" cy="231"/>
            </a:xfrm>
            <a:prstGeom prst="rect">
              <a:avLst/>
            </a:prstGeom>
            <a:noFill/>
            <a:ln w="9525">
              <a:noFill/>
              <a:miter lim="800000"/>
              <a:headEnd/>
              <a:tailEnd/>
            </a:ln>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8000"/>
                  </a:solidFill>
                  <a:effectLst/>
                  <a:uLnTx/>
                  <a:uFillTx/>
                  <a:latin typeface="Calibri" pitchFamily="34" charset="0"/>
                  <a:ea typeface="+mn-ea"/>
                  <a:cs typeface="+mn-cs"/>
                </a:rPr>
                <a:t>DC segments</a:t>
              </a:r>
              <a:endParaRPr kumimoji="0" lang="en-GB" sz="1400" b="0" i="1" u="none" strike="noStrike" kern="1200" cap="none" spc="0" normalizeH="0" baseline="0" noProof="0">
                <a:ln>
                  <a:noFill/>
                </a:ln>
                <a:solidFill>
                  <a:srgbClr val="008000"/>
                </a:solidFill>
                <a:effectLst/>
                <a:uLnTx/>
                <a:uFillTx/>
                <a:latin typeface="Calibri" pitchFamily="34" charset="0"/>
                <a:ea typeface="+mn-ea"/>
                <a:cs typeface="+mn-cs"/>
              </a:endParaRPr>
            </a:p>
          </p:txBody>
        </p:sp>
        <p:sp>
          <p:nvSpPr>
            <p:cNvPr id="39" name="Line 85"/>
            <p:cNvSpPr>
              <a:spLocks noChangeShapeType="1"/>
            </p:cNvSpPr>
            <p:nvPr/>
          </p:nvSpPr>
          <p:spPr bwMode="auto">
            <a:xfrm>
              <a:off x="1429" y="3022"/>
              <a:ext cx="362" cy="363"/>
            </a:xfrm>
            <a:prstGeom prst="line">
              <a:avLst/>
            </a:prstGeom>
            <a:noFill/>
            <a:ln w="9525">
              <a:solidFill>
                <a:schemeClr val="tx1"/>
              </a:solidFill>
              <a:prstDash val="dash"/>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ill Sans MT"/>
                <a:ea typeface="+mn-ea"/>
                <a:cs typeface="+mn-cs"/>
              </a:endParaRPr>
            </a:p>
          </p:txBody>
        </p:sp>
        <p:sp>
          <p:nvSpPr>
            <p:cNvPr id="40" name="Line 86"/>
            <p:cNvSpPr>
              <a:spLocks noChangeShapeType="1"/>
            </p:cNvSpPr>
            <p:nvPr/>
          </p:nvSpPr>
          <p:spPr bwMode="auto">
            <a:xfrm>
              <a:off x="1680" y="2673"/>
              <a:ext cx="181" cy="680"/>
            </a:xfrm>
            <a:prstGeom prst="line">
              <a:avLst/>
            </a:prstGeom>
            <a:noFill/>
            <a:ln w="9525">
              <a:solidFill>
                <a:schemeClr val="tx1"/>
              </a:solidFill>
              <a:prstDash val="dash"/>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ill Sans MT"/>
                <a:ea typeface="+mn-ea"/>
                <a:cs typeface="+mn-cs"/>
              </a:endParaRPr>
            </a:p>
          </p:txBody>
        </p:sp>
      </p:grpSp>
      <p:pic>
        <p:nvPicPr>
          <p:cNvPr id="43" name="Image 42"/>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640965" y="2995630"/>
            <a:ext cx="2863067" cy="1788851"/>
          </a:xfrm>
          <a:prstGeom prst="rect">
            <a:avLst/>
          </a:prstGeom>
          <a:noFill/>
          <a:ln>
            <a:noFill/>
          </a:ln>
        </p:spPr>
      </p:pic>
    </p:spTree>
    <p:extLst>
      <p:ext uri="{BB962C8B-B14F-4D97-AF65-F5344CB8AC3E}">
        <p14:creationId xmlns:p14="http://schemas.microsoft.com/office/powerpoint/2010/main" xmlns="" val="13393389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661322" y="4780151"/>
            <a:ext cx="274320" cy="27432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Gill Sans MT"/>
                <a:ea typeface="+mn-ea"/>
                <a:cs typeface="+mn-cs"/>
              </a:rPr>
              <a:t>5</a:t>
            </a:r>
          </a:p>
        </p:txBody>
      </p:sp>
      <p:pic>
        <p:nvPicPr>
          <p:cNvPr id="7" name="Image 6"/>
          <p:cNvPicPr/>
          <p:nvPr/>
        </p:nvPicPr>
        <p:blipFill>
          <a:blip r:embed="rId2" cstate="print">
            <a:extLst>
              <a:ext uri="{28A0092B-C50C-407E-A947-70E740481C1C}">
                <a14:useLocalDpi xmlns:a14="http://schemas.microsoft.com/office/drawing/2010/main" xmlns="" val="0"/>
              </a:ext>
            </a:extLst>
          </a:blip>
          <a:stretch>
            <a:fillRect/>
          </a:stretch>
        </p:blipFill>
        <p:spPr>
          <a:xfrm>
            <a:off x="107504" y="3073331"/>
            <a:ext cx="2752122" cy="1800200"/>
          </a:xfrm>
          <a:prstGeom prst="rect">
            <a:avLst/>
          </a:prstGeom>
        </p:spPr>
      </p:pic>
      <p:pic>
        <p:nvPicPr>
          <p:cNvPr id="9" name="Picture 8" descr="G:\EMILIE\D6_Dossier_Images_Photos\Images\Emi_08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7824" y="2642297"/>
            <a:ext cx="1665767" cy="241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4" descr="G:\EMILIE\D6_Dossier_Images_Photos\Images\Emi_06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2475" y="1269414"/>
            <a:ext cx="1728192" cy="1068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245898" y="3398"/>
            <a:ext cx="3012363" cy="52322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0000"/>
                </a:solidFill>
                <a:effectLst/>
                <a:uLnTx/>
                <a:uFillTx/>
                <a:latin typeface="Gill Sans MT"/>
                <a:ea typeface="+mn-ea"/>
                <a:cs typeface="+mn-cs"/>
              </a:rPr>
              <a:t>Experimental</a:t>
            </a:r>
            <a:r>
              <a:rPr kumimoji="0" lang="fr-FR" sz="2800" b="0" i="0" u="none" strike="noStrike" kern="1200" cap="none" spc="0" normalizeH="0" baseline="0" noProof="0" dirty="0">
                <a:ln>
                  <a:noFill/>
                </a:ln>
                <a:solidFill>
                  <a:srgbClr val="000000"/>
                </a:solidFill>
                <a:effectLst/>
                <a:uLnTx/>
                <a:uFillTx/>
                <a:latin typeface="Gill Sans MT"/>
                <a:ea typeface="+mn-ea"/>
                <a:cs typeface="+mn-cs"/>
              </a:rPr>
              <a:t> Setup</a:t>
            </a:r>
          </a:p>
        </p:txBody>
      </p:sp>
      <p:sp>
        <p:nvSpPr>
          <p:cNvPr id="14" name="ZoneTexte 13"/>
          <p:cNvSpPr txBox="1"/>
          <p:nvPr/>
        </p:nvSpPr>
        <p:spPr>
          <a:xfrm>
            <a:off x="269522" y="2427734"/>
            <a:ext cx="1836204"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000000"/>
                </a:solidFill>
                <a:effectLst/>
                <a:uLnTx/>
                <a:uFillTx/>
                <a:latin typeface="Gill Sans MT"/>
                <a:ea typeface="+mn-ea"/>
                <a:cs typeface="+mn-cs"/>
              </a:rPr>
              <a:t>Emilie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debuncher</a:t>
            </a:r>
            <a:r>
              <a:rPr kumimoji="0" lang="fr-FR" sz="1050" b="1" i="0" u="none" strike="noStrike" kern="1200" cap="none" spc="0" normalizeH="0" baseline="0" noProof="0" dirty="0">
                <a:ln>
                  <a:noFill/>
                </a:ln>
                <a:solidFill>
                  <a:srgbClr val="000000"/>
                </a:solidFill>
                <a:effectLst/>
                <a:uLnTx/>
                <a:uFillTx/>
                <a:latin typeface="Gill Sans MT"/>
                <a:ea typeface="+mn-ea"/>
                <a:cs typeface="+mn-cs"/>
              </a:rPr>
              <a:t> on the adaptation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flange</a:t>
            </a:r>
            <a:r>
              <a:rPr kumimoji="0" lang="fr-FR" sz="1050" b="1" i="0" u="none" strike="noStrike" kern="1200" cap="none" spc="0" normalizeH="0" baseline="0" noProof="0" dirty="0">
                <a:ln>
                  <a:noFill/>
                </a:ln>
                <a:solidFill>
                  <a:srgbClr val="000000"/>
                </a:solidFill>
                <a:effectLst/>
                <a:uLnTx/>
                <a:uFillTx/>
                <a:latin typeface="Gill Sans MT"/>
                <a:ea typeface="+mn-ea"/>
                <a:cs typeface="+mn-cs"/>
              </a:rPr>
              <a:t> </a:t>
            </a:r>
          </a:p>
        </p:txBody>
      </p:sp>
      <p:sp>
        <p:nvSpPr>
          <p:cNvPr id="15" name="Rectangle 14"/>
          <p:cNvSpPr/>
          <p:nvPr/>
        </p:nvSpPr>
        <p:spPr>
          <a:xfrm>
            <a:off x="0" y="914375"/>
            <a:ext cx="2987824" cy="414009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Gill Sans MT"/>
              <a:ea typeface="+mn-ea"/>
              <a:cs typeface="+mn-cs"/>
            </a:endParaRPr>
          </a:p>
        </p:txBody>
      </p:sp>
      <p:sp>
        <p:nvSpPr>
          <p:cNvPr id="16" name="ZoneTexte 15"/>
          <p:cNvSpPr txBox="1"/>
          <p:nvPr/>
        </p:nvSpPr>
        <p:spPr>
          <a:xfrm>
            <a:off x="2838666" y="2226799"/>
            <a:ext cx="1688464"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000000"/>
                </a:solidFill>
                <a:effectLst/>
                <a:uLnTx/>
                <a:uFillTx/>
                <a:latin typeface="Gill Sans MT"/>
                <a:ea typeface="+mn-ea"/>
                <a:cs typeface="+mn-cs"/>
              </a:rPr>
              <a:t>Emilie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debuncher</a:t>
            </a:r>
            <a:r>
              <a:rPr kumimoji="0" lang="fr-FR" sz="1050" b="1" i="0" u="none" strike="noStrike" kern="1200" cap="none" spc="0" normalizeH="0" baseline="0" noProof="0" dirty="0">
                <a:ln>
                  <a:noFill/>
                </a:ln>
                <a:solidFill>
                  <a:srgbClr val="000000"/>
                </a:solidFill>
                <a:effectLst/>
                <a:uLnTx/>
                <a:uFillTx/>
                <a:latin typeface="Gill Sans MT"/>
                <a:ea typeface="+mn-ea"/>
                <a:cs typeface="+mn-cs"/>
              </a:rPr>
              <a:t> on the test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bench</a:t>
            </a:r>
            <a:endParaRPr kumimoji="0" lang="fr-FR" sz="1050" b="1"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19" name="Connecteur droit avec flèche 18"/>
          <p:cNvCxnSpPr/>
          <p:nvPr/>
        </p:nvCxnSpPr>
        <p:spPr>
          <a:xfrm>
            <a:off x="1863140" y="2045859"/>
            <a:ext cx="1957567" cy="138998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Espace réservé de la date 1"/>
          <p:cNvSpPr>
            <a:spLocks noGrp="1"/>
          </p:cNvSpPr>
          <p:nvPr>
            <p:ph type="dt" sz="half" idx="10"/>
          </p:nvPr>
        </p:nvSpPr>
        <p:spPr>
          <a:xfrm>
            <a:off x="6300192" y="4781365"/>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117796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355726"/>
            <a:ext cx="6244158" cy="685800"/>
          </a:xfrm>
        </p:spPr>
        <p:txBody>
          <a:bodyPr>
            <a:noAutofit/>
          </a:bodyPr>
          <a:lstStyle/>
          <a:p>
            <a:r>
              <a:rPr lang="en-GB" sz="4000" dirty="0"/>
              <a:t>EBIS activities at </a:t>
            </a:r>
            <a:r>
              <a:rPr lang="en-GB" sz="4000" dirty="0" smtClean="0"/>
              <a:t>CERN</a:t>
            </a:r>
            <a:endParaRPr lang="en-GB" sz="400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3</a:t>
            </a:fld>
            <a:endParaRPr lang="en-US"/>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115050" y="636409"/>
            <a:ext cx="1427879" cy="5331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3771901" y="628650"/>
            <a:ext cx="1444838" cy="57432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2795912" y="636409"/>
            <a:ext cx="866127" cy="57597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312893" y="628651"/>
            <a:ext cx="584707" cy="583733"/>
          </a:xfrm>
          <a:prstGeom prst="rect">
            <a:avLst/>
          </a:prstGeom>
        </p:spPr>
      </p:pic>
      <p:sp>
        <p:nvSpPr>
          <p:cNvPr id="10" name="Subtitle 2"/>
          <p:cNvSpPr>
            <a:spLocks noGrp="1"/>
          </p:cNvSpPr>
          <p:nvPr>
            <p:ph type="subTitle" idx="1"/>
          </p:nvPr>
        </p:nvSpPr>
        <p:spPr>
          <a:xfrm>
            <a:off x="611560" y="3219822"/>
            <a:ext cx="5688632" cy="800100"/>
          </a:xfrm>
        </p:spPr>
        <p:txBody>
          <a:bodyPr/>
          <a:lstStyle/>
          <a:p>
            <a:r>
              <a:rPr lang="en-US"/>
              <a:t>F. Wenander for the CERN EBIS team</a:t>
            </a:r>
            <a:endParaRPr lang="fr-FR" dirty="0"/>
          </a:p>
        </p:txBody>
      </p:sp>
    </p:spTree>
    <p:extLst>
      <p:ext uri="{BB962C8B-B14F-4D97-AF65-F5344CB8AC3E}">
        <p14:creationId xmlns:p14="http://schemas.microsoft.com/office/powerpoint/2010/main" xmlns="" val="17837860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661322" y="4780151"/>
            <a:ext cx="274320" cy="27432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Gill Sans MT"/>
                <a:ea typeface="+mn-ea"/>
                <a:cs typeface="+mn-cs"/>
              </a:rPr>
              <a:t>5</a:t>
            </a:r>
          </a:p>
        </p:txBody>
      </p:sp>
      <p:pic>
        <p:nvPicPr>
          <p:cNvPr id="5" name="Image 4"/>
          <p:cNvPicPr/>
          <p:nvPr/>
        </p:nvPicPr>
        <p:blipFill>
          <a:blip r:embed="rId2" cstate="print">
            <a:extLst>
              <a:ext uri="{28A0092B-C50C-407E-A947-70E740481C1C}">
                <a14:useLocalDpi xmlns:a14="http://schemas.microsoft.com/office/drawing/2010/main" xmlns="" val="0"/>
              </a:ext>
            </a:extLst>
          </a:blip>
          <a:stretch>
            <a:fillRect/>
          </a:stretch>
        </p:blipFill>
        <p:spPr>
          <a:xfrm>
            <a:off x="4885728" y="114563"/>
            <a:ext cx="4053566" cy="2112236"/>
          </a:xfrm>
          <a:prstGeom prst="rect">
            <a:avLst/>
          </a:prstGeom>
        </p:spPr>
      </p:pic>
      <p:pic>
        <p:nvPicPr>
          <p:cNvPr id="7" name="Image 6"/>
          <p:cNvPicPr/>
          <p:nvPr/>
        </p:nvPicPr>
        <p:blipFill>
          <a:blip r:embed="rId3" cstate="print">
            <a:extLst>
              <a:ext uri="{28A0092B-C50C-407E-A947-70E740481C1C}">
                <a14:useLocalDpi xmlns:a14="http://schemas.microsoft.com/office/drawing/2010/main" xmlns="" val="0"/>
              </a:ext>
            </a:extLst>
          </a:blip>
          <a:stretch>
            <a:fillRect/>
          </a:stretch>
        </p:blipFill>
        <p:spPr>
          <a:xfrm>
            <a:off x="107504" y="3073331"/>
            <a:ext cx="2752122" cy="1800200"/>
          </a:xfrm>
          <a:prstGeom prst="rect">
            <a:avLst/>
          </a:prstGeom>
        </p:spPr>
      </p:pic>
      <p:pic>
        <p:nvPicPr>
          <p:cNvPr id="9" name="Picture 8" descr="G:\EMILIE\D6_Dossier_Images_Photos\Images\Emi_08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87824" y="2642297"/>
            <a:ext cx="1665767" cy="241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p:cNvPicPr>
            <a:picLocks noChangeAspect="1" noChangeArrowheads="1"/>
          </p:cNvPicPr>
          <p:nvPr/>
        </p:nvPicPr>
        <p:blipFill>
          <a:blip r:embed="rId5"/>
          <a:srcRect/>
          <a:stretch>
            <a:fillRect/>
          </a:stretch>
        </p:blipFill>
        <p:spPr bwMode="auto">
          <a:xfrm>
            <a:off x="5627431" y="2843232"/>
            <a:ext cx="2570159" cy="1926645"/>
          </a:xfrm>
          <a:prstGeom prst="rect">
            <a:avLst/>
          </a:prstGeom>
          <a:noFill/>
          <a:ln w="9525">
            <a:noFill/>
            <a:miter lim="800000"/>
            <a:headEnd/>
            <a:tailEnd/>
          </a:ln>
          <a:effectLst/>
        </p:spPr>
      </p:pic>
      <p:pic>
        <p:nvPicPr>
          <p:cNvPr id="11" name="Picture 14" descr="G:\EMILIE\D6_Dossier_Images_Photos\Images\Emi_06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2475" y="1269414"/>
            <a:ext cx="1728192" cy="1068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245898" y="3398"/>
            <a:ext cx="3012363" cy="52322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0000"/>
                </a:solidFill>
                <a:effectLst/>
                <a:uLnTx/>
                <a:uFillTx/>
                <a:latin typeface="Gill Sans MT"/>
                <a:ea typeface="+mn-ea"/>
                <a:cs typeface="+mn-cs"/>
              </a:rPr>
              <a:t>Experimental</a:t>
            </a:r>
            <a:r>
              <a:rPr kumimoji="0" lang="fr-FR" sz="2800" b="0" i="0" u="none" strike="noStrike" kern="1200" cap="none" spc="0" normalizeH="0" baseline="0" noProof="0" dirty="0">
                <a:ln>
                  <a:noFill/>
                </a:ln>
                <a:solidFill>
                  <a:srgbClr val="000000"/>
                </a:solidFill>
                <a:effectLst/>
                <a:uLnTx/>
                <a:uFillTx/>
                <a:latin typeface="Gill Sans MT"/>
                <a:ea typeface="+mn-ea"/>
                <a:cs typeface="+mn-cs"/>
              </a:rPr>
              <a:t> Setup</a:t>
            </a:r>
          </a:p>
        </p:txBody>
      </p:sp>
      <p:sp>
        <p:nvSpPr>
          <p:cNvPr id="14" name="ZoneTexte 13"/>
          <p:cNvSpPr txBox="1"/>
          <p:nvPr/>
        </p:nvSpPr>
        <p:spPr>
          <a:xfrm>
            <a:off x="269522" y="2427734"/>
            <a:ext cx="1836204"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000000"/>
                </a:solidFill>
                <a:effectLst/>
                <a:uLnTx/>
                <a:uFillTx/>
                <a:latin typeface="Gill Sans MT"/>
                <a:ea typeface="+mn-ea"/>
                <a:cs typeface="+mn-cs"/>
              </a:rPr>
              <a:t>Emilie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debuncher</a:t>
            </a:r>
            <a:r>
              <a:rPr kumimoji="0" lang="fr-FR" sz="1050" b="1" i="0" u="none" strike="noStrike" kern="1200" cap="none" spc="0" normalizeH="0" baseline="0" noProof="0" dirty="0">
                <a:ln>
                  <a:noFill/>
                </a:ln>
                <a:solidFill>
                  <a:srgbClr val="000000"/>
                </a:solidFill>
                <a:effectLst/>
                <a:uLnTx/>
                <a:uFillTx/>
                <a:latin typeface="Gill Sans MT"/>
                <a:ea typeface="+mn-ea"/>
                <a:cs typeface="+mn-cs"/>
              </a:rPr>
              <a:t> on the adaptation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flange</a:t>
            </a:r>
            <a:r>
              <a:rPr kumimoji="0" lang="fr-FR" sz="1050" b="1" i="0" u="none" strike="noStrike" kern="1200" cap="none" spc="0" normalizeH="0" baseline="0" noProof="0" dirty="0">
                <a:ln>
                  <a:noFill/>
                </a:ln>
                <a:solidFill>
                  <a:srgbClr val="000000"/>
                </a:solidFill>
                <a:effectLst/>
                <a:uLnTx/>
                <a:uFillTx/>
                <a:latin typeface="Gill Sans MT"/>
                <a:ea typeface="+mn-ea"/>
                <a:cs typeface="+mn-cs"/>
              </a:rPr>
              <a:t> </a:t>
            </a:r>
          </a:p>
        </p:txBody>
      </p:sp>
      <p:sp>
        <p:nvSpPr>
          <p:cNvPr id="15" name="Rectangle 14"/>
          <p:cNvSpPr/>
          <p:nvPr/>
        </p:nvSpPr>
        <p:spPr>
          <a:xfrm>
            <a:off x="0" y="914375"/>
            <a:ext cx="2987824" cy="414009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Gill Sans MT"/>
              <a:ea typeface="+mn-ea"/>
              <a:cs typeface="+mn-cs"/>
            </a:endParaRPr>
          </a:p>
        </p:txBody>
      </p:sp>
      <p:sp>
        <p:nvSpPr>
          <p:cNvPr id="16" name="ZoneTexte 15"/>
          <p:cNvSpPr txBox="1"/>
          <p:nvPr/>
        </p:nvSpPr>
        <p:spPr>
          <a:xfrm>
            <a:off x="2838666" y="2226799"/>
            <a:ext cx="1688464"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000000"/>
                </a:solidFill>
                <a:effectLst/>
                <a:uLnTx/>
                <a:uFillTx/>
                <a:latin typeface="Gill Sans MT"/>
                <a:ea typeface="+mn-ea"/>
                <a:cs typeface="+mn-cs"/>
              </a:rPr>
              <a:t>Emilie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debuncher</a:t>
            </a:r>
            <a:r>
              <a:rPr kumimoji="0" lang="fr-FR" sz="1050" b="1" i="0" u="none" strike="noStrike" kern="1200" cap="none" spc="0" normalizeH="0" baseline="0" noProof="0" dirty="0">
                <a:ln>
                  <a:noFill/>
                </a:ln>
                <a:solidFill>
                  <a:srgbClr val="000000"/>
                </a:solidFill>
                <a:effectLst/>
                <a:uLnTx/>
                <a:uFillTx/>
                <a:latin typeface="Gill Sans MT"/>
                <a:ea typeface="+mn-ea"/>
                <a:cs typeface="+mn-cs"/>
              </a:rPr>
              <a:t> on the test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bench</a:t>
            </a:r>
            <a:endParaRPr kumimoji="0" lang="fr-FR" sz="105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7" name="ZoneTexte 16"/>
          <p:cNvSpPr txBox="1"/>
          <p:nvPr/>
        </p:nvSpPr>
        <p:spPr>
          <a:xfrm>
            <a:off x="5083286" y="2453630"/>
            <a:ext cx="395321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000000"/>
                </a:solidFill>
                <a:effectLst/>
                <a:uLnTx/>
                <a:uFillTx/>
                <a:latin typeface="Gill Sans MT"/>
                <a:ea typeface="+mn-ea"/>
                <a:cs typeface="+mn-cs"/>
              </a:rPr>
              <a:t>SPIRAL2 high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intensity</a:t>
            </a:r>
            <a:r>
              <a:rPr kumimoji="0" lang="fr-FR" sz="1050" b="1" i="0" u="none" strike="noStrike" kern="1200" cap="none" spc="0" normalizeH="0" baseline="0" noProof="0" dirty="0">
                <a:ln>
                  <a:noFill/>
                </a:ln>
                <a:solidFill>
                  <a:srgbClr val="000000"/>
                </a:solidFill>
                <a:effectLst/>
                <a:uLnTx/>
                <a:uFillTx/>
                <a:latin typeface="Gill Sans MT"/>
                <a:ea typeface="+mn-ea"/>
                <a:cs typeface="+mn-cs"/>
              </a:rPr>
              <a:t> RFQ cooler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demonstrator</a:t>
            </a:r>
            <a:r>
              <a:rPr kumimoji="0" lang="fr-FR" sz="1050" b="1" i="0" u="none" strike="noStrike" kern="1200" cap="none" spc="0" normalizeH="0" baseline="0" noProof="0" dirty="0">
                <a:ln>
                  <a:noFill/>
                </a:ln>
                <a:solidFill>
                  <a:srgbClr val="000000"/>
                </a:solidFill>
                <a:effectLst/>
                <a:uLnTx/>
                <a:uFillTx/>
                <a:latin typeface="Gill Sans MT"/>
                <a:ea typeface="+mn-ea"/>
                <a:cs typeface="+mn-cs"/>
              </a:rPr>
              <a:t>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SHIRaC</a:t>
            </a:r>
            <a:r>
              <a:rPr kumimoji="0" lang="fr-FR" sz="1050" b="1" i="0" u="none" strike="noStrike" kern="1200" cap="none" spc="0" normalizeH="0" baseline="0" noProof="0" dirty="0">
                <a:ln>
                  <a:noFill/>
                </a:ln>
                <a:solidFill>
                  <a:srgbClr val="000000"/>
                </a:solidFill>
                <a:effectLst/>
                <a:uLnTx/>
                <a:uFillTx/>
                <a:latin typeface="Gill Sans MT"/>
                <a:ea typeface="+mn-ea"/>
                <a:cs typeface="+mn-cs"/>
              </a:rPr>
              <a:t>) </a:t>
            </a:r>
            <a:r>
              <a:rPr kumimoji="0" lang="fr-FR" sz="1050" b="1" i="0" u="none" strike="noStrike" kern="1200" cap="none" spc="0" normalizeH="0" baseline="0" noProof="0" dirty="0" err="1">
                <a:ln>
                  <a:noFill/>
                </a:ln>
                <a:solidFill>
                  <a:srgbClr val="000000"/>
                </a:solidFill>
                <a:effectLst/>
                <a:uLnTx/>
                <a:uFillTx/>
                <a:latin typeface="Gill Sans MT"/>
                <a:ea typeface="+mn-ea"/>
                <a:cs typeface="+mn-cs"/>
              </a:rPr>
              <a:t>at</a:t>
            </a:r>
            <a:r>
              <a:rPr kumimoji="0" lang="fr-FR" sz="1050" b="1" i="0" u="none" strike="noStrike" kern="1200" cap="none" spc="0" normalizeH="0" baseline="0" noProof="0" dirty="0">
                <a:ln>
                  <a:noFill/>
                </a:ln>
                <a:solidFill>
                  <a:srgbClr val="000000"/>
                </a:solidFill>
                <a:effectLst/>
                <a:uLnTx/>
                <a:uFillTx/>
                <a:latin typeface="Gill Sans MT"/>
                <a:ea typeface="+mn-ea"/>
                <a:cs typeface="+mn-cs"/>
              </a:rPr>
              <a:t> LPC CAEN</a:t>
            </a:r>
          </a:p>
        </p:txBody>
      </p:sp>
      <p:cxnSp>
        <p:nvCxnSpPr>
          <p:cNvPr id="19" name="Connecteur droit avec flèche 18"/>
          <p:cNvCxnSpPr/>
          <p:nvPr/>
        </p:nvCxnSpPr>
        <p:spPr>
          <a:xfrm>
            <a:off x="1863140" y="2045859"/>
            <a:ext cx="1957567" cy="138998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885728" y="114563"/>
            <a:ext cx="4150768" cy="4681260"/>
          </a:xfrm>
          <a:prstGeom prst="rect">
            <a:avLst/>
          </a:prstGeom>
          <a:noFill/>
          <a:ln w="2857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Gill Sans MT"/>
              <a:ea typeface="+mn-ea"/>
              <a:cs typeface="+mn-cs"/>
            </a:endParaRPr>
          </a:p>
        </p:txBody>
      </p:sp>
      <p:cxnSp>
        <p:nvCxnSpPr>
          <p:cNvPr id="24" name="Connecteur droit avec flèche 23"/>
          <p:cNvCxnSpPr/>
          <p:nvPr/>
        </p:nvCxnSpPr>
        <p:spPr>
          <a:xfrm flipV="1">
            <a:off x="4364852" y="1269414"/>
            <a:ext cx="2367388" cy="2394719"/>
          </a:xfrm>
          <a:prstGeom prst="straightConnector1">
            <a:avLst/>
          </a:prstGeom>
          <a:ln w="28575">
            <a:solidFill>
              <a:srgbClr val="4F81BD"/>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5508104" y="3435846"/>
            <a:ext cx="288032" cy="2282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7641415" y="3420378"/>
            <a:ext cx="693652" cy="2437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8307954" y="3233704"/>
            <a:ext cx="604012"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Gill Sans MT"/>
                <a:ea typeface="+mn-ea"/>
                <a:cs typeface="+mn-cs"/>
              </a:rPr>
              <a:t>source</a:t>
            </a:r>
          </a:p>
        </p:txBody>
      </p:sp>
      <p:sp>
        <p:nvSpPr>
          <p:cNvPr id="32" name="ZoneTexte 31"/>
          <p:cNvSpPr txBox="1"/>
          <p:nvPr/>
        </p:nvSpPr>
        <p:spPr>
          <a:xfrm>
            <a:off x="5082584" y="3192870"/>
            <a:ext cx="492443"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Gill Sans MT"/>
                <a:ea typeface="+mn-ea"/>
                <a:cs typeface="+mn-cs"/>
              </a:rPr>
              <a:t>MCP</a:t>
            </a:r>
          </a:p>
        </p:txBody>
      </p:sp>
      <p:sp>
        <p:nvSpPr>
          <p:cNvPr id="21" name="Espace réservé de la date 1"/>
          <p:cNvSpPr>
            <a:spLocks noGrp="1"/>
          </p:cNvSpPr>
          <p:nvPr>
            <p:ph type="dt" sz="half" idx="10"/>
          </p:nvPr>
        </p:nvSpPr>
        <p:spPr>
          <a:xfrm>
            <a:off x="6294801" y="4779678"/>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38201545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12" name="ZoneTexte 11"/>
          <p:cNvSpPr txBox="1"/>
          <p:nvPr/>
        </p:nvSpPr>
        <p:spPr>
          <a:xfrm>
            <a:off x="683568" y="545500"/>
            <a:ext cx="7992888"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B050"/>
                </a:solidFill>
                <a:effectLst/>
                <a:uLnTx/>
                <a:uFillTx/>
                <a:latin typeface="Gill Sans MT"/>
                <a:ea typeface="+mn-ea"/>
                <a:cs typeface="+mn-cs"/>
              </a:rPr>
              <a:t>The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idea</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is</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to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apply</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potential</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function</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which</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make</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uniform</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extraction of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given</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energy</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density</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distribution</a:t>
            </a:r>
          </a:p>
        </p:txBody>
      </p:sp>
      <p:pic>
        <p:nvPicPr>
          <p:cNvPr id="16" name="Image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97264" y="1020859"/>
            <a:ext cx="2155234" cy="1213513"/>
          </a:xfrm>
          <a:prstGeom prst="rect">
            <a:avLst/>
          </a:prstGeom>
        </p:spPr>
      </p:pic>
      <p:sp>
        <p:nvSpPr>
          <p:cNvPr id="17" name="ZoneTexte 16"/>
          <p:cNvSpPr txBox="1"/>
          <p:nvPr/>
        </p:nvSpPr>
        <p:spPr>
          <a:xfrm>
            <a:off x="2467177" y="2184128"/>
            <a:ext cx="238398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Ramp</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potential</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applied</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to all segments</a:t>
            </a:r>
          </a:p>
        </p:txBody>
      </p:sp>
      <p:pic>
        <p:nvPicPr>
          <p:cNvPr id="18" name="Imag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67351" y="898128"/>
            <a:ext cx="1741685" cy="1306264"/>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66549" y="1020859"/>
            <a:ext cx="1440160" cy="1080120"/>
          </a:xfrm>
          <a:prstGeom prst="rect">
            <a:avLst/>
          </a:prstGeom>
        </p:spPr>
      </p:pic>
      <p:sp>
        <p:nvSpPr>
          <p:cNvPr id="21" name="ZoneTexte 20"/>
          <p:cNvSpPr txBox="1"/>
          <p:nvPr/>
        </p:nvSpPr>
        <p:spPr>
          <a:xfrm>
            <a:off x="6588224" y="2184128"/>
            <a:ext cx="239681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Gill Sans MT"/>
                <a:ea typeface="+mn-ea"/>
                <a:cs typeface="+mn-cs"/>
              </a:rPr>
              <a:t>Distribution in time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potential</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domain</a:t>
            </a:r>
            <a:endParaRPr kumimoji="0" lang="fr-FR" sz="11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23" name="ZoneTexte 22"/>
          <p:cNvSpPr txBox="1"/>
          <p:nvPr/>
        </p:nvSpPr>
        <p:spPr>
          <a:xfrm>
            <a:off x="0" y="1397372"/>
            <a:ext cx="2453300"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1)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Find</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the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energy</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distribution </a:t>
            </a:r>
          </a:p>
        </p:txBody>
      </p:sp>
      <p:sp>
        <p:nvSpPr>
          <p:cNvPr id="24" name="ZoneTexte 23"/>
          <p:cNvSpPr txBox="1"/>
          <p:nvPr/>
        </p:nvSpPr>
        <p:spPr>
          <a:xfrm>
            <a:off x="179512" y="964119"/>
            <a:ext cx="678391"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STEPS:</a:t>
            </a:r>
          </a:p>
        </p:txBody>
      </p:sp>
      <p:sp>
        <p:nvSpPr>
          <p:cNvPr id="33" name="Espace réservé du numéro de diapositive 3"/>
          <p:cNvSpPr>
            <a:spLocks noGrp="1"/>
          </p:cNvSpPr>
          <p:nvPr>
            <p:ph type="sldNum" sz="quarter" idx="12"/>
          </p:nvPr>
        </p:nvSpPr>
        <p:spPr>
          <a:xfrm>
            <a:off x="8069192" y="4663440"/>
            <a:ext cx="274320" cy="27432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FFFFFF"/>
                </a:solidFill>
                <a:effectLst/>
                <a:uLnTx/>
                <a:uFillTx/>
                <a:latin typeface="Gill Sans MT"/>
                <a:ea typeface="+mn-ea"/>
                <a:cs typeface="+mn-cs"/>
              </a:rPr>
              <a:t>6</a:t>
            </a:r>
            <a:endParaRPr kumimoji="0" lang="en-US" sz="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 name="ZoneTexte 8">
            <a:extLst>
              <a:ext uri="{FF2B5EF4-FFF2-40B4-BE49-F238E27FC236}">
                <a16:creationId xmlns:a16="http://schemas.microsoft.com/office/drawing/2014/main" xmlns="" id="{DF72A615-7F09-42F6-B076-5A49D3F4EAB3}"/>
              </a:ext>
            </a:extLst>
          </p:cNvPr>
          <p:cNvSpPr txBox="1"/>
          <p:nvPr/>
        </p:nvSpPr>
        <p:spPr>
          <a:xfrm>
            <a:off x="3661985" y="2621"/>
            <a:ext cx="5866772" cy="561692"/>
          </a:xfrm>
          <a:prstGeom prst="rect">
            <a:avLst/>
          </a:prstGeom>
          <a:noFill/>
        </p:spPr>
        <p:txBody>
          <a:bodyPr wrap="square" lIns="68580" tIns="34290" rIns="68580" bIns="3429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sr-Cyrl-R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r>
              <a:rPr kumimoji="0" lang="fr-FR" sz="3200" b="0" i="0" u="none" strike="noStrike" kern="1200" cap="none" spc="0" normalizeH="0" baseline="0" noProof="0" dirty="0">
                <a:ln>
                  <a:noFill/>
                </a:ln>
                <a:solidFill>
                  <a:srgbClr val="000000"/>
                </a:solidFill>
                <a:effectLst/>
                <a:uLnTx/>
                <a:uFillTx/>
                <a:latin typeface="Gill Sans MT"/>
                <a:ea typeface="+mn-ea"/>
                <a:cs typeface="+mn-cs"/>
              </a:rPr>
              <a:t>Inverse </a:t>
            </a:r>
            <a:r>
              <a:rPr kumimoji="0" lang="fr-FR" sz="3200" b="0" i="0" u="none" strike="noStrike" kern="1200" cap="none" spc="0" normalizeH="0" baseline="0" noProof="0" dirty="0" err="1">
                <a:ln>
                  <a:noFill/>
                </a:ln>
                <a:solidFill>
                  <a:srgbClr val="000000"/>
                </a:solidFill>
                <a:effectLst/>
                <a:uLnTx/>
                <a:uFillTx/>
                <a:latin typeface="Gill Sans MT"/>
                <a:ea typeface="+mn-ea"/>
                <a:cs typeface="+mn-cs"/>
              </a:rPr>
              <a:t>function</a:t>
            </a:r>
            <a:r>
              <a:rPr kumimoji="0" lang="sr-Cyrl-R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r>
              <a:rPr kumimoji="0" lang="fr-FR" sz="3200" b="0" i="0" u="none" strike="noStrike" kern="1200" cap="none" spc="0" normalizeH="0" baseline="0" noProof="0" dirty="0">
                <a:ln>
                  <a:noFill/>
                </a:ln>
                <a:solidFill>
                  <a:srgbClr val="000000"/>
                </a:solidFill>
                <a:effectLst/>
                <a:uLnTx/>
                <a:uFillTx/>
                <a:latin typeface="Gill Sans MT"/>
                <a:ea typeface="+mn-ea"/>
                <a:cs typeface="+mn-cs"/>
              </a:rPr>
              <a:t> </a:t>
            </a:r>
            <a:r>
              <a:rPr kumimoji="0" lang="fr-FR" sz="3200" b="0" i="0" u="none" strike="noStrike" kern="1200" cap="none" spc="0" normalizeH="0" baseline="0" noProof="0" dirty="0" err="1">
                <a:ln>
                  <a:noFill/>
                </a:ln>
                <a:solidFill>
                  <a:srgbClr val="000000"/>
                </a:solidFill>
                <a:effectLst/>
                <a:uLnTx/>
                <a:uFillTx/>
                <a:latin typeface="Gill Sans MT"/>
                <a:ea typeface="+mn-ea"/>
                <a:cs typeface="+mn-cs"/>
              </a:rPr>
              <a:t>method</a:t>
            </a:r>
            <a:endParaRPr kumimoji="0" lang="fr-FR" sz="32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3"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6271176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12" name="ZoneTexte 11"/>
          <p:cNvSpPr txBox="1"/>
          <p:nvPr/>
        </p:nvSpPr>
        <p:spPr>
          <a:xfrm>
            <a:off x="683568" y="545500"/>
            <a:ext cx="7992888"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B050"/>
                </a:solidFill>
                <a:effectLst/>
                <a:uLnTx/>
                <a:uFillTx/>
                <a:latin typeface="Gill Sans MT"/>
                <a:ea typeface="+mn-ea"/>
                <a:cs typeface="+mn-cs"/>
              </a:rPr>
              <a:t>The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idea</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is</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to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apply</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potential</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function</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which</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make</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uniform</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extraction of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given</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energy</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density</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distribution</a:t>
            </a:r>
          </a:p>
        </p:txBody>
      </p:sp>
      <p:pic>
        <p:nvPicPr>
          <p:cNvPr id="16" name="Image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97264" y="1020859"/>
            <a:ext cx="2155234" cy="1213513"/>
          </a:xfrm>
          <a:prstGeom prst="rect">
            <a:avLst/>
          </a:prstGeom>
        </p:spPr>
      </p:pic>
      <p:sp>
        <p:nvSpPr>
          <p:cNvPr id="17" name="ZoneTexte 16"/>
          <p:cNvSpPr txBox="1"/>
          <p:nvPr/>
        </p:nvSpPr>
        <p:spPr>
          <a:xfrm>
            <a:off x="2467177" y="2184128"/>
            <a:ext cx="238398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Ramp</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potential</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applied</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to all segments</a:t>
            </a:r>
          </a:p>
        </p:txBody>
      </p:sp>
      <p:pic>
        <p:nvPicPr>
          <p:cNvPr id="18" name="Imag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67351" y="898128"/>
            <a:ext cx="1741685" cy="1306264"/>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66549" y="1020859"/>
            <a:ext cx="1440160" cy="1080120"/>
          </a:xfrm>
          <a:prstGeom prst="rect">
            <a:avLst/>
          </a:prstGeom>
        </p:spPr>
      </p:pic>
      <p:sp>
        <p:nvSpPr>
          <p:cNvPr id="21" name="ZoneTexte 20"/>
          <p:cNvSpPr txBox="1"/>
          <p:nvPr/>
        </p:nvSpPr>
        <p:spPr>
          <a:xfrm>
            <a:off x="6588224" y="2184128"/>
            <a:ext cx="239681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Gill Sans MT"/>
                <a:ea typeface="+mn-ea"/>
                <a:cs typeface="+mn-cs"/>
              </a:rPr>
              <a:t>Distribution in time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potential</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domain</a:t>
            </a:r>
            <a:endParaRPr kumimoji="0" lang="fr-FR" sz="1100" b="0"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22" name="Image 2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67297" y="2626561"/>
            <a:ext cx="1728192" cy="1296143"/>
          </a:xfrm>
          <a:prstGeom prst="rect">
            <a:avLst/>
          </a:prstGeom>
        </p:spPr>
      </p:pic>
      <p:sp>
        <p:nvSpPr>
          <p:cNvPr id="23" name="ZoneTexte 22"/>
          <p:cNvSpPr txBox="1"/>
          <p:nvPr/>
        </p:nvSpPr>
        <p:spPr>
          <a:xfrm>
            <a:off x="0" y="1397372"/>
            <a:ext cx="2453300"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1)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Find</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the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energy</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distribution </a:t>
            </a:r>
          </a:p>
        </p:txBody>
      </p:sp>
      <p:sp>
        <p:nvSpPr>
          <p:cNvPr id="24" name="ZoneTexte 23"/>
          <p:cNvSpPr txBox="1"/>
          <p:nvPr/>
        </p:nvSpPr>
        <p:spPr>
          <a:xfrm>
            <a:off x="179512" y="964119"/>
            <a:ext cx="678391"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STEPS:</a:t>
            </a:r>
          </a:p>
        </p:txBody>
      </p:sp>
      <p:sp>
        <p:nvSpPr>
          <p:cNvPr id="25" name="ZoneTexte 24"/>
          <p:cNvSpPr txBox="1"/>
          <p:nvPr/>
        </p:nvSpPr>
        <p:spPr>
          <a:xfrm>
            <a:off x="2334" y="2958304"/>
            <a:ext cx="2508460"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2)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Calculate</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inverse cumulative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energy</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distribution</a:t>
            </a:r>
          </a:p>
        </p:txBody>
      </p:sp>
      <p:sp>
        <p:nvSpPr>
          <p:cNvPr id="26" name="ZoneTexte 25"/>
          <p:cNvSpPr txBox="1"/>
          <p:nvPr/>
        </p:nvSpPr>
        <p:spPr>
          <a:xfrm>
            <a:off x="2597083" y="3908126"/>
            <a:ext cx="2031325"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Gill Sans MT"/>
                <a:ea typeface="+mn-ea"/>
                <a:cs typeface="+mn-cs"/>
              </a:rPr>
              <a:t>Cumulative distribution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function</a:t>
            </a:r>
            <a:endParaRPr kumimoji="0" lang="fr-FR" sz="1100" b="0"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27" name="Image 2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961821" y="2623728"/>
            <a:ext cx="1649616" cy="1237212"/>
          </a:xfrm>
          <a:prstGeom prst="rect">
            <a:avLst/>
          </a:prstGeom>
        </p:spPr>
      </p:pic>
      <p:sp>
        <p:nvSpPr>
          <p:cNvPr id="28" name="ZoneTexte 27"/>
          <p:cNvSpPr txBox="1"/>
          <p:nvPr/>
        </p:nvSpPr>
        <p:spPr>
          <a:xfrm>
            <a:off x="6652498" y="3908126"/>
            <a:ext cx="2446504" cy="43088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Gill Sans MT"/>
                <a:ea typeface="+mn-ea"/>
                <a:cs typeface="+mn-cs"/>
              </a:rPr>
              <a:t>Inverse cumulative distribution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function</a:t>
            </a:r>
            <a:endParaRPr kumimoji="0" lang="fr-FR" sz="1100" b="0"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Gill Sans MT"/>
                <a:ea typeface="+mn-ea"/>
                <a:cs typeface="+mn-cs"/>
              </a:rPr>
              <a:t>(</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inversed</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function</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a:t>
            </a:r>
          </a:p>
        </p:txBody>
      </p:sp>
      <p:cxnSp>
        <p:nvCxnSpPr>
          <p:cNvPr id="31" name="Connecteur droit avec flèche 30"/>
          <p:cNvCxnSpPr/>
          <p:nvPr/>
        </p:nvCxnSpPr>
        <p:spPr>
          <a:xfrm>
            <a:off x="4962813" y="3435846"/>
            <a:ext cx="12241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5060028" y="3136132"/>
            <a:ext cx="1029705"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Gill Sans MT"/>
                <a:ea typeface="+mn-ea"/>
                <a:cs typeface="+mn-cs"/>
              </a:rPr>
              <a:t>exchange</a:t>
            </a:r>
            <a:r>
              <a:rPr kumimoji="0" lang="fr-FR" sz="1200" b="0" i="0" u="none" strike="noStrike" kern="1200" cap="none" spc="0" normalizeH="0" baseline="0" noProof="0" dirty="0">
                <a:ln>
                  <a:noFill/>
                </a:ln>
                <a:solidFill>
                  <a:srgbClr val="000000"/>
                </a:solidFill>
                <a:effectLst/>
                <a:uLnTx/>
                <a:uFillTx/>
                <a:latin typeface="Gill Sans MT"/>
                <a:ea typeface="+mn-ea"/>
                <a:cs typeface="+mn-cs"/>
              </a:rPr>
              <a:t> axes</a:t>
            </a:r>
          </a:p>
        </p:txBody>
      </p:sp>
      <p:sp>
        <p:nvSpPr>
          <p:cNvPr id="33" name="Espace réservé du numéro de diapositive 3"/>
          <p:cNvSpPr>
            <a:spLocks noGrp="1"/>
          </p:cNvSpPr>
          <p:nvPr>
            <p:ph type="sldNum" sz="quarter" idx="12"/>
          </p:nvPr>
        </p:nvSpPr>
        <p:spPr>
          <a:xfrm>
            <a:off x="8069192" y="4663440"/>
            <a:ext cx="274320" cy="27432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latin typeface="Gill Sans MT"/>
              </a:rPr>
              <a:t>6</a:t>
            </a:r>
            <a:endParaRPr kumimoji="0" lang="en-US" sz="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 name="ZoneTexte 8">
            <a:extLst>
              <a:ext uri="{FF2B5EF4-FFF2-40B4-BE49-F238E27FC236}">
                <a16:creationId xmlns:a16="http://schemas.microsoft.com/office/drawing/2014/main" xmlns="" id="{9A865EA4-A1B4-45D2-BA29-FBDA54E75936}"/>
              </a:ext>
            </a:extLst>
          </p:cNvPr>
          <p:cNvSpPr txBox="1"/>
          <p:nvPr/>
        </p:nvSpPr>
        <p:spPr>
          <a:xfrm>
            <a:off x="3661985" y="2622"/>
            <a:ext cx="5866772" cy="561692"/>
          </a:xfrm>
          <a:prstGeom prst="rect">
            <a:avLst/>
          </a:prstGeom>
          <a:noFill/>
        </p:spPr>
        <p:txBody>
          <a:bodyPr wrap="square" lIns="68580" tIns="34290" rIns="68580" bIns="3429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sr-Cyrl-R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r>
              <a:rPr kumimoji="0" lang="fr-FR" sz="3200" b="0" i="0" u="none" strike="noStrike" kern="1200" cap="none" spc="0" normalizeH="0" baseline="0" noProof="0" dirty="0">
                <a:ln>
                  <a:noFill/>
                </a:ln>
                <a:solidFill>
                  <a:srgbClr val="000000"/>
                </a:solidFill>
                <a:effectLst/>
                <a:uLnTx/>
                <a:uFillTx/>
                <a:latin typeface="Gill Sans MT"/>
                <a:ea typeface="+mn-ea"/>
                <a:cs typeface="+mn-cs"/>
              </a:rPr>
              <a:t>Inverse </a:t>
            </a:r>
            <a:r>
              <a:rPr kumimoji="0" lang="fr-FR" sz="3200" b="0" i="0" u="none" strike="noStrike" kern="1200" cap="none" spc="0" normalizeH="0" baseline="0" noProof="0" dirty="0" err="1">
                <a:ln>
                  <a:noFill/>
                </a:ln>
                <a:solidFill>
                  <a:srgbClr val="000000"/>
                </a:solidFill>
                <a:effectLst/>
                <a:uLnTx/>
                <a:uFillTx/>
                <a:latin typeface="Gill Sans MT"/>
                <a:ea typeface="+mn-ea"/>
                <a:cs typeface="+mn-cs"/>
              </a:rPr>
              <a:t>function</a:t>
            </a:r>
            <a:r>
              <a:rPr kumimoji="0" lang="sr-Cyrl-R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r>
              <a:rPr kumimoji="0" lang="fr-FR" sz="3200" b="0" i="0" u="none" strike="noStrike" kern="1200" cap="none" spc="0" normalizeH="0" baseline="0" noProof="0" dirty="0">
                <a:ln>
                  <a:noFill/>
                </a:ln>
                <a:solidFill>
                  <a:srgbClr val="000000"/>
                </a:solidFill>
                <a:effectLst/>
                <a:uLnTx/>
                <a:uFillTx/>
                <a:latin typeface="Gill Sans MT"/>
                <a:ea typeface="+mn-ea"/>
                <a:cs typeface="+mn-cs"/>
              </a:rPr>
              <a:t> </a:t>
            </a:r>
            <a:r>
              <a:rPr kumimoji="0" lang="fr-FR" sz="3200" b="0" i="0" u="none" strike="noStrike" kern="1200" cap="none" spc="0" normalizeH="0" baseline="0" noProof="0" dirty="0" err="1">
                <a:ln>
                  <a:noFill/>
                </a:ln>
                <a:solidFill>
                  <a:srgbClr val="000000"/>
                </a:solidFill>
                <a:effectLst/>
                <a:uLnTx/>
                <a:uFillTx/>
                <a:latin typeface="Gill Sans MT"/>
                <a:ea typeface="+mn-ea"/>
                <a:cs typeface="+mn-cs"/>
              </a:rPr>
              <a:t>method</a:t>
            </a:r>
            <a:endParaRPr kumimoji="0" lang="fr-FR" sz="32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29"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30077489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12" name="ZoneTexte 11"/>
          <p:cNvSpPr txBox="1"/>
          <p:nvPr/>
        </p:nvSpPr>
        <p:spPr>
          <a:xfrm>
            <a:off x="683568" y="545500"/>
            <a:ext cx="7992888"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B050"/>
                </a:solidFill>
                <a:effectLst/>
                <a:uLnTx/>
                <a:uFillTx/>
                <a:latin typeface="Gill Sans MT"/>
                <a:ea typeface="+mn-ea"/>
                <a:cs typeface="+mn-cs"/>
              </a:rPr>
              <a:t>The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idea</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is</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to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apply</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potential</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function</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which</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make</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uniform</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extraction of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given</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energy</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B050"/>
                </a:solidFill>
                <a:effectLst/>
                <a:uLnTx/>
                <a:uFillTx/>
                <a:latin typeface="Gill Sans MT"/>
                <a:ea typeface="+mn-ea"/>
                <a:cs typeface="+mn-cs"/>
              </a:rPr>
              <a:t>density</a:t>
            </a:r>
            <a:r>
              <a:rPr kumimoji="0" lang="fr-FR" sz="1400" b="0" i="0" u="none" strike="noStrike" kern="1200" cap="none" spc="0" normalizeH="0" baseline="0" noProof="0" dirty="0">
                <a:ln>
                  <a:noFill/>
                </a:ln>
                <a:solidFill>
                  <a:srgbClr val="00B050"/>
                </a:solidFill>
                <a:effectLst/>
                <a:uLnTx/>
                <a:uFillTx/>
                <a:latin typeface="Gill Sans MT"/>
                <a:ea typeface="+mn-ea"/>
                <a:cs typeface="+mn-cs"/>
              </a:rPr>
              <a:t> distribution</a:t>
            </a:r>
          </a:p>
        </p:txBody>
      </p:sp>
      <p:pic>
        <p:nvPicPr>
          <p:cNvPr id="16" name="Image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97264" y="1020859"/>
            <a:ext cx="2155234" cy="1213513"/>
          </a:xfrm>
          <a:prstGeom prst="rect">
            <a:avLst/>
          </a:prstGeom>
        </p:spPr>
      </p:pic>
      <p:sp>
        <p:nvSpPr>
          <p:cNvPr id="17" name="ZoneTexte 16"/>
          <p:cNvSpPr txBox="1"/>
          <p:nvPr/>
        </p:nvSpPr>
        <p:spPr>
          <a:xfrm>
            <a:off x="2467177" y="2184128"/>
            <a:ext cx="238398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Ramp</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potential</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applied</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to all segments</a:t>
            </a:r>
          </a:p>
        </p:txBody>
      </p:sp>
      <p:pic>
        <p:nvPicPr>
          <p:cNvPr id="18" name="Imag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67351" y="898128"/>
            <a:ext cx="1741685" cy="1306264"/>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66549" y="1020859"/>
            <a:ext cx="1440160" cy="1080120"/>
          </a:xfrm>
          <a:prstGeom prst="rect">
            <a:avLst/>
          </a:prstGeom>
        </p:spPr>
      </p:pic>
      <p:sp>
        <p:nvSpPr>
          <p:cNvPr id="21" name="ZoneTexte 20"/>
          <p:cNvSpPr txBox="1"/>
          <p:nvPr/>
        </p:nvSpPr>
        <p:spPr>
          <a:xfrm>
            <a:off x="6588224" y="2184128"/>
            <a:ext cx="239681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Gill Sans MT"/>
                <a:ea typeface="+mn-ea"/>
                <a:cs typeface="+mn-cs"/>
              </a:rPr>
              <a:t>Distribution in time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potential</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domain</a:t>
            </a:r>
            <a:endParaRPr kumimoji="0" lang="fr-FR" sz="1100" b="0"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22" name="Image 2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67297" y="2626561"/>
            <a:ext cx="1728192" cy="1296143"/>
          </a:xfrm>
          <a:prstGeom prst="rect">
            <a:avLst/>
          </a:prstGeom>
        </p:spPr>
      </p:pic>
      <p:sp>
        <p:nvSpPr>
          <p:cNvPr id="23" name="ZoneTexte 22"/>
          <p:cNvSpPr txBox="1"/>
          <p:nvPr/>
        </p:nvSpPr>
        <p:spPr>
          <a:xfrm>
            <a:off x="0" y="1397372"/>
            <a:ext cx="2453300"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1)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Find</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the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energy</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distribution </a:t>
            </a:r>
          </a:p>
        </p:txBody>
      </p:sp>
      <p:sp>
        <p:nvSpPr>
          <p:cNvPr id="24" name="ZoneTexte 23"/>
          <p:cNvSpPr txBox="1"/>
          <p:nvPr/>
        </p:nvSpPr>
        <p:spPr>
          <a:xfrm>
            <a:off x="179512" y="964119"/>
            <a:ext cx="678391"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STEPS:</a:t>
            </a:r>
          </a:p>
        </p:txBody>
      </p:sp>
      <p:sp>
        <p:nvSpPr>
          <p:cNvPr id="25" name="ZoneTexte 24"/>
          <p:cNvSpPr txBox="1"/>
          <p:nvPr/>
        </p:nvSpPr>
        <p:spPr>
          <a:xfrm>
            <a:off x="2334" y="2958304"/>
            <a:ext cx="2508460"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2)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Calculate</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inverse cumulative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energy</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distribution</a:t>
            </a:r>
          </a:p>
        </p:txBody>
      </p:sp>
      <p:sp>
        <p:nvSpPr>
          <p:cNvPr id="26" name="ZoneTexte 25"/>
          <p:cNvSpPr txBox="1"/>
          <p:nvPr/>
        </p:nvSpPr>
        <p:spPr>
          <a:xfrm>
            <a:off x="2597083" y="3908126"/>
            <a:ext cx="2031325"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Gill Sans MT"/>
                <a:ea typeface="+mn-ea"/>
                <a:cs typeface="+mn-cs"/>
              </a:rPr>
              <a:t>Cumulative distribution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function</a:t>
            </a:r>
            <a:endParaRPr kumimoji="0" lang="fr-FR" sz="1100" b="0"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27" name="Image 2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961821" y="2623728"/>
            <a:ext cx="1649616" cy="1237212"/>
          </a:xfrm>
          <a:prstGeom prst="rect">
            <a:avLst/>
          </a:prstGeom>
        </p:spPr>
      </p:pic>
      <p:sp>
        <p:nvSpPr>
          <p:cNvPr id="28" name="ZoneTexte 27"/>
          <p:cNvSpPr txBox="1"/>
          <p:nvPr/>
        </p:nvSpPr>
        <p:spPr>
          <a:xfrm>
            <a:off x="6652498" y="3908126"/>
            <a:ext cx="2446504" cy="43088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Gill Sans MT"/>
                <a:ea typeface="+mn-ea"/>
                <a:cs typeface="+mn-cs"/>
              </a:rPr>
              <a:t>Inverse cumulative distribution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function</a:t>
            </a:r>
            <a:endParaRPr kumimoji="0" lang="fr-FR" sz="1100" b="0"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Gill Sans MT"/>
                <a:ea typeface="+mn-ea"/>
                <a:cs typeface="+mn-cs"/>
              </a:rPr>
              <a:t>(</a:t>
            </a:r>
            <a:r>
              <a:rPr kumimoji="0" lang="fr-FR" sz="1100" b="0" i="0" u="none" strike="noStrike" kern="1200" cap="none" spc="0" normalizeH="0" baseline="0" noProof="0" dirty="0" smtClean="0">
                <a:ln>
                  <a:noFill/>
                </a:ln>
                <a:solidFill>
                  <a:srgbClr val="000000"/>
                </a:solidFill>
                <a:effectLst/>
                <a:uLnTx/>
                <a:uFillTx/>
                <a:latin typeface="Gill Sans MT"/>
                <a:ea typeface="+mn-ea"/>
                <a:cs typeface="+mn-cs"/>
              </a:rPr>
              <a:t>inverse </a:t>
            </a:r>
            <a:r>
              <a:rPr kumimoji="0" lang="fr-FR" sz="1100" b="0" i="0" u="none" strike="noStrike" kern="1200" cap="none" spc="0" normalizeH="0" baseline="0" noProof="0" dirty="0" err="1">
                <a:ln>
                  <a:noFill/>
                </a:ln>
                <a:solidFill>
                  <a:srgbClr val="000000"/>
                </a:solidFill>
                <a:effectLst/>
                <a:uLnTx/>
                <a:uFillTx/>
                <a:latin typeface="Gill Sans MT"/>
                <a:ea typeface="+mn-ea"/>
                <a:cs typeface="+mn-cs"/>
              </a:rPr>
              <a:t>function</a:t>
            </a:r>
            <a:r>
              <a:rPr kumimoji="0" lang="fr-FR" sz="1100" b="0" i="0" u="none" strike="noStrike" kern="1200" cap="none" spc="0" normalizeH="0" baseline="0" noProof="0" dirty="0">
                <a:ln>
                  <a:noFill/>
                </a:ln>
                <a:solidFill>
                  <a:srgbClr val="000000"/>
                </a:solidFill>
                <a:effectLst/>
                <a:uLnTx/>
                <a:uFillTx/>
                <a:latin typeface="Gill Sans MT"/>
                <a:ea typeface="+mn-ea"/>
                <a:cs typeface="+mn-cs"/>
              </a:rPr>
              <a:t>)</a:t>
            </a:r>
          </a:p>
        </p:txBody>
      </p:sp>
      <p:sp>
        <p:nvSpPr>
          <p:cNvPr id="29" name="ZoneTexte 28"/>
          <p:cNvSpPr txBox="1"/>
          <p:nvPr/>
        </p:nvSpPr>
        <p:spPr>
          <a:xfrm>
            <a:off x="75715" y="4414540"/>
            <a:ext cx="2301869"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Gill Sans MT"/>
                <a:ea typeface="+mn-ea"/>
                <a:cs typeface="+mn-cs"/>
              </a:rPr>
              <a:t>3)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Apply</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inverse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function</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instead</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of </a:t>
            </a:r>
            <a:r>
              <a:rPr kumimoji="0" lang="fr-FR" sz="1400" b="0" i="0" u="none" strike="noStrike" kern="1200" cap="none" spc="0" normalizeH="0" baseline="0" noProof="0" dirty="0" smtClean="0">
                <a:ln>
                  <a:noFill/>
                </a:ln>
                <a:solidFill>
                  <a:srgbClr val="000000"/>
                </a:solidFill>
                <a:effectLst/>
                <a:uLnTx/>
                <a:uFillTx/>
                <a:latin typeface="Gill Sans MT"/>
                <a:ea typeface="+mn-ea"/>
                <a:cs typeface="+mn-cs"/>
              </a:rPr>
              <a:t>the </a:t>
            </a:r>
            <a:r>
              <a:rPr kumimoji="0" lang="fr-FR" sz="1400" b="0" i="0" u="none" strike="noStrike" kern="1200" cap="none" spc="0" normalizeH="0" baseline="0" noProof="0" dirty="0" err="1" smtClean="0">
                <a:ln>
                  <a:noFill/>
                </a:ln>
                <a:solidFill>
                  <a:srgbClr val="000000"/>
                </a:solidFill>
                <a:effectLst/>
                <a:uLnTx/>
                <a:uFillTx/>
                <a:latin typeface="Gill Sans MT"/>
                <a:ea typeface="+mn-ea"/>
                <a:cs typeface="+mn-cs"/>
              </a:rPr>
              <a:t>ramp</a:t>
            </a:r>
            <a:r>
              <a:rPr kumimoji="0" lang="fr-FR" sz="1400" b="0" i="0" u="none" strike="noStrike" kern="1200" cap="none" spc="0" normalizeH="0" baseline="0" noProof="0" dirty="0" smtClean="0">
                <a:ln>
                  <a:noFill/>
                </a:ln>
                <a:solidFill>
                  <a:srgbClr val="000000"/>
                </a:solidFill>
                <a:effectLst/>
                <a:uLnTx/>
                <a:uFillTx/>
                <a:latin typeface="Gill Sans MT"/>
                <a:ea typeface="+mn-ea"/>
                <a:cs typeface="+mn-cs"/>
              </a:rPr>
              <a:t> </a:t>
            </a:r>
            <a:r>
              <a:rPr kumimoji="0" lang="fr-FR" sz="1400" b="0" i="0" u="none" strike="noStrike" kern="1200" cap="none" spc="0" normalizeH="0" baseline="0" noProof="0" dirty="0" err="1">
                <a:ln>
                  <a:noFill/>
                </a:ln>
                <a:solidFill>
                  <a:srgbClr val="000000"/>
                </a:solidFill>
                <a:effectLst/>
                <a:uLnTx/>
                <a:uFillTx/>
                <a:latin typeface="Gill Sans MT"/>
                <a:ea typeface="+mn-ea"/>
                <a:cs typeface="+mn-cs"/>
              </a:rPr>
              <a:t>potential</a:t>
            </a:r>
            <a:r>
              <a:rPr kumimoji="0" lang="fr-FR" sz="1400" b="0" i="0" u="none" strike="noStrike" kern="1200" cap="none" spc="0" normalizeH="0" baseline="0" noProof="0" dirty="0">
                <a:ln>
                  <a:noFill/>
                </a:ln>
                <a:solidFill>
                  <a:srgbClr val="000000"/>
                </a:solidFill>
                <a:effectLst/>
                <a:uLnTx/>
                <a:uFillTx/>
                <a:latin typeface="Gill Sans MT"/>
                <a:ea typeface="+mn-ea"/>
                <a:cs typeface="+mn-cs"/>
              </a:rPr>
              <a:t> </a:t>
            </a:r>
          </a:p>
        </p:txBody>
      </p:sp>
      <p:cxnSp>
        <p:nvCxnSpPr>
          <p:cNvPr id="31" name="Connecteur droit avec flèche 30"/>
          <p:cNvCxnSpPr/>
          <p:nvPr/>
        </p:nvCxnSpPr>
        <p:spPr>
          <a:xfrm>
            <a:off x="4962813" y="3435846"/>
            <a:ext cx="12241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5060028" y="3136132"/>
            <a:ext cx="1029705"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Gill Sans MT"/>
                <a:ea typeface="+mn-ea"/>
                <a:cs typeface="+mn-cs"/>
              </a:rPr>
              <a:t>exchange</a:t>
            </a:r>
            <a:r>
              <a:rPr kumimoji="0" lang="fr-FR" sz="1200" b="0" i="0" u="none" strike="noStrike" kern="1200" cap="none" spc="0" normalizeH="0" baseline="0" noProof="0" dirty="0">
                <a:ln>
                  <a:noFill/>
                </a:ln>
                <a:solidFill>
                  <a:srgbClr val="000000"/>
                </a:solidFill>
                <a:effectLst/>
                <a:uLnTx/>
                <a:uFillTx/>
                <a:latin typeface="Gill Sans MT"/>
                <a:ea typeface="+mn-ea"/>
                <a:cs typeface="+mn-cs"/>
              </a:rPr>
              <a:t> axes</a:t>
            </a:r>
          </a:p>
        </p:txBody>
      </p:sp>
      <p:cxnSp>
        <p:nvCxnSpPr>
          <p:cNvPr id="34" name="Connecteur droit avec flèche 33"/>
          <p:cNvCxnSpPr/>
          <p:nvPr/>
        </p:nvCxnSpPr>
        <p:spPr>
          <a:xfrm>
            <a:off x="2928669" y="4676671"/>
            <a:ext cx="13681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4558245" y="4540612"/>
            <a:ext cx="2029979"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Gill Sans MT"/>
                <a:ea typeface="+mn-ea"/>
                <a:cs typeface="+mn-cs"/>
              </a:rPr>
              <a:t>Uniform </a:t>
            </a:r>
            <a:r>
              <a:rPr kumimoji="0" lang="fr-FR" sz="1200" b="1" i="0" u="none" strike="noStrike" kern="1200" cap="none" spc="0" normalizeH="0" baseline="0" noProof="0" dirty="0" err="1">
                <a:ln>
                  <a:noFill/>
                </a:ln>
                <a:solidFill>
                  <a:srgbClr val="000000"/>
                </a:solidFill>
                <a:effectLst/>
                <a:uLnTx/>
                <a:uFillTx/>
                <a:latin typeface="Gill Sans MT"/>
                <a:ea typeface="+mn-ea"/>
                <a:cs typeface="+mn-cs"/>
              </a:rPr>
              <a:t>beam</a:t>
            </a:r>
            <a:r>
              <a:rPr kumimoji="0" lang="fr-FR" sz="1200" b="1" i="0" u="none" strike="noStrike" kern="1200" cap="none" spc="0" normalizeH="0" baseline="0" noProof="0" dirty="0">
                <a:ln>
                  <a:noFill/>
                </a:ln>
                <a:solidFill>
                  <a:srgbClr val="000000"/>
                </a:solidFill>
                <a:effectLst/>
                <a:uLnTx/>
                <a:uFillTx/>
                <a:latin typeface="Gill Sans MT"/>
                <a:ea typeface="+mn-ea"/>
                <a:cs typeface="+mn-cs"/>
              </a:rPr>
              <a:t> extraction</a:t>
            </a:r>
          </a:p>
        </p:txBody>
      </p:sp>
      <p:sp>
        <p:nvSpPr>
          <p:cNvPr id="40" name="Espace réservé du numéro de diapositive 3"/>
          <p:cNvSpPr>
            <a:spLocks noGrp="1"/>
          </p:cNvSpPr>
          <p:nvPr>
            <p:ph type="sldNum" sz="quarter" idx="12"/>
          </p:nvPr>
        </p:nvSpPr>
        <p:spPr>
          <a:xfrm>
            <a:off x="8069192" y="4663440"/>
            <a:ext cx="274320" cy="27432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latin typeface="Gill Sans MT"/>
              </a:rPr>
              <a:t>6</a:t>
            </a:r>
            <a:endParaRPr kumimoji="0" lang="en-US" sz="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 name="ZoneTexte 8">
            <a:extLst>
              <a:ext uri="{FF2B5EF4-FFF2-40B4-BE49-F238E27FC236}">
                <a16:creationId xmlns:a16="http://schemas.microsoft.com/office/drawing/2014/main" xmlns="" id="{4F889491-9F1E-4AD0-A9F7-627FAB696861}"/>
              </a:ext>
            </a:extLst>
          </p:cNvPr>
          <p:cNvSpPr txBox="1"/>
          <p:nvPr/>
        </p:nvSpPr>
        <p:spPr>
          <a:xfrm>
            <a:off x="3661985" y="2621"/>
            <a:ext cx="5866772" cy="561692"/>
          </a:xfrm>
          <a:prstGeom prst="rect">
            <a:avLst/>
          </a:prstGeom>
          <a:noFill/>
        </p:spPr>
        <p:txBody>
          <a:bodyPr wrap="square" lIns="68580" tIns="34290" rIns="68580" bIns="3429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sr-Cyrl-R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r>
              <a:rPr kumimoji="0" lang="fr-FR" sz="3200" b="0" i="0" u="none" strike="noStrike" kern="1200" cap="none" spc="0" normalizeH="0" baseline="0" noProof="0" dirty="0">
                <a:ln>
                  <a:noFill/>
                </a:ln>
                <a:solidFill>
                  <a:srgbClr val="000000"/>
                </a:solidFill>
                <a:effectLst/>
                <a:uLnTx/>
                <a:uFillTx/>
                <a:latin typeface="Gill Sans MT"/>
                <a:ea typeface="+mn-ea"/>
                <a:cs typeface="+mn-cs"/>
              </a:rPr>
              <a:t>Inverse </a:t>
            </a:r>
            <a:r>
              <a:rPr kumimoji="0" lang="fr-FR" sz="3200" b="0" i="0" u="none" strike="noStrike" kern="1200" cap="none" spc="0" normalizeH="0" baseline="0" noProof="0" dirty="0" err="1">
                <a:ln>
                  <a:noFill/>
                </a:ln>
                <a:solidFill>
                  <a:srgbClr val="000000"/>
                </a:solidFill>
                <a:effectLst/>
                <a:uLnTx/>
                <a:uFillTx/>
                <a:latin typeface="Gill Sans MT"/>
                <a:ea typeface="+mn-ea"/>
                <a:cs typeface="+mn-cs"/>
              </a:rPr>
              <a:t>function</a:t>
            </a:r>
            <a:r>
              <a:rPr kumimoji="0" lang="sr-Cyrl-R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r>
              <a:rPr kumimoji="0" lang="fr-FR" sz="3200" b="0" i="0" u="none" strike="noStrike" kern="1200" cap="none" spc="0" normalizeH="0" baseline="0" noProof="0" dirty="0">
                <a:ln>
                  <a:noFill/>
                </a:ln>
                <a:solidFill>
                  <a:srgbClr val="000000"/>
                </a:solidFill>
                <a:effectLst/>
                <a:uLnTx/>
                <a:uFillTx/>
                <a:latin typeface="Gill Sans MT"/>
                <a:ea typeface="+mn-ea"/>
                <a:cs typeface="+mn-cs"/>
              </a:rPr>
              <a:t> </a:t>
            </a:r>
            <a:r>
              <a:rPr kumimoji="0" lang="fr-FR" sz="3200" b="0" i="0" u="none" strike="noStrike" kern="1200" cap="none" spc="0" normalizeH="0" baseline="0" noProof="0" dirty="0" err="1">
                <a:ln>
                  <a:noFill/>
                </a:ln>
                <a:solidFill>
                  <a:srgbClr val="000000"/>
                </a:solidFill>
                <a:effectLst/>
                <a:uLnTx/>
                <a:uFillTx/>
                <a:latin typeface="Gill Sans MT"/>
                <a:ea typeface="+mn-ea"/>
                <a:cs typeface="+mn-cs"/>
              </a:rPr>
              <a:t>method</a:t>
            </a:r>
            <a:endParaRPr kumimoji="0" lang="fr-FR" sz="32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0"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504964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latin typeface="Gill Sans MT"/>
              </a:rPr>
              <a:t>7</a:t>
            </a:r>
            <a:endParaRPr kumimoji="0" lang="en-US" sz="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5" name="ZoneTexte 4"/>
          <p:cNvSpPr txBox="1"/>
          <p:nvPr/>
        </p:nvSpPr>
        <p:spPr>
          <a:xfrm>
            <a:off x="5752615" y="1127296"/>
            <a:ext cx="2620273" cy="623248"/>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calibri"/>
              </a:rPr>
              <a:t>Ions extracted by linearly increased voltage on all segments simultaneously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calibri"/>
              </a:rPr>
              <a:t>0 – 120 V in this case</a:t>
            </a:r>
          </a:p>
        </p:txBody>
      </p:sp>
      <p:sp>
        <p:nvSpPr>
          <p:cNvPr id="6" name="ZoneTexte 5"/>
          <p:cNvSpPr txBox="1"/>
          <p:nvPr/>
        </p:nvSpPr>
        <p:spPr>
          <a:xfrm>
            <a:off x="5752615" y="2571450"/>
            <a:ext cx="2577141" cy="438582"/>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calibri"/>
              </a:rPr>
              <a:t>Calculation of the </a:t>
            </a:r>
            <a:r>
              <a:rPr lang="en-GB" sz="1200" dirty="0">
                <a:solidFill>
                  <a:srgbClr val="000000"/>
                </a:solidFill>
                <a:latin typeface="calibri"/>
                <a:cs typeface="calibri"/>
              </a:rPr>
              <a:t>i</a:t>
            </a:r>
            <a:r>
              <a:rPr kumimoji="0" lang="en-GB" sz="1200" b="0" i="0" u="none" strike="noStrike" kern="1200" cap="none" spc="0" normalizeH="0" baseline="0" noProof="0" dirty="0" err="1" smtClean="0">
                <a:ln>
                  <a:noFill/>
                </a:ln>
                <a:solidFill>
                  <a:srgbClr val="000000"/>
                </a:solidFill>
                <a:effectLst/>
                <a:uLnTx/>
                <a:uFillTx/>
                <a:latin typeface="calibri"/>
                <a:ea typeface="+mn-ea"/>
                <a:cs typeface="calibri"/>
              </a:rPr>
              <a:t>nverse</a:t>
            </a:r>
            <a:r>
              <a:rPr kumimoji="0" lang="en-GB" sz="1200" b="0" i="0" u="none" strike="noStrike" kern="1200" cap="none" spc="0" normalizeH="0" baseline="0" noProof="0" dirty="0" smtClean="0">
                <a:ln>
                  <a:noFill/>
                </a:ln>
                <a:solidFill>
                  <a:srgbClr val="000000"/>
                </a:solidFill>
                <a:effectLst/>
                <a:uLnTx/>
                <a:uFillTx/>
                <a:latin typeface="calibri"/>
                <a:ea typeface="+mn-ea"/>
                <a:cs typeface="calibri"/>
              </a:rPr>
              <a:t> </a:t>
            </a:r>
            <a:r>
              <a:rPr kumimoji="0" lang="en-GB" sz="1200" b="0" i="0" u="none" strike="noStrike" kern="1200" cap="none" spc="0" normalizeH="0" baseline="0" noProof="0" dirty="0">
                <a:ln>
                  <a:noFill/>
                </a:ln>
                <a:solidFill>
                  <a:srgbClr val="000000"/>
                </a:solidFill>
                <a:effectLst/>
                <a:uLnTx/>
                <a:uFillTx/>
                <a:latin typeface="calibri"/>
                <a:ea typeface="+mn-ea"/>
                <a:cs typeface="calibri"/>
              </a:rPr>
              <a:t>cumulative distribution (numerically in this case)</a:t>
            </a:r>
          </a:p>
        </p:txBody>
      </p:sp>
      <p:sp>
        <p:nvSpPr>
          <p:cNvPr id="8" name="ZoneTexte 7"/>
          <p:cNvSpPr txBox="1"/>
          <p:nvPr/>
        </p:nvSpPr>
        <p:spPr>
          <a:xfrm>
            <a:off x="5752615" y="3867894"/>
            <a:ext cx="2574984" cy="623248"/>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calibri"/>
              </a:rPr>
              <a:t>Applying the </a:t>
            </a:r>
            <a:r>
              <a:rPr kumimoji="0" lang="sr-Latn-RS" sz="1200" b="0" i="0" u="none" strike="noStrike" kern="1200" cap="none" spc="0" normalizeH="0" baseline="0" noProof="0" dirty="0">
                <a:ln>
                  <a:noFill/>
                </a:ln>
                <a:solidFill>
                  <a:srgbClr val="000000"/>
                </a:solidFill>
                <a:effectLst/>
                <a:uLnTx/>
                <a:uFillTx/>
                <a:latin typeface="calibri"/>
                <a:ea typeface="+mn-ea"/>
                <a:cs typeface="calibri"/>
              </a:rPr>
              <a:t>„</a:t>
            </a:r>
            <a:r>
              <a:rPr kumimoji="0" lang="en-GB" sz="1200" b="0" i="0" u="none" strike="noStrike" kern="1200" cap="none" spc="0" normalizeH="0" baseline="0" noProof="0" dirty="0">
                <a:ln>
                  <a:noFill/>
                </a:ln>
                <a:solidFill>
                  <a:srgbClr val="000000"/>
                </a:solidFill>
                <a:effectLst/>
                <a:uLnTx/>
                <a:uFillTx/>
                <a:latin typeface="calibri"/>
                <a:ea typeface="+mn-ea"/>
                <a:cs typeface="calibri"/>
              </a:rPr>
              <a:t>inversed function</a:t>
            </a:r>
            <a:r>
              <a:rPr kumimoji="0" lang="sr-Latn-RS" sz="1200" b="0" i="0" u="none" strike="noStrike" kern="1200" cap="none" spc="0" normalizeH="0" baseline="0" noProof="0" dirty="0">
                <a:ln>
                  <a:noFill/>
                </a:ln>
                <a:solidFill>
                  <a:srgbClr val="000000"/>
                </a:solidFill>
                <a:effectLst/>
                <a:uLnTx/>
                <a:uFillTx/>
                <a:latin typeface="calibri"/>
                <a:ea typeface="+mn-ea"/>
                <a:cs typeface="calibri"/>
              </a:rPr>
              <a:t>“</a:t>
            </a:r>
            <a:r>
              <a:rPr kumimoji="0" lang="en-GB" sz="1200" b="0" i="0" u="none" strike="noStrike" kern="1200" cap="none" spc="0" normalizeH="0" baseline="0" noProof="0" dirty="0">
                <a:ln>
                  <a:noFill/>
                </a:ln>
                <a:solidFill>
                  <a:srgbClr val="000000"/>
                </a:solidFill>
                <a:effectLst/>
                <a:uLnTx/>
                <a:uFillTx/>
                <a:latin typeface="calibri"/>
                <a:ea typeface="+mn-ea"/>
                <a:cs typeface="calibri"/>
              </a:rPr>
              <a:t> instead of the linear ramp to get uniform extraction</a:t>
            </a:r>
          </a:p>
        </p:txBody>
      </p:sp>
      <p:sp>
        <p:nvSpPr>
          <p:cNvPr id="2" name="ZoneTexte 1"/>
          <p:cNvSpPr txBox="1"/>
          <p:nvPr/>
        </p:nvSpPr>
        <p:spPr>
          <a:xfrm>
            <a:off x="648617" y="2311631"/>
            <a:ext cx="1354858" cy="646331"/>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calibri"/>
              </a:rPr>
              <a:t>10 ms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0000"/>
                </a:solidFill>
                <a:effectLst/>
                <a:uLnTx/>
                <a:uFillTx/>
                <a:latin typeface="calibri"/>
                <a:ea typeface="+mn-ea"/>
                <a:cs typeface="calibri"/>
              </a:rPr>
              <a:t>debunching</a:t>
            </a:r>
            <a:r>
              <a:rPr kumimoji="0" lang="fr-FR" sz="1800" b="0" i="0" u="none" strike="noStrike" kern="1200" cap="none" spc="0" normalizeH="0" baseline="0" noProof="0" dirty="0">
                <a:ln>
                  <a:noFill/>
                </a:ln>
                <a:solidFill>
                  <a:srgbClr val="000000"/>
                </a:solidFill>
                <a:effectLst/>
                <a:uLnTx/>
                <a:uFillTx/>
                <a:latin typeface="Gill Sans MT"/>
                <a:ea typeface="+mn-ea"/>
                <a:cs typeface="+mn-cs"/>
              </a:rPr>
              <a:t> </a:t>
            </a:r>
          </a:p>
        </p:txBody>
      </p:sp>
      <p:sp>
        <p:nvSpPr>
          <p:cNvPr id="3" name="ZoneTexte 8">
            <a:extLst>
              <a:ext uri="{FF2B5EF4-FFF2-40B4-BE49-F238E27FC236}">
                <a16:creationId xmlns:a16="http://schemas.microsoft.com/office/drawing/2014/main" xmlns="" id="{7936A21D-65DB-44C6-911E-FA9E86A528C6}"/>
              </a:ext>
            </a:extLst>
          </p:cNvPr>
          <p:cNvSpPr txBox="1"/>
          <p:nvPr/>
        </p:nvSpPr>
        <p:spPr>
          <a:xfrm>
            <a:off x="3661985" y="2621"/>
            <a:ext cx="5866772" cy="561692"/>
          </a:xfrm>
          <a:prstGeom prst="rect">
            <a:avLst/>
          </a:prstGeom>
          <a:noFill/>
        </p:spPr>
        <p:txBody>
          <a:bodyPr wrap="square" lIns="68580" tIns="34290" rIns="68580" bIns="3429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sr-Cyrl-R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r>
              <a:rPr kumimoji="0" lang="fr-FR" sz="3200" b="0" i="0" u="none" strike="noStrike" kern="1200" cap="none" spc="0" normalizeH="0" baseline="0" noProof="0" dirty="0">
                <a:ln>
                  <a:noFill/>
                </a:ln>
                <a:solidFill>
                  <a:srgbClr val="000000"/>
                </a:solidFill>
                <a:effectLst/>
                <a:uLnTx/>
                <a:uFillTx/>
                <a:latin typeface="Gill Sans MT"/>
                <a:ea typeface="+mn-ea"/>
                <a:cs typeface="+mn-cs"/>
              </a:rPr>
              <a:t>Inverse </a:t>
            </a:r>
            <a:r>
              <a:rPr kumimoji="0" lang="fr-FR" sz="3200" b="0" i="0" u="none" strike="noStrike" kern="1200" cap="none" spc="0" normalizeH="0" baseline="0" noProof="0" dirty="0" err="1">
                <a:ln>
                  <a:noFill/>
                </a:ln>
                <a:solidFill>
                  <a:srgbClr val="000000"/>
                </a:solidFill>
                <a:effectLst/>
                <a:uLnTx/>
                <a:uFillTx/>
                <a:latin typeface="Gill Sans MT"/>
                <a:ea typeface="+mn-ea"/>
                <a:cs typeface="+mn-cs"/>
              </a:rPr>
              <a:t>function</a:t>
            </a:r>
            <a:r>
              <a:rPr kumimoji="0" lang="sr-Cyrl-R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r>
              <a:rPr kumimoji="0" lang="fr-FR" sz="3200" b="0" i="0" u="none" strike="noStrike" kern="1200" cap="none" spc="0" normalizeH="0" baseline="0" noProof="0" dirty="0">
                <a:ln>
                  <a:noFill/>
                </a:ln>
                <a:solidFill>
                  <a:srgbClr val="000000"/>
                </a:solidFill>
                <a:effectLst/>
                <a:uLnTx/>
                <a:uFillTx/>
                <a:latin typeface="Gill Sans MT"/>
                <a:ea typeface="+mn-ea"/>
                <a:cs typeface="+mn-cs"/>
              </a:rPr>
              <a:t> </a:t>
            </a:r>
            <a:r>
              <a:rPr kumimoji="0" lang="fr-FR" sz="3200" b="0" i="0" u="none" strike="noStrike" kern="1200" cap="none" spc="0" normalizeH="0" baseline="0" noProof="0" dirty="0" err="1">
                <a:ln>
                  <a:noFill/>
                </a:ln>
                <a:solidFill>
                  <a:srgbClr val="000000"/>
                </a:solidFill>
                <a:effectLst/>
                <a:uLnTx/>
                <a:uFillTx/>
                <a:latin typeface="Gill Sans MT"/>
                <a:ea typeface="+mn-ea"/>
                <a:cs typeface="+mn-cs"/>
              </a:rPr>
              <a:t>method</a:t>
            </a:r>
            <a:endParaRPr kumimoji="0" lang="fr-FR" sz="32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1"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57073" y="699542"/>
            <a:ext cx="2362968" cy="4299942"/>
          </a:xfrm>
          <a:prstGeom prst="rect">
            <a:avLst/>
          </a:prstGeom>
        </p:spPr>
      </p:pic>
      <p:sp>
        <p:nvSpPr>
          <p:cNvPr id="7" name="ZoneTexte 6"/>
          <p:cNvSpPr txBox="1"/>
          <p:nvPr/>
        </p:nvSpPr>
        <p:spPr>
          <a:xfrm>
            <a:off x="3851920" y="2507839"/>
            <a:ext cx="1224136" cy="161583"/>
          </a:xfrm>
          <a:prstGeom prst="rect">
            <a:avLst/>
          </a:prstGeom>
          <a:solidFill>
            <a:schemeClr val="bg1"/>
          </a:solidFill>
        </p:spPr>
        <p:txBody>
          <a:bodyPr wrap="square" lIns="68580" tIns="34290" rIns="68580" bIns="3429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smtClean="0">
                <a:ln>
                  <a:noFill/>
                </a:ln>
                <a:solidFill>
                  <a:srgbClr val="000000"/>
                </a:solidFill>
                <a:effectLst/>
                <a:uLnTx/>
                <a:uFillTx/>
                <a:latin typeface="Gill Sans MT"/>
                <a:ea typeface="+mn-ea"/>
                <a:cs typeface="+mn-cs"/>
              </a:rPr>
              <a:t>Inverse </a:t>
            </a:r>
            <a:r>
              <a:rPr kumimoji="0" lang="fr-FR" sz="600" b="0" i="0" u="none" strike="noStrike" kern="1200" cap="none" spc="0" normalizeH="0" baseline="0" noProof="0" dirty="0">
                <a:ln>
                  <a:noFill/>
                </a:ln>
                <a:solidFill>
                  <a:srgbClr val="000000"/>
                </a:solidFill>
                <a:effectLst/>
                <a:uLnTx/>
                <a:uFillTx/>
                <a:latin typeface="Gill Sans MT"/>
                <a:ea typeface="+mn-ea"/>
                <a:cs typeface="+mn-cs"/>
              </a:rPr>
              <a:t>cumulative distribution</a:t>
            </a:r>
          </a:p>
        </p:txBody>
      </p:sp>
    </p:spTree>
    <p:extLst>
      <p:ext uri="{BB962C8B-B14F-4D97-AF65-F5344CB8AC3E}">
        <p14:creationId xmlns:p14="http://schemas.microsoft.com/office/powerpoint/2010/main" xmlns="" val="7270642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latin typeface="Gill Sans MT"/>
              </a:rPr>
              <a:t>8</a:t>
            </a:r>
            <a:endParaRPr kumimoji="0" lang="en-US" sz="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5" name="ZoneTexte 4"/>
          <p:cNvSpPr txBox="1"/>
          <p:nvPr/>
        </p:nvSpPr>
        <p:spPr>
          <a:xfrm>
            <a:off x="6278952" y="144173"/>
            <a:ext cx="2400337" cy="484748"/>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00000"/>
                </a:solidFill>
                <a:effectLst/>
                <a:uLnTx/>
                <a:uFillTx/>
                <a:latin typeface="Gill Sans MT"/>
                <a:ea typeface="+mn-ea"/>
                <a:cs typeface="+mn-cs"/>
              </a:rPr>
              <a:t>Ion extraction 2</a:t>
            </a:r>
          </a:p>
        </p:txBody>
      </p:sp>
      <p:pic>
        <p:nvPicPr>
          <p:cNvPr id="6" name="Imag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1210" y="944861"/>
            <a:ext cx="2257425" cy="142875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Imag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20907" y="952005"/>
            <a:ext cx="2278856" cy="141446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 1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1210" y="3164682"/>
            <a:ext cx="2257425" cy="140731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age 1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43504" y="3168611"/>
            <a:ext cx="2257425" cy="140731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ZoneTexte 9"/>
          <p:cNvSpPr txBox="1"/>
          <p:nvPr/>
        </p:nvSpPr>
        <p:spPr>
          <a:xfrm>
            <a:off x="1771650" y="511707"/>
            <a:ext cx="1842492" cy="346249"/>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r-Latn-RS" sz="1800" b="0" i="0" u="none" strike="noStrike" kern="1200" cap="none" spc="0" normalizeH="0" baseline="0" noProof="0" dirty="0">
                <a:ln>
                  <a:noFill/>
                </a:ln>
                <a:solidFill>
                  <a:srgbClr val="000000"/>
                </a:solidFill>
                <a:effectLst/>
                <a:uLnTx/>
                <a:uFillTx/>
                <a:latin typeface="Calibri"/>
                <a:ea typeface="+mn-ea"/>
                <a:cs typeface="Calibri"/>
              </a:rPr>
              <a:t>100 </a:t>
            </a:r>
            <a:r>
              <a:rPr kumimoji="0" lang="en-GB" sz="1800" b="0" i="0" u="none" strike="noStrike" kern="1200" cap="none" spc="0" normalizeH="0" baseline="0" noProof="0" dirty="0" err="1">
                <a:ln>
                  <a:noFill/>
                </a:ln>
                <a:solidFill>
                  <a:srgbClr val="000000"/>
                </a:solidFill>
                <a:effectLst/>
                <a:uLnTx/>
                <a:uFillTx/>
                <a:latin typeface="Calibri"/>
                <a:ea typeface="+mn-ea"/>
                <a:cs typeface="Calibri"/>
              </a:rPr>
              <a:t>ms</a:t>
            </a:r>
            <a:r>
              <a:rPr kumimoji="0" lang="en-GB" sz="1800" b="0" i="0" u="none" strike="noStrike" kern="1200" cap="none" spc="0" normalizeH="0" baseline="0" noProof="0" dirty="0">
                <a:ln>
                  <a:noFill/>
                </a:ln>
                <a:solidFill>
                  <a:srgbClr val="000000"/>
                </a:solidFill>
                <a:effectLst/>
                <a:uLnTx/>
                <a:uFillTx/>
                <a:latin typeface="Calibri"/>
                <a:ea typeface="+mn-ea"/>
                <a:cs typeface="Calibri"/>
              </a:rPr>
              <a:t> extra</a:t>
            </a:r>
            <a:r>
              <a:rPr kumimoji="0" lang="fr-FR" sz="1800" b="0" i="0" u="none" strike="noStrike" kern="1200" cap="none" spc="0" normalizeH="0" baseline="0" noProof="0" dirty="0" err="1">
                <a:ln>
                  <a:noFill/>
                </a:ln>
                <a:solidFill>
                  <a:srgbClr val="000000"/>
                </a:solidFill>
                <a:effectLst/>
                <a:uLnTx/>
                <a:uFillTx/>
                <a:latin typeface="Calibri"/>
                <a:ea typeface="+mn-ea"/>
                <a:cs typeface="Calibri"/>
              </a:rPr>
              <a:t>ction</a:t>
            </a:r>
            <a:endParaRPr kumimoji="0" lang="fr-FR" sz="1800" b="0" i="0" u="none" strike="noStrike" kern="1200" cap="none" spc="0" normalizeH="0" baseline="0" noProof="0">
              <a:ln>
                <a:noFill/>
              </a:ln>
              <a:solidFill>
                <a:srgbClr val="000000"/>
              </a:solidFill>
              <a:effectLst/>
              <a:uLnTx/>
              <a:uFillTx/>
              <a:latin typeface="Calibri"/>
              <a:ea typeface="+mn-ea"/>
              <a:cs typeface="Calibri"/>
            </a:endParaRPr>
          </a:p>
        </p:txBody>
      </p:sp>
      <p:sp>
        <p:nvSpPr>
          <p:cNvPr id="11" name="ZoneTexte 10"/>
          <p:cNvSpPr txBox="1"/>
          <p:nvPr/>
        </p:nvSpPr>
        <p:spPr>
          <a:xfrm>
            <a:off x="857250" y="2461928"/>
            <a:ext cx="4299895" cy="284693"/>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Calibri"/>
              </a:rPr>
              <a:t>High noise and a lot of parasitic peaks in the distribution </a:t>
            </a:r>
          </a:p>
        </p:txBody>
      </p:sp>
      <p:cxnSp>
        <p:nvCxnSpPr>
          <p:cNvPr id="12" name="Connecteur droit avec flèche 11"/>
          <p:cNvCxnSpPr/>
          <p:nvPr/>
        </p:nvCxnSpPr>
        <p:spPr>
          <a:xfrm>
            <a:off x="688420" y="2199585"/>
            <a:ext cx="0" cy="1094072"/>
          </a:xfrm>
          <a:prstGeom prst="straightConnector1">
            <a:avLst/>
          </a:prstGeom>
          <a:ln w="3492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694781" y="2909114"/>
            <a:ext cx="1418722" cy="284693"/>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00000"/>
                </a:solidFill>
                <a:effectLst/>
                <a:uLnTx/>
                <a:uFillTx/>
                <a:latin typeface="Calibri"/>
                <a:ea typeface="+mn-ea"/>
                <a:cs typeface="Calibri"/>
              </a:rPr>
              <a:t>25 min difference</a:t>
            </a:r>
          </a:p>
        </p:txBody>
      </p:sp>
      <p:sp>
        <p:nvSpPr>
          <p:cNvPr id="14" name="ZoneTexte 13"/>
          <p:cNvSpPr txBox="1"/>
          <p:nvPr/>
        </p:nvSpPr>
        <p:spPr>
          <a:xfrm>
            <a:off x="138564" y="4577500"/>
            <a:ext cx="3234630" cy="500137"/>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Calibri"/>
              </a:rPr>
              <a:t>Instabilities caused poor reproducibility – impossible to remove the peaks</a:t>
            </a:r>
          </a:p>
        </p:txBody>
      </p:sp>
      <p:sp>
        <p:nvSpPr>
          <p:cNvPr id="17" name="Rectangle 11"/>
          <p:cNvSpPr>
            <a:spLocks noChangeArrowheads="1"/>
          </p:cNvSpPr>
          <p:nvPr/>
        </p:nvSpPr>
        <p:spPr bwMode="auto">
          <a:xfrm>
            <a:off x="0" y="0"/>
            <a:ext cx="138564" cy="284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Gill Sans MT"/>
              <a:ea typeface="+mn-ea"/>
              <a:cs typeface="+mn-cs"/>
            </a:endParaRPr>
          </a:p>
        </p:txBody>
      </p:sp>
      <p:sp>
        <p:nvSpPr>
          <p:cNvPr id="15"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159192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latin typeface="Gill Sans MT"/>
              </a:rPr>
              <a:t>8</a:t>
            </a:r>
            <a:endParaRPr kumimoji="0" lang="en-US" sz="800" b="0" i="0" u="none" strike="noStrike" kern="1200" cap="none" spc="0" normalizeH="0" baseline="0" noProof="0" dirty="0">
              <a:ln>
                <a:noFill/>
              </a:ln>
              <a:solidFill>
                <a:srgbClr val="FFFFFF"/>
              </a:solidFill>
              <a:effectLst/>
              <a:uLnTx/>
              <a:uFillTx/>
              <a:latin typeface="Gill Sans MT"/>
              <a:ea typeface="+mn-ea"/>
              <a:cs typeface="+mn-cs"/>
            </a:endParaRPr>
          </a:p>
        </p:txBody>
      </p:sp>
      <p:pic>
        <p:nvPicPr>
          <p:cNvPr id="6" name="Imag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1210" y="944861"/>
            <a:ext cx="2257425" cy="142875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Imag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20907" y="952005"/>
            <a:ext cx="2278856" cy="141446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 1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1210" y="3164682"/>
            <a:ext cx="2257425" cy="140731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age 1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43504" y="3168611"/>
            <a:ext cx="2257425" cy="140731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ZoneTexte 9"/>
          <p:cNvSpPr txBox="1"/>
          <p:nvPr/>
        </p:nvSpPr>
        <p:spPr>
          <a:xfrm>
            <a:off x="1771650" y="511707"/>
            <a:ext cx="1842492" cy="346249"/>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r-Latn-RS" sz="1800" b="0" i="0" u="none" strike="noStrike" kern="1200" cap="none" spc="0" normalizeH="0" baseline="0" noProof="0" dirty="0">
                <a:ln>
                  <a:noFill/>
                </a:ln>
                <a:solidFill>
                  <a:srgbClr val="000000"/>
                </a:solidFill>
                <a:effectLst/>
                <a:uLnTx/>
                <a:uFillTx/>
                <a:latin typeface="Calibri"/>
                <a:ea typeface="+mn-ea"/>
                <a:cs typeface="Calibri"/>
              </a:rPr>
              <a:t>100 </a:t>
            </a:r>
            <a:r>
              <a:rPr kumimoji="0" lang="en-GB" sz="1800" b="0" i="0" u="none" strike="noStrike" kern="1200" cap="none" spc="0" normalizeH="0" baseline="0" noProof="0" err="1">
                <a:ln>
                  <a:noFill/>
                </a:ln>
                <a:solidFill>
                  <a:srgbClr val="000000"/>
                </a:solidFill>
                <a:effectLst/>
                <a:uLnTx/>
                <a:uFillTx/>
                <a:latin typeface="Calibri"/>
                <a:ea typeface="+mn-ea"/>
                <a:cs typeface="Calibri"/>
              </a:rPr>
              <a:t>ms</a:t>
            </a:r>
            <a:r>
              <a:rPr kumimoji="0" lang="en-GB" sz="1800" b="0" i="0" u="none" strike="noStrike" kern="1200" cap="none" spc="0" normalizeH="0" baseline="0" noProof="0" dirty="0">
                <a:ln>
                  <a:noFill/>
                </a:ln>
                <a:solidFill>
                  <a:srgbClr val="000000"/>
                </a:solidFill>
                <a:effectLst/>
                <a:uLnTx/>
                <a:uFillTx/>
                <a:latin typeface="Calibri"/>
                <a:ea typeface="+mn-ea"/>
                <a:cs typeface="Calibri"/>
              </a:rPr>
              <a:t> extra</a:t>
            </a:r>
            <a:r>
              <a:rPr kumimoji="0" lang="fr-FR" sz="1800" b="0" i="0" u="none" strike="noStrike" kern="1200" cap="none" spc="0" normalizeH="0" baseline="0" noProof="0" err="1">
                <a:ln>
                  <a:noFill/>
                </a:ln>
                <a:solidFill>
                  <a:srgbClr val="000000"/>
                </a:solidFill>
                <a:effectLst/>
                <a:uLnTx/>
                <a:uFillTx/>
                <a:latin typeface="Calibri"/>
                <a:ea typeface="+mn-ea"/>
                <a:cs typeface="Calibri"/>
              </a:rPr>
              <a:t>ction</a:t>
            </a:r>
            <a:endParaRPr kumimoji="0" lang="fr-FR" sz="1800" b="0" i="0" u="none" strike="noStrike" kern="1200" cap="none" spc="0" normalizeH="0" baseline="0" noProof="0">
              <a:ln>
                <a:noFill/>
              </a:ln>
              <a:solidFill>
                <a:srgbClr val="000000"/>
              </a:solidFill>
              <a:effectLst/>
              <a:uLnTx/>
              <a:uFillTx/>
              <a:latin typeface="Calibri"/>
              <a:ea typeface="+mn-ea"/>
              <a:cs typeface="Calibri"/>
            </a:endParaRPr>
          </a:p>
        </p:txBody>
      </p:sp>
      <p:sp>
        <p:nvSpPr>
          <p:cNvPr id="11" name="ZoneTexte 10"/>
          <p:cNvSpPr txBox="1"/>
          <p:nvPr/>
        </p:nvSpPr>
        <p:spPr>
          <a:xfrm>
            <a:off x="857250" y="2461928"/>
            <a:ext cx="4299895" cy="284693"/>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Calibri"/>
              </a:rPr>
              <a:t>High noise and a lot of parasitic peaks in the distribution </a:t>
            </a:r>
          </a:p>
        </p:txBody>
      </p:sp>
      <p:cxnSp>
        <p:nvCxnSpPr>
          <p:cNvPr id="12" name="Connecteur droit avec flèche 11"/>
          <p:cNvCxnSpPr/>
          <p:nvPr/>
        </p:nvCxnSpPr>
        <p:spPr>
          <a:xfrm>
            <a:off x="688420" y="2199585"/>
            <a:ext cx="0" cy="1094072"/>
          </a:xfrm>
          <a:prstGeom prst="straightConnector1">
            <a:avLst/>
          </a:prstGeom>
          <a:ln w="3492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694781" y="2909114"/>
            <a:ext cx="1418722" cy="284693"/>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00000"/>
                </a:solidFill>
                <a:effectLst/>
                <a:uLnTx/>
                <a:uFillTx/>
                <a:latin typeface="Calibri"/>
                <a:ea typeface="+mn-ea"/>
                <a:cs typeface="Calibri"/>
              </a:rPr>
              <a:t>25 min difference</a:t>
            </a:r>
          </a:p>
        </p:txBody>
      </p:sp>
      <p:sp>
        <p:nvSpPr>
          <p:cNvPr id="14" name="ZoneTexte 13"/>
          <p:cNvSpPr txBox="1"/>
          <p:nvPr/>
        </p:nvSpPr>
        <p:spPr>
          <a:xfrm>
            <a:off x="514350" y="4587002"/>
            <a:ext cx="2971800" cy="715581"/>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Calibri"/>
              </a:rPr>
              <a:t>Instabilities caused poor reproducibility – impossible to remove the peaks</a:t>
            </a:r>
          </a:p>
        </p:txBody>
      </p:sp>
      <p:pic>
        <p:nvPicPr>
          <p:cNvPr id="15" name="Image 1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12035" y="1810240"/>
            <a:ext cx="1888865" cy="1479232"/>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Image 1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295055" y="1810240"/>
            <a:ext cx="1866334" cy="1461587"/>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1"/>
          <p:cNvSpPr>
            <a:spLocks noChangeArrowheads="1"/>
          </p:cNvSpPr>
          <p:nvPr/>
        </p:nvSpPr>
        <p:spPr bwMode="auto">
          <a:xfrm>
            <a:off x="0" y="0"/>
            <a:ext cx="138564" cy="284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Gill Sans MT"/>
              <a:ea typeface="+mn-ea"/>
              <a:cs typeface="+mn-cs"/>
            </a:endParaRPr>
          </a:p>
        </p:txBody>
      </p:sp>
      <p:sp>
        <p:nvSpPr>
          <p:cNvPr id="18" name="ZoneTexte 17"/>
          <p:cNvSpPr txBox="1"/>
          <p:nvPr/>
        </p:nvSpPr>
        <p:spPr>
          <a:xfrm>
            <a:off x="6365101" y="1357425"/>
            <a:ext cx="1842492" cy="346249"/>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Calibri"/>
              </a:rPr>
              <a:t>8</a:t>
            </a:r>
            <a:r>
              <a:rPr kumimoji="0" lang="sr-Latn-RS" sz="1800" b="0" i="0" u="none" strike="noStrike" kern="1200" cap="none" spc="0" normalizeH="0" baseline="0" noProof="0" dirty="0">
                <a:ln>
                  <a:noFill/>
                </a:ln>
                <a:solidFill>
                  <a:srgbClr val="000000"/>
                </a:solidFill>
                <a:effectLst/>
                <a:uLnTx/>
                <a:uFillTx/>
                <a:latin typeface="Calibri"/>
                <a:ea typeface="+mn-ea"/>
                <a:cs typeface="Calibri"/>
              </a:rPr>
              <a:t>00 </a:t>
            </a:r>
            <a:r>
              <a:rPr kumimoji="0" lang="en-GB" sz="1800" b="0" i="0" u="none" strike="noStrike" kern="1200" cap="none" spc="0" normalizeH="0" baseline="0" noProof="0" dirty="0" err="1">
                <a:ln>
                  <a:noFill/>
                </a:ln>
                <a:solidFill>
                  <a:srgbClr val="000000"/>
                </a:solidFill>
                <a:effectLst/>
                <a:uLnTx/>
                <a:uFillTx/>
                <a:latin typeface="Calibri"/>
                <a:ea typeface="+mn-ea"/>
                <a:cs typeface="Calibri"/>
              </a:rPr>
              <a:t>ms</a:t>
            </a:r>
            <a:r>
              <a:rPr kumimoji="0" lang="en-GB" sz="1800" b="0" i="0" u="none" strike="noStrike" kern="1200" cap="none" spc="0" normalizeH="0" baseline="0" noProof="0" dirty="0">
                <a:ln>
                  <a:noFill/>
                </a:ln>
                <a:solidFill>
                  <a:srgbClr val="000000"/>
                </a:solidFill>
                <a:effectLst/>
                <a:uLnTx/>
                <a:uFillTx/>
                <a:latin typeface="Calibri"/>
                <a:ea typeface="+mn-ea"/>
                <a:cs typeface="Calibri"/>
              </a:rPr>
              <a:t> extra</a:t>
            </a:r>
            <a:r>
              <a:rPr kumimoji="0" lang="fr-FR" sz="1800" b="0" i="0" u="none" strike="noStrike" kern="1200" cap="none" spc="0" normalizeH="0" baseline="0" noProof="0" dirty="0" err="1">
                <a:ln>
                  <a:noFill/>
                </a:ln>
                <a:solidFill>
                  <a:srgbClr val="000000"/>
                </a:solidFill>
                <a:effectLst/>
                <a:uLnTx/>
                <a:uFillTx/>
                <a:latin typeface="Calibri"/>
                <a:ea typeface="+mn-ea"/>
                <a:cs typeface="Calibri"/>
              </a:rPr>
              <a:t>ction</a:t>
            </a:r>
            <a:endParaRPr kumimoji="0" lang="fr-FR" sz="1800" b="0" i="0" u="none" strike="noStrike" kern="1200" cap="none" spc="0" normalizeH="0" baseline="0" noProof="0">
              <a:ln>
                <a:noFill/>
              </a:ln>
              <a:solidFill>
                <a:srgbClr val="000000"/>
              </a:solidFill>
              <a:effectLst/>
              <a:uLnTx/>
              <a:uFillTx/>
              <a:latin typeface="Calibri"/>
              <a:ea typeface="+mn-ea"/>
              <a:cs typeface="Calibri"/>
            </a:endParaRPr>
          </a:p>
        </p:txBody>
      </p:sp>
      <p:sp>
        <p:nvSpPr>
          <p:cNvPr id="19" name="ZoneTexte 18"/>
          <p:cNvSpPr txBox="1"/>
          <p:nvPr/>
        </p:nvSpPr>
        <p:spPr>
          <a:xfrm>
            <a:off x="5335798" y="3368077"/>
            <a:ext cx="3579602" cy="500137"/>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Calibri"/>
              </a:rPr>
              <a:t>Flatten distribution due to the cooling effect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Calibri"/>
              </a:rPr>
              <a:t>→ The vacuum was not sufficient ~10</a:t>
            </a:r>
            <a:r>
              <a:rPr kumimoji="0" lang="en-GB" sz="1400" b="0" i="0" u="none" strike="noStrike" kern="1200" cap="none" spc="0" normalizeH="0" baseline="30000" noProof="0" dirty="0">
                <a:ln>
                  <a:noFill/>
                </a:ln>
                <a:solidFill>
                  <a:srgbClr val="000000"/>
                </a:solidFill>
                <a:effectLst/>
                <a:uLnTx/>
                <a:uFillTx/>
                <a:latin typeface="Calibri"/>
                <a:ea typeface="+mn-ea"/>
                <a:cs typeface="Calibri"/>
              </a:rPr>
              <a:t>-7</a:t>
            </a:r>
            <a:r>
              <a:rPr kumimoji="0" lang="en-GB" sz="1400" b="0" i="0" u="none" strike="noStrike" kern="1200" cap="none" spc="0" normalizeH="0" baseline="-25000" noProof="0" dirty="0">
                <a:ln>
                  <a:noFill/>
                </a:ln>
                <a:solidFill>
                  <a:srgbClr val="000000"/>
                </a:solidFill>
                <a:effectLst/>
                <a:uLnTx/>
                <a:uFillTx/>
                <a:latin typeface="Calibri"/>
                <a:ea typeface="+mn-ea"/>
                <a:cs typeface="Calibri"/>
              </a:rPr>
              <a:t> </a:t>
            </a:r>
            <a:r>
              <a:rPr kumimoji="0" lang="en-GB" sz="1400" b="0" i="0" u="none" strike="noStrike" kern="1200" cap="none" spc="0" normalizeH="0" baseline="0" noProof="0" dirty="0">
                <a:ln>
                  <a:noFill/>
                </a:ln>
                <a:solidFill>
                  <a:srgbClr val="000000"/>
                </a:solidFill>
                <a:effectLst/>
                <a:uLnTx/>
                <a:uFillTx/>
                <a:latin typeface="Calibri"/>
                <a:ea typeface="+mn-ea"/>
                <a:cs typeface="Calibri"/>
              </a:rPr>
              <a:t>mbar</a:t>
            </a:r>
          </a:p>
        </p:txBody>
      </p:sp>
      <p:sp>
        <p:nvSpPr>
          <p:cNvPr id="2" name="ZoneTexte 4">
            <a:extLst>
              <a:ext uri="{FF2B5EF4-FFF2-40B4-BE49-F238E27FC236}">
                <a16:creationId xmlns:a16="http://schemas.microsoft.com/office/drawing/2014/main" xmlns="" id="{CF2897CD-674F-4190-9D88-747E225F9AD1}"/>
              </a:ext>
            </a:extLst>
          </p:cNvPr>
          <p:cNvSpPr txBox="1"/>
          <p:nvPr/>
        </p:nvSpPr>
        <p:spPr>
          <a:xfrm>
            <a:off x="6278951" y="144172"/>
            <a:ext cx="2400337" cy="484748"/>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00000"/>
                </a:solidFill>
                <a:effectLst/>
                <a:uLnTx/>
                <a:uFillTx/>
                <a:latin typeface="Gill Sans MT"/>
                <a:ea typeface="+mn-ea"/>
                <a:cs typeface="+mn-cs"/>
              </a:rPr>
              <a:t>Ion extraction 2</a:t>
            </a:r>
          </a:p>
        </p:txBody>
      </p:sp>
      <p:sp>
        <p:nvSpPr>
          <p:cNvPr id="20"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9614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latin typeface="Gill Sans MT"/>
              </a:rPr>
              <a:t>9</a:t>
            </a:r>
            <a:endParaRPr kumimoji="0" lang="en-US" sz="800" b="0" i="0" u="none" strike="noStrike" kern="1200" cap="none" spc="0" normalizeH="0" baseline="0" noProof="0" dirty="0">
              <a:ln>
                <a:noFill/>
              </a:ln>
              <a:solidFill>
                <a:srgbClr val="FFFFFF"/>
              </a:solidFill>
              <a:effectLst/>
              <a:uLnTx/>
              <a:uFillTx/>
              <a:latin typeface="Gill Sans MT"/>
              <a:ea typeface="+mn-ea"/>
              <a:cs typeface="+mn-cs"/>
            </a:endParaRPr>
          </a:p>
        </p:txBody>
      </p:sp>
      <p:pic>
        <p:nvPicPr>
          <p:cNvPr id="3074" name="Graphique 3"/>
          <p:cNvPicPr>
            <a:picLocks noChangeArrowheads="1"/>
          </p:cNvPicPr>
          <p:nvPr/>
        </p:nvPicPr>
        <p:blipFill>
          <a:blip r:embed="rId2">
            <a:extLst>
              <a:ext uri="{28A0092B-C50C-407E-A947-70E740481C1C}">
                <a14:useLocalDpi xmlns:a14="http://schemas.microsoft.com/office/drawing/2010/main" xmlns="" val="0"/>
              </a:ext>
            </a:extLst>
          </a:blip>
          <a:srcRect b="-24"/>
          <a:stretch>
            <a:fillRect/>
          </a:stretch>
        </p:blipFill>
        <p:spPr bwMode="auto">
          <a:xfrm>
            <a:off x="346550" y="1275606"/>
            <a:ext cx="3528392" cy="2447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ZoneTexte 5"/>
          <p:cNvSpPr txBox="1"/>
          <p:nvPr/>
        </p:nvSpPr>
        <p:spPr>
          <a:xfrm>
            <a:off x="6271453" y="86264"/>
            <a:ext cx="1651734" cy="484748"/>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2700" b="0" i="0" u="none" strike="noStrike" kern="1200" cap="none" spc="0" normalizeH="0" baseline="0" noProof="0" dirty="0">
                <a:ln>
                  <a:noFill/>
                </a:ln>
                <a:solidFill>
                  <a:srgbClr val="000000"/>
                </a:solidFill>
                <a:effectLst/>
                <a:uLnTx/>
                <a:uFillTx/>
                <a:latin typeface="Gill Sans MT"/>
                <a:ea typeface="+mn-ea"/>
                <a:cs typeface="+mn-cs"/>
              </a:rPr>
              <a:t>Efficiencies</a:t>
            </a:r>
          </a:p>
        </p:txBody>
      </p:sp>
      <p:sp>
        <p:nvSpPr>
          <p:cNvPr id="7" name="ZoneTexte 6"/>
          <p:cNvSpPr txBox="1"/>
          <p:nvPr/>
        </p:nvSpPr>
        <p:spPr>
          <a:xfrm>
            <a:off x="179512" y="3931184"/>
            <a:ext cx="3822457" cy="500137"/>
          </a:xfrm>
          <a:prstGeom prst="rect">
            <a:avLst/>
          </a:prstGeom>
          <a:noFill/>
        </p:spPr>
        <p:txBody>
          <a:bodyPr wrap="none" lIns="68580" tIns="34290" rIns="68580" bIns="34290" rtlCol="0" anchor="t">
            <a:spAutoFit/>
          </a:bodyPr>
          <a:lstStyle/>
          <a:p>
            <a:pPr marL="213995" indent="-213995">
              <a:buFont typeface="Arial" panose="020B0604020202020204" pitchFamily="34" charset="0"/>
              <a:buChar char="•"/>
              <a:defRPr/>
            </a:pPr>
            <a:r>
              <a:rPr lang="en-AU" dirty="0">
                <a:solidFill>
                  <a:srgbClr val="FF0000"/>
                </a:solidFill>
                <a:latin typeface="Calibri"/>
                <a:cs typeface="Calibri"/>
              </a:rPr>
              <a:t>Injection efficiency 20-30 </a:t>
            </a:r>
            <a:r>
              <a:rPr lang="en-AU" dirty="0" smtClean="0">
                <a:solidFill>
                  <a:srgbClr val="FF0000"/>
                </a:solidFill>
                <a:latin typeface="Calibri"/>
                <a:cs typeface="Calibri"/>
              </a:rPr>
              <a:t>%</a:t>
            </a:r>
            <a:endParaRPr kumimoji="0" lang="en-AU" sz="1400" b="0" i="0" u="none" strike="noStrike" kern="1200" cap="none" spc="0" normalizeH="0" baseline="0" noProof="0" dirty="0" smtClean="0">
              <a:ln>
                <a:noFill/>
              </a:ln>
              <a:solidFill>
                <a:srgbClr val="FF0000"/>
              </a:solidFill>
              <a:effectLst/>
              <a:uLnTx/>
              <a:uFillTx/>
              <a:latin typeface="Calibri"/>
              <a:ea typeface="+mn-ea"/>
              <a:cs typeface="Calibri"/>
            </a:endParaRPr>
          </a:p>
          <a:p>
            <a:pPr marL="213995" marR="0" lvl="0" indent="-21399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FF0000"/>
                </a:solidFill>
                <a:effectLst/>
                <a:uLnTx/>
                <a:uFillTx/>
                <a:latin typeface="Calibri"/>
                <a:ea typeface="+mn-ea"/>
                <a:cs typeface="Calibri"/>
              </a:rPr>
              <a:t>No </a:t>
            </a:r>
            <a:r>
              <a:rPr kumimoji="0" lang="en-AU" sz="1400" b="0" i="0" u="none" strike="noStrike" kern="1200" cap="none" spc="0" normalizeH="0" baseline="0" noProof="0" dirty="0">
                <a:ln>
                  <a:noFill/>
                </a:ln>
                <a:solidFill>
                  <a:srgbClr val="FF0000"/>
                </a:solidFill>
                <a:effectLst/>
                <a:uLnTx/>
                <a:uFillTx/>
                <a:latin typeface="Calibri"/>
                <a:ea typeface="+mn-ea"/>
                <a:cs typeface="Calibri"/>
              </a:rPr>
              <a:t>measurable losses up to ~1 s trapping time </a:t>
            </a:r>
            <a:r>
              <a:rPr kumimoji="0" lang="en-AU" sz="1400" b="0" i="0" u="none" strike="noStrike" kern="1200" cap="none" spc="0" normalizeH="0" baseline="0" noProof="0" dirty="0" smtClean="0">
                <a:ln>
                  <a:noFill/>
                </a:ln>
                <a:solidFill>
                  <a:srgbClr val="FF0000"/>
                </a:solidFill>
                <a:effectLst/>
                <a:uLnTx/>
                <a:uFillTx/>
                <a:latin typeface="Calibri"/>
                <a:ea typeface="+mn-ea"/>
                <a:cs typeface="Calibri"/>
              </a:rPr>
              <a:t>!</a:t>
            </a:r>
            <a:endParaRPr kumimoji="0" lang="en-AU" sz="1400" b="0" i="0" u="none" strike="noStrike" kern="1200" cap="none" spc="0" normalizeH="0" baseline="0" noProof="0" dirty="0">
              <a:ln>
                <a:noFill/>
              </a:ln>
              <a:solidFill>
                <a:srgbClr val="FF0000"/>
              </a:solidFill>
              <a:effectLst/>
              <a:uLnTx/>
              <a:uFillTx/>
              <a:latin typeface="Calibri"/>
              <a:ea typeface="+mn-ea"/>
              <a:cs typeface="Calibri"/>
            </a:endParaRPr>
          </a:p>
        </p:txBody>
      </p:sp>
      <p:sp>
        <p:nvSpPr>
          <p:cNvPr id="9" name="ZoneTexte 8"/>
          <p:cNvSpPr txBox="1"/>
          <p:nvPr/>
        </p:nvSpPr>
        <p:spPr>
          <a:xfrm>
            <a:off x="5793139" y="1013596"/>
            <a:ext cx="1300549" cy="284693"/>
          </a:xfrm>
          <a:prstGeom prst="rect">
            <a:avLst/>
          </a:prstGeom>
          <a:noFill/>
        </p:spPr>
        <p:txBody>
          <a:bodyPr wrap="non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r-Cyrl-RS" sz="1400" b="0" i="0" u="none" strike="noStrike" kern="1200" cap="none" spc="0" normalizeH="0" baseline="0" noProof="0" dirty="0">
                <a:ln>
                  <a:noFill/>
                </a:ln>
                <a:solidFill>
                  <a:srgbClr val="000000"/>
                </a:solidFill>
                <a:effectLst/>
                <a:uLnTx/>
                <a:uFillTx/>
                <a:latin typeface="calibri"/>
                <a:ea typeface="+mn-ea"/>
                <a:cs typeface="calibri"/>
              </a:rPr>
              <a:t>„</a:t>
            </a:r>
            <a:r>
              <a:rPr kumimoji="0" lang="fr-FR" sz="1400" b="0" i="0" u="none" strike="noStrike" kern="1200" cap="none" spc="0" normalizeH="0" baseline="0" noProof="0" dirty="0" err="1">
                <a:ln>
                  <a:noFill/>
                </a:ln>
                <a:solidFill>
                  <a:srgbClr val="000000"/>
                </a:solidFill>
                <a:effectLst/>
                <a:uLnTx/>
                <a:uFillTx/>
                <a:latin typeface="calibri"/>
                <a:ea typeface="+mn-ea"/>
                <a:cs typeface="calibri"/>
              </a:rPr>
              <a:t>Cooling</a:t>
            </a:r>
            <a:r>
              <a:rPr kumimoji="0" lang="sr-Cyrl-RS" sz="1400" b="0" i="0" u="none" strike="noStrike" kern="1200" cap="none" spc="0" normalizeH="0" baseline="0" noProof="0" dirty="0">
                <a:ln>
                  <a:noFill/>
                </a:ln>
                <a:solidFill>
                  <a:srgbClr val="000000"/>
                </a:solidFill>
                <a:effectLst/>
                <a:uLnTx/>
                <a:uFillTx/>
                <a:latin typeface="calibri"/>
                <a:ea typeface="+mn-ea"/>
                <a:cs typeface="calibri"/>
              </a:rPr>
              <a:t>“</a:t>
            </a:r>
            <a:r>
              <a:rPr kumimoji="0" lang="fr-FR" sz="1400" b="0" i="0" u="none" strike="noStrike" kern="1200" cap="none" spc="0" normalizeH="0" baseline="0" noProof="0" dirty="0">
                <a:ln>
                  <a:noFill/>
                </a:ln>
                <a:solidFill>
                  <a:srgbClr val="000000"/>
                </a:solidFill>
                <a:effectLst/>
                <a:uLnTx/>
                <a:uFillTx/>
                <a:latin typeface="calibri"/>
                <a:ea typeface="+mn-ea"/>
                <a:cs typeface="calibri"/>
              </a:rPr>
              <a:t> </a:t>
            </a:r>
            <a:r>
              <a:rPr kumimoji="0" lang="fr-FR" sz="1400" b="0" i="0" u="none" strike="noStrike" kern="1200" cap="none" spc="0" normalizeH="0" baseline="0" noProof="0" dirty="0" err="1">
                <a:ln>
                  <a:noFill/>
                </a:ln>
                <a:solidFill>
                  <a:srgbClr val="000000"/>
                </a:solidFill>
                <a:effectLst/>
                <a:uLnTx/>
                <a:uFillTx/>
                <a:latin typeface="calibri"/>
                <a:ea typeface="+mn-ea"/>
                <a:cs typeface="calibri"/>
              </a:rPr>
              <a:t>effect</a:t>
            </a:r>
            <a:endParaRPr kumimoji="0" lang="fr-FR" sz="14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12" name="Image 11"/>
          <p:cNvPicPr/>
          <p:nvPr/>
        </p:nvPicPr>
        <p:blipFill>
          <a:blip r:embed="rId3" cstate="print">
            <a:extLst>
              <a:ext uri="{28A0092B-C50C-407E-A947-70E740481C1C}">
                <a14:useLocalDpi xmlns:a14="http://schemas.microsoft.com/office/drawing/2010/main" xmlns="" val="0"/>
              </a:ext>
            </a:extLst>
          </a:blip>
          <a:stretch>
            <a:fillRect/>
          </a:stretch>
        </p:blipFill>
        <p:spPr>
          <a:xfrm>
            <a:off x="4139952" y="1294217"/>
            <a:ext cx="4606925" cy="2542540"/>
          </a:xfrm>
          <a:prstGeom prst="rect">
            <a:avLst/>
          </a:prstGeom>
        </p:spPr>
      </p:pic>
      <p:sp>
        <p:nvSpPr>
          <p:cNvPr id="10"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Tree>
    <p:extLst>
      <p:ext uri="{BB962C8B-B14F-4D97-AF65-F5344CB8AC3E}">
        <p14:creationId xmlns:p14="http://schemas.microsoft.com/office/powerpoint/2010/main" xmlns="" val="2221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smtClean="0">
                <a:latin typeface="Gill Sans MT"/>
              </a:rPr>
              <a:t>10</a:t>
            </a:r>
            <a:endParaRPr kumimoji="0" lang="en-US" sz="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1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Gill Sans MT"/>
              <a:ea typeface="+mn-ea"/>
              <a:cs typeface="+mn-cs"/>
            </a:endParaRPr>
          </a:p>
        </p:txBody>
      </p:sp>
      <p:sp>
        <p:nvSpPr>
          <p:cNvPr id="13" name="Rectangle 4"/>
          <p:cNvSpPr>
            <a:spLocks noChangeArrowheads="1"/>
          </p:cNvSpPr>
          <p:nvPr/>
        </p:nvSpPr>
        <p:spPr bwMode="auto">
          <a:xfrm>
            <a:off x="0" y="21240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100" b="0" i="0" u="none" strike="noStrike" kern="1200" cap="none" spc="0" normalizeH="0" baseline="0" noProof="0">
                <a:ln>
                  <a:noFill/>
                </a:ln>
                <a:solidFill>
                  <a:srgbClr val="000000"/>
                </a:solidFill>
                <a:effectLst/>
                <a:uLnTx/>
                <a:uFillTx/>
                <a:latin typeface="Cambria" panose="02040503050406030204" pitchFamily="18" charset="0"/>
                <a:ea typeface="Calibri" panose="020F0502020204030204" pitchFamily="34" charset="0"/>
                <a:cs typeface="Times New Roman" panose="02020603050405020304" pitchFamily="18" charset="0"/>
              </a:rPr>
              <a:t> </a:t>
            </a: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Rectangle 5"/>
          <p:cNvSpPr>
            <a:spLocks noChangeArrowheads="1"/>
          </p:cNvSpPr>
          <p:nvPr/>
        </p:nvSpPr>
        <p:spPr bwMode="auto">
          <a:xfrm>
            <a:off x="0" y="35147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Gill Sans MT"/>
              <a:ea typeface="+mn-ea"/>
              <a:cs typeface="+mn-cs"/>
            </a:endParaRPr>
          </a:p>
        </p:txBody>
      </p:sp>
      <p:pic>
        <p:nvPicPr>
          <p:cNvPr id="17" name="Image 1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2616768"/>
            <a:ext cx="3528392" cy="2434833"/>
          </a:xfrm>
          <a:prstGeom prst="rect">
            <a:avLst/>
          </a:prstGeom>
          <a:noFill/>
          <a:ln>
            <a:noFill/>
          </a:ln>
        </p:spPr>
      </p:pic>
      <p:sp>
        <p:nvSpPr>
          <p:cNvPr id="18" name="ZoneTexte 17"/>
          <p:cNvSpPr txBox="1"/>
          <p:nvPr/>
        </p:nvSpPr>
        <p:spPr>
          <a:xfrm>
            <a:off x="5939262" y="107830"/>
            <a:ext cx="2785378" cy="761747"/>
          </a:xfrm>
          <a:prstGeom prst="rect">
            <a:avLst/>
          </a:prstGeom>
          <a:noFill/>
        </p:spPr>
        <p:txBody>
          <a:bodyPr wrap="none" lIns="68580" tIns="34290" rIns="68580" bIns="3429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00000"/>
                </a:solidFill>
                <a:effectLst/>
                <a:uLnTx/>
                <a:uFillTx/>
                <a:latin typeface="Gill Sans MT"/>
                <a:ea typeface="+mn-ea"/>
                <a:cs typeface="+mn-cs"/>
              </a:rPr>
              <a:t>Buffer </a:t>
            </a:r>
            <a:r>
              <a:rPr kumimoji="0" lang="fr-FR" sz="2700" b="0" i="0" u="none" strike="noStrike" kern="1200" cap="none" spc="0" normalizeH="0" baseline="0" noProof="0" dirty="0" err="1">
                <a:ln>
                  <a:noFill/>
                </a:ln>
                <a:solidFill>
                  <a:srgbClr val="000000"/>
                </a:solidFill>
                <a:effectLst/>
                <a:uLnTx/>
                <a:uFillTx/>
                <a:latin typeface="Gill Sans MT"/>
                <a:ea typeface="+mn-ea"/>
                <a:cs typeface="+mn-cs"/>
              </a:rPr>
              <a:t>method</a:t>
            </a:r>
            <a:endParaRPr kumimoji="0" lang="fr-FR" sz="2700" b="0"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Gill Sans MT"/>
                <a:ea typeface="+mn-ea"/>
                <a:cs typeface="+mn-cs"/>
              </a:rPr>
              <a:t>(</a:t>
            </a:r>
            <a:r>
              <a:rPr kumimoji="0" lang="fr-FR" sz="1800" b="0" i="0" u="none" strike="noStrike" kern="1200" cap="none" spc="0" normalizeH="0" baseline="0" noProof="0" dirty="0" err="1">
                <a:ln>
                  <a:noFill/>
                </a:ln>
                <a:solidFill>
                  <a:srgbClr val="000000"/>
                </a:solidFill>
                <a:effectLst/>
                <a:uLnTx/>
                <a:uFillTx/>
                <a:latin typeface="Gill Sans MT"/>
                <a:ea typeface="+mn-ea"/>
                <a:cs typeface="+mn-cs"/>
              </a:rPr>
              <a:t>fully</a:t>
            </a:r>
            <a:r>
              <a:rPr kumimoji="0" lang="fr-FR" sz="18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800" b="0" i="0" u="none" strike="noStrike" kern="1200" cap="none" spc="0" normalizeH="0" baseline="0" noProof="0" dirty="0" err="1">
                <a:ln>
                  <a:noFill/>
                </a:ln>
                <a:solidFill>
                  <a:srgbClr val="000000"/>
                </a:solidFill>
                <a:effectLst/>
                <a:uLnTx/>
                <a:uFillTx/>
                <a:latin typeface="Gill Sans MT"/>
                <a:ea typeface="+mn-ea"/>
                <a:cs typeface="+mn-cs"/>
              </a:rPr>
              <a:t>continuous</a:t>
            </a:r>
            <a:r>
              <a:rPr kumimoji="0" lang="fr-FR" sz="1800" b="0" i="0" u="none" strike="noStrike" kern="1200" cap="none" spc="0" normalizeH="0" baseline="0" noProof="0" dirty="0">
                <a:ln>
                  <a:noFill/>
                </a:ln>
                <a:solidFill>
                  <a:srgbClr val="000000"/>
                </a:solidFill>
                <a:effectLst/>
                <a:uLnTx/>
                <a:uFillTx/>
                <a:latin typeface="Gill Sans MT"/>
                <a:ea typeface="+mn-ea"/>
                <a:cs typeface="+mn-cs"/>
              </a:rPr>
              <a:t> extraction)</a:t>
            </a:r>
          </a:p>
        </p:txBody>
      </p:sp>
      <p:sp>
        <p:nvSpPr>
          <p:cNvPr id="3" name="ZoneTexte 2"/>
          <p:cNvSpPr txBox="1"/>
          <p:nvPr/>
        </p:nvSpPr>
        <p:spPr>
          <a:xfrm>
            <a:off x="118665" y="1887653"/>
            <a:ext cx="2255617" cy="461665"/>
          </a:xfrm>
          <a:prstGeom prst="rect">
            <a:avLst/>
          </a:prstGeom>
          <a:noFill/>
        </p:spPr>
        <p:txBody>
          <a:bodyPr wrap="none" rtlCol="0">
            <a:spAutoFit/>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smtClean="0">
                <a:ln>
                  <a:noFill/>
                </a:ln>
                <a:solidFill>
                  <a:srgbClr val="000000"/>
                </a:solidFill>
                <a:effectLst/>
                <a:uLnTx/>
                <a:uFillTx/>
                <a:latin typeface="Gill Sans MT"/>
                <a:ea typeface="+mn-ea"/>
                <a:cs typeface="+mn-cs"/>
              </a:rPr>
              <a:t>Injection in main buffer</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smtClean="0">
                <a:ln>
                  <a:noFill/>
                </a:ln>
                <a:solidFill>
                  <a:srgbClr val="000000"/>
                </a:solidFill>
                <a:effectLst/>
                <a:uLnTx/>
                <a:uFillTx/>
                <a:latin typeface="Gill Sans MT"/>
                <a:ea typeface="+mn-ea"/>
                <a:cs typeface="+mn-cs"/>
              </a:rPr>
              <a:t>Extraction of auxiliary buffer</a:t>
            </a:r>
            <a:endParaRPr kumimoji="0" lang="en-GB" sz="1200" b="0" i="0" u="none" strike="noStrike" kern="1200" cap="none" spc="0" normalizeH="0" baseline="0" dirty="0">
              <a:ln>
                <a:noFill/>
              </a:ln>
              <a:solidFill>
                <a:srgbClr val="000000"/>
              </a:solidFill>
              <a:effectLst/>
              <a:uLnTx/>
              <a:uFillTx/>
              <a:latin typeface="Gill Sans MT"/>
              <a:ea typeface="+mn-ea"/>
              <a:cs typeface="+mn-cs"/>
            </a:endParaRPr>
          </a:p>
        </p:txBody>
      </p:sp>
      <p:sp>
        <p:nvSpPr>
          <p:cNvPr id="16" name="ZoneTexte 15"/>
          <p:cNvSpPr txBox="1"/>
          <p:nvPr/>
        </p:nvSpPr>
        <p:spPr>
          <a:xfrm>
            <a:off x="2915816" y="1914718"/>
            <a:ext cx="2125903" cy="461665"/>
          </a:xfrm>
          <a:prstGeom prst="rect">
            <a:avLst/>
          </a:prstGeom>
          <a:noFill/>
        </p:spPr>
        <p:txBody>
          <a:bodyPr wrap="none" rtlCol="0">
            <a:spAutoFit/>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smtClean="0">
                <a:ln>
                  <a:noFill/>
                </a:ln>
                <a:solidFill>
                  <a:srgbClr val="000000"/>
                </a:solidFill>
                <a:effectLst/>
                <a:uLnTx/>
                <a:uFillTx/>
                <a:latin typeface="Gill Sans MT"/>
                <a:ea typeface="+mn-ea"/>
                <a:cs typeface="+mn-cs"/>
              </a:rPr>
              <a:t>Extraction of main buffer</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smtClean="0">
                <a:ln>
                  <a:noFill/>
                </a:ln>
                <a:solidFill>
                  <a:srgbClr val="000000"/>
                </a:solidFill>
                <a:effectLst/>
                <a:uLnTx/>
                <a:uFillTx/>
                <a:latin typeface="Gill Sans MT"/>
                <a:ea typeface="+mn-ea"/>
                <a:cs typeface="+mn-cs"/>
              </a:rPr>
              <a:t>Trapping in auxiliary buffer</a:t>
            </a:r>
            <a:endParaRPr kumimoji="0" lang="en-GB" sz="1200" b="0" i="0" u="none" strike="noStrike" kern="1200" cap="none" spc="0" normalizeH="0" baseline="0" dirty="0">
              <a:ln>
                <a:noFill/>
              </a:ln>
              <a:solidFill>
                <a:srgbClr val="000000"/>
              </a:solidFill>
              <a:effectLst/>
              <a:uLnTx/>
              <a:uFillTx/>
              <a:latin typeface="Gill Sans MT"/>
              <a:ea typeface="+mn-ea"/>
              <a:cs typeface="+mn-cs"/>
            </a:endParaRPr>
          </a:p>
        </p:txBody>
      </p:sp>
      <p:sp>
        <p:nvSpPr>
          <p:cNvPr id="19"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grpSp>
        <p:nvGrpSpPr>
          <p:cNvPr id="21" name="Groupe 20"/>
          <p:cNvGrpSpPr/>
          <p:nvPr/>
        </p:nvGrpSpPr>
        <p:grpSpPr>
          <a:xfrm>
            <a:off x="49281" y="75416"/>
            <a:ext cx="5431544" cy="1726611"/>
            <a:chOff x="49281" y="75416"/>
            <a:chExt cx="5431544" cy="1726611"/>
          </a:xfrm>
        </p:grpSpPr>
        <p:pic>
          <p:nvPicPr>
            <p:cNvPr id="22" name="Image 1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281" y="75416"/>
              <a:ext cx="2743167" cy="1678512"/>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Image 2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15300" y="244888"/>
              <a:ext cx="2765525" cy="1557139"/>
            </a:xfrm>
            <a:prstGeom prst="rect">
              <a:avLst/>
            </a:prstGeom>
          </p:spPr>
        </p:pic>
        <p:cxnSp>
          <p:nvCxnSpPr>
            <p:cNvPr id="24" name="Connecteur droit 23"/>
            <p:cNvCxnSpPr/>
            <p:nvPr/>
          </p:nvCxnSpPr>
          <p:spPr>
            <a:xfrm flipV="1">
              <a:off x="1406272" y="339502"/>
              <a:ext cx="0" cy="11521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V="1">
              <a:off x="1550288" y="339503"/>
              <a:ext cx="0" cy="8640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1982336" y="627534"/>
              <a:ext cx="0" cy="8640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1838320" y="627535"/>
              <a:ext cx="0" cy="5760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254144" y="1491630"/>
              <a:ext cx="11521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1550288" y="1203598"/>
              <a:ext cx="2880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838320" y="627534"/>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a:off x="1406272" y="339502"/>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3203848" y="244888"/>
              <a:ext cx="0" cy="1364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3360724" y="244888"/>
              <a:ext cx="0" cy="10307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4788024" y="578610"/>
              <a:ext cx="0" cy="10307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620562" y="578610"/>
              <a:ext cx="0" cy="10307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4283968" y="1275606"/>
              <a:ext cx="0" cy="333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H="1">
              <a:off x="3360724" y="1275606"/>
              <a:ext cx="9232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H="1" flipV="1">
              <a:off x="4620563" y="582583"/>
              <a:ext cx="178083" cy="3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a:off x="3196490" y="255313"/>
              <a:ext cx="172049" cy="16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flipV="1">
              <a:off x="4285415" y="1591972"/>
              <a:ext cx="335147" cy="35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467544" y="914672"/>
              <a:ext cx="3626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2229913" y="559072"/>
              <a:ext cx="3626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4965297" y="512180"/>
              <a:ext cx="3626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3686731" y="1330684"/>
              <a:ext cx="0" cy="346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H="1" flipV="1">
              <a:off x="1694304" y="1330684"/>
              <a:ext cx="9593" cy="26128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8485754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smtClean="0">
                <a:latin typeface="Gill Sans MT"/>
              </a:rPr>
              <a:t>10</a:t>
            </a:r>
            <a:endParaRPr kumimoji="0" lang="en-US" sz="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1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Gill Sans MT"/>
              <a:ea typeface="+mn-ea"/>
              <a:cs typeface="+mn-cs"/>
            </a:endParaRPr>
          </a:p>
        </p:txBody>
      </p:sp>
      <p:sp>
        <p:nvSpPr>
          <p:cNvPr id="13" name="Rectangle 4"/>
          <p:cNvSpPr>
            <a:spLocks noChangeArrowheads="1"/>
          </p:cNvSpPr>
          <p:nvPr/>
        </p:nvSpPr>
        <p:spPr bwMode="auto">
          <a:xfrm>
            <a:off x="0" y="21240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100" b="0" i="0" u="none" strike="noStrike" kern="1200" cap="none" spc="0" normalizeH="0" baseline="0" noProof="0">
                <a:ln>
                  <a:noFill/>
                </a:ln>
                <a:solidFill>
                  <a:srgbClr val="000000"/>
                </a:solidFill>
                <a:effectLst/>
                <a:uLnTx/>
                <a:uFillTx/>
                <a:latin typeface="Cambria" panose="02040503050406030204" pitchFamily="18" charset="0"/>
                <a:ea typeface="Calibri" panose="020F0502020204030204" pitchFamily="34" charset="0"/>
                <a:cs typeface="Times New Roman" panose="02020603050405020304" pitchFamily="18" charset="0"/>
              </a:rPr>
              <a:t> </a:t>
            </a: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Rectangle 5"/>
          <p:cNvSpPr>
            <a:spLocks noChangeArrowheads="1"/>
          </p:cNvSpPr>
          <p:nvPr/>
        </p:nvSpPr>
        <p:spPr bwMode="auto">
          <a:xfrm>
            <a:off x="0" y="35147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Gill Sans MT"/>
              <a:ea typeface="+mn-ea"/>
              <a:cs typeface="+mn-cs"/>
            </a:endParaRPr>
          </a:p>
        </p:txBody>
      </p:sp>
      <p:pic>
        <p:nvPicPr>
          <p:cNvPr id="19" name="Image 18"/>
          <p:cNvPicPr/>
          <p:nvPr/>
        </p:nvPicPr>
        <p:blipFill>
          <a:blip r:embed="rId2" cstate="print">
            <a:extLst>
              <a:ext uri="{28A0092B-C50C-407E-A947-70E740481C1C}">
                <a14:useLocalDpi xmlns:a14="http://schemas.microsoft.com/office/drawing/2010/main" xmlns="" val="0"/>
              </a:ext>
            </a:extLst>
          </a:blip>
          <a:stretch>
            <a:fillRect/>
          </a:stretch>
        </p:blipFill>
        <p:spPr>
          <a:xfrm>
            <a:off x="4928612" y="2427734"/>
            <a:ext cx="4023995" cy="2184400"/>
          </a:xfrm>
          <a:prstGeom prst="rect">
            <a:avLst/>
          </a:prstGeom>
        </p:spPr>
      </p:pic>
      <p:sp>
        <p:nvSpPr>
          <p:cNvPr id="2" name="ZoneTexte 17">
            <a:extLst>
              <a:ext uri="{FF2B5EF4-FFF2-40B4-BE49-F238E27FC236}">
                <a16:creationId xmlns:a16="http://schemas.microsoft.com/office/drawing/2014/main" xmlns="" id="{1C8674D4-9472-4D68-8AF7-77991E89C935}"/>
              </a:ext>
            </a:extLst>
          </p:cNvPr>
          <p:cNvSpPr txBox="1"/>
          <p:nvPr/>
        </p:nvSpPr>
        <p:spPr>
          <a:xfrm>
            <a:off x="5939261" y="107829"/>
            <a:ext cx="2785378" cy="761747"/>
          </a:xfrm>
          <a:prstGeom prst="rect">
            <a:avLst/>
          </a:prstGeom>
          <a:noFill/>
        </p:spPr>
        <p:txBody>
          <a:bodyPr wrap="none" lIns="68580" tIns="34290" rIns="68580" bIns="3429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00000"/>
                </a:solidFill>
                <a:effectLst/>
                <a:uLnTx/>
                <a:uFillTx/>
                <a:latin typeface="Gill Sans MT"/>
                <a:ea typeface="+mn-ea"/>
                <a:cs typeface="+mn-cs"/>
              </a:rPr>
              <a:t>Buffer </a:t>
            </a:r>
            <a:r>
              <a:rPr kumimoji="0" lang="fr-FR" sz="2700" b="0" i="0" u="none" strike="noStrike" kern="1200" cap="none" spc="0" normalizeH="0" baseline="0" noProof="0" dirty="0" err="1">
                <a:ln>
                  <a:noFill/>
                </a:ln>
                <a:solidFill>
                  <a:srgbClr val="000000"/>
                </a:solidFill>
                <a:effectLst/>
                <a:uLnTx/>
                <a:uFillTx/>
                <a:latin typeface="Gill Sans MT"/>
                <a:ea typeface="+mn-ea"/>
                <a:cs typeface="+mn-cs"/>
              </a:rPr>
              <a:t>method</a:t>
            </a:r>
            <a:endParaRPr kumimoji="0" lang="fr-FR" sz="2700" b="0"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Gill Sans MT"/>
                <a:ea typeface="+mn-ea"/>
                <a:cs typeface="+mn-cs"/>
              </a:rPr>
              <a:t>(</a:t>
            </a:r>
            <a:r>
              <a:rPr kumimoji="0" lang="fr-FR" sz="1800" b="0" i="0" u="none" strike="noStrike" kern="1200" cap="none" spc="0" normalizeH="0" baseline="0" noProof="0" dirty="0" err="1">
                <a:ln>
                  <a:noFill/>
                </a:ln>
                <a:solidFill>
                  <a:srgbClr val="000000"/>
                </a:solidFill>
                <a:effectLst/>
                <a:uLnTx/>
                <a:uFillTx/>
                <a:latin typeface="Gill Sans MT"/>
                <a:ea typeface="+mn-ea"/>
                <a:cs typeface="+mn-cs"/>
              </a:rPr>
              <a:t>fully</a:t>
            </a:r>
            <a:r>
              <a:rPr kumimoji="0" lang="fr-FR" sz="1800" b="0" i="0" u="none" strike="noStrike" kern="1200" cap="none" spc="0" normalizeH="0" baseline="0" noProof="0" dirty="0">
                <a:ln>
                  <a:noFill/>
                </a:ln>
                <a:solidFill>
                  <a:srgbClr val="000000"/>
                </a:solidFill>
                <a:effectLst/>
                <a:uLnTx/>
                <a:uFillTx/>
                <a:latin typeface="Gill Sans MT"/>
                <a:ea typeface="+mn-ea"/>
                <a:cs typeface="+mn-cs"/>
              </a:rPr>
              <a:t> </a:t>
            </a:r>
            <a:r>
              <a:rPr kumimoji="0" lang="fr-FR" sz="1800" b="0" i="0" u="none" strike="noStrike" kern="1200" cap="none" spc="0" normalizeH="0" baseline="0" noProof="0" dirty="0" err="1">
                <a:ln>
                  <a:noFill/>
                </a:ln>
                <a:solidFill>
                  <a:srgbClr val="000000"/>
                </a:solidFill>
                <a:effectLst/>
                <a:uLnTx/>
                <a:uFillTx/>
                <a:latin typeface="Gill Sans MT"/>
                <a:ea typeface="+mn-ea"/>
                <a:cs typeface="+mn-cs"/>
              </a:rPr>
              <a:t>continuous</a:t>
            </a:r>
            <a:r>
              <a:rPr kumimoji="0" lang="fr-FR" sz="1800" b="0" i="0" u="none" strike="noStrike" kern="1200" cap="none" spc="0" normalizeH="0" baseline="0" noProof="0" dirty="0">
                <a:ln>
                  <a:noFill/>
                </a:ln>
                <a:solidFill>
                  <a:srgbClr val="000000"/>
                </a:solidFill>
                <a:effectLst/>
                <a:uLnTx/>
                <a:uFillTx/>
                <a:latin typeface="Gill Sans MT"/>
                <a:ea typeface="+mn-ea"/>
                <a:cs typeface="+mn-cs"/>
              </a:rPr>
              <a:t> extraction)</a:t>
            </a:r>
          </a:p>
        </p:txBody>
      </p:sp>
      <p:sp>
        <p:nvSpPr>
          <p:cNvPr id="18"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pic>
        <p:nvPicPr>
          <p:cNvPr id="22" name="Image 2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592" y="2616768"/>
            <a:ext cx="3528392" cy="2434833"/>
          </a:xfrm>
          <a:prstGeom prst="rect">
            <a:avLst/>
          </a:prstGeom>
          <a:noFill/>
          <a:ln>
            <a:noFill/>
          </a:ln>
        </p:spPr>
      </p:pic>
      <p:sp>
        <p:nvSpPr>
          <p:cNvPr id="23" name="ZoneTexte 22"/>
          <p:cNvSpPr txBox="1"/>
          <p:nvPr/>
        </p:nvSpPr>
        <p:spPr>
          <a:xfrm>
            <a:off x="118665" y="1887653"/>
            <a:ext cx="2255617" cy="461665"/>
          </a:xfrm>
          <a:prstGeom prst="rect">
            <a:avLst/>
          </a:prstGeom>
          <a:noFill/>
        </p:spPr>
        <p:txBody>
          <a:bodyPr wrap="none" rtlCol="0">
            <a:spAutoFit/>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smtClean="0">
                <a:ln>
                  <a:noFill/>
                </a:ln>
                <a:solidFill>
                  <a:srgbClr val="000000"/>
                </a:solidFill>
                <a:effectLst/>
                <a:uLnTx/>
                <a:uFillTx/>
                <a:latin typeface="Gill Sans MT"/>
                <a:ea typeface="+mn-ea"/>
                <a:cs typeface="+mn-cs"/>
              </a:rPr>
              <a:t>Injection in main buffer</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smtClean="0">
                <a:ln>
                  <a:noFill/>
                </a:ln>
                <a:solidFill>
                  <a:srgbClr val="000000"/>
                </a:solidFill>
                <a:effectLst/>
                <a:uLnTx/>
                <a:uFillTx/>
                <a:latin typeface="Gill Sans MT"/>
                <a:ea typeface="+mn-ea"/>
                <a:cs typeface="+mn-cs"/>
              </a:rPr>
              <a:t>Extraction of auxiliary buffer</a:t>
            </a:r>
            <a:endParaRPr kumimoji="0" lang="en-GB" sz="1200" b="0" i="0" u="none" strike="noStrike" kern="1200" cap="none" spc="0" normalizeH="0" baseline="0" dirty="0">
              <a:ln>
                <a:noFill/>
              </a:ln>
              <a:solidFill>
                <a:srgbClr val="000000"/>
              </a:solidFill>
              <a:effectLst/>
              <a:uLnTx/>
              <a:uFillTx/>
              <a:latin typeface="Gill Sans MT"/>
              <a:ea typeface="+mn-ea"/>
              <a:cs typeface="+mn-cs"/>
            </a:endParaRPr>
          </a:p>
        </p:txBody>
      </p:sp>
      <p:sp>
        <p:nvSpPr>
          <p:cNvPr id="24" name="ZoneTexte 23"/>
          <p:cNvSpPr txBox="1"/>
          <p:nvPr/>
        </p:nvSpPr>
        <p:spPr>
          <a:xfrm>
            <a:off x="2915816" y="1914718"/>
            <a:ext cx="2125903" cy="461665"/>
          </a:xfrm>
          <a:prstGeom prst="rect">
            <a:avLst/>
          </a:prstGeom>
          <a:noFill/>
        </p:spPr>
        <p:txBody>
          <a:bodyPr wrap="none" rtlCol="0">
            <a:spAutoFit/>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smtClean="0">
                <a:ln>
                  <a:noFill/>
                </a:ln>
                <a:solidFill>
                  <a:srgbClr val="000000"/>
                </a:solidFill>
                <a:effectLst/>
                <a:uLnTx/>
                <a:uFillTx/>
                <a:latin typeface="Gill Sans MT"/>
                <a:ea typeface="+mn-ea"/>
                <a:cs typeface="+mn-cs"/>
              </a:rPr>
              <a:t>Extraction of main buffer</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smtClean="0">
                <a:ln>
                  <a:noFill/>
                </a:ln>
                <a:solidFill>
                  <a:srgbClr val="000000"/>
                </a:solidFill>
                <a:effectLst/>
                <a:uLnTx/>
                <a:uFillTx/>
                <a:latin typeface="Gill Sans MT"/>
                <a:ea typeface="+mn-ea"/>
                <a:cs typeface="+mn-cs"/>
              </a:rPr>
              <a:t>Trapping in auxiliary buffer</a:t>
            </a:r>
            <a:endParaRPr kumimoji="0" lang="en-GB" sz="1200" b="0" i="0" u="none" strike="noStrike" kern="1200" cap="none" spc="0" normalizeH="0" baseline="0" dirty="0">
              <a:ln>
                <a:noFill/>
              </a:ln>
              <a:solidFill>
                <a:srgbClr val="000000"/>
              </a:solidFill>
              <a:effectLst/>
              <a:uLnTx/>
              <a:uFillTx/>
              <a:latin typeface="Gill Sans MT"/>
              <a:ea typeface="+mn-ea"/>
              <a:cs typeface="+mn-cs"/>
            </a:endParaRPr>
          </a:p>
        </p:txBody>
      </p:sp>
      <p:grpSp>
        <p:nvGrpSpPr>
          <p:cNvPr id="75" name="Groupe 74"/>
          <p:cNvGrpSpPr/>
          <p:nvPr/>
        </p:nvGrpSpPr>
        <p:grpSpPr>
          <a:xfrm>
            <a:off x="49281" y="75416"/>
            <a:ext cx="5431544" cy="1726611"/>
            <a:chOff x="49281" y="75416"/>
            <a:chExt cx="5431544" cy="1726611"/>
          </a:xfrm>
        </p:grpSpPr>
        <p:pic>
          <p:nvPicPr>
            <p:cNvPr id="21" name="Image 1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281" y="75416"/>
              <a:ext cx="2743167" cy="1678512"/>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Image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15300" y="244888"/>
              <a:ext cx="2765525" cy="1557139"/>
            </a:xfrm>
            <a:prstGeom prst="rect">
              <a:avLst/>
            </a:prstGeom>
          </p:spPr>
        </p:pic>
        <p:cxnSp>
          <p:nvCxnSpPr>
            <p:cNvPr id="6" name="Connecteur droit 5"/>
            <p:cNvCxnSpPr/>
            <p:nvPr/>
          </p:nvCxnSpPr>
          <p:spPr>
            <a:xfrm flipV="1">
              <a:off x="1406272" y="339502"/>
              <a:ext cx="0" cy="11521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1550288" y="339503"/>
              <a:ext cx="0" cy="8640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1982336" y="627534"/>
              <a:ext cx="0" cy="8640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1838320" y="627535"/>
              <a:ext cx="0" cy="5760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254144" y="1491630"/>
              <a:ext cx="11521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H="1">
              <a:off x="1550288" y="1203598"/>
              <a:ext cx="2880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H="1">
              <a:off x="1838320" y="627534"/>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H="1">
              <a:off x="1406272" y="339502"/>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3203848" y="244888"/>
              <a:ext cx="0" cy="1364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3360724" y="244888"/>
              <a:ext cx="0" cy="10307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V="1">
              <a:off x="4788024" y="578610"/>
              <a:ext cx="0" cy="10307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V="1">
              <a:off x="4620562" y="578610"/>
              <a:ext cx="0" cy="10307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4283968" y="1275606"/>
              <a:ext cx="0" cy="333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H="1">
              <a:off x="3360724" y="1275606"/>
              <a:ext cx="9232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flipH="1" flipV="1">
              <a:off x="4620563" y="582583"/>
              <a:ext cx="178083" cy="3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H="1">
              <a:off x="3196490" y="255313"/>
              <a:ext cx="172049" cy="16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flipH="1" flipV="1">
              <a:off x="4285415" y="1591972"/>
              <a:ext cx="335147" cy="35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467544" y="914672"/>
              <a:ext cx="3626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2229913" y="559072"/>
              <a:ext cx="3626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a:off x="4965297" y="512180"/>
              <a:ext cx="3626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flipV="1">
              <a:off x="3686731" y="1330684"/>
              <a:ext cx="0" cy="346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flipH="1" flipV="1">
              <a:off x="1694304" y="1330684"/>
              <a:ext cx="9593" cy="26128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991227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15528-21DE-4FAA-801E-634DDDAF4B2B}" type="slidenum">
              <a:rPr lang="en-US">
                <a:latin typeface="Calibri"/>
              </a:rPr>
              <a:pPr/>
              <a:t>4</a:t>
            </a:fld>
            <a:endParaRPr lang="en-US" dirty="0">
              <a:latin typeface="Calibri"/>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8551051" y="213138"/>
            <a:ext cx="439001" cy="731668"/>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 y="2563483"/>
            <a:ext cx="4889978" cy="2468612"/>
          </a:xfrm>
          <a:prstGeom prst="rect">
            <a:avLst/>
          </a:prstGeom>
        </p:spPr>
      </p:pic>
      <p:sp>
        <p:nvSpPr>
          <p:cNvPr id="40" name="TextBox 39"/>
          <p:cNvSpPr txBox="1"/>
          <p:nvPr/>
        </p:nvSpPr>
        <p:spPr>
          <a:xfrm>
            <a:off x="20905" y="4475805"/>
            <a:ext cx="2363147" cy="415498"/>
          </a:xfrm>
          <a:prstGeom prst="rect">
            <a:avLst/>
          </a:prstGeom>
          <a:noFill/>
        </p:spPr>
        <p:txBody>
          <a:bodyPr wrap="none" rtlCol="0">
            <a:spAutoFit/>
          </a:bodyPr>
          <a:lstStyle/>
          <a:p>
            <a:pPr>
              <a:defRPr/>
            </a:pPr>
            <a:r>
              <a:rPr lang="en-GB" sz="1050" kern="0" dirty="0" smtClean="0">
                <a:solidFill>
                  <a:prstClr val="black"/>
                </a:solidFill>
              </a:rPr>
              <a:t>Courtesy </a:t>
            </a:r>
            <a:r>
              <a:rPr lang="en-GB" sz="1050" kern="0" dirty="0">
                <a:solidFill>
                  <a:prstClr val="black"/>
                </a:solidFill>
              </a:rPr>
              <a:t>of TERA </a:t>
            </a:r>
            <a:r>
              <a:rPr lang="en-GB" sz="1050" kern="0" dirty="0" smtClean="0">
                <a:solidFill>
                  <a:prstClr val="black"/>
                </a:solidFill>
              </a:rPr>
              <a:t>foundation</a:t>
            </a:r>
          </a:p>
          <a:p>
            <a:pPr>
              <a:defRPr/>
            </a:pPr>
            <a:r>
              <a:rPr lang="en-GB" sz="1050" kern="0" dirty="0" smtClean="0">
                <a:solidFill>
                  <a:prstClr val="black"/>
                </a:solidFill>
              </a:rPr>
              <a:t>Updates </a:t>
            </a:r>
            <a:r>
              <a:rPr lang="en-GB" sz="1050" kern="0" dirty="0">
                <a:solidFill>
                  <a:prstClr val="black"/>
                </a:solidFill>
                <a:latin typeface="Calibri"/>
              </a:rPr>
              <a:t>on TULIP and CABOTO projects</a:t>
            </a:r>
            <a:endParaRPr lang="en-GB" sz="1050" i="1" kern="0" dirty="0">
              <a:solidFill>
                <a:prstClr val="black"/>
              </a:solidFill>
              <a:latin typeface="Calibri"/>
            </a:endParaRPr>
          </a:p>
        </p:txBody>
      </p:sp>
      <p:pic>
        <p:nvPicPr>
          <p:cNvPr id="41" name="Picture 40"/>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flipH="1">
            <a:off x="3669747" y="569109"/>
            <a:ext cx="2868866" cy="1973716"/>
          </a:xfrm>
          <a:prstGeom prst="rect">
            <a:avLst/>
          </a:prstGeom>
        </p:spPr>
      </p:pic>
      <p:sp>
        <p:nvSpPr>
          <p:cNvPr id="42" name="Oval 41"/>
          <p:cNvSpPr/>
          <p:nvPr/>
        </p:nvSpPr>
        <p:spPr>
          <a:xfrm>
            <a:off x="3386456" y="20701"/>
            <a:ext cx="3284456" cy="2983832"/>
          </a:xfrm>
          <a:prstGeom prst="ellipse">
            <a:avLst/>
          </a:prstGeom>
          <a:noFill/>
          <a:ln w="38100" cap="flat" cmpd="sng" algn="ctr">
            <a:solidFill>
              <a:sysClr val="windowText" lastClr="000000"/>
            </a:solidFill>
            <a:prstDash val="solid"/>
            <a:miter lim="800000"/>
          </a:ln>
          <a:effectLst/>
        </p:spPr>
        <p:txBody>
          <a:bodyPr rtlCol="0" anchor="ctr"/>
          <a:lstStyle/>
          <a:p>
            <a:pPr algn="ctr">
              <a:defRPr/>
            </a:pPr>
            <a:endParaRPr lang="en-GB" sz="1350" kern="0" dirty="0">
              <a:solidFill>
                <a:prstClr val="white"/>
              </a:solidFill>
              <a:latin typeface="Calibri" panose="020F0502020204030204"/>
            </a:endParaRPr>
          </a:p>
        </p:txBody>
      </p:sp>
      <p:sp>
        <p:nvSpPr>
          <p:cNvPr id="43" name="Oval 42"/>
          <p:cNvSpPr/>
          <p:nvPr/>
        </p:nvSpPr>
        <p:spPr>
          <a:xfrm>
            <a:off x="2505146" y="3720774"/>
            <a:ext cx="261704" cy="250282"/>
          </a:xfrm>
          <a:prstGeom prst="ellipse">
            <a:avLst/>
          </a:prstGeom>
          <a:noFill/>
          <a:ln w="38100" cap="flat" cmpd="sng" algn="ctr">
            <a:solidFill>
              <a:sysClr val="windowText" lastClr="000000"/>
            </a:solidFill>
            <a:prstDash val="solid"/>
            <a:miter lim="800000"/>
          </a:ln>
          <a:effectLst/>
        </p:spPr>
        <p:txBody>
          <a:bodyPr rtlCol="0" anchor="ctr"/>
          <a:lstStyle/>
          <a:p>
            <a:pPr algn="ctr">
              <a:defRPr/>
            </a:pPr>
            <a:endParaRPr lang="en-GB" sz="1350" kern="0">
              <a:solidFill>
                <a:prstClr val="white"/>
              </a:solidFill>
              <a:latin typeface="Calibri" panose="020F0502020204030204"/>
            </a:endParaRPr>
          </a:p>
        </p:txBody>
      </p:sp>
      <p:cxnSp>
        <p:nvCxnSpPr>
          <p:cNvPr id="44" name="Straight Connector 43"/>
          <p:cNvCxnSpPr>
            <a:endCxn id="43" idx="1"/>
          </p:cNvCxnSpPr>
          <p:nvPr/>
        </p:nvCxnSpPr>
        <p:spPr>
          <a:xfrm flipH="1">
            <a:off x="2543472" y="1104106"/>
            <a:ext cx="919818" cy="2653322"/>
          </a:xfrm>
          <a:prstGeom prst="line">
            <a:avLst/>
          </a:prstGeom>
          <a:noFill/>
          <a:ln w="38100" cap="flat" cmpd="sng" algn="ctr">
            <a:solidFill>
              <a:sysClr val="windowText" lastClr="000000"/>
            </a:solidFill>
            <a:prstDash val="solid"/>
            <a:miter lim="800000"/>
          </a:ln>
          <a:effectLst/>
        </p:spPr>
      </p:cxnSp>
      <p:sp>
        <p:nvSpPr>
          <p:cNvPr id="45" name="TextBox 44"/>
          <p:cNvSpPr txBox="1"/>
          <p:nvPr/>
        </p:nvSpPr>
        <p:spPr>
          <a:xfrm>
            <a:off x="599700" y="1108755"/>
            <a:ext cx="2390719" cy="1200329"/>
          </a:xfrm>
          <a:prstGeom prst="rect">
            <a:avLst/>
          </a:prstGeom>
          <a:noFill/>
        </p:spPr>
        <p:txBody>
          <a:bodyPr wrap="none" rtlCol="0">
            <a:spAutoFit/>
          </a:bodyPr>
          <a:lstStyle/>
          <a:p>
            <a:pPr>
              <a:defRPr/>
            </a:pPr>
            <a:r>
              <a:rPr lang="en-GB" sz="1800" kern="0" dirty="0">
                <a:solidFill>
                  <a:prstClr val="black"/>
                </a:solidFill>
                <a:latin typeface="Calibri"/>
              </a:rPr>
              <a:t>HF-</a:t>
            </a:r>
            <a:r>
              <a:rPr lang="en-GB" sz="1800" kern="0" dirty="0" err="1">
                <a:solidFill>
                  <a:prstClr val="black"/>
                </a:solidFill>
                <a:latin typeface="Calibri"/>
              </a:rPr>
              <a:t>linac</a:t>
            </a:r>
            <a:r>
              <a:rPr lang="en-GB" sz="1800" kern="0" dirty="0">
                <a:solidFill>
                  <a:prstClr val="black"/>
                </a:solidFill>
                <a:latin typeface="Calibri"/>
              </a:rPr>
              <a:t> requirements:</a:t>
            </a:r>
          </a:p>
          <a:p>
            <a:pPr marL="214313" indent="-214313">
              <a:buFont typeface="Arial" panose="020B0604020202020204" pitchFamily="34" charset="0"/>
              <a:buChar char="•"/>
              <a:defRPr/>
            </a:pPr>
            <a:r>
              <a:rPr lang="en-GB" sz="1800" b="1" kern="0" dirty="0">
                <a:solidFill>
                  <a:prstClr val="black"/>
                </a:solidFill>
                <a:latin typeface="Calibri"/>
              </a:rPr>
              <a:t>300 – 400 Hz</a:t>
            </a:r>
          </a:p>
          <a:p>
            <a:pPr marL="214313" indent="-214313">
              <a:buFont typeface="Arial" panose="020B0604020202020204" pitchFamily="34" charset="0"/>
              <a:buChar char="•"/>
              <a:defRPr/>
            </a:pPr>
            <a:r>
              <a:rPr lang="en-GB" sz="1800" b="1" kern="0" dirty="0">
                <a:solidFill>
                  <a:prstClr val="black"/>
                </a:solidFill>
                <a:latin typeface="Calibri"/>
              </a:rPr>
              <a:t>&lt;5 µs </a:t>
            </a:r>
            <a:r>
              <a:rPr lang="en-GB" sz="1800" kern="0" dirty="0">
                <a:solidFill>
                  <a:prstClr val="black"/>
                </a:solidFill>
                <a:latin typeface="Calibri"/>
              </a:rPr>
              <a:t>pulses</a:t>
            </a:r>
          </a:p>
          <a:p>
            <a:pPr marL="214313" indent="-214313">
              <a:buFont typeface="Arial" panose="020B0604020202020204" pitchFamily="34" charset="0"/>
              <a:buChar char="•"/>
              <a:defRPr/>
            </a:pPr>
            <a:r>
              <a:rPr lang="en-GB" sz="1800" b="1" kern="0" dirty="0">
                <a:solidFill>
                  <a:prstClr val="black"/>
                </a:solidFill>
                <a:latin typeface="Calibri"/>
              </a:rPr>
              <a:t>10</a:t>
            </a:r>
            <a:r>
              <a:rPr lang="en-GB" sz="1800" b="1" kern="0" baseline="30000" dirty="0">
                <a:solidFill>
                  <a:prstClr val="black"/>
                </a:solidFill>
                <a:latin typeface="Calibri"/>
              </a:rPr>
              <a:t>8</a:t>
            </a:r>
            <a:r>
              <a:rPr lang="en-GB" sz="1800" b="1" kern="0" dirty="0">
                <a:solidFill>
                  <a:prstClr val="black"/>
                </a:solidFill>
                <a:latin typeface="Calibri"/>
              </a:rPr>
              <a:t> C</a:t>
            </a:r>
            <a:r>
              <a:rPr lang="en-GB" sz="1800" b="1" kern="0" baseline="30000" dirty="0">
                <a:solidFill>
                  <a:prstClr val="black"/>
                </a:solidFill>
                <a:latin typeface="Calibri"/>
              </a:rPr>
              <a:t>6+ </a:t>
            </a:r>
            <a:r>
              <a:rPr lang="en-GB" sz="1800" kern="0" dirty="0">
                <a:solidFill>
                  <a:prstClr val="black"/>
                </a:solidFill>
                <a:latin typeface="Calibri"/>
              </a:rPr>
              <a:t>ions per pulse</a:t>
            </a:r>
          </a:p>
        </p:txBody>
      </p:sp>
      <p:cxnSp>
        <p:nvCxnSpPr>
          <p:cNvPr id="46" name="Straight Connector 45"/>
          <p:cNvCxnSpPr/>
          <p:nvPr/>
        </p:nvCxnSpPr>
        <p:spPr>
          <a:xfrm flipH="1">
            <a:off x="2660575" y="2839337"/>
            <a:ext cx="3135922" cy="1131719"/>
          </a:xfrm>
          <a:prstGeom prst="line">
            <a:avLst/>
          </a:prstGeom>
          <a:noFill/>
          <a:ln w="38100" cap="flat" cmpd="sng" algn="ctr">
            <a:solidFill>
              <a:sysClr val="windowText" lastClr="000000"/>
            </a:solidFill>
            <a:prstDash val="solid"/>
            <a:miter lim="800000"/>
          </a:ln>
          <a:effectLst/>
        </p:spPr>
      </p:cxnSp>
      <p:graphicFrame>
        <p:nvGraphicFramePr>
          <p:cNvPr id="47" name="Table 46"/>
          <p:cNvGraphicFramePr>
            <a:graphicFrameLocks noGrp="1"/>
          </p:cNvGraphicFramePr>
          <p:nvPr>
            <p:extLst>
              <p:ext uri="{D42A27DB-BD31-4B8C-83A1-F6EECF244321}">
                <p14:modId xmlns:p14="http://schemas.microsoft.com/office/powerpoint/2010/main" xmlns="" val="2242890564"/>
              </p:ext>
            </p:extLst>
          </p:nvPr>
        </p:nvGraphicFramePr>
        <p:xfrm>
          <a:off x="5615859" y="2275645"/>
          <a:ext cx="2618008" cy="2906263"/>
        </p:xfrm>
        <a:graphic>
          <a:graphicData uri="http://schemas.openxmlformats.org/drawingml/2006/table">
            <a:tbl>
              <a:tblPr firstRow="1" bandRow="1"/>
              <a:tblGrid>
                <a:gridCol w="1309004">
                  <a:extLst>
                    <a:ext uri="{9D8B030D-6E8A-4147-A177-3AD203B41FA5}">
                      <a16:colId xmlns:a16="http://schemas.microsoft.com/office/drawing/2014/main" xmlns="" val="20000"/>
                    </a:ext>
                  </a:extLst>
                </a:gridCol>
                <a:gridCol w="1309004">
                  <a:extLst>
                    <a:ext uri="{9D8B030D-6E8A-4147-A177-3AD203B41FA5}">
                      <a16:colId xmlns:a16="http://schemas.microsoft.com/office/drawing/2014/main" xmlns="" val="20001"/>
                    </a:ext>
                  </a:extLst>
                </a:gridCol>
              </a:tblGrid>
              <a:tr h="29260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400" dirty="0"/>
                        <a:t>Parameter</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400" dirty="0"/>
                        <a:t>Design Value</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xmlns="" val="10000"/>
                  </a:ext>
                </a:extLst>
              </a:tr>
              <a:tr h="2743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t>Main magnet</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t>2 T</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xmlns="" val="10002"/>
                  </a:ext>
                </a:extLst>
              </a:tr>
              <a:tr h="2743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t>Trap length</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t>0.25 m</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xmlns="" val="10003"/>
                  </a:ext>
                </a:extLst>
              </a:tr>
              <a:tr h="2743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t>Electron current</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solidFill>
                            <a:schemeClr val="tx1"/>
                          </a:solidFill>
                        </a:rPr>
                        <a:t>1 A</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xmlns="" val="10004"/>
                  </a:ext>
                </a:extLst>
              </a:tr>
              <a:tr h="4800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t>Current density</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t>1.5 kA/cm</a:t>
                      </a:r>
                      <a:r>
                        <a:rPr lang="en-GB" sz="1400" baseline="30000" dirty="0"/>
                        <a:t>2</a:t>
                      </a:r>
                      <a:r>
                        <a:rPr lang="en-GB" sz="1400" baseline="0" dirty="0"/>
                        <a:t> </a:t>
                      </a:r>
                    </a:p>
                    <a:p>
                      <a:pPr algn="ctr"/>
                      <a:r>
                        <a:rPr lang="en-GB" sz="1400" baseline="0" dirty="0"/>
                        <a:t>(3.5 kA/</a:t>
                      </a:r>
                      <a:r>
                        <a:rPr lang="en-GB" sz="1400" dirty="0"/>
                        <a:t>cm</a:t>
                      </a:r>
                      <a:r>
                        <a:rPr lang="en-GB" sz="1400" baseline="30000" dirty="0"/>
                        <a:t>2</a:t>
                      </a:r>
                      <a:r>
                        <a:rPr lang="en-GB" sz="1400" baseline="0" dirty="0"/>
                        <a:t>, 5 T)</a:t>
                      </a:r>
                      <a:endParaRPr lang="en-GB" sz="1400" baseline="300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xmlns="" val="10005"/>
                  </a:ext>
                </a:extLst>
              </a:tr>
              <a:tr h="2743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t>Electron energy</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solidFill>
                            <a:schemeClr val="tx1"/>
                          </a:solidFill>
                        </a:rPr>
                        <a:t>7.5 </a:t>
                      </a:r>
                      <a:r>
                        <a:rPr lang="en-GB" sz="1400" dirty="0" err="1">
                          <a:solidFill>
                            <a:schemeClr val="tx1"/>
                          </a:solidFill>
                        </a:rPr>
                        <a:t>keV</a:t>
                      </a:r>
                      <a:endParaRPr lang="en-GB"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xmlns="" val="10006"/>
                  </a:ext>
                </a:extLst>
              </a:tr>
              <a:tr h="2743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t>Capacity C</a:t>
                      </a:r>
                      <a:r>
                        <a:rPr lang="en-GB" sz="1400" baseline="30000" dirty="0"/>
                        <a:t>6+</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rPr>
                        <a:t>1·10</a:t>
                      </a:r>
                      <a:r>
                        <a:rPr kumimoji="0" lang="en-GB" sz="1400" b="0" i="0" u="none" strike="noStrike" kern="0" cap="none" spc="0" normalizeH="0" baseline="30000" noProof="0" dirty="0">
                          <a:ln>
                            <a:noFill/>
                          </a:ln>
                          <a:solidFill>
                            <a:sysClr val="windowText" lastClr="000000"/>
                          </a:solidFill>
                          <a:effectLst/>
                          <a:uLnTx/>
                          <a:uFillTx/>
                          <a:latin typeface="Calibri" panose="020F0502020204030204" pitchFamily="34" charset="0"/>
                          <a:ea typeface="Times New Roman" panose="02020603050405020304" pitchFamily="18" charset="0"/>
                        </a:rPr>
                        <a:t>9</a:t>
                      </a:r>
                      <a:r>
                        <a:rPr kumimoji="0" lang="en-GB" sz="1400" b="0" i="0" u="none" strike="noStrike" kern="1200" cap="none" spc="0" normalizeH="0" baseline="0" noProof="0" dirty="0">
                          <a:ln>
                            <a:noFill/>
                          </a:ln>
                          <a:solidFill>
                            <a:schemeClr val="dk1"/>
                          </a:solidFill>
                          <a:effectLst/>
                          <a:uLnTx/>
                          <a:uFillTx/>
                          <a:latin typeface="+mn-lt"/>
                          <a:ea typeface="+mn-ea"/>
                        </a:rPr>
                        <a:t> ions pp</a:t>
                      </a:r>
                      <a:endParaRPr kumimoji="0" lang="en-GB"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xmlns="" val="10007"/>
                  </a:ext>
                </a:extLst>
              </a:tr>
              <a:tr h="4800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baseline="0" dirty="0"/>
                        <a:t>Repetition rate C</a:t>
                      </a:r>
                      <a:r>
                        <a:rPr lang="en-GB" sz="1400" baseline="30000" dirty="0"/>
                        <a:t>6+</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1400" dirty="0"/>
                        <a:t>180</a:t>
                      </a:r>
                      <a:r>
                        <a:rPr lang="en-GB" sz="1400" baseline="0" dirty="0"/>
                        <a:t> Hz </a:t>
                      </a:r>
                    </a:p>
                    <a:p>
                      <a:pPr algn="ctr"/>
                      <a:r>
                        <a:rPr lang="en-GB" sz="1400" baseline="0" dirty="0"/>
                        <a:t>(440 Hz, 5 T)</a:t>
                      </a:r>
                      <a:endParaRPr lang="en-GB" sz="1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xmlns="" val="10008"/>
                  </a:ext>
                </a:extLst>
              </a:tr>
            </a:tbl>
          </a:graphicData>
        </a:graphic>
      </p:graphicFrame>
      <p:sp>
        <p:nvSpPr>
          <p:cNvPr id="48" name="TextBox 47"/>
          <p:cNvSpPr txBox="1"/>
          <p:nvPr/>
        </p:nvSpPr>
        <p:spPr>
          <a:xfrm>
            <a:off x="4061616" y="339357"/>
            <a:ext cx="1999265" cy="300082"/>
          </a:xfrm>
          <a:prstGeom prst="rect">
            <a:avLst/>
          </a:prstGeom>
          <a:noFill/>
        </p:spPr>
        <p:txBody>
          <a:bodyPr wrap="none" rtlCol="0">
            <a:spAutoFit/>
          </a:bodyPr>
          <a:lstStyle/>
          <a:p>
            <a:pPr>
              <a:defRPr/>
            </a:pPr>
            <a:r>
              <a:rPr lang="en-GB" sz="1350" kern="0" dirty="0">
                <a:solidFill>
                  <a:prstClr val="black"/>
                </a:solidFill>
                <a:latin typeface="Calibri"/>
              </a:rPr>
              <a:t>Electron Beam Ion Source</a:t>
            </a:r>
          </a:p>
        </p:txBody>
      </p:sp>
      <p:sp>
        <p:nvSpPr>
          <p:cNvPr id="49" name="TextBox 48"/>
          <p:cNvSpPr txBox="1"/>
          <p:nvPr/>
        </p:nvSpPr>
        <p:spPr>
          <a:xfrm>
            <a:off x="30221" y="0"/>
            <a:ext cx="3884397" cy="553998"/>
          </a:xfrm>
          <a:prstGeom prst="rect">
            <a:avLst/>
          </a:prstGeom>
          <a:noFill/>
        </p:spPr>
        <p:txBody>
          <a:bodyPr wrap="none" rtlCol="0">
            <a:spAutoFit/>
          </a:bodyPr>
          <a:lstStyle/>
          <a:p>
            <a:pPr>
              <a:defRPr/>
            </a:pPr>
            <a:r>
              <a:rPr lang="sr-Latn-RS" sz="3000" kern="0" dirty="0" err="1">
                <a:solidFill>
                  <a:prstClr val="black"/>
                </a:solidFill>
                <a:latin typeface="Calibri"/>
              </a:rPr>
              <a:t>MEDeGUN</a:t>
            </a:r>
            <a:r>
              <a:rPr lang="sr-Latn-RS" sz="3000" kern="0" dirty="0">
                <a:solidFill>
                  <a:prstClr val="black"/>
                </a:solidFill>
                <a:latin typeface="Calibri"/>
              </a:rPr>
              <a:t> - </a:t>
            </a:r>
            <a:r>
              <a:rPr lang="en-GB" sz="3000" kern="0" dirty="0">
                <a:solidFill>
                  <a:prstClr val="black"/>
                </a:solidFill>
                <a:latin typeface="Calibri"/>
              </a:rPr>
              <a:t>Motivation</a:t>
            </a:r>
          </a:p>
        </p:txBody>
      </p:sp>
    </p:spTree>
    <p:extLst>
      <p:ext uri="{BB962C8B-B14F-4D97-AF65-F5344CB8AC3E}">
        <p14:creationId xmlns:p14="http://schemas.microsoft.com/office/powerpoint/2010/main" xmlns="" val="32241276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FFFFFF"/>
                </a:solidFill>
                <a:effectLst/>
                <a:uLnTx/>
                <a:uFillTx/>
                <a:latin typeface="Gill Sans MT"/>
                <a:ea typeface="+mn-ea"/>
                <a:cs typeface="+mn-cs"/>
              </a:rPr>
              <a:t>11</a:t>
            </a:r>
            <a:endParaRPr kumimoji="0" lang="en-US" sz="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5" name="Espace réservé de la date 1"/>
          <p:cNvSpPr>
            <a:spLocks noGrp="1"/>
          </p:cNvSpPr>
          <p:nvPr>
            <p:ph type="dt" sz="half" idx="10"/>
          </p:nvPr>
        </p:nvSpPr>
        <p:spPr>
          <a:xfrm>
            <a:off x="5657851" y="4679112"/>
            <a:ext cx="2273531" cy="242976"/>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EURISOL Town Meeting 2018, </a:t>
            </a:r>
            <a:r>
              <a:rPr lang="en-US" dirty="0" smtClean="0">
                <a:solidFill>
                  <a:srgbClr val="000000">
                    <a:alpha val="70000"/>
                  </a:srgbClr>
                </a:solidFill>
                <a:latin typeface="Gill Sans MT"/>
              </a:rPr>
              <a:t>Pisa</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 July</a:t>
            </a:r>
            <a:r>
              <a:rPr kumimoji="0" lang="en-US" sz="800" b="0" i="0" u="none" strike="noStrike" kern="1200" cap="none" spc="0" normalizeH="0" noProof="0" dirty="0" smtClean="0">
                <a:ln>
                  <a:noFill/>
                </a:ln>
                <a:solidFill>
                  <a:srgbClr val="000000">
                    <a:alpha val="70000"/>
                  </a:srgbClr>
                </a:solidFill>
                <a:effectLst/>
                <a:uLnTx/>
                <a:uFillTx/>
                <a:latin typeface="Gill Sans MT"/>
                <a:ea typeface="+mn-ea"/>
                <a:cs typeface="+mn-cs"/>
              </a:rPr>
              <a:t> 3, </a:t>
            </a:r>
            <a:r>
              <a:rPr kumimoji="0" lang="en-US" sz="800" b="0" i="0" u="none" strike="noStrike" kern="1200" cap="none" spc="0" normalizeH="0" baseline="0" noProof="0" dirty="0" smtClean="0">
                <a:ln>
                  <a:noFill/>
                </a:ln>
                <a:solidFill>
                  <a:srgbClr val="000000">
                    <a:alpha val="70000"/>
                  </a:srgbClr>
                </a:solidFill>
                <a:effectLst/>
                <a:uLnTx/>
                <a:uFillTx/>
                <a:latin typeface="Gill Sans MT"/>
                <a:ea typeface="+mn-ea"/>
                <a:cs typeface="+mn-cs"/>
              </a:rPr>
              <a:t>2018</a:t>
            </a:r>
            <a:endParaRPr kumimoji="0" lang="en-US" sz="800" b="0" i="0" u="none" strike="noStrike" kern="1200" cap="none" spc="0" normalizeH="0" baseline="0" noProof="0" dirty="0">
              <a:ln>
                <a:noFill/>
              </a:ln>
              <a:solidFill>
                <a:srgbClr val="000000">
                  <a:alpha val="70000"/>
                </a:srgbClr>
              </a:solidFill>
              <a:effectLst/>
              <a:uLnTx/>
              <a:uFillTx/>
              <a:latin typeface="Gill Sans MT"/>
              <a:ea typeface="+mn-ea"/>
              <a:cs typeface="+mn-cs"/>
            </a:endParaRPr>
          </a:p>
        </p:txBody>
      </p:sp>
      <p:sp>
        <p:nvSpPr>
          <p:cNvPr id="3" name="Rectangle 2"/>
          <p:cNvSpPr/>
          <p:nvPr/>
        </p:nvSpPr>
        <p:spPr>
          <a:xfrm>
            <a:off x="462045" y="699542"/>
            <a:ext cx="7286354" cy="3339376"/>
          </a:xfrm>
          <a:prstGeom prst="rect">
            <a:avLst/>
          </a:prstGeom>
        </p:spPr>
        <p:txBody>
          <a:bodyPr wrap="none">
            <a:spAutoFit/>
          </a:bodyPr>
          <a:lstStyle/>
          <a:p>
            <a:r>
              <a:rPr lang="fr-FR" sz="1800" b="1" dirty="0" smtClean="0">
                <a:solidFill>
                  <a:srgbClr val="C00000"/>
                </a:solidFill>
                <a:latin typeface="Calibri" panose="020F0502020204030204" pitchFamily="34" charset="0"/>
                <a:cs typeface="Calibri" panose="020F0502020204030204" pitchFamily="34" charset="0"/>
              </a:rPr>
              <a:t>Conclusions/</a:t>
            </a:r>
            <a:r>
              <a:rPr lang="fr-FR" sz="1800" b="1" dirty="0" err="1" smtClean="0">
                <a:solidFill>
                  <a:srgbClr val="C00000"/>
                </a:solidFill>
                <a:latin typeface="Calibri" panose="020F0502020204030204" pitchFamily="34" charset="0"/>
                <a:cs typeface="Calibri" panose="020F0502020204030204" pitchFamily="34" charset="0"/>
              </a:rPr>
              <a:t>results</a:t>
            </a:r>
            <a:r>
              <a:rPr lang="fr-FR" sz="1800" b="1" dirty="0" smtClean="0">
                <a:solidFill>
                  <a:srgbClr val="C00000"/>
                </a:solidFill>
                <a:latin typeface="Calibri" panose="020F0502020204030204" pitchFamily="34" charset="0"/>
                <a:cs typeface="Calibri" panose="020F0502020204030204" pitchFamily="34" charset="0"/>
              </a:rPr>
              <a:t>:</a:t>
            </a:r>
          </a:p>
          <a:p>
            <a:endParaRPr lang="fr-FR" b="1" dirty="0" smtClean="0">
              <a:solidFill>
                <a:srgbClr val="C00000"/>
              </a:solidFill>
              <a:latin typeface="Calibri" panose="020F0502020204030204" pitchFamily="34" charset="0"/>
              <a:cs typeface="Calibri" panose="020F0502020204030204" pitchFamily="34" charset="0"/>
            </a:endParaRPr>
          </a:p>
          <a:p>
            <a:pPr lvl="0">
              <a:lnSpc>
                <a:spcPct val="150000"/>
              </a:lnSpc>
              <a:buFontTx/>
              <a:buChar char="•"/>
              <a:defRPr/>
            </a:pPr>
            <a:r>
              <a:rPr lang="sr-Latn-RS" dirty="0">
                <a:solidFill>
                  <a:srgbClr val="C00000"/>
                </a:solidFill>
                <a:latin typeface="Calibri" panose="020F0502020204030204" pitchFamily="34" charset="0"/>
                <a:cs typeface="Calibri" panose="020F0502020204030204" pitchFamily="34" charset="0"/>
              </a:rPr>
              <a:t>  U</a:t>
            </a:r>
            <a:r>
              <a:rPr lang="en-US" dirty="0" err="1">
                <a:solidFill>
                  <a:srgbClr val="C00000"/>
                </a:solidFill>
                <a:latin typeface="Calibri" panose="020F0502020204030204" pitchFamily="34" charset="0"/>
                <a:cs typeface="Calibri" panose="020F0502020204030204" pitchFamily="34" charset="0"/>
              </a:rPr>
              <a:t>niform</a:t>
            </a:r>
            <a:r>
              <a:rPr lang="en-US" dirty="0">
                <a:solidFill>
                  <a:srgbClr val="C00000"/>
                </a:solidFill>
                <a:latin typeface="Calibri" panose="020F0502020204030204" pitchFamily="34" charset="0"/>
                <a:cs typeface="Calibri" panose="020F0502020204030204" pitchFamily="34" charset="0"/>
              </a:rPr>
              <a:t> ion</a:t>
            </a:r>
            <a:r>
              <a:rPr lang="sr-Latn-RS" dirty="0">
                <a:solidFill>
                  <a:srgbClr val="C00000"/>
                </a:solidFill>
                <a:latin typeface="Calibri" panose="020F0502020204030204" pitchFamily="34" charset="0"/>
                <a:cs typeface="Calibri" panose="020F0502020204030204" pitchFamily="34" charset="0"/>
              </a:rPr>
              <a:t> extraction</a:t>
            </a:r>
            <a:r>
              <a:rPr lang="en-US" dirty="0">
                <a:solidFill>
                  <a:srgbClr val="C00000"/>
                </a:solidFill>
                <a:latin typeface="Calibri" panose="020F0502020204030204" pitchFamily="34" charset="0"/>
                <a:cs typeface="Calibri" panose="020F0502020204030204" pitchFamily="34" charset="0"/>
              </a:rPr>
              <a:t> for trapping times up to ~1 s</a:t>
            </a:r>
            <a:r>
              <a:rPr lang="sr-Latn-RS" dirty="0">
                <a:solidFill>
                  <a:srgbClr val="000000"/>
                </a:solidFill>
                <a:latin typeface="Calibri" panose="020F0502020204030204" pitchFamily="34" charset="0"/>
                <a:cs typeface="Calibri" panose="020F0502020204030204" pitchFamily="34" charset="0"/>
              </a:rPr>
              <a:t>​</a:t>
            </a:r>
            <a:endParaRPr lang="en-US" dirty="0">
              <a:solidFill>
                <a:srgbClr val="000000"/>
              </a:solidFill>
              <a:latin typeface="Calibri" panose="020F0502020204030204" pitchFamily="34" charset="0"/>
              <a:cs typeface="Calibri" panose="020F0502020204030204" pitchFamily="34" charset="0"/>
            </a:endParaRPr>
          </a:p>
          <a:p>
            <a:pPr lvl="0">
              <a:lnSpc>
                <a:spcPct val="150000"/>
              </a:lnSpc>
              <a:buFontTx/>
              <a:buChar char="•"/>
              <a:defRPr/>
            </a:pPr>
            <a:r>
              <a:rPr lang="en-US" dirty="0">
                <a:solidFill>
                  <a:srgbClr val="C00000"/>
                </a:solidFill>
                <a:latin typeface="Calibri" panose="020F0502020204030204" pitchFamily="34" charset="0"/>
                <a:cs typeface="Calibri" panose="020F0502020204030204" pitchFamily="34" charset="0"/>
              </a:rPr>
              <a:t>  Ultra-high vacuum level (&lt;10</a:t>
            </a:r>
            <a:r>
              <a:rPr lang="en-US" baseline="30000" dirty="0">
                <a:solidFill>
                  <a:srgbClr val="C00000"/>
                </a:solidFill>
                <a:latin typeface="Calibri" panose="020F0502020204030204" pitchFamily="34" charset="0"/>
                <a:cs typeface="Calibri" panose="020F0502020204030204" pitchFamily="34" charset="0"/>
              </a:rPr>
              <a:t>-11 </a:t>
            </a:r>
            <a:r>
              <a:rPr lang="en-US" dirty="0">
                <a:solidFill>
                  <a:srgbClr val="C00000"/>
                </a:solidFill>
                <a:latin typeface="Calibri" panose="020F0502020204030204" pitchFamily="34" charset="0"/>
                <a:cs typeface="Calibri" panose="020F0502020204030204" pitchFamily="34" charset="0"/>
              </a:rPr>
              <a:t>mbar)</a:t>
            </a:r>
            <a:r>
              <a:rPr lang="sr-Latn-RS" dirty="0">
                <a:solidFill>
                  <a:srgbClr val="C00000"/>
                </a:solidFill>
                <a:latin typeface="Calibri" panose="020F0502020204030204" pitchFamily="34" charset="0"/>
                <a:cs typeface="Calibri" panose="020F0502020204030204" pitchFamily="34" charset="0"/>
              </a:rPr>
              <a:t> necessary</a:t>
            </a:r>
            <a:r>
              <a:rPr lang="en-US" dirty="0" smtClean="0">
                <a:solidFill>
                  <a:srgbClr val="000000"/>
                </a:solidFill>
                <a:latin typeface="Calibri" panose="020F0502020204030204" pitchFamily="34" charset="0"/>
                <a:cs typeface="Calibri" panose="020F0502020204030204" pitchFamily="34" charset="0"/>
              </a:rPr>
              <a:t>​</a:t>
            </a:r>
          </a:p>
          <a:p>
            <a:pPr lvl="0">
              <a:lnSpc>
                <a:spcPct val="150000"/>
              </a:lnSpc>
              <a:buFontTx/>
              <a:buChar char="•"/>
              <a:defRPr/>
            </a:pPr>
            <a:r>
              <a:rPr lang="en-US" dirty="0">
                <a:solidFill>
                  <a:srgbClr val="C00000"/>
                </a:solidFill>
                <a:latin typeface="Calibri" panose="020F0502020204030204" pitchFamily="34" charset="0"/>
                <a:cs typeface="Calibri" panose="020F0502020204030204" pitchFamily="34" charset="0"/>
              </a:rPr>
              <a:t>  An optimized ion optics </a:t>
            </a:r>
            <a:r>
              <a:rPr lang="fr-FR" dirty="0" err="1">
                <a:solidFill>
                  <a:srgbClr val="C00000"/>
                </a:solidFill>
                <a:latin typeface="Calibri" panose="020F0502020204030204" pitchFamily="34" charset="0"/>
                <a:cs typeface="Calibri" panose="020F0502020204030204" pitchFamily="34" charset="0"/>
              </a:rPr>
              <a:t>is</a:t>
            </a:r>
            <a:r>
              <a:rPr lang="en-US" dirty="0">
                <a:solidFill>
                  <a:srgbClr val="C00000"/>
                </a:solidFill>
                <a:latin typeface="Calibri" panose="020F0502020204030204" pitchFamily="34" charset="0"/>
                <a:cs typeface="Calibri" panose="020F0502020204030204" pitchFamily="34" charset="0"/>
              </a:rPr>
              <a:t> needed</a:t>
            </a:r>
            <a:endParaRPr lang="en-US" dirty="0">
              <a:solidFill>
                <a:srgbClr val="000000"/>
              </a:solidFill>
              <a:latin typeface="Calibri" panose="020F0502020204030204" pitchFamily="34" charset="0"/>
              <a:cs typeface="Calibri" panose="020F0502020204030204" pitchFamily="34" charset="0"/>
            </a:endParaRPr>
          </a:p>
          <a:p>
            <a:endParaRPr lang="fr-FR" b="1" dirty="0" smtClean="0">
              <a:solidFill>
                <a:srgbClr val="C00000"/>
              </a:solidFill>
              <a:latin typeface="Calibri" panose="020F0502020204030204" pitchFamily="34" charset="0"/>
              <a:cs typeface="Calibri" panose="020F0502020204030204" pitchFamily="34" charset="0"/>
            </a:endParaRPr>
          </a:p>
          <a:p>
            <a:endParaRPr lang="fr-FR" b="1" dirty="0" smtClean="0">
              <a:solidFill>
                <a:srgbClr val="C00000"/>
              </a:solidFill>
              <a:latin typeface="Calibri" panose="020F0502020204030204" pitchFamily="34" charset="0"/>
              <a:cs typeface="Calibri" panose="020F0502020204030204" pitchFamily="34" charset="0"/>
            </a:endParaRPr>
          </a:p>
          <a:p>
            <a:r>
              <a:rPr lang="fr-FR" sz="1800" b="1" dirty="0" smtClean="0">
                <a:solidFill>
                  <a:srgbClr val="C00000"/>
                </a:solidFill>
                <a:latin typeface="Calibri" panose="020F0502020204030204" pitchFamily="34" charset="0"/>
                <a:cs typeface="Calibri" panose="020F0502020204030204" pitchFamily="34" charset="0"/>
              </a:rPr>
              <a:t>Outlook/projection</a:t>
            </a:r>
          </a:p>
          <a:p>
            <a:endParaRPr lang="fr-FR" b="1" dirty="0" smtClean="0">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smtClean="0">
                <a:solidFill>
                  <a:srgbClr val="C00000"/>
                </a:solidFill>
                <a:latin typeface="Calibri" panose="020F0502020204030204" pitchFamily="34" charset="0"/>
                <a:cs typeface="Calibri" panose="020F0502020204030204" pitchFamily="34" charset="0"/>
              </a:rPr>
              <a:t>Test of the space charge effects will be necessary in the next step</a:t>
            </a:r>
          </a:p>
          <a:p>
            <a:pPr marL="285750" indent="-285750">
              <a:buFont typeface="Arial" panose="020B0604020202020204" pitchFamily="34" charset="0"/>
              <a:buChar char="•"/>
            </a:pPr>
            <a:r>
              <a:rPr lang="en-US" dirty="0" smtClean="0">
                <a:solidFill>
                  <a:srgbClr val="C00000"/>
                </a:solidFill>
                <a:latin typeface="Calibri" panose="020F0502020204030204" pitchFamily="34" charset="0"/>
                <a:cs typeface="Calibri" panose="020F0502020204030204" pitchFamily="34" charset="0"/>
              </a:rPr>
              <a:t>Projections </a:t>
            </a:r>
            <a:r>
              <a:rPr lang="en-US" dirty="0">
                <a:solidFill>
                  <a:srgbClr val="C00000"/>
                </a:solidFill>
                <a:latin typeface="Calibri" panose="020F0502020204030204" pitchFamily="34" charset="0"/>
                <a:cs typeface="Calibri" panose="020F0502020204030204" pitchFamily="34" charset="0"/>
              </a:rPr>
              <a:t>for the use of such device </a:t>
            </a:r>
            <a:r>
              <a:rPr lang="en-US" dirty="0" smtClean="0">
                <a:solidFill>
                  <a:srgbClr val="C00000"/>
                </a:solidFill>
                <a:latin typeface="Calibri" panose="020F0502020204030204" pitchFamily="34" charset="0"/>
                <a:cs typeface="Calibri" panose="020F0502020204030204" pitchFamily="34" charset="0"/>
              </a:rPr>
              <a:t>with operational or future EBIS devices </a:t>
            </a:r>
            <a:r>
              <a:rPr lang="en-US" dirty="0">
                <a:solidFill>
                  <a:srgbClr val="C00000"/>
                </a:solidFill>
                <a:latin typeface="Calibri" panose="020F0502020204030204" pitchFamily="34" charset="0"/>
                <a:cs typeface="Calibri" panose="020F0502020204030204" pitchFamily="34" charset="0"/>
              </a:rPr>
              <a:t>are </a:t>
            </a:r>
            <a:r>
              <a:rPr lang="en-US" dirty="0" smtClean="0">
                <a:solidFill>
                  <a:srgbClr val="C00000"/>
                </a:solidFill>
                <a:latin typeface="Calibri" panose="020F0502020204030204" pitchFamily="34" charset="0"/>
                <a:cs typeface="Calibri" panose="020F0502020204030204" pitchFamily="34" charset="0"/>
              </a:rPr>
              <a:t>encouraging</a:t>
            </a:r>
            <a:endParaRPr lang="en-US" dirty="0">
              <a:solidFill>
                <a:srgbClr val="C00000"/>
              </a:solidFill>
              <a:latin typeface="Calibri" panose="020F0502020204030204" pitchFamily="34" charset="0"/>
              <a:cs typeface="Calibri" panose="020F0502020204030204" pitchFamily="34" charset="0"/>
            </a:endParaRPr>
          </a:p>
          <a:p>
            <a:endParaRPr lang="fr-FR" dirty="0">
              <a:solidFill>
                <a:srgbClr val="C00000"/>
              </a:solidFill>
              <a:latin typeface="Calibri"/>
              <a:cs typeface="Calibri"/>
            </a:endParaRPr>
          </a:p>
          <a:p>
            <a:endParaRPr lang="fr-FR" dirty="0"/>
          </a:p>
        </p:txBody>
      </p:sp>
    </p:spTree>
    <p:extLst>
      <p:ext uri="{BB962C8B-B14F-4D97-AF65-F5344CB8AC3E}">
        <p14:creationId xmlns:p14="http://schemas.microsoft.com/office/powerpoint/2010/main" xmlns="" val="12435655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63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Okvir za tekst 1">
            <a:extLst>
              <a:ext uri="{FF2B5EF4-FFF2-40B4-BE49-F238E27FC236}">
                <a16:creationId xmlns:a16="http://schemas.microsoft.com/office/drawing/2014/main" xmlns="" id="{4F110B41-D751-4CCB-879E-09240A79FDD1}"/>
              </a:ext>
            </a:extLst>
          </p:cNvPr>
          <p:cNvSpPr txBox="1"/>
          <p:nvPr/>
        </p:nvSpPr>
        <p:spPr>
          <a:xfrm>
            <a:off x="2426814" y="2139702"/>
            <a:ext cx="5919697" cy="646331"/>
          </a:xfrm>
          <a:prstGeom prst="rect">
            <a:avLst/>
          </a:prstGeom>
          <a:noFill/>
        </p:spPr>
        <p:txBody>
          <a:bodyPr wrap="none"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r-Latn-RS" sz="3600" b="0" i="0" u="none" strike="noStrike" kern="1200" cap="none" spc="0" normalizeH="0" baseline="0" noProof="0" dirty="0" err="1">
                <a:ln>
                  <a:noFill/>
                </a:ln>
                <a:solidFill>
                  <a:srgbClr val="000000"/>
                </a:solidFill>
                <a:effectLst/>
                <a:uLnTx/>
                <a:uFillTx/>
                <a:latin typeface="Calibri"/>
                <a:ea typeface="+mn-ea"/>
                <a:cs typeface="Calibri"/>
              </a:rPr>
              <a:t>Thank</a:t>
            </a:r>
            <a:r>
              <a:rPr kumimoji="0" lang="sr-Latn-RS" sz="3600" b="0" i="0" u="none" strike="noStrike" kern="1200" cap="none" spc="0" normalizeH="0" baseline="0" noProof="0" dirty="0">
                <a:ln>
                  <a:noFill/>
                </a:ln>
                <a:solidFill>
                  <a:srgbClr val="000000"/>
                </a:solidFill>
                <a:effectLst/>
                <a:uLnTx/>
                <a:uFillTx/>
                <a:latin typeface="Calibri"/>
                <a:ea typeface="+mn-ea"/>
                <a:cs typeface="Calibri"/>
              </a:rPr>
              <a:t> </a:t>
            </a:r>
            <a:r>
              <a:rPr kumimoji="0" lang="sr-Latn-RS" sz="3600" b="0" i="0" u="none" strike="noStrike" kern="1200" cap="none" spc="0" normalizeH="0" baseline="0" noProof="0" dirty="0" err="1">
                <a:ln>
                  <a:noFill/>
                </a:ln>
                <a:solidFill>
                  <a:srgbClr val="000000"/>
                </a:solidFill>
                <a:effectLst/>
                <a:uLnTx/>
                <a:uFillTx/>
                <a:latin typeface="Calibri"/>
                <a:ea typeface="+mn-ea"/>
                <a:cs typeface="Calibri"/>
              </a:rPr>
              <a:t>you</a:t>
            </a:r>
            <a:r>
              <a:rPr kumimoji="0" lang="sr-Latn-RS" sz="3600" b="0" i="0" u="none" strike="noStrike" kern="1200" cap="none" spc="0" normalizeH="0" baseline="0" noProof="0" dirty="0">
                <a:ln>
                  <a:noFill/>
                </a:ln>
                <a:solidFill>
                  <a:srgbClr val="000000"/>
                </a:solidFill>
                <a:effectLst/>
                <a:uLnTx/>
                <a:uFillTx/>
                <a:latin typeface="Calibri"/>
                <a:ea typeface="+mn-ea"/>
                <a:cs typeface="Calibri"/>
              </a:rPr>
              <a:t> </a:t>
            </a:r>
            <a:r>
              <a:rPr kumimoji="0" lang="sr-Latn-RS" sz="3600" b="0" i="0" u="none" strike="noStrike" kern="1200" cap="none" spc="0" normalizeH="0" baseline="0" noProof="0" dirty="0" err="1">
                <a:ln>
                  <a:noFill/>
                </a:ln>
                <a:solidFill>
                  <a:srgbClr val="000000"/>
                </a:solidFill>
                <a:effectLst/>
                <a:uLnTx/>
                <a:uFillTx/>
                <a:latin typeface="Calibri"/>
                <a:ea typeface="+mn-ea"/>
                <a:cs typeface="Calibri"/>
              </a:rPr>
              <a:t>for</a:t>
            </a:r>
            <a:r>
              <a:rPr kumimoji="0" lang="sr-Latn-RS" sz="3600" b="0" i="0" u="none" strike="noStrike" kern="1200" cap="none" spc="0" normalizeH="0" baseline="0" noProof="0" dirty="0">
                <a:ln>
                  <a:noFill/>
                </a:ln>
                <a:solidFill>
                  <a:srgbClr val="000000"/>
                </a:solidFill>
                <a:effectLst/>
                <a:uLnTx/>
                <a:uFillTx/>
                <a:latin typeface="Calibri"/>
                <a:ea typeface="+mn-ea"/>
                <a:cs typeface="Calibri"/>
              </a:rPr>
              <a:t> </a:t>
            </a:r>
            <a:r>
              <a:rPr kumimoji="0" lang="sr-Latn-RS" sz="3600" b="0" i="0" u="none" strike="noStrike" kern="1200" cap="none" spc="0" normalizeH="0" baseline="0" noProof="0" dirty="0" err="1">
                <a:ln>
                  <a:noFill/>
                </a:ln>
                <a:solidFill>
                  <a:srgbClr val="000000"/>
                </a:solidFill>
                <a:effectLst/>
                <a:uLnTx/>
                <a:uFillTx/>
                <a:latin typeface="Calibri"/>
                <a:ea typeface="+mn-ea"/>
                <a:cs typeface="Calibri"/>
              </a:rPr>
              <a:t>your</a:t>
            </a:r>
            <a:r>
              <a:rPr kumimoji="0" lang="sr-Latn-RS" sz="3600" b="0" i="0" u="none" strike="noStrike" kern="1200" cap="none" spc="0" normalizeH="0" baseline="0" noProof="0" dirty="0">
                <a:ln>
                  <a:noFill/>
                </a:ln>
                <a:solidFill>
                  <a:srgbClr val="000000"/>
                </a:solidFill>
                <a:effectLst/>
                <a:uLnTx/>
                <a:uFillTx/>
                <a:latin typeface="Calibri"/>
                <a:ea typeface="+mn-ea"/>
                <a:cs typeface="Calibri"/>
              </a:rPr>
              <a:t> </a:t>
            </a:r>
            <a:r>
              <a:rPr kumimoji="0" lang="sr-Latn-RS" sz="3600" b="0" i="0" u="none" strike="noStrike" kern="1200" cap="none" spc="0" normalizeH="0" baseline="0" noProof="0" dirty="0" err="1">
                <a:ln>
                  <a:noFill/>
                </a:ln>
                <a:solidFill>
                  <a:srgbClr val="000000"/>
                </a:solidFill>
                <a:effectLst/>
                <a:uLnTx/>
                <a:uFillTx/>
                <a:latin typeface="Calibri"/>
                <a:ea typeface="+mn-ea"/>
                <a:cs typeface="Calibri"/>
              </a:rPr>
              <a:t>attention</a:t>
            </a:r>
            <a:r>
              <a:rPr kumimoji="0" lang="sr-Latn-RS" sz="36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xmlns="" val="3580801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15528-21DE-4FAA-801E-634DDDAF4B2B}" type="slidenum">
              <a:rPr lang="en-US" smtClean="0"/>
              <a:pPr/>
              <a:t>5</a:t>
            </a:fld>
            <a:endParaRPr lang="en-US"/>
          </a:p>
        </p:txBody>
      </p:sp>
      <p:pic>
        <p:nvPicPr>
          <p:cNvPr id="8" name="Picture 7"/>
          <p:cNvPicPr>
            <a:picLocks noChangeAspect="1"/>
          </p:cNvPicPr>
          <p:nvPr/>
        </p:nvPicPr>
        <p:blipFill rotWithShape="1">
          <a:blip r:embed="rId3" cstate="print"/>
          <a:srcRect l="21776" t="15237" r="67566" b="61843"/>
          <a:stretch/>
        </p:blipFill>
        <p:spPr>
          <a:xfrm>
            <a:off x="8551051" y="213138"/>
            <a:ext cx="439001" cy="73166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1522598" y="2031103"/>
            <a:ext cx="4729218" cy="1614827"/>
          </a:xfrm>
          <a:prstGeom prst="rect">
            <a:avLst/>
          </a:prstGeom>
        </p:spPr>
      </p:pic>
      <p:cxnSp>
        <p:nvCxnSpPr>
          <p:cNvPr id="10" name="Straight Arrow Connector 9"/>
          <p:cNvCxnSpPr/>
          <p:nvPr/>
        </p:nvCxnSpPr>
        <p:spPr>
          <a:xfrm>
            <a:off x="3175097" y="2961823"/>
            <a:ext cx="2370910" cy="77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72940" y="1574330"/>
            <a:ext cx="972109" cy="761747"/>
          </a:xfrm>
          <a:prstGeom prst="rect">
            <a:avLst/>
          </a:prstGeom>
          <a:noFill/>
        </p:spPr>
        <p:txBody>
          <a:bodyPr wrap="square" lIns="68580" tIns="34290" rIns="68580" bIns="34290" rtlCol="0">
            <a:spAutoFit/>
          </a:bodyPr>
          <a:lstStyle/>
          <a:p>
            <a:r>
              <a:rPr lang="en-GB" sz="1500" dirty="0"/>
              <a:t>High precision machining </a:t>
            </a:r>
          </a:p>
        </p:txBody>
      </p:sp>
      <p:sp>
        <p:nvSpPr>
          <p:cNvPr id="12" name="TextBox 11"/>
          <p:cNvSpPr txBox="1"/>
          <p:nvPr/>
        </p:nvSpPr>
        <p:spPr>
          <a:xfrm>
            <a:off x="6543338" y="2669479"/>
            <a:ext cx="944634" cy="300083"/>
          </a:xfrm>
          <a:prstGeom prst="rect">
            <a:avLst/>
          </a:prstGeom>
          <a:noFill/>
        </p:spPr>
        <p:txBody>
          <a:bodyPr wrap="none" lIns="68580" tIns="34290" rIns="68580" bIns="34290" rtlCol="0">
            <a:spAutoFit/>
          </a:bodyPr>
          <a:lstStyle/>
          <a:p>
            <a:r>
              <a:rPr lang="en-GB" sz="1500" dirty="0"/>
              <a:t>Alignment</a:t>
            </a:r>
          </a:p>
        </p:txBody>
      </p:sp>
      <p:cxnSp>
        <p:nvCxnSpPr>
          <p:cNvPr id="13" name="Straight Arrow Connector 12"/>
          <p:cNvCxnSpPr/>
          <p:nvPr/>
        </p:nvCxnSpPr>
        <p:spPr>
          <a:xfrm flipH="1" flipV="1">
            <a:off x="6227611" y="2960672"/>
            <a:ext cx="1078955" cy="237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14120" y="2336076"/>
            <a:ext cx="1245370" cy="60812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20947" y="4059288"/>
            <a:ext cx="6694862" cy="300083"/>
          </a:xfrm>
          <a:prstGeom prst="rect">
            <a:avLst/>
          </a:prstGeom>
          <a:noFill/>
        </p:spPr>
        <p:txBody>
          <a:bodyPr wrap="none" lIns="68580" tIns="34290" rIns="68580" bIns="34290" rtlCol="0">
            <a:spAutoFit/>
          </a:bodyPr>
          <a:lstStyle/>
          <a:p>
            <a:r>
              <a:rPr lang="en-GB" sz="1500" b="1" dirty="0"/>
              <a:t>Minimizing loss currents on all electrodes while transmitting 1 A of electron beam </a:t>
            </a:r>
          </a:p>
        </p:txBody>
      </p:sp>
      <p:sp>
        <p:nvSpPr>
          <p:cNvPr id="16" name="TextBox 15"/>
          <p:cNvSpPr txBox="1"/>
          <p:nvPr/>
        </p:nvSpPr>
        <p:spPr>
          <a:xfrm>
            <a:off x="5221930" y="944806"/>
            <a:ext cx="1581863" cy="761747"/>
          </a:xfrm>
          <a:prstGeom prst="rect">
            <a:avLst/>
          </a:prstGeom>
          <a:noFill/>
        </p:spPr>
        <p:txBody>
          <a:bodyPr wrap="square" lIns="68580" tIns="34290" rIns="68580" bIns="34290" rtlCol="0">
            <a:spAutoFit/>
          </a:bodyPr>
          <a:lstStyle/>
          <a:p>
            <a:r>
              <a:rPr lang="en-GB" sz="1500" dirty="0"/>
              <a:t>Backscattered and secondary electrons</a:t>
            </a:r>
          </a:p>
        </p:txBody>
      </p:sp>
      <p:pic>
        <p:nvPicPr>
          <p:cNvPr id="17" name="Picture 16"/>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6152207" y="1255551"/>
            <a:ext cx="1290414" cy="807143"/>
          </a:xfrm>
          <a:prstGeom prst="rect">
            <a:avLst/>
          </a:prstGeom>
        </p:spPr>
      </p:pic>
      <p:grpSp>
        <p:nvGrpSpPr>
          <p:cNvPr id="18" name="Group 17"/>
          <p:cNvGrpSpPr/>
          <p:nvPr/>
        </p:nvGrpSpPr>
        <p:grpSpPr>
          <a:xfrm>
            <a:off x="3396392" y="1355874"/>
            <a:ext cx="1213808" cy="872860"/>
            <a:chOff x="6349928" y="3431259"/>
            <a:chExt cx="2864471" cy="2101652"/>
          </a:xfrm>
        </p:grpSpPr>
        <p:pic>
          <p:nvPicPr>
            <p:cNvPr id="19" name="Picture 18" descr="confinement.jpg"/>
            <p:cNvPicPr>
              <a:picLocks noChangeAspect="1"/>
            </p:cNvPicPr>
            <p:nvPr/>
          </p:nvPicPr>
          <p:blipFill rotWithShape="1">
            <a:blip r:embed="rId6" cstate="print">
              <a:extLst>
                <a:ext uri="{28A0092B-C50C-407E-A947-70E740481C1C}">
                  <a14:useLocalDpi xmlns:a14="http://schemas.microsoft.com/office/drawing/2010/main" xmlns=""/>
                </a:ext>
              </a:extLst>
            </a:blip>
            <a:srcRect/>
            <a:stretch/>
          </p:blipFill>
          <p:spPr>
            <a:xfrm>
              <a:off x="6532848" y="3481330"/>
              <a:ext cx="2591715" cy="1962035"/>
            </a:xfrm>
            <a:prstGeom prst="rect">
              <a:avLst/>
            </a:prstGeom>
          </p:spPr>
        </p:pic>
        <p:sp>
          <p:nvSpPr>
            <p:cNvPr id="20" name="Rectangle 19"/>
            <p:cNvSpPr/>
            <p:nvPr/>
          </p:nvSpPr>
          <p:spPr>
            <a:xfrm>
              <a:off x="6349928" y="3431259"/>
              <a:ext cx="1567176" cy="595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21" name="Rectangle 20"/>
            <p:cNvSpPr/>
            <p:nvPr/>
          </p:nvSpPr>
          <p:spPr>
            <a:xfrm>
              <a:off x="7647223" y="4937623"/>
              <a:ext cx="1567176" cy="595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22" name="Rectangle 21"/>
            <p:cNvSpPr/>
            <p:nvPr/>
          </p:nvSpPr>
          <p:spPr>
            <a:xfrm>
              <a:off x="8578494" y="4639979"/>
              <a:ext cx="635905" cy="595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23" name="Rectangle 22"/>
            <p:cNvSpPr/>
            <p:nvPr/>
          </p:nvSpPr>
          <p:spPr>
            <a:xfrm>
              <a:off x="6406238" y="3797458"/>
              <a:ext cx="459264" cy="595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grpSp>
      <p:sp>
        <p:nvSpPr>
          <p:cNvPr id="24" name="TextBox 23"/>
          <p:cNvSpPr txBox="1"/>
          <p:nvPr/>
        </p:nvSpPr>
        <p:spPr>
          <a:xfrm>
            <a:off x="2933917" y="1086935"/>
            <a:ext cx="1906580" cy="300083"/>
          </a:xfrm>
          <a:prstGeom prst="rect">
            <a:avLst/>
          </a:prstGeom>
          <a:noFill/>
        </p:spPr>
        <p:txBody>
          <a:bodyPr wrap="none" lIns="68580" tIns="34290" rIns="68580" bIns="34290" rtlCol="0">
            <a:spAutoFit/>
          </a:bodyPr>
          <a:lstStyle/>
          <a:p>
            <a:r>
              <a:rPr lang="en-GB" sz="1500" dirty="0"/>
              <a:t>Magnetic mirror effect</a:t>
            </a: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xmlns=""/>
              </a:ext>
            </a:extLst>
          </a:blip>
          <a:srcRect/>
          <a:stretch/>
        </p:blipFill>
        <p:spPr>
          <a:xfrm>
            <a:off x="820947" y="1740742"/>
            <a:ext cx="732244" cy="698273"/>
          </a:xfrm>
          <a:prstGeom prst="rect">
            <a:avLst/>
          </a:prstGeom>
        </p:spPr>
      </p:pic>
      <p:pic>
        <p:nvPicPr>
          <p:cNvPr id="26" name="Content Placeholder 3"/>
          <p:cNvPicPr>
            <a:picLocks noChangeAspect="1"/>
          </p:cNvPicPr>
          <p:nvPr/>
        </p:nvPicPr>
        <p:blipFill rotWithShape="1">
          <a:blip r:embed="rId8" cstate="print">
            <a:extLst>
              <a:ext uri="{28A0092B-C50C-407E-A947-70E740481C1C}">
                <a14:useLocalDpi xmlns:a14="http://schemas.microsoft.com/office/drawing/2010/main" xmlns=""/>
              </a:ext>
            </a:extLst>
          </a:blip>
          <a:srcRect/>
          <a:stretch/>
        </p:blipFill>
        <p:spPr>
          <a:xfrm>
            <a:off x="6534569" y="3060318"/>
            <a:ext cx="908051" cy="901700"/>
          </a:xfrm>
          <a:prstGeom prst="rect">
            <a:avLst/>
          </a:prstGeom>
        </p:spPr>
      </p:pic>
      <p:cxnSp>
        <p:nvCxnSpPr>
          <p:cNvPr id="27" name="Straight Arrow Connector 26"/>
          <p:cNvCxnSpPr/>
          <p:nvPr/>
        </p:nvCxnSpPr>
        <p:spPr>
          <a:xfrm flipH="1">
            <a:off x="3194848" y="1358187"/>
            <a:ext cx="354833" cy="160248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648677" y="1849440"/>
            <a:ext cx="403594" cy="103780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40871" y="256000"/>
            <a:ext cx="3546484" cy="530915"/>
          </a:xfrm>
          <a:prstGeom prst="rect">
            <a:avLst/>
          </a:prstGeom>
          <a:noFill/>
        </p:spPr>
        <p:txBody>
          <a:bodyPr wrap="none" lIns="68580" tIns="34290" rIns="68580" bIns="34290" rtlCol="0">
            <a:spAutoFit/>
          </a:bodyPr>
          <a:lstStyle/>
          <a:p>
            <a:pPr>
              <a:defRPr/>
            </a:pPr>
            <a:r>
              <a:rPr lang="en-GB" sz="3000" kern="0" dirty="0" err="1">
                <a:solidFill>
                  <a:prstClr val="black"/>
                </a:solidFill>
              </a:rPr>
              <a:t>MEDeGUN</a:t>
            </a:r>
            <a:r>
              <a:rPr lang="en-GB" sz="3000" kern="0" dirty="0">
                <a:solidFill>
                  <a:prstClr val="black"/>
                </a:solidFill>
              </a:rPr>
              <a:t> c</a:t>
            </a:r>
            <a:r>
              <a:rPr lang="en-GB" sz="3000" kern="0" dirty="0" err="1">
                <a:solidFill>
                  <a:prstClr val="black"/>
                </a:solidFill>
              </a:rPr>
              <a:t>hallenges</a:t>
            </a:r>
            <a:endParaRPr lang="en-GB" sz="3000" kern="0" dirty="0">
              <a:solidFill>
                <a:prstClr val="black"/>
              </a:solidFill>
            </a:endParaRPr>
          </a:p>
        </p:txBody>
      </p:sp>
    </p:spTree>
    <p:extLst>
      <p:ext uri="{BB962C8B-B14F-4D97-AF65-F5344CB8AC3E}">
        <p14:creationId xmlns:p14="http://schemas.microsoft.com/office/powerpoint/2010/main" xmlns="" val="578816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a:p>
        </p:txBody>
      </p:sp>
      <p:pic>
        <p:nvPicPr>
          <p:cNvPr id="8" name="Picture 7"/>
          <p:cNvPicPr>
            <a:picLocks noChangeAspect="1"/>
          </p:cNvPicPr>
          <p:nvPr/>
        </p:nvPicPr>
        <p:blipFill rotWithShape="1">
          <a:blip r:embed="rId3" cstate="print"/>
          <a:srcRect l="21776" t="15237" r="67566" b="61843"/>
          <a:stretch/>
        </p:blipFill>
        <p:spPr>
          <a:xfrm>
            <a:off x="8551051" y="213138"/>
            <a:ext cx="439001" cy="731668"/>
          </a:xfrm>
          <a:prstGeom prst="rect">
            <a:avLst/>
          </a:prstGeom>
        </p:spPr>
      </p:pic>
      <p:pic>
        <p:nvPicPr>
          <p:cNvPr id="7" name="Content Placeholder 4"/>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5953991" y="2073556"/>
            <a:ext cx="1366446" cy="81986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xmlns=""/>
              </a:ext>
            </a:extLst>
          </a:blip>
          <a:srcRect/>
          <a:stretch/>
        </p:blipFill>
        <p:spPr>
          <a:xfrm>
            <a:off x="742950" y="1600200"/>
            <a:ext cx="4729218" cy="1614827"/>
          </a:xfrm>
          <a:prstGeom prst="rect">
            <a:avLst/>
          </a:prstGeom>
        </p:spPr>
      </p:pic>
      <p:sp>
        <p:nvSpPr>
          <p:cNvPr id="10" name="TextBox 9"/>
          <p:cNvSpPr txBox="1"/>
          <p:nvPr/>
        </p:nvSpPr>
        <p:spPr>
          <a:xfrm>
            <a:off x="5730235" y="1717642"/>
            <a:ext cx="1813958" cy="300083"/>
          </a:xfrm>
          <a:prstGeom prst="rect">
            <a:avLst/>
          </a:prstGeom>
          <a:noFill/>
        </p:spPr>
        <p:txBody>
          <a:bodyPr wrap="none" lIns="68580" tIns="34290" rIns="68580" bIns="34290" rtlCol="0">
            <a:spAutoFit/>
          </a:bodyPr>
          <a:lstStyle/>
          <a:p>
            <a:r>
              <a:rPr lang="en-GB" sz="1500" b="1" dirty="0"/>
              <a:t>Record current 1.5 A </a:t>
            </a:r>
          </a:p>
        </p:txBody>
      </p:sp>
      <p:sp>
        <p:nvSpPr>
          <p:cNvPr id="11" name="TextBox 10"/>
          <p:cNvSpPr txBox="1"/>
          <p:nvPr/>
        </p:nvSpPr>
        <p:spPr>
          <a:xfrm>
            <a:off x="1566440" y="3565704"/>
            <a:ext cx="787716" cy="530915"/>
          </a:xfrm>
          <a:prstGeom prst="rect">
            <a:avLst/>
          </a:prstGeom>
          <a:noFill/>
        </p:spPr>
        <p:txBody>
          <a:bodyPr wrap="none" lIns="68580" tIns="34290" rIns="68580" bIns="34290" rtlCol="0">
            <a:spAutoFit/>
          </a:bodyPr>
          <a:lstStyle/>
          <a:p>
            <a:r>
              <a:rPr lang="en-GB" sz="1500" dirty="0"/>
              <a:t>Anode</a:t>
            </a:r>
          </a:p>
          <a:p>
            <a:r>
              <a:rPr lang="en-GB" sz="1500" dirty="0"/>
              <a:t>0.55 mA</a:t>
            </a:r>
          </a:p>
        </p:txBody>
      </p:sp>
      <p:cxnSp>
        <p:nvCxnSpPr>
          <p:cNvPr id="12" name="Straight Arrow Connector 11"/>
          <p:cNvCxnSpPr/>
          <p:nvPr/>
        </p:nvCxnSpPr>
        <p:spPr>
          <a:xfrm flipV="1">
            <a:off x="1937338" y="2615149"/>
            <a:ext cx="416819" cy="95294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74841" y="3565704"/>
            <a:ext cx="1310615" cy="530915"/>
          </a:xfrm>
          <a:prstGeom prst="rect">
            <a:avLst/>
          </a:prstGeom>
          <a:noFill/>
        </p:spPr>
        <p:txBody>
          <a:bodyPr wrap="none" lIns="68580" tIns="34290" rIns="68580" bIns="34290" rtlCol="0">
            <a:spAutoFit/>
          </a:bodyPr>
          <a:lstStyle/>
          <a:p>
            <a:r>
              <a:rPr lang="en-GB" sz="1500" dirty="0"/>
              <a:t>Last Drift Tube </a:t>
            </a:r>
          </a:p>
          <a:p>
            <a:r>
              <a:rPr lang="en-GB" sz="1500" dirty="0"/>
              <a:t>0.13 mA</a:t>
            </a:r>
          </a:p>
        </p:txBody>
      </p:sp>
      <p:cxnSp>
        <p:nvCxnSpPr>
          <p:cNvPr id="14" name="Straight Arrow Connector 13"/>
          <p:cNvCxnSpPr/>
          <p:nvPr/>
        </p:nvCxnSpPr>
        <p:spPr>
          <a:xfrm>
            <a:off x="2395449" y="2530920"/>
            <a:ext cx="2370910" cy="77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73884" y="3565704"/>
            <a:ext cx="1045444" cy="530915"/>
          </a:xfrm>
          <a:prstGeom prst="rect">
            <a:avLst/>
          </a:prstGeom>
          <a:noFill/>
        </p:spPr>
        <p:txBody>
          <a:bodyPr wrap="square" lIns="68580" tIns="34290" rIns="68580" bIns="34290" rtlCol="0">
            <a:spAutoFit/>
          </a:bodyPr>
          <a:lstStyle/>
          <a:p>
            <a:r>
              <a:rPr lang="en-GB" sz="1500" dirty="0"/>
              <a:t>Suppressor</a:t>
            </a:r>
          </a:p>
          <a:p>
            <a:r>
              <a:rPr lang="en-GB" sz="1500" dirty="0"/>
              <a:t>0.32 mA</a:t>
            </a:r>
          </a:p>
        </p:txBody>
      </p:sp>
      <p:cxnSp>
        <p:nvCxnSpPr>
          <p:cNvPr id="16" name="Straight Arrow Connector 15"/>
          <p:cNvCxnSpPr>
            <a:stCxn id="15" idx="0"/>
          </p:cNvCxnSpPr>
          <p:nvPr/>
        </p:nvCxnSpPr>
        <p:spPr>
          <a:xfrm rot="5400000" flipH="1" flipV="1">
            <a:off x="3983566" y="2928190"/>
            <a:ext cx="950554" cy="32447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38591" y="3565704"/>
            <a:ext cx="1158887" cy="530915"/>
          </a:xfrm>
          <a:prstGeom prst="rect">
            <a:avLst/>
          </a:prstGeom>
          <a:noFill/>
        </p:spPr>
        <p:txBody>
          <a:bodyPr wrap="square" lIns="68580" tIns="34290" rIns="68580" bIns="34290" rtlCol="0">
            <a:spAutoFit/>
          </a:bodyPr>
          <a:lstStyle/>
          <a:p>
            <a:r>
              <a:rPr lang="en-GB" sz="1500" dirty="0">
                <a:solidFill>
                  <a:srgbClr val="FF0000"/>
                </a:solidFill>
              </a:rPr>
              <a:t>Total losses</a:t>
            </a:r>
          </a:p>
          <a:p>
            <a:r>
              <a:rPr lang="en-GB" sz="1500" dirty="0">
                <a:solidFill>
                  <a:srgbClr val="FF0000"/>
                </a:solidFill>
              </a:rPr>
              <a:t>1 mA</a:t>
            </a:r>
          </a:p>
        </p:txBody>
      </p:sp>
      <p:cxnSp>
        <p:nvCxnSpPr>
          <p:cNvPr id="18" name="Straight Arrow Connector 17"/>
          <p:cNvCxnSpPr>
            <a:stCxn id="13" idx="0"/>
          </p:cNvCxnSpPr>
          <p:nvPr/>
        </p:nvCxnSpPr>
        <p:spPr>
          <a:xfrm rot="5400000" flipH="1" flipV="1">
            <a:off x="3375492" y="2369809"/>
            <a:ext cx="950553" cy="144123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614867" y="2073556"/>
            <a:ext cx="1643453" cy="377026"/>
          </a:xfrm>
          <a:prstGeom prst="rect">
            <a:avLst/>
          </a:prstGeom>
          <a:noFill/>
        </p:spPr>
        <p:txBody>
          <a:bodyPr wrap="square" lIns="68580" tIns="34290" rIns="68580" bIns="34290" rtlCol="0">
            <a:spAutoFit/>
          </a:bodyPr>
          <a:lstStyle/>
          <a:p>
            <a:pPr algn="ctr"/>
            <a:r>
              <a:rPr lang="en-GB" sz="1000" dirty="0">
                <a:solidFill>
                  <a:srgbClr val="FF0000"/>
                </a:solidFill>
              </a:rPr>
              <a:t>Transmitted electron beam</a:t>
            </a:r>
          </a:p>
          <a:p>
            <a:pPr algn="ctr"/>
            <a:r>
              <a:rPr lang="en-GB" sz="1000" b="1" dirty="0">
                <a:solidFill>
                  <a:srgbClr val="FF0000"/>
                </a:solidFill>
              </a:rPr>
              <a:t>1.1 A</a:t>
            </a:r>
          </a:p>
        </p:txBody>
      </p:sp>
      <p:sp>
        <p:nvSpPr>
          <p:cNvPr id="21" name="TextBox 20"/>
          <p:cNvSpPr txBox="1"/>
          <p:nvPr/>
        </p:nvSpPr>
        <p:spPr>
          <a:xfrm>
            <a:off x="4265177" y="352844"/>
            <a:ext cx="4034427" cy="992579"/>
          </a:xfrm>
          <a:prstGeom prst="rect">
            <a:avLst/>
          </a:prstGeom>
          <a:noFill/>
        </p:spPr>
        <p:txBody>
          <a:bodyPr wrap="square" lIns="68580" tIns="34290" rIns="68580" bIns="34290" rtlCol="0">
            <a:spAutoFit/>
          </a:bodyPr>
          <a:lstStyle/>
          <a:p>
            <a:r>
              <a:rPr lang="en-GB" sz="1500" dirty="0"/>
              <a:t>A 1 A beam at 10 </a:t>
            </a:r>
            <a:r>
              <a:rPr lang="en-GB" sz="1500" dirty="0" err="1"/>
              <a:t>keV</a:t>
            </a:r>
            <a:r>
              <a:rPr lang="en-GB" sz="1500" dirty="0"/>
              <a:t> was transported through the 2 T solenoid with &lt; 1 mA electron beam losses</a:t>
            </a:r>
          </a:p>
          <a:p>
            <a:endParaRPr lang="en-GB" sz="1500" dirty="0"/>
          </a:p>
          <a:p>
            <a:r>
              <a:rPr lang="en-GB" sz="1500" dirty="0"/>
              <a:t>Record current 1.5 A, although with higher losses </a:t>
            </a:r>
          </a:p>
        </p:txBody>
      </p:sp>
      <p:sp>
        <p:nvSpPr>
          <p:cNvPr id="22" name="Rectangle 21"/>
          <p:cNvSpPr/>
          <p:nvPr/>
        </p:nvSpPr>
        <p:spPr>
          <a:xfrm>
            <a:off x="1399562" y="4499524"/>
            <a:ext cx="6343650" cy="500137"/>
          </a:xfrm>
          <a:prstGeom prst="rect">
            <a:avLst/>
          </a:prstGeom>
        </p:spPr>
        <p:txBody>
          <a:bodyPr wrap="square" lIns="68580" tIns="34290" rIns="68580" bIns="34290">
            <a:spAutoFit/>
          </a:bodyPr>
          <a:lstStyle/>
          <a:p>
            <a:r>
              <a:rPr lang="en-GB" dirty="0">
                <a:ea typeface="Times New Roman" panose="02020603050405020304" pitchFamily="18" charset="0"/>
              </a:rPr>
              <a:t>After optimization, the operation of the gun was reproducible: </a:t>
            </a:r>
            <a:r>
              <a:rPr lang="en-GB" b="1" dirty="0">
                <a:ea typeface="Times New Roman" panose="02020603050405020304" pitchFamily="18" charset="0"/>
              </a:rPr>
              <a:t>a few seconds after applying the extraction voltage a stable 1.1 A beam</a:t>
            </a:r>
            <a:r>
              <a:rPr lang="en-GB" dirty="0">
                <a:ea typeface="Times New Roman" panose="02020603050405020304" pitchFamily="18" charset="0"/>
              </a:rPr>
              <a:t> is achieved. </a:t>
            </a:r>
            <a:endParaRPr lang="en-GB" dirty="0"/>
          </a:p>
        </p:txBody>
      </p:sp>
      <p:sp>
        <p:nvSpPr>
          <p:cNvPr id="23" name="TextBox 22"/>
          <p:cNvSpPr txBox="1"/>
          <p:nvPr/>
        </p:nvSpPr>
        <p:spPr>
          <a:xfrm>
            <a:off x="740871" y="256000"/>
            <a:ext cx="2951770" cy="530915"/>
          </a:xfrm>
          <a:prstGeom prst="rect">
            <a:avLst/>
          </a:prstGeom>
          <a:noFill/>
        </p:spPr>
        <p:txBody>
          <a:bodyPr wrap="none" lIns="68580" tIns="34290" rIns="68580" bIns="34290" rtlCol="0">
            <a:spAutoFit/>
          </a:bodyPr>
          <a:lstStyle/>
          <a:p>
            <a:pPr>
              <a:defRPr/>
            </a:pPr>
            <a:r>
              <a:rPr lang="en-GB" sz="3000" kern="0" dirty="0" err="1">
                <a:solidFill>
                  <a:prstClr val="black"/>
                </a:solidFill>
              </a:rPr>
              <a:t>MEDeGUN</a:t>
            </a:r>
            <a:r>
              <a:rPr lang="en-GB" sz="3000" kern="0" dirty="0">
                <a:solidFill>
                  <a:prstClr val="black"/>
                </a:solidFill>
              </a:rPr>
              <a:t> results</a:t>
            </a:r>
          </a:p>
        </p:txBody>
      </p:sp>
    </p:spTree>
    <p:extLst>
      <p:ext uri="{BB962C8B-B14F-4D97-AF65-F5344CB8AC3E}">
        <p14:creationId xmlns:p14="http://schemas.microsoft.com/office/powerpoint/2010/main" xmlns="" val="205822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15528-21DE-4FAA-801E-634DDDAF4B2B}" type="slidenum">
              <a:rPr lang="en-US" smtClean="0"/>
              <a:pPr/>
              <a:t>7</a:t>
            </a:fld>
            <a:endParaRPr lang="en-US"/>
          </a:p>
        </p:txBody>
      </p:sp>
      <p:pic>
        <p:nvPicPr>
          <p:cNvPr id="8" name="Picture 7"/>
          <p:cNvPicPr>
            <a:picLocks noChangeAspect="1"/>
          </p:cNvPicPr>
          <p:nvPr/>
        </p:nvPicPr>
        <p:blipFill rotWithShape="1">
          <a:blip r:embed="rId3" cstate="print"/>
          <a:srcRect l="21776" t="15237" r="67566" b="61843"/>
          <a:stretch/>
        </p:blipFill>
        <p:spPr>
          <a:xfrm>
            <a:off x="8551051" y="213138"/>
            <a:ext cx="439001" cy="731668"/>
          </a:xfrm>
          <a:prstGeom prst="rect">
            <a:avLst/>
          </a:prstGeom>
        </p:spPr>
      </p:pic>
      <p:sp>
        <p:nvSpPr>
          <p:cNvPr id="7" name="Content Placeholder 3"/>
          <p:cNvSpPr txBox="1">
            <a:spLocks/>
          </p:cNvSpPr>
          <p:nvPr/>
        </p:nvSpPr>
        <p:spPr>
          <a:xfrm>
            <a:off x="689246" y="1371600"/>
            <a:ext cx="5915025" cy="2340641"/>
          </a:xfrm>
          <a:prstGeom prst="rect">
            <a:avLst/>
          </a:prstGeom>
        </p:spPr>
        <p:txBody>
          <a:bodyPr wrap="square" lIns="68580" tIns="34290" rIns="68580" bIns="34290">
            <a:sp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indent="-342900">
              <a:buFont typeface="+mj-lt"/>
              <a:buAutoNum type="arabicPeriod"/>
            </a:pPr>
            <a:r>
              <a:rPr lang="en-GB" sz="1800" dirty="0"/>
              <a:t>Anode in solid Mo brazed to insulator</a:t>
            </a:r>
          </a:p>
          <a:p>
            <a:pPr indent="-342900">
              <a:buFont typeface="+mj-lt"/>
              <a:buAutoNum type="arabicPeriod"/>
            </a:pPr>
            <a:r>
              <a:rPr lang="en-GB" sz="1800" dirty="0"/>
              <a:t>Cathode surface retracted 50 um</a:t>
            </a:r>
          </a:p>
          <a:p>
            <a:pPr indent="-342900">
              <a:buFont typeface="+mj-lt"/>
              <a:buAutoNum type="arabicPeriod"/>
            </a:pPr>
            <a:r>
              <a:rPr lang="en-GB" sz="1800" dirty="0"/>
              <a:t>Improved alignment precision of gun cross</a:t>
            </a:r>
          </a:p>
          <a:p>
            <a:pPr indent="-342900">
              <a:buFont typeface="+mj-lt"/>
              <a:buAutoNum type="arabicPeriod"/>
            </a:pPr>
            <a:endParaRPr lang="en-GB" sz="1800" dirty="0"/>
          </a:p>
          <a:p>
            <a:pPr indent="-342900">
              <a:buFont typeface="+mj-lt"/>
              <a:buAutoNum type="arabicPeriod"/>
            </a:pPr>
            <a:r>
              <a:rPr lang="en-GB" sz="1800" dirty="0"/>
              <a:t>Gas injection line installed </a:t>
            </a:r>
            <a:r>
              <a:rPr lang="en-GB" sz="1800" dirty="0" smtClean="0"/>
              <a:t>winter 2018</a:t>
            </a:r>
            <a:endParaRPr lang="en-GB" sz="1800" dirty="0"/>
          </a:p>
          <a:p>
            <a:pPr indent="-342900">
              <a:buFont typeface="+mj-lt"/>
              <a:buAutoNum type="arabicPeriod"/>
            </a:pPr>
            <a:endParaRPr lang="en-GB" sz="1800" dirty="0"/>
          </a:p>
          <a:p>
            <a:pPr indent="-342900">
              <a:buFont typeface="+mj-lt"/>
              <a:buAutoNum type="arabicPeriod"/>
            </a:pPr>
            <a:r>
              <a:rPr lang="en-GB" sz="1800" dirty="0"/>
              <a:t>Voltage isolation of drift tubes increased to 5 kV</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xmlns="" val="0"/>
              </a:ext>
            </a:extLst>
          </a:blip>
          <a:srcRect l="18258" t="4465" r="18333" b="21111"/>
          <a:stretch/>
        </p:blipFill>
        <p:spPr>
          <a:xfrm>
            <a:off x="5858207" y="419950"/>
            <a:ext cx="2092750" cy="1842215"/>
          </a:xfrm>
          <a:prstGeom prst="rect">
            <a:avLst/>
          </a:prstGeom>
        </p:spPr>
      </p:pic>
      <p:sp>
        <p:nvSpPr>
          <p:cNvPr id="14" name="TextBox 13"/>
          <p:cNvSpPr txBox="1"/>
          <p:nvPr/>
        </p:nvSpPr>
        <p:spPr>
          <a:xfrm>
            <a:off x="718694" y="375977"/>
            <a:ext cx="3806170" cy="530915"/>
          </a:xfrm>
          <a:prstGeom prst="rect">
            <a:avLst/>
          </a:prstGeom>
          <a:noFill/>
        </p:spPr>
        <p:txBody>
          <a:bodyPr wrap="none" lIns="68580" tIns="34290" rIns="68580" bIns="34290" rtlCol="0">
            <a:spAutoFit/>
          </a:bodyPr>
          <a:lstStyle/>
          <a:p>
            <a:pPr>
              <a:defRPr/>
            </a:pPr>
            <a:r>
              <a:rPr lang="en-GB" sz="3000" kern="0" dirty="0">
                <a:solidFill>
                  <a:prstClr val="black"/>
                </a:solidFill>
              </a:rPr>
              <a:t>2</a:t>
            </a:r>
            <a:r>
              <a:rPr lang="en-GB" sz="3000" kern="0" baseline="30000" dirty="0">
                <a:solidFill>
                  <a:prstClr val="black"/>
                </a:solidFill>
              </a:rPr>
              <a:t>nd</a:t>
            </a:r>
            <a:r>
              <a:rPr lang="en-GB" sz="3000" kern="0" dirty="0">
                <a:solidFill>
                  <a:prstClr val="black"/>
                </a:solidFill>
              </a:rPr>
              <a:t> </a:t>
            </a:r>
            <a:r>
              <a:rPr lang="en-GB" sz="3000" kern="0" dirty="0" err="1">
                <a:solidFill>
                  <a:prstClr val="black"/>
                </a:solidFill>
              </a:rPr>
              <a:t>MEDeGUN</a:t>
            </a:r>
            <a:r>
              <a:rPr lang="en-GB" sz="3000" kern="0" dirty="0">
                <a:solidFill>
                  <a:prstClr val="black"/>
                </a:solidFill>
              </a:rPr>
              <a:t> iteration</a:t>
            </a:r>
          </a:p>
        </p:txBody>
      </p:sp>
      <p:grpSp>
        <p:nvGrpSpPr>
          <p:cNvPr id="15" name="Group 14"/>
          <p:cNvGrpSpPr/>
          <p:nvPr/>
        </p:nvGrpSpPr>
        <p:grpSpPr>
          <a:xfrm>
            <a:off x="5858207" y="2661461"/>
            <a:ext cx="2432164" cy="1248815"/>
            <a:chOff x="971273" y="446234"/>
            <a:chExt cx="2888837" cy="1396509"/>
          </a:xfrm>
        </p:grpSpPr>
        <p:grpSp>
          <p:nvGrpSpPr>
            <p:cNvPr id="16" name="Group 15"/>
            <p:cNvGrpSpPr/>
            <p:nvPr/>
          </p:nvGrpSpPr>
          <p:grpSpPr>
            <a:xfrm>
              <a:off x="971273" y="446234"/>
              <a:ext cx="2888837" cy="1396509"/>
              <a:chOff x="971273" y="1249200"/>
              <a:chExt cx="2888837" cy="1396791"/>
            </a:xfrm>
          </p:grpSpPr>
          <p:grpSp>
            <p:nvGrpSpPr>
              <p:cNvPr id="21" name="Group 20"/>
              <p:cNvGrpSpPr/>
              <p:nvPr/>
            </p:nvGrpSpPr>
            <p:grpSpPr>
              <a:xfrm>
                <a:off x="971273" y="1249200"/>
                <a:ext cx="2733321" cy="1396791"/>
                <a:chOff x="971273" y="1251392"/>
                <a:chExt cx="2733321" cy="1397073"/>
              </a:xfrm>
            </p:grpSpPr>
            <p:pic>
              <p:nvPicPr>
                <p:cNvPr id="23" name="Picture 22"/>
                <p:cNvPicPr>
                  <a:picLocks noChangeAspect="1"/>
                </p:cNvPicPr>
                <p:nvPr/>
              </p:nvPicPr>
              <p:blipFill rotWithShape="1">
                <a:blip r:embed="rId5" cstate="email">
                  <a:extLst>
                    <a:ext uri="{BEBA8EAE-BF5A-486C-A8C5-ECC9F3942E4B}">
                      <a14:imgProps xmlns:a14="http://schemas.microsoft.com/office/drawing/2010/main" xmlns="">
                        <a14:imgLayer r:embed="rId6">
                          <a14:imgEffect>
                            <a14:backgroundRemoval t="3007" b="35301" l="8174" r="92593"/>
                          </a14:imgEffect>
                        </a14:imgLayer>
                      </a14:imgProps>
                    </a:ext>
                    <a:ext uri="{28A0092B-C50C-407E-A947-70E740481C1C}">
                      <a14:useLocalDpi xmlns:a14="http://schemas.microsoft.com/office/drawing/2010/main" xmlns="" val="0"/>
                    </a:ext>
                  </a:extLst>
                </a:blip>
                <a:srcRect b="60455"/>
                <a:stretch/>
              </p:blipFill>
              <p:spPr bwMode="auto">
                <a:xfrm>
                  <a:off x="971273" y="1405720"/>
                  <a:ext cx="2733321" cy="1242745"/>
                </a:xfrm>
                <a:prstGeom prst="rect">
                  <a:avLst/>
                </a:prstGeom>
                <a:noFill/>
                <a:ln>
                  <a:noFill/>
                </a:ln>
              </p:spPr>
            </p:pic>
            <p:grpSp>
              <p:nvGrpSpPr>
                <p:cNvPr id="24" name="Group 23"/>
                <p:cNvGrpSpPr/>
                <p:nvPr/>
              </p:nvGrpSpPr>
              <p:grpSpPr>
                <a:xfrm>
                  <a:off x="1213483" y="1251392"/>
                  <a:ext cx="1839150" cy="629877"/>
                  <a:chOff x="108014" y="1251392"/>
                  <a:chExt cx="1839150" cy="629877"/>
                </a:xfrm>
              </p:grpSpPr>
              <p:sp>
                <p:nvSpPr>
                  <p:cNvPr id="25" name="Text Box 2"/>
                  <p:cNvSpPr txBox="1">
                    <a:spLocks noChangeArrowheads="1"/>
                  </p:cNvSpPr>
                  <p:nvPr/>
                </p:nvSpPr>
                <p:spPr bwMode="auto">
                  <a:xfrm>
                    <a:off x="829310" y="1251392"/>
                    <a:ext cx="1117854" cy="233186"/>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GB" sz="1100" kern="0" dirty="0">
                        <a:solidFill>
                          <a:sysClr val="windowText" lastClr="000000"/>
                        </a:solidFill>
                        <a:latin typeface="Calibri" panose="020F0502020204030204" pitchFamily="34" charset="0"/>
                        <a:ea typeface="Times New Roman" panose="02020603050405020304" pitchFamily="18" charset="0"/>
                      </a:rPr>
                      <a:t>Gas inlet tube</a:t>
                    </a:r>
                    <a:endParaRPr lang="en-GB" sz="1100" kern="0" dirty="0">
                      <a:solidFill>
                        <a:sysClr val="windowText" lastClr="000000"/>
                      </a:solidFill>
                      <a:latin typeface="Times New Roman" panose="02020603050405020304" pitchFamily="18" charset="0"/>
                      <a:ea typeface="Times New Roman" panose="02020603050405020304" pitchFamily="18" charset="0"/>
                    </a:endParaRPr>
                  </a:p>
                </p:txBody>
              </p:sp>
              <p:sp>
                <p:nvSpPr>
                  <p:cNvPr id="26" name="Text Box 2"/>
                  <p:cNvSpPr txBox="1">
                    <a:spLocks noChangeArrowheads="1"/>
                  </p:cNvSpPr>
                  <p:nvPr/>
                </p:nvSpPr>
                <p:spPr bwMode="auto">
                  <a:xfrm>
                    <a:off x="108014" y="1617814"/>
                    <a:ext cx="854692" cy="26345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GB" sz="1100" kern="0" dirty="0">
                        <a:solidFill>
                          <a:sysClr val="windowText" lastClr="000000"/>
                        </a:solidFill>
                        <a:latin typeface="Calibri" panose="020F0502020204030204" pitchFamily="34" charset="0"/>
                        <a:ea typeface="Times New Roman" panose="02020603050405020304" pitchFamily="18" charset="0"/>
                      </a:rPr>
                      <a:t>(Gas cell)</a:t>
                    </a:r>
                    <a:endParaRPr lang="en-GB" sz="1100" kern="0" dirty="0">
                      <a:solidFill>
                        <a:sysClr val="windowText" lastClr="000000"/>
                      </a:solidFill>
                      <a:latin typeface="Times New Roman" panose="02020603050405020304" pitchFamily="18" charset="0"/>
                      <a:ea typeface="Times New Roman" panose="02020603050405020304" pitchFamily="18" charset="0"/>
                    </a:endParaRPr>
                  </a:p>
                </p:txBody>
              </p:sp>
            </p:grpSp>
          </p:grpSp>
          <p:sp>
            <p:nvSpPr>
              <p:cNvPr id="22" name="Text Box 2"/>
              <p:cNvSpPr txBox="1">
                <a:spLocks noChangeArrowheads="1"/>
              </p:cNvSpPr>
              <p:nvPr/>
            </p:nvSpPr>
            <p:spPr bwMode="auto">
              <a:xfrm>
                <a:off x="3022391" y="2237908"/>
                <a:ext cx="837719" cy="398946"/>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de-AT" sz="1100" kern="0" dirty="0">
                    <a:solidFill>
                      <a:sysClr val="windowText" lastClr="000000"/>
                    </a:solidFill>
                    <a:latin typeface="Calibri" panose="020F0502020204030204" pitchFamily="34" charset="0"/>
                    <a:ea typeface="Times New Roman" panose="02020603050405020304" pitchFamily="18" charset="0"/>
                  </a:rPr>
                  <a:t>Regular  drift tube</a:t>
                </a:r>
                <a:endParaRPr lang="en-GB" sz="1100" kern="0" dirty="0">
                  <a:solidFill>
                    <a:sysClr val="windowText" lastClr="000000"/>
                  </a:solidFill>
                  <a:latin typeface="Times New Roman" panose="02020603050405020304" pitchFamily="18" charset="0"/>
                  <a:ea typeface="Times New Roman" panose="02020603050405020304" pitchFamily="18" charset="0"/>
                </a:endParaRPr>
              </a:p>
            </p:txBody>
          </p:sp>
        </p:grpSp>
        <p:grpSp>
          <p:nvGrpSpPr>
            <p:cNvPr id="17" name="Group 16"/>
            <p:cNvGrpSpPr/>
            <p:nvPr/>
          </p:nvGrpSpPr>
          <p:grpSpPr>
            <a:xfrm>
              <a:off x="1677546" y="638918"/>
              <a:ext cx="1633663" cy="848978"/>
              <a:chOff x="312770" y="638918"/>
              <a:chExt cx="1633663" cy="848978"/>
            </a:xfrm>
          </p:grpSpPr>
          <p:cxnSp>
            <p:nvCxnSpPr>
              <p:cNvPr id="18" name="Straight Arrow Connector 17"/>
              <p:cNvCxnSpPr/>
              <p:nvPr/>
            </p:nvCxnSpPr>
            <p:spPr>
              <a:xfrm flipV="1">
                <a:off x="1921151" y="1245970"/>
                <a:ext cx="25282" cy="241926"/>
              </a:xfrm>
              <a:prstGeom prst="straightConnector1">
                <a:avLst/>
              </a:prstGeom>
              <a:noFill/>
              <a:ln w="19050" cap="flat" cmpd="sng" algn="ctr">
                <a:solidFill>
                  <a:sysClr val="windowText" lastClr="000000"/>
                </a:solidFill>
                <a:prstDash val="solid"/>
                <a:miter lim="800000"/>
                <a:tailEnd type="triangle"/>
              </a:ln>
              <a:effectLst/>
            </p:spPr>
          </p:cxnSp>
          <p:cxnSp>
            <p:nvCxnSpPr>
              <p:cNvPr id="19" name="Straight Arrow Connector 18"/>
              <p:cNvCxnSpPr/>
              <p:nvPr/>
            </p:nvCxnSpPr>
            <p:spPr>
              <a:xfrm>
                <a:off x="1227574" y="638918"/>
                <a:ext cx="24459" cy="242005"/>
              </a:xfrm>
              <a:prstGeom prst="straightConnector1">
                <a:avLst/>
              </a:prstGeom>
              <a:noFill/>
              <a:ln w="19050" cap="flat" cmpd="sng" algn="ctr">
                <a:solidFill>
                  <a:sysClr val="windowText" lastClr="000000"/>
                </a:solidFill>
                <a:prstDash val="solid"/>
                <a:miter lim="800000"/>
                <a:tailEnd type="triangle"/>
              </a:ln>
              <a:effectLst/>
            </p:spPr>
          </p:cxnSp>
          <p:cxnSp>
            <p:nvCxnSpPr>
              <p:cNvPr id="20" name="Straight Arrow Connector 19"/>
              <p:cNvCxnSpPr/>
              <p:nvPr/>
            </p:nvCxnSpPr>
            <p:spPr>
              <a:xfrm>
                <a:off x="312770" y="1056642"/>
                <a:ext cx="141263" cy="207783"/>
              </a:xfrm>
              <a:prstGeom prst="straightConnector1">
                <a:avLst/>
              </a:prstGeom>
              <a:noFill/>
              <a:ln w="19050" cap="flat" cmpd="sng" algn="ctr">
                <a:solidFill>
                  <a:sysClr val="windowText" lastClr="000000"/>
                </a:solidFill>
                <a:prstDash val="solid"/>
                <a:miter lim="800000"/>
                <a:tailEnd type="triangle"/>
              </a:ln>
              <a:effectLst/>
            </p:spPr>
          </p:cxnSp>
        </p:grpSp>
      </p:grpSp>
      <p:cxnSp>
        <p:nvCxnSpPr>
          <p:cNvPr id="4" name="Straight Arrow Connector 3"/>
          <p:cNvCxnSpPr/>
          <p:nvPr/>
        </p:nvCxnSpPr>
        <p:spPr>
          <a:xfrm>
            <a:off x="4972050" y="2914650"/>
            <a:ext cx="1200150" cy="4000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836611" y="1543050"/>
            <a:ext cx="102159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432036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dirty="0"/>
          </a:p>
        </p:txBody>
      </p:sp>
      <p:pic>
        <p:nvPicPr>
          <p:cNvPr id="6" name="Picture 5"/>
          <p:cNvPicPr/>
          <p:nvPr/>
        </p:nvPicPr>
        <p:blipFill>
          <a:blip r:embed="rId3">
            <a:extLst>
              <a:ext uri="{28A0092B-C50C-407E-A947-70E740481C1C}">
                <a14:useLocalDpi xmlns:a14="http://schemas.microsoft.com/office/drawing/2010/main" xmlns="" val="0"/>
              </a:ext>
            </a:extLst>
          </a:blip>
          <a:srcRect l="60179" t="33333" r="2599" b="14537"/>
          <a:stretch>
            <a:fillRect/>
          </a:stretch>
        </p:blipFill>
        <p:spPr bwMode="auto">
          <a:xfrm>
            <a:off x="457200" y="1200150"/>
            <a:ext cx="7225748" cy="3635066"/>
          </a:xfrm>
          <a:prstGeom prst="rect">
            <a:avLst/>
          </a:prstGeom>
          <a:noFill/>
          <a:ln>
            <a:noFill/>
          </a:ln>
        </p:spPr>
      </p:pic>
      <p:sp>
        <p:nvSpPr>
          <p:cNvPr id="9" name="TextBox 8"/>
          <p:cNvSpPr txBox="1"/>
          <p:nvPr/>
        </p:nvSpPr>
        <p:spPr>
          <a:xfrm>
            <a:off x="306232" y="365752"/>
            <a:ext cx="3285976" cy="530915"/>
          </a:xfrm>
          <a:prstGeom prst="rect">
            <a:avLst/>
          </a:prstGeom>
          <a:noFill/>
        </p:spPr>
        <p:txBody>
          <a:bodyPr wrap="square" lIns="68580" tIns="34290" rIns="68580" bIns="34290" rtlCol="0">
            <a:spAutoFit/>
          </a:bodyPr>
          <a:lstStyle/>
          <a:p>
            <a:pPr>
              <a:defRPr/>
            </a:pPr>
            <a:r>
              <a:rPr lang="en-GB" sz="3000" kern="0" dirty="0">
                <a:solidFill>
                  <a:prstClr val="black"/>
                </a:solidFill>
              </a:rPr>
              <a:t>Ion extraction line</a:t>
            </a:r>
          </a:p>
        </p:txBody>
      </p:sp>
      <p:sp>
        <p:nvSpPr>
          <p:cNvPr id="10" name="TextBox 9"/>
          <p:cNvSpPr txBox="1"/>
          <p:nvPr/>
        </p:nvSpPr>
        <p:spPr>
          <a:xfrm>
            <a:off x="3358088" y="633086"/>
            <a:ext cx="2151535" cy="530915"/>
          </a:xfrm>
          <a:prstGeom prst="rect">
            <a:avLst/>
          </a:prstGeom>
          <a:noFill/>
        </p:spPr>
        <p:txBody>
          <a:bodyPr wrap="square" lIns="68580" tIns="34290" rIns="68580" bIns="34290" rtlCol="0">
            <a:spAutoFit/>
          </a:bodyPr>
          <a:lstStyle/>
          <a:p>
            <a:r>
              <a:rPr lang="en-GB" sz="1500" dirty="0"/>
              <a:t>Beam viewing + pepper-pot emittance meter</a:t>
            </a:r>
          </a:p>
        </p:txBody>
      </p:sp>
      <p:sp>
        <p:nvSpPr>
          <p:cNvPr id="12" name="TextBox 11"/>
          <p:cNvSpPr txBox="1"/>
          <p:nvPr/>
        </p:nvSpPr>
        <p:spPr>
          <a:xfrm>
            <a:off x="6572250" y="608357"/>
            <a:ext cx="956878" cy="530915"/>
          </a:xfrm>
          <a:prstGeom prst="rect">
            <a:avLst/>
          </a:prstGeom>
          <a:noFill/>
        </p:spPr>
        <p:txBody>
          <a:bodyPr wrap="square" lIns="68580" tIns="34290" rIns="68580" bIns="34290" rtlCol="0">
            <a:spAutoFit/>
          </a:bodyPr>
          <a:lstStyle/>
          <a:p>
            <a:r>
              <a:rPr lang="en-GB" sz="1500" dirty="0"/>
              <a:t>TOF branch</a:t>
            </a:r>
          </a:p>
        </p:txBody>
      </p:sp>
      <p:sp>
        <p:nvSpPr>
          <p:cNvPr id="13" name="TextBox 12"/>
          <p:cNvSpPr txBox="1"/>
          <p:nvPr/>
        </p:nvSpPr>
        <p:spPr>
          <a:xfrm>
            <a:off x="6885936" y="3171823"/>
            <a:ext cx="956878" cy="761747"/>
          </a:xfrm>
          <a:prstGeom prst="rect">
            <a:avLst/>
          </a:prstGeom>
          <a:noFill/>
        </p:spPr>
        <p:txBody>
          <a:bodyPr wrap="square" lIns="68580" tIns="34290" rIns="68580" bIns="34290" rtlCol="0">
            <a:spAutoFit/>
          </a:bodyPr>
          <a:lstStyle/>
          <a:p>
            <a:r>
              <a:rPr lang="en-GB" sz="1500" dirty="0"/>
              <a:t>750 MHz RFQ branch</a:t>
            </a:r>
          </a:p>
        </p:txBody>
      </p:sp>
      <p:sp>
        <p:nvSpPr>
          <p:cNvPr id="14" name="TextBox 13"/>
          <p:cNvSpPr txBox="1"/>
          <p:nvPr/>
        </p:nvSpPr>
        <p:spPr>
          <a:xfrm>
            <a:off x="5179411" y="4004437"/>
            <a:ext cx="956878" cy="761747"/>
          </a:xfrm>
          <a:prstGeom prst="rect">
            <a:avLst/>
          </a:prstGeom>
          <a:noFill/>
        </p:spPr>
        <p:txBody>
          <a:bodyPr wrap="square" lIns="68580" tIns="34290" rIns="68580" bIns="34290" rtlCol="0">
            <a:spAutoFit/>
          </a:bodyPr>
          <a:lstStyle/>
          <a:p>
            <a:r>
              <a:rPr lang="en-GB" sz="1500" dirty="0"/>
              <a:t>Beam injection branch</a:t>
            </a:r>
          </a:p>
        </p:txBody>
      </p:sp>
      <p:cxnSp>
        <p:nvCxnSpPr>
          <p:cNvPr id="16" name="Straight Arrow Connector 15"/>
          <p:cNvCxnSpPr/>
          <p:nvPr/>
        </p:nvCxnSpPr>
        <p:spPr>
          <a:xfrm flipH="1">
            <a:off x="3429000" y="1139272"/>
            <a:ext cx="163208" cy="975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886575" y="1124479"/>
            <a:ext cx="263915" cy="5024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6886576" y="2857501"/>
            <a:ext cx="371474" cy="3143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486400" y="3259621"/>
            <a:ext cx="46445" cy="811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485901" y="2857500"/>
            <a:ext cx="216203" cy="12136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57300" y="4060481"/>
            <a:ext cx="1085850" cy="761747"/>
          </a:xfrm>
          <a:prstGeom prst="rect">
            <a:avLst/>
          </a:prstGeom>
          <a:noFill/>
        </p:spPr>
        <p:txBody>
          <a:bodyPr wrap="square" lIns="68580" tIns="34290" rIns="68580" bIns="34290" rtlCol="0">
            <a:spAutoFit/>
          </a:bodyPr>
          <a:lstStyle/>
          <a:p>
            <a:r>
              <a:rPr lang="en-GB" sz="1500" dirty="0"/>
              <a:t>EBIS collector cross</a:t>
            </a:r>
          </a:p>
        </p:txBody>
      </p:sp>
      <p:sp>
        <p:nvSpPr>
          <p:cNvPr id="43" name="TextBox 42"/>
          <p:cNvSpPr txBox="1"/>
          <p:nvPr/>
        </p:nvSpPr>
        <p:spPr>
          <a:xfrm>
            <a:off x="2826319" y="3989932"/>
            <a:ext cx="1531778" cy="300083"/>
          </a:xfrm>
          <a:prstGeom prst="rect">
            <a:avLst/>
          </a:prstGeom>
          <a:noFill/>
        </p:spPr>
        <p:txBody>
          <a:bodyPr wrap="square" lIns="68580" tIns="34290" rIns="68580" bIns="34290" rtlCol="0">
            <a:spAutoFit/>
          </a:bodyPr>
          <a:lstStyle/>
          <a:p>
            <a:r>
              <a:rPr lang="en-GB" sz="1500" dirty="0"/>
              <a:t>Bi-directional FC</a:t>
            </a:r>
          </a:p>
        </p:txBody>
      </p:sp>
      <p:cxnSp>
        <p:nvCxnSpPr>
          <p:cNvPr id="44" name="Straight Arrow Connector 43"/>
          <p:cNvCxnSpPr/>
          <p:nvPr/>
        </p:nvCxnSpPr>
        <p:spPr>
          <a:xfrm flipV="1">
            <a:off x="3429000" y="3171822"/>
            <a:ext cx="0" cy="7420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57700" y="221433"/>
            <a:ext cx="3886200" cy="300083"/>
          </a:xfrm>
          <a:prstGeom prst="rect">
            <a:avLst/>
          </a:prstGeom>
          <a:noFill/>
        </p:spPr>
        <p:txBody>
          <a:bodyPr wrap="square" lIns="68580" tIns="34290" rIns="68580" bIns="34290" rtlCol="0">
            <a:spAutoFit/>
          </a:bodyPr>
          <a:lstStyle/>
          <a:p>
            <a:r>
              <a:rPr lang="en-GB" sz="1500" i="1" dirty="0"/>
              <a:t>Compact, modular and multipurpose design</a:t>
            </a:r>
          </a:p>
        </p:txBody>
      </p:sp>
    </p:spTree>
    <p:extLst>
      <p:ext uri="{BB962C8B-B14F-4D97-AF65-F5344CB8AC3E}">
        <p14:creationId xmlns:p14="http://schemas.microsoft.com/office/powerpoint/2010/main" xmlns="" val="674489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25869" y="5075864"/>
            <a:ext cx="548640" cy="297180"/>
          </a:xfrm>
        </p:spPr>
        <p:txBody>
          <a:bodyPr/>
          <a:lstStyle/>
          <a:p>
            <a:fld id="{B6F15528-21DE-4FAA-801E-634DDDAF4B2B}" type="slidenum">
              <a:rPr lang="en-US" smtClean="0"/>
              <a:pPr/>
              <a:t>9</a:t>
            </a:fld>
            <a:endParaRPr lang="en-US"/>
          </a:p>
        </p:txBody>
      </p:sp>
      <p:sp>
        <p:nvSpPr>
          <p:cNvPr id="7" name="TextBox 6"/>
          <p:cNvSpPr txBox="1"/>
          <p:nvPr/>
        </p:nvSpPr>
        <p:spPr>
          <a:xfrm>
            <a:off x="400050" y="400050"/>
            <a:ext cx="3285976" cy="530915"/>
          </a:xfrm>
          <a:prstGeom prst="rect">
            <a:avLst/>
          </a:prstGeom>
          <a:noFill/>
        </p:spPr>
        <p:txBody>
          <a:bodyPr wrap="square" lIns="68580" tIns="34290" rIns="68580" bIns="34290" rtlCol="0">
            <a:spAutoFit/>
          </a:bodyPr>
          <a:lstStyle/>
          <a:p>
            <a:pPr>
              <a:defRPr/>
            </a:pPr>
            <a:r>
              <a:rPr lang="en-GB" sz="3000" kern="0" dirty="0" smtClean="0">
                <a:solidFill>
                  <a:prstClr val="black"/>
                </a:solidFill>
              </a:rPr>
              <a:t>Beam elements </a:t>
            </a:r>
            <a:endParaRPr lang="en-GB" sz="3000" kern="0" dirty="0">
              <a:solidFill>
                <a:prstClr val="black"/>
              </a:solidFill>
            </a:endParaRPr>
          </a:p>
        </p:txBody>
      </p:sp>
      <p:grpSp>
        <p:nvGrpSpPr>
          <p:cNvPr id="8" name="Group 7"/>
          <p:cNvGrpSpPr/>
          <p:nvPr/>
        </p:nvGrpSpPr>
        <p:grpSpPr>
          <a:xfrm>
            <a:off x="4740207" y="1098478"/>
            <a:ext cx="2501474" cy="2232845"/>
            <a:chOff x="1386349" y="365125"/>
            <a:chExt cx="8780672" cy="6492876"/>
          </a:xfrm>
        </p:grpSpPr>
        <p:pic>
          <p:nvPicPr>
            <p:cNvPr id="9" name="Picture 8"/>
            <p:cNvPicPr>
              <a:picLocks noChangeAspect="1"/>
            </p:cNvPicPr>
            <p:nvPr/>
          </p:nvPicPr>
          <p:blipFill rotWithShape="1">
            <a:blip r:embed="rId3" cstate="print"/>
            <a:srcRect l="71317" t="12258" r="7796" b="9033"/>
            <a:stretch/>
          </p:blipFill>
          <p:spPr>
            <a:xfrm>
              <a:off x="1386349" y="365125"/>
              <a:ext cx="5513622" cy="6492876"/>
            </a:xfrm>
            <a:prstGeom prst="rect">
              <a:avLst/>
            </a:prstGeom>
          </p:spPr>
        </p:pic>
        <p:cxnSp>
          <p:nvCxnSpPr>
            <p:cNvPr id="10" name="Straight Arrow Connector 9"/>
            <p:cNvCxnSpPr/>
            <p:nvPr/>
          </p:nvCxnSpPr>
          <p:spPr>
            <a:xfrm flipH="1">
              <a:off x="4661802" y="920032"/>
              <a:ext cx="2188038" cy="3645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279378" y="3341431"/>
              <a:ext cx="859455" cy="224471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6" idx="1"/>
            </p:cNvCxnSpPr>
            <p:nvPr/>
          </p:nvCxnSpPr>
          <p:spPr>
            <a:xfrm rot="10800000" flipV="1">
              <a:off x="5820871" y="2405140"/>
              <a:ext cx="961454" cy="5847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891316" y="4328495"/>
              <a:ext cx="1770740" cy="5481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050973" y="5341258"/>
              <a:ext cx="1611084" cy="78377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891728" y="568925"/>
              <a:ext cx="2806183" cy="1073978"/>
            </a:xfrm>
            <a:prstGeom prst="rect">
              <a:avLst/>
            </a:prstGeom>
            <a:noFill/>
          </p:spPr>
          <p:txBody>
            <a:bodyPr wrap="square" rtlCol="0">
              <a:spAutoFit/>
            </a:bodyPr>
            <a:lstStyle/>
            <a:p>
              <a:r>
                <a:rPr lang="en-US" sz="900" dirty="0"/>
                <a:t>40kV feedthrough</a:t>
              </a:r>
              <a:endParaRPr lang="en-GB" sz="900" dirty="0"/>
            </a:p>
          </p:txBody>
        </p:sp>
        <p:sp>
          <p:nvSpPr>
            <p:cNvPr id="16" name="TextBox 15"/>
            <p:cNvSpPr txBox="1"/>
            <p:nvPr/>
          </p:nvSpPr>
          <p:spPr>
            <a:xfrm>
              <a:off x="6782322" y="1868151"/>
              <a:ext cx="2316293" cy="1073978"/>
            </a:xfrm>
            <a:prstGeom prst="rect">
              <a:avLst/>
            </a:prstGeom>
            <a:noFill/>
          </p:spPr>
          <p:txBody>
            <a:bodyPr wrap="square" rtlCol="0">
              <a:spAutoFit/>
            </a:bodyPr>
            <a:lstStyle/>
            <a:p>
              <a:r>
                <a:rPr lang="en-US" sz="900" dirty="0"/>
                <a:t>Dome for insulator</a:t>
              </a:r>
              <a:endParaRPr lang="en-GB" sz="900" dirty="0"/>
            </a:p>
          </p:txBody>
        </p:sp>
        <p:sp>
          <p:nvSpPr>
            <p:cNvPr id="17" name="TextBox 16"/>
            <p:cNvSpPr txBox="1"/>
            <p:nvPr/>
          </p:nvSpPr>
          <p:spPr>
            <a:xfrm>
              <a:off x="1448086" y="5587952"/>
              <a:ext cx="2111199" cy="671235"/>
            </a:xfrm>
            <a:prstGeom prst="rect">
              <a:avLst/>
            </a:prstGeom>
            <a:noFill/>
          </p:spPr>
          <p:txBody>
            <a:bodyPr wrap="none" rtlCol="0">
              <a:spAutoFit/>
            </a:bodyPr>
            <a:lstStyle/>
            <a:p>
              <a:r>
                <a:rPr lang="en-US" sz="900" dirty="0"/>
                <a:t>Insulator</a:t>
              </a:r>
              <a:endParaRPr lang="en-GB" sz="900" dirty="0"/>
            </a:p>
          </p:txBody>
        </p:sp>
        <p:sp>
          <p:nvSpPr>
            <p:cNvPr id="18" name="TextBox 17"/>
            <p:cNvSpPr txBox="1"/>
            <p:nvPr/>
          </p:nvSpPr>
          <p:spPr>
            <a:xfrm>
              <a:off x="6788282" y="4003095"/>
              <a:ext cx="3378739" cy="1073978"/>
            </a:xfrm>
            <a:prstGeom prst="rect">
              <a:avLst/>
            </a:prstGeom>
            <a:noFill/>
          </p:spPr>
          <p:txBody>
            <a:bodyPr wrap="square" rtlCol="0">
              <a:spAutoFit/>
            </a:bodyPr>
            <a:lstStyle/>
            <a:p>
              <a:r>
                <a:rPr lang="en-US" sz="900" dirty="0"/>
                <a:t>Grid (~</a:t>
              </a:r>
              <a:r>
                <a:rPr lang="en-US" sz="900" dirty="0" smtClean="0"/>
                <a:t>90% </a:t>
              </a:r>
              <a:r>
                <a:rPr lang="en-US" sz="900" dirty="0"/>
                <a:t>transparency)</a:t>
              </a:r>
              <a:endParaRPr lang="en-GB" sz="900" dirty="0"/>
            </a:p>
          </p:txBody>
        </p:sp>
        <p:sp>
          <p:nvSpPr>
            <p:cNvPr id="19" name="TextBox 18"/>
            <p:cNvSpPr txBox="1"/>
            <p:nvPr/>
          </p:nvSpPr>
          <p:spPr>
            <a:xfrm>
              <a:off x="6875735" y="5772618"/>
              <a:ext cx="1906351" cy="1073978"/>
            </a:xfrm>
            <a:prstGeom prst="rect">
              <a:avLst/>
            </a:prstGeom>
            <a:noFill/>
          </p:spPr>
          <p:txBody>
            <a:bodyPr wrap="square" rtlCol="0">
              <a:spAutoFit/>
            </a:bodyPr>
            <a:lstStyle/>
            <a:p>
              <a:r>
                <a:rPr lang="en-US" sz="900" dirty="0"/>
                <a:t>Grid holder</a:t>
              </a:r>
              <a:endParaRPr lang="en-GB" sz="900" dirty="0"/>
            </a:p>
          </p:txBody>
        </p:sp>
      </p:grpSp>
      <p:grpSp>
        <p:nvGrpSpPr>
          <p:cNvPr id="20" name="Group 19"/>
          <p:cNvGrpSpPr/>
          <p:nvPr/>
        </p:nvGrpSpPr>
        <p:grpSpPr>
          <a:xfrm>
            <a:off x="293856" y="1145544"/>
            <a:ext cx="4049120" cy="3759530"/>
            <a:chOff x="5060593" y="517247"/>
            <a:chExt cx="6403321" cy="5945361"/>
          </a:xfrm>
        </p:grpSpPr>
        <p:pic>
          <p:nvPicPr>
            <p:cNvPr id="21" name="Content Placeholder 3"/>
            <p:cNvPicPr>
              <a:picLocks noChangeAspect="1"/>
            </p:cNvPicPr>
            <p:nvPr/>
          </p:nvPicPr>
          <p:blipFill rotWithShape="1">
            <a:blip r:embed="rId4"/>
            <a:srcRect l="64631" t="17898" r="9834" b="19382"/>
            <a:stretch/>
          </p:blipFill>
          <p:spPr>
            <a:xfrm>
              <a:off x="5060593" y="791592"/>
              <a:ext cx="5631814" cy="4322801"/>
            </a:xfrm>
            <a:prstGeom prst="rect">
              <a:avLst/>
            </a:prstGeom>
          </p:spPr>
        </p:pic>
        <p:cxnSp>
          <p:nvCxnSpPr>
            <p:cNvPr id="22" name="Straight Arrow Connector 21"/>
            <p:cNvCxnSpPr/>
            <p:nvPr/>
          </p:nvCxnSpPr>
          <p:spPr>
            <a:xfrm flipH="1">
              <a:off x="9707581" y="886579"/>
              <a:ext cx="50288" cy="111302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20728" y="4614341"/>
              <a:ext cx="1141584" cy="681409"/>
            </a:xfrm>
            <a:prstGeom prst="rect">
              <a:avLst/>
            </a:prstGeom>
            <a:noFill/>
          </p:spPr>
          <p:txBody>
            <a:bodyPr wrap="square" rtlCol="0">
              <a:spAutoFit/>
            </a:bodyPr>
            <a:lstStyle/>
            <a:p>
              <a:r>
                <a:rPr lang="en-US" sz="1100" dirty="0"/>
                <a:t>Elliptical mirror</a:t>
              </a:r>
              <a:endParaRPr lang="en-GB" sz="1100" dirty="0"/>
            </a:p>
          </p:txBody>
        </p:sp>
        <p:cxnSp>
          <p:nvCxnSpPr>
            <p:cNvPr id="24" name="Straight Arrow Connector 23"/>
            <p:cNvCxnSpPr/>
            <p:nvPr/>
          </p:nvCxnSpPr>
          <p:spPr>
            <a:xfrm flipV="1">
              <a:off x="6417115" y="3941643"/>
              <a:ext cx="1691718" cy="76768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936074" y="517247"/>
              <a:ext cx="1698962" cy="413713"/>
            </a:xfrm>
            <a:prstGeom prst="rect">
              <a:avLst/>
            </a:prstGeom>
            <a:noFill/>
          </p:spPr>
          <p:txBody>
            <a:bodyPr wrap="none" rtlCol="0">
              <a:spAutoFit/>
            </a:bodyPr>
            <a:lstStyle/>
            <a:p>
              <a:r>
                <a:rPr lang="en-US" sz="1100" dirty="0"/>
                <a:t>Pepper pot grid</a:t>
              </a:r>
              <a:endParaRPr lang="en-GB" sz="1100" dirty="0"/>
            </a:p>
          </p:txBody>
        </p:sp>
        <p:cxnSp>
          <p:nvCxnSpPr>
            <p:cNvPr id="26" name="Straight Arrow Connector 25"/>
            <p:cNvCxnSpPr/>
            <p:nvPr/>
          </p:nvCxnSpPr>
          <p:spPr>
            <a:xfrm flipH="1" flipV="1">
              <a:off x="9117282" y="4701841"/>
              <a:ext cx="354929" cy="23566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501861" y="4701842"/>
              <a:ext cx="1316140" cy="681409"/>
            </a:xfrm>
            <a:prstGeom prst="rect">
              <a:avLst/>
            </a:prstGeom>
            <a:noFill/>
          </p:spPr>
          <p:txBody>
            <a:bodyPr wrap="square" rtlCol="0">
              <a:spAutoFit/>
            </a:bodyPr>
            <a:lstStyle/>
            <a:p>
              <a:r>
                <a:rPr lang="en-US" sz="1100" dirty="0"/>
                <a:t>Alignment pins</a:t>
              </a:r>
              <a:endParaRPr lang="en-GB" sz="1100" dirty="0"/>
            </a:p>
          </p:txBody>
        </p:sp>
        <p:cxnSp>
          <p:nvCxnSpPr>
            <p:cNvPr id="28" name="Straight Arrow Connector 27"/>
            <p:cNvCxnSpPr/>
            <p:nvPr/>
          </p:nvCxnSpPr>
          <p:spPr>
            <a:xfrm>
              <a:off x="5978601" y="1160924"/>
              <a:ext cx="279513" cy="177422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82821" y="780296"/>
              <a:ext cx="1468275" cy="413713"/>
            </a:xfrm>
            <a:prstGeom prst="rect">
              <a:avLst/>
            </a:prstGeom>
            <a:noFill/>
          </p:spPr>
          <p:txBody>
            <a:bodyPr wrap="none" rtlCol="0">
              <a:spAutoFit/>
            </a:bodyPr>
            <a:lstStyle/>
            <a:p>
              <a:r>
                <a:rPr lang="en-US" sz="1100" dirty="0"/>
                <a:t>“Light guide”</a:t>
              </a:r>
              <a:endParaRPr lang="en-GB" sz="1100" dirty="0"/>
            </a:p>
          </p:txBody>
        </p:sp>
        <p:sp>
          <p:nvSpPr>
            <p:cNvPr id="30" name="TextBox 29"/>
            <p:cNvSpPr txBox="1"/>
            <p:nvPr/>
          </p:nvSpPr>
          <p:spPr>
            <a:xfrm>
              <a:off x="5720728" y="5829870"/>
              <a:ext cx="5422122" cy="632738"/>
            </a:xfrm>
            <a:prstGeom prst="rect">
              <a:avLst/>
            </a:prstGeom>
            <a:solidFill>
              <a:schemeClr val="bg1"/>
            </a:solidFill>
          </p:spPr>
          <p:txBody>
            <a:bodyPr wrap="square" rtlCol="0">
              <a:spAutoFit/>
            </a:bodyPr>
            <a:lstStyle/>
            <a:p>
              <a:r>
                <a:rPr lang="en-GB" sz="2000" b="1" dirty="0">
                  <a:solidFill>
                    <a:schemeClr val="accent6">
                      <a:lumMod val="75000"/>
                    </a:schemeClr>
                  </a:solidFill>
                </a:rPr>
                <a:t>Beam viewing + PPEM device</a:t>
              </a:r>
            </a:p>
          </p:txBody>
        </p:sp>
        <p:sp>
          <p:nvSpPr>
            <p:cNvPr id="31" name="TextBox 30"/>
            <p:cNvSpPr txBox="1"/>
            <p:nvPr/>
          </p:nvSpPr>
          <p:spPr>
            <a:xfrm>
              <a:off x="7863850" y="4933990"/>
              <a:ext cx="1046083" cy="949106"/>
            </a:xfrm>
            <a:prstGeom prst="rect">
              <a:avLst/>
            </a:prstGeom>
            <a:noFill/>
          </p:spPr>
          <p:txBody>
            <a:bodyPr wrap="square" rtlCol="0">
              <a:spAutoFit/>
            </a:bodyPr>
            <a:lstStyle/>
            <a:p>
              <a:r>
                <a:rPr lang="en-US" sz="1100" dirty="0"/>
                <a:t>Lens and camera</a:t>
              </a:r>
              <a:endParaRPr lang="en-GB" sz="1100" dirty="0"/>
            </a:p>
          </p:txBody>
        </p:sp>
        <p:cxnSp>
          <p:nvCxnSpPr>
            <p:cNvPr id="32" name="Straight Arrow Connector 31"/>
            <p:cNvCxnSpPr>
              <a:stCxn id="33" idx="2"/>
            </p:cNvCxnSpPr>
            <p:nvPr/>
          </p:nvCxnSpPr>
          <p:spPr>
            <a:xfrm rot="5400000">
              <a:off x="6959116" y="1255184"/>
              <a:ext cx="939701" cy="29125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827778" y="517247"/>
              <a:ext cx="1493625" cy="413713"/>
            </a:xfrm>
            <a:prstGeom prst="rect">
              <a:avLst/>
            </a:prstGeom>
            <a:noFill/>
          </p:spPr>
          <p:txBody>
            <a:bodyPr wrap="none" rtlCol="0">
              <a:spAutoFit/>
            </a:bodyPr>
            <a:lstStyle/>
            <a:p>
              <a:r>
                <a:rPr lang="en-US" sz="1100" dirty="0"/>
                <a:t>MCP position</a:t>
              </a:r>
              <a:endParaRPr lang="en-GB" sz="1100" dirty="0"/>
            </a:p>
          </p:txBody>
        </p:sp>
        <p:cxnSp>
          <p:nvCxnSpPr>
            <p:cNvPr id="34" name="Straight Arrow Connector 33"/>
            <p:cNvCxnSpPr/>
            <p:nvPr/>
          </p:nvCxnSpPr>
          <p:spPr>
            <a:xfrm flipV="1">
              <a:off x="6059186" y="3941643"/>
              <a:ext cx="232333" cy="70758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0295524" y="1885174"/>
              <a:ext cx="1168390" cy="681409"/>
            </a:xfrm>
            <a:prstGeom prst="rect">
              <a:avLst/>
            </a:prstGeom>
            <a:noFill/>
          </p:spPr>
          <p:txBody>
            <a:bodyPr wrap="square" rtlCol="0">
              <a:spAutoFit/>
            </a:bodyPr>
            <a:lstStyle/>
            <a:p>
              <a:r>
                <a:rPr lang="en-US" sz="1100" dirty="0"/>
                <a:t>Incoming ion beam</a:t>
              </a:r>
              <a:endParaRPr lang="en-GB" sz="1100" dirty="0"/>
            </a:p>
          </p:txBody>
        </p:sp>
        <p:cxnSp>
          <p:nvCxnSpPr>
            <p:cNvPr id="36" name="Straight Arrow Connector 35"/>
            <p:cNvCxnSpPr/>
            <p:nvPr/>
          </p:nvCxnSpPr>
          <p:spPr>
            <a:xfrm flipH="1" flipV="1">
              <a:off x="9944819" y="2208339"/>
              <a:ext cx="634847" cy="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6200000">
            <a:off x="2145997" y="3528959"/>
            <a:ext cx="328374" cy="525398"/>
          </a:xfrm>
          <a:prstGeom prst="rect">
            <a:avLst/>
          </a:prstGeom>
        </p:spPr>
      </p:pic>
      <p:sp>
        <p:nvSpPr>
          <p:cNvPr id="38" name="TextBox 37"/>
          <p:cNvSpPr txBox="1"/>
          <p:nvPr/>
        </p:nvSpPr>
        <p:spPr>
          <a:xfrm>
            <a:off x="4994617" y="3451676"/>
            <a:ext cx="2457068" cy="377026"/>
          </a:xfrm>
          <a:prstGeom prst="rect">
            <a:avLst/>
          </a:prstGeom>
          <a:solidFill>
            <a:schemeClr val="bg1"/>
          </a:solidFill>
        </p:spPr>
        <p:txBody>
          <a:bodyPr wrap="square" lIns="68580" tIns="34290" rIns="68580" bIns="34290" rtlCol="0">
            <a:spAutoFit/>
          </a:bodyPr>
          <a:lstStyle/>
          <a:p>
            <a:r>
              <a:rPr lang="en-GB" sz="2000" b="1" dirty="0">
                <a:solidFill>
                  <a:schemeClr val="accent6">
                    <a:lumMod val="75000"/>
                  </a:schemeClr>
                </a:solidFill>
              </a:rPr>
              <a:t>Gridded lens</a:t>
            </a:r>
          </a:p>
        </p:txBody>
      </p:sp>
      <p:sp>
        <p:nvSpPr>
          <p:cNvPr id="39" name="TextBox 38"/>
          <p:cNvSpPr txBox="1"/>
          <p:nvPr/>
        </p:nvSpPr>
        <p:spPr>
          <a:xfrm>
            <a:off x="4956914" y="4043031"/>
            <a:ext cx="3524363" cy="715581"/>
          </a:xfrm>
          <a:prstGeom prst="rect">
            <a:avLst/>
          </a:prstGeom>
          <a:noFill/>
        </p:spPr>
        <p:txBody>
          <a:bodyPr wrap="none" lIns="68580" tIns="34290" rIns="68580" bIns="34290" rtlCol="0">
            <a:spAutoFit/>
          </a:bodyPr>
          <a:lstStyle/>
          <a:p>
            <a:r>
              <a:rPr lang="en-GB" dirty="0"/>
              <a:t>Production about to be launched</a:t>
            </a:r>
          </a:p>
          <a:p>
            <a:endParaRPr lang="en-GB" dirty="0"/>
          </a:p>
          <a:p>
            <a:r>
              <a:rPr lang="en-GB" dirty="0"/>
              <a:t>If manpower available installation winter 2019</a:t>
            </a:r>
          </a:p>
        </p:txBody>
      </p:sp>
      <p:sp>
        <p:nvSpPr>
          <p:cNvPr id="40" name="Slide Number Placeholder 3"/>
          <p:cNvSpPr txBox="1">
            <a:spLocks/>
          </p:cNvSpPr>
          <p:nvPr/>
        </p:nvSpPr>
        <p:spPr>
          <a:xfrm>
            <a:off x="8531788" y="4236720"/>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685800" rtl="0" eaLnBrk="1" latinLnBrk="0" hangingPunct="1">
              <a:defRPr sz="1400" kern="1200">
                <a:solidFill>
                  <a:srgbClr val="FFFFFF"/>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US" dirty="0" smtClean="0"/>
              <a:t>9</a:t>
            </a:r>
            <a:endParaRPr lang="en-US" dirty="0"/>
          </a:p>
        </p:txBody>
      </p:sp>
    </p:spTree>
    <p:extLst>
      <p:ext uri="{BB962C8B-B14F-4D97-AF65-F5344CB8AC3E}">
        <p14:creationId xmlns:p14="http://schemas.microsoft.com/office/powerpoint/2010/main" xmlns="" val="5003894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ppt/theme/theme3.xml><?xml version="1.0" encoding="utf-8"?>
<a:theme xmlns:a="http://schemas.openxmlformats.org/drawingml/2006/main" name="1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cs typeface="Noto Sans CJK SC Regular"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cs typeface="Noto Sans CJK SC Regular"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TM10001115[[fn=Colis]]</Template>
  <TotalTime>37042</TotalTime>
  <Words>2789</Words>
  <Application>Microsoft Office PowerPoint</Application>
  <PresentationFormat>On-screen Show (16:9)</PresentationFormat>
  <Paragraphs>526</Paragraphs>
  <Slides>41</Slides>
  <Notes>19</Notes>
  <HiddenSlides>0</HiddenSlides>
  <MMClips>0</MMClips>
  <ScaleCrop>false</ScaleCrop>
  <HeadingPairs>
    <vt:vector size="4" baseType="variant">
      <vt:variant>
        <vt:lpstr>Theme</vt:lpstr>
      </vt:variant>
      <vt:variant>
        <vt:i4>5</vt:i4>
      </vt:variant>
      <vt:variant>
        <vt:lpstr>Slide Titles</vt:lpstr>
      </vt:variant>
      <vt:variant>
        <vt:i4>41</vt:i4>
      </vt:variant>
    </vt:vector>
  </HeadingPairs>
  <TitlesOfParts>
    <vt:vector size="46" baseType="lpstr">
      <vt:lpstr>Adjacency</vt:lpstr>
      <vt:lpstr>Parcel</vt:lpstr>
      <vt:lpstr>1_Adjacency</vt:lpstr>
      <vt:lpstr>Thème Office</vt:lpstr>
      <vt:lpstr>1_Thème Office</vt:lpstr>
      <vt:lpstr>Innovative Charge Breeding Techniques (ICBT)</vt:lpstr>
      <vt:lpstr>Overview</vt:lpstr>
      <vt:lpstr>EBIS activities at CERN</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bwTW RF design update</dc:title>
  <dc:creator>Stefano Benedetti</dc:creator>
  <cp:lastModifiedBy>Pedja</cp:lastModifiedBy>
  <cp:revision>619</cp:revision>
  <cp:lastPrinted>2015-09-29T14:44:38Z</cp:lastPrinted>
  <dcterms:created xsi:type="dcterms:W3CDTF">2006-08-16T00:00:00Z</dcterms:created>
  <dcterms:modified xsi:type="dcterms:W3CDTF">2018-07-01T00:32:11Z</dcterms:modified>
</cp:coreProperties>
</file>