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9" d="100"/>
          <a:sy n="49" d="100"/>
        </p:scale>
        <p:origin x="-152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tente\Downloads\Risultati0.9dUc4.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integral of Fission</a:t>
            </a:r>
            <a:r>
              <a:rPr lang="en-US" baseline="0"/>
              <a:t>  for a 70 MeV protons on UCx according to the number of disks</a:t>
            </a:r>
            <a:endParaRPr lang="en-US"/>
          </a:p>
        </c:rich>
      </c:tx>
      <c:layout/>
      <c:spPr>
        <a:noFill/>
        <a:ln>
          <a:noFill/>
        </a:ln>
        <a:effectLst/>
      </c:spPr>
    </c:title>
    <c:plotArea>
      <c:layout>
        <c:manualLayout>
          <c:layoutTarget val="inner"/>
          <c:xMode val="edge"/>
          <c:yMode val="edge"/>
          <c:x val="0.15955336832895892"/>
          <c:y val="0.17171296296296323"/>
          <c:w val="0.80989107611548761"/>
          <c:h val="0.55847951297754461"/>
        </c:manualLayout>
      </c:layout>
      <c:barChart>
        <c:barDir val="col"/>
        <c:grouping val="clustered"/>
        <c:ser>
          <c:idx val="0"/>
          <c:order val="0"/>
          <c:tx>
            <c:v>300 µA</c:v>
          </c:tx>
          <c:spPr>
            <a:solidFill>
              <a:schemeClr val="accent1"/>
            </a:solidFill>
            <a:ln>
              <a:noFill/>
            </a:ln>
            <a:effectLst/>
          </c:spPr>
          <c:val>
            <c:numRef>
              <c:f>p8_c4!$O$2:$O$14</c:f>
              <c:numCache>
                <c:formatCode>#.000E+00</c:formatCode>
                <c:ptCount val="13"/>
                <c:pt idx="0">
                  <c:v>3402675000000</c:v>
                </c:pt>
                <c:pt idx="1">
                  <c:v>6802110000000</c:v>
                </c:pt>
                <c:pt idx="2">
                  <c:v>10195485000000</c:v>
                </c:pt>
                <c:pt idx="3">
                  <c:v>13580370000000</c:v>
                </c:pt>
                <c:pt idx="4">
                  <c:v>16947495000000</c:v>
                </c:pt>
                <c:pt idx="5">
                  <c:v>20283375000000</c:v>
                </c:pt>
                <c:pt idx="6">
                  <c:v>23568450000000</c:v>
                </c:pt>
                <c:pt idx="7">
                  <c:v>26781840000000</c:v>
                </c:pt>
                <c:pt idx="8">
                  <c:v>29880870000000</c:v>
                </c:pt>
                <c:pt idx="9">
                  <c:v>32836785000000</c:v>
                </c:pt>
                <c:pt idx="10">
                  <c:v>35631270000000</c:v>
                </c:pt>
                <c:pt idx="11">
                  <c:v>38234415000000</c:v>
                </c:pt>
                <c:pt idx="12">
                  <c:v>40678260000000</c:v>
                </c:pt>
              </c:numCache>
            </c:numRef>
          </c:val>
          <c:extLst xmlns:c16r2="http://schemas.microsoft.com/office/drawing/2015/06/chart">
            <c:ext xmlns:c16="http://schemas.microsoft.com/office/drawing/2014/chart" uri="{C3380CC4-5D6E-409C-BE32-E72D297353CC}">
              <c16:uniqueId val="{00000000-68F2-41F5-9855-B15CABE5EF23}"/>
            </c:ext>
          </c:extLst>
        </c:ser>
        <c:ser>
          <c:idx val="1"/>
          <c:order val="1"/>
          <c:tx>
            <c:v>200 µA</c:v>
          </c:tx>
          <c:spPr>
            <a:solidFill>
              <a:schemeClr val="accent2"/>
            </a:solidFill>
            <a:ln>
              <a:noFill/>
            </a:ln>
            <a:effectLst/>
          </c:spPr>
          <c:val>
            <c:numRef>
              <c:f>p8_c4!$P$2:$P$14</c:f>
              <c:numCache>
                <c:formatCode>#.000E+00</c:formatCode>
                <c:ptCount val="13"/>
                <c:pt idx="0">
                  <c:v>2268450000000</c:v>
                </c:pt>
                <c:pt idx="1">
                  <c:v>4534740000000</c:v>
                </c:pt>
                <c:pt idx="2">
                  <c:v>6796990000000</c:v>
                </c:pt>
                <c:pt idx="3">
                  <c:v>9053580000000</c:v>
                </c:pt>
                <c:pt idx="4">
                  <c:v>11298330000000</c:v>
                </c:pt>
                <c:pt idx="5">
                  <c:v>13522250000000</c:v>
                </c:pt>
                <c:pt idx="6">
                  <c:v>15712300000000</c:v>
                </c:pt>
                <c:pt idx="7">
                  <c:v>17854560000000</c:v>
                </c:pt>
                <c:pt idx="8">
                  <c:v>19920580000000</c:v>
                </c:pt>
                <c:pt idx="9">
                  <c:v>21891190000000</c:v>
                </c:pt>
                <c:pt idx="10">
                  <c:v>23754180000000</c:v>
                </c:pt>
                <c:pt idx="11">
                  <c:v>25489610000000</c:v>
                </c:pt>
                <c:pt idx="12">
                  <c:v>27118840000000</c:v>
                </c:pt>
              </c:numCache>
            </c:numRef>
          </c:val>
          <c:extLst xmlns:c16r2="http://schemas.microsoft.com/office/drawing/2015/06/chart">
            <c:ext xmlns:c16="http://schemas.microsoft.com/office/drawing/2014/chart" uri="{C3380CC4-5D6E-409C-BE32-E72D297353CC}">
              <c16:uniqueId val="{00000001-68F2-41F5-9855-B15CABE5EF23}"/>
            </c:ext>
          </c:extLst>
        </c:ser>
        <c:ser>
          <c:idx val="2"/>
          <c:order val="2"/>
          <c:tx>
            <c:v>150 µA</c:v>
          </c:tx>
          <c:spPr>
            <a:solidFill>
              <a:schemeClr val="accent3"/>
            </a:solidFill>
            <a:ln>
              <a:noFill/>
            </a:ln>
            <a:effectLst/>
          </c:spPr>
          <c:val>
            <c:numRef>
              <c:f>p8_c4!$Q$2:$Q$14</c:f>
              <c:numCache>
                <c:formatCode>#.000E+00</c:formatCode>
                <c:ptCount val="13"/>
                <c:pt idx="0">
                  <c:v>1701337500000</c:v>
                </c:pt>
                <c:pt idx="1">
                  <c:v>3401055000000</c:v>
                </c:pt>
                <c:pt idx="2">
                  <c:v>5097742500000</c:v>
                </c:pt>
                <c:pt idx="3">
                  <c:v>6790185000000</c:v>
                </c:pt>
                <c:pt idx="4">
                  <c:v>8473747500000</c:v>
                </c:pt>
                <c:pt idx="5">
                  <c:v>10141687500000</c:v>
                </c:pt>
                <c:pt idx="6">
                  <c:v>11784225000000</c:v>
                </c:pt>
                <c:pt idx="7">
                  <c:v>13390920000000</c:v>
                </c:pt>
                <c:pt idx="8">
                  <c:v>14940435000000</c:v>
                </c:pt>
                <c:pt idx="9">
                  <c:v>16418392500000</c:v>
                </c:pt>
                <c:pt idx="10">
                  <c:v>17815635000000</c:v>
                </c:pt>
                <c:pt idx="11">
                  <c:v>19117207500000</c:v>
                </c:pt>
                <c:pt idx="12">
                  <c:v>20339130000000</c:v>
                </c:pt>
              </c:numCache>
            </c:numRef>
          </c:val>
          <c:extLst xmlns:c16r2="http://schemas.microsoft.com/office/drawing/2015/06/chart">
            <c:ext xmlns:c16="http://schemas.microsoft.com/office/drawing/2014/chart" uri="{C3380CC4-5D6E-409C-BE32-E72D297353CC}">
              <c16:uniqueId val="{00000002-68F2-41F5-9855-B15CABE5EF23}"/>
            </c:ext>
          </c:extLst>
        </c:ser>
        <c:gapWidth val="219"/>
        <c:overlap val="-27"/>
        <c:axId val="77824768"/>
        <c:axId val="77826688"/>
      </c:barChart>
      <c:catAx>
        <c:axId val="77824768"/>
        <c:scaling>
          <c:orientation val="minMax"/>
        </c:scaling>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 disk</a:t>
                </a:r>
              </a:p>
            </c:rich>
          </c:tx>
          <c:layout/>
          <c:spPr>
            <a:noFill/>
            <a:ln>
              <a:noFill/>
            </a:ln>
            <a:effectLst/>
          </c:spPr>
        </c:title>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7826688"/>
        <c:crosses val="autoZero"/>
        <c:auto val="1"/>
        <c:lblAlgn val="ctr"/>
        <c:lblOffset val="100"/>
      </c:catAx>
      <c:valAx>
        <c:axId val="7782668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 fission [N/s]</a:t>
                </a:r>
              </a:p>
            </c:rich>
          </c:tx>
          <c:layout/>
          <c:spPr>
            <a:noFill/>
            <a:ln>
              <a:noFill/>
            </a:ln>
            <a:effectLst/>
          </c:spPr>
        </c:title>
        <c:numFmt formatCode="#.#00E+00" sourceLinked="0"/>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782476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4BCF8F-02B0-4A2D-9C11-9DE5B662DFE3}" type="datetimeFigureOut">
              <a:rPr lang="en-US" smtClean="0"/>
              <a:pPr/>
              <a:t>7/3/2018</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D6D98-95CE-4793-88D8-61C2AF886F0B}"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Char char="-"/>
            </a:pPr>
            <a:endParaRPr lang="fr-FR" dirty="0"/>
          </a:p>
        </p:txBody>
      </p:sp>
      <p:sp>
        <p:nvSpPr>
          <p:cNvPr id="4" name="Espace réservé du numéro de diapositive 3"/>
          <p:cNvSpPr>
            <a:spLocks noGrp="1"/>
          </p:cNvSpPr>
          <p:nvPr>
            <p:ph type="sldNum" sz="quarter" idx="10"/>
          </p:nvPr>
        </p:nvSpPr>
        <p:spPr/>
        <p:txBody>
          <a:bodyPr/>
          <a:lstStyle/>
          <a:p>
            <a:fld id="{937089D8-919C-4BA4-A855-F7A9B071E531}" type="slidenum">
              <a:rPr lang="fr-FR" smtClean="0"/>
              <a:pPr/>
              <a:t>4</a:t>
            </a:fld>
            <a:endParaRPr lang="fr-FR" dirty="0"/>
          </a:p>
        </p:txBody>
      </p:sp>
    </p:spTree>
    <p:extLst>
      <p:ext uri="{BB962C8B-B14F-4D97-AF65-F5344CB8AC3E}">
        <p14:creationId xmlns:p14="http://schemas.microsoft.com/office/powerpoint/2010/main" xmlns="" val="355363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p:cNvSpPr>
          <p:nvPr>
            <p:ph type="sldImg"/>
          </p:nvPr>
        </p:nvSpPr>
        <p:spPr bwMode="auto">
          <a:xfrm>
            <a:off x="1074399" y="614896"/>
            <a:ext cx="4500157" cy="306271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24578"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fr-FR">
                <a:ea typeface="ＭＳ Ｐゴシック" charset="-128"/>
              </a:rPr>
              <a:t> </a:t>
            </a:r>
          </a:p>
        </p:txBody>
      </p:sp>
      <p:sp>
        <p:nvSpPr>
          <p:cNvPr id="2457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4F52D70-0727-994A-9B5A-BCB5AE1B1CA9}" type="slidenum">
              <a:rPr lang="fr-FR" altLang="fr-FR" sz="1200">
                <a:solidFill>
                  <a:srgbClr val="000000"/>
                </a:solidFill>
                <a:latin typeface="Calibri" charset="0"/>
              </a:rPr>
              <a:pPr eaLnBrk="1" hangingPunct="1"/>
              <a:t>5</a:t>
            </a:fld>
            <a:endParaRPr lang="fr-FR" altLang="fr-FR" sz="1200">
              <a:solidFill>
                <a:srgbClr val="000000"/>
              </a:solidFill>
              <a:latin typeface="Calibri" charset="0"/>
            </a:endParaRPr>
          </a:p>
        </p:txBody>
      </p:sp>
    </p:spTree>
    <p:extLst>
      <p:ext uri="{BB962C8B-B14F-4D97-AF65-F5344CB8AC3E}">
        <p14:creationId xmlns:p14="http://schemas.microsoft.com/office/powerpoint/2010/main" xmlns="" val="930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Espace réservé de l'image des diapositives 1"/>
          <p:cNvSpPr>
            <a:spLocks noGrp="1" noRot="1" noChangeAspect="1"/>
          </p:cNvSpPr>
          <p:nvPr>
            <p:ph type="sldImg"/>
          </p:nvPr>
        </p:nvSpPr>
        <p:spPr>
          <a:ln/>
        </p:spPr>
      </p:sp>
      <p:sp>
        <p:nvSpPr>
          <p:cNvPr id="163842"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atin typeface="Calibri" charset="0"/>
              <a:ea typeface="ＭＳ Ｐゴシック" charset="0"/>
              <a:cs typeface="ＭＳ Ｐゴシック" charset="0"/>
            </a:endParaRPr>
          </a:p>
        </p:txBody>
      </p:sp>
      <p:sp>
        <p:nvSpPr>
          <p:cNvPr id="163843"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5521" indent="-282893" eaLnBrk="0" hangingPunct="0">
              <a:defRPr sz="2400">
                <a:solidFill>
                  <a:schemeClr val="tx1"/>
                </a:solidFill>
                <a:latin typeface="Arial" charset="0"/>
                <a:ea typeface="ＭＳ Ｐゴシック" charset="0"/>
              </a:defRPr>
            </a:lvl2pPr>
            <a:lvl3pPr marL="1131570" indent="-226314" eaLnBrk="0" hangingPunct="0">
              <a:defRPr sz="2400">
                <a:solidFill>
                  <a:schemeClr val="tx1"/>
                </a:solidFill>
                <a:latin typeface="Arial" charset="0"/>
                <a:ea typeface="ＭＳ Ｐゴシック" charset="0"/>
              </a:defRPr>
            </a:lvl3pPr>
            <a:lvl4pPr marL="1584198" indent="-226314" eaLnBrk="0" hangingPunct="0">
              <a:defRPr sz="2400">
                <a:solidFill>
                  <a:schemeClr val="tx1"/>
                </a:solidFill>
                <a:latin typeface="Arial" charset="0"/>
                <a:ea typeface="ＭＳ Ｐゴシック" charset="0"/>
              </a:defRPr>
            </a:lvl4pPr>
            <a:lvl5pPr marL="2036826" indent="-226314" eaLnBrk="0" hangingPunct="0">
              <a:defRPr sz="2400">
                <a:solidFill>
                  <a:schemeClr val="tx1"/>
                </a:solidFill>
                <a:latin typeface="Arial" charset="0"/>
                <a:ea typeface="ＭＳ Ｐゴシック" charset="0"/>
              </a:defRPr>
            </a:lvl5pPr>
            <a:lvl6pPr marL="2489454" indent="-226314" eaLnBrk="0" fontAlgn="base" hangingPunct="0">
              <a:spcBef>
                <a:spcPct val="0"/>
              </a:spcBef>
              <a:spcAft>
                <a:spcPct val="0"/>
              </a:spcAft>
              <a:defRPr sz="2400">
                <a:solidFill>
                  <a:schemeClr val="tx1"/>
                </a:solidFill>
                <a:latin typeface="Arial" charset="0"/>
                <a:ea typeface="ＭＳ Ｐゴシック" charset="0"/>
              </a:defRPr>
            </a:lvl6pPr>
            <a:lvl7pPr marL="2942082" indent="-226314" eaLnBrk="0" fontAlgn="base" hangingPunct="0">
              <a:spcBef>
                <a:spcPct val="0"/>
              </a:spcBef>
              <a:spcAft>
                <a:spcPct val="0"/>
              </a:spcAft>
              <a:defRPr sz="2400">
                <a:solidFill>
                  <a:schemeClr val="tx1"/>
                </a:solidFill>
                <a:latin typeface="Arial" charset="0"/>
                <a:ea typeface="ＭＳ Ｐゴシック" charset="0"/>
              </a:defRPr>
            </a:lvl7pPr>
            <a:lvl8pPr marL="3394710" indent="-226314" eaLnBrk="0" fontAlgn="base" hangingPunct="0">
              <a:spcBef>
                <a:spcPct val="0"/>
              </a:spcBef>
              <a:spcAft>
                <a:spcPct val="0"/>
              </a:spcAft>
              <a:defRPr sz="2400">
                <a:solidFill>
                  <a:schemeClr val="tx1"/>
                </a:solidFill>
                <a:latin typeface="Arial" charset="0"/>
                <a:ea typeface="ＭＳ Ｐゴシック" charset="0"/>
              </a:defRPr>
            </a:lvl8pPr>
            <a:lvl9pPr marL="3847338" indent="-22631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2B08FE-8546-8849-B258-E48D9BEB1FAD}" type="slidenum">
              <a:rPr lang="en-GB" sz="1200">
                <a:solidFill>
                  <a:srgbClr val="000000"/>
                </a:solidFill>
                <a:latin typeface="Calibri" charset="0"/>
              </a:rPr>
              <a:pPr eaLnBrk="1" hangingPunct="1"/>
              <a:t>6</a:t>
            </a:fld>
            <a:endParaRPr lang="en-GB" sz="1200">
              <a:solidFill>
                <a:srgbClr val="000000"/>
              </a:solidFill>
              <a:latin typeface="Calibri" charset="0"/>
            </a:endParaRPr>
          </a:p>
        </p:txBody>
      </p:sp>
    </p:spTree>
    <p:extLst>
      <p:ext uri="{BB962C8B-B14F-4D97-AF65-F5344CB8AC3E}">
        <p14:creationId xmlns:p14="http://schemas.microsoft.com/office/powerpoint/2010/main" xmlns="" val="124357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target thickness is 500 </a:t>
            </a:r>
            <a:r>
              <a:rPr lang="en-US" dirty="0" err="1" smtClean="0"/>
              <a:t>ug</a:t>
            </a:r>
            <a:r>
              <a:rPr lang="en-US" dirty="0" smtClean="0"/>
              <a:t>/cm2 and we are at the right charge state settings we can say the that efficiency should be around 50(10) % with this symmetry (58Ni+106Cd).</a:t>
            </a:r>
          </a:p>
          <a:p>
            <a:r>
              <a:rPr lang="en-US" dirty="0" smtClean="0"/>
              <a:t>Upper left – different alpha lines correspond to different masses.</a:t>
            </a:r>
          </a:p>
          <a:p>
            <a:r>
              <a:rPr lang="en-US" dirty="0" smtClean="0"/>
              <a:t>Isomeric gamma-ray energies shown in upper right.</a:t>
            </a:r>
          </a:p>
          <a:p>
            <a:r>
              <a:rPr lang="en-US" dirty="0" smtClean="0"/>
              <a:t>Bottom left shows the acceptance of 4 charge states.</a:t>
            </a:r>
          </a:p>
          <a:p>
            <a:endParaRPr lang="fi-FI" dirty="0"/>
          </a:p>
        </p:txBody>
      </p:sp>
      <p:sp>
        <p:nvSpPr>
          <p:cNvPr id="4" name="Slide Number Placeholder 3"/>
          <p:cNvSpPr>
            <a:spLocks noGrp="1"/>
          </p:cNvSpPr>
          <p:nvPr>
            <p:ph type="sldNum" sz="quarter" idx="10"/>
          </p:nvPr>
        </p:nvSpPr>
        <p:spPr/>
        <p:txBody>
          <a:bodyPr/>
          <a:lstStyle/>
          <a:p>
            <a:fld id="{62D186AA-B652-944A-A8B0-DAB38334F848}" type="slidenum">
              <a:rPr lang="en-GB" smtClean="0"/>
              <a:pPr/>
              <a:t>23</a:t>
            </a:fld>
            <a:endParaRPr lang="en-GB"/>
          </a:p>
        </p:txBody>
      </p:sp>
    </p:spTree>
    <p:extLst>
      <p:ext uri="{BB962C8B-B14F-4D97-AF65-F5344CB8AC3E}">
        <p14:creationId xmlns="" xmlns:p14="http://schemas.microsoft.com/office/powerpoint/2010/main" val="373121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redesign of ion guide mounting system Significantly improved optical transport to target chamber. Fully new gas purification and transport system. New electrostatic switchyard. Layout of facility dramatically different. Picture of a magnetic electron transporter.</a:t>
            </a:r>
          </a:p>
          <a:p>
            <a:endParaRPr lang="fi-FI" dirty="0"/>
          </a:p>
        </p:txBody>
      </p:sp>
      <p:sp>
        <p:nvSpPr>
          <p:cNvPr id="4" name="Slide Number Placeholder 3"/>
          <p:cNvSpPr>
            <a:spLocks noGrp="1"/>
          </p:cNvSpPr>
          <p:nvPr>
            <p:ph type="sldNum" sz="quarter" idx="10"/>
          </p:nvPr>
        </p:nvSpPr>
        <p:spPr/>
        <p:txBody>
          <a:bodyPr/>
          <a:lstStyle/>
          <a:p>
            <a:fld id="{62D186AA-B652-944A-A8B0-DAB38334F848}" type="slidenum">
              <a:rPr lang="en-GB" smtClean="0"/>
              <a:pPr/>
              <a:t>24</a:t>
            </a:fld>
            <a:endParaRPr lang="en-GB"/>
          </a:p>
        </p:txBody>
      </p:sp>
    </p:spTree>
    <p:extLst>
      <p:ext uri="{BB962C8B-B14F-4D97-AF65-F5344CB8AC3E}">
        <p14:creationId xmlns="" xmlns:p14="http://schemas.microsoft.com/office/powerpoint/2010/main" val="154593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smtClean="0"/>
              <a:t>Accurate</a:t>
            </a:r>
            <a:r>
              <a:rPr lang="fi-FI" dirty="0" smtClean="0"/>
              <a:t> </a:t>
            </a:r>
            <a:r>
              <a:rPr lang="fi-FI" dirty="0" err="1" smtClean="0"/>
              <a:t>frequency</a:t>
            </a:r>
            <a:r>
              <a:rPr lang="fi-FI" dirty="0" smtClean="0"/>
              <a:t> </a:t>
            </a:r>
            <a:r>
              <a:rPr lang="fi-FI" dirty="0" err="1" smtClean="0"/>
              <a:t>rerference</a:t>
            </a:r>
            <a:r>
              <a:rPr lang="fi-FI" dirty="0" smtClean="0"/>
              <a:t> </a:t>
            </a:r>
            <a:r>
              <a:rPr lang="fi-FI" dirty="0" err="1" smtClean="0"/>
              <a:t>from</a:t>
            </a:r>
            <a:r>
              <a:rPr lang="fi-FI" dirty="0" smtClean="0"/>
              <a:t> 89Y</a:t>
            </a:r>
          </a:p>
          <a:p>
            <a:r>
              <a:rPr lang="en-US" dirty="0" smtClean="0"/>
              <a:t>The main issue for reliably determining the mean–square charge radii is that yttrium has only one stable isotope, 89Y. Non-optical data for changes in charge radii along the yttrium chain are not available to serve as a calibration.</a:t>
            </a:r>
            <a:endParaRPr lang="fi-FI" dirty="0" smtClean="0"/>
          </a:p>
          <a:p>
            <a:r>
              <a:rPr lang="fi-FI" dirty="0" err="1" smtClean="0"/>
              <a:t>Only</a:t>
            </a:r>
            <a:r>
              <a:rPr lang="fi-FI" dirty="0" smtClean="0"/>
              <a:t> </a:t>
            </a:r>
            <a:r>
              <a:rPr lang="fi-FI" dirty="0" err="1" smtClean="0"/>
              <a:t>one</a:t>
            </a:r>
            <a:r>
              <a:rPr lang="fi-FI" dirty="0" smtClean="0"/>
              <a:t> </a:t>
            </a:r>
            <a:r>
              <a:rPr lang="fi-FI" dirty="0" err="1" smtClean="0"/>
              <a:t>stabel</a:t>
            </a:r>
            <a:r>
              <a:rPr lang="fi-FI" baseline="0" dirty="0" smtClean="0"/>
              <a:t> </a:t>
            </a:r>
            <a:r>
              <a:rPr lang="fi-FI" baseline="0" dirty="0" err="1" smtClean="0"/>
              <a:t>isotopes</a:t>
            </a:r>
            <a:r>
              <a:rPr lang="fi-FI" baseline="0" dirty="0" smtClean="0"/>
              <a:t> – </a:t>
            </a:r>
            <a:r>
              <a:rPr lang="fi-FI" baseline="0" dirty="0" err="1" smtClean="0"/>
              <a:t>has</a:t>
            </a:r>
            <a:r>
              <a:rPr lang="fi-FI" baseline="0" dirty="0" smtClean="0"/>
              <a:t> to </a:t>
            </a:r>
            <a:r>
              <a:rPr lang="fi-FI" baseline="0" dirty="0" err="1" smtClean="0"/>
              <a:t>rely</a:t>
            </a:r>
            <a:r>
              <a:rPr lang="fi-FI" baseline="0" dirty="0" smtClean="0"/>
              <a:t> on </a:t>
            </a:r>
            <a:r>
              <a:rPr lang="fi-FI" baseline="0" dirty="0" err="1" smtClean="0"/>
              <a:t>calculations</a:t>
            </a:r>
            <a:r>
              <a:rPr lang="fi-FI" baseline="0" dirty="0" smtClean="0"/>
              <a:t>. </a:t>
            </a:r>
            <a:r>
              <a:rPr lang="fi-FI" baseline="0" dirty="0" err="1" smtClean="0"/>
              <a:t>Doubly</a:t>
            </a:r>
            <a:r>
              <a:rPr lang="fi-FI" baseline="0" dirty="0" smtClean="0"/>
              <a:t> </a:t>
            </a:r>
            <a:r>
              <a:rPr lang="fi-FI" baseline="0" dirty="0" err="1" smtClean="0"/>
              <a:t>charged</a:t>
            </a:r>
            <a:r>
              <a:rPr lang="fi-FI" baseline="0" dirty="0" smtClean="0"/>
              <a:t> </a:t>
            </a:r>
            <a:r>
              <a:rPr lang="fi-FI" baseline="0" dirty="0" err="1" smtClean="0"/>
              <a:t>ioins</a:t>
            </a:r>
            <a:r>
              <a:rPr lang="fi-FI" baseline="0" dirty="0" smtClean="0"/>
              <a:t> </a:t>
            </a:r>
            <a:r>
              <a:rPr lang="fi-FI" baseline="0" dirty="0" err="1" smtClean="0"/>
              <a:t>provides</a:t>
            </a:r>
            <a:r>
              <a:rPr lang="fi-FI" baseline="0" dirty="0" smtClean="0"/>
              <a:t> </a:t>
            </a:r>
            <a:r>
              <a:rPr lang="fi-FI" baseline="0" dirty="0" err="1" smtClean="0"/>
              <a:t>access</a:t>
            </a:r>
            <a:r>
              <a:rPr lang="fi-FI" baseline="0" dirty="0" smtClean="0"/>
              <a:t> to </a:t>
            </a:r>
            <a:r>
              <a:rPr lang="fi-FI" baseline="0" dirty="0" err="1" smtClean="0"/>
              <a:t>easier</a:t>
            </a:r>
            <a:r>
              <a:rPr lang="fi-FI" baseline="0" dirty="0" smtClean="0"/>
              <a:t> </a:t>
            </a:r>
            <a:r>
              <a:rPr lang="fi-FI" baseline="0" dirty="0" err="1" smtClean="0"/>
              <a:t>transition</a:t>
            </a:r>
            <a:r>
              <a:rPr lang="fi-FI" baseline="0" dirty="0" smtClean="0"/>
              <a:t> in </a:t>
            </a:r>
            <a:r>
              <a:rPr lang="fi-FI" baseline="0" dirty="0" err="1" smtClean="0"/>
              <a:t>terms</a:t>
            </a:r>
            <a:r>
              <a:rPr lang="fi-FI" baseline="0" dirty="0" smtClean="0"/>
              <a:t> of </a:t>
            </a:r>
            <a:r>
              <a:rPr lang="fi-FI" baseline="0" dirty="0" err="1" smtClean="0"/>
              <a:t>calcilations</a:t>
            </a:r>
            <a:endParaRPr lang="fi-FI" dirty="0" smtClean="0"/>
          </a:p>
          <a:p>
            <a:r>
              <a:rPr lang="fi-FI" dirty="0" smtClean="0"/>
              <a:t>More </a:t>
            </a:r>
            <a:r>
              <a:rPr lang="fi-FI" dirty="0" err="1" smtClean="0"/>
              <a:t>efficient</a:t>
            </a:r>
            <a:r>
              <a:rPr lang="fi-FI" dirty="0" smtClean="0"/>
              <a:t> </a:t>
            </a:r>
            <a:r>
              <a:rPr lang="fi-FI" dirty="0" err="1" smtClean="0"/>
              <a:t>scheme</a:t>
            </a:r>
            <a:r>
              <a:rPr lang="fi-FI" dirty="0" smtClean="0"/>
              <a:t> </a:t>
            </a:r>
            <a:r>
              <a:rPr lang="fi-FI" dirty="0" err="1" smtClean="0"/>
              <a:t>by</a:t>
            </a:r>
            <a:r>
              <a:rPr lang="fi-FI" baseline="0" dirty="0" smtClean="0"/>
              <a:t> </a:t>
            </a:r>
            <a:r>
              <a:rPr lang="fi-FI" baseline="0" dirty="0" err="1" smtClean="0"/>
              <a:t>using</a:t>
            </a:r>
            <a:r>
              <a:rPr lang="fi-FI" baseline="0" dirty="0" smtClean="0"/>
              <a:t> ´2+ </a:t>
            </a:r>
            <a:r>
              <a:rPr lang="fi-FI" baseline="0" dirty="0" err="1" smtClean="0"/>
              <a:t>ions</a:t>
            </a:r>
            <a:r>
              <a:rPr lang="fi-FI" baseline="0" dirty="0" smtClean="0"/>
              <a:t> </a:t>
            </a:r>
            <a:r>
              <a:rPr lang="fi-FI" baseline="0" dirty="0" err="1" smtClean="0"/>
              <a:t>optically</a:t>
            </a:r>
            <a:r>
              <a:rPr lang="fi-FI" baseline="0" dirty="0" smtClean="0"/>
              <a:t> </a:t>
            </a:r>
            <a:r>
              <a:rPr lang="fi-FI" baseline="0" dirty="0" err="1" smtClean="0"/>
              <a:t>pumped</a:t>
            </a:r>
            <a:r>
              <a:rPr lang="fi-FI" baseline="0" dirty="0" smtClean="0"/>
              <a:t> in an </a:t>
            </a:r>
            <a:r>
              <a:rPr lang="fi-FI" baseline="0" dirty="0" err="1" smtClean="0"/>
              <a:t>ion</a:t>
            </a:r>
            <a:r>
              <a:rPr lang="fi-FI" baseline="0" dirty="0" smtClean="0"/>
              <a:t> </a:t>
            </a:r>
            <a:r>
              <a:rPr lang="fi-FI" baseline="0" dirty="0" err="1" smtClean="0"/>
              <a:t>cooler</a:t>
            </a:r>
            <a:endParaRPr lang="fi-FI" dirty="0"/>
          </a:p>
        </p:txBody>
      </p:sp>
      <p:sp>
        <p:nvSpPr>
          <p:cNvPr id="4" name="Slide Number Placeholder 3"/>
          <p:cNvSpPr>
            <a:spLocks noGrp="1"/>
          </p:cNvSpPr>
          <p:nvPr>
            <p:ph type="sldNum" sz="quarter" idx="10"/>
          </p:nvPr>
        </p:nvSpPr>
        <p:spPr/>
        <p:txBody>
          <a:bodyPr/>
          <a:lstStyle/>
          <a:p>
            <a:fld id="{62D186AA-B652-944A-A8B0-DAB38334F848}" type="slidenum">
              <a:rPr lang="en-GB" smtClean="0"/>
              <a:pPr/>
              <a:t>25</a:t>
            </a:fld>
            <a:endParaRPr lang="en-GB"/>
          </a:p>
        </p:txBody>
      </p:sp>
    </p:spTree>
    <p:extLst>
      <p:ext uri="{BB962C8B-B14F-4D97-AF65-F5344CB8AC3E}">
        <p14:creationId xmlns="" xmlns:p14="http://schemas.microsoft.com/office/powerpoint/2010/main" val="398448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73B29C2E-28C7-4B54-86DD-F7BBBE651E60}" type="datetimeFigureOut">
              <a:rPr lang="en-US" smtClean="0"/>
              <a:pPr/>
              <a:t>7/3/2018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73B29C2E-28C7-4B54-86DD-F7BBBE651E60}" type="datetimeFigureOut">
              <a:rPr lang="en-US" smtClean="0"/>
              <a:pPr/>
              <a:t>7/3/2018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73B29C2E-28C7-4B54-86DD-F7BBBE651E60}" type="datetimeFigureOut">
              <a:rPr lang="en-US" smtClean="0"/>
              <a:pPr/>
              <a:t>7/3/2018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558039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608" y="-8"/>
            <a:ext cx="7643192" cy="98073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94928" y="1340768"/>
            <a:ext cx="7653536" cy="4525963"/>
          </a:xfrm>
        </p:spPr>
        <p:txBody>
          <a:bodyPr/>
          <a:lstStyle>
            <a:lvl1pPr>
              <a:buFontTx/>
              <a:buBlip>
                <a:blip r:embed="rId2"/>
              </a:buBlip>
              <a:defRPr sz="1800"/>
            </a:lvl1pPr>
            <a:lvl2pPr>
              <a:buFont typeface="Wingdings" pitchFamily="2" charset="2"/>
              <a:buChar char="Ø"/>
              <a:defRPr sz="1600"/>
            </a:lvl2pPr>
            <a:lvl3pPr>
              <a:defRPr sz="1600"/>
            </a:lvl3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3878560" y="6428358"/>
            <a:ext cx="2133600" cy="365125"/>
          </a:xfrm>
        </p:spPr>
        <p:txBody>
          <a:bodyPr/>
          <a:lstStyle/>
          <a:p>
            <a:fld id="{DCE4B40A-67BA-4787-801A-16EE65008C21}" type="slidenum">
              <a:rPr lang="en-US" smtClean="0"/>
              <a:pPr/>
              <a:t>‹N°›</a:t>
            </a:fld>
            <a:endParaRPr lang="en-US"/>
          </a:p>
        </p:txBody>
      </p:sp>
      <p:sp>
        <p:nvSpPr>
          <p:cNvPr id="7" name="Parallelogram 6"/>
          <p:cNvSpPr/>
          <p:nvPr userDrawn="1"/>
        </p:nvSpPr>
        <p:spPr>
          <a:xfrm>
            <a:off x="36000" y="836712"/>
            <a:ext cx="9072000" cy="54000"/>
          </a:xfrm>
          <a:prstGeom prst="parallelogram">
            <a:avLst>
              <a:gd name="adj" fmla="val 162471"/>
            </a:avLst>
          </a:prstGeom>
          <a:solidFill>
            <a:srgbClr val="7BB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3" hasCustomPrompt="1"/>
          </p:nvPr>
        </p:nvSpPr>
        <p:spPr>
          <a:xfrm>
            <a:off x="1043608" y="6453013"/>
            <a:ext cx="2519362" cy="360363"/>
          </a:xfrm>
        </p:spPr>
        <p:txBody>
          <a:bodyPr>
            <a:noAutofit/>
          </a:bodyPr>
          <a:lstStyle>
            <a:lvl1pPr>
              <a:buFontTx/>
              <a:buNone/>
              <a:defRPr sz="1200"/>
            </a:lvl1pPr>
            <a:lvl2pPr>
              <a:buFontTx/>
              <a:buNone/>
              <a:defRPr sz="1400"/>
            </a:lvl2pPr>
            <a:lvl3pPr>
              <a:buFontTx/>
              <a:buNone/>
              <a:defRPr sz="1400"/>
            </a:lvl3pPr>
            <a:lvl4pPr>
              <a:buFontTx/>
              <a:buNone/>
              <a:defRPr sz="1400"/>
            </a:lvl4pPr>
            <a:lvl5pPr>
              <a:buFontTx/>
              <a:buNone/>
              <a:defRPr sz="1400"/>
            </a:lvl5pPr>
          </a:lstStyle>
          <a:p>
            <a:pPr lvl="0"/>
            <a:r>
              <a:rPr lang="en-US" dirty="0" smtClean="0"/>
              <a:t>References</a:t>
            </a:r>
            <a:endParaRPr lang="en-US" dirty="0"/>
          </a:p>
        </p:txBody>
      </p:sp>
      <p:pic>
        <p:nvPicPr>
          <p:cNvPr id="8" name="Picture 2"/>
          <p:cNvPicPr>
            <a:picLocks noChangeAspect="1" noChangeArrowheads="1"/>
          </p:cNvPicPr>
          <p:nvPr userDrawn="1"/>
        </p:nvPicPr>
        <p:blipFill>
          <a:blip r:embed="rId3" cstate="print"/>
          <a:srcRect/>
          <a:stretch>
            <a:fillRect/>
          </a:stretch>
        </p:blipFill>
        <p:spPr bwMode="auto">
          <a:xfrm>
            <a:off x="7339141" y="6381328"/>
            <a:ext cx="1697355" cy="36957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pic>
        <p:nvPicPr>
          <p:cNvPr id="2" name="Picture 11" descr="logoinfn-piccol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68580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80288" y="179388"/>
            <a:ext cx="1570037"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pic>
    </p:spTree>
    <p:extLst>
      <p:ext uri="{BB962C8B-B14F-4D97-AF65-F5344CB8AC3E}">
        <p14:creationId xmlns="" xmlns:p14="http://schemas.microsoft.com/office/powerpoint/2010/main" val="2135674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pic>
        <p:nvPicPr>
          <p:cNvPr id="2" name="Picture 11" descr="logoinfn-piccol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68580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80288" y="179388"/>
            <a:ext cx="1570037"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0809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5" name="Alatunnisteen paikkamerkki 4"/>
          <p:cNvSpPr>
            <a:spLocks noGrp="1"/>
          </p:cNvSpPr>
          <p:nvPr>
            <p:ph type="ftr" sz="quarter" idx="11"/>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6"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‹N°›</a:t>
            </a:fld>
            <a:endParaRPr lang="fi-FI" dirty="0"/>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457201" y="637578"/>
            <a:ext cx="736841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457200" y="1844699"/>
            <a:ext cx="82296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3.7.2018</a:t>
            </a:fld>
            <a:endParaRPr lang="fi-FI" dirty="0"/>
          </a:p>
        </p:txBody>
      </p:sp>
    </p:spTree>
    <p:extLst>
      <p:ext uri="{BB962C8B-B14F-4D97-AF65-F5344CB8AC3E}">
        <p14:creationId xmlns="" xmlns:p14="http://schemas.microsoft.com/office/powerpoint/2010/main" val="151867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73B29C2E-28C7-4B54-86DD-F7BBBE651E60}" type="datetimeFigureOut">
              <a:rPr lang="en-US" smtClean="0"/>
              <a:pPr/>
              <a:t>7/3/2018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3B29C2E-28C7-4B54-86DD-F7BBBE651E60}" type="datetimeFigureOut">
              <a:rPr lang="en-US" smtClean="0"/>
              <a:pPr/>
              <a:t>7/3/2018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73B29C2E-28C7-4B54-86DD-F7BBBE651E60}" type="datetimeFigureOut">
              <a:rPr lang="en-US" smtClean="0"/>
              <a:pPr/>
              <a:t>7/3/2018</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73B29C2E-28C7-4B54-86DD-F7BBBE651E60}" type="datetimeFigureOut">
              <a:rPr lang="en-US" smtClean="0"/>
              <a:pPr/>
              <a:t>7/3/2018</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p>
            <a:fld id="{73B29C2E-28C7-4B54-86DD-F7BBBE651E60}" type="datetimeFigureOut">
              <a:rPr lang="en-US" smtClean="0"/>
              <a:pPr/>
              <a:t>7/3/2018</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B29C2E-28C7-4B54-86DD-F7BBBE651E60}" type="datetimeFigureOut">
              <a:rPr lang="en-US" smtClean="0"/>
              <a:pPr/>
              <a:t>7/3/2018</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3B29C2E-28C7-4B54-86DD-F7BBBE651E60}" type="datetimeFigureOut">
              <a:rPr lang="en-US" smtClean="0"/>
              <a:pPr/>
              <a:t>7/3/2018</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3B29C2E-28C7-4B54-86DD-F7BBBE651E60}" type="datetimeFigureOut">
              <a:rPr lang="en-US" smtClean="0"/>
              <a:pPr/>
              <a:t>7/3/2018</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D5E8DC8-FCD4-4B1B-BC1F-ECDAA2ED5B98}"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29C2E-28C7-4B54-86DD-F7BBBE651E60}" type="datetimeFigureOut">
              <a:rPr lang="en-US" smtClean="0"/>
              <a:pPr/>
              <a:t>7/3/2018</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E8DC8-FCD4-4B1B-BC1F-ECDAA2ED5B9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tiff"/></Relationships>
</file>

<file path=ppt/slides/_rels/slide17.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50.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3.jpeg"/><Relationship Id="rId18" Type="http://schemas.openxmlformats.org/officeDocument/2006/relationships/image" Target="../media/image67.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10.emf"/><Relationship Id="rId2" Type="http://schemas.openxmlformats.org/officeDocument/2006/relationships/image" Target="../media/image52.pn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gif"/><Relationship Id="rId11" Type="http://schemas.openxmlformats.org/officeDocument/2006/relationships/image" Target="../media/image61.gif"/><Relationship Id="rId5" Type="http://schemas.openxmlformats.org/officeDocument/2006/relationships/image" Target="../media/image55.gif"/><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8.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gi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jpeg"/><Relationship Id="rId12"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8.png"/><Relationship Id="rId11" Type="http://schemas.openxmlformats.org/officeDocument/2006/relationships/image" Target="../media/image93.emf"/><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oleObject" Target="../embeddings/Feuille_Microsoft_Office_Excel_97-20032.xls"/><Relationship Id="rId9"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
            <a:extLst>
              <a:ext uri="{FF2B5EF4-FFF2-40B4-BE49-F238E27FC236}">
                <a16:creationId xmlns="" xmlns:a16="http://schemas.microsoft.com/office/drawing/2014/main" id="{3B179E41-BB1C-A743-AB35-D2D659F8CFF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688013"/>
            <a:ext cx="9144000"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5800" y="1844825"/>
            <a:ext cx="7918648" cy="1755626"/>
          </a:xfrm>
        </p:spPr>
        <p:txBody>
          <a:bodyPr>
            <a:normAutofit fontScale="90000"/>
          </a:bodyPr>
          <a:lstStyle/>
          <a:p>
            <a:r>
              <a:rPr lang="en-US" dirty="0" smtClean="0"/>
              <a:t>Contributions from the facilities: ISOLDE, GANIL-SP2/ALTO, SPES, MYRRHA, JYFL, COPIN</a:t>
            </a:r>
            <a:endParaRPr lang="en-US" dirty="0"/>
          </a:p>
        </p:txBody>
      </p:sp>
      <p:sp>
        <p:nvSpPr>
          <p:cNvPr id="11266" name="AutoShape 2" descr="http://ipnwp.in2p3.fr/eurisol-jra/wp-content/uploads/sites/3/2017/12/GANIL-big-300x67.jpg"/>
          <p:cNvSpPr>
            <a:spLocks noChangeAspect="1" noChangeArrowheads="1"/>
          </p:cNvSpPr>
          <p:nvPr/>
        </p:nvSpPr>
        <p:spPr bwMode="auto">
          <a:xfrm>
            <a:off x="63500" y="-136525"/>
            <a:ext cx="1381125"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alto"/>
          <p:cNvPicPr>
            <a:picLocks noChangeAspect="1" noChangeArrowheads="1"/>
          </p:cNvPicPr>
          <p:nvPr/>
        </p:nvPicPr>
        <p:blipFill>
          <a:blip r:embed="rId3" cstate="print"/>
          <a:srcRect/>
          <a:stretch>
            <a:fillRect/>
          </a:stretch>
        </p:blipFill>
        <p:spPr bwMode="auto">
          <a:xfrm>
            <a:off x="-1" y="0"/>
            <a:ext cx="2037341" cy="692696"/>
          </a:xfrm>
          <a:prstGeom prst="rect">
            <a:avLst/>
          </a:prstGeom>
          <a:noFill/>
        </p:spPr>
      </p:pic>
      <p:pic>
        <p:nvPicPr>
          <p:cNvPr id="1028" name="Picture 4" descr="http://pro.ganil-spiral2.eu/logo.png"/>
          <p:cNvPicPr>
            <a:picLocks noChangeAspect="1" noChangeArrowheads="1"/>
          </p:cNvPicPr>
          <p:nvPr/>
        </p:nvPicPr>
        <p:blipFill>
          <a:blip r:embed="rId4" cstate="print"/>
          <a:srcRect/>
          <a:stretch>
            <a:fillRect/>
          </a:stretch>
        </p:blipFill>
        <p:spPr bwMode="auto">
          <a:xfrm>
            <a:off x="1979713" y="0"/>
            <a:ext cx="3888432" cy="859175"/>
          </a:xfrm>
          <a:prstGeom prst="rect">
            <a:avLst/>
          </a:prstGeom>
          <a:noFill/>
        </p:spPr>
      </p:pic>
      <p:pic>
        <p:nvPicPr>
          <p:cNvPr id="1030" name="Picture 6" descr="Image result for logo spes legnaro"/>
          <p:cNvPicPr>
            <a:picLocks noChangeAspect="1" noChangeArrowheads="1"/>
          </p:cNvPicPr>
          <p:nvPr/>
        </p:nvPicPr>
        <p:blipFill>
          <a:blip r:embed="rId5" cstate="print"/>
          <a:srcRect/>
          <a:stretch>
            <a:fillRect/>
          </a:stretch>
        </p:blipFill>
        <p:spPr bwMode="auto">
          <a:xfrm>
            <a:off x="5796136" y="0"/>
            <a:ext cx="2915816" cy="833804"/>
          </a:xfrm>
          <a:prstGeom prst="rect">
            <a:avLst/>
          </a:prstGeom>
          <a:noFill/>
        </p:spPr>
      </p:pic>
      <p:pic>
        <p:nvPicPr>
          <p:cNvPr id="1032" name="Picture 8" descr="Image result for logo jyfl"/>
          <p:cNvPicPr>
            <a:picLocks noChangeAspect="1" noChangeArrowheads="1"/>
          </p:cNvPicPr>
          <p:nvPr/>
        </p:nvPicPr>
        <p:blipFill>
          <a:blip r:embed="rId6" cstate="print"/>
          <a:srcRect/>
          <a:stretch>
            <a:fillRect/>
          </a:stretch>
        </p:blipFill>
        <p:spPr bwMode="auto">
          <a:xfrm>
            <a:off x="7308304" y="3933056"/>
            <a:ext cx="1403648" cy="1580430"/>
          </a:xfrm>
          <a:prstGeom prst="rect">
            <a:avLst/>
          </a:prstGeom>
          <a:noFill/>
        </p:spPr>
      </p:pic>
      <p:sp>
        <p:nvSpPr>
          <p:cNvPr id="1034" name="AutoShape 10" descr="Image result for logo Myrrh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Image result for logo Myrrha"/>
          <p:cNvSpPr>
            <a:spLocks noGrp="1" noChangeAspect="1" noChangeArrowheads="1"/>
          </p:cNvSpPr>
          <p:nvPr>
            <p:ph type="subTitle" idx="1"/>
          </p:nvPr>
        </p:nvSpPr>
        <p:spPr bwMode="auto">
          <a:prstGeom prst="rect">
            <a:avLst/>
          </a:prstGeom>
          <a:noFill/>
        </p:spPr>
        <p:txBody>
          <a:bodyPr vert="horz" wrap="square" lIns="91440" tIns="45720" rIns="91440" bIns="45720" numCol="1" anchor="t" anchorCtr="0" compatLnSpc="1">
            <a:prstTxWarp prst="textNoShape">
              <a:avLst/>
            </a:prstTxWarp>
          </a:bodyPr>
          <a:lstStyle/>
          <a:p>
            <a:endParaRPr lang="en-US" dirty="0" smtClean="0"/>
          </a:p>
          <a:p>
            <a:endParaRPr lang="en-US" dirty="0" smtClean="0"/>
          </a:p>
          <a:p>
            <a:endParaRPr lang="en-US" dirty="0"/>
          </a:p>
        </p:txBody>
      </p:sp>
      <p:sp>
        <p:nvSpPr>
          <p:cNvPr id="1038" name="AutoShape 14" descr="myrrha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myrrha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8"/>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3528" y="3933056"/>
            <a:ext cx="2064398" cy="1288224"/>
          </a:xfrm>
          <a:prstGeom prst="rect">
            <a:avLst/>
          </a:prstGeom>
          <a:noFill/>
          <a:ln>
            <a:noFill/>
          </a:ln>
        </p:spPr>
      </p:pic>
      <p:pic>
        <p:nvPicPr>
          <p:cNvPr id="1044" name="Picture 20" descr="Home"/>
          <p:cNvPicPr>
            <a:picLocks noChangeAspect="1" noChangeArrowheads="1"/>
          </p:cNvPicPr>
          <p:nvPr/>
        </p:nvPicPr>
        <p:blipFill>
          <a:blip r:embed="rId8" cstate="print"/>
          <a:srcRect/>
          <a:stretch>
            <a:fillRect/>
          </a:stretch>
        </p:blipFill>
        <p:spPr bwMode="auto">
          <a:xfrm>
            <a:off x="2411760" y="4077072"/>
            <a:ext cx="4345168" cy="86409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4" name="Group 19"/>
          <p:cNvGrpSpPr/>
          <p:nvPr/>
        </p:nvGrpSpPr>
        <p:grpSpPr>
          <a:xfrm>
            <a:off x="0" y="1162416"/>
            <a:ext cx="9061718" cy="5675355"/>
            <a:chOff x="167795" y="1213182"/>
            <a:chExt cx="9061718" cy="5675355"/>
          </a:xfrm>
        </p:grpSpPr>
        <p:pic>
          <p:nvPicPr>
            <p:cNvPr id="12" name="Content Placeholder 6" descr="Hall + Experiments 5.JPG"/>
            <p:cNvPicPr>
              <a:picLocks noChangeAspect="1"/>
            </p:cNvPicPr>
            <p:nvPr/>
          </p:nvPicPr>
          <p:blipFill rotWithShape="1">
            <a:blip r:embed="rId2" cstate="print">
              <a:extLst>
                <a:ext uri="{28A0092B-C50C-407E-A947-70E740481C1C}">
                  <a14:useLocalDpi xmlns:a14="http://schemas.microsoft.com/office/drawing/2010/main" xmlns="" val="0"/>
                </a:ext>
              </a:extLst>
            </a:blip>
            <a:srcRect b="2468"/>
            <a:stretch/>
          </p:blipFill>
          <p:spPr>
            <a:xfrm>
              <a:off x="1636017" y="1333946"/>
              <a:ext cx="7593496" cy="5554591"/>
            </a:xfrm>
            <a:prstGeom prst="rect">
              <a:avLst/>
            </a:prstGeom>
          </p:spPr>
        </p:pic>
        <p:sp>
          <p:nvSpPr>
            <p:cNvPr id="14" name="TextBox 13"/>
            <p:cNvSpPr txBox="1"/>
            <p:nvPr/>
          </p:nvSpPr>
          <p:spPr>
            <a:xfrm>
              <a:off x="5652120" y="2636912"/>
              <a:ext cx="691279" cy="461665"/>
            </a:xfrm>
            <a:prstGeom prst="rect">
              <a:avLst/>
            </a:prstGeom>
            <a:noFill/>
          </p:spPr>
          <p:txBody>
            <a:bodyPr wrap="none">
              <a:spAutoFit/>
            </a:bodyPr>
            <a:lstStyle/>
            <a:p>
              <a:pPr>
                <a:defRPr/>
              </a:pPr>
              <a:r>
                <a:rPr lang="en-GB" sz="2400" b="1" dirty="0">
                  <a:ln>
                    <a:solidFill>
                      <a:srgbClr val="000000"/>
                    </a:solidFill>
                  </a:ln>
                  <a:solidFill>
                    <a:schemeClr val="bg1"/>
                  </a:solidFill>
                </a:rPr>
                <a:t>HRS</a:t>
              </a:r>
            </a:p>
          </p:txBody>
        </p:sp>
        <p:pic>
          <p:nvPicPr>
            <p:cNvPr id="15" name="Picture 14"/>
            <p:cNvPicPr>
              <a:picLocks noChangeAspect="1"/>
            </p:cNvPicPr>
            <p:nvPr/>
          </p:nvPicPr>
          <p:blipFill>
            <a:blip r:embed="rId3" cstate="print"/>
            <a:stretch>
              <a:fillRect/>
            </a:stretch>
          </p:blipFill>
          <p:spPr>
            <a:xfrm>
              <a:off x="7308304" y="4111242"/>
              <a:ext cx="682811" cy="463336"/>
            </a:xfrm>
            <a:prstGeom prst="rect">
              <a:avLst/>
            </a:prstGeom>
          </p:spPr>
        </p:pic>
        <p:pic>
          <p:nvPicPr>
            <p:cNvPr id="16" name="Picture 15"/>
            <p:cNvPicPr>
              <a:picLocks noChangeAspect="1"/>
            </p:cNvPicPr>
            <p:nvPr/>
          </p:nvPicPr>
          <p:blipFill>
            <a:blip r:embed="rId4" cstate="print"/>
            <a:stretch>
              <a:fillRect/>
            </a:stretch>
          </p:blipFill>
          <p:spPr>
            <a:xfrm>
              <a:off x="5364088" y="3543768"/>
              <a:ext cx="1121761" cy="463336"/>
            </a:xfrm>
            <a:prstGeom prst="rect">
              <a:avLst/>
            </a:prstGeom>
          </p:spPr>
        </p:pic>
        <p:sp>
          <p:nvSpPr>
            <p:cNvPr id="17" name="TextBox 16"/>
            <p:cNvSpPr txBox="1"/>
            <p:nvPr/>
          </p:nvSpPr>
          <p:spPr>
            <a:xfrm>
              <a:off x="167795" y="1213182"/>
              <a:ext cx="6267806" cy="1200329"/>
            </a:xfrm>
            <a:prstGeom prst="rect">
              <a:avLst/>
            </a:prstGeom>
            <a:solidFill>
              <a:schemeClr val="tx1">
                <a:lumMod val="50000"/>
                <a:lumOff val="50000"/>
              </a:schemeClr>
            </a:solidFill>
            <a:ln>
              <a:solidFill>
                <a:schemeClr val="bg1"/>
              </a:solidFill>
            </a:ln>
          </p:spPr>
          <p:txBody>
            <a:bodyPr wrap="none" rtlCol="0">
              <a:spAutoFit/>
            </a:bodyPr>
            <a:lstStyle/>
            <a:p>
              <a:r>
                <a:rPr lang="en-US" dirty="0" smtClean="0"/>
                <a:t>Proton driver: 1.4 GeV, 2 </a:t>
              </a:r>
              <a:r>
                <a:rPr lang="en-US" dirty="0" smtClean="0">
                  <a:latin typeface="Symbol" panose="05050102010706020507" pitchFamily="18" charset="2"/>
                </a:rPr>
                <a:t>m</a:t>
              </a:r>
              <a:r>
                <a:rPr lang="en-US" dirty="0" smtClean="0"/>
                <a:t>A (future: 2 GeV / 4 </a:t>
              </a:r>
              <a:r>
                <a:rPr lang="en-US" dirty="0" smtClean="0">
                  <a:latin typeface="Symbol" panose="05050102010706020507" pitchFamily="18" charset="2"/>
                </a:rPr>
                <a:t>m</a:t>
              </a:r>
              <a:r>
                <a:rPr lang="en-US" dirty="0" smtClean="0"/>
                <a:t>A)</a:t>
              </a:r>
            </a:p>
            <a:p>
              <a:r>
                <a:rPr lang="en-US" dirty="0"/>
                <a:t>		</a:t>
              </a:r>
              <a:r>
                <a:rPr lang="en-US" dirty="0" smtClean="0"/>
                <a:t>	</a:t>
              </a:r>
              <a:r>
                <a:rPr lang="en-US" dirty="0" smtClean="0">
                  <a:sym typeface="Wingdings" panose="05000000000000000000" pitchFamily="2" charset="2"/>
                </a:rPr>
                <a:t> factor of 2 to 10 gain in intensity</a:t>
              </a:r>
              <a:endParaRPr lang="en-US" dirty="0" smtClean="0"/>
            </a:p>
            <a:p>
              <a:r>
                <a:rPr lang="en-US" dirty="0" smtClean="0"/>
                <a:t>Two target stations (partially in parallel)</a:t>
              </a:r>
            </a:p>
            <a:p>
              <a:r>
                <a:rPr lang="en-US" dirty="0" smtClean="0"/>
                <a:t>Ion cooler-</a:t>
              </a:r>
              <a:r>
                <a:rPr lang="en-US" dirty="0" err="1" smtClean="0"/>
                <a:t>buncher</a:t>
              </a:r>
              <a:r>
                <a:rPr lang="en-US" dirty="0" smtClean="0"/>
                <a:t> (</a:t>
              </a:r>
              <a:r>
                <a:rPr lang="en-US" dirty="0" err="1" smtClean="0">
                  <a:latin typeface="Symbol" panose="05050102010706020507" pitchFamily="18" charset="2"/>
                </a:rPr>
                <a:t>m</a:t>
              </a:r>
              <a:r>
                <a:rPr lang="en-US" dirty="0" err="1" smtClean="0"/>
                <a:t>s</a:t>
              </a:r>
              <a:r>
                <a:rPr lang="en-US" dirty="0" smtClean="0"/>
                <a:t> bunches, user-defined repetition rate)</a:t>
              </a:r>
            </a:p>
          </p:txBody>
        </p:sp>
        <p:sp>
          <p:nvSpPr>
            <p:cNvPr id="18" name="Rectangle 17"/>
            <p:cNvSpPr/>
            <p:nvPr/>
          </p:nvSpPr>
          <p:spPr>
            <a:xfrm>
              <a:off x="893625" y="2475003"/>
              <a:ext cx="2051720" cy="646331"/>
            </a:xfrm>
            <a:prstGeom prst="rect">
              <a:avLst/>
            </a:prstGeom>
            <a:solidFill>
              <a:schemeClr val="tx1">
                <a:lumMod val="50000"/>
                <a:lumOff val="50000"/>
              </a:schemeClr>
            </a:solidFill>
            <a:ln>
              <a:solidFill>
                <a:schemeClr val="bg1"/>
              </a:solidFill>
            </a:ln>
          </p:spPr>
          <p:txBody>
            <a:bodyPr wrap="square">
              <a:spAutoFit/>
            </a:bodyPr>
            <a:lstStyle/>
            <a:p>
              <a:r>
                <a:rPr lang="en-US" dirty="0" smtClean="0"/>
                <a:t>Post-accelerated beams ~ 10 </a:t>
              </a:r>
              <a:r>
                <a:rPr lang="en-US" dirty="0"/>
                <a:t>MeV/u</a:t>
              </a:r>
            </a:p>
          </p:txBody>
        </p:sp>
        <p:sp>
          <p:nvSpPr>
            <p:cNvPr id="19" name="TextBox 18"/>
            <p:cNvSpPr txBox="1"/>
            <p:nvPr/>
          </p:nvSpPr>
          <p:spPr>
            <a:xfrm>
              <a:off x="653157" y="5749686"/>
              <a:ext cx="1965721" cy="646331"/>
            </a:xfrm>
            <a:prstGeom prst="rect">
              <a:avLst/>
            </a:prstGeom>
            <a:solidFill>
              <a:schemeClr val="tx1">
                <a:lumMod val="50000"/>
                <a:lumOff val="50000"/>
              </a:schemeClr>
            </a:solidFill>
            <a:ln>
              <a:solidFill>
                <a:schemeClr val="bg1"/>
              </a:solidFill>
            </a:ln>
          </p:spPr>
          <p:txBody>
            <a:bodyPr wrap="square" rtlCol="0">
              <a:spAutoFit/>
            </a:bodyPr>
            <a:lstStyle/>
            <a:p>
              <a:r>
                <a:rPr lang="en-US" dirty="0"/>
                <a:t>Low-energy beams </a:t>
              </a:r>
              <a:r>
                <a:rPr lang="en-US" dirty="0" smtClean="0"/>
                <a:t>40-60 </a:t>
              </a:r>
              <a:r>
                <a:rPr lang="en-US" dirty="0" err="1" smtClean="0"/>
                <a:t>keV</a:t>
              </a:r>
              <a:endParaRPr lang="en-US" dirty="0"/>
            </a:p>
          </p:txBody>
        </p:sp>
      </p:grpSp>
      <p:pic>
        <p:nvPicPr>
          <p:cNvPr id="13" name="Picture 20" descr="Home"/>
          <p:cNvPicPr>
            <a:picLocks noChangeAspect="1" noChangeArrowheads="1"/>
          </p:cNvPicPr>
          <p:nvPr/>
        </p:nvPicPr>
        <p:blipFill>
          <a:blip r:embed="rId5" cstate="print"/>
          <a:srcRect/>
          <a:stretch>
            <a:fillRect/>
          </a:stretch>
        </p:blipFill>
        <p:spPr bwMode="auto">
          <a:xfrm>
            <a:off x="2051720" y="260648"/>
            <a:ext cx="4345168" cy="864096"/>
          </a:xfrm>
          <a:prstGeom prst="rect">
            <a:avLst/>
          </a:prstGeom>
          <a:noFill/>
        </p:spPr>
      </p:pic>
    </p:spTree>
    <p:extLst>
      <p:ext uri="{BB962C8B-B14F-4D97-AF65-F5344CB8AC3E}">
        <p14:creationId xmlns:p14="http://schemas.microsoft.com/office/powerpoint/2010/main" xmlns="" val="2993550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CE4B40A-67BA-4787-801A-16EE65008C21}" type="slidenum">
              <a:rPr lang="en-US" smtClean="0"/>
              <a:pPr/>
              <a:t>11</a:t>
            </a:fld>
            <a:endParaRPr lang="en-US"/>
          </a:p>
        </p:txBody>
      </p:sp>
      <p:sp>
        <p:nvSpPr>
          <p:cNvPr id="5" name="Marcador de texto 4"/>
          <p:cNvSpPr>
            <a:spLocks noGrp="1"/>
          </p:cNvSpPr>
          <p:nvPr>
            <p:ph type="body" sz="quarter" idx="13"/>
          </p:nvPr>
        </p:nvSpPr>
        <p:spPr/>
        <p:txBody>
          <a:bodyPr/>
          <a:lstStyle/>
          <a:p>
            <a:endParaRPr lang="es-ES"/>
          </a:p>
        </p:txBody>
      </p:sp>
      <p:sp>
        <p:nvSpPr>
          <p:cNvPr id="6" name="Title 1"/>
          <p:cNvSpPr>
            <a:spLocks noGrp="1"/>
          </p:cNvSpPr>
          <p:nvPr>
            <p:ph type="title"/>
          </p:nvPr>
        </p:nvSpPr>
        <p:spPr>
          <a:xfrm>
            <a:off x="458242" y="-136934"/>
            <a:ext cx="9144942" cy="981076"/>
          </a:xfrm>
        </p:spPr>
        <p:txBody>
          <a:bodyPr>
            <a:normAutofit/>
          </a:bodyPr>
          <a:lstStyle/>
          <a:p>
            <a:pPr eaLnBrk="1" hangingPunct="1"/>
            <a:r>
              <a:rPr lang="en-US" sz="4000" dirty="0">
                <a:solidFill>
                  <a:srgbClr val="29348C"/>
                </a:solidFill>
                <a:latin typeface="Calibri" charset="0"/>
              </a:rPr>
              <a:t>Produced </a:t>
            </a:r>
            <a:r>
              <a:rPr lang="en-US" sz="4000" dirty="0" smtClean="0">
                <a:solidFill>
                  <a:srgbClr val="29348C"/>
                </a:solidFill>
                <a:latin typeface="Calibri" charset="0"/>
              </a:rPr>
              <a:t>Nuclei: 50 y Experience</a:t>
            </a:r>
            <a:endParaRPr lang="en-US" sz="4000" dirty="0">
              <a:solidFill>
                <a:srgbClr val="29348C"/>
              </a:solidFill>
              <a:latin typeface="Calibri" charset="0"/>
            </a:endParaRPr>
          </a:p>
        </p:txBody>
      </p:sp>
      <p:pic>
        <p:nvPicPr>
          <p:cNvPr id="8" name="Imagen 7" descr="Fig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35948"/>
            <a:ext cx="8748465" cy="5881055"/>
          </a:xfrm>
          <a:prstGeom prst="rect">
            <a:avLst/>
          </a:prstGeom>
        </p:spPr>
      </p:pic>
      <p:sp>
        <p:nvSpPr>
          <p:cNvPr id="9" name="Content Placeholder 2"/>
          <p:cNvSpPr>
            <a:spLocks noGrp="1"/>
          </p:cNvSpPr>
          <p:nvPr>
            <p:ph idx="1"/>
          </p:nvPr>
        </p:nvSpPr>
        <p:spPr>
          <a:xfrm>
            <a:off x="107717" y="1051849"/>
            <a:ext cx="5112370" cy="2376264"/>
          </a:xfrm>
        </p:spPr>
        <p:txBody>
          <a:bodyPr/>
          <a:lstStyle/>
          <a:p>
            <a:pPr eaLnBrk="1" hangingPunct="1"/>
            <a:r>
              <a:rPr lang="en-US" dirty="0" smtClean="0">
                <a:latin typeface="Calibri" charset="0"/>
              </a:rPr>
              <a:t>Over 20 target materials (carbides, oxides, solid metals, molten metals  and molten salts) operated at high temperature </a:t>
            </a:r>
          </a:p>
          <a:p>
            <a:pPr eaLnBrk="1" hangingPunct="1"/>
            <a:r>
              <a:rPr lang="en-US" dirty="0" smtClean="0">
                <a:latin typeface="Calibri" charset="0"/>
              </a:rPr>
              <a:t>3 types of Ion-sources: Surface, Plasma, laser</a:t>
            </a:r>
          </a:p>
          <a:p>
            <a:pPr eaLnBrk="1" hangingPunct="1"/>
            <a:r>
              <a:rPr lang="en-US" dirty="0" smtClean="0">
                <a:latin typeface="Calibri" charset="0"/>
              </a:rPr>
              <a:t>&gt; 1300 nuclides of 75 chemical elements produced</a:t>
            </a:r>
            <a:r>
              <a:rPr lang="en-US" dirty="0" smtClean="0">
                <a:latin typeface="Calibri" charset="0"/>
                <a:sym typeface="Wingdings"/>
              </a:rPr>
              <a:t> </a:t>
            </a:r>
            <a:r>
              <a:rPr lang="en-US" b="1" dirty="0" smtClean="0">
                <a:latin typeface="Calibri" charset="0"/>
                <a:sym typeface="Wingdings"/>
              </a:rPr>
              <a:t>B</a:t>
            </a:r>
            <a:r>
              <a:rPr lang="en-US" dirty="0" smtClean="0">
                <a:latin typeface="Calibri" charset="0"/>
                <a:sym typeface="Wingdings"/>
              </a:rPr>
              <a:t> (BF</a:t>
            </a:r>
            <a:r>
              <a:rPr lang="en-US" baseline="-25000" dirty="0" smtClean="0">
                <a:latin typeface="Calibri" charset="0"/>
                <a:sym typeface="Wingdings"/>
              </a:rPr>
              <a:t>2</a:t>
            </a:r>
            <a:r>
              <a:rPr lang="en-US" dirty="0" smtClean="0">
                <a:latin typeface="Calibri" charset="0"/>
                <a:sym typeface="Wingdings"/>
              </a:rPr>
              <a:t>)</a:t>
            </a:r>
            <a:r>
              <a:rPr lang="en-US" dirty="0" smtClean="0">
                <a:latin typeface="Calibri" charset="0"/>
              </a:rPr>
              <a:t>  and </a:t>
            </a:r>
            <a:r>
              <a:rPr lang="en-US" b="1" dirty="0" smtClean="0">
                <a:latin typeface="Calibri" charset="0"/>
              </a:rPr>
              <a:t>Ge</a:t>
            </a:r>
            <a:r>
              <a:rPr lang="en-US" dirty="0" smtClean="0">
                <a:latin typeface="Calibri" charset="0"/>
              </a:rPr>
              <a:t> (</a:t>
            </a:r>
            <a:r>
              <a:rPr lang="en-US" dirty="0" err="1" smtClean="0">
                <a:latin typeface="Calibri" charset="0"/>
              </a:rPr>
              <a:t>GeS</a:t>
            </a:r>
            <a:r>
              <a:rPr lang="en-US" dirty="0" smtClean="0">
                <a:latin typeface="Calibri" charset="0"/>
              </a:rPr>
              <a:t>)</a:t>
            </a:r>
            <a:endParaRPr lang="en-US" dirty="0">
              <a:latin typeface="Calibri" charset="0"/>
            </a:endParaRPr>
          </a:p>
        </p:txBody>
      </p:sp>
      <p:pic>
        <p:nvPicPr>
          <p:cNvPr id="10" name="Picture 20"/>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347864" y="5398407"/>
            <a:ext cx="3456384" cy="145959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23"/>
          <p:cNvGrpSpPr>
            <a:grpSpLocks/>
          </p:cNvGrpSpPr>
          <p:nvPr/>
        </p:nvGrpSpPr>
        <p:grpSpPr bwMode="auto">
          <a:xfrm>
            <a:off x="4878313" y="3630166"/>
            <a:ext cx="485775" cy="336550"/>
            <a:chOff x="3072" y="1998"/>
            <a:chExt cx="306" cy="212"/>
          </a:xfrm>
        </p:grpSpPr>
        <p:sp>
          <p:nvSpPr>
            <p:cNvPr id="14" name="Oval 24"/>
            <p:cNvSpPr>
              <a:spLocks noChangeArrowheads="1"/>
            </p:cNvSpPr>
            <p:nvPr/>
          </p:nvSpPr>
          <p:spPr bwMode="auto">
            <a:xfrm>
              <a:off x="3168" y="2144"/>
              <a:ext cx="60" cy="66"/>
            </a:xfrm>
            <a:prstGeom prst="ellipse">
              <a:avLst/>
            </a:prstGeom>
            <a:solidFill>
              <a:srgbClr val="FF3300"/>
            </a:solidFill>
            <a:ln w="12700" cap="sq">
              <a:solidFill>
                <a:schemeClr val="tx1"/>
              </a:solidFill>
              <a:round/>
              <a:headEnd type="none" w="sm" len="sm"/>
              <a:tailEnd type="none" w="sm" len="sm"/>
            </a:ln>
            <a:effectLst/>
          </p:spPr>
          <p:txBody>
            <a:bodyPr wrap="none" anchor="ctr"/>
            <a:lstStyle/>
            <a:p>
              <a:endParaRPr lang="en-US"/>
            </a:p>
          </p:txBody>
        </p:sp>
        <p:sp>
          <p:nvSpPr>
            <p:cNvPr id="15" name="Text Box 25"/>
            <p:cNvSpPr txBox="1">
              <a:spLocks noChangeArrowheads="1"/>
            </p:cNvSpPr>
            <p:nvPr/>
          </p:nvSpPr>
          <p:spPr bwMode="auto">
            <a:xfrm>
              <a:off x="3072" y="1998"/>
              <a:ext cx="306" cy="173"/>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1200" b="1" dirty="0"/>
                <a:t>p+</a:t>
              </a:r>
            </a:p>
          </p:txBody>
        </p:sp>
      </p:grpSp>
      <p:grpSp>
        <p:nvGrpSpPr>
          <p:cNvPr id="3" name="Group 26"/>
          <p:cNvGrpSpPr>
            <a:grpSpLocks/>
          </p:cNvGrpSpPr>
          <p:nvPr/>
        </p:nvGrpSpPr>
        <p:grpSpPr bwMode="auto">
          <a:xfrm>
            <a:off x="4932040" y="3617714"/>
            <a:ext cx="485775" cy="311150"/>
            <a:chOff x="3072" y="1998"/>
            <a:chExt cx="306" cy="196"/>
          </a:xfrm>
        </p:grpSpPr>
        <p:sp>
          <p:nvSpPr>
            <p:cNvPr id="17" name="Oval 27"/>
            <p:cNvSpPr>
              <a:spLocks noChangeArrowheads="1"/>
            </p:cNvSpPr>
            <p:nvPr/>
          </p:nvSpPr>
          <p:spPr bwMode="auto">
            <a:xfrm>
              <a:off x="3168" y="2128"/>
              <a:ext cx="60" cy="66"/>
            </a:xfrm>
            <a:prstGeom prst="ellipse">
              <a:avLst/>
            </a:prstGeom>
            <a:solidFill>
              <a:srgbClr val="FF3300"/>
            </a:solidFill>
            <a:ln w="12700" cap="sq">
              <a:solidFill>
                <a:schemeClr val="tx1"/>
              </a:solidFill>
              <a:round/>
              <a:headEnd type="none" w="sm" len="sm"/>
              <a:tailEnd type="none" w="sm" len="sm"/>
            </a:ln>
            <a:effectLst/>
          </p:spPr>
          <p:txBody>
            <a:bodyPr wrap="none" anchor="ctr"/>
            <a:lstStyle/>
            <a:p>
              <a:endParaRPr lang="en-US"/>
            </a:p>
          </p:txBody>
        </p:sp>
        <p:sp>
          <p:nvSpPr>
            <p:cNvPr id="18" name="Text Box 28"/>
            <p:cNvSpPr txBox="1">
              <a:spLocks noChangeArrowheads="1"/>
            </p:cNvSpPr>
            <p:nvPr/>
          </p:nvSpPr>
          <p:spPr bwMode="auto">
            <a:xfrm>
              <a:off x="3072" y="1998"/>
              <a:ext cx="306" cy="173"/>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1200" b="1"/>
                <a:t>p+</a:t>
              </a:r>
            </a:p>
          </p:txBody>
        </p:sp>
      </p:grpSp>
      <p:sp>
        <p:nvSpPr>
          <p:cNvPr id="19" name="Oval 30"/>
          <p:cNvSpPr>
            <a:spLocks noChangeArrowheads="1"/>
          </p:cNvSpPr>
          <p:nvPr/>
        </p:nvSpPr>
        <p:spPr bwMode="auto">
          <a:xfrm>
            <a:off x="5052814" y="3887589"/>
            <a:ext cx="95250" cy="104775"/>
          </a:xfrm>
          <a:prstGeom prst="ellipse">
            <a:avLst/>
          </a:prstGeom>
          <a:solidFill>
            <a:srgbClr val="FF3300"/>
          </a:solidFill>
          <a:ln w="12700" cap="sq">
            <a:solidFill>
              <a:schemeClr val="tx1"/>
            </a:solidFill>
            <a:round/>
            <a:headEnd type="none" w="sm" len="sm"/>
            <a:tailEnd type="none" w="sm" len="sm"/>
          </a:ln>
          <a:effectLst/>
        </p:spPr>
        <p:txBody>
          <a:bodyPr wrap="none" anchor="ctr"/>
          <a:lstStyle/>
          <a:p>
            <a:endParaRPr lang="en-US"/>
          </a:p>
        </p:txBody>
      </p:sp>
      <p:sp>
        <p:nvSpPr>
          <p:cNvPr id="21" name="Rectángulo 20"/>
          <p:cNvSpPr/>
          <p:nvPr/>
        </p:nvSpPr>
        <p:spPr>
          <a:xfrm>
            <a:off x="4932041" y="3717032"/>
            <a:ext cx="288046" cy="288040"/>
          </a:xfrm>
          <a:prstGeom prst="rect">
            <a:avLst/>
          </a:prstGeom>
          <a:solidFill>
            <a:srgbClr val="FFFFFF"/>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3413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7.5E-6 -4.44444E-6 L 0.33541 0.01945 " pathEditMode="relative" ptsTypes="AA">
                                      <p:cBhvr>
                                        <p:cTn id="6" dur="2000" fill="hold"/>
                                        <p:tgtEl>
                                          <p:spTgt spid="2"/>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2.5E-6 3.33333E-6 L 0.26771 0.01389 " pathEditMode="relative" rAng="0" ptsTypes="AA">
                                      <p:cBhvr>
                                        <p:cTn id="8" dur="2000" fill="hold"/>
                                        <p:tgtEl>
                                          <p:spTgt spid="3"/>
                                        </p:tgtEl>
                                        <p:attrNameLst>
                                          <p:attrName>ppt_x</p:attrName>
                                          <p:attrName>ppt_y</p:attrName>
                                        </p:attrNameLst>
                                      </p:cBhvr>
                                      <p:rCtr x="13400" y="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CE4B40A-67BA-4787-801A-16EE65008C21}" type="slidenum">
              <a:rPr lang="en-US" smtClean="0"/>
              <a:pPr/>
              <a:t>12</a:t>
            </a:fld>
            <a:endParaRPr lang="en-US"/>
          </a:p>
        </p:txBody>
      </p:sp>
      <p:pic>
        <p:nvPicPr>
          <p:cNvPr id="30" name="Imagen 5" descr="Fig5.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0" y="984279"/>
            <a:ext cx="9144000" cy="5443612"/>
          </a:xfrm>
          <a:prstGeom prst="rect">
            <a:avLst/>
          </a:prstGeom>
          <a:ln>
            <a:solidFill>
              <a:schemeClr val="bg1"/>
            </a:solidFill>
          </a:ln>
        </p:spPr>
      </p:pic>
      <p:sp>
        <p:nvSpPr>
          <p:cNvPr id="32" name="Title 1"/>
          <p:cNvSpPr>
            <a:spLocks noGrp="1"/>
          </p:cNvSpPr>
          <p:nvPr>
            <p:ph type="title"/>
          </p:nvPr>
        </p:nvSpPr>
        <p:spPr>
          <a:xfrm>
            <a:off x="1043608" y="-68404"/>
            <a:ext cx="8064896" cy="980736"/>
          </a:xfrm>
        </p:spPr>
        <p:txBody>
          <a:bodyPr>
            <a:normAutofit fontScale="90000"/>
          </a:bodyPr>
          <a:lstStyle/>
          <a:p>
            <a:r>
              <a:rPr lang="en-US" dirty="0" smtClean="0">
                <a:solidFill>
                  <a:srgbClr val="29348C"/>
                </a:solidFill>
                <a:latin typeface="Calibri" charset="0"/>
              </a:rPr>
              <a:t>&gt; 15 years of post-accelerated beams</a:t>
            </a:r>
            <a:br>
              <a:rPr lang="en-US" dirty="0" smtClean="0">
                <a:solidFill>
                  <a:srgbClr val="29348C"/>
                </a:solidFill>
                <a:latin typeface="Calibri" charset="0"/>
              </a:rPr>
            </a:br>
            <a:r>
              <a:rPr lang="en-US" sz="2200" dirty="0" smtClean="0">
                <a:latin typeface="Calibri" charset="0"/>
              </a:rPr>
              <a:t>reaching 10 MeV/u in 2018 with HIE-ISOLDE</a:t>
            </a:r>
            <a:endParaRPr lang="en-US" sz="2200" dirty="0"/>
          </a:p>
        </p:txBody>
      </p:sp>
      <p:pic>
        <p:nvPicPr>
          <p:cNvPr id="34" name="Picture 33" descr="_DSC517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47792" y="3806016"/>
            <a:ext cx="1615259" cy="1076839"/>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xmlns="" val="0"/>
              </a:ext>
            </a:extLst>
          </a:blip>
          <a:srcRect l="47170" r="-1"/>
          <a:stretch/>
        </p:blipFill>
        <p:spPr>
          <a:xfrm>
            <a:off x="5004048" y="965133"/>
            <a:ext cx="2456267" cy="1876216"/>
          </a:xfrm>
          <a:prstGeom prst="rect">
            <a:avLst/>
          </a:prstGeom>
        </p:spPr>
      </p:pic>
      <p:sp>
        <p:nvSpPr>
          <p:cNvPr id="36" name="TextBox 14"/>
          <p:cNvSpPr txBox="1"/>
          <p:nvPr/>
        </p:nvSpPr>
        <p:spPr>
          <a:xfrm>
            <a:off x="3035643" y="4514627"/>
            <a:ext cx="1134887" cy="369332"/>
          </a:xfrm>
          <a:prstGeom prst="rect">
            <a:avLst/>
          </a:prstGeom>
          <a:noFill/>
        </p:spPr>
        <p:txBody>
          <a:bodyPr wrap="square" rtlCol="0">
            <a:spAutoFit/>
          </a:bodyPr>
          <a:lstStyle/>
          <a:p>
            <a:pPr algn="ctr"/>
            <a:r>
              <a:rPr lang="en-US" b="1" dirty="0" err="1" smtClean="0">
                <a:solidFill>
                  <a:schemeClr val="bg1"/>
                </a:solidFill>
              </a:rPr>
              <a:t>Miniball</a:t>
            </a:r>
            <a:endParaRPr lang="en-US" b="1" dirty="0">
              <a:solidFill>
                <a:schemeClr val="bg1"/>
              </a:solidFill>
            </a:endParaRPr>
          </a:p>
        </p:txBody>
      </p:sp>
      <p:sp>
        <p:nvSpPr>
          <p:cNvPr id="40" name="TextBox 35"/>
          <p:cNvSpPr txBox="1"/>
          <p:nvPr/>
        </p:nvSpPr>
        <p:spPr>
          <a:xfrm>
            <a:off x="188303" y="4206280"/>
            <a:ext cx="667578" cy="218266"/>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FF0000"/>
                </a:solidFill>
              </a:rPr>
              <a:t>XT03</a:t>
            </a:r>
            <a:endParaRPr lang="en-US" sz="1200" dirty="0">
              <a:solidFill>
                <a:srgbClr val="FF0000"/>
              </a:solidFill>
            </a:endParaRPr>
          </a:p>
        </p:txBody>
      </p:sp>
      <p:sp>
        <p:nvSpPr>
          <p:cNvPr id="43" name="TextBox 35"/>
          <p:cNvSpPr txBox="1"/>
          <p:nvPr/>
        </p:nvSpPr>
        <p:spPr>
          <a:xfrm>
            <a:off x="1405684" y="3737033"/>
            <a:ext cx="520611"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FF0000"/>
                </a:solidFill>
              </a:rPr>
              <a:t>XT02</a:t>
            </a:r>
            <a:endParaRPr lang="en-US" sz="1200" dirty="0">
              <a:solidFill>
                <a:srgbClr val="FF0000"/>
              </a:solidFill>
            </a:endParaRPr>
          </a:p>
        </p:txBody>
      </p:sp>
      <p:sp>
        <p:nvSpPr>
          <p:cNvPr id="46" name="TextBox 35"/>
          <p:cNvSpPr txBox="1"/>
          <p:nvPr/>
        </p:nvSpPr>
        <p:spPr>
          <a:xfrm>
            <a:off x="2565173" y="3397905"/>
            <a:ext cx="503060" cy="235246"/>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FF0000"/>
                </a:solidFill>
              </a:rPr>
              <a:t>XT01</a:t>
            </a:r>
            <a:endParaRPr lang="en-US" sz="1200" dirty="0">
              <a:solidFill>
                <a:srgbClr val="FF0000"/>
              </a:solidFill>
            </a:endParaRPr>
          </a:p>
        </p:txBody>
      </p:sp>
      <p:pic>
        <p:nvPicPr>
          <p:cNvPr id="48" name="Imagen 16" descr="Screen Shot 2016-02-25 at 15.53.41.png"/>
          <p:cNvPicPr>
            <a:picLocks noChangeAspect="1"/>
          </p:cNvPicPr>
          <p:nvPr/>
        </p:nvPicPr>
        <p:blipFill rotWithShape="1">
          <a:blip r:embed="rId5" cstate="print">
            <a:extLst>
              <a:ext uri="{28A0092B-C50C-407E-A947-70E740481C1C}">
                <a14:useLocalDpi xmlns:a14="http://schemas.microsoft.com/office/drawing/2010/main" xmlns="" val="0"/>
              </a:ext>
            </a:extLst>
          </a:blip>
          <a:srcRect r="11923"/>
          <a:stretch/>
        </p:blipFill>
        <p:spPr>
          <a:xfrm>
            <a:off x="13672" y="5305195"/>
            <a:ext cx="1203640" cy="1013518"/>
          </a:xfrm>
          <a:prstGeom prst="rect">
            <a:avLst/>
          </a:prstGeom>
        </p:spPr>
      </p:pic>
      <p:sp>
        <p:nvSpPr>
          <p:cNvPr id="49" name="TextBox 48"/>
          <p:cNvSpPr txBox="1"/>
          <p:nvPr/>
        </p:nvSpPr>
        <p:spPr>
          <a:xfrm>
            <a:off x="337734" y="2075873"/>
            <a:ext cx="2379369" cy="1200329"/>
          </a:xfrm>
          <a:prstGeom prst="rect">
            <a:avLst/>
          </a:prstGeom>
          <a:noFill/>
          <a:ln>
            <a:solidFill>
              <a:schemeClr val="bg1"/>
            </a:solidFill>
          </a:ln>
        </p:spPr>
        <p:txBody>
          <a:bodyPr wrap="none" rtlCol="0">
            <a:spAutoFit/>
          </a:bodyPr>
          <a:lstStyle/>
          <a:p>
            <a:r>
              <a:rPr lang="en-US" b="1" dirty="0" smtClean="0"/>
              <a:t>FUTURE (beyond 2023)</a:t>
            </a:r>
          </a:p>
          <a:p>
            <a:r>
              <a:rPr lang="en-US" dirty="0" smtClean="0"/>
              <a:t>Intensity upgrade !</a:t>
            </a:r>
          </a:p>
          <a:p>
            <a:r>
              <a:rPr lang="en-US" dirty="0" smtClean="0"/>
              <a:t>Storage ring ?</a:t>
            </a:r>
          </a:p>
          <a:p>
            <a:r>
              <a:rPr lang="en-US" dirty="0" smtClean="0"/>
              <a:t>HIFI Spectrometer ?</a:t>
            </a:r>
            <a:endParaRPr lang="en-US" dirty="0"/>
          </a:p>
        </p:txBody>
      </p:sp>
      <p:sp>
        <p:nvSpPr>
          <p:cNvPr id="25" name="Content Placeholder 1"/>
          <p:cNvSpPr txBox="1">
            <a:spLocks/>
          </p:cNvSpPr>
          <p:nvPr/>
        </p:nvSpPr>
        <p:spPr>
          <a:xfrm>
            <a:off x="27097" y="913214"/>
            <a:ext cx="6465994" cy="1056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6"/>
              </a:buBlip>
              <a:defRPr sz="1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ü"/>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solidFill>
                  <a:srgbClr val="FFFF00"/>
                </a:solidFill>
              </a:rPr>
              <a:t>Coulomb excitation, lifetimes (</a:t>
            </a:r>
            <a:r>
              <a:rPr lang="en-US" dirty="0" err="1" smtClean="0">
                <a:solidFill>
                  <a:srgbClr val="FFFF00"/>
                </a:solidFill>
              </a:rPr>
              <a:t>Miniball</a:t>
            </a:r>
            <a:r>
              <a:rPr lang="en-US" dirty="0" smtClean="0">
                <a:solidFill>
                  <a:srgbClr val="FFFF00"/>
                </a:solidFill>
              </a:rPr>
              <a:t>, plunger)</a:t>
            </a:r>
          </a:p>
          <a:p>
            <a:pPr>
              <a:defRPr/>
            </a:pPr>
            <a:r>
              <a:rPr lang="en-US" sz="1800" dirty="0" smtClean="0">
                <a:solidFill>
                  <a:srgbClr val="FFFF00"/>
                </a:solidFill>
              </a:rPr>
              <a:t>Transfer reactions (</a:t>
            </a:r>
            <a:r>
              <a:rPr lang="en-US" sz="1800" dirty="0" err="1" smtClean="0">
                <a:solidFill>
                  <a:srgbClr val="FFFF00"/>
                </a:solidFill>
              </a:rPr>
              <a:t>Miniball+Trex</a:t>
            </a:r>
            <a:r>
              <a:rPr lang="en-US" sz="1800" dirty="0" smtClean="0">
                <a:solidFill>
                  <a:srgbClr val="FFFF00"/>
                </a:solidFill>
              </a:rPr>
              <a:t>, ISS, ..)</a:t>
            </a:r>
          </a:p>
          <a:p>
            <a:pPr>
              <a:defRPr/>
            </a:pPr>
            <a:r>
              <a:rPr lang="en-US" dirty="0" smtClean="0">
                <a:solidFill>
                  <a:srgbClr val="FFFF00"/>
                </a:solidFill>
              </a:rPr>
              <a:t>Multipurpose scattering chamber</a:t>
            </a:r>
            <a:endParaRPr lang="en-US" sz="1800" dirty="0" smtClean="0">
              <a:solidFill>
                <a:srgbClr val="FFFF00"/>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xmlns="" val="642432348"/>
              </p:ext>
            </p:extLst>
          </p:nvPr>
        </p:nvGraphicFramePr>
        <p:xfrm>
          <a:off x="4442360" y="4116764"/>
          <a:ext cx="4631692" cy="2114926"/>
        </p:xfrm>
        <a:graphic>
          <a:graphicData uri="http://schemas.openxmlformats.org/drawingml/2006/table">
            <a:tbl>
              <a:tblPr firstRow="1" bandRow="1">
                <a:tableStyleId>{616DA210-FB5B-4158-B5E0-FEB733F419BA}</a:tableStyleId>
              </a:tblPr>
              <a:tblGrid>
                <a:gridCol w="739853">
                  <a:extLst>
                    <a:ext uri="{9D8B030D-6E8A-4147-A177-3AD203B41FA5}">
                      <a16:colId xmlns:a16="http://schemas.microsoft.com/office/drawing/2014/main" xmlns="" val="3478811075"/>
                    </a:ext>
                  </a:extLst>
                </a:gridCol>
                <a:gridCol w="780396">
                  <a:extLst>
                    <a:ext uri="{9D8B030D-6E8A-4147-A177-3AD203B41FA5}">
                      <a16:colId xmlns:a16="http://schemas.microsoft.com/office/drawing/2014/main" xmlns="" val="804579379"/>
                    </a:ext>
                  </a:extLst>
                </a:gridCol>
                <a:gridCol w="638506">
                  <a:extLst>
                    <a:ext uri="{9D8B030D-6E8A-4147-A177-3AD203B41FA5}">
                      <a16:colId xmlns:a16="http://schemas.microsoft.com/office/drawing/2014/main" xmlns="" val="2527690620"/>
                    </a:ext>
                  </a:extLst>
                </a:gridCol>
                <a:gridCol w="2472937">
                  <a:extLst>
                    <a:ext uri="{9D8B030D-6E8A-4147-A177-3AD203B41FA5}">
                      <a16:colId xmlns:a16="http://schemas.microsoft.com/office/drawing/2014/main" xmlns="" val="506476412"/>
                    </a:ext>
                  </a:extLst>
                </a:gridCol>
              </a:tblGrid>
              <a:tr h="576064">
                <a:tc>
                  <a:txBody>
                    <a:bodyPr/>
                    <a:lstStyle/>
                    <a:p>
                      <a:pPr algn="ctr"/>
                      <a:r>
                        <a:rPr lang="en-US" sz="1400" dirty="0" smtClean="0"/>
                        <a:t>Isotope</a:t>
                      </a:r>
                      <a:endParaRPr lang="en-US" sz="1400" dirty="0"/>
                    </a:p>
                  </a:txBody>
                  <a:tcPr anchor="ctr">
                    <a:solidFill>
                      <a:srgbClr val="FFFFFF"/>
                    </a:solidFill>
                  </a:tcPr>
                </a:tc>
                <a:tc>
                  <a:txBody>
                    <a:bodyPr/>
                    <a:lstStyle/>
                    <a:p>
                      <a:pPr algn="ctr"/>
                      <a:r>
                        <a:rPr lang="en-US" sz="1400" dirty="0" err="1" smtClean="0"/>
                        <a:t>Emax</a:t>
                      </a:r>
                      <a:r>
                        <a:rPr lang="en-US" sz="1400" dirty="0" smtClean="0"/>
                        <a:t> MeV/u</a:t>
                      </a:r>
                      <a:endParaRPr lang="en-US" sz="1400" dirty="0"/>
                    </a:p>
                  </a:txBody>
                  <a:tcPr anchor="ctr">
                    <a:solidFill>
                      <a:srgbClr val="FFFFFF"/>
                    </a:solidFill>
                  </a:tcPr>
                </a:tc>
                <a:tc>
                  <a:txBody>
                    <a:bodyPr/>
                    <a:lstStyle/>
                    <a:p>
                      <a:pPr algn="ctr"/>
                      <a:r>
                        <a:rPr lang="en-US" sz="1400" dirty="0" smtClean="0"/>
                        <a:t>Rates [pps]</a:t>
                      </a:r>
                      <a:endParaRPr lang="en-US" sz="1400" dirty="0"/>
                    </a:p>
                  </a:txBody>
                  <a:tcPr anchor="ctr">
                    <a:solidFill>
                      <a:srgbClr val="FFFFFF"/>
                    </a:solidFill>
                  </a:tcPr>
                </a:tc>
                <a:tc>
                  <a:txBody>
                    <a:bodyPr/>
                    <a:lstStyle/>
                    <a:p>
                      <a:pPr algn="ctr"/>
                      <a:r>
                        <a:rPr lang="en-US" sz="1200" dirty="0" smtClean="0"/>
                        <a:t>Rates based on yields, transmissions</a:t>
                      </a:r>
                      <a:r>
                        <a:rPr lang="en-US" sz="1200" baseline="0" dirty="0" smtClean="0"/>
                        <a:t> and efficiencies  measured during </a:t>
                      </a:r>
                      <a:endParaRPr lang="en-US" sz="1200" dirty="0"/>
                    </a:p>
                  </a:txBody>
                  <a:tcPr anchor="ctr">
                    <a:solidFill>
                      <a:srgbClr val="FFFFFF"/>
                    </a:solidFill>
                  </a:tcPr>
                </a:tc>
                <a:extLst>
                  <a:ext uri="{0D108BD9-81ED-4DB2-BD59-A6C34878D82A}">
                    <a16:rowId xmlns:a16="http://schemas.microsoft.com/office/drawing/2014/main" xmlns="" val="2142771218"/>
                  </a:ext>
                </a:extLst>
              </a:tr>
              <a:tr h="240027">
                <a:tc>
                  <a:txBody>
                    <a:bodyPr/>
                    <a:lstStyle/>
                    <a:p>
                      <a:pPr algn="ctr"/>
                      <a:r>
                        <a:rPr lang="en-US" sz="1400" baseline="30000" dirty="0" smtClean="0"/>
                        <a:t>28</a:t>
                      </a:r>
                      <a:r>
                        <a:rPr lang="en-US" sz="1400" dirty="0" smtClean="0"/>
                        <a:t>Mg</a:t>
                      </a:r>
                      <a:endParaRPr lang="en-US" sz="1400" dirty="0"/>
                    </a:p>
                  </a:txBody>
                  <a:tcPr anchor="ctr">
                    <a:solidFill>
                      <a:srgbClr val="FFFFFF"/>
                    </a:solidFill>
                  </a:tcPr>
                </a:tc>
                <a:tc>
                  <a:txBody>
                    <a:bodyPr/>
                    <a:lstStyle/>
                    <a:p>
                      <a:pPr algn="ctr"/>
                      <a:r>
                        <a:rPr lang="en-US" sz="1400" dirty="0" smtClean="0"/>
                        <a:t>9.5</a:t>
                      </a:r>
                      <a:endParaRPr lang="en-US" sz="1400" dirty="0"/>
                    </a:p>
                  </a:txBody>
                  <a:tcPr anchor="ctr">
                    <a:solidFill>
                      <a:srgbClr val="FFFFFF"/>
                    </a:solidFill>
                  </a:tcPr>
                </a:tc>
                <a:tc>
                  <a:txBody>
                    <a:bodyPr/>
                    <a:lstStyle/>
                    <a:p>
                      <a:pPr algn="ctr"/>
                      <a:r>
                        <a:rPr lang="en-US" sz="1400" dirty="0" smtClean="0"/>
                        <a:t>3.5E6</a:t>
                      </a:r>
                      <a:endParaRPr lang="en-US" sz="1400" dirty="0"/>
                    </a:p>
                  </a:txBody>
                  <a:tcPr anchor="ctr">
                    <a:solidFill>
                      <a:srgbClr val="FFFFFF"/>
                    </a:solidFill>
                  </a:tcPr>
                </a:tc>
                <a:tc>
                  <a:txBody>
                    <a:bodyPr/>
                    <a:lstStyle/>
                    <a:p>
                      <a:pPr algn="ctr"/>
                      <a:r>
                        <a:rPr lang="en-US" sz="1200" baseline="0" dirty="0" smtClean="0"/>
                        <a:t>IS628 (Nov. 2017)</a:t>
                      </a:r>
                      <a:endParaRPr lang="en-US" sz="1200" dirty="0"/>
                    </a:p>
                  </a:txBody>
                  <a:tcPr anchor="ctr">
                    <a:solidFill>
                      <a:srgbClr val="FFFFFF"/>
                    </a:solidFill>
                  </a:tcPr>
                </a:tc>
                <a:extLst>
                  <a:ext uri="{0D108BD9-81ED-4DB2-BD59-A6C34878D82A}">
                    <a16:rowId xmlns:a16="http://schemas.microsoft.com/office/drawing/2014/main" xmlns="" val="929256115"/>
                  </a:ext>
                </a:extLst>
              </a:tr>
              <a:tr h="408046">
                <a:tc>
                  <a:txBody>
                    <a:bodyPr/>
                    <a:lstStyle/>
                    <a:p>
                      <a:pPr algn="ctr"/>
                      <a:r>
                        <a:rPr lang="en-US" sz="1400" baseline="30000" dirty="0" smtClean="0"/>
                        <a:t>206</a:t>
                      </a:r>
                      <a:r>
                        <a:rPr lang="en-US" sz="1400" dirty="0" smtClean="0"/>
                        <a:t>Hg</a:t>
                      </a:r>
                      <a:endParaRPr lang="en-US" sz="1400" dirty="0"/>
                    </a:p>
                  </a:txBody>
                  <a:tcPr anchor="ctr">
                    <a:solidFill>
                      <a:srgbClr val="FFFFFF"/>
                    </a:solidFill>
                  </a:tcPr>
                </a:tc>
                <a:tc>
                  <a:txBody>
                    <a:bodyPr/>
                    <a:lstStyle/>
                    <a:p>
                      <a:pPr algn="ctr"/>
                      <a:r>
                        <a:rPr lang="en-US" sz="1400" dirty="0" smtClean="0"/>
                        <a:t>7.4</a:t>
                      </a:r>
                      <a:endParaRPr lang="en-US" sz="1400" dirty="0"/>
                    </a:p>
                  </a:txBody>
                  <a:tcPr anchor="ctr">
                    <a:solidFill>
                      <a:srgbClr val="FFFFFF"/>
                    </a:solidFill>
                  </a:tcPr>
                </a:tc>
                <a:tc>
                  <a:txBody>
                    <a:bodyPr/>
                    <a:lstStyle/>
                    <a:p>
                      <a:pPr algn="ctr"/>
                      <a:r>
                        <a:rPr lang="en-US" sz="1400" dirty="0" smtClean="0"/>
                        <a:t>2E6</a:t>
                      </a:r>
                      <a:endParaRPr lang="en-US" sz="1400" dirty="0"/>
                    </a:p>
                  </a:txBody>
                  <a:tcPr anchor="ctr">
                    <a:solidFill>
                      <a:srgbClr val="FFFFFF"/>
                    </a:solidFill>
                  </a:tcPr>
                </a:tc>
                <a:tc>
                  <a:txBody>
                    <a:bodyPr/>
                    <a:lstStyle/>
                    <a:p>
                      <a:pPr algn="ctr"/>
                      <a:r>
                        <a:rPr lang="en-US" sz="1200" baseline="0" dirty="0" smtClean="0"/>
                        <a:t>IS547 - RILIS mode (Nov. 2017)</a:t>
                      </a:r>
                      <a:endParaRPr lang="en-US" sz="1200" dirty="0"/>
                    </a:p>
                  </a:txBody>
                  <a:tcPr anchor="ctr">
                    <a:solidFill>
                      <a:srgbClr val="FFFFFF"/>
                    </a:solidFill>
                  </a:tcPr>
                </a:tc>
                <a:extLst>
                  <a:ext uri="{0D108BD9-81ED-4DB2-BD59-A6C34878D82A}">
                    <a16:rowId xmlns:a16="http://schemas.microsoft.com/office/drawing/2014/main" xmlns="" val="1822906653"/>
                  </a:ext>
                </a:extLst>
              </a:tr>
              <a:tr h="240027">
                <a:tc>
                  <a:txBody>
                    <a:bodyPr/>
                    <a:lstStyle/>
                    <a:p>
                      <a:pPr algn="ctr"/>
                      <a:r>
                        <a:rPr lang="en-US" sz="1400" baseline="30000" dirty="0" smtClean="0"/>
                        <a:t>106</a:t>
                      </a:r>
                      <a:r>
                        <a:rPr lang="en-US" sz="1400" dirty="0" smtClean="0"/>
                        <a:t>Sn</a:t>
                      </a:r>
                      <a:endParaRPr lang="en-US" sz="1400" dirty="0"/>
                    </a:p>
                  </a:txBody>
                  <a:tcPr anchor="ctr">
                    <a:solidFill>
                      <a:srgbClr val="FFFFFF"/>
                    </a:solidFill>
                  </a:tcPr>
                </a:tc>
                <a:tc>
                  <a:txBody>
                    <a:bodyPr/>
                    <a:lstStyle/>
                    <a:p>
                      <a:pPr algn="ctr"/>
                      <a:r>
                        <a:rPr lang="en-US" sz="1400" dirty="0" smtClean="0"/>
                        <a:t>7.9</a:t>
                      </a:r>
                      <a:endParaRPr lang="en-US" sz="1400" dirty="0"/>
                    </a:p>
                  </a:txBody>
                  <a:tcPr anchor="ctr">
                    <a:solidFill>
                      <a:srgbClr val="FFFFFF"/>
                    </a:solidFill>
                  </a:tcPr>
                </a:tc>
                <a:tc>
                  <a:txBody>
                    <a:bodyPr/>
                    <a:lstStyle/>
                    <a:p>
                      <a:pPr algn="ctr"/>
                      <a:r>
                        <a:rPr lang="en-US" sz="1400" smtClean="0"/>
                        <a:t>6E5</a:t>
                      </a:r>
                      <a:endParaRPr lang="en-US" sz="1400" dirty="0"/>
                    </a:p>
                  </a:txBody>
                  <a:tcPr anchor="ctr">
                    <a:solidFill>
                      <a:srgbClr val="FFFFFF"/>
                    </a:solidFill>
                  </a:tcPr>
                </a:tc>
                <a:tc>
                  <a:txBody>
                    <a:bodyPr/>
                    <a:lstStyle/>
                    <a:p>
                      <a:pPr algn="ctr"/>
                      <a:r>
                        <a:rPr lang="en-US" sz="1200" dirty="0" smtClean="0"/>
                        <a:t>IS562 (Oct. 2017)</a:t>
                      </a:r>
                      <a:endParaRPr lang="en-US" sz="1200" dirty="0"/>
                    </a:p>
                  </a:txBody>
                  <a:tcPr anchor="ctr">
                    <a:solidFill>
                      <a:srgbClr val="FFFFFF"/>
                    </a:solidFill>
                  </a:tcPr>
                </a:tc>
                <a:extLst>
                  <a:ext uri="{0D108BD9-81ED-4DB2-BD59-A6C34878D82A}">
                    <a16:rowId xmlns:a16="http://schemas.microsoft.com/office/drawing/2014/main" xmlns="" val="1103697588"/>
                  </a:ext>
                </a:extLst>
              </a:tr>
              <a:tr h="408046">
                <a:tc>
                  <a:txBody>
                    <a:bodyPr/>
                    <a:lstStyle/>
                    <a:p>
                      <a:pPr algn="ctr"/>
                      <a:r>
                        <a:rPr lang="en-US" sz="1400" baseline="30000" dirty="0" smtClean="0"/>
                        <a:t>132</a:t>
                      </a:r>
                      <a:r>
                        <a:rPr lang="en-US" sz="1400" dirty="0" smtClean="0"/>
                        <a:t>Sn</a:t>
                      </a:r>
                      <a:endParaRPr lang="en-US" sz="1400" dirty="0"/>
                    </a:p>
                  </a:txBody>
                  <a:tcPr anchor="ctr">
                    <a:solidFill>
                      <a:srgbClr val="FFFFFF"/>
                    </a:solidFill>
                  </a:tcPr>
                </a:tc>
                <a:tc>
                  <a:txBody>
                    <a:bodyPr/>
                    <a:lstStyle/>
                    <a:p>
                      <a:pPr algn="ctr"/>
                      <a:r>
                        <a:rPr lang="en-US" sz="1400" dirty="0" smtClean="0"/>
                        <a:t>7.7</a:t>
                      </a:r>
                      <a:endParaRPr lang="en-US" sz="1400" dirty="0"/>
                    </a:p>
                  </a:txBody>
                  <a:tcPr anchor="ctr">
                    <a:solidFill>
                      <a:srgbClr val="FFFFFF"/>
                    </a:solidFill>
                  </a:tcPr>
                </a:tc>
                <a:tc>
                  <a:txBody>
                    <a:bodyPr/>
                    <a:lstStyle/>
                    <a:p>
                      <a:pPr algn="ctr"/>
                      <a:r>
                        <a:rPr lang="en-US" sz="1400" dirty="0" smtClean="0"/>
                        <a:t>3E6</a:t>
                      </a:r>
                      <a:endParaRPr lang="en-US" sz="1400" dirty="0"/>
                    </a:p>
                  </a:txBody>
                  <a:tcPr anchor="ctr">
                    <a:solidFill>
                      <a:srgbClr val="FFFFFF"/>
                    </a:solidFill>
                  </a:tcPr>
                </a:tc>
                <a:tc>
                  <a:txBody>
                    <a:bodyPr/>
                    <a:lstStyle/>
                    <a:p>
                      <a:pPr algn="ctr"/>
                      <a:r>
                        <a:rPr lang="en-US" sz="1200" dirty="0" smtClean="0"/>
                        <a:t>IS551 – Molecular </a:t>
                      </a:r>
                      <a:r>
                        <a:rPr lang="en-GB" sz="1200" baseline="30000" dirty="0" smtClean="0">
                          <a:solidFill>
                            <a:schemeClr val="tx1"/>
                          </a:solidFill>
                        </a:rPr>
                        <a:t>132</a:t>
                      </a:r>
                      <a:r>
                        <a:rPr lang="en-GB" sz="1200" dirty="0" smtClean="0">
                          <a:solidFill>
                            <a:schemeClr val="tx1"/>
                          </a:solidFill>
                        </a:rPr>
                        <a:t>Sn</a:t>
                      </a:r>
                      <a:r>
                        <a:rPr lang="en-GB" sz="1200" baseline="30000" dirty="0" smtClean="0">
                          <a:solidFill>
                            <a:schemeClr val="tx1"/>
                          </a:solidFill>
                        </a:rPr>
                        <a:t>34</a:t>
                      </a:r>
                      <a:r>
                        <a:rPr lang="en-GB" sz="1200" dirty="0" smtClean="0">
                          <a:solidFill>
                            <a:schemeClr val="tx1"/>
                          </a:solidFill>
                        </a:rPr>
                        <a:t>S beam</a:t>
                      </a:r>
                      <a:r>
                        <a:rPr lang="en-US" sz="1200" baseline="0" dirty="0" smtClean="0"/>
                        <a:t> </a:t>
                      </a:r>
                      <a:r>
                        <a:rPr lang="en-US" sz="1200" dirty="0" smtClean="0"/>
                        <a:t> (Oct. 2016)</a:t>
                      </a:r>
                      <a:endParaRPr lang="en-US" sz="1200" dirty="0"/>
                    </a:p>
                  </a:txBody>
                  <a:tcPr anchor="ctr">
                    <a:solidFill>
                      <a:srgbClr val="FFFFFF"/>
                    </a:solidFill>
                  </a:tcPr>
                </a:tc>
                <a:extLst>
                  <a:ext uri="{0D108BD9-81ED-4DB2-BD59-A6C34878D82A}">
                    <a16:rowId xmlns:a16="http://schemas.microsoft.com/office/drawing/2014/main" xmlns="" val="2531592519"/>
                  </a:ext>
                </a:extLst>
              </a:tr>
            </a:tbl>
          </a:graphicData>
        </a:graphic>
      </p:graphicFrame>
      <p:pic>
        <p:nvPicPr>
          <p:cNvPr id="33" name="Picture 3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78231" y="5055720"/>
            <a:ext cx="2396189" cy="1352104"/>
          </a:xfrm>
          <a:prstGeom prst="rect">
            <a:avLst/>
          </a:prstGeom>
        </p:spPr>
      </p:pic>
      <p:sp>
        <p:nvSpPr>
          <p:cNvPr id="27" name="TextBox 14"/>
          <p:cNvSpPr txBox="1"/>
          <p:nvPr/>
        </p:nvSpPr>
        <p:spPr>
          <a:xfrm>
            <a:off x="1612848" y="5811954"/>
            <a:ext cx="1993019" cy="646331"/>
          </a:xfrm>
          <a:prstGeom prst="rect">
            <a:avLst/>
          </a:prstGeom>
          <a:noFill/>
        </p:spPr>
        <p:txBody>
          <a:bodyPr wrap="square" rtlCol="0">
            <a:spAutoFit/>
          </a:bodyPr>
          <a:lstStyle/>
          <a:p>
            <a:pPr algn="ctr"/>
            <a:r>
              <a:rPr lang="en-US" b="1" dirty="0" smtClean="0">
                <a:solidFill>
                  <a:schemeClr val="bg1"/>
                </a:solidFill>
              </a:rPr>
              <a:t>ISOLDE Solenoid Spectrometer (ISS)</a:t>
            </a:r>
            <a:endParaRPr lang="en-US" b="1" dirty="0">
              <a:solidFill>
                <a:schemeClr val="bg1"/>
              </a:solidFill>
            </a:endParaRPr>
          </a:p>
        </p:txBody>
      </p:sp>
      <p:sp>
        <p:nvSpPr>
          <p:cNvPr id="28" name="TextBox 14"/>
          <p:cNvSpPr txBox="1"/>
          <p:nvPr/>
        </p:nvSpPr>
        <p:spPr>
          <a:xfrm>
            <a:off x="21685" y="5738975"/>
            <a:ext cx="1134887" cy="646331"/>
          </a:xfrm>
          <a:prstGeom prst="rect">
            <a:avLst/>
          </a:prstGeom>
          <a:noFill/>
        </p:spPr>
        <p:txBody>
          <a:bodyPr wrap="square" rtlCol="0">
            <a:spAutoFit/>
          </a:bodyPr>
          <a:lstStyle/>
          <a:p>
            <a:pPr algn="ctr"/>
            <a:r>
              <a:rPr lang="en-US" b="1" dirty="0" smtClean="0">
                <a:solidFill>
                  <a:schemeClr val="bg1"/>
                </a:solidFill>
              </a:rPr>
              <a:t>Scattering chamber</a:t>
            </a:r>
            <a:endParaRPr lang="en-US" b="1" dirty="0">
              <a:solidFill>
                <a:schemeClr val="bg1"/>
              </a:solidFill>
            </a:endParaRPr>
          </a:p>
        </p:txBody>
      </p:sp>
      <p:sp>
        <p:nvSpPr>
          <p:cNvPr id="2" name="TextBox 1"/>
          <p:cNvSpPr txBox="1"/>
          <p:nvPr/>
        </p:nvSpPr>
        <p:spPr>
          <a:xfrm>
            <a:off x="5037890" y="3733506"/>
            <a:ext cx="3873368" cy="369332"/>
          </a:xfrm>
          <a:prstGeom prst="rect">
            <a:avLst/>
          </a:prstGeom>
          <a:noFill/>
        </p:spPr>
        <p:txBody>
          <a:bodyPr wrap="none" rtlCol="0">
            <a:spAutoFit/>
          </a:bodyPr>
          <a:lstStyle/>
          <a:p>
            <a:r>
              <a:rPr lang="en-US" dirty="0" smtClean="0">
                <a:solidFill>
                  <a:schemeClr val="bg1"/>
                </a:solidFill>
              </a:rPr>
              <a:t>Typical beams for this year (start July 8)</a:t>
            </a:r>
            <a:endParaRPr lang="en-US" dirty="0">
              <a:solidFill>
                <a:schemeClr val="bg1"/>
              </a:solidFill>
            </a:endParaRPr>
          </a:p>
        </p:txBody>
      </p:sp>
    </p:spTree>
    <p:extLst>
      <p:ext uri="{BB962C8B-B14F-4D97-AF65-F5344CB8AC3E}">
        <p14:creationId xmlns:p14="http://schemas.microsoft.com/office/powerpoint/2010/main" xmlns="" val="3358452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ISOLDE upgrades 2021-2023</a:t>
            </a:r>
            <a:endParaRPr lang="en-US" dirty="0"/>
          </a:p>
        </p:txBody>
      </p:sp>
      <p:sp>
        <p:nvSpPr>
          <p:cNvPr id="3" name="Content Placeholder 2"/>
          <p:cNvSpPr>
            <a:spLocks noGrp="1"/>
          </p:cNvSpPr>
          <p:nvPr>
            <p:ph idx="1"/>
          </p:nvPr>
        </p:nvSpPr>
        <p:spPr>
          <a:xfrm>
            <a:off x="1094928" y="1340768"/>
            <a:ext cx="8013576" cy="4968552"/>
          </a:xfrm>
        </p:spPr>
        <p:txBody>
          <a:bodyPr>
            <a:normAutofit fontScale="85000" lnSpcReduction="20000"/>
          </a:bodyPr>
          <a:lstStyle/>
          <a:p>
            <a:r>
              <a:rPr lang="en-US" b="1" dirty="0" smtClean="0"/>
              <a:t>Prepare ISOLDE to receive higher proton powers (13 kW instead of 2.8 kW) (part 1 of HIE-ISOLDE phase 3)</a:t>
            </a:r>
          </a:p>
          <a:p>
            <a:pPr lvl="1"/>
            <a:r>
              <a:rPr lang="en-US" dirty="0" smtClean="0"/>
              <a:t>This is based on two CERN accelerator improvements (ready 2020):</a:t>
            </a:r>
          </a:p>
          <a:p>
            <a:pPr marL="0" indent="0">
              <a:buNone/>
            </a:pPr>
            <a:r>
              <a:rPr lang="en-US" dirty="0"/>
              <a:t>	</a:t>
            </a:r>
            <a:r>
              <a:rPr lang="en-US" dirty="0" smtClean="0"/>
              <a:t>- LINAC4 should provide at least </a:t>
            </a:r>
            <a:r>
              <a:rPr lang="en-US" b="1" dirty="0" smtClean="0"/>
              <a:t>2x higher proton intensities (up to 3x more)</a:t>
            </a:r>
          </a:p>
          <a:p>
            <a:pPr marL="0" indent="0">
              <a:buNone/>
            </a:pPr>
            <a:r>
              <a:rPr lang="en-US" dirty="0"/>
              <a:t>	</a:t>
            </a:r>
            <a:r>
              <a:rPr lang="en-US" dirty="0" smtClean="0"/>
              <a:t>- The booster will be modified to deliver </a:t>
            </a:r>
            <a:r>
              <a:rPr lang="en-US" b="1" dirty="0" smtClean="0"/>
              <a:t>2 GeV beams (now 1.4 GeV)</a:t>
            </a:r>
          </a:p>
          <a:p>
            <a:pPr marL="0" indent="0">
              <a:buNone/>
            </a:pPr>
            <a:r>
              <a:rPr lang="en-US" dirty="0"/>
              <a:t> </a:t>
            </a:r>
            <a:r>
              <a:rPr lang="en-US" dirty="0" smtClean="0"/>
              <a:t>    MODIFICATIONS NEEDED for ISOLDE to receive these higher-power p-beam:</a:t>
            </a:r>
          </a:p>
          <a:p>
            <a:pPr lvl="1"/>
            <a:r>
              <a:rPr lang="en-US" b="1" dirty="0" smtClean="0"/>
              <a:t>new</a:t>
            </a:r>
            <a:r>
              <a:rPr lang="en-US" dirty="0" smtClean="0"/>
              <a:t> </a:t>
            </a:r>
            <a:r>
              <a:rPr lang="en-US" b="1" dirty="0"/>
              <a:t>beam dumps </a:t>
            </a:r>
            <a:r>
              <a:rPr lang="en-US" dirty="0" smtClean="0"/>
              <a:t>to receive up to 13 kW power (currently 2.8 kW)</a:t>
            </a:r>
          </a:p>
          <a:p>
            <a:pPr lvl="3"/>
            <a:r>
              <a:rPr lang="en-US" dirty="0" smtClean="0"/>
              <a:t>Estimated full cost (2015) ~ 3-4 MCHF</a:t>
            </a:r>
            <a:endParaRPr lang="en-US" dirty="0"/>
          </a:p>
          <a:p>
            <a:pPr lvl="1"/>
            <a:r>
              <a:rPr lang="en-US" b="1" dirty="0"/>
              <a:t>new transfer </a:t>
            </a:r>
            <a:r>
              <a:rPr lang="en-US" b="1" dirty="0" smtClean="0"/>
              <a:t>line </a:t>
            </a:r>
            <a:r>
              <a:rPr lang="en-US" b="1" dirty="0"/>
              <a:t>to receive 2 GeV proton </a:t>
            </a:r>
            <a:r>
              <a:rPr lang="en-US" b="1" dirty="0" smtClean="0"/>
              <a:t>beams </a:t>
            </a:r>
            <a:r>
              <a:rPr lang="en-US" dirty="0" smtClean="0"/>
              <a:t>(with option for 1.4 GeV)</a:t>
            </a:r>
          </a:p>
          <a:p>
            <a:pPr lvl="3"/>
            <a:r>
              <a:rPr lang="en-US" dirty="0" smtClean="0"/>
              <a:t>Estimated full cost (2015) ~ 3 MCHF</a:t>
            </a:r>
            <a:endParaRPr lang="en-US" dirty="0"/>
          </a:p>
          <a:p>
            <a:pPr lvl="1"/>
            <a:endParaRPr lang="en-US" dirty="0"/>
          </a:p>
          <a:p>
            <a:r>
              <a:rPr lang="en-US" b="1" dirty="0" smtClean="0"/>
              <a:t>Upgrade of REX-ISOLDE (part 2 of phase 3): modify to a superconducting low-energy section</a:t>
            </a:r>
          </a:p>
          <a:p>
            <a:pPr lvl="1"/>
            <a:r>
              <a:rPr lang="en-US" dirty="0" smtClean="0"/>
              <a:t>Cost estimation to be done ~ 3-4 MCHF </a:t>
            </a:r>
          </a:p>
          <a:p>
            <a:endParaRPr lang="en-US" b="1" dirty="0"/>
          </a:p>
          <a:p>
            <a:r>
              <a:rPr lang="en-US" b="1" dirty="0" smtClean="0"/>
              <a:t>Upgrades </a:t>
            </a:r>
            <a:r>
              <a:rPr lang="en-US" b="1" dirty="0"/>
              <a:t>of ISOLDE beam purity and emittance 	~1 MCHF</a:t>
            </a:r>
          </a:p>
          <a:p>
            <a:pPr lvl="1"/>
            <a:r>
              <a:rPr lang="en-US" dirty="0"/>
              <a:t>MR-TOF-MS at 30 </a:t>
            </a:r>
            <a:r>
              <a:rPr lang="en-US" dirty="0" err="1"/>
              <a:t>keV</a:t>
            </a:r>
            <a:r>
              <a:rPr lang="en-US" dirty="0"/>
              <a:t> for beam characterization and optionally purification (1/50.000)</a:t>
            </a:r>
          </a:p>
          <a:p>
            <a:pPr lvl="1"/>
            <a:r>
              <a:rPr lang="en-US" dirty="0"/>
              <a:t>Upgraded cooler/</a:t>
            </a:r>
            <a:r>
              <a:rPr lang="en-US" dirty="0" err="1"/>
              <a:t>buncher</a:t>
            </a:r>
            <a:r>
              <a:rPr lang="en-US" dirty="0"/>
              <a:t> (performance tests in off-line laboratory</a:t>
            </a:r>
            <a:r>
              <a:rPr lang="en-US" dirty="0" smtClean="0"/>
              <a:t>)</a:t>
            </a:r>
          </a:p>
          <a:p>
            <a:pPr lvl="1"/>
            <a:r>
              <a:rPr lang="en-US" dirty="0" smtClean="0"/>
              <a:t>A new HRS</a:t>
            </a:r>
          </a:p>
          <a:p>
            <a:pPr marL="457200" lvl="1" indent="0">
              <a:buNone/>
            </a:pPr>
            <a:endParaRPr lang="en-US" dirty="0"/>
          </a:p>
          <a:p>
            <a:r>
              <a:rPr lang="en-US" b="1" dirty="0" smtClean="0"/>
              <a:t>HIFI: a fragment identifier behind MINIBALL</a:t>
            </a:r>
            <a:r>
              <a:rPr lang="en-US" dirty="0"/>
              <a:t>	</a:t>
            </a:r>
            <a:r>
              <a:rPr lang="en-US" dirty="0" smtClean="0"/>
              <a:t>~ 500 </a:t>
            </a:r>
            <a:r>
              <a:rPr lang="en-US" dirty="0" err="1" smtClean="0"/>
              <a:t>kCHF</a:t>
            </a:r>
            <a:r>
              <a:rPr lang="en-US" dirty="0" smtClean="0"/>
              <a:t> – 2 MCHF (new)</a:t>
            </a:r>
          </a:p>
          <a:p>
            <a:endParaRPr lang="en-US" dirty="0"/>
          </a:p>
          <a:p>
            <a:r>
              <a:rPr lang="en-US" dirty="0" smtClean="0"/>
              <a:t>Prepare for receiving AGATA ? - installation of a liquid Nitrogen distribution system in the hall</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CE4B40A-67BA-4787-801A-16EE65008C21}" type="slidenum">
              <a:rPr lang="en-US" smtClean="0"/>
              <a:pPr/>
              <a:t>13</a:t>
            </a:fld>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 xmlns:p14="http://schemas.microsoft.com/office/powerpoint/2010/main" val="2451125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4928" y="1340768"/>
            <a:ext cx="7653536" cy="2736304"/>
          </a:xfrm>
        </p:spPr>
        <p:txBody>
          <a:bodyPr>
            <a:normAutofit fontScale="92500" lnSpcReduction="10000"/>
          </a:bodyPr>
          <a:lstStyle/>
          <a:p>
            <a:r>
              <a:rPr lang="en-US" dirty="0" smtClean="0"/>
              <a:t>Install new beam dumps  (during LS3 ?)</a:t>
            </a:r>
          </a:p>
          <a:p>
            <a:endParaRPr lang="en-US" dirty="0"/>
          </a:p>
          <a:p>
            <a:r>
              <a:rPr lang="en-US" dirty="0" smtClean="0"/>
              <a:t>Modify the transfer lines from Booster to ISOLDE for 2 GeV beam transport</a:t>
            </a:r>
          </a:p>
          <a:p>
            <a:endParaRPr lang="en-US" dirty="0"/>
          </a:p>
          <a:p>
            <a:r>
              <a:rPr lang="en-US" dirty="0" smtClean="0"/>
              <a:t>Upgrade REX-ISOLDE low-energy section (during LS3?)</a:t>
            </a:r>
          </a:p>
          <a:p>
            <a:endParaRPr lang="en-US" dirty="0"/>
          </a:p>
          <a:p>
            <a:r>
              <a:rPr lang="en-US" dirty="0" smtClean="0"/>
              <a:t>Storage ring ? 		25 MCHF – needs CERN accelerator group support</a:t>
            </a:r>
          </a:p>
          <a:p>
            <a:pPr marL="0" indent="0">
              <a:buNone/>
            </a:pPr>
            <a:endParaRPr lang="en-US" dirty="0" smtClean="0"/>
          </a:p>
          <a:p>
            <a:r>
              <a:rPr lang="en-US" dirty="0" smtClean="0"/>
              <a:t>AGATA ?		600 </a:t>
            </a:r>
            <a:r>
              <a:rPr lang="en-US" dirty="0" err="1" smtClean="0"/>
              <a:t>kCHF</a:t>
            </a:r>
            <a:r>
              <a:rPr lang="en-US" dirty="0" smtClean="0"/>
              <a:t> hardware + 350 </a:t>
            </a:r>
            <a:r>
              <a:rPr lang="en-US" dirty="0" err="1" smtClean="0"/>
              <a:t>kCHF</a:t>
            </a:r>
            <a:r>
              <a:rPr lang="en-US" dirty="0" smtClean="0"/>
              <a:t>/year operation</a:t>
            </a:r>
          </a:p>
        </p:txBody>
      </p:sp>
      <p:sp>
        <p:nvSpPr>
          <p:cNvPr id="4" name="Slide Number Placeholder 3"/>
          <p:cNvSpPr>
            <a:spLocks noGrp="1"/>
          </p:cNvSpPr>
          <p:nvPr>
            <p:ph type="sldNum" sz="quarter" idx="12"/>
          </p:nvPr>
        </p:nvSpPr>
        <p:spPr/>
        <p:txBody>
          <a:bodyPr/>
          <a:lstStyle/>
          <a:p>
            <a:fld id="{DCE4B40A-67BA-4787-801A-16EE65008C21}" type="slidenum">
              <a:rPr lang="en-US" smtClean="0"/>
              <a:pPr/>
              <a:t>14</a:t>
            </a:fld>
            <a:endParaRPr lang="en-US"/>
          </a:p>
        </p:txBody>
      </p:sp>
      <p:sp>
        <p:nvSpPr>
          <p:cNvPr id="5" name="Text Placeholder 4"/>
          <p:cNvSpPr>
            <a:spLocks noGrp="1"/>
          </p:cNvSpPr>
          <p:nvPr>
            <p:ph type="body" sz="quarter" idx="13"/>
          </p:nvPr>
        </p:nvSpPr>
        <p:spPr/>
        <p:txBody>
          <a:bodyPr/>
          <a:lstStyle/>
          <a:p>
            <a:endParaRPr lang="en-US"/>
          </a:p>
        </p:txBody>
      </p:sp>
      <p:sp>
        <p:nvSpPr>
          <p:cNvPr id="6" name="Title 1"/>
          <p:cNvSpPr>
            <a:spLocks noGrp="1"/>
          </p:cNvSpPr>
          <p:nvPr>
            <p:ph type="title"/>
          </p:nvPr>
        </p:nvSpPr>
        <p:spPr>
          <a:xfrm>
            <a:off x="1043608" y="-8"/>
            <a:ext cx="7643192" cy="980736"/>
          </a:xfrm>
        </p:spPr>
        <p:txBody>
          <a:bodyPr/>
          <a:lstStyle/>
          <a:p>
            <a:r>
              <a:rPr lang="en-US" dirty="0" smtClean="0"/>
              <a:t>ISOLDE request 2024-2028</a:t>
            </a:r>
            <a:endParaRPr lang="en-US" dirty="0"/>
          </a:p>
        </p:txBody>
      </p:sp>
      <p:sp>
        <p:nvSpPr>
          <p:cNvPr id="7" name="TextBox 6"/>
          <p:cNvSpPr txBox="1"/>
          <p:nvPr/>
        </p:nvSpPr>
        <p:spPr>
          <a:xfrm>
            <a:off x="1619672" y="4307214"/>
            <a:ext cx="6585457" cy="369332"/>
          </a:xfrm>
          <a:prstGeom prst="rect">
            <a:avLst/>
          </a:prstGeom>
          <a:noFill/>
          <a:ln>
            <a:solidFill>
              <a:schemeClr val="tx1"/>
            </a:solidFill>
          </a:ln>
        </p:spPr>
        <p:txBody>
          <a:bodyPr wrap="none" rtlCol="0">
            <a:spAutoFit/>
          </a:bodyPr>
          <a:lstStyle/>
          <a:p>
            <a:r>
              <a:rPr lang="en-US" dirty="0" smtClean="0"/>
              <a:t>Question: can all of this be combined into an extended ISOLDE hall ?</a:t>
            </a:r>
          </a:p>
        </p:txBody>
      </p:sp>
    </p:spTree>
    <p:extLst>
      <p:ext uri="{BB962C8B-B14F-4D97-AF65-F5344CB8AC3E}">
        <p14:creationId xmlns="" xmlns:p14="http://schemas.microsoft.com/office/powerpoint/2010/main" val="3858521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287" y="271598"/>
            <a:ext cx="5549774" cy="461665"/>
          </a:xfrm>
          <a:prstGeom prst="rect">
            <a:avLst/>
          </a:prstGeom>
          <a:noFill/>
        </p:spPr>
        <p:txBody>
          <a:bodyPr wrap="square" rtlCol="0">
            <a:spAutoFit/>
          </a:bodyPr>
          <a:lstStyle/>
          <a:p>
            <a:r>
              <a:rPr lang="it-IT" sz="2400" b="1" dirty="0" smtClean="0">
                <a:solidFill>
                  <a:schemeClr val="accent5">
                    <a:lumMod val="75000"/>
                  </a:schemeClr>
                </a:solidFill>
              </a:rPr>
              <a:t>SPES </a:t>
            </a:r>
            <a:r>
              <a:rPr lang="it-IT" sz="2400" b="1" dirty="0" err="1" smtClean="0">
                <a:solidFill>
                  <a:schemeClr val="accent5">
                    <a:lumMod val="75000"/>
                  </a:schemeClr>
                </a:solidFill>
              </a:rPr>
              <a:t>towards</a:t>
            </a:r>
            <a:r>
              <a:rPr lang="it-IT" sz="2400" b="1" dirty="0" smtClean="0">
                <a:solidFill>
                  <a:schemeClr val="accent5">
                    <a:lumMod val="75000"/>
                  </a:schemeClr>
                </a:solidFill>
              </a:rPr>
              <a:t> EURISOL Distributed </a:t>
            </a:r>
            <a:r>
              <a:rPr lang="it-IT" sz="2400" b="1" dirty="0" err="1" smtClean="0">
                <a:solidFill>
                  <a:schemeClr val="accent5">
                    <a:lumMod val="75000"/>
                  </a:schemeClr>
                </a:solidFill>
              </a:rPr>
              <a:t>Facility</a:t>
            </a:r>
            <a:endParaRPr lang="it-IT" sz="2400" b="1" dirty="0">
              <a:solidFill>
                <a:schemeClr val="accent5">
                  <a:lumMod val="75000"/>
                </a:schemeClr>
              </a:solidFill>
            </a:endParaRPr>
          </a:p>
        </p:txBody>
      </p:sp>
      <p:grpSp>
        <p:nvGrpSpPr>
          <p:cNvPr id="3" name="Gruppo 4"/>
          <p:cNvGrpSpPr/>
          <p:nvPr/>
        </p:nvGrpSpPr>
        <p:grpSpPr>
          <a:xfrm>
            <a:off x="162962" y="3938243"/>
            <a:ext cx="8836183" cy="2965012"/>
            <a:chOff x="334703" y="1528201"/>
            <a:chExt cx="8601896" cy="3473510"/>
          </a:xfrm>
        </p:grpSpPr>
        <p:grpSp>
          <p:nvGrpSpPr>
            <p:cNvPr id="5" name="Group 1"/>
            <p:cNvGrpSpPr>
              <a:grpSpLocks noChangeAspect="1"/>
            </p:cNvGrpSpPr>
            <p:nvPr/>
          </p:nvGrpSpPr>
          <p:grpSpPr>
            <a:xfrm>
              <a:off x="5147317" y="1528201"/>
              <a:ext cx="3789282" cy="3473510"/>
              <a:chOff x="971600" y="2863000"/>
              <a:chExt cx="4736604" cy="4341887"/>
            </a:xfrm>
          </p:grpSpPr>
          <p:pic>
            <p:nvPicPr>
              <p:cNvPr id="1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971600" y="2863000"/>
                <a:ext cx="4736604" cy="43418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Freeform 26"/>
              <p:cNvSpPr/>
              <p:nvPr/>
            </p:nvSpPr>
            <p:spPr>
              <a:xfrm rot="10800000">
                <a:off x="2752730" y="3485841"/>
                <a:ext cx="1130061" cy="891903"/>
              </a:xfrm>
              <a:custGeom>
                <a:avLst/>
                <a:gdLst>
                  <a:gd name="connsiteX0" fmla="*/ 43133 w 1130061"/>
                  <a:gd name="connsiteY0" fmla="*/ 862642 h 862642"/>
                  <a:gd name="connsiteX1" fmla="*/ 1121434 w 1130061"/>
                  <a:gd name="connsiteY1" fmla="*/ 845389 h 862642"/>
                  <a:gd name="connsiteX2" fmla="*/ 1130061 w 1130061"/>
                  <a:gd name="connsiteY2" fmla="*/ 336430 h 862642"/>
                  <a:gd name="connsiteX3" fmla="*/ 534838 w 1130061"/>
                  <a:gd name="connsiteY3" fmla="*/ 345057 h 862642"/>
                  <a:gd name="connsiteX4" fmla="*/ 552091 w 1130061"/>
                  <a:gd name="connsiteY4" fmla="*/ 69011 h 862642"/>
                  <a:gd name="connsiteX5" fmla="*/ 448574 w 1130061"/>
                  <a:gd name="connsiteY5" fmla="*/ 8627 h 862642"/>
                  <a:gd name="connsiteX6" fmla="*/ 267419 w 1130061"/>
                  <a:gd name="connsiteY6" fmla="*/ 0 h 862642"/>
                  <a:gd name="connsiteX7" fmla="*/ 0 w 1130061"/>
                  <a:gd name="connsiteY7" fmla="*/ 198408 h 862642"/>
                  <a:gd name="connsiteX8" fmla="*/ 17253 w 1130061"/>
                  <a:gd name="connsiteY8" fmla="*/ 810883 h 862642"/>
                  <a:gd name="connsiteX0" fmla="*/ 43133 w 1130061"/>
                  <a:gd name="connsiteY0" fmla="*/ 891903 h 891903"/>
                  <a:gd name="connsiteX1" fmla="*/ 1121434 w 1130061"/>
                  <a:gd name="connsiteY1" fmla="*/ 874650 h 891903"/>
                  <a:gd name="connsiteX2" fmla="*/ 1130061 w 1130061"/>
                  <a:gd name="connsiteY2" fmla="*/ 365691 h 891903"/>
                  <a:gd name="connsiteX3" fmla="*/ 534838 w 1130061"/>
                  <a:gd name="connsiteY3" fmla="*/ 374318 h 891903"/>
                  <a:gd name="connsiteX4" fmla="*/ 552091 w 1130061"/>
                  <a:gd name="connsiteY4" fmla="*/ 98272 h 891903"/>
                  <a:gd name="connsiteX5" fmla="*/ 448574 w 1130061"/>
                  <a:gd name="connsiteY5" fmla="*/ 37888 h 891903"/>
                  <a:gd name="connsiteX6" fmla="*/ 230843 w 1130061"/>
                  <a:gd name="connsiteY6" fmla="*/ 0 h 891903"/>
                  <a:gd name="connsiteX7" fmla="*/ 0 w 1130061"/>
                  <a:gd name="connsiteY7" fmla="*/ 227669 h 891903"/>
                  <a:gd name="connsiteX8" fmla="*/ 17253 w 1130061"/>
                  <a:gd name="connsiteY8" fmla="*/ 840144 h 891903"/>
                  <a:gd name="connsiteX0" fmla="*/ 43133 w 1130061"/>
                  <a:gd name="connsiteY0" fmla="*/ 891903 h 891903"/>
                  <a:gd name="connsiteX1" fmla="*/ 1121434 w 1130061"/>
                  <a:gd name="connsiteY1" fmla="*/ 874650 h 891903"/>
                  <a:gd name="connsiteX2" fmla="*/ 1130061 w 1130061"/>
                  <a:gd name="connsiteY2" fmla="*/ 365691 h 891903"/>
                  <a:gd name="connsiteX3" fmla="*/ 534838 w 1130061"/>
                  <a:gd name="connsiteY3" fmla="*/ 374318 h 891903"/>
                  <a:gd name="connsiteX4" fmla="*/ 552091 w 1130061"/>
                  <a:gd name="connsiteY4" fmla="*/ 98272 h 891903"/>
                  <a:gd name="connsiteX5" fmla="*/ 448574 w 1130061"/>
                  <a:gd name="connsiteY5" fmla="*/ 37888 h 891903"/>
                  <a:gd name="connsiteX6" fmla="*/ 230843 w 1130061"/>
                  <a:gd name="connsiteY6" fmla="*/ 0 h 891903"/>
                  <a:gd name="connsiteX7" fmla="*/ 0 w 1130061"/>
                  <a:gd name="connsiteY7" fmla="*/ 227669 h 891903"/>
                  <a:gd name="connsiteX8" fmla="*/ 17253 w 1130061"/>
                  <a:gd name="connsiteY8" fmla="*/ 840144 h 891903"/>
                  <a:gd name="connsiteX0" fmla="*/ 43133 w 1130061"/>
                  <a:gd name="connsiteY0" fmla="*/ 891903 h 891903"/>
                  <a:gd name="connsiteX1" fmla="*/ 1121434 w 1130061"/>
                  <a:gd name="connsiteY1" fmla="*/ 874650 h 891903"/>
                  <a:gd name="connsiteX2" fmla="*/ 1130061 w 1130061"/>
                  <a:gd name="connsiteY2" fmla="*/ 365691 h 891903"/>
                  <a:gd name="connsiteX3" fmla="*/ 534838 w 1130061"/>
                  <a:gd name="connsiteY3" fmla="*/ 374318 h 891903"/>
                  <a:gd name="connsiteX4" fmla="*/ 552091 w 1130061"/>
                  <a:gd name="connsiteY4" fmla="*/ 98272 h 891903"/>
                  <a:gd name="connsiteX5" fmla="*/ 448574 w 1130061"/>
                  <a:gd name="connsiteY5" fmla="*/ 59834 h 891903"/>
                  <a:gd name="connsiteX6" fmla="*/ 230843 w 1130061"/>
                  <a:gd name="connsiteY6" fmla="*/ 0 h 891903"/>
                  <a:gd name="connsiteX7" fmla="*/ 0 w 1130061"/>
                  <a:gd name="connsiteY7" fmla="*/ 227669 h 891903"/>
                  <a:gd name="connsiteX8" fmla="*/ 17253 w 1130061"/>
                  <a:gd name="connsiteY8" fmla="*/ 840144 h 8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061" h="891903">
                    <a:moveTo>
                      <a:pt x="43133" y="891903"/>
                    </a:moveTo>
                    <a:lnTo>
                      <a:pt x="1121434" y="874650"/>
                    </a:lnTo>
                    <a:lnTo>
                      <a:pt x="1130061" y="365691"/>
                    </a:lnTo>
                    <a:lnTo>
                      <a:pt x="534838" y="374318"/>
                    </a:lnTo>
                    <a:lnTo>
                      <a:pt x="552091" y="98272"/>
                    </a:lnTo>
                    <a:lnTo>
                      <a:pt x="448574" y="59834"/>
                    </a:lnTo>
                    <a:cubicBezTo>
                      <a:pt x="375997" y="47205"/>
                      <a:pt x="303420" y="85781"/>
                      <a:pt x="230843" y="0"/>
                    </a:cubicBezTo>
                    <a:lnTo>
                      <a:pt x="0" y="227669"/>
                    </a:lnTo>
                    <a:lnTo>
                      <a:pt x="17253" y="840144"/>
                    </a:lnTo>
                  </a:path>
                </a:pathLst>
              </a:cu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5"/>
              <p:cNvCxnSpPr/>
              <p:nvPr/>
            </p:nvCxnSpPr>
            <p:spPr>
              <a:xfrm rot="10800000" flipH="1">
                <a:off x="2240088" y="5482848"/>
                <a:ext cx="127822" cy="1620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ttangolo 1"/>
              <p:cNvSpPr/>
              <p:nvPr/>
            </p:nvSpPr>
            <p:spPr>
              <a:xfrm>
                <a:off x="3462622" y="3485841"/>
                <a:ext cx="1792945" cy="3049567"/>
              </a:xfrm>
              <a:custGeom>
                <a:avLst/>
                <a:gdLst>
                  <a:gd name="connsiteX0" fmla="*/ 0 w 1372777"/>
                  <a:gd name="connsiteY0" fmla="*/ 0 h 3049567"/>
                  <a:gd name="connsiteX1" fmla="*/ 1372777 w 1372777"/>
                  <a:gd name="connsiteY1" fmla="*/ 0 h 3049567"/>
                  <a:gd name="connsiteX2" fmla="*/ 1372777 w 1372777"/>
                  <a:gd name="connsiteY2" fmla="*/ 3049567 h 3049567"/>
                  <a:gd name="connsiteX3" fmla="*/ 0 w 1372777"/>
                  <a:gd name="connsiteY3" fmla="*/ 3049567 h 3049567"/>
                  <a:gd name="connsiteX4" fmla="*/ 0 w 1372777"/>
                  <a:gd name="connsiteY4" fmla="*/ 0 h 3049567"/>
                  <a:gd name="connsiteX0" fmla="*/ 315136 w 1687913"/>
                  <a:gd name="connsiteY0" fmla="*/ 0 h 3049567"/>
                  <a:gd name="connsiteX1" fmla="*/ 1687913 w 1687913"/>
                  <a:gd name="connsiteY1" fmla="*/ 0 h 3049567"/>
                  <a:gd name="connsiteX2" fmla="*/ 1687913 w 1687913"/>
                  <a:gd name="connsiteY2" fmla="*/ 3049567 h 3049567"/>
                  <a:gd name="connsiteX3" fmla="*/ 315136 w 1687913"/>
                  <a:gd name="connsiteY3" fmla="*/ 3049567 h 3049567"/>
                  <a:gd name="connsiteX4" fmla="*/ 0 w 1687913"/>
                  <a:gd name="connsiteY4" fmla="*/ 2680399 h 3049567"/>
                  <a:gd name="connsiteX5" fmla="*/ 315136 w 1687913"/>
                  <a:gd name="connsiteY5" fmla="*/ 0 h 3049567"/>
                  <a:gd name="connsiteX0" fmla="*/ 409989 w 1782766"/>
                  <a:gd name="connsiteY0" fmla="*/ 0 h 3049567"/>
                  <a:gd name="connsiteX1" fmla="*/ 1782766 w 1782766"/>
                  <a:gd name="connsiteY1" fmla="*/ 0 h 3049567"/>
                  <a:gd name="connsiteX2" fmla="*/ 1782766 w 1782766"/>
                  <a:gd name="connsiteY2" fmla="*/ 3049567 h 3049567"/>
                  <a:gd name="connsiteX3" fmla="*/ 85 w 1782766"/>
                  <a:gd name="connsiteY3" fmla="*/ 3018036 h 3049567"/>
                  <a:gd name="connsiteX4" fmla="*/ 94853 w 1782766"/>
                  <a:gd name="connsiteY4" fmla="*/ 2680399 h 3049567"/>
                  <a:gd name="connsiteX5" fmla="*/ 409989 w 1782766"/>
                  <a:gd name="connsiteY5" fmla="*/ 0 h 3049567"/>
                  <a:gd name="connsiteX0" fmla="*/ 409989 w 1782766"/>
                  <a:gd name="connsiteY0" fmla="*/ 0 h 3049567"/>
                  <a:gd name="connsiteX1" fmla="*/ 1782766 w 1782766"/>
                  <a:gd name="connsiteY1" fmla="*/ 0 h 3049567"/>
                  <a:gd name="connsiteX2" fmla="*/ 1782766 w 1782766"/>
                  <a:gd name="connsiteY2" fmla="*/ 3049567 h 3049567"/>
                  <a:gd name="connsiteX3" fmla="*/ 85 w 1782766"/>
                  <a:gd name="connsiteY3" fmla="*/ 3042750 h 3049567"/>
                  <a:gd name="connsiteX4" fmla="*/ 94853 w 1782766"/>
                  <a:gd name="connsiteY4" fmla="*/ 2680399 h 3049567"/>
                  <a:gd name="connsiteX5" fmla="*/ 409989 w 1782766"/>
                  <a:gd name="connsiteY5" fmla="*/ 0 h 3049567"/>
                  <a:gd name="connsiteX0" fmla="*/ 451060 w 1823837"/>
                  <a:gd name="connsiteY0" fmla="*/ 0 h 3049567"/>
                  <a:gd name="connsiteX1" fmla="*/ 1823837 w 1823837"/>
                  <a:gd name="connsiteY1" fmla="*/ 0 h 3049567"/>
                  <a:gd name="connsiteX2" fmla="*/ 1823837 w 1823837"/>
                  <a:gd name="connsiteY2" fmla="*/ 3049567 h 3049567"/>
                  <a:gd name="connsiteX3" fmla="*/ 41156 w 1823837"/>
                  <a:gd name="connsiteY3" fmla="*/ 3042750 h 3049567"/>
                  <a:gd name="connsiteX4" fmla="*/ 0 w 1823837"/>
                  <a:gd name="connsiteY4" fmla="*/ 1969885 h 3049567"/>
                  <a:gd name="connsiteX5" fmla="*/ 451060 w 1823837"/>
                  <a:gd name="connsiteY5" fmla="*/ 0 h 3049567"/>
                  <a:gd name="connsiteX0" fmla="*/ 444882 w 1817659"/>
                  <a:gd name="connsiteY0" fmla="*/ 0 h 3049567"/>
                  <a:gd name="connsiteX1" fmla="*/ 1817659 w 1817659"/>
                  <a:gd name="connsiteY1" fmla="*/ 0 h 3049567"/>
                  <a:gd name="connsiteX2" fmla="*/ 1817659 w 1817659"/>
                  <a:gd name="connsiteY2" fmla="*/ 3049567 h 3049567"/>
                  <a:gd name="connsiteX3" fmla="*/ 34978 w 1817659"/>
                  <a:gd name="connsiteY3" fmla="*/ 3042750 h 3049567"/>
                  <a:gd name="connsiteX4" fmla="*/ 0 w 1817659"/>
                  <a:gd name="connsiteY4" fmla="*/ 1963706 h 3049567"/>
                  <a:gd name="connsiteX5" fmla="*/ 444882 w 1817659"/>
                  <a:gd name="connsiteY5" fmla="*/ 0 h 3049567"/>
                  <a:gd name="connsiteX0" fmla="*/ 444882 w 1817659"/>
                  <a:gd name="connsiteY0" fmla="*/ 0 h 3049567"/>
                  <a:gd name="connsiteX1" fmla="*/ 1817659 w 1817659"/>
                  <a:gd name="connsiteY1" fmla="*/ 0 h 3049567"/>
                  <a:gd name="connsiteX2" fmla="*/ 1817659 w 1817659"/>
                  <a:gd name="connsiteY2" fmla="*/ 3049567 h 3049567"/>
                  <a:gd name="connsiteX3" fmla="*/ 34978 w 1817659"/>
                  <a:gd name="connsiteY3" fmla="*/ 3042750 h 3049567"/>
                  <a:gd name="connsiteX4" fmla="*/ 0 w 1817659"/>
                  <a:gd name="connsiteY4" fmla="*/ 1963706 h 3049567"/>
                  <a:gd name="connsiteX5" fmla="*/ 208930 w 1817659"/>
                  <a:gd name="connsiteY5" fmla="*/ 1988421 h 3049567"/>
                  <a:gd name="connsiteX6" fmla="*/ 444882 w 1817659"/>
                  <a:gd name="connsiteY6"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420168 w 1792945"/>
                  <a:gd name="connsiteY6"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412816 w 1792945"/>
                  <a:gd name="connsiteY6" fmla="*/ 666248 h 3049567"/>
                  <a:gd name="connsiteX7" fmla="*/ 420168 w 1792945"/>
                  <a:gd name="connsiteY7"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66827 w 1792945"/>
                  <a:gd name="connsiteY6" fmla="*/ 999880 h 3049567"/>
                  <a:gd name="connsiteX7" fmla="*/ 412816 w 1792945"/>
                  <a:gd name="connsiteY7" fmla="*/ 666248 h 3049567"/>
                  <a:gd name="connsiteX8" fmla="*/ 420168 w 1792945"/>
                  <a:gd name="connsiteY8"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66827 w 1792945"/>
                  <a:gd name="connsiteY6" fmla="*/ 999880 h 3049567"/>
                  <a:gd name="connsiteX7" fmla="*/ 412816 w 1792945"/>
                  <a:gd name="connsiteY7" fmla="*/ 666248 h 3049567"/>
                  <a:gd name="connsiteX8" fmla="*/ 420168 w 1792945"/>
                  <a:gd name="connsiteY8"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66827 w 1792945"/>
                  <a:gd name="connsiteY6" fmla="*/ 999880 h 3049567"/>
                  <a:gd name="connsiteX7" fmla="*/ 412816 w 1792945"/>
                  <a:gd name="connsiteY7" fmla="*/ 666248 h 3049567"/>
                  <a:gd name="connsiteX8" fmla="*/ 420168 w 1792945"/>
                  <a:gd name="connsiteY8"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66827 w 1792945"/>
                  <a:gd name="connsiteY6" fmla="*/ 999880 h 3049567"/>
                  <a:gd name="connsiteX7" fmla="*/ 412816 w 1792945"/>
                  <a:gd name="connsiteY7" fmla="*/ 666248 h 3049567"/>
                  <a:gd name="connsiteX8" fmla="*/ 420168 w 1792945"/>
                  <a:gd name="connsiteY8"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66827 w 1792945"/>
                  <a:gd name="connsiteY6" fmla="*/ 999880 h 3049567"/>
                  <a:gd name="connsiteX7" fmla="*/ 412816 w 1792945"/>
                  <a:gd name="connsiteY7" fmla="*/ 666248 h 3049567"/>
                  <a:gd name="connsiteX8" fmla="*/ 420168 w 1792945"/>
                  <a:gd name="connsiteY8"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184216 w 1792945"/>
                  <a:gd name="connsiteY6" fmla="*/ 1141983 h 3049567"/>
                  <a:gd name="connsiteX7" fmla="*/ 66827 w 1792945"/>
                  <a:gd name="connsiteY7" fmla="*/ 999880 h 3049567"/>
                  <a:gd name="connsiteX8" fmla="*/ 412816 w 1792945"/>
                  <a:gd name="connsiteY8" fmla="*/ 666248 h 3049567"/>
                  <a:gd name="connsiteX9" fmla="*/ 420168 w 1792945"/>
                  <a:gd name="connsiteY9"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184216 w 1792945"/>
                  <a:gd name="connsiteY6" fmla="*/ 1141983 h 3049567"/>
                  <a:gd name="connsiteX7" fmla="*/ 66827 w 1792945"/>
                  <a:gd name="connsiteY7" fmla="*/ 999880 h 3049567"/>
                  <a:gd name="connsiteX8" fmla="*/ 412816 w 1792945"/>
                  <a:gd name="connsiteY8" fmla="*/ 666248 h 3049567"/>
                  <a:gd name="connsiteX9" fmla="*/ 420168 w 1792945"/>
                  <a:gd name="connsiteY9" fmla="*/ 0 h 3049567"/>
                  <a:gd name="connsiteX0" fmla="*/ 420168 w 1792945"/>
                  <a:gd name="connsiteY0" fmla="*/ 0 h 3049567"/>
                  <a:gd name="connsiteX1" fmla="*/ 1792945 w 1792945"/>
                  <a:gd name="connsiteY1" fmla="*/ 0 h 3049567"/>
                  <a:gd name="connsiteX2" fmla="*/ 1792945 w 1792945"/>
                  <a:gd name="connsiteY2" fmla="*/ 3049567 h 3049567"/>
                  <a:gd name="connsiteX3" fmla="*/ 10264 w 1792945"/>
                  <a:gd name="connsiteY3" fmla="*/ 3042750 h 3049567"/>
                  <a:gd name="connsiteX4" fmla="*/ 0 w 1792945"/>
                  <a:gd name="connsiteY4" fmla="*/ 2155236 h 3049567"/>
                  <a:gd name="connsiteX5" fmla="*/ 184216 w 1792945"/>
                  <a:gd name="connsiteY5" fmla="*/ 1988421 h 3049567"/>
                  <a:gd name="connsiteX6" fmla="*/ 184216 w 1792945"/>
                  <a:gd name="connsiteY6" fmla="*/ 1141983 h 3049567"/>
                  <a:gd name="connsiteX7" fmla="*/ 66827 w 1792945"/>
                  <a:gd name="connsiteY7" fmla="*/ 999880 h 3049567"/>
                  <a:gd name="connsiteX8" fmla="*/ 412816 w 1792945"/>
                  <a:gd name="connsiteY8" fmla="*/ 666248 h 3049567"/>
                  <a:gd name="connsiteX9" fmla="*/ 420168 w 1792945"/>
                  <a:gd name="connsiteY9" fmla="*/ 0 h 30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2945" h="3049567">
                    <a:moveTo>
                      <a:pt x="420168" y="0"/>
                    </a:moveTo>
                    <a:lnTo>
                      <a:pt x="1792945" y="0"/>
                    </a:lnTo>
                    <a:lnTo>
                      <a:pt x="1792945" y="3049567"/>
                    </a:lnTo>
                    <a:lnTo>
                      <a:pt x="10264" y="3042750"/>
                    </a:lnTo>
                    <a:cubicBezTo>
                      <a:pt x="6819" y="2870646"/>
                      <a:pt x="3445" y="2327340"/>
                      <a:pt x="0" y="2155236"/>
                    </a:cubicBezTo>
                    <a:cubicBezTo>
                      <a:pt x="9919" y="2095512"/>
                      <a:pt x="174297" y="2048145"/>
                      <a:pt x="184216" y="1988421"/>
                    </a:cubicBezTo>
                    <a:cubicBezTo>
                      <a:pt x="198443" y="1847348"/>
                      <a:pt x="203781" y="1306740"/>
                      <a:pt x="184216" y="1141983"/>
                    </a:cubicBezTo>
                    <a:cubicBezTo>
                      <a:pt x="152294" y="1076080"/>
                      <a:pt x="166710" y="1100794"/>
                      <a:pt x="66827" y="999880"/>
                    </a:cubicBezTo>
                    <a:cubicBezTo>
                      <a:pt x="234673" y="847481"/>
                      <a:pt x="279786" y="780379"/>
                      <a:pt x="412816" y="666248"/>
                    </a:cubicBezTo>
                    <a:cubicBezTo>
                      <a:pt x="415267" y="444165"/>
                      <a:pt x="417717" y="222083"/>
                      <a:pt x="420168" y="0"/>
                    </a:cubicBezTo>
                    <a:close/>
                  </a:path>
                </a:pathLst>
              </a:custGeom>
              <a:solidFill>
                <a:srgbClr val="CC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4"/>
              <p:cNvSpPr/>
              <p:nvPr/>
            </p:nvSpPr>
            <p:spPr>
              <a:xfrm>
                <a:off x="4364985" y="4457240"/>
                <a:ext cx="530543" cy="520163"/>
              </a:xfrm>
              <a:prstGeom prst="ellipse">
                <a:avLst/>
              </a:prstGeom>
              <a:blipFill rotWithShape="1">
                <a:blip r:embed="rId3"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l 74"/>
              <p:cNvSpPr/>
              <p:nvPr/>
            </p:nvSpPr>
            <p:spPr>
              <a:xfrm>
                <a:off x="3226345" y="3582428"/>
                <a:ext cx="472554" cy="472554"/>
              </a:xfrm>
              <a:prstGeom prst="ellipse">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Rettangolo 3"/>
              <p:cNvSpPr/>
              <p:nvPr/>
            </p:nvSpPr>
            <p:spPr>
              <a:xfrm>
                <a:off x="2159224" y="4159144"/>
                <a:ext cx="593505" cy="504056"/>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effectLst>
                      <a:outerShdw blurRad="38100" dist="38100" dir="2700000" algn="tl">
                        <a:srgbClr val="000000">
                          <a:alpha val="43137"/>
                        </a:srgbClr>
                      </a:outerShdw>
                    </a:effectLst>
                  </a:rPr>
                  <a:t>ISOL1</a:t>
                </a:r>
                <a:endParaRPr lang="en-US" sz="900" b="1" dirty="0">
                  <a:effectLst>
                    <a:outerShdw blurRad="38100" dist="38100" dir="2700000" algn="tl">
                      <a:srgbClr val="000000">
                        <a:alpha val="43137"/>
                      </a:srgbClr>
                    </a:outerShdw>
                  </a:effectLst>
                </a:endParaRPr>
              </a:p>
            </p:txBody>
          </p:sp>
          <p:sp>
            <p:nvSpPr>
              <p:cNvPr id="18" name="Rettangolo 22"/>
              <p:cNvSpPr/>
              <p:nvPr/>
            </p:nvSpPr>
            <p:spPr>
              <a:xfrm>
                <a:off x="2177390" y="5311272"/>
                <a:ext cx="593505" cy="504056"/>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effectLst>
                      <a:outerShdw blurRad="38100" dist="38100" dir="2700000" algn="tl">
                        <a:srgbClr val="000000">
                          <a:alpha val="43137"/>
                        </a:srgbClr>
                      </a:outerShdw>
                    </a:effectLst>
                  </a:rPr>
                  <a:t>ISOL2</a:t>
                </a:r>
              </a:p>
            </p:txBody>
          </p:sp>
          <p:sp>
            <p:nvSpPr>
              <p:cNvPr id="19" name="Rettangolo 23"/>
              <p:cNvSpPr/>
              <p:nvPr/>
            </p:nvSpPr>
            <p:spPr>
              <a:xfrm>
                <a:off x="2455976" y="4527006"/>
                <a:ext cx="45719" cy="504056"/>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effectLst>
                    <a:outerShdw blurRad="38100" dist="38100" dir="2700000" algn="tl">
                      <a:srgbClr val="000000">
                        <a:alpha val="43137"/>
                      </a:srgbClr>
                    </a:outerShdw>
                  </a:effectLst>
                </a:endParaRPr>
              </a:p>
            </p:txBody>
          </p:sp>
          <p:sp>
            <p:nvSpPr>
              <p:cNvPr id="20" name="Rettangolo 24"/>
              <p:cNvSpPr/>
              <p:nvPr/>
            </p:nvSpPr>
            <p:spPr>
              <a:xfrm rot="16200000">
                <a:off x="2234583" y="4784357"/>
                <a:ext cx="45719" cy="432047"/>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effectLst>
                    <a:outerShdw blurRad="38100" dist="38100" dir="2700000" algn="tl">
                      <a:srgbClr val="000000">
                        <a:alpha val="43137"/>
                      </a:srgbClr>
                    </a:outerShdw>
                  </a:effectLst>
                </a:endParaRPr>
              </a:p>
            </p:txBody>
          </p:sp>
          <p:sp>
            <p:nvSpPr>
              <p:cNvPr id="21" name="Rettangolo 25"/>
              <p:cNvSpPr/>
              <p:nvPr/>
            </p:nvSpPr>
            <p:spPr>
              <a:xfrm>
                <a:off x="2446832" y="4977403"/>
                <a:ext cx="45719" cy="504056"/>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effectLst>
                    <a:outerShdw blurRad="38100" dist="38100" dir="2700000" algn="tl">
                      <a:srgbClr val="000000">
                        <a:alpha val="43137"/>
                      </a:srgbClr>
                    </a:outerShdw>
                  </a:effectLst>
                </a:endParaRPr>
              </a:p>
            </p:txBody>
          </p:sp>
          <p:sp>
            <p:nvSpPr>
              <p:cNvPr id="22" name="Rettangolo 26"/>
              <p:cNvSpPr/>
              <p:nvPr/>
            </p:nvSpPr>
            <p:spPr>
              <a:xfrm>
                <a:off x="1511152" y="4754024"/>
                <a:ext cx="530266" cy="1709376"/>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effectLst>
                      <a:outerShdw blurRad="38100" dist="38100" dir="2700000" algn="tl">
                        <a:srgbClr val="000000">
                          <a:alpha val="43137"/>
                        </a:srgbClr>
                      </a:outerShdw>
                    </a:effectLst>
                  </a:rPr>
                  <a:t>Low Energy area</a:t>
                </a:r>
                <a:endParaRPr lang="en-US" sz="900" b="1" dirty="0">
                  <a:effectLst>
                    <a:outerShdw blurRad="38100" dist="38100" dir="2700000" algn="tl">
                      <a:srgbClr val="000000">
                        <a:alpha val="43137"/>
                      </a:srgbClr>
                    </a:outerShdw>
                  </a:effectLst>
                </a:endParaRPr>
              </a:p>
            </p:txBody>
          </p:sp>
          <p:sp>
            <p:nvSpPr>
              <p:cNvPr id="23" name="Rettangolo 27"/>
              <p:cNvSpPr/>
              <p:nvPr/>
            </p:nvSpPr>
            <p:spPr>
              <a:xfrm>
                <a:off x="1414271" y="3818705"/>
                <a:ext cx="642999" cy="844495"/>
              </a:xfrm>
              <a:prstGeom prst="rect">
                <a:avLst/>
              </a:prstGeom>
              <a:solidFill>
                <a:srgbClr val="0070C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effectLst>
                      <a:outerShdw blurRad="38100" dist="38100" dir="2700000" algn="tl">
                        <a:srgbClr val="000000">
                          <a:alpha val="43137"/>
                        </a:srgbClr>
                      </a:outerShdw>
                    </a:effectLst>
                  </a:rPr>
                  <a:t>HRMS</a:t>
                </a:r>
                <a:endParaRPr lang="en-US" sz="900" b="1" dirty="0">
                  <a:effectLst>
                    <a:outerShdw blurRad="38100" dist="38100" dir="2700000" algn="tl">
                      <a:srgbClr val="000000">
                        <a:alpha val="43137"/>
                      </a:srgbClr>
                    </a:outerShdw>
                  </a:effectLst>
                </a:endParaRPr>
              </a:p>
            </p:txBody>
          </p:sp>
        </p:grpSp>
        <p:pic>
          <p:nvPicPr>
            <p:cNvPr id="7" name="Picture 6"/>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3354" r="25996"/>
            <a:stretch/>
          </p:blipFill>
          <p:spPr bwMode="auto">
            <a:xfrm>
              <a:off x="334703" y="1616972"/>
              <a:ext cx="4997139" cy="2710715"/>
            </a:xfrm>
            <a:prstGeom prst="rect">
              <a:avLst/>
            </a:prstGeom>
            <a:solidFill>
              <a:srgbClr val="FFFFFF">
                <a:alpha val="69804"/>
              </a:srgbClr>
            </a:solidFill>
            <a:ln>
              <a:noFill/>
            </a:ln>
          </p:spPr>
        </p:pic>
        <p:sp>
          <p:nvSpPr>
            <p:cNvPr id="8" name="CasellaDiTesto 7"/>
            <p:cNvSpPr txBox="1"/>
            <p:nvPr/>
          </p:nvSpPr>
          <p:spPr>
            <a:xfrm flipH="1">
              <a:off x="6660000" y="3264956"/>
              <a:ext cx="1310094" cy="396616"/>
            </a:xfrm>
            <a:prstGeom prst="rect">
              <a:avLst/>
            </a:prstGeom>
            <a:solidFill>
              <a:srgbClr val="F79646"/>
            </a:solidFill>
          </p:spPr>
          <p:txBody>
            <a:bodyPr wrap="square" rtlCol="0">
              <a:spAutoFit/>
            </a:bodyPr>
            <a:lstStyle/>
            <a:p>
              <a:r>
                <a:rPr lang="it-IT" sz="1600" b="1" dirty="0" smtClean="0"/>
                <a:t>CYCLOTRON</a:t>
              </a:r>
              <a:endParaRPr lang="it-IT" sz="1600" b="1" dirty="0"/>
            </a:p>
          </p:txBody>
        </p:sp>
        <p:sp>
          <p:nvSpPr>
            <p:cNvPr id="9" name="Rettangolo 27"/>
            <p:cNvSpPr/>
            <p:nvPr/>
          </p:nvSpPr>
          <p:spPr>
            <a:xfrm>
              <a:off x="3085482" y="2446639"/>
              <a:ext cx="2439017" cy="544702"/>
            </a:xfrm>
            <a:prstGeom prst="rect">
              <a:avLst/>
            </a:prstGeom>
            <a:solidFill>
              <a:srgbClr val="0070C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effectLst>
                    <a:outerShdw blurRad="38100" dist="38100" dir="2700000" algn="tl">
                      <a:srgbClr val="000000">
                        <a:alpha val="43137"/>
                      </a:srgbClr>
                    </a:outerShdw>
                  </a:effectLst>
                </a:rPr>
                <a:t>RIB transfer and selection</a:t>
              </a:r>
              <a:endParaRPr lang="en-US" sz="1200" dirty="0">
                <a:effectLst>
                  <a:outerShdw blurRad="38100" dist="38100" dir="2700000" algn="tl">
                    <a:srgbClr val="000000">
                      <a:alpha val="43137"/>
                    </a:srgbClr>
                  </a:outerShdw>
                </a:effectLst>
              </a:endParaRPr>
            </a:p>
          </p:txBody>
        </p:sp>
        <p:sp>
          <p:nvSpPr>
            <p:cNvPr id="10" name="Rettangolo 9"/>
            <p:cNvSpPr/>
            <p:nvPr/>
          </p:nvSpPr>
          <p:spPr>
            <a:xfrm>
              <a:off x="334703" y="2251750"/>
              <a:ext cx="2747121" cy="768264"/>
            </a:xfrm>
            <a:prstGeom prst="rect">
              <a:avLst/>
            </a:prstGeom>
            <a:solidFill>
              <a:schemeClr val="accent4">
                <a:lumMod val="7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smtClean="0"/>
                <a:t>Reacceleration</a:t>
              </a:r>
              <a:r>
                <a:rPr lang="it-IT" sz="1400" dirty="0" smtClean="0"/>
                <a:t> </a:t>
              </a:r>
              <a:endParaRPr lang="it-IT" sz="1400" dirty="0"/>
            </a:p>
          </p:txBody>
        </p:sp>
      </p:grpSp>
      <p:sp>
        <p:nvSpPr>
          <p:cNvPr id="4" name="CasellaDiTesto 3"/>
          <p:cNvSpPr txBox="1"/>
          <p:nvPr/>
        </p:nvSpPr>
        <p:spPr>
          <a:xfrm>
            <a:off x="1138335" y="748076"/>
            <a:ext cx="6209586" cy="646331"/>
          </a:xfrm>
          <a:prstGeom prst="rect">
            <a:avLst/>
          </a:prstGeom>
          <a:noFill/>
        </p:spPr>
        <p:txBody>
          <a:bodyPr wrap="square" rtlCol="0">
            <a:spAutoFit/>
          </a:bodyPr>
          <a:lstStyle/>
          <a:p>
            <a:r>
              <a:rPr lang="it-IT" dirty="0" err="1">
                <a:solidFill>
                  <a:schemeClr val="accent5">
                    <a:lumMod val="75000"/>
                  </a:schemeClr>
                </a:solidFill>
              </a:rPr>
              <a:t>Principal</a:t>
            </a:r>
            <a:r>
              <a:rPr lang="it-IT" dirty="0">
                <a:solidFill>
                  <a:schemeClr val="accent5">
                    <a:lumMod val="75000"/>
                  </a:schemeClr>
                </a:solidFill>
              </a:rPr>
              <a:t> </a:t>
            </a:r>
            <a:r>
              <a:rPr lang="it-IT" dirty="0" err="1">
                <a:solidFill>
                  <a:schemeClr val="accent5">
                    <a:lumMod val="75000"/>
                  </a:schemeClr>
                </a:solidFill>
              </a:rPr>
              <a:t>improvements</a:t>
            </a:r>
            <a:r>
              <a:rPr lang="it-IT" dirty="0">
                <a:solidFill>
                  <a:schemeClr val="accent5">
                    <a:lumMod val="75000"/>
                  </a:schemeClr>
                </a:solidFill>
              </a:rPr>
              <a:t> of the SPES </a:t>
            </a:r>
            <a:r>
              <a:rPr lang="it-IT" dirty="0" err="1">
                <a:solidFill>
                  <a:schemeClr val="accent5">
                    <a:lumMod val="75000"/>
                  </a:schemeClr>
                </a:solidFill>
              </a:rPr>
              <a:t>facility</a:t>
            </a:r>
            <a:r>
              <a:rPr lang="it-IT" dirty="0">
                <a:solidFill>
                  <a:schemeClr val="accent5">
                    <a:lumMod val="75000"/>
                  </a:schemeClr>
                </a:solidFill>
              </a:rPr>
              <a:t> </a:t>
            </a:r>
            <a:r>
              <a:rPr lang="it-IT" dirty="0" err="1">
                <a:solidFill>
                  <a:schemeClr val="accent5">
                    <a:lumMod val="75000"/>
                  </a:schemeClr>
                </a:solidFill>
              </a:rPr>
              <a:t>towards</a:t>
            </a:r>
            <a:r>
              <a:rPr lang="it-IT" dirty="0">
                <a:solidFill>
                  <a:schemeClr val="accent5">
                    <a:lumMod val="75000"/>
                  </a:schemeClr>
                </a:solidFill>
              </a:rPr>
              <a:t> </a:t>
            </a:r>
            <a:r>
              <a:rPr lang="it-IT" dirty="0" err="1">
                <a:solidFill>
                  <a:schemeClr val="accent5">
                    <a:lumMod val="75000"/>
                  </a:schemeClr>
                </a:solidFill>
              </a:rPr>
              <a:t>Eurisol</a:t>
            </a:r>
            <a:r>
              <a:rPr lang="it-IT" dirty="0">
                <a:solidFill>
                  <a:schemeClr val="accent5">
                    <a:lumMod val="75000"/>
                  </a:schemeClr>
                </a:solidFill>
              </a:rPr>
              <a:t> – DF:</a:t>
            </a:r>
          </a:p>
          <a:p>
            <a:endParaRPr lang="it-IT" dirty="0"/>
          </a:p>
        </p:txBody>
      </p:sp>
      <p:sp>
        <p:nvSpPr>
          <p:cNvPr id="25" name="CasellaDiTesto 24"/>
          <p:cNvSpPr txBox="1"/>
          <p:nvPr/>
        </p:nvSpPr>
        <p:spPr>
          <a:xfrm>
            <a:off x="965717" y="2704817"/>
            <a:ext cx="7031645" cy="923330"/>
          </a:xfrm>
          <a:prstGeom prst="rect">
            <a:avLst/>
          </a:prstGeom>
          <a:solidFill>
            <a:srgbClr val="D0AE45"/>
          </a:solidFill>
        </p:spPr>
        <p:txBody>
          <a:bodyPr wrap="square" rtlCol="0">
            <a:spAutoFit/>
          </a:bodyPr>
          <a:lstStyle/>
          <a:p>
            <a:pPr marL="285750" indent="-285750">
              <a:buFont typeface="Arial" panose="020B0604020202020204" pitchFamily="34" charset="0"/>
              <a:buChar char="•"/>
            </a:pPr>
            <a:r>
              <a:rPr lang="it-IT" b="1" dirty="0" err="1" smtClean="0">
                <a:solidFill>
                  <a:srgbClr val="002060"/>
                </a:solidFill>
              </a:rPr>
              <a:t>Reaccelerated</a:t>
            </a:r>
            <a:r>
              <a:rPr lang="it-IT" b="1" dirty="0" smtClean="0">
                <a:solidFill>
                  <a:srgbClr val="002060"/>
                </a:solidFill>
              </a:rPr>
              <a:t> </a:t>
            </a:r>
            <a:r>
              <a:rPr lang="it-IT" b="1" dirty="0" err="1" smtClean="0">
                <a:solidFill>
                  <a:srgbClr val="002060"/>
                </a:solidFill>
              </a:rPr>
              <a:t>beam</a:t>
            </a:r>
            <a:r>
              <a:rPr lang="it-IT" b="1" dirty="0" smtClean="0">
                <a:solidFill>
                  <a:srgbClr val="002060"/>
                </a:solidFill>
              </a:rPr>
              <a:t> </a:t>
            </a:r>
            <a:r>
              <a:rPr lang="it-IT" b="1" dirty="0" err="1" smtClean="0">
                <a:solidFill>
                  <a:srgbClr val="002060"/>
                </a:solidFill>
              </a:rPr>
              <a:t>energy</a:t>
            </a:r>
            <a:r>
              <a:rPr lang="it-IT" b="1" dirty="0" smtClean="0">
                <a:solidFill>
                  <a:srgbClr val="002060"/>
                </a:solidFill>
              </a:rPr>
              <a:t>  - upgrade 2024-2030</a:t>
            </a:r>
          </a:p>
          <a:p>
            <a:r>
              <a:rPr lang="it-IT" dirty="0" smtClean="0">
                <a:solidFill>
                  <a:srgbClr val="002060"/>
                </a:solidFill>
              </a:rPr>
              <a:t>      (new </a:t>
            </a:r>
            <a:r>
              <a:rPr lang="it-IT" dirty="0" err="1" smtClean="0">
                <a:solidFill>
                  <a:srgbClr val="002060"/>
                </a:solidFill>
              </a:rPr>
              <a:t>cavities</a:t>
            </a:r>
            <a:r>
              <a:rPr lang="it-IT" dirty="0" smtClean="0">
                <a:solidFill>
                  <a:srgbClr val="002060"/>
                </a:solidFill>
              </a:rPr>
              <a:t> for ALPI + new EBIS </a:t>
            </a:r>
            <a:r>
              <a:rPr lang="it-IT" dirty="0" err="1" smtClean="0">
                <a:solidFill>
                  <a:srgbClr val="002060"/>
                </a:solidFill>
              </a:rPr>
              <a:t>Charge</a:t>
            </a:r>
            <a:r>
              <a:rPr lang="it-IT" dirty="0" smtClean="0">
                <a:solidFill>
                  <a:srgbClr val="002060"/>
                </a:solidFill>
              </a:rPr>
              <a:t> </a:t>
            </a:r>
            <a:r>
              <a:rPr lang="it-IT" dirty="0" err="1" smtClean="0">
                <a:solidFill>
                  <a:srgbClr val="002060"/>
                </a:solidFill>
              </a:rPr>
              <a:t>Breeder</a:t>
            </a:r>
            <a:r>
              <a:rPr lang="it-IT" dirty="0" smtClean="0">
                <a:solidFill>
                  <a:srgbClr val="002060"/>
                </a:solidFill>
              </a:rPr>
              <a:t>)</a:t>
            </a:r>
          </a:p>
          <a:p>
            <a:r>
              <a:rPr lang="it-IT" dirty="0" smtClean="0">
                <a:solidFill>
                  <a:srgbClr val="002060"/>
                </a:solidFill>
              </a:rPr>
              <a:t>  	</a:t>
            </a:r>
            <a:r>
              <a:rPr lang="it-IT" b="1" u="sng" dirty="0" smtClean="0">
                <a:solidFill>
                  <a:srgbClr val="002060"/>
                </a:solidFill>
              </a:rPr>
              <a:t>Energy Upgrade</a:t>
            </a:r>
            <a:endParaRPr lang="it-IT" b="1" u="sng" dirty="0">
              <a:solidFill>
                <a:srgbClr val="002060"/>
              </a:solidFill>
            </a:endParaRPr>
          </a:p>
        </p:txBody>
      </p:sp>
      <p:sp>
        <p:nvSpPr>
          <p:cNvPr id="26" name="CasellaDiTesto 25"/>
          <p:cNvSpPr txBox="1"/>
          <p:nvPr/>
        </p:nvSpPr>
        <p:spPr>
          <a:xfrm>
            <a:off x="947055" y="1990677"/>
            <a:ext cx="7031645" cy="646331"/>
          </a:xfrm>
          <a:prstGeom prst="rect">
            <a:avLst/>
          </a:prstGeom>
          <a:solidFill>
            <a:srgbClr val="7FD7A7"/>
          </a:solidFill>
        </p:spPr>
        <p:txBody>
          <a:bodyPr wrap="square" rtlCol="0">
            <a:spAutoFit/>
          </a:bodyPr>
          <a:lstStyle/>
          <a:p>
            <a:pPr marL="285750" indent="-285750">
              <a:buFont typeface="Arial" panose="020B0604020202020204" pitchFamily="34" charset="0"/>
              <a:buChar char="•"/>
            </a:pPr>
            <a:r>
              <a:rPr lang="it-IT" b="1" dirty="0" smtClean="0"/>
              <a:t>Second ISOL bunker  and  new  target – upgrade 2024-2030 </a:t>
            </a:r>
          </a:p>
          <a:p>
            <a:r>
              <a:rPr lang="it-IT" b="1" dirty="0" smtClean="0"/>
              <a:t>	</a:t>
            </a:r>
            <a:r>
              <a:rPr lang="it-IT" b="1" u="sng" dirty="0" err="1" smtClean="0"/>
              <a:t>Intensity</a:t>
            </a:r>
            <a:r>
              <a:rPr lang="it-IT" b="1" u="sng" dirty="0" smtClean="0"/>
              <a:t> Upgrade</a:t>
            </a:r>
          </a:p>
        </p:txBody>
      </p:sp>
      <p:sp>
        <p:nvSpPr>
          <p:cNvPr id="27" name="CasellaDiTesto 26"/>
          <p:cNvSpPr txBox="1"/>
          <p:nvPr/>
        </p:nvSpPr>
        <p:spPr>
          <a:xfrm>
            <a:off x="937725" y="1204322"/>
            <a:ext cx="7031644" cy="646331"/>
          </a:xfrm>
          <a:prstGeom prst="rect">
            <a:avLst/>
          </a:prstGeom>
          <a:solidFill>
            <a:srgbClr val="7FB7DF"/>
          </a:solidFill>
        </p:spPr>
        <p:txBody>
          <a:bodyPr wrap="square" rtlCol="0">
            <a:spAutoFit/>
          </a:bodyPr>
          <a:lstStyle/>
          <a:p>
            <a:pPr marL="285750" indent="-285750">
              <a:buFont typeface="Arial" panose="020B0604020202020204" pitchFamily="34" charset="0"/>
              <a:buChar char="•"/>
            </a:pPr>
            <a:r>
              <a:rPr lang="it-IT" b="1" dirty="0">
                <a:solidFill>
                  <a:srgbClr val="002060"/>
                </a:solidFill>
              </a:rPr>
              <a:t>High </a:t>
            </a:r>
            <a:r>
              <a:rPr lang="it-IT" b="1" dirty="0" err="1" smtClean="0">
                <a:solidFill>
                  <a:srgbClr val="002060"/>
                </a:solidFill>
              </a:rPr>
              <a:t>Resolution</a:t>
            </a:r>
            <a:r>
              <a:rPr lang="it-IT" b="1" dirty="0" smtClean="0">
                <a:solidFill>
                  <a:srgbClr val="002060"/>
                </a:solidFill>
              </a:rPr>
              <a:t> Mass </a:t>
            </a:r>
            <a:r>
              <a:rPr lang="it-IT" b="1" dirty="0" err="1" smtClean="0">
                <a:solidFill>
                  <a:srgbClr val="002060"/>
                </a:solidFill>
              </a:rPr>
              <a:t>Separation</a:t>
            </a:r>
            <a:r>
              <a:rPr lang="it-IT" b="1" dirty="0" smtClean="0">
                <a:solidFill>
                  <a:srgbClr val="002060"/>
                </a:solidFill>
              </a:rPr>
              <a:t> </a:t>
            </a:r>
            <a:r>
              <a:rPr lang="it-IT" b="1" dirty="0">
                <a:solidFill>
                  <a:srgbClr val="002060"/>
                </a:solidFill>
              </a:rPr>
              <a:t>up to 1/20000 – upgrade </a:t>
            </a:r>
            <a:r>
              <a:rPr lang="it-IT" b="1" dirty="0" smtClean="0">
                <a:solidFill>
                  <a:srgbClr val="002060"/>
                </a:solidFill>
              </a:rPr>
              <a:t>2021-2023</a:t>
            </a:r>
          </a:p>
          <a:p>
            <a:r>
              <a:rPr lang="it-IT" b="1" dirty="0" smtClean="0">
                <a:solidFill>
                  <a:srgbClr val="002060"/>
                </a:solidFill>
              </a:rPr>
              <a:t>	</a:t>
            </a:r>
            <a:r>
              <a:rPr lang="it-IT" b="1" u="sng" dirty="0" err="1" smtClean="0">
                <a:solidFill>
                  <a:srgbClr val="002060"/>
                </a:solidFill>
              </a:rPr>
              <a:t>Purity</a:t>
            </a:r>
            <a:r>
              <a:rPr lang="it-IT" b="1" u="sng" dirty="0" smtClean="0">
                <a:solidFill>
                  <a:srgbClr val="002060"/>
                </a:solidFill>
              </a:rPr>
              <a:t> Upgrade </a:t>
            </a:r>
            <a:endParaRPr lang="it-IT" b="1" u="sng" dirty="0">
              <a:solidFill>
                <a:srgbClr val="002060"/>
              </a:solidFill>
            </a:endParaRPr>
          </a:p>
        </p:txBody>
      </p:sp>
    </p:spTree>
    <p:extLst>
      <p:ext uri="{BB962C8B-B14F-4D97-AF65-F5344CB8AC3E}">
        <p14:creationId xmlns="" xmlns:p14="http://schemas.microsoft.com/office/powerpoint/2010/main" val="3514928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44693" y="308075"/>
            <a:ext cx="5218623" cy="369332"/>
          </a:xfrm>
          <a:prstGeom prst="rect">
            <a:avLst/>
          </a:prstGeom>
          <a:solidFill>
            <a:srgbClr val="7FB7DF"/>
          </a:solidFill>
        </p:spPr>
        <p:txBody>
          <a:bodyPr wrap="square" rtlCol="0">
            <a:spAutoFit/>
          </a:bodyPr>
          <a:lstStyle/>
          <a:p>
            <a:r>
              <a:rPr lang="it-IT" b="1" dirty="0" smtClean="0">
                <a:solidFill>
                  <a:srgbClr val="002060"/>
                </a:solidFill>
              </a:rPr>
              <a:t>HRMS </a:t>
            </a:r>
            <a:r>
              <a:rPr lang="it-IT" b="1" dirty="0">
                <a:solidFill>
                  <a:srgbClr val="002060"/>
                </a:solidFill>
              </a:rPr>
              <a:t>up to 1/20000 – </a:t>
            </a:r>
            <a:r>
              <a:rPr lang="it-IT" b="1" dirty="0" err="1" smtClean="0">
                <a:solidFill>
                  <a:srgbClr val="002060"/>
                </a:solidFill>
              </a:rPr>
              <a:t>Purity</a:t>
            </a:r>
            <a:r>
              <a:rPr lang="it-IT" b="1" dirty="0" smtClean="0">
                <a:solidFill>
                  <a:srgbClr val="002060"/>
                </a:solidFill>
              </a:rPr>
              <a:t> upgrade 2021-2023</a:t>
            </a:r>
          </a:p>
        </p:txBody>
      </p:sp>
      <p:pic>
        <p:nvPicPr>
          <p:cNvPr id="3" name="Immagine 2">
            <a:extLst>
              <a:ext uri="{FF2B5EF4-FFF2-40B4-BE49-F238E27FC236}">
                <a16:creationId xmlns="" xmlns:a16="http://schemas.microsoft.com/office/drawing/2014/main" id="{B1A0E608-289F-4182-B3AA-E0D354E1D04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8633" y="1522598"/>
            <a:ext cx="3295831" cy="3307817"/>
          </a:xfrm>
          <a:prstGeom prst="rect">
            <a:avLst/>
          </a:prstGeom>
        </p:spPr>
      </p:pic>
      <p:sp>
        <p:nvSpPr>
          <p:cNvPr id="4" name="CasellaDiTesto 3"/>
          <p:cNvSpPr txBox="1"/>
          <p:nvPr/>
        </p:nvSpPr>
        <p:spPr>
          <a:xfrm flipH="1">
            <a:off x="191311" y="885955"/>
            <a:ext cx="3895955" cy="830997"/>
          </a:xfrm>
          <a:prstGeom prst="rect">
            <a:avLst/>
          </a:prstGeom>
          <a:noFill/>
        </p:spPr>
        <p:txBody>
          <a:bodyPr wrap="square" rtlCol="0">
            <a:spAutoFit/>
          </a:bodyPr>
          <a:lstStyle/>
          <a:p>
            <a:r>
              <a:rPr lang="en-GB" sz="1600" b="1" kern="0" dirty="0" smtClean="0">
                <a:solidFill>
                  <a:srgbClr val="0070C0"/>
                </a:solidFill>
              </a:rPr>
              <a:t>Follow the design of “modern” mass separators as CARIBU_ANL, DESIR_SPIRAL2, ARIEL_TRIUMF</a:t>
            </a:r>
          </a:p>
        </p:txBody>
      </p:sp>
      <p:pic>
        <p:nvPicPr>
          <p:cNvPr id="6" name="Immagine 5"/>
          <p:cNvPicPr>
            <a:picLocks noChangeAspect="1"/>
          </p:cNvPicPr>
          <p:nvPr/>
        </p:nvPicPr>
        <p:blipFill rotWithShape="1">
          <a:blip r:embed="rId3" cstate="print">
            <a:extLst>
              <a:ext uri="{28A0092B-C50C-407E-A947-70E740481C1C}">
                <a14:useLocalDpi xmlns="" xmlns:a14="http://schemas.microsoft.com/office/drawing/2010/main" val="0"/>
              </a:ext>
            </a:extLst>
          </a:blip>
          <a:srcRect l="14182" r="11375" b="5767"/>
          <a:stretch/>
        </p:blipFill>
        <p:spPr>
          <a:xfrm>
            <a:off x="4023367" y="3786818"/>
            <a:ext cx="4320375" cy="2638619"/>
          </a:xfrm>
          <a:prstGeom prst="rect">
            <a:avLst/>
          </a:prstGeom>
        </p:spPr>
      </p:pic>
      <p:sp>
        <p:nvSpPr>
          <p:cNvPr id="7" name="CasellaDiTesto 6"/>
          <p:cNvSpPr txBox="1"/>
          <p:nvPr/>
        </p:nvSpPr>
        <p:spPr>
          <a:xfrm>
            <a:off x="5044909" y="6427288"/>
            <a:ext cx="2277290" cy="369332"/>
          </a:xfrm>
          <a:prstGeom prst="rect">
            <a:avLst/>
          </a:prstGeom>
          <a:solidFill>
            <a:schemeClr val="bg1"/>
          </a:solidFill>
        </p:spPr>
        <p:txBody>
          <a:bodyPr wrap="none" rtlCol="0">
            <a:spAutoFit/>
          </a:bodyPr>
          <a:lstStyle/>
          <a:p>
            <a:r>
              <a:rPr lang="it-IT" dirty="0" err="1" smtClean="0"/>
              <a:t>Selected</a:t>
            </a:r>
            <a:r>
              <a:rPr lang="it-IT" dirty="0" smtClean="0"/>
              <a:t> </a:t>
            </a:r>
            <a:r>
              <a:rPr lang="it-IT" dirty="0" err="1" smtClean="0"/>
              <a:t>beam</a:t>
            </a:r>
            <a:r>
              <a:rPr lang="it-IT" dirty="0" smtClean="0"/>
              <a:t> (&gt;90%)</a:t>
            </a:r>
            <a:endParaRPr lang="it-IT" dirty="0"/>
          </a:p>
        </p:txBody>
      </p:sp>
      <p:sp>
        <p:nvSpPr>
          <p:cNvPr id="8" name="Rettangolo 7"/>
          <p:cNvSpPr/>
          <p:nvPr/>
        </p:nvSpPr>
        <p:spPr>
          <a:xfrm>
            <a:off x="4764109" y="6511439"/>
            <a:ext cx="228600" cy="239916"/>
          </a:xfrm>
          <a:prstGeom prst="rect">
            <a:avLst/>
          </a:prstGeom>
          <a:solidFill>
            <a:srgbClr val="DD3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rot="16200000">
            <a:off x="7783103" y="5003822"/>
            <a:ext cx="1199752" cy="300082"/>
          </a:xfrm>
          <a:prstGeom prst="rect">
            <a:avLst/>
          </a:prstGeom>
          <a:solidFill>
            <a:schemeClr val="bg1"/>
          </a:solidFill>
        </p:spPr>
        <p:txBody>
          <a:bodyPr wrap="none" rtlCol="0">
            <a:spAutoFit/>
          </a:bodyPr>
          <a:lstStyle/>
          <a:p>
            <a:r>
              <a:rPr lang="it-IT" sz="1350" dirty="0"/>
              <a:t>SELECTIVITY %</a:t>
            </a:r>
          </a:p>
        </p:txBody>
      </p:sp>
      <p:pic>
        <p:nvPicPr>
          <p:cNvPr id="11" name="Immagine 10"/>
          <p:cNvPicPr>
            <a:picLocks noChangeAspect="1"/>
          </p:cNvPicPr>
          <p:nvPr/>
        </p:nvPicPr>
        <p:blipFill rotWithShape="1">
          <a:blip r:embed="rId4" cstate="print">
            <a:extLst>
              <a:ext uri="{28A0092B-C50C-407E-A947-70E740481C1C}">
                <a14:useLocalDpi xmlns="" xmlns:a14="http://schemas.microsoft.com/office/drawing/2010/main" val="0"/>
              </a:ext>
            </a:extLst>
          </a:blip>
          <a:srcRect l="14956" r="11504" b="6178"/>
          <a:stretch/>
        </p:blipFill>
        <p:spPr>
          <a:xfrm>
            <a:off x="4087267" y="1041989"/>
            <a:ext cx="4263359" cy="2613336"/>
          </a:xfrm>
          <a:prstGeom prst="rect">
            <a:avLst/>
          </a:prstGeom>
        </p:spPr>
      </p:pic>
      <p:sp>
        <p:nvSpPr>
          <p:cNvPr id="12" name="CasellaDiTesto 11"/>
          <p:cNvSpPr txBox="1"/>
          <p:nvPr/>
        </p:nvSpPr>
        <p:spPr>
          <a:xfrm rot="16200000">
            <a:off x="7790655" y="2232103"/>
            <a:ext cx="1199752" cy="300082"/>
          </a:xfrm>
          <a:prstGeom prst="rect">
            <a:avLst/>
          </a:prstGeom>
          <a:solidFill>
            <a:schemeClr val="bg1"/>
          </a:solidFill>
        </p:spPr>
        <p:txBody>
          <a:bodyPr wrap="none" rtlCol="0">
            <a:spAutoFit/>
          </a:bodyPr>
          <a:lstStyle/>
          <a:p>
            <a:r>
              <a:rPr lang="it-IT" sz="1350" dirty="0"/>
              <a:t>SELECTIVITY %</a:t>
            </a:r>
          </a:p>
        </p:txBody>
      </p:sp>
      <p:sp>
        <p:nvSpPr>
          <p:cNvPr id="13" name="Text Box 9"/>
          <p:cNvSpPr txBox="1">
            <a:spLocks noChangeArrowheads="1"/>
          </p:cNvSpPr>
          <p:nvPr/>
        </p:nvSpPr>
        <p:spPr bwMode="auto">
          <a:xfrm>
            <a:off x="4589207" y="915259"/>
            <a:ext cx="3188693" cy="307777"/>
          </a:xfrm>
          <a:prstGeom prst="rect">
            <a:avLst/>
          </a:prstGeom>
          <a:solidFill>
            <a:schemeClr val="bg1"/>
          </a:solidFill>
          <a:ln w="9525">
            <a:noFill/>
            <a:miter lim="800000"/>
            <a:headEnd/>
            <a:tailEnd/>
          </a:ln>
          <a:effectLst/>
        </p:spPr>
        <p:txBody>
          <a:bodyPr wrap="none">
            <a:spAutoFit/>
          </a:bodyPr>
          <a:lstStyle/>
          <a:p>
            <a:pPr eaLnBrk="0" hangingPunct="0">
              <a:defRPr/>
            </a:pPr>
            <a:r>
              <a:rPr lang="en-US" sz="1400" b="1" dirty="0">
                <a:solidFill>
                  <a:schemeClr val="accent1"/>
                </a:solidFill>
                <a:latin typeface="Arial" charset="0"/>
              </a:rPr>
              <a:t>Beam Selectivity with LRMS </a:t>
            </a:r>
            <a:r>
              <a:rPr lang="en-US" sz="1400" b="1" dirty="0" smtClean="0">
                <a:solidFill>
                  <a:schemeClr val="accent1"/>
                </a:solidFill>
                <a:latin typeface="Arial" charset="0"/>
              </a:rPr>
              <a:t>(1/200)</a:t>
            </a:r>
            <a:endParaRPr lang="en-US" sz="1400" b="1" dirty="0">
              <a:solidFill>
                <a:schemeClr val="accent1"/>
              </a:solidFill>
              <a:latin typeface="Comic Sans MS" pitchFamily="66" charset="0"/>
            </a:endParaRPr>
          </a:p>
        </p:txBody>
      </p:sp>
      <p:sp>
        <p:nvSpPr>
          <p:cNvPr id="14" name="Text Box 9"/>
          <p:cNvSpPr txBox="1">
            <a:spLocks noChangeArrowheads="1"/>
          </p:cNvSpPr>
          <p:nvPr/>
        </p:nvSpPr>
        <p:spPr bwMode="auto">
          <a:xfrm>
            <a:off x="4425433" y="3660088"/>
            <a:ext cx="3408305" cy="307777"/>
          </a:xfrm>
          <a:prstGeom prst="rect">
            <a:avLst/>
          </a:prstGeom>
          <a:solidFill>
            <a:schemeClr val="bg1"/>
          </a:solidFill>
          <a:ln w="9525">
            <a:noFill/>
            <a:miter lim="800000"/>
            <a:headEnd/>
            <a:tailEnd/>
          </a:ln>
          <a:effectLst/>
        </p:spPr>
        <p:txBody>
          <a:bodyPr wrap="none">
            <a:spAutoFit/>
          </a:bodyPr>
          <a:lstStyle/>
          <a:p>
            <a:pPr eaLnBrk="0" hangingPunct="0">
              <a:defRPr/>
            </a:pPr>
            <a:r>
              <a:rPr lang="en-US" sz="1400" b="1" dirty="0">
                <a:solidFill>
                  <a:schemeClr val="accent1"/>
                </a:solidFill>
                <a:latin typeface="Arial" charset="0"/>
              </a:rPr>
              <a:t>Beam Selectivity with </a:t>
            </a:r>
            <a:r>
              <a:rPr lang="en-US" sz="1400" b="1" dirty="0" smtClean="0">
                <a:solidFill>
                  <a:schemeClr val="accent1"/>
                </a:solidFill>
                <a:latin typeface="Arial" charset="0"/>
              </a:rPr>
              <a:t>HRMS (1/20000)</a:t>
            </a:r>
            <a:endParaRPr lang="en-US" sz="1400" b="1" dirty="0">
              <a:solidFill>
                <a:schemeClr val="accent1"/>
              </a:solidFill>
              <a:latin typeface="Comic Sans MS" pitchFamily="66" charset="0"/>
            </a:endParaRPr>
          </a:p>
        </p:txBody>
      </p:sp>
      <p:sp>
        <p:nvSpPr>
          <p:cNvPr id="15" name="CasellaDiTesto 14"/>
          <p:cNvSpPr txBox="1"/>
          <p:nvPr/>
        </p:nvSpPr>
        <p:spPr>
          <a:xfrm>
            <a:off x="6731876" y="2240638"/>
            <a:ext cx="543739" cy="307777"/>
          </a:xfrm>
          <a:prstGeom prst="rect">
            <a:avLst/>
          </a:prstGeom>
          <a:solidFill>
            <a:schemeClr val="bg1"/>
          </a:solidFill>
        </p:spPr>
        <p:txBody>
          <a:bodyPr wrap="none" rtlCol="0">
            <a:spAutoFit/>
          </a:bodyPr>
          <a:lstStyle/>
          <a:p>
            <a:r>
              <a:rPr lang="it-IT" sz="1400" b="1" baseline="30000" dirty="0" smtClean="0">
                <a:solidFill>
                  <a:srgbClr val="DD38F8"/>
                </a:solidFill>
              </a:rPr>
              <a:t>132</a:t>
            </a:r>
            <a:r>
              <a:rPr lang="it-IT" sz="1400" b="1" dirty="0" smtClean="0">
                <a:solidFill>
                  <a:srgbClr val="DD38F8"/>
                </a:solidFill>
              </a:rPr>
              <a:t>Sn</a:t>
            </a:r>
            <a:endParaRPr lang="it-IT" sz="1400" b="1" dirty="0">
              <a:solidFill>
                <a:srgbClr val="DD38F8"/>
              </a:solidFill>
            </a:endParaRPr>
          </a:p>
        </p:txBody>
      </p:sp>
      <p:pic>
        <p:nvPicPr>
          <p:cNvPr id="20" name="Picture 16"/>
          <p:cNvPicPr>
            <a:picLocks noChangeAspect="1"/>
          </p:cNvPicPr>
          <p:nvPr/>
        </p:nvPicPr>
        <p:blipFill rotWithShape="1">
          <a:blip r:embed="rId5" cstate="print"/>
          <a:srcRect l="-317" t="7740" r="49239" b="46830"/>
          <a:stretch/>
        </p:blipFill>
        <p:spPr>
          <a:xfrm>
            <a:off x="579462" y="4899356"/>
            <a:ext cx="2697907" cy="1928582"/>
          </a:xfrm>
          <a:prstGeom prst="rect">
            <a:avLst/>
          </a:prstGeom>
        </p:spPr>
      </p:pic>
    </p:spTree>
    <p:extLst>
      <p:ext uri="{BB962C8B-B14F-4D97-AF65-F5344CB8AC3E}">
        <p14:creationId xmlns="" xmlns:p14="http://schemas.microsoft.com/office/powerpoint/2010/main" val="4246124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4765" y="270518"/>
            <a:ext cx="6639339" cy="369332"/>
          </a:xfrm>
          <a:prstGeom prst="rect">
            <a:avLst/>
          </a:prstGeom>
          <a:solidFill>
            <a:srgbClr val="7FD7A7"/>
          </a:solidFill>
        </p:spPr>
        <p:txBody>
          <a:bodyPr wrap="square" rtlCol="0">
            <a:spAutoFit/>
          </a:bodyPr>
          <a:lstStyle/>
          <a:p>
            <a:r>
              <a:rPr lang="it-IT" b="1" dirty="0" smtClean="0"/>
              <a:t>Second ISOL bunker  and  new  target – </a:t>
            </a:r>
            <a:r>
              <a:rPr lang="it-IT" b="1" dirty="0" err="1" smtClean="0"/>
              <a:t>Intensity</a:t>
            </a:r>
            <a:r>
              <a:rPr lang="it-IT" b="1" dirty="0" smtClean="0"/>
              <a:t> upgrade 2024-2030</a:t>
            </a:r>
          </a:p>
        </p:txBody>
      </p:sp>
      <p:graphicFrame>
        <p:nvGraphicFramePr>
          <p:cNvPr id="3" name="Table 44"/>
          <p:cNvGraphicFramePr>
            <a:graphicFrameLocks noGrp="1"/>
          </p:cNvGraphicFramePr>
          <p:nvPr>
            <p:extLst>
              <p:ext uri="{D42A27DB-BD31-4B8C-83A1-F6EECF244321}">
                <p14:modId xmlns="" xmlns:p14="http://schemas.microsoft.com/office/powerpoint/2010/main" val="3766922467"/>
              </p:ext>
            </p:extLst>
          </p:nvPr>
        </p:nvGraphicFramePr>
        <p:xfrm>
          <a:off x="250825" y="910023"/>
          <a:ext cx="8640959" cy="1630680"/>
        </p:xfrm>
        <a:graphic>
          <a:graphicData uri="http://schemas.openxmlformats.org/drawingml/2006/table">
            <a:tbl>
              <a:tblPr firstRow="1" bandRow="1">
                <a:tableStyleId>{5C22544A-7EE6-4342-B048-85BDC9FD1C3A}</a:tableStyleId>
              </a:tblPr>
              <a:tblGrid>
                <a:gridCol w="2160240">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gridCol w="1152128">
                  <a:extLst>
                    <a:ext uri="{9D8B030D-6E8A-4147-A177-3AD203B41FA5}">
                      <a16:colId xmlns="" xmlns:a16="http://schemas.microsoft.com/office/drawing/2014/main" val="20002"/>
                    </a:ext>
                  </a:extLst>
                </a:gridCol>
                <a:gridCol w="1440160">
                  <a:extLst>
                    <a:ext uri="{9D8B030D-6E8A-4147-A177-3AD203B41FA5}">
                      <a16:colId xmlns="" xmlns:a16="http://schemas.microsoft.com/office/drawing/2014/main" val="20003"/>
                    </a:ext>
                  </a:extLst>
                </a:gridCol>
                <a:gridCol w="981084">
                  <a:extLst>
                    <a:ext uri="{9D8B030D-6E8A-4147-A177-3AD203B41FA5}">
                      <a16:colId xmlns="" xmlns:a16="http://schemas.microsoft.com/office/drawing/2014/main" val="20004"/>
                    </a:ext>
                  </a:extLst>
                </a:gridCol>
                <a:gridCol w="1899235">
                  <a:extLst>
                    <a:ext uri="{9D8B030D-6E8A-4147-A177-3AD203B41FA5}">
                      <a16:colId xmlns="" xmlns:a16="http://schemas.microsoft.com/office/drawing/2014/main" val="20005"/>
                    </a:ext>
                  </a:extLst>
                </a:gridCol>
              </a:tblGrid>
              <a:tr h="370840">
                <a:tc>
                  <a:txBody>
                    <a:bodyPr/>
                    <a:lstStyle/>
                    <a:p>
                      <a:endParaRPr lang="it-IT" sz="1400" dirty="0"/>
                    </a:p>
                  </a:txBody>
                  <a:tcPr/>
                </a:tc>
                <a:tc>
                  <a:txBody>
                    <a:bodyPr/>
                    <a:lstStyle/>
                    <a:p>
                      <a:r>
                        <a:rPr lang="it-IT" sz="1400" dirty="0" smtClean="0"/>
                        <a:t>Proton Energy</a:t>
                      </a:r>
                      <a:endParaRPr lang="it-IT" sz="1400" dirty="0"/>
                    </a:p>
                  </a:txBody>
                  <a:tcPr/>
                </a:tc>
                <a:tc>
                  <a:txBody>
                    <a:bodyPr/>
                    <a:lstStyle/>
                    <a:p>
                      <a:r>
                        <a:rPr lang="it-IT" sz="1400" dirty="0" smtClean="0"/>
                        <a:t>Proton current</a:t>
                      </a:r>
                      <a:endParaRPr lang="it-IT" sz="1400" dirty="0"/>
                    </a:p>
                  </a:txBody>
                  <a:tcPr/>
                </a:tc>
                <a:tc>
                  <a:txBody>
                    <a:bodyPr/>
                    <a:lstStyle/>
                    <a:p>
                      <a:r>
                        <a:rPr lang="it-IT" sz="1400" dirty="0" smtClean="0"/>
                        <a:t>UCx</a:t>
                      </a:r>
                      <a:r>
                        <a:rPr lang="it-IT" sz="1400" baseline="0" dirty="0" smtClean="0"/>
                        <a:t> target</a:t>
                      </a:r>
                      <a:endParaRPr lang="it-IT" sz="1400" dirty="0"/>
                    </a:p>
                  </a:txBody>
                  <a:tcPr/>
                </a:tc>
                <a:tc>
                  <a:txBody>
                    <a:bodyPr/>
                    <a:lstStyle/>
                    <a:p>
                      <a:r>
                        <a:rPr lang="it-IT" sz="1400" dirty="0" smtClean="0"/>
                        <a:t>Target power</a:t>
                      </a:r>
                      <a:endParaRPr lang="it-IT" sz="1400" dirty="0"/>
                    </a:p>
                  </a:txBody>
                  <a:tcPr/>
                </a:tc>
                <a:tc>
                  <a:txBody>
                    <a:bodyPr/>
                    <a:lstStyle/>
                    <a:p>
                      <a:r>
                        <a:rPr lang="it-IT" sz="1400" dirty="0" smtClean="0"/>
                        <a:t>In-target Fission/s</a:t>
                      </a:r>
                      <a:endParaRPr lang="it-IT" sz="1400" dirty="0"/>
                    </a:p>
                  </a:txBody>
                  <a:tcPr/>
                </a:tc>
                <a:extLst>
                  <a:ext uri="{0D108BD9-81ED-4DB2-BD59-A6C34878D82A}">
                    <a16:rowId xmlns="" xmlns:a16="http://schemas.microsoft.com/office/drawing/2014/main" val="10000"/>
                  </a:ext>
                </a:extLst>
              </a:tr>
              <a:tr h="370840">
                <a:tc>
                  <a:txBody>
                    <a:bodyPr/>
                    <a:lstStyle/>
                    <a:p>
                      <a:r>
                        <a:rPr lang="it-IT" sz="1400" dirty="0" smtClean="0"/>
                        <a:t>SPES</a:t>
                      </a:r>
                      <a:endParaRPr lang="it-IT" sz="1400" dirty="0"/>
                    </a:p>
                  </a:txBody>
                  <a:tcPr/>
                </a:tc>
                <a:tc>
                  <a:txBody>
                    <a:bodyPr/>
                    <a:lstStyle/>
                    <a:p>
                      <a:r>
                        <a:rPr lang="it-IT" sz="1400" dirty="0" smtClean="0"/>
                        <a:t>40 MeV</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0.2 mA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30 gr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8 kW</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10E13 f/s</a:t>
                      </a: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Up-grade</a:t>
                      </a:r>
                      <a:r>
                        <a:rPr lang="it-IT" sz="1400" baseline="0" dirty="0" smtClean="0"/>
                        <a:t> u</a:t>
                      </a:r>
                      <a:r>
                        <a:rPr lang="it-IT" sz="1400" dirty="0" smtClean="0"/>
                        <a:t>nder study</a:t>
                      </a:r>
                      <a:endParaRPr lang="it-IT" sz="1400" dirty="0"/>
                    </a:p>
                  </a:txBody>
                  <a:tcPr/>
                </a:tc>
                <a:tc>
                  <a:txBody>
                    <a:bodyPr/>
                    <a:lstStyle/>
                    <a:p>
                      <a:r>
                        <a:rPr lang="it-IT" sz="1400" dirty="0" smtClean="0"/>
                        <a:t>70 MeV</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0.15 mA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60 gr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10 kW</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2x10E13 f/s</a:t>
                      </a:r>
                    </a:p>
                  </a:txBody>
                  <a:tcPr/>
                </a:tc>
                <a:extLst>
                  <a:ext uri="{0D108BD9-81ED-4DB2-BD59-A6C34878D82A}">
                    <a16:rowId xmlns="" xmlns:a16="http://schemas.microsoft.com/office/drawing/2014/main" val="10002"/>
                  </a:ext>
                </a:extLst>
              </a:tr>
              <a:tr h="370840">
                <a:tc>
                  <a:txBody>
                    <a:bodyPr/>
                    <a:lstStyle/>
                    <a:p>
                      <a:r>
                        <a:rPr lang="it-IT" sz="1400" dirty="0" smtClean="0"/>
                        <a:t>Up-grade to be</a:t>
                      </a:r>
                      <a:r>
                        <a:rPr lang="it-IT" sz="1400" baseline="0" dirty="0" smtClean="0"/>
                        <a:t> </a:t>
                      </a:r>
                      <a:r>
                        <a:rPr lang="it-IT" sz="1400" dirty="0" smtClean="0"/>
                        <a:t>evaluated</a:t>
                      </a:r>
                      <a:endParaRPr lang="it-IT" sz="1400" dirty="0"/>
                    </a:p>
                  </a:txBody>
                  <a:tcPr/>
                </a:tc>
                <a:tc>
                  <a:txBody>
                    <a:bodyPr/>
                    <a:lstStyle/>
                    <a:p>
                      <a:r>
                        <a:rPr lang="it-IT" sz="1400" dirty="0" smtClean="0"/>
                        <a:t>70 MeV</a:t>
                      </a:r>
                      <a:endParaRPr lang="it-IT" sz="1400" dirty="0"/>
                    </a:p>
                  </a:txBody>
                  <a:tcPr/>
                </a:tc>
                <a:tc>
                  <a:txBody>
                    <a:bodyPr/>
                    <a:lstStyle/>
                    <a:p>
                      <a:r>
                        <a:rPr lang="it-IT" sz="1400" dirty="0" smtClean="0"/>
                        <a:t>0.3 mA</a:t>
                      </a:r>
                      <a:endParaRPr lang="it-IT" sz="1400" dirty="0"/>
                    </a:p>
                  </a:txBody>
                  <a:tcPr/>
                </a:tc>
                <a:tc>
                  <a:txBody>
                    <a:bodyPr/>
                    <a:lstStyle/>
                    <a:p>
                      <a:r>
                        <a:rPr lang="it-IT" sz="1400" dirty="0" smtClean="0"/>
                        <a:t>60 gr</a:t>
                      </a:r>
                      <a:endParaRPr lang="it-IT" sz="1400" dirty="0"/>
                    </a:p>
                  </a:txBody>
                  <a:tcPr/>
                </a:tc>
                <a:tc>
                  <a:txBody>
                    <a:bodyPr/>
                    <a:lstStyle/>
                    <a:p>
                      <a:r>
                        <a:rPr lang="it-IT" sz="1400" dirty="0" smtClean="0"/>
                        <a:t>20 kW</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4x10E13 f/s</a:t>
                      </a:r>
                    </a:p>
                  </a:txBody>
                  <a:tcPr/>
                </a:tc>
                <a:extLst>
                  <a:ext uri="{0D108BD9-81ED-4DB2-BD59-A6C34878D82A}">
                    <a16:rowId xmlns="" xmlns:a16="http://schemas.microsoft.com/office/drawing/2014/main" val="10003"/>
                  </a:ext>
                </a:extLst>
              </a:tr>
            </a:tbl>
          </a:graphicData>
        </a:graphic>
      </p:graphicFrame>
      <p:grpSp>
        <p:nvGrpSpPr>
          <p:cNvPr id="4" name="Group 6"/>
          <p:cNvGrpSpPr>
            <a:grpSpLocks/>
          </p:cNvGrpSpPr>
          <p:nvPr/>
        </p:nvGrpSpPr>
        <p:grpSpPr bwMode="auto">
          <a:xfrm>
            <a:off x="208229" y="4214663"/>
            <a:ext cx="3527425" cy="2566366"/>
            <a:chOff x="107991" y="3646428"/>
            <a:chExt cx="3959953" cy="3017899"/>
          </a:xfrm>
        </p:grpSpPr>
        <p:grpSp>
          <p:nvGrpSpPr>
            <p:cNvPr id="5" name="Group 109"/>
            <p:cNvGrpSpPr>
              <a:grpSpLocks/>
            </p:cNvGrpSpPr>
            <p:nvPr/>
          </p:nvGrpSpPr>
          <p:grpSpPr bwMode="auto">
            <a:xfrm>
              <a:off x="107991" y="3646428"/>
              <a:ext cx="3959953" cy="3017899"/>
              <a:chOff x="464" y="242"/>
              <a:chExt cx="5413" cy="2367"/>
            </a:xfrm>
          </p:grpSpPr>
          <p:graphicFrame>
            <p:nvGraphicFramePr>
              <p:cNvPr id="8" name="Object 20"/>
              <p:cNvGraphicFramePr>
                <a:graphicFrameLocks noChangeAspect="1"/>
              </p:cNvGraphicFramePr>
              <p:nvPr/>
            </p:nvGraphicFramePr>
            <p:xfrm>
              <a:off x="464" y="280"/>
              <a:ext cx="5413" cy="2329"/>
            </p:xfrm>
            <a:graphic>
              <a:graphicData uri="http://schemas.openxmlformats.org/presentationml/2006/ole">
                <p:oleObj spid="_x0000_s60418" name="Chart" r:id="rId3" imgW="5819792" imgH="3086028" progId="Excel.Sheet.8">
                  <p:embed/>
                </p:oleObj>
              </a:graphicData>
            </a:graphic>
          </p:graphicFrame>
          <p:sp>
            <p:nvSpPr>
              <p:cNvPr id="9" name="Rectangle 107"/>
              <p:cNvSpPr>
                <a:spLocks noChangeArrowheads="1"/>
              </p:cNvSpPr>
              <p:nvPr/>
            </p:nvSpPr>
            <p:spPr bwMode="auto">
              <a:xfrm>
                <a:off x="1054" y="242"/>
                <a:ext cx="1727" cy="1632"/>
              </a:xfrm>
              <a:prstGeom prst="rect">
                <a:avLst/>
              </a:prstGeom>
              <a:gradFill rotWithShape="1">
                <a:gsLst>
                  <a:gs pos="0">
                    <a:srgbClr val="99FF66">
                      <a:alpha val="21001"/>
                    </a:srgbClr>
                  </a:gs>
                  <a:gs pos="100000">
                    <a:srgbClr val="ABFF81">
                      <a:alpha val="50998"/>
                    </a:srgbClr>
                  </a:gs>
                </a:gsLst>
                <a:path path="shape">
                  <a:fillToRect l="50000" t="50000" r="50000" b="50000"/>
                </a:path>
              </a:gradFill>
              <a:ln w="9525">
                <a:noFill/>
                <a:miter lim="800000"/>
                <a:headEnd/>
                <a:tailEnd/>
              </a:ln>
            </p:spPr>
            <p:txBody>
              <a:bodyPr anchor="ctr">
                <a:spAutoFit/>
              </a:bodyPr>
              <a:lstStyle/>
              <a:p>
                <a:endParaRPr lang="it-IT">
                  <a:latin typeface="Calibri" pitchFamily="34" charset="0"/>
                </a:endParaRPr>
              </a:p>
            </p:txBody>
          </p:sp>
          <p:sp>
            <p:nvSpPr>
              <p:cNvPr id="10" name="Rectangle 108" descr="80%"/>
              <p:cNvSpPr>
                <a:spLocks noChangeArrowheads="1"/>
              </p:cNvSpPr>
              <p:nvPr/>
            </p:nvSpPr>
            <p:spPr bwMode="auto">
              <a:xfrm>
                <a:off x="2781" y="277"/>
                <a:ext cx="2898" cy="1632"/>
              </a:xfrm>
              <a:prstGeom prst="rect">
                <a:avLst/>
              </a:prstGeom>
              <a:pattFill prst="pct80">
                <a:fgClr>
                  <a:srgbClr val="FF3300">
                    <a:alpha val="27058"/>
                  </a:srgbClr>
                </a:fgClr>
                <a:bgClr>
                  <a:srgbClr val="FFFFFF">
                    <a:alpha val="27058"/>
                  </a:srgbClr>
                </a:bgClr>
              </a:pattFill>
              <a:ln w="9525">
                <a:noFill/>
                <a:miter lim="800000"/>
                <a:headEnd/>
                <a:tailEnd/>
              </a:ln>
            </p:spPr>
            <p:txBody>
              <a:bodyPr anchor="ctr">
                <a:spAutoFit/>
              </a:bodyPr>
              <a:lstStyle/>
              <a:p>
                <a:endParaRPr lang="it-IT">
                  <a:latin typeface="Calibri" pitchFamily="34" charset="0"/>
                </a:endParaRPr>
              </a:p>
            </p:txBody>
          </p:sp>
        </p:grpSp>
        <p:sp>
          <p:nvSpPr>
            <p:cNvPr id="6" name="TextBox 5131"/>
            <p:cNvSpPr txBox="1">
              <a:spLocks noChangeArrowheads="1"/>
            </p:cNvSpPr>
            <p:nvPr/>
          </p:nvSpPr>
          <p:spPr bwMode="auto">
            <a:xfrm>
              <a:off x="557240" y="4134263"/>
              <a:ext cx="734496" cy="369332"/>
            </a:xfrm>
            <a:prstGeom prst="rect">
              <a:avLst/>
            </a:prstGeom>
            <a:noFill/>
            <a:ln w="9525">
              <a:noFill/>
              <a:miter lim="800000"/>
              <a:headEnd/>
              <a:tailEnd/>
            </a:ln>
          </p:spPr>
          <p:txBody>
            <a:bodyPr wrap="none">
              <a:spAutoFit/>
            </a:bodyPr>
            <a:lstStyle/>
            <a:p>
              <a:r>
                <a:rPr lang="it-IT">
                  <a:latin typeface="Calibri" pitchFamily="34" charset="0"/>
                </a:rPr>
                <a:t>dump</a:t>
              </a:r>
            </a:p>
          </p:txBody>
        </p:sp>
        <p:sp>
          <p:nvSpPr>
            <p:cNvPr id="7" name="TextBox 5132"/>
            <p:cNvSpPr txBox="1">
              <a:spLocks noChangeArrowheads="1"/>
            </p:cNvSpPr>
            <p:nvPr/>
          </p:nvSpPr>
          <p:spPr bwMode="auto">
            <a:xfrm>
              <a:off x="1811149" y="4139787"/>
              <a:ext cx="744627" cy="369332"/>
            </a:xfrm>
            <a:prstGeom prst="rect">
              <a:avLst/>
            </a:prstGeom>
            <a:noFill/>
            <a:ln w="9525">
              <a:noFill/>
              <a:miter lim="800000"/>
              <a:headEnd/>
              <a:tailEnd/>
            </a:ln>
          </p:spPr>
          <p:txBody>
            <a:bodyPr wrap="none">
              <a:spAutoFit/>
            </a:bodyPr>
            <a:lstStyle/>
            <a:p>
              <a:r>
                <a:rPr lang="it-IT">
                  <a:latin typeface="Calibri" pitchFamily="34" charset="0"/>
                </a:rPr>
                <a:t>target</a:t>
              </a:r>
            </a:p>
          </p:txBody>
        </p:sp>
      </p:grpSp>
      <p:grpSp>
        <p:nvGrpSpPr>
          <p:cNvPr id="11" name="Group 5"/>
          <p:cNvGrpSpPr>
            <a:grpSpLocks/>
          </p:cNvGrpSpPr>
          <p:nvPr/>
        </p:nvGrpSpPr>
        <p:grpSpPr bwMode="auto">
          <a:xfrm>
            <a:off x="3908768" y="3431257"/>
            <a:ext cx="5056188" cy="3313685"/>
            <a:chOff x="4211960" y="3646428"/>
            <a:chExt cx="4572000" cy="2743200"/>
          </a:xfrm>
        </p:grpSpPr>
        <p:graphicFrame>
          <p:nvGraphicFramePr>
            <p:cNvPr id="12" name="Grafico 3"/>
            <p:cNvGraphicFramePr>
              <a:graphicFrameLocks/>
            </p:cNvGraphicFramePr>
            <p:nvPr/>
          </p:nvGraphicFramePr>
          <p:xfrm>
            <a:off x="4211960" y="3646428"/>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3"/>
            <p:cNvSpPr txBox="1">
              <a:spLocks noChangeArrowheads="1"/>
            </p:cNvSpPr>
            <p:nvPr/>
          </p:nvSpPr>
          <p:spPr bwMode="auto">
            <a:xfrm>
              <a:off x="5004048" y="4246126"/>
              <a:ext cx="1604478" cy="461665"/>
            </a:xfrm>
            <a:prstGeom prst="rect">
              <a:avLst/>
            </a:prstGeom>
            <a:noFill/>
            <a:ln w="9525">
              <a:noFill/>
              <a:miter lim="800000"/>
              <a:headEnd/>
              <a:tailEnd/>
            </a:ln>
          </p:spPr>
          <p:txBody>
            <a:bodyPr wrap="none">
              <a:spAutoFit/>
            </a:bodyPr>
            <a:lstStyle/>
            <a:p>
              <a:r>
                <a:rPr lang="it-IT" sz="1200">
                  <a:latin typeface="Calibri" pitchFamily="34" charset="0"/>
                </a:rPr>
                <a:t>Disk: 0,9 mm</a:t>
              </a:r>
            </a:p>
            <a:p>
              <a:r>
                <a:rPr lang="it-IT" sz="1200">
                  <a:latin typeface="Calibri" pitchFamily="34" charset="0"/>
                </a:rPr>
                <a:t>UCx density: 4,2 g/cm</a:t>
              </a:r>
              <a:r>
                <a:rPr lang="it-IT" sz="1200" baseline="30000">
                  <a:latin typeface="Calibri" pitchFamily="34" charset="0"/>
                </a:rPr>
                <a:t>2</a:t>
              </a:r>
            </a:p>
          </p:txBody>
        </p:sp>
        <p:sp>
          <p:nvSpPr>
            <p:cNvPr id="14" name="Oval 4"/>
            <p:cNvSpPr/>
            <p:nvPr/>
          </p:nvSpPr>
          <p:spPr>
            <a:xfrm>
              <a:off x="4356529" y="4188071"/>
              <a:ext cx="647781" cy="18939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6" name="Content Placeholder 2"/>
          <p:cNvSpPr txBox="1">
            <a:spLocks/>
          </p:cNvSpPr>
          <p:nvPr/>
        </p:nvSpPr>
        <p:spPr bwMode="auto">
          <a:xfrm>
            <a:off x="3883937" y="2985692"/>
            <a:ext cx="5260063" cy="360362"/>
          </a:xfrm>
          <a:prstGeom prst="rect">
            <a:avLst/>
          </a:prstGeom>
          <a:solidFill>
            <a:schemeClr val="accent1">
              <a:lumMod val="20000"/>
              <a:lumOff val="80000"/>
            </a:schemeClr>
          </a:solidFill>
          <a:ln w="9525">
            <a:solidFill>
              <a:schemeClr val="accent1"/>
            </a:solid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sz="2000" smtClean="0">
                <a:solidFill>
                  <a:srgbClr val="C00000"/>
                </a:solidFill>
              </a:rPr>
              <a:t>Preliminary Calculations 13 UCx discs (40 mm. dia):</a:t>
            </a:r>
          </a:p>
        </p:txBody>
      </p:sp>
      <p:pic>
        <p:nvPicPr>
          <p:cNvPr id="17" name="Immagine 6"/>
          <p:cNvPicPr>
            <a:picLocks noChangeAspect="1"/>
          </p:cNvPicPr>
          <p:nvPr/>
        </p:nvPicPr>
        <p:blipFill>
          <a:blip r:embed="rId5" cstate="print"/>
          <a:srcRect/>
          <a:stretch>
            <a:fillRect/>
          </a:stretch>
        </p:blipFill>
        <p:spPr bwMode="auto">
          <a:xfrm>
            <a:off x="1069123" y="2770360"/>
            <a:ext cx="1830564" cy="1352983"/>
          </a:xfrm>
          <a:prstGeom prst="rect">
            <a:avLst/>
          </a:prstGeom>
          <a:noFill/>
          <a:ln w="9525">
            <a:solidFill>
              <a:schemeClr val="accent1"/>
            </a:solidFill>
            <a:miter lim="800000"/>
            <a:headEnd/>
            <a:tailEnd/>
          </a:ln>
        </p:spPr>
      </p:pic>
    </p:spTree>
    <p:extLst>
      <p:ext uri="{BB962C8B-B14F-4D97-AF65-F5344CB8AC3E}">
        <p14:creationId xmlns="" xmlns:p14="http://schemas.microsoft.com/office/powerpoint/2010/main" val="159530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8464" y="1918912"/>
            <a:ext cx="8436617" cy="49263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asellaDiTesto 3"/>
          <p:cNvSpPr txBox="1">
            <a:spLocks noChangeArrowheads="1"/>
          </p:cNvSpPr>
          <p:nvPr/>
        </p:nvSpPr>
        <p:spPr bwMode="auto">
          <a:xfrm>
            <a:off x="984378" y="857984"/>
            <a:ext cx="7106625" cy="1015663"/>
          </a:xfrm>
          <a:prstGeom prst="rect">
            <a:avLst/>
          </a:prstGeom>
          <a:noFill/>
          <a:ln w="9525">
            <a:noFill/>
            <a:miter lim="800000"/>
            <a:headEnd/>
            <a:tailEnd/>
          </a:ln>
        </p:spPr>
        <p:txBody>
          <a:bodyPr wrap="none">
            <a:spAutoFit/>
          </a:bodyPr>
          <a:lstStyle/>
          <a:p>
            <a:r>
              <a:rPr lang="it-IT" sz="2000" b="1" dirty="0">
                <a:latin typeface="Calibri" pitchFamily="34" charset="0"/>
              </a:rPr>
              <a:t>Preliminary results for ALPI </a:t>
            </a:r>
            <a:r>
              <a:rPr lang="it-IT" sz="2000" b="1" dirty="0" smtClean="0">
                <a:latin typeface="Calibri" pitchFamily="34" charset="0"/>
              </a:rPr>
              <a:t>upgraded performances </a:t>
            </a:r>
          </a:p>
          <a:p>
            <a:r>
              <a:rPr lang="it-IT" sz="2000" dirty="0" smtClean="0">
                <a:solidFill>
                  <a:srgbClr val="FF0000"/>
                </a:solidFill>
                <a:latin typeface="Calibri" pitchFamily="34" charset="0"/>
              </a:rPr>
              <a:t>Low </a:t>
            </a:r>
            <a:r>
              <a:rPr lang="it-IT" sz="2000" dirty="0">
                <a:solidFill>
                  <a:srgbClr val="FF0000"/>
                </a:solidFill>
                <a:latin typeface="Calibri" pitchFamily="34" charset="0"/>
              </a:rPr>
              <a:t>Beta=5 MV/m, Medium Beta=5.5 MV/m, High Beta=5.5 MV/m</a:t>
            </a:r>
          </a:p>
          <a:p>
            <a:r>
              <a:rPr lang="it-IT" sz="2000" dirty="0">
                <a:solidFill>
                  <a:srgbClr val="0070C0"/>
                </a:solidFill>
                <a:latin typeface="Calibri" pitchFamily="34" charset="0"/>
              </a:rPr>
              <a:t>Low Beta=5 MV/m, Medium Beta=4.3 MV/m, High Beta=5.5 MV/m</a:t>
            </a:r>
          </a:p>
        </p:txBody>
      </p:sp>
      <p:sp>
        <p:nvSpPr>
          <p:cNvPr id="4" name="CasellaDiTesto 3"/>
          <p:cNvSpPr txBox="1"/>
          <p:nvPr/>
        </p:nvSpPr>
        <p:spPr>
          <a:xfrm>
            <a:off x="938552" y="187952"/>
            <a:ext cx="6385697" cy="646331"/>
          </a:xfrm>
          <a:prstGeom prst="rect">
            <a:avLst/>
          </a:prstGeom>
          <a:solidFill>
            <a:srgbClr val="D0AE45"/>
          </a:solidFill>
        </p:spPr>
        <p:txBody>
          <a:bodyPr wrap="square" rtlCol="0">
            <a:spAutoFit/>
          </a:bodyPr>
          <a:lstStyle/>
          <a:p>
            <a:r>
              <a:rPr lang="it-IT" b="1" dirty="0" err="1" smtClean="0">
                <a:solidFill>
                  <a:srgbClr val="002060"/>
                </a:solidFill>
              </a:rPr>
              <a:t>Reaccelerated</a:t>
            </a:r>
            <a:r>
              <a:rPr lang="it-IT" b="1" dirty="0" smtClean="0">
                <a:solidFill>
                  <a:srgbClr val="002060"/>
                </a:solidFill>
              </a:rPr>
              <a:t> </a:t>
            </a:r>
            <a:r>
              <a:rPr lang="it-IT" b="1" dirty="0" err="1" smtClean="0">
                <a:solidFill>
                  <a:srgbClr val="002060"/>
                </a:solidFill>
              </a:rPr>
              <a:t>beam</a:t>
            </a:r>
            <a:r>
              <a:rPr lang="it-IT" b="1" dirty="0" smtClean="0">
                <a:solidFill>
                  <a:srgbClr val="002060"/>
                </a:solidFill>
              </a:rPr>
              <a:t> </a:t>
            </a:r>
            <a:r>
              <a:rPr lang="it-IT" b="1" dirty="0" err="1" smtClean="0">
                <a:solidFill>
                  <a:srgbClr val="002060"/>
                </a:solidFill>
              </a:rPr>
              <a:t>energy</a:t>
            </a:r>
            <a:r>
              <a:rPr lang="it-IT" b="1" dirty="0" smtClean="0">
                <a:solidFill>
                  <a:srgbClr val="002060"/>
                </a:solidFill>
              </a:rPr>
              <a:t>  - </a:t>
            </a:r>
            <a:r>
              <a:rPr lang="it-IT" b="1" dirty="0">
                <a:solidFill>
                  <a:srgbClr val="002060"/>
                </a:solidFill>
              </a:rPr>
              <a:t>Energy </a:t>
            </a:r>
            <a:r>
              <a:rPr lang="it-IT" b="1" dirty="0" smtClean="0">
                <a:solidFill>
                  <a:srgbClr val="002060"/>
                </a:solidFill>
              </a:rPr>
              <a:t>Upgrade   2024-2030</a:t>
            </a:r>
          </a:p>
          <a:p>
            <a:r>
              <a:rPr lang="it-IT" dirty="0" smtClean="0">
                <a:solidFill>
                  <a:srgbClr val="002060"/>
                </a:solidFill>
              </a:rPr>
              <a:t>(new </a:t>
            </a:r>
            <a:r>
              <a:rPr lang="it-IT" dirty="0" err="1" smtClean="0">
                <a:solidFill>
                  <a:srgbClr val="002060"/>
                </a:solidFill>
              </a:rPr>
              <a:t>cavities</a:t>
            </a:r>
            <a:r>
              <a:rPr lang="it-IT" dirty="0" smtClean="0">
                <a:solidFill>
                  <a:srgbClr val="002060"/>
                </a:solidFill>
              </a:rPr>
              <a:t> for ALPI + new EBIS </a:t>
            </a:r>
            <a:r>
              <a:rPr lang="it-IT" dirty="0" err="1" smtClean="0">
                <a:solidFill>
                  <a:srgbClr val="002060"/>
                </a:solidFill>
              </a:rPr>
              <a:t>Charge</a:t>
            </a:r>
            <a:r>
              <a:rPr lang="it-IT" dirty="0" smtClean="0">
                <a:solidFill>
                  <a:srgbClr val="002060"/>
                </a:solidFill>
              </a:rPr>
              <a:t> </a:t>
            </a:r>
            <a:r>
              <a:rPr lang="it-IT" dirty="0" err="1" smtClean="0">
                <a:solidFill>
                  <a:srgbClr val="002060"/>
                </a:solidFill>
              </a:rPr>
              <a:t>Breeder</a:t>
            </a:r>
            <a:r>
              <a:rPr lang="it-IT" dirty="0" smtClean="0">
                <a:solidFill>
                  <a:srgbClr val="002060"/>
                </a:solidFill>
              </a:rPr>
              <a:t>)	</a:t>
            </a:r>
            <a:endParaRPr lang="it-IT" b="1" u="sng" dirty="0">
              <a:solidFill>
                <a:srgbClr val="002060"/>
              </a:solidFill>
            </a:endParaRPr>
          </a:p>
        </p:txBody>
      </p:sp>
    </p:spTree>
    <p:extLst>
      <p:ext uri="{BB962C8B-B14F-4D97-AF65-F5344CB8AC3E}">
        <p14:creationId xmlns="" xmlns:p14="http://schemas.microsoft.com/office/powerpoint/2010/main" val="272661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BE" dirty="0" err="1" smtClean="0"/>
              <a:t>ISOL@MYRRHA</a:t>
            </a:r>
            <a:endParaRPr lang="nl-BE" dirty="0"/>
          </a:p>
        </p:txBody>
      </p:sp>
      <p:sp>
        <p:nvSpPr>
          <p:cNvPr id="4" name="Rectangle 3"/>
          <p:cNvSpPr/>
          <p:nvPr/>
        </p:nvSpPr>
        <p:spPr bwMode="auto">
          <a:xfrm>
            <a:off x="289541" y="1148318"/>
            <a:ext cx="7721659" cy="4311841"/>
          </a:xfrm>
          <a:prstGeom prst="rect">
            <a:avLst/>
          </a:prstGeom>
          <a:solidFill>
            <a:schemeClr val="bg2"/>
          </a:solidFill>
          <a:ln w="12700" cap="flat" cmpd="sng" algn="ctr">
            <a:solidFill>
              <a:srgbClr val="DADBD7"/>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p:txBody>
      </p:sp>
      <p:grpSp>
        <p:nvGrpSpPr>
          <p:cNvPr id="2" name="Group 4"/>
          <p:cNvGrpSpPr/>
          <p:nvPr/>
        </p:nvGrpSpPr>
        <p:grpSpPr>
          <a:xfrm>
            <a:off x="1311451" y="2488008"/>
            <a:ext cx="5677838" cy="2719956"/>
            <a:chOff x="183752" y="1532190"/>
            <a:chExt cx="7504438" cy="4062206"/>
          </a:xfrm>
        </p:grpSpPr>
        <p:sp>
          <p:nvSpPr>
            <p:cNvPr id="6" name="Oval 5"/>
            <p:cNvSpPr/>
            <p:nvPr/>
          </p:nvSpPr>
          <p:spPr bwMode="auto">
            <a:xfrm rot="20936386">
              <a:off x="357155" y="3231668"/>
              <a:ext cx="5850672" cy="2362728"/>
            </a:xfrm>
            <a:prstGeom prst="ellipse">
              <a:avLst/>
            </a:prstGeom>
            <a:noFill/>
            <a:ln w="12700" cap="flat" cmpd="sng" algn="ctr">
              <a:solidFill>
                <a:srgbClr val="007DC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752" y="1532190"/>
              <a:ext cx="7504438" cy="3702005"/>
            </a:xfrm>
            <a:prstGeom prst="rect">
              <a:avLst/>
            </a:prstGeom>
            <a:no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0" name="Picture 4" descr="LogoE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53484" y="5621324"/>
            <a:ext cx="691590" cy="72912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bwMode="auto">
          <a:xfrm>
            <a:off x="1706880" y="5621324"/>
            <a:ext cx="6126480" cy="828000"/>
          </a:xfrm>
          <a:prstGeom prst="rect">
            <a:avLst/>
          </a:prstGeom>
          <a:gradFill flip="none" rotWithShape="1">
            <a:gsLst>
              <a:gs pos="0">
                <a:schemeClr val="bg2"/>
              </a:gs>
              <a:gs pos="74000">
                <a:schemeClr val="accent1">
                  <a:tint val="44500"/>
                  <a:satMod val="160000"/>
                </a:schemeClr>
              </a:gs>
              <a:gs pos="100000">
                <a:schemeClr val="accent1">
                  <a:tint val="23500"/>
                  <a:satMod val="160000"/>
                </a:schemeClr>
              </a:gs>
            </a:gsLst>
            <a:lin ang="10800000" scaled="1"/>
            <a:tileRect/>
          </a:gradFill>
          <a:ln w="12700" cap="flat" cmpd="sng" algn="ctr">
            <a:noFill/>
            <a:prstDash val="solid"/>
            <a:round/>
            <a:headEnd type="none" w="med" len="med"/>
            <a:tailEnd type="none" w="med" len="med"/>
          </a:ln>
          <a:effectLst>
            <a:softEdge rad="12700"/>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2" name="Content Placeholder 1"/>
          <p:cNvSpPr>
            <a:spLocks noGrp="1"/>
          </p:cNvSpPr>
          <p:nvPr>
            <p:ph idx="1"/>
          </p:nvPr>
        </p:nvSpPr>
        <p:spPr>
          <a:xfrm>
            <a:off x="234942" y="1148317"/>
            <a:ext cx="7761373" cy="1092232"/>
          </a:xfrm>
        </p:spPr>
        <p:txBody>
          <a:bodyPr>
            <a:normAutofit fontScale="92500" lnSpcReduction="20000"/>
          </a:bodyPr>
          <a:lstStyle/>
          <a:p>
            <a:pPr>
              <a:spcBef>
                <a:spcPts val="600"/>
              </a:spcBef>
              <a:spcAft>
                <a:spcPts val="1200"/>
              </a:spcAft>
            </a:pPr>
            <a:r>
              <a:rPr lang="en-US" sz="2400" b="1" dirty="0" smtClean="0"/>
              <a:t>Concept</a:t>
            </a:r>
            <a:r>
              <a:rPr lang="en-US" sz="2400" dirty="0" smtClean="0"/>
              <a:t> and </a:t>
            </a:r>
            <a:r>
              <a:rPr lang="en-US" sz="2400" b="1" dirty="0" smtClean="0"/>
              <a:t>Scientific Cases </a:t>
            </a:r>
            <a:r>
              <a:rPr lang="en-US" sz="2400" dirty="0" smtClean="0"/>
              <a:t>developed within </a:t>
            </a:r>
            <a:r>
              <a:rPr lang="en-US" sz="2400" dirty="0" err="1" smtClean="0"/>
              <a:t>BriX</a:t>
            </a:r>
            <a:r>
              <a:rPr lang="en-US" sz="2400" dirty="0" smtClean="0"/>
              <a:t>:</a:t>
            </a:r>
          </a:p>
          <a:p>
            <a:pPr marL="263525" indent="0">
              <a:spcBef>
                <a:spcPts val="600"/>
              </a:spcBef>
              <a:spcAft>
                <a:spcPts val="1200"/>
              </a:spcAft>
              <a:buNone/>
            </a:pPr>
            <a:r>
              <a:rPr lang="en-US" sz="2000" dirty="0" smtClean="0"/>
              <a:t>The </a:t>
            </a:r>
            <a:r>
              <a:rPr lang="en-US" sz="2000" b="1" dirty="0"/>
              <a:t>B</a:t>
            </a:r>
            <a:r>
              <a:rPr lang="en-US" sz="2000" dirty="0"/>
              <a:t>elgian </a:t>
            </a:r>
            <a:r>
              <a:rPr lang="en-US" sz="2000" b="1" dirty="0"/>
              <a:t>r</a:t>
            </a:r>
            <a:r>
              <a:rPr lang="en-US" sz="2000" dirty="0"/>
              <a:t>esearch </a:t>
            </a:r>
            <a:r>
              <a:rPr lang="en-US" sz="2000" b="1" dirty="0"/>
              <a:t>i</a:t>
            </a:r>
            <a:r>
              <a:rPr lang="en-US" sz="2000" dirty="0"/>
              <a:t>nitiative on </a:t>
            </a:r>
            <a:r>
              <a:rPr lang="en-US" sz="2000" dirty="0" err="1"/>
              <a:t>e</a:t>
            </a:r>
            <a:r>
              <a:rPr lang="en-US" sz="2000" b="1" dirty="0" err="1"/>
              <a:t>X</a:t>
            </a:r>
            <a:r>
              <a:rPr lang="en-US" sz="2000" dirty="0" err="1"/>
              <a:t>otic</a:t>
            </a:r>
            <a:r>
              <a:rPr lang="en-US" sz="2000" dirty="0"/>
              <a:t> nuclei for </a:t>
            </a:r>
            <a:r>
              <a:rPr lang="en-US" sz="2000" dirty="0" smtClean="0"/>
              <a:t>atomic, nuclear </a:t>
            </a:r>
            <a:r>
              <a:rPr lang="en-US" sz="2000" dirty="0"/>
              <a:t>and astrophysics studies</a:t>
            </a:r>
            <a:endParaRPr lang="en-US" sz="2800" dirty="0"/>
          </a:p>
        </p:txBody>
      </p:sp>
      <p:sp>
        <p:nvSpPr>
          <p:cNvPr id="13" name="Rectangle 12"/>
          <p:cNvSpPr/>
          <p:nvPr/>
        </p:nvSpPr>
        <p:spPr bwMode="auto">
          <a:xfrm>
            <a:off x="8182356" y="1713192"/>
            <a:ext cx="828000" cy="3746968"/>
          </a:xfrm>
          <a:prstGeom prst="rect">
            <a:avLst/>
          </a:prstGeom>
          <a:gradFill flip="none" rotWithShape="1">
            <a:gsLst>
              <a:gs pos="0">
                <a:schemeClr val="bg2"/>
              </a:gs>
              <a:gs pos="65000">
                <a:schemeClr val="accent1">
                  <a:tint val="44500"/>
                  <a:satMod val="160000"/>
                </a:schemeClr>
              </a:gs>
              <a:gs pos="100000">
                <a:schemeClr val="accent1">
                  <a:tint val="23500"/>
                  <a:satMod val="160000"/>
                </a:schemeClr>
              </a:gs>
            </a:gsLst>
            <a:lin ang="16200000" scaled="1"/>
            <a:tileRect/>
          </a:gradFill>
          <a:ln w="12700" cap="flat" cmpd="sng" algn="ctr">
            <a:noFill/>
            <a:prstDash val="solid"/>
            <a:round/>
            <a:headEnd type="none" w="med" len="med"/>
            <a:tailEnd type="none" w="med" len="med"/>
          </a:ln>
          <a:effectLst>
            <a:softEdge rad="12700"/>
          </a:effectLst>
          <a:extLst/>
        </p:spPr>
        <p:txBody>
          <a:bodyPr vert="horz" wrap="square" lIns="91440" tIns="45720" rIns="91440" bIns="45720" numCol="1" rtlCol="0" anchor="t" anchorCtr="0" compatLnSpc="1">
            <a:prstTxWarp prst="textNoShape">
              <a:avLst/>
            </a:prstTxWarp>
          </a:bodyPr>
          <a:lstStyle/>
          <a:p>
            <a:endParaRPr lang="en-US"/>
          </a:p>
        </p:txBody>
      </p:sp>
      <p:pic>
        <p:nvPicPr>
          <p:cNvPr id="14" name="Picture 1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25849" y="2035239"/>
            <a:ext cx="522572" cy="517399"/>
          </a:xfrm>
          <a:prstGeom prst="rect">
            <a:avLst/>
          </a:prstGeom>
        </p:spPr>
      </p:pic>
      <p:pic>
        <p:nvPicPr>
          <p:cNvPr id="15" name="Picture 1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327145" y="2642123"/>
            <a:ext cx="532182" cy="406037"/>
          </a:xfrm>
          <a:prstGeom prst="rect">
            <a:avLst/>
          </a:prstGeom>
        </p:spPr>
      </p:pic>
      <p:pic>
        <p:nvPicPr>
          <p:cNvPr id="16" name="Picture 1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326695" y="3135430"/>
            <a:ext cx="528849" cy="382397"/>
          </a:xfrm>
          <a:prstGeom prst="rect">
            <a:avLst/>
          </a:prstGeom>
        </p:spPr>
      </p:pic>
      <p:pic>
        <p:nvPicPr>
          <p:cNvPr id="17" name="Picture 1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328337" y="3618035"/>
            <a:ext cx="541026" cy="283258"/>
          </a:xfrm>
          <a:prstGeom prst="rect">
            <a:avLst/>
          </a:prstGeom>
        </p:spPr>
      </p:pic>
      <p:pic>
        <p:nvPicPr>
          <p:cNvPr id="18" name="Picture 1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330692" y="4013276"/>
            <a:ext cx="522571" cy="226448"/>
          </a:xfrm>
          <a:prstGeom prst="rect">
            <a:avLst/>
          </a:prstGeom>
        </p:spPr>
      </p:pic>
      <p:pic>
        <p:nvPicPr>
          <p:cNvPr id="19" name="Picture 18"/>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8330691" y="4347573"/>
            <a:ext cx="522572" cy="213513"/>
          </a:xfrm>
          <a:prstGeom prst="rect">
            <a:avLst/>
          </a:prstGeom>
        </p:spPr>
      </p:pic>
      <p:pic>
        <p:nvPicPr>
          <p:cNvPr id="20" name="Picture 1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30690" y="4674069"/>
            <a:ext cx="522573" cy="264524"/>
          </a:xfrm>
          <a:prstGeom prst="rect">
            <a:avLst/>
          </a:prstGeom>
        </p:spPr>
      </p:pic>
      <p:pic>
        <p:nvPicPr>
          <p:cNvPr id="21" name="Picture 20"/>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31263" y="4992164"/>
            <a:ext cx="522000" cy="467995"/>
          </a:xfrm>
          <a:prstGeom prst="rect">
            <a:avLst/>
          </a:prstGeom>
        </p:spPr>
      </p:pic>
      <p:pic>
        <p:nvPicPr>
          <p:cNvPr id="22" name="Picture 21" descr="Brix"/>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253484" y="1203901"/>
            <a:ext cx="685743" cy="448708"/>
          </a:xfrm>
          <a:prstGeom prst="rect">
            <a:avLst/>
          </a:prstGeom>
          <a:noFill/>
          <a:ln>
            <a:solidFill>
              <a:schemeClr val="bg2"/>
            </a:solid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3" name="Title 1"/>
          <p:cNvSpPr txBox="1">
            <a:spLocks/>
          </p:cNvSpPr>
          <p:nvPr/>
        </p:nvSpPr>
        <p:spPr bwMode="auto">
          <a:xfrm>
            <a:off x="3415654" y="4995695"/>
            <a:ext cx="1934313" cy="325545"/>
          </a:xfrm>
          <a:prstGeom prst="rect">
            <a:avLst/>
          </a:prstGeom>
          <a:solidFill>
            <a:schemeClr val="bg2"/>
          </a:solidFill>
          <a:ln>
            <a:noFill/>
          </a:ln>
          <a:effectLst>
            <a:outerShdw blurRad="50800" dist="38100" dir="8100000" algn="tr" rotWithShape="0">
              <a:prstClr val="black">
                <a:alpha val="40000"/>
              </a:prstClr>
            </a:outerShdw>
          </a:effectLst>
          <a:extLst/>
        </p:spPr>
        <p:txBody>
          <a:bodyPr vert="horz" wrap="square" lIns="37152" tIns="37152" rIns="37152" bIns="37152" numCol="1" anchor="b" anchorCtr="0" compatLnSpc="1">
            <a:prstTxWarp prst="textNoShape">
              <a:avLst/>
            </a:prstTxWarp>
          </a:bodyPr>
          <a:lstStyle>
            <a:lvl1pPr algn="r" defTabSz="685800" rtl="0" eaLnBrk="1" fontAlgn="base" hangingPunct="1">
              <a:lnSpc>
                <a:spcPct val="80000"/>
              </a:lnSpc>
              <a:spcBef>
                <a:spcPct val="0"/>
              </a:spcBef>
              <a:spcAft>
                <a:spcPct val="0"/>
              </a:spcAft>
              <a:tabLst>
                <a:tab pos="6173788" algn="l"/>
              </a:tabLst>
              <a:defRPr sz="2600" b="0">
                <a:solidFill>
                  <a:srgbClr val="007DC3"/>
                </a:solidFill>
                <a:latin typeface="Segoe UI" pitchFamily="34" charset="0"/>
                <a:ea typeface="Segoe UI" pitchFamily="34" charset="0"/>
                <a:cs typeface="Segoe UI" pitchFamily="34" charset="0"/>
              </a:defRPr>
            </a:lvl1pPr>
            <a:lvl2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2pPr>
            <a:lvl3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3pPr>
            <a:lvl4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4pPr>
            <a:lvl5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a:lstStyle>
          <a:p>
            <a:r>
              <a:rPr lang="en-US" sz="2000" kern="0" dirty="0" err="1" smtClean="0"/>
              <a:t>ISOL@MYRRHA</a:t>
            </a:r>
            <a:endParaRPr lang="en-US" sz="2000" kern="0" dirty="0"/>
          </a:p>
        </p:txBody>
      </p:sp>
      <p:grpSp>
        <p:nvGrpSpPr>
          <p:cNvPr id="3" name="Group 23"/>
          <p:cNvGrpSpPr/>
          <p:nvPr/>
        </p:nvGrpSpPr>
        <p:grpSpPr>
          <a:xfrm>
            <a:off x="1835960" y="5839094"/>
            <a:ext cx="5486983" cy="513030"/>
            <a:chOff x="1455853" y="5281005"/>
            <a:chExt cx="8532309" cy="760631"/>
          </a:xfrm>
        </p:grpSpPr>
        <p:pic>
          <p:nvPicPr>
            <p:cNvPr id="25" name="Picture 4" descr="https://encrypted-tbn2.gstatic.com/images?q=tbn:ANd9GcRy-zJhB-NeUpUvGZUK13edSomh5o-8PlEudxB5ti4XHGxprJphuQ"/>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434658" y="5346958"/>
              <a:ext cx="1085602" cy="60031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Ghent University"/>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455853" y="5339973"/>
              <a:ext cx="952127" cy="681522"/>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3"/>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853953" y="5319833"/>
              <a:ext cx="652231" cy="7218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 descr="logo Vrije Universiteit Brussel"/>
            <p:cNvPicPr>
              <a:picLocks noChangeAspect="1" noChangeArrowheads="1"/>
            </p:cNvPicPr>
            <p:nvPr/>
          </p:nvPicPr>
          <p:blipFill rotWithShape="1">
            <a:blip r:embed="rId16" cstate="print">
              <a:extLst>
                <a:ext uri="{28A0092B-C50C-407E-A947-70E740481C1C}">
                  <a14:useLocalDpi xmlns="" xmlns:a14="http://schemas.microsoft.com/office/drawing/2010/main" val="0"/>
                </a:ext>
              </a:extLst>
            </a:blip>
            <a:srcRect t="22496"/>
            <a:stretch/>
          </p:blipFill>
          <p:spPr bwMode="auto">
            <a:xfrm>
              <a:off x="4569442" y="5413168"/>
              <a:ext cx="1509293" cy="46790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8893825" y="5281005"/>
              <a:ext cx="1094337" cy="732229"/>
            </a:xfrm>
            <a:prstGeom prst="rect">
              <a:avLst/>
            </a:prstGeom>
            <a:noFill/>
            <a:ln>
              <a:noFill/>
            </a:ln>
          </p:spPr>
        </p:pic>
        <p:pic>
          <p:nvPicPr>
            <p:cNvPr id="30" name="Picture 4" descr="https://encrypted-tbn3.gstatic.com/images?q=tbn:ANd9GcS8L08ne7bjkCtLzbgUrZBCY9e7HuP_phsHFfVYDowEDtX81TA3"/>
            <p:cNvPicPr>
              <a:picLocks noChangeAspect="1" noChangeArrowheads="1"/>
            </p:cNvPicPr>
            <p:nvPr/>
          </p:nvPicPr>
          <p:blipFill rotWithShape="1">
            <a:blip r:embed="rId18" cstate="print">
              <a:extLst>
                <a:ext uri="{28A0092B-C50C-407E-A947-70E740481C1C}">
                  <a14:useLocalDpi xmlns="" xmlns:a14="http://schemas.microsoft.com/office/drawing/2010/main" val="0"/>
                </a:ext>
              </a:extLst>
            </a:blip>
            <a:srcRect t="23684" b="30505"/>
            <a:stretch/>
          </p:blipFill>
          <p:spPr bwMode="auto">
            <a:xfrm>
              <a:off x="2837141" y="5417402"/>
              <a:ext cx="1337188" cy="45943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31" name="Picture 30"/>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106783" y="5784856"/>
            <a:ext cx="1428750" cy="647700"/>
          </a:xfrm>
          <a:prstGeom prst="rect">
            <a:avLst/>
          </a:prstGeom>
        </p:spPr>
      </p:pic>
      <p:pic>
        <p:nvPicPr>
          <p:cNvPr id="32" name="Picture 4" descr="https://encrypted-tbn3.gstatic.com/images?q=tbn:ANd9GcS8L08ne7bjkCtLzbgUrZBCY9e7HuP_phsHFfVYDowEDtX81TA3"/>
          <p:cNvPicPr>
            <a:picLocks noChangeAspect="1" noChangeArrowheads="1"/>
          </p:cNvPicPr>
          <p:nvPr/>
        </p:nvPicPr>
        <p:blipFill rotWithShape="1">
          <a:blip r:embed="rId18" cstate="print">
            <a:extLst>
              <a:ext uri="{28A0092B-C50C-407E-A947-70E740481C1C}">
                <a14:useLocalDpi xmlns="" xmlns:a14="http://schemas.microsoft.com/office/drawing/2010/main" val="0"/>
              </a:ext>
            </a:extLst>
          </a:blip>
          <a:srcRect t="23684" b="30505"/>
          <a:stretch/>
        </p:blipFill>
        <p:spPr bwMode="auto">
          <a:xfrm>
            <a:off x="8279329" y="1735642"/>
            <a:ext cx="615611" cy="2218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97738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3" descr="Plan 3D Ganil M 300 dpi blanc-violet.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031190"/>
            <a:ext cx="9144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Arrondir un rectangle avec un coin du même côté 4"/>
          <p:cNvSpPr/>
          <p:nvPr/>
        </p:nvSpPr>
        <p:spPr bwMode="auto">
          <a:xfrm>
            <a:off x="4653352" y="5224618"/>
            <a:ext cx="3221843" cy="10404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rIns="15240" bIns="15240" spcCol="1270"/>
          <a:lstStyle/>
          <a:p>
            <a:pPr>
              <a:defRPr/>
            </a:pPr>
            <a:r>
              <a:rPr lang="en-GB" sz="1600" b="1" dirty="0"/>
              <a:t>SPIRAL2 &amp; SPIRAL1 Upgrade</a:t>
            </a:r>
          </a:p>
          <a:p>
            <a:pPr marL="285750" indent="-285750">
              <a:buFont typeface="Wingdings" charset="2"/>
              <a:buChar char="ü"/>
              <a:defRPr/>
            </a:pPr>
            <a:r>
              <a:rPr lang="en-GB" sz="1600" dirty="0"/>
              <a:t>High intensity stable beams</a:t>
            </a:r>
          </a:p>
          <a:p>
            <a:pPr marL="285750" indent="-285750">
              <a:buFont typeface="Wingdings" charset="2"/>
              <a:buChar char="ü"/>
              <a:defRPr/>
            </a:pPr>
            <a:r>
              <a:rPr lang="en-GB" sz="1600" dirty="0"/>
              <a:t>High intensity neutron beams</a:t>
            </a:r>
          </a:p>
          <a:p>
            <a:pPr marL="285750" indent="-285750">
              <a:buFont typeface="Wingdings" charset="2"/>
              <a:buChar char="ü"/>
              <a:defRPr/>
            </a:pPr>
            <a:r>
              <a:rPr lang="en-GB" sz="1600" dirty="0"/>
              <a:t>High intensity RIBs</a:t>
            </a:r>
          </a:p>
        </p:txBody>
      </p:sp>
      <p:sp>
        <p:nvSpPr>
          <p:cNvPr id="21507" name="Rectangle 18"/>
          <p:cNvSpPr>
            <a:spLocks noChangeArrowheads="1"/>
          </p:cNvSpPr>
          <p:nvPr/>
        </p:nvSpPr>
        <p:spPr bwMode="auto">
          <a:xfrm>
            <a:off x="671796" y="-68162"/>
            <a:ext cx="52116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3600" dirty="0"/>
              <a:t>GANIL-SPIRAL2 </a:t>
            </a:r>
            <a:r>
              <a:rPr lang="en-GB" altLang="fr-FR" sz="3600" b="1" dirty="0"/>
              <a:t>layout</a:t>
            </a:r>
          </a:p>
        </p:txBody>
      </p:sp>
      <p:sp>
        <p:nvSpPr>
          <p:cNvPr id="21508" name="ZoneTexte 19"/>
          <p:cNvSpPr txBox="1">
            <a:spLocks noChangeArrowheads="1"/>
          </p:cNvSpPr>
          <p:nvPr/>
        </p:nvSpPr>
        <p:spPr bwMode="auto">
          <a:xfrm rot="-2623191">
            <a:off x="307092" y="1831075"/>
            <a:ext cx="192873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3600" b="1" i="1" dirty="0">
                <a:solidFill>
                  <a:srgbClr val="7030A0"/>
                </a:solidFill>
              </a:rPr>
              <a:t>Phase 1</a:t>
            </a:r>
          </a:p>
        </p:txBody>
      </p:sp>
      <p:sp>
        <p:nvSpPr>
          <p:cNvPr id="21509" name="ZoneTexte 23"/>
          <p:cNvSpPr txBox="1">
            <a:spLocks noChangeArrowheads="1"/>
          </p:cNvSpPr>
          <p:nvPr/>
        </p:nvSpPr>
        <p:spPr bwMode="auto">
          <a:xfrm rot="-2608357">
            <a:off x="1074738" y="3742765"/>
            <a:ext cx="11477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fr-FR" sz="1800" b="1" dirty="0">
                <a:solidFill>
                  <a:srgbClr val="000000"/>
                </a:solidFill>
                <a:latin typeface="Comic Sans MS" charset="0"/>
              </a:rPr>
              <a:t>SC Linac</a:t>
            </a:r>
          </a:p>
        </p:txBody>
      </p:sp>
      <p:sp>
        <p:nvSpPr>
          <p:cNvPr id="21510" name="ZoneTexte 24"/>
          <p:cNvSpPr txBox="1">
            <a:spLocks noChangeArrowheads="1"/>
          </p:cNvSpPr>
          <p:nvPr/>
        </p:nvSpPr>
        <p:spPr bwMode="auto">
          <a:xfrm rot="2310454">
            <a:off x="1782763" y="2302902"/>
            <a:ext cx="673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fr-FR" sz="1800" b="1" dirty="0">
                <a:solidFill>
                  <a:srgbClr val="000000"/>
                </a:solidFill>
                <a:latin typeface="Comic Sans MS" charset="0"/>
              </a:rPr>
              <a:t>NFS</a:t>
            </a:r>
          </a:p>
        </p:txBody>
      </p:sp>
      <p:sp>
        <p:nvSpPr>
          <p:cNvPr id="21511" name="ZoneTexte 25"/>
          <p:cNvSpPr txBox="1">
            <a:spLocks noChangeArrowheads="1"/>
          </p:cNvSpPr>
          <p:nvPr/>
        </p:nvSpPr>
        <p:spPr bwMode="auto">
          <a:xfrm rot="-2668063">
            <a:off x="3009900" y="2501340"/>
            <a:ext cx="5238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fr-FR" b="1" dirty="0">
                <a:solidFill>
                  <a:srgbClr val="000000"/>
                </a:solidFill>
                <a:latin typeface="Comic Sans MS" charset="0"/>
              </a:rPr>
              <a:t>S</a:t>
            </a:r>
            <a:r>
              <a:rPr lang="en-GB" altLang="fr-FR" b="1" baseline="30000" dirty="0">
                <a:solidFill>
                  <a:srgbClr val="000000"/>
                </a:solidFill>
                <a:latin typeface="Comic Sans MS" charset="0"/>
              </a:rPr>
              <a:t>3</a:t>
            </a:r>
          </a:p>
        </p:txBody>
      </p:sp>
      <p:sp>
        <p:nvSpPr>
          <p:cNvPr id="21512" name="Rectangle 26"/>
          <p:cNvSpPr>
            <a:spLocks noChangeArrowheads="1"/>
          </p:cNvSpPr>
          <p:nvPr/>
        </p:nvSpPr>
        <p:spPr bwMode="auto">
          <a:xfrm rot="-2703129">
            <a:off x="3594741" y="1044906"/>
            <a:ext cx="225776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GB" altLang="ja-JP" sz="1800" b="1" dirty="0">
                <a:solidFill>
                  <a:srgbClr val="000000"/>
                </a:solidFill>
                <a:latin typeface="Comic Sans MS" charset="0"/>
              </a:rPr>
              <a:t>DESIR </a:t>
            </a:r>
          </a:p>
          <a:p>
            <a:pPr algn="ctr"/>
            <a:r>
              <a:rPr lang="en-GB" altLang="ja-JP" sz="1800" b="1" dirty="0">
                <a:solidFill>
                  <a:srgbClr val="000000"/>
                </a:solidFill>
                <a:latin typeface="Comic Sans MS" charset="0"/>
              </a:rPr>
              <a:t>(construction phase)</a:t>
            </a:r>
          </a:p>
        </p:txBody>
      </p:sp>
      <p:sp>
        <p:nvSpPr>
          <p:cNvPr id="21513" name="ZoneTexte 27"/>
          <p:cNvSpPr txBox="1">
            <a:spLocks noChangeArrowheads="1"/>
          </p:cNvSpPr>
          <p:nvPr/>
        </p:nvSpPr>
        <p:spPr bwMode="auto">
          <a:xfrm rot="-2939519">
            <a:off x="5672932" y="2110021"/>
            <a:ext cx="27622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fr-FR" sz="1800" b="1" dirty="0">
                <a:solidFill>
                  <a:srgbClr val="000000"/>
                </a:solidFill>
                <a:latin typeface="Comic Sans MS" charset="0"/>
              </a:rPr>
              <a:t>GANIL current facility</a:t>
            </a:r>
          </a:p>
        </p:txBody>
      </p:sp>
      <p:pic>
        <p:nvPicPr>
          <p:cNvPr id="21514" name="Image 35" descr="Investissements_Davenir.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273572" y="1898226"/>
            <a:ext cx="6477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5" name="Image 36" descr="Investissements_Davenir.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892925" y="1021540"/>
            <a:ext cx="647700"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6" name="ZoneTexte 38"/>
          <p:cNvSpPr txBox="1">
            <a:spLocks noChangeArrowheads="1"/>
          </p:cNvSpPr>
          <p:nvPr/>
        </p:nvSpPr>
        <p:spPr bwMode="auto">
          <a:xfrm rot="2240710">
            <a:off x="2122006" y="5254392"/>
            <a:ext cx="15440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altLang="fr-FR" sz="2800" b="1" i="1" dirty="0">
                <a:solidFill>
                  <a:schemeClr val="bg2"/>
                </a:solidFill>
              </a:rPr>
              <a:t>Phase 2</a:t>
            </a:r>
          </a:p>
        </p:txBody>
      </p:sp>
      <p:sp>
        <p:nvSpPr>
          <p:cNvPr id="40" name="ZoneTexte 39"/>
          <p:cNvSpPr txBox="1"/>
          <p:nvPr/>
        </p:nvSpPr>
        <p:spPr>
          <a:xfrm rot="18833740">
            <a:off x="3516313" y="4823852"/>
            <a:ext cx="1793875" cy="561975"/>
          </a:xfrm>
          <a:prstGeom prst="rect">
            <a:avLst/>
          </a:prstGeom>
          <a:noFill/>
        </p:spPr>
        <p:txBody>
          <a:bodyPr>
            <a:spAutoFit/>
          </a:bodyPr>
          <a:lstStyle/>
          <a:p>
            <a:pPr eaLnBrk="0" hangingPunct="0">
              <a:defRPr/>
            </a:pPr>
            <a:r>
              <a:rPr lang="en-GB" sz="2000" b="1" dirty="0">
                <a:solidFill>
                  <a:srgbClr val="000000"/>
                </a:solidFill>
                <a:latin typeface="Comic Sans MS" pitchFamily="66" charset="0"/>
              </a:rPr>
              <a:t>Production</a:t>
            </a:r>
          </a:p>
          <a:p>
            <a:pPr algn="ctr" eaLnBrk="0" hangingPunct="0">
              <a:defRPr/>
            </a:pPr>
            <a:r>
              <a:rPr lang="en-GB" sz="1050" dirty="0">
                <a:solidFill>
                  <a:srgbClr val="000000"/>
                </a:solidFill>
                <a:sym typeface="Arial" pitchFamily="30" charset="0"/>
              </a:rPr>
              <a:t>up to 10</a:t>
            </a:r>
            <a:r>
              <a:rPr lang="en-GB" sz="1050" baseline="30000" dirty="0">
                <a:solidFill>
                  <a:srgbClr val="000000"/>
                </a:solidFill>
                <a:sym typeface="Arial" pitchFamily="30" charset="0"/>
              </a:rPr>
              <a:t>14</a:t>
            </a:r>
            <a:r>
              <a:rPr lang="en-GB" sz="1050" dirty="0">
                <a:solidFill>
                  <a:srgbClr val="000000"/>
                </a:solidFill>
                <a:sym typeface="Arial" pitchFamily="30" charset="0"/>
              </a:rPr>
              <a:t> FF/s</a:t>
            </a:r>
          </a:p>
        </p:txBody>
      </p:sp>
      <p:sp>
        <p:nvSpPr>
          <p:cNvPr id="21518" name="ZoneTexte 21"/>
          <p:cNvSpPr txBox="1">
            <a:spLocks noChangeArrowheads="1"/>
          </p:cNvSpPr>
          <p:nvPr/>
        </p:nvSpPr>
        <p:spPr bwMode="auto">
          <a:xfrm rot="-2611727">
            <a:off x="-4763" y="4590490"/>
            <a:ext cx="955676"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fr-FR" sz="1800" b="1" dirty="0">
                <a:solidFill>
                  <a:srgbClr val="000000"/>
                </a:solidFill>
                <a:latin typeface="Comic Sans MS" charset="0"/>
              </a:rPr>
              <a:t>A/Q=7</a:t>
            </a:r>
          </a:p>
        </p:txBody>
      </p:sp>
      <p:sp>
        <p:nvSpPr>
          <p:cNvPr id="21519" name="ZoneTexte 22"/>
          <p:cNvSpPr txBox="1">
            <a:spLocks noChangeArrowheads="1"/>
          </p:cNvSpPr>
          <p:nvPr/>
        </p:nvSpPr>
        <p:spPr bwMode="auto">
          <a:xfrm rot="-2611727">
            <a:off x="588963" y="5369952"/>
            <a:ext cx="1547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fr-FR" sz="1800" b="1" dirty="0">
                <a:solidFill>
                  <a:srgbClr val="000000"/>
                </a:solidFill>
                <a:latin typeface="Comic Sans MS" charset="0"/>
              </a:rPr>
              <a:t>A/Q= 2 &amp; 3</a:t>
            </a:r>
          </a:p>
        </p:txBody>
      </p:sp>
      <p:sp>
        <p:nvSpPr>
          <p:cNvPr id="5" name="Forme libre 4"/>
          <p:cNvSpPr/>
          <p:nvPr/>
        </p:nvSpPr>
        <p:spPr>
          <a:xfrm>
            <a:off x="2455863" y="3176027"/>
            <a:ext cx="3360737" cy="2481263"/>
          </a:xfrm>
          <a:custGeom>
            <a:avLst/>
            <a:gdLst>
              <a:gd name="connsiteX0" fmla="*/ 3361267 w 3361267"/>
              <a:gd name="connsiteY0" fmla="*/ 905934 h 2480734"/>
              <a:gd name="connsiteX1" fmla="*/ 1989667 w 3361267"/>
              <a:gd name="connsiteY1" fmla="*/ 0 h 2480734"/>
              <a:gd name="connsiteX2" fmla="*/ 1667934 w 3361267"/>
              <a:gd name="connsiteY2" fmla="*/ 389467 h 2480734"/>
              <a:gd name="connsiteX3" fmla="*/ 1422400 w 3361267"/>
              <a:gd name="connsiteY3" fmla="*/ 203200 h 2480734"/>
              <a:gd name="connsiteX4" fmla="*/ 0 w 3361267"/>
              <a:gd name="connsiteY4" fmla="*/ 1532467 h 2480734"/>
              <a:gd name="connsiteX5" fmla="*/ 1109134 w 3361267"/>
              <a:gd name="connsiteY5" fmla="*/ 2480734 h 2480734"/>
              <a:gd name="connsiteX6" fmla="*/ 2260600 w 3361267"/>
              <a:gd name="connsiteY6" fmla="*/ 1286934 h 2480734"/>
              <a:gd name="connsiteX7" fmla="*/ 2700867 w 3361267"/>
              <a:gd name="connsiteY7" fmla="*/ 1625600 h 2480734"/>
              <a:gd name="connsiteX8" fmla="*/ 3361267 w 3361267"/>
              <a:gd name="connsiteY8" fmla="*/ 905934 h 24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267" h="2480734">
                <a:moveTo>
                  <a:pt x="3361267" y="905934"/>
                </a:moveTo>
                <a:lnTo>
                  <a:pt x="1989667" y="0"/>
                </a:lnTo>
                <a:lnTo>
                  <a:pt x="1667934" y="389467"/>
                </a:lnTo>
                <a:lnTo>
                  <a:pt x="1422400" y="203200"/>
                </a:lnTo>
                <a:lnTo>
                  <a:pt x="0" y="1532467"/>
                </a:lnTo>
                <a:lnTo>
                  <a:pt x="1109134" y="2480734"/>
                </a:lnTo>
                <a:lnTo>
                  <a:pt x="2260600" y="1286934"/>
                </a:lnTo>
                <a:lnTo>
                  <a:pt x="2700867" y="1625600"/>
                </a:lnTo>
                <a:lnTo>
                  <a:pt x="3361267" y="905934"/>
                </a:lnTo>
                <a:close/>
              </a:path>
            </a:pathLst>
          </a:custGeom>
          <a:solidFill>
            <a:schemeClr val="bg1">
              <a:lumMod val="75000"/>
              <a:alpha val="60000"/>
            </a:schemeClr>
          </a:solidFill>
          <a:ln w="38100" cmpd="sng">
            <a:solidFill>
              <a:schemeClr val="tx1"/>
            </a:solidFill>
            <a:prstDash val="dash"/>
          </a:ln>
        </p:spPr>
        <p:txBody>
          <a:bodyPr/>
          <a:lstStyle/>
          <a:p>
            <a:pPr defTabSz="914400" eaLnBrk="0" hangingPunct="0">
              <a:defRPr/>
            </a:pPr>
            <a:endParaRPr lang="en-GB" sz="2400" dirty="0"/>
          </a:p>
        </p:txBody>
      </p:sp>
      <p:sp>
        <p:nvSpPr>
          <p:cNvPr id="2" name="ZoneTexte 1">
            <a:extLst>
              <a:ext uri="{FF2B5EF4-FFF2-40B4-BE49-F238E27FC236}">
                <a16:creationId xmlns:a16="http://schemas.microsoft.com/office/drawing/2014/main" xmlns="" id="{29611AF7-3D2E-B44A-A2EC-AB2067E376C9}"/>
              </a:ext>
            </a:extLst>
          </p:cNvPr>
          <p:cNvSpPr txBox="1"/>
          <p:nvPr/>
        </p:nvSpPr>
        <p:spPr>
          <a:xfrm>
            <a:off x="249412" y="731442"/>
            <a:ext cx="3603872" cy="461665"/>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GB" dirty="0"/>
              <a:t>ESFRI landmark facility</a:t>
            </a:r>
          </a:p>
        </p:txBody>
      </p:sp>
    </p:spTree>
    <p:extLst>
      <p:ext uri="{BB962C8B-B14F-4D97-AF65-F5344CB8AC3E}">
        <p14:creationId xmlns:p14="http://schemas.microsoft.com/office/powerpoint/2010/main" xmlns="" val="79946886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Phased-implementation</a:t>
            </a:r>
            <a:r>
              <a:rPr lang="nl-BE" dirty="0" smtClean="0"/>
              <a:t> of MYRRHA</a:t>
            </a:r>
            <a:endParaRPr lang="nl-BE" dirty="0"/>
          </a:p>
        </p:txBody>
      </p:sp>
      <p:sp>
        <p:nvSpPr>
          <p:cNvPr id="4" name="Content Placeholder 2"/>
          <p:cNvSpPr>
            <a:spLocks noGrp="1"/>
          </p:cNvSpPr>
          <p:nvPr>
            <p:ph idx="1"/>
          </p:nvPr>
        </p:nvSpPr>
        <p:spPr>
          <a:xfrm>
            <a:off x="265815" y="1148317"/>
            <a:ext cx="8573386" cy="5092126"/>
          </a:xfrm>
        </p:spPr>
        <p:txBody>
          <a:bodyPr/>
          <a:lstStyle/>
          <a:p>
            <a:r>
              <a:rPr lang="en-US" dirty="0" smtClean="0"/>
              <a:t>In phase 1 (2016-2024): ISOL Target Station at the </a:t>
            </a:r>
            <a:r>
              <a:rPr lang="en-US" dirty="0"/>
              <a:t>100-MeV accelerator </a:t>
            </a:r>
          </a:p>
        </p:txBody>
      </p:sp>
      <p:sp>
        <p:nvSpPr>
          <p:cNvPr id="5" name="Rectangle 4"/>
          <p:cNvSpPr/>
          <p:nvPr/>
        </p:nvSpPr>
        <p:spPr>
          <a:xfrm>
            <a:off x="289542" y="1877215"/>
            <a:ext cx="8584381" cy="4487874"/>
          </a:xfrm>
          <a:prstGeom prst="rect">
            <a:avLst/>
          </a:prstGeom>
          <a:solidFill>
            <a:srgbClr val="FFFFF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23486" y="1991153"/>
            <a:ext cx="6764706" cy="4247587"/>
          </a:xfrm>
          <a:custGeom>
            <a:avLst/>
            <a:gdLst>
              <a:gd name="connsiteX0" fmla="*/ 447261 w 7354957"/>
              <a:gd name="connsiteY0" fmla="*/ 0 h 4631635"/>
              <a:gd name="connsiteX1" fmla="*/ 5903843 w 7354957"/>
              <a:gd name="connsiteY1" fmla="*/ 19878 h 4631635"/>
              <a:gd name="connsiteX2" fmla="*/ 6639339 w 7354957"/>
              <a:gd name="connsiteY2" fmla="*/ 516835 h 4631635"/>
              <a:gd name="connsiteX3" fmla="*/ 6867939 w 7354957"/>
              <a:gd name="connsiteY3" fmla="*/ 1769165 h 4631635"/>
              <a:gd name="connsiteX4" fmla="*/ 7354957 w 7354957"/>
              <a:gd name="connsiteY4" fmla="*/ 3329609 h 4631635"/>
              <a:gd name="connsiteX5" fmla="*/ 6301409 w 7354957"/>
              <a:gd name="connsiteY5" fmla="*/ 4492487 h 4631635"/>
              <a:gd name="connsiteX6" fmla="*/ 0 w 7354957"/>
              <a:gd name="connsiteY6" fmla="*/ 4631635 h 4631635"/>
              <a:gd name="connsiteX7" fmla="*/ 447261 w 7354957"/>
              <a:gd name="connsiteY7" fmla="*/ 0 h 4631635"/>
              <a:gd name="connsiteX0" fmla="*/ 69574 w 6977270"/>
              <a:gd name="connsiteY0" fmla="*/ 0 h 4621696"/>
              <a:gd name="connsiteX1" fmla="*/ 5526156 w 6977270"/>
              <a:gd name="connsiteY1" fmla="*/ 19878 h 4621696"/>
              <a:gd name="connsiteX2" fmla="*/ 6261652 w 6977270"/>
              <a:gd name="connsiteY2" fmla="*/ 516835 h 4621696"/>
              <a:gd name="connsiteX3" fmla="*/ 6490252 w 6977270"/>
              <a:gd name="connsiteY3" fmla="*/ 1769165 h 4621696"/>
              <a:gd name="connsiteX4" fmla="*/ 6977270 w 6977270"/>
              <a:gd name="connsiteY4" fmla="*/ 3329609 h 4621696"/>
              <a:gd name="connsiteX5" fmla="*/ 5923722 w 6977270"/>
              <a:gd name="connsiteY5" fmla="*/ 4492487 h 4621696"/>
              <a:gd name="connsiteX6" fmla="*/ 0 w 6977270"/>
              <a:gd name="connsiteY6" fmla="*/ 4621696 h 4621696"/>
              <a:gd name="connsiteX7" fmla="*/ 69574 w 6977270"/>
              <a:gd name="connsiteY7" fmla="*/ 0 h 4621696"/>
              <a:gd name="connsiteX0" fmla="*/ 69574 w 6977270"/>
              <a:gd name="connsiteY0" fmla="*/ 0 h 4621696"/>
              <a:gd name="connsiteX1" fmla="*/ 5526156 w 6977270"/>
              <a:gd name="connsiteY1" fmla="*/ 19878 h 4621696"/>
              <a:gd name="connsiteX2" fmla="*/ 6281530 w 6977270"/>
              <a:gd name="connsiteY2" fmla="*/ 228601 h 4621696"/>
              <a:gd name="connsiteX3" fmla="*/ 6490252 w 6977270"/>
              <a:gd name="connsiteY3" fmla="*/ 1769165 h 4621696"/>
              <a:gd name="connsiteX4" fmla="*/ 6977270 w 6977270"/>
              <a:gd name="connsiteY4" fmla="*/ 3329609 h 4621696"/>
              <a:gd name="connsiteX5" fmla="*/ 5923722 w 6977270"/>
              <a:gd name="connsiteY5" fmla="*/ 4492487 h 4621696"/>
              <a:gd name="connsiteX6" fmla="*/ 0 w 6977270"/>
              <a:gd name="connsiteY6" fmla="*/ 4621696 h 4621696"/>
              <a:gd name="connsiteX7" fmla="*/ 69574 w 6977270"/>
              <a:gd name="connsiteY7" fmla="*/ 0 h 4621696"/>
              <a:gd name="connsiteX0" fmla="*/ 69574 w 6977270"/>
              <a:gd name="connsiteY0" fmla="*/ 0 h 4621696"/>
              <a:gd name="connsiteX1" fmla="*/ 5526156 w 6977270"/>
              <a:gd name="connsiteY1" fmla="*/ 19878 h 4621696"/>
              <a:gd name="connsiteX2" fmla="*/ 6281530 w 6977270"/>
              <a:gd name="connsiteY2" fmla="*/ 228601 h 4621696"/>
              <a:gd name="connsiteX3" fmla="*/ 6202017 w 6977270"/>
              <a:gd name="connsiteY3" fmla="*/ 1222512 h 4621696"/>
              <a:gd name="connsiteX4" fmla="*/ 6977270 w 6977270"/>
              <a:gd name="connsiteY4" fmla="*/ 3329609 h 4621696"/>
              <a:gd name="connsiteX5" fmla="*/ 5923722 w 6977270"/>
              <a:gd name="connsiteY5" fmla="*/ 4492487 h 4621696"/>
              <a:gd name="connsiteX6" fmla="*/ 0 w 6977270"/>
              <a:gd name="connsiteY6" fmla="*/ 4621696 h 4621696"/>
              <a:gd name="connsiteX7" fmla="*/ 69574 w 6977270"/>
              <a:gd name="connsiteY7" fmla="*/ 0 h 4621696"/>
              <a:gd name="connsiteX0" fmla="*/ 69574 w 6977270"/>
              <a:gd name="connsiteY0" fmla="*/ 0 h 4621696"/>
              <a:gd name="connsiteX1" fmla="*/ 5526156 w 6977270"/>
              <a:gd name="connsiteY1" fmla="*/ 19878 h 4621696"/>
              <a:gd name="connsiteX2" fmla="*/ 6052930 w 6977270"/>
              <a:gd name="connsiteY2" fmla="*/ 19879 h 4621696"/>
              <a:gd name="connsiteX3" fmla="*/ 6202017 w 6977270"/>
              <a:gd name="connsiteY3" fmla="*/ 1222512 h 4621696"/>
              <a:gd name="connsiteX4" fmla="*/ 6977270 w 6977270"/>
              <a:gd name="connsiteY4" fmla="*/ 3329609 h 4621696"/>
              <a:gd name="connsiteX5" fmla="*/ 5923722 w 6977270"/>
              <a:gd name="connsiteY5" fmla="*/ 4492487 h 4621696"/>
              <a:gd name="connsiteX6" fmla="*/ 0 w 6977270"/>
              <a:gd name="connsiteY6" fmla="*/ 4621696 h 4621696"/>
              <a:gd name="connsiteX7" fmla="*/ 69574 w 6977270"/>
              <a:gd name="connsiteY7" fmla="*/ 0 h 4621696"/>
              <a:gd name="connsiteX0" fmla="*/ 59635 w 6967331"/>
              <a:gd name="connsiteY0" fmla="*/ 0 h 4492487"/>
              <a:gd name="connsiteX1" fmla="*/ 5516217 w 6967331"/>
              <a:gd name="connsiteY1" fmla="*/ 19878 h 4492487"/>
              <a:gd name="connsiteX2" fmla="*/ 6042991 w 6967331"/>
              <a:gd name="connsiteY2" fmla="*/ 19879 h 4492487"/>
              <a:gd name="connsiteX3" fmla="*/ 6192078 w 6967331"/>
              <a:gd name="connsiteY3" fmla="*/ 1222512 h 4492487"/>
              <a:gd name="connsiteX4" fmla="*/ 6967331 w 6967331"/>
              <a:gd name="connsiteY4" fmla="*/ 3329609 h 4492487"/>
              <a:gd name="connsiteX5" fmla="*/ 5913783 w 6967331"/>
              <a:gd name="connsiteY5" fmla="*/ 4492487 h 4492487"/>
              <a:gd name="connsiteX6" fmla="*/ 0 w 6967331"/>
              <a:gd name="connsiteY6" fmla="*/ 4214191 h 4492487"/>
              <a:gd name="connsiteX7" fmla="*/ 59635 w 6967331"/>
              <a:gd name="connsiteY7" fmla="*/ 0 h 4492487"/>
              <a:gd name="connsiteX0" fmla="*/ 59635 w 6967331"/>
              <a:gd name="connsiteY0" fmla="*/ 0 h 4214191"/>
              <a:gd name="connsiteX1" fmla="*/ 5516217 w 6967331"/>
              <a:gd name="connsiteY1" fmla="*/ 19878 h 4214191"/>
              <a:gd name="connsiteX2" fmla="*/ 6042991 w 6967331"/>
              <a:gd name="connsiteY2" fmla="*/ 19879 h 4214191"/>
              <a:gd name="connsiteX3" fmla="*/ 6192078 w 6967331"/>
              <a:gd name="connsiteY3" fmla="*/ 1222512 h 4214191"/>
              <a:gd name="connsiteX4" fmla="*/ 6967331 w 6967331"/>
              <a:gd name="connsiteY4" fmla="*/ 3329609 h 4214191"/>
              <a:gd name="connsiteX5" fmla="*/ 6202018 w 6967331"/>
              <a:gd name="connsiteY5" fmla="*/ 4104861 h 4214191"/>
              <a:gd name="connsiteX6" fmla="*/ 0 w 6967331"/>
              <a:gd name="connsiteY6" fmla="*/ 4214191 h 4214191"/>
              <a:gd name="connsiteX7" fmla="*/ 59635 w 6967331"/>
              <a:gd name="connsiteY7" fmla="*/ 0 h 4214191"/>
              <a:gd name="connsiteX0" fmla="*/ 59635 w 6967331"/>
              <a:gd name="connsiteY0" fmla="*/ 0 h 4214191"/>
              <a:gd name="connsiteX1" fmla="*/ 5516217 w 6967331"/>
              <a:gd name="connsiteY1" fmla="*/ 19878 h 4214191"/>
              <a:gd name="connsiteX2" fmla="*/ 6042991 w 6967331"/>
              <a:gd name="connsiteY2" fmla="*/ 19879 h 4214191"/>
              <a:gd name="connsiteX3" fmla="*/ 6192078 w 6967331"/>
              <a:gd name="connsiteY3" fmla="*/ 1222512 h 4214191"/>
              <a:gd name="connsiteX4" fmla="*/ 6967331 w 6967331"/>
              <a:gd name="connsiteY4" fmla="*/ 3329609 h 4214191"/>
              <a:gd name="connsiteX5" fmla="*/ 6818244 w 6967331"/>
              <a:gd name="connsiteY5" fmla="*/ 4124740 h 4214191"/>
              <a:gd name="connsiteX6" fmla="*/ 0 w 6967331"/>
              <a:gd name="connsiteY6" fmla="*/ 4214191 h 4214191"/>
              <a:gd name="connsiteX7" fmla="*/ 59635 w 6967331"/>
              <a:gd name="connsiteY7" fmla="*/ 0 h 4214191"/>
              <a:gd name="connsiteX0" fmla="*/ 0 w 6907696"/>
              <a:gd name="connsiteY0" fmla="*/ 0 h 4174435"/>
              <a:gd name="connsiteX1" fmla="*/ 5456582 w 6907696"/>
              <a:gd name="connsiteY1" fmla="*/ 19878 h 4174435"/>
              <a:gd name="connsiteX2" fmla="*/ 5983356 w 6907696"/>
              <a:gd name="connsiteY2" fmla="*/ 19879 h 4174435"/>
              <a:gd name="connsiteX3" fmla="*/ 6132443 w 6907696"/>
              <a:gd name="connsiteY3" fmla="*/ 1222512 h 4174435"/>
              <a:gd name="connsiteX4" fmla="*/ 6907696 w 6907696"/>
              <a:gd name="connsiteY4" fmla="*/ 3329609 h 4174435"/>
              <a:gd name="connsiteX5" fmla="*/ 6758609 w 6907696"/>
              <a:gd name="connsiteY5" fmla="*/ 4124740 h 4174435"/>
              <a:gd name="connsiteX6" fmla="*/ 0 w 6907696"/>
              <a:gd name="connsiteY6" fmla="*/ 4174435 h 4174435"/>
              <a:gd name="connsiteX7" fmla="*/ 0 w 6907696"/>
              <a:gd name="connsiteY7" fmla="*/ 0 h 4174435"/>
              <a:gd name="connsiteX0" fmla="*/ 0 w 6907696"/>
              <a:gd name="connsiteY0" fmla="*/ 0 h 4204253"/>
              <a:gd name="connsiteX1" fmla="*/ 5456582 w 6907696"/>
              <a:gd name="connsiteY1" fmla="*/ 19878 h 4204253"/>
              <a:gd name="connsiteX2" fmla="*/ 5983356 w 6907696"/>
              <a:gd name="connsiteY2" fmla="*/ 19879 h 4204253"/>
              <a:gd name="connsiteX3" fmla="*/ 6132443 w 6907696"/>
              <a:gd name="connsiteY3" fmla="*/ 1222512 h 4204253"/>
              <a:gd name="connsiteX4" fmla="*/ 6907696 w 6907696"/>
              <a:gd name="connsiteY4" fmla="*/ 3329609 h 4204253"/>
              <a:gd name="connsiteX5" fmla="*/ 6738731 w 6907696"/>
              <a:gd name="connsiteY5" fmla="*/ 4204253 h 4204253"/>
              <a:gd name="connsiteX6" fmla="*/ 0 w 6907696"/>
              <a:gd name="connsiteY6" fmla="*/ 4174435 h 4204253"/>
              <a:gd name="connsiteX7" fmla="*/ 0 w 6907696"/>
              <a:gd name="connsiteY7" fmla="*/ 0 h 4204253"/>
              <a:gd name="connsiteX0" fmla="*/ 0 w 6907696"/>
              <a:gd name="connsiteY0" fmla="*/ 0 h 4174436"/>
              <a:gd name="connsiteX1" fmla="*/ 5456582 w 6907696"/>
              <a:gd name="connsiteY1" fmla="*/ 19878 h 4174436"/>
              <a:gd name="connsiteX2" fmla="*/ 5983356 w 6907696"/>
              <a:gd name="connsiteY2" fmla="*/ 19879 h 4174436"/>
              <a:gd name="connsiteX3" fmla="*/ 6132443 w 6907696"/>
              <a:gd name="connsiteY3" fmla="*/ 1222512 h 4174436"/>
              <a:gd name="connsiteX4" fmla="*/ 6907696 w 6907696"/>
              <a:gd name="connsiteY4" fmla="*/ 3329609 h 4174436"/>
              <a:gd name="connsiteX5" fmla="*/ 6758610 w 6907696"/>
              <a:gd name="connsiteY5" fmla="*/ 4174436 h 4174436"/>
              <a:gd name="connsiteX6" fmla="*/ 0 w 6907696"/>
              <a:gd name="connsiteY6" fmla="*/ 4174435 h 4174436"/>
              <a:gd name="connsiteX7" fmla="*/ 0 w 6907696"/>
              <a:gd name="connsiteY7" fmla="*/ 0 h 4174436"/>
              <a:gd name="connsiteX0" fmla="*/ 0 w 6808305"/>
              <a:gd name="connsiteY0" fmla="*/ 0 h 4174436"/>
              <a:gd name="connsiteX1" fmla="*/ 5456582 w 6808305"/>
              <a:gd name="connsiteY1" fmla="*/ 19878 h 4174436"/>
              <a:gd name="connsiteX2" fmla="*/ 5983356 w 6808305"/>
              <a:gd name="connsiteY2" fmla="*/ 19879 h 4174436"/>
              <a:gd name="connsiteX3" fmla="*/ 6132443 w 6808305"/>
              <a:gd name="connsiteY3" fmla="*/ 1222512 h 4174436"/>
              <a:gd name="connsiteX4" fmla="*/ 6808305 w 6808305"/>
              <a:gd name="connsiteY4" fmla="*/ 2822713 h 4174436"/>
              <a:gd name="connsiteX5" fmla="*/ 6758610 w 6808305"/>
              <a:gd name="connsiteY5" fmla="*/ 4174436 h 4174436"/>
              <a:gd name="connsiteX6" fmla="*/ 0 w 6808305"/>
              <a:gd name="connsiteY6" fmla="*/ 4174435 h 4174436"/>
              <a:gd name="connsiteX7" fmla="*/ 0 w 6808305"/>
              <a:gd name="connsiteY7" fmla="*/ 0 h 4174436"/>
              <a:gd name="connsiteX0" fmla="*/ 0 w 6808305"/>
              <a:gd name="connsiteY0" fmla="*/ 0 h 4174436"/>
              <a:gd name="connsiteX1" fmla="*/ 5983356 w 6808305"/>
              <a:gd name="connsiteY1" fmla="*/ 19879 h 4174436"/>
              <a:gd name="connsiteX2" fmla="*/ 6132443 w 6808305"/>
              <a:gd name="connsiteY2" fmla="*/ 1222512 h 4174436"/>
              <a:gd name="connsiteX3" fmla="*/ 6808305 w 6808305"/>
              <a:gd name="connsiteY3" fmla="*/ 2822713 h 4174436"/>
              <a:gd name="connsiteX4" fmla="*/ 6758610 w 6808305"/>
              <a:gd name="connsiteY4" fmla="*/ 4174436 h 4174436"/>
              <a:gd name="connsiteX5" fmla="*/ 0 w 6808305"/>
              <a:gd name="connsiteY5" fmla="*/ 4174435 h 4174436"/>
              <a:gd name="connsiteX6" fmla="*/ 0 w 6808305"/>
              <a:gd name="connsiteY6" fmla="*/ 0 h 4174436"/>
              <a:gd name="connsiteX0" fmla="*/ 0 w 6808305"/>
              <a:gd name="connsiteY0" fmla="*/ 0 h 4174436"/>
              <a:gd name="connsiteX1" fmla="*/ 5844208 w 6808305"/>
              <a:gd name="connsiteY1" fmla="*/ 9940 h 4174436"/>
              <a:gd name="connsiteX2" fmla="*/ 6132443 w 6808305"/>
              <a:gd name="connsiteY2" fmla="*/ 1222512 h 4174436"/>
              <a:gd name="connsiteX3" fmla="*/ 6808305 w 6808305"/>
              <a:gd name="connsiteY3" fmla="*/ 2822713 h 4174436"/>
              <a:gd name="connsiteX4" fmla="*/ 6758610 w 6808305"/>
              <a:gd name="connsiteY4" fmla="*/ 4174436 h 4174436"/>
              <a:gd name="connsiteX5" fmla="*/ 0 w 6808305"/>
              <a:gd name="connsiteY5" fmla="*/ 4174435 h 4174436"/>
              <a:gd name="connsiteX6" fmla="*/ 0 w 6808305"/>
              <a:gd name="connsiteY6" fmla="*/ 0 h 4174436"/>
              <a:gd name="connsiteX0" fmla="*/ 0 w 6762006"/>
              <a:gd name="connsiteY0" fmla="*/ 0 h 4174436"/>
              <a:gd name="connsiteX1" fmla="*/ 5844208 w 6762006"/>
              <a:gd name="connsiteY1" fmla="*/ 9940 h 4174436"/>
              <a:gd name="connsiteX2" fmla="*/ 6132443 w 6762006"/>
              <a:gd name="connsiteY2" fmla="*/ 1222512 h 4174436"/>
              <a:gd name="connsiteX3" fmla="*/ 6762006 w 6762006"/>
              <a:gd name="connsiteY3" fmla="*/ 2822713 h 4174436"/>
              <a:gd name="connsiteX4" fmla="*/ 6758610 w 6762006"/>
              <a:gd name="connsiteY4" fmla="*/ 4174436 h 4174436"/>
              <a:gd name="connsiteX5" fmla="*/ 0 w 6762006"/>
              <a:gd name="connsiteY5" fmla="*/ 4174435 h 4174436"/>
              <a:gd name="connsiteX6" fmla="*/ 0 w 6762006"/>
              <a:gd name="connsiteY6" fmla="*/ 0 h 4174436"/>
              <a:gd name="connsiteX0" fmla="*/ 0 w 6762006"/>
              <a:gd name="connsiteY0" fmla="*/ 0 h 4247587"/>
              <a:gd name="connsiteX1" fmla="*/ 5844208 w 6762006"/>
              <a:gd name="connsiteY1" fmla="*/ 9940 h 4247587"/>
              <a:gd name="connsiteX2" fmla="*/ 6132443 w 6762006"/>
              <a:gd name="connsiteY2" fmla="*/ 1222512 h 4247587"/>
              <a:gd name="connsiteX3" fmla="*/ 6762006 w 6762006"/>
              <a:gd name="connsiteY3" fmla="*/ 2822713 h 4247587"/>
              <a:gd name="connsiteX4" fmla="*/ 6758610 w 6762006"/>
              <a:gd name="connsiteY4" fmla="*/ 4174436 h 4247587"/>
              <a:gd name="connsiteX5" fmla="*/ 0 w 6762006"/>
              <a:gd name="connsiteY5" fmla="*/ 4247587 h 4247587"/>
              <a:gd name="connsiteX6" fmla="*/ 0 w 6762006"/>
              <a:gd name="connsiteY6" fmla="*/ 0 h 4247587"/>
              <a:gd name="connsiteX0" fmla="*/ 0 w 6762006"/>
              <a:gd name="connsiteY0" fmla="*/ 0 h 4247587"/>
              <a:gd name="connsiteX1" fmla="*/ 5844208 w 6762006"/>
              <a:gd name="connsiteY1" fmla="*/ 9940 h 4247587"/>
              <a:gd name="connsiteX2" fmla="*/ 6132443 w 6762006"/>
              <a:gd name="connsiteY2" fmla="*/ 1222512 h 4247587"/>
              <a:gd name="connsiteX3" fmla="*/ 6762006 w 6762006"/>
              <a:gd name="connsiteY3" fmla="*/ 2822713 h 4247587"/>
              <a:gd name="connsiteX4" fmla="*/ 6740322 w 6762006"/>
              <a:gd name="connsiteY4" fmla="*/ 4223204 h 4247587"/>
              <a:gd name="connsiteX5" fmla="*/ 0 w 6762006"/>
              <a:gd name="connsiteY5" fmla="*/ 4247587 h 4247587"/>
              <a:gd name="connsiteX6" fmla="*/ 0 w 6762006"/>
              <a:gd name="connsiteY6" fmla="*/ 0 h 4247587"/>
              <a:gd name="connsiteX0" fmla="*/ 0 w 6770802"/>
              <a:gd name="connsiteY0" fmla="*/ 0 h 4247587"/>
              <a:gd name="connsiteX1" fmla="*/ 5844208 w 6770802"/>
              <a:gd name="connsiteY1" fmla="*/ 9940 h 4247587"/>
              <a:gd name="connsiteX2" fmla="*/ 6132443 w 6770802"/>
              <a:gd name="connsiteY2" fmla="*/ 1222512 h 4247587"/>
              <a:gd name="connsiteX3" fmla="*/ 6762006 w 6770802"/>
              <a:gd name="connsiteY3" fmla="*/ 2822713 h 4247587"/>
              <a:gd name="connsiteX4" fmla="*/ 6770802 w 6770802"/>
              <a:gd name="connsiteY4" fmla="*/ 4223204 h 4247587"/>
              <a:gd name="connsiteX5" fmla="*/ 0 w 6770802"/>
              <a:gd name="connsiteY5" fmla="*/ 4247587 h 4247587"/>
              <a:gd name="connsiteX6" fmla="*/ 0 w 6770802"/>
              <a:gd name="connsiteY6" fmla="*/ 0 h 4247587"/>
              <a:gd name="connsiteX0" fmla="*/ 0 w 6770802"/>
              <a:gd name="connsiteY0" fmla="*/ 0 h 4247588"/>
              <a:gd name="connsiteX1" fmla="*/ 5844208 w 6770802"/>
              <a:gd name="connsiteY1" fmla="*/ 9940 h 4247588"/>
              <a:gd name="connsiteX2" fmla="*/ 6132443 w 6770802"/>
              <a:gd name="connsiteY2" fmla="*/ 1222512 h 4247588"/>
              <a:gd name="connsiteX3" fmla="*/ 6762006 w 6770802"/>
              <a:gd name="connsiteY3" fmla="*/ 2822713 h 4247588"/>
              <a:gd name="connsiteX4" fmla="*/ 6770802 w 6770802"/>
              <a:gd name="connsiteY4" fmla="*/ 4247588 h 4247588"/>
              <a:gd name="connsiteX5" fmla="*/ 0 w 6770802"/>
              <a:gd name="connsiteY5" fmla="*/ 4247587 h 4247588"/>
              <a:gd name="connsiteX6" fmla="*/ 0 w 6770802"/>
              <a:gd name="connsiteY6" fmla="*/ 0 h 4247588"/>
              <a:gd name="connsiteX0" fmla="*/ 0 w 6764706"/>
              <a:gd name="connsiteY0" fmla="*/ 0 h 4247587"/>
              <a:gd name="connsiteX1" fmla="*/ 5844208 w 6764706"/>
              <a:gd name="connsiteY1" fmla="*/ 9940 h 4247587"/>
              <a:gd name="connsiteX2" fmla="*/ 6132443 w 6764706"/>
              <a:gd name="connsiteY2" fmla="*/ 1222512 h 4247587"/>
              <a:gd name="connsiteX3" fmla="*/ 6762006 w 6764706"/>
              <a:gd name="connsiteY3" fmla="*/ 2822713 h 4247587"/>
              <a:gd name="connsiteX4" fmla="*/ 6764706 w 6764706"/>
              <a:gd name="connsiteY4" fmla="*/ 4241492 h 4247587"/>
              <a:gd name="connsiteX5" fmla="*/ 0 w 6764706"/>
              <a:gd name="connsiteY5" fmla="*/ 4247587 h 4247587"/>
              <a:gd name="connsiteX6" fmla="*/ 0 w 6764706"/>
              <a:gd name="connsiteY6" fmla="*/ 0 h 424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706" h="4247587">
                <a:moveTo>
                  <a:pt x="0" y="0"/>
                </a:moveTo>
                <a:lnTo>
                  <a:pt x="5844208" y="9940"/>
                </a:lnTo>
                <a:lnTo>
                  <a:pt x="6132443" y="1222512"/>
                </a:lnTo>
                <a:lnTo>
                  <a:pt x="6762006" y="2822713"/>
                </a:lnTo>
                <a:lnTo>
                  <a:pt x="6764706" y="4241492"/>
                </a:lnTo>
                <a:lnTo>
                  <a:pt x="0" y="4247587"/>
                </a:lnTo>
                <a:lnTo>
                  <a:pt x="0" y="0"/>
                </a:lnTo>
                <a:close/>
              </a:path>
            </a:pathLst>
          </a:cu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9" name="Freeform 8"/>
          <p:cNvSpPr/>
          <p:nvPr/>
        </p:nvSpPr>
        <p:spPr>
          <a:xfrm>
            <a:off x="536265" y="2117421"/>
            <a:ext cx="6553457" cy="3139731"/>
          </a:xfrm>
          <a:custGeom>
            <a:avLst/>
            <a:gdLst>
              <a:gd name="connsiteX0" fmla="*/ 9939 w 6788426"/>
              <a:gd name="connsiteY0" fmla="*/ 19878 h 3866322"/>
              <a:gd name="connsiteX1" fmla="*/ 2822713 w 6788426"/>
              <a:gd name="connsiteY1" fmla="*/ 0 h 3866322"/>
              <a:gd name="connsiteX2" fmla="*/ 3180522 w 6788426"/>
              <a:gd name="connsiteY2" fmla="*/ 1182756 h 3866322"/>
              <a:gd name="connsiteX3" fmla="*/ 4244009 w 6788426"/>
              <a:gd name="connsiteY3" fmla="*/ 1948069 h 3866322"/>
              <a:gd name="connsiteX4" fmla="*/ 6301409 w 6788426"/>
              <a:gd name="connsiteY4" fmla="*/ 1977887 h 3866322"/>
              <a:gd name="connsiteX5" fmla="*/ 6788426 w 6788426"/>
              <a:gd name="connsiteY5" fmla="*/ 2991678 h 3866322"/>
              <a:gd name="connsiteX6" fmla="*/ 5834270 w 6788426"/>
              <a:gd name="connsiteY6" fmla="*/ 3866322 h 3866322"/>
              <a:gd name="connsiteX7" fmla="*/ 3617844 w 6788426"/>
              <a:gd name="connsiteY7" fmla="*/ 3071191 h 3866322"/>
              <a:gd name="connsiteX8" fmla="*/ 2663687 w 6788426"/>
              <a:gd name="connsiteY8" fmla="*/ 1958008 h 3866322"/>
              <a:gd name="connsiteX9" fmla="*/ 1649896 w 6788426"/>
              <a:gd name="connsiteY9" fmla="*/ 834887 h 3866322"/>
              <a:gd name="connsiteX10" fmla="*/ 0 w 6788426"/>
              <a:gd name="connsiteY10" fmla="*/ 824948 h 3866322"/>
              <a:gd name="connsiteX11" fmla="*/ 9939 w 6788426"/>
              <a:gd name="connsiteY11" fmla="*/ 19878 h 3866322"/>
              <a:gd name="connsiteX0" fmla="*/ 9939 w 6788426"/>
              <a:gd name="connsiteY0" fmla="*/ 19878 h 3438940"/>
              <a:gd name="connsiteX1" fmla="*/ 2822713 w 6788426"/>
              <a:gd name="connsiteY1" fmla="*/ 0 h 3438940"/>
              <a:gd name="connsiteX2" fmla="*/ 3180522 w 6788426"/>
              <a:gd name="connsiteY2" fmla="*/ 1182756 h 3438940"/>
              <a:gd name="connsiteX3" fmla="*/ 4244009 w 6788426"/>
              <a:gd name="connsiteY3" fmla="*/ 1948069 h 3438940"/>
              <a:gd name="connsiteX4" fmla="*/ 6301409 w 6788426"/>
              <a:gd name="connsiteY4" fmla="*/ 1977887 h 3438940"/>
              <a:gd name="connsiteX5" fmla="*/ 6788426 w 6788426"/>
              <a:gd name="connsiteY5" fmla="*/ 2991678 h 3438940"/>
              <a:gd name="connsiteX6" fmla="*/ 6301409 w 6788426"/>
              <a:gd name="connsiteY6" fmla="*/ 3438940 h 3438940"/>
              <a:gd name="connsiteX7" fmla="*/ 3617844 w 6788426"/>
              <a:gd name="connsiteY7" fmla="*/ 3071191 h 3438940"/>
              <a:gd name="connsiteX8" fmla="*/ 2663687 w 6788426"/>
              <a:gd name="connsiteY8" fmla="*/ 1958008 h 3438940"/>
              <a:gd name="connsiteX9" fmla="*/ 1649896 w 6788426"/>
              <a:gd name="connsiteY9" fmla="*/ 834887 h 3438940"/>
              <a:gd name="connsiteX10" fmla="*/ 0 w 6788426"/>
              <a:gd name="connsiteY10" fmla="*/ 824948 h 3438940"/>
              <a:gd name="connsiteX11" fmla="*/ 9939 w 6788426"/>
              <a:gd name="connsiteY11" fmla="*/ 19878 h 3438940"/>
              <a:gd name="connsiteX0" fmla="*/ 9939 w 6788426"/>
              <a:gd name="connsiteY0" fmla="*/ 19878 h 3438940"/>
              <a:gd name="connsiteX1" fmla="*/ 2822713 w 6788426"/>
              <a:gd name="connsiteY1" fmla="*/ 0 h 3438940"/>
              <a:gd name="connsiteX2" fmla="*/ 3180522 w 6788426"/>
              <a:gd name="connsiteY2" fmla="*/ 1182756 h 3438940"/>
              <a:gd name="connsiteX3" fmla="*/ 4244009 w 6788426"/>
              <a:gd name="connsiteY3" fmla="*/ 1948069 h 3438940"/>
              <a:gd name="connsiteX4" fmla="*/ 6301409 w 6788426"/>
              <a:gd name="connsiteY4" fmla="*/ 1977887 h 3438940"/>
              <a:gd name="connsiteX5" fmla="*/ 6788426 w 6788426"/>
              <a:gd name="connsiteY5" fmla="*/ 2991678 h 3438940"/>
              <a:gd name="connsiteX6" fmla="*/ 6301409 w 6788426"/>
              <a:gd name="connsiteY6" fmla="*/ 3438940 h 3438940"/>
              <a:gd name="connsiteX7" fmla="*/ 3866323 w 6788426"/>
              <a:gd name="connsiteY7" fmla="*/ 3170583 h 3438940"/>
              <a:gd name="connsiteX8" fmla="*/ 2663687 w 6788426"/>
              <a:gd name="connsiteY8" fmla="*/ 1958008 h 3438940"/>
              <a:gd name="connsiteX9" fmla="*/ 1649896 w 6788426"/>
              <a:gd name="connsiteY9" fmla="*/ 834887 h 3438940"/>
              <a:gd name="connsiteX10" fmla="*/ 0 w 6788426"/>
              <a:gd name="connsiteY10" fmla="*/ 824948 h 3438940"/>
              <a:gd name="connsiteX11" fmla="*/ 9939 w 6788426"/>
              <a:gd name="connsiteY11" fmla="*/ 19878 h 3438940"/>
              <a:gd name="connsiteX0" fmla="*/ 9939 w 6788426"/>
              <a:gd name="connsiteY0" fmla="*/ 19878 h 3446556"/>
              <a:gd name="connsiteX1" fmla="*/ 2822713 w 6788426"/>
              <a:gd name="connsiteY1" fmla="*/ 0 h 3446556"/>
              <a:gd name="connsiteX2" fmla="*/ 3180522 w 6788426"/>
              <a:gd name="connsiteY2" fmla="*/ 1182756 h 3446556"/>
              <a:gd name="connsiteX3" fmla="*/ 4244009 w 6788426"/>
              <a:gd name="connsiteY3" fmla="*/ 1948069 h 3446556"/>
              <a:gd name="connsiteX4" fmla="*/ 6301409 w 6788426"/>
              <a:gd name="connsiteY4" fmla="*/ 1977887 h 3446556"/>
              <a:gd name="connsiteX5" fmla="*/ 6788426 w 6788426"/>
              <a:gd name="connsiteY5" fmla="*/ 2991678 h 3446556"/>
              <a:gd name="connsiteX6" fmla="*/ 6301409 w 6788426"/>
              <a:gd name="connsiteY6" fmla="*/ 3438940 h 3446556"/>
              <a:gd name="connsiteX7" fmla="*/ 3866323 w 6788426"/>
              <a:gd name="connsiteY7" fmla="*/ 3170583 h 3446556"/>
              <a:gd name="connsiteX8" fmla="*/ 2663687 w 6788426"/>
              <a:gd name="connsiteY8" fmla="*/ 1958008 h 3446556"/>
              <a:gd name="connsiteX9" fmla="*/ 1649896 w 6788426"/>
              <a:gd name="connsiteY9" fmla="*/ 834887 h 3446556"/>
              <a:gd name="connsiteX10" fmla="*/ 0 w 6788426"/>
              <a:gd name="connsiteY10" fmla="*/ 824948 h 3446556"/>
              <a:gd name="connsiteX11" fmla="*/ 9939 w 6788426"/>
              <a:gd name="connsiteY11" fmla="*/ 19878 h 3446556"/>
              <a:gd name="connsiteX0" fmla="*/ 9939 w 6788426"/>
              <a:gd name="connsiteY0" fmla="*/ 19878 h 3446556"/>
              <a:gd name="connsiteX1" fmla="*/ 2822713 w 6788426"/>
              <a:gd name="connsiteY1" fmla="*/ 0 h 3446556"/>
              <a:gd name="connsiteX2" fmla="*/ 3180522 w 6788426"/>
              <a:gd name="connsiteY2" fmla="*/ 1182756 h 3446556"/>
              <a:gd name="connsiteX3" fmla="*/ 4244009 w 6788426"/>
              <a:gd name="connsiteY3" fmla="*/ 1948069 h 3446556"/>
              <a:gd name="connsiteX4" fmla="*/ 6301409 w 6788426"/>
              <a:gd name="connsiteY4" fmla="*/ 1977887 h 3446556"/>
              <a:gd name="connsiteX5" fmla="*/ 6788426 w 6788426"/>
              <a:gd name="connsiteY5" fmla="*/ 2991678 h 3446556"/>
              <a:gd name="connsiteX6" fmla="*/ 6301409 w 6788426"/>
              <a:gd name="connsiteY6" fmla="*/ 3438940 h 3446556"/>
              <a:gd name="connsiteX7" fmla="*/ 3866323 w 6788426"/>
              <a:gd name="connsiteY7" fmla="*/ 3170583 h 3446556"/>
              <a:gd name="connsiteX8" fmla="*/ 2663687 w 6788426"/>
              <a:gd name="connsiteY8" fmla="*/ 1958008 h 3446556"/>
              <a:gd name="connsiteX9" fmla="*/ 1649896 w 6788426"/>
              <a:gd name="connsiteY9" fmla="*/ 834887 h 3446556"/>
              <a:gd name="connsiteX10" fmla="*/ 0 w 6788426"/>
              <a:gd name="connsiteY10" fmla="*/ 824948 h 3446556"/>
              <a:gd name="connsiteX11" fmla="*/ 9939 w 6788426"/>
              <a:gd name="connsiteY11" fmla="*/ 19878 h 3446556"/>
              <a:gd name="connsiteX0" fmla="*/ 9939 w 6788426"/>
              <a:gd name="connsiteY0" fmla="*/ 19878 h 3367934"/>
              <a:gd name="connsiteX1" fmla="*/ 2822713 w 6788426"/>
              <a:gd name="connsiteY1" fmla="*/ 0 h 3367934"/>
              <a:gd name="connsiteX2" fmla="*/ 3180522 w 6788426"/>
              <a:gd name="connsiteY2" fmla="*/ 1182756 h 3367934"/>
              <a:gd name="connsiteX3" fmla="*/ 4244009 w 6788426"/>
              <a:gd name="connsiteY3" fmla="*/ 1948069 h 3367934"/>
              <a:gd name="connsiteX4" fmla="*/ 6301409 w 6788426"/>
              <a:gd name="connsiteY4" fmla="*/ 1977887 h 3367934"/>
              <a:gd name="connsiteX5" fmla="*/ 6788426 w 6788426"/>
              <a:gd name="connsiteY5" fmla="*/ 2991678 h 3367934"/>
              <a:gd name="connsiteX6" fmla="*/ 5784574 w 6788426"/>
              <a:gd name="connsiteY6" fmla="*/ 3349487 h 3367934"/>
              <a:gd name="connsiteX7" fmla="*/ 3866323 w 6788426"/>
              <a:gd name="connsiteY7" fmla="*/ 3170583 h 3367934"/>
              <a:gd name="connsiteX8" fmla="*/ 2663687 w 6788426"/>
              <a:gd name="connsiteY8" fmla="*/ 1958008 h 3367934"/>
              <a:gd name="connsiteX9" fmla="*/ 1649896 w 6788426"/>
              <a:gd name="connsiteY9" fmla="*/ 834887 h 3367934"/>
              <a:gd name="connsiteX10" fmla="*/ 0 w 6788426"/>
              <a:gd name="connsiteY10" fmla="*/ 824948 h 3367934"/>
              <a:gd name="connsiteX11" fmla="*/ 9939 w 6788426"/>
              <a:gd name="connsiteY11" fmla="*/ 19878 h 3367934"/>
              <a:gd name="connsiteX0" fmla="*/ 9939 w 6811845"/>
              <a:gd name="connsiteY0" fmla="*/ 19878 h 3367934"/>
              <a:gd name="connsiteX1" fmla="*/ 2822713 w 6811845"/>
              <a:gd name="connsiteY1" fmla="*/ 0 h 3367934"/>
              <a:gd name="connsiteX2" fmla="*/ 3180522 w 6811845"/>
              <a:gd name="connsiteY2" fmla="*/ 1182756 h 3367934"/>
              <a:gd name="connsiteX3" fmla="*/ 4244009 w 6811845"/>
              <a:gd name="connsiteY3" fmla="*/ 1948069 h 3367934"/>
              <a:gd name="connsiteX4" fmla="*/ 6301409 w 6811845"/>
              <a:gd name="connsiteY4" fmla="*/ 1977887 h 3367934"/>
              <a:gd name="connsiteX5" fmla="*/ 6788426 w 6811845"/>
              <a:gd name="connsiteY5" fmla="*/ 2991678 h 3367934"/>
              <a:gd name="connsiteX6" fmla="*/ 5784574 w 6811845"/>
              <a:gd name="connsiteY6" fmla="*/ 3349487 h 3367934"/>
              <a:gd name="connsiteX7" fmla="*/ 3866323 w 6811845"/>
              <a:gd name="connsiteY7" fmla="*/ 3170583 h 3367934"/>
              <a:gd name="connsiteX8" fmla="*/ 2663687 w 6811845"/>
              <a:gd name="connsiteY8" fmla="*/ 1958008 h 3367934"/>
              <a:gd name="connsiteX9" fmla="*/ 1649896 w 6811845"/>
              <a:gd name="connsiteY9" fmla="*/ 834887 h 3367934"/>
              <a:gd name="connsiteX10" fmla="*/ 0 w 6811845"/>
              <a:gd name="connsiteY10" fmla="*/ 824948 h 3367934"/>
              <a:gd name="connsiteX11" fmla="*/ 9939 w 6811845"/>
              <a:gd name="connsiteY11" fmla="*/ 19878 h 3367934"/>
              <a:gd name="connsiteX0" fmla="*/ 9939 w 6724484"/>
              <a:gd name="connsiteY0" fmla="*/ 19878 h 3367934"/>
              <a:gd name="connsiteX1" fmla="*/ 2822713 w 6724484"/>
              <a:gd name="connsiteY1" fmla="*/ 0 h 3367934"/>
              <a:gd name="connsiteX2" fmla="*/ 3180522 w 6724484"/>
              <a:gd name="connsiteY2" fmla="*/ 1182756 h 3367934"/>
              <a:gd name="connsiteX3" fmla="*/ 4244009 w 6724484"/>
              <a:gd name="connsiteY3" fmla="*/ 1948069 h 3367934"/>
              <a:gd name="connsiteX4" fmla="*/ 6301409 w 6724484"/>
              <a:gd name="connsiteY4" fmla="*/ 1977887 h 3367934"/>
              <a:gd name="connsiteX5" fmla="*/ 6689035 w 6724484"/>
              <a:gd name="connsiteY5" fmla="*/ 2991678 h 3367934"/>
              <a:gd name="connsiteX6" fmla="*/ 5784574 w 6724484"/>
              <a:gd name="connsiteY6" fmla="*/ 3349487 h 3367934"/>
              <a:gd name="connsiteX7" fmla="*/ 3866323 w 6724484"/>
              <a:gd name="connsiteY7" fmla="*/ 3170583 h 3367934"/>
              <a:gd name="connsiteX8" fmla="*/ 2663687 w 6724484"/>
              <a:gd name="connsiteY8" fmla="*/ 1958008 h 3367934"/>
              <a:gd name="connsiteX9" fmla="*/ 1649896 w 6724484"/>
              <a:gd name="connsiteY9" fmla="*/ 834887 h 3367934"/>
              <a:gd name="connsiteX10" fmla="*/ 0 w 6724484"/>
              <a:gd name="connsiteY10" fmla="*/ 824948 h 3367934"/>
              <a:gd name="connsiteX11" fmla="*/ 9939 w 6724484"/>
              <a:gd name="connsiteY11" fmla="*/ 19878 h 3367934"/>
              <a:gd name="connsiteX0" fmla="*/ 9939 w 6699684"/>
              <a:gd name="connsiteY0" fmla="*/ 19878 h 3367934"/>
              <a:gd name="connsiteX1" fmla="*/ 2822713 w 6699684"/>
              <a:gd name="connsiteY1" fmla="*/ 0 h 3367934"/>
              <a:gd name="connsiteX2" fmla="*/ 3180522 w 6699684"/>
              <a:gd name="connsiteY2" fmla="*/ 1182756 h 3367934"/>
              <a:gd name="connsiteX3" fmla="*/ 4244009 w 6699684"/>
              <a:gd name="connsiteY3" fmla="*/ 1948069 h 3367934"/>
              <a:gd name="connsiteX4" fmla="*/ 6301409 w 6699684"/>
              <a:gd name="connsiteY4" fmla="*/ 1977887 h 3367934"/>
              <a:gd name="connsiteX5" fmla="*/ 6689035 w 6699684"/>
              <a:gd name="connsiteY5" fmla="*/ 2991678 h 3367934"/>
              <a:gd name="connsiteX6" fmla="*/ 5784574 w 6699684"/>
              <a:gd name="connsiteY6" fmla="*/ 3349487 h 3367934"/>
              <a:gd name="connsiteX7" fmla="*/ 3866323 w 6699684"/>
              <a:gd name="connsiteY7" fmla="*/ 3170583 h 3367934"/>
              <a:gd name="connsiteX8" fmla="*/ 2663687 w 6699684"/>
              <a:gd name="connsiteY8" fmla="*/ 1958008 h 3367934"/>
              <a:gd name="connsiteX9" fmla="*/ 1649896 w 6699684"/>
              <a:gd name="connsiteY9" fmla="*/ 834887 h 3367934"/>
              <a:gd name="connsiteX10" fmla="*/ 0 w 6699684"/>
              <a:gd name="connsiteY10" fmla="*/ 824948 h 3367934"/>
              <a:gd name="connsiteX11" fmla="*/ 9939 w 6699684"/>
              <a:gd name="connsiteY11" fmla="*/ 19878 h 3367934"/>
              <a:gd name="connsiteX0" fmla="*/ 9939 w 6726903"/>
              <a:gd name="connsiteY0" fmla="*/ 19878 h 3367934"/>
              <a:gd name="connsiteX1" fmla="*/ 2822713 w 6726903"/>
              <a:gd name="connsiteY1" fmla="*/ 0 h 3367934"/>
              <a:gd name="connsiteX2" fmla="*/ 3180522 w 6726903"/>
              <a:gd name="connsiteY2" fmla="*/ 1182756 h 3367934"/>
              <a:gd name="connsiteX3" fmla="*/ 4244009 w 6726903"/>
              <a:gd name="connsiteY3" fmla="*/ 1948069 h 3367934"/>
              <a:gd name="connsiteX4" fmla="*/ 6311348 w 6726903"/>
              <a:gd name="connsiteY4" fmla="*/ 2027582 h 3367934"/>
              <a:gd name="connsiteX5" fmla="*/ 6689035 w 6726903"/>
              <a:gd name="connsiteY5" fmla="*/ 2991678 h 3367934"/>
              <a:gd name="connsiteX6" fmla="*/ 5784574 w 6726903"/>
              <a:gd name="connsiteY6" fmla="*/ 3349487 h 3367934"/>
              <a:gd name="connsiteX7" fmla="*/ 3866323 w 6726903"/>
              <a:gd name="connsiteY7" fmla="*/ 3170583 h 3367934"/>
              <a:gd name="connsiteX8" fmla="*/ 2663687 w 6726903"/>
              <a:gd name="connsiteY8" fmla="*/ 1958008 h 3367934"/>
              <a:gd name="connsiteX9" fmla="*/ 1649896 w 6726903"/>
              <a:gd name="connsiteY9" fmla="*/ 834887 h 3367934"/>
              <a:gd name="connsiteX10" fmla="*/ 0 w 6726903"/>
              <a:gd name="connsiteY10" fmla="*/ 824948 h 3367934"/>
              <a:gd name="connsiteX11" fmla="*/ 9939 w 6726903"/>
              <a:gd name="connsiteY11" fmla="*/ 19878 h 3367934"/>
              <a:gd name="connsiteX0" fmla="*/ 9939 w 6724383"/>
              <a:gd name="connsiteY0" fmla="*/ 19878 h 3367934"/>
              <a:gd name="connsiteX1" fmla="*/ 2822713 w 6724383"/>
              <a:gd name="connsiteY1" fmla="*/ 0 h 3367934"/>
              <a:gd name="connsiteX2" fmla="*/ 3180522 w 6724383"/>
              <a:gd name="connsiteY2" fmla="*/ 1182756 h 3367934"/>
              <a:gd name="connsiteX3" fmla="*/ 4244009 w 6724383"/>
              <a:gd name="connsiteY3" fmla="*/ 1948069 h 3367934"/>
              <a:gd name="connsiteX4" fmla="*/ 6311348 w 6724383"/>
              <a:gd name="connsiteY4" fmla="*/ 2027582 h 3367934"/>
              <a:gd name="connsiteX5" fmla="*/ 6689035 w 6724383"/>
              <a:gd name="connsiteY5" fmla="*/ 2991678 h 3367934"/>
              <a:gd name="connsiteX6" fmla="*/ 5784574 w 6724383"/>
              <a:gd name="connsiteY6" fmla="*/ 3349487 h 3367934"/>
              <a:gd name="connsiteX7" fmla="*/ 3866323 w 6724383"/>
              <a:gd name="connsiteY7" fmla="*/ 3170583 h 3367934"/>
              <a:gd name="connsiteX8" fmla="*/ 2663687 w 6724383"/>
              <a:gd name="connsiteY8" fmla="*/ 1958008 h 3367934"/>
              <a:gd name="connsiteX9" fmla="*/ 1649896 w 6724383"/>
              <a:gd name="connsiteY9" fmla="*/ 834887 h 3367934"/>
              <a:gd name="connsiteX10" fmla="*/ 0 w 6724383"/>
              <a:gd name="connsiteY10" fmla="*/ 824948 h 3367934"/>
              <a:gd name="connsiteX11" fmla="*/ 9939 w 6724383"/>
              <a:gd name="connsiteY11" fmla="*/ 19878 h 3367934"/>
              <a:gd name="connsiteX0" fmla="*/ 9939 w 6695329"/>
              <a:gd name="connsiteY0" fmla="*/ 19878 h 3367934"/>
              <a:gd name="connsiteX1" fmla="*/ 2822713 w 6695329"/>
              <a:gd name="connsiteY1" fmla="*/ 0 h 3367934"/>
              <a:gd name="connsiteX2" fmla="*/ 3180522 w 6695329"/>
              <a:gd name="connsiteY2" fmla="*/ 1182756 h 3367934"/>
              <a:gd name="connsiteX3" fmla="*/ 4244009 w 6695329"/>
              <a:gd name="connsiteY3" fmla="*/ 1948069 h 3367934"/>
              <a:gd name="connsiteX4" fmla="*/ 6082748 w 6695329"/>
              <a:gd name="connsiteY4" fmla="*/ 2007703 h 3367934"/>
              <a:gd name="connsiteX5" fmla="*/ 6689035 w 6695329"/>
              <a:gd name="connsiteY5" fmla="*/ 2991678 h 3367934"/>
              <a:gd name="connsiteX6" fmla="*/ 5784574 w 6695329"/>
              <a:gd name="connsiteY6" fmla="*/ 3349487 h 3367934"/>
              <a:gd name="connsiteX7" fmla="*/ 3866323 w 6695329"/>
              <a:gd name="connsiteY7" fmla="*/ 3170583 h 3367934"/>
              <a:gd name="connsiteX8" fmla="*/ 2663687 w 6695329"/>
              <a:gd name="connsiteY8" fmla="*/ 1958008 h 3367934"/>
              <a:gd name="connsiteX9" fmla="*/ 1649896 w 6695329"/>
              <a:gd name="connsiteY9" fmla="*/ 834887 h 3367934"/>
              <a:gd name="connsiteX10" fmla="*/ 0 w 6695329"/>
              <a:gd name="connsiteY10" fmla="*/ 824948 h 3367934"/>
              <a:gd name="connsiteX11" fmla="*/ 9939 w 6695329"/>
              <a:gd name="connsiteY11" fmla="*/ 19878 h 3367934"/>
              <a:gd name="connsiteX0" fmla="*/ 9939 w 6695329"/>
              <a:gd name="connsiteY0" fmla="*/ 19878 h 3367934"/>
              <a:gd name="connsiteX1" fmla="*/ 2822713 w 6695329"/>
              <a:gd name="connsiteY1" fmla="*/ 0 h 3367934"/>
              <a:gd name="connsiteX2" fmla="*/ 3180522 w 6695329"/>
              <a:gd name="connsiteY2" fmla="*/ 1182756 h 3367934"/>
              <a:gd name="connsiteX3" fmla="*/ 4244009 w 6695329"/>
              <a:gd name="connsiteY3" fmla="*/ 1948069 h 3367934"/>
              <a:gd name="connsiteX4" fmla="*/ 6082748 w 6695329"/>
              <a:gd name="connsiteY4" fmla="*/ 2007703 h 3367934"/>
              <a:gd name="connsiteX5" fmla="*/ 6689035 w 6695329"/>
              <a:gd name="connsiteY5" fmla="*/ 2991678 h 3367934"/>
              <a:gd name="connsiteX6" fmla="*/ 5784574 w 6695329"/>
              <a:gd name="connsiteY6" fmla="*/ 3349487 h 3367934"/>
              <a:gd name="connsiteX7" fmla="*/ 3866323 w 6695329"/>
              <a:gd name="connsiteY7" fmla="*/ 3170583 h 3367934"/>
              <a:gd name="connsiteX8" fmla="*/ 2663687 w 6695329"/>
              <a:gd name="connsiteY8" fmla="*/ 1958008 h 3367934"/>
              <a:gd name="connsiteX9" fmla="*/ 1649896 w 6695329"/>
              <a:gd name="connsiteY9" fmla="*/ 834887 h 3367934"/>
              <a:gd name="connsiteX10" fmla="*/ 0 w 6695329"/>
              <a:gd name="connsiteY10" fmla="*/ 824948 h 3367934"/>
              <a:gd name="connsiteX11" fmla="*/ 9939 w 6695329"/>
              <a:gd name="connsiteY11" fmla="*/ 19878 h 3367934"/>
              <a:gd name="connsiteX0" fmla="*/ 9939 w 6698063"/>
              <a:gd name="connsiteY0" fmla="*/ 19878 h 3367934"/>
              <a:gd name="connsiteX1" fmla="*/ 2822713 w 6698063"/>
              <a:gd name="connsiteY1" fmla="*/ 0 h 3367934"/>
              <a:gd name="connsiteX2" fmla="*/ 3180522 w 6698063"/>
              <a:gd name="connsiteY2" fmla="*/ 1182756 h 3367934"/>
              <a:gd name="connsiteX3" fmla="*/ 4244009 w 6698063"/>
              <a:gd name="connsiteY3" fmla="*/ 1948069 h 3367934"/>
              <a:gd name="connsiteX4" fmla="*/ 6082748 w 6698063"/>
              <a:gd name="connsiteY4" fmla="*/ 2007703 h 3367934"/>
              <a:gd name="connsiteX5" fmla="*/ 6689035 w 6698063"/>
              <a:gd name="connsiteY5" fmla="*/ 2991678 h 3367934"/>
              <a:gd name="connsiteX6" fmla="*/ 5784574 w 6698063"/>
              <a:gd name="connsiteY6" fmla="*/ 3349487 h 3367934"/>
              <a:gd name="connsiteX7" fmla="*/ 3866323 w 6698063"/>
              <a:gd name="connsiteY7" fmla="*/ 3170583 h 3367934"/>
              <a:gd name="connsiteX8" fmla="*/ 2663687 w 6698063"/>
              <a:gd name="connsiteY8" fmla="*/ 1958008 h 3367934"/>
              <a:gd name="connsiteX9" fmla="*/ 1649896 w 6698063"/>
              <a:gd name="connsiteY9" fmla="*/ 834887 h 3367934"/>
              <a:gd name="connsiteX10" fmla="*/ 0 w 6698063"/>
              <a:gd name="connsiteY10" fmla="*/ 824948 h 3367934"/>
              <a:gd name="connsiteX11" fmla="*/ 9939 w 6698063"/>
              <a:gd name="connsiteY11" fmla="*/ 19878 h 3367934"/>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79096"/>
              <a:gd name="connsiteY0" fmla="*/ 19878 h 3389270"/>
              <a:gd name="connsiteX1" fmla="*/ 2822713 w 6679096"/>
              <a:gd name="connsiteY1" fmla="*/ 0 h 3389270"/>
              <a:gd name="connsiteX2" fmla="*/ 3180522 w 6679096"/>
              <a:gd name="connsiteY2" fmla="*/ 1182756 h 3389270"/>
              <a:gd name="connsiteX3" fmla="*/ 4244009 w 6679096"/>
              <a:gd name="connsiteY3" fmla="*/ 1948069 h 3389270"/>
              <a:gd name="connsiteX4" fmla="*/ 6082748 w 6679096"/>
              <a:gd name="connsiteY4" fmla="*/ 2007703 h 3389270"/>
              <a:gd name="connsiteX5" fmla="*/ 6679096 w 6679096"/>
              <a:gd name="connsiteY5" fmla="*/ 2703443 h 3389270"/>
              <a:gd name="connsiteX6" fmla="*/ 5784574 w 6679096"/>
              <a:gd name="connsiteY6" fmla="*/ 3349487 h 3389270"/>
              <a:gd name="connsiteX7" fmla="*/ 3866323 w 6679096"/>
              <a:gd name="connsiteY7" fmla="*/ 3170583 h 3389270"/>
              <a:gd name="connsiteX8" fmla="*/ 2663687 w 6679096"/>
              <a:gd name="connsiteY8" fmla="*/ 1958008 h 3389270"/>
              <a:gd name="connsiteX9" fmla="*/ 1649896 w 6679096"/>
              <a:gd name="connsiteY9" fmla="*/ 834887 h 3389270"/>
              <a:gd name="connsiteX10" fmla="*/ 0 w 6679096"/>
              <a:gd name="connsiteY10" fmla="*/ 824948 h 3389270"/>
              <a:gd name="connsiteX11" fmla="*/ 9939 w 6679096"/>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649896 w 6679262"/>
              <a:gd name="connsiteY9" fmla="*/ 834887 h 3389270"/>
              <a:gd name="connsiteX10" fmla="*/ 0 w 6679262"/>
              <a:gd name="connsiteY10" fmla="*/ 824948 h 3389270"/>
              <a:gd name="connsiteX11" fmla="*/ 9939 w 6679262"/>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649896 w 6679262"/>
              <a:gd name="connsiteY9" fmla="*/ 834887 h 3389270"/>
              <a:gd name="connsiteX10" fmla="*/ 0 w 6679262"/>
              <a:gd name="connsiteY10" fmla="*/ 824948 h 3389270"/>
              <a:gd name="connsiteX11" fmla="*/ 9939 w 6679262"/>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649896 w 6679262"/>
              <a:gd name="connsiteY9" fmla="*/ 834887 h 3389270"/>
              <a:gd name="connsiteX10" fmla="*/ 0 w 6679262"/>
              <a:gd name="connsiteY10" fmla="*/ 824948 h 3389270"/>
              <a:gd name="connsiteX11" fmla="*/ 9939 w 6679262"/>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649896 w 6679262"/>
              <a:gd name="connsiteY9" fmla="*/ 834887 h 3389270"/>
              <a:gd name="connsiteX10" fmla="*/ 0 w 6679262"/>
              <a:gd name="connsiteY10" fmla="*/ 824948 h 3389270"/>
              <a:gd name="connsiteX11" fmla="*/ 9939 w 6679262"/>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649896 w 6679262"/>
              <a:gd name="connsiteY9" fmla="*/ 834887 h 3389270"/>
              <a:gd name="connsiteX10" fmla="*/ 0 w 6679262"/>
              <a:gd name="connsiteY10" fmla="*/ 824948 h 3389270"/>
              <a:gd name="connsiteX11" fmla="*/ 9939 w 6679262"/>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649896 w 6679262"/>
              <a:gd name="connsiteY9" fmla="*/ 834887 h 3389270"/>
              <a:gd name="connsiteX10" fmla="*/ 0 w 6679262"/>
              <a:gd name="connsiteY10" fmla="*/ 824948 h 3389270"/>
              <a:gd name="connsiteX11" fmla="*/ 9939 w 6679262"/>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649896 w 6685565"/>
              <a:gd name="connsiteY9" fmla="*/ 834887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759226 w 6685565"/>
              <a:gd name="connsiteY9" fmla="*/ 924339 h 3389270"/>
              <a:gd name="connsiteX10" fmla="*/ 0 w 6685565"/>
              <a:gd name="connsiteY10" fmla="*/ 824948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759226 w 6685565"/>
              <a:gd name="connsiteY9" fmla="*/ 924339 h 3389270"/>
              <a:gd name="connsiteX10" fmla="*/ 0 w 6685565"/>
              <a:gd name="connsiteY10" fmla="*/ 954157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759226 w 6685565"/>
              <a:gd name="connsiteY9" fmla="*/ 924339 h 3389270"/>
              <a:gd name="connsiteX10" fmla="*/ 0 w 6685565"/>
              <a:gd name="connsiteY10" fmla="*/ 954157 h 3389270"/>
              <a:gd name="connsiteX11" fmla="*/ 9939 w 6685565"/>
              <a:gd name="connsiteY11" fmla="*/ 19878 h 3389270"/>
              <a:gd name="connsiteX0" fmla="*/ 9939 w 6685565"/>
              <a:gd name="connsiteY0" fmla="*/ 19878 h 3389270"/>
              <a:gd name="connsiteX1" fmla="*/ 2822713 w 6685565"/>
              <a:gd name="connsiteY1" fmla="*/ 0 h 3389270"/>
              <a:gd name="connsiteX2" fmla="*/ 3180522 w 6685565"/>
              <a:gd name="connsiteY2" fmla="*/ 1182756 h 3389270"/>
              <a:gd name="connsiteX3" fmla="*/ 4244009 w 6685565"/>
              <a:gd name="connsiteY3" fmla="*/ 1948069 h 3389270"/>
              <a:gd name="connsiteX4" fmla="*/ 6082748 w 6685565"/>
              <a:gd name="connsiteY4" fmla="*/ 2007703 h 3389270"/>
              <a:gd name="connsiteX5" fmla="*/ 6679096 w 6685565"/>
              <a:gd name="connsiteY5" fmla="*/ 2703443 h 3389270"/>
              <a:gd name="connsiteX6" fmla="*/ 5784574 w 6685565"/>
              <a:gd name="connsiteY6" fmla="*/ 3349487 h 3389270"/>
              <a:gd name="connsiteX7" fmla="*/ 3866323 w 6685565"/>
              <a:gd name="connsiteY7" fmla="*/ 3170583 h 3389270"/>
              <a:gd name="connsiteX8" fmla="*/ 2663687 w 6685565"/>
              <a:gd name="connsiteY8" fmla="*/ 1958008 h 3389270"/>
              <a:gd name="connsiteX9" fmla="*/ 1759226 w 6685565"/>
              <a:gd name="connsiteY9" fmla="*/ 924339 h 3389270"/>
              <a:gd name="connsiteX10" fmla="*/ 0 w 6685565"/>
              <a:gd name="connsiteY10" fmla="*/ 954157 h 3389270"/>
              <a:gd name="connsiteX11" fmla="*/ 9939 w 6685565"/>
              <a:gd name="connsiteY11" fmla="*/ 19878 h 3389270"/>
              <a:gd name="connsiteX0" fmla="*/ 9939 w 6681856"/>
              <a:gd name="connsiteY0" fmla="*/ 19878 h 3389270"/>
              <a:gd name="connsiteX1" fmla="*/ 2822713 w 6681856"/>
              <a:gd name="connsiteY1" fmla="*/ 0 h 3389270"/>
              <a:gd name="connsiteX2" fmla="*/ 3180522 w 6681856"/>
              <a:gd name="connsiteY2" fmla="*/ 1182756 h 3389270"/>
              <a:gd name="connsiteX3" fmla="*/ 4244009 w 6681856"/>
              <a:gd name="connsiteY3" fmla="*/ 1948069 h 3389270"/>
              <a:gd name="connsiteX4" fmla="*/ 6082748 w 6681856"/>
              <a:gd name="connsiteY4" fmla="*/ 2007703 h 3389270"/>
              <a:gd name="connsiteX5" fmla="*/ 6679096 w 6681856"/>
              <a:gd name="connsiteY5" fmla="*/ 2703443 h 3389270"/>
              <a:gd name="connsiteX6" fmla="*/ 5784574 w 6681856"/>
              <a:gd name="connsiteY6" fmla="*/ 3349487 h 3389270"/>
              <a:gd name="connsiteX7" fmla="*/ 3866323 w 6681856"/>
              <a:gd name="connsiteY7" fmla="*/ 3170583 h 3389270"/>
              <a:gd name="connsiteX8" fmla="*/ 2663687 w 6681856"/>
              <a:gd name="connsiteY8" fmla="*/ 1958008 h 3389270"/>
              <a:gd name="connsiteX9" fmla="*/ 1759226 w 6681856"/>
              <a:gd name="connsiteY9" fmla="*/ 924339 h 3389270"/>
              <a:gd name="connsiteX10" fmla="*/ 0 w 6681856"/>
              <a:gd name="connsiteY10" fmla="*/ 954157 h 3389270"/>
              <a:gd name="connsiteX11" fmla="*/ 9939 w 6681856"/>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759226 w 6679262"/>
              <a:gd name="connsiteY9" fmla="*/ 924339 h 3389270"/>
              <a:gd name="connsiteX10" fmla="*/ 0 w 6679262"/>
              <a:gd name="connsiteY10" fmla="*/ 954157 h 3389270"/>
              <a:gd name="connsiteX11" fmla="*/ 9939 w 6679262"/>
              <a:gd name="connsiteY11" fmla="*/ 19878 h 3389270"/>
              <a:gd name="connsiteX0" fmla="*/ 9939 w 6679262"/>
              <a:gd name="connsiteY0" fmla="*/ 19878 h 3389270"/>
              <a:gd name="connsiteX1" fmla="*/ 2822713 w 6679262"/>
              <a:gd name="connsiteY1" fmla="*/ 0 h 3389270"/>
              <a:gd name="connsiteX2" fmla="*/ 3180522 w 6679262"/>
              <a:gd name="connsiteY2" fmla="*/ 1182756 h 3389270"/>
              <a:gd name="connsiteX3" fmla="*/ 4244009 w 6679262"/>
              <a:gd name="connsiteY3" fmla="*/ 1948069 h 3389270"/>
              <a:gd name="connsiteX4" fmla="*/ 6082748 w 6679262"/>
              <a:gd name="connsiteY4" fmla="*/ 2007703 h 3389270"/>
              <a:gd name="connsiteX5" fmla="*/ 6679096 w 6679262"/>
              <a:gd name="connsiteY5" fmla="*/ 2703443 h 3389270"/>
              <a:gd name="connsiteX6" fmla="*/ 5784574 w 6679262"/>
              <a:gd name="connsiteY6" fmla="*/ 3349487 h 3389270"/>
              <a:gd name="connsiteX7" fmla="*/ 3866323 w 6679262"/>
              <a:gd name="connsiteY7" fmla="*/ 3170583 h 3389270"/>
              <a:gd name="connsiteX8" fmla="*/ 2663687 w 6679262"/>
              <a:gd name="connsiteY8" fmla="*/ 1958008 h 3389270"/>
              <a:gd name="connsiteX9" fmla="*/ 1759226 w 6679262"/>
              <a:gd name="connsiteY9" fmla="*/ 924339 h 3389270"/>
              <a:gd name="connsiteX10" fmla="*/ 0 w 6679262"/>
              <a:gd name="connsiteY10" fmla="*/ 954157 h 3389270"/>
              <a:gd name="connsiteX11" fmla="*/ 9939 w 6679262"/>
              <a:gd name="connsiteY11" fmla="*/ 19878 h 3389270"/>
              <a:gd name="connsiteX0" fmla="*/ 9939 w 6679096"/>
              <a:gd name="connsiteY0" fmla="*/ 19878 h 3389270"/>
              <a:gd name="connsiteX1" fmla="*/ 2822713 w 6679096"/>
              <a:gd name="connsiteY1" fmla="*/ 0 h 3389270"/>
              <a:gd name="connsiteX2" fmla="*/ 3180522 w 6679096"/>
              <a:gd name="connsiteY2" fmla="*/ 1182756 h 3389270"/>
              <a:gd name="connsiteX3" fmla="*/ 4244009 w 6679096"/>
              <a:gd name="connsiteY3" fmla="*/ 1948069 h 3389270"/>
              <a:gd name="connsiteX4" fmla="*/ 6082748 w 6679096"/>
              <a:gd name="connsiteY4" fmla="*/ 2007703 h 3389270"/>
              <a:gd name="connsiteX5" fmla="*/ 6679096 w 6679096"/>
              <a:gd name="connsiteY5" fmla="*/ 2703443 h 3389270"/>
              <a:gd name="connsiteX6" fmla="*/ 5784574 w 6679096"/>
              <a:gd name="connsiteY6" fmla="*/ 3349487 h 3389270"/>
              <a:gd name="connsiteX7" fmla="*/ 3866323 w 6679096"/>
              <a:gd name="connsiteY7" fmla="*/ 3170583 h 3389270"/>
              <a:gd name="connsiteX8" fmla="*/ 2663687 w 6679096"/>
              <a:gd name="connsiteY8" fmla="*/ 1958008 h 3389270"/>
              <a:gd name="connsiteX9" fmla="*/ 1759226 w 6679096"/>
              <a:gd name="connsiteY9" fmla="*/ 924339 h 3389270"/>
              <a:gd name="connsiteX10" fmla="*/ 0 w 6679096"/>
              <a:gd name="connsiteY10" fmla="*/ 954157 h 3389270"/>
              <a:gd name="connsiteX11" fmla="*/ 9939 w 6679096"/>
              <a:gd name="connsiteY11" fmla="*/ 19878 h 3389270"/>
              <a:gd name="connsiteX0" fmla="*/ 9939 w 6679096"/>
              <a:gd name="connsiteY0" fmla="*/ 19878 h 3349487"/>
              <a:gd name="connsiteX1" fmla="*/ 2822713 w 6679096"/>
              <a:gd name="connsiteY1" fmla="*/ 0 h 3349487"/>
              <a:gd name="connsiteX2" fmla="*/ 3180522 w 6679096"/>
              <a:gd name="connsiteY2" fmla="*/ 1182756 h 3349487"/>
              <a:gd name="connsiteX3" fmla="*/ 4244009 w 6679096"/>
              <a:gd name="connsiteY3" fmla="*/ 1948069 h 3349487"/>
              <a:gd name="connsiteX4" fmla="*/ 6082748 w 6679096"/>
              <a:gd name="connsiteY4" fmla="*/ 2007703 h 3349487"/>
              <a:gd name="connsiteX5" fmla="*/ 6679096 w 6679096"/>
              <a:gd name="connsiteY5" fmla="*/ 2703443 h 3349487"/>
              <a:gd name="connsiteX6" fmla="*/ 5784574 w 6679096"/>
              <a:gd name="connsiteY6" fmla="*/ 3349487 h 3349487"/>
              <a:gd name="connsiteX7" fmla="*/ 3866323 w 6679096"/>
              <a:gd name="connsiteY7" fmla="*/ 3170583 h 3349487"/>
              <a:gd name="connsiteX8" fmla="*/ 2663687 w 6679096"/>
              <a:gd name="connsiteY8" fmla="*/ 1958008 h 3349487"/>
              <a:gd name="connsiteX9" fmla="*/ 1759226 w 6679096"/>
              <a:gd name="connsiteY9" fmla="*/ 924339 h 3349487"/>
              <a:gd name="connsiteX10" fmla="*/ 0 w 6679096"/>
              <a:gd name="connsiteY10" fmla="*/ 954157 h 3349487"/>
              <a:gd name="connsiteX11" fmla="*/ 9939 w 6679096"/>
              <a:gd name="connsiteY11" fmla="*/ 19878 h 3349487"/>
              <a:gd name="connsiteX0" fmla="*/ 9939 w 6679096"/>
              <a:gd name="connsiteY0" fmla="*/ 19878 h 3349487"/>
              <a:gd name="connsiteX1" fmla="*/ 2822713 w 6679096"/>
              <a:gd name="connsiteY1" fmla="*/ 0 h 3349487"/>
              <a:gd name="connsiteX2" fmla="*/ 3180522 w 6679096"/>
              <a:gd name="connsiteY2" fmla="*/ 1182756 h 3349487"/>
              <a:gd name="connsiteX3" fmla="*/ 4244009 w 6679096"/>
              <a:gd name="connsiteY3" fmla="*/ 1948069 h 3349487"/>
              <a:gd name="connsiteX4" fmla="*/ 6082748 w 6679096"/>
              <a:gd name="connsiteY4" fmla="*/ 2007703 h 3349487"/>
              <a:gd name="connsiteX5" fmla="*/ 6679096 w 6679096"/>
              <a:gd name="connsiteY5" fmla="*/ 2703443 h 3349487"/>
              <a:gd name="connsiteX6" fmla="*/ 5784574 w 6679096"/>
              <a:gd name="connsiteY6" fmla="*/ 3349487 h 3349487"/>
              <a:gd name="connsiteX7" fmla="*/ 3866323 w 6679096"/>
              <a:gd name="connsiteY7" fmla="*/ 3170583 h 3349487"/>
              <a:gd name="connsiteX8" fmla="*/ 2663687 w 6679096"/>
              <a:gd name="connsiteY8" fmla="*/ 1958008 h 3349487"/>
              <a:gd name="connsiteX9" fmla="*/ 1759226 w 6679096"/>
              <a:gd name="connsiteY9" fmla="*/ 924339 h 3349487"/>
              <a:gd name="connsiteX10" fmla="*/ 0 w 6679096"/>
              <a:gd name="connsiteY10" fmla="*/ 954157 h 3349487"/>
              <a:gd name="connsiteX11" fmla="*/ 9939 w 6679096"/>
              <a:gd name="connsiteY11" fmla="*/ 19878 h 3349487"/>
              <a:gd name="connsiteX0" fmla="*/ 9939 w 6679096"/>
              <a:gd name="connsiteY0" fmla="*/ 19878 h 3170583"/>
              <a:gd name="connsiteX1" fmla="*/ 2822713 w 6679096"/>
              <a:gd name="connsiteY1" fmla="*/ 0 h 3170583"/>
              <a:gd name="connsiteX2" fmla="*/ 3180522 w 6679096"/>
              <a:gd name="connsiteY2" fmla="*/ 1182756 h 3170583"/>
              <a:gd name="connsiteX3" fmla="*/ 4244009 w 6679096"/>
              <a:gd name="connsiteY3" fmla="*/ 1948069 h 3170583"/>
              <a:gd name="connsiteX4" fmla="*/ 6082748 w 6679096"/>
              <a:gd name="connsiteY4" fmla="*/ 2007703 h 3170583"/>
              <a:gd name="connsiteX5" fmla="*/ 6679096 w 6679096"/>
              <a:gd name="connsiteY5" fmla="*/ 2703443 h 3170583"/>
              <a:gd name="connsiteX6" fmla="*/ 6679096 w 6679096"/>
              <a:gd name="connsiteY6" fmla="*/ 3170583 h 3170583"/>
              <a:gd name="connsiteX7" fmla="*/ 3866323 w 6679096"/>
              <a:gd name="connsiteY7" fmla="*/ 3170583 h 3170583"/>
              <a:gd name="connsiteX8" fmla="*/ 2663687 w 6679096"/>
              <a:gd name="connsiteY8" fmla="*/ 1958008 h 3170583"/>
              <a:gd name="connsiteX9" fmla="*/ 1759226 w 6679096"/>
              <a:gd name="connsiteY9" fmla="*/ 924339 h 3170583"/>
              <a:gd name="connsiteX10" fmla="*/ 0 w 6679096"/>
              <a:gd name="connsiteY10" fmla="*/ 954157 h 3170583"/>
              <a:gd name="connsiteX11" fmla="*/ 9939 w 6679096"/>
              <a:gd name="connsiteY11" fmla="*/ 19878 h 3170583"/>
              <a:gd name="connsiteX0" fmla="*/ 9939 w 6679096"/>
              <a:gd name="connsiteY0" fmla="*/ 19878 h 3170583"/>
              <a:gd name="connsiteX1" fmla="*/ 2822713 w 6679096"/>
              <a:gd name="connsiteY1" fmla="*/ 0 h 3170583"/>
              <a:gd name="connsiteX2" fmla="*/ 3180522 w 6679096"/>
              <a:gd name="connsiteY2" fmla="*/ 1182756 h 3170583"/>
              <a:gd name="connsiteX3" fmla="*/ 4313583 w 6679096"/>
              <a:gd name="connsiteY3" fmla="*/ 1977887 h 3170583"/>
              <a:gd name="connsiteX4" fmla="*/ 6082748 w 6679096"/>
              <a:gd name="connsiteY4" fmla="*/ 2007703 h 3170583"/>
              <a:gd name="connsiteX5" fmla="*/ 6679096 w 6679096"/>
              <a:gd name="connsiteY5" fmla="*/ 2703443 h 3170583"/>
              <a:gd name="connsiteX6" fmla="*/ 6679096 w 6679096"/>
              <a:gd name="connsiteY6" fmla="*/ 3170583 h 3170583"/>
              <a:gd name="connsiteX7" fmla="*/ 3866323 w 6679096"/>
              <a:gd name="connsiteY7" fmla="*/ 3170583 h 3170583"/>
              <a:gd name="connsiteX8" fmla="*/ 2663687 w 6679096"/>
              <a:gd name="connsiteY8" fmla="*/ 1958008 h 3170583"/>
              <a:gd name="connsiteX9" fmla="*/ 1759226 w 6679096"/>
              <a:gd name="connsiteY9" fmla="*/ 924339 h 3170583"/>
              <a:gd name="connsiteX10" fmla="*/ 0 w 6679096"/>
              <a:gd name="connsiteY10" fmla="*/ 954157 h 3170583"/>
              <a:gd name="connsiteX11" fmla="*/ 9939 w 6679096"/>
              <a:gd name="connsiteY11" fmla="*/ 19878 h 3170583"/>
              <a:gd name="connsiteX0" fmla="*/ 9939 w 6679096"/>
              <a:gd name="connsiteY0" fmla="*/ 19878 h 3170583"/>
              <a:gd name="connsiteX1" fmla="*/ 2822713 w 6679096"/>
              <a:gd name="connsiteY1" fmla="*/ 0 h 3170583"/>
              <a:gd name="connsiteX2" fmla="*/ 3071191 w 6679096"/>
              <a:gd name="connsiteY2" fmla="*/ 1033669 h 3170583"/>
              <a:gd name="connsiteX3" fmla="*/ 4313583 w 6679096"/>
              <a:gd name="connsiteY3" fmla="*/ 1977887 h 3170583"/>
              <a:gd name="connsiteX4" fmla="*/ 6082748 w 6679096"/>
              <a:gd name="connsiteY4" fmla="*/ 2007703 h 3170583"/>
              <a:gd name="connsiteX5" fmla="*/ 6679096 w 6679096"/>
              <a:gd name="connsiteY5" fmla="*/ 2703443 h 3170583"/>
              <a:gd name="connsiteX6" fmla="*/ 6679096 w 6679096"/>
              <a:gd name="connsiteY6" fmla="*/ 3170583 h 3170583"/>
              <a:gd name="connsiteX7" fmla="*/ 3866323 w 6679096"/>
              <a:gd name="connsiteY7" fmla="*/ 3170583 h 3170583"/>
              <a:gd name="connsiteX8" fmla="*/ 2663687 w 6679096"/>
              <a:gd name="connsiteY8" fmla="*/ 1958008 h 3170583"/>
              <a:gd name="connsiteX9" fmla="*/ 1759226 w 6679096"/>
              <a:gd name="connsiteY9" fmla="*/ 924339 h 3170583"/>
              <a:gd name="connsiteX10" fmla="*/ 0 w 6679096"/>
              <a:gd name="connsiteY10" fmla="*/ 954157 h 3170583"/>
              <a:gd name="connsiteX11" fmla="*/ 9939 w 6679096"/>
              <a:gd name="connsiteY11" fmla="*/ 19878 h 3170583"/>
              <a:gd name="connsiteX0" fmla="*/ 9939 w 6679096"/>
              <a:gd name="connsiteY0" fmla="*/ 0 h 3150705"/>
              <a:gd name="connsiteX1" fmla="*/ 3091070 w 6679096"/>
              <a:gd name="connsiteY1" fmla="*/ 0 h 3150705"/>
              <a:gd name="connsiteX2" fmla="*/ 3071191 w 6679096"/>
              <a:gd name="connsiteY2" fmla="*/ 1013791 h 3150705"/>
              <a:gd name="connsiteX3" fmla="*/ 4313583 w 6679096"/>
              <a:gd name="connsiteY3" fmla="*/ 1958009 h 3150705"/>
              <a:gd name="connsiteX4" fmla="*/ 6082748 w 6679096"/>
              <a:gd name="connsiteY4" fmla="*/ 1987825 h 3150705"/>
              <a:gd name="connsiteX5" fmla="*/ 6679096 w 6679096"/>
              <a:gd name="connsiteY5" fmla="*/ 2683565 h 3150705"/>
              <a:gd name="connsiteX6" fmla="*/ 6679096 w 6679096"/>
              <a:gd name="connsiteY6" fmla="*/ 3150705 h 3150705"/>
              <a:gd name="connsiteX7" fmla="*/ 3866323 w 6679096"/>
              <a:gd name="connsiteY7" fmla="*/ 3150705 h 3150705"/>
              <a:gd name="connsiteX8" fmla="*/ 2663687 w 6679096"/>
              <a:gd name="connsiteY8" fmla="*/ 1938130 h 3150705"/>
              <a:gd name="connsiteX9" fmla="*/ 1759226 w 6679096"/>
              <a:gd name="connsiteY9" fmla="*/ 904461 h 3150705"/>
              <a:gd name="connsiteX10" fmla="*/ 0 w 6679096"/>
              <a:gd name="connsiteY10" fmla="*/ 934279 h 3150705"/>
              <a:gd name="connsiteX11" fmla="*/ 9939 w 6679096"/>
              <a:gd name="connsiteY11" fmla="*/ 0 h 3150705"/>
              <a:gd name="connsiteX0" fmla="*/ 55659 w 6679096"/>
              <a:gd name="connsiteY0" fmla="*/ 3810 h 3150705"/>
              <a:gd name="connsiteX1" fmla="*/ 3091070 w 6679096"/>
              <a:gd name="connsiteY1" fmla="*/ 0 h 3150705"/>
              <a:gd name="connsiteX2" fmla="*/ 3071191 w 6679096"/>
              <a:gd name="connsiteY2" fmla="*/ 1013791 h 3150705"/>
              <a:gd name="connsiteX3" fmla="*/ 4313583 w 6679096"/>
              <a:gd name="connsiteY3" fmla="*/ 1958009 h 3150705"/>
              <a:gd name="connsiteX4" fmla="*/ 6082748 w 6679096"/>
              <a:gd name="connsiteY4" fmla="*/ 1987825 h 3150705"/>
              <a:gd name="connsiteX5" fmla="*/ 6679096 w 6679096"/>
              <a:gd name="connsiteY5" fmla="*/ 2683565 h 3150705"/>
              <a:gd name="connsiteX6" fmla="*/ 6679096 w 6679096"/>
              <a:gd name="connsiteY6" fmla="*/ 3150705 h 3150705"/>
              <a:gd name="connsiteX7" fmla="*/ 3866323 w 6679096"/>
              <a:gd name="connsiteY7" fmla="*/ 3150705 h 3150705"/>
              <a:gd name="connsiteX8" fmla="*/ 2663687 w 6679096"/>
              <a:gd name="connsiteY8" fmla="*/ 1938130 h 3150705"/>
              <a:gd name="connsiteX9" fmla="*/ 1759226 w 6679096"/>
              <a:gd name="connsiteY9" fmla="*/ 904461 h 3150705"/>
              <a:gd name="connsiteX10" fmla="*/ 0 w 6679096"/>
              <a:gd name="connsiteY10" fmla="*/ 934279 h 3150705"/>
              <a:gd name="connsiteX11" fmla="*/ 55659 w 6679096"/>
              <a:gd name="connsiteY11" fmla="*/ 3810 h 3150705"/>
              <a:gd name="connsiteX0" fmla="*/ 13749 w 6637186"/>
              <a:gd name="connsiteY0" fmla="*/ 3810 h 3150705"/>
              <a:gd name="connsiteX1" fmla="*/ 3049160 w 6637186"/>
              <a:gd name="connsiteY1" fmla="*/ 0 h 3150705"/>
              <a:gd name="connsiteX2" fmla="*/ 3029281 w 6637186"/>
              <a:gd name="connsiteY2" fmla="*/ 1013791 h 3150705"/>
              <a:gd name="connsiteX3" fmla="*/ 4271673 w 6637186"/>
              <a:gd name="connsiteY3" fmla="*/ 1958009 h 3150705"/>
              <a:gd name="connsiteX4" fmla="*/ 6040838 w 6637186"/>
              <a:gd name="connsiteY4" fmla="*/ 1987825 h 3150705"/>
              <a:gd name="connsiteX5" fmla="*/ 6637186 w 6637186"/>
              <a:gd name="connsiteY5" fmla="*/ 2683565 h 3150705"/>
              <a:gd name="connsiteX6" fmla="*/ 6637186 w 6637186"/>
              <a:gd name="connsiteY6" fmla="*/ 3150705 h 3150705"/>
              <a:gd name="connsiteX7" fmla="*/ 3824413 w 6637186"/>
              <a:gd name="connsiteY7" fmla="*/ 3150705 h 3150705"/>
              <a:gd name="connsiteX8" fmla="*/ 2621777 w 6637186"/>
              <a:gd name="connsiteY8" fmla="*/ 1938130 h 3150705"/>
              <a:gd name="connsiteX9" fmla="*/ 1717316 w 6637186"/>
              <a:gd name="connsiteY9" fmla="*/ 904461 h 3150705"/>
              <a:gd name="connsiteX10" fmla="*/ 0 w 6637186"/>
              <a:gd name="connsiteY10" fmla="*/ 922849 h 3150705"/>
              <a:gd name="connsiteX11" fmla="*/ 13749 w 6637186"/>
              <a:gd name="connsiteY11" fmla="*/ 3810 h 3150705"/>
              <a:gd name="connsiteX0" fmla="*/ 0 w 6623437"/>
              <a:gd name="connsiteY0" fmla="*/ 3810 h 3150705"/>
              <a:gd name="connsiteX1" fmla="*/ 3035411 w 6623437"/>
              <a:gd name="connsiteY1" fmla="*/ 0 h 3150705"/>
              <a:gd name="connsiteX2" fmla="*/ 3015532 w 6623437"/>
              <a:gd name="connsiteY2" fmla="*/ 1013791 h 3150705"/>
              <a:gd name="connsiteX3" fmla="*/ 4257924 w 6623437"/>
              <a:gd name="connsiteY3" fmla="*/ 1958009 h 3150705"/>
              <a:gd name="connsiteX4" fmla="*/ 6027089 w 6623437"/>
              <a:gd name="connsiteY4" fmla="*/ 1987825 h 3150705"/>
              <a:gd name="connsiteX5" fmla="*/ 6623437 w 6623437"/>
              <a:gd name="connsiteY5" fmla="*/ 2683565 h 3150705"/>
              <a:gd name="connsiteX6" fmla="*/ 6623437 w 6623437"/>
              <a:gd name="connsiteY6" fmla="*/ 3150705 h 3150705"/>
              <a:gd name="connsiteX7" fmla="*/ 3810664 w 6623437"/>
              <a:gd name="connsiteY7" fmla="*/ 3150705 h 3150705"/>
              <a:gd name="connsiteX8" fmla="*/ 2608028 w 6623437"/>
              <a:gd name="connsiteY8" fmla="*/ 1938130 h 3150705"/>
              <a:gd name="connsiteX9" fmla="*/ 1703567 w 6623437"/>
              <a:gd name="connsiteY9" fmla="*/ 904461 h 3150705"/>
              <a:gd name="connsiteX10" fmla="*/ 16731 w 6623437"/>
              <a:gd name="connsiteY10" fmla="*/ 930469 h 3150705"/>
              <a:gd name="connsiteX11" fmla="*/ 0 w 6623437"/>
              <a:gd name="connsiteY11" fmla="*/ 3810 h 3150705"/>
              <a:gd name="connsiteX0" fmla="*/ 2319 w 6625756"/>
              <a:gd name="connsiteY0" fmla="*/ 3810 h 3150705"/>
              <a:gd name="connsiteX1" fmla="*/ 3037730 w 6625756"/>
              <a:gd name="connsiteY1" fmla="*/ 0 h 3150705"/>
              <a:gd name="connsiteX2" fmla="*/ 3017851 w 6625756"/>
              <a:gd name="connsiteY2" fmla="*/ 1013791 h 3150705"/>
              <a:gd name="connsiteX3" fmla="*/ 4260243 w 6625756"/>
              <a:gd name="connsiteY3" fmla="*/ 1958009 h 3150705"/>
              <a:gd name="connsiteX4" fmla="*/ 6029408 w 6625756"/>
              <a:gd name="connsiteY4" fmla="*/ 1987825 h 3150705"/>
              <a:gd name="connsiteX5" fmla="*/ 6625756 w 6625756"/>
              <a:gd name="connsiteY5" fmla="*/ 2683565 h 3150705"/>
              <a:gd name="connsiteX6" fmla="*/ 6625756 w 6625756"/>
              <a:gd name="connsiteY6" fmla="*/ 3150705 h 3150705"/>
              <a:gd name="connsiteX7" fmla="*/ 3812983 w 6625756"/>
              <a:gd name="connsiteY7" fmla="*/ 3150705 h 3150705"/>
              <a:gd name="connsiteX8" fmla="*/ 2610347 w 6625756"/>
              <a:gd name="connsiteY8" fmla="*/ 1938130 h 3150705"/>
              <a:gd name="connsiteX9" fmla="*/ 1705886 w 6625756"/>
              <a:gd name="connsiteY9" fmla="*/ 904461 h 3150705"/>
              <a:gd name="connsiteX10" fmla="*/ 0 w 6625756"/>
              <a:gd name="connsiteY10" fmla="*/ 915229 h 3150705"/>
              <a:gd name="connsiteX11" fmla="*/ 2319 w 6625756"/>
              <a:gd name="connsiteY11" fmla="*/ 3810 h 3150705"/>
              <a:gd name="connsiteX0" fmla="*/ 8488 w 6631925"/>
              <a:gd name="connsiteY0" fmla="*/ 3810 h 3150705"/>
              <a:gd name="connsiteX1" fmla="*/ 3043899 w 6631925"/>
              <a:gd name="connsiteY1" fmla="*/ 0 h 3150705"/>
              <a:gd name="connsiteX2" fmla="*/ 3024020 w 6631925"/>
              <a:gd name="connsiteY2" fmla="*/ 1013791 h 3150705"/>
              <a:gd name="connsiteX3" fmla="*/ 4266412 w 6631925"/>
              <a:gd name="connsiteY3" fmla="*/ 1958009 h 3150705"/>
              <a:gd name="connsiteX4" fmla="*/ 6035577 w 6631925"/>
              <a:gd name="connsiteY4" fmla="*/ 1987825 h 3150705"/>
              <a:gd name="connsiteX5" fmla="*/ 6631925 w 6631925"/>
              <a:gd name="connsiteY5" fmla="*/ 2683565 h 3150705"/>
              <a:gd name="connsiteX6" fmla="*/ 6631925 w 6631925"/>
              <a:gd name="connsiteY6" fmla="*/ 3150705 h 3150705"/>
              <a:gd name="connsiteX7" fmla="*/ 3819152 w 6631925"/>
              <a:gd name="connsiteY7" fmla="*/ 3150705 h 3150705"/>
              <a:gd name="connsiteX8" fmla="*/ 2616516 w 6631925"/>
              <a:gd name="connsiteY8" fmla="*/ 1938130 h 3150705"/>
              <a:gd name="connsiteX9" fmla="*/ 1712055 w 6631925"/>
              <a:gd name="connsiteY9" fmla="*/ 904461 h 3150705"/>
              <a:gd name="connsiteX10" fmla="*/ 0 w 6631925"/>
              <a:gd name="connsiteY10" fmla="*/ 695006 h 3150705"/>
              <a:gd name="connsiteX11" fmla="*/ 8488 w 6631925"/>
              <a:gd name="connsiteY11" fmla="*/ 3810 h 3150705"/>
              <a:gd name="connsiteX0" fmla="*/ 8488 w 6631925"/>
              <a:gd name="connsiteY0" fmla="*/ 3810 h 3150705"/>
              <a:gd name="connsiteX1" fmla="*/ 3043899 w 6631925"/>
              <a:gd name="connsiteY1" fmla="*/ 0 h 3150705"/>
              <a:gd name="connsiteX2" fmla="*/ 3024020 w 6631925"/>
              <a:gd name="connsiteY2" fmla="*/ 1013791 h 3150705"/>
              <a:gd name="connsiteX3" fmla="*/ 4266412 w 6631925"/>
              <a:gd name="connsiteY3" fmla="*/ 1958009 h 3150705"/>
              <a:gd name="connsiteX4" fmla="*/ 6035577 w 6631925"/>
              <a:gd name="connsiteY4" fmla="*/ 1987825 h 3150705"/>
              <a:gd name="connsiteX5" fmla="*/ 6631925 w 6631925"/>
              <a:gd name="connsiteY5" fmla="*/ 2683565 h 3150705"/>
              <a:gd name="connsiteX6" fmla="*/ 6631925 w 6631925"/>
              <a:gd name="connsiteY6" fmla="*/ 3150705 h 3150705"/>
              <a:gd name="connsiteX7" fmla="*/ 3819152 w 6631925"/>
              <a:gd name="connsiteY7" fmla="*/ 3150705 h 3150705"/>
              <a:gd name="connsiteX8" fmla="*/ 2616516 w 6631925"/>
              <a:gd name="connsiteY8" fmla="*/ 1938130 h 3150705"/>
              <a:gd name="connsiteX9" fmla="*/ 1712055 w 6631925"/>
              <a:gd name="connsiteY9" fmla="*/ 904461 h 3150705"/>
              <a:gd name="connsiteX10" fmla="*/ 0 w 6631925"/>
              <a:gd name="connsiteY10" fmla="*/ 695006 h 3150705"/>
              <a:gd name="connsiteX11" fmla="*/ 8488 w 6631925"/>
              <a:gd name="connsiteY11" fmla="*/ 3810 h 3150705"/>
              <a:gd name="connsiteX0" fmla="*/ 8488 w 6631925"/>
              <a:gd name="connsiteY0" fmla="*/ 3810 h 3150705"/>
              <a:gd name="connsiteX1" fmla="*/ 3043899 w 6631925"/>
              <a:gd name="connsiteY1" fmla="*/ 0 h 3150705"/>
              <a:gd name="connsiteX2" fmla="*/ 3024020 w 6631925"/>
              <a:gd name="connsiteY2" fmla="*/ 1013791 h 3150705"/>
              <a:gd name="connsiteX3" fmla="*/ 4266412 w 6631925"/>
              <a:gd name="connsiteY3" fmla="*/ 1958009 h 3150705"/>
              <a:gd name="connsiteX4" fmla="*/ 6035577 w 6631925"/>
              <a:gd name="connsiteY4" fmla="*/ 1987825 h 3150705"/>
              <a:gd name="connsiteX5" fmla="*/ 6631925 w 6631925"/>
              <a:gd name="connsiteY5" fmla="*/ 2683565 h 3150705"/>
              <a:gd name="connsiteX6" fmla="*/ 6631925 w 6631925"/>
              <a:gd name="connsiteY6" fmla="*/ 3150705 h 3150705"/>
              <a:gd name="connsiteX7" fmla="*/ 3819152 w 6631925"/>
              <a:gd name="connsiteY7" fmla="*/ 3150705 h 3150705"/>
              <a:gd name="connsiteX8" fmla="*/ 2616516 w 6631925"/>
              <a:gd name="connsiteY8" fmla="*/ 1938130 h 3150705"/>
              <a:gd name="connsiteX9" fmla="*/ 1705886 w 6631925"/>
              <a:gd name="connsiteY9" fmla="*/ 684238 h 3150705"/>
              <a:gd name="connsiteX10" fmla="*/ 0 w 6631925"/>
              <a:gd name="connsiteY10" fmla="*/ 695006 h 3150705"/>
              <a:gd name="connsiteX11" fmla="*/ 8488 w 6631925"/>
              <a:gd name="connsiteY11" fmla="*/ 3810 h 3150705"/>
              <a:gd name="connsiteX0" fmla="*/ 8488 w 6631925"/>
              <a:gd name="connsiteY0" fmla="*/ 3810 h 3150705"/>
              <a:gd name="connsiteX1" fmla="*/ 3043899 w 6631925"/>
              <a:gd name="connsiteY1" fmla="*/ 0 h 3150705"/>
              <a:gd name="connsiteX2" fmla="*/ 3024020 w 6631925"/>
              <a:gd name="connsiteY2" fmla="*/ 1013791 h 3150705"/>
              <a:gd name="connsiteX3" fmla="*/ 4266412 w 6631925"/>
              <a:gd name="connsiteY3" fmla="*/ 1958009 h 3150705"/>
              <a:gd name="connsiteX4" fmla="*/ 6035577 w 6631925"/>
              <a:gd name="connsiteY4" fmla="*/ 1987825 h 3150705"/>
              <a:gd name="connsiteX5" fmla="*/ 6631925 w 6631925"/>
              <a:gd name="connsiteY5" fmla="*/ 2683565 h 3150705"/>
              <a:gd name="connsiteX6" fmla="*/ 6631925 w 6631925"/>
              <a:gd name="connsiteY6" fmla="*/ 3150705 h 3150705"/>
              <a:gd name="connsiteX7" fmla="*/ 3819152 w 6631925"/>
              <a:gd name="connsiteY7" fmla="*/ 3150705 h 3150705"/>
              <a:gd name="connsiteX8" fmla="*/ 2616516 w 6631925"/>
              <a:gd name="connsiteY8" fmla="*/ 1938130 h 3150705"/>
              <a:gd name="connsiteX9" fmla="*/ 1705886 w 6631925"/>
              <a:gd name="connsiteY9" fmla="*/ 684238 h 3150705"/>
              <a:gd name="connsiteX10" fmla="*/ 0 w 6631925"/>
              <a:gd name="connsiteY10" fmla="*/ 695006 h 3150705"/>
              <a:gd name="connsiteX11" fmla="*/ 8488 w 6631925"/>
              <a:gd name="connsiteY11" fmla="*/ 3810 h 315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1925" h="3150705">
                <a:moveTo>
                  <a:pt x="8488" y="3810"/>
                </a:moveTo>
                <a:lnTo>
                  <a:pt x="3043899" y="0"/>
                </a:lnTo>
                <a:lnTo>
                  <a:pt x="3024020" y="1013791"/>
                </a:lnTo>
                <a:lnTo>
                  <a:pt x="4266412" y="1958009"/>
                </a:lnTo>
                <a:lnTo>
                  <a:pt x="6035577" y="1987825"/>
                </a:lnTo>
                <a:lnTo>
                  <a:pt x="6631925" y="2683565"/>
                </a:lnTo>
                <a:lnTo>
                  <a:pt x="6631925" y="3150705"/>
                </a:lnTo>
                <a:lnTo>
                  <a:pt x="3819152" y="3150705"/>
                </a:lnTo>
                <a:lnTo>
                  <a:pt x="2616516" y="1938130"/>
                </a:lnTo>
                <a:lnTo>
                  <a:pt x="1705886" y="684238"/>
                </a:lnTo>
                <a:lnTo>
                  <a:pt x="0" y="695006"/>
                </a:lnTo>
                <a:lnTo>
                  <a:pt x="8488" y="3810"/>
                </a:lnTo>
                <a:close/>
              </a:path>
            </a:pathLst>
          </a:cu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2"/>
          <p:cNvSpPr txBox="1">
            <a:spLocks noChangeArrowheads="1"/>
          </p:cNvSpPr>
          <p:nvPr/>
        </p:nvSpPr>
        <p:spPr bwMode="auto">
          <a:xfrm>
            <a:off x="6377024" y="1877214"/>
            <a:ext cx="174682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latin typeface="Arial" pitchFamily="34" charset="0"/>
                <a:cs typeface="Arial" pitchFamily="34" charset="0"/>
              </a:rPr>
              <a:t>Protons</a:t>
            </a:r>
            <a:r>
              <a:rPr lang="en-US" sz="1200" dirty="0">
                <a:latin typeface="Arial" pitchFamily="34" charset="0"/>
                <a:cs typeface="Arial" pitchFamily="34" charset="0"/>
              </a:rPr>
              <a:t>: </a:t>
            </a:r>
            <a:r>
              <a:rPr lang="en-US" sz="1200" dirty="0" smtClean="0">
                <a:latin typeface="Arial" pitchFamily="34" charset="0"/>
                <a:cs typeface="Arial" pitchFamily="34" charset="0"/>
              </a:rPr>
              <a:t>2-4 </a:t>
            </a:r>
            <a:r>
              <a:rPr lang="en-US" sz="1200" dirty="0">
                <a:latin typeface="Arial" pitchFamily="34" charset="0"/>
                <a:cs typeface="Arial" pitchFamily="34" charset="0"/>
              </a:rPr>
              <a:t>mA, </a:t>
            </a:r>
            <a:r>
              <a:rPr lang="en-US" sz="1200" dirty="0" err="1" smtClean="0">
                <a:latin typeface="Arial" pitchFamily="34" charset="0"/>
                <a:cs typeface="Arial" pitchFamily="34" charset="0"/>
              </a:rPr>
              <a:t>CW</a:t>
            </a:r>
            <a:endParaRPr lang="en-US" sz="1200" dirty="0">
              <a:latin typeface="Arial" pitchFamily="34" charset="0"/>
              <a:cs typeface="Arial" pitchFamily="34" charset="0"/>
            </a:endParaRPr>
          </a:p>
        </p:txBody>
      </p:sp>
      <p:cxnSp>
        <p:nvCxnSpPr>
          <p:cNvPr id="11" name="Straight Connector 10"/>
          <p:cNvCxnSpPr/>
          <p:nvPr/>
        </p:nvCxnSpPr>
        <p:spPr>
          <a:xfrm flipH="1">
            <a:off x="6702420" y="2282284"/>
            <a:ext cx="287338" cy="587375"/>
          </a:xfrm>
          <a:prstGeom prst="line">
            <a:avLst/>
          </a:prstGeom>
          <a:ln w="76200" cap="rnd">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978414" y="2272759"/>
            <a:ext cx="1" cy="2011680"/>
          </a:xfrm>
          <a:prstGeom prst="line">
            <a:avLst/>
          </a:prstGeom>
          <a:ln w="381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042145" y="2272759"/>
            <a:ext cx="822960" cy="0"/>
          </a:xfrm>
          <a:prstGeom prst="line">
            <a:avLst/>
          </a:prstGeom>
          <a:ln w="76200" cap="rnd">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AutoShape 17"/>
          <p:cNvSpPr>
            <a:spLocks noChangeArrowheads="1"/>
          </p:cNvSpPr>
          <p:nvPr/>
        </p:nvSpPr>
        <p:spPr bwMode="auto">
          <a:xfrm rot="20117831">
            <a:off x="6776904" y="2209754"/>
            <a:ext cx="628762" cy="43715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762 w 21600"/>
              <a:gd name="T13" fmla="*/ 0 h 21600"/>
              <a:gd name="T14" fmla="*/ 18838 w 21600"/>
              <a:gd name="T15" fmla="*/ 8240 h 21600"/>
            </a:gdLst>
            <a:ahLst/>
            <a:cxnLst>
              <a:cxn ang="T8">
                <a:pos x="T0" y="T1"/>
              </a:cxn>
              <a:cxn ang="T9">
                <a:pos x="T2" y="T3"/>
              </a:cxn>
              <a:cxn ang="T10">
                <a:pos x="T4" y="T5"/>
              </a:cxn>
              <a:cxn ang="T11">
                <a:pos x="T6" y="T7"/>
              </a:cxn>
            </a:cxnLst>
            <a:rect l="T12" t="T13" r="T14" b="T15"/>
            <a:pathLst>
              <a:path w="21600" h="21600">
                <a:moveTo>
                  <a:pt x="8524" y="7716"/>
                </a:moveTo>
                <a:cubicBezTo>
                  <a:pt x="9183" y="7230"/>
                  <a:pt x="9980" y="6967"/>
                  <a:pt x="10800" y="6968"/>
                </a:cubicBezTo>
                <a:cubicBezTo>
                  <a:pt x="11619" y="6968"/>
                  <a:pt x="12416" y="7230"/>
                  <a:pt x="13075" y="7716"/>
                </a:cubicBezTo>
                <a:lnTo>
                  <a:pt x="17213" y="2110"/>
                </a:lnTo>
                <a:cubicBezTo>
                  <a:pt x="15355" y="739"/>
                  <a:pt x="13108" y="-1"/>
                  <a:pt x="10799" y="0"/>
                </a:cubicBezTo>
                <a:cubicBezTo>
                  <a:pt x="8491" y="0"/>
                  <a:pt x="6244" y="739"/>
                  <a:pt x="4386" y="2110"/>
                </a:cubicBezTo>
                <a:lnTo>
                  <a:pt x="8524" y="7716"/>
                </a:lnTo>
                <a:close/>
              </a:path>
            </a:pathLst>
          </a:custGeom>
          <a:solidFill>
            <a:schemeClr val="tx2"/>
          </a:solidFill>
          <a:ln w="9525">
            <a:noFill/>
            <a:miter lim="800000"/>
            <a:headEnd/>
            <a:tailEnd/>
          </a:ln>
          <a:scene3d>
            <a:camera prst="orthographicFront"/>
            <a:lightRig rig="threePt" dir="t"/>
          </a:scene3d>
          <a:sp3d>
            <a:bevelT/>
          </a:sp3d>
        </p:spPr>
        <p:txBody>
          <a:bodyPr wrap="none" anchor="ctr"/>
          <a:lstStyle/>
          <a:p>
            <a:endParaRPr lang="en-US"/>
          </a:p>
        </p:txBody>
      </p:sp>
      <p:sp>
        <p:nvSpPr>
          <p:cNvPr id="15" name="AutoShape 17"/>
          <p:cNvSpPr>
            <a:spLocks noChangeArrowheads="1"/>
          </p:cNvSpPr>
          <p:nvPr/>
        </p:nvSpPr>
        <p:spPr bwMode="auto">
          <a:xfrm rot="1921915">
            <a:off x="7515979" y="2203145"/>
            <a:ext cx="628762" cy="46374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762 w 21600"/>
              <a:gd name="T13" fmla="*/ 0 h 21600"/>
              <a:gd name="T14" fmla="*/ 18838 w 21600"/>
              <a:gd name="T15" fmla="*/ 8240 h 21600"/>
            </a:gdLst>
            <a:ahLst/>
            <a:cxnLst>
              <a:cxn ang="T8">
                <a:pos x="T0" y="T1"/>
              </a:cxn>
              <a:cxn ang="T9">
                <a:pos x="T2" y="T3"/>
              </a:cxn>
              <a:cxn ang="T10">
                <a:pos x="T4" y="T5"/>
              </a:cxn>
              <a:cxn ang="T11">
                <a:pos x="T6" y="T7"/>
              </a:cxn>
            </a:cxnLst>
            <a:rect l="T12" t="T13" r="T14" b="T15"/>
            <a:pathLst>
              <a:path w="21600" h="21600">
                <a:moveTo>
                  <a:pt x="8524" y="7716"/>
                </a:moveTo>
                <a:cubicBezTo>
                  <a:pt x="9183" y="7230"/>
                  <a:pt x="9980" y="6967"/>
                  <a:pt x="10800" y="6968"/>
                </a:cubicBezTo>
                <a:cubicBezTo>
                  <a:pt x="11619" y="6968"/>
                  <a:pt x="12416" y="7230"/>
                  <a:pt x="13075" y="7716"/>
                </a:cubicBezTo>
                <a:lnTo>
                  <a:pt x="17213" y="2110"/>
                </a:lnTo>
                <a:cubicBezTo>
                  <a:pt x="15355" y="739"/>
                  <a:pt x="13108" y="-1"/>
                  <a:pt x="10799" y="0"/>
                </a:cubicBezTo>
                <a:cubicBezTo>
                  <a:pt x="8491" y="0"/>
                  <a:pt x="6244" y="739"/>
                  <a:pt x="4386" y="2110"/>
                </a:cubicBezTo>
                <a:lnTo>
                  <a:pt x="8524" y="7716"/>
                </a:lnTo>
                <a:close/>
              </a:path>
            </a:pathLst>
          </a:custGeom>
          <a:solidFill>
            <a:schemeClr val="tx2"/>
          </a:solidFill>
          <a:ln w="9525">
            <a:noFill/>
            <a:miter lim="800000"/>
            <a:headEnd/>
            <a:tailEnd/>
          </a:ln>
          <a:scene3d>
            <a:camera prst="orthographicFront"/>
            <a:lightRig rig="threePt" dir="t"/>
          </a:scene3d>
          <a:sp3d>
            <a:bevelT/>
          </a:sp3d>
        </p:spPr>
        <p:txBody>
          <a:bodyPr wrap="none" anchor="ctr"/>
          <a:lstStyle/>
          <a:p>
            <a:endParaRPr lang="en-US"/>
          </a:p>
        </p:txBody>
      </p:sp>
      <p:cxnSp>
        <p:nvCxnSpPr>
          <p:cNvPr id="16" name="Straight Connector 15"/>
          <p:cNvCxnSpPr/>
          <p:nvPr/>
        </p:nvCxnSpPr>
        <p:spPr>
          <a:xfrm flipH="1" flipV="1">
            <a:off x="1965841" y="2598997"/>
            <a:ext cx="267657" cy="1018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421973" y="2864103"/>
            <a:ext cx="192088"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324220" y="2869659"/>
            <a:ext cx="192088"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 Box 69"/>
          <p:cNvSpPr txBox="1">
            <a:spLocks noChangeArrowheads="1"/>
          </p:cNvSpPr>
          <p:nvPr/>
        </p:nvSpPr>
        <p:spPr bwMode="auto">
          <a:xfrm>
            <a:off x="3128961" y="3403174"/>
            <a:ext cx="895779" cy="276999"/>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latin typeface="Arial" pitchFamily="34" charset="0"/>
                <a:ea typeface="Arial Unicode MS" pitchFamily="34" charset="-128"/>
                <a:cs typeface="Arial" pitchFamily="34" charset="0"/>
              </a:rPr>
              <a:t>100 MeV</a:t>
            </a:r>
            <a:endParaRPr lang="en-US" sz="1200" dirty="0">
              <a:latin typeface="Arial" pitchFamily="34" charset="0"/>
              <a:ea typeface="Arial Unicode MS" pitchFamily="34" charset="-128"/>
              <a:cs typeface="Arial" pitchFamily="34" charset="0"/>
            </a:endParaRPr>
          </a:p>
        </p:txBody>
      </p:sp>
      <p:sp>
        <p:nvSpPr>
          <p:cNvPr id="20" name="Text Box 69"/>
          <p:cNvSpPr txBox="1">
            <a:spLocks noChangeArrowheads="1"/>
          </p:cNvSpPr>
          <p:nvPr/>
        </p:nvSpPr>
        <p:spPr bwMode="auto">
          <a:xfrm>
            <a:off x="4233450" y="3400126"/>
            <a:ext cx="895779" cy="276999"/>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latin typeface="Arial" pitchFamily="34" charset="0"/>
                <a:ea typeface="Arial Unicode MS" pitchFamily="34" charset="-128"/>
                <a:cs typeface="Arial" pitchFamily="34" charset="0"/>
              </a:rPr>
              <a:t>200 MeV</a:t>
            </a:r>
            <a:endParaRPr lang="en-US" sz="1200" dirty="0">
              <a:latin typeface="Arial" pitchFamily="34" charset="0"/>
              <a:ea typeface="Arial Unicode MS" pitchFamily="34" charset="-128"/>
              <a:cs typeface="Arial" pitchFamily="34" charset="0"/>
            </a:endParaRPr>
          </a:p>
        </p:txBody>
      </p:sp>
      <p:sp>
        <p:nvSpPr>
          <p:cNvPr id="21" name="Text Box 69"/>
          <p:cNvSpPr txBox="1">
            <a:spLocks noChangeArrowheads="1"/>
          </p:cNvSpPr>
          <p:nvPr/>
        </p:nvSpPr>
        <p:spPr bwMode="auto">
          <a:xfrm>
            <a:off x="1952620" y="3401951"/>
            <a:ext cx="895779" cy="276999"/>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latin typeface="Arial" pitchFamily="34" charset="0"/>
                <a:ea typeface="Arial Unicode MS" pitchFamily="34" charset="-128"/>
                <a:cs typeface="Arial" pitchFamily="34" charset="0"/>
              </a:rPr>
              <a:t>17 MeV</a:t>
            </a:r>
            <a:endParaRPr lang="en-US" sz="1200" dirty="0">
              <a:latin typeface="Arial" pitchFamily="34" charset="0"/>
              <a:ea typeface="Arial Unicode MS" pitchFamily="34" charset="-128"/>
              <a:cs typeface="Arial" pitchFamily="34" charset="0"/>
            </a:endParaRPr>
          </a:p>
        </p:txBody>
      </p:sp>
      <p:sp>
        <p:nvSpPr>
          <p:cNvPr id="22" name="Text Box 69"/>
          <p:cNvSpPr txBox="1">
            <a:spLocks noChangeArrowheads="1"/>
          </p:cNvSpPr>
          <p:nvPr/>
        </p:nvSpPr>
        <p:spPr bwMode="auto">
          <a:xfrm>
            <a:off x="5429263" y="3397188"/>
            <a:ext cx="921830" cy="276999"/>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latin typeface="Arial" pitchFamily="34" charset="0"/>
                <a:ea typeface="Arial Unicode MS" pitchFamily="34" charset="-128"/>
                <a:cs typeface="Arial" pitchFamily="34" charset="0"/>
              </a:rPr>
              <a:t>600 MeV</a:t>
            </a:r>
            <a:endParaRPr lang="en-US" sz="1200" dirty="0">
              <a:latin typeface="Arial" pitchFamily="34" charset="0"/>
              <a:ea typeface="Arial Unicode MS" pitchFamily="34" charset="-128"/>
              <a:cs typeface="Arial" pitchFamily="34" charset="0"/>
            </a:endParaRPr>
          </a:p>
        </p:txBody>
      </p:sp>
      <p:sp>
        <p:nvSpPr>
          <p:cNvPr id="23" name="Text Box 69"/>
          <p:cNvSpPr txBox="1">
            <a:spLocks noChangeArrowheads="1"/>
          </p:cNvSpPr>
          <p:nvPr/>
        </p:nvSpPr>
        <p:spPr bwMode="auto">
          <a:xfrm>
            <a:off x="951675" y="2731159"/>
            <a:ext cx="1204792" cy="276999"/>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latin typeface="Arial" pitchFamily="34" charset="0"/>
                <a:ea typeface="Arial Unicode MS" pitchFamily="34" charset="-128"/>
                <a:cs typeface="Arial" pitchFamily="34" charset="0"/>
              </a:rPr>
              <a:t>double-injector</a:t>
            </a:r>
            <a:endParaRPr lang="en-US" sz="1200" dirty="0">
              <a:latin typeface="Arial" pitchFamily="34" charset="0"/>
              <a:ea typeface="Arial Unicode MS" pitchFamily="34" charset="-128"/>
              <a:cs typeface="Arial" pitchFamily="34" charset="0"/>
            </a:endParaRPr>
          </a:p>
        </p:txBody>
      </p:sp>
      <p:grpSp>
        <p:nvGrpSpPr>
          <p:cNvPr id="2" name="Group 23"/>
          <p:cNvGrpSpPr/>
          <p:nvPr/>
        </p:nvGrpSpPr>
        <p:grpSpPr>
          <a:xfrm>
            <a:off x="751548" y="2455635"/>
            <a:ext cx="1229322" cy="272722"/>
            <a:chOff x="313318" y="685800"/>
            <a:chExt cx="2071062" cy="381000"/>
          </a:xfrm>
        </p:grpSpPr>
        <p:sp>
          <p:nvSpPr>
            <p:cNvPr id="25" name="Rectangle 24"/>
            <p:cNvSpPr/>
            <p:nvPr/>
          </p:nvSpPr>
          <p:spPr>
            <a:xfrm>
              <a:off x="313318" y="812810"/>
              <a:ext cx="114300" cy="151124"/>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tx1"/>
                </a:solidFill>
              </a:endParaRPr>
            </a:p>
          </p:txBody>
        </p:sp>
        <p:sp>
          <p:nvSpPr>
            <p:cNvPr id="26" name="Rectangle 25"/>
            <p:cNvSpPr/>
            <p:nvPr/>
          </p:nvSpPr>
          <p:spPr>
            <a:xfrm>
              <a:off x="433197" y="846320"/>
              <a:ext cx="138304" cy="84107"/>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p:cNvSpPr/>
            <p:nvPr/>
          </p:nvSpPr>
          <p:spPr>
            <a:xfrm>
              <a:off x="571500" y="806422"/>
              <a:ext cx="245012" cy="163901"/>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816512" y="837487"/>
              <a:ext cx="45719" cy="101769"/>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862231" y="762000"/>
              <a:ext cx="52169" cy="239967"/>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914400"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966190" y="806422"/>
              <a:ext cx="137401" cy="163901"/>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1107879"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p:cNvSpPr/>
            <p:nvPr/>
          </p:nvSpPr>
          <p:spPr>
            <a:xfrm>
              <a:off x="1162050" y="806422"/>
              <a:ext cx="177800" cy="163901"/>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1340381" y="837487"/>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p:cNvSpPr/>
            <p:nvPr/>
          </p:nvSpPr>
          <p:spPr>
            <a:xfrm>
              <a:off x="1386100" y="762000"/>
              <a:ext cx="52169" cy="239967"/>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p:cNvSpPr/>
            <p:nvPr/>
          </p:nvSpPr>
          <p:spPr>
            <a:xfrm>
              <a:off x="1446577" y="837488"/>
              <a:ext cx="45719" cy="101769"/>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1492295" y="685800"/>
              <a:ext cx="892085" cy="381000"/>
            </a:xfrm>
            <a:prstGeom prst="rect">
              <a:avLst/>
            </a:prstGeom>
            <a:solidFill>
              <a:srgbClr val="66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p:cNvSpPr/>
            <p:nvPr/>
          </p:nvSpPr>
          <p:spPr>
            <a:xfrm>
              <a:off x="1498084"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p:nvSpPr>
          <p:spPr>
            <a:xfrm>
              <a:off x="1545112" y="806422"/>
              <a:ext cx="137401" cy="163901"/>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p:cNvSpPr/>
            <p:nvPr/>
          </p:nvSpPr>
          <p:spPr>
            <a:xfrm>
              <a:off x="1686599" y="837052"/>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1734884" y="808367"/>
              <a:ext cx="144411" cy="163901"/>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p:cNvSpPr/>
            <p:nvPr/>
          </p:nvSpPr>
          <p:spPr>
            <a:xfrm>
              <a:off x="1881676"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1931039" y="806422"/>
              <a:ext cx="151778" cy="163901"/>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p:cNvSpPr/>
            <p:nvPr/>
          </p:nvSpPr>
          <p:spPr>
            <a:xfrm>
              <a:off x="2090197"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p:cNvSpPr/>
            <p:nvPr/>
          </p:nvSpPr>
          <p:spPr>
            <a:xfrm>
              <a:off x="2142797" y="807233"/>
              <a:ext cx="164353" cy="162278"/>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p:cNvSpPr/>
            <p:nvPr/>
          </p:nvSpPr>
          <p:spPr>
            <a:xfrm>
              <a:off x="2312630"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97325" y="2685654"/>
            <a:ext cx="3490119" cy="4307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8" name="Straight Connector 47"/>
          <p:cNvCxnSpPr/>
          <p:nvPr/>
        </p:nvCxnSpPr>
        <p:spPr>
          <a:xfrm flipH="1">
            <a:off x="5961099" y="2876803"/>
            <a:ext cx="643557"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9" name="AutoShape 17"/>
          <p:cNvSpPr>
            <a:spLocks noChangeArrowheads="1"/>
          </p:cNvSpPr>
          <p:nvPr/>
        </p:nvSpPr>
        <p:spPr bwMode="auto">
          <a:xfrm rot="7831212">
            <a:off x="6297021" y="2492329"/>
            <a:ext cx="628762" cy="43715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762 w 21600"/>
              <a:gd name="T13" fmla="*/ 0 h 21600"/>
              <a:gd name="T14" fmla="*/ 18838 w 21600"/>
              <a:gd name="T15" fmla="*/ 8240 h 21600"/>
            </a:gdLst>
            <a:ahLst/>
            <a:cxnLst>
              <a:cxn ang="T8">
                <a:pos x="T0" y="T1"/>
              </a:cxn>
              <a:cxn ang="T9">
                <a:pos x="T2" y="T3"/>
              </a:cxn>
              <a:cxn ang="T10">
                <a:pos x="T4" y="T5"/>
              </a:cxn>
              <a:cxn ang="T11">
                <a:pos x="T6" y="T7"/>
              </a:cxn>
            </a:cxnLst>
            <a:rect l="T12" t="T13" r="T14" b="T15"/>
            <a:pathLst>
              <a:path w="21600" h="21600">
                <a:moveTo>
                  <a:pt x="8524" y="7716"/>
                </a:moveTo>
                <a:cubicBezTo>
                  <a:pt x="9183" y="7230"/>
                  <a:pt x="9980" y="6967"/>
                  <a:pt x="10800" y="6968"/>
                </a:cubicBezTo>
                <a:cubicBezTo>
                  <a:pt x="11619" y="6968"/>
                  <a:pt x="12416" y="7230"/>
                  <a:pt x="13075" y="7716"/>
                </a:cubicBezTo>
                <a:lnTo>
                  <a:pt x="17213" y="2110"/>
                </a:lnTo>
                <a:cubicBezTo>
                  <a:pt x="15355" y="739"/>
                  <a:pt x="13108" y="-1"/>
                  <a:pt x="10799" y="0"/>
                </a:cubicBezTo>
                <a:cubicBezTo>
                  <a:pt x="8491" y="0"/>
                  <a:pt x="6244" y="739"/>
                  <a:pt x="4386" y="2110"/>
                </a:cubicBezTo>
                <a:lnTo>
                  <a:pt x="8524" y="7716"/>
                </a:lnTo>
                <a:close/>
              </a:path>
            </a:pathLst>
          </a:custGeom>
          <a:solidFill>
            <a:schemeClr val="tx2"/>
          </a:solidFill>
          <a:ln w="9525">
            <a:noFill/>
            <a:miter lim="800000"/>
            <a:headEnd/>
            <a:tailEnd/>
          </a:ln>
          <a:scene3d>
            <a:camera prst="orthographicFront"/>
            <a:lightRig rig="threePt" dir="t"/>
          </a:scene3d>
          <a:sp3d>
            <a:bevelT/>
          </a:sp3d>
        </p:spPr>
        <p:txBody>
          <a:bodyPr wrap="none" anchor="ctr"/>
          <a:lstStyle/>
          <a:p>
            <a:endParaRPr lang="en-US"/>
          </a:p>
        </p:txBody>
      </p:sp>
      <p:cxnSp>
        <p:nvCxnSpPr>
          <p:cNvPr id="50" name="Straight Arrow Connector 49"/>
          <p:cNvCxnSpPr/>
          <p:nvPr/>
        </p:nvCxnSpPr>
        <p:spPr>
          <a:xfrm>
            <a:off x="2338424" y="2671250"/>
            <a:ext cx="0" cy="743944"/>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998847" y="2744212"/>
            <a:ext cx="0" cy="666815"/>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8093" y="2872278"/>
            <a:ext cx="207433"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669588" y="2744399"/>
            <a:ext cx="0" cy="666815"/>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3426051" y="2872278"/>
            <a:ext cx="195412"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557624" y="2743860"/>
            <a:ext cx="0" cy="666815"/>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7" idx="1"/>
          </p:cNvCxnSpPr>
          <p:nvPr/>
        </p:nvCxnSpPr>
        <p:spPr>
          <a:xfrm flipH="1" flipV="1">
            <a:off x="2205601" y="2594835"/>
            <a:ext cx="291724" cy="30618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80" idx="1"/>
          </p:cNvCxnSpPr>
          <p:nvPr/>
        </p:nvCxnSpPr>
        <p:spPr>
          <a:xfrm flipH="1">
            <a:off x="1934569" y="3192865"/>
            <a:ext cx="284482"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3" name="Group 57"/>
          <p:cNvGrpSpPr/>
          <p:nvPr/>
        </p:nvGrpSpPr>
        <p:grpSpPr>
          <a:xfrm>
            <a:off x="747836" y="3047862"/>
            <a:ext cx="1229322" cy="272722"/>
            <a:chOff x="313318" y="685800"/>
            <a:chExt cx="2071062" cy="381000"/>
          </a:xfrm>
        </p:grpSpPr>
        <p:sp>
          <p:nvSpPr>
            <p:cNvPr id="59" name="Rectangle 58"/>
            <p:cNvSpPr/>
            <p:nvPr/>
          </p:nvSpPr>
          <p:spPr>
            <a:xfrm>
              <a:off x="313318" y="812810"/>
              <a:ext cx="114300" cy="151124"/>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tx1"/>
                </a:solidFill>
              </a:endParaRPr>
            </a:p>
          </p:txBody>
        </p:sp>
        <p:sp>
          <p:nvSpPr>
            <p:cNvPr id="60" name="Rectangle 59"/>
            <p:cNvSpPr/>
            <p:nvPr/>
          </p:nvSpPr>
          <p:spPr>
            <a:xfrm>
              <a:off x="433197" y="846320"/>
              <a:ext cx="138304" cy="84107"/>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p:cNvSpPr/>
            <p:nvPr/>
          </p:nvSpPr>
          <p:spPr>
            <a:xfrm>
              <a:off x="571500" y="806422"/>
              <a:ext cx="245012" cy="163901"/>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a:off x="816512" y="837487"/>
              <a:ext cx="45719" cy="101769"/>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862231" y="762000"/>
              <a:ext cx="52169" cy="239967"/>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ectangle 63"/>
            <p:cNvSpPr/>
            <p:nvPr/>
          </p:nvSpPr>
          <p:spPr>
            <a:xfrm>
              <a:off x="914400"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Rectangle 64"/>
            <p:cNvSpPr/>
            <p:nvPr/>
          </p:nvSpPr>
          <p:spPr>
            <a:xfrm>
              <a:off x="966190" y="806422"/>
              <a:ext cx="137401" cy="163901"/>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p:cNvSpPr/>
            <p:nvPr/>
          </p:nvSpPr>
          <p:spPr>
            <a:xfrm>
              <a:off x="1107879"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ectangle 66"/>
            <p:cNvSpPr/>
            <p:nvPr/>
          </p:nvSpPr>
          <p:spPr>
            <a:xfrm>
              <a:off x="1162050" y="806422"/>
              <a:ext cx="177800" cy="163901"/>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p:cNvSpPr/>
            <p:nvPr/>
          </p:nvSpPr>
          <p:spPr>
            <a:xfrm>
              <a:off x="1340381" y="837487"/>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ectangle 68"/>
            <p:cNvSpPr/>
            <p:nvPr/>
          </p:nvSpPr>
          <p:spPr>
            <a:xfrm>
              <a:off x="1386100" y="762000"/>
              <a:ext cx="52169" cy="239967"/>
            </a:xfrm>
            <a:prstGeom prst="rect">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ectangle 69"/>
            <p:cNvSpPr/>
            <p:nvPr/>
          </p:nvSpPr>
          <p:spPr>
            <a:xfrm>
              <a:off x="1446577" y="837488"/>
              <a:ext cx="45719" cy="101769"/>
            </a:xfrm>
            <a:prstGeom prst="rect">
              <a:avLst/>
            </a:prstGeom>
            <a:solidFill>
              <a:srgbClr val="FFFFCC"/>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ectangle 70"/>
            <p:cNvSpPr/>
            <p:nvPr/>
          </p:nvSpPr>
          <p:spPr>
            <a:xfrm>
              <a:off x="1492295" y="685800"/>
              <a:ext cx="892085" cy="381000"/>
            </a:xfrm>
            <a:prstGeom prst="rect">
              <a:avLst/>
            </a:prstGeom>
            <a:solidFill>
              <a:srgbClr val="66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Rectangle 71"/>
            <p:cNvSpPr/>
            <p:nvPr/>
          </p:nvSpPr>
          <p:spPr>
            <a:xfrm>
              <a:off x="1498084"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ectangle 72"/>
            <p:cNvSpPr/>
            <p:nvPr/>
          </p:nvSpPr>
          <p:spPr>
            <a:xfrm>
              <a:off x="1545112" y="806422"/>
              <a:ext cx="137401" cy="163901"/>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Rectangle 73"/>
            <p:cNvSpPr/>
            <p:nvPr/>
          </p:nvSpPr>
          <p:spPr>
            <a:xfrm>
              <a:off x="1686599" y="837052"/>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Rectangle 74"/>
            <p:cNvSpPr/>
            <p:nvPr/>
          </p:nvSpPr>
          <p:spPr>
            <a:xfrm>
              <a:off x="1734884" y="808367"/>
              <a:ext cx="144411" cy="163901"/>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ectangle 75"/>
            <p:cNvSpPr/>
            <p:nvPr/>
          </p:nvSpPr>
          <p:spPr>
            <a:xfrm>
              <a:off x="1881676"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Rectangle 76"/>
            <p:cNvSpPr/>
            <p:nvPr/>
          </p:nvSpPr>
          <p:spPr>
            <a:xfrm>
              <a:off x="1931039" y="806422"/>
              <a:ext cx="151778" cy="163901"/>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Rectangle 77"/>
            <p:cNvSpPr/>
            <p:nvPr/>
          </p:nvSpPr>
          <p:spPr>
            <a:xfrm>
              <a:off x="2090197"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ectangle 78"/>
            <p:cNvSpPr/>
            <p:nvPr/>
          </p:nvSpPr>
          <p:spPr>
            <a:xfrm>
              <a:off x="2142797" y="807233"/>
              <a:ext cx="164353" cy="162278"/>
            </a:xfrm>
            <a:prstGeom prst="rect">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79"/>
            <p:cNvSpPr/>
            <p:nvPr/>
          </p:nvSpPr>
          <p:spPr>
            <a:xfrm>
              <a:off x="2312630" y="837488"/>
              <a:ext cx="45719" cy="101769"/>
            </a:xfrm>
            <a:prstGeom prst="rect">
              <a:avLst/>
            </a:prstGeom>
            <a:blipFill>
              <a:blip r:embed="rId2" cstate="print"/>
              <a:tile tx="0" ty="0" sx="100000" sy="100000" flip="none" algn="tl"/>
            </a:bli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81" name="Straight Connector 80"/>
          <p:cNvCxnSpPr/>
          <p:nvPr/>
        </p:nvCxnSpPr>
        <p:spPr>
          <a:xfrm flipH="1">
            <a:off x="2186024" y="2869659"/>
            <a:ext cx="301915" cy="335931"/>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2414624" y="2876803"/>
            <a:ext cx="171020" cy="0"/>
          </a:xfrm>
          <a:prstGeom prst="line">
            <a:avLst/>
          </a:prstGeom>
          <a:ln w="76200">
            <a:solidFill>
              <a:srgbClr val="94360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3" name="Text Box 18"/>
          <p:cNvSpPr txBox="1">
            <a:spLocks noChangeArrowheads="1"/>
          </p:cNvSpPr>
          <p:nvPr/>
        </p:nvSpPr>
        <p:spPr bwMode="auto">
          <a:xfrm>
            <a:off x="2585644" y="4018196"/>
            <a:ext cx="13250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Arial" pitchFamily="34" charset="0"/>
                <a:cs typeface="Arial" pitchFamily="34" charset="0"/>
              </a:rPr>
              <a:t>Low-resolution mass separator</a:t>
            </a:r>
          </a:p>
        </p:txBody>
      </p:sp>
      <p:sp>
        <p:nvSpPr>
          <p:cNvPr id="84" name="Text Box 23"/>
          <p:cNvSpPr txBox="1">
            <a:spLocks noChangeArrowheads="1"/>
          </p:cNvSpPr>
          <p:nvPr/>
        </p:nvSpPr>
        <p:spPr bwMode="auto">
          <a:xfrm>
            <a:off x="3237889" y="5181615"/>
            <a:ext cx="12341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dirty="0" err="1">
                <a:latin typeface="Arial" pitchFamily="34" charset="0"/>
                <a:cs typeface="Arial" pitchFamily="34" charset="0"/>
              </a:rPr>
              <a:t>RFQ</a:t>
            </a:r>
            <a:r>
              <a:rPr lang="en-US" sz="1200" dirty="0">
                <a:latin typeface="Arial" pitchFamily="34" charset="0"/>
                <a:cs typeface="Arial" pitchFamily="34" charset="0"/>
              </a:rPr>
              <a:t> cooler </a:t>
            </a:r>
            <a:endParaRPr lang="en-US" sz="1200" dirty="0" smtClean="0">
              <a:latin typeface="Arial" pitchFamily="34" charset="0"/>
              <a:cs typeface="Arial" pitchFamily="34" charset="0"/>
            </a:endParaRPr>
          </a:p>
          <a:p>
            <a:pPr algn="ctr" eaLnBrk="1" hangingPunct="1"/>
            <a:r>
              <a:rPr lang="en-US" sz="1200" dirty="0" smtClean="0">
                <a:latin typeface="Arial" pitchFamily="34" charset="0"/>
                <a:cs typeface="Arial" pitchFamily="34" charset="0"/>
              </a:rPr>
              <a:t>&amp; </a:t>
            </a:r>
            <a:r>
              <a:rPr lang="en-US" sz="1200" dirty="0" err="1">
                <a:latin typeface="Arial" pitchFamily="34" charset="0"/>
                <a:cs typeface="Arial" pitchFamily="34" charset="0"/>
              </a:rPr>
              <a:t>buncher</a:t>
            </a:r>
            <a:endParaRPr lang="en-US" sz="1200" dirty="0">
              <a:latin typeface="Arial" pitchFamily="34" charset="0"/>
              <a:cs typeface="Arial" pitchFamily="34" charset="0"/>
            </a:endParaRPr>
          </a:p>
        </p:txBody>
      </p:sp>
      <p:sp>
        <p:nvSpPr>
          <p:cNvPr id="85" name="Text Box 25"/>
          <p:cNvSpPr txBox="1">
            <a:spLocks noChangeArrowheads="1"/>
          </p:cNvSpPr>
          <p:nvPr/>
        </p:nvSpPr>
        <p:spPr bwMode="auto">
          <a:xfrm>
            <a:off x="1795499" y="4910450"/>
            <a:ext cx="14160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Arial" pitchFamily="34" charset="0"/>
                <a:cs typeface="Arial" pitchFamily="34" charset="0"/>
              </a:rPr>
              <a:t>High-resolution mass separator</a:t>
            </a:r>
          </a:p>
        </p:txBody>
      </p:sp>
      <p:sp>
        <p:nvSpPr>
          <p:cNvPr id="86" name="Text Box 69"/>
          <p:cNvSpPr txBox="1">
            <a:spLocks noChangeArrowheads="1"/>
          </p:cNvSpPr>
          <p:nvPr/>
        </p:nvSpPr>
        <p:spPr bwMode="auto">
          <a:xfrm>
            <a:off x="5935657" y="2182631"/>
            <a:ext cx="10969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latin typeface="Arial" pitchFamily="34" charset="0"/>
                <a:ea typeface="Arial Unicode MS" pitchFamily="34" charset="-128"/>
                <a:cs typeface="Arial" pitchFamily="34" charset="0"/>
              </a:rPr>
              <a:t>Magnetic kicker</a:t>
            </a:r>
            <a:endParaRPr lang="en-US" sz="1200" dirty="0">
              <a:latin typeface="Arial" pitchFamily="34" charset="0"/>
              <a:ea typeface="Arial Unicode MS" pitchFamily="34" charset="-128"/>
              <a:cs typeface="Arial" pitchFamily="34" charset="0"/>
            </a:endParaRPr>
          </a:p>
        </p:txBody>
      </p:sp>
      <p:sp>
        <p:nvSpPr>
          <p:cNvPr id="87" name="Line 75"/>
          <p:cNvSpPr>
            <a:spLocks noChangeShapeType="1"/>
          </p:cNvSpPr>
          <p:nvPr/>
        </p:nvSpPr>
        <p:spPr bwMode="auto">
          <a:xfrm flipH="1">
            <a:off x="6227250" y="2904426"/>
            <a:ext cx="3683" cy="1362789"/>
          </a:xfrm>
          <a:prstGeom prst="line">
            <a:avLst/>
          </a:prstGeom>
          <a:noFill/>
          <a:ln w="38100">
            <a:solidFill>
              <a:schemeClr val="accent6">
                <a:lumMod val="75000"/>
              </a:schemeClr>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88" name="Text Box 78"/>
          <p:cNvSpPr txBox="1">
            <a:spLocks noChangeArrowheads="1"/>
          </p:cNvSpPr>
          <p:nvPr/>
        </p:nvSpPr>
        <p:spPr bwMode="auto">
          <a:xfrm>
            <a:off x="6001944" y="4613463"/>
            <a:ext cx="114806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spcBef>
                <a:spcPct val="50000"/>
              </a:spcBef>
            </a:pPr>
            <a:r>
              <a:rPr lang="en-US" sz="1200" dirty="0" smtClean="0">
                <a:latin typeface="Arial" pitchFamily="34" charset="0"/>
                <a:cs typeface="Arial" pitchFamily="34" charset="0"/>
              </a:rPr>
              <a:t>Ruggedized </a:t>
            </a:r>
          </a:p>
          <a:p>
            <a:pPr eaLnBrk="1" hangingPunct="1">
              <a:lnSpc>
                <a:spcPct val="50000"/>
              </a:lnSpc>
              <a:spcBef>
                <a:spcPct val="50000"/>
              </a:spcBef>
            </a:pPr>
            <a:r>
              <a:rPr lang="en-US" sz="1200" dirty="0" smtClean="0">
                <a:latin typeface="Arial" pitchFamily="34" charset="0"/>
                <a:cs typeface="Arial" pitchFamily="34" charset="0"/>
              </a:rPr>
              <a:t>target</a:t>
            </a:r>
            <a:r>
              <a:rPr lang="en-US" sz="1200" dirty="0">
                <a:latin typeface="Arial" pitchFamily="34" charset="0"/>
                <a:cs typeface="Arial" pitchFamily="34" charset="0"/>
              </a:rPr>
              <a:t>: </a:t>
            </a:r>
          </a:p>
          <a:p>
            <a:pPr eaLnBrk="1" hangingPunct="1">
              <a:lnSpc>
                <a:spcPct val="50000"/>
              </a:lnSpc>
              <a:spcBef>
                <a:spcPct val="50000"/>
              </a:spcBef>
            </a:pPr>
            <a:r>
              <a:rPr lang="en-US" sz="1200" dirty="0">
                <a:latin typeface="Arial" pitchFamily="34" charset="0"/>
                <a:cs typeface="Arial" pitchFamily="34" charset="0"/>
              </a:rPr>
              <a:t>e.g. Ta, </a:t>
            </a:r>
            <a:r>
              <a:rPr lang="en-US" sz="1200" dirty="0" err="1">
                <a:latin typeface="Arial" pitchFamily="34" charset="0"/>
                <a:cs typeface="Arial" pitchFamily="34" charset="0"/>
              </a:rPr>
              <a:t>UC</a:t>
            </a:r>
            <a:r>
              <a:rPr lang="en-US" sz="1200" dirty="0">
                <a:latin typeface="Arial" pitchFamily="34" charset="0"/>
                <a:cs typeface="Arial" pitchFamily="34" charset="0"/>
              </a:rPr>
              <a:t>/C</a:t>
            </a:r>
          </a:p>
        </p:txBody>
      </p:sp>
      <p:sp>
        <p:nvSpPr>
          <p:cNvPr id="89" name="Text Box 81"/>
          <p:cNvSpPr txBox="1">
            <a:spLocks noChangeArrowheads="1"/>
          </p:cNvSpPr>
          <p:nvPr/>
        </p:nvSpPr>
        <p:spPr bwMode="auto">
          <a:xfrm>
            <a:off x="4452242" y="4563433"/>
            <a:ext cx="12974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200" dirty="0">
                <a:latin typeface="Arial" pitchFamily="34" charset="0"/>
                <a:cs typeface="Arial" pitchFamily="34" charset="0"/>
              </a:rPr>
              <a:t>Sustainable 1</a:t>
            </a:r>
            <a:r>
              <a:rPr lang="en-US" sz="1200" baseline="30000" dirty="0">
                <a:latin typeface="Arial" pitchFamily="34" charset="0"/>
                <a:cs typeface="Arial" pitchFamily="34" charset="0"/>
              </a:rPr>
              <a:t>+</a:t>
            </a:r>
            <a:r>
              <a:rPr lang="en-US" sz="1200" dirty="0">
                <a:latin typeface="Arial" pitchFamily="34" charset="0"/>
                <a:cs typeface="Arial" pitchFamily="34" charset="0"/>
              </a:rPr>
              <a:t> </a:t>
            </a:r>
            <a:r>
              <a:rPr lang="en-US" sz="1200" dirty="0" smtClean="0">
                <a:latin typeface="Arial" pitchFamily="34" charset="0"/>
                <a:cs typeface="Arial" pitchFamily="34" charset="0"/>
              </a:rPr>
              <a:t>ion source</a:t>
            </a:r>
            <a:endParaRPr lang="en-US" sz="1200" dirty="0">
              <a:latin typeface="Arial" pitchFamily="34" charset="0"/>
              <a:cs typeface="Arial" pitchFamily="34" charset="0"/>
            </a:endParaRPr>
          </a:p>
        </p:txBody>
      </p:sp>
      <p:sp>
        <p:nvSpPr>
          <p:cNvPr id="90" name="Line 82"/>
          <p:cNvSpPr>
            <a:spLocks noChangeShapeType="1"/>
          </p:cNvSpPr>
          <p:nvPr/>
        </p:nvSpPr>
        <p:spPr bwMode="auto">
          <a:xfrm flipH="1">
            <a:off x="3986990" y="4372442"/>
            <a:ext cx="2180662" cy="0"/>
          </a:xfrm>
          <a:prstGeom prst="line">
            <a:avLst/>
          </a:prstGeom>
          <a:noFill/>
          <a:ln w="38100">
            <a:solidFill>
              <a:srgbClr val="904406"/>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91" name="Line 75"/>
          <p:cNvSpPr>
            <a:spLocks noChangeShapeType="1"/>
          </p:cNvSpPr>
          <p:nvPr/>
        </p:nvSpPr>
        <p:spPr bwMode="auto">
          <a:xfrm flipH="1">
            <a:off x="2946669" y="4500587"/>
            <a:ext cx="919408" cy="1029416"/>
          </a:xfrm>
          <a:prstGeom prst="line">
            <a:avLst/>
          </a:prstGeom>
          <a:noFill/>
          <a:ln w="38100">
            <a:solidFill>
              <a:schemeClr val="accent6">
                <a:lumMod val="75000"/>
              </a:schemeClr>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92" name="Rectangle 22"/>
          <p:cNvSpPr>
            <a:spLocks noChangeArrowheads="1"/>
          </p:cNvSpPr>
          <p:nvPr/>
        </p:nvSpPr>
        <p:spPr bwMode="auto">
          <a:xfrm rot="18824578">
            <a:off x="3060246" y="4843133"/>
            <a:ext cx="657554" cy="363930"/>
          </a:xfrm>
          <a:prstGeom prst="rect">
            <a:avLst/>
          </a:prstGeom>
          <a:solidFill>
            <a:srgbClr val="FF9900"/>
          </a:solidFill>
          <a:ln w="9525">
            <a:solidFill>
              <a:srgbClr val="C00000"/>
            </a:solidFill>
            <a:miter lim="800000"/>
            <a:headEnd/>
            <a:tailEnd/>
          </a:ln>
          <a:scene3d>
            <a:camera prst="orthographicFront"/>
            <a:lightRig rig="threePt" dir="t"/>
          </a:scene3d>
          <a:sp3d>
            <a:bevelT/>
          </a:sp3d>
        </p:spPr>
        <p:txBody>
          <a:bodyPr wrap="none" anchor="ctr"/>
          <a:lstStyle/>
          <a:p>
            <a:pPr eaLnBrk="1" hangingPunct="1"/>
            <a:endParaRPr lang="en-US" sz="1600"/>
          </a:p>
        </p:txBody>
      </p:sp>
      <p:sp>
        <p:nvSpPr>
          <p:cNvPr id="93" name="Rectangle 79"/>
          <p:cNvSpPr>
            <a:spLocks noChangeArrowheads="1"/>
          </p:cNvSpPr>
          <p:nvPr/>
        </p:nvSpPr>
        <p:spPr bwMode="auto">
          <a:xfrm>
            <a:off x="5077321" y="4203373"/>
            <a:ext cx="282575" cy="338137"/>
          </a:xfrm>
          <a:prstGeom prst="rect">
            <a:avLst/>
          </a:prstGeom>
          <a:solidFill>
            <a:srgbClr val="DDDDDD"/>
          </a:solidFill>
          <a:ln w="9525">
            <a:solidFill>
              <a:schemeClr val="tx1"/>
            </a:solidFill>
            <a:miter lim="800000"/>
            <a:headEnd/>
            <a:tailEnd/>
          </a:ln>
          <a:scene3d>
            <a:camera prst="orthographicFront"/>
            <a:lightRig rig="threePt" dir="t"/>
          </a:scene3d>
          <a:sp3d>
            <a:bevelT/>
          </a:sp3d>
        </p:spPr>
        <p:txBody>
          <a:bodyPr wrap="none" anchor="ctr"/>
          <a:lstStyle/>
          <a:p>
            <a:pPr eaLnBrk="1" hangingPunct="1"/>
            <a:endParaRPr lang="en-US" sz="1600"/>
          </a:p>
        </p:txBody>
      </p:sp>
      <p:sp>
        <p:nvSpPr>
          <p:cNvPr id="94" name="Rectangle 77"/>
          <p:cNvSpPr>
            <a:spLocks noChangeArrowheads="1"/>
          </p:cNvSpPr>
          <p:nvPr/>
        </p:nvSpPr>
        <p:spPr bwMode="auto">
          <a:xfrm>
            <a:off x="6045693" y="4203373"/>
            <a:ext cx="282575" cy="338138"/>
          </a:xfrm>
          <a:prstGeom prst="rect">
            <a:avLst/>
          </a:prstGeom>
          <a:solidFill>
            <a:srgbClr val="777777"/>
          </a:solidFill>
          <a:ln w="9525">
            <a:solidFill>
              <a:schemeClr val="tx1"/>
            </a:solidFill>
            <a:miter lim="800000"/>
            <a:headEnd/>
            <a:tailEnd/>
          </a:ln>
          <a:effectLst>
            <a:innerShdw blurRad="63500" dist="50800" dir="18900000">
              <a:prstClr val="black">
                <a:alpha val="50000"/>
              </a:prstClr>
            </a:innerShdw>
          </a:effectLst>
          <a:scene3d>
            <a:camera prst="orthographicFront"/>
            <a:lightRig rig="threePt" dir="t"/>
          </a:scene3d>
          <a:sp3d>
            <a:bevelT/>
          </a:sp3d>
        </p:spPr>
        <p:txBody>
          <a:bodyPr wrap="none" anchor="ctr"/>
          <a:lstStyle/>
          <a:p>
            <a:pPr eaLnBrk="1" hangingPunct="1"/>
            <a:endParaRPr lang="en-US" sz="1600"/>
          </a:p>
        </p:txBody>
      </p:sp>
      <p:sp>
        <p:nvSpPr>
          <p:cNvPr id="95" name="Line 82"/>
          <p:cNvSpPr>
            <a:spLocks noChangeShapeType="1"/>
          </p:cNvSpPr>
          <p:nvPr/>
        </p:nvSpPr>
        <p:spPr bwMode="auto">
          <a:xfrm rot="1897757" flipH="1">
            <a:off x="2380898" y="5498959"/>
            <a:ext cx="271394" cy="119216"/>
          </a:xfrm>
          <a:prstGeom prst="line">
            <a:avLst/>
          </a:prstGeom>
          <a:noFill/>
          <a:ln w="38100">
            <a:solidFill>
              <a:srgbClr val="904406"/>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96" name="AutoShape 84"/>
          <p:cNvSpPr>
            <a:spLocks noChangeArrowheads="1"/>
          </p:cNvSpPr>
          <p:nvPr/>
        </p:nvSpPr>
        <p:spPr bwMode="auto">
          <a:xfrm rot="9652633">
            <a:off x="2221624" y="4818569"/>
            <a:ext cx="1035050" cy="889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762 w 21600"/>
              <a:gd name="T13" fmla="*/ 0 h 21600"/>
              <a:gd name="T14" fmla="*/ 18838 w 21600"/>
              <a:gd name="T15" fmla="*/ 8240 h 21600"/>
            </a:gdLst>
            <a:ahLst/>
            <a:cxnLst>
              <a:cxn ang="T8">
                <a:pos x="T0" y="T1"/>
              </a:cxn>
              <a:cxn ang="T9">
                <a:pos x="T2" y="T3"/>
              </a:cxn>
              <a:cxn ang="T10">
                <a:pos x="T4" y="T5"/>
              </a:cxn>
              <a:cxn ang="T11">
                <a:pos x="T6" y="T7"/>
              </a:cxn>
            </a:cxnLst>
            <a:rect l="T12" t="T13" r="T14" b="T15"/>
            <a:pathLst>
              <a:path w="21600" h="21600">
                <a:moveTo>
                  <a:pt x="8524" y="7716"/>
                </a:moveTo>
                <a:cubicBezTo>
                  <a:pt x="9183" y="7230"/>
                  <a:pt x="9980" y="6967"/>
                  <a:pt x="10800" y="6968"/>
                </a:cubicBezTo>
                <a:cubicBezTo>
                  <a:pt x="11619" y="6968"/>
                  <a:pt x="12416" y="7230"/>
                  <a:pt x="13075" y="7716"/>
                </a:cubicBezTo>
                <a:lnTo>
                  <a:pt x="17213" y="2110"/>
                </a:lnTo>
                <a:cubicBezTo>
                  <a:pt x="15355" y="739"/>
                  <a:pt x="13108" y="-1"/>
                  <a:pt x="10799" y="0"/>
                </a:cubicBezTo>
                <a:cubicBezTo>
                  <a:pt x="8491" y="0"/>
                  <a:pt x="6244" y="739"/>
                  <a:pt x="4386" y="2110"/>
                </a:cubicBezTo>
                <a:lnTo>
                  <a:pt x="8524" y="7716"/>
                </a:lnTo>
                <a:close/>
              </a:path>
            </a:pathLst>
          </a:custGeom>
          <a:solidFill>
            <a:schemeClr val="tx2"/>
          </a:solidFill>
          <a:ln w="9525">
            <a:solidFill>
              <a:schemeClr val="tx1"/>
            </a:solidFill>
            <a:miter lim="800000"/>
            <a:headEnd/>
            <a:tailEnd/>
          </a:ln>
          <a:scene3d>
            <a:camera prst="orthographicFront"/>
            <a:lightRig rig="threePt" dir="t"/>
          </a:scene3d>
          <a:sp3d>
            <a:bevelT/>
          </a:sp3d>
        </p:spPr>
        <p:txBody>
          <a:bodyPr wrap="none" anchor="ctr"/>
          <a:lstStyle/>
          <a:p>
            <a:endParaRPr lang="en-US"/>
          </a:p>
        </p:txBody>
      </p:sp>
      <p:grpSp>
        <p:nvGrpSpPr>
          <p:cNvPr id="8" name="Group 96"/>
          <p:cNvGrpSpPr/>
          <p:nvPr/>
        </p:nvGrpSpPr>
        <p:grpSpPr>
          <a:xfrm rot="11925591">
            <a:off x="1371701" y="5364021"/>
            <a:ext cx="629111" cy="675800"/>
            <a:chOff x="1656817" y="4911872"/>
            <a:chExt cx="629111" cy="675800"/>
          </a:xfrm>
        </p:grpSpPr>
        <p:sp>
          <p:nvSpPr>
            <p:cNvPr id="98" name="Line 85"/>
            <p:cNvSpPr>
              <a:spLocks noChangeShapeType="1"/>
            </p:cNvSpPr>
            <p:nvPr/>
          </p:nvSpPr>
          <p:spPr bwMode="auto">
            <a:xfrm rot="900000" flipV="1">
              <a:off x="1656817" y="5234621"/>
              <a:ext cx="193426" cy="353051"/>
            </a:xfrm>
            <a:prstGeom prst="line">
              <a:avLst/>
            </a:prstGeom>
            <a:noFill/>
            <a:ln w="38100">
              <a:solidFill>
                <a:srgbClr val="904406"/>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99" name="Rectangle 27"/>
            <p:cNvSpPr>
              <a:spLocks noChangeArrowheads="1"/>
            </p:cNvSpPr>
            <p:nvPr/>
          </p:nvSpPr>
          <p:spPr bwMode="auto">
            <a:xfrm rot="8062768">
              <a:off x="1803207" y="5020729"/>
              <a:ext cx="237420" cy="457200"/>
            </a:xfrm>
            <a:prstGeom prst="rect">
              <a:avLst/>
            </a:prstGeom>
            <a:solidFill>
              <a:schemeClr val="bg1"/>
            </a:solidFill>
            <a:ln w="9525">
              <a:noFill/>
              <a:miter lim="800000"/>
              <a:headEnd/>
              <a:tailEnd/>
            </a:ln>
            <a:scene3d>
              <a:camera prst="isometricLeftDown"/>
              <a:lightRig rig="threePt" dir="t"/>
            </a:scene3d>
            <a:sp3d>
              <a:bevelT/>
            </a:sp3d>
          </p:spPr>
          <p:txBody>
            <a:bodyPr wrap="none" anchor="ctr"/>
            <a:lstStyle/>
            <a:p>
              <a:pPr eaLnBrk="1" hangingPunct="1"/>
              <a:endParaRPr lang="en-US" sz="1600"/>
            </a:p>
          </p:txBody>
        </p:sp>
        <p:sp>
          <p:nvSpPr>
            <p:cNvPr id="100" name="Line 28"/>
            <p:cNvSpPr>
              <a:spLocks noChangeShapeType="1"/>
            </p:cNvSpPr>
            <p:nvPr/>
          </p:nvSpPr>
          <p:spPr bwMode="auto">
            <a:xfrm flipH="1">
              <a:off x="1957099" y="5168654"/>
              <a:ext cx="328829" cy="122732"/>
            </a:xfrm>
            <a:prstGeom prst="line">
              <a:avLst/>
            </a:prstGeom>
            <a:noFill/>
            <a:ln w="38100">
              <a:solidFill>
                <a:srgbClr val="904406"/>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101" name="Line 29"/>
            <p:cNvSpPr>
              <a:spLocks noChangeShapeType="1"/>
            </p:cNvSpPr>
            <p:nvPr/>
          </p:nvSpPr>
          <p:spPr bwMode="auto">
            <a:xfrm flipH="1">
              <a:off x="1923072" y="4993730"/>
              <a:ext cx="228600" cy="255599"/>
            </a:xfrm>
            <a:prstGeom prst="line">
              <a:avLst/>
            </a:prstGeom>
            <a:noFill/>
            <a:ln w="38100">
              <a:solidFill>
                <a:srgbClr val="904406"/>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102" name="Line 29"/>
            <p:cNvSpPr>
              <a:spLocks noChangeShapeType="1"/>
            </p:cNvSpPr>
            <p:nvPr/>
          </p:nvSpPr>
          <p:spPr bwMode="auto">
            <a:xfrm>
              <a:off x="1875969" y="4911872"/>
              <a:ext cx="0" cy="319982"/>
            </a:xfrm>
            <a:prstGeom prst="line">
              <a:avLst/>
            </a:prstGeom>
            <a:noFill/>
            <a:ln w="38100">
              <a:solidFill>
                <a:srgbClr val="904406"/>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grpSp>
      <p:sp>
        <p:nvSpPr>
          <p:cNvPr id="103" name="AutoShape 24"/>
          <p:cNvSpPr>
            <a:spLocks noChangeArrowheads="1"/>
          </p:cNvSpPr>
          <p:nvPr/>
        </p:nvSpPr>
        <p:spPr bwMode="auto">
          <a:xfrm rot="21364660">
            <a:off x="1692723" y="5340901"/>
            <a:ext cx="1055855" cy="8905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762 w 21600"/>
              <a:gd name="T13" fmla="*/ 0 h 21600"/>
              <a:gd name="T14" fmla="*/ 18838 w 21600"/>
              <a:gd name="T15" fmla="*/ 8240 h 21600"/>
            </a:gdLst>
            <a:ahLst/>
            <a:cxnLst>
              <a:cxn ang="T8">
                <a:pos x="T0" y="T1"/>
              </a:cxn>
              <a:cxn ang="T9">
                <a:pos x="T2" y="T3"/>
              </a:cxn>
              <a:cxn ang="T10">
                <a:pos x="T4" y="T5"/>
              </a:cxn>
              <a:cxn ang="T11">
                <a:pos x="T6" y="T7"/>
              </a:cxn>
            </a:cxnLst>
            <a:rect l="T12" t="T13" r="T14" b="T15"/>
            <a:pathLst>
              <a:path w="21600" h="21600">
                <a:moveTo>
                  <a:pt x="8524" y="7716"/>
                </a:moveTo>
                <a:cubicBezTo>
                  <a:pt x="9183" y="7230"/>
                  <a:pt x="9980" y="6967"/>
                  <a:pt x="10800" y="6968"/>
                </a:cubicBezTo>
                <a:cubicBezTo>
                  <a:pt x="11619" y="6968"/>
                  <a:pt x="12416" y="7230"/>
                  <a:pt x="13075" y="7716"/>
                </a:cubicBezTo>
                <a:lnTo>
                  <a:pt x="17213" y="2110"/>
                </a:lnTo>
                <a:cubicBezTo>
                  <a:pt x="15355" y="739"/>
                  <a:pt x="13108" y="-1"/>
                  <a:pt x="10799" y="0"/>
                </a:cubicBezTo>
                <a:cubicBezTo>
                  <a:pt x="8491" y="0"/>
                  <a:pt x="6244" y="739"/>
                  <a:pt x="4386" y="2110"/>
                </a:cubicBezTo>
                <a:lnTo>
                  <a:pt x="8524" y="7716"/>
                </a:lnTo>
                <a:close/>
              </a:path>
            </a:pathLst>
          </a:custGeom>
          <a:solidFill>
            <a:schemeClr val="tx2"/>
          </a:solidFill>
          <a:ln w="9525">
            <a:solidFill>
              <a:schemeClr val="tx1"/>
            </a:solidFill>
            <a:miter lim="800000"/>
            <a:headEnd/>
            <a:tailEnd/>
          </a:ln>
          <a:scene3d>
            <a:camera prst="orthographicFront"/>
            <a:lightRig rig="threePt" dir="t"/>
          </a:scene3d>
          <a:sp3d>
            <a:bevelT/>
          </a:sp3d>
        </p:spPr>
        <p:txBody>
          <a:bodyPr wrap="none" anchor="ctr"/>
          <a:lstStyle/>
          <a:p>
            <a:endParaRPr lang="en-US"/>
          </a:p>
        </p:txBody>
      </p:sp>
      <p:sp>
        <p:nvSpPr>
          <p:cNvPr id="104" name="Line 75"/>
          <p:cNvSpPr>
            <a:spLocks noChangeShapeType="1"/>
          </p:cNvSpPr>
          <p:nvPr/>
        </p:nvSpPr>
        <p:spPr bwMode="auto">
          <a:xfrm flipH="1">
            <a:off x="3837654" y="4510390"/>
            <a:ext cx="61512" cy="456145"/>
          </a:xfrm>
          <a:prstGeom prst="line">
            <a:avLst/>
          </a:prstGeom>
          <a:noFill/>
          <a:ln w="38100">
            <a:solidFill>
              <a:schemeClr val="accent6">
                <a:lumMod val="75000"/>
              </a:schemeClr>
            </a:solidFill>
            <a:round/>
            <a:headEnd/>
            <a:tailEnd/>
          </a:ln>
          <a:scene3d>
            <a:camera prst="orthographicFront"/>
            <a:lightRig rig="threePt" dir="t"/>
          </a:scene3d>
          <a:sp3d>
            <a:bevelT/>
          </a:sp3d>
          <a:extLst>
            <a:ext uri="{909E8E84-426E-40DD-AFC4-6F175D3DCCD1}">
              <a14:hiddenFill xmlns="" xmlns:a14="http://schemas.microsoft.com/office/drawing/2010/main">
                <a:noFill/>
              </a14:hiddenFill>
            </a:ext>
          </a:extLst>
        </p:spPr>
        <p:txBody>
          <a:bodyPr/>
          <a:lstStyle/>
          <a:p>
            <a:endParaRPr lang="en-US"/>
          </a:p>
        </p:txBody>
      </p:sp>
      <p:sp>
        <p:nvSpPr>
          <p:cNvPr id="105" name="AutoShape 17"/>
          <p:cNvSpPr>
            <a:spLocks noChangeArrowheads="1"/>
          </p:cNvSpPr>
          <p:nvPr/>
        </p:nvSpPr>
        <p:spPr bwMode="auto">
          <a:xfrm rot="20196134">
            <a:off x="3641348" y="4248027"/>
            <a:ext cx="992188" cy="9271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762 w 21600"/>
              <a:gd name="T13" fmla="*/ 0 h 21600"/>
              <a:gd name="T14" fmla="*/ 18838 w 21600"/>
              <a:gd name="T15" fmla="*/ 8240 h 21600"/>
            </a:gdLst>
            <a:ahLst/>
            <a:cxnLst>
              <a:cxn ang="T8">
                <a:pos x="T0" y="T1"/>
              </a:cxn>
              <a:cxn ang="T9">
                <a:pos x="T2" y="T3"/>
              </a:cxn>
              <a:cxn ang="T10">
                <a:pos x="T4" y="T5"/>
              </a:cxn>
              <a:cxn ang="T11">
                <a:pos x="T6" y="T7"/>
              </a:cxn>
            </a:cxnLst>
            <a:rect l="T12" t="T13" r="T14" b="T15"/>
            <a:pathLst>
              <a:path w="21600" h="21600">
                <a:moveTo>
                  <a:pt x="8524" y="7716"/>
                </a:moveTo>
                <a:cubicBezTo>
                  <a:pt x="9183" y="7230"/>
                  <a:pt x="9980" y="6967"/>
                  <a:pt x="10800" y="6968"/>
                </a:cubicBezTo>
                <a:cubicBezTo>
                  <a:pt x="11619" y="6968"/>
                  <a:pt x="12416" y="7230"/>
                  <a:pt x="13075" y="7716"/>
                </a:cubicBezTo>
                <a:lnTo>
                  <a:pt x="17213" y="2110"/>
                </a:lnTo>
                <a:cubicBezTo>
                  <a:pt x="15355" y="739"/>
                  <a:pt x="13108" y="-1"/>
                  <a:pt x="10799" y="0"/>
                </a:cubicBezTo>
                <a:cubicBezTo>
                  <a:pt x="8491" y="0"/>
                  <a:pt x="6244" y="739"/>
                  <a:pt x="4386" y="2110"/>
                </a:cubicBezTo>
                <a:lnTo>
                  <a:pt x="8524" y="7716"/>
                </a:lnTo>
                <a:close/>
              </a:path>
            </a:pathLst>
          </a:custGeom>
          <a:solidFill>
            <a:schemeClr val="tx2"/>
          </a:solidFill>
          <a:ln w="9525">
            <a:solidFill>
              <a:schemeClr val="tx1"/>
            </a:solidFill>
            <a:miter lim="800000"/>
            <a:headEnd/>
            <a:tailEnd/>
          </a:ln>
          <a:scene3d>
            <a:camera prst="orthographicFront"/>
            <a:lightRig rig="threePt" dir="t"/>
          </a:scene3d>
          <a:sp3d>
            <a:bevelT/>
          </a:sp3d>
        </p:spPr>
        <p:txBody>
          <a:bodyPr wrap="none" anchor="ctr"/>
          <a:lstStyle/>
          <a:p>
            <a:endParaRPr lang="en-US"/>
          </a:p>
        </p:txBody>
      </p:sp>
      <p:sp>
        <p:nvSpPr>
          <p:cNvPr id="106" name="Text Box 25"/>
          <p:cNvSpPr txBox="1">
            <a:spLocks noChangeArrowheads="1"/>
          </p:cNvSpPr>
          <p:nvPr/>
        </p:nvSpPr>
        <p:spPr bwMode="auto">
          <a:xfrm>
            <a:off x="289542" y="5572795"/>
            <a:ext cx="102653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200" dirty="0" smtClean="0">
                <a:latin typeface="Arial" pitchFamily="34" charset="0"/>
                <a:cs typeface="Arial" pitchFamily="34" charset="0"/>
              </a:rPr>
              <a:t>~60 </a:t>
            </a:r>
            <a:r>
              <a:rPr lang="en-US" sz="1200" dirty="0" err="1" smtClean="0">
                <a:latin typeface="Arial" pitchFamily="34" charset="0"/>
                <a:cs typeface="Arial" pitchFamily="34" charset="0"/>
              </a:rPr>
              <a:t>keV</a:t>
            </a:r>
            <a:r>
              <a:rPr lang="en-US" sz="1200" dirty="0" smtClean="0">
                <a:latin typeface="Arial" pitchFamily="34" charset="0"/>
                <a:cs typeface="Arial" pitchFamily="34" charset="0"/>
              </a:rPr>
              <a:t> </a:t>
            </a:r>
          </a:p>
          <a:p>
            <a:pPr algn="r" eaLnBrk="1" hangingPunct="1"/>
            <a:r>
              <a:rPr lang="en-US" sz="1200" dirty="0" err="1" smtClean="0">
                <a:latin typeface="Arial" pitchFamily="34" charset="0"/>
                <a:cs typeface="Arial" pitchFamily="34" charset="0"/>
              </a:rPr>
              <a:t>RIBs</a:t>
            </a:r>
            <a:endParaRPr lang="en-US" sz="1200" dirty="0">
              <a:latin typeface="Arial" pitchFamily="34" charset="0"/>
              <a:cs typeface="Arial" pitchFamily="34" charset="0"/>
            </a:endParaRPr>
          </a:p>
        </p:txBody>
      </p:sp>
      <p:sp>
        <p:nvSpPr>
          <p:cNvPr id="107" name="Rectangle 67"/>
          <p:cNvSpPr>
            <a:spLocks noChangeArrowheads="1"/>
          </p:cNvSpPr>
          <p:nvPr/>
        </p:nvSpPr>
        <p:spPr bwMode="auto">
          <a:xfrm>
            <a:off x="6088058" y="2712497"/>
            <a:ext cx="287337" cy="287337"/>
          </a:xfrm>
          <a:prstGeom prst="rect">
            <a:avLst/>
          </a:prstGeom>
          <a:solidFill>
            <a:schemeClr val="bg2">
              <a:lumMod val="50000"/>
            </a:schemeClr>
          </a:solidFill>
          <a:ln w="9525">
            <a:solidFill>
              <a:schemeClr val="tx1"/>
            </a:solidFill>
            <a:miter lim="800000"/>
            <a:headEnd/>
            <a:tailEnd/>
          </a:ln>
          <a:scene3d>
            <a:camera prst="orthographicFront"/>
            <a:lightRig rig="threePt" dir="t"/>
          </a:scene3d>
          <a:sp3d>
            <a:bevelT/>
          </a:sp3d>
        </p:spPr>
        <p:txBody>
          <a:bodyPr wrap="none" anchor="ctr"/>
          <a:lstStyle/>
          <a:p>
            <a:pPr eaLnBrk="1" hangingPunct="1"/>
            <a:endParaRPr lang="en-US" sz="1600"/>
          </a:p>
        </p:txBody>
      </p:sp>
      <p:pic>
        <p:nvPicPr>
          <p:cNvPr id="10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126441" y="3289129"/>
            <a:ext cx="1703947" cy="27909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9" name="Text Box 68"/>
          <p:cNvSpPr txBox="1">
            <a:spLocks noChangeArrowheads="1"/>
          </p:cNvSpPr>
          <p:nvPr/>
        </p:nvSpPr>
        <p:spPr bwMode="auto">
          <a:xfrm>
            <a:off x="6218152" y="3371865"/>
            <a:ext cx="1219200" cy="646331"/>
          </a:xfrm>
          <a:prstGeom prst="rect">
            <a:avLst/>
          </a:prstGeom>
          <a:no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latin typeface="Arial" pitchFamily="34" charset="0"/>
                <a:cs typeface="Arial" pitchFamily="34" charset="0"/>
              </a:rPr>
              <a:t>Protons:</a:t>
            </a:r>
          </a:p>
          <a:p>
            <a:pPr eaLnBrk="1" hangingPunct="1"/>
            <a:r>
              <a:rPr lang="en-US" sz="1200" dirty="0" smtClean="0">
                <a:latin typeface="Arial" pitchFamily="34" charset="0"/>
                <a:cs typeface="Arial" pitchFamily="34" charset="0"/>
              </a:rPr>
              <a:t>~ </a:t>
            </a:r>
            <a:r>
              <a:rPr lang="en-US" sz="1200" dirty="0">
                <a:latin typeface="Arial" pitchFamily="34" charset="0"/>
                <a:cs typeface="Arial" pitchFamily="34" charset="0"/>
              </a:rPr>
              <a:t>100-200 </a:t>
            </a:r>
            <a:r>
              <a:rPr lang="en-US" sz="1200" dirty="0">
                <a:latin typeface="Symbol" pitchFamily="18" charset="2"/>
                <a:cs typeface="Arial" pitchFamily="34" charset="0"/>
              </a:rPr>
              <a:t>m</a:t>
            </a:r>
            <a:r>
              <a:rPr lang="en-US" sz="1200" dirty="0">
                <a:latin typeface="Arial" pitchFamily="34" charset="0"/>
                <a:cs typeface="Arial" pitchFamily="34" charset="0"/>
              </a:rPr>
              <a:t>A</a:t>
            </a:r>
            <a:r>
              <a:rPr lang="en-US" sz="1200" dirty="0" smtClean="0">
                <a:latin typeface="Arial" pitchFamily="34" charset="0"/>
                <a:cs typeface="Arial" pitchFamily="34" charset="0"/>
              </a:rPr>
              <a:t>, ~ </a:t>
            </a:r>
            <a:r>
              <a:rPr lang="en-US" sz="1200" dirty="0" err="1" smtClean="0">
                <a:latin typeface="Arial" pitchFamily="34" charset="0"/>
                <a:cs typeface="Arial" pitchFamily="34" charset="0"/>
              </a:rPr>
              <a:t>CW</a:t>
            </a:r>
            <a:endParaRPr lang="en-US" sz="1200" dirty="0">
              <a:latin typeface="Arial" pitchFamily="34" charset="0"/>
              <a:cs typeface="Arial" pitchFamily="34" charset="0"/>
            </a:endParaRPr>
          </a:p>
        </p:txBody>
      </p:sp>
      <p:sp>
        <p:nvSpPr>
          <p:cNvPr id="110" name="Text Box 69"/>
          <p:cNvSpPr txBox="1">
            <a:spLocks noChangeArrowheads="1"/>
          </p:cNvSpPr>
          <p:nvPr/>
        </p:nvSpPr>
        <p:spPr bwMode="auto">
          <a:xfrm>
            <a:off x="4286560" y="4940772"/>
            <a:ext cx="2408777" cy="338554"/>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smtClean="0">
                <a:solidFill>
                  <a:srgbClr val="0070C0"/>
                </a:solidFill>
                <a:latin typeface="Arial" pitchFamily="34" charset="0"/>
                <a:ea typeface="Arial Unicode MS" pitchFamily="34" charset="-128"/>
                <a:cs typeface="Arial" pitchFamily="34" charset="0"/>
              </a:rPr>
              <a:t>Phase 1</a:t>
            </a:r>
            <a:endParaRPr lang="en-US" sz="1600" dirty="0">
              <a:solidFill>
                <a:srgbClr val="0070C0"/>
              </a:solidFill>
              <a:latin typeface="Arial" pitchFamily="34" charset="0"/>
              <a:ea typeface="Arial Unicode MS" pitchFamily="34" charset="-128"/>
              <a:cs typeface="Arial" pitchFamily="34" charset="0"/>
            </a:endParaRPr>
          </a:p>
        </p:txBody>
      </p:sp>
      <p:sp>
        <p:nvSpPr>
          <p:cNvPr id="111" name="Text Box 69"/>
          <p:cNvSpPr txBox="1">
            <a:spLocks noChangeArrowheads="1"/>
          </p:cNvSpPr>
          <p:nvPr/>
        </p:nvSpPr>
        <p:spPr bwMode="auto">
          <a:xfrm>
            <a:off x="6208578" y="5895951"/>
            <a:ext cx="973518" cy="338554"/>
          </a:xfrm>
          <a:prstGeom prst="rect">
            <a:avLst/>
          </a:prstGeom>
          <a:noFill/>
          <a:ln>
            <a:noFill/>
          </a:ln>
        </p:spPr>
        <p:txBody>
          <a:bodyPr wrap="square">
            <a:spAutoFit/>
          </a:bodyPr>
          <a:lstStyle>
            <a:defPPr>
              <a:defRPr lang="en-US"/>
            </a:defPPr>
            <a:lvl1pPr>
              <a:spcBef>
                <a:spcPct val="50000"/>
              </a:spcBef>
              <a:defRPr sz="1600">
                <a:solidFill>
                  <a:srgbClr val="0000FF"/>
                </a:solidFill>
                <a:latin typeface="Arial" pitchFamily="34" charset="0"/>
                <a:ea typeface="Arial Unicode MS" pitchFamily="34" charset="-128"/>
                <a:cs typeface="Arial"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algn="r"/>
            <a:r>
              <a:rPr lang="en-US" dirty="0">
                <a:solidFill>
                  <a:srgbClr val="00B050"/>
                </a:solidFill>
              </a:rPr>
              <a:t>Phase 2</a:t>
            </a:r>
          </a:p>
        </p:txBody>
      </p:sp>
      <p:sp>
        <p:nvSpPr>
          <p:cNvPr id="112" name="Text Box 69"/>
          <p:cNvSpPr txBox="1">
            <a:spLocks noChangeArrowheads="1"/>
          </p:cNvSpPr>
          <p:nvPr/>
        </p:nvSpPr>
        <p:spPr bwMode="auto">
          <a:xfrm>
            <a:off x="7839513" y="6026534"/>
            <a:ext cx="1052111" cy="338554"/>
          </a:xfrm>
          <a:prstGeom prst="rect">
            <a:avLst/>
          </a:prstGeom>
          <a:noFill/>
          <a:ln>
            <a:noFill/>
          </a:ln>
        </p:spPr>
        <p:txBody>
          <a:bodyPr wrap="square">
            <a:spAutoFit/>
          </a:bodyPr>
          <a:lstStyle>
            <a:defPPr>
              <a:defRPr lang="en-US"/>
            </a:defPPr>
            <a:lvl1pPr>
              <a:spcBef>
                <a:spcPct val="50000"/>
              </a:spcBef>
              <a:defRPr sz="1600">
                <a:solidFill>
                  <a:srgbClr val="0000FF"/>
                </a:solidFill>
                <a:latin typeface="Arial" pitchFamily="34" charset="0"/>
                <a:ea typeface="Arial Unicode MS" pitchFamily="34" charset="-128"/>
                <a:cs typeface="Arial"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algn="r"/>
            <a:r>
              <a:rPr lang="en-US" dirty="0">
                <a:solidFill>
                  <a:srgbClr val="C89800"/>
                </a:solidFill>
              </a:rPr>
              <a:t>Phase 3</a:t>
            </a:r>
          </a:p>
        </p:txBody>
      </p:sp>
    </p:spTree>
    <p:extLst>
      <p:ext uri="{BB962C8B-B14F-4D97-AF65-F5344CB8AC3E}">
        <p14:creationId xmlns="" xmlns:p14="http://schemas.microsoft.com/office/powerpoint/2010/main" val="3484323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0" grpId="0"/>
      <p:bldP spid="111" grpId="0"/>
      <p:bldP spid="1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sz="2800" dirty="0"/>
              <a:t>MYRRHA High-level Global Planning (2016-2030)</a:t>
            </a:r>
          </a:p>
        </p:txBody>
      </p:sp>
      <p:pic>
        <p:nvPicPr>
          <p:cNvPr id="4" name="Picture 3"/>
          <p:cNvPicPr>
            <a:picLocks noChangeAspect="1"/>
          </p:cNvPicPr>
          <p:nvPr/>
        </p:nvPicPr>
        <p:blipFill>
          <a:blip r:embed="rId2" cstate="print"/>
          <a:stretch>
            <a:fillRect/>
          </a:stretch>
        </p:blipFill>
        <p:spPr>
          <a:xfrm>
            <a:off x="13386" y="1161841"/>
            <a:ext cx="9132134" cy="5255226"/>
          </a:xfrm>
          <a:prstGeom prst="rect">
            <a:avLst/>
          </a:prstGeom>
        </p:spPr>
      </p:pic>
      <p:sp>
        <p:nvSpPr>
          <p:cNvPr id="5" name="Rounded Rectangle 4"/>
          <p:cNvSpPr/>
          <p:nvPr/>
        </p:nvSpPr>
        <p:spPr>
          <a:xfrm>
            <a:off x="2046181" y="2420549"/>
            <a:ext cx="3522853" cy="1047892"/>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2"/>
          </a:p>
        </p:txBody>
      </p:sp>
      <p:pic>
        <p:nvPicPr>
          <p:cNvPr id="6" name="Picture 5"/>
          <p:cNvPicPr>
            <a:picLocks noChangeAspect="1"/>
          </p:cNvPicPr>
          <p:nvPr/>
        </p:nvPicPr>
        <p:blipFill rotWithShape="1">
          <a:blip r:embed="rId2" cstate="print"/>
          <a:srcRect l="20102" r="35507" b="54636"/>
          <a:stretch/>
        </p:blipFill>
        <p:spPr>
          <a:xfrm>
            <a:off x="1849120" y="1161841"/>
            <a:ext cx="4053840" cy="2383999"/>
          </a:xfrm>
          <a:prstGeom prst="rect">
            <a:avLst/>
          </a:prstGeom>
          <a:ln w="28575">
            <a:solidFill>
              <a:srgbClr val="FF0000"/>
            </a:solidFill>
          </a:ln>
          <a:effectLst>
            <a:softEdge rad="12700"/>
          </a:effectLst>
        </p:spPr>
      </p:pic>
    </p:spTree>
    <p:extLst>
      <p:ext uri="{BB962C8B-B14F-4D97-AF65-F5344CB8AC3E}">
        <p14:creationId xmlns="" xmlns:p14="http://schemas.microsoft.com/office/powerpoint/2010/main" val="4207496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9F0662D-699A-9542-AF2E-09E586752180}"/>
              </a:ext>
            </a:extLst>
          </p:cNvPr>
          <p:cNvSpPr>
            <a:spLocks noGrp="1"/>
          </p:cNvSpPr>
          <p:nvPr>
            <p:ph type="ftr" sz="quarter" idx="11"/>
          </p:nvPr>
        </p:nvSpPr>
        <p:spPr/>
        <p:txBody>
          <a:bodyPr/>
          <a:lstStyle/>
          <a:p>
            <a:r>
              <a:rPr lang="fi-FI" b="1">
                <a:solidFill>
                  <a:srgbClr val="002957"/>
                </a:solidFill>
              </a:rPr>
              <a:t>JYU. </a:t>
            </a:r>
            <a:r>
              <a:rPr lang="fi-FI" b="1"/>
              <a:t>Since 1863.</a:t>
            </a:r>
            <a:endParaRPr lang="fi-FI" b="1" dirty="0"/>
          </a:p>
        </p:txBody>
      </p:sp>
      <p:sp>
        <p:nvSpPr>
          <p:cNvPr id="3" name="Slide Number Placeholder 2">
            <a:extLst>
              <a:ext uri="{FF2B5EF4-FFF2-40B4-BE49-F238E27FC236}">
                <a16:creationId xmlns="" xmlns:a16="http://schemas.microsoft.com/office/drawing/2014/main" id="{8521185B-0759-FA4A-B3EB-2E81B106F745}"/>
              </a:ext>
            </a:extLst>
          </p:cNvPr>
          <p:cNvSpPr>
            <a:spLocks noGrp="1"/>
          </p:cNvSpPr>
          <p:nvPr>
            <p:ph type="sldNum" sz="quarter" idx="12"/>
          </p:nvPr>
        </p:nvSpPr>
        <p:spPr/>
        <p:txBody>
          <a:bodyPr/>
          <a:lstStyle/>
          <a:p>
            <a:fld id="{0FE3988A-0109-0B40-965D-9E0ED41EFEE4}" type="slidenum">
              <a:rPr lang="fi-FI" smtClean="0"/>
              <a:pPr/>
              <a:t>22</a:t>
            </a:fld>
            <a:endParaRPr lang="fi-FI" dirty="0"/>
          </a:p>
        </p:txBody>
      </p:sp>
      <p:sp>
        <p:nvSpPr>
          <p:cNvPr id="6" name="Date Placeholder 5">
            <a:extLst>
              <a:ext uri="{FF2B5EF4-FFF2-40B4-BE49-F238E27FC236}">
                <a16:creationId xmlns="" xmlns:a16="http://schemas.microsoft.com/office/drawing/2014/main" id="{34D7F9FE-5844-FC4E-8B85-F6286E406D35}"/>
              </a:ext>
            </a:extLst>
          </p:cNvPr>
          <p:cNvSpPr>
            <a:spLocks noGrp="1"/>
          </p:cNvSpPr>
          <p:nvPr>
            <p:ph type="dt" sz="half" idx="10"/>
          </p:nvPr>
        </p:nvSpPr>
        <p:spPr/>
        <p:txBody>
          <a:bodyPr/>
          <a:lstStyle/>
          <a:p>
            <a:fld id="{21A8D66E-D4C1-438C-8B85-C19A0838289F}" type="datetime1">
              <a:rPr lang="fi-FI" smtClean="0"/>
              <a:pPr/>
              <a:t>3.7.2018</a:t>
            </a:fld>
            <a:endParaRPr lang="fi-FI" dirty="0"/>
          </a:p>
        </p:txBody>
      </p:sp>
      <p:sp>
        <p:nvSpPr>
          <p:cNvPr id="7" name="Title 1">
            <a:extLst>
              <a:ext uri="{FF2B5EF4-FFF2-40B4-BE49-F238E27FC236}">
                <a16:creationId xmlns="" xmlns:a16="http://schemas.microsoft.com/office/drawing/2014/main" id="{55388F59-7C41-4141-82CC-4F32CA8D41B3}"/>
              </a:ext>
            </a:extLst>
          </p:cNvPr>
          <p:cNvSpPr>
            <a:spLocks noGrp="1"/>
          </p:cNvSpPr>
          <p:nvPr>
            <p:ph type="title"/>
          </p:nvPr>
        </p:nvSpPr>
        <p:spPr>
          <a:xfrm>
            <a:off x="457200" y="0"/>
            <a:ext cx="7368419" cy="1019912"/>
          </a:xfrm>
        </p:spPr>
        <p:txBody>
          <a:bodyPr>
            <a:normAutofit fontScale="90000"/>
          </a:bodyPr>
          <a:lstStyle/>
          <a:p>
            <a:r>
              <a:rPr lang="fi-FI" b="1" dirty="0"/>
              <a:t>JYFL </a:t>
            </a:r>
            <a:r>
              <a:rPr lang="fi-FI" b="1" dirty="0" err="1"/>
              <a:t>Accelerator</a:t>
            </a:r>
            <a:r>
              <a:rPr lang="fi-FI" b="1" dirty="0"/>
              <a:t> </a:t>
            </a:r>
            <a:r>
              <a:rPr lang="fi-FI" b="1" dirty="0" err="1"/>
              <a:t>Laboratory</a:t>
            </a:r>
            <a:endParaRPr lang="fi-FI" sz="2400" b="1" dirty="0"/>
          </a:p>
        </p:txBody>
      </p:sp>
      <p:pic>
        <p:nvPicPr>
          <p:cNvPr id="11" name="Picture 5" descr="KOKO LABRA4.wmf">
            <a:extLst>
              <a:ext uri="{FF2B5EF4-FFF2-40B4-BE49-F238E27FC236}">
                <a16:creationId xmlns="" xmlns:a16="http://schemas.microsoft.com/office/drawing/2014/main" id="{5D319788-29CC-CB48-A803-785546EB69AF}"/>
              </a:ext>
            </a:extLst>
          </p:cNvPr>
          <p:cNvPicPr>
            <a:picLocks noChangeAspect="1"/>
          </p:cNvPicPr>
          <p:nvPr/>
        </p:nvPicPr>
        <p:blipFill>
          <a:blip r:embed="rId2" cstate="print"/>
          <a:srcRect l="28738" t="12119" r="23225" b="17059"/>
          <a:stretch>
            <a:fillRect/>
          </a:stretch>
        </p:blipFill>
        <p:spPr bwMode="auto">
          <a:xfrm>
            <a:off x="610991" y="835672"/>
            <a:ext cx="8027988" cy="5659437"/>
          </a:xfrm>
          <a:prstGeom prst="rect">
            <a:avLst/>
          </a:prstGeom>
          <a:noFill/>
          <a:ln w="9525">
            <a:noFill/>
            <a:miter lim="800000"/>
            <a:headEnd/>
            <a:tailEnd/>
          </a:ln>
        </p:spPr>
      </p:pic>
      <p:sp>
        <p:nvSpPr>
          <p:cNvPr id="12" name="TextBox 10">
            <a:extLst>
              <a:ext uri="{FF2B5EF4-FFF2-40B4-BE49-F238E27FC236}">
                <a16:creationId xmlns="" xmlns:a16="http://schemas.microsoft.com/office/drawing/2014/main" id="{3A201B99-01B0-0244-A6F3-742CC7A90E77}"/>
              </a:ext>
            </a:extLst>
          </p:cNvPr>
          <p:cNvSpPr txBox="1">
            <a:spLocks noChangeArrowheads="1"/>
          </p:cNvSpPr>
          <p:nvPr/>
        </p:nvSpPr>
        <p:spPr bwMode="auto">
          <a:xfrm>
            <a:off x="5363970" y="1622189"/>
            <a:ext cx="1366839" cy="338554"/>
          </a:xfrm>
          <a:prstGeom prst="rect">
            <a:avLst/>
          </a:prstGeom>
          <a:solidFill>
            <a:srgbClr val="CCFF99"/>
          </a:solidFill>
          <a:ln w="9525">
            <a:solidFill>
              <a:schemeClr val="tx1"/>
            </a:solidFill>
            <a:miter lim="800000"/>
            <a:headEnd/>
            <a:tailEnd/>
          </a:ln>
        </p:spPr>
        <p:txBody>
          <a:bodyPr wrap="square">
            <a:spAutoFit/>
          </a:bodyPr>
          <a:lstStyle/>
          <a:p>
            <a:r>
              <a:rPr lang="fi-FI" sz="1600" b="1" dirty="0" err="1"/>
              <a:t>Pelletron</a:t>
            </a:r>
            <a:endParaRPr lang="en-US" sz="1600" b="1" dirty="0"/>
          </a:p>
        </p:txBody>
      </p:sp>
      <p:sp>
        <p:nvSpPr>
          <p:cNvPr id="13" name="TextBox 11">
            <a:extLst>
              <a:ext uri="{FF2B5EF4-FFF2-40B4-BE49-F238E27FC236}">
                <a16:creationId xmlns="" xmlns:a16="http://schemas.microsoft.com/office/drawing/2014/main" id="{FD5053A7-65D0-A44F-AE19-73924F53BB1C}"/>
              </a:ext>
            </a:extLst>
          </p:cNvPr>
          <p:cNvSpPr txBox="1">
            <a:spLocks noChangeArrowheads="1"/>
          </p:cNvSpPr>
          <p:nvPr/>
        </p:nvSpPr>
        <p:spPr bwMode="auto">
          <a:xfrm>
            <a:off x="1906392" y="3566877"/>
            <a:ext cx="720725" cy="369332"/>
          </a:xfrm>
          <a:prstGeom prst="rect">
            <a:avLst/>
          </a:prstGeom>
          <a:solidFill>
            <a:srgbClr val="CCFF99"/>
          </a:solidFill>
          <a:ln w="9525">
            <a:solidFill>
              <a:schemeClr val="tx1"/>
            </a:solidFill>
            <a:miter lim="800000"/>
            <a:headEnd/>
            <a:tailEnd/>
          </a:ln>
        </p:spPr>
        <p:txBody>
          <a:bodyPr>
            <a:spAutoFit/>
          </a:bodyPr>
          <a:lstStyle/>
          <a:p>
            <a:r>
              <a:rPr lang="fi-FI" sz="1800" b="1"/>
              <a:t>ECR</a:t>
            </a:r>
            <a:endParaRPr lang="en-US" sz="1800" b="1"/>
          </a:p>
        </p:txBody>
      </p:sp>
      <p:sp>
        <p:nvSpPr>
          <p:cNvPr id="14" name="TextBox 17">
            <a:extLst>
              <a:ext uri="{FF2B5EF4-FFF2-40B4-BE49-F238E27FC236}">
                <a16:creationId xmlns="" xmlns:a16="http://schemas.microsoft.com/office/drawing/2014/main" id="{63E66AD9-C44E-4A44-9D68-2536B6A2D8D9}"/>
              </a:ext>
            </a:extLst>
          </p:cNvPr>
          <p:cNvSpPr txBox="1">
            <a:spLocks noChangeArrowheads="1"/>
          </p:cNvSpPr>
          <p:nvPr/>
        </p:nvSpPr>
        <p:spPr bwMode="auto">
          <a:xfrm>
            <a:off x="755579" y="5509977"/>
            <a:ext cx="1548172" cy="338554"/>
          </a:xfrm>
          <a:prstGeom prst="rect">
            <a:avLst/>
          </a:prstGeom>
          <a:solidFill>
            <a:srgbClr val="CCFF99"/>
          </a:solidFill>
          <a:ln w="9525">
            <a:solidFill>
              <a:schemeClr val="tx1"/>
            </a:solidFill>
            <a:miter lim="800000"/>
            <a:headEnd/>
            <a:tailEnd/>
          </a:ln>
        </p:spPr>
        <p:txBody>
          <a:bodyPr wrap="square">
            <a:spAutoFit/>
          </a:bodyPr>
          <a:lstStyle/>
          <a:p>
            <a:r>
              <a:rPr lang="fi-FI" sz="1600" b="1"/>
              <a:t>K=130 MeV</a:t>
            </a:r>
          </a:p>
        </p:txBody>
      </p:sp>
      <p:sp>
        <p:nvSpPr>
          <p:cNvPr id="15" name="TextBox 23">
            <a:extLst>
              <a:ext uri="{FF2B5EF4-FFF2-40B4-BE49-F238E27FC236}">
                <a16:creationId xmlns="" xmlns:a16="http://schemas.microsoft.com/office/drawing/2014/main" id="{56FDC0F3-F1F8-9243-9F3C-6EECA3D96125}"/>
              </a:ext>
            </a:extLst>
          </p:cNvPr>
          <p:cNvSpPr txBox="1">
            <a:spLocks noChangeArrowheads="1"/>
          </p:cNvSpPr>
          <p:nvPr/>
        </p:nvSpPr>
        <p:spPr bwMode="auto">
          <a:xfrm>
            <a:off x="7415867" y="3576759"/>
            <a:ext cx="1223112" cy="861774"/>
          </a:xfrm>
          <a:prstGeom prst="rect">
            <a:avLst/>
          </a:prstGeom>
          <a:solidFill>
            <a:srgbClr val="0070C0"/>
          </a:solidFill>
          <a:ln w="9525">
            <a:solidFill>
              <a:schemeClr val="tx1"/>
            </a:solidFill>
            <a:miter lim="800000"/>
            <a:headEnd/>
            <a:tailEnd/>
          </a:ln>
        </p:spPr>
        <p:txBody>
          <a:bodyPr wrap="square">
            <a:spAutoFit/>
          </a:bodyPr>
          <a:lstStyle/>
          <a:p>
            <a:r>
              <a:rPr lang="fi-FI" sz="1400" b="1" dirty="0">
                <a:solidFill>
                  <a:schemeClr val="bg1"/>
                </a:solidFill>
              </a:rPr>
              <a:t>*RADEF</a:t>
            </a:r>
          </a:p>
          <a:p>
            <a:pPr algn="l">
              <a:buFontTx/>
              <a:buChar char="-"/>
            </a:pPr>
            <a:r>
              <a:rPr lang="fi-FI" sz="1200" b="1" dirty="0" err="1">
                <a:solidFill>
                  <a:schemeClr val="bg1"/>
                </a:solidFill>
              </a:rPr>
              <a:t>Space</a:t>
            </a:r>
            <a:endParaRPr lang="fi-FI" sz="1200" b="1" dirty="0">
              <a:solidFill>
                <a:schemeClr val="bg1"/>
              </a:solidFill>
            </a:endParaRPr>
          </a:p>
          <a:p>
            <a:pPr algn="l">
              <a:buFontTx/>
              <a:buChar char="-"/>
            </a:pPr>
            <a:r>
              <a:rPr lang="fi-FI" sz="1200" b="1" dirty="0" err="1">
                <a:solidFill>
                  <a:schemeClr val="bg1"/>
                </a:solidFill>
              </a:rPr>
              <a:t>Microfilters</a:t>
            </a:r>
            <a:endParaRPr lang="fi-FI" sz="1200" b="1" dirty="0">
              <a:solidFill>
                <a:schemeClr val="bg1"/>
              </a:solidFill>
            </a:endParaRPr>
          </a:p>
          <a:p>
            <a:pPr algn="l">
              <a:buFontTx/>
              <a:buChar char="-"/>
            </a:pPr>
            <a:r>
              <a:rPr lang="fi-FI" sz="1200" b="1" dirty="0" err="1">
                <a:solidFill>
                  <a:schemeClr val="bg1"/>
                </a:solidFill>
              </a:rPr>
              <a:t>CLinac</a:t>
            </a:r>
            <a:endParaRPr lang="en-US" sz="1200" b="1" dirty="0">
              <a:solidFill>
                <a:schemeClr val="bg1"/>
              </a:solidFill>
            </a:endParaRPr>
          </a:p>
        </p:txBody>
      </p:sp>
      <p:sp>
        <p:nvSpPr>
          <p:cNvPr id="16" name="TextBox 24">
            <a:extLst>
              <a:ext uri="{FF2B5EF4-FFF2-40B4-BE49-F238E27FC236}">
                <a16:creationId xmlns="" xmlns:a16="http://schemas.microsoft.com/office/drawing/2014/main" id="{6E934711-632A-BD48-A5DC-81545191E935}"/>
              </a:ext>
            </a:extLst>
          </p:cNvPr>
          <p:cNvSpPr txBox="1">
            <a:spLocks noChangeArrowheads="1"/>
          </p:cNvSpPr>
          <p:nvPr/>
        </p:nvSpPr>
        <p:spPr bwMode="auto">
          <a:xfrm>
            <a:off x="5003609" y="3709753"/>
            <a:ext cx="639919" cy="369332"/>
          </a:xfrm>
          <a:prstGeom prst="rect">
            <a:avLst/>
          </a:prstGeom>
          <a:solidFill>
            <a:srgbClr val="FFFF99"/>
          </a:solidFill>
          <a:ln w="9525">
            <a:solidFill>
              <a:schemeClr val="tx1"/>
            </a:solidFill>
            <a:miter lim="800000"/>
            <a:headEnd/>
            <a:tailEnd/>
          </a:ln>
        </p:spPr>
        <p:txBody>
          <a:bodyPr wrap="none">
            <a:spAutoFit/>
          </a:bodyPr>
          <a:lstStyle/>
          <a:p>
            <a:r>
              <a:rPr lang="fi-FI" b="1"/>
              <a:t>RITU</a:t>
            </a:r>
            <a:endParaRPr lang="en-US" b="1"/>
          </a:p>
        </p:txBody>
      </p:sp>
      <p:sp>
        <p:nvSpPr>
          <p:cNvPr id="17" name="TextBox 25">
            <a:extLst>
              <a:ext uri="{FF2B5EF4-FFF2-40B4-BE49-F238E27FC236}">
                <a16:creationId xmlns="" xmlns:a16="http://schemas.microsoft.com/office/drawing/2014/main" id="{92A25228-8BAE-2140-A6F0-D04E26AFE79E}"/>
              </a:ext>
            </a:extLst>
          </p:cNvPr>
          <p:cNvSpPr txBox="1">
            <a:spLocks noChangeArrowheads="1"/>
          </p:cNvSpPr>
          <p:nvPr/>
        </p:nvSpPr>
        <p:spPr bwMode="auto">
          <a:xfrm>
            <a:off x="5363965" y="5438539"/>
            <a:ext cx="1150939" cy="338554"/>
          </a:xfrm>
          <a:prstGeom prst="rect">
            <a:avLst/>
          </a:prstGeom>
          <a:solidFill>
            <a:srgbClr val="FFFF99"/>
          </a:solidFill>
          <a:ln w="9525">
            <a:solidFill>
              <a:schemeClr val="tx1"/>
            </a:solidFill>
            <a:miter lim="800000"/>
            <a:headEnd/>
            <a:tailEnd/>
          </a:ln>
        </p:spPr>
        <p:txBody>
          <a:bodyPr>
            <a:spAutoFit/>
          </a:bodyPr>
          <a:lstStyle/>
          <a:p>
            <a:r>
              <a:rPr lang="fi-FI" sz="1600" b="1"/>
              <a:t>IGISOL4</a:t>
            </a:r>
            <a:endParaRPr lang="en-US" sz="1600" b="1"/>
          </a:p>
        </p:txBody>
      </p:sp>
      <p:sp>
        <p:nvSpPr>
          <p:cNvPr id="18" name="TextBox 12">
            <a:extLst>
              <a:ext uri="{FF2B5EF4-FFF2-40B4-BE49-F238E27FC236}">
                <a16:creationId xmlns="" xmlns:a16="http://schemas.microsoft.com/office/drawing/2014/main" id="{A0EE697C-770D-AA4B-9F9F-7FF7DCC08106}"/>
              </a:ext>
            </a:extLst>
          </p:cNvPr>
          <p:cNvSpPr txBox="1">
            <a:spLocks noChangeArrowheads="1"/>
          </p:cNvSpPr>
          <p:nvPr/>
        </p:nvSpPr>
        <p:spPr bwMode="auto">
          <a:xfrm>
            <a:off x="2657647" y="2716626"/>
            <a:ext cx="779957" cy="307777"/>
          </a:xfrm>
          <a:prstGeom prst="rect">
            <a:avLst/>
          </a:prstGeom>
          <a:solidFill>
            <a:srgbClr val="0070C0"/>
          </a:solidFill>
          <a:ln w="9525">
            <a:solidFill>
              <a:schemeClr val="tx1"/>
            </a:solidFill>
            <a:miter lim="800000"/>
            <a:headEnd/>
            <a:tailEnd/>
          </a:ln>
        </p:spPr>
        <p:txBody>
          <a:bodyPr wrap="none">
            <a:spAutoFit/>
          </a:bodyPr>
          <a:lstStyle/>
          <a:p>
            <a:r>
              <a:rPr lang="fi-FI" sz="1400" b="1" dirty="0" err="1">
                <a:solidFill>
                  <a:schemeClr val="bg1"/>
                </a:solidFill>
              </a:rPr>
              <a:t>Medical</a:t>
            </a:r>
            <a:endParaRPr lang="fi-FI" sz="1400" b="1" dirty="0">
              <a:solidFill>
                <a:schemeClr val="bg1"/>
              </a:solidFill>
            </a:endParaRPr>
          </a:p>
        </p:txBody>
      </p:sp>
      <p:sp>
        <p:nvSpPr>
          <p:cNvPr id="19" name="TextBox 14">
            <a:extLst>
              <a:ext uri="{FF2B5EF4-FFF2-40B4-BE49-F238E27FC236}">
                <a16:creationId xmlns="" xmlns:a16="http://schemas.microsoft.com/office/drawing/2014/main" id="{2A82E6B6-E29B-3241-8B4C-60B944169554}"/>
              </a:ext>
            </a:extLst>
          </p:cNvPr>
          <p:cNvSpPr txBox="1">
            <a:spLocks noChangeArrowheads="1"/>
          </p:cNvSpPr>
          <p:nvPr/>
        </p:nvSpPr>
        <p:spPr bwMode="auto">
          <a:xfrm>
            <a:off x="5651307" y="3009013"/>
            <a:ext cx="1189975" cy="338554"/>
          </a:xfrm>
          <a:prstGeom prst="rect">
            <a:avLst/>
          </a:prstGeom>
          <a:solidFill>
            <a:srgbClr val="FFFF99"/>
          </a:solidFill>
          <a:ln w="9525">
            <a:solidFill>
              <a:schemeClr val="tx1"/>
            </a:solidFill>
            <a:miter lim="800000"/>
            <a:headEnd/>
            <a:tailEnd/>
          </a:ln>
        </p:spPr>
        <p:txBody>
          <a:bodyPr wrap="square">
            <a:spAutoFit/>
          </a:bodyPr>
          <a:lstStyle/>
          <a:p>
            <a:pPr algn="ctr"/>
            <a:r>
              <a:rPr lang="fi-FI" sz="1600" b="1" dirty="0" err="1"/>
              <a:t>Reactions</a:t>
            </a:r>
            <a:endParaRPr lang="en-US" sz="1600" b="1" dirty="0"/>
          </a:p>
        </p:txBody>
      </p:sp>
      <p:sp>
        <p:nvSpPr>
          <p:cNvPr id="20" name="TextBox 19">
            <a:extLst>
              <a:ext uri="{FF2B5EF4-FFF2-40B4-BE49-F238E27FC236}">
                <a16:creationId xmlns="" xmlns:a16="http://schemas.microsoft.com/office/drawing/2014/main" id="{E5F52350-7EF0-1B44-BBE1-BDE0AB6F2052}"/>
              </a:ext>
            </a:extLst>
          </p:cNvPr>
          <p:cNvSpPr txBox="1">
            <a:spLocks noChangeArrowheads="1"/>
          </p:cNvSpPr>
          <p:nvPr/>
        </p:nvSpPr>
        <p:spPr bwMode="auto">
          <a:xfrm>
            <a:off x="3563745" y="3638314"/>
            <a:ext cx="795411" cy="369332"/>
          </a:xfrm>
          <a:prstGeom prst="rect">
            <a:avLst/>
          </a:prstGeom>
          <a:solidFill>
            <a:srgbClr val="FFFF99"/>
          </a:solidFill>
          <a:ln w="9525">
            <a:solidFill>
              <a:schemeClr val="tx1"/>
            </a:solidFill>
            <a:miter lim="800000"/>
            <a:headEnd/>
            <a:tailEnd/>
          </a:ln>
        </p:spPr>
        <p:txBody>
          <a:bodyPr wrap="none">
            <a:spAutoFit/>
          </a:bodyPr>
          <a:lstStyle/>
          <a:p>
            <a:r>
              <a:rPr lang="fi-FI" b="1"/>
              <a:t>MARA</a:t>
            </a:r>
            <a:endParaRPr lang="en-US" b="1"/>
          </a:p>
        </p:txBody>
      </p:sp>
      <p:sp>
        <p:nvSpPr>
          <p:cNvPr id="21" name="TextBox 27">
            <a:extLst>
              <a:ext uri="{FF2B5EF4-FFF2-40B4-BE49-F238E27FC236}">
                <a16:creationId xmlns="" xmlns:a16="http://schemas.microsoft.com/office/drawing/2014/main" id="{C5861E4F-2E4D-304E-9822-DA2BA488D445}"/>
              </a:ext>
            </a:extLst>
          </p:cNvPr>
          <p:cNvSpPr txBox="1">
            <a:spLocks noChangeArrowheads="1"/>
          </p:cNvSpPr>
          <p:nvPr/>
        </p:nvSpPr>
        <p:spPr bwMode="auto">
          <a:xfrm>
            <a:off x="3239855" y="5294077"/>
            <a:ext cx="1476164" cy="338554"/>
          </a:xfrm>
          <a:prstGeom prst="rect">
            <a:avLst/>
          </a:prstGeom>
          <a:solidFill>
            <a:srgbClr val="CCFF99"/>
          </a:solidFill>
          <a:ln w="9525">
            <a:solidFill>
              <a:schemeClr val="tx1"/>
            </a:solidFill>
            <a:miter lim="800000"/>
            <a:headEnd/>
            <a:tailEnd/>
          </a:ln>
        </p:spPr>
        <p:txBody>
          <a:bodyPr wrap="square">
            <a:spAutoFit/>
          </a:bodyPr>
          <a:lstStyle/>
          <a:p>
            <a:r>
              <a:rPr lang="fi-FI" sz="1600" b="1"/>
              <a:t>K=30 MeV</a:t>
            </a:r>
            <a:endParaRPr lang="en-US" sz="1600" b="1"/>
          </a:p>
        </p:txBody>
      </p:sp>
      <p:sp>
        <p:nvSpPr>
          <p:cNvPr id="22" name="TextBox 12">
            <a:extLst>
              <a:ext uri="{FF2B5EF4-FFF2-40B4-BE49-F238E27FC236}">
                <a16:creationId xmlns="" xmlns:a16="http://schemas.microsoft.com/office/drawing/2014/main" id="{4F210FDF-44D1-6947-9182-2825D66B1D9D}"/>
              </a:ext>
            </a:extLst>
          </p:cNvPr>
          <p:cNvSpPr txBox="1">
            <a:spLocks noChangeArrowheads="1"/>
          </p:cNvSpPr>
          <p:nvPr/>
        </p:nvSpPr>
        <p:spPr bwMode="auto">
          <a:xfrm>
            <a:off x="2627119" y="5694647"/>
            <a:ext cx="779957" cy="307777"/>
          </a:xfrm>
          <a:prstGeom prst="rect">
            <a:avLst/>
          </a:prstGeom>
          <a:solidFill>
            <a:srgbClr val="0070C0"/>
          </a:solidFill>
          <a:ln w="9525">
            <a:solidFill>
              <a:schemeClr val="tx1"/>
            </a:solidFill>
            <a:miter lim="800000"/>
            <a:headEnd/>
            <a:tailEnd/>
          </a:ln>
        </p:spPr>
        <p:txBody>
          <a:bodyPr wrap="none">
            <a:spAutoFit/>
          </a:bodyPr>
          <a:lstStyle/>
          <a:p>
            <a:r>
              <a:rPr lang="fi-FI" sz="1400" b="1" dirty="0" err="1">
                <a:solidFill>
                  <a:schemeClr val="bg1"/>
                </a:solidFill>
              </a:rPr>
              <a:t>Medical</a:t>
            </a:r>
            <a:endParaRPr lang="fi-FI" sz="1400" b="1" dirty="0">
              <a:solidFill>
                <a:schemeClr val="bg1"/>
              </a:solidFill>
            </a:endParaRPr>
          </a:p>
        </p:txBody>
      </p:sp>
      <p:sp>
        <p:nvSpPr>
          <p:cNvPr id="23" name="TextBox 22">
            <a:extLst>
              <a:ext uri="{FF2B5EF4-FFF2-40B4-BE49-F238E27FC236}">
                <a16:creationId xmlns="" xmlns:a16="http://schemas.microsoft.com/office/drawing/2014/main" id="{22BAB229-B95A-0546-9549-11E83EEC16AE}"/>
              </a:ext>
            </a:extLst>
          </p:cNvPr>
          <p:cNvSpPr txBox="1"/>
          <p:nvPr/>
        </p:nvSpPr>
        <p:spPr>
          <a:xfrm>
            <a:off x="610996" y="2210965"/>
            <a:ext cx="1978649" cy="646331"/>
          </a:xfrm>
          <a:prstGeom prst="rect">
            <a:avLst/>
          </a:prstGeom>
          <a:solidFill>
            <a:srgbClr val="0070C0"/>
          </a:solidFill>
        </p:spPr>
        <p:txBody>
          <a:bodyPr wrap="square" rtlCol="0">
            <a:spAutoFit/>
          </a:bodyPr>
          <a:lstStyle/>
          <a:p>
            <a:r>
              <a:rPr lang="fi-FI" b="1" dirty="0">
                <a:solidFill>
                  <a:schemeClr val="bg1"/>
                </a:solidFill>
              </a:rPr>
              <a:t>Commercial </a:t>
            </a:r>
            <a:r>
              <a:rPr lang="fi-FI" b="1" dirty="0" err="1">
                <a:solidFill>
                  <a:schemeClr val="bg1"/>
                </a:solidFill>
              </a:rPr>
              <a:t>applications</a:t>
            </a:r>
            <a:endParaRPr lang="en-US" b="1" dirty="0">
              <a:solidFill>
                <a:schemeClr val="bg1"/>
              </a:solidFill>
            </a:endParaRPr>
          </a:p>
        </p:txBody>
      </p:sp>
      <p:sp>
        <p:nvSpPr>
          <p:cNvPr id="24" name="TextBox 23">
            <a:extLst>
              <a:ext uri="{FF2B5EF4-FFF2-40B4-BE49-F238E27FC236}">
                <a16:creationId xmlns="" xmlns:a16="http://schemas.microsoft.com/office/drawing/2014/main" id="{2C6E3DE5-9918-CA4B-8AF4-0971C646D1EE}"/>
              </a:ext>
            </a:extLst>
          </p:cNvPr>
          <p:cNvSpPr txBox="1"/>
          <p:nvPr/>
        </p:nvSpPr>
        <p:spPr>
          <a:xfrm>
            <a:off x="6920958" y="6149268"/>
            <a:ext cx="2139496" cy="276999"/>
          </a:xfrm>
          <a:prstGeom prst="rect">
            <a:avLst/>
          </a:prstGeom>
          <a:solidFill>
            <a:srgbClr val="B7C8FF"/>
          </a:solidFill>
        </p:spPr>
        <p:txBody>
          <a:bodyPr wrap="none" rtlCol="0">
            <a:spAutoFit/>
          </a:bodyPr>
          <a:lstStyle/>
          <a:p>
            <a:r>
              <a:rPr lang="en-US" sz="1200" dirty="0">
                <a:solidFill>
                  <a:schemeClr val="tx2"/>
                </a:solidFill>
                <a:latin typeface="Arial Rounded MT Bold" pitchFamily="34" charset="0"/>
              </a:rPr>
              <a:t>*</a:t>
            </a:r>
            <a:r>
              <a:rPr lang="en-US" sz="1200" dirty="0" err="1">
                <a:solidFill>
                  <a:schemeClr val="tx2"/>
                </a:solidFill>
                <a:latin typeface="Arial Rounded MT Bold" pitchFamily="34" charset="0"/>
              </a:rPr>
              <a:t>RADiation</a:t>
            </a:r>
            <a:r>
              <a:rPr lang="en-US" sz="1200" dirty="0">
                <a:solidFill>
                  <a:schemeClr val="tx2"/>
                </a:solidFill>
                <a:latin typeface="Arial Rounded MT Bold" pitchFamily="34" charset="0"/>
              </a:rPr>
              <a:t> Effects Facility</a:t>
            </a:r>
            <a:endParaRPr lang="en-US" sz="1200" dirty="0"/>
          </a:p>
        </p:txBody>
      </p:sp>
    </p:spTree>
    <p:extLst>
      <p:ext uri="{BB962C8B-B14F-4D97-AF65-F5344CB8AC3E}">
        <p14:creationId xmlns="" xmlns:p14="http://schemas.microsoft.com/office/powerpoint/2010/main" val="2970859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9F0662D-699A-9542-AF2E-09E586752180}"/>
              </a:ext>
            </a:extLst>
          </p:cNvPr>
          <p:cNvSpPr>
            <a:spLocks noGrp="1"/>
          </p:cNvSpPr>
          <p:nvPr>
            <p:ph type="ftr" sz="quarter" idx="11"/>
          </p:nvPr>
        </p:nvSpPr>
        <p:spPr>
          <a:xfrm>
            <a:off x="5353501" y="6592626"/>
            <a:ext cx="2147658" cy="18098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2957"/>
                </a:solidFill>
                <a:effectLst/>
                <a:uLnTx/>
                <a:uFillTx/>
                <a:latin typeface="Helvetica" pitchFamily="34" charset="0"/>
                <a:ea typeface="+mn-ea"/>
                <a:cs typeface="Helvetica" pitchFamily="34" charset="0"/>
              </a:rPr>
              <a:t>JYU. </a:t>
            </a:r>
            <a:r>
              <a:rPr kumimoji="0" lang="fi-FI" sz="900" b="1" i="0" u="none" strike="noStrike" kern="1200" cap="none" spc="0" normalizeH="0" baseline="0" noProof="0" dirty="0" err="1">
                <a:ln>
                  <a:noFill/>
                </a:ln>
                <a:solidFill>
                  <a:prstClr val="white"/>
                </a:solidFill>
                <a:effectLst/>
                <a:uLnTx/>
                <a:uFillTx/>
                <a:latin typeface="Helvetica" pitchFamily="34" charset="0"/>
                <a:ea typeface="+mn-ea"/>
                <a:cs typeface="Helvetica" pitchFamily="34" charset="0"/>
              </a:rPr>
              <a:t>Since</a:t>
            </a:r>
            <a:r>
              <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 1863.</a:t>
            </a:r>
          </a:p>
        </p:txBody>
      </p:sp>
      <p:sp>
        <p:nvSpPr>
          <p:cNvPr id="3" name="Slide Number Placeholder 2">
            <a:extLst>
              <a:ext uri="{FF2B5EF4-FFF2-40B4-BE49-F238E27FC236}">
                <a16:creationId xmlns="" xmlns:a16="http://schemas.microsoft.com/office/drawing/2014/main" id="{8521185B-0759-FA4A-B3EB-2E81B106F74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6" name="Date Placeholder 5">
            <a:extLst>
              <a:ext uri="{FF2B5EF4-FFF2-40B4-BE49-F238E27FC236}">
                <a16:creationId xmlns="" xmlns:a16="http://schemas.microsoft.com/office/drawing/2014/main" id="{34D7F9FE-5844-FC4E-8B85-F6286E406D35}"/>
              </a:ext>
            </a:extLst>
          </p:cNvPr>
          <p:cNvSpPr>
            <a:spLocks noGrp="1"/>
          </p:cNvSpPr>
          <p:nvPr>
            <p:ph type="dt" sz="half"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1A8D66E-D4C1-438C-8B85-C19A0838289F}"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457200" rtl="0" eaLnBrk="1" fontAlgn="auto" latinLnBrk="0" hangingPunct="1">
                <a:lnSpc>
                  <a:spcPct val="100000"/>
                </a:lnSpc>
                <a:spcBef>
                  <a:spcPts val="0"/>
                </a:spcBef>
                <a:spcAft>
                  <a:spcPts val="0"/>
                </a:spcAft>
                <a:buClrTx/>
                <a:buSzTx/>
                <a:buFontTx/>
                <a:buNone/>
                <a:tabLst/>
                <a:defRPr/>
              </a:pPr>
              <a:t>3.7.2018</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7" name="Title 1">
            <a:extLst>
              <a:ext uri="{FF2B5EF4-FFF2-40B4-BE49-F238E27FC236}">
                <a16:creationId xmlns="" xmlns:a16="http://schemas.microsoft.com/office/drawing/2014/main" id="{55388F59-7C41-4141-82CC-4F32CA8D41B3}"/>
              </a:ext>
            </a:extLst>
          </p:cNvPr>
          <p:cNvSpPr>
            <a:spLocks noGrp="1"/>
          </p:cNvSpPr>
          <p:nvPr>
            <p:ph type="title"/>
          </p:nvPr>
        </p:nvSpPr>
        <p:spPr>
          <a:xfrm>
            <a:off x="457200" y="0"/>
            <a:ext cx="7368419" cy="1019912"/>
          </a:xfrm>
        </p:spPr>
        <p:txBody>
          <a:bodyPr>
            <a:normAutofit fontScale="90000"/>
          </a:bodyPr>
          <a:lstStyle/>
          <a:p>
            <a:r>
              <a:rPr lang="fi-FI" dirty="0" err="1"/>
              <a:t>Recent</a:t>
            </a:r>
            <a:r>
              <a:rPr lang="fi-FI" dirty="0"/>
              <a:t> </a:t>
            </a:r>
            <a:r>
              <a:rPr lang="fi-FI" dirty="0" err="1"/>
              <a:t>commissioning</a:t>
            </a:r>
            <a:r>
              <a:rPr lang="fi-FI" dirty="0"/>
              <a:t> of MARA</a:t>
            </a:r>
          </a:p>
        </p:txBody>
      </p:sp>
      <p:sp>
        <p:nvSpPr>
          <p:cNvPr id="8" name="TextBox 7"/>
          <p:cNvSpPr txBox="1"/>
          <p:nvPr/>
        </p:nvSpPr>
        <p:spPr>
          <a:xfrm>
            <a:off x="745651" y="1003065"/>
            <a:ext cx="3097323" cy="523220"/>
          </a:xfrm>
          <a:prstGeom prst="rect">
            <a:avLst/>
          </a:prstGeom>
          <a:noFill/>
        </p:spPr>
        <p:txBody>
          <a:bodyPr wrap="none" rtlCol="0">
            <a:spAutoFit/>
          </a:bodyPr>
          <a:lstStyle/>
          <a:p>
            <a:r>
              <a:rPr lang="fi-FI" sz="1400" dirty="0" err="1" smtClean="0"/>
              <a:t>Mass/charge</a:t>
            </a:r>
            <a:r>
              <a:rPr lang="fi-FI" sz="1400" dirty="0" smtClean="0"/>
              <a:t> </a:t>
            </a:r>
            <a:r>
              <a:rPr lang="fi-FI" sz="1400" dirty="0" err="1" smtClean="0"/>
              <a:t>ratio</a:t>
            </a:r>
            <a:r>
              <a:rPr lang="fi-FI" sz="1400" dirty="0" smtClean="0"/>
              <a:t> of </a:t>
            </a:r>
            <a:r>
              <a:rPr lang="fi-FI" sz="1400" dirty="0" err="1" smtClean="0"/>
              <a:t>fusion</a:t>
            </a:r>
            <a:r>
              <a:rPr lang="fi-FI" sz="1400" dirty="0" smtClean="0"/>
              <a:t> products</a:t>
            </a:r>
          </a:p>
          <a:p>
            <a:r>
              <a:rPr lang="fi-FI" sz="1400" dirty="0" err="1" smtClean="0"/>
              <a:t>eg</a:t>
            </a:r>
            <a:r>
              <a:rPr lang="fi-FI" sz="1400" dirty="0" smtClean="0"/>
              <a:t>. </a:t>
            </a:r>
            <a:r>
              <a:rPr lang="fi-FI" sz="1400" baseline="30000" dirty="0" smtClean="0"/>
              <a:t>58</a:t>
            </a:r>
            <a:r>
              <a:rPr lang="fi-FI" sz="1400" dirty="0" smtClean="0"/>
              <a:t>Ni + </a:t>
            </a:r>
            <a:r>
              <a:rPr lang="fi-FI" sz="1400" baseline="30000" dirty="0" smtClean="0"/>
              <a:t>106</a:t>
            </a:r>
            <a:r>
              <a:rPr lang="fi-FI" sz="1400" dirty="0" smtClean="0"/>
              <a:t>Cd </a:t>
            </a:r>
            <a:r>
              <a:rPr lang="fi-FI" sz="1400" dirty="0" smtClean="0">
                <a:latin typeface="Cambria" panose="02040503050406030204" pitchFamily="18" charset="0"/>
              </a:rPr>
              <a:t>→</a:t>
            </a:r>
            <a:r>
              <a:rPr lang="fi-FI" sz="1400" dirty="0" smtClean="0">
                <a:latin typeface="Calibri"/>
              </a:rPr>
              <a:t> </a:t>
            </a:r>
            <a:r>
              <a:rPr lang="fi-FI" sz="1400" baseline="30000" dirty="0" smtClean="0">
                <a:latin typeface="Calibri"/>
              </a:rPr>
              <a:t>164</a:t>
            </a:r>
            <a:r>
              <a:rPr lang="fi-FI" sz="1400" dirty="0" smtClean="0">
                <a:latin typeface="Calibri"/>
              </a:rPr>
              <a:t>Os</a:t>
            </a:r>
            <a:endParaRPr lang="fi-FI" sz="1400" dirty="0"/>
          </a:p>
        </p:txBody>
      </p:sp>
      <p:pic>
        <p:nvPicPr>
          <p:cNvPr id="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581875" y="1711856"/>
            <a:ext cx="4489470" cy="24106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55082" y="1817270"/>
            <a:ext cx="4503156" cy="307777"/>
          </a:xfrm>
          <a:prstGeom prst="rect">
            <a:avLst/>
          </a:prstGeom>
          <a:noFill/>
        </p:spPr>
        <p:txBody>
          <a:bodyPr wrap="none" rtlCol="0">
            <a:spAutoFit/>
          </a:bodyPr>
          <a:lstStyle/>
          <a:p>
            <a:r>
              <a:rPr lang="fi-FI" sz="1400" dirty="0" err="1" smtClean="0">
                <a:solidFill>
                  <a:srgbClr val="0000FF"/>
                </a:solidFill>
              </a:rPr>
              <a:t>Recoil-correlated</a:t>
            </a:r>
            <a:r>
              <a:rPr lang="fi-FI" sz="1400" dirty="0" smtClean="0">
                <a:solidFill>
                  <a:srgbClr val="0000FF"/>
                </a:solidFill>
              </a:rPr>
              <a:t> </a:t>
            </a:r>
            <a:r>
              <a:rPr lang="el-GR" sz="1400" dirty="0" smtClean="0">
                <a:solidFill>
                  <a:srgbClr val="0000FF"/>
                </a:solidFill>
                <a:latin typeface="Cambria" panose="02040503050406030204" pitchFamily="18" charset="0"/>
              </a:rPr>
              <a:t>α</a:t>
            </a:r>
            <a:r>
              <a:rPr lang="fi-FI" sz="1400" dirty="0" err="1" smtClean="0">
                <a:solidFill>
                  <a:srgbClr val="0000FF"/>
                </a:solidFill>
              </a:rPr>
              <a:t>-energy</a:t>
            </a:r>
            <a:r>
              <a:rPr lang="fi-FI" sz="1400" dirty="0" smtClean="0">
                <a:solidFill>
                  <a:srgbClr val="0000FF"/>
                </a:solidFill>
              </a:rPr>
              <a:t> </a:t>
            </a:r>
            <a:r>
              <a:rPr lang="fi-FI" sz="1400" dirty="0" err="1" smtClean="0">
                <a:solidFill>
                  <a:srgbClr val="0000FF"/>
                </a:solidFill>
              </a:rPr>
              <a:t>spectrum</a:t>
            </a:r>
            <a:r>
              <a:rPr lang="fi-FI" sz="1400" dirty="0" smtClean="0">
                <a:solidFill>
                  <a:srgbClr val="0000FF"/>
                </a:solidFill>
              </a:rPr>
              <a:t> vs. m/q </a:t>
            </a:r>
            <a:r>
              <a:rPr lang="fi-FI" sz="1400" dirty="0" err="1" smtClean="0">
                <a:solidFill>
                  <a:srgbClr val="0000FF"/>
                </a:solidFill>
              </a:rPr>
              <a:t>spectrum</a:t>
            </a:r>
            <a:endParaRPr lang="fi-FI" sz="1400" dirty="0">
              <a:solidFill>
                <a:srgbClr val="0000FF"/>
              </a:solidFill>
            </a:endParaRPr>
          </a:p>
        </p:txBody>
      </p:sp>
      <p:pic>
        <p:nvPicPr>
          <p:cNvPr id="1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5540987" y="1502465"/>
            <a:ext cx="3339963" cy="3061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540987" y="4559283"/>
            <a:ext cx="3452888" cy="523220"/>
          </a:xfrm>
          <a:prstGeom prst="rect">
            <a:avLst/>
          </a:prstGeom>
          <a:noFill/>
        </p:spPr>
        <p:txBody>
          <a:bodyPr wrap="square" rtlCol="0">
            <a:spAutoFit/>
          </a:bodyPr>
          <a:lstStyle/>
          <a:p>
            <a:r>
              <a:rPr lang="fi-FI" sz="1400" dirty="0" err="1" smtClean="0">
                <a:solidFill>
                  <a:srgbClr val="0000FF"/>
                </a:solidFill>
              </a:rPr>
              <a:t>Isomeric</a:t>
            </a:r>
            <a:r>
              <a:rPr lang="fi-FI" sz="1400" dirty="0" smtClean="0">
                <a:solidFill>
                  <a:srgbClr val="0000FF"/>
                </a:solidFill>
              </a:rPr>
              <a:t> </a:t>
            </a:r>
            <a:r>
              <a:rPr lang="el-GR" sz="1400" dirty="0" smtClean="0">
                <a:solidFill>
                  <a:srgbClr val="0000FF"/>
                </a:solidFill>
                <a:latin typeface="Cambria" panose="02040503050406030204" pitchFamily="18" charset="0"/>
              </a:rPr>
              <a:t>γ</a:t>
            </a:r>
            <a:r>
              <a:rPr lang="fi-FI" sz="1400" dirty="0" smtClean="0">
                <a:solidFill>
                  <a:srgbClr val="0000FF"/>
                </a:solidFill>
              </a:rPr>
              <a:t>-</a:t>
            </a:r>
            <a:r>
              <a:rPr lang="fi-FI" sz="1400" dirty="0" err="1" smtClean="0">
                <a:solidFill>
                  <a:srgbClr val="0000FF"/>
                </a:solidFill>
              </a:rPr>
              <a:t>decay</a:t>
            </a:r>
            <a:r>
              <a:rPr lang="fi-FI" sz="1400" dirty="0" smtClean="0">
                <a:solidFill>
                  <a:srgbClr val="0000FF"/>
                </a:solidFill>
              </a:rPr>
              <a:t> </a:t>
            </a:r>
            <a:r>
              <a:rPr lang="fi-FI" sz="1400" dirty="0" err="1" smtClean="0">
                <a:solidFill>
                  <a:srgbClr val="0000FF"/>
                </a:solidFill>
              </a:rPr>
              <a:t>tagging</a:t>
            </a:r>
            <a:r>
              <a:rPr lang="fi-FI" sz="1400" dirty="0" smtClean="0">
                <a:solidFill>
                  <a:srgbClr val="0000FF"/>
                </a:solidFill>
              </a:rPr>
              <a:t> </a:t>
            </a:r>
            <a:r>
              <a:rPr lang="fi-FI" sz="1400" dirty="0" err="1" smtClean="0">
                <a:solidFill>
                  <a:srgbClr val="0000FF"/>
                </a:solidFill>
              </a:rPr>
              <a:t>can</a:t>
            </a:r>
            <a:r>
              <a:rPr lang="fi-FI" sz="1400" dirty="0" smtClean="0">
                <a:solidFill>
                  <a:srgbClr val="0000FF"/>
                </a:solidFill>
              </a:rPr>
              <a:t> </a:t>
            </a:r>
            <a:r>
              <a:rPr lang="fi-FI" sz="1400" dirty="0" err="1" smtClean="0">
                <a:solidFill>
                  <a:srgbClr val="0000FF"/>
                </a:solidFill>
              </a:rPr>
              <a:t>be</a:t>
            </a:r>
            <a:r>
              <a:rPr lang="fi-FI" sz="1400" dirty="0" smtClean="0">
                <a:solidFill>
                  <a:srgbClr val="0000FF"/>
                </a:solidFill>
              </a:rPr>
              <a:t> </a:t>
            </a:r>
            <a:r>
              <a:rPr lang="fi-FI" sz="1400" dirty="0" err="1" smtClean="0">
                <a:solidFill>
                  <a:srgbClr val="0000FF"/>
                </a:solidFill>
              </a:rPr>
              <a:t>enhanced</a:t>
            </a:r>
            <a:r>
              <a:rPr lang="fi-FI" sz="1400" dirty="0" smtClean="0">
                <a:solidFill>
                  <a:srgbClr val="0000FF"/>
                </a:solidFill>
              </a:rPr>
              <a:t> </a:t>
            </a:r>
            <a:r>
              <a:rPr lang="fi-FI" sz="1400" dirty="0" err="1" smtClean="0">
                <a:solidFill>
                  <a:srgbClr val="0000FF"/>
                </a:solidFill>
              </a:rPr>
              <a:t>by</a:t>
            </a:r>
            <a:r>
              <a:rPr lang="fi-FI" sz="1400" dirty="0">
                <a:solidFill>
                  <a:srgbClr val="0000FF"/>
                </a:solidFill>
              </a:rPr>
              <a:t> </a:t>
            </a:r>
            <a:r>
              <a:rPr lang="fi-FI" sz="1400" dirty="0" smtClean="0">
                <a:solidFill>
                  <a:srgbClr val="0000FF"/>
                </a:solidFill>
              </a:rPr>
              <a:t>the </a:t>
            </a:r>
            <a:r>
              <a:rPr lang="fi-FI" sz="1400" dirty="0" err="1" smtClean="0">
                <a:solidFill>
                  <a:srgbClr val="0000FF"/>
                </a:solidFill>
              </a:rPr>
              <a:t>mass</a:t>
            </a:r>
            <a:r>
              <a:rPr lang="fi-FI" sz="1400" dirty="0" smtClean="0">
                <a:solidFill>
                  <a:srgbClr val="0000FF"/>
                </a:solidFill>
              </a:rPr>
              <a:t> </a:t>
            </a:r>
            <a:r>
              <a:rPr lang="fi-FI" sz="1400" dirty="0" err="1" smtClean="0">
                <a:solidFill>
                  <a:srgbClr val="0000FF"/>
                </a:solidFill>
              </a:rPr>
              <a:t>resolving</a:t>
            </a:r>
            <a:r>
              <a:rPr lang="fi-FI" sz="1400" dirty="0" smtClean="0">
                <a:solidFill>
                  <a:srgbClr val="0000FF"/>
                </a:solidFill>
              </a:rPr>
              <a:t> </a:t>
            </a:r>
            <a:r>
              <a:rPr lang="fi-FI" sz="1400" dirty="0" err="1" smtClean="0">
                <a:solidFill>
                  <a:srgbClr val="0000FF"/>
                </a:solidFill>
              </a:rPr>
              <a:t>power</a:t>
            </a:r>
            <a:endParaRPr lang="fi-FI" sz="1400" dirty="0">
              <a:solidFill>
                <a:srgbClr val="0000FF"/>
              </a:solidFill>
            </a:endParaRPr>
          </a:p>
        </p:txBody>
      </p:sp>
      <p:sp>
        <p:nvSpPr>
          <p:cNvPr id="14" name="TextBox 13"/>
          <p:cNvSpPr txBox="1"/>
          <p:nvPr/>
        </p:nvSpPr>
        <p:spPr>
          <a:xfrm>
            <a:off x="6109517" y="5254607"/>
            <a:ext cx="2337499" cy="954107"/>
          </a:xfrm>
          <a:prstGeom prst="rect">
            <a:avLst/>
          </a:prstGeom>
          <a:noFill/>
          <a:ln>
            <a:solidFill>
              <a:srgbClr val="FF0000"/>
            </a:solidFill>
          </a:ln>
        </p:spPr>
        <p:txBody>
          <a:bodyPr wrap="none" rtlCol="0">
            <a:spAutoFit/>
          </a:bodyPr>
          <a:lstStyle/>
          <a:p>
            <a:r>
              <a:rPr lang="fi-FI" sz="1400" baseline="30000" dirty="0" smtClean="0">
                <a:solidFill>
                  <a:srgbClr val="FF0000"/>
                </a:solidFill>
              </a:rPr>
              <a:t>169</a:t>
            </a:r>
            <a:r>
              <a:rPr lang="fi-FI" sz="1400" dirty="0" smtClean="0">
                <a:solidFill>
                  <a:srgbClr val="FF0000"/>
                </a:solidFill>
              </a:rPr>
              <a:t>Au – new </a:t>
            </a:r>
            <a:r>
              <a:rPr lang="fi-FI" sz="1400" dirty="0" err="1" smtClean="0">
                <a:solidFill>
                  <a:srgbClr val="FF0000"/>
                </a:solidFill>
              </a:rPr>
              <a:t>isotope</a:t>
            </a:r>
            <a:endParaRPr lang="fi-FI" sz="1400" dirty="0" smtClean="0">
              <a:solidFill>
                <a:srgbClr val="FF0000"/>
              </a:solidFill>
            </a:endParaRPr>
          </a:p>
          <a:p>
            <a:r>
              <a:rPr lang="fi-FI" sz="1400" baseline="30000" dirty="0" smtClean="0">
                <a:solidFill>
                  <a:srgbClr val="FF0000"/>
                </a:solidFill>
              </a:rPr>
              <a:t>165</a:t>
            </a:r>
            <a:r>
              <a:rPr lang="fi-FI" sz="1400" dirty="0" smtClean="0">
                <a:solidFill>
                  <a:srgbClr val="FF0000"/>
                </a:solidFill>
              </a:rPr>
              <a:t>Ir – </a:t>
            </a:r>
            <a:r>
              <a:rPr lang="fi-FI" sz="1400" dirty="0" err="1" smtClean="0">
                <a:solidFill>
                  <a:srgbClr val="FF0000"/>
                </a:solidFill>
              </a:rPr>
              <a:t>gs</a:t>
            </a:r>
            <a:r>
              <a:rPr lang="fi-FI" sz="1400" dirty="0" smtClean="0">
                <a:solidFill>
                  <a:srgbClr val="FF0000"/>
                </a:solidFill>
              </a:rPr>
              <a:t> proton </a:t>
            </a:r>
            <a:r>
              <a:rPr lang="fi-FI" sz="1400" dirty="0" err="1" smtClean="0">
                <a:solidFill>
                  <a:srgbClr val="FF0000"/>
                </a:solidFill>
              </a:rPr>
              <a:t>decay</a:t>
            </a:r>
            <a:r>
              <a:rPr lang="fi-FI" sz="1400" dirty="0" smtClean="0">
                <a:solidFill>
                  <a:srgbClr val="FF0000"/>
                </a:solidFill>
              </a:rPr>
              <a:t> </a:t>
            </a:r>
            <a:r>
              <a:rPr lang="fi-FI" sz="1400" dirty="0" err="1" smtClean="0">
                <a:solidFill>
                  <a:srgbClr val="FF0000"/>
                </a:solidFill>
              </a:rPr>
              <a:t>seen</a:t>
            </a:r>
            <a:endParaRPr lang="fi-FI" sz="1400" dirty="0" smtClean="0">
              <a:solidFill>
                <a:srgbClr val="FF0000"/>
              </a:solidFill>
            </a:endParaRPr>
          </a:p>
          <a:p>
            <a:r>
              <a:rPr lang="fi-FI" sz="1400" baseline="30000" dirty="0" smtClean="0">
                <a:solidFill>
                  <a:srgbClr val="FF0000"/>
                </a:solidFill>
              </a:rPr>
              <a:t>170</a:t>
            </a:r>
            <a:r>
              <a:rPr lang="fi-FI" sz="1400" dirty="0" smtClean="0">
                <a:solidFill>
                  <a:srgbClr val="FF0000"/>
                </a:solidFill>
              </a:rPr>
              <a:t>Hg – new alpha </a:t>
            </a:r>
            <a:r>
              <a:rPr lang="fi-FI" sz="1400" dirty="0" err="1" smtClean="0">
                <a:solidFill>
                  <a:srgbClr val="FF0000"/>
                </a:solidFill>
              </a:rPr>
              <a:t>emitter</a:t>
            </a:r>
            <a:endParaRPr lang="fi-FI" sz="1400" dirty="0" smtClean="0">
              <a:solidFill>
                <a:srgbClr val="FF0000"/>
              </a:solidFill>
            </a:endParaRPr>
          </a:p>
          <a:p>
            <a:r>
              <a:rPr lang="fi-FI" sz="1400" baseline="30000" dirty="0" smtClean="0">
                <a:solidFill>
                  <a:srgbClr val="FF0000"/>
                </a:solidFill>
              </a:rPr>
              <a:t>165</a:t>
            </a:r>
            <a:r>
              <a:rPr lang="fi-FI" sz="1400" dirty="0" smtClean="0">
                <a:solidFill>
                  <a:srgbClr val="FF0000"/>
                </a:solidFill>
              </a:rPr>
              <a:t>Pt – new alpha </a:t>
            </a:r>
            <a:r>
              <a:rPr lang="fi-FI" sz="1400" dirty="0" err="1" smtClean="0">
                <a:solidFill>
                  <a:srgbClr val="FF0000"/>
                </a:solidFill>
              </a:rPr>
              <a:t>emitter</a:t>
            </a:r>
            <a:endParaRPr lang="fi-FI" sz="1400" dirty="0">
              <a:solidFill>
                <a:srgbClr val="FF0000"/>
              </a:solidFill>
            </a:endParaRPr>
          </a:p>
        </p:txBody>
      </p:sp>
      <p:sp>
        <p:nvSpPr>
          <p:cNvPr id="16" name="TextBox 15"/>
          <p:cNvSpPr txBox="1"/>
          <p:nvPr/>
        </p:nvSpPr>
        <p:spPr>
          <a:xfrm>
            <a:off x="5498602" y="1218046"/>
            <a:ext cx="2389620" cy="307777"/>
          </a:xfrm>
          <a:prstGeom prst="rect">
            <a:avLst/>
          </a:prstGeom>
          <a:solidFill>
            <a:srgbClr val="FFFF00"/>
          </a:solidFill>
        </p:spPr>
        <p:txBody>
          <a:bodyPr wrap="square" rtlCol="0">
            <a:spAutoFit/>
          </a:bodyPr>
          <a:lstStyle/>
          <a:p>
            <a:r>
              <a:rPr lang="fi-FI" sz="1400" dirty="0" smtClean="0"/>
              <a:t>MARA </a:t>
            </a:r>
            <a:r>
              <a:rPr lang="fi-FI" sz="1400" dirty="0" err="1"/>
              <a:t>e</a:t>
            </a:r>
            <a:r>
              <a:rPr lang="fi-FI" sz="1400" dirty="0" err="1" smtClean="0"/>
              <a:t>fficiency</a:t>
            </a:r>
            <a:r>
              <a:rPr lang="fi-FI" sz="1400" dirty="0" smtClean="0"/>
              <a:t> 50(10)%</a:t>
            </a:r>
          </a:p>
        </p:txBody>
      </p:sp>
      <p:pic>
        <p:nvPicPr>
          <p:cNvPr id="17"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a:stretch/>
        </p:blipFill>
        <p:spPr bwMode="auto">
          <a:xfrm>
            <a:off x="610124" y="4122547"/>
            <a:ext cx="3121065" cy="24140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969293" y="4806925"/>
            <a:ext cx="2598987" cy="523220"/>
          </a:xfrm>
          <a:prstGeom prst="rect">
            <a:avLst/>
          </a:prstGeom>
          <a:solidFill>
            <a:schemeClr val="bg1"/>
          </a:solidFill>
        </p:spPr>
        <p:txBody>
          <a:bodyPr wrap="square" rtlCol="0">
            <a:spAutoFit/>
          </a:bodyPr>
          <a:lstStyle/>
          <a:p>
            <a:r>
              <a:rPr lang="fi-FI" sz="1400" dirty="0" smtClean="0">
                <a:solidFill>
                  <a:srgbClr val="0000FF"/>
                </a:solidFill>
              </a:rPr>
              <a:t>m/q </a:t>
            </a:r>
            <a:r>
              <a:rPr lang="fi-FI" sz="1400" dirty="0" err="1" smtClean="0">
                <a:solidFill>
                  <a:srgbClr val="0000FF"/>
                </a:solidFill>
              </a:rPr>
              <a:t>spectra</a:t>
            </a:r>
            <a:r>
              <a:rPr lang="fi-FI" sz="1400" dirty="0" smtClean="0">
                <a:solidFill>
                  <a:srgbClr val="0000FF"/>
                </a:solidFill>
              </a:rPr>
              <a:t> </a:t>
            </a:r>
            <a:r>
              <a:rPr lang="fi-FI" sz="1400" dirty="0" err="1" smtClean="0">
                <a:solidFill>
                  <a:srgbClr val="0000FF"/>
                </a:solidFill>
              </a:rPr>
              <a:t>correlated</a:t>
            </a:r>
            <a:r>
              <a:rPr lang="fi-FI" sz="1400" dirty="0" smtClean="0">
                <a:solidFill>
                  <a:srgbClr val="0000FF"/>
                </a:solidFill>
              </a:rPr>
              <a:t> with</a:t>
            </a:r>
          </a:p>
          <a:p>
            <a:r>
              <a:rPr lang="fi-FI" sz="1400" dirty="0" err="1" smtClean="0">
                <a:solidFill>
                  <a:srgbClr val="0000FF"/>
                </a:solidFill>
              </a:rPr>
              <a:t>different</a:t>
            </a:r>
            <a:r>
              <a:rPr lang="fi-FI" sz="1400" dirty="0" smtClean="0">
                <a:solidFill>
                  <a:srgbClr val="0000FF"/>
                </a:solidFill>
              </a:rPr>
              <a:t> </a:t>
            </a:r>
            <a:r>
              <a:rPr lang="el-GR" sz="1400" dirty="0" smtClean="0">
                <a:solidFill>
                  <a:srgbClr val="0000FF"/>
                </a:solidFill>
              </a:rPr>
              <a:t>α</a:t>
            </a:r>
            <a:r>
              <a:rPr lang="fi-FI" sz="1400" dirty="0" smtClean="0">
                <a:solidFill>
                  <a:srgbClr val="0000FF"/>
                </a:solidFill>
              </a:rPr>
              <a:t> </a:t>
            </a:r>
            <a:r>
              <a:rPr lang="fi-FI" sz="1400" dirty="0" err="1" smtClean="0">
                <a:solidFill>
                  <a:srgbClr val="0000FF"/>
                </a:solidFill>
              </a:rPr>
              <a:t>energies</a:t>
            </a:r>
            <a:endParaRPr lang="fi-FI" sz="1400" dirty="0">
              <a:solidFill>
                <a:srgbClr val="0000FF"/>
              </a:solidFill>
            </a:endParaRPr>
          </a:p>
        </p:txBody>
      </p:sp>
    </p:spTree>
    <p:extLst>
      <p:ext uri="{BB962C8B-B14F-4D97-AF65-F5344CB8AC3E}">
        <p14:creationId xmlns="" xmlns:p14="http://schemas.microsoft.com/office/powerpoint/2010/main" val="3169444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9F0662D-699A-9542-AF2E-09E586752180}"/>
              </a:ext>
            </a:extLst>
          </p:cNvPr>
          <p:cNvSpPr>
            <a:spLocks noGrp="1"/>
          </p:cNvSpPr>
          <p:nvPr>
            <p:ph type="ftr" sz="quarter" idx="11"/>
          </p:nvPr>
        </p:nvSpPr>
        <p:spPr>
          <a:xfrm>
            <a:off x="5353501" y="6592626"/>
            <a:ext cx="2147658" cy="18098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002957"/>
                </a:solidFill>
                <a:effectLst/>
                <a:uLnTx/>
                <a:uFillTx/>
                <a:latin typeface="Helvetica" pitchFamily="34" charset="0"/>
                <a:ea typeface="+mn-ea"/>
                <a:cs typeface="Helvetica" pitchFamily="34" charset="0"/>
              </a:rPr>
              <a:t>JYU. </a:t>
            </a:r>
            <a:r>
              <a:rPr kumimoji="0" lang="fi-FI" sz="900" b="1" i="0" u="none" strike="noStrike" kern="1200" cap="none" spc="0" normalizeH="0" baseline="0" noProof="0" dirty="0" err="1">
                <a:ln>
                  <a:noFill/>
                </a:ln>
                <a:solidFill>
                  <a:prstClr val="white"/>
                </a:solidFill>
                <a:effectLst/>
                <a:uLnTx/>
                <a:uFillTx/>
                <a:latin typeface="Helvetica" pitchFamily="34" charset="0"/>
                <a:ea typeface="+mn-ea"/>
                <a:cs typeface="Helvetica" pitchFamily="34" charset="0"/>
              </a:rPr>
              <a:t>Since</a:t>
            </a:r>
            <a:r>
              <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rPr>
              <a:t> 1863.</a:t>
            </a:r>
          </a:p>
        </p:txBody>
      </p:sp>
      <p:sp>
        <p:nvSpPr>
          <p:cNvPr id="3" name="Slide Number Placeholder 2">
            <a:extLst>
              <a:ext uri="{FF2B5EF4-FFF2-40B4-BE49-F238E27FC236}">
                <a16:creationId xmlns="" xmlns:a16="http://schemas.microsoft.com/office/drawing/2014/main" id="{8521185B-0759-FA4A-B3EB-2E81B106F74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6" name="Date Placeholder 5">
            <a:extLst>
              <a:ext uri="{FF2B5EF4-FFF2-40B4-BE49-F238E27FC236}">
                <a16:creationId xmlns="" xmlns:a16="http://schemas.microsoft.com/office/drawing/2014/main" id="{34D7F9FE-5844-FC4E-8B85-F6286E406D35}"/>
              </a:ext>
            </a:extLst>
          </p:cNvPr>
          <p:cNvSpPr>
            <a:spLocks noGrp="1"/>
          </p:cNvSpPr>
          <p:nvPr>
            <p:ph type="dt" sz="half"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1A8D66E-D4C1-438C-8B85-C19A0838289F}"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457200" rtl="0" eaLnBrk="1" fontAlgn="auto" latinLnBrk="0" hangingPunct="1">
                <a:lnSpc>
                  <a:spcPct val="100000"/>
                </a:lnSpc>
                <a:spcBef>
                  <a:spcPts val="0"/>
                </a:spcBef>
                <a:spcAft>
                  <a:spcPts val="0"/>
                </a:spcAft>
                <a:buClrTx/>
                <a:buSzTx/>
                <a:buFontTx/>
                <a:buNone/>
                <a:tabLst/>
                <a:defRPr/>
              </a:pPr>
              <a:t>3.7.2018</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7" name="Title 1">
            <a:extLst>
              <a:ext uri="{FF2B5EF4-FFF2-40B4-BE49-F238E27FC236}">
                <a16:creationId xmlns="" xmlns:a16="http://schemas.microsoft.com/office/drawing/2014/main" id="{55388F59-7C41-4141-82CC-4F32CA8D41B3}"/>
              </a:ext>
            </a:extLst>
          </p:cNvPr>
          <p:cNvSpPr>
            <a:spLocks noGrp="1"/>
          </p:cNvSpPr>
          <p:nvPr>
            <p:ph type="title"/>
          </p:nvPr>
        </p:nvSpPr>
        <p:spPr>
          <a:xfrm>
            <a:off x="457200" y="0"/>
            <a:ext cx="7368419" cy="1019912"/>
          </a:xfrm>
        </p:spPr>
        <p:txBody>
          <a:bodyPr>
            <a:normAutofit fontScale="90000"/>
          </a:bodyPr>
          <a:lstStyle/>
          <a:p>
            <a:r>
              <a:rPr lang="fi-FI" sz="3600" dirty="0" err="1" smtClean="0"/>
              <a:t>Expertise</a:t>
            </a:r>
            <a:r>
              <a:rPr lang="fi-FI" sz="3600" dirty="0" smtClean="0"/>
              <a:t> on </a:t>
            </a:r>
            <a:r>
              <a:rPr lang="fi-FI" sz="3600" dirty="0" err="1" smtClean="0"/>
              <a:t>ion</a:t>
            </a:r>
            <a:r>
              <a:rPr lang="fi-FI" sz="3600" dirty="0" smtClean="0"/>
              <a:t> </a:t>
            </a:r>
            <a:r>
              <a:rPr lang="fi-FI" sz="3600" dirty="0" err="1" smtClean="0"/>
              <a:t>beam</a:t>
            </a:r>
            <a:r>
              <a:rPr lang="fi-FI" sz="3600" dirty="0" smtClean="0"/>
              <a:t> </a:t>
            </a:r>
            <a:r>
              <a:rPr lang="fi-FI" sz="3600" dirty="0" err="1" smtClean="0"/>
              <a:t>manipulation</a:t>
            </a:r>
            <a:r>
              <a:rPr lang="fi-FI" sz="3600" dirty="0" smtClean="0"/>
              <a:t>: </a:t>
            </a:r>
            <a:r>
              <a:rPr lang="fi-FI" sz="3600" dirty="0" err="1" smtClean="0"/>
              <a:t>The</a:t>
            </a:r>
            <a:r>
              <a:rPr lang="fi-FI" sz="3600" dirty="0" smtClean="0"/>
              <a:t> </a:t>
            </a:r>
            <a:r>
              <a:rPr lang="fi-FI" sz="3600" dirty="0"/>
              <a:t>IGISOL-4 </a:t>
            </a:r>
            <a:r>
              <a:rPr lang="fi-FI" dirty="0" err="1" smtClean="0"/>
              <a:t>facility</a:t>
            </a:r>
            <a:endParaRPr lang="fi-FI" sz="2400" b="1" dirty="0"/>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693" y="997720"/>
            <a:ext cx="9144000" cy="5876770"/>
          </a:xfrm>
          <a:prstGeom prst="rect">
            <a:avLst/>
          </a:prstGeom>
        </p:spPr>
      </p:pic>
      <p:sp>
        <p:nvSpPr>
          <p:cNvPr id="10" name="TextBox 9"/>
          <p:cNvSpPr txBox="1"/>
          <p:nvPr/>
        </p:nvSpPr>
        <p:spPr>
          <a:xfrm>
            <a:off x="431080" y="2758152"/>
            <a:ext cx="896399" cy="461665"/>
          </a:xfrm>
          <a:prstGeom prst="rect">
            <a:avLst/>
          </a:prstGeom>
          <a:noFill/>
        </p:spPr>
        <p:txBody>
          <a:bodyPr wrap="none" rtlCol="0">
            <a:spAutoFit/>
          </a:bodyPr>
          <a:lstStyle/>
          <a:p>
            <a:r>
              <a:rPr lang="fi-FI" sz="1200" dirty="0" smtClean="0">
                <a:solidFill>
                  <a:srgbClr val="0000FF"/>
                </a:solidFill>
              </a:rPr>
              <a:t>K=30 </a:t>
            </a:r>
            <a:r>
              <a:rPr lang="fi-FI" sz="1200" dirty="0" err="1" smtClean="0">
                <a:solidFill>
                  <a:srgbClr val="0000FF"/>
                </a:solidFill>
              </a:rPr>
              <a:t>MeV</a:t>
            </a:r>
            <a:endParaRPr lang="fi-FI" sz="1200" dirty="0">
              <a:solidFill>
                <a:srgbClr val="0000FF"/>
              </a:solidFill>
            </a:endParaRPr>
          </a:p>
          <a:p>
            <a:r>
              <a:rPr lang="fi-FI" sz="1200" dirty="0" err="1" smtClean="0">
                <a:solidFill>
                  <a:srgbClr val="0000FF"/>
                </a:solidFill>
              </a:rPr>
              <a:t>cyclotron</a:t>
            </a:r>
            <a:endParaRPr lang="fi-FI" sz="1200" dirty="0" smtClean="0">
              <a:solidFill>
                <a:srgbClr val="0000FF"/>
              </a:solidFill>
            </a:endParaRPr>
          </a:p>
        </p:txBody>
      </p:sp>
      <p:cxnSp>
        <p:nvCxnSpPr>
          <p:cNvPr id="11" name="Straight Connector 10"/>
          <p:cNvCxnSpPr/>
          <p:nvPr/>
        </p:nvCxnSpPr>
        <p:spPr>
          <a:xfrm flipH="1" flipV="1">
            <a:off x="3086595" y="1786205"/>
            <a:ext cx="9525" cy="16954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48420" y="3386405"/>
            <a:ext cx="657225" cy="11430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009166" y="2501982"/>
            <a:ext cx="152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58497" y="3261301"/>
            <a:ext cx="381000" cy="809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4404" y="3876096"/>
            <a:ext cx="1463109" cy="830997"/>
          </a:xfrm>
          <a:prstGeom prst="rect">
            <a:avLst/>
          </a:prstGeom>
          <a:noFill/>
        </p:spPr>
        <p:txBody>
          <a:bodyPr wrap="square" rtlCol="0">
            <a:spAutoFit/>
          </a:bodyPr>
          <a:lstStyle/>
          <a:p>
            <a:r>
              <a:rPr lang="fi-FI" sz="1200" dirty="0" smtClean="0">
                <a:solidFill>
                  <a:srgbClr val="0000FF"/>
                </a:solidFill>
              </a:rPr>
              <a:t>Laser </a:t>
            </a:r>
            <a:r>
              <a:rPr lang="fi-FI" sz="1200" dirty="0" err="1" smtClean="0">
                <a:solidFill>
                  <a:srgbClr val="0000FF"/>
                </a:solidFill>
              </a:rPr>
              <a:t>ionization</a:t>
            </a:r>
            <a:endParaRPr lang="fi-FI" sz="1200" dirty="0" smtClean="0">
              <a:solidFill>
                <a:srgbClr val="0000FF"/>
              </a:solidFill>
            </a:endParaRPr>
          </a:p>
          <a:p>
            <a:r>
              <a:rPr lang="fi-FI" sz="1200" dirty="0" smtClean="0">
                <a:solidFill>
                  <a:srgbClr val="FF0000"/>
                </a:solidFill>
              </a:rPr>
              <a:t>(RIB </a:t>
            </a:r>
            <a:r>
              <a:rPr lang="fi-FI" sz="1200" dirty="0" err="1" smtClean="0">
                <a:solidFill>
                  <a:srgbClr val="FF0000"/>
                </a:solidFill>
              </a:rPr>
              <a:t>production</a:t>
            </a:r>
            <a:r>
              <a:rPr lang="fi-FI" sz="1200" dirty="0" smtClean="0">
                <a:solidFill>
                  <a:srgbClr val="FF0000"/>
                </a:solidFill>
              </a:rPr>
              <a:t>,</a:t>
            </a:r>
          </a:p>
          <a:p>
            <a:r>
              <a:rPr lang="fi-FI" sz="1200" dirty="0" err="1" smtClean="0">
                <a:solidFill>
                  <a:srgbClr val="FF0000"/>
                </a:solidFill>
              </a:rPr>
              <a:t>actinide</a:t>
            </a:r>
            <a:r>
              <a:rPr lang="fi-FI" sz="1200" dirty="0" smtClean="0">
                <a:solidFill>
                  <a:srgbClr val="FF0000"/>
                </a:solidFill>
              </a:rPr>
              <a:t> </a:t>
            </a:r>
            <a:r>
              <a:rPr lang="fi-FI" sz="1200" dirty="0" err="1" smtClean="0">
                <a:solidFill>
                  <a:srgbClr val="FF0000"/>
                </a:solidFill>
              </a:rPr>
              <a:t>spec</a:t>
            </a:r>
            <a:r>
              <a:rPr lang="fi-FI" sz="1200" dirty="0" smtClean="0">
                <a:solidFill>
                  <a:srgbClr val="FF0000"/>
                </a:solidFill>
              </a:rPr>
              <a:t>,</a:t>
            </a:r>
          </a:p>
          <a:p>
            <a:r>
              <a:rPr lang="fi-FI" sz="1200" dirty="0" err="1" smtClean="0">
                <a:solidFill>
                  <a:srgbClr val="FF0000"/>
                </a:solidFill>
              </a:rPr>
              <a:t>rf</a:t>
            </a:r>
            <a:r>
              <a:rPr lang="fi-FI" sz="1200" dirty="0" smtClean="0">
                <a:solidFill>
                  <a:srgbClr val="FF0000"/>
                </a:solidFill>
              </a:rPr>
              <a:t> </a:t>
            </a:r>
            <a:r>
              <a:rPr lang="fi-FI" sz="1200" dirty="0" err="1" smtClean="0">
                <a:solidFill>
                  <a:srgbClr val="FF0000"/>
                </a:solidFill>
              </a:rPr>
              <a:t>cavity</a:t>
            </a:r>
            <a:r>
              <a:rPr lang="fi-FI" sz="1200" dirty="0" smtClean="0">
                <a:solidFill>
                  <a:srgbClr val="FF0000"/>
                </a:solidFill>
              </a:rPr>
              <a:t>…)</a:t>
            </a:r>
            <a:endParaRPr lang="fi-FI" sz="1200" dirty="0">
              <a:solidFill>
                <a:srgbClr val="FF0000"/>
              </a:solidFill>
            </a:endParaRPr>
          </a:p>
        </p:txBody>
      </p:sp>
      <p:cxnSp>
        <p:nvCxnSpPr>
          <p:cNvPr id="16" name="Straight Arrow Connector 15"/>
          <p:cNvCxnSpPr/>
          <p:nvPr/>
        </p:nvCxnSpPr>
        <p:spPr>
          <a:xfrm flipV="1">
            <a:off x="1314945" y="3348308"/>
            <a:ext cx="657225" cy="56197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92551" y="1349400"/>
            <a:ext cx="2034771" cy="461665"/>
          </a:xfrm>
          <a:prstGeom prst="rect">
            <a:avLst/>
          </a:prstGeom>
          <a:noFill/>
        </p:spPr>
        <p:txBody>
          <a:bodyPr wrap="square" rtlCol="0">
            <a:spAutoFit/>
          </a:bodyPr>
          <a:lstStyle/>
          <a:p>
            <a:r>
              <a:rPr lang="fi-FI" sz="1200" dirty="0" err="1" smtClean="0">
                <a:solidFill>
                  <a:srgbClr val="0000FF"/>
                </a:solidFill>
              </a:rPr>
              <a:t>Off-line</a:t>
            </a:r>
            <a:r>
              <a:rPr lang="fi-FI" sz="1200" dirty="0" smtClean="0">
                <a:solidFill>
                  <a:srgbClr val="0000FF"/>
                </a:solidFill>
              </a:rPr>
              <a:t> </a:t>
            </a:r>
            <a:r>
              <a:rPr lang="fi-FI" sz="1200" dirty="0" err="1" smtClean="0">
                <a:solidFill>
                  <a:srgbClr val="0000FF"/>
                </a:solidFill>
              </a:rPr>
              <a:t>ion</a:t>
            </a:r>
            <a:r>
              <a:rPr lang="fi-FI" sz="1200" dirty="0" smtClean="0">
                <a:solidFill>
                  <a:srgbClr val="0000FF"/>
                </a:solidFill>
              </a:rPr>
              <a:t> </a:t>
            </a:r>
            <a:r>
              <a:rPr lang="fi-FI" sz="1200" dirty="0" err="1" smtClean="0">
                <a:solidFill>
                  <a:srgbClr val="0000FF"/>
                </a:solidFill>
              </a:rPr>
              <a:t>sources</a:t>
            </a:r>
            <a:r>
              <a:rPr lang="fi-FI" sz="1200" dirty="0" smtClean="0">
                <a:solidFill>
                  <a:srgbClr val="0000FF"/>
                </a:solidFill>
              </a:rPr>
              <a:t> (</a:t>
            </a:r>
            <a:r>
              <a:rPr lang="fi-FI" sz="1200" dirty="0" err="1" smtClean="0">
                <a:solidFill>
                  <a:srgbClr val="0000FF"/>
                </a:solidFill>
              </a:rPr>
              <a:t>surface</a:t>
            </a:r>
            <a:r>
              <a:rPr lang="fi-FI" sz="1200" dirty="0" smtClean="0">
                <a:solidFill>
                  <a:srgbClr val="0000FF"/>
                </a:solidFill>
              </a:rPr>
              <a:t>, </a:t>
            </a:r>
            <a:r>
              <a:rPr lang="fi-FI" sz="1200" dirty="0" err="1" smtClean="0">
                <a:solidFill>
                  <a:srgbClr val="0000FF"/>
                </a:solidFill>
              </a:rPr>
              <a:t>gas</a:t>
            </a:r>
            <a:r>
              <a:rPr lang="fi-FI" sz="1200" dirty="0" smtClean="0">
                <a:solidFill>
                  <a:srgbClr val="0000FF"/>
                </a:solidFill>
              </a:rPr>
              <a:t> </a:t>
            </a:r>
            <a:r>
              <a:rPr lang="fi-FI" sz="1200" dirty="0" err="1" smtClean="0">
                <a:solidFill>
                  <a:srgbClr val="0000FF"/>
                </a:solidFill>
              </a:rPr>
              <a:t>discharge</a:t>
            </a:r>
            <a:r>
              <a:rPr lang="fi-FI" sz="1200" dirty="0" smtClean="0">
                <a:solidFill>
                  <a:srgbClr val="0000FF"/>
                </a:solidFill>
              </a:rPr>
              <a:t>…) </a:t>
            </a:r>
            <a:endParaRPr lang="en-US" sz="1200" dirty="0">
              <a:solidFill>
                <a:srgbClr val="0000FF"/>
              </a:solidFill>
            </a:endParaRPr>
          </a:p>
        </p:txBody>
      </p:sp>
      <p:sp>
        <p:nvSpPr>
          <p:cNvPr id="18" name="TextBox 17"/>
          <p:cNvSpPr txBox="1"/>
          <p:nvPr/>
        </p:nvSpPr>
        <p:spPr>
          <a:xfrm>
            <a:off x="3735414" y="6566713"/>
            <a:ext cx="3976292" cy="276999"/>
          </a:xfrm>
          <a:prstGeom prst="rect">
            <a:avLst/>
          </a:prstGeom>
          <a:noFill/>
        </p:spPr>
        <p:txBody>
          <a:bodyPr wrap="square" rtlCol="0">
            <a:spAutoFit/>
          </a:bodyPr>
          <a:lstStyle/>
          <a:p>
            <a:r>
              <a:rPr lang="fi-FI" sz="1200" dirty="0" smtClean="0">
                <a:solidFill>
                  <a:srgbClr val="0000FF"/>
                </a:solidFill>
              </a:rPr>
              <a:t>Mass </a:t>
            </a:r>
            <a:r>
              <a:rPr lang="fi-FI" sz="1200" dirty="0" err="1" smtClean="0">
                <a:solidFill>
                  <a:srgbClr val="0000FF"/>
                </a:solidFill>
              </a:rPr>
              <a:t>spectrometry</a:t>
            </a:r>
            <a:r>
              <a:rPr lang="fi-FI" sz="1200" dirty="0">
                <a:solidFill>
                  <a:srgbClr val="0000FF"/>
                </a:solidFill>
              </a:rPr>
              <a:t> </a:t>
            </a:r>
            <a:r>
              <a:rPr lang="fi-FI" sz="1200" dirty="0" smtClean="0">
                <a:solidFill>
                  <a:srgbClr val="0000FF"/>
                </a:solidFill>
              </a:rPr>
              <a:t>&amp; post-trap </a:t>
            </a:r>
            <a:r>
              <a:rPr lang="fi-FI" sz="1200" dirty="0" err="1" smtClean="0">
                <a:solidFill>
                  <a:srgbClr val="0000FF"/>
                </a:solidFill>
              </a:rPr>
              <a:t>spectroscopy</a:t>
            </a:r>
            <a:endParaRPr lang="en-US" sz="1200" dirty="0">
              <a:solidFill>
                <a:srgbClr val="0000FF"/>
              </a:solidFill>
            </a:endParaRPr>
          </a:p>
        </p:txBody>
      </p:sp>
      <p:sp>
        <p:nvSpPr>
          <p:cNvPr id="19" name="TextBox 18"/>
          <p:cNvSpPr txBox="1"/>
          <p:nvPr/>
        </p:nvSpPr>
        <p:spPr>
          <a:xfrm>
            <a:off x="7540328" y="4444852"/>
            <a:ext cx="1173719" cy="461665"/>
          </a:xfrm>
          <a:prstGeom prst="rect">
            <a:avLst/>
          </a:prstGeom>
          <a:noFill/>
        </p:spPr>
        <p:txBody>
          <a:bodyPr wrap="none" rtlCol="0">
            <a:spAutoFit/>
          </a:bodyPr>
          <a:lstStyle/>
          <a:p>
            <a:r>
              <a:rPr lang="fi-FI" sz="1200" dirty="0" err="1" smtClean="0">
                <a:solidFill>
                  <a:srgbClr val="0000FF"/>
                </a:solidFill>
              </a:rPr>
              <a:t>Collinear</a:t>
            </a:r>
            <a:r>
              <a:rPr lang="fi-FI" sz="1200" dirty="0" smtClean="0">
                <a:solidFill>
                  <a:srgbClr val="0000FF"/>
                </a:solidFill>
              </a:rPr>
              <a:t> laser</a:t>
            </a:r>
          </a:p>
          <a:p>
            <a:r>
              <a:rPr lang="fi-FI" sz="1200" dirty="0" err="1" smtClean="0">
                <a:solidFill>
                  <a:srgbClr val="0000FF"/>
                </a:solidFill>
              </a:rPr>
              <a:t>spectroscopy</a:t>
            </a:r>
            <a:endParaRPr lang="en-US" sz="1200" dirty="0">
              <a:solidFill>
                <a:srgbClr val="0000FF"/>
              </a:solidFill>
            </a:endParaRPr>
          </a:p>
        </p:txBody>
      </p:sp>
      <p:sp>
        <p:nvSpPr>
          <p:cNvPr id="20" name="TextBox 19"/>
          <p:cNvSpPr txBox="1"/>
          <p:nvPr/>
        </p:nvSpPr>
        <p:spPr>
          <a:xfrm>
            <a:off x="3571123" y="4361149"/>
            <a:ext cx="2212399" cy="276999"/>
          </a:xfrm>
          <a:prstGeom prst="rect">
            <a:avLst/>
          </a:prstGeom>
          <a:noFill/>
        </p:spPr>
        <p:txBody>
          <a:bodyPr wrap="square" rtlCol="0">
            <a:spAutoFit/>
          </a:bodyPr>
          <a:lstStyle/>
          <a:p>
            <a:pPr algn="ctr"/>
            <a:r>
              <a:rPr lang="fi-FI" sz="1200" dirty="0" err="1" smtClean="0">
                <a:solidFill>
                  <a:srgbClr val="0000FF"/>
                </a:solidFill>
              </a:rPr>
              <a:t>Decay</a:t>
            </a:r>
            <a:r>
              <a:rPr lang="fi-FI" sz="1200" dirty="0">
                <a:solidFill>
                  <a:srgbClr val="0000FF"/>
                </a:solidFill>
              </a:rPr>
              <a:t> </a:t>
            </a:r>
            <a:r>
              <a:rPr lang="fi-FI" sz="1200" dirty="0" err="1" smtClean="0">
                <a:solidFill>
                  <a:srgbClr val="0000FF"/>
                </a:solidFill>
              </a:rPr>
              <a:t>spectroscopy</a:t>
            </a:r>
            <a:endParaRPr lang="fi-FI" sz="1200" dirty="0" smtClean="0">
              <a:solidFill>
                <a:srgbClr val="0000FF"/>
              </a:solidFill>
            </a:endParaRPr>
          </a:p>
        </p:txBody>
      </p:sp>
      <p:cxnSp>
        <p:nvCxnSpPr>
          <p:cNvPr id="21" name="Straight Arrow Connector 20"/>
          <p:cNvCxnSpPr/>
          <p:nvPr/>
        </p:nvCxnSpPr>
        <p:spPr>
          <a:xfrm>
            <a:off x="8152835" y="4968072"/>
            <a:ext cx="324909" cy="85197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25561" y="4614760"/>
            <a:ext cx="489059" cy="186107"/>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220320" y="6099607"/>
            <a:ext cx="991312" cy="500462"/>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48865" y="3602338"/>
            <a:ext cx="1434865" cy="276999"/>
          </a:xfrm>
          <a:prstGeom prst="rect">
            <a:avLst/>
          </a:prstGeom>
          <a:noFill/>
        </p:spPr>
        <p:txBody>
          <a:bodyPr wrap="square" rtlCol="0">
            <a:spAutoFit/>
          </a:bodyPr>
          <a:lstStyle/>
          <a:p>
            <a:pPr algn="ctr"/>
            <a:r>
              <a:rPr lang="fi-FI" sz="1200" dirty="0" err="1" smtClean="0">
                <a:solidFill>
                  <a:srgbClr val="0000FF"/>
                </a:solidFill>
              </a:rPr>
              <a:t>Cs</a:t>
            </a:r>
            <a:r>
              <a:rPr lang="fi-FI" sz="1200" dirty="0" smtClean="0">
                <a:solidFill>
                  <a:srgbClr val="0000FF"/>
                </a:solidFill>
              </a:rPr>
              <a:t> </a:t>
            </a:r>
            <a:r>
              <a:rPr lang="fi-FI" sz="1200" dirty="0" err="1" smtClean="0">
                <a:solidFill>
                  <a:srgbClr val="0000FF"/>
                </a:solidFill>
              </a:rPr>
              <a:t>atom</a:t>
            </a:r>
            <a:r>
              <a:rPr lang="fi-FI" sz="1200" dirty="0" smtClean="0">
                <a:solidFill>
                  <a:srgbClr val="0000FF"/>
                </a:solidFill>
              </a:rPr>
              <a:t> trap</a:t>
            </a:r>
          </a:p>
        </p:txBody>
      </p:sp>
      <p:cxnSp>
        <p:nvCxnSpPr>
          <p:cNvPr id="25" name="Straight Arrow Connector 24"/>
          <p:cNvCxnSpPr/>
          <p:nvPr/>
        </p:nvCxnSpPr>
        <p:spPr>
          <a:xfrm flipH="1">
            <a:off x="6579797" y="3756226"/>
            <a:ext cx="631835" cy="577043"/>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4" cstate="print">
            <a:extLst>
              <a:ext uri="{28A0092B-C50C-407E-A947-70E740481C1C}">
                <a14:useLocalDpi xmlns="" xmlns:a14="http://schemas.microsoft.com/office/drawing/2010/main" val="0"/>
              </a:ext>
            </a:extLst>
          </a:blip>
          <a:srcRect/>
          <a:stretch/>
        </p:blipFill>
        <p:spPr>
          <a:xfrm>
            <a:off x="4121403" y="4706462"/>
            <a:ext cx="1330205" cy="1753507"/>
          </a:xfrm>
          <a:prstGeom prst="rect">
            <a:avLst/>
          </a:prstGeom>
          <a:ln>
            <a:noFill/>
          </a:ln>
          <a:effectLst>
            <a:softEdge rad="112500"/>
          </a:effectLst>
        </p:spPr>
      </p:pic>
      <p:sp>
        <p:nvSpPr>
          <p:cNvPr id="27" name="Rectangle 26"/>
          <p:cNvSpPr/>
          <p:nvPr/>
        </p:nvSpPr>
        <p:spPr>
          <a:xfrm>
            <a:off x="6422588" y="1340760"/>
            <a:ext cx="1598323" cy="276999"/>
          </a:xfrm>
          <a:prstGeom prst="rect">
            <a:avLst/>
          </a:prstGeom>
        </p:spPr>
        <p:txBody>
          <a:bodyPr wrap="none">
            <a:spAutoFit/>
          </a:bodyPr>
          <a:lstStyle/>
          <a:p>
            <a:r>
              <a:rPr lang="fi-FI" sz="1200" i="1" dirty="0">
                <a:solidFill>
                  <a:srgbClr val="FF0000"/>
                </a:solidFill>
                <a:latin typeface="Times New Roman" panose="02020603050405020304" pitchFamily="18" charset="0"/>
                <a:cs typeface="Times New Roman" panose="02020603050405020304" pitchFamily="18" charset="0"/>
              </a:rPr>
              <a:t>http://</a:t>
            </a:r>
            <a:r>
              <a:rPr lang="fi-FI" sz="1200" i="1" dirty="0" smtClean="0">
                <a:solidFill>
                  <a:srgbClr val="FF0000"/>
                </a:solidFill>
                <a:latin typeface="Times New Roman" panose="02020603050405020304" pitchFamily="18" charset="0"/>
                <a:cs typeface="Times New Roman" panose="02020603050405020304" pitchFamily="18" charset="0"/>
              </a:rPr>
              <a:t>www.jyu.fi/igisol</a:t>
            </a:r>
            <a:endParaRPr lang="fi-FI" sz="1200" i="1" dirty="0">
              <a:solidFill>
                <a:srgbClr val="FF00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31081" y="4900366"/>
            <a:ext cx="3240360" cy="1384995"/>
          </a:xfrm>
          <a:prstGeom prst="rect">
            <a:avLst/>
          </a:prstGeom>
          <a:ln>
            <a:solidFill>
              <a:srgbClr val="FF0000"/>
            </a:solidFill>
          </a:ln>
        </p:spPr>
        <p:txBody>
          <a:bodyPr wrap="square">
            <a:spAutoFit/>
          </a:bodyPr>
          <a:lstStyle/>
          <a:p>
            <a:pPr marL="285750" indent="-285750">
              <a:buFont typeface="Arial" panose="020B0604020202020204" pitchFamily="34" charset="0"/>
              <a:buChar char="•"/>
            </a:pPr>
            <a:r>
              <a:rPr lang="fi-FI" sz="1200" dirty="0" err="1" smtClean="0">
                <a:solidFill>
                  <a:srgbClr val="0000FF"/>
                </a:solidFill>
                <a:ea typeface="Verdana" pitchFamily="34" charset="0"/>
                <a:cs typeface="Verdana" pitchFamily="34" charset="0"/>
              </a:rPr>
              <a:t>Ground-state</a:t>
            </a:r>
            <a:r>
              <a:rPr lang="fi-FI" sz="1200" dirty="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nuclear</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structure</a:t>
            </a:r>
            <a:endParaRPr lang="fi-FI" sz="1200" dirty="0" smtClean="0">
              <a:solidFill>
                <a:srgbClr val="0000FF"/>
              </a:solidFill>
              <a:ea typeface="Verdana" pitchFamily="34" charset="0"/>
              <a:cs typeface="Verdana" pitchFamily="34" charset="0"/>
            </a:endParaRPr>
          </a:p>
          <a:p>
            <a:pPr marL="285750" indent="-285750">
              <a:buFont typeface="Arial" panose="020B0604020202020204" pitchFamily="34" charset="0"/>
              <a:buChar char="•"/>
            </a:pPr>
            <a:r>
              <a:rPr lang="fi-FI" sz="1200" dirty="0" err="1" smtClean="0">
                <a:solidFill>
                  <a:srgbClr val="0000FF"/>
                </a:solidFill>
                <a:ea typeface="Verdana" pitchFamily="34" charset="0"/>
                <a:cs typeface="Verdana" pitchFamily="34" charset="0"/>
              </a:rPr>
              <a:t>State-of-the-art</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ion</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manipulation</a:t>
            </a:r>
            <a:endParaRPr lang="fi-FI" sz="1200" dirty="0" smtClean="0">
              <a:solidFill>
                <a:srgbClr val="0000FF"/>
              </a:solidFill>
              <a:ea typeface="Verdana" pitchFamily="34" charset="0"/>
              <a:cs typeface="Verdana" pitchFamily="34" charset="0"/>
            </a:endParaRPr>
          </a:p>
          <a:p>
            <a:r>
              <a:rPr lang="fi-FI" sz="1200" dirty="0">
                <a:solidFill>
                  <a:srgbClr val="0000FF"/>
                </a:solidFill>
                <a:ea typeface="Verdana" pitchFamily="34" charset="0"/>
                <a:cs typeface="Verdana" pitchFamily="34" charset="0"/>
              </a:rPr>
              <a:t> </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techniques</a:t>
            </a:r>
            <a:r>
              <a:rPr lang="fi-FI" sz="1200" dirty="0" smtClean="0">
                <a:solidFill>
                  <a:srgbClr val="0000FF"/>
                </a:solidFill>
                <a:ea typeface="Verdana" pitchFamily="34" charset="0"/>
                <a:cs typeface="Verdana" pitchFamily="34" charset="0"/>
              </a:rPr>
              <a:t>:</a:t>
            </a:r>
          </a:p>
          <a:p>
            <a:r>
              <a:rPr lang="fi-FI" sz="1200" dirty="0">
                <a:solidFill>
                  <a:srgbClr val="0000FF"/>
                </a:solidFill>
                <a:ea typeface="Verdana" pitchFamily="34" charset="0"/>
                <a:cs typeface="Verdana" pitchFamily="34" charset="0"/>
              </a:rPr>
              <a:t> </a:t>
            </a:r>
            <a:r>
              <a:rPr lang="fi-FI" sz="1200" dirty="0" smtClean="0">
                <a:solidFill>
                  <a:srgbClr val="0000FF"/>
                </a:solidFill>
                <a:ea typeface="Verdana" pitchFamily="34" charset="0"/>
                <a:cs typeface="Verdana" pitchFamily="34" charset="0"/>
              </a:rPr>
              <a:t>     - </a:t>
            </a:r>
            <a:r>
              <a:rPr lang="fi-FI" sz="1200" dirty="0" err="1" smtClean="0">
                <a:solidFill>
                  <a:srgbClr val="0000FF"/>
                </a:solidFill>
                <a:ea typeface="Verdana" pitchFamily="34" charset="0"/>
                <a:cs typeface="Verdana" pitchFamily="34" charset="0"/>
              </a:rPr>
              <a:t>ion</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trapping</a:t>
            </a:r>
            <a:endParaRPr lang="fi-FI" sz="1200" dirty="0" smtClean="0">
              <a:solidFill>
                <a:srgbClr val="0000FF"/>
              </a:solidFill>
              <a:ea typeface="Verdana" pitchFamily="34" charset="0"/>
              <a:cs typeface="Verdana" pitchFamily="34" charset="0"/>
            </a:endParaRPr>
          </a:p>
          <a:p>
            <a:r>
              <a:rPr lang="fi-FI" sz="1200" dirty="0">
                <a:solidFill>
                  <a:srgbClr val="0000FF"/>
                </a:solidFill>
                <a:ea typeface="Verdana" pitchFamily="34" charset="0"/>
                <a:cs typeface="Verdana" pitchFamily="34" charset="0"/>
              </a:rPr>
              <a:t> </a:t>
            </a:r>
            <a:r>
              <a:rPr lang="fi-FI" sz="1200" dirty="0" smtClean="0">
                <a:solidFill>
                  <a:srgbClr val="0000FF"/>
                </a:solidFill>
                <a:ea typeface="Verdana" pitchFamily="34" charset="0"/>
                <a:cs typeface="Verdana" pitchFamily="34" charset="0"/>
              </a:rPr>
              <a:t>     - </a:t>
            </a:r>
            <a:r>
              <a:rPr lang="fi-FI" sz="1200" dirty="0" err="1" smtClean="0">
                <a:solidFill>
                  <a:srgbClr val="0000FF"/>
                </a:solidFill>
                <a:ea typeface="Verdana" pitchFamily="34" charset="0"/>
                <a:cs typeface="Verdana" pitchFamily="34" charset="0"/>
              </a:rPr>
              <a:t>atom</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trapping</a:t>
            </a:r>
            <a:endParaRPr lang="fi-FI" sz="1200" dirty="0" smtClean="0">
              <a:solidFill>
                <a:srgbClr val="0000FF"/>
              </a:solidFill>
              <a:ea typeface="Verdana" pitchFamily="34" charset="0"/>
              <a:cs typeface="Verdana" pitchFamily="34" charset="0"/>
            </a:endParaRPr>
          </a:p>
          <a:p>
            <a:r>
              <a:rPr lang="fi-FI" sz="1200" dirty="0">
                <a:solidFill>
                  <a:srgbClr val="0000FF"/>
                </a:solidFill>
                <a:ea typeface="Verdana" pitchFamily="34" charset="0"/>
                <a:cs typeface="Verdana" pitchFamily="34" charset="0"/>
              </a:rPr>
              <a:t> </a:t>
            </a:r>
            <a:r>
              <a:rPr lang="fi-FI" sz="1200" dirty="0" smtClean="0">
                <a:solidFill>
                  <a:srgbClr val="0000FF"/>
                </a:solidFill>
                <a:ea typeface="Verdana" pitchFamily="34" charset="0"/>
                <a:cs typeface="Verdana" pitchFamily="34" charset="0"/>
              </a:rPr>
              <a:t>     - </a:t>
            </a:r>
            <a:r>
              <a:rPr lang="fi-FI" sz="1200" dirty="0" err="1" smtClean="0">
                <a:solidFill>
                  <a:srgbClr val="0000FF"/>
                </a:solidFill>
                <a:ea typeface="Verdana" pitchFamily="34" charset="0"/>
                <a:cs typeface="Verdana" pitchFamily="34" charset="0"/>
              </a:rPr>
              <a:t>optical</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spectroscopy</a:t>
            </a:r>
            <a:r>
              <a:rPr lang="fi-FI" sz="1200" dirty="0" smtClean="0">
                <a:solidFill>
                  <a:srgbClr val="0000FF"/>
                </a:solidFill>
                <a:ea typeface="Verdana" pitchFamily="34" charset="0"/>
                <a:cs typeface="Verdana" pitchFamily="34" charset="0"/>
              </a:rPr>
              <a:t> &amp; </a:t>
            </a:r>
            <a:r>
              <a:rPr lang="fi-FI" sz="1200" dirty="0" err="1" smtClean="0">
                <a:solidFill>
                  <a:srgbClr val="0000FF"/>
                </a:solidFill>
                <a:ea typeface="Verdana" pitchFamily="34" charset="0"/>
                <a:cs typeface="Verdana" pitchFamily="34" charset="0"/>
              </a:rPr>
              <a:t>lasers</a:t>
            </a:r>
            <a:endParaRPr lang="fi-FI" sz="1200" dirty="0" smtClean="0">
              <a:solidFill>
                <a:srgbClr val="0000FF"/>
              </a:solidFill>
              <a:ea typeface="Verdana" pitchFamily="34" charset="0"/>
              <a:cs typeface="Verdana" pitchFamily="34" charset="0"/>
            </a:endParaRPr>
          </a:p>
          <a:p>
            <a:pPr marL="285750" indent="-285750">
              <a:buFont typeface="Arial" panose="020B0604020202020204" pitchFamily="34" charset="0"/>
              <a:buChar char="•"/>
            </a:pPr>
            <a:r>
              <a:rPr lang="fi-FI" sz="1200" dirty="0">
                <a:solidFill>
                  <a:srgbClr val="0000FF"/>
                </a:solidFill>
                <a:ea typeface="Verdana" pitchFamily="34" charset="0"/>
                <a:cs typeface="Verdana" pitchFamily="34" charset="0"/>
              </a:rPr>
              <a:t> </a:t>
            </a:r>
            <a:r>
              <a:rPr lang="fi-FI" sz="1200" dirty="0" err="1">
                <a:solidFill>
                  <a:srgbClr val="0000FF"/>
                </a:solidFill>
                <a:ea typeface="Verdana" pitchFamily="34" charset="0"/>
                <a:cs typeface="Verdana" pitchFamily="34" charset="0"/>
              </a:rPr>
              <a:t>D</a:t>
            </a:r>
            <a:r>
              <a:rPr lang="fi-FI" sz="1200" dirty="0" err="1" smtClean="0">
                <a:solidFill>
                  <a:srgbClr val="0000FF"/>
                </a:solidFill>
                <a:ea typeface="Verdana" pitchFamily="34" charset="0"/>
                <a:cs typeface="Verdana" pitchFamily="34" charset="0"/>
              </a:rPr>
              <a:t>ecay</a:t>
            </a:r>
            <a:r>
              <a:rPr lang="fi-FI" sz="1200" dirty="0" smtClean="0">
                <a:solidFill>
                  <a:srgbClr val="0000FF"/>
                </a:solidFill>
                <a:ea typeface="Verdana" pitchFamily="34" charset="0"/>
                <a:cs typeface="Verdana" pitchFamily="34" charset="0"/>
              </a:rPr>
              <a:t> </a:t>
            </a:r>
            <a:r>
              <a:rPr lang="fi-FI" sz="1200" dirty="0" err="1" smtClean="0">
                <a:solidFill>
                  <a:srgbClr val="0000FF"/>
                </a:solidFill>
                <a:ea typeface="Verdana" pitchFamily="34" charset="0"/>
                <a:cs typeface="Verdana" pitchFamily="34" charset="0"/>
              </a:rPr>
              <a:t>spectroscopy</a:t>
            </a:r>
            <a:endParaRPr lang="fi-FI" sz="1200" dirty="0">
              <a:solidFill>
                <a:srgbClr val="0000FF"/>
              </a:solidFill>
              <a:ea typeface="Verdana" pitchFamily="34" charset="0"/>
              <a:cs typeface="Verdana" pitchFamily="34" charset="0"/>
            </a:endParaRPr>
          </a:p>
        </p:txBody>
      </p:sp>
      <p:pic>
        <p:nvPicPr>
          <p:cNvPr id="29" name="Picture 2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91387" y="1796156"/>
            <a:ext cx="2408243" cy="1806182"/>
          </a:xfrm>
          <a:prstGeom prst="rect">
            <a:avLst/>
          </a:prstGeom>
          <a:ln>
            <a:noFill/>
          </a:ln>
          <a:effectLst>
            <a:softEdge rad="112500"/>
          </a:effectLst>
        </p:spPr>
      </p:pic>
    </p:spTree>
    <p:extLst>
      <p:ext uri="{BB962C8B-B14F-4D97-AF65-F5344CB8AC3E}">
        <p14:creationId xmlns="" xmlns:p14="http://schemas.microsoft.com/office/powerpoint/2010/main" val="199707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50" y="203813"/>
            <a:ext cx="7740073" cy="1019912"/>
          </a:xfrm>
        </p:spPr>
        <p:txBody>
          <a:bodyPr>
            <a:noAutofit/>
          </a:bodyPr>
          <a:lstStyle/>
          <a:p>
            <a:r>
              <a:rPr lang="en-US" sz="2800" dirty="0"/>
              <a:t>Laser spectroscopy of Y</a:t>
            </a:r>
            <a:r>
              <a:rPr lang="en-US" sz="2800" baseline="30000" dirty="0"/>
              <a:t>2+ </a:t>
            </a:r>
            <a:r>
              <a:rPr lang="en-US" sz="2800" dirty="0"/>
              <a:t>fission fragments</a:t>
            </a:r>
            <a:br>
              <a:rPr lang="en-US" sz="2800" dirty="0"/>
            </a:br>
            <a:endParaRPr lang="fi-FI" sz="2800" dirty="0"/>
          </a:p>
        </p:txBody>
      </p:sp>
      <p:sp>
        <p:nvSpPr>
          <p:cNvPr id="3" name="Footer Placeholder 2"/>
          <p:cNvSpPr>
            <a:spLocks noGrp="1"/>
          </p:cNvSpPr>
          <p:nvPr>
            <p:ph type="ftr" sz="quarter" idx="4294967295"/>
          </p:nvPr>
        </p:nvSpPr>
        <p:spPr>
          <a:xfrm>
            <a:off x="5343907" y="6592627"/>
            <a:ext cx="2147658" cy="180989"/>
          </a:xfrm>
          <a:prstGeom prst="rect">
            <a:avLst/>
          </a:prstGeom>
        </p:spPr>
        <p:txBody>
          <a:bodyPr/>
          <a:lstStyle/>
          <a:p>
            <a:r>
              <a:rPr lang="fi-FI" b="1" smtClean="0">
                <a:solidFill>
                  <a:srgbClr val="002957"/>
                </a:solidFill>
              </a:rPr>
              <a:t>JYU. </a:t>
            </a:r>
            <a:r>
              <a:rPr lang="fi-FI" b="1" smtClean="0"/>
              <a:t>Since 1863.</a:t>
            </a:r>
            <a:endParaRPr lang="fi-FI" b="1" dirty="0"/>
          </a:p>
        </p:txBody>
      </p:sp>
      <p:sp>
        <p:nvSpPr>
          <p:cNvPr id="4" name="Slide Number Placeholder 3"/>
          <p:cNvSpPr>
            <a:spLocks noGrp="1"/>
          </p:cNvSpPr>
          <p:nvPr>
            <p:ph type="sldNum" sz="quarter" idx="4294967295"/>
          </p:nvPr>
        </p:nvSpPr>
        <p:spPr>
          <a:xfrm>
            <a:off x="8564976" y="6592627"/>
            <a:ext cx="454016" cy="180989"/>
          </a:xfrm>
          <a:prstGeom prst="rect">
            <a:avLst/>
          </a:prstGeom>
        </p:spPr>
        <p:txBody>
          <a:bodyPr/>
          <a:lstStyle/>
          <a:p>
            <a:fld id="{0FE3988A-0109-0B40-965D-9E0ED41EFEE4}" type="slidenum">
              <a:rPr lang="fi-FI" smtClean="0"/>
              <a:pPr/>
              <a:t>25</a:t>
            </a:fld>
            <a:endParaRPr lang="fi-FI" dirty="0"/>
          </a:p>
        </p:txBody>
      </p:sp>
      <p:sp>
        <p:nvSpPr>
          <p:cNvPr id="5" name="Date Placeholder 4"/>
          <p:cNvSpPr>
            <a:spLocks noGrp="1"/>
          </p:cNvSpPr>
          <p:nvPr>
            <p:ph type="dt" sz="half" idx="10"/>
          </p:nvPr>
        </p:nvSpPr>
        <p:spPr/>
        <p:txBody>
          <a:bodyPr/>
          <a:lstStyle/>
          <a:p>
            <a:fld id="{21A8D66E-D4C1-438C-8B85-C19A0838289F}" type="datetime1">
              <a:rPr lang="fi-FI" smtClean="0"/>
              <a:pPr/>
              <a:t>3.7.2018</a:t>
            </a:fld>
            <a:endParaRPr lang="fi-FI" dirty="0"/>
          </a:p>
        </p:txBody>
      </p:sp>
      <p:grpSp>
        <p:nvGrpSpPr>
          <p:cNvPr id="6" name="Group 5"/>
          <p:cNvGrpSpPr/>
          <p:nvPr/>
        </p:nvGrpSpPr>
        <p:grpSpPr>
          <a:xfrm>
            <a:off x="374888" y="3089300"/>
            <a:ext cx="5129212" cy="3133725"/>
            <a:chOff x="481014" y="1191535"/>
            <a:chExt cx="5129212" cy="3133725"/>
          </a:xfrm>
        </p:grpSpPr>
        <p:sp>
          <p:nvSpPr>
            <p:cNvPr id="7" name="TextBox 6"/>
            <p:cNvSpPr txBox="1"/>
            <p:nvPr/>
          </p:nvSpPr>
          <p:spPr>
            <a:xfrm>
              <a:off x="4618633" y="1808169"/>
              <a:ext cx="958917" cy="369332"/>
            </a:xfrm>
            <a:prstGeom prst="rect">
              <a:avLst/>
            </a:prstGeom>
            <a:noFill/>
          </p:spPr>
          <p:txBody>
            <a:bodyPr wrap="none" rtlCol="0">
              <a:spAutoFit/>
            </a:bodyPr>
            <a:lstStyle/>
            <a:p>
              <a:r>
                <a:rPr lang="fi-FI" dirty="0" smtClean="0">
                  <a:latin typeface="Calibri" panose="020F0502020204030204" pitchFamily="34" charset="0"/>
                </a:rPr>
                <a:t>30-60kV</a:t>
              </a:r>
              <a:endParaRPr lang="en-US" dirty="0">
                <a:latin typeface="Calibri" panose="020F0502020204030204" pitchFamily="34" charset="0"/>
              </a:endParaRPr>
            </a:p>
          </p:txBody>
        </p:sp>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81014" y="1191535"/>
              <a:ext cx="5129212" cy="3133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Cloud 8"/>
            <p:cNvSpPr/>
            <p:nvPr/>
          </p:nvSpPr>
          <p:spPr>
            <a:xfrm>
              <a:off x="1332120" y="3679767"/>
              <a:ext cx="503582" cy="569845"/>
            </a:xfrm>
            <a:prstGeom prst="cloud">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800"/>
            </a:p>
          </p:txBody>
        </p:sp>
        <p:grpSp>
          <p:nvGrpSpPr>
            <p:cNvPr id="10" name="Group 372"/>
            <p:cNvGrpSpPr>
              <a:grpSpLocks/>
            </p:cNvGrpSpPr>
            <p:nvPr/>
          </p:nvGrpSpPr>
          <p:grpSpPr bwMode="auto">
            <a:xfrm>
              <a:off x="3590925" y="2180547"/>
              <a:ext cx="500063" cy="714375"/>
              <a:chOff x="2571736" y="3827012"/>
              <a:chExt cx="1928826" cy="2245194"/>
            </a:xfrm>
          </p:grpSpPr>
          <p:sp>
            <p:nvSpPr>
              <p:cNvPr id="19" name="Rectangle 20"/>
              <p:cNvSpPr>
                <a:spLocks noChangeArrowheads="1"/>
              </p:cNvSpPr>
              <p:nvPr/>
            </p:nvSpPr>
            <p:spPr bwMode="auto">
              <a:xfrm>
                <a:off x="3355514" y="5428582"/>
                <a:ext cx="361271" cy="643624"/>
              </a:xfrm>
              <a:prstGeom prst="rect">
                <a:avLst/>
              </a:prstGeom>
              <a:solidFill>
                <a:srgbClr val="0F6FC6"/>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0" name="Rounded Rectangle 21"/>
              <p:cNvSpPr>
                <a:spLocks noChangeArrowheads="1"/>
              </p:cNvSpPr>
              <p:nvPr/>
            </p:nvSpPr>
            <p:spPr bwMode="auto">
              <a:xfrm>
                <a:off x="2859527" y="3827012"/>
                <a:ext cx="1353243" cy="1317180"/>
              </a:xfrm>
              <a:prstGeom prst="roundRect">
                <a:avLst>
                  <a:gd name="adj" fmla="val 16667"/>
                </a:avLst>
              </a:prstGeom>
              <a:solidFill>
                <a:srgbClr val="0F6FC6"/>
              </a:solidFill>
              <a:ln w="25400" algn="ctr">
                <a:solidFill>
                  <a:srgbClr val="085091"/>
                </a:solidFill>
                <a:round/>
                <a:headEnd/>
                <a:tailEnd/>
              </a:ln>
            </p:spPr>
            <p:txBody>
              <a:bodyPr anchor="ctr"/>
              <a:lstStyle/>
              <a:p>
                <a:endParaRPr lang="en-GB" sz="1800">
                  <a:solidFill>
                    <a:srgbClr val="FFFFFF"/>
                  </a:solidFill>
                  <a:latin typeface="Constantia" pitchFamily="18" charset="0"/>
                  <a:cs typeface="Arial" pitchFamily="34" charset="0"/>
                </a:endParaRPr>
              </a:p>
            </p:txBody>
          </p:sp>
          <p:sp>
            <p:nvSpPr>
              <p:cNvPr id="21" name="Rounded Rectangle 22"/>
              <p:cNvSpPr>
                <a:spLocks noChangeArrowheads="1"/>
              </p:cNvSpPr>
              <p:nvPr/>
            </p:nvSpPr>
            <p:spPr bwMode="auto">
              <a:xfrm>
                <a:off x="2571736" y="4929650"/>
                <a:ext cx="1928826" cy="498932"/>
              </a:xfrm>
              <a:prstGeom prst="roundRect">
                <a:avLst>
                  <a:gd name="adj" fmla="val 16667"/>
                </a:avLst>
              </a:prstGeom>
              <a:solidFill>
                <a:srgbClr val="0F6FC6"/>
              </a:solidFill>
              <a:ln w="25400" algn="ctr">
                <a:solidFill>
                  <a:srgbClr val="085091"/>
                </a:solidFill>
                <a:round/>
                <a:headEnd/>
                <a:tailEnd/>
              </a:ln>
            </p:spPr>
            <p:txBody>
              <a:bodyPr anchor="ctr"/>
              <a:lstStyle/>
              <a:p>
                <a:endParaRPr lang="en-GB" sz="1800">
                  <a:solidFill>
                    <a:srgbClr val="FFFFFF"/>
                  </a:solidFill>
                  <a:latin typeface="Constantia" pitchFamily="18" charset="0"/>
                  <a:cs typeface="Arial" pitchFamily="34" charset="0"/>
                </a:endParaRPr>
              </a:p>
            </p:txBody>
          </p:sp>
          <p:sp>
            <p:nvSpPr>
              <p:cNvPr id="22" name="Rectangle 23"/>
              <p:cNvSpPr>
                <a:spLocks noChangeArrowheads="1"/>
              </p:cNvSpPr>
              <p:nvPr/>
            </p:nvSpPr>
            <p:spPr bwMode="auto">
              <a:xfrm>
                <a:off x="2645215" y="5428582"/>
                <a:ext cx="67354"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3" name="Rectangle 24"/>
              <p:cNvSpPr>
                <a:spLocks noChangeArrowheads="1"/>
              </p:cNvSpPr>
              <p:nvPr/>
            </p:nvSpPr>
            <p:spPr bwMode="auto">
              <a:xfrm>
                <a:off x="2926885" y="5428582"/>
                <a:ext cx="73479"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4" name="Rectangle 25"/>
              <p:cNvSpPr>
                <a:spLocks noChangeArrowheads="1"/>
              </p:cNvSpPr>
              <p:nvPr/>
            </p:nvSpPr>
            <p:spPr bwMode="auto">
              <a:xfrm>
                <a:off x="3214677" y="5428582"/>
                <a:ext cx="73479"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5" name="Rectangle 26"/>
              <p:cNvSpPr>
                <a:spLocks noChangeArrowheads="1"/>
              </p:cNvSpPr>
              <p:nvPr/>
            </p:nvSpPr>
            <p:spPr bwMode="auto">
              <a:xfrm>
                <a:off x="3502472" y="5428582"/>
                <a:ext cx="67354"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6" name="Rectangle 27"/>
              <p:cNvSpPr>
                <a:spLocks noChangeArrowheads="1"/>
              </p:cNvSpPr>
              <p:nvPr/>
            </p:nvSpPr>
            <p:spPr bwMode="auto">
              <a:xfrm>
                <a:off x="3784142" y="5428582"/>
                <a:ext cx="73479"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7" name="Rectangle 28"/>
              <p:cNvSpPr>
                <a:spLocks noChangeArrowheads="1"/>
              </p:cNvSpPr>
              <p:nvPr/>
            </p:nvSpPr>
            <p:spPr bwMode="auto">
              <a:xfrm>
                <a:off x="4359729" y="5428582"/>
                <a:ext cx="67354"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sp>
            <p:nvSpPr>
              <p:cNvPr id="28" name="Rectangle 29"/>
              <p:cNvSpPr>
                <a:spLocks noChangeArrowheads="1"/>
              </p:cNvSpPr>
              <p:nvPr/>
            </p:nvSpPr>
            <p:spPr bwMode="auto">
              <a:xfrm>
                <a:off x="4071934" y="5428582"/>
                <a:ext cx="73479" cy="284393"/>
              </a:xfrm>
              <a:prstGeom prst="rect">
                <a:avLst/>
              </a:prstGeom>
              <a:solidFill>
                <a:srgbClr val="FFFFFF"/>
              </a:solidFill>
              <a:ln w="25400" algn="ctr">
                <a:solidFill>
                  <a:srgbClr val="085091"/>
                </a:solidFill>
                <a:miter lim="800000"/>
                <a:headEnd/>
                <a:tailEnd/>
              </a:ln>
            </p:spPr>
            <p:txBody>
              <a:bodyPr anchor="ctr"/>
              <a:lstStyle/>
              <a:p>
                <a:endParaRPr lang="en-GB" sz="1800">
                  <a:solidFill>
                    <a:srgbClr val="FFFFFF"/>
                  </a:solidFill>
                  <a:latin typeface="Constantia" pitchFamily="18" charset="0"/>
                  <a:cs typeface="Arial" pitchFamily="34" charset="0"/>
                </a:endParaRPr>
              </a:p>
            </p:txBody>
          </p:sp>
        </p:grpSp>
        <p:sp>
          <p:nvSpPr>
            <p:cNvPr id="11" name="Oval 30"/>
            <p:cNvSpPr>
              <a:spLocks noChangeArrowheads="1"/>
            </p:cNvSpPr>
            <p:nvPr/>
          </p:nvSpPr>
          <p:spPr bwMode="auto">
            <a:xfrm>
              <a:off x="3662363" y="2037672"/>
              <a:ext cx="357187" cy="71438"/>
            </a:xfrm>
            <a:prstGeom prst="ellipse">
              <a:avLst/>
            </a:prstGeom>
            <a:solidFill>
              <a:srgbClr val="FFFFFF"/>
            </a:solidFill>
            <a:ln w="25400" algn="ctr">
              <a:solidFill>
                <a:srgbClr val="085091"/>
              </a:solidFill>
              <a:round/>
              <a:headEnd/>
              <a:tailEnd/>
            </a:ln>
          </p:spPr>
          <p:txBody>
            <a:bodyPr anchor="ctr"/>
            <a:lstStyle/>
            <a:p>
              <a:endParaRPr lang="en-GB" sz="1800">
                <a:solidFill>
                  <a:srgbClr val="FFFFFF"/>
                </a:solidFill>
                <a:latin typeface="Constantia" pitchFamily="18" charset="0"/>
                <a:cs typeface="Arial" pitchFamily="34" charset="0"/>
              </a:endParaRPr>
            </a:p>
          </p:txBody>
        </p:sp>
        <p:sp>
          <p:nvSpPr>
            <p:cNvPr id="12" name="TextBox 405"/>
            <p:cNvSpPr txBox="1">
              <a:spLocks noChangeArrowheads="1"/>
            </p:cNvSpPr>
            <p:nvPr/>
          </p:nvSpPr>
          <p:spPr bwMode="auto">
            <a:xfrm>
              <a:off x="3590925" y="2251985"/>
              <a:ext cx="506413" cy="274637"/>
            </a:xfrm>
            <a:prstGeom prst="rect">
              <a:avLst/>
            </a:prstGeom>
            <a:noFill/>
            <a:ln w="9525">
              <a:noFill/>
              <a:miter lim="800000"/>
              <a:headEnd/>
              <a:tailEnd/>
            </a:ln>
          </p:spPr>
          <p:txBody>
            <a:bodyPr wrap="none">
              <a:spAutoFit/>
            </a:bodyPr>
            <a:lstStyle/>
            <a:p>
              <a:pPr algn="l"/>
              <a:r>
                <a:rPr lang="en-GB" sz="1200">
                  <a:solidFill>
                    <a:srgbClr val="FFFFFF"/>
                  </a:solidFill>
                  <a:latin typeface="Arial" pitchFamily="34" charset="0"/>
                  <a:cs typeface="Arial" pitchFamily="34" charset="0"/>
                </a:rPr>
                <a:t>PMT</a:t>
              </a:r>
            </a:p>
          </p:txBody>
        </p:sp>
        <p:sp>
          <p:nvSpPr>
            <p:cNvPr id="13" name="TextBox 12"/>
            <p:cNvSpPr txBox="1"/>
            <p:nvPr/>
          </p:nvSpPr>
          <p:spPr>
            <a:xfrm>
              <a:off x="698169" y="2938665"/>
              <a:ext cx="707245" cy="369332"/>
            </a:xfrm>
            <a:prstGeom prst="rect">
              <a:avLst/>
            </a:prstGeom>
            <a:noFill/>
          </p:spPr>
          <p:txBody>
            <a:bodyPr wrap="none" rtlCol="0">
              <a:spAutoFit/>
            </a:bodyPr>
            <a:lstStyle/>
            <a:p>
              <a:r>
                <a:rPr lang="fi-FI" dirty="0" smtClean="0">
                  <a:latin typeface="Calibri" panose="020F0502020204030204" pitchFamily="34" charset="0"/>
                </a:rPr>
                <a:t>30 kV</a:t>
              </a:r>
              <a:endParaRPr lang="en-US" dirty="0">
                <a:latin typeface="Calibri" panose="020F0502020204030204" pitchFamily="34" charset="0"/>
              </a:endParaRPr>
            </a:p>
          </p:txBody>
        </p:sp>
        <p:sp>
          <p:nvSpPr>
            <p:cNvPr id="14" name="Rectangle 48"/>
            <p:cNvSpPr>
              <a:spLocks noChangeArrowheads="1"/>
            </p:cNvSpPr>
            <p:nvPr/>
          </p:nvSpPr>
          <p:spPr bwMode="auto">
            <a:xfrm>
              <a:off x="3429000" y="1228047"/>
              <a:ext cx="785813" cy="1071563"/>
            </a:xfrm>
            <a:prstGeom prst="rect">
              <a:avLst/>
            </a:prstGeom>
            <a:noFill/>
            <a:ln w="25400" algn="ctr">
              <a:solidFill>
                <a:srgbClr val="085091"/>
              </a:solidFill>
              <a:prstDash val="dash"/>
              <a:miter lim="800000"/>
              <a:headEnd/>
              <a:tailEnd/>
            </a:ln>
          </p:spPr>
          <p:txBody>
            <a:bodyPr anchor="ctr"/>
            <a:lstStyle/>
            <a:p>
              <a:endParaRPr lang="en-GB" sz="1800">
                <a:solidFill>
                  <a:srgbClr val="FFFFFF"/>
                </a:solidFill>
                <a:latin typeface="Constantia" pitchFamily="18" charset="0"/>
                <a:cs typeface="Arial" pitchFamily="34" charset="0"/>
              </a:endParaRPr>
            </a:p>
          </p:txBody>
        </p:sp>
        <p:cxnSp>
          <p:nvCxnSpPr>
            <p:cNvPr id="15" name="Straight Arrow Connector 45"/>
            <p:cNvCxnSpPr>
              <a:cxnSpLocks noChangeShapeType="1"/>
            </p:cNvCxnSpPr>
            <p:nvPr/>
          </p:nvCxnSpPr>
          <p:spPr bwMode="auto">
            <a:xfrm rot="5400000">
              <a:off x="3593306" y="1978142"/>
              <a:ext cx="223838" cy="0"/>
            </a:xfrm>
            <a:prstGeom prst="straightConnector1">
              <a:avLst/>
            </a:prstGeom>
            <a:noFill/>
            <a:ln w="19050" algn="ctr">
              <a:solidFill>
                <a:srgbClr val="5FF3CA"/>
              </a:solidFill>
              <a:round/>
              <a:headEnd/>
              <a:tailEnd type="arrow" w="med" len="med"/>
            </a:ln>
          </p:spPr>
        </p:cxnSp>
        <p:cxnSp>
          <p:nvCxnSpPr>
            <p:cNvPr id="16" name="Straight Arrow Connector 46"/>
            <p:cNvCxnSpPr>
              <a:cxnSpLocks noChangeShapeType="1"/>
            </p:cNvCxnSpPr>
            <p:nvPr/>
          </p:nvCxnSpPr>
          <p:spPr bwMode="auto">
            <a:xfrm rot="5400000">
              <a:off x="3744912" y="1988461"/>
              <a:ext cx="225425" cy="0"/>
            </a:xfrm>
            <a:prstGeom prst="straightConnector1">
              <a:avLst/>
            </a:prstGeom>
            <a:noFill/>
            <a:ln w="19050" algn="ctr">
              <a:solidFill>
                <a:srgbClr val="5FF3CA"/>
              </a:solidFill>
              <a:round/>
              <a:headEnd/>
              <a:tailEnd type="arrow" w="med" len="med"/>
            </a:ln>
          </p:spPr>
        </p:cxnSp>
        <p:cxnSp>
          <p:nvCxnSpPr>
            <p:cNvPr id="17" name="Straight Arrow Connector 47"/>
            <p:cNvCxnSpPr>
              <a:cxnSpLocks noChangeShapeType="1"/>
            </p:cNvCxnSpPr>
            <p:nvPr/>
          </p:nvCxnSpPr>
          <p:spPr bwMode="auto">
            <a:xfrm rot="5400000">
              <a:off x="3878262" y="1988461"/>
              <a:ext cx="225425" cy="0"/>
            </a:xfrm>
            <a:prstGeom prst="straightConnector1">
              <a:avLst/>
            </a:prstGeom>
            <a:noFill/>
            <a:ln w="19050" algn="ctr">
              <a:solidFill>
                <a:srgbClr val="5FF3CA"/>
              </a:solidFill>
              <a:round/>
              <a:headEnd/>
              <a:tailEnd type="arrow" w="med" len="med"/>
            </a:ln>
          </p:spPr>
        </p:cxnSp>
        <p:sp>
          <p:nvSpPr>
            <p:cNvPr id="18" name="Rectangle 17"/>
            <p:cNvSpPr/>
            <p:nvPr/>
          </p:nvSpPr>
          <p:spPr>
            <a:xfrm>
              <a:off x="3236803" y="2889593"/>
              <a:ext cx="1275907" cy="534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tx1"/>
                  </a:solidFill>
                </a:rPr>
                <a:t>PMT</a:t>
              </a:r>
              <a:endParaRPr lang="fi-FI" dirty="0">
                <a:solidFill>
                  <a:schemeClr val="tx1"/>
                </a:solidFill>
              </a:endParaRPr>
            </a:p>
          </p:txBody>
        </p:sp>
      </p:grpSp>
      <p:pic>
        <p:nvPicPr>
          <p:cNvPr id="2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04780" y="1584726"/>
            <a:ext cx="3391922" cy="42842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TextBox 29"/>
          <p:cNvSpPr txBox="1"/>
          <p:nvPr/>
        </p:nvSpPr>
        <p:spPr>
          <a:xfrm>
            <a:off x="7569050" y="2425725"/>
            <a:ext cx="1136401" cy="923330"/>
          </a:xfrm>
          <a:prstGeom prst="rect">
            <a:avLst/>
          </a:prstGeom>
          <a:noFill/>
        </p:spPr>
        <p:txBody>
          <a:bodyPr wrap="none" rtlCol="0">
            <a:spAutoFit/>
          </a:bodyPr>
          <a:lstStyle/>
          <a:p>
            <a:r>
              <a:rPr lang="fi-FI" dirty="0"/>
              <a:t>fission</a:t>
            </a:r>
          </a:p>
          <a:p>
            <a:r>
              <a:rPr lang="fi-FI" dirty="0" err="1"/>
              <a:t>fragments</a:t>
            </a:r>
            <a:endParaRPr lang="fi-FI" dirty="0"/>
          </a:p>
          <a:p>
            <a:r>
              <a:rPr lang="fi-FI" dirty="0"/>
              <a:t>(2</a:t>
            </a:r>
            <a:r>
              <a:rPr lang="fi-FI" baseline="30000" dirty="0"/>
              <a:t>+</a:t>
            </a:r>
            <a:r>
              <a:rPr lang="fi-FI" dirty="0"/>
              <a:t>)</a:t>
            </a:r>
          </a:p>
        </p:txBody>
      </p:sp>
      <p:sp>
        <p:nvSpPr>
          <p:cNvPr id="31" name="Right Brace 30"/>
          <p:cNvSpPr/>
          <p:nvPr/>
        </p:nvSpPr>
        <p:spPr>
          <a:xfrm>
            <a:off x="7346069" y="2184529"/>
            <a:ext cx="222981" cy="136815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32" name="TextBox 31"/>
          <p:cNvSpPr txBox="1"/>
          <p:nvPr/>
        </p:nvSpPr>
        <p:spPr>
          <a:xfrm>
            <a:off x="6082066" y="4346822"/>
            <a:ext cx="1082925" cy="646331"/>
          </a:xfrm>
          <a:prstGeom prst="rect">
            <a:avLst/>
          </a:prstGeom>
          <a:noFill/>
        </p:spPr>
        <p:txBody>
          <a:bodyPr wrap="none" rtlCol="0">
            <a:spAutoFit/>
          </a:bodyPr>
          <a:lstStyle/>
          <a:p>
            <a:r>
              <a:rPr lang="fi-FI" dirty="0" err="1"/>
              <a:t>reference</a:t>
            </a:r>
            <a:endParaRPr lang="fi-FI" dirty="0"/>
          </a:p>
          <a:p>
            <a:r>
              <a:rPr lang="fi-FI" dirty="0"/>
              <a:t>(</a:t>
            </a:r>
            <a:r>
              <a:rPr lang="fi-FI" baseline="30000" dirty="0"/>
              <a:t>89</a:t>
            </a:r>
            <a:r>
              <a:rPr lang="fi-FI" dirty="0"/>
              <a:t>Y</a:t>
            </a:r>
            <a:r>
              <a:rPr lang="fi-FI" baseline="30000" dirty="0"/>
              <a:t>2+</a:t>
            </a:r>
            <a:r>
              <a:rPr lang="fi-FI" dirty="0"/>
              <a:t>)</a:t>
            </a:r>
          </a:p>
        </p:txBody>
      </p:sp>
      <p:pic>
        <p:nvPicPr>
          <p:cNvPr id="33" name="Picture 32"/>
          <p:cNvPicPr>
            <a:picLocks noChangeAspect="1"/>
          </p:cNvPicPr>
          <p:nvPr/>
        </p:nvPicPr>
        <p:blipFill rotWithShape="1">
          <a:blip r:embed="rId5" cstate="print">
            <a:extLst>
              <a:ext uri="{28A0092B-C50C-407E-A947-70E740481C1C}">
                <a14:useLocalDpi xmlns="" xmlns:a14="http://schemas.microsoft.com/office/drawing/2010/main" val="0"/>
              </a:ext>
            </a:extLst>
          </a:blip>
          <a:srcRect/>
          <a:stretch/>
        </p:blipFill>
        <p:spPr>
          <a:xfrm>
            <a:off x="803019" y="1002139"/>
            <a:ext cx="1476535" cy="2196346"/>
          </a:xfrm>
          <a:prstGeom prst="rect">
            <a:avLst/>
          </a:prstGeom>
        </p:spPr>
      </p:pic>
      <p:sp>
        <p:nvSpPr>
          <p:cNvPr id="34" name="TextBox 33"/>
          <p:cNvSpPr txBox="1"/>
          <p:nvPr/>
        </p:nvSpPr>
        <p:spPr>
          <a:xfrm>
            <a:off x="1770317" y="1047722"/>
            <a:ext cx="2171428" cy="584775"/>
          </a:xfrm>
          <a:prstGeom prst="rect">
            <a:avLst/>
          </a:prstGeom>
          <a:noFill/>
        </p:spPr>
        <p:txBody>
          <a:bodyPr wrap="none" rtlCol="0">
            <a:spAutoFit/>
          </a:bodyPr>
          <a:lstStyle/>
          <a:p>
            <a:r>
              <a:rPr lang="fi-FI" sz="1600" dirty="0" err="1"/>
              <a:t>Discharge</a:t>
            </a:r>
            <a:r>
              <a:rPr lang="fi-FI" sz="1600" dirty="0"/>
              <a:t> </a:t>
            </a:r>
            <a:r>
              <a:rPr lang="fi-FI" sz="1600" dirty="0" err="1"/>
              <a:t>ion</a:t>
            </a:r>
            <a:r>
              <a:rPr lang="fi-FI" sz="1600" dirty="0"/>
              <a:t> </a:t>
            </a:r>
            <a:r>
              <a:rPr lang="fi-FI" sz="1600" dirty="0" err="1" smtClean="0"/>
              <a:t>source</a:t>
            </a:r>
            <a:r>
              <a:rPr lang="fi-FI" sz="1600" dirty="0" smtClean="0"/>
              <a:t>/</a:t>
            </a:r>
          </a:p>
          <a:p>
            <a:r>
              <a:rPr lang="fi-FI" sz="1600" dirty="0" smtClean="0"/>
              <a:t>alkali </a:t>
            </a:r>
            <a:r>
              <a:rPr lang="fi-FI" sz="1600" dirty="0" err="1" smtClean="0"/>
              <a:t>surface</a:t>
            </a:r>
            <a:r>
              <a:rPr lang="fi-FI" sz="1600" dirty="0" smtClean="0"/>
              <a:t> </a:t>
            </a:r>
            <a:r>
              <a:rPr lang="fi-FI" sz="1600" dirty="0" err="1" smtClean="0"/>
              <a:t>ion</a:t>
            </a:r>
            <a:r>
              <a:rPr lang="fi-FI" sz="1600" dirty="0" smtClean="0"/>
              <a:t> </a:t>
            </a:r>
            <a:r>
              <a:rPr lang="fi-FI" sz="1600" dirty="0" err="1" smtClean="0"/>
              <a:t>source</a:t>
            </a:r>
            <a:endParaRPr lang="fi-FI" sz="1600" dirty="0"/>
          </a:p>
        </p:txBody>
      </p:sp>
      <p:cxnSp>
        <p:nvCxnSpPr>
          <p:cNvPr id="35" name="Straight Arrow Connector 34"/>
          <p:cNvCxnSpPr/>
          <p:nvPr/>
        </p:nvCxnSpPr>
        <p:spPr>
          <a:xfrm>
            <a:off x="1500342" y="2702309"/>
            <a:ext cx="0" cy="1010466"/>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500342" y="3705934"/>
            <a:ext cx="1927968" cy="6841"/>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529289" y="5999987"/>
            <a:ext cx="3633559" cy="461665"/>
          </a:xfrm>
          <a:prstGeom prst="rect">
            <a:avLst/>
          </a:prstGeom>
          <a:noFill/>
        </p:spPr>
        <p:txBody>
          <a:bodyPr wrap="none" rtlCol="0">
            <a:spAutoFit/>
          </a:bodyPr>
          <a:lstStyle/>
          <a:p>
            <a:r>
              <a:rPr lang="en-GB" sz="1200" i="1" dirty="0" smtClean="0">
                <a:solidFill>
                  <a:srgbClr val="FF0000"/>
                </a:solidFill>
                <a:latin typeface="Times New Roman" pitchFamily="18" charset="0"/>
                <a:cs typeface="Times New Roman" pitchFamily="18" charset="0"/>
              </a:rPr>
              <a:t>L.J. </a:t>
            </a:r>
            <a:r>
              <a:rPr lang="en-GB" sz="1200" i="1" dirty="0" err="1" smtClean="0">
                <a:solidFill>
                  <a:srgbClr val="FF0000"/>
                </a:solidFill>
                <a:latin typeface="Times New Roman" pitchFamily="18" charset="0"/>
                <a:cs typeface="Times New Roman" pitchFamily="18" charset="0"/>
              </a:rPr>
              <a:t>Vormawah</a:t>
            </a:r>
            <a:r>
              <a:rPr lang="en-GB" sz="1200" i="1" dirty="0" smtClean="0">
                <a:solidFill>
                  <a:srgbClr val="FF0000"/>
                </a:solidFill>
                <a:latin typeface="Times New Roman" pitchFamily="18" charset="0"/>
                <a:cs typeface="Times New Roman" pitchFamily="18" charset="0"/>
              </a:rPr>
              <a:t>, M. </a:t>
            </a:r>
            <a:r>
              <a:rPr lang="en-GB" sz="1200" i="1" dirty="0" err="1" smtClean="0">
                <a:solidFill>
                  <a:srgbClr val="FF0000"/>
                </a:solidFill>
                <a:latin typeface="Times New Roman" pitchFamily="18" charset="0"/>
                <a:cs typeface="Times New Roman" pitchFamily="18" charset="0"/>
              </a:rPr>
              <a:t>Vilen</a:t>
            </a:r>
            <a:r>
              <a:rPr lang="en-GB" sz="1200" i="1" dirty="0" smtClean="0">
                <a:solidFill>
                  <a:srgbClr val="FF0000"/>
                </a:solidFill>
                <a:latin typeface="Times New Roman" pitchFamily="18" charset="0"/>
                <a:cs typeface="Times New Roman" pitchFamily="18" charset="0"/>
              </a:rPr>
              <a:t> et al., PRA 97 (2018) 042504, </a:t>
            </a:r>
          </a:p>
          <a:p>
            <a:r>
              <a:rPr lang="en-GB" sz="1200" i="1" dirty="0" smtClean="0">
                <a:solidFill>
                  <a:srgbClr val="FF0000"/>
                </a:solidFill>
                <a:latin typeface="Times New Roman" pitchFamily="18" charset="0"/>
                <a:cs typeface="Times New Roman" pitchFamily="18" charset="0"/>
              </a:rPr>
              <a:t>published 16 April 2018</a:t>
            </a:r>
            <a:endParaRPr lang="en-GB" sz="1200" i="1" dirty="0">
              <a:solidFill>
                <a:srgbClr val="FF0000"/>
              </a:solidFill>
              <a:latin typeface="Times New Roman" pitchFamily="18" charset="0"/>
              <a:cs typeface="Times New Roman" pitchFamily="18" charset="0"/>
            </a:endParaRPr>
          </a:p>
        </p:txBody>
      </p:sp>
      <p:sp>
        <p:nvSpPr>
          <p:cNvPr id="38" name="TextBox 37"/>
          <p:cNvSpPr txBox="1"/>
          <p:nvPr/>
        </p:nvSpPr>
        <p:spPr>
          <a:xfrm>
            <a:off x="2307061" y="1946331"/>
            <a:ext cx="3366187" cy="923330"/>
          </a:xfrm>
          <a:prstGeom prst="rect">
            <a:avLst/>
          </a:prstGeom>
          <a:noFill/>
          <a:ln w="19050">
            <a:solidFill>
              <a:srgbClr val="0000FF"/>
            </a:solidFill>
          </a:ln>
        </p:spPr>
        <p:txBody>
          <a:bodyPr wrap="square" rtlCol="0">
            <a:spAutoFit/>
          </a:bodyPr>
          <a:lstStyle/>
          <a:p>
            <a:r>
              <a:rPr lang="fi-FI" dirty="0" err="1"/>
              <a:t>Demonstration</a:t>
            </a:r>
            <a:r>
              <a:rPr lang="fi-FI" dirty="0"/>
              <a:t> </a:t>
            </a:r>
            <a:r>
              <a:rPr lang="fi-FI" dirty="0" smtClean="0"/>
              <a:t>of </a:t>
            </a:r>
            <a:r>
              <a:rPr lang="fi-FI" dirty="0" err="1" smtClean="0"/>
              <a:t>simultaneously</a:t>
            </a:r>
            <a:r>
              <a:rPr lang="fi-FI" dirty="0" smtClean="0"/>
              <a:t> </a:t>
            </a:r>
            <a:r>
              <a:rPr lang="fi-FI" dirty="0" err="1"/>
              <a:t>available</a:t>
            </a:r>
            <a:r>
              <a:rPr lang="fi-FI" dirty="0"/>
              <a:t> </a:t>
            </a:r>
            <a:r>
              <a:rPr lang="fi-FI" dirty="0" err="1"/>
              <a:t>ion</a:t>
            </a:r>
            <a:r>
              <a:rPr lang="fi-FI" dirty="0"/>
              <a:t> </a:t>
            </a:r>
            <a:r>
              <a:rPr lang="fi-FI" dirty="0" err="1"/>
              <a:t>beams</a:t>
            </a:r>
            <a:r>
              <a:rPr lang="fi-FI" dirty="0"/>
              <a:t> </a:t>
            </a:r>
            <a:r>
              <a:rPr lang="fi-FI" dirty="0" err="1" smtClean="0"/>
              <a:t>from</a:t>
            </a:r>
            <a:r>
              <a:rPr lang="fi-FI" dirty="0"/>
              <a:t> </a:t>
            </a:r>
            <a:r>
              <a:rPr lang="fi-FI" dirty="0" err="1" smtClean="0"/>
              <a:t>two</a:t>
            </a:r>
            <a:r>
              <a:rPr lang="fi-FI" dirty="0" smtClean="0"/>
              <a:t> </a:t>
            </a:r>
            <a:r>
              <a:rPr lang="fi-FI" dirty="0" err="1" smtClean="0"/>
              <a:t>sources</a:t>
            </a:r>
            <a:endParaRPr lang="fi-FI" dirty="0"/>
          </a:p>
        </p:txBody>
      </p:sp>
      <p:pic>
        <p:nvPicPr>
          <p:cNvPr id="39"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164991" y="962037"/>
            <a:ext cx="1788926" cy="412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40" name="Picture 2" descr="U:\ENSAR_Manchester\2014\Physics_days_2014\tex\uom-logo.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84367" y="951513"/>
            <a:ext cx="1173578" cy="4968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9455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Obraz 1">
            <a:extLst>
              <a:ext uri="{FF2B5EF4-FFF2-40B4-BE49-F238E27FC236}">
                <a16:creationId xmlns="" xmlns:a16="http://schemas.microsoft.com/office/drawing/2014/main" id="{3B179E41-BB1C-A743-AB35-D2D659F8CFF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3813"/>
            <a:ext cx="9144000"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Prostokąt 2">
            <a:extLst>
              <a:ext uri="{FF2B5EF4-FFF2-40B4-BE49-F238E27FC236}">
                <a16:creationId xmlns="" xmlns:a16="http://schemas.microsoft.com/office/drawing/2014/main" id="{FD619211-758F-BA45-A15E-A3016E8D47A0}"/>
              </a:ext>
            </a:extLst>
          </p:cNvPr>
          <p:cNvSpPr>
            <a:spLocks noChangeArrowheads="1"/>
          </p:cNvSpPr>
          <p:nvPr/>
        </p:nvSpPr>
        <p:spPr bwMode="auto">
          <a:xfrm>
            <a:off x="103188" y="1241425"/>
            <a:ext cx="8861425" cy="2062163"/>
          </a:xfrm>
          <a:prstGeom prst="rect">
            <a:avLst/>
          </a:prstGeom>
          <a:solidFill>
            <a:schemeClr val="bg1"/>
          </a:solidFill>
          <a:ln w="3810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l-PL" altLang="pl-PL" sz="1600" b="1">
                <a:solidFill>
                  <a:srgbClr val="FF0000"/>
                </a:solidFill>
              </a:rPr>
              <a:t>Consortium COPIN was created in 2008 to coordinate scientific  cooperation of Polish Institutions in nuclear physics and its applications and particle physics with France, mainly with Instytut National de  Physique Nucleaire et Physique des Particules (IN2P3), CNRS and CEA. It grouped 9 institutions - 7 university units and 2 scientific institutes. In 2008,  by decision of the Consortium Council, the cooperation was enlarged and included ECT* in Trento and INFN Italy. </a:t>
            </a:r>
          </a:p>
          <a:p>
            <a:pPr algn="just">
              <a:spcBef>
                <a:spcPct val="0"/>
              </a:spcBef>
              <a:buFontTx/>
              <a:buNone/>
            </a:pPr>
            <a:r>
              <a:rPr lang="pl-PL" altLang="pl-PL" sz="1600" b="1">
                <a:solidFill>
                  <a:srgbClr val="FF0000"/>
                </a:solidFill>
              </a:rPr>
              <a:t>Coordination: IFJ PAN Krakow</a:t>
            </a:r>
          </a:p>
          <a:p>
            <a:pPr algn="just">
              <a:spcBef>
                <a:spcPct val="0"/>
              </a:spcBef>
              <a:buFontTx/>
              <a:buNone/>
            </a:pPr>
            <a:r>
              <a:rPr lang="pl-PL" altLang="pl-PL" sz="1600" b="1">
                <a:solidFill>
                  <a:srgbClr val="FF0000"/>
                </a:solidFill>
              </a:rPr>
              <a:t>Chair od the Steering Commitee: Adam Maj</a:t>
            </a:r>
          </a:p>
        </p:txBody>
      </p:sp>
      <p:sp>
        <p:nvSpPr>
          <p:cNvPr id="5" name="pole tekstowe 4">
            <a:extLst>
              <a:ext uri="{FF2B5EF4-FFF2-40B4-BE49-F238E27FC236}">
                <a16:creationId xmlns="" xmlns:a16="http://schemas.microsoft.com/office/drawing/2014/main" id="{8539E20B-DA41-B142-AF32-4B1CCF95507A}"/>
              </a:ext>
            </a:extLst>
          </p:cNvPr>
          <p:cNvSpPr txBox="1"/>
          <p:nvPr/>
        </p:nvSpPr>
        <p:spPr>
          <a:xfrm>
            <a:off x="103188" y="3303588"/>
            <a:ext cx="8861425" cy="2801937"/>
          </a:xfrm>
          <a:prstGeom prst="rect">
            <a:avLst/>
          </a:prstGeom>
          <a:solidFill>
            <a:srgbClr val="FF0000"/>
          </a:solidFill>
          <a:ln w="28575">
            <a:solidFill>
              <a:schemeClr val="bg1">
                <a:lumMod val="85000"/>
              </a:schemeClr>
            </a:solidFill>
          </a:ln>
        </p:spPr>
        <p:txBody>
          <a:bodyPr>
            <a:spAutoFit/>
          </a:bodyPr>
          <a:lstStyle/>
          <a:p>
            <a:pPr algn="just">
              <a:defRPr/>
            </a:pPr>
            <a:r>
              <a:rPr lang="pl-PL" sz="1600" b="1" dirty="0">
                <a:solidFill>
                  <a:schemeClr val="bg1"/>
                </a:solidFill>
              </a:rPr>
              <a:t>The COPIN </a:t>
            </a:r>
            <a:r>
              <a:rPr lang="pl-PL" sz="1600" b="1" dirty="0" err="1">
                <a:solidFill>
                  <a:schemeClr val="bg1"/>
                </a:solidFill>
              </a:rPr>
              <a:t>consortium</a:t>
            </a:r>
            <a:r>
              <a:rPr lang="pl-PL" sz="1600" b="1" dirty="0">
                <a:solidFill>
                  <a:schemeClr val="bg1"/>
                </a:solidFill>
              </a:rPr>
              <a:t> </a:t>
            </a:r>
            <a:r>
              <a:rPr lang="pl-PL" sz="1600" b="1" dirty="0" err="1">
                <a:solidFill>
                  <a:schemeClr val="bg1"/>
                </a:solidFill>
              </a:rPr>
              <a:t>offers</a:t>
            </a:r>
            <a:r>
              <a:rPr lang="pl-PL" sz="1600" b="1" dirty="0">
                <a:solidFill>
                  <a:schemeClr val="bg1"/>
                </a:solidFill>
              </a:rPr>
              <a:t> a </a:t>
            </a:r>
            <a:r>
              <a:rPr lang="pl-PL" sz="1600" b="1" dirty="0" err="1">
                <a:solidFill>
                  <a:schemeClr val="bg1"/>
                </a:solidFill>
              </a:rPr>
              <a:t>unique</a:t>
            </a:r>
            <a:r>
              <a:rPr lang="pl-PL" sz="1600" b="1" dirty="0">
                <a:solidFill>
                  <a:schemeClr val="bg1"/>
                </a:solidFill>
              </a:rPr>
              <a:t> </a:t>
            </a:r>
            <a:r>
              <a:rPr lang="pl-PL" sz="1600" b="1" dirty="0" err="1">
                <a:solidFill>
                  <a:schemeClr val="bg1"/>
                </a:solidFill>
              </a:rPr>
              <a:t>cyclotron</a:t>
            </a:r>
            <a:r>
              <a:rPr lang="pl-PL" sz="1600" b="1" dirty="0">
                <a:solidFill>
                  <a:schemeClr val="bg1"/>
                </a:solidFill>
              </a:rPr>
              <a:t> </a:t>
            </a:r>
            <a:r>
              <a:rPr lang="pl-PL" sz="1600" b="1" dirty="0" err="1">
                <a:solidFill>
                  <a:schemeClr val="bg1"/>
                </a:solidFill>
              </a:rPr>
              <a:t>facility</a:t>
            </a:r>
            <a:r>
              <a:rPr lang="pl-PL" sz="1600" b="1" dirty="0">
                <a:solidFill>
                  <a:schemeClr val="bg1"/>
                </a:solidFill>
              </a:rPr>
              <a:t> in Poland </a:t>
            </a:r>
            <a:r>
              <a:rPr lang="pl-PL" sz="1600" b="1" dirty="0" err="1">
                <a:solidFill>
                  <a:schemeClr val="bg1"/>
                </a:solidFill>
              </a:rPr>
              <a:t>operating</a:t>
            </a:r>
            <a:r>
              <a:rPr lang="pl-PL" sz="1600" b="1" dirty="0">
                <a:solidFill>
                  <a:schemeClr val="bg1"/>
                </a:solidFill>
              </a:rPr>
              <a:t> a </a:t>
            </a:r>
            <a:r>
              <a:rPr lang="pl-PL" sz="1600" b="1" dirty="0" err="1">
                <a:solidFill>
                  <a:schemeClr val="bg1"/>
                </a:solidFill>
              </a:rPr>
              <a:t>double</a:t>
            </a:r>
            <a:r>
              <a:rPr lang="pl-PL" sz="1600" b="1" dirty="0">
                <a:solidFill>
                  <a:schemeClr val="bg1"/>
                </a:solidFill>
              </a:rPr>
              <a:t> </a:t>
            </a:r>
            <a:r>
              <a:rPr lang="pl-PL" sz="1600" b="1" dirty="0" err="1">
                <a:solidFill>
                  <a:schemeClr val="bg1"/>
                </a:solidFill>
              </a:rPr>
              <a:t>site</a:t>
            </a:r>
            <a:r>
              <a:rPr lang="pl-PL" sz="1600" b="1" dirty="0">
                <a:solidFill>
                  <a:schemeClr val="bg1"/>
                </a:solidFill>
              </a:rPr>
              <a:t> </a:t>
            </a:r>
            <a:r>
              <a:rPr lang="pl-PL" sz="1600" b="1" dirty="0" err="1">
                <a:solidFill>
                  <a:schemeClr val="bg1"/>
                </a:solidFill>
              </a:rPr>
              <a:t>infrastructure</a:t>
            </a:r>
            <a:r>
              <a:rPr lang="pl-PL" sz="1600" b="1" dirty="0">
                <a:solidFill>
                  <a:schemeClr val="bg1"/>
                </a:solidFill>
              </a:rPr>
              <a:t>: </a:t>
            </a:r>
            <a:r>
              <a:rPr lang="pl-PL" sz="1600" b="1" dirty="0" err="1">
                <a:solidFill>
                  <a:schemeClr val="bg1"/>
                </a:solidFill>
              </a:rPr>
              <a:t>at</a:t>
            </a:r>
            <a:r>
              <a:rPr lang="pl-PL" sz="1600" b="1" dirty="0">
                <a:solidFill>
                  <a:schemeClr val="bg1"/>
                </a:solidFill>
              </a:rPr>
              <a:t> the  Heavy </a:t>
            </a:r>
            <a:r>
              <a:rPr lang="pl-PL" sz="1600" b="1" dirty="0" err="1">
                <a:solidFill>
                  <a:schemeClr val="bg1"/>
                </a:solidFill>
              </a:rPr>
              <a:t>Ion</a:t>
            </a:r>
            <a:r>
              <a:rPr lang="pl-PL" sz="1600" b="1" dirty="0">
                <a:solidFill>
                  <a:schemeClr val="bg1"/>
                </a:solidFill>
              </a:rPr>
              <a:t> </a:t>
            </a:r>
            <a:r>
              <a:rPr lang="pl-PL" sz="1600" b="1" dirty="0" err="1">
                <a:solidFill>
                  <a:schemeClr val="bg1"/>
                </a:solidFill>
              </a:rPr>
              <a:t>Laboratory</a:t>
            </a:r>
            <a:r>
              <a:rPr lang="pl-PL" sz="1600" b="1" dirty="0">
                <a:solidFill>
                  <a:schemeClr val="bg1"/>
                </a:solidFill>
              </a:rPr>
              <a:t> (SLCJ) of the University of </a:t>
            </a:r>
            <a:r>
              <a:rPr lang="pl-PL" sz="1600" b="1" dirty="0" err="1">
                <a:solidFill>
                  <a:schemeClr val="bg1"/>
                </a:solidFill>
              </a:rPr>
              <a:t>Warsaw</a:t>
            </a:r>
            <a:r>
              <a:rPr lang="pl-PL" sz="1600" b="1" dirty="0">
                <a:solidFill>
                  <a:schemeClr val="bg1"/>
                </a:solidFill>
              </a:rPr>
              <a:t> and </a:t>
            </a:r>
            <a:r>
              <a:rPr lang="pl-PL" sz="1600" b="1" dirty="0" err="1">
                <a:solidFill>
                  <a:schemeClr val="bg1"/>
                </a:solidFill>
              </a:rPr>
              <a:t>at</a:t>
            </a:r>
            <a:r>
              <a:rPr lang="pl-PL" sz="1600" b="1" dirty="0">
                <a:solidFill>
                  <a:schemeClr val="bg1"/>
                </a:solidFill>
              </a:rPr>
              <a:t> the </a:t>
            </a:r>
            <a:r>
              <a:rPr lang="pl-PL" sz="1600" b="1" dirty="0" err="1">
                <a:solidFill>
                  <a:schemeClr val="bg1"/>
                </a:solidFill>
              </a:rPr>
              <a:t>Cyclotron</a:t>
            </a:r>
            <a:r>
              <a:rPr lang="pl-PL" sz="1600" b="1" dirty="0">
                <a:solidFill>
                  <a:schemeClr val="bg1"/>
                </a:solidFill>
              </a:rPr>
              <a:t> Centre Bronowice (CCB), the </a:t>
            </a:r>
            <a:r>
              <a:rPr lang="pl-PL" sz="1600" b="1" dirty="0" err="1">
                <a:solidFill>
                  <a:schemeClr val="bg1"/>
                </a:solidFill>
              </a:rPr>
              <a:t>protontherapy</a:t>
            </a:r>
            <a:r>
              <a:rPr lang="pl-PL" sz="1600" b="1" dirty="0">
                <a:solidFill>
                  <a:schemeClr val="bg1"/>
                </a:solidFill>
              </a:rPr>
              <a:t> and </a:t>
            </a:r>
            <a:r>
              <a:rPr lang="pl-PL" sz="1600" b="1" dirty="0" err="1">
                <a:solidFill>
                  <a:schemeClr val="bg1"/>
                </a:solidFill>
              </a:rPr>
              <a:t>basic</a:t>
            </a:r>
            <a:r>
              <a:rPr lang="pl-PL" sz="1600" b="1" dirty="0">
                <a:solidFill>
                  <a:schemeClr val="bg1"/>
                </a:solidFill>
              </a:rPr>
              <a:t> </a:t>
            </a:r>
            <a:r>
              <a:rPr lang="pl-PL" sz="1600" b="1" dirty="0" err="1">
                <a:solidFill>
                  <a:schemeClr val="bg1"/>
                </a:solidFill>
              </a:rPr>
              <a:t>research</a:t>
            </a:r>
            <a:r>
              <a:rPr lang="pl-PL" sz="1600" b="1" dirty="0">
                <a:solidFill>
                  <a:schemeClr val="bg1"/>
                </a:solidFill>
              </a:rPr>
              <a:t> </a:t>
            </a:r>
            <a:r>
              <a:rPr lang="pl-PL" sz="1600" b="1" dirty="0" err="1">
                <a:solidFill>
                  <a:schemeClr val="bg1"/>
                </a:solidFill>
              </a:rPr>
              <a:t>facility</a:t>
            </a:r>
            <a:r>
              <a:rPr lang="pl-PL" sz="1600" b="1" dirty="0">
                <a:solidFill>
                  <a:schemeClr val="bg1"/>
                </a:solidFill>
              </a:rPr>
              <a:t> of the </a:t>
            </a:r>
            <a:r>
              <a:rPr lang="pl-PL" sz="1600" b="1" dirty="0" err="1">
                <a:solidFill>
                  <a:schemeClr val="bg1"/>
                </a:solidFill>
              </a:rPr>
              <a:t>Institute</a:t>
            </a:r>
            <a:r>
              <a:rPr lang="pl-PL" sz="1600" b="1" dirty="0">
                <a:solidFill>
                  <a:schemeClr val="bg1"/>
                </a:solidFill>
              </a:rPr>
              <a:t> of </a:t>
            </a:r>
            <a:r>
              <a:rPr lang="pl-PL" sz="1600" b="1" dirty="0" err="1">
                <a:solidFill>
                  <a:schemeClr val="bg1"/>
                </a:solidFill>
              </a:rPr>
              <a:t>Nuclear</a:t>
            </a:r>
            <a:r>
              <a:rPr lang="pl-PL" sz="1600" b="1" dirty="0">
                <a:solidFill>
                  <a:schemeClr val="bg1"/>
                </a:solidFill>
              </a:rPr>
              <a:t> </a:t>
            </a:r>
            <a:r>
              <a:rPr lang="pl-PL" sz="1600" b="1" dirty="0" err="1">
                <a:solidFill>
                  <a:schemeClr val="bg1"/>
                </a:solidFill>
              </a:rPr>
              <a:t>Physics</a:t>
            </a:r>
            <a:r>
              <a:rPr lang="pl-PL" sz="1600" b="1" dirty="0">
                <a:solidFill>
                  <a:schemeClr val="bg1"/>
                </a:solidFill>
              </a:rPr>
              <a:t> </a:t>
            </a:r>
            <a:r>
              <a:rPr lang="pl-PL" sz="1600" b="1" dirty="0" err="1">
                <a:solidFill>
                  <a:schemeClr val="bg1"/>
                </a:solidFill>
              </a:rPr>
              <a:t>Polish</a:t>
            </a:r>
            <a:r>
              <a:rPr lang="pl-PL" sz="1600" b="1" dirty="0">
                <a:solidFill>
                  <a:schemeClr val="bg1"/>
                </a:solidFill>
              </a:rPr>
              <a:t> </a:t>
            </a:r>
            <a:r>
              <a:rPr lang="pl-PL" sz="1600" b="1" dirty="0" err="1">
                <a:solidFill>
                  <a:schemeClr val="bg1"/>
                </a:solidFill>
              </a:rPr>
              <a:t>Academy</a:t>
            </a:r>
            <a:r>
              <a:rPr lang="pl-PL" sz="1600" b="1" dirty="0">
                <a:solidFill>
                  <a:schemeClr val="bg1"/>
                </a:solidFill>
              </a:rPr>
              <a:t> of </a:t>
            </a:r>
            <a:r>
              <a:rPr lang="pl-PL" sz="1600" b="1" dirty="0" err="1">
                <a:solidFill>
                  <a:schemeClr val="bg1"/>
                </a:solidFill>
              </a:rPr>
              <a:t>Sciences</a:t>
            </a:r>
            <a:r>
              <a:rPr lang="pl-PL" sz="1600" b="1" dirty="0">
                <a:solidFill>
                  <a:schemeClr val="bg1"/>
                </a:solidFill>
              </a:rPr>
              <a:t> in Kraków. </a:t>
            </a:r>
          </a:p>
          <a:p>
            <a:pPr algn="just">
              <a:defRPr/>
            </a:pPr>
            <a:r>
              <a:rPr lang="pl-PL" sz="1600" b="1" dirty="0">
                <a:solidFill>
                  <a:schemeClr val="bg1"/>
                </a:solidFill>
              </a:rPr>
              <a:t>Both </a:t>
            </a:r>
            <a:r>
              <a:rPr lang="pl-PL" sz="1600" b="1" dirty="0" err="1">
                <a:solidFill>
                  <a:schemeClr val="bg1"/>
                </a:solidFill>
              </a:rPr>
              <a:t>facilities</a:t>
            </a:r>
            <a:r>
              <a:rPr lang="pl-PL" sz="1600" b="1" dirty="0">
                <a:solidFill>
                  <a:schemeClr val="bg1"/>
                </a:solidFill>
              </a:rPr>
              <a:t> </a:t>
            </a:r>
            <a:r>
              <a:rPr lang="pl-PL" sz="1600" b="1" dirty="0" err="1">
                <a:solidFill>
                  <a:schemeClr val="bg1"/>
                </a:solidFill>
              </a:rPr>
              <a:t>can</a:t>
            </a:r>
            <a:r>
              <a:rPr lang="pl-PL" sz="1600" b="1" dirty="0">
                <a:solidFill>
                  <a:schemeClr val="bg1"/>
                </a:solidFill>
              </a:rPr>
              <a:t> </a:t>
            </a:r>
            <a:r>
              <a:rPr lang="pl-PL" sz="1600" b="1" dirty="0" err="1">
                <a:solidFill>
                  <a:schemeClr val="bg1"/>
                </a:solidFill>
              </a:rPr>
              <a:t>conduct</a:t>
            </a:r>
            <a:r>
              <a:rPr lang="pl-PL" sz="1600" b="1" dirty="0">
                <a:solidFill>
                  <a:schemeClr val="bg1"/>
                </a:solidFill>
              </a:rPr>
              <a:t> </a:t>
            </a:r>
            <a:r>
              <a:rPr lang="pl-PL" sz="1600" b="1" dirty="0" err="1">
                <a:solidFill>
                  <a:schemeClr val="bg1"/>
                </a:solidFill>
              </a:rPr>
              <a:t>basic</a:t>
            </a:r>
            <a:r>
              <a:rPr lang="pl-PL" sz="1600" b="1" dirty="0">
                <a:solidFill>
                  <a:schemeClr val="bg1"/>
                </a:solidFill>
              </a:rPr>
              <a:t> </a:t>
            </a:r>
            <a:r>
              <a:rPr lang="pl-PL" sz="1600" b="1" dirty="0" err="1">
                <a:solidFill>
                  <a:schemeClr val="bg1"/>
                </a:solidFill>
              </a:rPr>
              <a:t>research</a:t>
            </a:r>
            <a:r>
              <a:rPr lang="pl-PL" sz="1600" b="1" dirty="0">
                <a:solidFill>
                  <a:schemeClr val="bg1"/>
                </a:solidFill>
              </a:rPr>
              <a:t> and </a:t>
            </a:r>
            <a:r>
              <a:rPr lang="pl-PL" sz="1600" b="1" dirty="0" err="1">
                <a:solidFill>
                  <a:schemeClr val="bg1"/>
                </a:solidFill>
              </a:rPr>
              <a:t>applications</a:t>
            </a:r>
            <a:r>
              <a:rPr lang="pl-PL" sz="1600" b="1" dirty="0">
                <a:solidFill>
                  <a:schemeClr val="bg1"/>
                </a:solidFill>
              </a:rPr>
              <a:t> on 4 </a:t>
            </a:r>
            <a:r>
              <a:rPr lang="pl-PL" sz="1600" b="1" dirty="0" err="1">
                <a:solidFill>
                  <a:schemeClr val="bg1"/>
                </a:solidFill>
              </a:rPr>
              <a:t>cyclotrons</a:t>
            </a:r>
            <a:r>
              <a:rPr lang="pl-PL" sz="1600" b="1" dirty="0">
                <a:solidFill>
                  <a:schemeClr val="bg1"/>
                </a:solidFill>
              </a:rPr>
              <a:t>: </a:t>
            </a:r>
            <a:r>
              <a:rPr lang="pl-PL" sz="1600" b="1" dirty="0" err="1">
                <a:solidFill>
                  <a:schemeClr val="bg1"/>
                </a:solidFill>
              </a:rPr>
              <a:t>two</a:t>
            </a:r>
            <a:r>
              <a:rPr lang="pl-PL" sz="1600" b="1" dirty="0">
                <a:solidFill>
                  <a:schemeClr val="bg1"/>
                </a:solidFill>
              </a:rPr>
              <a:t> </a:t>
            </a:r>
            <a:r>
              <a:rPr lang="pl-PL" sz="1600" b="1" dirty="0" err="1">
                <a:solidFill>
                  <a:schemeClr val="bg1"/>
                </a:solidFill>
              </a:rPr>
              <a:t>at</a:t>
            </a:r>
            <a:r>
              <a:rPr lang="pl-PL" sz="1600" b="1" dirty="0">
                <a:solidFill>
                  <a:schemeClr val="bg1"/>
                </a:solidFill>
              </a:rPr>
              <a:t> SLCJ (the K=160 </a:t>
            </a:r>
            <a:r>
              <a:rPr lang="pl-PL" sz="1600" b="1" dirty="0" err="1">
                <a:solidFill>
                  <a:schemeClr val="bg1"/>
                </a:solidFill>
              </a:rPr>
              <a:t>isochronous</a:t>
            </a:r>
            <a:r>
              <a:rPr lang="pl-PL" sz="1600" b="1" dirty="0">
                <a:solidFill>
                  <a:schemeClr val="bg1"/>
                </a:solidFill>
              </a:rPr>
              <a:t> heavy-</a:t>
            </a:r>
            <a:r>
              <a:rPr lang="pl-PL" sz="1600" b="1" dirty="0" err="1">
                <a:solidFill>
                  <a:schemeClr val="bg1"/>
                </a:solidFill>
              </a:rPr>
              <a:t>ion</a:t>
            </a:r>
            <a:r>
              <a:rPr lang="pl-PL" sz="1600" b="1" dirty="0">
                <a:solidFill>
                  <a:schemeClr val="bg1"/>
                </a:solidFill>
              </a:rPr>
              <a:t> </a:t>
            </a:r>
            <a:r>
              <a:rPr lang="pl-PL" sz="1600" b="1" dirty="0" err="1">
                <a:solidFill>
                  <a:schemeClr val="bg1"/>
                </a:solidFill>
              </a:rPr>
              <a:t>cyclotron</a:t>
            </a:r>
            <a:r>
              <a:rPr lang="pl-PL" sz="1600" b="1" dirty="0">
                <a:solidFill>
                  <a:schemeClr val="bg1"/>
                </a:solidFill>
              </a:rPr>
              <a:t> and the high-</a:t>
            </a:r>
            <a:r>
              <a:rPr lang="pl-PL" sz="1600" b="1" dirty="0" err="1">
                <a:solidFill>
                  <a:schemeClr val="bg1"/>
                </a:solidFill>
              </a:rPr>
              <a:t>intensity</a:t>
            </a:r>
            <a:r>
              <a:rPr lang="pl-PL" sz="1600" b="1" dirty="0">
                <a:solidFill>
                  <a:schemeClr val="bg1"/>
                </a:solidFill>
              </a:rPr>
              <a:t> proton-deuteron PET K=16.5 </a:t>
            </a:r>
            <a:r>
              <a:rPr lang="pl-PL" sz="1600" b="1" dirty="0" err="1">
                <a:solidFill>
                  <a:schemeClr val="bg1"/>
                </a:solidFill>
              </a:rPr>
              <a:t>cyclotron</a:t>
            </a:r>
            <a:r>
              <a:rPr lang="pl-PL" sz="1600" b="1" dirty="0">
                <a:solidFill>
                  <a:schemeClr val="bg1"/>
                </a:solidFill>
              </a:rPr>
              <a:t>), and </a:t>
            </a:r>
            <a:r>
              <a:rPr lang="pl-PL" sz="1600" b="1" dirty="0" err="1">
                <a:solidFill>
                  <a:schemeClr val="bg1"/>
                </a:solidFill>
              </a:rPr>
              <a:t>two</a:t>
            </a:r>
            <a:r>
              <a:rPr lang="pl-PL" sz="1600" b="1" dirty="0">
                <a:solidFill>
                  <a:schemeClr val="bg1"/>
                </a:solidFill>
              </a:rPr>
              <a:t> </a:t>
            </a:r>
            <a:r>
              <a:rPr lang="pl-PL" sz="1600" b="1" dirty="0" err="1">
                <a:solidFill>
                  <a:schemeClr val="bg1"/>
                </a:solidFill>
              </a:rPr>
              <a:t>at</a:t>
            </a:r>
            <a:r>
              <a:rPr lang="pl-PL" sz="1600" b="1" dirty="0">
                <a:solidFill>
                  <a:schemeClr val="bg1"/>
                </a:solidFill>
              </a:rPr>
              <a:t> CCB (the 60 </a:t>
            </a:r>
            <a:r>
              <a:rPr lang="pl-PL" sz="1600" b="1" dirty="0" err="1">
                <a:solidFill>
                  <a:schemeClr val="bg1"/>
                </a:solidFill>
              </a:rPr>
              <a:t>MeV</a:t>
            </a:r>
            <a:r>
              <a:rPr lang="pl-PL" sz="1600" b="1" dirty="0">
                <a:solidFill>
                  <a:schemeClr val="bg1"/>
                </a:solidFill>
              </a:rPr>
              <a:t> </a:t>
            </a:r>
            <a:r>
              <a:rPr lang="pl-PL" sz="1600" b="1" dirty="0" err="1">
                <a:solidFill>
                  <a:schemeClr val="bg1"/>
                </a:solidFill>
              </a:rPr>
              <a:t>light-ion</a:t>
            </a:r>
            <a:r>
              <a:rPr lang="pl-PL" sz="1600" b="1" dirty="0">
                <a:solidFill>
                  <a:schemeClr val="bg1"/>
                </a:solidFill>
              </a:rPr>
              <a:t> </a:t>
            </a:r>
            <a:r>
              <a:rPr lang="pl-PL" sz="1600" b="1" dirty="0" err="1">
                <a:solidFill>
                  <a:schemeClr val="bg1"/>
                </a:solidFill>
              </a:rPr>
              <a:t>cyclotron</a:t>
            </a:r>
            <a:r>
              <a:rPr lang="pl-PL" sz="1600" b="1" dirty="0">
                <a:solidFill>
                  <a:schemeClr val="bg1"/>
                </a:solidFill>
              </a:rPr>
              <a:t> AIC-144 and the </a:t>
            </a:r>
            <a:r>
              <a:rPr lang="pl-PL" sz="1600" b="1" dirty="0" err="1">
                <a:solidFill>
                  <a:schemeClr val="bg1"/>
                </a:solidFill>
              </a:rPr>
              <a:t>new</a:t>
            </a:r>
            <a:r>
              <a:rPr lang="pl-PL" sz="1600" b="1" dirty="0">
                <a:solidFill>
                  <a:schemeClr val="bg1"/>
                </a:solidFill>
              </a:rPr>
              <a:t> Proteus-235 proton </a:t>
            </a:r>
            <a:r>
              <a:rPr lang="pl-PL" sz="1600" b="1" dirty="0" err="1">
                <a:solidFill>
                  <a:schemeClr val="bg1"/>
                </a:solidFill>
              </a:rPr>
              <a:t>cyclotron</a:t>
            </a:r>
            <a:r>
              <a:rPr lang="pl-PL" sz="1600" b="1" dirty="0">
                <a:solidFill>
                  <a:schemeClr val="bg1"/>
                </a:solidFill>
              </a:rPr>
              <a:t>). </a:t>
            </a:r>
          </a:p>
          <a:p>
            <a:pPr algn="just">
              <a:defRPr/>
            </a:pPr>
            <a:r>
              <a:rPr lang="pl-PL" sz="1600" b="1" dirty="0">
                <a:solidFill>
                  <a:schemeClr val="bg1"/>
                </a:solidFill>
              </a:rPr>
              <a:t>The </a:t>
            </a:r>
            <a:r>
              <a:rPr lang="pl-PL" sz="1600" b="1" dirty="0" err="1">
                <a:solidFill>
                  <a:schemeClr val="bg1"/>
                </a:solidFill>
              </a:rPr>
              <a:t>investigations</a:t>
            </a:r>
            <a:r>
              <a:rPr lang="pl-PL" sz="1600" b="1" dirty="0">
                <a:solidFill>
                  <a:schemeClr val="bg1"/>
                </a:solidFill>
              </a:rPr>
              <a:t> </a:t>
            </a:r>
            <a:r>
              <a:rPr lang="pl-PL" sz="1600" b="1" dirty="0" err="1">
                <a:solidFill>
                  <a:schemeClr val="bg1"/>
                </a:solidFill>
              </a:rPr>
              <a:t>carried</a:t>
            </a:r>
            <a:r>
              <a:rPr lang="pl-PL" sz="1600" b="1" dirty="0">
                <a:solidFill>
                  <a:schemeClr val="bg1"/>
                </a:solidFill>
              </a:rPr>
              <a:t> out in </a:t>
            </a:r>
            <a:r>
              <a:rPr lang="pl-PL" sz="1600" b="1" dirty="0" err="1">
                <a:solidFill>
                  <a:schemeClr val="bg1"/>
                </a:solidFill>
              </a:rPr>
              <a:t>Warsaw</a:t>
            </a:r>
            <a:r>
              <a:rPr lang="pl-PL" sz="1600" b="1" dirty="0">
                <a:solidFill>
                  <a:schemeClr val="bg1"/>
                </a:solidFill>
              </a:rPr>
              <a:t> and Kraków </a:t>
            </a:r>
            <a:r>
              <a:rPr lang="pl-PL" sz="1600" b="1" dirty="0" err="1">
                <a:solidFill>
                  <a:schemeClr val="bg1"/>
                </a:solidFill>
              </a:rPr>
              <a:t>are</a:t>
            </a:r>
            <a:r>
              <a:rPr lang="pl-PL" sz="1600" b="1" dirty="0">
                <a:solidFill>
                  <a:schemeClr val="bg1"/>
                </a:solidFill>
              </a:rPr>
              <a:t> </a:t>
            </a:r>
            <a:r>
              <a:rPr lang="pl-PL" sz="1600" b="1" dirty="0" err="1">
                <a:solidFill>
                  <a:schemeClr val="bg1"/>
                </a:solidFill>
              </a:rPr>
              <a:t>also</a:t>
            </a:r>
            <a:r>
              <a:rPr lang="pl-PL" sz="1600" b="1" dirty="0">
                <a:solidFill>
                  <a:schemeClr val="bg1"/>
                </a:solidFill>
              </a:rPr>
              <a:t> in </a:t>
            </a:r>
            <a:r>
              <a:rPr lang="pl-PL" sz="1600" b="1" dirty="0" err="1">
                <a:solidFill>
                  <a:schemeClr val="bg1"/>
                </a:solidFill>
              </a:rPr>
              <a:t>many</a:t>
            </a:r>
            <a:r>
              <a:rPr lang="pl-PL" sz="1600" b="1" dirty="0">
                <a:solidFill>
                  <a:schemeClr val="bg1"/>
                </a:solidFill>
              </a:rPr>
              <a:t> </a:t>
            </a:r>
            <a:r>
              <a:rPr lang="pl-PL" sz="1600" b="1" dirty="0" err="1">
                <a:solidFill>
                  <a:schemeClr val="bg1"/>
                </a:solidFill>
              </a:rPr>
              <a:t>aspects</a:t>
            </a:r>
            <a:r>
              <a:rPr lang="pl-PL" sz="1600" b="1" dirty="0">
                <a:solidFill>
                  <a:schemeClr val="bg1"/>
                </a:solidFill>
              </a:rPr>
              <a:t> </a:t>
            </a:r>
            <a:r>
              <a:rPr lang="pl-PL" sz="1600" b="1" dirty="0" err="1">
                <a:solidFill>
                  <a:schemeClr val="bg1"/>
                </a:solidFill>
              </a:rPr>
              <a:t>complementary</a:t>
            </a:r>
            <a:r>
              <a:rPr lang="pl-PL" sz="1600" b="1" dirty="0">
                <a:solidFill>
                  <a:schemeClr val="bg1"/>
                </a:solidFill>
              </a:rPr>
              <a:t> - </a:t>
            </a:r>
            <a:r>
              <a:rPr lang="pl-PL" sz="1600" b="1" dirty="0" err="1">
                <a:solidFill>
                  <a:schemeClr val="bg1"/>
                </a:solidFill>
              </a:rPr>
              <a:t>at</a:t>
            </a:r>
            <a:r>
              <a:rPr lang="pl-PL" sz="1600" b="1" dirty="0">
                <a:solidFill>
                  <a:schemeClr val="bg1"/>
                </a:solidFill>
              </a:rPr>
              <a:t> CCB high-</a:t>
            </a:r>
            <a:r>
              <a:rPr lang="pl-PL" sz="1600" b="1" dirty="0" err="1">
                <a:solidFill>
                  <a:schemeClr val="bg1"/>
                </a:solidFill>
              </a:rPr>
              <a:t>energy</a:t>
            </a:r>
            <a:r>
              <a:rPr lang="pl-PL" sz="1600" b="1" dirty="0">
                <a:solidFill>
                  <a:schemeClr val="bg1"/>
                </a:solidFill>
              </a:rPr>
              <a:t> proton </a:t>
            </a:r>
            <a:r>
              <a:rPr lang="pl-PL" sz="1600" b="1" dirty="0" err="1">
                <a:solidFill>
                  <a:schemeClr val="bg1"/>
                </a:solidFill>
              </a:rPr>
              <a:t>beam</a:t>
            </a:r>
            <a:r>
              <a:rPr lang="pl-PL" sz="1600" b="1" dirty="0">
                <a:solidFill>
                  <a:schemeClr val="bg1"/>
                </a:solidFill>
              </a:rPr>
              <a:t> </a:t>
            </a:r>
            <a:r>
              <a:rPr lang="pl-PL" sz="1600" b="1" dirty="0" err="1">
                <a:solidFill>
                  <a:schemeClr val="bg1"/>
                </a:solidFill>
              </a:rPr>
              <a:t>is</a:t>
            </a:r>
            <a:r>
              <a:rPr lang="pl-PL" sz="1600" b="1" dirty="0">
                <a:solidFill>
                  <a:schemeClr val="bg1"/>
                </a:solidFill>
              </a:rPr>
              <a:t> </a:t>
            </a:r>
            <a:r>
              <a:rPr lang="pl-PL" sz="1600" b="1" dirty="0" err="1">
                <a:solidFill>
                  <a:schemeClr val="bg1"/>
                </a:solidFill>
              </a:rPr>
              <a:t>available</a:t>
            </a:r>
            <a:r>
              <a:rPr lang="pl-PL" sz="1600" b="1" dirty="0">
                <a:solidFill>
                  <a:schemeClr val="bg1"/>
                </a:solidFill>
              </a:rPr>
              <a:t> </a:t>
            </a:r>
            <a:r>
              <a:rPr lang="pl-PL" sz="1600" b="1" dirty="0" err="1">
                <a:solidFill>
                  <a:schemeClr val="bg1"/>
                </a:solidFill>
              </a:rPr>
              <a:t>while</a:t>
            </a:r>
            <a:r>
              <a:rPr lang="pl-PL" sz="1600" b="1" dirty="0">
                <a:solidFill>
                  <a:schemeClr val="bg1"/>
                </a:solidFill>
              </a:rPr>
              <a:t> </a:t>
            </a:r>
            <a:r>
              <a:rPr lang="pl-PL" sz="1600" b="1" dirty="0" err="1">
                <a:solidFill>
                  <a:schemeClr val="bg1"/>
                </a:solidFill>
              </a:rPr>
              <a:t>at</a:t>
            </a:r>
            <a:r>
              <a:rPr lang="pl-PL" sz="1600" b="1" dirty="0">
                <a:solidFill>
                  <a:schemeClr val="bg1"/>
                </a:solidFill>
              </a:rPr>
              <a:t> SLCJ </a:t>
            </a:r>
            <a:r>
              <a:rPr lang="pl-PL" sz="1600" b="1" dirty="0" err="1">
                <a:solidFill>
                  <a:schemeClr val="bg1"/>
                </a:solidFill>
              </a:rPr>
              <a:t>beams</a:t>
            </a:r>
            <a:r>
              <a:rPr lang="pl-PL" sz="1600" b="1" dirty="0">
                <a:solidFill>
                  <a:schemeClr val="bg1"/>
                </a:solidFill>
              </a:rPr>
              <a:t> of </a:t>
            </a:r>
            <a:r>
              <a:rPr lang="pl-PL" sz="1600" b="1" dirty="0" err="1">
                <a:solidFill>
                  <a:schemeClr val="bg1"/>
                </a:solidFill>
              </a:rPr>
              <a:t>heavier</a:t>
            </a:r>
            <a:r>
              <a:rPr lang="pl-PL" sz="1600" b="1" dirty="0">
                <a:solidFill>
                  <a:schemeClr val="bg1"/>
                </a:solidFill>
              </a:rPr>
              <a:t> </a:t>
            </a:r>
            <a:r>
              <a:rPr lang="pl-PL" sz="1600" b="1" dirty="0" err="1">
                <a:solidFill>
                  <a:schemeClr val="bg1"/>
                </a:solidFill>
              </a:rPr>
              <a:t>nuclei</a:t>
            </a:r>
            <a:r>
              <a:rPr lang="pl-PL" sz="1600" b="1" dirty="0">
                <a:solidFill>
                  <a:schemeClr val="bg1"/>
                </a:solidFill>
              </a:rPr>
              <a:t> from </a:t>
            </a:r>
            <a:r>
              <a:rPr lang="pl-PL" sz="1600" b="1" dirty="0" err="1">
                <a:solidFill>
                  <a:schemeClr val="bg1"/>
                </a:solidFill>
              </a:rPr>
              <a:t>boron</a:t>
            </a:r>
            <a:r>
              <a:rPr lang="pl-PL" sz="1600" b="1" dirty="0">
                <a:solidFill>
                  <a:schemeClr val="bg1"/>
                </a:solidFill>
              </a:rPr>
              <a:t> to </a:t>
            </a:r>
            <a:r>
              <a:rPr lang="pl-PL" sz="1600" b="1" dirty="0" err="1">
                <a:solidFill>
                  <a:schemeClr val="bg1"/>
                </a:solidFill>
              </a:rPr>
              <a:t>nickel</a:t>
            </a:r>
            <a:r>
              <a:rPr lang="pl-PL" sz="1600" b="1" dirty="0">
                <a:solidFill>
                  <a:schemeClr val="bg1"/>
                </a:solidFill>
              </a:rPr>
              <a:t> </a:t>
            </a:r>
            <a:r>
              <a:rPr lang="pl-PL" sz="1600" b="1" dirty="0" err="1">
                <a:solidFill>
                  <a:schemeClr val="bg1"/>
                </a:solidFill>
              </a:rPr>
              <a:t>can</a:t>
            </a:r>
            <a:r>
              <a:rPr lang="pl-PL" sz="1600" b="1" dirty="0">
                <a:solidFill>
                  <a:schemeClr val="bg1"/>
                </a:solidFill>
              </a:rPr>
              <a:t> be </a:t>
            </a:r>
            <a:r>
              <a:rPr lang="pl-PL" sz="1600" b="1" dirty="0" err="1">
                <a:solidFill>
                  <a:schemeClr val="bg1"/>
                </a:solidFill>
              </a:rPr>
              <a:t>accelerated</a:t>
            </a:r>
            <a:r>
              <a:rPr lang="pl-PL" sz="1600" b="1" dirty="0">
                <a:solidFill>
                  <a:schemeClr val="bg1"/>
                </a:solidFill>
              </a:rPr>
              <a:t>.</a:t>
            </a:r>
          </a:p>
        </p:txBody>
      </p:sp>
      <p:sp>
        <p:nvSpPr>
          <p:cNvPr id="16388" name="pole tekstowe 1">
            <a:extLst>
              <a:ext uri="{FF2B5EF4-FFF2-40B4-BE49-F238E27FC236}">
                <a16:creationId xmlns="" xmlns:a16="http://schemas.microsoft.com/office/drawing/2014/main" id="{4150BDBC-F629-3645-8F37-C10E88F99F75}"/>
              </a:ext>
            </a:extLst>
          </p:cNvPr>
          <p:cNvSpPr txBox="1">
            <a:spLocks noChangeArrowheads="1"/>
          </p:cNvSpPr>
          <p:nvPr/>
        </p:nvSpPr>
        <p:spPr bwMode="auto">
          <a:xfrm>
            <a:off x="1331913" y="6208713"/>
            <a:ext cx="6051550" cy="64611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pl-PL" b="1">
                <a:solidFill>
                  <a:srgbClr val="0070C0"/>
                </a:solidFill>
              </a:rPr>
              <a:t>COPIN (HIL Warsaw and CCB Krakow) offers in total </a:t>
            </a:r>
          </a:p>
          <a:p>
            <a:r>
              <a:rPr lang="pl-PL" altLang="pl-PL" b="1">
                <a:solidFill>
                  <a:srgbClr val="0070C0"/>
                </a:solidFill>
              </a:rPr>
              <a:t>200 h/year of beam time for EURISOL DF</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Obraz 23">
            <a:extLst>
              <a:ext uri="{FF2B5EF4-FFF2-40B4-BE49-F238E27FC236}">
                <a16:creationId xmlns="" xmlns:a16="http://schemas.microsoft.com/office/drawing/2014/main" id="{A4028EA2-FD8C-DE48-A5FD-ACBFAE19940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56000" y="188913"/>
            <a:ext cx="5768975"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7410" name="Object 2">
            <a:extLst>
              <a:ext uri="{FF2B5EF4-FFF2-40B4-BE49-F238E27FC236}">
                <a16:creationId xmlns="" xmlns:a16="http://schemas.microsoft.com/office/drawing/2014/main" id="{3F5953E3-7D7D-8D4D-913F-82EFFF4A3494}"/>
              </a:ext>
            </a:extLst>
          </p:cNvPr>
          <p:cNvGraphicFramePr>
            <a:graphicFrameLocks noChangeAspect="1"/>
          </p:cNvGraphicFramePr>
          <p:nvPr>
            <p:ph sz="half" idx="4294967295"/>
          </p:nvPr>
        </p:nvGraphicFramePr>
        <p:xfrm>
          <a:off x="0" y="2425700"/>
          <a:ext cx="4038600" cy="2873375"/>
        </p:xfrm>
        <a:graphic>
          <a:graphicData uri="http://schemas.openxmlformats.org/presentationml/2006/ole">
            <p:oleObj spid="_x0000_s61442" name="Wykres" r:id="rId4" imgW="6172200" imgH="4391115" progId="Excel.Sheet.8">
              <p:embed followColorScheme="full"/>
            </p:oleObj>
          </a:graphicData>
        </a:graphic>
      </p:graphicFrame>
      <p:pic>
        <p:nvPicPr>
          <p:cNvPr id="17411" name="Picture 3" descr="CYKL3">
            <a:extLst>
              <a:ext uri="{FF2B5EF4-FFF2-40B4-BE49-F238E27FC236}">
                <a16:creationId xmlns="" xmlns:a16="http://schemas.microsoft.com/office/drawing/2014/main" id="{D3B799CC-1ECD-5D47-9613-B4EC0A6307C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1125" y="1543050"/>
            <a:ext cx="3492500" cy="2513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117088" dir="2963922" algn="ctr" rotWithShape="0">
                    <a:srgbClr val="FFCC99">
                      <a:alpha val="50000"/>
                    </a:srgbClr>
                  </a:outerShdw>
                </a:effectLst>
              </a14:hiddenEffects>
            </a:ext>
          </a:extLst>
        </p:spPr>
      </p:pic>
      <p:sp>
        <p:nvSpPr>
          <p:cNvPr id="17412" name="Text Box 4">
            <a:extLst>
              <a:ext uri="{FF2B5EF4-FFF2-40B4-BE49-F238E27FC236}">
                <a16:creationId xmlns="" xmlns:a16="http://schemas.microsoft.com/office/drawing/2014/main" id="{48E0B288-AA7E-FF4B-B19A-03FDA4B68DC3}"/>
              </a:ext>
            </a:extLst>
          </p:cNvPr>
          <p:cNvSpPr txBox="1">
            <a:spLocks noChangeArrowheads="1"/>
          </p:cNvSpPr>
          <p:nvPr/>
        </p:nvSpPr>
        <p:spPr bwMode="auto">
          <a:xfrm>
            <a:off x="182563" y="4260850"/>
            <a:ext cx="2862262" cy="1133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40000"/>
              </a:spcBef>
              <a:buFontTx/>
              <a:buNone/>
            </a:pPr>
            <a:r>
              <a:rPr lang="pl-PL" altLang="pl-PL" sz="2000" b="1"/>
              <a:t>Beams: He*÷Ar (Ni)</a:t>
            </a:r>
          </a:p>
          <a:p>
            <a:pPr eaLnBrk="1" hangingPunct="1">
              <a:spcBef>
                <a:spcPct val="40000"/>
              </a:spcBef>
              <a:buFontTx/>
              <a:buNone/>
            </a:pPr>
            <a:r>
              <a:rPr lang="pl-PL" altLang="pl-PL" sz="2000" b="1"/>
              <a:t>Energies 2 </a:t>
            </a:r>
            <a:r>
              <a:rPr lang="en-US" altLang="pl-PL" sz="2000" b="1">
                <a:cs typeface="Arial" panose="020B0604020202020204" pitchFamily="34" charset="0"/>
              </a:rPr>
              <a:t>÷</a:t>
            </a:r>
            <a:r>
              <a:rPr lang="pl-PL" altLang="pl-PL" sz="2000" b="1"/>
              <a:t>10 MeV*A</a:t>
            </a:r>
          </a:p>
          <a:p>
            <a:pPr eaLnBrk="1" hangingPunct="1">
              <a:spcBef>
                <a:spcPct val="40000"/>
              </a:spcBef>
              <a:buFontTx/>
              <a:buNone/>
            </a:pPr>
            <a:r>
              <a:rPr lang="pl-PL" altLang="pl-PL" sz="1400" i="1"/>
              <a:t>*</a:t>
            </a:r>
            <a:r>
              <a:rPr lang="pl-PL" altLang="pl-PL" sz="1400" i="1" baseline="30000"/>
              <a:t>)</a:t>
            </a:r>
            <a:r>
              <a:rPr lang="pl-PL" altLang="pl-PL" sz="1400" i="1"/>
              <a:t>Internal only</a:t>
            </a:r>
          </a:p>
        </p:txBody>
      </p:sp>
      <p:pic>
        <p:nvPicPr>
          <p:cNvPr id="17413" name="Picture 5">
            <a:extLst>
              <a:ext uri="{FF2B5EF4-FFF2-40B4-BE49-F238E27FC236}">
                <a16:creationId xmlns="" xmlns:a16="http://schemas.microsoft.com/office/drawing/2014/main" id="{3F1EC88A-93B9-584B-97F2-39220ADD543A}"/>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414" name="Rectangle 14">
            <a:extLst>
              <a:ext uri="{FF2B5EF4-FFF2-40B4-BE49-F238E27FC236}">
                <a16:creationId xmlns="" xmlns:a16="http://schemas.microsoft.com/office/drawing/2014/main" id="{42CF23F0-DD5C-9847-80E6-040D6DD2A32D}"/>
              </a:ext>
            </a:extLst>
          </p:cNvPr>
          <p:cNvSpPr>
            <a:spLocks noChangeArrowheads="1"/>
          </p:cNvSpPr>
          <p:nvPr/>
        </p:nvSpPr>
        <p:spPr bwMode="auto">
          <a:xfrm>
            <a:off x="0" y="18859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l-PL" altLang="pl-PL" sz="1800"/>
          </a:p>
        </p:txBody>
      </p:sp>
      <p:grpSp>
        <p:nvGrpSpPr>
          <p:cNvPr id="2" name="Grupa 5">
            <a:extLst>
              <a:ext uri="{FF2B5EF4-FFF2-40B4-BE49-F238E27FC236}">
                <a16:creationId xmlns="" xmlns:a16="http://schemas.microsoft.com/office/drawing/2014/main" id="{78167710-F25D-BF4B-B4D7-0660E8763057}"/>
              </a:ext>
            </a:extLst>
          </p:cNvPr>
          <p:cNvGrpSpPr>
            <a:grpSpLocks/>
          </p:cNvGrpSpPr>
          <p:nvPr/>
        </p:nvGrpSpPr>
        <p:grpSpPr bwMode="auto">
          <a:xfrm>
            <a:off x="3605213" y="1624013"/>
            <a:ext cx="5629275" cy="4375150"/>
            <a:chOff x="3604980" y="1624430"/>
            <a:chExt cx="5629005" cy="4374786"/>
          </a:xfrm>
        </p:grpSpPr>
        <p:pic>
          <p:nvPicPr>
            <p:cNvPr id="17426" name="Picture 9" descr="hala1">
              <a:extLst>
                <a:ext uri="{FF2B5EF4-FFF2-40B4-BE49-F238E27FC236}">
                  <a16:creationId xmlns="" xmlns:a16="http://schemas.microsoft.com/office/drawing/2014/main" id="{D3EEC7F7-0D34-E043-A943-C72A34B09B39}"/>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667703" y="1628800"/>
              <a:ext cx="5566282" cy="2059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811" name="Rectangle 19">
              <a:extLst>
                <a:ext uri="{FF2B5EF4-FFF2-40B4-BE49-F238E27FC236}">
                  <a16:creationId xmlns="" xmlns:a16="http://schemas.microsoft.com/office/drawing/2014/main" id="{3AAA010E-4679-4340-AD56-171623D3AF61}"/>
                </a:ext>
              </a:extLst>
            </p:cNvPr>
            <p:cNvSpPr>
              <a:spLocks noChangeArrowheads="1"/>
            </p:cNvSpPr>
            <p:nvPr/>
          </p:nvSpPr>
          <p:spPr bwMode="auto">
            <a:xfrm>
              <a:off x="7325902" y="1637129"/>
              <a:ext cx="1908083" cy="498434"/>
            </a:xfrm>
            <a:prstGeom prst="rect">
              <a:avLst/>
            </a:prstGeom>
            <a:solidFill>
              <a:schemeClr val="accent1">
                <a:lumMod val="75000"/>
              </a:scheme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pl-PL" altLang="pl-PL" sz="2800" dirty="0" err="1"/>
                <a:t>Reactions</a:t>
              </a:r>
              <a:endParaRPr lang="pl-PL" altLang="pl-PL" sz="2800" dirty="0"/>
            </a:p>
          </p:txBody>
        </p:sp>
        <p:sp>
          <p:nvSpPr>
            <p:cNvPr id="17428" name="Rectangle 20">
              <a:extLst>
                <a:ext uri="{FF2B5EF4-FFF2-40B4-BE49-F238E27FC236}">
                  <a16:creationId xmlns="" xmlns:a16="http://schemas.microsoft.com/office/drawing/2014/main" id="{A20DE80B-25C5-7E41-8C74-6A8357801051}"/>
                </a:ext>
              </a:extLst>
            </p:cNvPr>
            <p:cNvSpPr>
              <a:spLocks noChangeArrowheads="1"/>
            </p:cNvSpPr>
            <p:nvPr/>
          </p:nvSpPr>
          <p:spPr bwMode="auto">
            <a:xfrm>
              <a:off x="3604980" y="1624430"/>
              <a:ext cx="3721102" cy="510799"/>
            </a:xfrm>
            <a:prstGeom prst="rect">
              <a:avLst/>
            </a:prstGeom>
            <a:solidFill>
              <a:srgbClr val="D60093"/>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800"/>
                <a:t>γ-ray Spectroscopy</a:t>
              </a:r>
            </a:p>
          </p:txBody>
        </p:sp>
        <p:pic>
          <p:nvPicPr>
            <p:cNvPr id="17429" name="Obraz 1">
              <a:extLst>
                <a:ext uri="{FF2B5EF4-FFF2-40B4-BE49-F238E27FC236}">
                  <a16:creationId xmlns="" xmlns:a16="http://schemas.microsoft.com/office/drawing/2014/main" id="{4B61E616-A21C-3044-BC45-877AE37381EC}"/>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667703" y="3675896"/>
              <a:ext cx="1743968" cy="13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9">
              <a:extLst>
                <a:ext uri="{FF2B5EF4-FFF2-40B4-BE49-F238E27FC236}">
                  <a16:creationId xmlns="" xmlns:a16="http://schemas.microsoft.com/office/drawing/2014/main" id="{86DDF754-DDCC-614C-89C5-9FA5CE866652}"/>
                </a:ext>
              </a:extLst>
            </p:cNvPr>
            <p:cNvSpPr>
              <a:spLocks noChangeArrowheads="1"/>
            </p:cNvSpPr>
            <p:nvPr/>
          </p:nvSpPr>
          <p:spPr bwMode="auto">
            <a:xfrm>
              <a:off x="7325902" y="3178463"/>
              <a:ext cx="1908083" cy="498434"/>
            </a:xfrm>
            <a:prstGeom prst="rect">
              <a:avLst/>
            </a:prstGeom>
            <a:solidFill>
              <a:schemeClr val="accent1">
                <a:lumMod val="75000"/>
              </a:scheme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pl-PL" altLang="pl-PL" sz="2000" dirty="0" err="1"/>
                <a:t>Detector</a:t>
              </a:r>
              <a:r>
                <a:rPr lang="pl-PL" altLang="pl-PL" sz="2000" dirty="0"/>
                <a:t> </a:t>
              </a:r>
              <a:r>
                <a:rPr lang="pl-PL" altLang="pl-PL" sz="2000" dirty="0" err="1"/>
                <a:t>tests</a:t>
              </a:r>
              <a:endParaRPr lang="pl-PL" altLang="pl-PL" sz="2000" dirty="0"/>
            </a:p>
          </p:txBody>
        </p:sp>
        <p:sp>
          <p:nvSpPr>
            <p:cNvPr id="17431" name="Rectangle 22">
              <a:extLst>
                <a:ext uri="{FF2B5EF4-FFF2-40B4-BE49-F238E27FC236}">
                  <a16:creationId xmlns="" xmlns:a16="http://schemas.microsoft.com/office/drawing/2014/main" id="{5C575559-CBCF-2D4C-900C-A36D3FB30110}"/>
                </a:ext>
              </a:extLst>
            </p:cNvPr>
            <p:cNvSpPr>
              <a:spLocks noChangeArrowheads="1"/>
            </p:cNvSpPr>
            <p:nvPr/>
          </p:nvSpPr>
          <p:spPr bwMode="auto">
            <a:xfrm>
              <a:off x="3667703" y="4981709"/>
              <a:ext cx="1743969" cy="1017507"/>
            </a:xfrm>
            <a:prstGeom prst="rect">
              <a:avLst/>
            </a:prstGeom>
            <a:solidFill>
              <a:srgbClr val="00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2000"/>
                <a:t>Radiobiology </a:t>
              </a:r>
              <a:br>
                <a:rPr lang="pl-PL" altLang="pl-PL" sz="2000"/>
              </a:br>
              <a:r>
                <a:rPr lang="pl-PL" altLang="pl-PL" sz="2000"/>
                <a:t>&amp; Applications</a:t>
              </a:r>
            </a:p>
          </p:txBody>
        </p:sp>
      </p:grpSp>
      <p:grpSp>
        <p:nvGrpSpPr>
          <p:cNvPr id="5" name="Grupa 4">
            <a:extLst>
              <a:ext uri="{FF2B5EF4-FFF2-40B4-BE49-F238E27FC236}">
                <a16:creationId xmlns="" xmlns:a16="http://schemas.microsoft.com/office/drawing/2014/main" id="{C3542465-2DE2-0442-8D68-909040710EAE}"/>
              </a:ext>
            </a:extLst>
          </p:cNvPr>
          <p:cNvGrpSpPr>
            <a:grpSpLocks/>
          </p:cNvGrpSpPr>
          <p:nvPr/>
        </p:nvGrpSpPr>
        <p:grpSpPr bwMode="auto">
          <a:xfrm>
            <a:off x="3606800" y="168275"/>
            <a:ext cx="5627688" cy="1412875"/>
            <a:chOff x="3516466" y="154909"/>
            <a:chExt cx="5627534" cy="1412565"/>
          </a:xfrm>
        </p:grpSpPr>
        <p:pic>
          <p:nvPicPr>
            <p:cNvPr id="17422" name="Picture 6" descr="P1000834">
              <a:extLst>
                <a:ext uri="{FF2B5EF4-FFF2-40B4-BE49-F238E27FC236}">
                  <a16:creationId xmlns="" xmlns:a16="http://schemas.microsoft.com/office/drawing/2014/main" id="{54DCFD13-3957-DB44-9E3D-CB33335AC047}"/>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528924" y="154909"/>
              <a:ext cx="1882747" cy="141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3" name="Picture 7" descr="1">
              <a:extLst>
                <a:ext uri="{FF2B5EF4-FFF2-40B4-BE49-F238E27FC236}">
                  <a16:creationId xmlns="" xmlns:a16="http://schemas.microsoft.com/office/drawing/2014/main" id="{722310FD-FCF1-CA43-A0D4-1D94B6423D53}"/>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260580" y="154909"/>
              <a:ext cx="1883420" cy="1398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 xmlns:a16="http://schemas.microsoft.com/office/drawing/2014/main" id="{E5274C53-57C2-2345-BA95-54DD0A3E7874}"/>
                </a:ext>
              </a:extLst>
            </p:cNvPr>
            <p:cNvSpPr/>
            <p:nvPr/>
          </p:nvSpPr>
          <p:spPr>
            <a:xfrm>
              <a:off x="5375378" y="167606"/>
              <a:ext cx="1885898" cy="1004668"/>
            </a:xfrm>
            <a:prstGeom prst="rect">
              <a:avLst/>
            </a:prstGeom>
            <a:solidFill>
              <a:schemeClr val="accent6">
                <a:lumMod val="40000"/>
                <a:lumOff val="6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ts val="0"/>
                </a:spcBef>
                <a:defRPr/>
              </a:pPr>
              <a:r>
                <a:rPr lang="pl-PL" altLang="pl-PL" b="1" dirty="0">
                  <a:solidFill>
                    <a:schemeClr val="tx1"/>
                  </a:solidFill>
                </a:rPr>
                <a:t>GE </a:t>
              </a:r>
              <a:r>
                <a:rPr lang="pl-PL" altLang="pl-PL" b="1" dirty="0" err="1">
                  <a:solidFill>
                    <a:schemeClr val="tx1"/>
                  </a:solidFill>
                </a:rPr>
                <a:t>PETTrace</a:t>
              </a:r>
              <a:r>
                <a:rPr lang="pl-PL" altLang="pl-PL" b="1" dirty="0">
                  <a:solidFill>
                    <a:schemeClr val="tx1"/>
                  </a:solidFill>
                </a:rPr>
                <a:t>: </a:t>
              </a:r>
            </a:p>
            <a:p>
              <a:pPr eaLnBrk="1" hangingPunct="1">
                <a:spcBef>
                  <a:spcPts val="0"/>
                </a:spcBef>
                <a:defRPr/>
              </a:pPr>
              <a:r>
                <a:rPr lang="pl-PL" altLang="pl-PL" b="1" dirty="0">
                  <a:solidFill>
                    <a:schemeClr val="tx1"/>
                  </a:solidFill>
                </a:rPr>
                <a:t>p 16.5MeV</a:t>
              </a:r>
            </a:p>
            <a:p>
              <a:pPr eaLnBrk="1" hangingPunct="1">
                <a:spcBef>
                  <a:spcPts val="0"/>
                </a:spcBef>
                <a:defRPr/>
              </a:pPr>
              <a:r>
                <a:rPr lang="pl-PL" altLang="pl-PL" b="1" dirty="0">
                  <a:solidFill>
                    <a:schemeClr val="tx1"/>
                  </a:solidFill>
                </a:rPr>
                <a:t>d 8 </a:t>
              </a:r>
              <a:r>
                <a:rPr lang="pl-PL" altLang="pl-PL" b="1" dirty="0" err="1">
                  <a:solidFill>
                    <a:schemeClr val="tx1"/>
                  </a:solidFill>
                </a:rPr>
                <a:t>MeV</a:t>
              </a:r>
              <a:endParaRPr lang="pl-PL" altLang="pl-PL" b="1" dirty="0">
                <a:solidFill>
                  <a:schemeClr val="tx1"/>
                </a:solidFill>
              </a:endParaRPr>
            </a:p>
          </p:txBody>
        </p:sp>
        <p:sp>
          <p:nvSpPr>
            <p:cNvPr id="3" name="Prostokąt 2">
              <a:extLst>
                <a:ext uri="{FF2B5EF4-FFF2-40B4-BE49-F238E27FC236}">
                  <a16:creationId xmlns="" xmlns:a16="http://schemas.microsoft.com/office/drawing/2014/main" id="{6E828378-A0F2-314F-97C1-2AF1DD09651C}"/>
                </a:ext>
              </a:extLst>
            </p:cNvPr>
            <p:cNvSpPr/>
            <p:nvPr/>
          </p:nvSpPr>
          <p:spPr>
            <a:xfrm>
              <a:off x="3516466" y="1186558"/>
              <a:ext cx="5627534" cy="366633"/>
            </a:xfrm>
            <a:prstGeom prst="rect">
              <a:avLst/>
            </a:prstGeom>
            <a:solidFill>
              <a:schemeClr val="accent6">
                <a:lumMod val="40000"/>
                <a:lumOff val="6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2400" dirty="0" err="1">
                  <a:solidFill>
                    <a:schemeClr val="tx1"/>
                  </a:solidFill>
                </a:rPr>
                <a:t>Radiofarmaceutcals</a:t>
              </a:r>
              <a:r>
                <a:rPr lang="pl-PL" sz="2400" dirty="0">
                  <a:solidFill>
                    <a:schemeClr val="tx1"/>
                  </a:solidFill>
                </a:rPr>
                <a:t> </a:t>
              </a:r>
              <a:r>
                <a:rPr lang="pl-PL" sz="2400" dirty="0" err="1">
                  <a:solidFill>
                    <a:schemeClr val="tx1"/>
                  </a:solidFill>
                </a:rPr>
                <a:t>studies</a:t>
              </a:r>
              <a:endParaRPr lang="pl-PL" sz="2400" dirty="0">
                <a:solidFill>
                  <a:schemeClr val="tx1"/>
                </a:solidFill>
              </a:endParaRPr>
            </a:p>
          </p:txBody>
        </p:sp>
      </p:grpSp>
      <p:pic>
        <p:nvPicPr>
          <p:cNvPr id="17417" name="Obraz 7">
            <a:extLst>
              <a:ext uri="{FF2B5EF4-FFF2-40B4-BE49-F238E27FC236}">
                <a16:creationId xmlns="" xmlns:a16="http://schemas.microsoft.com/office/drawing/2014/main" id="{120BEC8D-3A7C-D245-A4C8-98C183C02700}"/>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82563" y="153988"/>
            <a:ext cx="3308350"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upa 9">
            <a:extLst>
              <a:ext uri="{FF2B5EF4-FFF2-40B4-BE49-F238E27FC236}">
                <a16:creationId xmlns="" xmlns:a16="http://schemas.microsoft.com/office/drawing/2014/main" id="{011A9891-7FBD-E842-9C36-449BCF0828EE}"/>
              </a:ext>
            </a:extLst>
          </p:cNvPr>
          <p:cNvGrpSpPr>
            <a:grpSpLocks/>
          </p:cNvGrpSpPr>
          <p:nvPr/>
        </p:nvGrpSpPr>
        <p:grpSpPr bwMode="auto">
          <a:xfrm>
            <a:off x="6097588" y="4278313"/>
            <a:ext cx="3014662" cy="2327275"/>
            <a:chOff x="6097166" y="4277931"/>
            <a:chExt cx="3015680" cy="2327770"/>
          </a:xfrm>
        </p:grpSpPr>
        <p:pic>
          <p:nvPicPr>
            <p:cNvPr id="17420" name="Picture 18" descr="page4image1777632">
              <a:extLst>
                <a:ext uri="{FF2B5EF4-FFF2-40B4-BE49-F238E27FC236}">
                  <a16:creationId xmlns="" xmlns:a16="http://schemas.microsoft.com/office/drawing/2014/main" id="{F3C6BE4C-DD47-9247-8D9F-957DE1F42424}"/>
                </a:ext>
              </a:extLst>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097166" y="4348958"/>
              <a:ext cx="3015680" cy="2256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Prostokąt 8">
              <a:extLst>
                <a:ext uri="{FF2B5EF4-FFF2-40B4-BE49-F238E27FC236}">
                  <a16:creationId xmlns="" xmlns:a16="http://schemas.microsoft.com/office/drawing/2014/main" id="{6AEA7C60-9D0F-8A40-82CF-9F5FFD4500F6}"/>
                </a:ext>
              </a:extLst>
            </p:cNvPr>
            <p:cNvSpPr/>
            <p:nvPr/>
          </p:nvSpPr>
          <p:spPr>
            <a:xfrm>
              <a:off x="6097166" y="4277931"/>
              <a:ext cx="3015680" cy="443006"/>
            </a:xfrm>
            <a:prstGeom prst="rect">
              <a:avLst/>
            </a:prstGeom>
            <a:solidFill>
              <a:srgbClr val="E1653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2400" b="1" dirty="0">
                  <a:solidFill>
                    <a:schemeClr val="tx1"/>
                  </a:solidFill>
                </a:rPr>
                <a:t>ECR test </a:t>
              </a:r>
              <a:r>
                <a:rPr lang="pl-PL" sz="2400" b="1" dirty="0" err="1">
                  <a:solidFill>
                    <a:schemeClr val="tx1"/>
                  </a:solidFill>
                </a:rPr>
                <a:t>bench</a:t>
              </a:r>
              <a:endParaRPr lang="pl-PL" sz="2400" b="1" dirty="0">
                <a:solidFill>
                  <a:schemeClr val="tx1"/>
                </a:solidFill>
              </a:endParaRPr>
            </a:p>
          </p:txBody>
        </p:sp>
      </p:grpSp>
      <p:sp>
        <p:nvSpPr>
          <p:cNvPr id="25" name="pole tekstowe 24">
            <a:extLst>
              <a:ext uri="{FF2B5EF4-FFF2-40B4-BE49-F238E27FC236}">
                <a16:creationId xmlns="" xmlns:a16="http://schemas.microsoft.com/office/drawing/2014/main" id="{8EAA5740-04C4-874B-89CB-1E5A730EBF43}"/>
              </a:ext>
            </a:extLst>
          </p:cNvPr>
          <p:cNvSpPr txBox="1"/>
          <p:nvPr/>
        </p:nvSpPr>
        <p:spPr>
          <a:xfrm>
            <a:off x="111125" y="6030913"/>
            <a:ext cx="7700963" cy="831850"/>
          </a:xfrm>
          <a:prstGeom prst="rect">
            <a:avLst/>
          </a:prstGeom>
          <a:solidFill>
            <a:srgbClr val="FFFF00"/>
          </a:solidFill>
        </p:spPr>
        <p:txBody>
          <a:bodyPr>
            <a:spAutoFit/>
          </a:bodyPr>
          <a:lstStyle/>
          <a:p>
            <a:pPr>
              <a:defRPr/>
            </a:pPr>
            <a:r>
              <a:rPr lang="pl-PL" sz="1600" b="1" u="sng" dirty="0" err="1"/>
              <a:t>Offer</a:t>
            </a:r>
            <a:r>
              <a:rPr lang="pl-PL" sz="1600" b="1" u="sng" dirty="0"/>
              <a:t> for EURISOL DF:</a:t>
            </a:r>
          </a:p>
          <a:p>
            <a:pPr marL="285750" indent="-285750">
              <a:buFont typeface="Arial" panose="020B0604020202020204" pitchFamily="34" charset="0"/>
              <a:buChar char="•"/>
              <a:defRPr/>
            </a:pPr>
            <a:r>
              <a:rPr lang="pl-PL" sz="1600" b="1" dirty="0"/>
              <a:t>ECR </a:t>
            </a:r>
            <a:r>
              <a:rPr lang="pl-PL" sz="1600" b="1" dirty="0" err="1"/>
              <a:t>source</a:t>
            </a:r>
            <a:r>
              <a:rPr lang="pl-PL" sz="1600" b="1" dirty="0"/>
              <a:t> development</a:t>
            </a:r>
          </a:p>
          <a:p>
            <a:pPr marL="285750" indent="-285750">
              <a:buFont typeface="Arial" panose="020B0604020202020204" pitchFamily="34" charset="0"/>
              <a:buChar char="•"/>
              <a:defRPr/>
            </a:pPr>
            <a:r>
              <a:rPr lang="pl-PL" sz="1600" b="1" dirty="0" err="1"/>
              <a:t>Detector</a:t>
            </a:r>
            <a:r>
              <a:rPr lang="pl-PL" sz="1600" b="1" dirty="0"/>
              <a:t> development (</a:t>
            </a:r>
            <a:r>
              <a:rPr lang="pl-PL" sz="1600" b="1" dirty="0" err="1"/>
              <a:t>e.g</a:t>
            </a:r>
            <a:r>
              <a:rPr lang="pl-PL" sz="1600" b="1" dirty="0"/>
              <a:t>. FAZIA, NEDA) and </a:t>
            </a:r>
            <a:r>
              <a:rPr lang="pl-PL" sz="1600" b="1" dirty="0" err="1"/>
              <a:t>tests</a:t>
            </a:r>
            <a:r>
              <a:rPr lang="pl-PL" sz="1600" b="1" dirty="0"/>
              <a:t> with heavy </a:t>
            </a:r>
            <a:r>
              <a:rPr lang="pl-PL" sz="1600" b="1" dirty="0" err="1"/>
              <a:t>ion</a:t>
            </a:r>
            <a:r>
              <a:rPr lang="pl-PL" sz="1600" b="1" dirty="0"/>
              <a:t> </a:t>
            </a:r>
            <a:r>
              <a:rPr lang="pl-PL" sz="1600" b="1" dirty="0" err="1"/>
              <a:t>beams</a:t>
            </a:r>
            <a:endParaRPr lang="pl-PL" sz="16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Obraz 1">
            <a:extLst>
              <a:ext uri="{FF2B5EF4-FFF2-40B4-BE49-F238E27FC236}">
                <a16:creationId xmlns="" xmlns:a16="http://schemas.microsoft.com/office/drawing/2014/main" id="{A325E494-3835-B745-85F8-FC8A339239DB}"/>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00150"/>
            <a:ext cx="9144000" cy="560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4" name="Picture 6">
            <a:extLst>
              <a:ext uri="{FF2B5EF4-FFF2-40B4-BE49-F238E27FC236}">
                <a16:creationId xmlns="" xmlns:a16="http://schemas.microsoft.com/office/drawing/2014/main" id="{12B3A714-E31D-9E4E-B054-FB0D1125AC1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438" y="31750"/>
            <a:ext cx="1246187" cy="122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oleTekstowe 7">
            <a:extLst>
              <a:ext uri="{FF2B5EF4-FFF2-40B4-BE49-F238E27FC236}">
                <a16:creationId xmlns="" xmlns:a16="http://schemas.microsoft.com/office/drawing/2014/main" id="{0B3EF36A-C5BC-794D-981F-1606EE732630}"/>
              </a:ext>
            </a:extLst>
          </p:cNvPr>
          <p:cNvSpPr txBox="1"/>
          <p:nvPr/>
        </p:nvSpPr>
        <p:spPr>
          <a:xfrm>
            <a:off x="1317625" y="-12700"/>
            <a:ext cx="7826375" cy="1014413"/>
          </a:xfrm>
          <a:prstGeom prst="rect">
            <a:avLst/>
          </a:prstGeom>
          <a:solidFill>
            <a:schemeClr val="accent3">
              <a:lumMod val="50000"/>
            </a:schemeClr>
          </a:solidFill>
        </p:spPr>
        <p:txBody>
          <a:bodyPr>
            <a:spAutoFit/>
          </a:bodyPr>
          <a:lstStyle/>
          <a:p>
            <a:pPr algn="ctr">
              <a:defRPr/>
            </a:pPr>
            <a:r>
              <a:rPr lang="pl-PL" sz="2000" b="1" dirty="0" err="1">
                <a:solidFill>
                  <a:srgbClr val="FFFF00"/>
                </a:solidFill>
              </a:rPr>
              <a:t>Cyclotron</a:t>
            </a:r>
            <a:r>
              <a:rPr lang="pl-PL" sz="2000" b="1" dirty="0">
                <a:solidFill>
                  <a:srgbClr val="FFFF00"/>
                </a:solidFill>
              </a:rPr>
              <a:t> Center Bronowice </a:t>
            </a:r>
          </a:p>
          <a:p>
            <a:pPr algn="ctr">
              <a:defRPr/>
            </a:pPr>
            <a:r>
              <a:rPr lang="pl-PL" sz="2000" b="1" dirty="0" err="1">
                <a:solidFill>
                  <a:srgbClr val="FFFF00"/>
                </a:solidFill>
              </a:rPr>
              <a:t>Institute</a:t>
            </a:r>
            <a:r>
              <a:rPr lang="pl-PL" sz="2000" b="1" dirty="0">
                <a:solidFill>
                  <a:srgbClr val="FFFF00"/>
                </a:solidFill>
              </a:rPr>
              <a:t> of </a:t>
            </a:r>
            <a:r>
              <a:rPr lang="pl-PL" sz="2000" b="1" dirty="0" err="1">
                <a:solidFill>
                  <a:srgbClr val="FFFF00"/>
                </a:solidFill>
              </a:rPr>
              <a:t>Nuclear</a:t>
            </a:r>
            <a:r>
              <a:rPr lang="pl-PL" sz="2000" b="1" dirty="0">
                <a:solidFill>
                  <a:srgbClr val="FFFF00"/>
                </a:solidFill>
              </a:rPr>
              <a:t> </a:t>
            </a:r>
            <a:r>
              <a:rPr lang="pl-PL" sz="2000" b="1" dirty="0" err="1">
                <a:solidFill>
                  <a:srgbClr val="FFFF00"/>
                </a:solidFill>
              </a:rPr>
              <a:t>Physics</a:t>
            </a:r>
            <a:r>
              <a:rPr lang="pl-PL" sz="2000" b="1" dirty="0">
                <a:solidFill>
                  <a:srgbClr val="FFFF00"/>
                </a:solidFill>
              </a:rPr>
              <a:t> </a:t>
            </a:r>
            <a:r>
              <a:rPr lang="pl-PL" sz="2000" b="1" dirty="0" err="1">
                <a:solidFill>
                  <a:srgbClr val="FFFF00"/>
                </a:solidFill>
              </a:rPr>
              <a:t>Polish</a:t>
            </a:r>
            <a:r>
              <a:rPr lang="pl-PL" sz="2000" b="1" dirty="0">
                <a:solidFill>
                  <a:srgbClr val="FFFF00"/>
                </a:solidFill>
              </a:rPr>
              <a:t> </a:t>
            </a:r>
            <a:r>
              <a:rPr lang="pl-PL" sz="2000" b="1" dirty="0" err="1">
                <a:solidFill>
                  <a:srgbClr val="FFFF00"/>
                </a:solidFill>
              </a:rPr>
              <a:t>Academy</a:t>
            </a:r>
            <a:r>
              <a:rPr lang="pl-PL" sz="2000" b="1" dirty="0">
                <a:solidFill>
                  <a:srgbClr val="FFFF00"/>
                </a:solidFill>
              </a:rPr>
              <a:t> of </a:t>
            </a:r>
            <a:r>
              <a:rPr lang="pl-PL" sz="2000" b="1" dirty="0" err="1">
                <a:solidFill>
                  <a:srgbClr val="FFFF00"/>
                </a:solidFill>
              </a:rPr>
              <a:t>Sciences</a:t>
            </a:r>
            <a:endParaRPr lang="pl-PL" sz="2000" b="1" dirty="0">
              <a:solidFill>
                <a:srgbClr val="FFFF00"/>
              </a:solidFill>
            </a:endParaRPr>
          </a:p>
          <a:p>
            <a:pPr algn="ctr">
              <a:defRPr/>
            </a:pPr>
            <a:r>
              <a:rPr lang="pl-PL" sz="2000" b="1" dirty="0" err="1">
                <a:solidFill>
                  <a:srgbClr val="FFFF00"/>
                </a:solidFill>
              </a:rPr>
              <a:t>Krakow</a:t>
            </a:r>
            <a:r>
              <a:rPr lang="pl-PL" sz="2000" b="1" dirty="0">
                <a:solidFill>
                  <a:srgbClr val="FFFF00"/>
                </a:solidFill>
              </a:rPr>
              <a:t>, Poland</a:t>
            </a:r>
          </a:p>
        </p:txBody>
      </p:sp>
      <p:grpSp>
        <p:nvGrpSpPr>
          <p:cNvPr id="2" name="Grupa 32">
            <a:extLst>
              <a:ext uri="{FF2B5EF4-FFF2-40B4-BE49-F238E27FC236}">
                <a16:creationId xmlns="" xmlns:a16="http://schemas.microsoft.com/office/drawing/2014/main" id="{0191C668-7E09-E245-AB9B-E187BDB33940}"/>
              </a:ext>
            </a:extLst>
          </p:cNvPr>
          <p:cNvGrpSpPr>
            <a:grpSpLocks/>
          </p:cNvGrpSpPr>
          <p:nvPr/>
        </p:nvGrpSpPr>
        <p:grpSpPr bwMode="auto">
          <a:xfrm>
            <a:off x="2052638" y="1412875"/>
            <a:ext cx="6708775" cy="479425"/>
            <a:chOff x="2342379" y="1449660"/>
            <a:chExt cx="6709452" cy="479278"/>
          </a:xfrm>
        </p:grpSpPr>
        <p:sp>
          <p:nvSpPr>
            <p:cNvPr id="18450" name="PoleTekstowe 8">
              <a:extLst>
                <a:ext uri="{FF2B5EF4-FFF2-40B4-BE49-F238E27FC236}">
                  <a16:creationId xmlns="" xmlns:a16="http://schemas.microsoft.com/office/drawing/2014/main" id="{52DC238B-F012-6145-B218-534AB81C1CFB}"/>
                </a:ext>
              </a:extLst>
            </p:cNvPr>
            <p:cNvSpPr txBox="1">
              <a:spLocks noChangeArrowheads="1"/>
            </p:cNvSpPr>
            <p:nvPr/>
          </p:nvSpPr>
          <p:spPr bwMode="auto">
            <a:xfrm>
              <a:off x="5430327" y="1449660"/>
              <a:ext cx="3621504" cy="36933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l-PL" altLang="pl-PL" sz="1800" b="1">
                  <a:solidFill>
                    <a:srgbClr val="FF0000"/>
                  </a:solidFill>
                </a:rPr>
                <a:t>230 MeV proton cyclotron (IBA)</a:t>
              </a:r>
            </a:p>
          </p:txBody>
        </p:sp>
        <p:cxnSp>
          <p:nvCxnSpPr>
            <p:cNvPr id="17" name="Łącznik zakrzywiony 16">
              <a:extLst>
                <a:ext uri="{FF2B5EF4-FFF2-40B4-BE49-F238E27FC236}">
                  <a16:creationId xmlns="" xmlns:a16="http://schemas.microsoft.com/office/drawing/2014/main" id="{B8C2092A-EE61-C246-8D94-2FC217AB1F81}"/>
                </a:ext>
              </a:extLst>
            </p:cNvPr>
            <p:cNvCxnSpPr>
              <a:stCxn id="18450" idx="1"/>
            </p:cNvCxnSpPr>
            <p:nvPr/>
          </p:nvCxnSpPr>
          <p:spPr>
            <a:xfrm rot="10800000" flipV="1">
              <a:off x="2342379" y="1633754"/>
              <a:ext cx="3087999" cy="295184"/>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upa 33">
            <a:extLst>
              <a:ext uri="{FF2B5EF4-FFF2-40B4-BE49-F238E27FC236}">
                <a16:creationId xmlns="" xmlns:a16="http://schemas.microsoft.com/office/drawing/2014/main" id="{EAA8EA29-0DE5-A44D-B1C6-4F785661D8C5}"/>
              </a:ext>
            </a:extLst>
          </p:cNvPr>
          <p:cNvGrpSpPr>
            <a:grpSpLocks/>
          </p:cNvGrpSpPr>
          <p:nvPr/>
        </p:nvGrpSpPr>
        <p:grpSpPr bwMode="auto">
          <a:xfrm>
            <a:off x="438150" y="1928813"/>
            <a:ext cx="6858000" cy="992187"/>
            <a:chOff x="437951" y="1928941"/>
            <a:chExt cx="6858939" cy="991846"/>
          </a:xfrm>
        </p:grpSpPr>
        <p:sp>
          <p:nvSpPr>
            <p:cNvPr id="18448" name="PoleTekstowe 13">
              <a:extLst>
                <a:ext uri="{FF2B5EF4-FFF2-40B4-BE49-F238E27FC236}">
                  <a16:creationId xmlns="" xmlns:a16="http://schemas.microsoft.com/office/drawing/2014/main" id="{A54A3EAE-66F7-2346-8709-5BB1AE69A60F}"/>
                </a:ext>
              </a:extLst>
            </p:cNvPr>
            <p:cNvSpPr txBox="1">
              <a:spLocks noChangeArrowheads="1"/>
            </p:cNvSpPr>
            <p:nvPr/>
          </p:nvSpPr>
          <p:spPr bwMode="auto">
            <a:xfrm>
              <a:off x="4510871" y="1928941"/>
              <a:ext cx="2786019" cy="64633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l-PL" altLang="pl-PL" sz="1800" b="1">
                  <a:solidFill>
                    <a:srgbClr val="FF0000"/>
                  </a:solidFill>
                </a:rPr>
                <a:t>Energy selector </a:t>
              </a:r>
            </a:p>
            <a:p>
              <a:pPr>
                <a:spcBef>
                  <a:spcPct val="0"/>
                </a:spcBef>
                <a:buFontTx/>
                <a:buNone/>
              </a:pPr>
              <a:r>
                <a:rPr lang="pl-PL" altLang="pl-PL" sz="1800" b="1">
                  <a:solidFill>
                    <a:srgbClr val="FF0000"/>
                  </a:solidFill>
                </a:rPr>
                <a:t>(70-230 MeV,</a:t>
              </a:r>
              <a:r>
                <a:rPr lang="pl-PL" altLang="pl-PL" sz="1800" b="1">
                  <a:solidFill>
                    <a:srgbClr val="FF0000"/>
                  </a:solidFill>
                  <a:latin typeface="Symbol" pitchFamily="2" charset="2"/>
                  <a:ea typeface="Symbol" pitchFamily="2" charset="2"/>
                  <a:cs typeface="Symbol" pitchFamily="2" charset="2"/>
                </a:rPr>
                <a:t>D</a:t>
              </a:r>
              <a:r>
                <a:rPr lang="pl-PL" altLang="pl-PL" sz="1800" b="1">
                  <a:solidFill>
                    <a:srgbClr val="FF0000"/>
                  </a:solidFill>
                </a:rPr>
                <a:t>p/p&lt;0.7%)</a:t>
              </a:r>
            </a:p>
          </p:txBody>
        </p:sp>
        <p:cxnSp>
          <p:nvCxnSpPr>
            <p:cNvPr id="18" name="Łącznik zakrzywiony 17">
              <a:extLst>
                <a:ext uri="{FF2B5EF4-FFF2-40B4-BE49-F238E27FC236}">
                  <a16:creationId xmlns="" xmlns:a16="http://schemas.microsoft.com/office/drawing/2014/main" id="{3F52360C-6FDF-7943-BC2F-07147559E59A}"/>
                </a:ext>
              </a:extLst>
            </p:cNvPr>
            <p:cNvCxnSpPr>
              <a:stCxn id="18448" idx="1"/>
            </p:cNvCxnSpPr>
            <p:nvPr/>
          </p:nvCxnSpPr>
          <p:spPr>
            <a:xfrm rot="10800000" flipV="1">
              <a:off x="437951" y="2252680"/>
              <a:ext cx="4072496" cy="668107"/>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upa 34">
            <a:extLst>
              <a:ext uri="{FF2B5EF4-FFF2-40B4-BE49-F238E27FC236}">
                <a16:creationId xmlns="" xmlns:a16="http://schemas.microsoft.com/office/drawing/2014/main" id="{17A137FB-FD43-EA48-88BD-761753423782}"/>
              </a:ext>
            </a:extLst>
          </p:cNvPr>
          <p:cNvGrpSpPr>
            <a:grpSpLocks/>
          </p:cNvGrpSpPr>
          <p:nvPr/>
        </p:nvGrpSpPr>
        <p:grpSpPr bwMode="auto">
          <a:xfrm>
            <a:off x="4124325" y="2505075"/>
            <a:ext cx="5019675" cy="1149350"/>
            <a:chOff x="4017560" y="2515687"/>
            <a:chExt cx="5018936" cy="1148724"/>
          </a:xfrm>
        </p:grpSpPr>
        <p:sp>
          <p:nvSpPr>
            <p:cNvPr id="18446" name="PoleTekstowe 10">
              <a:extLst>
                <a:ext uri="{FF2B5EF4-FFF2-40B4-BE49-F238E27FC236}">
                  <a16:creationId xmlns="" xmlns:a16="http://schemas.microsoft.com/office/drawing/2014/main" id="{AE18FDFE-72CB-7442-8EFE-6D1B92351F34}"/>
                </a:ext>
              </a:extLst>
            </p:cNvPr>
            <p:cNvSpPr txBox="1">
              <a:spLocks noChangeArrowheads="1"/>
            </p:cNvSpPr>
            <p:nvPr/>
          </p:nvSpPr>
          <p:spPr bwMode="auto">
            <a:xfrm>
              <a:off x="7017926" y="2515687"/>
              <a:ext cx="2018570" cy="64633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l-PL" altLang="pl-PL" sz="1800" b="1">
                  <a:solidFill>
                    <a:srgbClr val="FF0000"/>
                  </a:solidFill>
                </a:rPr>
                <a:t>Eye-therapy room</a:t>
              </a:r>
            </a:p>
          </p:txBody>
        </p:sp>
        <p:cxnSp>
          <p:nvCxnSpPr>
            <p:cNvPr id="20" name="Łącznik zakrzywiony 19">
              <a:extLst>
                <a:ext uri="{FF2B5EF4-FFF2-40B4-BE49-F238E27FC236}">
                  <a16:creationId xmlns="" xmlns:a16="http://schemas.microsoft.com/office/drawing/2014/main" id="{7827ED0E-F7D3-9949-A36A-1DE3A930F5BB}"/>
                </a:ext>
              </a:extLst>
            </p:cNvPr>
            <p:cNvCxnSpPr>
              <a:stCxn id="18446" idx="1"/>
            </p:cNvCxnSpPr>
            <p:nvPr/>
          </p:nvCxnSpPr>
          <p:spPr>
            <a:xfrm rot="10800000" flipV="1">
              <a:off x="4017560" y="2839361"/>
              <a:ext cx="2999933" cy="825050"/>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upa 35">
            <a:extLst>
              <a:ext uri="{FF2B5EF4-FFF2-40B4-BE49-F238E27FC236}">
                <a16:creationId xmlns="" xmlns:a16="http://schemas.microsoft.com/office/drawing/2014/main" id="{B55B015D-79C2-B74A-BCAF-3C981C4F5725}"/>
              </a:ext>
            </a:extLst>
          </p:cNvPr>
          <p:cNvGrpSpPr>
            <a:grpSpLocks/>
          </p:cNvGrpSpPr>
          <p:nvPr/>
        </p:nvGrpSpPr>
        <p:grpSpPr bwMode="auto">
          <a:xfrm>
            <a:off x="6297613" y="3357563"/>
            <a:ext cx="2667000" cy="1519237"/>
            <a:chOff x="6277262" y="3137041"/>
            <a:chExt cx="2666165" cy="1520121"/>
          </a:xfrm>
        </p:grpSpPr>
        <p:sp>
          <p:nvSpPr>
            <p:cNvPr id="18443" name="PoleTekstowe 11">
              <a:extLst>
                <a:ext uri="{FF2B5EF4-FFF2-40B4-BE49-F238E27FC236}">
                  <a16:creationId xmlns="" xmlns:a16="http://schemas.microsoft.com/office/drawing/2014/main" id="{C4D7033B-88DA-0145-B0BC-D8A950D22819}"/>
                </a:ext>
              </a:extLst>
            </p:cNvPr>
            <p:cNvSpPr txBox="1">
              <a:spLocks noChangeArrowheads="1"/>
            </p:cNvSpPr>
            <p:nvPr/>
          </p:nvSpPr>
          <p:spPr bwMode="auto">
            <a:xfrm>
              <a:off x="6423147" y="3137041"/>
              <a:ext cx="2520280" cy="64633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l-PL" altLang="pl-PL" sz="1800" b="1">
                  <a:solidFill>
                    <a:srgbClr val="FF0000"/>
                  </a:solidFill>
                </a:rPr>
                <a:t>2 gantries for whole body theraphy</a:t>
              </a:r>
            </a:p>
          </p:txBody>
        </p:sp>
        <p:cxnSp>
          <p:nvCxnSpPr>
            <p:cNvPr id="22" name="Łącznik zakrzywiony 21">
              <a:extLst>
                <a:ext uri="{FF2B5EF4-FFF2-40B4-BE49-F238E27FC236}">
                  <a16:creationId xmlns="" xmlns:a16="http://schemas.microsoft.com/office/drawing/2014/main" id="{755F033D-3199-294A-824B-D4ABF6D039E2}"/>
                </a:ext>
              </a:extLst>
            </p:cNvPr>
            <p:cNvCxnSpPr/>
            <p:nvPr/>
          </p:nvCxnSpPr>
          <p:spPr>
            <a:xfrm rot="10800000" flipV="1">
              <a:off x="6277262" y="3845478"/>
              <a:ext cx="1007746" cy="257325"/>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Łącznik zakrzywiony 24">
              <a:extLst>
                <a:ext uri="{FF2B5EF4-FFF2-40B4-BE49-F238E27FC236}">
                  <a16:creationId xmlns="" xmlns:a16="http://schemas.microsoft.com/office/drawing/2014/main" id="{A4EACBBB-DD51-8748-952B-82ABDAD4EB45}"/>
                </a:ext>
              </a:extLst>
            </p:cNvPr>
            <p:cNvCxnSpPr/>
            <p:nvPr/>
          </p:nvCxnSpPr>
          <p:spPr>
            <a:xfrm>
              <a:off x="7285008" y="3789883"/>
              <a:ext cx="904592" cy="867279"/>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8440" name="PoleTekstowe 12">
            <a:extLst>
              <a:ext uri="{FF2B5EF4-FFF2-40B4-BE49-F238E27FC236}">
                <a16:creationId xmlns="" xmlns:a16="http://schemas.microsoft.com/office/drawing/2014/main" id="{26402CD2-664F-3943-9313-3B8B4CBC3BCF}"/>
              </a:ext>
            </a:extLst>
          </p:cNvPr>
          <p:cNvSpPr txBox="1">
            <a:spLocks noChangeArrowheads="1"/>
          </p:cNvSpPr>
          <p:nvPr/>
        </p:nvSpPr>
        <p:spPr bwMode="auto">
          <a:xfrm>
            <a:off x="249238" y="3890963"/>
            <a:ext cx="2308225" cy="40163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l-PL" altLang="pl-PL" sz="2000" b="1">
                <a:solidFill>
                  <a:srgbClr val="FF0000"/>
                </a:solidFill>
              </a:rPr>
              <a:t>Experimental hall</a:t>
            </a:r>
          </a:p>
        </p:txBody>
      </p:sp>
      <p:cxnSp>
        <p:nvCxnSpPr>
          <p:cNvPr id="27" name="Łącznik zakrzywiony 26">
            <a:extLst>
              <a:ext uri="{FF2B5EF4-FFF2-40B4-BE49-F238E27FC236}">
                <a16:creationId xmlns="" xmlns:a16="http://schemas.microsoft.com/office/drawing/2014/main" id="{6AE13C68-9408-5540-8BB7-4A2149BA7A2E}"/>
              </a:ext>
            </a:extLst>
          </p:cNvPr>
          <p:cNvCxnSpPr>
            <a:cxnSpLocks/>
          </p:cNvCxnSpPr>
          <p:nvPr/>
        </p:nvCxnSpPr>
        <p:spPr>
          <a:xfrm flipV="1">
            <a:off x="541338" y="2921000"/>
            <a:ext cx="3359150" cy="969963"/>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 name="pole tekstowe 2">
            <a:extLst>
              <a:ext uri="{FF2B5EF4-FFF2-40B4-BE49-F238E27FC236}">
                <a16:creationId xmlns="" xmlns:a16="http://schemas.microsoft.com/office/drawing/2014/main" id="{04DEB949-7151-3C41-A909-2562F10E7096}"/>
              </a:ext>
            </a:extLst>
          </p:cNvPr>
          <p:cNvSpPr txBox="1"/>
          <p:nvPr/>
        </p:nvSpPr>
        <p:spPr>
          <a:xfrm>
            <a:off x="12700" y="5500688"/>
            <a:ext cx="7258050" cy="1323975"/>
          </a:xfrm>
          <a:prstGeom prst="rect">
            <a:avLst/>
          </a:prstGeom>
          <a:solidFill>
            <a:srgbClr val="FFFF00"/>
          </a:solidFill>
        </p:spPr>
        <p:txBody>
          <a:bodyPr>
            <a:spAutoFit/>
          </a:bodyPr>
          <a:lstStyle/>
          <a:p>
            <a:pPr>
              <a:defRPr/>
            </a:pPr>
            <a:r>
              <a:rPr lang="pl-PL" sz="1600" b="1" u="sng" dirty="0" err="1"/>
              <a:t>Offer</a:t>
            </a:r>
            <a:r>
              <a:rPr lang="pl-PL" sz="1600" b="1" u="sng" dirty="0"/>
              <a:t> for EURISOL DF:</a:t>
            </a:r>
          </a:p>
          <a:p>
            <a:pPr marL="285750" indent="-285750">
              <a:buFont typeface="Arial" panose="020B0604020202020204" pitchFamily="34" charset="0"/>
              <a:buChar char="•"/>
              <a:defRPr/>
            </a:pPr>
            <a:r>
              <a:rPr lang="pl-PL" sz="1600" b="1" dirty="0" err="1"/>
              <a:t>Detector</a:t>
            </a:r>
            <a:r>
              <a:rPr lang="pl-PL" sz="1600" b="1" dirty="0"/>
              <a:t> development (</a:t>
            </a:r>
            <a:r>
              <a:rPr lang="pl-PL" sz="1600" b="1" dirty="0" err="1"/>
              <a:t>e.g</a:t>
            </a:r>
            <a:r>
              <a:rPr lang="pl-PL" sz="1600" b="1" dirty="0"/>
              <a:t>. PARIS) and </a:t>
            </a:r>
            <a:r>
              <a:rPr lang="pl-PL" sz="1600" b="1" dirty="0" err="1"/>
              <a:t>characterization</a:t>
            </a:r>
            <a:r>
              <a:rPr lang="pl-PL" sz="1600" b="1" dirty="0"/>
              <a:t> with the high-</a:t>
            </a:r>
            <a:r>
              <a:rPr lang="pl-PL" sz="1600" b="1" dirty="0" err="1"/>
              <a:t>energy</a:t>
            </a:r>
            <a:r>
              <a:rPr lang="pl-PL" sz="1600" b="1" dirty="0"/>
              <a:t> proton </a:t>
            </a:r>
            <a:r>
              <a:rPr lang="pl-PL" sz="1600" b="1" dirty="0" err="1"/>
              <a:t>beam</a:t>
            </a:r>
            <a:r>
              <a:rPr lang="pl-PL" sz="1600" b="1" dirty="0"/>
              <a:t>: CALIFA@NUSTAR, PARIS, FAZIA, ….</a:t>
            </a:r>
          </a:p>
          <a:p>
            <a:pPr marL="285750" indent="-285750">
              <a:buFont typeface="Arial" panose="020B0604020202020204" pitchFamily="34" charset="0"/>
              <a:buChar char="•"/>
              <a:defRPr/>
            </a:pPr>
            <a:r>
              <a:rPr lang="pl-PL" sz="1600" b="1" dirty="0" err="1"/>
              <a:t>Experiments</a:t>
            </a:r>
            <a:r>
              <a:rPr lang="pl-PL" sz="1600" b="1" dirty="0"/>
              <a:t> of gamma-</a:t>
            </a:r>
            <a:r>
              <a:rPr lang="pl-PL" sz="1600" b="1" dirty="0" err="1"/>
              <a:t>decay</a:t>
            </a:r>
            <a:r>
              <a:rPr lang="pl-PL" sz="1600" b="1" dirty="0"/>
              <a:t> of </a:t>
            </a:r>
            <a:r>
              <a:rPr lang="pl-PL" sz="1600" b="1" dirty="0" err="1"/>
              <a:t>giant</a:t>
            </a:r>
            <a:r>
              <a:rPr lang="pl-PL" sz="1600" b="1" dirty="0"/>
              <a:t> and </a:t>
            </a:r>
            <a:r>
              <a:rPr lang="pl-PL" sz="1600" b="1" dirty="0" err="1"/>
              <a:t>pygmy</a:t>
            </a:r>
            <a:r>
              <a:rPr lang="pl-PL" sz="1600" b="1" dirty="0"/>
              <a:t> </a:t>
            </a:r>
            <a:r>
              <a:rPr lang="pl-PL" sz="1600" b="1" dirty="0" err="1"/>
              <a:t>resonances</a:t>
            </a:r>
            <a:r>
              <a:rPr lang="pl-PL" sz="1600" b="1" dirty="0"/>
              <a:t>, high-</a:t>
            </a:r>
            <a:r>
              <a:rPr lang="pl-PL" sz="1600" b="1" dirty="0" err="1"/>
              <a:t>lying</a:t>
            </a:r>
            <a:r>
              <a:rPr lang="pl-PL" sz="1600" b="1" dirty="0"/>
              <a:t> </a:t>
            </a:r>
            <a:r>
              <a:rPr lang="pl-PL" sz="1600" b="1" dirty="0" err="1"/>
              <a:t>states</a:t>
            </a:r>
            <a:r>
              <a:rPr lang="pl-PL" sz="1600" b="1" dirty="0"/>
              <a:t> in </a:t>
            </a:r>
            <a:r>
              <a:rPr lang="pl-PL" sz="1600" b="1" dirty="0" err="1"/>
              <a:t>light</a:t>
            </a:r>
            <a:r>
              <a:rPr lang="pl-PL" sz="1600" b="1" dirty="0"/>
              <a:t> </a:t>
            </a:r>
            <a:r>
              <a:rPr lang="pl-PL" sz="1600" b="1" dirty="0" err="1"/>
              <a:t>nucleu</a:t>
            </a:r>
            <a:r>
              <a:rPr lang="pl-PL" sz="1600" b="1" dirty="0"/>
              <a:t> and </a:t>
            </a:r>
            <a:r>
              <a:rPr lang="pl-PL" sz="1600" b="1" dirty="0" err="1"/>
              <a:t>fission</a:t>
            </a:r>
            <a:r>
              <a:rPr lang="pl-PL" sz="1600" b="1" dirty="0"/>
              <a:t> and </a:t>
            </a:r>
            <a:r>
              <a:rPr lang="pl-PL" sz="1600" b="1" dirty="0" err="1"/>
              <a:t>spallation</a:t>
            </a:r>
            <a:r>
              <a:rPr lang="pl-PL" sz="1600" b="1" dirty="0"/>
              <a:t> </a:t>
            </a:r>
            <a:r>
              <a:rPr lang="pl-PL" sz="1600" b="1" dirty="0" err="1"/>
              <a:t>studies</a:t>
            </a:r>
            <a:endParaRPr lang="pl-PL" sz="16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Beam Time and Financial Contribution</a:t>
            </a:r>
            <a:endParaRPr lang="en-US" dirty="0"/>
          </a:p>
        </p:txBody>
      </p:sp>
      <p:pic>
        <p:nvPicPr>
          <p:cNvPr id="63490" name="Picture 2"/>
          <p:cNvPicPr>
            <a:picLocks noChangeAspect="1" noChangeArrowheads="1"/>
          </p:cNvPicPr>
          <p:nvPr/>
        </p:nvPicPr>
        <p:blipFill>
          <a:blip r:embed="rId2" cstate="print"/>
          <a:srcRect/>
          <a:stretch>
            <a:fillRect/>
          </a:stretch>
        </p:blipFill>
        <p:spPr bwMode="auto">
          <a:xfrm>
            <a:off x="0" y="1196752"/>
            <a:ext cx="9144000"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 3" descr="Capture d’écran 2016-05-22 à 20.12.24.png">
            <a:extLst>
              <a:ext uri="{FF2B5EF4-FFF2-40B4-BE49-F238E27FC236}">
                <a16:creationId xmlns:a16="http://schemas.microsoft.com/office/drawing/2014/main" xmlns="" id="{A8B3A960-6CA4-3D4B-8763-7B7D8AC90DD6}"/>
              </a:ext>
            </a:extLst>
          </p:cNvPr>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58888"/>
            <a:ext cx="9144000" cy="504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llipse 4">
            <a:extLst>
              <a:ext uri="{FF2B5EF4-FFF2-40B4-BE49-F238E27FC236}">
                <a16:creationId xmlns:a16="http://schemas.microsoft.com/office/drawing/2014/main" xmlns="" id="{31AD60A5-678A-944F-BB0A-D9AE1ACC1895}"/>
              </a:ext>
            </a:extLst>
          </p:cNvPr>
          <p:cNvSpPr>
            <a:spLocks noChangeArrowheads="1"/>
          </p:cNvSpPr>
          <p:nvPr/>
        </p:nvSpPr>
        <p:spPr bwMode="auto">
          <a:xfrm rot="-2194104">
            <a:off x="2087563" y="3889375"/>
            <a:ext cx="3433762" cy="322263"/>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ヒラギノ角ゴ Pro W3"/>
              <a:cs typeface="ヒラギノ角ゴ Pro W3"/>
            </a:endParaRPr>
          </a:p>
        </p:txBody>
      </p:sp>
      <p:sp>
        <p:nvSpPr>
          <p:cNvPr id="28675" name="ZoneTexte 5">
            <a:extLst>
              <a:ext uri="{FF2B5EF4-FFF2-40B4-BE49-F238E27FC236}">
                <a16:creationId xmlns:a16="http://schemas.microsoft.com/office/drawing/2014/main" xmlns="" id="{93060AC9-9927-AD47-BC95-AC66CF7C3E71}"/>
              </a:ext>
            </a:extLst>
          </p:cNvPr>
          <p:cNvSpPr txBox="1">
            <a:spLocks noChangeArrowheads="1"/>
          </p:cNvSpPr>
          <p:nvPr/>
        </p:nvSpPr>
        <p:spPr bwMode="auto">
          <a:xfrm>
            <a:off x="809625" y="3178175"/>
            <a:ext cx="34115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N=Z nuclei</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1"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EXOGAM-n-wall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0" i="1"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AGATA-NEDA, S3</a:t>
            </a:r>
          </a:p>
        </p:txBody>
      </p:sp>
      <p:sp>
        <p:nvSpPr>
          <p:cNvPr id="7" name="Ellipse 6">
            <a:extLst>
              <a:ext uri="{FF2B5EF4-FFF2-40B4-BE49-F238E27FC236}">
                <a16:creationId xmlns:a16="http://schemas.microsoft.com/office/drawing/2014/main" xmlns="" id="{C2A36446-7F50-9742-ABFA-BC19F15931B1}"/>
              </a:ext>
            </a:extLst>
          </p:cNvPr>
          <p:cNvSpPr>
            <a:spLocks noChangeArrowheads="1"/>
          </p:cNvSpPr>
          <p:nvPr/>
        </p:nvSpPr>
        <p:spPr bwMode="auto">
          <a:xfrm rot="-2301457">
            <a:off x="1333500" y="5389563"/>
            <a:ext cx="1951038" cy="317500"/>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ヒラギノ角ゴ Pro W3"/>
              <a:cs typeface="ヒラギノ角ゴ Pro W3"/>
            </a:endParaRPr>
          </a:p>
        </p:txBody>
      </p:sp>
      <p:sp>
        <p:nvSpPr>
          <p:cNvPr id="28677" name="ZoneTexte 7">
            <a:extLst>
              <a:ext uri="{FF2B5EF4-FFF2-40B4-BE49-F238E27FC236}">
                <a16:creationId xmlns:a16="http://schemas.microsoft.com/office/drawing/2014/main" xmlns="" id="{713965F8-87D4-AA47-9614-58C6461D25C7}"/>
              </a:ext>
            </a:extLst>
          </p:cNvPr>
          <p:cNvSpPr txBox="1">
            <a:spLocks noChangeArrowheads="1"/>
          </p:cNvSpPr>
          <p:nvPr/>
        </p:nvSpPr>
        <p:spPr bwMode="auto">
          <a:xfrm>
            <a:off x="3411538" y="5138738"/>
            <a:ext cx="3521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Light nuclei far from stability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&amp; astrophysics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1"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SPIRAL1, LISE</a:t>
            </a:r>
            <a:r>
              <a:rPr kumimoji="0" lang="en-GB" altLang="fr-FR" sz="1800" b="0" i="1"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fr-FR" sz="1800" b="0" i="1"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rPr>
              <a:t>AGATA-VAMOS-MUGAST</a:t>
            </a:r>
          </a:p>
        </p:txBody>
      </p:sp>
      <p:sp>
        <p:nvSpPr>
          <p:cNvPr id="9" name="Ellipse 8">
            <a:extLst>
              <a:ext uri="{FF2B5EF4-FFF2-40B4-BE49-F238E27FC236}">
                <a16:creationId xmlns:a16="http://schemas.microsoft.com/office/drawing/2014/main" xmlns="" id="{5A36815D-1247-DB4D-8353-866BE6C7B9FE}"/>
              </a:ext>
            </a:extLst>
          </p:cNvPr>
          <p:cNvSpPr>
            <a:spLocks noChangeArrowheads="1"/>
          </p:cNvSpPr>
          <p:nvPr/>
        </p:nvSpPr>
        <p:spPr bwMode="auto">
          <a:xfrm rot="-1561069">
            <a:off x="6265863" y="1762125"/>
            <a:ext cx="2808287" cy="515938"/>
          </a:xfrm>
          <a:prstGeom prst="ellipse">
            <a:avLst/>
          </a:prstGeom>
          <a:solidFill>
            <a:srgbClr val="C8FECE">
              <a:alpha val="47058"/>
            </a:srgbClr>
          </a:solidFill>
          <a:ln w="38100">
            <a:solidFill>
              <a:srgbClr val="FF0000"/>
            </a:solidFill>
            <a:round/>
            <a:headEnd/>
            <a:tailEnd/>
          </a:ln>
          <a:effectLst>
            <a:outerShdw blurRad="40000" dist="23000" dir="5400000" rotWithShape="0">
              <a:srgbClr val="808080">
                <a:alpha val="34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ヒラギノ角ゴ Pro W3"/>
              <a:cs typeface="ヒラギノ角ゴ Pro W3"/>
            </a:endParaRPr>
          </a:p>
        </p:txBody>
      </p:sp>
      <p:sp>
        <p:nvSpPr>
          <p:cNvPr id="21511" name="ZoneTexte 9">
            <a:extLst>
              <a:ext uri="{FF2B5EF4-FFF2-40B4-BE49-F238E27FC236}">
                <a16:creationId xmlns:a16="http://schemas.microsoft.com/office/drawing/2014/main" xmlns="" id="{8495F0BE-6442-BA4F-AC0E-372C54518E6F}"/>
              </a:ext>
            </a:extLst>
          </p:cNvPr>
          <p:cNvSpPr txBox="1">
            <a:spLocks noChangeArrowheads="1"/>
          </p:cNvSpPr>
          <p:nvPr/>
        </p:nvSpPr>
        <p:spPr bwMode="auto">
          <a:xfrm>
            <a:off x="3459163" y="1296988"/>
            <a:ext cx="2836862" cy="1201737"/>
          </a:xfrm>
          <a:prstGeom prst="rect">
            <a:avLst/>
          </a:prstGeom>
          <a:noFill/>
          <a:ln w="9525">
            <a:no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Heavy and SH Nuclei</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LISE 3</a:t>
            </a:r>
            <a:r>
              <a:rPr kumimoji="0" lang="en-GB" sz="1800" b="0"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AGATA-VAMOS-GFS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S3</a:t>
            </a:r>
          </a:p>
        </p:txBody>
      </p:sp>
      <p:sp>
        <p:nvSpPr>
          <p:cNvPr id="14" name="Ellipse 13">
            <a:extLst>
              <a:ext uri="{FF2B5EF4-FFF2-40B4-BE49-F238E27FC236}">
                <a16:creationId xmlns:a16="http://schemas.microsoft.com/office/drawing/2014/main" xmlns="" id="{DE7FC618-0B83-F44D-B7E7-82F5E1634E0C}"/>
              </a:ext>
            </a:extLst>
          </p:cNvPr>
          <p:cNvSpPr>
            <a:spLocks noChangeArrowheads="1"/>
          </p:cNvSpPr>
          <p:nvPr/>
        </p:nvSpPr>
        <p:spPr bwMode="auto">
          <a:xfrm rot="-1561069">
            <a:off x="5949950" y="2387600"/>
            <a:ext cx="2503488" cy="517525"/>
          </a:xfrm>
          <a:prstGeom prst="ellipse">
            <a:avLst/>
          </a:prstGeom>
          <a:noFill/>
          <a:ln w="381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ヒラギノ角ゴ Pro W3"/>
              <a:cs typeface="ヒラギノ角ゴ Pro W3"/>
            </a:endParaRPr>
          </a:p>
        </p:txBody>
      </p:sp>
      <p:sp>
        <p:nvSpPr>
          <p:cNvPr id="21513" name="ZoneTexte 14">
            <a:extLst>
              <a:ext uri="{FF2B5EF4-FFF2-40B4-BE49-F238E27FC236}">
                <a16:creationId xmlns:a16="http://schemas.microsoft.com/office/drawing/2014/main" xmlns="" id="{9BDD1268-843C-7B4A-A5FE-20AF6DDD4AF9}"/>
              </a:ext>
            </a:extLst>
          </p:cNvPr>
          <p:cNvSpPr txBox="1">
            <a:spLocks noChangeArrowheads="1"/>
          </p:cNvSpPr>
          <p:nvPr/>
        </p:nvSpPr>
        <p:spPr bwMode="auto">
          <a:xfrm>
            <a:off x="6296025" y="3429000"/>
            <a:ext cx="2611438" cy="923925"/>
          </a:xfrm>
          <a:prstGeom prst="rect">
            <a:avLst/>
          </a:prstGeom>
          <a:noFill/>
          <a:ln>
            <a:noFill/>
          </a:ln>
          <a:effectLst>
            <a:outerShdw blurRad="40000" dist="20000" dir="5400000" rotWithShape="0">
              <a:srgbClr val="808080">
                <a:alpha val="37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Neutron-rich nuclei in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the vicinity of N=126 </a:t>
            </a:r>
            <a:r>
              <a:rPr kumimoji="0" lang="en-GB" sz="18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AGATA-VAMOS</a:t>
            </a:r>
          </a:p>
        </p:txBody>
      </p:sp>
      <p:sp>
        <p:nvSpPr>
          <p:cNvPr id="28682" name="Titre 2">
            <a:extLst>
              <a:ext uri="{FF2B5EF4-FFF2-40B4-BE49-F238E27FC236}">
                <a16:creationId xmlns:a16="http://schemas.microsoft.com/office/drawing/2014/main" xmlns="" id="{42C96AD4-6429-764C-865F-8F6E37CF096B}"/>
              </a:ext>
            </a:extLst>
          </p:cNvPr>
          <p:cNvSpPr txBox="1">
            <a:spLocks/>
          </p:cNvSpPr>
          <p:nvPr/>
        </p:nvSpPr>
        <p:spPr bwMode="auto">
          <a:xfrm>
            <a:off x="-74613" y="0"/>
            <a:ext cx="7007226"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fr-FR" sz="3200" b="1" i="0" u="none" strike="noStrike" kern="1200" cap="none" spc="0" normalizeH="0" baseline="0" noProof="0" dirty="0">
                <a:ln>
                  <a:noFill/>
                </a:ln>
                <a:solidFill>
                  <a:srgbClr val="6D459A"/>
                </a:solidFill>
                <a:effectLst/>
                <a:uLnTx/>
                <a:uFillTx/>
                <a:latin typeface="Arial" panose="020B0604020202020204" pitchFamily="34" charset="0"/>
                <a:ea typeface="ＭＳ Ｐゴシック" panose="020B0600070205080204" pitchFamily="34" charset="-128"/>
              </a:rPr>
              <a:t>Scientific Strategy GANIL-SPIRAL2</a:t>
            </a:r>
          </a:p>
        </p:txBody>
      </p:sp>
      <p:sp>
        <p:nvSpPr>
          <p:cNvPr id="28683" name="ZoneTexte 1">
            <a:extLst>
              <a:ext uri="{FF2B5EF4-FFF2-40B4-BE49-F238E27FC236}">
                <a16:creationId xmlns:a16="http://schemas.microsoft.com/office/drawing/2014/main" xmlns="" id="{9FE897EA-750D-7341-A363-BB0A3663092F}"/>
              </a:ext>
            </a:extLst>
          </p:cNvPr>
          <p:cNvSpPr txBox="1">
            <a:spLocks noChangeArrowheads="1"/>
          </p:cNvSpPr>
          <p:nvPr/>
        </p:nvSpPr>
        <p:spPr bwMode="auto">
          <a:xfrm>
            <a:off x="719138" y="649288"/>
            <a:ext cx="493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fr-FR"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Principal regions of interest </a:t>
            </a:r>
          </a:p>
        </p:txBody>
      </p:sp>
    </p:spTree>
    <p:extLst>
      <p:ext uri="{BB962C8B-B14F-4D97-AF65-F5344CB8AC3E}">
        <p14:creationId xmlns:p14="http://schemas.microsoft.com/office/powerpoint/2010/main" xmlns="" val="36907849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Complementarity</a:t>
            </a:r>
            <a:endParaRPr lang="en-US" dirty="0"/>
          </a:p>
        </p:txBody>
      </p:sp>
      <p:sp>
        <p:nvSpPr>
          <p:cNvPr id="3" name="Espace réservé du contenu 2"/>
          <p:cNvSpPr>
            <a:spLocks noGrp="1"/>
          </p:cNvSpPr>
          <p:nvPr>
            <p:ph idx="1"/>
          </p:nvPr>
        </p:nvSpPr>
        <p:spPr/>
        <p:txBody>
          <a:bodyPr>
            <a:normAutofit fontScale="92500" lnSpcReduction="20000"/>
          </a:bodyPr>
          <a:lstStyle/>
          <a:p>
            <a:r>
              <a:rPr lang="en-US" dirty="0" smtClean="0"/>
              <a:t>BEAMS</a:t>
            </a:r>
          </a:p>
          <a:p>
            <a:pPr lvl="1"/>
            <a:r>
              <a:rPr lang="en-US" dirty="0" smtClean="0"/>
              <a:t>Light Nuclei: </a:t>
            </a:r>
            <a:r>
              <a:rPr lang="en-US" dirty="0" smtClean="0">
                <a:solidFill>
                  <a:srgbClr val="00B050"/>
                </a:solidFill>
              </a:rPr>
              <a:t>GANIL/SPIRAL1; ISOLDE</a:t>
            </a:r>
          </a:p>
          <a:p>
            <a:pPr lvl="1"/>
            <a:r>
              <a:rPr lang="en-US" dirty="0" smtClean="0"/>
              <a:t>Fission Fragments: </a:t>
            </a:r>
            <a:r>
              <a:rPr lang="en-US" dirty="0" smtClean="0">
                <a:solidFill>
                  <a:srgbClr val="00B050"/>
                </a:solidFill>
              </a:rPr>
              <a:t>SPES; ISOLDE</a:t>
            </a:r>
            <a:r>
              <a:rPr lang="en-US" dirty="0" smtClean="0"/>
              <a:t>; ALTO</a:t>
            </a:r>
          </a:p>
          <a:p>
            <a:pPr lvl="1"/>
            <a:r>
              <a:rPr lang="en-US" dirty="0" smtClean="0"/>
              <a:t>Refractory elements: JYFL; GANIL-S3</a:t>
            </a:r>
          </a:p>
          <a:p>
            <a:pPr lvl="1"/>
            <a:r>
              <a:rPr lang="en-US" dirty="0" smtClean="0"/>
              <a:t>N=Z : GANIL-S3</a:t>
            </a:r>
          </a:p>
          <a:p>
            <a:pPr lvl="1"/>
            <a:r>
              <a:rPr lang="en-US" dirty="0" smtClean="0"/>
              <a:t>Heavy elements; GANIL-S3; JYFL; </a:t>
            </a:r>
            <a:r>
              <a:rPr lang="en-US" dirty="0" smtClean="0">
                <a:solidFill>
                  <a:srgbClr val="00B050"/>
                </a:solidFill>
              </a:rPr>
              <a:t>ISOLDE</a:t>
            </a:r>
          </a:p>
          <a:p>
            <a:r>
              <a:rPr lang="en-US" dirty="0" smtClean="0"/>
              <a:t>SPECTROMETERS</a:t>
            </a:r>
          </a:p>
          <a:p>
            <a:pPr lvl="1"/>
            <a:r>
              <a:rPr lang="en-US" dirty="0" smtClean="0">
                <a:solidFill>
                  <a:srgbClr val="00B050"/>
                </a:solidFill>
              </a:rPr>
              <a:t>GANIL-/SPIRAL1: VAMOS</a:t>
            </a:r>
          </a:p>
          <a:p>
            <a:pPr lvl="1"/>
            <a:r>
              <a:rPr lang="en-US" dirty="0" smtClean="0">
                <a:solidFill>
                  <a:srgbClr val="00B050"/>
                </a:solidFill>
              </a:rPr>
              <a:t>SPES: PRISMA</a:t>
            </a:r>
          </a:p>
          <a:p>
            <a:pPr lvl="1"/>
            <a:r>
              <a:rPr lang="en-US" dirty="0" smtClean="0">
                <a:solidFill>
                  <a:srgbClr val="00B050"/>
                </a:solidFill>
              </a:rPr>
              <a:t>ISOLDE: ISS</a:t>
            </a:r>
          </a:p>
          <a:p>
            <a:pPr lvl="1"/>
            <a:r>
              <a:rPr lang="en-US" dirty="0" smtClean="0"/>
              <a:t>JYFL: MARA; RITU</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85057" y="38274"/>
            <a:ext cx="4084773" cy="584775"/>
          </a:xfrm>
          <a:prstGeom prst="rect">
            <a:avLst/>
          </a:prstGeom>
          <a:noFill/>
        </p:spPr>
        <p:txBody>
          <a:bodyPr wrap="none" rtlCol="0">
            <a:spAutoFit/>
            <a:scene3d>
              <a:camera prst="orthographicFront"/>
              <a:lightRig rig="threePt" dir="t"/>
            </a:scene3d>
            <a:sp3d extrusionH="57150">
              <a:bevelT w="38100" h="38100" prst="convex"/>
            </a:sp3d>
          </a:bodyPr>
          <a:lstStyle/>
          <a:p>
            <a:pPr algn="ctr"/>
            <a:r>
              <a:rPr lang="en-GB" sz="3200">
                <a:solidFill>
                  <a:srgbClr val="7030A0"/>
                </a:solidFill>
              </a:rPr>
              <a:t>SPIRAL1 UPGRADE</a:t>
            </a:r>
            <a:endParaRPr lang="en-GB" sz="3200" dirty="0">
              <a:solidFill>
                <a:srgbClr val="7030A0"/>
              </a:solidFill>
            </a:endParaRPr>
          </a:p>
        </p:txBody>
      </p:sp>
      <p:sp>
        <p:nvSpPr>
          <p:cNvPr id="20" name="Triangle isocèle 19"/>
          <p:cNvSpPr/>
          <p:nvPr/>
        </p:nvSpPr>
        <p:spPr>
          <a:xfrm rot="5400000">
            <a:off x="5953739" y="3553988"/>
            <a:ext cx="434340" cy="2087880"/>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 name="ZoneTexte 20"/>
          <p:cNvSpPr txBox="1"/>
          <p:nvPr/>
        </p:nvSpPr>
        <p:spPr>
          <a:xfrm>
            <a:off x="6915533" y="4449339"/>
            <a:ext cx="486030" cy="369332"/>
          </a:xfrm>
          <a:prstGeom prst="rect">
            <a:avLst/>
          </a:prstGeom>
          <a:noFill/>
        </p:spPr>
        <p:txBody>
          <a:bodyPr wrap="none" rtlCol="0">
            <a:spAutoFit/>
          </a:bodyPr>
          <a:lstStyle/>
          <a:p>
            <a:r>
              <a:rPr lang="en-GB" sz="1800">
                <a:solidFill>
                  <a:schemeClr val="bg1"/>
                </a:solidFill>
              </a:rPr>
              <a:t>N+</a:t>
            </a:r>
          </a:p>
        </p:txBody>
      </p:sp>
      <p:sp>
        <p:nvSpPr>
          <p:cNvPr id="22" name="Rectangle 21"/>
          <p:cNvSpPr/>
          <p:nvPr/>
        </p:nvSpPr>
        <p:spPr>
          <a:xfrm>
            <a:off x="1724591" y="3580859"/>
            <a:ext cx="5886654" cy="2808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 name="Picture 3" descr="C:\Users\dubois\Desktop\SPIRAL1 Upgrade Data\1-Pilotage_Projet\5-Présentations - Communications\Revue de projet 07-05-2015\Infra travaux.p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804711" y="4061893"/>
            <a:ext cx="3726219" cy="2322258"/>
          </a:xfrm>
          <a:prstGeom prst="rect">
            <a:avLst/>
          </a:prstGeom>
          <a:noFill/>
        </p:spPr>
      </p:pic>
      <p:pic>
        <p:nvPicPr>
          <p:cNvPr id="24" name="Image 23" descr="O:\PROJETS\SDA_PHYSIQUE_SPIRAL2\1 - Projets\UPGRADE SPIRAL1\5-FEBIAD\FEBIAD\Photo_banctest_2015\P1020377.JPG"/>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979713" y="5162764"/>
            <a:ext cx="1530596" cy="1233252"/>
          </a:xfrm>
          <a:prstGeom prst="rect">
            <a:avLst/>
          </a:prstGeom>
          <a:noFill/>
          <a:ln w="9525">
            <a:noFill/>
            <a:miter lim="800000"/>
            <a:headEnd/>
            <a:tailEnd/>
          </a:ln>
        </p:spPr>
      </p:pic>
      <p:pic>
        <p:nvPicPr>
          <p:cNvPr id="26" name="Picture 6" descr="O:\PROJETS\SDA_PHYSIQUE_SPIRAL2\1 - Projets\UPGRADE SPIRAL1\3-Integration Booster\Remontage ligne TBE\Photos\P1030011.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962423" y="3436333"/>
            <a:ext cx="1501518" cy="1594827"/>
          </a:xfrm>
          <a:prstGeom prst="rect">
            <a:avLst/>
          </a:prstGeom>
          <a:noFill/>
        </p:spPr>
      </p:pic>
      <p:sp>
        <p:nvSpPr>
          <p:cNvPr id="27" name="Forme libre 26"/>
          <p:cNvSpPr/>
          <p:nvPr/>
        </p:nvSpPr>
        <p:spPr>
          <a:xfrm flipV="1">
            <a:off x="2156793" y="4311389"/>
            <a:ext cx="1728038" cy="323981"/>
          </a:xfrm>
          <a:custGeom>
            <a:avLst/>
            <a:gdLst>
              <a:gd name="connsiteX0" fmla="*/ 34212 w 1452465"/>
              <a:gd name="connsiteY0" fmla="*/ 780661 h 836644"/>
              <a:gd name="connsiteX1" fmla="*/ 62204 w 1452465"/>
              <a:gd name="connsiteY1" fmla="*/ 724677 h 836644"/>
              <a:gd name="connsiteX2" fmla="*/ 407436 w 1452465"/>
              <a:gd name="connsiteY2" fmla="*/ 108857 h 836644"/>
              <a:gd name="connsiteX3" fmla="*/ 1452465 w 1452465"/>
              <a:gd name="connsiteY3" fmla="*/ 71535 h 836644"/>
            </a:gdLst>
            <a:ahLst/>
            <a:cxnLst>
              <a:cxn ang="0">
                <a:pos x="connsiteX0" y="connsiteY0"/>
              </a:cxn>
              <a:cxn ang="0">
                <a:pos x="connsiteX1" y="connsiteY1"/>
              </a:cxn>
              <a:cxn ang="0">
                <a:pos x="connsiteX2" y="connsiteY2"/>
              </a:cxn>
              <a:cxn ang="0">
                <a:pos x="connsiteX3" y="connsiteY3"/>
              </a:cxn>
            </a:cxnLst>
            <a:rect l="l" t="t" r="r" b="b"/>
            <a:pathLst>
              <a:path w="1452465" h="836644">
                <a:moveTo>
                  <a:pt x="34212" y="780661"/>
                </a:moveTo>
                <a:cubicBezTo>
                  <a:pt x="17106" y="808652"/>
                  <a:pt x="0" y="836644"/>
                  <a:pt x="62204" y="724677"/>
                </a:cubicBezTo>
                <a:cubicBezTo>
                  <a:pt x="124408" y="612710"/>
                  <a:pt x="175726" y="217714"/>
                  <a:pt x="407436" y="108857"/>
                </a:cubicBezTo>
                <a:cubicBezTo>
                  <a:pt x="639146" y="0"/>
                  <a:pt x="1045805" y="35767"/>
                  <a:pt x="1452465" y="71535"/>
                </a:cubicBezTo>
              </a:path>
            </a:pathLst>
          </a:cu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pic>
        <p:nvPicPr>
          <p:cNvPr id="28" name="Picture 6"/>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5721035" y="3791863"/>
            <a:ext cx="2106234" cy="875651"/>
          </a:xfrm>
          <a:prstGeom prst="rect">
            <a:avLst/>
          </a:prstGeom>
          <a:noFill/>
          <a:ln w="9525">
            <a:noFill/>
            <a:miter lim="800000"/>
            <a:headEnd/>
            <a:tailEnd/>
          </a:ln>
        </p:spPr>
      </p:pic>
      <p:sp>
        <p:nvSpPr>
          <p:cNvPr id="29" name="Triangle isocèle 28"/>
          <p:cNvSpPr/>
          <p:nvPr/>
        </p:nvSpPr>
        <p:spPr>
          <a:xfrm rot="5400000">
            <a:off x="6547805" y="3559159"/>
            <a:ext cx="434340" cy="2087880"/>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ZoneTexte 30"/>
          <p:cNvSpPr txBox="1"/>
          <p:nvPr/>
        </p:nvSpPr>
        <p:spPr>
          <a:xfrm>
            <a:off x="982589" y="3378611"/>
            <a:ext cx="1529586" cy="307777"/>
          </a:xfrm>
          <a:prstGeom prst="rect">
            <a:avLst/>
          </a:prstGeom>
          <a:noFill/>
        </p:spPr>
        <p:txBody>
          <a:bodyPr wrap="none" rtlCol="0">
            <a:spAutoFit/>
          </a:bodyPr>
          <a:lstStyle/>
          <a:p>
            <a:r>
              <a:rPr lang="en-GB" sz="1400">
                <a:solidFill>
                  <a:schemeClr val="bg1"/>
                </a:solidFill>
              </a:rPr>
              <a:t>Charge Breeder</a:t>
            </a:r>
          </a:p>
        </p:txBody>
      </p:sp>
      <p:sp>
        <p:nvSpPr>
          <p:cNvPr id="32" name="ZoneTexte 31"/>
          <p:cNvSpPr txBox="1"/>
          <p:nvPr/>
        </p:nvSpPr>
        <p:spPr>
          <a:xfrm>
            <a:off x="1079531" y="6006109"/>
            <a:ext cx="1197764" cy="369332"/>
          </a:xfrm>
          <a:prstGeom prst="rect">
            <a:avLst/>
          </a:prstGeom>
          <a:noFill/>
        </p:spPr>
        <p:txBody>
          <a:bodyPr wrap="none" rtlCol="0">
            <a:spAutoFit/>
          </a:bodyPr>
          <a:lstStyle/>
          <a:p>
            <a:r>
              <a:rPr lang="en-GB" sz="1800">
                <a:solidFill>
                  <a:schemeClr val="bg1"/>
                </a:solidFill>
              </a:rPr>
              <a:t>New ECS</a:t>
            </a:r>
          </a:p>
        </p:txBody>
      </p:sp>
      <p:sp>
        <p:nvSpPr>
          <p:cNvPr id="33" name="ZoneTexte 32"/>
          <p:cNvSpPr txBox="1"/>
          <p:nvPr/>
        </p:nvSpPr>
        <p:spPr>
          <a:xfrm>
            <a:off x="5878854" y="4478927"/>
            <a:ext cx="787395" cy="369332"/>
          </a:xfrm>
          <a:prstGeom prst="rect">
            <a:avLst/>
          </a:prstGeom>
          <a:noFill/>
        </p:spPr>
        <p:txBody>
          <a:bodyPr wrap="none" rtlCol="0">
            <a:spAutoFit/>
          </a:bodyPr>
          <a:lstStyle/>
          <a:p>
            <a:r>
              <a:rPr lang="en-GB" sz="1800"/>
              <a:t>LEBT</a:t>
            </a:r>
          </a:p>
        </p:txBody>
      </p:sp>
      <p:sp>
        <p:nvSpPr>
          <p:cNvPr id="34" name="Rectangle 33"/>
          <p:cNvSpPr/>
          <p:nvPr/>
        </p:nvSpPr>
        <p:spPr>
          <a:xfrm>
            <a:off x="6546108" y="5675994"/>
            <a:ext cx="1335809" cy="334835"/>
          </a:xfrm>
          <a:prstGeom prst="rect">
            <a:avLst/>
          </a:prstGeom>
          <a:solidFill>
            <a:srgbClr val="FF0000"/>
          </a:solidFill>
          <a:ln>
            <a:solidFill>
              <a:schemeClr val="tx1"/>
            </a:solidFill>
          </a:ln>
        </p:spPr>
        <p:txBody>
          <a:bodyPr wrap="square">
            <a:spAutoFit/>
          </a:bodyPr>
          <a:lstStyle/>
          <a:p>
            <a:pPr algn="ctr"/>
            <a:r>
              <a:rPr lang="en-GB" sz="788"/>
              <a:t>Nuclear ventilation -120Pa</a:t>
            </a:r>
          </a:p>
        </p:txBody>
      </p:sp>
      <p:sp>
        <p:nvSpPr>
          <p:cNvPr id="35" name="Rectangle 34"/>
          <p:cNvSpPr/>
          <p:nvPr/>
        </p:nvSpPr>
        <p:spPr>
          <a:xfrm>
            <a:off x="6549040" y="5465748"/>
            <a:ext cx="1332843" cy="334835"/>
          </a:xfrm>
          <a:prstGeom prst="rect">
            <a:avLst/>
          </a:prstGeom>
          <a:solidFill>
            <a:srgbClr val="FFFF00"/>
          </a:solidFill>
          <a:ln>
            <a:solidFill>
              <a:schemeClr val="tx1"/>
            </a:solidFill>
          </a:ln>
        </p:spPr>
        <p:txBody>
          <a:bodyPr wrap="square">
            <a:spAutoFit/>
          </a:bodyPr>
          <a:lstStyle/>
          <a:p>
            <a:pPr algn="ctr"/>
            <a:r>
              <a:rPr lang="en-GB" sz="788"/>
              <a:t>Nuclear Ventilation -80Pa</a:t>
            </a:r>
          </a:p>
        </p:txBody>
      </p:sp>
      <p:sp>
        <p:nvSpPr>
          <p:cNvPr id="36" name="Rectangle 35"/>
          <p:cNvSpPr/>
          <p:nvPr/>
        </p:nvSpPr>
        <p:spPr>
          <a:xfrm>
            <a:off x="6547405" y="5901905"/>
            <a:ext cx="1341781" cy="213585"/>
          </a:xfrm>
          <a:prstGeom prst="rect">
            <a:avLst/>
          </a:prstGeom>
          <a:solidFill>
            <a:srgbClr val="0099FF"/>
          </a:solidFill>
          <a:ln>
            <a:solidFill>
              <a:schemeClr val="tx1"/>
            </a:solidFill>
          </a:ln>
        </p:spPr>
        <p:txBody>
          <a:bodyPr wrap="square">
            <a:spAutoFit/>
          </a:bodyPr>
          <a:lstStyle/>
          <a:p>
            <a:pPr algn="ctr"/>
            <a:r>
              <a:rPr lang="en-GB" sz="788"/>
              <a:t>Booster services</a:t>
            </a:r>
          </a:p>
        </p:txBody>
      </p:sp>
      <p:sp>
        <p:nvSpPr>
          <p:cNvPr id="37" name="Rectangle 36"/>
          <p:cNvSpPr/>
          <p:nvPr/>
        </p:nvSpPr>
        <p:spPr>
          <a:xfrm>
            <a:off x="6546109" y="6134969"/>
            <a:ext cx="1335809" cy="213585"/>
          </a:xfrm>
          <a:prstGeom prst="rect">
            <a:avLst/>
          </a:prstGeom>
          <a:solidFill>
            <a:schemeClr val="bg1"/>
          </a:solidFill>
          <a:ln w="28575">
            <a:solidFill>
              <a:srgbClr val="00FF00"/>
            </a:solidFill>
          </a:ln>
        </p:spPr>
        <p:txBody>
          <a:bodyPr wrap="square">
            <a:spAutoFit/>
          </a:bodyPr>
          <a:lstStyle/>
          <a:p>
            <a:pPr algn="ctr"/>
            <a:r>
              <a:rPr lang="en-GB" sz="788"/>
              <a:t>Fire zone improvement</a:t>
            </a:r>
          </a:p>
        </p:txBody>
      </p:sp>
      <p:sp>
        <p:nvSpPr>
          <p:cNvPr id="25" name="Forme libre 24"/>
          <p:cNvSpPr/>
          <p:nvPr/>
        </p:nvSpPr>
        <p:spPr>
          <a:xfrm>
            <a:off x="1999998" y="4819549"/>
            <a:ext cx="1089349" cy="627483"/>
          </a:xfrm>
          <a:custGeom>
            <a:avLst/>
            <a:gdLst>
              <a:gd name="connsiteX0" fmla="*/ 34212 w 1452465"/>
              <a:gd name="connsiteY0" fmla="*/ 780661 h 836644"/>
              <a:gd name="connsiteX1" fmla="*/ 62204 w 1452465"/>
              <a:gd name="connsiteY1" fmla="*/ 724677 h 836644"/>
              <a:gd name="connsiteX2" fmla="*/ 407436 w 1452465"/>
              <a:gd name="connsiteY2" fmla="*/ 108857 h 836644"/>
              <a:gd name="connsiteX3" fmla="*/ 1452465 w 1452465"/>
              <a:gd name="connsiteY3" fmla="*/ 71535 h 836644"/>
            </a:gdLst>
            <a:ahLst/>
            <a:cxnLst>
              <a:cxn ang="0">
                <a:pos x="connsiteX0" y="connsiteY0"/>
              </a:cxn>
              <a:cxn ang="0">
                <a:pos x="connsiteX1" y="connsiteY1"/>
              </a:cxn>
              <a:cxn ang="0">
                <a:pos x="connsiteX2" y="connsiteY2"/>
              </a:cxn>
              <a:cxn ang="0">
                <a:pos x="connsiteX3" y="connsiteY3"/>
              </a:cxn>
            </a:cxnLst>
            <a:rect l="l" t="t" r="r" b="b"/>
            <a:pathLst>
              <a:path w="1452465" h="836644">
                <a:moveTo>
                  <a:pt x="34212" y="780661"/>
                </a:moveTo>
                <a:cubicBezTo>
                  <a:pt x="17106" y="808652"/>
                  <a:pt x="0" y="836644"/>
                  <a:pt x="62204" y="724677"/>
                </a:cubicBezTo>
                <a:cubicBezTo>
                  <a:pt x="124408" y="612710"/>
                  <a:pt x="175726" y="217714"/>
                  <a:pt x="407436" y="108857"/>
                </a:cubicBezTo>
                <a:cubicBezTo>
                  <a:pt x="639146" y="0"/>
                  <a:pt x="1045805" y="35767"/>
                  <a:pt x="1452465" y="71535"/>
                </a:cubicBezTo>
              </a:path>
            </a:pathLst>
          </a:cu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40" name="Forme libre 39"/>
          <p:cNvSpPr/>
          <p:nvPr/>
        </p:nvSpPr>
        <p:spPr>
          <a:xfrm>
            <a:off x="3327124" y="4428174"/>
            <a:ext cx="551622" cy="442292"/>
          </a:xfrm>
          <a:custGeom>
            <a:avLst/>
            <a:gdLst>
              <a:gd name="connsiteX0" fmla="*/ 0 w 735496"/>
              <a:gd name="connsiteY0" fmla="*/ 589722 h 589722"/>
              <a:gd name="connsiteX1" fmla="*/ 238540 w 735496"/>
              <a:gd name="connsiteY1" fmla="*/ 92765 h 589722"/>
              <a:gd name="connsiteX2" fmla="*/ 288235 w 735496"/>
              <a:gd name="connsiteY2" fmla="*/ 33131 h 589722"/>
              <a:gd name="connsiteX3" fmla="*/ 377687 w 735496"/>
              <a:gd name="connsiteY3" fmla="*/ 62948 h 589722"/>
              <a:gd name="connsiteX4" fmla="*/ 735496 w 735496"/>
              <a:gd name="connsiteY4" fmla="*/ 172278 h 589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496" h="589722">
                <a:moveTo>
                  <a:pt x="0" y="589722"/>
                </a:moveTo>
                <a:cubicBezTo>
                  <a:pt x="95250" y="387626"/>
                  <a:pt x="190501" y="185530"/>
                  <a:pt x="238540" y="92765"/>
                </a:cubicBezTo>
                <a:cubicBezTo>
                  <a:pt x="286579" y="0"/>
                  <a:pt x="265044" y="38101"/>
                  <a:pt x="288235" y="33131"/>
                </a:cubicBezTo>
                <a:cubicBezTo>
                  <a:pt x="311426" y="28161"/>
                  <a:pt x="377687" y="62948"/>
                  <a:pt x="377687" y="62948"/>
                </a:cubicBezTo>
                <a:lnTo>
                  <a:pt x="735496" y="172278"/>
                </a:lnTo>
              </a:path>
            </a:pathLst>
          </a:cu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41" name="Forme libre 40"/>
          <p:cNvSpPr/>
          <p:nvPr/>
        </p:nvSpPr>
        <p:spPr>
          <a:xfrm>
            <a:off x="3960745" y="4579747"/>
            <a:ext cx="424898" cy="111815"/>
          </a:xfrm>
          <a:custGeom>
            <a:avLst/>
            <a:gdLst>
              <a:gd name="connsiteX0" fmla="*/ 0 w 576470"/>
              <a:gd name="connsiteY0" fmla="*/ 0 h 162339"/>
              <a:gd name="connsiteX1" fmla="*/ 477079 w 576470"/>
              <a:gd name="connsiteY1" fmla="*/ 139148 h 162339"/>
              <a:gd name="connsiteX2" fmla="*/ 536713 w 576470"/>
              <a:gd name="connsiteY2" fmla="*/ 139148 h 162339"/>
              <a:gd name="connsiteX3" fmla="*/ 576470 w 576470"/>
              <a:gd name="connsiteY3" fmla="*/ 19879 h 162339"/>
            </a:gdLst>
            <a:ahLst/>
            <a:cxnLst>
              <a:cxn ang="0">
                <a:pos x="connsiteX0" y="connsiteY0"/>
              </a:cxn>
              <a:cxn ang="0">
                <a:pos x="connsiteX1" y="connsiteY1"/>
              </a:cxn>
              <a:cxn ang="0">
                <a:pos x="connsiteX2" y="connsiteY2"/>
              </a:cxn>
              <a:cxn ang="0">
                <a:pos x="connsiteX3" y="connsiteY3"/>
              </a:cxn>
            </a:cxnLst>
            <a:rect l="l" t="t" r="r" b="b"/>
            <a:pathLst>
              <a:path w="576470" h="162339">
                <a:moveTo>
                  <a:pt x="0" y="0"/>
                </a:moveTo>
                <a:lnTo>
                  <a:pt x="477079" y="139148"/>
                </a:lnTo>
                <a:cubicBezTo>
                  <a:pt x="566531" y="162339"/>
                  <a:pt x="520148" y="159026"/>
                  <a:pt x="536713" y="139148"/>
                </a:cubicBezTo>
                <a:cubicBezTo>
                  <a:pt x="553278" y="119270"/>
                  <a:pt x="564874" y="69574"/>
                  <a:pt x="576470" y="19879"/>
                </a:cubicBezTo>
              </a:path>
            </a:pathLst>
          </a:cu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44" name="Rectangle 43"/>
          <p:cNvSpPr/>
          <p:nvPr/>
        </p:nvSpPr>
        <p:spPr>
          <a:xfrm>
            <a:off x="212797" y="2445102"/>
            <a:ext cx="3271624" cy="92948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indent="-257175">
              <a:spcBef>
                <a:spcPct val="20000"/>
              </a:spcBef>
              <a:buClr>
                <a:srgbClr val="000AFE"/>
              </a:buClr>
              <a:buSzPct val="75000"/>
              <a:defRPr/>
            </a:pPr>
            <a:r>
              <a:rPr lang="en-GB" sz="1600" kern="0" dirty="0">
                <a:latin typeface="Calibri" pitchFamily="34" charset="0"/>
              </a:rPr>
              <a:t>New 1+ radioactive beams</a:t>
            </a:r>
          </a:p>
          <a:p>
            <a:pPr marL="0" lvl="1" indent="-257175">
              <a:spcBef>
                <a:spcPct val="20000"/>
              </a:spcBef>
              <a:buClr>
                <a:srgbClr val="000AFE"/>
              </a:buClr>
              <a:buSzPct val="75000"/>
              <a:defRPr/>
            </a:pPr>
            <a:r>
              <a:rPr lang="en-GB" sz="1600" kern="0" dirty="0">
                <a:latin typeface="Calibri" pitchFamily="34" charset="0"/>
              </a:rPr>
              <a:t>New accelerated RIB</a:t>
            </a:r>
          </a:p>
          <a:p>
            <a:pPr marL="0" lvl="1" indent="-257175">
              <a:spcBef>
                <a:spcPct val="20000"/>
              </a:spcBef>
              <a:buClr>
                <a:srgbClr val="000AFE"/>
              </a:buClr>
              <a:buSzPct val="75000"/>
              <a:defRPr/>
            </a:pPr>
            <a:r>
              <a:rPr lang="en-GB" sz="1600" kern="0" dirty="0">
                <a:latin typeface="Calibri" pitchFamily="34" charset="0"/>
              </a:rPr>
              <a:t>Safety improvement (RXS)</a:t>
            </a:r>
          </a:p>
        </p:txBody>
      </p:sp>
      <p:sp>
        <p:nvSpPr>
          <p:cNvPr id="47" name="Croix 46"/>
          <p:cNvSpPr/>
          <p:nvPr/>
        </p:nvSpPr>
        <p:spPr>
          <a:xfrm rot="1171831">
            <a:off x="3511033" y="3210296"/>
            <a:ext cx="1001585" cy="1120226"/>
          </a:xfrm>
          <a:prstGeom prst="plus">
            <a:avLst>
              <a:gd name="adj" fmla="val 29663"/>
            </a:avLst>
          </a:prstGeom>
          <a:solidFill>
            <a:srgbClr val="FF0000"/>
          </a:solidFill>
          <a:ln>
            <a:solidFill>
              <a:schemeClr val="tx1"/>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bg1"/>
                </a:solidFill>
              </a:rPr>
              <a:t>CIME</a:t>
            </a:r>
          </a:p>
        </p:txBody>
      </p:sp>
      <p:sp>
        <p:nvSpPr>
          <p:cNvPr id="49" name="Forme libre 48"/>
          <p:cNvSpPr/>
          <p:nvPr/>
        </p:nvSpPr>
        <p:spPr>
          <a:xfrm>
            <a:off x="4121798" y="4028732"/>
            <a:ext cx="360395" cy="594827"/>
          </a:xfrm>
          <a:custGeom>
            <a:avLst/>
            <a:gdLst>
              <a:gd name="connsiteX0" fmla="*/ 357673 w 480526"/>
              <a:gd name="connsiteY0" fmla="*/ 793102 h 793102"/>
              <a:gd name="connsiteX1" fmla="*/ 469640 w 480526"/>
              <a:gd name="connsiteY1" fmla="*/ 485192 h 793102"/>
              <a:gd name="connsiteX2" fmla="*/ 422987 w 480526"/>
              <a:gd name="connsiteY2" fmla="*/ 345233 h 793102"/>
              <a:gd name="connsiteX3" fmla="*/ 161730 w 480526"/>
              <a:gd name="connsiteY3" fmla="*/ 251927 h 793102"/>
              <a:gd name="connsiteX4" fmla="*/ 21771 w 480526"/>
              <a:gd name="connsiteY4" fmla="*/ 130629 h 793102"/>
              <a:gd name="connsiteX5" fmla="*/ 31102 w 480526"/>
              <a:gd name="connsiteY5" fmla="*/ 0 h 7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26" h="793102">
                <a:moveTo>
                  <a:pt x="357673" y="793102"/>
                </a:moveTo>
                <a:cubicBezTo>
                  <a:pt x="408213" y="676469"/>
                  <a:pt x="458754" y="559837"/>
                  <a:pt x="469640" y="485192"/>
                </a:cubicBezTo>
                <a:cubicBezTo>
                  <a:pt x="480526" y="410547"/>
                  <a:pt x="474305" y="384111"/>
                  <a:pt x="422987" y="345233"/>
                </a:cubicBezTo>
                <a:cubicBezTo>
                  <a:pt x="371669" y="306355"/>
                  <a:pt x="228599" y="287694"/>
                  <a:pt x="161730" y="251927"/>
                </a:cubicBezTo>
                <a:cubicBezTo>
                  <a:pt x="94861" y="216160"/>
                  <a:pt x="43542" y="172617"/>
                  <a:pt x="21771" y="130629"/>
                </a:cubicBezTo>
                <a:cubicBezTo>
                  <a:pt x="0" y="88641"/>
                  <a:pt x="15551" y="44320"/>
                  <a:pt x="31102" y="0"/>
                </a:cubicBezTo>
              </a:path>
            </a:pathLst>
          </a:cu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30" name="Forme libre 29"/>
          <p:cNvSpPr/>
          <p:nvPr/>
        </p:nvSpPr>
        <p:spPr>
          <a:xfrm>
            <a:off x="4208867" y="4007888"/>
            <a:ext cx="1512168" cy="444500"/>
          </a:xfrm>
          <a:custGeom>
            <a:avLst/>
            <a:gdLst>
              <a:gd name="connsiteX0" fmla="*/ 3139440 w 3139440"/>
              <a:gd name="connsiteY0" fmla="*/ 186267 h 328507"/>
              <a:gd name="connsiteX1" fmla="*/ 873760 w 3139440"/>
              <a:gd name="connsiteY1" fmla="*/ 23707 h 328507"/>
              <a:gd name="connsiteX2" fmla="*/ 0 w 3139440"/>
              <a:gd name="connsiteY2" fmla="*/ 328507 h 328507"/>
            </a:gdLst>
            <a:ahLst/>
            <a:cxnLst>
              <a:cxn ang="0">
                <a:pos x="connsiteX0" y="connsiteY0"/>
              </a:cxn>
              <a:cxn ang="0">
                <a:pos x="connsiteX1" y="connsiteY1"/>
              </a:cxn>
              <a:cxn ang="0">
                <a:pos x="connsiteX2" y="connsiteY2"/>
              </a:cxn>
            </a:cxnLst>
            <a:rect l="l" t="t" r="r" b="b"/>
            <a:pathLst>
              <a:path w="3139440" h="328507">
                <a:moveTo>
                  <a:pt x="3139440" y="186267"/>
                </a:moveTo>
                <a:cubicBezTo>
                  <a:pt x="2268220" y="93133"/>
                  <a:pt x="1397000" y="0"/>
                  <a:pt x="873760" y="23707"/>
                </a:cubicBezTo>
                <a:cubicBezTo>
                  <a:pt x="350520" y="47414"/>
                  <a:pt x="175260" y="187960"/>
                  <a:pt x="0" y="328507"/>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grpSp>
        <p:nvGrpSpPr>
          <p:cNvPr id="3" name="Grouper 3">
            <a:extLst>
              <a:ext uri="{FF2B5EF4-FFF2-40B4-BE49-F238E27FC236}">
                <a16:creationId xmlns:a16="http://schemas.microsoft.com/office/drawing/2014/main" xmlns="" id="{781165E2-1F6A-8044-B9B2-FF3645D1F453}"/>
              </a:ext>
            </a:extLst>
          </p:cNvPr>
          <p:cNvGrpSpPr>
            <a:grpSpLocks/>
          </p:cNvGrpSpPr>
          <p:nvPr/>
        </p:nvGrpSpPr>
        <p:grpSpPr bwMode="auto">
          <a:xfrm>
            <a:off x="4230548" y="786316"/>
            <a:ext cx="4626070" cy="2576094"/>
            <a:chOff x="408177" y="4768850"/>
            <a:chExt cx="3455987" cy="2089150"/>
          </a:xfrm>
        </p:grpSpPr>
        <p:pic>
          <p:nvPicPr>
            <p:cNvPr id="48" name="Picture 6" descr="New beams.bmp">
              <a:extLst>
                <a:ext uri="{FF2B5EF4-FFF2-40B4-BE49-F238E27FC236}">
                  <a16:creationId xmlns:a16="http://schemas.microsoft.com/office/drawing/2014/main" xmlns="" id="{6074410C-C5B9-9E4B-A969-A8DDB8AACB6C}"/>
                </a:ext>
              </a:extLst>
            </p:cNvPr>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408177" y="4768850"/>
              <a:ext cx="3455987" cy="208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ZoneTexte 27">
              <a:extLst>
                <a:ext uri="{FF2B5EF4-FFF2-40B4-BE49-F238E27FC236}">
                  <a16:creationId xmlns:a16="http://schemas.microsoft.com/office/drawing/2014/main" xmlns="" id="{FFB89325-80E7-2A49-BFDC-C432192D8576}"/>
                </a:ext>
              </a:extLst>
            </p:cNvPr>
            <p:cNvSpPr txBox="1">
              <a:spLocks noChangeArrowheads="1"/>
            </p:cNvSpPr>
            <p:nvPr/>
          </p:nvSpPr>
          <p:spPr bwMode="auto">
            <a:xfrm>
              <a:off x="838909" y="6088377"/>
              <a:ext cx="2668233" cy="2496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GB" sz="1400" dirty="0">
                  <a:solidFill>
                    <a:srgbClr val="FFFF00"/>
                  </a:solidFill>
                  <a:sym typeface="Arial" charset="0"/>
                </a:rPr>
                <a:t>Potentially more than 20 new elements</a:t>
              </a:r>
            </a:p>
          </p:txBody>
        </p:sp>
      </p:grpSp>
      <p:sp>
        <p:nvSpPr>
          <p:cNvPr id="14" name="Rectangle 13"/>
          <p:cNvSpPr/>
          <p:nvPr/>
        </p:nvSpPr>
        <p:spPr>
          <a:xfrm>
            <a:off x="198493" y="625865"/>
            <a:ext cx="4283700" cy="172970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lvl="1" indent="-257175">
              <a:spcBef>
                <a:spcPct val="20000"/>
              </a:spcBef>
              <a:buClr>
                <a:srgbClr val="000AFE"/>
              </a:buClr>
              <a:buSzPct val="75000"/>
              <a:defRPr/>
            </a:pPr>
            <a:r>
              <a:rPr lang="en-GB" sz="1400" kern="0" dirty="0">
                <a:latin typeface="Calibri" pitchFamily="34" charset="0"/>
              </a:rPr>
              <a:t>- Developing a new 1+ ion source : ECS FEBIAD + Graphite Target</a:t>
            </a:r>
          </a:p>
          <a:p>
            <a:pPr marL="0" lvl="1" indent="-257175">
              <a:spcBef>
                <a:spcPct val="20000"/>
              </a:spcBef>
              <a:buClr>
                <a:srgbClr val="000AFE"/>
              </a:buClr>
              <a:buSzPct val="75000"/>
              <a:defRPr/>
            </a:pPr>
            <a:r>
              <a:rPr lang="en-GB" sz="1400" kern="0" dirty="0">
                <a:latin typeface="Calibri" pitchFamily="34" charset="0"/>
              </a:rPr>
              <a:t>- Install a Charge breeder to transform the 1+ beam into N+ beam</a:t>
            </a:r>
          </a:p>
          <a:p>
            <a:pPr marL="0" lvl="1" indent="-257175">
              <a:spcBef>
                <a:spcPct val="20000"/>
              </a:spcBef>
              <a:buClr>
                <a:srgbClr val="000AFE"/>
              </a:buClr>
              <a:buSzPct val="75000"/>
              <a:defRPr/>
            </a:pPr>
            <a:r>
              <a:rPr lang="en-GB" sz="1400" kern="0" dirty="0">
                <a:latin typeface="Calibri" pitchFamily="34" charset="0"/>
              </a:rPr>
              <a:t>- Accelerate the N+ beam with CIME Cyclotron</a:t>
            </a:r>
          </a:p>
          <a:p>
            <a:pPr marL="0" lvl="1" indent="-257175">
              <a:spcBef>
                <a:spcPct val="20000"/>
              </a:spcBef>
              <a:buClr>
                <a:srgbClr val="000AFE"/>
              </a:buClr>
              <a:buSzPct val="75000"/>
              <a:defRPr/>
            </a:pPr>
            <a:r>
              <a:rPr lang="en-GB" sz="1400" kern="0" dirty="0">
                <a:latin typeface="Calibri" pitchFamily="34" charset="0"/>
              </a:rPr>
              <a:t>- Infrastructure Works on the SPIRAL1 Facility (Nuclear Ventilation, …)</a:t>
            </a:r>
          </a:p>
        </p:txBody>
      </p:sp>
    </p:spTree>
    <p:extLst>
      <p:ext uri="{BB962C8B-B14F-4D97-AF65-F5344CB8AC3E}">
        <p14:creationId xmlns:p14="http://schemas.microsoft.com/office/powerpoint/2010/main" xmlns="" val="11115139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85612" y="1879413"/>
            <a:ext cx="610949" cy="1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3560" name="Image 27"/>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09238" y="742240"/>
            <a:ext cx="6409586" cy="1297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28"/>
          <p:cNvSpPr>
            <a:spLocks noChangeArrowheads="1"/>
          </p:cNvSpPr>
          <p:nvPr/>
        </p:nvSpPr>
        <p:spPr bwMode="auto">
          <a:xfrm>
            <a:off x="429299" y="1959046"/>
            <a:ext cx="2138363" cy="646331"/>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fr-FR" sz="1200">
                <a:solidFill>
                  <a:srgbClr val="000000"/>
                </a:solidFill>
              </a:rPr>
              <a:t>1000</a:t>
            </a:r>
            <a:r>
              <a:rPr lang="bg-BG" altLang="fr-FR" sz="1200">
                <a:solidFill>
                  <a:srgbClr val="000000"/>
                </a:solidFill>
              </a:rPr>
              <a:t> μA</a:t>
            </a:r>
            <a:r>
              <a:rPr lang="fr-FR" altLang="fr-FR" sz="1200">
                <a:solidFill>
                  <a:srgbClr val="000000"/>
                </a:solidFill>
              </a:rPr>
              <a:t>p</a:t>
            </a:r>
            <a:r>
              <a:rPr lang="bg-BG" altLang="fr-FR" sz="1200">
                <a:solidFill>
                  <a:srgbClr val="000000"/>
                </a:solidFill>
              </a:rPr>
              <a:t> </a:t>
            </a:r>
            <a:r>
              <a:rPr lang="bg-BG" altLang="fr-FR" sz="1200" baseline="30000">
                <a:solidFill>
                  <a:srgbClr val="000000"/>
                </a:solidFill>
              </a:rPr>
              <a:t>4</a:t>
            </a:r>
            <a:r>
              <a:rPr lang="bg-BG" altLang="fr-FR" sz="1200">
                <a:solidFill>
                  <a:srgbClr val="000000"/>
                </a:solidFill>
              </a:rPr>
              <a:t>He</a:t>
            </a:r>
            <a:r>
              <a:rPr lang="bg-BG" altLang="fr-FR" sz="1200" baseline="30000">
                <a:solidFill>
                  <a:srgbClr val="000000"/>
                </a:solidFill>
              </a:rPr>
              <a:t>2+</a:t>
            </a:r>
          </a:p>
          <a:p>
            <a:pPr eaLnBrk="1" hangingPunct="1"/>
            <a:r>
              <a:rPr lang="fi-FI" altLang="fr-FR" sz="1200">
                <a:solidFill>
                  <a:srgbClr val="000000"/>
                </a:solidFill>
              </a:rPr>
              <a:t>150 </a:t>
            </a:r>
            <a:r>
              <a:rPr lang="bg-BG" altLang="fr-FR" sz="1200">
                <a:solidFill>
                  <a:srgbClr val="000000"/>
                </a:solidFill>
              </a:rPr>
              <a:t>μ</a:t>
            </a:r>
            <a:r>
              <a:rPr lang="fi-FI" altLang="fr-FR" sz="1200">
                <a:solidFill>
                  <a:srgbClr val="000000"/>
                </a:solidFill>
              </a:rPr>
              <a:t>Ap </a:t>
            </a:r>
            <a:r>
              <a:rPr lang="fi-FI" altLang="fr-FR" sz="1200" baseline="30000">
                <a:solidFill>
                  <a:srgbClr val="000000"/>
                </a:solidFill>
              </a:rPr>
              <a:t>18</a:t>
            </a:r>
            <a:r>
              <a:rPr lang="fi-FI" altLang="fr-FR" sz="1200">
                <a:solidFill>
                  <a:srgbClr val="000000"/>
                </a:solidFill>
              </a:rPr>
              <a:t>O</a:t>
            </a:r>
            <a:r>
              <a:rPr lang="fi-FI" altLang="fr-FR" sz="1200" baseline="30000">
                <a:solidFill>
                  <a:srgbClr val="000000"/>
                </a:solidFill>
              </a:rPr>
              <a:t>6+</a:t>
            </a:r>
          </a:p>
          <a:p>
            <a:pPr eaLnBrk="1" hangingPunct="1"/>
            <a:r>
              <a:rPr lang="fr-FR" altLang="fr-FR" sz="1200">
                <a:solidFill>
                  <a:srgbClr val="000000"/>
                </a:solidFill>
              </a:rPr>
              <a:t>3,2</a:t>
            </a:r>
            <a:r>
              <a:rPr lang="bg-BG" altLang="fr-FR" sz="1200">
                <a:solidFill>
                  <a:srgbClr val="000000"/>
                </a:solidFill>
              </a:rPr>
              <a:t> μA</a:t>
            </a:r>
            <a:r>
              <a:rPr lang="fr-FR" altLang="fr-FR" sz="1200">
                <a:solidFill>
                  <a:srgbClr val="000000"/>
                </a:solidFill>
              </a:rPr>
              <a:t>p</a:t>
            </a:r>
            <a:r>
              <a:rPr lang="bg-BG" altLang="fr-FR" sz="1200">
                <a:solidFill>
                  <a:srgbClr val="000000"/>
                </a:solidFill>
              </a:rPr>
              <a:t> </a:t>
            </a:r>
            <a:r>
              <a:rPr lang="bg-BG" altLang="fr-FR" sz="1200" baseline="30000">
                <a:solidFill>
                  <a:srgbClr val="000000"/>
                </a:solidFill>
              </a:rPr>
              <a:t>40</a:t>
            </a:r>
            <a:r>
              <a:rPr lang="bg-BG" altLang="fr-FR" sz="1200">
                <a:solidFill>
                  <a:srgbClr val="000000"/>
                </a:solidFill>
              </a:rPr>
              <a:t>Ar</a:t>
            </a:r>
            <a:r>
              <a:rPr lang="bg-BG" altLang="fr-FR" sz="1200" baseline="30000">
                <a:solidFill>
                  <a:srgbClr val="000000"/>
                </a:solidFill>
              </a:rPr>
              <a:t>14+ </a:t>
            </a:r>
            <a:r>
              <a:rPr lang="bg-BG" altLang="fr-FR" sz="1200">
                <a:solidFill>
                  <a:srgbClr val="000000"/>
                </a:solidFill>
              </a:rPr>
              <a:t>(60 kV) </a:t>
            </a:r>
            <a:endParaRPr lang="fr-FR" altLang="fr-FR" sz="1200">
              <a:solidFill>
                <a:srgbClr val="000000"/>
              </a:solidFill>
            </a:endParaRPr>
          </a:p>
        </p:txBody>
      </p:sp>
      <p:cxnSp>
        <p:nvCxnSpPr>
          <p:cNvPr id="23562" name="Connecteur droit avec flèche 7"/>
          <p:cNvCxnSpPr>
            <a:cxnSpLocks noChangeShapeType="1"/>
          </p:cNvCxnSpPr>
          <p:nvPr/>
        </p:nvCxnSpPr>
        <p:spPr bwMode="auto">
          <a:xfrm>
            <a:off x="3296561" y="1501989"/>
            <a:ext cx="579834" cy="4312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1" name="Rectangle 30"/>
          <p:cNvSpPr>
            <a:spLocks noChangeArrowheads="1"/>
          </p:cNvSpPr>
          <p:nvPr/>
        </p:nvSpPr>
        <p:spPr bwMode="auto">
          <a:xfrm>
            <a:off x="2783771" y="1958938"/>
            <a:ext cx="2319338" cy="646331"/>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s-IS" altLang="fr-FR" sz="1200">
                <a:solidFill>
                  <a:srgbClr val="000000"/>
                </a:solidFill>
              </a:rPr>
              <a:t>5 mA protons (Q/A=1)</a:t>
            </a:r>
          </a:p>
          <a:p>
            <a:pPr eaLnBrk="1" hangingPunct="1"/>
            <a:r>
              <a:rPr lang="is-IS" altLang="fr-FR" sz="1200">
                <a:solidFill>
                  <a:srgbClr val="000000"/>
                </a:solidFill>
              </a:rPr>
              <a:t>500 </a:t>
            </a:r>
            <a:r>
              <a:rPr lang="bg-BG" altLang="fr-FR" sz="1200">
                <a:solidFill>
                  <a:srgbClr val="000000"/>
                </a:solidFill>
              </a:rPr>
              <a:t>μ</a:t>
            </a:r>
            <a:r>
              <a:rPr lang="is-IS" altLang="fr-FR" sz="1200">
                <a:solidFill>
                  <a:srgbClr val="000000"/>
                </a:solidFill>
              </a:rPr>
              <a:t>Ap </a:t>
            </a:r>
            <a:r>
              <a:rPr lang="is-IS" altLang="fr-FR" sz="1200" baseline="30000">
                <a:solidFill>
                  <a:srgbClr val="000000"/>
                </a:solidFill>
              </a:rPr>
              <a:t>4</a:t>
            </a:r>
            <a:r>
              <a:rPr lang="is-IS" altLang="fr-FR" sz="1200">
                <a:solidFill>
                  <a:srgbClr val="000000"/>
                </a:solidFill>
              </a:rPr>
              <a:t>He</a:t>
            </a:r>
            <a:r>
              <a:rPr lang="is-IS" altLang="fr-FR" sz="1200" baseline="30000">
                <a:solidFill>
                  <a:srgbClr val="000000"/>
                </a:solidFill>
              </a:rPr>
              <a:t>2+ </a:t>
            </a:r>
            <a:r>
              <a:rPr lang="is-IS" altLang="fr-FR" sz="1200">
                <a:solidFill>
                  <a:srgbClr val="000000"/>
                </a:solidFill>
              </a:rPr>
              <a:t>(Q/A=1/2) </a:t>
            </a:r>
          </a:p>
          <a:p>
            <a:pPr eaLnBrk="1" hangingPunct="1"/>
            <a:r>
              <a:rPr lang="fi-FI" altLang="fr-FR" sz="1200">
                <a:solidFill>
                  <a:srgbClr val="000000"/>
                </a:solidFill>
              </a:rPr>
              <a:t>100 </a:t>
            </a:r>
            <a:r>
              <a:rPr lang="bg-BG" altLang="fr-FR" sz="1200">
                <a:solidFill>
                  <a:srgbClr val="000000"/>
                </a:solidFill>
              </a:rPr>
              <a:t>μ</a:t>
            </a:r>
            <a:r>
              <a:rPr lang="fi-FI" altLang="fr-FR" sz="1200">
                <a:solidFill>
                  <a:srgbClr val="000000"/>
                </a:solidFill>
              </a:rPr>
              <a:t>Ap </a:t>
            </a:r>
            <a:r>
              <a:rPr lang="is-IS" altLang="fr-FR" sz="1200" baseline="30000">
                <a:solidFill>
                  <a:srgbClr val="000000"/>
                </a:solidFill>
              </a:rPr>
              <a:t>18</a:t>
            </a:r>
            <a:r>
              <a:rPr lang="is-IS" altLang="fr-FR" sz="1200">
                <a:solidFill>
                  <a:srgbClr val="000000"/>
                </a:solidFill>
              </a:rPr>
              <a:t>O</a:t>
            </a:r>
            <a:r>
              <a:rPr lang="is-IS" altLang="fr-FR" sz="1200" baseline="30000">
                <a:solidFill>
                  <a:srgbClr val="000000"/>
                </a:solidFill>
              </a:rPr>
              <a:t>6+ </a:t>
            </a:r>
            <a:r>
              <a:rPr lang="is-IS" altLang="fr-FR" sz="1200">
                <a:solidFill>
                  <a:srgbClr val="000000"/>
                </a:solidFill>
              </a:rPr>
              <a:t>(Q/A=1/3)</a:t>
            </a:r>
          </a:p>
        </p:txBody>
      </p:sp>
      <p:cxnSp>
        <p:nvCxnSpPr>
          <p:cNvPr id="23564" name="Connecteur droit avec flèche 34"/>
          <p:cNvCxnSpPr>
            <a:cxnSpLocks noChangeShapeType="1"/>
          </p:cNvCxnSpPr>
          <p:nvPr/>
        </p:nvCxnSpPr>
        <p:spPr bwMode="auto">
          <a:xfrm>
            <a:off x="1682312" y="1850648"/>
            <a:ext cx="42993" cy="1651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 name="Titre 10"/>
          <p:cNvSpPr txBox="1">
            <a:spLocks/>
          </p:cNvSpPr>
          <p:nvPr/>
        </p:nvSpPr>
        <p:spPr>
          <a:xfrm>
            <a:off x="0" y="0"/>
            <a:ext cx="6875463" cy="620713"/>
          </a:xfrm>
          <a:prstGeom prst="rect">
            <a:avLst/>
          </a:prstGeom>
        </p:spPr>
        <p:txBody>
          <a:bodyPr/>
          <a:lstStyle/>
          <a:p>
            <a:pPr eaLnBrk="0" hangingPunct="0">
              <a:defRPr/>
            </a:pPr>
            <a:endParaRPr lang="fr-FR" sz="2400" kern="0" dirty="0">
              <a:solidFill>
                <a:schemeClr val="bg1"/>
              </a:solidFill>
              <a:latin typeface="+mj-lt"/>
              <a:ea typeface="+mj-ea"/>
              <a:cs typeface="+mj-cs"/>
            </a:endParaRPr>
          </a:p>
        </p:txBody>
      </p:sp>
      <p:sp>
        <p:nvSpPr>
          <p:cNvPr id="2" name="Rectangle 1"/>
          <p:cNvSpPr/>
          <p:nvPr/>
        </p:nvSpPr>
        <p:spPr>
          <a:xfrm>
            <a:off x="661408" y="48746"/>
            <a:ext cx="4636206" cy="52322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a:spAutoFit/>
          </a:bodyPr>
          <a:lstStyle/>
          <a:p>
            <a:pPr eaLnBrk="0" hangingPunct="0">
              <a:defRPr/>
            </a:pPr>
            <a:r>
              <a:rPr lang="fr-FR" sz="2800" b="1" kern="0" dirty="0">
                <a:solidFill>
                  <a:schemeClr val="tx1"/>
                </a:solidFill>
                <a:latin typeface="Times New Roman"/>
                <a:cs typeface="Times New Roman"/>
              </a:rPr>
              <a:t>SPIRAL 2 SC LINAC beams</a:t>
            </a:r>
          </a:p>
        </p:txBody>
      </p:sp>
      <p:graphicFrame>
        <p:nvGraphicFramePr>
          <p:cNvPr id="20" name="Tableau 19"/>
          <p:cNvGraphicFramePr>
            <a:graphicFrameLocks noGrp="1"/>
          </p:cNvGraphicFramePr>
          <p:nvPr>
            <p:extLst>
              <p:ext uri="{D42A27DB-BD31-4B8C-83A1-F6EECF244321}">
                <p14:modId xmlns:p14="http://schemas.microsoft.com/office/powerpoint/2010/main" xmlns="" val="3220986711"/>
              </p:ext>
            </p:extLst>
          </p:nvPr>
        </p:nvGraphicFramePr>
        <p:xfrm>
          <a:off x="5219604" y="1830629"/>
          <a:ext cx="3720593" cy="4390676"/>
        </p:xfrm>
        <a:graphic>
          <a:graphicData uri="http://schemas.openxmlformats.org/drawingml/2006/table">
            <a:tbl>
              <a:tblPr/>
              <a:tblGrid>
                <a:gridCol w="994015">
                  <a:extLst>
                    <a:ext uri="{9D8B030D-6E8A-4147-A177-3AD203B41FA5}">
                      <a16:colId xmlns:a16="http://schemas.microsoft.com/office/drawing/2014/main" xmlns="" val="20000"/>
                    </a:ext>
                  </a:extLst>
                </a:gridCol>
                <a:gridCol w="1331356">
                  <a:extLst>
                    <a:ext uri="{9D8B030D-6E8A-4147-A177-3AD203B41FA5}">
                      <a16:colId xmlns:a16="http://schemas.microsoft.com/office/drawing/2014/main" xmlns="" val="20001"/>
                    </a:ext>
                  </a:extLst>
                </a:gridCol>
                <a:gridCol w="1395222">
                  <a:extLst>
                    <a:ext uri="{9D8B030D-6E8A-4147-A177-3AD203B41FA5}">
                      <a16:colId xmlns:a16="http://schemas.microsoft.com/office/drawing/2014/main" xmlns="" val="20002"/>
                    </a:ext>
                  </a:extLst>
                </a:gridCol>
              </a:tblGrid>
              <a:tr h="691256">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000000"/>
                          </a:solidFill>
                          <a:effectLst/>
                          <a:latin typeface="Arial" charset="0"/>
                          <a:ea typeface="ＭＳ Ｐゴシック" charset="-128"/>
                        </a:rPr>
                        <a:t>Ions</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en-GB" altLang="fr-FR" sz="1400" b="1" i="0" u="none" strike="noStrike" cap="none" normalizeH="0" baseline="0">
                          <a:ln>
                            <a:noFill/>
                          </a:ln>
                          <a:solidFill>
                            <a:srgbClr val="000000"/>
                          </a:solidFill>
                          <a:effectLst/>
                          <a:latin typeface="Calibri" charset="0"/>
                          <a:ea typeface="ＭＳ Ｐゴシック" charset="-128"/>
                        </a:rPr>
                        <a:t>Intensity (pµA)</a:t>
                      </a:r>
                    </a:p>
                    <a:p>
                      <a:pPr marL="0" marR="0" lvl="0" indent="0" algn="ctr" defTabSz="455613" rtl="0" eaLnBrk="1" fontAlgn="b" latinLnBrk="0" hangingPunct="1">
                        <a:lnSpc>
                          <a:spcPct val="100000"/>
                        </a:lnSpc>
                        <a:spcBef>
                          <a:spcPct val="0"/>
                        </a:spcBef>
                        <a:spcAft>
                          <a:spcPct val="0"/>
                        </a:spcAft>
                        <a:buClrTx/>
                        <a:buSzTx/>
                        <a:buFontTx/>
                        <a:buNone/>
                        <a:tabLst/>
                      </a:pPr>
                      <a:r>
                        <a:rPr kumimoji="0" lang="en-GB" altLang="fr-FR" sz="1400" b="1" i="0" u="none" strike="noStrike" cap="none" normalizeH="0" baseline="0">
                          <a:ln>
                            <a:noFill/>
                          </a:ln>
                          <a:solidFill>
                            <a:srgbClr val="000000"/>
                          </a:solidFill>
                          <a:effectLst/>
                          <a:latin typeface="Calibri" charset="0"/>
                          <a:ea typeface="ＭＳ Ｐゴシック" charset="-128"/>
                        </a:rPr>
                        <a:t>[A/Q=3]</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en-GB" altLang="fr-FR" sz="1400" b="1" i="0" u="none" strike="noStrike" cap="none" normalizeH="0" baseline="0">
                          <a:ln>
                            <a:noFill/>
                          </a:ln>
                          <a:solidFill>
                            <a:srgbClr val="000000"/>
                          </a:solidFill>
                          <a:effectLst/>
                          <a:latin typeface="Calibri" charset="0"/>
                          <a:ea typeface="ＭＳ Ｐゴシック" charset="-128"/>
                        </a:rPr>
                        <a:t>High Intensity (pµA) </a:t>
                      </a:r>
                    </a:p>
                    <a:p>
                      <a:pPr marL="0" marR="0" lvl="0" indent="0" algn="ctr" defTabSz="455613" rtl="0" eaLnBrk="1" fontAlgn="b" latinLnBrk="0" hangingPunct="1">
                        <a:lnSpc>
                          <a:spcPct val="100000"/>
                        </a:lnSpc>
                        <a:spcBef>
                          <a:spcPct val="0"/>
                        </a:spcBef>
                        <a:spcAft>
                          <a:spcPct val="0"/>
                        </a:spcAft>
                        <a:buClrTx/>
                        <a:buSzTx/>
                        <a:buFontTx/>
                        <a:buNone/>
                        <a:tabLst/>
                      </a:pPr>
                      <a:r>
                        <a:rPr kumimoji="0" lang="en-GB" altLang="fr-FR" sz="1400" b="1" i="0" u="none" strike="noStrike" cap="none" normalizeH="0" baseline="0">
                          <a:ln>
                            <a:noFill/>
                          </a:ln>
                          <a:solidFill>
                            <a:srgbClr val="000000"/>
                          </a:solidFill>
                          <a:effectLst/>
                          <a:latin typeface="Calibri" charset="0"/>
                          <a:ea typeface="ＭＳ Ｐゴシック" charset="-128"/>
                        </a:rPr>
                        <a:t>[A/Q=6-7]</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xmlns="" val="10000"/>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18</a:t>
                      </a:r>
                      <a:r>
                        <a:rPr kumimoji="0" lang="fr-FR" altLang="fr-FR" sz="1400" b="1" i="0" u="none" strike="noStrike" cap="none" normalizeH="0" baseline="0">
                          <a:ln>
                            <a:noFill/>
                          </a:ln>
                          <a:solidFill>
                            <a:srgbClr val="000000"/>
                          </a:solidFill>
                          <a:effectLst/>
                          <a:latin typeface="Arial" charset="0"/>
                          <a:ea typeface="ＭＳ Ｐゴシック" charset="-128"/>
                        </a:rPr>
                        <a:t>O</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216</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375</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1"/>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19</a:t>
                      </a:r>
                      <a:r>
                        <a:rPr kumimoji="0" lang="fr-FR" altLang="fr-FR" sz="1400" b="1" i="0" u="none" strike="noStrike" cap="none" normalizeH="0" baseline="0">
                          <a:ln>
                            <a:noFill/>
                          </a:ln>
                          <a:solidFill>
                            <a:srgbClr val="000000"/>
                          </a:solidFill>
                          <a:effectLst/>
                          <a:latin typeface="Arial" charset="0"/>
                          <a:ea typeface="ＭＳ Ｐゴシック" charset="-128"/>
                        </a:rPr>
                        <a:t>F</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28,6</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50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2"/>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36</a:t>
                      </a:r>
                      <a:r>
                        <a:rPr kumimoji="0" lang="fr-FR" altLang="fr-FR" sz="1400" b="1" i="0" u="none" strike="noStrike" cap="none" normalizeH="0" baseline="0">
                          <a:ln>
                            <a:noFill/>
                          </a:ln>
                          <a:solidFill>
                            <a:srgbClr val="000000"/>
                          </a:solidFill>
                          <a:effectLst/>
                          <a:latin typeface="Arial" charset="0"/>
                          <a:ea typeface="ＭＳ Ｐゴシック" charset="-128"/>
                        </a:rPr>
                        <a:t>Ar</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17.5</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40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3"/>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40</a:t>
                      </a:r>
                      <a:r>
                        <a:rPr kumimoji="0" lang="fr-FR" altLang="fr-FR" sz="1400" b="1" i="0" u="none" strike="noStrike" cap="none" normalizeH="0" baseline="0">
                          <a:ln>
                            <a:noFill/>
                          </a:ln>
                          <a:solidFill>
                            <a:srgbClr val="000000"/>
                          </a:solidFill>
                          <a:effectLst/>
                          <a:latin typeface="Arial" charset="0"/>
                          <a:ea typeface="ＭＳ Ｐゴシック" charset="-128"/>
                        </a:rPr>
                        <a:t>Ar</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2.9</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30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4"/>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36</a:t>
                      </a:r>
                      <a:r>
                        <a:rPr kumimoji="0" lang="fr-FR" altLang="fr-FR" sz="1400" b="1" i="0" u="none" strike="noStrike" cap="none" normalizeH="0" baseline="0">
                          <a:ln>
                            <a:noFill/>
                          </a:ln>
                          <a:solidFill>
                            <a:srgbClr val="000000"/>
                          </a:solidFill>
                          <a:effectLst/>
                          <a:latin typeface="Arial" charset="0"/>
                          <a:ea typeface="ＭＳ Ｐゴシック" charset="-128"/>
                        </a:rPr>
                        <a:t>S</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 4.6</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30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40</a:t>
                      </a:r>
                      <a:r>
                        <a:rPr kumimoji="0" lang="fr-FR" altLang="fr-FR" sz="1400" b="1" i="0" u="none" strike="noStrike" cap="none" normalizeH="0" baseline="0">
                          <a:ln>
                            <a:noFill/>
                          </a:ln>
                          <a:solidFill>
                            <a:srgbClr val="000000"/>
                          </a:solidFill>
                          <a:effectLst/>
                          <a:latin typeface="Arial" charset="0"/>
                          <a:ea typeface="ＭＳ Ｐゴシック" charset="-128"/>
                        </a:rPr>
                        <a:t>Ca</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3</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20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6"/>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48</a:t>
                      </a:r>
                      <a:r>
                        <a:rPr kumimoji="0" lang="fr-FR" altLang="fr-FR" sz="1400" b="1" i="0" u="none" strike="noStrike" cap="none" normalizeH="0" baseline="0">
                          <a:ln>
                            <a:noFill/>
                          </a:ln>
                          <a:solidFill>
                            <a:srgbClr val="000000"/>
                          </a:solidFill>
                          <a:effectLst/>
                          <a:latin typeface="Arial" charset="0"/>
                          <a:ea typeface="ＭＳ Ｐゴシック" charset="-128"/>
                        </a:rPr>
                        <a:t>Ca</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charset="0"/>
                          <a:ea typeface="ＭＳ Ｐゴシック" charset="-128"/>
                        </a:rPr>
                        <a:t>1.25</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15</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7"/>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58</a:t>
                      </a:r>
                      <a:r>
                        <a:rPr kumimoji="0" lang="fr-FR" altLang="fr-FR" sz="1400" b="1" i="0" u="none" strike="noStrike" cap="none" normalizeH="0" baseline="0">
                          <a:ln>
                            <a:noFill/>
                          </a:ln>
                          <a:solidFill>
                            <a:srgbClr val="000000"/>
                          </a:solidFill>
                          <a:effectLst/>
                          <a:latin typeface="Arial" charset="0"/>
                          <a:ea typeface="ＭＳ Ｐゴシック" charset="-128"/>
                        </a:rPr>
                        <a:t>Ni</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charset="0"/>
                          <a:ea typeface="ＭＳ Ｐゴシック" charset="-128"/>
                        </a:rPr>
                        <a:t>1.1</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10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8"/>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84</a:t>
                      </a:r>
                      <a:r>
                        <a:rPr kumimoji="0" lang="fr-FR" altLang="fr-FR" sz="1400" b="1" i="0" u="none" strike="noStrike" cap="none" normalizeH="0" baseline="0">
                          <a:ln>
                            <a:noFill/>
                          </a:ln>
                          <a:solidFill>
                            <a:srgbClr val="000000"/>
                          </a:solidFill>
                          <a:effectLst/>
                          <a:latin typeface="Arial" charset="0"/>
                          <a:ea typeface="ＭＳ Ｐゴシック" charset="-128"/>
                        </a:rPr>
                        <a:t>Kr</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20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9"/>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124</a:t>
                      </a:r>
                      <a:r>
                        <a:rPr kumimoji="0" lang="fr-FR" altLang="fr-FR" sz="1400" b="1" i="0" u="none" strike="noStrike" cap="none" normalizeH="0" baseline="0">
                          <a:ln>
                            <a:noFill/>
                          </a:ln>
                          <a:solidFill>
                            <a:srgbClr val="000000"/>
                          </a:solidFill>
                          <a:effectLst/>
                          <a:latin typeface="Arial" charset="0"/>
                          <a:ea typeface="ＭＳ Ｐゴシック" charset="-128"/>
                        </a:rPr>
                        <a:t>Sn</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charset="0"/>
                          <a:ea typeface="ＭＳ Ｐゴシック" charset="-128"/>
                        </a:rPr>
                        <a:t>10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10"/>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139</a:t>
                      </a:r>
                      <a:r>
                        <a:rPr kumimoji="0" lang="fr-FR" altLang="fr-FR" sz="1400" b="1" i="0" u="none" strike="noStrike" cap="none" normalizeH="0" baseline="0">
                          <a:ln>
                            <a:noFill/>
                          </a:ln>
                          <a:solidFill>
                            <a:srgbClr val="000000"/>
                          </a:solidFill>
                          <a:effectLst/>
                          <a:latin typeface="Arial" charset="0"/>
                          <a:ea typeface="ＭＳ Ｐゴシック" charset="-128"/>
                        </a:rPr>
                        <a:t>Xe</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charset="0"/>
                          <a:ea typeface="ＭＳ Ｐゴシック" charset="-128"/>
                        </a:rPr>
                        <a:t>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10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11"/>
                  </a:ext>
                </a:extLst>
              </a:tr>
              <a:tr h="308285">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30000">
                          <a:ln>
                            <a:noFill/>
                          </a:ln>
                          <a:solidFill>
                            <a:srgbClr val="000000"/>
                          </a:solidFill>
                          <a:effectLst/>
                          <a:latin typeface="Arial" charset="0"/>
                          <a:ea typeface="ＭＳ Ｐゴシック" charset="-128"/>
                        </a:rPr>
                        <a:t>238</a:t>
                      </a:r>
                      <a:r>
                        <a:rPr kumimoji="0" lang="fr-FR" altLang="fr-FR" sz="1400" b="1" i="0" u="none" strike="noStrike" cap="none" normalizeH="0" baseline="0">
                          <a:ln>
                            <a:noFill/>
                          </a:ln>
                          <a:solidFill>
                            <a:srgbClr val="000000"/>
                          </a:solidFill>
                          <a:effectLst/>
                          <a:latin typeface="Arial" charset="0"/>
                          <a:ea typeface="ＭＳ Ｐゴシック" charset="-128"/>
                        </a:rPr>
                        <a:t>U</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Calibri" charset="0"/>
                          <a:ea typeface="ＭＳ Ｐゴシック" charset="-128"/>
                        </a:rPr>
                        <a:t>0</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5613" eaLnBrk="0" hangingPunct="0">
                        <a:spcBef>
                          <a:spcPct val="20000"/>
                        </a:spcBef>
                        <a:defRPr sz="2800">
                          <a:solidFill>
                            <a:schemeClr val="tx1"/>
                          </a:solidFill>
                          <a:latin typeface="Arial" charset="0"/>
                          <a:ea typeface="ＭＳ Ｐゴシック" charset="-128"/>
                        </a:defRPr>
                      </a:lvl1pPr>
                      <a:lvl2pPr marL="742950" indent="-285750" defTabSz="455613" eaLnBrk="0" hangingPunct="0">
                        <a:spcBef>
                          <a:spcPct val="20000"/>
                        </a:spcBef>
                        <a:defRPr sz="2400">
                          <a:solidFill>
                            <a:schemeClr val="tx1"/>
                          </a:solidFill>
                          <a:latin typeface="Arial" charset="0"/>
                          <a:ea typeface="ＭＳ Ｐゴシック" charset="-128"/>
                        </a:defRPr>
                      </a:lvl2pPr>
                      <a:lvl3pPr marL="1143000" indent="-228600" defTabSz="455613" eaLnBrk="0" hangingPunct="0">
                        <a:spcBef>
                          <a:spcPct val="20000"/>
                        </a:spcBef>
                        <a:defRPr sz="2000">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5613" rtl="0" eaLnBrk="1" fontAlgn="b"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charset="0"/>
                          <a:ea typeface="ＭＳ Ｐゴシック" charset="-128"/>
                        </a:rPr>
                        <a:t>2.5</a:t>
                      </a:r>
                    </a:p>
                  </a:txBody>
                  <a:tcPr marL="7598" marR="7598" marT="759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12"/>
                  </a:ext>
                </a:extLst>
              </a:tr>
            </a:tbl>
          </a:graphicData>
        </a:graphic>
      </p:graphicFrame>
      <p:sp>
        <p:nvSpPr>
          <p:cNvPr id="23626" name="ZoneTexte 17"/>
          <p:cNvSpPr txBox="1">
            <a:spLocks noChangeArrowheads="1"/>
          </p:cNvSpPr>
          <p:nvPr/>
        </p:nvSpPr>
        <p:spPr bwMode="auto">
          <a:xfrm>
            <a:off x="7434508" y="3651024"/>
            <a:ext cx="684212"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fr-FR" sz="1400" b="1">
                <a:solidFill>
                  <a:srgbClr val="FF0000"/>
                </a:solidFill>
                <a:latin typeface="Zapf Dingbats" charset="0"/>
                <a:sym typeface="Zapf Dingbats" charset="0"/>
              </a:rPr>
              <a:t>✕</a:t>
            </a:r>
            <a:r>
              <a:rPr lang="en-US" altLang="fr-FR" sz="1400" b="1">
                <a:solidFill>
                  <a:srgbClr val="FF0000"/>
                </a:solidFill>
                <a:sym typeface="Zapf Dingbats" charset="0"/>
              </a:rPr>
              <a:t>5-1</a:t>
            </a:r>
            <a:r>
              <a:rPr lang="en-US" altLang="fr-FR" sz="1400" b="1">
                <a:solidFill>
                  <a:srgbClr val="FF0000"/>
                </a:solidFill>
              </a:rPr>
              <a:t>0 </a:t>
            </a:r>
          </a:p>
        </p:txBody>
      </p:sp>
      <p:sp>
        <p:nvSpPr>
          <p:cNvPr id="23627" name="Accolade fermante 18"/>
          <p:cNvSpPr>
            <a:spLocks/>
          </p:cNvSpPr>
          <p:nvPr/>
        </p:nvSpPr>
        <p:spPr bwMode="auto">
          <a:xfrm>
            <a:off x="7072558" y="2688313"/>
            <a:ext cx="346075" cy="2167656"/>
          </a:xfrm>
          <a:prstGeom prst="rightBrace">
            <a:avLst>
              <a:gd name="adj1" fmla="val 10518"/>
              <a:gd name="adj2" fmla="val 50000"/>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a:endParaRPr lang="en-US" altLang="fr-FR">
              <a:solidFill>
                <a:srgbClr val="FF0000"/>
              </a:solidFill>
            </a:endParaRPr>
          </a:p>
        </p:txBody>
      </p:sp>
      <p:sp>
        <p:nvSpPr>
          <p:cNvPr id="23628" name="ZoneTexte 19"/>
          <p:cNvSpPr txBox="1">
            <a:spLocks noChangeArrowheads="1"/>
          </p:cNvSpPr>
          <p:nvPr/>
        </p:nvSpPr>
        <p:spPr bwMode="auto">
          <a:xfrm>
            <a:off x="7247922" y="5251559"/>
            <a:ext cx="723900"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fr-FR" sz="1800" b="1">
                <a:solidFill>
                  <a:srgbClr val="FF0000"/>
                </a:solidFill>
                <a:latin typeface="Zapf Dingbats" charset="0"/>
                <a:sym typeface="Zapf Dingbats" charset="0"/>
              </a:rPr>
              <a:t>✕</a:t>
            </a:r>
            <a:r>
              <a:rPr lang="en-US" altLang="fr-FR" sz="1800" b="1">
                <a:solidFill>
                  <a:srgbClr val="FF0000"/>
                </a:solidFill>
                <a:sym typeface="Zapf Dingbats" charset="0"/>
              </a:rPr>
              <a:t>10</a:t>
            </a:r>
            <a:r>
              <a:rPr lang="en-US" altLang="fr-FR" sz="1800" b="1" baseline="30000">
                <a:solidFill>
                  <a:srgbClr val="FF0000"/>
                </a:solidFill>
                <a:sym typeface="Zapf Dingbats" charset="0"/>
              </a:rPr>
              <a:t>x</a:t>
            </a:r>
            <a:endParaRPr lang="en-US" altLang="fr-FR" sz="1800" b="1" baseline="30000">
              <a:solidFill>
                <a:srgbClr val="FF0000"/>
              </a:solidFill>
            </a:endParaRPr>
          </a:p>
        </p:txBody>
      </p:sp>
      <p:pic>
        <p:nvPicPr>
          <p:cNvPr id="22" name="Picture 3"/>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36835" y="2627571"/>
            <a:ext cx="4966274" cy="3575525"/>
          </a:xfrm>
          <a:prstGeom prst="rect">
            <a:avLst/>
          </a:prstGeom>
        </p:spPr>
      </p:pic>
      <p:sp>
        <p:nvSpPr>
          <p:cNvPr id="10" name="ZoneTexte 9"/>
          <p:cNvSpPr txBox="1"/>
          <p:nvPr/>
        </p:nvSpPr>
        <p:spPr>
          <a:xfrm>
            <a:off x="1790615" y="6123749"/>
            <a:ext cx="2484201" cy="400110"/>
          </a:xfrm>
          <a:prstGeom prst="rect">
            <a:avLst/>
          </a:prstGeom>
          <a:noFill/>
        </p:spPr>
        <p:txBody>
          <a:bodyPr wrap="square" rtlCol="0">
            <a:spAutoFit/>
          </a:bodyPr>
          <a:lstStyle/>
          <a:p>
            <a:r>
              <a:rPr lang="en-GB" sz="2000" dirty="0"/>
              <a:t>Energy [GeV/n]</a:t>
            </a:r>
          </a:p>
        </p:txBody>
      </p:sp>
      <p:sp>
        <p:nvSpPr>
          <p:cNvPr id="11" name="ZoneTexte 10"/>
          <p:cNvSpPr txBox="1"/>
          <p:nvPr/>
        </p:nvSpPr>
        <p:spPr>
          <a:xfrm rot="16200000">
            <a:off x="-1634632" y="4309128"/>
            <a:ext cx="3648499" cy="338554"/>
          </a:xfrm>
          <a:prstGeom prst="rect">
            <a:avLst/>
          </a:prstGeom>
          <a:solidFill>
            <a:schemeClr val="bg1"/>
          </a:solidFill>
        </p:spPr>
        <p:txBody>
          <a:bodyPr wrap="none" rtlCol="0">
            <a:spAutoFit/>
          </a:bodyPr>
          <a:lstStyle/>
          <a:p>
            <a:r>
              <a:rPr lang="en-GB" sz="1600" dirty="0"/>
              <a:t>Average beam current (I A/Q) [</a:t>
            </a:r>
            <a:r>
              <a:rPr lang="en-GB" sz="1600" dirty="0">
                <a:latin typeface="Symbol" charset="2"/>
                <a:ea typeface="Symbol" charset="2"/>
                <a:cs typeface="Symbol" charset="2"/>
              </a:rPr>
              <a:t>m</a:t>
            </a:r>
            <a:r>
              <a:rPr lang="en-GB" sz="1600" dirty="0"/>
              <a:t>A u]</a:t>
            </a:r>
          </a:p>
        </p:txBody>
      </p:sp>
      <p:sp>
        <p:nvSpPr>
          <p:cNvPr id="4" name="Rectangle 3"/>
          <p:cNvSpPr/>
          <p:nvPr/>
        </p:nvSpPr>
        <p:spPr>
          <a:xfrm>
            <a:off x="902225" y="3665266"/>
            <a:ext cx="876516" cy="343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4207104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3"/>
          <p:cNvSpPr>
            <a:spLocks noGrp="1"/>
          </p:cNvSpPr>
          <p:nvPr>
            <p:ph type="ctrTitle"/>
          </p:nvPr>
        </p:nvSpPr>
        <p:spPr>
          <a:xfrm>
            <a:off x="-156754" y="0"/>
            <a:ext cx="7560900" cy="679269"/>
          </a:xfrm>
        </p:spPr>
        <p:txBody>
          <a:bodyPr/>
          <a:lstStyle/>
          <a:p>
            <a:r>
              <a:rPr lang="en-GB" sz="3200" b="1" dirty="0">
                <a:effectLst>
                  <a:outerShdw blurRad="50800" dist="38100" dir="2700000">
                    <a:srgbClr val="000000">
                      <a:alpha val="43000"/>
                    </a:srgbClr>
                  </a:outerShdw>
                </a:effectLst>
              </a:rPr>
              <a:t>GANIL/SPIRAL2 </a:t>
            </a:r>
            <a:r>
              <a:rPr lang="fr-FR" sz="3200" b="1" dirty="0">
                <a:effectLst>
                  <a:outerShdw blurRad="50800" dist="38100" dir="2700000">
                    <a:srgbClr val="000000">
                      <a:alpha val="43000"/>
                    </a:srgbClr>
                  </a:outerShdw>
                </a:effectLst>
              </a:rPr>
              <a:t>in EURISOL-DF</a:t>
            </a:r>
            <a:endParaRPr lang="en-GB" sz="3200" b="1" i="1" dirty="0"/>
          </a:p>
        </p:txBody>
      </p:sp>
      <p:sp>
        <p:nvSpPr>
          <p:cNvPr id="3" name="Rectangle 26"/>
          <p:cNvSpPr>
            <a:spLocks/>
          </p:cNvSpPr>
          <p:nvPr/>
        </p:nvSpPr>
        <p:spPr bwMode="auto">
          <a:xfrm>
            <a:off x="6300788" y="6237288"/>
            <a:ext cx="2644775" cy="3079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40639" bIns="0">
            <a:spAutoFit/>
          </a:bodyPr>
          <a:lstStyle/>
          <a:p>
            <a:pPr marL="39688" defTabSz="457200">
              <a:defRPr/>
            </a:pPr>
            <a:r>
              <a:rPr lang="fr-FR" sz="2000" i="1" dirty="0">
                <a:solidFill>
                  <a:srgbClr val="000000"/>
                </a:solidFill>
                <a:latin typeface="Arial" charset="0"/>
                <a:ea typeface="ＭＳ Ｐゴシック" charset="0"/>
                <a:cs typeface="Arial" charset="0"/>
              </a:rPr>
              <a:t>www.ganil-spiral2.eu</a:t>
            </a:r>
            <a:endParaRPr lang="en-US" sz="2000" i="1" dirty="0">
              <a:solidFill>
                <a:srgbClr val="000000"/>
              </a:solidFill>
              <a:latin typeface="Arial" charset="0"/>
              <a:ea typeface="ＭＳ Ｐゴシック" charset="0"/>
              <a:cs typeface="Arial" charset="0"/>
            </a:endParaRPr>
          </a:p>
        </p:txBody>
      </p:sp>
      <p:sp>
        <p:nvSpPr>
          <p:cNvPr id="162820" name="ZoneTexte 1"/>
          <p:cNvSpPr txBox="1">
            <a:spLocks noChangeArrowheads="1"/>
          </p:cNvSpPr>
          <p:nvPr/>
        </p:nvSpPr>
        <p:spPr bwMode="auto">
          <a:xfrm>
            <a:off x="261257" y="1026698"/>
            <a:ext cx="8523989"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GB" i="1" dirty="0">
                <a:solidFill>
                  <a:srgbClr val="000000"/>
                </a:solidFill>
              </a:rPr>
              <a:t>With existing GANIL-SPIRAL2 facility</a:t>
            </a:r>
          </a:p>
          <a:p>
            <a:pPr lvl="1" eaLnBrk="1" hangingPunct="1">
              <a:buFont typeface="Arial" charset="0"/>
              <a:buChar char="•"/>
            </a:pPr>
            <a:r>
              <a:rPr lang="en-GB" b="0" i="1" dirty="0">
                <a:solidFill>
                  <a:srgbClr val="000000"/>
                </a:solidFill>
              </a:rPr>
              <a:t>SPIRAL1 RIB (up to 1.5 months/year)</a:t>
            </a:r>
          </a:p>
          <a:p>
            <a:pPr lvl="1" eaLnBrk="1" hangingPunct="1">
              <a:buFont typeface="Arial" charset="0"/>
              <a:buChar char="•"/>
            </a:pPr>
            <a:r>
              <a:rPr lang="en-GB" b="0" i="1" dirty="0">
                <a:solidFill>
                  <a:srgbClr val="000000"/>
                </a:solidFill>
              </a:rPr>
              <a:t>High intensity accelerator (SPIRAL2 LINAC)</a:t>
            </a:r>
          </a:p>
          <a:p>
            <a:pPr lvl="2" eaLnBrk="1" hangingPunct="1">
              <a:buFont typeface="Arial" charset="0"/>
              <a:buChar char="•"/>
            </a:pPr>
            <a:r>
              <a:rPr lang="en-GB" b="0" i="1" dirty="0">
                <a:solidFill>
                  <a:srgbClr val="000000"/>
                </a:solidFill>
              </a:rPr>
              <a:t>Operation with very high intensity stable-ion beams </a:t>
            </a:r>
          </a:p>
          <a:p>
            <a:pPr lvl="2" eaLnBrk="1" hangingPunct="1">
              <a:buFont typeface="Arial" charset="0"/>
              <a:buChar char="•"/>
            </a:pPr>
            <a:r>
              <a:rPr lang="en-GB" b="0" i="1" dirty="0">
                <a:solidFill>
                  <a:srgbClr val="000000"/>
                </a:solidFill>
              </a:rPr>
              <a:t>Accelerator Protection System</a:t>
            </a:r>
          </a:p>
          <a:p>
            <a:pPr lvl="2" eaLnBrk="1" hangingPunct="1">
              <a:buFont typeface="Arial" charset="0"/>
              <a:buChar char="•"/>
            </a:pPr>
            <a:r>
              <a:rPr lang="en-GB" b="0" i="1" dirty="0">
                <a:solidFill>
                  <a:srgbClr val="000000"/>
                </a:solidFill>
              </a:rPr>
              <a:t>S3 RIB (up to 1.5 months/year)</a:t>
            </a:r>
          </a:p>
          <a:p>
            <a:pPr lvl="1" eaLnBrk="1" hangingPunct="1">
              <a:buFont typeface="Arial" charset="0"/>
              <a:buChar char="•"/>
            </a:pPr>
            <a:r>
              <a:rPr lang="en-GB" b="0" i="1" dirty="0">
                <a:solidFill>
                  <a:srgbClr val="000000"/>
                </a:solidFill>
              </a:rPr>
              <a:t>Innovative Instrumentation (ACTAR, PARIS, MUGAST, magnetic spectrometers,…)</a:t>
            </a:r>
          </a:p>
          <a:p>
            <a:pPr marL="0" indent="0" eaLnBrk="1" hangingPunct="1"/>
            <a:r>
              <a:rPr lang="en-GB" i="1" dirty="0">
                <a:solidFill>
                  <a:srgbClr val="000000"/>
                </a:solidFill>
              </a:rPr>
              <a:t>With future SPIRAL2 Phase 2</a:t>
            </a:r>
          </a:p>
          <a:p>
            <a:pPr lvl="1" eaLnBrk="1" hangingPunct="1">
              <a:buFont typeface="Arial" charset="0"/>
              <a:buChar char="•"/>
            </a:pPr>
            <a:r>
              <a:rPr lang="en-GB" b="0" i="1" dirty="0">
                <a:solidFill>
                  <a:srgbClr val="000000"/>
                </a:solidFill>
              </a:rPr>
              <a:t>Handling of the high radioactivity and maintenance </a:t>
            </a:r>
          </a:p>
          <a:p>
            <a:pPr lvl="1" eaLnBrk="1" hangingPunct="1">
              <a:buFont typeface="Arial" charset="0"/>
              <a:buChar char="•"/>
            </a:pPr>
            <a:r>
              <a:rPr lang="en-GB" b="0" i="1" dirty="0">
                <a:solidFill>
                  <a:srgbClr val="000000"/>
                </a:solidFill>
              </a:rPr>
              <a:t>High-power 200kW converter and big volume </a:t>
            </a:r>
            <a:r>
              <a:rPr lang="en-GB" b="0" i="1" dirty="0" err="1">
                <a:solidFill>
                  <a:srgbClr val="000000"/>
                </a:solidFill>
              </a:rPr>
              <a:t>UCx</a:t>
            </a:r>
            <a:r>
              <a:rPr lang="en-GB" b="0" i="1" dirty="0">
                <a:solidFill>
                  <a:srgbClr val="000000"/>
                </a:solidFill>
              </a:rPr>
              <a:t> target</a:t>
            </a:r>
          </a:p>
          <a:p>
            <a:pPr marL="857250" lvl="2" indent="0" eaLnBrk="1" hangingPunct="1"/>
            <a:r>
              <a:rPr lang="en-GB" b="0" i="1" dirty="0">
                <a:solidFill>
                  <a:srgbClr val="000000"/>
                </a:solidFill>
              </a:rPr>
              <a:t> (SPIRAL2 Phase 2)</a:t>
            </a:r>
          </a:p>
          <a:p>
            <a:pPr marL="742950" lvl="2" indent="-342900" eaLnBrk="1" hangingPunct="1">
              <a:buFont typeface="Arial" charset="0"/>
              <a:buChar char="•"/>
            </a:pPr>
            <a:r>
              <a:rPr lang="en-GB" b="0" i="1" dirty="0">
                <a:solidFill>
                  <a:srgbClr val="000000"/>
                </a:solidFill>
              </a:rPr>
              <a:t>Very high intensity RIB (SPIRAL2 Phase 2)</a:t>
            </a:r>
          </a:p>
        </p:txBody>
      </p:sp>
    </p:spTree>
    <p:extLst>
      <p:ext uri="{BB962C8B-B14F-4D97-AF65-F5344CB8AC3E}">
        <p14:creationId xmlns:p14="http://schemas.microsoft.com/office/powerpoint/2010/main" xmlns="" val="19041167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5" descr="vallee001.jpg"/>
          <p:cNvPicPr>
            <a:picLocks noChangeAspect="1"/>
          </p:cNvPicPr>
          <p:nvPr/>
        </p:nvPicPr>
        <p:blipFill>
          <a:blip r:embed="rId2" cstate="print"/>
          <a:srcRect/>
          <a:stretch>
            <a:fillRect/>
          </a:stretch>
        </p:blipFill>
        <p:spPr bwMode="auto">
          <a:xfrm>
            <a:off x="0" y="214313"/>
            <a:ext cx="5072063" cy="6575425"/>
          </a:xfrm>
          <a:prstGeom prst="rect">
            <a:avLst/>
          </a:prstGeom>
          <a:noFill/>
          <a:ln w="9525">
            <a:noFill/>
            <a:miter lim="800000"/>
            <a:headEnd/>
            <a:tailEnd/>
          </a:ln>
        </p:spPr>
      </p:pic>
      <p:sp>
        <p:nvSpPr>
          <p:cNvPr id="7" name="Ellipse 6"/>
          <p:cNvSpPr/>
          <p:nvPr/>
        </p:nvSpPr>
        <p:spPr>
          <a:xfrm>
            <a:off x="357188" y="4429125"/>
            <a:ext cx="1714500" cy="50006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052" name="ZoneTexte 20"/>
          <p:cNvSpPr txBox="1">
            <a:spLocks noChangeArrowheads="1"/>
          </p:cNvSpPr>
          <p:nvPr/>
        </p:nvSpPr>
        <p:spPr bwMode="auto">
          <a:xfrm>
            <a:off x="5072063" y="3440113"/>
            <a:ext cx="3892550" cy="1201737"/>
          </a:xfrm>
          <a:prstGeom prst="rect">
            <a:avLst/>
          </a:prstGeom>
          <a:noFill/>
          <a:ln w="9525">
            <a:noFill/>
            <a:miter lim="800000"/>
            <a:headEnd/>
            <a:tailEnd/>
          </a:ln>
        </p:spPr>
        <p:txBody>
          <a:bodyPr>
            <a:spAutoFit/>
          </a:bodyPr>
          <a:lstStyle/>
          <a:p>
            <a:pPr eaLnBrk="1" hangingPunct="1"/>
            <a:r>
              <a:rPr lang="en-US" altLang="fr-FR">
                <a:latin typeface="Calibri" pitchFamily="34" charset="0"/>
              </a:rPr>
              <a:t>Tandem building </a:t>
            </a:r>
          </a:p>
          <a:p>
            <a:pPr eaLnBrk="1" hangingPunct="1"/>
            <a:r>
              <a:rPr lang="en-US" altLang="fr-FR">
                <a:latin typeface="Calibri" pitchFamily="34" charset="0"/>
              </a:rPr>
              <a:t>Institut de Physique Nucléaire </a:t>
            </a:r>
          </a:p>
          <a:p>
            <a:pPr eaLnBrk="1" hangingPunct="1"/>
            <a:r>
              <a:rPr lang="en-US" altLang="fr-FR">
                <a:latin typeface="Calibri" pitchFamily="34" charset="0"/>
              </a:rPr>
              <a:t>Campus of the Paris Sud University Orsay (France)</a:t>
            </a:r>
          </a:p>
        </p:txBody>
      </p:sp>
      <p:grpSp>
        <p:nvGrpSpPr>
          <p:cNvPr id="2" name="Groupe 4"/>
          <p:cNvGrpSpPr>
            <a:grpSpLocks/>
          </p:cNvGrpSpPr>
          <p:nvPr/>
        </p:nvGrpSpPr>
        <p:grpSpPr bwMode="auto">
          <a:xfrm>
            <a:off x="0" y="23813"/>
            <a:ext cx="9174163" cy="6834187"/>
            <a:chOff x="2029196" y="24382"/>
            <a:chExt cx="7086601" cy="3771901"/>
          </a:xfrm>
        </p:grpSpPr>
        <p:pic>
          <p:nvPicPr>
            <p:cNvPr id="2057" name="Image 4" descr="facilities_photos.jpg"/>
            <p:cNvPicPr>
              <a:picLocks noChangeAspect="1"/>
            </p:cNvPicPr>
            <p:nvPr/>
          </p:nvPicPr>
          <p:blipFill>
            <a:blip r:embed="rId3" cstate="print"/>
            <a:srcRect l="16249" t="10468" r="6250" b="27657"/>
            <a:stretch>
              <a:fillRect/>
            </a:stretch>
          </p:blipFill>
          <p:spPr bwMode="auto">
            <a:xfrm>
              <a:off x="2029197" y="24383"/>
              <a:ext cx="7086600" cy="3771900"/>
            </a:xfrm>
            <a:prstGeom prst="rect">
              <a:avLst/>
            </a:prstGeom>
            <a:noFill/>
            <a:ln w="9525">
              <a:noFill/>
              <a:miter lim="800000"/>
              <a:headEnd/>
              <a:tailEnd/>
            </a:ln>
          </p:spPr>
        </p:pic>
        <p:sp>
          <p:nvSpPr>
            <p:cNvPr id="4" name="Triangle rectangle 3"/>
            <p:cNvSpPr/>
            <p:nvPr/>
          </p:nvSpPr>
          <p:spPr>
            <a:xfrm rot="5400000">
              <a:off x="3582070" y="-1528492"/>
              <a:ext cx="1886388" cy="4992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grpSp>
        <p:nvGrpSpPr>
          <p:cNvPr id="3" name="Groupe 48"/>
          <p:cNvGrpSpPr>
            <a:grpSpLocks/>
          </p:cNvGrpSpPr>
          <p:nvPr/>
        </p:nvGrpSpPr>
        <p:grpSpPr bwMode="auto">
          <a:xfrm>
            <a:off x="0" y="-20638"/>
            <a:ext cx="9144000" cy="338138"/>
            <a:chOff x="0" y="-20638"/>
            <a:chExt cx="9144000" cy="338554"/>
          </a:xfrm>
        </p:grpSpPr>
        <p:sp>
          <p:nvSpPr>
            <p:cNvPr id="9" name="Rectangle 8"/>
            <p:cNvSpPr/>
            <p:nvPr/>
          </p:nvSpPr>
          <p:spPr bwMode="auto">
            <a:xfrm>
              <a:off x="0" y="25"/>
              <a:ext cx="9144000" cy="311533"/>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056" name="Text Box 2"/>
            <p:cNvSpPr txBox="1">
              <a:spLocks noChangeArrowheads="1"/>
            </p:cNvSpPr>
            <p:nvPr/>
          </p:nvSpPr>
          <p:spPr bwMode="auto">
            <a:xfrm>
              <a:off x="0" y="-20638"/>
              <a:ext cx="8885208" cy="338554"/>
            </a:xfrm>
            <a:prstGeom prst="rect">
              <a:avLst/>
            </a:prstGeom>
            <a:noFill/>
            <a:ln w="9525">
              <a:noFill/>
              <a:miter lim="800000"/>
              <a:headEnd/>
              <a:tailEnd/>
            </a:ln>
          </p:spPr>
          <p:txBody>
            <a:bodyPr>
              <a:spAutoFit/>
            </a:bodyPr>
            <a:lstStyle/>
            <a:p>
              <a:pPr eaLnBrk="1" hangingPunct="1"/>
              <a:r>
                <a:rPr lang="en-US" altLang="fr-FR" sz="1600">
                  <a:solidFill>
                    <a:schemeClr val="bg1"/>
                  </a:solidFill>
                  <a:latin typeface="Calibri" pitchFamily="34" charset="0"/>
                </a:rPr>
                <a:t>The ALTO facility</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48"/>
          <p:cNvGrpSpPr>
            <a:grpSpLocks/>
          </p:cNvGrpSpPr>
          <p:nvPr/>
        </p:nvGrpSpPr>
        <p:grpSpPr bwMode="auto">
          <a:xfrm>
            <a:off x="0" y="-20638"/>
            <a:ext cx="9144000" cy="338138"/>
            <a:chOff x="0" y="-20638"/>
            <a:chExt cx="9144000" cy="338554"/>
          </a:xfrm>
        </p:grpSpPr>
        <p:sp>
          <p:nvSpPr>
            <p:cNvPr id="43" name="Rectangle 42"/>
            <p:cNvSpPr/>
            <p:nvPr/>
          </p:nvSpPr>
          <p:spPr bwMode="auto">
            <a:xfrm>
              <a:off x="0" y="25"/>
              <a:ext cx="9144000" cy="311533"/>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104" name="Text Box 2"/>
            <p:cNvSpPr txBox="1">
              <a:spLocks noChangeArrowheads="1"/>
            </p:cNvSpPr>
            <p:nvPr/>
          </p:nvSpPr>
          <p:spPr bwMode="auto">
            <a:xfrm>
              <a:off x="0" y="-20638"/>
              <a:ext cx="8885208" cy="338554"/>
            </a:xfrm>
            <a:prstGeom prst="rect">
              <a:avLst/>
            </a:prstGeom>
            <a:noFill/>
            <a:ln w="9525">
              <a:noFill/>
              <a:miter lim="800000"/>
              <a:headEnd/>
              <a:tailEnd/>
            </a:ln>
          </p:spPr>
          <p:txBody>
            <a:bodyPr>
              <a:spAutoFit/>
            </a:bodyPr>
            <a:lstStyle/>
            <a:p>
              <a:pPr eaLnBrk="1" hangingPunct="1"/>
              <a:r>
                <a:rPr lang="en-US" altLang="fr-FR" sz="1600">
                  <a:solidFill>
                    <a:schemeClr val="bg1"/>
                  </a:solidFill>
                  <a:latin typeface="Calibri" pitchFamily="34" charset="0"/>
                </a:rPr>
                <a:t>The ISOL installation  based on photo-fission: the first of its kind in the world</a:t>
              </a:r>
            </a:p>
          </p:txBody>
        </p:sp>
      </p:grpSp>
      <p:pic>
        <p:nvPicPr>
          <p:cNvPr id="3075" name="Espace réservé du contenu 5" descr="alto_2.jpg"/>
          <p:cNvPicPr>
            <a:picLocks noChangeAspect="1"/>
          </p:cNvPicPr>
          <p:nvPr/>
        </p:nvPicPr>
        <p:blipFill>
          <a:blip r:embed="rId2" cstate="print"/>
          <a:srcRect l="28284" t="7954" r="8633" b="31339"/>
          <a:stretch>
            <a:fillRect/>
          </a:stretch>
        </p:blipFill>
        <p:spPr bwMode="auto">
          <a:xfrm>
            <a:off x="0" y="908050"/>
            <a:ext cx="9144000" cy="5719763"/>
          </a:xfrm>
          <a:prstGeom prst="rect">
            <a:avLst/>
          </a:prstGeom>
          <a:noFill/>
          <a:ln w="9525">
            <a:noFill/>
            <a:miter lim="800000"/>
            <a:headEnd/>
            <a:tailEnd/>
          </a:ln>
        </p:spPr>
      </p:pic>
      <p:sp>
        <p:nvSpPr>
          <p:cNvPr id="3076" name="Text Box 22"/>
          <p:cNvSpPr txBox="1">
            <a:spLocks noChangeArrowheads="1"/>
          </p:cNvSpPr>
          <p:nvPr/>
        </p:nvSpPr>
        <p:spPr bwMode="auto">
          <a:xfrm>
            <a:off x="4427538" y="4149725"/>
            <a:ext cx="1323975" cy="461963"/>
          </a:xfrm>
          <a:prstGeom prst="rect">
            <a:avLst/>
          </a:prstGeom>
          <a:solidFill>
            <a:schemeClr val="bg1"/>
          </a:solidFill>
          <a:ln w="9525">
            <a:noFill/>
            <a:miter lim="800000"/>
            <a:headEnd/>
            <a:tailEnd/>
          </a:ln>
        </p:spPr>
        <p:txBody>
          <a:bodyPr>
            <a:spAutoFit/>
          </a:bodyPr>
          <a:lstStyle/>
          <a:p>
            <a:pPr algn="ctr" eaLnBrk="1" hangingPunct="1"/>
            <a:r>
              <a:rPr lang="en-US" altLang="fr-FR" sz="1200" b="1">
                <a:latin typeface="Calibri" pitchFamily="34" charset="0"/>
              </a:rPr>
              <a:t>PARRNe </a:t>
            </a:r>
          </a:p>
          <a:p>
            <a:pPr algn="ctr" eaLnBrk="1" hangingPunct="1"/>
            <a:r>
              <a:rPr lang="en-US" altLang="fr-FR" sz="1200" b="1">
                <a:latin typeface="Calibri" pitchFamily="34" charset="0"/>
              </a:rPr>
              <a:t>mass separator</a:t>
            </a:r>
            <a:endParaRPr lang="fr-FR" altLang="fr-FR" sz="1200" b="1">
              <a:solidFill>
                <a:srgbClr val="FF3300"/>
              </a:solidFill>
              <a:latin typeface="Calibri" pitchFamily="34" charset="0"/>
            </a:endParaRPr>
          </a:p>
        </p:txBody>
      </p:sp>
      <p:cxnSp>
        <p:nvCxnSpPr>
          <p:cNvPr id="6" name="Connecteur droit avec flèche 5"/>
          <p:cNvCxnSpPr>
            <a:stCxn id="3076" idx="1"/>
          </p:cNvCxnSpPr>
          <p:nvPr/>
        </p:nvCxnSpPr>
        <p:spPr>
          <a:xfrm rot="10800000" flipV="1">
            <a:off x="3708400" y="4379913"/>
            <a:ext cx="719138" cy="128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Ellipse 8"/>
          <p:cNvSpPr/>
          <p:nvPr/>
        </p:nvSpPr>
        <p:spPr bwMode="auto">
          <a:xfrm rot="784009">
            <a:off x="1770063" y="5480050"/>
            <a:ext cx="1069975" cy="1092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0" name="Connecteur droit 9"/>
          <p:cNvCxnSpPr>
            <a:stCxn id="9" idx="1"/>
          </p:cNvCxnSpPr>
          <p:nvPr/>
        </p:nvCxnSpPr>
        <p:spPr bwMode="auto">
          <a:xfrm rot="16200000" flipV="1">
            <a:off x="1366044" y="4906169"/>
            <a:ext cx="911225" cy="4048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 name="Groupe 50"/>
          <p:cNvGrpSpPr>
            <a:grpSpLocks/>
          </p:cNvGrpSpPr>
          <p:nvPr/>
        </p:nvGrpSpPr>
        <p:grpSpPr bwMode="auto">
          <a:xfrm>
            <a:off x="2395538" y="3711575"/>
            <a:ext cx="844550" cy="1725613"/>
            <a:chOff x="4296615" y="2207906"/>
            <a:chExt cx="844550" cy="1726279"/>
          </a:xfrm>
        </p:grpSpPr>
        <p:cxnSp>
          <p:nvCxnSpPr>
            <p:cNvPr id="15" name="Connecteur droit avec flèche 14"/>
            <p:cNvCxnSpPr/>
            <p:nvPr/>
          </p:nvCxnSpPr>
          <p:spPr>
            <a:xfrm rot="16200000" flipV="1">
              <a:off x="4148840" y="3373661"/>
              <a:ext cx="708298" cy="4127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5400000" flipH="1" flipV="1">
              <a:off x="4153621" y="2798745"/>
              <a:ext cx="613012" cy="3111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bwMode="auto">
            <a:xfrm>
              <a:off x="4417265" y="2207906"/>
              <a:ext cx="723900" cy="466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grpSp>
        <p:nvGrpSpPr>
          <p:cNvPr id="4" name="Groupe 4"/>
          <p:cNvGrpSpPr>
            <a:grpSpLocks/>
          </p:cNvGrpSpPr>
          <p:nvPr/>
        </p:nvGrpSpPr>
        <p:grpSpPr bwMode="auto">
          <a:xfrm>
            <a:off x="6540500" y="0"/>
            <a:ext cx="2603500" cy="1384300"/>
            <a:chOff x="789004" y="0"/>
            <a:chExt cx="3891726" cy="2163935"/>
          </a:xfrm>
        </p:grpSpPr>
        <p:pic>
          <p:nvPicPr>
            <p:cNvPr id="21" name="Picture 13"/>
            <p:cNvPicPr>
              <a:picLocks noChangeAspect="1" noChangeArrowheads="1"/>
            </p:cNvPicPr>
            <p:nvPr/>
          </p:nvPicPr>
          <p:blipFill>
            <a:blip r:embed="rId3" cstate="print"/>
            <a:srcRect/>
            <a:stretch>
              <a:fillRect/>
            </a:stretch>
          </p:blipFill>
          <p:spPr bwMode="auto">
            <a:xfrm>
              <a:off x="1826092" y="0"/>
              <a:ext cx="2854638" cy="2135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99" name="Text Box 22"/>
            <p:cNvSpPr txBox="1">
              <a:spLocks noChangeArrowheads="1"/>
            </p:cNvSpPr>
            <p:nvPr/>
          </p:nvSpPr>
          <p:spPr bwMode="auto">
            <a:xfrm>
              <a:off x="789004" y="0"/>
              <a:ext cx="1419539" cy="2163935"/>
            </a:xfrm>
            <a:prstGeom prst="rect">
              <a:avLst/>
            </a:prstGeom>
            <a:solidFill>
              <a:schemeClr val="bg1"/>
            </a:solidFill>
            <a:ln w="9525">
              <a:noFill/>
              <a:miter lim="800000"/>
              <a:headEnd/>
              <a:tailEnd/>
            </a:ln>
          </p:spPr>
          <p:txBody>
            <a:bodyPr>
              <a:spAutoFit/>
            </a:bodyPr>
            <a:lstStyle/>
            <a:p>
              <a:pPr algn="ctr" eaLnBrk="1" hangingPunct="1"/>
              <a:r>
                <a:rPr lang="en-US" altLang="fr-FR" sz="1200" b="1">
                  <a:latin typeface="Calibri" pitchFamily="34" charset="0"/>
                </a:rPr>
                <a:t>e-LINAC </a:t>
              </a:r>
            </a:p>
            <a:p>
              <a:pPr algn="ctr" eaLnBrk="1" hangingPunct="1"/>
              <a:r>
                <a:rPr lang="en-US" altLang="fr-FR" sz="1200" b="1">
                  <a:solidFill>
                    <a:srgbClr val="FF3300"/>
                  </a:solidFill>
                  <a:latin typeface="Calibri" pitchFamily="34" charset="0"/>
                </a:rPr>
                <a:t>10 µA 50MeV</a:t>
              </a:r>
            </a:p>
            <a:p>
              <a:pPr algn="ctr" eaLnBrk="1" hangingPunct="1"/>
              <a:r>
                <a:rPr lang="en-US" altLang="fr-FR" sz="1200" b="1">
                  <a:solidFill>
                    <a:srgbClr val="FF3300"/>
                  </a:solidFill>
                  <a:latin typeface="Calibri" pitchFamily="34" charset="0"/>
                </a:rPr>
                <a:t>(former 1</a:t>
              </a:r>
              <a:r>
                <a:rPr lang="en-US" altLang="fr-FR" sz="1200" b="1" baseline="30000">
                  <a:solidFill>
                    <a:srgbClr val="FF3300"/>
                  </a:solidFill>
                  <a:latin typeface="Calibri" pitchFamily="34" charset="0"/>
                </a:rPr>
                <a:t>st</a:t>
              </a:r>
              <a:r>
                <a:rPr lang="en-US" altLang="fr-FR" sz="1200" b="1">
                  <a:solidFill>
                    <a:srgbClr val="FF3300"/>
                  </a:solidFill>
                  <a:latin typeface="Calibri" pitchFamily="34" charset="0"/>
                </a:rPr>
                <a:t> section of the LEP injector)</a:t>
              </a:r>
              <a:endParaRPr lang="fr-FR" altLang="fr-FR" sz="1200" b="1">
                <a:solidFill>
                  <a:srgbClr val="FF3300"/>
                </a:solidFill>
                <a:latin typeface="Calibri" pitchFamily="34" charset="0"/>
              </a:endParaRPr>
            </a:p>
          </p:txBody>
        </p:sp>
      </p:grpSp>
      <p:pic>
        <p:nvPicPr>
          <p:cNvPr id="3082" name="Picture 18"/>
          <p:cNvPicPr>
            <a:picLocks noChangeAspect="1" noChangeArrowheads="1"/>
          </p:cNvPicPr>
          <p:nvPr/>
        </p:nvPicPr>
        <p:blipFill>
          <a:blip r:embed="rId4" cstate="print"/>
          <a:srcRect/>
          <a:stretch>
            <a:fillRect/>
          </a:stretch>
        </p:blipFill>
        <p:spPr bwMode="auto">
          <a:xfrm>
            <a:off x="6381750" y="2497138"/>
            <a:ext cx="2762250" cy="1930400"/>
          </a:xfrm>
          <a:prstGeom prst="rect">
            <a:avLst/>
          </a:prstGeom>
          <a:noFill/>
          <a:ln w="12700">
            <a:noFill/>
            <a:miter lim="800000"/>
            <a:headEnd/>
            <a:tailEnd/>
          </a:ln>
        </p:spPr>
      </p:pic>
      <p:sp>
        <p:nvSpPr>
          <p:cNvPr id="3083" name="Text Box 22"/>
          <p:cNvSpPr txBox="1">
            <a:spLocks noChangeArrowheads="1"/>
          </p:cNvSpPr>
          <p:nvPr/>
        </p:nvSpPr>
        <p:spPr bwMode="auto">
          <a:xfrm>
            <a:off x="6384925" y="2376488"/>
            <a:ext cx="1254125" cy="646112"/>
          </a:xfrm>
          <a:prstGeom prst="rect">
            <a:avLst/>
          </a:prstGeom>
          <a:solidFill>
            <a:schemeClr val="bg1"/>
          </a:solidFill>
          <a:ln w="9525">
            <a:noFill/>
            <a:miter lim="800000"/>
            <a:headEnd/>
            <a:tailEnd/>
          </a:ln>
        </p:spPr>
        <p:txBody>
          <a:bodyPr>
            <a:spAutoFit/>
          </a:bodyPr>
          <a:lstStyle/>
          <a:p>
            <a:pPr algn="ctr" eaLnBrk="1" hangingPunct="1"/>
            <a:r>
              <a:rPr lang="en-US" altLang="fr-FR" sz="1200" b="1">
                <a:latin typeface="Calibri" pitchFamily="34" charset="0"/>
              </a:rPr>
              <a:t>TIS vault</a:t>
            </a:r>
          </a:p>
          <a:p>
            <a:pPr algn="ctr" eaLnBrk="1" hangingPunct="1"/>
            <a:r>
              <a:rPr lang="fr-FR" altLang="fr-FR" sz="1200" b="1">
                <a:solidFill>
                  <a:srgbClr val="FF3300"/>
                </a:solidFill>
                <a:latin typeface="Calibri" pitchFamily="34" charset="0"/>
              </a:rPr>
              <a:t>~5.10^11 fissions/s</a:t>
            </a:r>
          </a:p>
        </p:txBody>
      </p:sp>
      <p:grpSp>
        <p:nvGrpSpPr>
          <p:cNvPr id="5" name="Group 39"/>
          <p:cNvGrpSpPr>
            <a:grpSpLocks/>
          </p:cNvGrpSpPr>
          <p:nvPr/>
        </p:nvGrpSpPr>
        <p:grpSpPr bwMode="auto">
          <a:xfrm>
            <a:off x="6934200" y="4641850"/>
            <a:ext cx="2051050" cy="1258888"/>
            <a:chOff x="1996" y="614"/>
            <a:chExt cx="1292" cy="793"/>
          </a:xfrm>
        </p:grpSpPr>
        <p:sp>
          <p:nvSpPr>
            <p:cNvPr id="3096" name="Rectangle 32"/>
            <p:cNvSpPr>
              <a:spLocks noChangeArrowheads="1"/>
            </p:cNvSpPr>
            <p:nvPr/>
          </p:nvSpPr>
          <p:spPr bwMode="auto">
            <a:xfrm>
              <a:off x="1996" y="614"/>
              <a:ext cx="1292" cy="793"/>
            </a:xfrm>
            <a:prstGeom prst="rect">
              <a:avLst/>
            </a:prstGeom>
            <a:solidFill>
              <a:schemeClr val="bg1"/>
            </a:solidFill>
            <a:ln w="9525">
              <a:solidFill>
                <a:srgbClr val="00CCFF"/>
              </a:solidFill>
              <a:miter lim="800000"/>
              <a:headEnd/>
              <a:tailEnd/>
            </a:ln>
          </p:spPr>
          <p:txBody>
            <a:bodyPr wrap="none" anchor="ctr"/>
            <a:lstStyle/>
            <a:p>
              <a:pPr eaLnBrk="1" hangingPunct="1"/>
              <a:endParaRPr lang="fr-FR" altLang="fr-FR">
                <a:latin typeface="Calibri" pitchFamily="34" charset="0"/>
              </a:endParaRPr>
            </a:p>
          </p:txBody>
        </p:sp>
        <p:pic>
          <p:nvPicPr>
            <p:cNvPr id="3097" name="Picture 30" descr="IMGP0782"/>
            <p:cNvPicPr>
              <a:picLocks noChangeAspect="1" noChangeArrowheads="1"/>
            </p:cNvPicPr>
            <p:nvPr/>
          </p:nvPicPr>
          <p:blipFill>
            <a:blip r:embed="rId5" cstate="print"/>
            <a:srcRect/>
            <a:stretch>
              <a:fillRect/>
            </a:stretch>
          </p:blipFill>
          <p:spPr bwMode="auto">
            <a:xfrm>
              <a:off x="2062" y="653"/>
              <a:ext cx="1161" cy="714"/>
            </a:xfrm>
            <a:prstGeom prst="rect">
              <a:avLst/>
            </a:prstGeom>
            <a:noFill/>
            <a:ln w="9525">
              <a:noFill/>
              <a:miter lim="800000"/>
              <a:headEnd/>
              <a:tailEnd/>
            </a:ln>
          </p:spPr>
        </p:pic>
      </p:grpSp>
      <p:sp>
        <p:nvSpPr>
          <p:cNvPr id="3085" name="Text Box 123"/>
          <p:cNvSpPr txBox="1">
            <a:spLocks noChangeArrowheads="1"/>
          </p:cNvSpPr>
          <p:nvPr/>
        </p:nvSpPr>
        <p:spPr bwMode="auto">
          <a:xfrm>
            <a:off x="6810375" y="4400550"/>
            <a:ext cx="2333625" cy="276225"/>
          </a:xfrm>
          <a:prstGeom prst="rect">
            <a:avLst/>
          </a:prstGeom>
          <a:solidFill>
            <a:schemeClr val="bg1"/>
          </a:solidFill>
          <a:ln w="9525">
            <a:noFill/>
            <a:miter lim="800000"/>
            <a:headEnd/>
            <a:tailEnd/>
          </a:ln>
        </p:spPr>
        <p:txBody>
          <a:bodyPr>
            <a:spAutoFit/>
          </a:bodyPr>
          <a:lstStyle/>
          <a:p>
            <a:pPr eaLnBrk="1" hangingPunct="1"/>
            <a:r>
              <a:rPr lang="en-GB" altLang="fr-FR" sz="1200" b="1">
                <a:latin typeface="Calibri" pitchFamily="34" charset="0"/>
              </a:rPr>
              <a:t>Target Ion-source ensemble</a:t>
            </a:r>
            <a:endParaRPr lang="fr-FR" altLang="fr-FR" sz="1200" b="1">
              <a:latin typeface="Calibri" pitchFamily="34" charset="0"/>
            </a:endParaRPr>
          </a:p>
        </p:txBody>
      </p:sp>
      <p:cxnSp>
        <p:nvCxnSpPr>
          <p:cNvPr id="29" name="Connecteur droit avec flèche 28"/>
          <p:cNvCxnSpPr>
            <a:stCxn id="3083" idx="1"/>
          </p:cNvCxnSpPr>
          <p:nvPr/>
        </p:nvCxnSpPr>
        <p:spPr>
          <a:xfrm rot="10800000" flipV="1">
            <a:off x="5938838" y="2700338"/>
            <a:ext cx="446087" cy="193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87" name="Picture 4" descr="_IGP1067"/>
          <p:cNvPicPr>
            <a:picLocks noChangeAspect="1" noChangeArrowheads="1"/>
          </p:cNvPicPr>
          <p:nvPr/>
        </p:nvPicPr>
        <p:blipFill>
          <a:blip r:embed="rId6" cstate="print"/>
          <a:srcRect/>
          <a:stretch>
            <a:fillRect/>
          </a:stretch>
        </p:blipFill>
        <p:spPr bwMode="auto">
          <a:xfrm>
            <a:off x="4467225" y="4691063"/>
            <a:ext cx="1695450" cy="1944687"/>
          </a:xfrm>
          <a:prstGeom prst="rect">
            <a:avLst/>
          </a:prstGeom>
          <a:noFill/>
          <a:ln w="9525">
            <a:noFill/>
            <a:miter lim="800000"/>
            <a:headEnd/>
            <a:tailEnd/>
          </a:ln>
        </p:spPr>
      </p:pic>
      <p:sp>
        <p:nvSpPr>
          <p:cNvPr id="3088" name="Text Box 123"/>
          <p:cNvSpPr txBox="1">
            <a:spLocks noChangeArrowheads="1"/>
          </p:cNvSpPr>
          <p:nvPr/>
        </p:nvSpPr>
        <p:spPr bwMode="auto">
          <a:xfrm>
            <a:off x="4465638" y="4695825"/>
            <a:ext cx="1673225" cy="276225"/>
          </a:xfrm>
          <a:prstGeom prst="rect">
            <a:avLst/>
          </a:prstGeom>
          <a:solidFill>
            <a:schemeClr val="bg1"/>
          </a:solidFill>
          <a:ln w="9525">
            <a:noFill/>
            <a:miter lim="800000"/>
            <a:headEnd/>
            <a:tailEnd/>
          </a:ln>
        </p:spPr>
        <p:txBody>
          <a:bodyPr>
            <a:spAutoFit/>
          </a:bodyPr>
          <a:lstStyle/>
          <a:p>
            <a:pPr eaLnBrk="1" hangingPunct="1"/>
            <a:r>
              <a:rPr lang="en-GB" altLang="fr-FR" sz="1200" b="1">
                <a:latin typeface="Calibri" pitchFamily="34" charset="0"/>
              </a:rPr>
              <a:t>kicker - bender </a:t>
            </a:r>
            <a:endParaRPr lang="fr-FR" altLang="fr-FR" sz="1200" b="1">
              <a:latin typeface="Calibri" pitchFamily="34" charset="0"/>
            </a:endParaRPr>
          </a:p>
        </p:txBody>
      </p:sp>
      <p:cxnSp>
        <p:nvCxnSpPr>
          <p:cNvPr id="32" name="Connecteur droit avec flèche 31"/>
          <p:cNvCxnSpPr>
            <a:stCxn id="3088" idx="1"/>
          </p:cNvCxnSpPr>
          <p:nvPr/>
        </p:nvCxnSpPr>
        <p:spPr>
          <a:xfrm rot="10800000" flipV="1">
            <a:off x="2987675" y="4833938"/>
            <a:ext cx="1477963" cy="6111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90" name="Text Box 22"/>
          <p:cNvSpPr txBox="1">
            <a:spLocks noChangeArrowheads="1"/>
          </p:cNvSpPr>
          <p:nvPr/>
        </p:nvSpPr>
        <p:spPr bwMode="auto">
          <a:xfrm>
            <a:off x="2195513" y="2205038"/>
            <a:ext cx="1323975" cy="461962"/>
          </a:xfrm>
          <a:prstGeom prst="rect">
            <a:avLst/>
          </a:prstGeom>
          <a:solidFill>
            <a:schemeClr val="bg1"/>
          </a:solidFill>
          <a:ln w="9525">
            <a:noFill/>
            <a:miter lim="800000"/>
            <a:headEnd/>
            <a:tailEnd/>
          </a:ln>
        </p:spPr>
        <p:txBody>
          <a:bodyPr>
            <a:spAutoFit/>
          </a:bodyPr>
          <a:lstStyle/>
          <a:p>
            <a:pPr algn="ctr" eaLnBrk="1" hangingPunct="1"/>
            <a:r>
              <a:rPr lang="en-US" altLang="fr-FR" sz="1200" b="1">
                <a:latin typeface="Calibri" pitchFamily="34" charset="0"/>
              </a:rPr>
              <a:t>secondary </a:t>
            </a:r>
          </a:p>
          <a:p>
            <a:pPr algn="ctr" eaLnBrk="1" hangingPunct="1"/>
            <a:r>
              <a:rPr lang="en-US" altLang="fr-FR" sz="1200" b="1">
                <a:latin typeface="Calibri" pitchFamily="34" charset="0"/>
              </a:rPr>
              <a:t>beam lines</a:t>
            </a:r>
            <a:endParaRPr lang="fr-FR" altLang="fr-FR" sz="1200" b="1">
              <a:solidFill>
                <a:srgbClr val="FF3300"/>
              </a:solidFill>
              <a:latin typeface="Calibri" pitchFamily="34" charset="0"/>
            </a:endParaRPr>
          </a:p>
        </p:txBody>
      </p:sp>
      <p:sp>
        <p:nvSpPr>
          <p:cNvPr id="3091" name="Text Box 22"/>
          <p:cNvSpPr txBox="1">
            <a:spLocks noChangeArrowheads="1"/>
          </p:cNvSpPr>
          <p:nvPr/>
        </p:nvSpPr>
        <p:spPr bwMode="auto">
          <a:xfrm>
            <a:off x="2339975" y="3068638"/>
            <a:ext cx="1395413" cy="646112"/>
          </a:xfrm>
          <a:prstGeom prst="rect">
            <a:avLst/>
          </a:prstGeom>
          <a:solidFill>
            <a:schemeClr val="bg1"/>
          </a:solidFill>
          <a:ln w="38100">
            <a:solidFill>
              <a:srgbClr val="0070C0"/>
            </a:solidFill>
            <a:miter lim="800000"/>
            <a:headEnd/>
            <a:tailEnd/>
          </a:ln>
        </p:spPr>
        <p:txBody>
          <a:bodyPr>
            <a:spAutoFit/>
          </a:bodyPr>
          <a:lstStyle/>
          <a:p>
            <a:pPr algn="ctr" eaLnBrk="1" hangingPunct="1"/>
            <a:r>
              <a:rPr lang="en-US" altLang="fr-FR" sz="1200" b="1">
                <a:latin typeface="Calibri" pitchFamily="34" charset="0"/>
              </a:rPr>
              <a:t>POLAREX</a:t>
            </a:r>
          </a:p>
          <a:p>
            <a:pPr algn="ctr" eaLnBrk="1" hangingPunct="1"/>
            <a:r>
              <a:rPr lang="en-US" altLang="fr-FR" sz="1200" b="1">
                <a:solidFill>
                  <a:srgbClr val="FF3300"/>
                </a:solidFill>
                <a:latin typeface="Calibri" pitchFamily="34" charset="0"/>
              </a:rPr>
              <a:t>nuclear orientation on line</a:t>
            </a:r>
            <a:endParaRPr lang="fr-FR" altLang="fr-FR" sz="1200" b="1">
              <a:solidFill>
                <a:srgbClr val="FF3300"/>
              </a:solidFill>
              <a:latin typeface="Calibri" pitchFamily="34" charset="0"/>
            </a:endParaRPr>
          </a:p>
        </p:txBody>
      </p:sp>
      <p:sp>
        <p:nvSpPr>
          <p:cNvPr id="47" name="Ellipse 46"/>
          <p:cNvSpPr/>
          <p:nvPr/>
        </p:nvSpPr>
        <p:spPr bwMode="auto">
          <a:xfrm rot="784009">
            <a:off x="3565525" y="5584825"/>
            <a:ext cx="685800" cy="7286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093" name="Text Box 22"/>
          <p:cNvSpPr txBox="1">
            <a:spLocks noChangeArrowheads="1"/>
          </p:cNvSpPr>
          <p:nvPr/>
        </p:nvSpPr>
        <p:spPr bwMode="auto">
          <a:xfrm>
            <a:off x="2987675" y="6237288"/>
            <a:ext cx="1395413" cy="461962"/>
          </a:xfrm>
          <a:prstGeom prst="rect">
            <a:avLst/>
          </a:prstGeom>
          <a:solidFill>
            <a:schemeClr val="bg1"/>
          </a:solidFill>
          <a:ln w="38100">
            <a:noFill/>
            <a:miter lim="800000"/>
            <a:headEnd/>
            <a:tailEnd/>
          </a:ln>
        </p:spPr>
        <p:txBody>
          <a:bodyPr>
            <a:spAutoFit/>
          </a:bodyPr>
          <a:lstStyle/>
          <a:p>
            <a:pPr algn="ctr" eaLnBrk="1" hangingPunct="1"/>
            <a:r>
              <a:rPr lang="en-US" altLang="fr-FR" sz="1200" b="1">
                <a:latin typeface="Calibri" pitchFamily="34" charset="0"/>
              </a:rPr>
              <a:t>identification station</a:t>
            </a:r>
          </a:p>
        </p:txBody>
      </p:sp>
      <p:pic>
        <p:nvPicPr>
          <p:cNvPr id="3094" name="Picture 3" descr="D:\temporaire\DETECTEURS_TANDEM_ALTO\Radioactivité\BEDO\Photos BEDO\__IGP2648.jpg"/>
          <p:cNvPicPr>
            <a:picLocks noChangeAspect="1" noChangeArrowheads="1"/>
          </p:cNvPicPr>
          <p:nvPr/>
        </p:nvPicPr>
        <p:blipFill>
          <a:blip r:embed="rId7" cstate="print"/>
          <a:srcRect/>
          <a:stretch>
            <a:fillRect/>
          </a:stretch>
        </p:blipFill>
        <p:spPr bwMode="auto">
          <a:xfrm>
            <a:off x="0" y="2133600"/>
            <a:ext cx="2124075" cy="2555875"/>
          </a:xfrm>
          <a:prstGeom prst="rect">
            <a:avLst/>
          </a:prstGeom>
          <a:noFill/>
          <a:ln w="19050">
            <a:solidFill>
              <a:srgbClr val="FFFF00"/>
            </a:solidFill>
            <a:miter lim="800000"/>
            <a:headEnd/>
            <a:tailEnd/>
          </a:ln>
        </p:spPr>
      </p:pic>
      <p:sp>
        <p:nvSpPr>
          <p:cNvPr id="3095" name="Text Box 22"/>
          <p:cNvSpPr txBox="1">
            <a:spLocks noChangeArrowheads="1"/>
          </p:cNvSpPr>
          <p:nvPr/>
        </p:nvSpPr>
        <p:spPr bwMode="auto">
          <a:xfrm>
            <a:off x="0" y="1484313"/>
            <a:ext cx="1108075" cy="646112"/>
          </a:xfrm>
          <a:prstGeom prst="rect">
            <a:avLst/>
          </a:prstGeom>
          <a:solidFill>
            <a:schemeClr val="bg1"/>
          </a:solidFill>
          <a:ln w="38100">
            <a:solidFill>
              <a:srgbClr val="FFFF00"/>
            </a:solidFill>
            <a:miter lim="800000"/>
            <a:headEnd/>
            <a:tailEnd/>
          </a:ln>
        </p:spPr>
        <p:txBody>
          <a:bodyPr>
            <a:spAutoFit/>
          </a:bodyPr>
          <a:lstStyle/>
          <a:p>
            <a:pPr algn="ctr" eaLnBrk="1" hangingPunct="1"/>
            <a:r>
              <a:rPr lang="en-US" altLang="fr-FR" sz="1200" b="1">
                <a:latin typeface="Calibri" pitchFamily="34" charset="0"/>
              </a:rPr>
              <a:t>BEDO</a:t>
            </a:r>
          </a:p>
          <a:p>
            <a:pPr algn="ctr" eaLnBrk="1" hangingPunct="1"/>
            <a:r>
              <a:rPr lang="en-US" altLang="fr-FR" sz="1200" b="1">
                <a:solidFill>
                  <a:srgbClr val="FF3300"/>
                </a:solidFill>
                <a:latin typeface="Calibri" pitchFamily="34" charset="0"/>
              </a:rPr>
              <a:t>beta decay spectroscopy</a:t>
            </a:r>
            <a:endParaRPr lang="fr-FR" altLang="fr-FR" sz="1200" b="1">
              <a:solidFill>
                <a:srgbClr val="FF3300"/>
              </a:solidFill>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3"/>
          <p:cNvPicPr>
            <a:picLocks noChangeAspect="1" noChangeArrowheads="1"/>
          </p:cNvPicPr>
          <p:nvPr/>
        </p:nvPicPr>
        <p:blipFill>
          <a:blip r:embed="rId2" cstate="print"/>
          <a:srcRect/>
          <a:stretch>
            <a:fillRect/>
          </a:stretch>
        </p:blipFill>
        <p:spPr bwMode="auto">
          <a:xfrm>
            <a:off x="0" y="387350"/>
            <a:ext cx="9082088" cy="6470650"/>
          </a:xfrm>
          <a:prstGeom prst="rect">
            <a:avLst/>
          </a:prstGeom>
          <a:noFill/>
          <a:ln w="9525">
            <a:noFill/>
            <a:miter lim="800000"/>
            <a:headEnd/>
            <a:tailEnd/>
          </a:ln>
        </p:spPr>
      </p:pic>
      <p:grpSp>
        <p:nvGrpSpPr>
          <p:cNvPr id="2" name="Groupe 48"/>
          <p:cNvGrpSpPr>
            <a:grpSpLocks/>
          </p:cNvGrpSpPr>
          <p:nvPr/>
        </p:nvGrpSpPr>
        <p:grpSpPr bwMode="auto">
          <a:xfrm>
            <a:off x="0" y="-20638"/>
            <a:ext cx="9144000" cy="338138"/>
            <a:chOff x="0" y="-20638"/>
            <a:chExt cx="9144000" cy="338554"/>
          </a:xfrm>
        </p:grpSpPr>
        <p:sp>
          <p:nvSpPr>
            <p:cNvPr id="6" name="Rectangle 5"/>
            <p:cNvSpPr/>
            <p:nvPr/>
          </p:nvSpPr>
          <p:spPr bwMode="auto">
            <a:xfrm>
              <a:off x="0" y="25"/>
              <a:ext cx="9144000" cy="311533"/>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101" name="Text Box 2"/>
            <p:cNvSpPr txBox="1">
              <a:spLocks noChangeArrowheads="1"/>
            </p:cNvSpPr>
            <p:nvPr/>
          </p:nvSpPr>
          <p:spPr bwMode="auto">
            <a:xfrm>
              <a:off x="0" y="-20638"/>
              <a:ext cx="8885208" cy="338554"/>
            </a:xfrm>
            <a:prstGeom prst="rect">
              <a:avLst/>
            </a:prstGeom>
            <a:noFill/>
            <a:ln w="9525">
              <a:noFill/>
              <a:miter lim="800000"/>
              <a:headEnd/>
              <a:tailEnd/>
            </a:ln>
          </p:spPr>
          <p:txBody>
            <a:bodyPr>
              <a:spAutoFit/>
            </a:bodyPr>
            <a:lstStyle/>
            <a:p>
              <a:pPr eaLnBrk="1" hangingPunct="1"/>
              <a:r>
                <a:rPr lang="en-US" altLang="fr-FR" sz="1600">
                  <a:solidFill>
                    <a:schemeClr val="bg1"/>
                  </a:solidFill>
                  <a:latin typeface="Calibri" pitchFamily="34" charset="0"/>
                </a:rPr>
                <a:t>The RIB hall at ALTO: 6 experimental lines (3 operational and 3 in 2019)</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2060</Words>
  <Application>Microsoft Office PowerPoint</Application>
  <PresentationFormat>Affichage à l'écran (4:3)</PresentationFormat>
  <Paragraphs>457</Paragraphs>
  <Slides>30</Slides>
  <Notes>6</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30</vt:i4>
      </vt:variant>
    </vt:vector>
  </HeadingPairs>
  <TitlesOfParts>
    <vt:vector size="33" baseType="lpstr">
      <vt:lpstr>Thème Office</vt:lpstr>
      <vt:lpstr>Chart</vt:lpstr>
      <vt:lpstr>Wykres</vt:lpstr>
      <vt:lpstr>Contributions from the facilities: ISOLDE, GANIL-SP2/ALTO, SPES, MYRRHA, JYFL, COPIN</vt:lpstr>
      <vt:lpstr>Diapositive 2</vt:lpstr>
      <vt:lpstr>Diapositive 3</vt:lpstr>
      <vt:lpstr>Diapositive 4</vt:lpstr>
      <vt:lpstr>Diapositive 5</vt:lpstr>
      <vt:lpstr>GANIL/SPIRAL2 in EURISOL-DF</vt:lpstr>
      <vt:lpstr>Diapositive 7</vt:lpstr>
      <vt:lpstr>Diapositive 8</vt:lpstr>
      <vt:lpstr>Diapositive 9</vt:lpstr>
      <vt:lpstr>Diapositive 10</vt:lpstr>
      <vt:lpstr>Produced Nuclei: 50 y Experience</vt:lpstr>
      <vt:lpstr>&gt; 15 years of post-accelerated beams reaching 10 MeV/u in 2018 with HIE-ISOLDE</vt:lpstr>
      <vt:lpstr>ISOLDE upgrades 2021-2023</vt:lpstr>
      <vt:lpstr>ISOLDE request 2024-2028</vt:lpstr>
      <vt:lpstr>Diapositive 15</vt:lpstr>
      <vt:lpstr>Diapositive 16</vt:lpstr>
      <vt:lpstr>Diapositive 17</vt:lpstr>
      <vt:lpstr>Diapositive 18</vt:lpstr>
      <vt:lpstr>ISOL@MYRRHA</vt:lpstr>
      <vt:lpstr>Phased-implementation of MYRRHA</vt:lpstr>
      <vt:lpstr>MYRRHA High-level Global Planning (2016-2030)</vt:lpstr>
      <vt:lpstr>JYFL Accelerator Laboratory</vt:lpstr>
      <vt:lpstr>Recent commissioning of MARA</vt:lpstr>
      <vt:lpstr>Expertise on ion beam manipulation: The IGISOL-4 facility</vt:lpstr>
      <vt:lpstr>Laser spectroscopy of Y2+ fission fragments </vt:lpstr>
      <vt:lpstr>Diapositive 26</vt:lpstr>
      <vt:lpstr>Diapositive 27</vt:lpstr>
      <vt:lpstr>Diapositive 28</vt:lpstr>
      <vt:lpstr>Beam Time and Financial Contribution</vt:lpstr>
      <vt:lpstr>Complementarity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Contributions from the facilities: ISOLDE, GANIL-SP2/ALTO, SPES, MYRRHA, JYFL, COPIN</dc:title>
  <dc:creator>yorick</dc:creator>
  <cp:lastModifiedBy>yorick</cp:lastModifiedBy>
  <cp:revision>10</cp:revision>
  <dcterms:created xsi:type="dcterms:W3CDTF">2018-06-30T17:04:47Z</dcterms:created>
  <dcterms:modified xsi:type="dcterms:W3CDTF">2018-07-03T10:37:13Z</dcterms:modified>
</cp:coreProperties>
</file>