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8" r:id="rId3"/>
    <p:sldId id="355" r:id="rId4"/>
    <p:sldId id="337" r:id="rId5"/>
    <p:sldId id="339" r:id="rId6"/>
    <p:sldId id="353" r:id="rId7"/>
    <p:sldId id="341" r:id="rId8"/>
    <p:sldId id="354" r:id="rId9"/>
    <p:sldId id="349" r:id="rId10"/>
    <p:sldId id="333" r:id="rId11"/>
  </p:sldIdLst>
  <p:sldSz cx="9144000" cy="6858000" type="screen4x3"/>
  <p:notesSz cx="7010400" cy="9296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lessia Di Pietro" initials="A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CE0C8"/>
    <a:srgbClr val="FCDBC0"/>
    <a:srgbClr val="000099"/>
    <a:srgbClr val="0033CC"/>
    <a:srgbClr val="0000FF"/>
    <a:srgbClr val="FFFF00"/>
    <a:srgbClr val="008000"/>
    <a:srgbClr val="CC00FF"/>
    <a:srgbClr val="00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95" autoAdjust="0"/>
    <p:restoredTop sz="88496" autoAdjust="0"/>
  </p:normalViewPr>
  <p:slideViewPr>
    <p:cSldViewPr>
      <p:cViewPr>
        <p:scale>
          <a:sx n="100" d="100"/>
          <a:sy n="100" d="100"/>
        </p:scale>
        <p:origin x="-800" y="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950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2617-433D-FF48-ABEB-4CFE4C274266}" type="datetimeFigureOut">
              <a:rPr lang="en-US" smtClean="0"/>
              <a:pPr/>
              <a:t>7/2/18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F8A0E-82E0-1447-9EEA-49FE71008C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EB597C-86EA-4245-BC33-0292184CB58C}" type="datetimeFigureOut">
              <a:rPr lang="it-IT"/>
              <a:pPr>
                <a:defRPr/>
              </a:pPr>
              <a:t>7/2/18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4726-7319-4D9A-A6B7-53620D573B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0F9E-686A-4918-B80C-77AF06DE9A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FB-AD1A-4B84-BC96-464C77FE7D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10AD-1128-4FFF-BE5A-405F84FF1C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D4A-7232-4DAD-8736-11F38CAF0C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AF11-8FEC-46D9-A0FA-B5A4BEAA9AF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FF3F-7530-4E92-9088-79FB4FCC08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14A3-4CD5-4F2E-9C59-A8607167B9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EA8D-52AC-4103-8195-1AF3872534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3D0E-97BC-44A4-9388-BAFF6E2083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9277-75C5-49DE-A90E-8F7F803329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98AB9-E2B1-4703-A9BC-620DE115E2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N-LNS LOG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363" y="346075"/>
            <a:ext cx="2143125" cy="143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57200" y="2895600"/>
            <a:ext cx="8316416" cy="20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dirty="0" err="1" smtClean="0">
                <a:ea typeface="Calibri" pitchFamily="34" charset="0"/>
              </a:rPr>
              <a:t>Role</a:t>
            </a:r>
            <a:r>
              <a:rPr lang="it-IT" sz="2400" dirty="0" smtClean="0">
                <a:ea typeface="Calibri" pitchFamily="34" charset="0"/>
              </a:rPr>
              <a:t> </a:t>
            </a:r>
            <a:r>
              <a:rPr lang="it-IT" sz="2400" dirty="0" err="1" smtClean="0">
                <a:ea typeface="Calibri" pitchFamily="34" charset="0"/>
              </a:rPr>
              <a:t>of</a:t>
            </a:r>
            <a:r>
              <a:rPr lang="it-IT" sz="2400" dirty="0" smtClean="0">
                <a:ea typeface="Calibri" pitchFamily="34" charset="0"/>
              </a:rPr>
              <a:t> </a:t>
            </a:r>
            <a:r>
              <a:rPr lang="it-IT" sz="2400" dirty="0" err="1" smtClean="0">
                <a:ea typeface="Calibri" pitchFamily="34" charset="0"/>
              </a:rPr>
              <a:t>nuclear</a:t>
            </a:r>
            <a:r>
              <a:rPr lang="it-IT" sz="2400" dirty="0" smtClean="0">
                <a:ea typeface="Calibri" pitchFamily="34" charset="0"/>
              </a:rPr>
              <a:t> </a:t>
            </a:r>
            <a:r>
              <a:rPr lang="it-IT" sz="2400" dirty="0" err="1" smtClean="0">
                <a:ea typeface="Calibri" pitchFamily="34" charset="0"/>
              </a:rPr>
              <a:t>structure</a:t>
            </a:r>
            <a:r>
              <a:rPr lang="it-IT" sz="2400" dirty="0" smtClean="0">
                <a:ea typeface="Calibri" pitchFamily="34" charset="0"/>
              </a:rPr>
              <a:t> on </a:t>
            </a:r>
            <a:r>
              <a:rPr lang="it-IT" sz="2400" dirty="0" err="1" smtClean="0">
                <a:ea typeface="Calibri" pitchFamily="34" charset="0"/>
              </a:rPr>
              <a:t>reaction</a:t>
            </a:r>
            <a:r>
              <a:rPr lang="it-IT" sz="2400" dirty="0" smtClean="0">
                <a:ea typeface="Calibri" pitchFamily="34" charset="0"/>
              </a:rPr>
              <a:t> </a:t>
            </a:r>
            <a:r>
              <a:rPr lang="it-IT" sz="2400" dirty="0" err="1" smtClean="0">
                <a:ea typeface="Calibri" pitchFamily="34" charset="0"/>
              </a:rPr>
              <a:t>dynamics</a:t>
            </a:r>
            <a:endParaRPr lang="it-IT" sz="2400" dirty="0" smtClean="0">
              <a:ea typeface="Calibri" pitchFamily="34" charset="0"/>
            </a:endParaRPr>
          </a:p>
          <a:p>
            <a:pPr algn="ctr"/>
            <a:endParaRPr lang="it-IT" sz="2400" dirty="0" smtClean="0">
              <a:ea typeface="Calibri" pitchFamily="34" charset="0"/>
            </a:endParaRPr>
          </a:p>
          <a:p>
            <a:pPr algn="ctr"/>
            <a:endParaRPr lang="it-IT" sz="2400" dirty="0" smtClean="0">
              <a:ea typeface="Calibri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Alessia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Pietro</a:t>
            </a:r>
            <a:endParaRPr lang="en-US" sz="2000" dirty="0">
              <a:solidFill>
                <a:srgbClr val="C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INFN-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Laboratori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Nazionali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del 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Sud</a:t>
            </a:r>
            <a:r>
              <a:rPr lang="it-IT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EURISOL- DF 2018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Di Pietro,INFN-LNS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838200" y="3733800"/>
            <a:ext cx="76306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3651261" y="3810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Summary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1" y="1681877"/>
            <a:ext cx="8534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GB" dirty="0" smtClean="0"/>
              <a:t>Light exotic nuclei exhibit many peculiar structures and many other very “exotic” structures are predicted to exist</a:t>
            </a:r>
            <a:r>
              <a:rPr lang="en-GB" dirty="0" smtClean="0"/>
              <a:t>.</a:t>
            </a:r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r>
              <a:rPr lang="en-GB" dirty="0" smtClean="0"/>
              <a:t>The investigation of such structures undergoing and future experiments are already planned</a:t>
            </a:r>
            <a:r>
              <a:rPr lang="en-GB" dirty="0" smtClean="0"/>
              <a:t>.</a:t>
            </a:r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r>
              <a:rPr lang="en-GB" dirty="0" smtClean="0"/>
              <a:t>The experimental study of the dynamics of reaction induced by exotic nuclei has shown  how it strongly depends on their structure.</a:t>
            </a:r>
            <a:r>
              <a:rPr lang="en-GB" dirty="0" smtClean="0"/>
              <a:t> </a:t>
            </a:r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r>
              <a:rPr lang="en-GB" dirty="0" smtClean="0"/>
              <a:t>Needed more experimental results of high quality to tune the theory (these are still scarce!) along with improvements of beam intensities and of theory.</a:t>
            </a:r>
          </a:p>
          <a:p>
            <a:pPr algn="just">
              <a:buFont typeface="Arial"/>
              <a:buChar char="•"/>
            </a:pPr>
            <a:endParaRPr lang="en-GB" dirty="0" smtClean="0"/>
          </a:p>
          <a:p>
            <a:pPr algn="just">
              <a:buFont typeface="Arial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443" y="0"/>
            <a:ext cx="6281280" cy="4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873" tIns="34937" rIns="69873" bIns="34937">
            <a:spAutoFit/>
          </a:bodyPr>
          <a:lstStyle/>
          <a:p>
            <a:pPr algn="ctr" defTabSz="699850" eaLnBrk="0" hangingPunct="0"/>
            <a:r>
              <a:rPr lang="it-IT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it-IT" sz="24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special</a:t>
            </a:r>
            <a:r>
              <a:rPr lang="it-IT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case </a:t>
            </a:r>
            <a:r>
              <a:rPr lang="it-IT" sz="24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</a:t>
            </a:r>
            <a:r>
              <a:rPr lang="it-IT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l</a:t>
            </a:r>
            <a:r>
              <a:rPr lang="it-IT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ight </a:t>
            </a:r>
            <a:r>
              <a:rPr lang="it-IT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Nuclei</a:t>
            </a:r>
            <a:endParaRPr lang="it-IT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73697"/>
            <a:ext cx="9143999" cy="2299747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2945" tIns="41473" rIns="82945" bIns="41473" rtlCol="0">
            <a:spAutoFit/>
          </a:bodyPr>
          <a:lstStyle/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Light</a:t>
            </a:r>
            <a:r>
              <a:rPr kumimoji="0" lang="it-IT" sz="1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nuclei: a quantum </a:t>
            </a:r>
            <a:r>
              <a:rPr lang="it-IT" sz="1600" b="1" kern="0" dirty="0" err="1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mechanics</a:t>
            </a:r>
            <a:r>
              <a:rPr kumimoji="0" lang="it-IT" sz="1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it-IT" sz="1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laboratory</a:t>
            </a:r>
            <a:endParaRPr kumimoji="0" lang="it-IT" sz="16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lang="it-IT" sz="1600" b="1" kern="0" baseline="0" dirty="0" smtClean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Quantum mechanics plays a role in creating peculiar structures in ground states of light nuclei:  nuclear skins and/or nuclear halos, nuclear clusters, nuclear molecules, gas condensate …. </a:t>
            </a:r>
          </a:p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Theoretical understanding structure of light drip-line nuclei challenging </a:t>
            </a:r>
            <a:r>
              <a:rPr lang="en-US" sz="1600" dirty="0" err="1" smtClean="0">
                <a:solidFill>
                  <a:srgbClr val="002060"/>
                </a:solidFill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en-US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  <a:sym typeface="Wingdings"/>
              </a:rPr>
              <a:t> necessary to go beyond mean field approach</a:t>
            </a: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. </a:t>
            </a:r>
          </a:p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In order to handle new observables and exotic structures extension of  theoretical models needs to be made also in the description of reaction dynamics</a:t>
            </a:r>
          </a:p>
          <a:p>
            <a:pPr marL="311045" indent="-311045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74" y="415474"/>
            <a:ext cx="5879638" cy="40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620000" y="4419600"/>
            <a:ext cx="132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From </a:t>
            </a:r>
            <a:r>
              <a:rPr lang="en-GB" sz="1000" dirty="0" err="1" smtClean="0"/>
              <a:t>Kanada-En’yo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-117833"/>
            <a:ext cx="8520600" cy="943200"/>
          </a:xfrm>
        </p:spPr>
        <p:txBody>
          <a:bodyPr/>
          <a:lstStyle/>
          <a:p>
            <a:r>
              <a:rPr lang="en-GB" sz="3200" dirty="0" smtClean="0">
                <a:latin typeface="+mn-lt"/>
                <a:cs typeface=""/>
              </a:rPr>
              <a:t>Nuclear Halo</a:t>
            </a:r>
            <a:endParaRPr lang="en-GB" sz="3200" dirty="0">
              <a:latin typeface="+mn-lt"/>
              <a:cs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n-lt"/>
                <a:cs typeface=""/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>
              <a:latin typeface="+mn-lt"/>
              <a:cs typeface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720" y="737163"/>
            <a:ext cx="3430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695D46"/>
                </a:solidFill>
                <a:latin typeface="+mn-lt"/>
                <a:cs typeface=""/>
              </a:rPr>
              <a:t>The n-halo case: e.g. </a:t>
            </a:r>
            <a:r>
              <a:rPr lang="it-IT" sz="1600" baseline="30000" dirty="0" smtClean="0">
                <a:solidFill>
                  <a:srgbClr val="695D46"/>
                </a:solidFill>
                <a:latin typeface="+mn-lt"/>
                <a:cs typeface=""/>
              </a:rPr>
              <a:t>11</a:t>
            </a:r>
            <a:r>
              <a:rPr lang="it-IT" sz="1600" dirty="0" smtClean="0">
                <a:solidFill>
                  <a:srgbClr val="695D46"/>
                </a:solidFill>
                <a:latin typeface="+mn-lt"/>
                <a:cs typeface=""/>
              </a:rPr>
              <a:t>Li, </a:t>
            </a:r>
            <a:r>
              <a:rPr lang="it-IT" sz="1600" baseline="30000" dirty="0" smtClean="0">
                <a:solidFill>
                  <a:srgbClr val="695D46"/>
                </a:solidFill>
                <a:latin typeface="+mn-lt"/>
                <a:cs typeface=""/>
              </a:rPr>
              <a:t>11</a:t>
            </a:r>
            <a:r>
              <a:rPr lang="it-IT" sz="1600" dirty="0" smtClean="0">
                <a:solidFill>
                  <a:srgbClr val="695D46"/>
                </a:solidFill>
                <a:latin typeface="+mn-lt"/>
                <a:cs typeface=""/>
              </a:rPr>
              <a:t>Be, </a:t>
            </a:r>
            <a:r>
              <a:rPr lang="it-IT" sz="1600" baseline="30000" dirty="0" smtClean="0">
                <a:solidFill>
                  <a:srgbClr val="695D46"/>
                </a:solidFill>
                <a:latin typeface="+mn-lt"/>
                <a:cs typeface=""/>
              </a:rPr>
              <a:t>6</a:t>
            </a:r>
            <a:r>
              <a:rPr lang="it-IT" sz="1600" dirty="0" smtClean="0">
                <a:solidFill>
                  <a:srgbClr val="695D46"/>
                </a:solidFill>
                <a:latin typeface="+mn-lt"/>
                <a:cs typeface=""/>
              </a:rPr>
              <a:t>He </a:t>
            </a:r>
            <a:endParaRPr lang="it-IT" sz="1600" dirty="0">
              <a:solidFill>
                <a:srgbClr val="695D46"/>
              </a:solidFill>
              <a:latin typeface="+mn-lt"/>
              <a:cs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1" y="3102405"/>
            <a:ext cx="5059551" cy="1077218"/>
          </a:xfrm>
          <a:prstGeom prst="rect">
            <a:avLst/>
          </a:prstGeom>
          <a:noFill/>
          <a:ln>
            <a:solidFill>
              <a:srgbClr val="52D5B9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it-IT" sz="1600" dirty="0" smtClean="0">
                <a:latin typeface="+mn-lt"/>
                <a:cs typeface=""/>
              </a:rPr>
              <a:t> Weakly bound (easy to break-up)</a:t>
            </a:r>
          </a:p>
          <a:p>
            <a:pPr>
              <a:buSzPct val="70000"/>
              <a:buBlip>
                <a:blip r:embed="rId2"/>
              </a:buBlip>
            </a:pPr>
            <a:r>
              <a:rPr lang="it-IT" sz="1600" dirty="0" smtClean="0">
                <a:latin typeface="+mn-lt"/>
                <a:cs typeface=""/>
              </a:rPr>
              <a:t> Easy to polarise (large B(E1) low energy strenght)</a:t>
            </a:r>
          </a:p>
          <a:p>
            <a:pPr>
              <a:buSzPct val="70000"/>
              <a:buBlip>
                <a:blip r:embed="rId2"/>
              </a:buBlip>
            </a:pPr>
            <a:r>
              <a:rPr lang="it-IT" sz="1600" dirty="0" smtClean="0">
                <a:latin typeface="+mn-lt"/>
                <a:cs typeface=""/>
              </a:rPr>
              <a:t> Suffer lower Coulomb barrier</a:t>
            </a:r>
          </a:p>
          <a:p>
            <a:pPr>
              <a:buSzPct val="70000"/>
              <a:buBlip>
                <a:blip r:embed="rId2"/>
              </a:buBlip>
            </a:pPr>
            <a:r>
              <a:rPr lang="it-IT" sz="1600" dirty="0" smtClean="0">
                <a:latin typeface="+mn-lt"/>
                <a:cs typeface=""/>
              </a:rPr>
              <a:t> Higher transfer </a:t>
            </a:r>
            <a:r>
              <a:rPr lang="it-IT" sz="1600" dirty="0" err="1" smtClean="0">
                <a:latin typeface="+mn-lt"/>
                <a:cs typeface=""/>
              </a:rPr>
              <a:t>probability</a:t>
            </a:r>
            <a:r>
              <a:rPr lang="it-IT" sz="1600" dirty="0" smtClean="0">
                <a:latin typeface="+mn-lt"/>
                <a:cs typeface=""/>
              </a:rPr>
              <a:t>?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101600" y="4809431"/>
            <a:ext cx="8964488" cy="1741725"/>
            <a:chOff x="107504" y="1956073"/>
            <a:chExt cx="8964488" cy="121419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9100" y="1956073"/>
              <a:ext cx="2207462" cy="120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07504" y="1981200"/>
              <a:ext cx="8964488" cy="118907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695D46"/>
                </a:solidFill>
                <a:cs typeface="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10828" y="2061458"/>
              <a:ext cx="5904656" cy="75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it-IT" sz="1600" dirty="0">
                  <a:latin typeface="+mn-lt"/>
                  <a:cs typeface=""/>
                </a:rPr>
                <a:t>At low </a:t>
              </a:r>
              <a:r>
                <a:rPr lang="it-IT" sz="1600" dirty="0" err="1">
                  <a:latin typeface="+mn-lt"/>
                  <a:cs typeface=""/>
                </a:rPr>
                <a:t>bombarding</a:t>
              </a:r>
              <a:r>
                <a:rPr lang="it-IT" sz="1600" dirty="0">
                  <a:latin typeface="+mn-lt"/>
                  <a:cs typeface=""/>
                </a:rPr>
                <a:t> </a:t>
              </a:r>
              <a:r>
                <a:rPr lang="it-IT" sz="1600" dirty="0" err="1" smtClean="0">
                  <a:latin typeface="+mn-lt"/>
                  <a:cs typeface=""/>
                </a:rPr>
                <a:t>energy</a:t>
              </a:r>
              <a:r>
                <a:rPr lang="it-IT" sz="1600" dirty="0" smtClean="0">
                  <a:latin typeface="+mn-lt"/>
                  <a:cs typeface=""/>
                </a:rPr>
                <a:t>, </a:t>
              </a:r>
              <a:r>
                <a:rPr lang="it-IT" sz="1600" dirty="0" err="1">
                  <a:latin typeface="+mn-lt"/>
                  <a:cs typeface=""/>
                </a:rPr>
                <a:t>coupling</a:t>
              </a:r>
              <a:r>
                <a:rPr lang="it-IT" sz="1600" dirty="0">
                  <a:latin typeface="+mn-lt"/>
                  <a:cs typeface=""/>
                </a:rPr>
                <a:t> </a:t>
              </a:r>
              <a:r>
                <a:rPr lang="it-IT" sz="1600" dirty="0" err="1">
                  <a:latin typeface="+mn-lt"/>
                  <a:cs typeface=""/>
                </a:rPr>
                <a:t>between</a:t>
              </a:r>
              <a:r>
                <a:rPr lang="it-IT" sz="1600" dirty="0">
                  <a:latin typeface="+mn-lt"/>
                  <a:cs typeface=""/>
                </a:rPr>
                <a:t> relative </a:t>
              </a:r>
              <a:r>
                <a:rPr lang="it-IT" sz="1600" dirty="0" err="1">
                  <a:latin typeface="+mn-lt"/>
                  <a:cs typeface=""/>
                </a:rPr>
                <a:t>motion</a:t>
              </a:r>
              <a:r>
                <a:rPr lang="it-IT" sz="1600" dirty="0">
                  <a:latin typeface="+mn-lt"/>
                  <a:cs typeface=""/>
                </a:rPr>
                <a:t> and </a:t>
              </a:r>
              <a:r>
                <a:rPr lang="it-IT" sz="1600" dirty="0" err="1">
                  <a:latin typeface="+mn-lt"/>
                  <a:cs typeface=""/>
                </a:rPr>
                <a:t>intrinsic</a:t>
              </a:r>
              <a:r>
                <a:rPr lang="it-IT" sz="1600" dirty="0">
                  <a:latin typeface="+mn-lt"/>
                  <a:cs typeface=""/>
                </a:rPr>
                <a:t> </a:t>
              </a:r>
              <a:r>
                <a:rPr lang="it-IT" sz="1600" dirty="0" err="1">
                  <a:latin typeface="+mn-lt"/>
                  <a:cs typeface=""/>
                </a:rPr>
                <a:t>excitations</a:t>
              </a:r>
              <a:r>
                <a:rPr lang="it-IT" sz="1600" dirty="0">
                  <a:latin typeface="+mn-lt"/>
                  <a:cs typeface=""/>
                </a:rPr>
                <a:t> </a:t>
              </a:r>
              <a:r>
                <a:rPr lang="it-IT" sz="1600" dirty="0" err="1">
                  <a:latin typeface="+mn-lt"/>
                  <a:cs typeface=""/>
                </a:rPr>
                <a:t>important</a:t>
              </a:r>
              <a:r>
                <a:rPr lang="it-IT" sz="1600" dirty="0">
                  <a:latin typeface="+mn-lt"/>
                  <a:cs typeface=""/>
                </a:rPr>
                <a:t>.</a:t>
              </a:r>
            </a:p>
            <a:p>
              <a:pPr algn="just"/>
              <a:r>
                <a:rPr lang="it-IT" sz="1600" dirty="0" err="1">
                  <a:latin typeface="+mn-lt"/>
                  <a:cs typeface=""/>
                </a:rPr>
                <a:t>Halo</a:t>
              </a:r>
              <a:r>
                <a:rPr lang="it-IT" sz="1600" dirty="0">
                  <a:latin typeface="+mn-lt"/>
                  <a:cs typeface=""/>
                </a:rPr>
                <a:t> nuclei 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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small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binding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energy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, low break-up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thresholds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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coupling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to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break-up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states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(continuum) </a:t>
              </a:r>
              <a:r>
                <a:rPr lang="it-IT" sz="1600" dirty="0" err="1">
                  <a:latin typeface="+mn-lt"/>
                  <a:cs typeface=""/>
                  <a:sym typeface="Wingdings" pitchFamily="2" charset="2"/>
                </a:rPr>
                <a:t>important</a:t>
              </a:r>
              <a:r>
                <a:rPr lang="it-IT" sz="1600" dirty="0">
                  <a:latin typeface="+mn-lt"/>
                  <a:cs typeface=""/>
                  <a:sym typeface="Wingdings" pitchFamily="2" charset="2"/>
                </a:rPr>
                <a:t>  CDCC.</a:t>
              </a:r>
              <a:endParaRPr lang="it-IT" sz="1600" dirty="0">
                <a:latin typeface="+mn-lt"/>
                <a:cs typeface="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0" y="8839201"/>
            <a:ext cx="205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n-lt"/>
                <a:cs typeface=""/>
              </a:rPr>
              <a:t>A. Di Pietro et al. to be published</a:t>
            </a:r>
            <a:endParaRPr lang="en-GB" sz="1000" dirty="0">
              <a:latin typeface="+mn-lt"/>
              <a:cs typeface=""/>
            </a:endParaRPr>
          </a:p>
        </p:txBody>
      </p:sp>
      <p:sp>
        <p:nvSpPr>
          <p:cNvPr id="23" name="Shape 131"/>
          <p:cNvSpPr txBox="1"/>
          <p:nvPr/>
        </p:nvSpPr>
        <p:spPr>
          <a:xfrm>
            <a:off x="5674975" y="3439033"/>
            <a:ext cx="3390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T. Nakamura et al., Phys. Rev. </a:t>
            </a:r>
            <a:r>
              <a:rPr lang="en-GB" sz="1000" i="1" dirty="0" err="1"/>
              <a:t>Lett</a:t>
            </a:r>
            <a:r>
              <a:rPr lang="en-GB" sz="1000" i="1" dirty="0"/>
              <a:t>. 96, 252502 (2006).</a:t>
            </a:r>
            <a:endParaRPr sz="1000"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T. </a:t>
            </a:r>
            <a:r>
              <a:rPr lang="en-GB" sz="1000" i="1" dirty="0" err="1"/>
              <a:t>Aumann</a:t>
            </a:r>
            <a:r>
              <a:rPr lang="en-GB" sz="1000" i="1" dirty="0"/>
              <a:t> et al., Phys. Rev. C 59, 1252 (1999).</a:t>
            </a:r>
            <a:endParaRPr sz="1000"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N. Fukuda et al., Phys. Rev. C70, 054606 (2004).</a:t>
            </a:r>
            <a:endParaRPr sz="10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2232248" cy="1625595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15" name="Group 14"/>
          <p:cNvGrpSpPr/>
          <p:nvPr/>
        </p:nvGrpSpPr>
        <p:grpSpPr>
          <a:xfrm>
            <a:off x="5638800" y="685800"/>
            <a:ext cx="3124200" cy="2438400"/>
            <a:chOff x="4788024" y="948854"/>
            <a:chExt cx="3528392" cy="287288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948854"/>
              <a:ext cx="3528392" cy="287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156175" y="1844824"/>
              <a:ext cx="1954382" cy="76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B(E1) distribution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59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 smtClean="0"/>
              <a:t>11</a:t>
            </a:r>
            <a:r>
              <a:rPr lang="en-GB" sz="2400" dirty="0" smtClean="0"/>
              <a:t>Be case: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114800" cy="1856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30" y="1"/>
            <a:ext cx="3110670" cy="1600200"/>
          </a:xfrm>
          <a:prstGeom prst="rect">
            <a:avLst/>
          </a:prstGeom>
        </p:spPr>
      </p:pic>
      <p:sp>
        <p:nvSpPr>
          <p:cNvPr id="22" name="Right Arrow Callout 21"/>
          <p:cNvSpPr/>
          <p:nvPr/>
        </p:nvSpPr>
        <p:spPr>
          <a:xfrm>
            <a:off x="3048000" y="152400"/>
            <a:ext cx="2819400" cy="1143000"/>
          </a:xfrm>
          <a:prstGeom prst="rightArrowCallout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Extremely large radius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W.Nortershäuser</a:t>
            </a:r>
            <a:r>
              <a:rPr lang="en-US" sz="1200" dirty="0" smtClean="0">
                <a:solidFill>
                  <a:schemeClr val="tx1"/>
                </a:solidFill>
              </a:rPr>
              <a:t> et al. PRL 102, 062503 (2009)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Left Arrow Callout 22"/>
          <p:cNvSpPr/>
          <p:nvPr/>
        </p:nvSpPr>
        <p:spPr>
          <a:xfrm>
            <a:off x="4648200" y="2057400"/>
            <a:ext cx="3124200" cy="838200"/>
          </a:xfrm>
          <a:prstGeom prst="leftArrowCallou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Parity inversion of </a:t>
            </a:r>
            <a:r>
              <a:rPr lang="en-GB" dirty="0" err="1" smtClean="0">
                <a:solidFill>
                  <a:srgbClr val="000000"/>
                </a:solidFill>
              </a:rPr>
              <a:t>g.s</a:t>
            </a:r>
            <a:r>
              <a:rPr lang="en-GB" dirty="0" smtClean="0">
                <a:solidFill>
                  <a:srgbClr val="000000"/>
                </a:solidFill>
              </a:rPr>
              <a:t>. and 1</a:t>
            </a:r>
            <a:r>
              <a:rPr lang="en-GB" baseline="30000" dirty="0" smtClean="0">
                <a:solidFill>
                  <a:srgbClr val="000000"/>
                </a:solidFill>
              </a:rPr>
              <a:t>st</a:t>
            </a:r>
            <a:r>
              <a:rPr lang="en-GB" dirty="0" smtClean="0">
                <a:solidFill>
                  <a:srgbClr val="000000"/>
                </a:solidFill>
              </a:rPr>
              <a:t> excited state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1143000" y="4953000"/>
            <a:ext cx="3581400" cy="1219200"/>
          </a:xfrm>
          <a:prstGeom prst="rightArrowCallout">
            <a:avLst>
              <a:gd name="adj1" fmla="val 16228"/>
              <a:gd name="adj2" fmla="val 18859"/>
              <a:gd name="adj3" fmla="val 28508"/>
              <a:gd name="adj4" fmla="val 815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Large non-resonant dipolar strength above threshold</a:t>
            </a:r>
            <a:endParaRPr lang="en-GB" baseline="300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544669"/>
            <a:ext cx="8077200" cy="646331"/>
          </a:xfrm>
          <a:prstGeom prst="rect">
            <a:avLst/>
          </a:prstGeom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Strongest known electric dipole transition between bound states in nuclei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B(E1)=0.102(2)e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fm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endParaRPr lang="en-GB" baseline="30000" dirty="0" smtClean="0">
              <a:solidFill>
                <a:srgbClr val="000000"/>
              </a:solidFill>
            </a:endParaRPr>
          </a:p>
        </p:txBody>
      </p:sp>
      <p:pic>
        <p:nvPicPr>
          <p:cNvPr id="15" name="Picture 14" descr="Dipole-strength-distribution-for-11-Be-deduced-from-Coulomb-brea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343400"/>
            <a:ext cx="3352800" cy="2266604"/>
          </a:xfrm>
          <a:prstGeom prst="rect">
            <a:avLst/>
          </a:prstGeom>
          <a:solidFill>
            <a:srgbClr val="C6D9F1"/>
          </a:solidFill>
        </p:spPr>
      </p:pic>
      <p:sp>
        <p:nvSpPr>
          <p:cNvPr id="16" name="TextBox 15"/>
          <p:cNvSpPr txBox="1"/>
          <p:nvPr/>
        </p:nvSpPr>
        <p:spPr>
          <a:xfrm>
            <a:off x="6553200" y="4953000"/>
            <a:ext cx="1730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B(E1) distribution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478418" y="133290"/>
            <a:ext cx="430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The importance of core-excitation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3336" t="45826"/>
          <a:stretch>
            <a:fillRect/>
          </a:stretch>
        </p:blipFill>
        <p:spPr>
          <a:xfrm>
            <a:off x="5334000" y="1447800"/>
            <a:ext cx="3352800" cy="212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5078" r="52088"/>
          <a:stretch>
            <a:fillRect/>
          </a:stretch>
        </p:blipFill>
        <p:spPr>
          <a:xfrm>
            <a:off x="609600" y="1447800"/>
            <a:ext cx="3529585" cy="2209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0301" y="621268"/>
            <a:ext cx="253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11</a:t>
            </a:r>
            <a:r>
              <a:rPr lang="en-GB" dirty="0" smtClean="0"/>
              <a:t>Be+</a:t>
            </a:r>
            <a:r>
              <a:rPr lang="en-GB" baseline="30000" dirty="0" smtClean="0"/>
              <a:t>197</a:t>
            </a:r>
            <a:r>
              <a:rPr lang="en-GB" dirty="0" smtClean="0"/>
              <a:t>Au @ TRIUMF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066800"/>
            <a:ext cx="192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scattering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35350" y="1066800"/>
            <a:ext cx="165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aseline="30000" dirty="0" smtClean="0"/>
              <a:t>11</a:t>
            </a:r>
            <a:r>
              <a:rPr lang="en-GB" dirty="0" smtClean="0"/>
              <a:t>Be*</a:t>
            </a:r>
            <a:r>
              <a:rPr lang="en-GB" baseline="-25000" dirty="0" smtClean="0"/>
              <a:t>1/2-</a:t>
            </a:r>
            <a:r>
              <a:rPr lang="en-GB" dirty="0" smtClean="0"/>
              <a:t>+</a:t>
            </a:r>
            <a:r>
              <a:rPr lang="en-GB" baseline="30000" dirty="0" smtClean="0"/>
              <a:t>197</a:t>
            </a:r>
            <a:r>
              <a:rPr lang="en-GB" dirty="0" smtClean="0"/>
              <a:t>Au </a:t>
            </a:r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505200"/>
            <a:ext cx="435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V. </a:t>
            </a:r>
            <a:r>
              <a:rPr lang="en-GB" sz="1400" dirty="0" err="1" smtClean="0"/>
              <a:t>Pesudo</a:t>
            </a:r>
            <a:r>
              <a:rPr lang="en-GB" sz="1400" dirty="0" smtClean="0"/>
              <a:t> et al. Phys. Rev. </a:t>
            </a:r>
            <a:r>
              <a:rPr lang="en-GB" sz="1400" dirty="0" err="1" smtClean="0"/>
              <a:t>Lett</a:t>
            </a:r>
            <a:r>
              <a:rPr lang="en-GB" sz="1400" dirty="0" smtClean="0"/>
              <a:t>. </a:t>
            </a:r>
            <a:r>
              <a:rPr lang="en-US" sz="1400" dirty="0" smtClean="0"/>
              <a:t>118, 152502 (2017)</a:t>
            </a:r>
            <a:endParaRPr lang="en-GB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3400" y="4636392"/>
            <a:ext cx="1190313" cy="1231008"/>
            <a:chOff x="4099537" y="3151309"/>
            <a:chExt cx="1190313" cy="1231008"/>
          </a:xfrm>
        </p:grpSpPr>
        <p:grpSp>
          <p:nvGrpSpPr>
            <p:cNvPr id="21" name="Gruppo 16"/>
            <p:cNvGrpSpPr/>
            <p:nvPr/>
          </p:nvGrpSpPr>
          <p:grpSpPr>
            <a:xfrm rot="888931">
              <a:off x="4187280" y="3151309"/>
              <a:ext cx="1102570" cy="1231008"/>
              <a:chOff x="3564317" y="3977514"/>
              <a:chExt cx="1346974" cy="1699475"/>
            </a:xfrm>
          </p:grpSpPr>
          <p:sp>
            <p:nvSpPr>
              <p:cNvPr id="24" name="Ovale 15"/>
              <p:cNvSpPr/>
              <p:nvPr/>
            </p:nvSpPr>
            <p:spPr>
              <a:xfrm rot="1737615">
                <a:off x="3564317" y="3977514"/>
                <a:ext cx="995720" cy="1699475"/>
              </a:xfrm>
              <a:prstGeom prst="ellipse">
                <a:avLst/>
              </a:prstGeom>
              <a:solidFill>
                <a:schemeClr val="bg1"/>
              </a:solidFill>
              <a:ln w="1905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" name="Gruppo 8"/>
              <p:cNvGrpSpPr/>
              <p:nvPr/>
            </p:nvGrpSpPr>
            <p:grpSpPr>
              <a:xfrm>
                <a:off x="3703303" y="4531725"/>
                <a:ext cx="714399" cy="798672"/>
                <a:chOff x="752317" y="4650137"/>
                <a:chExt cx="573394" cy="640918"/>
              </a:xfrm>
            </p:grpSpPr>
            <p:sp>
              <p:nvSpPr>
                <p:cNvPr id="29" name="Ovale 6"/>
                <p:cNvSpPr/>
                <p:nvPr/>
              </p:nvSpPr>
              <p:spPr>
                <a:xfrm rot="1210132">
                  <a:off x="778372" y="4650137"/>
                  <a:ext cx="361409" cy="640918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asellaDiTesto 7"/>
                <p:cNvSpPr txBox="1"/>
                <p:nvPr/>
              </p:nvSpPr>
              <p:spPr>
                <a:xfrm rot="17689847">
                  <a:off x="888412" y="4710182"/>
                  <a:ext cx="301203" cy="573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Gruppo 13"/>
              <p:cNvGrpSpPr/>
              <p:nvPr/>
            </p:nvGrpSpPr>
            <p:grpSpPr>
              <a:xfrm>
                <a:off x="4121690" y="4157134"/>
                <a:ext cx="789601" cy="488773"/>
                <a:chOff x="1182558" y="3958439"/>
                <a:chExt cx="789601" cy="488773"/>
              </a:xfrm>
            </p:grpSpPr>
            <p:sp>
              <p:nvSpPr>
                <p:cNvPr id="27" name="Ovale 11"/>
                <p:cNvSpPr/>
                <p:nvPr/>
              </p:nvSpPr>
              <p:spPr>
                <a:xfrm>
                  <a:off x="1330699" y="3958439"/>
                  <a:ext cx="293671" cy="30777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asellaDiTesto 12"/>
                <p:cNvSpPr txBox="1"/>
                <p:nvPr/>
              </p:nvSpPr>
              <p:spPr>
                <a:xfrm rot="18511537">
                  <a:off x="1387022" y="3862075"/>
                  <a:ext cx="380673" cy="7896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h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 rot="18433122">
              <a:off x="4549357" y="3336210"/>
              <a:ext cx="287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))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8081171">
              <a:off x="4094458" y="3930591"/>
              <a:ext cx="287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))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52600" y="3962400"/>
            <a:ext cx="7162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CDCC accounts of halo degrees of freedom. Coupling to continuum effects insufficient to reproduce the experimental data.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XCDCC accounts for both the halo and core degrees of freedom.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structure model accounts for the appropriate admixture of 0+ and 2+ components in the 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Be core.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971" y="5879068"/>
            <a:ext cx="847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Core-excitation effects in 2n-halo nuclei (e.g.</a:t>
            </a:r>
            <a:r>
              <a:rPr lang="en-GB" b="1" baseline="30000" dirty="0" smtClean="0"/>
              <a:t>11</a:t>
            </a:r>
            <a:r>
              <a:rPr lang="en-GB" b="1" dirty="0" smtClean="0"/>
              <a:t>Li)  far from being calculable!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54755"/>
            <a:ext cx="9144000" cy="16650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029200" y="609600"/>
            <a:ext cx="339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EF6C00"/>
                </a:solidFill>
                <a:latin typeface="Open sans"/>
                <a:cs typeface="Open sans"/>
              </a:rPr>
              <a:t>Non-elastic break-up e.g.transfer</a:t>
            </a:r>
            <a:endParaRPr lang="it-IT" sz="1600" b="1" dirty="0">
              <a:solidFill>
                <a:srgbClr val="EF6C00"/>
              </a:solidFill>
              <a:latin typeface="Open sans"/>
              <a:cs typeface="Open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47800" y="533400"/>
            <a:ext cx="1769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Open sans"/>
                <a:cs typeface="Open sans"/>
              </a:rPr>
              <a:t>Elastic break-up</a:t>
            </a:r>
            <a:endParaRPr lang="it-IT" sz="1600" b="1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249333" y="543667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>
                <a:latin typeface="Arial" pitchFamily="34" charset="0"/>
                <a:cs typeface="Arial" pitchFamily="34" charset="0"/>
              </a:rPr>
              <a:t>V. Scuderi et al. </a:t>
            </a:r>
            <a:r>
              <a:rPr lang="it-IT" sz="1000" i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it-IT" sz="1000" i="1" dirty="0" smtClean="0">
                <a:latin typeface="Arial" pitchFamily="34" charset="0"/>
                <a:cs typeface="Arial" pitchFamily="34" charset="0"/>
              </a:rPr>
              <a:t>. Rev. </a:t>
            </a:r>
            <a:r>
              <a:rPr lang="it-IT" sz="1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it-IT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i="1" dirty="0">
                <a:latin typeface="Arial" pitchFamily="34" charset="0"/>
                <a:cs typeface="Arial" pitchFamily="34" charset="0"/>
              </a:rPr>
              <a:t> 84, 064604 (2011</a:t>
            </a:r>
            <a:r>
              <a:rPr lang="it-IT" sz="10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AutoNum type="alphaUcPeriod"/>
            </a:pPr>
            <a:r>
              <a:rPr lang="en-GB" sz="1000" i="1" dirty="0" smtClean="0"/>
              <a:t>Di Pietro et al. paper in preparation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2328333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154" y="1066800"/>
            <a:ext cx="2220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553292" y="2449687"/>
            <a:ext cx="198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baseline="30000" dirty="0" smtClean="0">
                <a:latin typeface="Open sans"/>
                <a:cs typeface="Open sans"/>
              </a:rPr>
              <a:t>10</a:t>
            </a:r>
            <a:r>
              <a:rPr lang="en-GB" sz="1200" b="1" dirty="0" smtClean="0">
                <a:latin typeface="Open sans"/>
                <a:cs typeface="Open sans"/>
              </a:rPr>
              <a:t>Be angular distribution</a:t>
            </a:r>
            <a:endParaRPr lang="en-GB" sz="1200" b="1" dirty="0">
              <a:latin typeface="Open sans"/>
              <a:cs typeface="Open san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1700" y="-1498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tabLst/>
              <a:defRPr/>
            </a:pPr>
            <a:r>
              <a:rPr lang="en-GB" sz="3200" b="1" kern="0" dirty="0" smtClean="0">
                <a:latin typeface="PT Sans Narrow"/>
                <a:ea typeface="PT Sans Narrow"/>
                <a:cs typeface="PT Sans Narrow"/>
                <a:sym typeface="PT Sans Narrow"/>
              </a:rPr>
              <a:t>I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PT Sans Narrow"/>
                <a:ea typeface="PT Sans Narrow"/>
                <a:cs typeface="PT Sans Narrow"/>
                <a:sym typeface="PT Sans Narrow"/>
              </a:rPr>
              <a:t>nclusive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T Sans Narrow"/>
                <a:ea typeface="PT Sans Narrow"/>
                <a:cs typeface="PT Sans Narrow"/>
                <a:sym typeface="PT Sans Narrow"/>
              </a:rPr>
              <a:t> breakup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" name="Picture 20" descr="be11zn_dsdwc_May201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1" y="2799644"/>
            <a:ext cx="3246967" cy="26246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9300" y="5349557"/>
            <a:ext cx="327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A. Di Pietro et al. paper in preparation</a:t>
            </a:r>
          </a:p>
          <a:p>
            <a:r>
              <a:rPr lang="en-US" sz="1000" i="1" dirty="0" smtClean="0"/>
              <a:t>A. Di Pietro et al. Phys. Rev. </a:t>
            </a:r>
            <a:r>
              <a:rPr lang="en-US" sz="1000" i="1" dirty="0" err="1" smtClean="0"/>
              <a:t>Lett</a:t>
            </a:r>
            <a:r>
              <a:rPr lang="en-US" sz="1000" i="1" dirty="0" smtClean="0"/>
              <a:t>. 105, 022701 (2010)</a:t>
            </a:r>
            <a:endParaRPr lang="en-GB" sz="1000" i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0" y="6733821"/>
            <a:ext cx="9144000" cy="155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21601" y="2839994"/>
            <a:ext cx="12304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b="1" baseline="30000" dirty="0" smtClean="0">
                <a:latin typeface="Open sans"/>
                <a:cs typeface="Open sans"/>
              </a:rPr>
              <a:t>11</a:t>
            </a:r>
            <a:r>
              <a:rPr lang="en-GB" b="1" dirty="0" smtClean="0">
                <a:latin typeface="Open sans"/>
                <a:cs typeface="Open sans"/>
              </a:rPr>
              <a:t>Be+</a:t>
            </a:r>
            <a:r>
              <a:rPr lang="en-GB" b="1" baseline="30000" dirty="0" smtClean="0">
                <a:latin typeface="Open sans"/>
                <a:cs typeface="Open sans"/>
              </a:rPr>
              <a:t>64</a:t>
            </a:r>
            <a:r>
              <a:rPr lang="en-GB" b="1" dirty="0" smtClean="0">
                <a:latin typeface="Open sans"/>
                <a:cs typeface="Open sans"/>
              </a:rPr>
              <a:t>Zn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4266" y="948266"/>
            <a:ext cx="67733" cy="47751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hape 120"/>
          <p:cNvSpPr txBox="1"/>
          <p:nvPr/>
        </p:nvSpPr>
        <p:spPr>
          <a:xfrm>
            <a:off x="254001" y="5958979"/>
            <a:ext cx="8873067" cy="690133"/>
          </a:xfrm>
          <a:prstGeom prst="rect">
            <a:avLst/>
          </a:prstGeom>
          <a:solidFill>
            <a:srgbClr val="D0E0E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</a:pPr>
            <a:r>
              <a:rPr lang="it-IT" sz="1200" b="1" dirty="0" err="1" smtClean="0">
                <a:latin typeface="Open sans"/>
                <a:cs typeface="Open sans"/>
              </a:rPr>
              <a:t>Elastic-break-up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is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not</a:t>
            </a:r>
            <a:r>
              <a:rPr lang="it-IT" sz="1200" b="1" dirty="0" smtClean="0">
                <a:latin typeface="Open sans"/>
                <a:cs typeface="Open sans"/>
              </a:rPr>
              <a:t> the </a:t>
            </a:r>
            <a:r>
              <a:rPr lang="it-IT" sz="1200" b="1" dirty="0" err="1" smtClean="0">
                <a:latin typeface="Open sans"/>
                <a:cs typeface="Open sans"/>
              </a:rPr>
              <a:t>only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process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contributing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to</a:t>
            </a:r>
            <a:r>
              <a:rPr lang="it-IT" sz="1200" b="1" dirty="0" smtClean="0">
                <a:latin typeface="Open sans"/>
                <a:cs typeface="Open sans"/>
              </a:rPr>
              <a:t> the inclusive </a:t>
            </a:r>
            <a:r>
              <a:rPr lang="it-IT" sz="1200" b="1" dirty="0" err="1" smtClean="0">
                <a:latin typeface="Open sans"/>
                <a:cs typeface="Open sans"/>
              </a:rPr>
              <a:t>cross-section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producing</a:t>
            </a:r>
            <a:r>
              <a:rPr lang="it-IT" sz="1200" b="1" dirty="0" smtClean="0">
                <a:latin typeface="Open sans"/>
                <a:cs typeface="Open sans"/>
              </a:rPr>
              <a:t> the </a:t>
            </a:r>
            <a:r>
              <a:rPr lang="it-IT" sz="1200" b="1" dirty="0" err="1" smtClean="0">
                <a:latin typeface="Open sans"/>
                <a:cs typeface="Open sans"/>
              </a:rPr>
              <a:t>core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as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spectator</a:t>
            </a:r>
            <a:r>
              <a:rPr lang="it-IT" sz="1200" b="1" dirty="0" smtClean="0">
                <a:latin typeface="Open sans"/>
                <a:cs typeface="Open sans"/>
              </a:rPr>
              <a:t>. Non </a:t>
            </a:r>
            <a:r>
              <a:rPr lang="it-IT" sz="1200" b="1" dirty="0" err="1" smtClean="0">
                <a:latin typeface="Open sans"/>
                <a:cs typeface="Open sans"/>
              </a:rPr>
              <a:t>elastic-break-up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contribution</a:t>
            </a:r>
            <a:r>
              <a:rPr lang="it-IT" sz="1200" b="1" dirty="0" smtClean="0">
                <a:latin typeface="Open sans"/>
                <a:cs typeface="Open sans"/>
              </a:rPr>
              <a:t> can </a:t>
            </a:r>
            <a:r>
              <a:rPr lang="it-IT" sz="1200" b="1" dirty="0" err="1" smtClean="0">
                <a:latin typeface="Open sans"/>
                <a:cs typeface="Open sans"/>
              </a:rPr>
              <a:t>be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large</a:t>
            </a:r>
            <a:r>
              <a:rPr lang="it-IT" sz="1200" b="1" dirty="0" smtClean="0">
                <a:latin typeface="Open sans"/>
                <a:cs typeface="Open sans"/>
              </a:rPr>
              <a:t>, </a:t>
            </a:r>
            <a:r>
              <a:rPr lang="it-IT" sz="1200" b="1" dirty="0" err="1" smtClean="0">
                <a:latin typeface="Open sans"/>
                <a:cs typeface="Open sans"/>
              </a:rPr>
              <a:t>such</a:t>
            </a:r>
            <a:r>
              <a:rPr lang="it-IT" sz="1200" b="1" dirty="0" smtClean="0">
                <a:latin typeface="Open sans"/>
                <a:cs typeface="Open sans"/>
              </a:rPr>
              <a:t> </a:t>
            </a:r>
            <a:r>
              <a:rPr lang="it-IT" sz="1200" b="1" dirty="0" err="1" smtClean="0">
                <a:latin typeface="Open sans"/>
                <a:cs typeface="Open sans"/>
              </a:rPr>
              <a:t>as</a:t>
            </a:r>
            <a:r>
              <a:rPr lang="it-IT" sz="1200" b="1" dirty="0" smtClean="0">
                <a:latin typeface="Open sans"/>
                <a:cs typeface="Open sans"/>
              </a:rPr>
              <a:t> in the </a:t>
            </a:r>
            <a:r>
              <a:rPr lang="it-IT" sz="1200" b="1" baseline="30000" dirty="0" smtClean="0">
                <a:latin typeface="Open sans"/>
                <a:cs typeface="Open sans"/>
              </a:rPr>
              <a:t>6</a:t>
            </a:r>
            <a:r>
              <a:rPr lang="it-IT" sz="1200" b="1" dirty="0" smtClean="0">
                <a:latin typeface="Open sans"/>
                <a:cs typeface="Open sans"/>
              </a:rPr>
              <a:t>He case.  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9" name="Picture 28" descr="dsdw_e14p7.jpg"/>
          <p:cNvPicPr>
            <a:picLocks noChangeAspect="1"/>
          </p:cNvPicPr>
          <p:nvPr/>
        </p:nvPicPr>
        <p:blipFill>
          <a:blip r:embed="rId5"/>
          <a:srcRect t="9547" r="7770" b="4198"/>
          <a:stretch>
            <a:fillRect/>
          </a:stretch>
        </p:blipFill>
        <p:spPr>
          <a:xfrm>
            <a:off x="5121588" y="2731911"/>
            <a:ext cx="2858651" cy="27544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529869" y="3133505"/>
            <a:ext cx="116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baseline="30000" dirty="0" smtClean="0">
                <a:latin typeface="Open sans"/>
                <a:cs typeface="Open sans"/>
              </a:rPr>
              <a:t>6</a:t>
            </a:r>
            <a:r>
              <a:rPr lang="en-GB" b="1" dirty="0" smtClean="0">
                <a:latin typeface="Open sans"/>
                <a:cs typeface="Open sans"/>
              </a:rPr>
              <a:t>He+</a:t>
            </a:r>
            <a:r>
              <a:rPr lang="en-GB" b="1" baseline="30000" dirty="0" smtClean="0">
                <a:latin typeface="Open sans"/>
                <a:cs typeface="Open sans"/>
              </a:rPr>
              <a:t>64</a:t>
            </a:r>
            <a:r>
              <a:rPr lang="en-GB" b="1" dirty="0" smtClean="0">
                <a:latin typeface="Open sans"/>
                <a:cs typeface="Open sans"/>
              </a:rPr>
              <a:t>Zn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7204" y="2517423"/>
            <a:ext cx="192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smtClean="0">
                <a:latin typeface="Open sans"/>
                <a:cs typeface="Open sans"/>
              </a:rPr>
              <a:t>4</a:t>
            </a:r>
            <a:r>
              <a:rPr lang="en-GB" sz="1200" b="1" smtClean="0">
                <a:latin typeface="Open sans"/>
                <a:cs typeface="Open sans"/>
              </a:rPr>
              <a:t>He angular distribution</a:t>
            </a:r>
            <a:endParaRPr lang="en-GB" sz="1200" b="1" dirty="0">
              <a:latin typeface="Open sans"/>
              <a:cs typeface="Open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3600"/>
            <a:ext cx="1185017" cy="609600"/>
          </a:xfrm>
          <a:prstGeom prst="rect">
            <a:avLst/>
          </a:prstGeom>
        </p:spPr>
      </p:pic>
      <p:pic>
        <p:nvPicPr>
          <p:cNvPr id="30" name="Picture 10" descr="He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286000"/>
            <a:ext cx="6207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7321550" y="1549400"/>
            <a:ext cx="501650" cy="482600"/>
          </a:xfrm>
          <a:prstGeom prst="ellipse">
            <a:avLst/>
          </a:prstGeom>
          <a:solidFill>
            <a:schemeClr val="tx2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200"/>
            <a:ext cx="4655416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2600" cy="1358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6058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 neutron-skin and the Pygmy Dipole Resonance 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343400" y="5791200"/>
            <a:ext cx="3406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Bacca</a:t>
            </a:r>
            <a:r>
              <a:rPr lang="en-US" sz="1200" dirty="0" smtClean="0"/>
              <a:t> et al. Phys. Rev. C 90, 064619 (2014)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Oscillation of neutron-skin against the core.</a:t>
            </a:r>
          </a:p>
          <a:p>
            <a:pPr algn="ctr"/>
            <a:r>
              <a:rPr lang="en-GB" dirty="0" err="1" smtClean="0"/>
              <a:t>Ab</a:t>
            </a:r>
            <a:r>
              <a:rPr lang="en-GB" dirty="0" smtClean="0"/>
              <a:t>-initio calculation well describe the experimental cross-section.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50000" t="12500" r="6886" b="3125"/>
          <a:stretch>
            <a:fillRect/>
          </a:stretch>
        </p:blipFill>
        <p:spPr>
          <a:xfrm rot="16200000">
            <a:off x="6826100" y="1098700"/>
            <a:ext cx="802400" cy="180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3593" t="12500" r="53293" b="3125"/>
          <a:stretch>
            <a:fillRect/>
          </a:stretch>
        </p:blipFill>
        <p:spPr>
          <a:xfrm rot="16200000">
            <a:off x="4463900" y="1058300"/>
            <a:ext cx="802400" cy="18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1143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GDR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1230868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PDR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title" idx="4294967295"/>
          </p:nvPr>
        </p:nvSpPr>
        <p:spPr>
          <a:xfrm>
            <a:off x="317500" y="85725"/>
            <a:ext cx="8521700" cy="60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Effects of coupling with the soft dipole resonance in </a:t>
            </a:r>
            <a:r>
              <a:rPr lang="en-US" sz="2400" b="1" baseline="30000" dirty="0" smtClean="0">
                <a:latin typeface="Open Sans"/>
                <a:ea typeface="Open Sans"/>
                <a:cs typeface="Open Sans"/>
                <a:sym typeface="Open Sans"/>
              </a:rPr>
              <a:t>11</a:t>
            </a:r>
            <a:r>
              <a:rPr lang="en-US" sz="2400" b="1" dirty="0" smtClean="0">
                <a:latin typeface="Open Sans"/>
                <a:ea typeface="Open Sans"/>
                <a:cs typeface="Open Sans"/>
                <a:sym typeface="Open Sans"/>
              </a:rPr>
              <a:t>Li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sz="2400" dirty="0"/>
          </a:p>
        </p:txBody>
      </p:sp>
      <p:sp>
        <p:nvSpPr>
          <p:cNvPr id="271" name="Shape 271"/>
          <p:cNvSpPr txBox="1"/>
          <p:nvPr/>
        </p:nvSpPr>
        <p:spPr>
          <a:xfrm>
            <a:off x="1981200" y="914400"/>
            <a:ext cx="5181600" cy="1290033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Predictions for </a:t>
            </a:r>
            <a:r>
              <a:rPr lang="en-GB" b="1" baseline="30000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r>
              <a:rPr lang="en-GB" b="1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Li</a:t>
            </a:r>
            <a:r>
              <a:rPr lang="en-GB" b="1" dirty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GB" b="1" baseline="30000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64</a:t>
            </a:r>
            <a:r>
              <a:rPr lang="en-GB" b="1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Zn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 dirty="0" smtClean="0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Comparison of 4-body and 3-body CDCC</a:t>
            </a:r>
            <a:endParaRPr lang="en-GB" b="1" dirty="0" smtClean="0">
              <a:solidFill>
                <a:srgbClr val="006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1" y="3119670"/>
            <a:ext cx="7138375" cy="3204930"/>
            <a:chOff x="685801" y="2219367"/>
            <a:chExt cx="7138375" cy="3204930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3">
              <a:alphaModFix/>
            </a:blip>
            <a:srcRect t="4102" b="4111"/>
            <a:stretch/>
          </p:blipFill>
          <p:spPr>
            <a:xfrm>
              <a:off x="685801" y="2228166"/>
              <a:ext cx="3374185" cy="3196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Shape 276"/>
            <p:cNvPicPr preferRelativeResize="0"/>
            <p:nvPr/>
          </p:nvPicPr>
          <p:blipFill rotWithShape="1">
            <a:blip r:embed="rId4">
              <a:alphaModFix/>
            </a:blip>
            <a:srcRect t="3427" b="3436"/>
            <a:stretch/>
          </p:blipFill>
          <p:spPr>
            <a:xfrm>
              <a:off x="4498962" y="2219367"/>
              <a:ext cx="3325214" cy="3196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447800" y="2819400"/>
            <a:ext cx="192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Elastic scattering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2819400"/>
            <a:ext cx="22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Break-up probability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EURISOL- DF 2018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152400"/>
            <a:ext cx="3048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  <a:sym typeface="Symbol" pitchFamily="18" charset="2"/>
              </a:rPr>
              <a:t> Sub-barrier fusion</a:t>
            </a:r>
            <a:r>
              <a:rPr lang="en-US" sz="1800" b="1" dirty="0" smtClean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76200" y="457200"/>
            <a:ext cx="9296400" cy="3190875"/>
            <a:chOff x="-76200" y="533400"/>
            <a:chExt cx="9296400" cy="31908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48800"/>
            <a:stretch>
              <a:fillRect/>
            </a:stretch>
          </p:blipFill>
          <p:spPr bwMode="auto">
            <a:xfrm>
              <a:off x="-76200" y="762000"/>
              <a:ext cx="3513534" cy="292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49067"/>
            <a:stretch>
              <a:fillRect/>
            </a:stretch>
          </p:blipFill>
          <p:spPr bwMode="auto">
            <a:xfrm>
              <a:off x="5545395" y="685800"/>
              <a:ext cx="3674805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7"/>
            <p:cNvSpPr txBox="1"/>
            <p:nvPr/>
          </p:nvSpPr>
          <p:spPr>
            <a:xfrm>
              <a:off x="2743200" y="533400"/>
              <a:ext cx="3155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prstClr val="black"/>
                  </a:solidFill>
                  <a:latin typeface="+mj-lt"/>
                </a:rPr>
                <a:t>L.F.  Canto et al.: NPA 821,51, (2009)</a:t>
              </a:r>
              <a:endParaRPr lang="en-US" sz="1400" dirty="0" smtClean="0">
                <a:solidFill>
                  <a:schemeClr val="accent4"/>
                </a:solidFill>
                <a:latin typeface="Times New Roman" pitchFamily="18" charset="0"/>
                <a:sym typeface="Symbol"/>
              </a:endParaRPr>
            </a:p>
          </p:txBody>
        </p:sp>
        <p:sp>
          <p:nvSpPr>
            <p:cNvPr id="11" name="Right Arrow Callout 10"/>
            <p:cNvSpPr/>
            <p:nvPr/>
          </p:nvSpPr>
          <p:spPr>
            <a:xfrm>
              <a:off x="4114800" y="914400"/>
              <a:ext cx="2895600" cy="9906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FFFF"/>
            </a:solid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Situation unclear below the barrier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Left Arrow Callout 11"/>
            <p:cNvSpPr/>
            <p:nvPr/>
          </p:nvSpPr>
          <p:spPr>
            <a:xfrm>
              <a:off x="2971800" y="2133600"/>
              <a:ext cx="2590800" cy="9906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7722"/>
              </a:avLst>
            </a:prstGeom>
            <a:solidFill>
              <a:srgbClr val="FFFFFF"/>
            </a:solid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Most of data show suppression above the barrier 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522" y="3627834"/>
            <a:ext cx="8663678" cy="307776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Besides the interest of investigating sub-barrier fusion of halo nuclei, the sub-barrier fusion dynamics of </a:t>
            </a:r>
            <a:r>
              <a:rPr lang="en-GB" dirty="0" err="1" smtClean="0"/>
              <a:t>n</a:t>
            </a:r>
            <a:r>
              <a:rPr lang="en-GB" dirty="0" smtClean="0"/>
              <a:t>-rich nuclei important for nuclear astrophysics studies.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Fusion reactions between </a:t>
            </a:r>
            <a:r>
              <a:rPr lang="en-GB" dirty="0" err="1" smtClean="0"/>
              <a:t>n</a:t>
            </a:r>
            <a:r>
              <a:rPr lang="en-GB" dirty="0" smtClean="0"/>
              <a:t>-rich nuclei occur in some explosive scenario (e.g. </a:t>
            </a:r>
            <a:r>
              <a:rPr lang="en-US" baseline="30000" dirty="0" smtClean="0"/>
              <a:t>24</a:t>
            </a:r>
            <a:r>
              <a:rPr lang="en-US" dirty="0" smtClean="0"/>
              <a:t>O+</a:t>
            </a:r>
            <a:r>
              <a:rPr lang="en-US" baseline="30000" dirty="0" smtClean="0"/>
              <a:t>24</a:t>
            </a:r>
            <a:r>
              <a:rPr lang="en-US" dirty="0" smtClean="0"/>
              <a:t>O  or </a:t>
            </a:r>
            <a:r>
              <a:rPr lang="en-US" baseline="30000" dirty="0" smtClean="0"/>
              <a:t>28</a:t>
            </a:r>
            <a:r>
              <a:rPr lang="en-US" dirty="0" smtClean="0"/>
              <a:t>Ne+</a:t>
            </a:r>
            <a:r>
              <a:rPr lang="en-US" baseline="30000" dirty="0" smtClean="0"/>
              <a:t>28</a:t>
            </a:r>
            <a:r>
              <a:rPr lang="en-US" dirty="0" smtClean="0"/>
              <a:t>Ne could provide a significant energy source to drive X-ray super-bursts)</a:t>
            </a:r>
            <a:r>
              <a:rPr lang="en-GB" dirty="0" smtClean="0"/>
              <a:t>. How important are the dynamic effects (like coupling  to transfer channels) on the fusion process?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Clustering effects do enhance sub-barrier fusion? Do these effects explain the unexpectedly high  electron screening potentials found? </a:t>
            </a:r>
            <a:r>
              <a:rPr lang="en-GB" sz="1400" dirty="0" smtClean="0"/>
              <a:t>C. </a:t>
            </a:r>
            <a:r>
              <a:rPr lang="en-GB" sz="1400" dirty="0" err="1" smtClean="0"/>
              <a:t>Spitaleri</a:t>
            </a:r>
            <a:r>
              <a:rPr lang="en-GB" sz="1400" dirty="0" smtClean="0"/>
              <a:t> et al. </a:t>
            </a:r>
            <a:r>
              <a:rPr lang="en-US" sz="1400" dirty="0" smtClean="0"/>
              <a:t>Physics Letters B 755 (2016) 275.</a:t>
            </a: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46524</TotalTime>
  <Words>963</Words>
  <Application>Microsoft Macintosh PowerPoint</Application>
  <PresentationFormat>On-screen Show (4:3)</PresentationFormat>
  <Paragraphs>106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Nuclear Halo</vt:lpstr>
      <vt:lpstr>Slide 4</vt:lpstr>
      <vt:lpstr>Slide 5</vt:lpstr>
      <vt:lpstr>Slide 6</vt:lpstr>
      <vt:lpstr>Slide 7</vt:lpstr>
      <vt:lpstr>Effects of coupling with the soft dipole resonance in 11Li </vt:lpstr>
      <vt:lpstr>Slide 9</vt:lpstr>
      <vt:lpstr>Slide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Alessia</dc:creator>
  <cp:keywords/>
  <dc:description/>
  <cp:lastModifiedBy>Alessia Di Pietro</cp:lastModifiedBy>
  <cp:revision>649</cp:revision>
  <dcterms:created xsi:type="dcterms:W3CDTF">2018-07-02T08:13:05Z</dcterms:created>
  <dcterms:modified xsi:type="dcterms:W3CDTF">2018-07-04T06:11:41Z</dcterms:modified>
  <cp:category/>
</cp:coreProperties>
</file>