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1" r:id="rId2"/>
    <p:sldId id="300" r:id="rId3"/>
    <p:sldId id="295" r:id="rId4"/>
    <p:sldId id="263" r:id="rId5"/>
    <p:sldId id="285" r:id="rId6"/>
    <p:sldId id="286" r:id="rId7"/>
    <p:sldId id="287" r:id="rId8"/>
    <p:sldId id="288" r:id="rId9"/>
    <p:sldId id="257" r:id="rId10"/>
    <p:sldId id="284" r:id="rId11"/>
    <p:sldId id="293" r:id="rId12"/>
    <p:sldId id="289" r:id="rId13"/>
    <p:sldId id="301" r:id="rId14"/>
    <p:sldId id="264" r:id="rId15"/>
    <p:sldId id="270" r:id="rId16"/>
    <p:sldId id="296" r:id="rId17"/>
    <p:sldId id="265" r:id="rId18"/>
    <p:sldId id="266" r:id="rId19"/>
    <p:sldId id="267" r:id="rId20"/>
    <p:sldId id="271" r:id="rId21"/>
    <p:sldId id="272" r:id="rId22"/>
    <p:sldId id="275" r:id="rId23"/>
    <p:sldId id="291" r:id="rId24"/>
    <p:sldId id="292" r:id="rId25"/>
    <p:sldId id="276" r:id="rId26"/>
    <p:sldId id="277" r:id="rId27"/>
    <p:sldId id="278" r:id="rId28"/>
    <p:sldId id="280" r:id="rId29"/>
    <p:sldId id="290" r:id="rId30"/>
    <p:sldId id="298" r:id="rId31"/>
    <p:sldId id="299" r:id="rId32"/>
    <p:sldId id="297" r:id="rId33"/>
    <p:sldId id="279" r:id="rId34"/>
    <p:sldId id="302" r:id="rId35"/>
    <p:sldId id="283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FF1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46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1B0E-DCFA-2846-86E0-2DF25771759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1169-17B9-8A4F-9818-1CB3DDC76A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91169-17B9-8A4F-9818-1CB3DDC76A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91169-17B9-8A4F-9818-1CB3DDC76A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91169-17B9-8A4F-9818-1CB3DDC76A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78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73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48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9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5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35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1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4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0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7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1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3B75-2DC9-4EE7-837C-47CAEE67A351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4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The</a:t>
            </a:r>
            <a:r>
              <a:rPr lang="en-GB" sz="3200" b="1" baseline="30000" dirty="0">
                <a:solidFill>
                  <a:srgbClr val="FFFF00"/>
                </a:solidFill>
              </a:rPr>
              <a:t> 140</a:t>
            </a:r>
            <a:r>
              <a:rPr lang="en-GB" sz="3200" b="1" dirty="0">
                <a:solidFill>
                  <a:srgbClr val="FFFF00"/>
                </a:solidFill>
              </a:rPr>
              <a:t>Ce(</a:t>
            </a:r>
            <a:r>
              <a:rPr lang="en-GB" sz="3200" b="1" dirty="0" err="1">
                <a:solidFill>
                  <a:srgbClr val="FFFF00"/>
                </a:solidFill>
              </a:rPr>
              <a:t>n,γ</a:t>
            </a:r>
            <a:r>
              <a:rPr lang="en-GB" sz="3200" b="1" dirty="0">
                <a:solidFill>
                  <a:srgbClr val="FFFF00"/>
                </a:solidFill>
              </a:rPr>
              <a:t>)</a:t>
            </a:r>
            <a:r>
              <a:rPr lang="en-GB" sz="3200" b="1" baseline="30000" dirty="0">
                <a:solidFill>
                  <a:srgbClr val="FFFF00"/>
                </a:solidFill>
              </a:rPr>
              <a:t>141</a:t>
            </a:r>
            <a:r>
              <a:rPr lang="en-GB" sz="3200" b="1" dirty="0">
                <a:solidFill>
                  <a:srgbClr val="FFFF00"/>
                </a:solidFill>
              </a:rPr>
              <a:t>Ce reaction at n_TOF-EAR1: </a:t>
            </a:r>
            <a:r>
              <a:rPr lang="it-IT" sz="3200" dirty="0">
                <a:solidFill>
                  <a:srgbClr val="FFFF00"/>
                </a:solidFill>
              </a:rPr>
              <a:t/>
            </a:r>
            <a:br>
              <a:rPr lang="it-IT" sz="3200" dirty="0">
                <a:solidFill>
                  <a:srgbClr val="FFFF00"/>
                </a:solidFill>
              </a:rPr>
            </a:br>
            <a:r>
              <a:rPr lang="en-GB" sz="3200" b="1" dirty="0">
                <a:solidFill>
                  <a:srgbClr val="FFFF00"/>
                </a:solidFill>
              </a:rPr>
              <a:t>a litmus test for theoretical stellar models. </a:t>
            </a:r>
            <a:r>
              <a:rPr lang="it-IT" sz="3200" dirty="0">
                <a:solidFill>
                  <a:srgbClr val="FFFF00"/>
                </a:solidFill>
              </a:rPr>
              <a:t/>
            </a:r>
            <a:br>
              <a:rPr lang="it-IT" sz="3200" dirty="0">
                <a:solidFill>
                  <a:srgbClr val="FFFF00"/>
                </a:solidFill>
              </a:rPr>
            </a:b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2217053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FFFF00"/>
                </a:solidFill>
              </a:rPr>
              <a:t>Evolutionary stellar models need nuclear input data as much accurate as possible. This holds in particular for nucleosynthesis calculations involving the production of nuclei heavier than iron. The case of </a:t>
            </a:r>
            <a:r>
              <a:rPr lang="en-US" sz="2200" baseline="30000" dirty="0" smtClean="0">
                <a:solidFill>
                  <a:srgbClr val="FFFF00"/>
                </a:solidFill>
              </a:rPr>
              <a:t>140</a:t>
            </a:r>
            <a:r>
              <a:rPr lang="en-US" sz="2200" dirty="0" smtClean="0">
                <a:solidFill>
                  <a:srgbClr val="FFFF00"/>
                </a:solidFill>
              </a:rPr>
              <a:t>Ce (88% of solar cerium) is particularly interesting, because of its intrinsic closed shell nuclear structure. Cerium is mostly synthesized by the slow neutron capture process (the s-process). It has been carefully characterized in laboratory and observed in almost all stellar evolutionary phases. Currently, </a:t>
            </a:r>
            <a:r>
              <a:rPr lang="en-US" sz="2200" dirty="0">
                <a:solidFill>
                  <a:srgbClr val="FFFF00"/>
                </a:solidFill>
              </a:rPr>
              <a:t>stellar models and </a:t>
            </a:r>
            <a:r>
              <a:rPr lang="en-US" sz="2200" dirty="0" smtClean="0">
                <a:solidFill>
                  <a:srgbClr val="FFFF00"/>
                </a:solidFill>
              </a:rPr>
              <a:t>observations of </a:t>
            </a:r>
            <a:r>
              <a:rPr lang="en-US" sz="2200" dirty="0">
                <a:solidFill>
                  <a:srgbClr val="FFFF00"/>
                </a:solidFill>
              </a:rPr>
              <a:t>s-process </a:t>
            </a:r>
            <a:r>
              <a:rPr lang="en-US" sz="2200" dirty="0" smtClean="0">
                <a:solidFill>
                  <a:srgbClr val="FFFF00"/>
                </a:solidFill>
              </a:rPr>
              <a:t>enriched stars belonging to galactic </a:t>
            </a:r>
            <a:r>
              <a:rPr lang="en-US" sz="2200" dirty="0">
                <a:solidFill>
                  <a:srgbClr val="FFFF00"/>
                </a:solidFill>
              </a:rPr>
              <a:t>globular </a:t>
            </a:r>
            <a:r>
              <a:rPr lang="en-US" sz="2200" dirty="0" smtClean="0">
                <a:solidFill>
                  <a:srgbClr val="FFFF00"/>
                </a:solidFill>
              </a:rPr>
              <a:t>clusters well agree for elements belonging to the 2</a:t>
            </a:r>
            <a:r>
              <a:rPr lang="en-US" sz="2200" baseline="30000" dirty="0" smtClean="0">
                <a:solidFill>
                  <a:srgbClr val="FFFF00"/>
                </a:solidFill>
              </a:rPr>
              <a:t>nd</a:t>
            </a:r>
            <a:r>
              <a:rPr lang="en-US" sz="2200" dirty="0" smtClean="0">
                <a:solidFill>
                  <a:srgbClr val="FFFF00"/>
                </a:solidFill>
              </a:rPr>
              <a:t> s-process peak, apart from cerium. The re-evaluation of its neutron cross section is needed to verify the robustness of theoretical predictions, possibly solving the afore-mentioned discrepancy.</a:t>
            </a:r>
            <a:endParaRPr lang="it-IT" sz="22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90139" y="1484784"/>
            <a:ext cx="376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(Preliminary) ABSTRACT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it-IT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Cerium</a:t>
            </a:r>
            <a:endParaRPr lang="it-IT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b="3134"/>
          <a:stretch/>
        </p:blipFill>
        <p:spPr bwMode="auto">
          <a:xfrm>
            <a:off x="3720151" y="1881906"/>
            <a:ext cx="3245100" cy="29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701271" y="1641638"/>
            <a:ext cx="6768752" cy="2903028"/>
            <a:chOff x="323528" y="1480429"/>
            <a:chExt cx="7560840" cy="3532747"/>
          </a:xfrm>
        </p:grpSpPr>
        <p:grpSp>
          <p:nvGrpSpPr>
            <p:cNvPr id="25" name="Gruppo 24"/>
            <p:cNvGrpSpPr/>
            <p:nvPr/>
          </p:nvGrpSpPr>
          <p:grpSpPr>
            <a:xfrm>
              <a:off x="3203848" y="2204864"/>
              <a:ext cx="4680520" cy="2808312"/>
              <a:chOff x="2267744" y="2564904"/>
              <a:chExt cx="4680520" cy="2808312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2759577" y="3950478"/>
                <a:ext cx="876319" cy="91868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" name="Connettore 2 5"/>
              <p:cNvCxnSpPr/>
              <p:nvPr/>
            </p:nvCxnSpPr>
            <p:spPr>
              <a:xfrm>
                <a:off x="2267744" y="5373216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2 7"/>
              <p:cNvCxnSpPr/>
              <p:nvPr/>
            </p:nvCxnSpPr>
            <p:spPr>
              <a:xfrm>
                <a:off x="3284240" y="5373216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2 8"/>
              <p:cNvCxnSpPr/>
              <p:nvPr/>
            </p:nvCxnSpPr>
            <p:spPr>
              <a:xfrm>
                <a:off x="4139952" y="256490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/>
              <p:cNvCxnSpPr/>
              <p:nvPr/>
            </p:nvCxnSpPr>
            <p:spPr>
              <a:xfrm>
                <a:off x="3154962" y="256490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/>
              <p:cNvCxnSpPr/>
              <p:nvPr/>
            </p:nvCxnSpPr>
            <p:spPr>
              <a:xfrm>
                <a:off x="3203848" y="3501008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/>
              <p:cNvCxnSpPr/>
              <p:nvPr/>
            </p:nvCxnSpPr>
            <p:spPr>
              <a:xfrm>
                <a:off x="3284240" y="442726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/>
              <p:cNvCxnSpPr/>
              <p:nvPr/>
            </p:nvCxnSpPr>
            <p:spPr>
              <a:xfrm>
                <a:off x="6084168" y="2582483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/>
              <p:cNvCxnSpPr/>
              <p:nvPr/>
            </p:nvCxnSpPr>
            <p:spPr>
              <a:xfrm>
                <a:off x="5148064" y="257680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 flipH="1" flipV="1">
                <a:off x="3284240" y="4509120"/>
                <a:ext cx="838673" cy="80047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/>
              <p:cNvCxnSpPr/>
              <p:nvPr/>
            </p:nvCxnSpPr>
            <p:spPr>
              <a:xfrm flipH="1" flipV="1">
                <a:off x="3167674" y="2636912"/>
                <a:ext cx="838673" cy="80047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2 18"/>
              <p:cNvCxnSpPr/>
              <p:nvPr/>
            </p:nvCxnSpPr>
            <p:spPr>
              <a:xfrm flipH="1" flipV="1">
                <a:off x="3242455" y="3550242"/>
                <a:ext cx="838673" cy="80047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ttore 2 21"/>
            <p:cNvCxnSpPr/>
            <p:nvPr/>
          </p:nvCxnSpPr>
          <p:spPr>
            <a:xfrm>
              <a:off x="323528" y="1844824"/>
              <a:ext cx="79208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H="1" flipV="1">
              <a:off x="323529" y="2236338"/>
              <a:ext cx="648071" cy="54459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1284510" y="1480429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srgbClr val="FF0000"/>
                  </a:solidFill>
                </a:rPr>
                <a:t>(n,</a:t>
              </a:r>
              <a:r>
                <a:rPr lang="el-GR" sz="3200" dirty="0" smtClean="0">
                  <a:solidFill>
                    <a:srgbClr val="FF0000"/>
                  </a:solidFill>
                </a:rPr>
                <a:t>γ</a:t>
              </a:r>
              <a:r>
                <a:rPr lang="it-IT" sz="3200" dirty="0" smtClean="0">
                  <a:solidFill>
                    <a:srgbClr val="FF0000"/>
                  </a:solidFill>
                </a:rPr>
                <a:t>)</a:t>
              </a:r>
              <a:endParaRPr lang="it-IT" sz="3200" dirty="0">
                <a:solidFill>
                  <a:srgbClr val="FF000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259632" y="2190433"/>
              <a:ext cx="15858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FFFF00"/>
                  </a:solidFill>
                </a:rPr>
                <a:t>β</a:t>
              </a:r>
              <a:r>
                <a:rPr lang="it-IT" sz="3200" baseline="30000" dirty="0" smtClean="0">
                  <a:solidFill>
                    <a:srgbClr val="FFFF00"/>
                  </a:solidFill>
                </a:rPr>
                <a:t>-</a:t>
              </a:r>
              <a:r>
                <a:rPr lang="it-IT" sz="3200" dirty="0" smtClean="0">
                  <a:solidFill>
                    <a:srgbClr val="FFFF00"/>
                  </a:solidFill>
                </a:rPr>
                <a:t> </a:t>
              </a:r>
              <a:r>
                <a:rPr lang="it-IT" sz="3200" dirty="0" err="1" smtClean="0">
                  <a:solidFill>
                    <a:srgbClr val="FFFF00"/>
                  </a:solidFill>
                </a:rPr>
                <a:t>decay</a:t>
              </a:r>
              <a:endParaRPr lang="it-IT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87034" y="971436"/>
            <a:ext cx="850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aseline="30000" dirty="0" smtClean="0">
                <a:solidFill>
                  <a:schemeClr val="bg1"/>
                </a:solidFill>
              </a:rPr>
              <a:t>140</a:t>
            </a:r>
            <a:r>
              <a:rPr lang="it-IT" sz="3200" dirty="0" smtClean="0">
                <a:solidFill>
                  <a:schemeClr val="bg1"/>
                </a:solidFill>
              </a:rPr>
              <a:t>Ce </a:t>
            </a:r>
            <a:r>
              <a:rPr lang="it-IT" sz="3200" dirty="0" err="1" smtClean="0">
                <a:solidFill>
                  <a:schemeClr val="bg1"/>
                </a:solidFill>
              </a:rPr>
              <a:t>is</a:t>
            </a:r>
            <a:r>
              <a:rPr lang="it-IT" sz="3200" dirty="0" smtClean="0">
                <a:solidFill>
                  <a:schemeClr val="bg1"/>
                </a:solidFill>
              </a:rPr>
              <a:t> the </a:t>
            </a:r>
            <a:r>
              <a:rPr lang="it-IT" sz="3200" dirty="0" err="1" smtClean="0">
                <a:solidFill>
                  <a:schemeClr val="bg1"/>
                </a:solidFill>
              </a:rPr>
              <a:t>most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abundant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cerium</a:t>
            </a:r>
            <a:r>
              <a:rPr lang="it-IT" sz="3200" dirty="0" smtClean="0">
                <a:solidFill>
                  <a:schemeClr val="bg1"/>
                </a:solidFill>
              </a:rPr>
              <a:t> isotope (88%)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it-IT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Cerium</a:t>
            </a:r>
            <a:endParaRPr lang="it-IT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b="3134"/>
          <a:stretch/>
        </p:blipFill>
        <p:spPr bwMode="auto">
          <a:xfrm>
            <a:off x="3720151" y="1881906"/>
            <a:ext cx="3245100" cy="29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720151" y="3375534"/>
            <a:ext cx="784514" cy="754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3279843" y="4544666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189849" y="4544666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955915" y="2236941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074114" y="2236941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117879" y="3006183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189849" y="3767332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6696451" y="2251387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858415" y="2246720"/>
            <a:ext cx="7735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4189849" y="3834597"/>
            <a:ext cx="750812" cy="65778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4085495" y="2296113"/>
            <a:ext cx="750812" cy="65778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4152441" y="3046641"/>
            <a:ext cx="750812" cy="65778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701271" y="1941079"/>
            <a:ext cx="7091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701272" y="2262805"/>
            <a:ext cx="580178" cy="4475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561579" y="1641638"/>
            <a:ext cx="838368" cy="480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(n,</a:t>
            </a:r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it-IT" sz="3200" dirty="0" smtClean="0">
                <a:solidFill>
                  <a:srgbClr val="FF0000"/>
                </a:solidFill>
              </a:rPr>
              <a:t>)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539307" y="2225082"/>
            <a:ext cx="1419743" cy="480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FFFF00"/>
                </a:solidFill>
              </a:rPr>
              <a:t>β</a:t>
            </a:r>
            <a:r>
              <a:rPr lang="it-IT" sz="3200" baseline="30000" dirty="0" smtClean="0">
                <a:solidFill>
                  <a:srgbClr val="FFFF00"/>
                </a:solidFill>
              </a:rPr>
              <a:t>-</a:t>
            </a:r>
            <a:r>
              <a:rPr lang="it-IT" sz="3200" dirty="0" smtClean="0">
                <a:solidFill>
                  <a:srgbClr val="FFFF00"/>
                </a:solidFill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</a:rPr>
              <a:t>decay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7034" y="971436"/>
            <a:ext cx="850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aseline="30000" dirty="0" smtClean="0">
                <a:solidFill>
                  <a:schemeClr val="bg1"/>
                </a:solidFill>
              </a:rPr>
              <a:t>140</a:t>
            </a:r>
            <a:r>
              <a:rPr lang="it-IT" sz="3200" dirty="0" smtClean="0">
                <a:solidFill>
                  <a:schemeClr val="bg1"/>
                </a:solidFill>
              </a:rPr>
              <a:t>Ce </a:t>
            </a:r>
            <a:r>
              <a:rPr lang="it-IT" sz="3200" dirty="0" err="1" smtClean="0">
                <a:solidFill>
                  <a:schemeClr val="bg1"/>
                </a:solidFill>
              </a:rPr>
              <a:t>is</a:t>
            </a:r>
            <a:r>
              <a:rPr lang="it-IT" sz="3200" dirty="0" smtClean="0">
                <a:solidFill>
                  <a:schemeClr val="bg1"/>
                </a:solidFill>
              </a:rPr>
              <a:t> the </a:t>
            </a:r>
            <a:r>
              <a:rPr lang="it-IT" sz="3200" dirty="0" err="1" smtClean="0">
                <a:solidFill>
                  <a:schemeClr val="bg1"/>
                </a:solidFill>
              </a:rPr>
              <a:t>most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abundant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cerium</a:t>
            </a:r>
            <a:r>
              <a:rPr lang="it-IT" sz="3200" dirty="0" smtClean="0">
                <a:solidFill>
                  <a:schemeClr val="bg1"/>
                </a:solidFill>
              </a:rPr>
              <a:t> isotope (88%)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720151" y="4114920"/>
            <a:ext cx="784514" cy="754925"/>
          </a:xfrm>
          <a:prstGeom prst="rect">
            <a:avLst/>
          </a:prstGeom>
          <a:noFill/>
          <a:ln w="57150">
            <a:solidFill>
              <a:srgbClr val="3DFF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8131" y="5093210"/>
            <a:ext cx="9115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3DFF18"/>
                </a:solidFill>
              </a:rPr>
              <a:t>Its</a:t>
            </a:r>
            <a:r>
              <a:rPr lang="it-IT" sz="2800" dirty="0" smtClean="0">
                <a:solidFill>
                  <a:srgbClr val="3DFF18"/>
                </a:solidFill>
              </a:rPr>
              <a:t> production </a:t>
            </a:r>
            <a:r>
              <a:rPr lang="it-IT" sz="2800" dirty="0" err="1" smtClean="0">
                <a:solidFill>
                  <a:srgbClr val="3DFF18"/>
                </a:solidFill>
              </a:rPr>
              <a:t>channel</a:t>
            </a:r>
            <a:r>
              <a:rPr lang="it-IT" sz="2800" dirty="0" smtClean="0">
                <a:solidFill>
                  <a:srgbClr val="3DFF18"/>
                </a:solidFill>
              </a:rPr>
              <a:t> </a:t>
            </a:r>
            <a:r>
              <a:rPr lang="it-IT" sz="2800" dirty="0" err="1" smtClean="0">
                <a:solidFill>
                  <a:srgbClr val="3DFF18"/>
                </a:solidFill>
              </a:rPr>
              <a:t>has</a:t>
            </a:r>
            <a:r>
              <a:rPr lang="it-IT" sz="2800" dirty="0" smtClean="0">
                <a:solidFill>
                  <a:srgbClr val="3DFF18"/>
                </a:solidFill>
              </a:rPr>
              <a:t> </a:t>
            </a:r>
            <a:r>
              <a:rPr lang="it-IT" sz="2800" dirty="0" err="1" smtClean="0">
                <a:solidFill>
                  <a:srgbClr val="3DFF18"/>
                </a:solidFill>
              </a:rPr>
              <a:t>already</a:t>
            </a:r>
            <a:r>
              <a:rPr lang="it-IT" sz="2800" dirty="0" smtClean="0">
                <a:solidFill>
                  <a:srgbClr val="3DFF18"/>
                </a:solidFill>
              </a:rPr>
              <a:t> </a:t>
            </a:r>
            <a:r>
              <a:rPr lang="it-IT" sz="2800" dirty="0" err="1" smtClean="0">
                <a:solidFill>
                  <a:srgbClr val="3DFF18"/>
                </a:solidFill>
              </a:rPr>
              <a:t>been</a:t>
            </a:r>
            <a:r>
              <a:rPr lang="it-IT" sz="2800" dirty="0" smtClean="0">
                <a:solidFill>
                  <a:srgbClr val="3DFF18"/>
                </a:solidFill>
              </a:rPr>
              <a:t> </a:t>
            </a:r>
            <a:r>
              <a:rPr lang="it-IT" sz="2800" dirty="0" err="1" smtClean="0">
                <a:solidFill>
                  <a:srgbClr val="3DFF18"/>
                </a:solidFill>
              </a:rPr>
              <a:t>explored</a:t>
            </a:r>
            <a:r>
              <a:rPr lang="it-IT" sz="2800" dirty="0" smtClean="0">
                <a:solidFill>
                  <a:srgbClr val="3DFF18"/>
                </a:solidFill>
              </a:rPr>
              <a:t> by the </a:t>
            </a:r>
            <a:r>
              <a:rPr lang="it-IT" sz="2800" dirty="0" err="1" smtClean="0">
                <a:solidFill>
                  <a:srgbClr val="3DFF18"/>
                </a:solidFill>
              </a:rPr>
              <a:t>n_TOF</a:t>
            </a:r>
            <a:r>
              <a:rPr lang="it-IT" sz="2800" dirty="0" smtClean="0">
                <a:solidFill>
                  <a:srgbClr val="3DFF18"/>
                </a:solidFill>
              </a:rPr>
              <a:t> </a:t>
            </a:r>
            <a:r>
              <a:rPr lang="it-IT" sz="2800" dirty="0" err="1" smtClean="0">
                <a:solidFill>
                  <a:srgbClr val="3DFF18"/>
                </a:solidFill>
              </a:rPr>
              <a:t>collaboration</a:t>
            </a:r>
            <a:r>
              <a:rPr lang="it-IT" sz="2800" dirty="0" smtClean="0">
                <a:solidFill>
                  <a:srgbClr val="3DFF18"/>
                </a:solidFill>
              </a:rPr>
              <a:t> (Terlizzi+ 2007)</a:t>
            </a:r>
            <a:endParaRPr lang="it-IT" sz="2800" dirty="0">
              <a:solidFill>
                <a:srgbClr val="3DFF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it-IT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Cerium</a:t>
            </a:r>
            <a:endParaRPr lang="it-IT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b="3134"/>
          <a:stretch/>
        </p:blipFill>
        <p:spPr bwMode="auto">
          <a:xfrm>
            <a:off x="3720151" y="1881906"/>
            <a:ext cx="3245100" cy="29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701271" y="1641638"/>
            <a:ext cx="6768752" cy="2903028"/>
            <a:chOff x="323528" y="1480429"/>
            <a:chExt cx="7560840" cy="3532747"/>
          </a:xfrm>
        </p:grpSpPr>
        <p:grpSp>
          <p:nvGrpSpPr>
            <p:cNvPr id="25" name="Gruppo 24"/>
            <p:cNvGrpSpPr/>
            <p:nvPr/>
          </p:nvGrpSpPr>
          <p:grpSpPr>
            <a:xfrm>
              <a:off x="3203848" y="2204864"/>
              <a:ext cx="4680520" cy="2808312"/>
              <a:chOff x="2267744" y="2564904"/>
              <a:chExt cx="4680520" cy="2808312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2759577" y="3950478"/>
                <a:ext cx="876319" cy="91868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" name="Connettore 2 5"/>
              <p:cNvCxnSpPr/>
              <p:nvPr/>
            </p:nvCxnSpPr>
            <p:spPr>
              <a:xfrm>
                <a:off x="2267744" y="5373216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2 7"/>
              <p:cNvCxnSpPr/>
              <p:nvPr/>
            </p:nvCxnSpPr>
            <p:spPr>
              <a:xfrm>
                <a:off x="3284240" y="5373216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2 8"/>
              <p:cNvCxnSpPr/>
              <p:nvPr/>
            </p:nvCxnSpPr>
            <p:spPr>
              <a:xfrm>
                <a:off x="4139952" y="256490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/>
              <p:cNvCxnSpPr/>
              <p:nvPr/>
            </p:nvCxnSpPr>
            <p:spPr>
              <a:xfrm>
                <a:off x="3154962" y="256490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/>
              <p:cNvCxnSpPr/>
              <p:nvPr/>
            </p:nvCxnSpPr>
            <p:spPr>
              <a:xfrm>
                <a:off x="3203848" y="3501008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/>
              <p:cNvCxnSpPr/>
              <p:nvPr/>
            </p:nvCxnSpPr>
            <p:spPr>
              <a:xfrm>
                <a:off x="3284240" y="442726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/>
              <p:cNvCxnSpPr/>
              <p:nvPr/>
            </p:nvCxnSpPr>
            <p:spPr>
              <a:xfrm>
                <a:off x="6084168" y="2582483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/>
              <p:cNvCxnSpPr/>
              <p:nvPr/>
            </p:nvCxnSpPr>
            <p:spPr>
              <a:xfrm>
                <a:off x="5148064" y="2576804"/>
                <a:ext cx="8640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 flipH="1" flipV="1">
                <a:off x="3284240" y="4509120"/>
                <a:ext cx="838673" cy="80047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/>
              <p:cNvCxnSpPr/>
              <p:nvPr/>
            </p:nvCxnSpPr>
            <p:spPr>
              <a:xfrm flipH="1" flipV="1">
                <a:off x="3167674" y="2636912"/>
                <a:ext cx="838673" cy="80047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2 18"/>
              <p:cNvCxnSpPr/>
              <p:nvPr/>
            </p:nvCxnSpPr>
            <p:spPr>
              <a:xfrm flipH="1" flipV="1">
                <a:off x="3242455" y="3550242"/>
                <a:ext cx="838673" cy="80047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ttore 2 21"/>
            <p:cNvCxnSpPr/>
            <p:nvPr/>
          </p:nvCxnSpPr>
          <p:spPr>
            <a:xfrm>
              <a:off x="323528" y="1844824"/>
              <a:ext cx="79208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H="1" flipV="1">
              <a:off x="323529" y="2236338"/>
              <a:ext cx="648071" cy="54459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1284510" y="1480429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srgbClr val="FF0000"/>
                  </a:solidFill>
                </a:rPr>
                <a:t>(n,</a:t>
              </a:r>
              <a:r>
                <a:rPr lang="el-GR" sz="3200" dirty="0" smtClean="0">
                  <a:solidFill>
                    <a:srgbClr val="FF0000"/>
                  </a:solidFill>
                </a:rPr>
                <a:t>γ</a:t>
              </a:r>
              <a:r>
                <a:rPr lang="it-IT" sz="3200" dirty="0" smtClean="0">
                  <a:solidFill>
                    <a:srgbClr val="FF0000"/>
                  </a:solidFill>
                </a:rPr>
                <a:t>)</a:t>
              </a:r>
              <a:endParaRPr lang="it-IT" sz="3200" dirty="0">
                <a:solidFill>
                  <a:srgbClr val="FF000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259632" y="2190433"/>
              <a:ext cx="15858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FFFF00"/>
                  </a:solidFill>
                </a:rPr>
                <a:t>β</a:t>
              </a:r>
              <a:r>
                <a:rPr lang="it-IT" sz="3200" baseline="30000" dirty="0" smtClean="0">
                  <a:solidFill>
                    <a:srgbClr val="FFFF00"/>
                  </a:solidFill>
                </a:rPr>
                <a:t>-</a:t>
              </a:r>
              <a:r>
                <a:rPr lang="it-IT" sz="3200" dirty="0" smtClean="0">
                  <a:solidFill>
                    <a:srgbClr val="FFFF00"/>
                  </a:solidFill>
                </a:rPr>
                <a:t> </a:t>
              </a:r>
              <a:r>
                <a:rPr lang="it-IT" sz="3200" dirty="0" err="1" smtClean="0">
                  <a:solidFill>
                    <a:srgbClr val="FFFF00"/>
                  </a:solidFill>
                </a:rPr>
                <a:t>decay</a:t>
              </a:r>
              <a:endParaRPr lang="it-IT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87034" y="971436"/>
            <a:ext cx="850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aseline="30000" dirty="0" smtClean="0">
                <a:solidFill>
                  <a:schemeClr val="bg1"/>
                </a:solidFill>
              </a:rPr>
              <a:t>140</a:t>
            </a:r>
            <a:r>
              <a:rPr lang="it-IT" sz="3200" dirty="0" smtClean="0">
                <a:solidFill>
                  <a:schemeClr val="bg1"/>
                </a:solidFill>
              </a:rPr>
              <a:t>Ce </a:t>
            </a:r>
            <a:r>
              <a:rPr lang="it-IT" sz="3200" dirty="0" err="1" smtClean="0">
                <a:solidFill>
                  <a:schemeClr val="bg1"/>
                </a:solidFill>
              </a:rPr>
              <a:t>is</a:t>
            </a:r>
            <a:r>
              <a:rPr lang="it-IT" sz="3200" dirty="0" smtClean="0">
                <a:solidFill>
                  <a:schemeClr val="bg1"/>
                </a:solidFill>
              </a:rPr>
              <a:t> the </a:t>
            </a:r>
            <a:r>
              <a:rPr lang="it-IT" sz="3200" dirty="0" err="1" smtClean="0">
                <a:solidFill>
                  <a:schemeClr val="bg1"/>
                </a:solidFill>
              </a:rPr>
              <a:t>most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abundant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cerium</a:t>
            </a:r>
            <a:r>
              <a:rPr lang="it-IT" sz="3200" dirty="0" smtClean="0">
                <a:solidFill>
                  <a:schemeClr val="bg1"/>
                </a:solidFill>
              </a:rPr>
              <a:t> isotope (88%)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89619" y="5157192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Cerium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has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been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observed</a:t>
            </a:r>
            <a:r>
              <a:rPr lang="it-IT" dirty="0" smtClean="0">
                <a:solidFill>
                  <a:srgbClr val="FFFF00"/>
                </a:solidFill>
              </a:rPr>
              <a:t> in </a:t>
            </a:r>
            <a:r>
              <a:rPr lang="it-IT" dirty="0" err="1" smtClean="0">
                <a:solidFill>
                  <a:srgbClr val="FFFF00"/>
                </a:solidFill>
              </a:rPr>
              <a:t>all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evolutionary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phases</a:t>
            </a:r>
            <a:r>
              <a:rPr lang="it-IT" dirty="0" smtClean="0">
                <a:solidFill>
                  <a:srgbClr val="FFFF00"/>
                </a:solidFill>
              </a:rPr>
              <a:t> (MS,RGB, AGB) </a:t>
            </a:r>
            <a:r>
              <a:rPr lang="it-IT" dirty="0" err="1" smtClean="0">
                <a:solidFill>
                  <a:srgbClr val="FFFF00"/>
                </a:solidFill>
              </a:rPr>
              <a:t>at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various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metallicities</a:t>
            </a:r>
            <a:r>
              <a:rPr lang="it-IT" dirty="0" smtClean="0">
                <a:solidFill>
                  <a:srgbClr val="FFFF00"/>
                </a:solidFill>
              </a:rPr>
              <a:t>. </a:t>
            </a:r>
            <a:r>
              <a:rPr lang="it-IT" dirty="0" err="1" smtClean="0">
                <a:solidFill>
                  <a:srgbClr val="FFFF00"/>
                </a:solidFill>
              </a:rPr>
              <a:t>Most</a:t>
            </a:r>
            <a:r>
              <a:rPr lang="it-IT" dirty="0" smtClean="0">
                <a:solidFill>
                  <a:srgbClr val="FFFF00"/>
                </a:solidFill>
              </a:rPr>
              <a:t> of </a:t>
            </a:r>
            <a:r>
              <a:rPr lang="it-IT" dirty="0" err="1" smtClean="0">
                <a:solidFill>
                  <a:srgbClr val="FFFF00"/>
                </a:solidFill>
              </a:rPr>
              <a:t>its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lines</a:t>
            </a:r>
            <a:r>
              <a:rPr lang="it-IT" dirty="0" smtClean="0">
                <a:solidFill>
                  <a:srgbClr val="FFFF00"/>
                </a:solidFill>
              </a:rPr>
              <a:t>, </a:t>
            </a:r>
            <a:r>
              <a:rPr lang="it-IT" dirty="0" err="1" smtClean="0">
                <a:solidFill>
                  <a:srgbClr val="FFFF00"/>
                </a:solidFill>
              </a:rPr>
              <a:t>however</a:t>
            </a:r>
            <a:r>
              <a:rPr lang="it-IT" dirty="0" smtClean="0">
                <a:solidFill>
                  <a:srgbClr val="FFFF00"/>
                </a:solidFill>
              </a:rPr>
              <a:t>, are </a:t>
            </a:r>
            <a:r>
              <a:rPr lang="it-IT" dirty="0" err="1" smtClean="0">
                <a:solidFill>
                  <a:srgbClr val="FFFF00"/>
                </a:solidFill>
              </a:rPr>
              <a:t>blended</a:t>
            </a:r>
            <a:r>
              <a:rPr lang="it-IT" dirty="0" smtClean="0">
                <a:solidFill>
                  <a:srgbClr val="FFFF00"/>
                </a:solidFill>
              </a:rPr>
              <a:t> (</a:t>
            </a:r>
            <a:r>
              <a:rPr lang="it-IT" dirty="0" err="1" smtClean="0">
                <a:solidFill>
                  <a:srgbClr val="FFFF00"/>
                </a:solidFill>
              </a:rPr>
              <a:t>less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problematic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at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low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metallicities</a:t>
            </a:r>
            <a:r>
              <a:rPr lang="it-IT" dirty="0">
                <a:solidFill>
                  <a:srgbClr val="FFFF00"/>
                </a:solidFill>
              </a:rPr>
              <a:t>)</a:t>
            </a:r>
            <a:r>
              <a:rPr lang="it-IT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it-IT" dirty="0" err="1" smtClean="0">
                <a:solidFill>
                  <a:srgbClr val="FFFF00"/>
                </a:solidFill>
              </a:rPr>
              <a:t>Its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oscillator </a:t>
            </a:r>
            <a:r>
              <a:rPr lang="en-US" b="1" u="sng" dirty="0" smtClean="0">
                <a:solidFill>
                  <a:srgbClr val="FFFF00"/>
                </a:solidFill>
              </a:rPr>
              <a:t>strengths</a:t>
            </a:r>
            <a:r>
              <a:rPr lang="en-US" dirty="0" smtClean="0">
                <a:solidFill>
                  <a:srgbClr val="FFFF00"/>
                </a:solidFill>
              </a:rPr>
              <a:t> have been determined precisely by Lawler+ 2009 (oscillator </a:t>
            </a:r>
            <a:r>
              <a:rPr lang="en-US" dirty="0" err="1" smtClean="0">
                <a:solidFill>
                  <a:srgbClr val="FFFF00"/>
                </a:solidFill>
              </a:rPr>
              <a:t>strenghts</a:t>
            </a:r>
            <a:r>
              <a:rPr lang="en-US" dirty="0" smtClean="0">
                <a:solidFill>
                  <a:srgbClr val="FFFF00"/>
                </a:solidFill>
              </a:rPr>
              <a:t> express the </a:t>
            </a:r>
            <a:r>
              <a:rPr lang="en-US" dirty="0">
                <a:solidFill>
                  <a:srgbClr val="FFFF00"/>
                </a:solidFill>
              </a:rPr>
              <a:t>probability of </a:t>
            </a:r>
            <a:r>
              <a:rPr lang="en-US" dirty="0" smtClean="0">
                <a:solidFill>
                  <a:srgbClr val="FFFF00"/>
                </a:solidFill>
              </a:rPr>
              <a:t>absorption or emission of electromagnetic radiation in </a:t>
            </a:r>
            <a:r>
              <a:rPr lang="en-US" dirty="0">
                <a:solidFill>
                  <a:srgbClr val="FFFF00"/>
                </a:solidFill>
              </a:rPr>
              <a:t>transitions </a:t>
            </a:r>
            <a:r>
              <a:rPr lang="en-US" dirty="0" smtClean="0">
                <a:solidFill>
                  <a:srgbClr val="FFFF00"/>
                </a:solidFill>
              </a:rPr>
              <a:t>between energy levels).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Stellar </a:t>
            </a:r>
            <a:r>
              <a:rPr lang="it-IT" dirty="0" err="1" smtClean="0">
                <a:solidFill>
                  <a:srgbClr val="FFFF00"/>
                </a:solidFill>
              </a:rPr>
              <a:t>nucleosynthesis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961286" cy="55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34801" y="6309320"/>
            <a:ext cx="4397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FUNS    M=4 M</a:t>
            </a:r>
            <a:r>
              <a:rPr lang="it-IT" sz="2400" baseline="-25000" dirty="0" smtClean="0">
                <a:solidFill>
                  <a:srgbClr val="FFFF00"/>
                </a:solidFill>
              </a:rPr>
              <a:t>SUN</a:t>
            </a:r>
            <a:r>
              <a:rPr lang="it-IT" sz="2400" dirty="0" smtClean="0">
                <a:solidFill>
                  <a:srgbClr val="FFFF00"/>
                </a:solidFill>
              </a:rPr>
              <a:t>      [Fe/H]=-1.67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07396" y="1556792"/>
            <a:ext cx="1953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Stellar </a:t>
            </a:r>
            <a:r>
              <a:rPr lang="it-IT" sz="2400" dirty="0" err="1" smtClean="0">
                <a:solidFill>
                  <a:srgbClr val="FFFF00"/>
                </a:solidFill>
              </a:rPr>
              <a:t>surface</a:t>
            </a:r>
            <a:endParaRPr lang="it-IT" sz="2400" dirty="0" smtClean="0">
              <a:solidFill>
                <a:srgbClr val="FFFF00"/>
              </a:solidFill>
            </a:endParaRPr>
          </a:p>
          <a:p>
            <a:r>
              <a:rPr lang="it-IT" sz="2400" dirty="0" err="1" smtClean="0">
                <a:solidFill>
                  <a:srgbClr val="FFFF00"/>
                </a:solidFill>
              </a:rPr>
              <a:t>abundances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28185" y="4077072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FF00"/>
                </a:solidFill>
              </a:rPr>
              <a:t>Surface</a:t>
            </a:r>
            <a:r>
              <a:rPr lang="it-IT" sz="2000" dirty="0" smtClean="0">
                <a:solidFill>
                  <a:srgbClr val="FFFF00"/>
                </a:solidFill>
              </a:rPr>
              <a:t> ratio with </a:t>
            </a:r>
            <a:r>
              <a:rPr lang="it-IT" sz="2000" dirty="0" err="1" smtClean="0">
                <a:solidFill>
                  <a:srgbClr val="FFFF00"/>
                </a:solidFill>
              </a:rPr>
              <a:t>respect</a:t>
            </a:r>
            <a:endParaRPr lang="it-IT" sz="2000" dirty="0" smtClean="0">
              <a:solidFill>
                <a:srgbClr val="FFFF00"/>
              </a:solidFill>
            </a:endParaRPr>
          </a:p>
          <a:p>
            <a:r>
              <a:rPr lang="it-IT" sz="2000" dirty="0" smtClean="0">
                <a:solidFill>
                  <a:srgbClr val="FFFF00"/>
                </a:solidFill>
              </a:rPr>
              <a:t>to standard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(</a:t>
            </a:r>
            <a:r>
              <a:rPr lang="it-IT" sz="2000" dirty="0" err="1" smtClean="0">
                <a:solidFill>
                  <a:srgbClr val="FFFF00"/>
                </a:solidFill>
              </a:rPr>
              <a:t>Bao&amp;Kappeler</a:t>
            </a:r>
            <a:r>
              <a:rPr lang="it-IT" sz="2000" dirty="0" smtClean="0">
                <a:solidFill>
                  <a:srgbClr val="FFFF00"/>
                </a:solidFill>
              </a:rPr>
              <a:t> 2000)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4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34518"/>
            <a:ext cx="6264696" cy="60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28022" y="44624"/>
            <a:ext cx="728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640383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KADONIS 1p0</a:t>
            </a:r>
            <a:endParaRPr lang="it-IT" dirty="0"/>
          </a:p>
        </p:txBody>
      </p:sp>
      <p:sp>
        <p:nvSpPr>
          <p:cNvPr id="2" name="Explosion 2 1"/>
          <p:cNvSpPr/>
          <p:nvPr/>
        </p:nvSpPr>
        <p:spPr>
          <a:xfrm>
            <a:off x="5508104" y="1124744"/>
            <a:ext cx="2016224" cy="1584176"/>
          </a:xfrm>
          <a:prstGeom prst="irregularSeal2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MACS</a:t>
            </a:r>
          </a:p>
        </p:txBody>
      </p:sp>
      <p:sp>
        <p:nvSpPr>
          <p:cNvPr id="3" name="Ovale 2"/>
          <p:cNvSpPr/>
          <p:nvPr/>
        </p:nvSpPr>
        <p:spPr>
          <a:xfrm>
            <a:off x="1403648" y="6381328"/>
            <a:ext cx="1656184" cy="476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8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34518"/>
            <a:ext cx="6264696" cy="60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28022" y="44624"/>
            <a:ext cx="728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5508104" y="1124744"/>
            <a:ext cx="2016224" cy="1584176"/>
          </a:xfrm>
          <a:prstGeom prst="irregularSeal2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MACS</a:t>
            </a:r>
          </a:p>
        </p:txBody>
      </p:sp>
      <p:sp>
        <p:nvSpPr>
          <p:cNvPr id="3" name="Oval 2"/>
          <p:cNvSpPr/>
          <p:nvPr/>
        </p:nvSpPr>
        <p:spPr>
          <a:xfrm>
            <a:off x="2843808" y="4005064"/>
            <a:ext cx="144016" cy="14401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4941168"/>
            <a:ext cx="144016" cy="14401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50851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8000"/>
                </a:solidFill>
              </a:rPr>
              <a:t>88</a:t>
            </a:r>
            <a:r>
              <a:rPr lang="en-US" dirty="0" smtClean="0">
                <a:solidFill>
                  <a:srgbClr val="008000"/>
                </a:solidFill>
              </a:rPr>
              <a:t>Sr(n,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baseline="30000" dirty="0" smtClean="0">
                <a:solidFill>
                  <a:srgbClr val="000000"/>
                </a:solidFill>
              </a:rPr>
              <a:t>206</a:t>
            </a:r>
            <a:r>
              <a:rPr lang="en-US" dirty="0" smtClean="0">
                <a:solidFill>
                  <a:srgbClr val="000000"/>
                </a:solidFill>
              </a:rPr>
              <a:t>Pb(n,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23928" y="342900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71800" y="256490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6"/>
          <p:cNvSpPr txBox="1"/>
          <p:nvPr/>
        </p:nvSpPr>
        <p:spPr>
          <a:xfrm rot="16200000">
            <a:off x="-1256002" y="3600173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Stellar cross section [</a:t>
            </a:r>
            <a:r>
              <a:rPr lang="en-US" dirty="0" err="1" smtClean="0"/>
              <a:t>mb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1403648" y="6381328"/>
            <a:ext cx="1656184" cy="476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640383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KADONIS 1p0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7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34518"/>
            <a:ext cx="6264696" cy="60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28022" y="44624"/>
            <a:ext cx="728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5508104" y="1124744"/>
            <a:ext cx="2016224" cy="1584176"/>
          </a:xfrm>
          <a:prstGeom prst="irregularSeal2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MACS</a:t>
            </a:r>
          </a:p>
        </p:txBody>
      </p:sp>
      <p:sp>
        <p:nvSpPr>
          <p:cNvPr id="3" name="Oval 2"/>
          <p:cNvSpPr/>
          <p:nvPr/>
        </p:nvSpPr>
        <p:spPr>
          <a:xfrm>
            <a:off x="2843808" y="4005064"/>
            <a:ext cx="144016" cy="14401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4941168"/>
            <a:ext cx="144016" cy="14401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50851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8000"/>
                </a:solidFill>
              </a:rPr>
              <a:t>88</a:t>
            </a:r>
            <a:r>
              <a:rPr lang="en-US" dirty="0" smtClean="0">
                <a:solidFill>
                  <a:srgbClr val="008000"/>
                </a:solidFill>
              </a:rPr>
              <a:t>Sr(n,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baseline="30000" dirty="0" smtClean="0">
                <a:solidFill>
                  <a:srgbClr val="000000"/>
                </a:solidFill>
              </a:rPr>
              <a:t>206</a:t>
            </a:r>
            <a:r>
              <a:rPr lang="en-US" dirty="0" smtClean="0">
                <a:solidFill>
                  <a:srgbClr val="000000"/>
                </a:solidFill>
              </a:rPr>
              <a:t>Pb(n,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23928" y="342900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71800" y="256490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hermata 2017-11-21 alle 14.1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392489" cy="3633384"/>
          </a:xfrm>
          <a:prstGeom prst="rect">
            <a:avLst/>
          </a:prstGeom>
        </p:spPr>
      </p:pic>
      <p:sp>
        <p:nvSpPr>
          <p:cNvPr id="14" name="TextBox 26"/>
          <p:cNvSpPr txBox="1"/>
          <p:nvPr/>
        </p:nvSpPr>
        <p:spPr>
          <a:xfrm rot="16200000">
            <a:off x="-1256002" y="3600173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Stellar cross section [</a:t>
            </a:r>
            <a:r>
              <a:rPr lang="en-US" dirty="0" err="1" smtClean="0"/>
              <a:t>mb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1403648" y="6381328"/>
            <a:ext cx="1656184" cy="476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640383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KADONIS 1p0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28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963568" cy="59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9512" y="44624"/>
            <a:ext cx="740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44208" y="1012086"/>
            <a:ext cx="27174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SSR (1973)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K. </a:t>
            </a:r>
            <a:r>
              <a:rPr lang="it-IT" sz="1200" dirty="0" err="1" smtClean="0">
                <a:solidFill>
                  <a:schemeClr val="bg1"/>
                </a:solidFill>
              </a:rPr>
              <a:t>Siddappa</a:t>
            </a:r>
            <a:r>
              <a:rPr lang="it-IT" sz="1200" dirty="0" smtClean="0">
                <a:solidFill>
                  <a:schemeClr val="bg1"/>
                </a:solidFill>
              </a:rPr>
              <a:t>+, Nuovo </a:t>
            </a:r>
            <a:r>
              <a:rPr lang="it-IT" sz="1200" dirty="0" err="1" smtClean="0">
                <a:solidFill>
                  <a:schemeClr val="bg1"/>
                </a:solidFill>
              </a:rPr>
              <a:t>Cim</a:t>
            </a:r>
            <a:r>
              <a:rPr lang="it-IT" sz="1200" dirty="0" smtClean="0">
                <a:solidFill>
                  <a:schemeClr val="bg1"/>
                </a:solidFill>
              </a:rPr>
              <a:t>. </a:t>
            </a:r>
            <a:r>
              <a:rPr lang="it-IT" sz="1200" b="1" dirty="0" smtClean="0">
                <a:solidFill>
                  <a:schemeClr val="bg1"/>
                </a:solidFill>
              </a:rPr>
              <a:t>18A</a:t>
            </a:r>
            <a:r>
              <a:rPr lang="it-IT" sz="1200" dirty="0" smtClean="0">
                <a:solidFill>
                  <a:schemeClr val="bg1"/>
                </a:solidFill>
              </a:rPr>
              <a:t>, 48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MAM (1979)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de-DE" sz="1200" dirty="0" smtClean="0">
                <a:solidFill>
                  <a:schemeClr val="bg1"/>
                </a:solidFill>
              </a:rPr>
              <a:t>A.de L. </a:t>
            </a:r>
            <a:r>
              <a:rPr lang="de-DE" sz="1200" dirty="0" err="1" smtClean="0">
                <a:solidFill>
                  <a:schemeClr val="bg1"/>
                </a:solidFill>
              </a:rPr>
              <a:t>Musgrove</a:t>
            </a:r>
            <a:r>
              <a:rPr lang="de-DE" sz="1200" dirty="0" smtClean="0">
                <a:solidFill>
                  <a:schemeClr val="bg1"/>
                </a:solidFill>
              </a:rPr>
              <a:t>+, Aust. J. Phys. </a:t>
            </a:r>
            <a:r>
              <a:rPr lang="de-DE" sz="1200" b="1" dirty="0" smtClean="0">
                <a:solidFill>
                  <a:schemeClr val="bg1"/>
                </a:solidFill>
              </a:rPr>
              <a:t>32</a:t>
            </a:r>
            <a:r>
              <a:rPr lang="de-DE" sz="1200" dirty="0" smtClean="0">
                <a:solidFill>
                  <a:schemeClr val="bg1"/>
                </a:solidFill>
              </a:rPr>
              <a:t>, 213</a:t>
            </a:r>
          </a:p>
          <a:p>
            <a:pPr marL="342900" indent="-342900">
              <a:buAutoNum type="alphaUcPeriod"/>
            </a:pP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XWY (1990)</a:t>
            </a:r>
          </a:p>
          <a:p>
            <a:r>
              <a:rPr lang="it-IT" sz="1200" dirty="0">
                <a:solidFill>
                  <a:schemeClr val="bg1"/>
                </a:solidFill>
              </a:rPr>
              <a:t>Y. </a:t>
            </a:r>
            <a:r>
              <a:rPr lang="it-IT" sz="1200" dirty="0" err="1">
                <a:solidFill>
                  <a:schemeClr val="bg1"/>
                </a:solidFill>
              </a:rPr>
              <a:t>Xia</a:t>
            </a:r>
            <a:r>
              <a:rPr lang="it-IT" sz="1200" dirty="0">
                <a:solidFill>
                  <a:schemeClr val="bg1"/>
                </a:solidFill>
              </a:rPr>
              <a:t>+, </a:t>
            </a:r>
            <a:r>
              <a:rPr lang="it-IT" sz="1200" dirty="0" err="1">
                <a:solidFill>
                  <a:schemeClr val="bg1"/>
                </a:solidFill>
              </a:rPr>
              <a:t>Chin</a:t>
            </a:r>
            <a:r>
              <a:rPr lang="it-IT" sz="1200" dirty="0">
                <a:solidFill>
                  <a:schemeClr val="bg1"/>
                </a:solidFill>
              </a:rPr>
              <a:t>. J. </a:t>
            </a:r>
            <a:r>
              <a:rPr lang="it-IT" sz="1200" dirty="0" err="1">
                <a:solidFill>
                  <a:schemeClr val="bg1"/>
                </a:solidFill>
              </a:rPr>
              <a:t>Nucl</a:t>
            </a:r>
            <a:r>
              <a:rPr lang="it-IT" sz="1200" dirty="0">
                <a:solidFill>
                  <a:schemeClr val="bg1"/>
                </a:solidFill>
              </a:rPr>
              <a:t>. </a:t>
            </a:r>
            <a:r>
              <a:rPr lang="it-IT" sz="1200" dirty="0" err="1">
                <a:solidFill>
                  <a:schemeClr val="bg1"/>
                </a:solidFill>
              </a:rPr>
              <a:t>Phys</a:t>
            </a:r>
            <a:r>
              <a:rPr lang="it-IT" sz="1200" dirty="0">
                <a:solidFill>
                  <a:schemeClr val="bg1"/>
                </a:solidFill>
              </a:rPr>
              <a:t>. 12, 261</a:t>
            </a:r>
            <a:endParaRPr lang="de-DE" sz="1200" dirty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endParaRPr lang="de-DE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KTS (1996) + BEK (1980)</a:t>
            </a:r>
          </a:p>
          <a:p>
            <a:r>
              <a:rPr lang="it-IT" sz="1200" dirty="0">
                <a:solidFill>
                  <a:schemeClr val="bg1"/>
                </a:solidFill>
              </a:rPr>
              <a:t>F. </a:t>
            </a:r>
            <a:r>
              <a:rPr lang="it-IT" sz="1200" dirty="0" err="1">
                <a:solidFill>
                  <a:schemeClr val="bg1"/>
                </a:solidFill>
              </a:rPr>
              <a:t>Käppeler</a:t>
            </a:r>
            <a:r>
              <a:rPr lang="it-IT" sz="1200" dirty="0">
                <a:solidFill>
                  <a:schemeClr val="bg1"/>
                </a:solidFill>
              </a:rPr>
              <a:t>+, </a:t>
            </a:r>
            <a:r>
              <a:rPr lang="it-IT" sz="1200" dirty="0" err="1" smtClean="0">
                <a:solidFill>
                  <a:schemeClr val="bg1"/>
                </a:solidFill>
              </a:rPr>
              <a:t>Phys</a:t>
            </a:r>
            <a:r>
              <a:rPr lang="it-IT" sz="1200" dirty="0" smtClean="0">
                <a:solidFill>
                  <a:schemeClr val="bg1"/>
                </a:solidFill>
              </a:rPr>
              <a:t>. Rev. C 53, 1397</a:t>
            </a:r>
          </a:p>
          <a:p>
            <a:r>
              <a:rPr lang="it-IT" sz="1200" dirty="0">
                <a:solidFill>
                  <a:schemeClr val="bg1"/>
                </a:solidFill>
              </a:rPr>
              <a:t>H. </a:t>
            </a:r>
            <a:r>
              <a:rPr lang="it-IT" sz="1200" dirty="0" err="1">
                <a:solidFill>
                  <a:schemeClr val="bg1"/>
                </a:solidFill>
              </a:rPr>
              <a:t>Beer</a:t>
            </a:r>
            <a:r>
              <a:rPr lang="it-IT" sz="1200" dirty="0">
                <a:solidFill>
                  <a:schemeClr val="bg1"/>
                </a:solidFill>
              </a:rPr>
              <a:t> +, </a:t>
            </a:r>
            <a:r>
              <a:rPr lang="it-IT" sz="1200" dirty="0" err="1">
                <a:solidFill>
                  <a:schemeClr val="bg1"/>
                </a:solidFill>
              </a:rPr>
              <a:t>Phys</a:t>
            </a:r>
            <a:r>
              <a:rPr lang="it-IT" sz="1200" dirty="0">
                <a:solidFill>
                  <a:schemeClr val="bg1"/>
                </a:solidFill>
              </a:rPr>
              <a:t>. Rev. C 21, </a:t>
            </a:r>
            <a:r>
              <a:rPr lang="it-IT" sz="1200" dirty="0" smtClean="0">
                <a:solidFill>
                  <a:schemeClr val="bg1"/>
                </a:solidFill>
              </a:rPr>
              <a:t>534</a:t>
            </a:r>
            <a:endParaRPr lang="it-IT" sz="1200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HIM (2000)</a:t>
            </a:r>
          </a:p>
          <a:p>
            <a:r>
              <a:rPr lang="it-IT" sz="1200" dirty="0">
                <a:solidFill>
                  <a:schemeClr val="bg1"/>
                </a:solidFill>
              </a:rPr>
              <a:t>S. </a:t>
            </a:r>
            <a:r>
              <a:rPr lang="it-IT" sz="1200" dirty="0" err="1">
                <a:solidFill>
                  <a:schemeClr val="bg1"/>
                </a:solidFill>
              </a:rPr>
              <a:t>Harnood</a:t>
            </a:r>
            <a:r>
              <a:rPr lang="it-IT" sz="1200" dirty="0">
                <a:solidFill>
                  <a:schemeClr val="bg1"/>
                </a:solidFill>
              </a:rPr>
              <a:t>+, J. </a:t>
            </a:r>
            <a:r>
              <a:rPr lang="it-IT" sz="1200" dirty="0" err="1">
                <a:solidFill>
                  <a:schemeClr val="bg1"/>
                </a:solidFill>
              </a:rPr>
              <a:t>Nucl</a:t>
            </a:r>
            <a:r>
              <a:rPr lang="it-IT" sz="1200" dirty="0">
                <a:solidFill>
                  <a:schemeClr val="bg1"/>
                </a:solidFill>
              </a:rPr>
              <a:t>. Sci. Techn.37 740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5085184"/>
            <a:ext cx="201622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</a:t>
            </a:r>
            <a:r>
              <a:rPr lang="it-IT" dirty="0" err="1" smtClean="0"/>
              <a:t>Experimental</a:t>
            </a:r>
            <a:endParaRPr lang="it-IT" dirty="0" smtClean="0"/>
          </a:p>
          <a:p>
            <a:r>
              <a:rPr lang="it-IT" dirty="0" smtClean="0"/>
              <a:t>   </a:t>
            </a:r>
          </a:p>
          <a:p>
            <a:r>
              <a:rPr lang="it-IT" dirty="0" smtClean="0"/>
              <a:t>       Library</a:t>
            </a:r>
          </a:p>
          <a:p>
            <a:endParaRPr lang="it-IT" dirty="0" smtClean="0"/>
          </a:p>
          <a:p>
            <a:r>
              <a:rPr lang="it-IT" dirty="0" smtClean="0"/>
              <a:t>       </a:t>
            </a:r>
            <a:r>
              <a:rPr lang="it-IT" dirty="0" err="1" smtClean="0"/>
              <a:t>Theoretical</a:t>
            </a:r>
            <a:endParaRPr lang="it-IT" dirty="0"/>
          </a:p>
        </p:txBody>
      </p:sp>
      <p:sp>
        <p:nvSpPr>
          <p:cNvPr id="7" name="Triangolo isoscele 6"/>
          <p:cNvSpPr/>
          <p:nvPr/>
        </p:nvSpPr>
        <p:spPr>
          <a:xfrm>
            <a:off x="6660232" y="5733256"/>
            <a:ext cx="144016" cy="14401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660232" y="5229200"/>
            <a:ext cx="138105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/>
          <p:cNvSpPr txBox="1"/>
          <p:nvPr/>
        </p:nvSpPr>
        <p:spPr>
          <a:xfrm rot="16200000">
            <a:off x="-2552145" y="3568370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Stellar cross section [</a:t>
            </a:r>
            <a:r>
              <a:rPr lang="en-US" dirty="0" err="1" smtClean="0"/>
              <a:t>mb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646673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KADONIS 1p0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07504" y="6393750"/>
            <a:ext cx="1656184" cy="476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2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963568" cy="59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9512" y="44624"/>
            <a:ext cx="740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44208" y="1012086"/>
            <a:ext cx="27174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SSR (1973)</a:t>
            </a:r>
          </a:p>
          <a:p>
            <a:r>
              <a:rPr lang="it-IT" sz="1200" b="1" dirty="0" smtClean="0">
                <a:solidFill>
                  <a:schemeClr val="bg1"/>
                </a:solidFill>
              </a:rPr>
              <a:t>K. </a:t>
            </a:r>
            <a:r>
              <a:rPr lang="it-IT" sz="1200" b="1" dirty="0" err="1" smtClean="0">
                <a:solidFill>
                  <a:schemeClr val="bg1"/>
                </a:solidFill>
              </a:rPr>
              <a:t>Siddappa</a:t>
            </a:r>
            <a:r>
              <a:rPr lang="it-IT" sz="1200" b="1" dirty="0" smtClean="0">
                <a:solidFill>
                  <a:schemeClr val="bg1"/>
                </a:solidFill>
              </a:rPr>
              <a:t>+, Nuovo </a:t>
            </a:r>
            <a:r>
              <a:rPr lang="it-IT" sz="1200" b="1" dirty="0" err="1" smtClean="0">
                <a:solidFill>
                  <a:schemeClr val="bg1"/>
                </a:solidFill>
              </a:rPr>
              <a:t>Cim</a:t>
            </a:r>
            <a:r>
              <a:rPr lang="it-IT" sz="1200" b="1" dirty="0" smtClean="0">
                <a:solidFill>
                  <a:schemeClr val="bg1"/>
                </a:solidFill>
              </a:rPr>
              <a:t>. 18A, 48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MAM (1979)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de-DE" sz="1200" dirty="0" smtClean="0">
                <a:solidFill>
                  <a:schemeClr val="bg1"/>
                </a:solidFill>
              </a:rPr>
              <a:t>A.de L. </a:t>
            </a:r>
            <a:r>
              <a:rPr lang="de-DE" sz="1200" dirty="0" err="1" smtClean="0">
                <a:solidFill>
                  <a:schemeClr val="bg1"/>
                </a:solidFill>
              </a:rPr>
              <a:t>Musgrove</a:t>
            </a:r>
            <a:r>
              <a:rPr lang="de-DE" sz="1200" dirty="0" smtClean="0">
                <a:solidFill>
                  <a:schemeClr val="bg1"/>
                </a:solidFill>
              </a:rPr>
              <a:t>+, Aust. J. Phys. </a:t>
            </a:r>
            <a:r>
              <a:rPr lang="de-DE" sz="1200" b="1" dirty="0" smtClean="0">
                <a:solidFill>
                  <a:schemeClr val="bg1"/>
                </a:solidFill>
              </a:rPr>
              <a:t>32</a:t>
            </a:r>
            <a:r>
              <a:rPr lang="de-DE" sz="1200" dirty="0" smtClean="0">
                <a:solidFill>
                  <a:schemeClr val="bg1"/>
                </a:solidFill>
              </a:rPr>
              <a:t>, 213</a:t>
            </a:r>
          </a:p>
          <a:p>
            <a:pPr marL="342900" indent="-342900">
              <a:buAutoNum type="alphaUcPeriod"/>
            </a:pPr>
            <a:endParaRPr lang="de-DE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XWY (1990)</a:t>
            </a:r>
          </a:p>
          <a:p>
            <a:r>
              <a:rPr lang="it-IT" sz="1200" b="1" dirty="0">
                <a:solidFill>
                  <a:schemeClr val="bg1"/>
                </a:solidFill>
              </a:rPr>
              <a:t>Y. </a:t>
            </a:r>
            <a:r>
              <a:rPr lang="it-IT" sz="1200" b="1" dirty="0" err="1">
                <a:solidFill>
                  <a:schemeClr val="bg1"/>
                </a:solidFill>
              </a:rPr>
              <a:t>Xia</a:t>
            </a:r>
            <a:r>
              <a:rPr lang="it-IT" sz="1200" b="1" dirty="0">
                <a:solidFill>
                  <a:schemeClr val="bg1"/>
                </a:solidFill>
              </a:rPr>
              <a:t>+, </a:t>
            </a:r>
            <a:r>
              <a:rPr lang="it-IT" sz="1200" b="1" dirty="0" err="1">
                <a:solidFill>
                  <a:schemeClr val="bg1"/>
                </a:solidFill>
              </a:rPr>
              <a:t>Chin</a:t>
            </a:r>
            <a:r>
              <a:rPr lang="it-IT" sz="1200" b="1" dirty="0">
                <a:solidFill>
                  <a:schemeClr val="bg1"/>
                </a:solidFill>
              </a:rPr>
              <a:t>. J. </a:t>
            </a:r>
            <a:r>
              <a:rPr lang="it-IT" sz="1200" b="1" dirty="0" err="1">
                <a:solidFill>
                  <a:schemeClr val="bg1"/>
                </a:solidFill>
              </a:rPr>
              <a:t>Nucl</a:t>
            </a:r>
            <a:r>
              <a:rPr lang="it-IT" sz="1200" b="1" dirty="0">
                <a:solidFill>
                  <a:schemeClr val="bg1"/>
                </a:solidFill>
              </a:rPr>
              <a:t>. </a:t>
            </a:r>
            <a:r>
              <a:rPr lang="it-IT" sz="1200" b="1" dirty="0" err="1">
                <a:solidFill>
                  <a:schemeClr val="bg1"/>
                </a:solidFill>
              </a:rPr>
              <a:t>Phys</a:t>
            </a:r>
            <a:r>
              <a:rPr lang="it-IT" sz="1200" b="1" dirty="0">
                <a:solidFill>
                  <a:schemeClr val="bg1"/>
                </a:solidFill>
              </a:rPr>
              <a:t>. 12, 261</a:t>
            </a:r>
            <a:endParaRPr lang="de-DE" sz="1200" b="1" dirty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endParaRPr lang="de-DE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KTS (1996)</a:t>
            </a:r>
            <a:r>
              <a:rPr lang="it-IT" b="1" dirty="0">
                <a:solidFill>
                  <a:schemeClr val="bg1"/>
                </a:solidFill>
              </a:rPr>
              <a:t> + BEK (1980)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sz="1200" b="1" dirty="0">
                <a:solidFill>
                  <a:schemeClr val="bg1"/>
                </a:solidFill>
              </a:rPr>
              <a:t>F. </a:t>
            </a:r>
            <a:r>
              <a:rPr lang="it-IT" sz="1200" b="1" dirty="0" err="1">
                <a:solidFill>
                  <a:schemeClr val="bg1"/>
                </a:solidFill>
              </a:rPr>
              <a:t>Käppeler</a:t>
            </a:r>
            <a:r>
              <a:rPr lang="it-IT" sz="1200" b="1" dirty="0">
                <a:solidFill>
                  <a:schemeClr val="bg1"/>
                </a:solidFill>
              </a:rPr>
              <a:t>+, </a:t>
            </a:r>
            <a:r>
              <a:rPr lang="it-IT" sz="1200" b="1" dirty="0" err="1" smtClean="0">
                <a:solidFill>
                  <a:schemeClr val="bg1"/>
                </a:solidFill>
              </a:rPr>
              <a:t>Phys</a:t>
            </a:r>
            <a:r>
              <a:rPr lang="it-IT" sz="1200" b="1" dirty="0" smtClean="0">
                <a:solidFill>
                  <a:schemeClr val="bg1"/>
                </a:solidFill>
              </a:rPr>
              <a:t>. Rev. C 53, 1397</a:t>
            </a:r>
          </a:p>
          <a:p>
            <a:r>
              <a:rPr lang="it-IT" sz="1200" b="1" dirty="0" smtClean="0">
                <a:solidFill>
                  <a:schemeClr val="bg1"/>
                </a:solidFill>
              </a:rPr>
              <a:t>H. </a:t>
            </a:r>
            <a:r>
              <a:rPr lang="it-IT" sz="1200" b="1" dirty="0" err="1" smtClean="0">
                <a:solidFill>
                  <a:schemeClr val="bg1"/>
                </a:solidFill>
              </a:rPr>
              <a:t>Beer</a:t>
            </a:r>
            <a:r>
              <a:rPr lang="it-IT" sz="1200" b="1" dirty="0" smtClean="0">
                <a:solidFill>
                  <a:schemeClr val="bg1"/>
                </a:solidFill>
              </a:rPr>
              <a:t> +, </a:t>
            </a:r>
            <a:r>
              <a:rPr lang="it-IT" sz="1200" b="1" dirty="0" err="1">
                <a:solidFill>
                  <a:schemeClr val="bg1"/>
                </a:solidFill>
              </a:rPr>
              <a:t>Phys</a:t>
            </a:r>
            <a:r>
              <a:rPr lang="it-IT" sz="1200" b="1" dirty="0">
                <a:solidFill>
                  <a:schemeClr val="bg1"/>
                </a:solidFill>
              </a:rPr>
              <a:t>. Rev. C </a:t>
            </a:r>
            <a:r>
              <a:rPr lang="it-IT" sz="1200" b="1" dirty="0" smtClean="0">
                <a:solidFill>
                  <a:schemeClr val="bg1"/>
                </a:solidFill>
              </a:rPr>
              <a:t>21, 534 </a:t>
            </a:r>
            <a:endParaRPr lang="it-IT" sz="1200" b="1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HIM (2000)</a:t>
            </a:r>
          </a:p>
          <a:p>
            <a:r>
              <a:rPr lang="it-IT" sz="1200" dirty="0">
                <a:solidFill>
                  <a:schemeClr val="bg1"/>
                </a:solidFill>
              </a:rPr>
              <a:t>S. </a:t>
            </a:r>
            <a:r>
              <a:rPr lang="it-IT" sz="1200" dirty="0" err="1">
                <a:solidFill>
                  <a:schemeClr val="bg1"/>
                </a:solidFill>
              </a:rPr>
              <a:t>Harnood</a:t>
            </a:r>
            <a:r>
              <a:rPr lang="it-IT" sz="1200" dirty="0">
                <a:solidFill>
                  <a:schemeClr val="bg1"/>
                </a:solidFill>
              </a:rPr>
              <a:t>+, J. </a:t>
            </a:r>
            <a:r>
              <a:rPr lang="it-IT" sz="1200" dirty="0" err="1">
                <a:solidFill>
                  <a:schemeClr val="bg1"/>
                </a:solidFill>
              </a:rPr>
              <a:t>Nucl</a:t>
            </a:r>
            <a:r>
              <a:rPr lang="it-IT" sz="1200" dirty="0">
                <a:solidFill>
                  <a:schemeClr val="bg1"/>
                </a:solidFill>
              </a:rPr>
              <a:t>. Sci. Techn.37 740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5085184"/>
            <a:ext cx="201622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</a:t>
            </a:r>
            <a:r>
              <a:rPr lang="it-IT" dirty="0" err="1" smtClean="0"/>
              <a:t>Experimental</a:t>
            </a:r>
            <a:endParaRPr lang="it-IT" dirty="0" smtClean="0"/>
          </a:p>
          <a:p>
            <a:r>
              <a:rPr lang="it-IT" dirty="0" smtClean="0"/>
              <a:t>   </a:t>
            </a:r>
          </a:p>
          <a:p>
            <a:r>
              <a:rPr lang="it-IT" dirty="0" smtClean="0"/>
              <a:t>       Library</a:t>
            </a:r>
          </a:p>
          <a:p>
            <a:endParaRPr lang="it-IT" dirty="0" smtClean="0"/>
          </a:p>
          <a:p>
            <a:r>
              <a:rPr lang="it-IT" dirty="0" smtClean="0"/>
              <a:t>       </a:t>
            </a:r>
            <a:r>
              <a:rPr lang="it-IT" dirty="0" err="1" smtClean="0"/>
              <a:t>Theoretical</a:t>
            </a:r>
            <a:endParaRPr lang="it-IT" dirty="0"/>
          </a:p>
        </p:txBody>
      </p:sp>
      <p:sp>
        <p:nvSpPr>
          <p:cNvPr id="7" name="Triangolo isoscele 6"/>
          <p:cNvSpPr/>
          <p:nvPr/>
        </p:nvSpPr>
        <p:spPr>
          <a:xfrm>
            <a:off x="6660232" y="5733256"/>
            <a:ext cx="144016" cy="14401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660232" y="5229200"/>
            <a:ext cx="138105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Explosion 2 1"/>
          <p:cNvSpPr/>
          <p:nvPr/>
        </p:nvSpPr>
        <p:spPr>
          <a:xfrm>
            <a:off x="2627784" y="1052736"/>
            <a:ext cx="3096344" cy="1080120"/>
          </a:xfrm>
          <a:prstGeom prst="irregularSeal2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Activation @24-30 </a:t>
            </a:r>
            <a:r>
              <a:rPr lang="en-US" dirty="0" err="1" smtClean="0"/>
              <a:t>keV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79712" y="1772816"/>
            <a:ext cx="172819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31840" y="2060848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07904" y="2060848"/>
            <a:ext cx="216024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23728" y="2060848"/>
            <a:ext cx="1584176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-2544382" y="3604374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Stellar cross section [</a:t>
            </a:r>
            <a:r>
              <a:rPr lang="en-US" dirty="0" err="1" smtClean="0"/>
              <a:t>mb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85436" y="637268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KADONIS 1p0</a:t>
            </a:r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41420" y="6350169"/>
            <a:ext cx="1656184" cy="476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963568" cy="59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9512" y="44624"/>
            <a:ext cx="740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44208" y="1012086"/>
            <a:ext cx="27787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SSR (1973)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K. </a:t>
            </a:r>
            <a:r>
              <a:rPr lang="it-IT" sz="1200" dirty="0" err="1" smtClean="0">
                <a:solidFill>
                  <a:schemeClr val="bg1"/>
                </a:solidFill>
              </a:rPr>
              <a:t>Siddappa</a:t>
            </a:r>
            <a:r>
              <a:rPr lang="it-IT" sz="1200" dirty="0" smtClean="0">
                <a:solidFill>
                  <a:schemeClr val="bg1"/>
                </a:solidFill>
              </a:rPr>
              <a:t>+, Nuovo </a:t>
            </a:r>
            <a:r>
              <a:rPr lang="it-IT" sz="1200" dirty="0" err="1" smtClean="0">
                <a:solidFill>
                  <a:schemeClr val="bg1"/>
                </a:solidFill>
              </a:rPr>
              <a:t>Cim</a:t>
            </a:r>
            <a:r>
              <a:rPr lang="it-IT" sz="1200" dirty="0" smtClean="0">
                <a:solidFill>
                  <a:schemeClr val="bg1"/>
                </a:solidFill>
              </a:rPr>
              <a:t>. </a:t>
            </a:r>
            <a:r>
              <a:rPr lang="it-IT" sz="1200" b="1" dirty="0" smtClean="0">
                <a:solidFill>
                  <a:schemeClr val="bg1"/>
                </a:solidFill>
              </a:rPr>
              <a:t>18A</a:t>
            </a:r>
            <a:r>
              <a:rPr lang="it-IT" sz="1200" dirty="0" smtClean="0">
                <a:solidFill>
                  <a:schemeClr val="bg1"/>
                </a:solidFill>
              </a:rPr>
              <a:t>, 48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MAM (1979)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de-DE" sz="1200" b="1" dirty="0" smtClean="0">
                <a:solidFill>
                  <a:schemeClr val="bg1"/>
                </a:solidFill>
              </a:rPr>
              <a:t>A.de L. </a:t>
            </a:r>
            <a:r>
              <a:rPr lang="de-DE" sz="1200" b="1" dirty="0" err="1" smtClean="0">
                <a:solidFill>
                  <a:schemeClr val="bg1"/>
                </a:solidFill>
              </a:rPr>
              <a:t>Musgrove</a:t>
            </a:r>
            <a:r>
              <a:rPr lang="de-DE" sz="1200" b="1" dirty="0" smtClean="0">
                <a:solidFill>
                  <a:schemeClr val="bg1"/>
                </a:solidFill>
              </a:rPr>
              <a:t>+, Aust. J. Phys. 32, 213</a:t>
            </a:r>
          </a:p>
          <a:p>
            <a:pPr marL="342900" indent="-342900">
              <a:buAutoNum type="alphaUcPeriod"/>
            </a:pP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XWY (1990)</a:t>
            </a:r>
          </a:p>
          <a:p>
            <a:r>
              <a:rPr lang="it-IT" sz="1200" dirty="0">
                <a:solidFill>
                  <a:schemeClr val="bg1"/>
                </a:solidFill>
              </a:rPr>
              <a:t>Y. </a:t>
            </a:r>
            <a:r>
              <a:rPr lang="it-IT" sz="1200" dirty="0" err="1">
                <a:solidFill>
                  <a:schemeClr val="bg1"/>
                </a:solidFill>
              </a:rPr>
              <a:t>Xia</a:t>
            </a:r>
            <a:r>
              <a:rPr lang="it-IT" sz="1200" dirty="0">
                <a:solidFill>
                  <a:schemeClr val="bg1"/>
                </a:solidFill>
              </a:rPr>
              <a:t>+, </a:t>
            </a:r>
            <a:r>
              <a:rPr lang="it-IT" sz="1200" dirty="0" err="1">
                <a:solidFill>
                  <a:schemeClr val="bg1"/>
                </a:solidFill>
              </a:rPr>
              <a:t>Chin</a:t>
            </a:r>
            <a:r>
              <a:rPr lang="it-IT" sz="1200" dirty="0">
                <a:solidFill>
                  <a:schemeClr val="bg1"/>
                </a:solidFill>
              </a:rPr>
              <a:t>. J. </a:t>
            </a:r>
            <a:r>
              <a:rPr lang="it-IT" sz="1200" dirty="0" err="1">
                <a:solidFill>
                  <a:schemeClr val="bg1"/>
                </a:solidFill>
              </a:rPr>
              <a:t>Nucl</a:t>
            </a:r>
            <a:r>
              <a:rPr lang="it-IT" sz="1200" dirty="0">
                <a:solidFill>
                  <a:schemeClr val="bg1"/>
                </a:solidFill>
              </a:rPr>
              <a:t>. </a:t>
            </a:r>
            <a:r>
              <a:rPr lang="it-IT" sz="1200" dirty="0" err="1">
                <a:solidFill>
                  <a:schemeClr val="bg1"/>
                </a:solidFill>
              </a:rPr>
              <a:t>Phys</a:t>
            </a:r>
            <a:r>
              <a:rPr lang="it-IT" sz="1200" dirty="0">
                <a:solidFill>
                  <a:schemeClr val="bg1"/>
                </a:solidFill>
              </a:rPr>
              <a:t>. 12, 261</a:t>
            </a:r>
            <a:endParaRPr lang="de-DE" sz="1200" dirty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endParaRPr lang="de-DE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KTS (1996) + BEK (1980)</a:t>
            </a:r>
          </a:p>
          <a:p>
            <a:r>
              <a:rPr lang="it-IT" sz="1200" dirty="0">
                <a:solidFill>
                  <a:schemeClr val="bg1"/>
                </a:solidFill>
              </a:rPr>
              <a:t>F. </a:t>
            </a:r>
            <a:r>
              <a:rPr lang="it-IT" sz="1200" dirty="0" err="1">
                <a:solidFill>
                  <a:schemeClr val="bg1"/>
                </a:solidFill>
              </a:rPr>
              <a:t>Käppeler</a:t>
            </a:r>
            <a:r>
              <a:rPr lang="it-IT" sz="1200" dirty="0">
                <a:solidFill>
                  <a:schemeClr val="bg1"/>
                </a:solidFill>
              </a:rPr>
              <a:t>+, </a:t>
            </a:r>
            <a:r>
              <a:rPr lang="it-IT" sz="1200" dirty="0" err="1" smtClean="0">
                <a:solidFill>
                  <a:schemeClr val="bg1"/>
                </a:solidFill>
              </a:rPr>
              <a:t>Phys</a:t>
            </a:r>
            <a:r>
              <a:rPr lang="it-IT" sz="1200" dirty="0" smtClean="0">
                <a:solidFill>
                  <a:schemeClr val="bg1"/>
                </a:solidFill>
              </a:rPr>
              <a:t>. Rev. C 53, 1397</a:t>
            </a:r>
          </a:p>
          <a:p>
            <a:r>
              <a:rPr lang="it-IT" sz="1200" dirty="0">
                <a:solidFill>
                  <a:schemeClr val="bg1"/>
                </a:solidFill>
              </a:rPr>
              <a:t>H. </a:t>
            </a:r>
            <a:r>
              <a:rPr lang="it-IT" sz="1200" dirty="0" err="1">
                <a:solidFill>
                  <a:schemeClr val="bg1"/>
                </a:solidFill>
              </a:rPr>
              <a:t>Beer</a:t>
            </a:r>
            <a:r>
              <a:rPr lang="it-IT" sz="1200" dirty="0">
                <a:solidFill>
                  <a:schemeClr val="bg1"/>
                </a:solidFill>
              </a:rPr>
              <a:t> +, </a:t>
            </a:r>
            <a:r>
              <a:rPr lang="it-IT" sz="1200" dirty="0" err="1">
                <a:solidFill>
                  <a:schemeClr val="bg1"/>
                </a:solidFill>
              </a:rPr>
              <a:t>Phys</a:t>
            </a:r>
            <a:r>
              <a:rPr lang="it-IT" sz="1200" dirty="0">
                <a:solidFill>
                  <a:schemeClr val="bg1"/>
                </a:solidFill>
              </a:rPr>
              <a:t>. Rev. C 21, 534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HIM (2000)</a:t>
            </a:r>
          </a:p>
          <a:p>
            <a:r>
              <a:rPr lang="it-IT" sz="1200" b="1" dirty="0">
                <a:solidFill>
                  <a:schemeClr val="bg1"/>
                </a:solidFill>
              </a:rPr>
              <a:t>S. </a:t>
            </a:r>
            <a:r>
              <a:rPr lang="it-IT" sz="1200" b="1" dirty="0" err="1">
                <a:solidFill>
                  <a:schemeClr val="bg1"/>
                </a:solidFill>
              </a:rPr>
              <a:t>Harnood</a:t>
            </a:r>
            <a:r>
              <a:rPr lang="it-IT" sz="1200" b="1" dirty="0">
                <a:solidFill>
                  <a:schemeClr val="bg1"/>
                </a:solidFill>
              </a:rPr>
              <a:t>+, J. </a:t>
            </a:r>
            <a:r>
              <a:rPr lang="it-IT" sz="1200" b="1" dirty="0" err="1">
                <a:solidFill>
                  <a:schemeClr val="bg1"/>
                </a:solidFill>
              </a:rPr>
              <a:t>Nucl</a:t>
            </a:r>
            <a:r>
              <a:rPr lang="it-IT" sz="1200" b="1" dirty="0">
                <a:solidFill>
                  <a:schemeClr val="bg1"/>
                </a:solidFill>
              </a:rPr>
              <a:t>. Sci. Techn.37 740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5085184"/>
            <a:ext cx="201622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</a:t>
            </a:r>
            <a:r>
              <a:rPr lang="it-IT" dirty="0" err="1" smtClean="0"/>
              <a:t>Experimental</a:t>
            </a:r>
            <a:endParaRPr lang="it-IT" dirty="0" smtClean="0"/>
          </a:p>
          <a:p>
            <a:r>
              <a:rPr lang="it-IT" dirty="0" smtClean="0"/>
              <a:t>   </a:t>
            </a:r>
          </a:p>
          <a:p>
            <a:r>
              <a:rPr lang="it-IT" dirty="0" smtClean="0"/>
              <a:t>       Library</a:t>
            </a:r>
          </a:p>
          <a:p>
            <a:endParaRPr lang="it-IT" dirty="0" smtClean="0"/>
          </a:p>
          <a:p>
            <a:r>
              <a:rPr lang="it-IT" dirty="0" smtClean="0"/>
              <a:t>       </a:t>
            </a:r>
            <a:r>
              <a:rPr lang="it-IT" dirty="0" err="1" smtClean="0"/>
              <a:t>Theoretical</a:t>
            </a:r>
            <a:endParaRPr lang="it-IT" dirty="0"/>
          </a:p>
        </p:txBody>
      </p:sp>
      <p:sp>
        <p:nvSpPr>
          <p:cNvPr id="7" name="Triangolo isoscele 6"/>
          <p:cNvSpPr/>
          <p:nvPr/>
        </p:nvSpPr>
        <p:spPr>
          <a:xfrm>
            <a:off x="6660232" y="5733256"/>
            <a:ext cx="144016" cy="14401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660232" y="5229200"/>
            <a:ext cx="138105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xplosion 2 9"/>
          <p:cNvSpPr/>
          <p:nvPr/>
        </p:nvSpPr>
        <p:spPr>
          <a:xfrm>
            <a:off x="2267744" y="5013176"/>
            <a:ext cx="3384376" cy="1723344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TOF</a:t>
            </a:r>
          </a:p>
          <a:p>
            <a:pPr algn="ctr"/>
            <a:r>
              <a:rPr lang="en-US" dirty="0" smtClean="0"/>
              <a:t>(3-100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(10-100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67744" y="4797152"/>
            <a:ext cx="115212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19872" y="4221088"/>
            <a:ext cx="100811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2552145" y="3568370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Stellar cross section [</a:t>
            </a:r>
            <a:r>
              <a:rPr lang="en-US" dirty="0" err="1" smtClean="0"/>
              <a:t>mb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636718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KADONIS 1p0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107504" y="6344677"/>
            <a:ext cx="1656184" cy="476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4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073"/>
            <a:ext cx="8229600" cy="752631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The solar </a:t>
            </a:r>
            <a:r>
              <a:rPr lang="it-IT" sz="3200" b="1" dirty="0" err="1" smtClean="0">
                <a:solidFill>
                  <a:srgbClr val="FFFF00"/>
                </a:solidFill>
              </a:rPr>
              <a:t>distribution</a:t>
            </a:r>
            <a:r>
              <a:rPr lang="it-IT" sz="3200" b="1" dirty="0" smtClean="0">
                <a:solidFill>
                  <a:srgbClr val="FFFF00"/>
                </a:solidFill>
              </a:rPr>
              <a:t> and the s-</a:t>
            </a:r>
            <a:r>
              <a:rPr lang="it-IT" sz="3200" b="1" dirty="0" err="1" smtClean="0">
                <a:solidFill>
                  <a:srgbClr val="FFFF00"/>
                </a:solidFill>
              </a:rPr>
              <a:t>process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peaks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83159"/>
            <a:ext cx="7381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55415" y="6279703"/>
            <a:ext cx="783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Magic nuclei are </a:t>
            </a:r>
            <a:r>
              <a:rPr lang="it-IT" sz="2400" dirty="0" err="1" smtClean="0">
                <a:solidFill>
                  <a:schemeClr val="bg1"/>
                </a:solidFill>
              </a:rPr>
              <a:t>bottleneck</a:t>
            </a:r>
            <a:r>
              <a:rPr lang="it-IT" sz="2400" dirty="0" smtClean="0">
                <a:solidFill>
                  <a:schemeClr val="bg1"/>
                </a:solidFill>
              </a:rPr>
              <a:t> for the s-</a:t>
            </a:r>
            <a:r>
              <a:rPr lang="it-IT" sz="2400" dirty="0" err="1" smtClean="0">
                <a:solidFill>
                  <a:schemeClr val="bg1"/>
                </a:solidFill>
              </a:rPr>
              <a:t>process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nucleosynthesis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9512" y="44624"/>
            <a:ext cx="755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Schermata 2017-11-21 alle 14.2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" y="1376391"/>
            <a:ext cx="6297703" cy="4428873"/>
          </a:xfrm>
          <a:prstGeom prst="rect">
            <a:avLst/>
          </a:prstGeom>
        </p:spPr>
      </p:pic>
      <p:sp>
        <p:nvSpPr>
          <p:cNvPr id="15" name="CasellaDiTesto 3"/>
          <p:cNvSpPr txBox="1"/>
          <p:nvPr/>
        </p:nvSpPr>
        <p:spPr>
          <a:xfrm>
            <a:off x="6444208" y="1012086"/>
            <a:ext cx="27211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EVALUATIONS: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Capture</a:t>
            </a:r>
            <a:r>
              <a:rPr lang="it-IT" dirty="0" smtClean="0">
                <a:solidFill>
                  <a:schemeClr val="bg1"/>
                </a:solidFill>
              </a:rPr>
              <a:t> ORELA 40 m, </a:t>
            </a:r>
            <a:r>
              <a:rPr lang="it-IT" dirty="0" smtClean="0">
                <a:solidFill>
                  <a:srgbClr val="3DFF18"/>
                </a:solidFill>
              </a:rPr>
              <a:t>C</a:t>
            </a:r>
            <a:r>
              <a:rPr lang="it-IT" baseline="-25000" dirty="0" smtClean="0">
                <a:solidFill>
                  <a:srgbClr val="3DFF18"/>
                </a:solidFill>
              </a:rPr>
              <a:t>6</a:t>
            </a:r>
            <a:r>
              <a:rPr lang="it-IT" dirty="0" smtClean="0">
                <a:solidFill>
                  <a:srgbClr val="3DFF18"/>
                </a:solidFill>
              </a:rPr>
              <a:t>F</a:t>
            </a:r>
            <a:r>
              <a:rPr lang="it-IT" baseline="-25000" dirty="0" smtClean="0">
                <a:solidFill>
                  <a:srgbClr val="3DFF18"/>
                </a:solidFill>
              </a:rPr>
              <a:t>6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5 &lt; E</a:t>
            </a:r>
            <a:r>
              <a:rPr lang="it-IT" b="1" baseline="-25000" dirty="0" smtClean="0">
                <a:solidFill>
                  <a:schemeClr val="bg1"/>
                </a:solidFill>
              </a:rPr>
              <a:t>n</a:t>
            </a:r>
            <a:r>
              <a:rPr lang="it-IT" b="1" dirty="0" smtClean="0">
                <a:solidFill>
                  <a:schemeClr val="bg1"/>
                </a:solidFill>
              </a:rPr>
              <a:t> &lt; 100 </a:t>
            </a:r>
            <a:r>
              <a:rPr lang="it-IT" b="1" dirty="0" err="1" smtClean="0">
                <a:solidFill>
                  <a:schemeClr val="bg1"/>
                </a:solidFill>
              </a:rPr>
              <a:t>keV</a:t>
            </a:r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sz="1200" dirty="0" err="1" smtClean="0">
                <a:solidFill>
                  <a:schemeClr val="bg1"/>
                </a:solidFill>
              </a:rPr>
              <a:t>A.de</a:t>
            </a:r>
            <a:r>
              <a:rPr lang="de-DE" sz="1200" dirty="0" smtClean="0">
                <a:solidFill>
                  <a:schemeClr val="bg1"/>
                </a:solidFill>
              </a:rPr>
              <a:t> L. </a:t>
            </a:r>
            <a:r>
              <a:rPr lang="de-DE" sz="1200" dirty="0" err="1" smtClean="0">
                <a:solidFill>
                  <a:schemeClr val="bg1"/>
                </a:solidFill>
              </a:rPr>
              <a:t>Musgrove</a:t>
            </a:r>
            <a:r>
              <a:rPr lang="de-DE" sz="1200" dirty="0" smtClean="0">
                <a:solidFill>
                  <a:schemeClr val="bg1"/>
                </a:solidFill>
              </a:rPr>
              <a:t>+, Aust. J. Phys. 32, 213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RPI 250 m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20 </a:t>
            </a:r>
            <a:r>
              <a:rPr lang="it-IT" b="1" dirty="0">
                <a:solidFill>
                  <a:schemeClr val="bg1"/>
                </a:solidFill>
              </a:rPr>
              <a:t>&lt; E</a:t>
            </a:r>
            <a:r>
              <a:rPr lang="it-IT" b="1" baseline="-25000" dirty="0">
                <a:solidFill>
                  <a:schemeClr val="bg1"/>
                </a:solidFill>
              </a:rPr>
              <a:t>n</a:t>
            </a:r>
            <a:r>
              <a:rPr lang="it-IT" b="1" dirty="0">
                <a:solidFill>
                  <a:schemeClr val="bg1"/>
                </a:solidFill>
              </a:rPr>
              <a:t> &lt; </a:t>
            </a:r>
            <a:r>
              <a:rPr lang="it-IT" b="1" dirty="0" smtClean="0">
                <a:solidFill>
                  <a:schemeClr val="bg1"/>
                </a:solidFill>
              </a:rPr>
              <a:t>60 </a:t>
            </a:r>
            <a:r>
              <a:rPr lang="it-IT" b="1" dirty="0" err="1">
                <a:solidFill>
                  <a:schemeClr val="bg1"/>
                </a:solidFill>
              </a:rPr>
              <a:t>keV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dirty="0" smtClean="0">
                <a:solidFill>
                  <a:schemeClr val="bg1"/>
                </a:solidFill>
              </a:rPr>
              <a:t>H. S. </a:t>
            </a:r>
            <a:r>
              <a:rPr lang="de-DE" sz="1200" dirty="0" err="1" smtClean="0">
                <a:solidFill>
                  <a:schemeClr val="bg1"/>
                </a:solidFill>
              </a:rPr>
              <a:t>Camarda</a:t>
            </a:r>
            <a:r>
              <a:rPr lang="de-DE" sz="1200" dirty="0" smtClean="0">
                <a:solidFill>
                  <a:schemeClr val="bg1"/>
                </a:solidFill>
              </a:rPr>
              <a:t>. PRC 18, 1254</a:t>
            </a:r>
          </a:p>
          <a:p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JAERI </a:t>
            </a:r>
            <a:r>
              <a:rPr lang="de-DE" u="sng" baseline="30000" dirty="0" err="1" smtClean="0">
                <a:solidFill>
                  <a:schemeClr val="bg1"/>
                </a:solidFill>
              </a:rPr>
              <a:t>nat</a:t>
            </a:r>
            <a:r>
              <a:rPr lang="de-DE" u="sng" dirty="0" err="1" smtClean="0">
                <a:solidFill>
                  <a:schemeClr val="bg1"/>
                </a:solidFill>
              </a:rPr>
              <a:t>Ce</a:t>
            </a:r>
            <a:endParaRPr lang="de-DE" u="sng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r>
              <a:rPr lang="de-DE" b="1" baseline="-25000" dirty="0" smtClean="0">
                <a:solidFill>
                  <a:schemeClr val="bg1"/>
                </a:solidFill>
              </a:rPr>
              <a:t>n</a:t>
            </a:r>
            <a:r>
              <a:rPr lang="de-DE" b="1" dirty="0" smtClean="0">
                <a:solidFill>
                  <a:schemeClr val="bg1"/>
                </a:solidFill>
              </a:rPr>
              <a:t> &lt; 60 </a:t>
            </a:r>
            <a:r>
              <a:rPr lang="de-DE" b="1" dirty="0" err="1" smtClean="0">
                <a:solidFill>
                  <a:schemeClr val="bg1"/>
                </a:solidFill>
              </a:rPr>
              <a:t>keV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dirty="0" err="1" smtClean="0">
                <a:solidFill>
                  <a:schemeClr val="bg1"/>
                </a:solidFill>
              </a:rPr>
              <a:t>Ohkubo</a:t>
            </a:r>
            <a:r>
              <a:rPr lang="de-DE" sz="1200" dirty="0" smtClean="0">
                <a:solidFill>
                  <a:schemeClr val="bg1"/>
                </a:solidFill>
              </a:rPr>
              <a:t>, </a:t>
            </a:r>
            <a:r>
              <a:rPr lang="de-DE" sz="1200" dirty="0" err="1" smtClean="0">
                <a:solidFill>
                  <a:schemeClr val="bg1"/>
                </a:solidFill>
              </a:rPr>
              <a:t>jaeri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report</a:t>
            </a:r>
            <a:r>
              <a:rPr lang="de-DE" sz="1200" dirty="0" smtClean="0">
                <a:solidFill>
                  <a:schemeClr val="bg1"/>
                </a:solidFill>
              </a:rPr>
              <a:t> 1993 </a:t>
            </a: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Capture (</a:t>
            </a:r>
            <a:r>
              <a:rPr lang="de-DE" dirty="0" err="1" smtClean="0">
                <a:solidFill>
                  <a:schemeClr val="bg1"/>
                </a:solidFill>
              </a:rPr>
              <a:t>preliminary</a:t>
            </a:r>
            <a:r>
              <a:rPr lang="de-DE" dirty="0" smtClean="0">
                <a:solidFill>
                  <a:schemeClr val="bg1"/>
                </a:solidFill>
              </a:rPr>
              <a:t>) 1974</a:t>
            </a:r>
          </a:p>
          <a:p>
            <a:r>
              <a:rPr lang="de-DE" b="1" dirty="0">
                <a:solidFill>
                  <a:schemeClr val="bg1"/>
                </a:solidFill>
              </a:rPr>
              <a:t>En&lt;65 </a:t>
            </a:r>
            <a:r>
              <a:rPr lang="de-DE" b="1" dirty="0" err="1">
                <a:solidFill>
                  <a:schemeClr val="bg1"/>
                </a:solidFill>
              </a:rPr>
              <a:t>keV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by</a:t>
            </a:r>
            <a:r>
              <a:rPr lang="de-DE" sz="1200" dirty="0" smtClean="0">
                <a:solidFill>
                  <a:schemeClr val="bg1"/>
                </a:solidFill>
              </a:rPr>
              <a:t> Hacken (Columbia)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endParaRPr lang="de-DE" b="1" dirty="0" smtClean="0">
              <a:solidFill>
                <a:schemeClr val="bg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 rot="19159443">
            <a:off x="7434324" y="5373904"/>
            <a:ext cx="2051720" cy="1368152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published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9512" y="44624"/>
            <a:ext cx="755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Schermata 2017-11-21 alle 14.2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" y="1376391"/>
            <a:ext cx="6297703" cy="4428873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1187624" y="908720"/>
            <a:ext cx="3528392" cy="1728192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0% discrepancy</a:t>
            </a:r>
          </a:p>
          <a:p>
            <a:pPr algn="ctr"/>
            <a:r>
              <a:rPr lang="en-US" dirty="0" smtClean="0"/>
              <a:t>at </a:t>
            </a:r>
            <a:r>
              <a:rPr lang="en-US" dirty="0" err="1" smtClean="0"/>
              <a:t>kT</a:t>
            </a:r>
            <a:r>
              <a:rPr lang="en-US" dirty="0" smtClean="0"/>
              <a:t>=8 </a:t>
            </a:r>
            <a:r>
              <a:rPr lang="en-US" dirty="0" err="1" smtClean="0"/>
              <a:t>keV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2636912"/>
            <a:ext cx="0" cy="9361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59264"/>
              </p:ext>
            </p:extLst>
          </p:nvPr>
        </p:nvGraphicFramePr>
        <p:xfrm>
          <a:off x="2627784" y="2660509"/>
          <a:ext cx="3600400" cy="18722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2065"/>
                <a:gridCol w="1758335"/>
              </a:tblGrid>
              <a:tr h="435858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MACS @ 8 </a:t>
                      </a:r>
                      <a:r>
                        <a:rPr lang="en-US" dirty="0" err="1" smtClean="0"/>
                        <a:t>keV</a:t>
                      </a:r>
                      <a:endParaRPr lang="en-US" dirty="0"/>
                    </a:p>
                  </a:txBody>
                  <a:tcPr/>
                </a:tc>
              </a:tr>
              <a:tr h="670296">
                <a:tc>
                  <a:txBody>
                    <a:bodyPr/>
                    <a:lstStyle/>
                    <a:p>
                      <a:r>
                        <a:rPr lang="en-US" dirty="0" smtClean="0"/>
                        <a:t>ENDF/B-</a:t>
                      </a:r>
                      <a:r>
                        <a:rPr lang="en-US" dirty="0" err="1" smtClean="0"/>
                        <a:t>VIII.b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(ENDF/B-VI)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 </a:t>
                      </a:r>
                      <a:r>
                        <a:rPr lang="en-US" dirty="0" err="1" smtClean="0"/>
                        <a:t>mb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(40.3 </a:t>
                      </a:r>
                      <a:r>
                        <a:rPr lang="en-US" dirty="0" err="1" smtClean="0"/>
                        <a:t>mb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3027">
                <a:tc>
                  <a:txBody>
                    <a:bodyPr/>
                    <a:lstStyle/>
                    <a:p>
                      <a:r>
                        <a:rPr lang="en-US" dirty="0" smtClean="0"/>
                        <a:t>JEFF-3.1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 </a:t>
                      </a:r>
                      <a:r>
                        <a:rPr lang="en-US" dirty="0" err="1" smtClean="0"/>
                        <a:t>mb</a:t>
                      </a:r>
                      <a:endParaRPr lang="en-US" dirty="0"/>
                    </a:p>
                  </a:txBody>
                  <a:tcPr/>
                </a:tc>
              </a:tr>
              <a:tr h="383027">
                <a:tc>
                  <a:txBody>
                    <a:bodyPr/>
                    <a:lstStyle/>
                    <a:p>
                      <a:r>
                        <a:rPr lang="en-US" dirty="0" smtClean="0"/>
                        <a:t>JENDL-4.0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 </a:t>
                      </a:r>
                      <a:r>
                        <a:rPr lang="en-US" dirty="0" err="1" smtClean="0"/>
                        <a:t>mb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sellaDiTesto 3"/>
          <p:cNvSpPr txBox="1"/>
          <p:nvPr/>
        </p:nvSpPr>
        <p:spPr>
          <a:xfrm>
            <a:off x="6444208" y="1012086"/>
            <a:ext cx="27211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EVALUATIONS: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Capture</a:t>
            </a:r>
            <a:r>
              <a:rPr lang="it-IT" dirty="0" smtClean="0">
                <a:solidFill>
                  <a:schemeClr val="bg1"/>
                </a:solidFill>
              </a:rPr>
              <a:t> ORELA 40 m, </a:t>
            </a:r>
            <a:r>
              <a:rPr lang="it-IT" dirty="0">
                <a:solidFill>
                  <a:srgbClr val="3DFF18"/>
                </a:solidFill>
              </a:rPr>
              <a:t>C</a:t>
            </a:r>
            <a:r>
              <a:rPr lang="it-IT" baseline="-25000" dirty="0">
                <a:solidFill>
                  <a:srgbClr val="3DFF18"/>
                </a:solidFill>
              </a:rPr>
              <a:t>6</a:t>
            </a:r>
            <a:r>
              <a:rPr lang="it-IT" dirty="0">
                <a:solidFill>
                  <a:srgbClr val="3DFF18"/>
                </a:solidFill>
              </a:rPr>
              <a:t>F</a:t>
            </a:r>
            <a:r>
              <a:rPr lang="it-IT" baseline="-25000" dirty="0">
                <a:solidFill>
                  <a:srgbClr val="3DFF18"/>
                </a:solidFill>
              </a:rPr>
              <a:t>6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5 &lt; E</a:t>
            </a:r>
            <a:r>
              <a:rPr lang="it-IT" b="1" baseline="-25000" dirty="0" smtClean="0">
                <a:solidFill>
                  <a:schemeClr val="bg1"/>
                </a:solidFill>
              </a:rPr>
              <a:t>n</a:t>
            </a:r>
            <a:r>
              <a:rPr lang="it-IT" b="1" dirty="0" smtClean="0">
                <a:solidFill>
                  <a:schemeClr val="bg1"/>
                </a:solidFill>
              </a:rPr>
              <a:t> &lt; 100 </a:t>
            </a:r>
            <a:r>
              <a:rPr lang="it-IT" b="1" dirty="0" err="1" smtClean="0">
                <a:solidFill>
                  <a:schemeClr val="bg1"/>
                </a:solidFill>
              </a:rPr>
              <a:t>keV</a:t>
            </a:r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sz="1200" dirty="0" err="1" smtClean="0">
                <a:solidFill>
                  <a:schemeClr val="bg1"/>
                </a:solidFill>
              </a:rPr>
              <a:t>A.de</a:t>
            </a:r>
            <a:r>
              <a:rPr lang="de-DE" sz="1200" dirty="0" smtClean="0">
                <a:solidFill>
                  <a:schemeClr val="bg1"/>
                </a:solidFill>
              </a:rPr>
              <a:t> L. </a:t>
            </a:r>
            <a:r>
              <a:rPr lang="de-DE" sz="1200" dirty="0" err="1" smtClean="0">
                <a:solidFill>
                  <a:schemeClr val="bg1"/>
                </a:solidFill>
              </a:rPr>
              <a:t>Musgrove</a:t>
            </a:r>
            <a:r>
              <a:rPr lang="de-DE" sz="1200" dirty="0" smtClean="0">
                <a:solidFill>
                  <a:schemeClr val="bg1"/>
                </a:solidFill>
              </a:rPr>
              <a:t>+, Aust. J. Phys. 32, 213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RPI 250 m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20 </a:t>
            </a:r>
            <a:r>
              <a:rPr lang="it-IT" b="1" dirty="0">
                <a:solidFill>
                  <a:schemeClr val="bg1"/>
                </a:solidFill>
              </a:rPr>
              <a:t>&lt; E</a:t>
            </a:r>
            <a:r>
              <a:rPr lang="it-IT" b="1" baseline="-25000" dirty="0">
                <a:solidFill>
                  <a:schemeClr val="bg1"/>
                </a:solidFill>
              </a:rPr>
              <a:t>n</a:t>
            </a:r>
            <a:r>
              <a:rPr lang="it-IT" b="1" dirty="0">
                <a:solidFill>
                  <a:schemeClr val="bg1"/>
                </a:solidFill>
              </a:rPr>
              <a:t> &lt; </a:t>
            </a:r>
            <a:r>
              <a:rPr lang="it-IT" b="1" dirty="0" smtClean="0">
                <a:solidFill>
                  <a:schemeClr val="bg1"/>
                </a:solidFill>
              </a:rPr>
              <a:t>60 </a:t>
            </a:r>
            <a:r>
              <a:rPr lang="it-IT" b="1" dirty="0" err="1">
                <a:solidFill>
                  <a:schemeClr val="bg1"/>
                </a:solidFill>
              </a:rPr>
              <a:t>keV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dirty="0" smtClean="0">
                <a:solidFill>
                  <a:schemeClr val="bg1"/>
                </a:solidFill>
              </a:rPr>
              <a:t>H. S. </a:t>
            </a:r>
            <a:r>
              <a:rPr lang="de-DE" sz="1200" dirty="0" err="1" smtClean="0">
                <a:solidFill>
                  <a:schemeClr val="bg1"/>
                </a:solidFill>
              </a:rPr>
              <a:t>Camarda</a:t>
            </a:r>
            <a:r>
              <a:rPr lang="de-DE" sz="1200" dirty="0" smtClean="0">
                <a:solidFill>
                  <a:schemeClr val="bg1"/>
                </a:solidFill>
              </a:rPr>
              <a:t>. PRC 18, 1254</a:t>
            </a:r>
          </a:p>
          <a:p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JAERI </a:t>
            </a:r>
            <a:r>
              <a:rPr lang="de-DE" u="sng" baseline="30000" dirty="0" err="1" smtClean="0">
                <a:solidFill>
                  <a:schemeClr val="bg1"/>
                </a:solidFill>
              </a:rPr>
              <a:t>nat</a:t>
            </a:r>
            <a:r>
              <a:rPr lang="de-DE" u="sng" dirty="0" err="1" smtClean="0">
                <a:solidFill>
                  <a:schemeClr val="bg1"/>
                </a:solidFill>
              </a:rPr>
              <a:t>Ce</a:t>
            </a:r>
            <a:endParaRPr lang="de-DE" u="sng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r>
              <a:rPr lang="de-DE" b="1" baseline="-25000" dirty="0" smtClean="0">
                <a:solidFill>
                  <a:schemeClr val="bg1"/>
                </a:solidFill>
              </a:rPr>
              <a:t>n</a:t>
            </a:r>
            <a:r>
              <a:rPr lang="de-DE" b="1" dirty="0" smtClean="0">
                <a:solidFill>
                  <a:schemeClr val="bg1"/>
                </a:solidFill>
              </a:rPr>
              <a:t> &lt; 60 </a:t>
            </a:r>
            <a:r>
              <a:rPr lang="de-DE" b="1" dirty="0" err="1" smtClean="0">
                <a:solidFill>
                  <a:schemeClr val="bg1"/>
                </a:solidFill>
              </a:rPr>
              <a:t>keV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dirty="0" err="1" smtClean="0">
                <a:solidFill>
                  <a:schemeClr val="bg1"/>
                </a:solidFill>
              </a:rPr>
              <a:t>Ohkubo</a:t>
            </a:r>
            <a:r>
              <a:rPr lang="de-DE" sz="1200" dirty="0" smtClean="0">
                <a:solidFill>
                  <a:schemeClr val="bg1"/>
                </a:solidFill>
              </a:rPr>
              <a:t>, </a:t>
            </a:r>
            <a:r>
              <a:rPr lang="de-DE" sz="1200" dirty="0" err="1" smtClean="0">
                <a:solidFill>
                  <a:schemeClr val="bg1"/>
                </a:solidFill>
              </a:rPr>
              <a:t>jaeri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report</a:t>
            </a:r>
            <a:r>
              <a:rPr lang="de-DE" sz="1200" dirty="0" smtClean="0">
                <a:solidFill>
                  <a:schemeClr val="bg1"/>
                </a:solidFill>
              </a:rPr>
              <a:t> 1993 </a:t>
            </a: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Capture (</a:t>
            </a:r>
            <a:r>
              <a:rPr lang="de-DE" dirty="0" err="1">
                <a:solidFill>
                  <a:schemeClr val="bg1"/>
                </a:solidFill>
              </a:rPr>
              <a:t>preliminary</a:t>
            </a:r>
            <a:r>
              <a:rPr lang="de-DE" dirty="0">
                <a:solidFill>
                  <a:schemeClr val="bg1"/>
                </a:solidFill>
              </a:rPr>
              <a:t>) 1974</a:t>
            </a:r>
          </a:p>
          <a:p>
            <a:r>
              <a:rPr lang="de-DE" b="1" dirty="0">
                <a:solidFill>
                  <a:schemeClr val="bg1"/>
                </a:solidFill>
              </a:rPr>
              <a:t>En&lt;65 </a:t>
            </a:r>
            <a:r>
              <a:rPr lang="de-DE" b="1" dirty="0" err="1">
                <a:solidFill>
                  <a:schemeClr val="bg1"/>
                </a:solidFill>
              </a:rPr>
              <a:t>keV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r>
              <a:rPr lang="de-DE" sz="1200" dirty="0">
                <a:solidFill>
                  <a:schemeClr val="bg1"/>
                </a:solidFill>
              </a:rPr>
              <a:t> Hacken (Columbia)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 rot="19159443">
            <a:off x="7434324" y="5373904"/>
            <a:ext cx="2051720" cy="1368152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published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9512" y="44624"/>
            <a:ext cx="755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" y="1196753"/>
            <a:ext cx="6161942" cy="460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5896" y="1700808"/>
            <a:ext cx="792088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7984" y="1670611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Musgrove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9832" y="2204864"/>
            <a:ext cx="1152128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83968" y="213285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Hacken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5936" y="1916832"/>
            <a:ext cx="720080" cy="14401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16016" y="184482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Camarda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0" name="CasellaDiTesto 3"/>
          <p:cNvSpPr txBox="1"/>
          <p:nvPr/>
        </p:nvSpPr>
        <p:spPr>
          <a:xfrm>
            <a:off x="6444208" y="1012086"/>
            <a:ext cx="27211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EVALUATIONS: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Capture</a:t>
            </a:r>
            <a:r>
              <a:rPr lang="it-IT" dirty="0" smtClean="0">
                <a:solidFill>
                  <a:schemeClr val="bg1"/>
                </a:solidFill>
              </a:rPr>
              <a:t> ORELA 40 m, </a:t>
            </a:r>
            <a:r>
              <a:rPr lang="it-IT" dirty="0">
                <a:solidFill>
                  <a:srgbClr val="3DFF18"/>
                </a:solidFill>
              </a:rPr>
              <a:t>C</a:t>
            </a:r>
            <a:r>
              <a:rPr lang="it-IT" baseline="-25000" dirty="0">
                <a:solidFill>
                  <a:srgbClr val="3DFF18"/>
                </a:solidFill>
              </a:rPr>
              <a:t>6</a:t>
            </a:r>
            <a:r>
              <a:rPr lang="it-IT" dirty="0">
                <a:solidFill>
                  <a:srgbClr val="3DFF18"/>
                </a:solidFill>
              </a:rPr>
              <a:t>F</a:t>
            </a:r>
            <a:r>
              <a:rPr lang="it-IT" baseline="-25000" dirty="0">
                <a:solidFill>
                  <a:srgbClr val="3DFF18"/>
                </a:solidFill>
              </a:rPr>
              <a:t>6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3 &lt; E</a:t>
            </a:r>
            <a:r>
              <a:rPr lang="it-IT" b="1" baseline="-25000" dirty="0" smtClean="0">
                <a:solidFill>
                  <a:schemeClr val="bg1"/>
                </a:solidFill>
              </a:rPr>
              <a:t>n</a:t>
            </a:r>
            <a:r>
              <a:rPr lang="it-IT" b="1" dirty="0" smtClean="0">
                <a:solidFill>
                  <a:schemeClr val="bg1"/>
                </a:solidFill>
              </a:rPr>
              <a:t> &lt; 100 </a:t>
            </a:r>
            <a:r>
              <a:rPr lang="it-IT" b="1" dirty="0" err="1" smtClean="0">
                <a:solidFill>
                  <a:schemeClr val="bg1"/>
                </a:solidFill>
              </a:rPr>
              <a:t>keV</a:t>
            </a:r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sz="1200" dirty="0" err="1" smtClean="0">
                <a:solidFill>
                  <a:schemeClr val="bg1"/>
                </a:solidFill>
              </a:rPr>
              <a:t>A.de</a:t>
            </a:r>
            <a:r>
              <a:rPr lang="de-DE" sz="1200" dirty="0" smtClean="0">
                <a:solidFill>
                  <a:schemeClr val="bg1"/>
                </a:solidFill>
              </a:rPr>
              <a:t> L. </a:t>
            </a:r>
            <a:r>
              <a:rPr lang="de-DE" sz="1200" dirty="0" err="1" smtClean="0">
                <a:solidFill>
                  <a:schemeClr val="bg1"/>
                </a:solidFill>
              </a:rPr>
              <a:t>Musgrove</a:t>
            </a:r>
            <a:r>
              <a:rPr lang="de-DE" sz="1200" dirty="0" smtClean="0">
                <a:solidFill>
                  <a:schemeClr val="bg1"/>
                </a:solidFill>
              </a:rPr>
              <a:t>+, Aust. J. Phys. 32, 213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RPI 250 m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20 </a:t>
            </a:r>
            <a:r>
              <a:rPr lang="it-IT" b="1" dirty="0">
                <a:solidFill>
                  <a:schemeClr val="bg1"/>
                </a:solidFill>
              </a:rPr>
              <a:t>&lt; E</a:t>
            </a:r>
            <a:r>
              <a:rPr lang="it-IT" b="1" baseline="-25000" dirty="0">
                <a:solidFill>
                  <a:schemeClr val="bg1"/>
                </a:solidFill>
              </a:rPr>
              <a:t>n</a:t>
            </a:r>
            <a:r>
              <a:rPr lang="it-IT" b="1" dirty="0">
                <a:solidFill>
                  <a:schemeClr val="bg1"/>
                </a:solidFill>
              </a:rPr>
              <a:t> &lt; </a:t>
            </a:r>
            <a:r>
              <a:rPr lang="it-IT" b="1" dirty="0" smtClean="0">
                <a:solidFill>
                  <a:schemeClr val="bg1"/>
                </a:solidFill>
              </a:rPr>
              <a:t>60 </a:t>
            </a:r>
            <a:r>
              <a:rPr lang="it-IT" b="1" dirty="0" err="1">
                <a:solidFill>
                  <a:schemeClr val="bg1"/>
                </a:solidFill>
              </a:rPr>
              <a:t>keV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dirty="0" smtClean="0">
                <a:solidFill>
                  <a:schemeClr val="bg1"/>
                </a:solidFill>
              </a:rPr>
              <a:t>H. S. </a:t>
            </a:r>
            <a:r>
              <a:rPr lang="de-DE" sz="1200" dirty="0" err="1" smtClean="0">
                <a:solidFill>
                  <a:schemeClr val="bg1"/>
                </a:solidFill>
              </a:rPr>
              <a:t>Camarda</a:t>
            </a:r>
            <a:r>
              <a:rPr lang="de-DE" sz="1200" dirty="0" smtClean="0">
                <a:solidFill>
                  <a:schemeClr val="bg1"/>
                </a:solidFill>
              </a:rPr>
              <a:t>. PRC 18, 1254</a:t>
            </a:r>
          </a:p>
          <a:p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JAERI </a:t>
            </a:r>
            <a:r>
              <a:rPr lang="de-DE" u="sng" baseline="30000" dirty="0" err="1" smtClean="0">
                <a:solidFill>
                  <a:schemeClr val="bg1"/>
                </a:solidFill>
              </a:rPr>
              <a:t>nat</a:t>
            </a:r>
            <a:r>
              <a:rPr lang="de-DE" u="sng" dirty="0" err="1" smtClean="0">
                <a:solidFill>
                  <a:schemeClr val="bg1"/>
                </a:solidFill>
              </a:rPr>
              <a:t>Ce</a:t>
            </a:r>
            <a:endParaRPr lang="de-DE" u="sng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r>
              <a:rPr lang="de-DE" b="1" baseline="-25000" dirty="0" smtClean="0">
                <a:solidFill>
                  <a:schemeClr val="bg1"/>
                </a:solidFill>
              </a:rPr>
              <a:t>n</a:t>
            </a:r>
            <a:r>
              <a:rPr lang="de-DE" b="1" dirty="0" smtClean="0">
                <a:solidFill>
                  <a:schemeClr val="bg1"/>
                </a:solidFill>
              </a:rPr>
              <a:t> &lt; 60 </a:t>
            </a:r>
            <a:r>
              <a:rPr lang="de-DE" b="1" dirty="0" err="1" smtClean="0">
                <a:solidFill>
                  <a:schemeClr val="bg1"/>
                </a:solidFill>
              </a:rPr>
              <a:t>keV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dirty="0" err="1" smtClean="0">
                <a:solidFill>
                  <a:schemeClr val="bg1"/>
                </a:solidFill>
              </a:rPr>
              <a:t>Ohkubo</a:t>
            </a:r>
            <a:r>
              <a:rPr lang="de-DE" sz="1200" dirty="0" smtClean="0">
                <a:solidFill>
                  <a:schemeClr val="bg1"/>
                </a:solidFill>
              </a:rPr>
              <a:t>, </a:t>
            </a:r>
            <a:r>
              <a:rPr lang="de-DE" sz="1200" dirty="0" err="1" smtClean="0">
                <a:solidFill>
                  <a:schemeClr val="bg1"/>
                </a:solidFill>
              </a:rPr>
              <a:t>jaeri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report</a:t>
            </a:r>
            <a:r>
              <a:rPr lang="de-DE" sz="1200" dirty="0" smtClean="0">
                <a:solidFill>
                  <a:schemeClr val="bg1"/>
                </a:solidFill>
              </a:rPr>
              <a:t> 1993 </a:t>
            </a: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Capture (</a:t>
            </a:r>
            <a:r>
              <a:rPr lang="de-DE" dirty="0" err="1">
                <a:solidFill>
                  <a:schemeClr val="bg1"/>
                </a:solidFill>
              </a:rPr>
              <a:t>preliminary</a:t>
            </a:r>
            <a:r>
              <a:rPr lang="de-DE" dirty="0">
                <a:solidFill>
                  <a:schemeClr val="bg1"/>
                </a:solidFill>
              </a:rPr>
              <a:t>) 1974</a:t>
            </a:r>
          </a:p>
          <a:p>
            <a:r>
              <a:rPr lang="de-DE" b="1" dirty="0">
                <a:solidFill>
                  <a:schemeClr val="bg1"/>
                </a:solidFill>
              </a:rPr>
              <a:t>En&lt;65 </a:t>
            </a:r>
            <a:r>
              <a:rPr lang="de-DE" b="1" dirty="0" err="1">
                <a:solidFill>
                  <a:schemeClr val="bg1"/>
                </a:solidFill>
              </a:rPr>
              <a:t>keV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r>
              <a:rPr lang="de-DE" sz="1200" dirty="0">
                <a:solidFill>
                  <a:schemeClr val="bg1"/>
                </a:solidFill>
              </a:rPr>
              <a:t> Hacken (Columbia)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19159443">
            <a:off x="7434324" y="5373904"/>
            <a:ext cx="2051720" cy="1368152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published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59832" y="2492896"/>
            <a:ext cx="1152128" cy="144016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83968" y="242088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Ohkubo</a:t>
            </a:r>
            <a:endParaRPr lang="en-US" sz="1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70564"/>
            <a:ext cx="8044158" cy="67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70564"/>
            <a:ext cx="8044158" cy="67168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5610081"/>
            <a:ext cx="505587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Room for </a:t>
            </a:r>
            <a:r>
              <a:rPr lang="it-IT" sz="2800" dirty="0" err="1" smtClean="0">
                <a:solidFill>
                  <a:srgbClr val="FF0000"/>
                </a:solidFill>
              </a:rPr>
              <a:t>improvement</a:t>
            </a:r>
            <a:r>
              <a:rPr lang="it-IT" sz="2800" dirty="0" smtClean="0">
                <a:solidFill>
                  <a:srgbClr val="FF0000"/>
                </a:solidFill>
              </a:rPr>
              <a:t> with C</a:t>
            </a:r>
            <a:r>
              <a:rPr lang="it-IT" sz="2800" baseline="-25000" dirty="0">
                <a:solidFill>
                  <a:srgbClr val="FF0000"/>
                </a:solidFill>
              </a:rPr>
              <a:t>6</a:t>
            </a:r>
            <a:r>
              <a:rPr lang="it-IT" sz="2800" dirty="0" smtClean="0">
                <a:solidFill>
                  <a:srgbClr val="FF0000"/>
                </a:solidFill>
              </a:rPr>
              <a:t>D</a:t>
            </a:r>
            <a:r>
              <a:rPr lang="it-IT" sz="2800" baseline="-25000" dirty="0" smtClean="0">
                <a:solidFill>
                  <a:srgbClr val="FF0000"/>
                </a:solidFill>
              </a:rPr>
              <a:t>6</a:t>
            </a:r>
            <a:endParaRPr lang="it-IT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9512" y="44624"/>
            <a:ext cx="755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" y="1196753"/>
            <a:ext cx="6161942" cy="460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5896" y="1700808"/>
            <a:ext cx="792088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7984" y="1670611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Musgrove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5936" y="1916832"/>
            <a:ext cx="720080" cy="14401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16016" y="184482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Camarda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0" name="CasellaDiTesto 3"/>
          <p:cNvSpPr txBox="1"/>
          <p:nvPr/>
        </p:nvSpPr>
        <p:spPr>
          <a:xfrm>
            <a:off x="6444208" y="1012086"/>
            <a:ext cx="272382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EVALUATIONS: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Capture</a:t>
            </a:r>
            <a:r>
              <a:rPr lang="it-IT" dirty="0" smtClean="0">
                <a:solidFill>
                  <a:schemeClr val="bg1"/>
                </a:solidFill>
              </a:rPr>
              <a:t> ORELA 40 m, </a:t>
            </a:r>
            <a:r>
              <a:rPr lang="it-IT" dirty="0">
                <a:solidFill>
                  <a:srgbClr val="3DFF18"/>
                </a:solidFill>
              </a:rPr>
              <a:t>C</a:t>
            </a:r>
            <a:r>
              <a:rPr lang="it-IT" baseline="-25000" dirty="0">
                <a:solidFill>
                  <a:srgbClr val="3DFF18"/>
                </a:solidFill>
              </a:rPr>
              <a:t>6</a:t>
            </a:r>
            <a:r>
              <a:rPr lang="it-IT" dirty="0">
                <a:solidFill>
                  <a:srgbClr val="3DFF18"/>
                </a:solidFill>
              </a:rPr>
              <a:t>F</a:t>
            </a:r>
            <a:r>
              <a:rPr lang="it-IT" baseline="-25000" dirty="0">
                <a:solidFill>
                  <a:srgbClr val="3DFF18"/>
                </a:solidFill>
              </a:rPr>
              <a:t>6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3 &lt; E</a:t>
            </a:r>
            <a:r>
              <a:rPr lang="it-IT" b="1" baseline="-25000" dirty="0" smtClean="0">
                <a:solidFill>
                  <a:schemeClr val="bg1"/>
                </a:solidFill>
              </a:rPr>
              <a:t>n</a:t>
            </a:r>
            <a:r>
              <a:rPr lang="it-IT" b="1" dirty="0" smtClean="0">
                <a:solidFill>
                  <a:schemeClr val="bg1"/>
                </a:solidFill>
              </a:rPr>
              <a:t> &lt; 100 </a:t>
            </a:r>
            <a:r>
              <a:rPr lang="it-IT" b="1" dirty="0" err="1" smtClean="0">
                <a:solidFill>
                  <a:schemeClr val="bg1"/>
                </a:solidFill>
              </a:rPr>
              <a:t>keV</a:t>
            </a:r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sz="1200" dirty="0" err="1" smtClean="0">
                <a:solidFill>
                  <a:schemeClr val="bg1"/>
                </a:solidFill>
              </a:rPr>
              <a:t>A.de</a:t>
            </a:r>
            <a:r>
              <a:rPr lang="de-DE" sz="1200" dirty="0" smtClean="0">
                <a:solidFill>
                  <a:schemeClr val="bg1"/>
                </a:solidFill>
              </a:rPr>
              <a:t> L. </a:t>
            </a:r>
            <a:r>
              <a:rPr lang="de-DE" sz="1200" dirty="0" err="1" smtClean="0">
                <a:solidFill>
                  <a:schemeClr val="bg1"/>
                </a:solidFill>
              </a:rPr>
              <a:t>Musgrove</a:t>
            </a:r>
            <a:r>
              <a:rPr lang="de-DE" sz="1200" dirty="0" smtClean="0">
                <a:solidFill>
                  <a:schemeClr val="bg1"/>
                </a:solidFill>
              </a:rPr>
              <a:t>+, Aust. J. Phys. 32, 213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RPI 250 m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20 </a:t>
            </a:r>
            <a:r>
              <a:rPr lang="it-IT" b="1" dirty="0">
                <a:solidFill>
                  <a:schemeClr val="bg1"/>
                </a:solidFill>
              </a:rPr>
              <a:t>&lt; E</a:t>
            </a:r>
            <a:r>
              <a:rPr lang="it-IT" b="1" baseline="-25000" dirty="0">
                <a:solidFill>
                  <a:schemeClr val="bg1"/>
                </a:solidFill>
              </a:rPr>
              <a:t>n</a:t>
            </a:r>
            <a:r>
              <a:rPr lang="it-IT" b="1" dirty="0">
                <a:solidFill>
                  <a:schemeClr val="bg1"/>
                </a:solidFill>
              </a:rPr>
              <a:t> &lt; </a:t>
            </a:r>
            <a:r>
              <a:rPr lang="it-IT" b="1" dirty="0" smtClean="0">
                <a:solidFill>
                  <a:schemeClr val="bg1"/>
                </a:solidFill>
              </a:rPr>
              <a:t>60 </a:t>
            </a:r>
            <a:r>
              <a:rPr lang="it-IT" b="1" dirty="0" err="1">
                <a:solidFill>
                  <a:schemeClr val="bg1"/>
                </a:solidFill>
              </a:rPr>
              <a:t>keV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dirty="0" smtClean="0">
                <a:solidFill>
                  <a:schemeClr val="bg1"/>
                </a:solidFill>
              </a:rPr>
              <a:t>H. S. </a:t>
            </a:r>
            <a:r>
              <a:rPr lang="de-DE" sz="1200" dirty="0" err="1" smtClean="0">
                <a:solidFill>
                  <a:schemeClr val="bg1"/>
                </a:solidFill>
              </a:rPr>
              <a:t>Camarda</a:t>
            </a:r>
            <a:r>
              <a:rPr lang="de-DE" sz="1200" dirty="0" smtClean="0">
                <a:solidFill>
                  <a:schemeClr val="bg1"/>
                </a:solidFill>
              </a:rPr>
              <a:t>. PRC 18, 1254</a:t>
            </a:r>
          </a:p>
          <a:p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Transmission JAERI </a:t>
            </a:r>
            <a:r>
              <a:rPr lang="de-DE" u="sng" baseline="30000" dirty="0" err="1" smtClean="0">
                <a:solidFill>
                  <a:schemeClr val="bg1"/>
                </a:solidFill>
              </a:rPr>
              <a:t>nat</a:t>
            </a:r>
            <a:r>
              <a:rPr lang="de-DE" u="sng" dirty="0" err="1" smtClean="0">
                <a:solidFill>
                  <a:schemeClr val="bg1"/>
                </a:solidFill>
              </a:rPr>
              <a:t>Ce</a:t>
            </a:r>
            <a:endParaRPr lang="de-DE" u="sng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r>
              <a:rPr lang="de-DE" b="1" baseline="-25000" dirty="0" smtClean="0">
                <a:solidFill>
                  <a:schemeClr val="bg1"/>
                </a:solidFill>
              </a:rPr>
              <a:t>n</a:t>
            </a:r>
            <a:r>
              <a:rPr lang="de-DE" b="1" dirty="0" smtClean="0">
                <a:solidFill>
                  <a:schemeClr val="bg1"/>
                </a:solidFill>
              </a:rPr>
              <a:t> &lt; 60 </a:t>
            </a:r>
            <a:r>
              <a:rPr lang="de-DE" b="1" dirty="0" err="1" smtClean="0">
                <a:solidFill>
                  <a:schemeClr val="bg1"/>
                </a:solidFill>
              </a:rPr>
              <a:t>keV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Ohkubo</a:t>
            </a:r>
            <a:r>
              <a:rPr lang="de-DE" sz="1200" dirty="0" smtClean="0">
                <a:solidFill>
                  <a:schemeClr val="bg1"/>
                </a:solidFill>
              </a:rPr>
              <a:t>, </a:t>
            </a:r>
            <a:r>
              <a:rPr lang="de-DE" sz="1200" dirty="0" err="1" smtClean="0">
                <a:solidFill>
                  <a:schemeClr val="bg1"/>
                </a:solidFill>
              </a:rPr>
              <a:t>jaeri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report</a:t>
            </a:r>
            <a:r>
              <a:rPr lang="de-DE" sz="1200" dirty="0" smtClean="0">
                <a:solidFill>
                  <a:schemeClr val="bg1"/>
                </a:solidFill>
              </a:rPr>
              <a:t> 1993 </a:t>
            </a: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pPr algn="ctr"/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Capture (</a:t>
            </a:r>
            <a:r>
              <a:rPr lang="de-DE" dirty="0" err="1">
                <a:solidFill>
                  <a:schemeClr val="bg1"/>
                </a:solidFill>
              </a:rPr>
              <a:t>preliminary</a:t>
            </a:r>
            <a:r>
              <a:rPr lang="de-DE" dirty="0">
                <a:solidFill>
                  <a:schemeClr val="bg1"/>
                </a:solidFill>
              </a:rPr>
              <a:t>) 1974</a:t>
            </a:r>
          </a:p>
          <a:p>
            <a:r>
              <a:rPr lang="de-DE" b="1" dirty="0">
                <a:solidFill>
                  <a:schemeClr val="bg1"/>
                </a:solidFill>
              </a:rPr>
              <a:t>En&lt;65 </a:t>
            </a:r>
            <a:r>
              <a:rPr lang="de-DE" b="1" dirty="0" err="1">
                <a:solidFill>
                  <a:schemeClr val="bg1"/>
                </a:solidFill>
              </a:rPr>
              <a:t>keV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r>
              <a:rPr lang="de-DE" sz="1200" dirty="0">
                <a:solidFill>
                  <a:schemeClr val="bg1"/>
                </a:solidFill>
              </a:rPr>
              <a:t> Hacken (Columbia)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19159443">
            <a:off x="7434324" y="5373904"/>
            <a:ext cx="2051720" cy="1368152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published</a:t>
            </a: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>
            <a:off x="3059832" y="2204864"/>
            <a:ext cx="1152128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4"/>
          <p:cNvSpPr txBox="1"/>
          <p:nvPr/>
        </p:nvSpPr>
        <p:spPr>
          <a:xfrm>
            <a:off x="4283968" y="213285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Hacken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Rectangle 21"/>
          <p:cNvSpPr/>
          <p:nvPr/>
        </p:nvSpPr>
        <p:spPr>
          <a:xfrm>
            <a:off x="3059832" y="2492896"/>
            <a:ext cx="1152128" cy="144016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2"/>
          <p:cNvSpPr txBox="1"/>
          <p:nvPr/>
        </p:nvSpPr>
        <p:spPr>
          <a:xfrm>
            <a:off x="4283968" y="242088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Ohkubo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59832" y="1484784"/>
            <a:ext cx="648072" cy="3672408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2609393" y="6055161"/>
                <a:ext cx="15489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>
                    <a:solidFill>
                      <a:srgbClr val="FFFF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2,5 </m:t>
                    </m:r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endParaRPr lang="it-IT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393" y="6055161"/>
                <a:ext cx="154895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906" t="-10526" r="-394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1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9512" y="44624"/>
            <a:ext cx="755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0" y="836712"/>
            <a:ext cx="7530094" cy="53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9512" y="44624"/>
            <a:ext cx="755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 </a:t>
            </a:r>
            <a:r>
              <a:rPr lang="it-IT" sz="3600" dirty="0" err="1" smtClean="0">
                <a:solidFill>
                  <a:srgbClr val="FFFF00"/>
                </a:solidFill>
              </a:rPr>
              <a:t>neutron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capture</a:t>
            </a:r>
            <a:r>
              <a:rPr lang="it-IT" sz="3600" dirty="0" smtClean="0">
                <a:solidFill>
                  <a:srgbClr val="FFFF00"/>
                </a:solidFill>
              </a:rPr>
              <a:t> cross </a:t>
            </a:r>
            <a:r>
              <a:rPr lang="it-IT" sz="3600" dirty="0" err="1" smtClean="0">
                <a:solidFill>
                  <a:srgbClr val="FFFF00"/>
                </a:solidFill>
              </a:rPr>
              <a:t>section</a:t>
            </a:r>
            <a:r>
              <a:rPr lang="it-IT" sz="3600" dirty="0" smtClean="0">
                <a:solidFill>
                  <a:srgbClr val="FFFF00"/>
                </a:solidFill>
              </a:rPr>
              <a:t> (III)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0" y="836712"/>
            <a:ext cx="7530094" cy="5371260"/>
          </a:xfrm>
          <a:prstGeom prst="rect">
            <a:avLst/>
          </a:prstGeom>
        </p:spPr>
      </p:pic>
      <p:sp>
        <p:nvSpPr>
          <p:cNvPr id="14" name="Explosion 2 13"/>
          <p:cNvSpPr/>
          <p:nvPr/>
        </p:nvSpPr>
        <p:spPr>
          <a:xfrm rot="767625">
            <a:off x="3929009" y="1310698"/>
            <a:ext cx="3969399" cy="2283211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resonance ~ 15% of MACS @ </a:t>
            </a:r>
            <a:r>
              <a:rPr lang="en-US" dirty="0" err="1" smtClean="0"/>
              <a:t>kT</a:t>
            </a:r>
            <a:r>
              <a:rPr lang="en-US" dirty="0" smtClean="0"/>
              <a:t>=8 </a:t>
            </a:r>
            <a:r>
              <a:rPr lang="en-US" dirty="0" err="1" smtClean="0"/>
              <a:t>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4"/>
          <p:cNvSpPr txBox="1"/>
          <p:nvPr/>
        </p:nvSpPr>
        <p:spPr>
          <a:xfrm>
            <a:off x="869512" y="44624"/>
            <a:ext cx="581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FF00"/>
                </a:solidFill>
              </a:rPr>
              <a:t>Count</a:t>
            </a:r>
            <a:r>
              <a:rPr lang="it-IT" sz="3600" dirty="0" smtClean="0">
                <a:solidFill>
                  <a:srgbClr val="FFFF00"/>
                </a:solidFill>
              </a:rPr>
              <a:t> rate @ EAR1 </a:t>
            </a:r>
            <a:r>
              <a:rPr lang="mr-IN" sz="3600" dirty="0" smtClean="0">
                <a:solidFill>
                  <a:srgbClr val="FFFF00"/>
                </a:solidFill>
              </a:rPr>
              <a:t>–</a:t>
            </a:r>
            <a:r>
              <a:rPr lang="it-IT" sz="3600" dirty="0" smtClean="0">
                <a:solidFill>
                  <a:srgbClr val="FFFF00"/>
                </a:solidFill>
              </a:rPr>
              <a:t> 4 g </a:t>
            </a:r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50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5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4"/>
          <p:cNvSpPr txBox="1"/>
          <p:nvPr/>
        </p:nvSpPr>
        <p:spPr>
          <a:xfrm>
            <a:off x="869512" y="44624"/>
            <a:ext cx="581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FF00"/>
                </a:solidFill>
              </a:rPr>
              <a:t>Count</a:t>
            </a:r>
            <a:r>
              <a:rPr lang="it-IT" sz="3600" dirty="0" smtClean="0">
                <a:solidFill>
                  <a:srgbClr val="FFFF00"/>
                </a:solidFill>
              </a:rPr>
              <a:t> rate @ EAR1 </a:t>
            </a:r>
            <a:r>
              <a:rPr lang="mr-IN" sz="3600" dirty="0" smtClean="0">
                <a:solidFill>
                  <a:srgbClr val="FFFF00"/>
                </a:solidFill>
              </a:rPr>
              <a:t>–</a:t>
            </a:r>
            <a:r>
              <a:rPr lang="it-IT" sz="3600" dirty="0" smtClean="0">
                <a:solidFill>
                  <a:srgbClr val="FFFF00"/>
                </a:solidFill>
              </a:rPr>
              <a:t> 4 g </a:t>
            </a:r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50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012160" y="795464"/>
            <a:ext cx="168306" cy="4176464"/>
          </a:xfrm>
          <a:prstGeom prst="rect">
            <a:avLst/>
          </a:prstGeom>
          <a:solidFill>
            <a:srgbClr val="3DFF1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726329" y="795464"/>
            <a:ext cx="221934" cy="4176464"/>
          </a:xfrm>
          <a:prstGeom prst="rect">
            <a:avLst/>
          </a:prstGeom>
          <a:solidFill>
            <a:srgbClr val="3DFF1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9108" y="5921309"/>
            <a:ext cx="711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Oak</a:t>
            </a:r>
            <a:r>
              <a:rPr lang="it-IT" sz="2400" dirty="0" smtClean="0">
                <a:solidFill>
                  <a:schemeClr val="bg1"/>
                </a:solidFill>
              </a:rPr>
              <a:t> Ridge </a:t>
            </a:r>
            <a:r>
              <a:rPr lang="it-IT" sz="2400" dirty="0" err="1" smtClean="0">
                <a:solidFill>
                  <a:schemeClr val="bg1"/>
                </a:solidFill>
              </a:rPr>
              <a:t>Natioanl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Laboratory</a:t>
            </a:r>
            <a:r>
              <a:rPr lang="it-IT" sz="2400" dirty="0" smtClean="0">
                <a:solidFill>
                  <a:schemeClr val="bg1"/>
                </a:solidFill>
              </a:rPr>
              <a:t>: 4gr 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26040 </a:t>
            </a:r>
            <a:r>
              <a:rPr lang="el-G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ε</a:t>
            </a:r>
            <a:endParaRPr lang="it-IT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it-IT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Approved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by III </a:t>
            </a:r>
            <a:r>
              <a:rPr lang="it-IT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commission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INFN (2018 budget): 5000 </a:t>
            </a:r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ε</a:t>
            </a:r>
            <a:endParaRPr lang="it-IT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59217" y="6150114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BUT…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073"/>
            <a:ext cx="8229600" cy="752631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The solar </a:t>
            </a:r>
            <a:r>
              <a:rPr lang="it-IT" sz="3200" b="1" dirty="0" err="1" smtClean="0">
                <a:solidFill>
                  <a:srgbClr val="FFFF00"/>
                </a:solidFill>
              </a:rPr>
              <a:t>distribution</a:t>
            </a:r>
            <a:r>
              <a:rPr lang="it-IT" sz="3200" b="1" dirty="0" smtClean="0">
                <a:solidFill>
                  <a:srgbClr val="FFFF00"/>
                </a:solidFill>
              </a:rPr>
              <a:t> and the s-</a:t>
            </a:r>
            <a:r>
              <a:rPr lang="it-IT" sz="3200" b="1" dirty="0" err="1" smtClean="0">
                <a:solidFill>
                  <a:srgbClr val="FFFF00"/>
                </a:solidFill>
              </a:rPr>
              <a:t>process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peaks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83159"/>
            <a:ext cx="7381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55415" y="6279703"/>
            <a:ext cx="783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Magic nuclei are </a:t>
            </a:r>
            <a:r>
              <a:rPr lang="it-IT" sz="2400" dirty="0" err="1" smtClean="0">
                <a:solidFill>
                  <a:schemeClr val="bg1"/>
                </a:solidFill>
              </a:rPr>
              <a:t>bottleneck</a:t>
            </a:r>
            <a:r>
              <a:rPr lang="it-IT" sz="2400" dirty="0" smtClean="0">
                <a:solidFill>
                  <a:schemeClr val="bg1"/>
                </a:solidFill>
              </a:rPr>
              <a:t> for the s-</a:t>
            </a:r>
            <a:r>
              <a:rPr lang="it-IT" sz="2400" dirty="0" err="1" smtClean="0">
                <a:solidFill>
                  <a:schemeClr val="bg1"/>
                </a:solidFill>
              </a:rPr>
              <a:t>process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nucleosynthesis</a:t>
            </a:r>
            <a:endParaRPr lang="it-IT" sz="2400" dirty="0">
              <a:solidFill>
                <a:schemeClr val="bg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07504" y="106933"/>
            <a:ext cx="7272808" cy="5410299"/>
            <a:chOff x="107504" y="106933"/>
            <a:chExt cx="7272808" cy="54102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6933"/>
              <a:ext cx="6480720" cy="468267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" name="Connettore 1 5"/>
            <p:cNvCxnSpPr/>
            <p:nvPr/>
          </p:nvCxnSpPr>
          <p:spPr>
            <a:xfrm>
              <a:off x="107504" y="4819224"/>
              <a:ext cx="3672408" cy="6980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6588224" y="4789607"/>
              <a:ext cx="792088" cy="6980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/>
          <a:stretch/>
        </p:blipFill>
        <p:spPr bwMode="auto">
          <a:xfrm>
            <a:off x="1187624" y="390058"/>
            <a:ext cx="6572481" cy="59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139952" y="396000"/>
            <a:ext cx="1944216" cy="196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148064" y="2348880"/>
            <a:ext cx="504056" cy="236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078" r="5192" b="4881"/>
          <a:stretch/>
        </p:blipFill>
        <p:spPr bwMode="auto">
          <a:xfrm rot="299604">
            <a:off x="4299062" y="531654"/>
            <a:ext cx="1350492" cy="1998814"/>
          </a:xfrm>
          <a:prstGeom prst="snip2SameRect">
            <a:avLst>
              <a:gd name="adj1" fmla="val 28416"/>
              <a:gd name="adj2" fmla="val 3621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20" y="88156"/>
            <a:ext cx="65532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3707904" y="1787054"/>
            <a:ext cx="836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752528" cy="35643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17779" y="5877272"/>
            <a:ext cx="3908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FFFF00"/>
                </a:solidFill>
              </a:rPr>
              <a:t>10 gr of CeO</a:t>
            </a:r>
            <a:r>
              <a:rPr lang="it-IT" sz="5400" baseline="-25000" dirty="0" smtClean="0">
                <a:solidFill>
                  <a:srgbClr val="FFFF00"/>
                </a:solidFill>
              </a:rPr>
              <a:t>2</a:t>
            </a:r>
            <a:endParaRPr lang="it-IT" sz="5400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"/>
          <a:stretch/>
        </p:blipFill>
        <p:spPr bwMode="auto">
          <a:xfrm>
            <a:off x="96612" y="692696"/>
            <a:ext cx="8939884" cy="50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4"/>
          <p:cNvSpPr txBox="1"/>
          <p:nvPr/>
        </p:nvSpPr>
        <p:spPr>
          <a:xfrm>
            <a:off x="869512" y="44624"/>
            <a:ext cx="602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FF00"/>
                </a:solidFill>
              </a:rPr>
              <a:t>Count</a:t>
            </a:r>
            <a:r>
              <a:rPr lang="it-IT" sz="3600" dirty="0" smtClean="0">
                <a:solidFill>
                  <a:srgbClr val="FFFF00"/>
                </a:solidFill>
              </a:rPr>
              <a:t> rate @ EAR1 </a:t>
            </a:r>
            <a:r>
              <a:rPr lang="mr-IN" sz="3600" dirty="0" smtClean="0">
                <a:solidFill>
                  <a:srgbClr val="FFFF00"/>
                </a:solidFill>
              </a:rPr>
              <a:t>–</a:t>
            </a:r>
            <a:r>
              <a:rPr lang="it-IT" sz="3600" dirty="0" smtClean="0">
                <a:solidFill>
                  <a:srgbClr val="FFFF00"/>
                </a:solidFill>
              </a:rPr>
              <a:t> 10 g </a:t>
            </a:r>
            <a:r>
              <a:rPr lang="it-IT" sz="3600" baseline="30000" dirty="0" smtClean="0">
                <a:solidFill>
                  <a:srgbClr val="FFFF00"/>
                </a:solidFill>
              </a:rPr>
              <a:t>140</a:t>
            </a:r>
            <a:r>
              <a:rPr lang="it-IT" sz="3600" dirty="0" smtClean="0">
                <a:solidFill>
                  <a:srgbClr val="FFFF00"/>
                </a:solidFill>
              </a:rPr>
              <a:t>Ce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012160" y="795464"/>
            <a:ext cx="168306" cy="4176464"/>
          </a:xfrm>
          <a:prstGeom prst="rect">
            <a:avLst/>
          </a:prstGeom>
          <a:solidFill>
            <a:srgbClr val="3DFF1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726329" y="795464"/>
            <a:ext cx="221934" cy="4176464"/>
          </a:xfrm>
          <a:prstGeom prst="rect">
            <a:avLst/>
          </a:prstGeom>
          <a:solidFill>
            <a:srgbClr val="3DFF1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4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3"/>
          <p:cNvSpPr txBox="1"/>
          <p:nvPr/>
        </p:nvSpPr>
        <p:spPr>
          <a:xfrm>
            <a:off x="35496" y="800700"/>
            <a:ext cx="88569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000" baseline="30000" dirty="0" smtClean="0">
                <a:solidFill>
                  <a:schemeClr val="bg1"/>
                </a:solidFill>
              </a:rPr>
              <a:t>140</a:t>
            </a:r>
            <a:r>
              <a:rPr lang="it-IT" sz="2000" dirty="0" smtClean="0">
                <a:solidFill>
                  <a:schemeClr val="bg1"/>
                </a:solidFill>
              </a:rPr>
              <a:t>Ce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magic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nucleus</a:t>
            </a:r>
            <a:r>
              <a:rPr lang="it-IT" sz="2000" dirty="0" smtClean="0">
                <a:solidFill>
                  <a:schemeClr val="bg1"/>
                </a:solidFill>
              </a:rPr>
              <a:t> (88% </a:t>
            </a:r>
            <a:r>
              <a:rPr lang="it-IT" sz="2000" dirty="0" err="1" smtClean="0">
                <a:solidFill>
                  <a:schemeClr val="bg1"/>
                </a:solidFill>
              </a:rPr>
              <a:t>os</a:t>
            </a:r>
            <a:r>
              <a:rPr lang="it-IT" sz="2000" dirty="0" smtClean="0">
                <a:solidFill>
                  <a:schemeClr val="bg1"/>
                </a:solidFill>
              </a:rPr>
              <a:t> solar </a:t>
            </a:r>
            <a:r>
              <a:rPr lang="it-IT" sz="2000" dirty="0" err="1" smtClean="0">
                <a:solidFill>
                  <a:schemeClr val="bg1"/>
                </a:solidFill>
              </a:rPr>
              <a:t>cerium</a:t>
            </a:r>
            <a:r>
              <a:rPr lang="it-IT" sz="2000" dirty="0" smtClean="0">
                <a:solidFill>
                  <a:schemeClr val="bg1"/>
                </a:solidFill>
              </a:rPr>
              <a:t>), </a:t>
            </a:r>
            <a:r>
              <a:rPr lang="it-IT" sz="2000" dirty="0" err="1" smtClean="0">
                <a:solidFill>
                  <a:schemeClr val="bg1"/>
                </a:solidFill>
              </a:rPr>
              <a:t>mostly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synthesized</a:t>
            </a:r>
            <a:r>
              <a:rPr lang="it-IT" sz="2000" dirty="0" smtClean="0">
                <a:solidFill>
                  <a:schemeClr val="bg1"/>
                </a:solidFill>
              </a:rPr>
              <a:t> by the s-</a:t>
            </a:r>
            <a:r>
              <a:rPr lang="it-IT" sz="2000" dirty="0" err="1" smtClean="0">
                <a:solidFill>
                  <a:schemeClr val="bg1"/>
                </a:solidFill>
              </a:rPr>
              <a:t>process</a:t>
            </a:r>
            <a:r>
              <a:rPr lang="it-IT" sz="2000" dirty="0" smtClean="0">
                <a:solidFill>
                  <a:schemeClr val="bg1"/>
                </a:solidFill>
              </a:rPr>
              <a:t> (81% of </a:t>
            </a:r>
            <a:r>
              <a:rPr lang="it-IT" sz="2000" dirty="0" err="1" smtClean="0">
                <a:solidFill>
                  <a:schemeClr val="bg1"/>
                </a:solidFill>
              </a:rPr>
              <a:t>Galactic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cerium</a:t>
            </a:r>
            <a:r>
              <a:rPr lang="it-IT" sz="2000" dirty="0" smtClean="0">
                <a:solidFill>
                  <a:schemeClr val="bg1"/>
                </a:solidFill>
              </a:rPr>
              <a:t>). </a:t>
            </a:r>
            <a:r>
              <a:rPr lang="it-IT" sz="2000" dirty="0" err="1" smtClean="0">
                <a:solidFill>
                  <a:schemeClr val="bg1"/>
                </a:solidFill>
              </a:rPr>
              <a:t>It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has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been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observed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all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evolutionary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phases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metallicities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 err="1" smtClean="0">
                <a:solidFill>
                  <a:schemeClr val="bg1"/>
                </a:solidFill>
              </a:rPr>
              <a:t>Heavy</a:t>
            </a:r>
            <a:r>
              <a:rPr lang="it-IT" sz="2000" dirty="0" err="1">
                <a:solidFill>
                  <a:schemeClr val="bg1"/>
                </a:solidFill>
              </a:rPr>
              <a:t>-</a:t>
            </a:r>
            <a:r>
              <a:rPr lang="it-IT" sz="2000" dirty="0" err="1" smtClean="0">
                <a:solidFill>
                  <a:schemeClr val="bg1"/>
                </a:solidFill>
              </a:rPr>
              <a:t>element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abundances</a:t>
            </a:r>
            <a:r>
              <a:rPr lang="it-IT" sz="2000" dirty="0" smtClean="0">
                <a:solidFill>
                  <a:schemeClr val="bg1"/>
                </a:solidFill>
              </a:rPr>
              <a:t> in s-</a:t>
            </a:r>
            <a:r>
              <a:rPr lang="it-IT" sz="2000" dirty="0" err="1" smtClean="0">
                <a:solidFill>
                  <a:schemeClr val="bg1"/>
                </a:solidFill>
              </a:rPr>
              <a:t>rich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galactic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Globular</a:t>
            </a:r>
            <a:r>
              <a:rPr lang="it-IT" sz="2000" dirty="0" smtClean="0">
                <a:solidFill>
                  <a:schemeClr val="bg1"/>
                </a:solidFill>
              </a:rPr>
              <a:t> Clusters show </a:t>
            </a:r>
            <a:r>
              <a:rPr lang="it-IT" sz="2000" dirty="0" err="1" smtClean="0">
                <a:solidFill>
                  <a:schemeClr val="bg1"/>
                </a:solidFill>
              </a:rPr>
              <a:t>good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agreement</a:t>
            </a:r>
            <a:r>
              <a:rPr lang="it-IT" sz="2000" dirty="0" smtClean="0">
                <a:solidFill>
                  <a:schemeClr val="bg1"/>
                </a:solidFill>
              </a:rPr>
              <a:t> with </a:t>
            </a:r>
            <a:r>
              <a:rPr lang="it-IT" sz="2000" dirty="0" err="1" smtClean="0">
                <a:solidFill>
                  <a:schemeClr val="bg1"/>
                </a:solidFill>
              </a:rPr>
              <a:t>theoretical</a:t>
            </a:r>
            <a:r>
              <a:rPr lang="it-IT" sz="2000" dirty="0" smtClean="0">
                <a:solidFill>
                  <a:schemeClr val="bg1"/>
                </a:solidFill>
              </a:rPr>
              <a:t> AGB </a:t>
            </a:r>
            <a:r>
              <a:rPr lang="it-IT" sz="2000" dirty="0" err="1" smtClean="0">
                <a:solidFill>
                  <a:schemeClr val="bg1"/>
                </a:solidFill>
              </a:rPr>
              <a:t>models</a:t>
            </a:r>
            <a:r>
              <a:rPr lang="it-IT" sz="2000" dirty="0" smtClean="0">
                <a:solidFill>
                  <a:schemeClr val="bg1"/>
                </a:solidFill>
              </a:rPr>
              <a:t> for </a:t>
            </a:r>
            <a:r>
              <a:rPr lang="it-IT" sz="2000" dirty="0" err="1" smtClean="0">
                <a:solidFill>
                  <a:schemeClr val="bg1"/>
                </a:solidFill>
              </a:rPr>
              <a:t>elements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belonging</a:t>
            </a:r>
            <a:r>
              <a:rPr lang="it-IT" sz="2000" dirty="0" smtClean="0">
                <a:solidFill>
                  <a:schemeClr val="bg1"/>
                </a:solidFill>
              </a:rPr>
              <a:t> to the 2</a:t>
            </a:r>
            <a:r>
              <a:rPr lang="it-IT" sz="2000" baseline="30000" dirty="0" smtClean="0">
                <a:solidFill>
                  <a:schemeClr val="bg1"/>
                </a:solidFill>
              </a:rPr>
              <a:t>nd</a:t>
            </a:r>
            <a:r>
              <a:rPr lang="it-IT" sz="2000" dirty="0" smtClean="0">
                <a:solidFill>
                  <a:schemeClr val="bg1"/>
                </a:solidFill>
              </a:rPr>
              <a:t> s-</a:t>
            </a:r>
            <a:r>
              <a:rPr lang="it-IT" sz="2000" dirty="0" err="1" smtClean="0">
                <a:solidFill>
                  <a:schemeClr val="bg1"/>
                </a:solidFill>
              </a:rPr>
              <a:t>process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peak</a:t>
            </a:r>
            <a:r>
              <a:rPr lang="mr-IN" sz="2000" dirty="0" smtClean="0">
                <a:solidFill>
                  <a:schemeClr val="bg1"/>
                </a:solidFill>
              </a:rPr>
              <a:t>…</a:t>
            </a:r>
            <a:r>
              <a:rPr lang="it-IT" sz="2000" dirty="0" err="1" smtClean="0">
                <a:solidFill>
                  <a:schemeClr val="bg1"/>
                </a:solidFill>
              </a:rPr>
              <a:t>apart</a:t>
            </a:r>
            <a:r>
              <a:rPr lang="it-IT" sz="2000" dirty="0" smtClean="0">
                <a:solidFill>
                  <a:schemeClr val="bg1"/>
                </a:solidFill>
              </a:rPr>
              <a:t> from </a:t>
            </a:r>
            <a:r>
              <a:rPr lang="it-IT" sz="2000" dirty="0" err="1" smtClean="0">
                <a:solidFill>
                  <a:schemeClr val="bg1"/>
                </a:solidFill>
              </a:rPr>
              <a:t>cerium</a:t>
            </a:r>
            <a:r>
              <a:rPr lang="it-IT" sz="2000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MACS </a:t>
            </a:r>
            <a:r>
              <a:rPr lang="it-IT" sz="2000" dirty="0" err="1" smtClean="0">
                <a:solidFill>
                  <a:schemeClr val="bg1"/>
                </a:solidFill>
              </a:rPr>
              <a:t>at</a:t>
            </a:r>
            <a:r>
              <a:rPr lang="it-IT" sz="2000" dirty="0" smtClean="0">
                <a:solidFill>
                  <a:schemeClr val="bg1"/>
                </a:solidFill>
              </a:rPr>
              <a:t> AGB </a:t>
            </a:r>
            <a:r>
              <a:rPr lang="it-IT" sz="2000" dirty="0" err="1" smtClean="0">
                <a:solidFill>
                  <a:schemeClr val="bg1"/>
                </a:solidFill>
              </a:rPr>
              <a:t>energies</a:t>
            </a:r>
            <a:r>
              <a:rPr lang="it-IT" sz="2000" dirty="0" smtClean="0">
                <a:solidFill>
                  <a:schemeClr val="bg1"/>
                </a:solidFill>
              </a:rPr>
              <a:t> are </a:t>
            </a:r>
            <a:r>
              <a:rPr lang="it-IT" sz="2000" dirty="0" err="1" smtClean="0">
                <a:solidFill>
                  <a:schemeClr val="bg1"/>
                </a:solidFill>
              </a:rPr>
              <a:t>higly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uncertain</a:t>
            </a:r>
            <a:r>
              <a:rPr lang="it-IT" sz="2000" dirty="0" smtClean="0">
                <a:solidFill>
                  <a:schemeClr val="bg1"/>
                </a:solidFill>
              </a:rPr>
              <a:t> due to </a:t>
            </a:r>
            <a:r>
              <a:rPr lang="it-IT" sz="2000" dirty="0" err="1" smtClean="0">
                <a:solidFill>
                  <a:schemeClr val="bg1"/>
                </a:solidFill>
              </a:rPr>
              <a:t>lack</a:t>
            </a:r>
            <a:r>
              <a:rPr lang="it-IT" sz="2000" dirty="0" smtClean="0">
                <a:solidFill>
                  <a:schemeClr val="bg1"/>
                </a:solidFill>
              </a:rPr>
              <a:t> of </a:t>
            </a:r>
            <a:r>
              <a:rPr lang="it-IT" sz="2000" dirty="0" err="1" smtClean="0">
                <a:solidFill>
                  <a:schemeClr val="bg1"/>
                </a:solidFill>
              </a:rPr>
              <a:t>experimental</a:t>
            </a:r>
            <a:r>
              <a:rPr lang="it-IT" sz="2000" dirty="0" smtClean="0">
                <a:solidFill>
                  <a:schemeClr val="bg1"/>
                </a:solidFill>
              </a:rPr>
              <a:t> data: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2 </a:t>
            </a:r>
            <a:r>
              <a:rPr lang="it-IT" sz="2000" dirty="0" err="1" smtClean="0">
                <a:solidFill>
                  <a:schemeClr val="bg1"/>
                </a:solidFill>
              </a:rPr>
              <a:t>transmission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experiments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literature</a:t>
            </a:r>
            <a:r>
              <a:rPr lang="it-IT" sz="2000" dirty="0" smtClean="0">
                <a:solidFill>
                  <a:schemeClr val="bg1"/>
                </a:solidFill>
              </a:rPr>
              <a:t> (</a:t>
            </a:r>
            <a:r>
              <a:rPr lang="it-IT" sz="2000" baseline="30000" dirty="0" err="1" smtClean="0">
                <a:solidFill>
                  <a:schemeClr val="bg1"/>
                </a:solidFill>
              </a:rPr>
              <a:t>nat</a:t>
            </a:r>
            <a:r>
              <a:rPr lang="it-IT" sz="2000" dirty="0" err="1" smtClean="0">
                <a:solidFill>
                  <a:schemeClr val="bg1"/>
                </a:solidFill>
              </a:rPr>
              <a:t>Ce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was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used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energy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does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not</a:t>
            </a:r>
            <a:r>
              <a:rPr lang="it-IT" sz="2000" dirty="0" smtClean="0">
                <a:solidFill>
                  <a:schemeClr val="bg1"/>
                </a:solidFill>
              </a:rPr>
              <a:t> cover the </a:t>
            </a:r>
            <a:r>
              <a:rPr lang="it-IT" sz="2000" dirty="0" err="1" smtClean="0">
                <a:solidFill>
                  <a:schemeClr val="bg1"/>
                </a:solidFill>
              </a:rPr>
              <a:t>whole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of </a:t>
            </a:r>
            <a:r>
              <a:rPr lang="it-IT" sz="2000" dirty="0" err="1" smtClean="0">
                <a:solidFill>
                  <a:schemeClr val="bg1"/>
                </a:solidFill>
              </a:rPr>
              <a:t>interest</a:t>
            </a:r>
            <a:r>
              <a:rPr lang="it-IT" sz="2000" dirty="0" smtClean="0">
                <a:solidFill>
                  <a:schemeClr val="bg1"/>
                </a:solidFill>
              </a:rPr>
              <a:t>, En&gt;20 </a:t>
            </a:r>
            <a:r>
              <a:rPr lang="it-IT" sz="2000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1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experiment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literature</a:t>
            </a:r>
            <a:r>
              <a:rPr lang="it-IT" sz="2000" dirty="0" smtClean="0">
                <a:solidFill>
                  <a:schemeClr val="bg1"/>
                </a:solidFill>
              </a:rPr>
              <a:t> (C</a:t>
            </a:r>
            <a:r>
              <a:rPr lang="it-IT" sz="2000" baseline="-25000" dirty="0" smtClean="0">
                <a:solidFill>
                  <a:schemeClr val="bg1"/>
                </a:solidFill>
              </a:rPr>
              <a:t>6</a:t>
            </a:r>
            <a:r>
              <a:rPr lang="it-IT" sz="2000" dirty="0" smtClean="0">
                <a:solidFill>
                  <a:schemeClr val="bg1"/>
                </a:solidFill>
              </a:rPr>
              <a:t>F</a:t>
            </a:r>
            <a:r>
              <a:rPr lang="it-IT" sz="2000" baseline="-25000" dirty="0" smtClean="0">
                <a:solidFill>
                  <a:schemeClr val="bg1"/>
                </a:solidFill>
              </a:rPr>
              <a:t>6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detector, </a:t>
            </a:r>
            <a:r>
              <a:rPr lang="it-IT" sz="2000" dirty="0" err="1" smtClean="0">
                <a:solidFill>
                  <a:schemeClr val="bg1"/>
                </a:solidFill>
              </a:rPr>
              <a:t>not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well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suited</a:t>
            </a:r>
            <a:r>
              <a:rPr lang="it-IT" sz="2000" dirty="0" smtClean="0">
                <a:solidFill>
                  <a:schemeClr val="bg1"/>
                </a:solidFill>
              </a:rPr>
              <a:t> for </a:t>
            </a:r>
            <a:r>
              <a:rPr lang="it-IT" sz="2000" dirty="0" err="1" smtClean="0">
                <a:solidFill>
                  <a:schemeClr val="bg1"/>
                </a:solidFill>
              </a:rPr>
              <a:t>this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measurement</a:t>
            </a:r>
            <a:r>
              <a:rPr lang="it-IT" sz="2000" dirty="0" smtClean="0">
                <a:solidFill>
                  <a:schemeClr val="bg1"/>
                </a:solidFill>
              </a:rPr>
              <a:t>: </a:t>
            </a:r>
            <a:r>
              <a:rPr lang="it-IT" sz="2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 err="1" smtClean="0">
                <a:solidFill>
                  <a:schemeClr val="bg1"/>
                </a:solidFill>
              </a:rPr>
              <a:t>n</a:t>
            </a:r>
            <a:r>
              <a:rPr lang="it-IT" sz="2000" baseline="-25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&gt;&gt; </a:t>
            </a:r>
            <a:r>
              <a:rPr lang="it-IT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No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data </a:t>
            </a:r>
            <a:r>
              <a:rPr lang="it-IT" sz="2000" dirty="0" err="1" smtClean="0">
                <a:solidFill>
                  <a:schemeClr val="bg1"/>
                </a:solidFill>
              </a:rPr>
              <a:t>below</a:t>
            </a:r>
            <a:r>
              <a:rPr lang="it-IT" sz="2000" dirty="0" smtClean="0">
                <a:solidFill>
                  <a:schemeClr val="bg1"/>
                </a:solidFill>
              </a:rPr>
              <a:t>  5 </a:t>
            </a:r>
            <a:r>
              <a:rPr lang="it-IT" sz="2000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reported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literature</a:t>
            </a:r>
            <a:r>
              <a:rPr lang="it-IT" sz="2000" dirty="0" smtClean="0">
                <a:solidFill>
                  <a:schemeClr val="bg1"/>
                </a:solidFill>
              </a:rPr>
              <a:t> (just </a:t>
            </a:r>
            <a:r>
              <a:rPr lang="it-IT" sz="2000" dirty="0" err="1" smtClean="0">
                <a:solidFill>
                  <a:schemeClr val="bg1"/>
                </a:solidFill>
              </a:rPr>
              <a:t>one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unpublished</a:t>
            </a:r>
            <a:r>
              <a:rPr lang="it-IT" sz="2000" dirty="0" smtClean="0">
                <a:solidFill>
                  <a:schemeClr val="bg1"/>
                </a:solidFill>
              </a:rPr>
              <a:t> report)!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b="1" u="sng" dirty="0" smtClean="0">
                <a:solidFill>
                  <a:srgbClr val="FFFF00"/>
                </a:solidFill>
              </a:rPr>
              <a:t>Clear </a:t>
            </a:r>
            <a:r>
              <a:rPr lang="it-IT" sz="2000" b="1" u="sng" dirty="0" err="1" smtClean="0">
                <a:solidFill>
                  <a:srgbClr val="FFFF00"/>
                </a:solidFill>
              </a:rPr>
              <a:t>need</a:t>
            </a:r>
            <a:r>
              <a:rPr lang="it-IT" sz="2000" b="1" u="sng" dirty="0" smtClean="0">
                <a:solidFill>
                  <a:srgbClr val="FFFF00"/>
                </a:solidFill>
              </a:rPr>
              <a:t> of accurate </a:t>
            </a:r>
            <a:r>
              <a:rPr lang="it-IT" sz="2000" b="1" u="sng" dirty="0" err="1" smtClean="0">
                <a:solidFill>
                  <a:srgbClr val="FFFF00"/>
                </a:solidFill>
              </a:rPr>
              <a:t>capture</a:t>
            </a:r>
            <a:r>
              <a:rPr lang="it-IT" sz="2000" b="1" u="sng" dirty="0" smtClean="0">
                <a:solidFill>
                  <a:srgbClr val="FFFF00"/>
                </a:solidFill>
              </a:rPr>
              <a:t> data on </a:t>
            </a:r>
            <a:r>
              <a:rPr lang="it-IT" sz="2000" b="1" u="sng" baseline="30000" dirty="0" smtClean="0">
                <a:solidFill>
                  <a:srgbClr val="FFFF00"/>
                </a:solidFill>
              </a:rPr>
              <a:t>140</a:t>
            </a:r>
            <a:r>
              <a:rPr lang="it-IT" sz="2000" b="1" u="sng" dirty="0" smtClean="0">
                <a:solidFill>
                  <a:srgbClr val="FFFF00"/>
                </a:solidFill>
              </a:rPr>
              <a:t>Ce</a:t>
            </a:r>
          </a:p>
          <a:p>
            <a:pPr algn="just"/>
            <a:endParaRPr lang="it-IT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000" dirty="0" err="1">
                <a:solidFill>
                  <a:schemeClr val="bg1"/>
                </a:solidFill>
              </a:rPr>
              <a:t>n</a:t>
            </a:r>
            <a:r>
              <a:rPr lang="it-IT" sz="2000" dirty="0" err="1" smtClean="0">
                <a:solidFill>
                  <a:schemeClr val="bg1"/>
                </a:solidFill>
              </a:rPr>
              <a:t>_TOF</a:t>
            </a:r>
            <a:r>
              <a:rPr lang="it-IT" sz="2000" dirty="0" smtClean="0">
                <a:solidFill>
                  <a:schemeClr val="bg1"/>
                </a:solidFill>
              </a:rPr>
              <a:t> can </a:t>
            </a:r>
            <a:r>
              <a:rPr lang="it-IT" sz="2000" dirty="0" err="1" smtClean="0">
                <a:solidFill>
                  <a:schemeClr val="bg1"/>
                </a:solidFill>
              </a:rPr>
              <a:t>provide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data in the </a:t>
            </a:r>
            <a:r>
              <a:rPr lang="it-IT" sz="2000" dirty="0" err="1" smtClean="0">
                <a:solidFill>
                  <a:schemeClr val="bg1"/>
                </a:solidFill>
              </a:rPr>
              <a:t>energy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of </a:t>
            </a:r>
            <a:r>
              <a:rPr lang="it-IT" sz="2000" dirty="0" err="1" smtClean="0">
                <a:solidFill>
                  <a:schemeClr val="bg1"/>
                </a:solidFill>
              </a:rPr>
              <a:t>interest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err="1" smtClean="0">
                <a:solidFill>
                  <a:schemeClr val="bg1"/>
                </a:solidFill>
              </a:rPr>
              <a:t>Low</a:t>
            </a:r>
            <a:r>
              <a:rPr lang="it-IT" sz="2000" dirty="0" smtClean="0">
                <a:solidFill>
                  <a:schemeClr val="bg1"/>
                </a:solidFill>
              </a:rPr>
              <a:t> cross </a:t>
            </a:r>
            <a:r>
              <a:rPr lang="it-IT" sz="2000" dirty="0" err="1" smtClean="0">
                <a:solidFill>
                  <a:schemeClr val="bg1"/>
                </a:solidFill>
              </a:rPr>
              <a:t>section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it-IT" sz="2000" dirty="0" smtClean="0">
                <a:solidFill>
                  <a:schemeClr val="bg1"/>
                </a:solidFill>
              </a:rPr>
              <a:t>3x10</a:t>
            </a:r>
            <a:r>
              <a:rPr lang="it-IT" sz="2000" baseline="30000" dirty="0" smtClean="0">
                <a:solidFill>
                  <a:schemeClr val="bg1"/>
                </a:solidFill>
              </a:rPr>
              <a:t>18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protons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err="1" smtClean="0">
                <a:solidFill>
                  <a:schemeClr val="bg1"/>
                </a:solidFill>
              </a:rPr>
              <a:t>Resonances</a:t>
            </a:r>
            <a:r>
              <a:rPr lang="it-IT" sz="2000" dirty="0" smtClean="0">
                <a:solidFill>
                  <a:schemeClr val="bg1"/>
                </a:solidFill>
              </a:rPr>
              <a:t> in the </a:t>
            </a:r>
            <a:r>
              <a:rPr lang="it-IT" sz="2000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 EAR1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 err="1">
                <a:solidFill>
                  <a:schemeClr val="bg1"/>
                </a:solidFill>
              </a:rPr>
              <a:t>n</a:t>
            </a:r>
            <a:r>
              <a:rPr lang="it-IT" sz="2000" baseline="-25000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&gt;&gt; </a:t>
            </a:r>
            <a:r>
              <a:rPr lang="it-IT" sz="2000" dirty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 C</a:t>
            </a:r>
            <a:r>
              <a:rPr lang="it-IT" sz="2000" baseline="-25000" dirty="0" smtClean="0">
                <a:solidFill>
                  <a:schemeClr val="bg1"/>
                </a:solidFill>
                <a:sym typeface="Wingdings"/>
              </a:rPr>
              <a:t>6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it-IT" sz="2000" baseline="-25000" dirty="0">
                <a:solidFill>
                  <a:schemeClr val="bg1"/>
                </a:solidFill>
                <a:sym typeface="Wingdings"/>
              </a:rPr>
              <a:t>6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asellaDiTesto 4"/>
          <p:cNvSpPr txBox="1"/>
          <p:nvPr/>
        </p:nvSpPr>
        <p:spPr>
          <a:xfrm>
            <a:off x="2966433" y="-27384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4800" b="1" dirty="0" err="1" smtClean="0">
                <a:solidFill>
                  <a:srgbClr val="FFFF00"/>
                </a:solidFill>
              </a:rPr>
              <a:t>Conclusions</a:t>
            </a:r>
            <a:endParaRPr lang="it-IT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3"/>
          <p:cNvSpPr txBox="1"/>
          <p:nvPr/>
        </p:nvSpPr>
        <p:spPr>
          <a:xfrm>
            <a:off x="35496" y="800700"/>
            <a:ext cx="88569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000" baseline="30000" dirty="0" smtClean="0">
                <a:solidFill>
                  <a:schemeClr val="bg1"/>
                </a:solidFill>
              </a:rPr>
              <a:t>140</a:t>
            </a:r>
            <a:r>
              <a:rPr lang="it-IT" sz="2000" dirty="0" smtClean="0">
                <a:solidFill>
                  <a:schemeClr val="bg1"/>
                </a:solidFill>
              </a:rPr>
              <a:t>Ce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magic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nucleus</a:t>
            </a:r>
            <a:r>
              <a:rPr lang="it-IT" sz="2000" dirty="0" smtClean="0">
                <a:solidFill>
                  <a:schemeClr val="bg1"/>
                </a:solidFill>
              </a:rPr>
              <a:t> (88% </a:t>
            </a:r>
            <a:r>
              <a:rPr lang="it-IT" sz="2000" dirty="0" err="1" smtClean="0">
                <a:solidFill>
                  <a:schemeClr val="bg1"/>
                </a:solidFill>
              </a:rPr>
              <a:t>os</a:t>
            </a:r>
            <a:r>
              <a:rPr lang="it-IT" sz="2000" dirty="0" smtClean="0">
                <a:solidFill>
                  <a:schemeClr val="bg1"/>
                </a:solidFill>
              </a:rPr>
              <a:t> solar </a:t>
            </a:r>
            <a:r>
              <a:rPr lang="it-IT" sz="2000" dirty="0" err="1" smtClean="0">
                <a:solidFill>
                  <a:schemeClr val="bg1"/>
                </a:solidFill>
              </a:rPr>
              <a:t>cerium</a:t>
            </a:r>
            <a:r>
              <a:rPr lang="it-IT" sz="2000" dirty="0" smtClean="0">
                <a:solidFill>
                  <a:schemeClr val="bg1"/>
                </a:solidFill>
              </a:rPr>
              <a:t>), </a:t>
            </a:r>
            <a:r>
              <a:rPr lang="it-IT" sz="2000" dirty="0" err="1" smtClean="0">
                <a:solidFill>
                  <a:schemeClr val="bg1"/>
                </a:solidFill>
              </a:rPr>
              <a:t>mostly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synthesized</a:t>
            </a:r>
            <a:r>
              <a:rPr lang="it-IT" sz="2000" dirty="0" smtClean="0">
                <a:solidFill>
                  <a:schemeClr val="bg1"/>
                </a:solidFill>
              </a:rPr>
              <a:t> by the s-</a:t>
            </a:r>
            <a:r>
              <a:rPr lang="it-IT" sz="2000" dirty="0" err="1" smtClean="0">
                <a:solidFill>
                  <a:schemeClr val="bg1"/>
                </a:solidFill>
              </a:rPr>
              <a:t>process</a:t>
            </a:r>
            <a:r>
              <a:rPr lang="it-IT" sz="2000" dirty="0" smtClean="0">
                <a:solidFill>
                  <a:schemeClr val="bg1"/>
                </a:solidFill>
              </a:rPr>
              <a:t> (81% of </a:t>
            </a:r>
            <a:r>
              <a:rPr lang="it-IT" sz="2000" dirty="0" err="1" smtClean="0">
                <a:solidFill>
                  <a:schemeClr val="bg1"/>
                </a:solidFill>
              </a:rPr>
              <a:t>Galactic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cerium</a:t>
            </a:r>
            <a:r>
              <a:rPr lang="it-IT" sz="2000" dirty="0" smtClean="0">
                <a:solidFill>
                  <a:schemeClr val="bg1"/>
                </a:solidFill>
              </a:rPr>
              <a:t>). </a:t>
            </a:r>
            <a:r>
              <a:rPr lang="it-IT" sz="2000" dirty="0" err="1" smtClean="0">
                <a:solidFill>
                  <a:schemeClr val="bg1"/>
                </a:solidFill>
              </a:rPr>
              <a:t>It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has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been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observed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all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evolutionary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phases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metallicities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 err="1" smtClean="0">
                <a:solidFill>
                  <a:schemeClr val="bg1"/>
                </a:solidFill>
              </a:rPr>
              <a:t>Heavy</a:t>
            </a:r>
            <a:r>
              <a:rPr lang="it-IT" sz="2000" dirty="0" err="1">
                <a:solidFill>
                  <a:schemeClr val="bg1"/>
                </a:solidFill>
              </a:rPr>
              <a:t>-</a:t>
            </a:r>
            <a:r>
              <a:rPr lang="it-IT" sz="2000" dirty="0" err="1" smtClean="0">
                <a:solidFill>
                  <a:schemeClr val="bg1"/>
                </a:solidFill>
              </a:rPr>
              <a:t>element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abundances</a:t>
            </a:r>
            <a:r>
              <a:rPr lang="it-IT" sz="2000" dirty="0" smtClean="0">
                <a:solidFill>
                  <a:schemeClr val="bg1"/>
                </a:solidFill>
              </a:rPr>
              <a:t> in s-</a:t>
            </a:r>
            <a:r>
              <a:rPr lang="it-IT" sz="2000" dirty="0" err="1" smtClean="0">
                <a:solidFill>
                  <a:schemeClr val="bg1"/>
                </a:solidFill>
              </a:rPr>
              <a:t>rich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galactic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Globular</a:t>
            </a:r>
            <a:r>
              <a:rPr lang="it-IT" sz="2000" dirty="0" smtClean="0">
                <a:solidFill>
                  <a:schemeClr val="bg1"/>
                </a:solidFill>
              </a:rPr>
              <a:t> Clusters show </a:t>
            </a:r>
            <a:r>
              <a:rPr lang="it-IT" sz="2000" dirty="0" err="1" smtClean="0">
                <a:solidFill>
                  <a:schemeClr val="bg1"/>
                </a:solidFill>
              </a:rPr>
              <a:t>good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agreement</a:t>
            </a:r>
            <a:r>
              <a:rPr lang="it-IT" sz="2000" dirty="0" smtClean="0">
                <a:solidFill>
                  <a:schemeClr val="bg1"/>
                </a:solidFill>
              </a:rPr>
              <a:t> with </a:t>
            </a:r>
            <a:r>
              <a:rPr lang="it-IT" sz="2000" dirty="0" err="1" smtClean="0">
                <a:solidFill>
                  <a:schemeClr val="bg1"/>
                </a:solidFill>
              </a:rPr>
              <a:t>theoretical</a:t>
            </a:r>
            <a:r>
              <a:rPr lang="it-IT" sz="2000" dirty="0" smtClean="0">
                <a:solidFill>
                  <a:schemeClr val="bg1"/>
                </a:solidFill>
              </a:rPr>
              <a:t> AGB </a:t>
            </a:r>
            <a:r>
              <a:rPr lang="it-IT" sz="2000" dirty="0" err="1" smtClean="0">
                <a:solidFill>
                  <a:schemeClr val="bg1"/>
                </a:solidFill>
              </a:rPr>
              <a:t>models</a:t>
            </a:r>
            <a:r>
              <a:rPr lang="it-IT" sz="2000" dirty="0" smtClean="0">
                <a:solidFill>
                  <a:schemeClr val="bg1"/>
                </a:solidFill>
              </a:rPr>
              <a:t> for </a:t>
            </a:r>
            <a:r>
              <a:rPr lang="it-IT" sz="2000" dirty="0" err="1" smtClean="0">
                <a:solidFill>
                  <a:schemeClr val="bg1"/>
                </a:solidFill>
              </a:rPr>
              <a:t>elements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belonging</a:t>
            </a:r>
            <a:r>
              <a:rPr lang="it-IT" sz="2000" dirty="0" smtClean="0">
                <a:solidFill>
                  <a:schemeClr val="bg1"/>
                </a:solidFill>
              </a:rPr>
              <a:t> to the 2</a:t>
            </a:r>
            <a:r>
              <a:rPr lang="it-IT" sz="2000" baseline="30000" dirty="0" smtClean="0">
                <a:solidFill>
                  <a:schemeClr val="bg1"/>
                </a:solidFill>
              </a:rPr>
              <a:t>nd</a:t>
            </a:r>
            <a:r>
              <a:rPr lang="it-IT" sz="2000" dirty="0" smtClean="0">
                <a:solidFill>
                  <a:schemeClr val="bg1"/>
                </a:solidFill>
              </a:rPr>
              <a:t> s-</a:t>
            </a:r>
            <a:r>
              <a:rPr lang="it-IT" sz="2000" dirty="0" err="1" smtClean="0">
                <a:solidFill>
                  <a:schemeClr val="bg1"/>
                </a:solidFill>
              </a:rPr>
              <a:t>process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peak</a:t>
            </a:r>
            <a:r>
              <a:rPr lang="mr-IN" sz="2000" dirty="0" smtClean="0">
                <a:solidFill>
                  <a:schemeClr val="bg1"/>
                </a:solidFill>
              </a:rPr>
              <a:t>…</a:t>
            </a:r>
            <a:r>
              <a:rPr lang="it-IT" sz="2000" dirty="0" err="1" smtClean="0">
                <a:solidFill>
                  <a:schemeClr val="bg1"/>
                </a:solidFill>
              </a:rPr>
              <a:t>apart</a:t>
            </a:r>
            <a:r>
              <a:rPr lang="it-IT" sz="2000" dirty="0" smtClean="0">
                <a:solidFill>
                  <a:schemeClr val="bg1"/>
                </a:solidFill>
              </a:rPr>
              <a:t> from </a:t>
            </a:r>
            <a:r>
              <a:rPr lang="it-IT" sz="2000" dirty="0" err="1" smtClean="0">
                <a:solidFill>
                  <a:schemeClr val="bg1"/>
                </a:solidFill>
              </a:rPr>
              <a:t>cerium</a:t>
            </a:r>
            <a:r>
              <a:rPr lang="it-IT" sz="2000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MACS </a:t>
            </a:r>
            <a:r>
              <a:rPr lang="it-IT" sz="2000" dirty="0" err="1" smtClean="0">
                <a:solidFill>
                  <a:schemeClr val="bg1"/>
                </a:solidFill>
              </a:rPr>
              <a:t>at</a:t>
            </a:r>
            <a:r>
              <a:rPr lang="it-IT" sz="2000" dirty="0" smtClean="0">
                <a:solidFill>
                  <a:schemeClr val="bg1"/>
                </a:solidFill>
              </a:rPr>
              <a:t> AGB </a:t>
            </a:r>
            <a:r>
              <a:rPr lang="it-IT" sz="2000" dirty="0" err="1" smtClean="0">
                <a:solidFill>
                  <a:schemeClr val="bg1"/>
                </a:solidFill>
              </a:rPr>
              <a:t>energies</a:t>
            </a:r>
            <a:r>
              <a:rPr lang="it-IT" sz="2000" dirty="0" smtClean="0">
                <a:solidFill>
                  <a:schemeClr val="bg1"/>
                </a:solidFill>
              </a:rPr>
              <a:t> are </a:t>
            </a:r>
            <a:r>
              <a:rPr lang="it-IT" sz="2000" dirty="0" err="1" smtClean="0">
                <a:solidFill>
                  <a:schemeClr val="bg1"/>
                </a:solidFill>
              </a:rPr>
              <a:t>higly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uncertain</a:t>
            </a:r>
            <a:r>
              <a:rPr lang="it-IT" sz="2000" dirty="0" smtClean="0">
                <a:solidFill>
                  <a:schemeClr val="bg1"/>
                </a:solidFill>
              </a:rPr>
              <a:t> due to </a:t>
            </a:r>
            <a:r>
              <a:rPr lang="it-IT" sz="2000" dirty="0" err="1" smtClean="0">
                <a:solidFill>
                  <a:schemeClr val="bg1"/>
                </a:solidFill>
              </a:rPr>
              <a:t>lack</a:t>
            </a:r>
            <a:r>
              <a:rPr lang="it-IT" sz="2000" dirty="0" smtClean="0">
                <a:solidFill>
                  <a:schemeClr val="bg1"/>
                </a:solidFill>
              </a:rPr>
              <a:t> of </a:t>
            </a:r>
            <a:r>
              <a:rPr lang="it-IT" sz="2000" dirty="0" err="1" smtClean="0">
                <a:solidFill>
                  <a:schemeClr val="bg1"/>
                </a:solidFill>
              </a:rPr>
              <a:t>experimental</a:t>
            </a:r>
            <a:r>
              <a:rPr lang="it-IT" sz="2000" dirty="0" smtClean="0">
                <a:solidFill>
                  <a:schemeClr val="bg1"/>
                </a:solidFill>
              </a:rPr>
              <a:t> data: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2 </a:t>
            </a:r>
            <a:r>
              <a:rPr lang="it-IT" sz="2000" dirty="0" err="1" smtClean="0">
                <a:solidFill>
                  <a:schemeClr val="bg1"/>
                </a:solidFill>
              </a:rPr>
              <a:t>transmission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experiments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literature</a:t>
            </a:r>
            <a:r>
              <a:rPr lang="it-IT" sz="2000" dirty="0" smtClean="0">
                <a:solidFill>
                  <a:schemeClr val="bg1"/>
                </a:solidFill>
              </a:rPr>
              <a:t> (</a:t>
            </a:r>
            <a:r>
              <a:rPr lang="it-IT" sz="2000" baseline="30000" dirty="0" err="1" smtClean="0">
                <a:solidFill>
                  <a:schemeClr val="bg1"/>
                </a:solidFill>
              </a:rPr>
              <a:t>nat</a:t>
            </a:r>
            <a:r>
              <a:rPr lang="it-IT" sz="2000" dirty="0" err="1" smtClean="0">
                <a:solidFill>
                  <a:schemeClr val="bg1"/>
                </a:solidFill>
              </a:rPr>
              <a:t>Ce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was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used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energy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does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not</a:t>
            </a:r>
            <a:r>
              <a:rPr lang="it-IT" sz="2000" dirty="0" smtClean="0">
                <a:solidFill>
                  <a:schemeClr val="bg1"/>
                </a:solidFill>
              </a:rPr>
              <a:t> cover the </a:t>
            </a:r>
            <a:r>
              <a:rPr lang="it-IT" sz="2000" dirty="0" err="1" smtClean="0">
                <a:solidFill>
                  <a:schemeClr val="bg1"/>
                </a:solidFill>
              </a:rPr>
              <a:t>whole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of </a:t>
            </a:r>
            <a:r>
              <a:rPr lang="it-IT" sz="2000" dirty="0" err="1" smtClean="0">
                <a:solidFill>
                  <a:schemeClr val="bg1"/>
                </a:solidFill>
              </a:rPr>
              <a:t>interest</a:t>
            </a:r>
            <a:r>
              <a:rPr lang="it-IT" sz="2000" dirty="0" smtClean="0">
                <a:solidFill>
                  <a:schemeClr val="bg1"/>
                </a:solidFill>
              </a:rPr>
              <a:t>, En&gt;20 </a:t>
            </a:r>
            <a:r>
              <a:rPr lang="it-IT" sz="2000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1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experiment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literature</a:t>
            </a:r>
            <a:r>
              <a:rPr lang="it-IT" sz="2000" dirty="0" smtClean="0">
                <a:solidFill>
                  <a:schemeClr val="bg1"/>
                </a:solidFill>
              </a:rPr>
              <a:t> (C</a:t>
            </a:r>
            <a:r>
              <a:rPr lang="it-IT" sz="2000" baseline="-25000" dirty="0" smtClean="0">
                <a:solidFill>
                  <a:schemeClr val="bg1"/>
                </a:solidFill>
              </a:rPr>
              <a:t>6</a:t>
            </a:r>
            <a:r>
              <a:rPr lang="it-IT" sz="2000" dirty="0" smtClean="0">
                <a:solidFill>
                  <a:schemeClr val="bg1"/>
                </a:solidFill>
              </a:rPr>
              <a:t>F</a:t>
            </a:r>
            <a:r>
              <a:rPr lang="it-IT" sz="2000" baseline="-25000" dirty="0" smtClean="0">
                <a:solidFill>
                  <a:schemeClr val="bg1"/>
                </a:solidFill>
              </a:rPr>
              <a:t>6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detector, </a:t>
            </a:r>
            <a:r>
              <a:rPr lang="it-IT" sz="2000" dirty="0" err="1" smtClean="0">
                <a:solidFill>
                  <a:schemeClr val="bg1"/>
                </a:solidFill>
              </a:rPr>
              <a:t>not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well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suited</a:t>
            </a:r>
            <a:r>
              <a:rPr lang="it-IT" sz="2000" dirty="0" smtClean="0">
                <a:solidFill>
                  <a:schemeClr val="bg1"/>
                </a:solidFill>
              </a:rPr>
              <a:t> for </a:t>
            </a:r>
            <a:r>
              <a:rPr lang="it-IT" sz="2000" dirty="0" err="1" smtClean="0">
                <a:solidFill>
                  <a:schemeClr val="bg1"/>
                </a:solidFill>
              </a:rPr>
              <a:t>this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measurement</a:t>
            </a:r>
            <a:r>
              <a:rPr lang="it-IT" sz="2000" dirty="0" smtClean="0">
                <a:solidFill>
                  <a:schemeClr val="bg1"/>
                </a:solidFill>
              </a:rPr>
              <a:t>: </a:t>
            </a:r>
            <a:r>
              <a:rPr lang="it-IT" sz="2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 err="1" smtClean="0">
                <a:solidFill>
                  <a:schemeClr val="bg1"/>
                </a:solidFill>
              </a:rPr>
              <a:t>n</a:t>
            </a:r>
            <a:r>
              <a:rPr lang="it-IT" sz="2000" baseline="-25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&gt;&gt; </a:t>
            </a:r>
            <a:r>
              <a:rPr lang="it-IT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No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data </a:t>
            </a:r>
            <a:r>
              <a:rPr lang="it-IT" sz="2000" dirty="0" err="1" smtClean="0">
                <a:solidFill>
                  <a:schemeClr val="bg1"/>
                </a:solidFill>
              </a:rPr>
              <a:t>below</a:t>
            </a:r>
            <a:r>
              <a:rPr lang="it-IT" sz="2000" dirty="0" smtClean="0">
                <a:solidFill>
                  <a:schemeClr val="bg1"/>
                </a:solidFill>
              </a:rPr>
              <a:t>  5 </a:t>
            </a:r>
            <a:r>
              <a:rPr lang="it-IT" sz="2000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reported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literature</a:t>
            </a:r>
            <a:r>
              <a:rPr lang="it-IT" sz="2000" dirty="0" smtClean="0">
                <a:solidFill>
                  <a:schemeClr val="bg1"/>
                </a:solidFill>
              </a:rPr>
              <a:t> (just </a:t>
            </a:r>
            <a:r>
              <a:rPr lang="it-IT" sz="2000" dirty="0" err="1" smtClean="0">
                <a:solidFill>
                  <a:schemeClr val="bg1"/>
                </a:solidFill>
              </a:rPr>
              <a:t>one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unpublished</a:t>
            </a:r>
            <a:r>
              <a:rPr lang="it-IT" sz="2000" dirty="0" smtClean="0">
                <a:solidFill>
                  <a:schemeClr val="bg1"/>
                </a:solidFill>
              </a:rPr>
              <a:t> report)!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b="1" u="sng" dirty="0" smtClean="0">
                <a:solidFill>
                  <a:srgbClr val="FFFF00"/>
                </a:solidFill>
              </a:rPr>
              <a:t>Clear </a:t>
            </a:r>
            <a:r>
              <a:rPr lang="it-IT" sz="2000" b="1" u="sng" dirty="0" err="1" smtClean="0">
                <a:solidFill>
                  <a:srgbClr val="FFFF00"/>
                </a:solidFill>
              </a:rPr>
              <a:t>need</a:t>
            </a:r>
            <a:r>
              <a:rPr lang="it-IT" sz="2000" b="1" u="sng" dirty="0" smtClean="0">
                <a:solidFill>
                  <a:srgbClr val="FFFF00"/>
                </a:solidFill>
              </a:rPr>
              <a:t> of accurate </a:t>
            </a:r>
            <a:r>
              <a:rPr lang="it-IT" sz="2000" b="1" u="sng" dirty="0" err="1" smtClean="0">
                <a:solidFill>
                  <a:srgbClr val="FFFF00"/>
                </a:solidFill>
              </a:rPr>
              <a:t>capture</a:t>
            </a:r>
            <a:r>
              <a:rPr lang="it-IT" sz="2000" b="1" u="sng" dirty="0" smtClean="0">
                <a:solidFill>
                  <a:srgbClr val="FFFF00"/>
                </a:solidFill>
              </a:rPr>
              <a:t> data on </a:t>
            </a:r>
            <a:r>
              <a:rPr lang="it-IT" sz="2000" b="1" u="sng" baseline="30000" dirty="0" smtClean="0">
                <a:solidFill>
                  <a:srgbClr val="FFFF00"/>
                </a:solidFill>
              </a:rPr>
              <a:t>140</a:t>
            </a:r>
            <a:r>
              <a:rPr lang="it-IT" sz="2000" b="1" u="sng" dirty="0" smtClean="0">
                <a:solidFill>
                  <a:srgbClr val="FFFF00"/>
                </a:solidFill>
              </a:rPr>
              <a:t>Ce</a:t>
            </a:r>
          </a:p>
          <a:p>
            <a:pPr algn="just"/>
            <a:endParaRPr lang="it-IT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000" dirty="0" err="1">
                <a:solidFill>
                  <a:schemeClr val="bg1"/>
                </a:solidFill>
              </a:rPr>
              <a:t>n</a:t>
            </a:r>
            <a:r>
              <a:rPr lang="it-IT" sz="2000" dirty="0" err="1" smtClean="0">
                <a:solidFill>
                  <a:schemeClr val="bg1"/>
                </a:solidFill>
              </a:rPr>
              <a:t>_TOF</a:t>
            </a:r>
            <a:r>
              <a:rPr lang="it-IT" sz="2000" dirty="0" smtClean="0">
                <a:solidFill>
                  <a:schemeClr val="bg1"/>
                </a:solidFill>
              </a:rPr>
              <a:t> can </a:t>
            </a:r>
            <a:r>
              <a:rPr lang="it-IT" sz="2000" dirty="0" err="1" smtClean="0">
                <a:solidFill>
                  <a:schemeClr val="bg1"/>
                </a:solidFill>
              </a:rPr>
              <a:t>provide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capture</a:t>
            </a:r>
            <a:r>
              <a:rPr lang="it-IT" sz="2000" dirty="0" smtClean="0">
                <a:solidFill>
                  <a:schemeClr val="bg1"/>
                </a:solidFill>
              </a:rPr>
              <a:t> data in the </a:t>
            </a:r>
            <a:r>
              <a:rPr lang="it-IT" sz="2000" dirty="0" err="1" smtClean="0">
                <a:solidFill>
                  <a:schemeClr val="bg1"/>
                </a:solidFill>
              </a:rPr>
              <a:t>energy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of </a:t>
            </a:r>
            <a:r>
              <a:rPr lang="it-IT" sz="2000" dirty="0" err="1" smtClean="0">
                <a:solidFill>
                  <a:schemeClr val="bg1"/>
                </a:solidFill>
              </a:rPr>
              <a:t>interest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err="1" smtClean="0">
                <a:solidFill>
                  <a:schemeClr val="bg1"/>
                </a:solidFill>
              </a:rPr>
              <a:t>Low</a:t>
            </a:r>
            <a:r>
              <a:rPr lang="it-IT" sz="2000" dirty="0" smtClean="0">
                <a:solidFill>
                  <a:schemeClr val="bg1"/>
                </a:solidFill>
              </a:rPr>
              <a:t> cross </a:t>
            </a:r>
            <a:r>
              <a:rPr lang="it-IT" sz="2000" dirty="0" err="1" smtClean="0">
                <a:solidFill>
                  <a:schemeClr val="bg1"/>
                </a:solidFill>
              </a:rPr>
              <a:t>section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it-IT" sz="2000" dirty="0" smtClean="0">
                <a:solidFill>
                  <a:schemeClr val="bg1"/>
                </a:solidFill>
              </a:rPr>
              <a:t>3x10</a:t>
            </a:r>
            <a:r>
              <a:rPr lang="it-IT" sz="2000" baseline="30000" dirty="0" smtClean="0">
                <a:solidFill>
                  <a:schemeClr val="bg1"/>
                </a:solidFill>
              </a:rPr>
              <a:t>18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protons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err="1" smtClean="0">
                <a:solidFill>
                  <a:schemeClr val="bg1"/>
                </a:solidFill>
              </a:rPr>
              <a:t>Resonances</a:t>
            </a:r>
            <a:r>
              <a:rPr lang="it-IT" sz="2000" dirty="0" smtClean="0">
                <a:solidFill>
                  <a:schemeClr val="bg1"/>
                </a:solidFill>
              </a:rPr>
              <a:t> in the </a:t>
            </a:r>
            <a:r>
              <a:rPr lang="it-IT" sz="2000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 EAR1</a:t>
            </a:r>
          </a:p>
          <a:p>
            <a:pPr marL="742950" lvl="1" indent="-285750" algn="just">
              <a:buFont typeface="Arial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 err="1">
                <a:solidFill>
                  <a:schemeClr val="bg1"/>
                </a:solidFill>
              </a:rPr>
              <a:t>n</a:t>
            </a:r>
            <a:r>
              <a:rPr lang="it-IT" sz="2000" baseline="-25000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&gt;&gt; </a:t>
            </a:r>
            <a:r>
              <a:rPr lang="it-IT" sz="2000" dirty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baseline="-25000" dirty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 C</a:t>
            </a:r>
            <a:r>
              <a:rPr lang="it-IT" sz="2000" baseline="-25000" dirty="0" smtClean="0">
                <a:solidFill>
                  <a:schemeClr val="bg1"/>
                </a:solidFill>
                <a:sym typeface="Wingdings"/>
              </a:rPr>
              <a:t>6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it-IT" sz="2000" baseline="-25000" dirty="0">
                <a:solidFill>
                  <a:schemeClr val="bg1"/>
                </a:solidFill>
                <a:sym typeface="Wingdings"/>
              </a:rPr>
              <a:t>6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asellaDiTesto 4"/>
          <p:cNvSpPr txBox="1"/>
          <p:nvPr/>
        </p:nvSpPr>
        <p:spPr>
          <a:xfrm>
            <a:off x="2966433" y="-27384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4800" b="1" dirty="0" err="1" smtClean="0">
                <a:solidFill>
                  <a:srgbClr val="FFFF00"/>
                </a:solidFill>
              </a:rPr>
              <a:t>Conclusions</a:t>
            </a:r>
            <a:endParaRPr lang="it-IT" sz="4800" b="1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1700808"/>
            <a:ext cx="7704856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Why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this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measurement</a:t>
            </a:r>
            <a:r>
              <a:rPr lang="it-IT" sz="2800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lphaLcParenR"/>
            </a:pPr>
            <a:r>
              <a:rPr lang="it-IT" sz="2800" b="1" dirty="0" smtClean="0">
                <a:solidFill>
                  <a:srgbClr val="FF0000"/>
                </a:solidFill>
              </a:rPr>
              <a:t>New cross </a:t>
            </a:r>
            <a:r>
              <a:rPr lang="it-IT" sz="2800" b="1" dirty="0" err="1" smtClean="0">
                <a:solidFill>
                  <a:srgbClr val="FF0000"/>
                </a:solidFill>
              </a:rPr>
              <a:t>section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new stellar </a:t>
            </a:r>
            <a:r>
              <a:rPr lang="it-IT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evaluations</a:t>
            </a:r>
            <a:endParaRPr lang="it-IT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lphaLcParenR"/>
            </a:pPr>
            <a:r>
              <a:rPr lang="it-IT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Confirmed</a:t>
            </a:r>
            <a:r>
              <a:rPr lang="it-IT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cross </a:t>
            </a:r>
            <a:r>
              <a:rPr lang="it-IT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section</a:t>
            </a:r>
            <a:r>
              <a:rPr lang="it-IT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it-IT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blending</a:t>
            </a:r>
            <a:r>
              <a:rPr lang="it-IT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problem</a:t>
            </a:r>
            <a:r>
              <a:rPr lang="it-IT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stellar </a:t>
            </a:r>
            <a:r>
              <a:rPr lang="it-IT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spectra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654321" y="6305630"/>
            <a:ext cx="144016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1" descr="Schermata 2017-11-21 alle 15.0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0"/>
            <a:ext cx="804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45690" y="1041601"/>
            <a:ext cx="4652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(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86</a:t>
            </a:r>
            <a:r>
              <a:rPr lang="it-IT" sz="3200" b="1" dirty="0" smtClean="0">
                <a:solidFill>
                  <a:srgbClr val="FFFF00"/>
                </a:solidFill>
              </a:rPr>
              <a:t>Kr –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87</a:t>
            </a:r>
            <a:r>
              <a:rPr lang="it-IT" sz="3200" b="1" dirty="0" smtClean="0">
                <a:solidFill>
                  <a:srgbClr val="FFFF00"/>
                </a:solidFill>
              </a:rPr>
              <a:t>Rb)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88</a:t>
            </a:r>
            <a:r>
              <a:rPr lang="it-IT" sz="3200" b="1" dirty="0" smtClean="0">
                <a:solidFill>
                  <a:srgbClr val="FFFF00"/>
                </a:solidFill>
              </a:rPr>
              <a:t>Sr -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89</a:t>
            </a:r>
            <a:r>
              <a:rPr lang="it-IT" sz="3200" b="1" dirty="0" smtClean="0">
                <a:solidFill>
                  <a:srgbClr val="FFFF00"/>
                </a:solidFill>
              </a:rPr>
              <a:t>Y - </a:t>
            </a:r>
            <a:r>
              <a:rPr lang="it-IT" sz="3200" b="1" baseline="30000" dirty="0">
                <a:solidFill>
                  <a:srgbClr val="FFFF00"/>
                </a:solidFill>
              </a:rPr>
              <a:t>90</a:t>
            </a:r>
            <a:r>
              <a:rPr lang="it-IT" sz="3200" b="1" dirty="0" smtClean="0">
                <a:solidFill>
                  <a:srgbClr val="FFFF00"/>
                </a:solidFill>
              </a:rPr>
              <a:t>Zr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524" y="3443808"/>
            <a:ext cx="834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(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136</a:t>
            </a:r>
            <a:r>
              <a:rPr lang="it-IT" sz="3200" b="1" dirty="0" smtClean="0">
                <a:solidFill>
                  <a:srgbClr val="FFFF00"/>
                </a:solidFill>
              </a:rPr>
              <a:t>Xe)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138</a:t>
            </a:r>
            <a:r>
              <a:rPr lang="it-IT" sz="3200" b="1" dirty="0" smtClean="0">
                <a:solidFill>
                  <a:srgbClr val="FFFF00"/>
                </a:solidFill>
              </a:rPr>
              <a:t>Ba -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139</a:t>
            </a:r>
            <a:r>
              <a:rPr lang="it-IT" sz="3200" b="1" dirty="0" smtClean="0">
                <a:solidFill>
                  <a:srgbClr val="FFFF00"/>
                </a:solidFill>
              </a:rPr>
              <a:t>La -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140</a:t>
            </a:r>
            <a:r>
              <a:rPr lang="it-IT" sz="3200" b="1" dirty="0" smtClean="0">
                <a:solidFill>
                  <a:srgbClr val="FFFF00"/>
                </a:solidFill>
              </a:rPr>
              <a:t>Ce –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141</a:t>
            </a:r>
            <a:r>
              <a:rPr lang="it-IT" sz="3200" b="1" dirty="0" smtClean="0">
                <a:solidFill>
                  <a:srgbClr val="FFFF00"/>
                </a:solidFill>
              </a:rPr>
              <a:t>Pr –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142</a:t>
            </a:r>
            <a:r>
              <a:rPr lang="it-IT" sz="3200" b="1" dirty="0" smtClean="0">
                <a:solidFill>
                  <a:srgbClr val="FFFF00"/>
                </a:solidFill>
              </a:rPr>
              <a:t>Nd (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144</a:t>
            </a:r>
            <a:r>
              <a:rPr lang="it-IT" sz="3200" b="1" dirty="0" smtClean="0">
                <a:solidFill>
                  <a:srgbClr val="FFFF00"/>
                </a:solidFill>
              </a:rPr>
              <a:t>Sm)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80996" y="5652537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baseline="30000" dirty="0" smtClean="0">
                <a:solidFill>
                  <a:srgbClr val="FFFF00"/>
                </a:solidFill>
              </a:rPr>
              <a:t>208</a:t>
            </a:r>
            <a:r>
              <a:rPr lang="it-IT" sz="3200" b="1" dirty="0" smtClean="0">
                <a:solidFill>
                  <a:srgbClr val="FFFF00"/>
                </a:solidFill>
              </a:rPr>
              <a:t>Pb – </a:t>
            </a:r>
            <a:r>
              <a:rPr lang="it-IT" sz="3200" b="1" baseline="30000" dirty="0" smtClean="0">
                <a:solidFill>
                  <a:srgbClr val="FFFF00"/>
                </a:solidFill>
              </a:rPr>
              <a:t>209</a:t>
            </a:r>
            <a:r>
              <a:rPr lang="it-IT" sz="3200" b="1" dirty="0" smtClean="0">
                <a:solidFill>
                  <a:srgbClr val="FFFF00"/>
                </a:solidFill>
              </a:rPr>
              <a:t>Bi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0961" y="116632"/>
            <a:ext cx="5482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1</a:t>
            </a:r>
            <a:r>
              <a:rPr lang="it-IT" sz="4000" b="1" baseline="30000" dirty="0">
                <a:solidFill>
                  <a:schemeClr val="bg1"/>
                </a:solidFill>
              </a:rPr>
              <a:t>st</a:t>
            </a:r>
            <a:r>
              <a:rPr lang="it-IT" sz="4000" b="1" dirty="0" smtClean="0">
                <a:solidFill>
                  <a:schemeClr val="bg1"/>
                </a:solidFill>
              </a:rPr>
              <a:t> s-</a:t>
            </a:r>
            <a:r>
              <a:rPr lang="it-IT" sz="4000" b="1" dirty="0" err="1" smtClean="0">
                <a:solidFill>
                  <a:schemeClr val="bg1"/>
                </a:solidFill>
              </a:rPr>
              <a:t>process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peak</a:t>
            </a:r>
            <a:r>
              <a:rPr lang="it-IT" sz="4000" b="1" dirty="0" smtClean="0">
                <a:solidFill>
                  <a:schemeClr val="bg1"/>
                </a:solidFill>
              </a:rPr>
              <a:t> (N=50)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73734" y="2433082"/>
            <a:ext cx="5596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2</a:t>
            </a:r>
            <a:r>
              <a:rPr lang="it-IT" sz="4000" b="1" baseline="30000" dirty="0" smtClean="0">
                <a:solidFill>
                  <a:schemeClr val="bg1"/>
                </a:solidFill>
              </a:rPr>
              <a:t>nd</a:t>
            </a:r>
            <a:r>
              <a:rPr lang="it-IT" sz="4000" b="1" dirty="0" smtClean="0">
                <a:solidFill>
                  <a:schemeClr val="bg1"/>
                </a:solidFill>
              </a:rPr>
              <a:t> s-</a:t>
            </a:r>
            <a:r>
              <a:rPr lang="it-IT" sz="4000" b="1" dirty="0" err="1" smtClean="0">
                <a:solidFill>
                  <a:schemeClr val="bg1"/>
                </a:solidFill>
              </a:rPr>
              <a:t>process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peak</a:t>
            </a:r>
            <a:r>
              <a:rPr lang="it-IT" sz="4000" b="1" dirty="0" smtClean="0">
                <a:solidFill>
                  <a:schemeClr val="bg1"/>
                </a:solidFill>
              </a:rPr>
              <a:t> (N=82)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76432" y="4809346"/>
            <a:ext cx="5791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3</a:t>
            </a:r>
            <a:r>
              <a:rPr lang="it-IT" sz="4000" b="1" baseline="30000" dirty="0" smtClean="0">
                <a:solidFill>
                  <a:schemeClr val="bg1"/>
                </a:solidFill>
              </a:rPr>
              <a:t>rd</a:t>
            </a:r>
            <a:r>
              <a:rPr lang="it-IT" sz="4000" b="1" dirty="0" smtClean="0">
                <a:solidFill>
                  <a:schemeClr val="bg1"/>
                </a:solidFill>
              </a:rPr>
              <a:t> s-</a:t>
            </a:r>
            <a:r>
              <a:rPr lang="it-IT" sz="4000" b="1" dirty="0" err="1" smtClean="0">
                <a:solidFill>
                  <a:schemeClr val="bg1"/>
                </a:solidFill>
              </a:rPr>
              <a:t>process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peak</a:t>
            </a:r>
            <a:r>
              <a:rPr lang="it-IT" sz="4000" b="1" dirty="0" smtClean="0">
                <a:solidFill>
                  <a:schemeClr val="bg1"/>
                </a:solidFill>
              </a:rPr>
              <a:t> (N=126)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26916" y="633325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Z=82</a:t>
            </a:r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635896" y="6093296"/>
            <a:ext cx="288033" cy="2160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947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23169" y="44450"/>
            <a:ext cx="66976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3400" dirty="0">
                <a:solidFill>
                  <a:srgbClr val="FFFF00"/>
                </a:solidFill>
                <a:latin typeface="Arial" charset="0"/>
              </a:rPr>
              <a:t>The s-process in AGB stars</a:t>
            </a:r>
            <a:endParaRPr lang="it-IT" altLang="it-IT" sz="3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6948488" y="6334125"/>
            <a:ext cx="19288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altLang="it-IT" b="0"/>
              <a:t>Busso et al. 1999</a:t>
            </a:r>
          </a:p>
        </p:txBody>
      </p:sp>
    </p:spTree>
    <p:extLst>
      <p:ext uri="{BB962C8B-B14F-4D97-AF65-F5344CB8AC3E}">
        <p14:creationId xmlns:p14="http://schemas.microsoft.com/office/powerpoint/2010/main" val="17300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947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23169" y="44450"/>
            <a:ext cx="66976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3400" dirty="0">
                <a:solidFill>
                  <a:srgbClr val="FFFF00"/>
                </a:solidFill>
                <a:latin typeface="Arial" charset="0"/>
              </a:rPr>
              <a:t>The s-process in AGB stars</a:t>
            </a:r>
            <a:endParaRPr lang="it-IT" altLang="it-IT" sz="3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6948488" y="6334125"/>
            <a:ext cx="19288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altLang="it-IT" b="0"/>
              <a:t>Busso et al. 1999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483768" y="885199"/>
            <a:ext cx="6126360" cy="5413723"/>
            <a:chOff x="2555776" y="908720"/>
            <a:chExt cx="6126360" cy="5413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4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699792" y="5694066"/>
                  <a:ext cx="5982344" cy="62837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s-ES" altLang="it-IT" sz="3500" baseline="30000" dirty="0" smtClean="0">
                      <a:solidFill>
                        <a:srgbClr val="FF0000"/>
                      </a:solidFill>
                      <a:cs typeface="Times New Roman" pitchFamily="18" charset="0"/>
                    </a:rPr>
                    <a:t>13</a:t>
                  </a:r>
                  <a:r>
                    <a:rPr lang="es-ES" altLang="it-IT" sz="3500" dirty="0">
                      <a:solidFill>
                        <a:srgbClr val="FF0000"/>
                      </a:solidFill>
                    </a:rPr>
                    <a:t>C(</a:t>
                  </a:r>
                  <a:r>
                    <a:rPr lang="el-GR" altLang="it-IT" sz="3500" dirty="0">
                      <a:solidFill>
                        <a:srgbClr val="FF0000"/>
                      </a:solidFill>
                      <a:cs typeface="Times New Roman" pitchFamily="18" charset="0"/>
                    </a:rPr>
                    <a:t>α</a:t>
                  </a:r>
                  <a:r>
                    <a:rPr lang="es-ES" altLang="it-IT" sz="3500" dirty="0">
                      <a:solidFill>
                        <a:srgbClr val="FF0000"/>
                      </a:solidFill>
                      <a:cs typeface="Times New Roman" pitchFamily="18" charset="0"/>
                    </a:rPr>
                    <a:t>,n)</a:t>
                  </a:r>
                  <a:r>
                    <a:rPr lang="es-ES" altLang="it-IT" sz="3500" baseline="30000" dirty="0">
                      <a:solidFill>
                        <a:srgbClr val="FF0000"/>
                      </a:solidFill>
                      <a:cs typeface="Times New Roman" pitchFamily="18" charset="0"/>
                    </a:rPr>
                    <a:t>16</a:t>
                  </a:r>
                  <a:r>
                    <a:rPr lang="es-ES" altLang="it-IT" sz="3500" dirty="0">
                      <a:solidFill>
                        <a:srgbClr val="FF0000"/>
                      </a:solidFill>
                      <a:cs typeface="Times New Roman" pitchFamily="18" charset="0"/>
                    </a:rPr>
                    <a:t>O </a:t>
                  </a:r>
                  <a:r>
                    <a:rPr lang="es-ES" altLang="it-IT" sz="3500" dirty="0" smtClean="0">
                      <a:solidFill>
                        <a:srgbClr val="FF0000"/>
                      </a:solidFill>
                      <a:cs typeface="Times New Roman" pitchFamily="18" charset="0"/>
                    </a:rPr>
                    <a:t>reaction (</a:t>
                  </a:r>
                  <a14:m>
                    <m:oMath xmlns:m="http://schemas.openxmlformats.org/officeDocument/2006/math">
                      <m:r>
                        <a:rPr lang="es-ES" altLang="it-IT" sz="35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it-IT" altLang="it-IT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𝟖</m:t>
                      </m:r>
                      <m:r>
                        <a:rPr lang="it-IT" altLang="it-IT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it-IT" altLang="it-IT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𝒌𝒆𝑽</m:t>
                      </m:r>
                      <m:r>
                        <a:rPr lang="it-IT" altLang="it-IT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lang="el-GR" altLang="it-IT" sz="3500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245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9792" y="5694066"/>
                  <a:ext cx="5982344" cy="6283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24" t="-14286" b="-33333"/>
                  </a:stretch>
                </a:blip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4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555776" y="908720"/>
                  <a:ext cx="4937891" cy="474489"/>
                </a:xfrm>
                <a:prstGeom prst="rect">
                  <a:avLst/>
                </a:prstGeom>
                <a:noFill/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s-ES" altLang="it-IT" sz="2500" baseline="30000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22</a:t>
                  </a:r>
                  <a:r>
                    <a:rPr lang="es-ES" altLang="it-IT" sz="2500" dirty="0">
                      <a:solidFill>
                        <a:schemeClr val="bg1"/>
                      </a:solidFill>
                    </a:rPr>
                    <a:t>Ne(</a:t>
                  </a:r>
                  <a:r>
                    <a:rPr lang="el-GR" altLang="it-IT" sz="2500" dirty="0">
                      <a:solidFill>
                        <a:schemeClr val="bg1"/>
                      </a:solidFill>
                      <a:cs typeface="Times New Roman" pitchFamily="18" charset="0"/>
                    </a:rPr>
                    <a:t>α</a:t>
                  </a:r>
                  <a:r>
                    <a:rPr lang="es-ES" altLang="it-IT" sz="2500" dirty="0">
                      <a:solidFill>
                        <a:schemeClr val="bg1"/>
                      </a:solidFill>
                      <a:cs typeface="Times New Roman" pitchFamily="18" charset="0"/>
                    </a:rPr>
                    <a:t>,n)</a:t>
                  </a:r>
                  <a:r>
                    <a:rPr lang="es-ES" altLang="it-IT" sz="2500" baseline="30000" dirty="0">
                      <a:solidFill>
                        <a:schemeClr val="bg1"/>
                      </a:solidFill>
                      <a:cs typeface="Times New Roman" pitchFamily="18" charset="0"/>
                    </a:rPr>
                    <a:t>25</a:t>
                  </a:r>
                  <a:r>
                    <a:rPr lang="es-ES" altLang="it-IT" sz="2500" dirty="0">
                      <a:solidFill>
                        <a:schemeClr val="bg1"/>
                      </a:solidFill>
                      <a:cs typeface="Times New Roman" pitchFamily="18" charset="0"/>
                    </a:rPr>
                    <a:t>Mg </a:t>
                  </a:r>
                  <a:r>
                    <a:rPr lang="es-ES" altLang="it-IT" sz="2500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reaction (</a:t>
                  </a:r>
                  <a14:m>
                    <m:oMath xmlns:m="http://schemas.openxmlformats.org/officeDocument/2006/math">
                      <m:r>
                        <a:rPr lang="es-ES" altLang="it-IT" sz="25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it-IT" altLang="it-IT" sz="25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it-IT" altLang="it-IT" sz="25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𝟐𝟑</m:t>
                      </m:r>
                      <m:r>
                        <a:rPr lang="it-IT" altLang="it-IT" sz="25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it-IT" altLang="it-IT" sz="25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𝒌𝒆𝑽</m:t>
                      </m:r>
                      <m:r>
                        <a:rPr lang="it-IT" altLang="it-IT" sz="25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lang="el-GR" altLang="it-IT" sz="2500" dirty="0">
                    <a:solidFill>
                      <a:schemeClr val="bg1"/>
                    </a:solidFill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246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55776" y="908720"/>
                  <a:ext cx="4937891" cy="4744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16" t="-8750" b="-27500"/>
                  </a:stretch>
                </a:blipFill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47" name="Connettore 2 2"/>
            <p:cNvCxnSpPr>
              <a:cxnSpLocks noChangeShapeType="1"/>
            </p:cNvCxnSpPr>
            <p:nvPr/>
          </p:nvCxnSpPr>
          <p:spPr bwMode="auto">
            <a:xfrm flipV="1">
              <a:off x="4527907" y="4437113"/>
              <a:ext cx="620157" cy="1256954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48" name="Connettore 2 8"/>
            <p:cNvCxnSpPr>
              <a:cxnSpLocks noChangeShapeType="1"/>
              <a:stCxn id="10246" idx="2"/>
            </p:cNvCxnSpPr>
            <p:nvPr/>
          </p:nvCxnSpPr>
          <p:spPr bwMode="auto">
            <a:xfrm flipH="1">
              <a:off x="3491880" y="1383209"/>
              <a:ext cx="1532842" cy="4013528"/>
            </a:xfrm>
            <a:prstGeom prst="straightConnector1">
              <a:avLst/>
            </a:prstGeom>
            <a:noFill/>
            <a:ln w="12700" algn="ctr">
              <a:solidFill>
                <a:srgbClr val="00B0F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32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888" y="72008"/>
            <a:ext cx="7642225" cy="62068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The s-</a:t>
            </a:r>
            <a:r>
              <a:rPr lang="it-IT" b="1" dirty="0" err="1" smtClean="0">
                <a:solidFill>
                  <a:srgbClr val="FFFF00"/>
                </a:solidFill>
              </a:rPr>
              <a:t>process</a:t>
            </a:r>
            <a:r>
              <a:rPr lang="it-IT" b="1" dirty="0" smtClean="0">
                <a:solidFill>
                  <a:srgbClr val="FFFF00"/>
                </a:solidFill>
              </a:rPr>
              <a:t> in </a:t>
            </a:r>
            <a:r>
              <a:rPr lang="it-IT" b="1" dirty="0" err="1" smtClean="0">
                <a:solidFill>
                  <a:srgbClr val="FFFF00"/>
                </a:solidFill>
              </a:rPr>
              <a:t>Globular</a:t>
            </a:r>
            <a:r>
              <a:rPr lang="it-IT" b="1" dirty="0" smtClean="0">
                <a:solidFill>
                  <a:srgbClr val="FFFF00"/>
                </a:solidFill>
              </a:rPr>
              <a:t> Clusters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6" y="980728"/>
            <a:ext cx="3816424" cy="3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94" y="980728"/>
            <a:ext cx="3897662" cy="3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2628" y="4129685"/>
            <a:ext cx="357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chemeClr val="bg1"/>
                </a:solidFill>
              </a:rPr>
              <a:t>Straniero, Cristallo &amp; Piersanti 2014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3726" y="4653136"/>
            <a:ext cx="880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pollution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asymptotic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 branch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(AGB) stars with a mass ranging between 3 to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account for most of the features of the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 enrichment of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M4 and M22.</a:t>
            </a: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35417" y="620688"/>
            <a:ext cx="251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Roederer</a:t>
            </a:r>
            <a:r>
              <a:rPr lang="it-IT" b="1" dirty="0" smtClean="0">
                <a:solidFill>
                  <a:schemeClr val="bg1"/>
                </a:solidFill>
              </a:rPr>
              <a:t>+ 2011 (6 </a:t>
            </a:r>
            <a:r>
              <a:rPr lang="it-IT" b="1" dirty="0" err="1" smtClean="0">
                <a:solidFill>
                  <a:schemeClr val="bg1"/>
                </a:solidFill>
              </a:rPr>
              <a:t>stars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11542" y="620688"/>
            <a:ext cx="233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Young+ 2008 (14 </a:t>
            </a:r>
            <a:r>
              <a:rPr lang="it-IT" b="1" dirty="0" err="1" smtClean="0">
                <a:solidFill>
                  <a:schemeClr val="bg1"/>
                </a:solidFill>
              </a:rPr>
              <a:t>stars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050261" y="5258344"/>
            <a:ext cx="7910997" cy="1599656"/>
            <a:chOff x="1050261" y="5258344"/>
            <a:chExt cx="7910997" cy="15996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258344"/>
              <a:ext cx="1423596" cy="147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258344"/>
              <a:ext cx="1539255" cy="144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674" y="5282090"/>
              <a:ext cx="1573438" cy="141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1050261" y="6334780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FF00"/>
                  </a:solidFill>
                </a:rPr>
                <a:t>M22</a:t>
              </a:r>
              <a:endParaRPr lang="it-IT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394458" y="631038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FF00"/>
                  </a:solidFill>
                </a:rPr>
                <a:t>M4</a:t>
              </a:r>
              <a:endParaRPr lang="it-IT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8279661" y="631885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FF00"/>
                  </a:solidFill>
                </a:rPr>
                <a:t>M5</a:t>
              </a:r>
              <a:endParaRPr lang="it-IT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3995936" y="4098857"/>
            <a:ext cx="413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Hot </a:t>
            </a:r>
            <a:r>
              <a:rPr lang="it-IT" b="1" dirty="0" err="1" smtClean="0">
                <a:solidFill>
                  <a:srgbClr val="FFFF00"/>
                </a:solidFill>
              </a:rPr>
              <a:t>low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metallicity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Main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Sequence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stars</a:t>
            </a:r>
            <a:r>
              <a:rPr lang="it-IT" b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it-IT" b="1" dirty="0" err="1" smtClean="0">
                <a:solidFill>
                  <a:srgbClr val="FFFF00"/>
                </a:solidFill>
              </a:rPr>
              <a:t>reliable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observations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888" y="72008"/>
            <a:ext cx="7642225" cy="62068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The s-</a:t>
            </a:r>
            <a:r>
              <a:rPr lang="it-IT" b="1" dirty="0" err="1" smtClean="0">
                <a:solidFill>
                  <a:srgbClr val="FFFF00"/>
                </a:solidFill>
              </a:rPr>
              <a:t>process</a:t>
            </a:r>
            <a:r>
              <a:rPr lang="it-IT" b="1" dirty="0" smtClean="0">
                <a:solidFill>
                  <a:srgbClr val="FFFF00"/>
                </a:solidFill>
              </a:rPr>
              <a:t> in </a:t>
            </a:r>
            <a:r>
              <a:rPr lang="it-IT" b="1" dirty="0" err="1" smtClean="0">
                <a:solidFill>
                  <a:srgbClr val="FFFF00"/>
                </a:solidFill>
              </a:rPr>
              <a:t>Globular</a:t>
            </a:r>
            <a:r>
              <a:rPr lang="it-IT" b="1" dirty="0" smtClean="0">
                <a:solidFill>
                  <a:srgbClr val="FFFF00"/>
                </a:solidFill>
              </a:rPr>
              <a:t> Clusters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6" y="980728"/>
            <a:ext cx="3816424" cy="3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94" y="980728"/>
            <a:ext cx="3897662" cy="3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2628" y="4129685"/>
            <a:ext cx="357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chemeClr val="bg1"/>
                </a:solidFill>
              </a:rPr>
              <a:t>Straniero, Cristallo &amp; Piersanti 2014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776684" y="1771658"/>
            <a:ext cx="7760122" cy="5086342"/>
            <a:chOff x="616821" y="1771658"/>
            <a:chExt cx="7760122" cy="508634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4355107" y="5657671"/>
              <a:ext cx="8226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dirty="0" err="1" smtClean="0">
                  <a:solidFill>
                    <a:srgbClr val="FFC000"/>
                  </a:solidFill>
                </a:rPr>
                <a:t>Sr</a:t>
              </a:r>
              <a:r>
                <a:rPr lang="it-IT" dirty="0" smtClean="0">
                  <a:solidFill>
                    <a:srgbClr val="FFC000"/>
                  </a:solidFill>
                </a:rPr>
                <a:t> 97%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Y  92%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Zr 96%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715555" y="5380672"/>
              <a:ext cx="90762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dirty="0" err="1" smtClean="0">
                  <a:solidFill>
                    <a:srgbClr val="FFC000"/>
                  </a:solidFill>
                </a:rPr>
                <a:t>Ba</a:t>
              </a:r>
              <a:r>
                <a:rPr lang="it-IT" dirty="0" smtClean="0">
                  <a:solidFill>
                    <a:srgbClr val="FFC000"/>
                  </a:solidFill>
                </a:rPr>
                <a:t> 89%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La  71%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Ce 81%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Pr  52%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Nd 57%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079213" y="593467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Pb 87%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16821" y="5934670"/>
              <a:ext cx="3239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FF00"/>
                  </a:solidFill>
                </a:rPr>
                <a:t>s-</a:t>
              </a:r>
              <a:r>
                <a:rPr lang="it-IT" sz="2400" dirty="0" err="1" smtClean="0">
                  <a:solidFill>
                    <a:srgbClr val="FFFF00"/>
                  </a:solidFill>
                </a:rPr>
                <a:t>process</a:t>
              </a:r>
              <a:r>
                <a:rPr lang="it-IT" sz="2400" dirty="0" smtClean="0">
                  <a:solidFill>
                    <a:srgbClr val="FFFF00"/>
                  </a:solidFill>
                </a:rPr>
                <a:t>  </a:t>
              </a:r>
              <a:r>
                <a:rPr lang="it-IT" sz="2400" dirty="0" err="1" smtClean="0">
                  <a:solidFill>
                    <a:srgbClr val="FFFF00"/>
                  </a:solidFill>
                </a:rPr>
                <a:t>contributions</a:t>
              </a:r>
              <a:r>
                <a:rPr lang="it-IT" sz="2400" dirty="0" smtClean="0">
                  <a:solidFill>
                    <a:srgbClr val="FFFF00"/>
                  </a:solidFill>
                </a:rPr>
                <a:t>:</a:t>
              </a:r>
              <a:endParaRPr lang="it-IT" sz="2400" dirty="0">
                <a:solidFill>
                  <a:srgbClr val="FFFF00"/>
                </a:solidFill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899592" y="1771658"/>
              <a:ext cx="7477351" cy="1369309"/>
              <a:chOff x="899592" y="1771658"/>
              <a:chExt cx="7477351" cy="1369309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1187624" y="2492896"/>
                <a:ext cx="360040" cy="5040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Ovale 9"/>
              <p:cNvSpPr/>
              <p:nvPr/>
            </p:nvSpPr>
            <p:spPr>
              <a:xfrm>
                <a:off x="3635895" y="2140990"/>
                <a:ext cx="223247" cy="39880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2087724" y="2492896"/>
                <a:ext cx="540060" cy="648071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" name="Connettore 1 7"/>
              <p:cNvCxnSpPr>
                <a:stCxn id="6" idx="0"/>
              </p:cNvCxnSpPr>
              <p:nvPr/>
            </p:nvCxnSpPr>
            <p:spPr>
              <a:xfrm flipV="1">
                <a:off x="1367644" y="2075289"/>
                <a:ext cx="496157" cy="41760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1863801" y="2075289"/>
                <a:ext cx="1772094" cy="2651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/>
              <p:cNvCxnSpPr>
                <a:stCxn id="11" idx="0"/>
              </p:cNvCxnSpPr>
              <p:nvPr/>
            </p:nvCxnSpPr>
            <p:spPr>
              <a:xfrm flipH="1" flipV="1">
                <a:off x="1863801" y="2075289"/>
                <a:ext cx="493953" cy="41760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/>
              <p:cNvSpPr txBox="1"/>
              <p:nvPr/>
            </p:nvSpPr>
            <p:spPr>
              <a:xfrm>
                <a:off x="899592" y="1771658"/>
                <a:ext cx="19148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>
                    <a:solidFill>
                      <a:srgbClr val="0000FF"/>
                    </a:solidFill>
                  </a:rPr>
                  <a:t>s-</a:t>
                </a:r>
                <a:r>
                  <a:rPr lang="it-IT" sz="1600" dirty="0" err="1" smtClean="0">
                    <a:solidFill>
                      <a:srgbClr val="0000FF"/>
                    </a:solidFill>
                  </a:rPr>
                  <a:t>process</a:t>
                </a:r>
                <a:r>
                  <a:rPr lang="it-IT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600" dirty="0" err="1" smtClean="0">
                    <a:solidFill>
                      <a:srgbClr val="0000FF"/>
                    </a:solidFill>
                  </a:rPr>
                  <a:t>dominated</a:t>
                </a:r>
                <a:endParaRPr lang="it-IT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5796136" y="2093334"/>
                <a:ext cx="286980" cy="648071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8153696" y="1875888"/>
                <a:ext cx="223247" cy="39880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6732240" y="2284092"/>
                <a:ext cx="468052" cy="7135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2" name="CasellaDiTesto 31"/>
          <p:cNvSpPr txBox="1"/>
          <p:nvPr/>
        </p:nvSpPr>
        <p:spPr>
          <a:xfrm>
            <a:off x="335417" y="620688"/>
            <a:ext cx="251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Roederer</a:t>
            </a:r>
            <a:r>
              <a:rPr lang="it-IT" b="1" dirty="0" smtClean="0">
                <a:solidFill>
                  <a:schemeClr val="bg1"/>
                </a:solidFill>
              </a:rPr>
              <a:t>+ 2011 (6 </a:t>
            </a:r>
            <a:r>
              <a:rPr lang="it-IT" b="1" dirty="0" err="1" smtClean="0">
                <a:solidFill>
                  <a:schemeClr val="bg1"/>
                </a:solidFill>
              </a:rPr>
              <a:t>stars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11542" y="620688"/>
            <a:ext cx="233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Young+ 2008 (14 </a:t>
            </a:r>
            <a:r>
              <a:rPr lang="it-IT" b="1" dirty="0" err="1" smtClean="0">
                <a:solidFill>
                  <a:schemeClr val="bg1"/>
                </a:solidFill>
              </a:rPr>
              <a:t>stars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995936" y="4098857"/>
            <a:ext cx="413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Hot </a:t>
            </a:r>
            <a:r>
              <a:rPr lang="it-IT" b="1" dirty="0" err="1" smtClean="0">
                <a:solidFill>
                  <a:srgbClr val="FFFF00"/>
                </a:solidFill>
              </a:rPr>
              <a:t>low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metallicity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Main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Sequence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stars</a:t>
            </a:r>
            <a:r>
              <a:rPr lang="it-IT" b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it-IT" b="1" dirty="0" err="1" smtClean="0">
                <a:solidFill>
                  <a:srgbClr val="FFFF00"/>
                </a:solidFill>
              </a:rPr>
              <a:t>reliable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observations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63726" y="4653136"/>
            <a:ext cx="880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pollution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asymptotic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 branch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(AGB) stars with a mass ranging between 3 to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account for most of the features of the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 enrichment of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M4 and M22.</a:t>
            </a: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163726" y="4653136"/>
            <a:ext cx="880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pollution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asymptotic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 branch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(AGB) stars with a mass ranging between 3 to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account for most of the features of the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 enrichment of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M4 and M22.</a:t>
            </a: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888" y="72008"/>
            <a:ext cx="7642225" cy="62068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The s-</a:t>
            </a:r>
            <a:r>
              <a:rPr lang="it-IT" b="1" dirty="0" err="1" smtClean="0">
                <a:solidFill>
                  <a:srgbClr val="FFFF00"/>
                </a:solidFill>
              </a:rPr>
              <a:t>process</a:t>
            </a:r>
            <a:r>
              <a:rPr lang="it-IT" b="1" dirty="0" smtClean="0">
                <a:solidFill>
                  <a:srgbClr val="FFFF00"/>
                </a:solidFill>
              </a:rPr>
              <a:t> in </a:t>
            </a:r>
            <a:r>
              <a:rPr lang="it-IT" b="1" dirty="0" err="1" smtClean="0">
                <a:solidFill>
                  <a:srgbClr val="FFFF00"/>
                </a:solidFill>
              </a:rPr>
              <a:t>Globular</a:t>
            </a:r>
            <a:r>
              <a:rPr lang="it-IT" b="1" dirty="0" smtClean="0">
                <a:solidFill>
                  <a:srgbClr val="FFFF00"/>
                </a:solidFill>
              </a:rPr>
              <a:t> Clusters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6" y="980728"/>
            <a:ext cx="3816424" cy="3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94" y="980728"/>
            <a:ext cx="3897662" cy="3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2628" y="4129685"/>
            <a:ext cx="357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chemeClr val="bg1"/>
                </a:solidFill>
              </a:rPr>
              <a:t>Straniero, Cristallo &amp; Piersanti 2014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776684" y="1771658"/>
            <a:ext cx="7760122" cy="5086342"/>
            <a:chOff x="616821" y="1771658"/>
            <a:chExt cx="7760122" cy="508634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4355107" y="5657671"/>
              <a:ext cx="8226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dirty="0" err="1" smtClean="0">
                  <a:solidFill>
                    <a:srgbClr val="FFC000"/>
                  </a:solidFill>
                </a:rPr>
                <a:t>Sr</a:t>
              </a:r>
              <a:r>
                <a:rPr lang="it-IT" dirty="0" smtClean="0">
                  <a:solidFill>
                    <a:srgbClr val="FFC000"/>
                  </a:solidFill>
                </a:rPr>
                <a:t> 97%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Y  92%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Zr 96%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715555" y="5380672"/>
              <a:ext cx="90762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dirty="0" err="1" smtClean="0">
                  <a:solidFill>
                    <a:srgbClr val="FFC000"/>
                  </a:solidFill>
                </a:rPr>
                <a:t>Ba</a:t>
              </a:r>
              <a:r>
                <a:rPr lang="it-IT" dirty="0" smtClean="0">
                  <a:solidFill>
                    <a:srgbClr val="FFC000"/>
                  </a:solidFill>
                </a:rPr>
                <a:t> 89%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La  71%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Ce 81%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Pr  52%</a:t>
              </a:r>
            </a:p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Nd 57%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079213" y="593467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dirty="0" smtClean="0">
                  <a:solidFill>
                    <a:srgbClr val="FFC000"/>
                  </a:solidFill>
                </a:rPr>
                <a:t>Pb 87%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16821" y="5934670"/>
              <a:ext cx="3239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FF00"/>
                  </a:solidFill>
                </a:rPr>
                <a:t>s-</a:t>
              </a:r>
              <a:r>
                <a:rPr lang="it-IT" sz="2400" dirty="0" err="1" smtClean="0">
                  <a:solidFill>
                    <a:srgbClr val="FFFF00"/>
                  </a:solidFill>
                </a:rPr>
                <a:t>process</a:t>
              </a:r>
              <a:r>
                <a:rPr lang="it-IT" sz="2400" dirty="0" smtClean="0">
                  <a:solidFill>
                    <a:srgbClr val="FFFF00"/>
                  </a:solidFill>
                </a:rPr>
                <a:t>  </a:t>
              </a:r>
              <a:r>
                <a:rPr lang="it-IT" sz="2400" dirty="0" err="1" smtClean="0">
                  <a:solidFill>
                    <a:srgbClr val="FFFF00"/>
                  </a:solidFill>
                </a:rPr>
                <a:t>contributions</a:t>
              </a:r>
              <a:r>
                <a:rPr lang="it-IT" sz="2400" dirty="0" smtClean="0">
                  <a:solidFill>
                    <a:srgbClr val="FFFF00"/>
                  </a:solidFill>
                </a:rPr>
                <a:t>:</a:t>
              </a:r>
              <a:endParaRPr lang="it-IT" sz="2400" dirty="0">
                <a:solidFill>
                  <a:srgbClr val="FFFF00"/>
                </a:solidFill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899592" y="1771658"/>
              <a:ext cx="7477351" cy="1369309"/>
              <a:chOff x="899592" y="1771658"/>
              <a:chExt cx="7477351" cy="1369309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1187624" y="2492896"/>
                <a:ext cx="360040" cy="5040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Ovale 9"/>
              <p:cNvSpPr/>
              <p:nvPr/>
            </p:nvSpPr>
            <p:spPr>
              <a:xfrm>
                <a:off x="3635895" y="2140990"/>
                <a:ext cx="223247" cy="39880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2087724" y="2492896"/>
                <a:ext cx="540060" cy="648071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" name="Connettore 1 7"/>
              <p:cNvCxnSpPr>
                <a:stCxn id="6" idx="0"/>
              </p:cNvCxnSpPr>
              <p:nvPr/>
            </p:nvCxnSpPr>
            <p:spPr>
              <a:xfrm flipV="1">
                <a:off x="1367644" y="2075289"/>
                <a:ext cx="496157" cy="41760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1863801" y="2075289"/>
                <a:ext cx="1772094" cy="2651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/>
              <p:cNvCxnSpPr>
                <a:stCxn id="11" idx="0"/>
              </p:cNvCxnSpPr>
              <p:nvPr/>
            </p:nvCxnSpPr>
            <p:spPr>
              <a:xfrm flipH="1" flipV="1">
                <a:off x="1863801" y="2075289"/>
                <a:ext cx="493953" cy="41760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/>
              <p:cNvSpPr txBox="1"/>
              <p:nvPr/>
            </p:nvSpPr>
            <p:spPr>
              <a:xfrm>
                <a:off x="899592" y="1771658"/>
                <a:ext cx="19148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>
                    <a:solidFill>
                      <a:srgbClr val="0000FF"/>
                    </a:solidFill>
                  </a:rPr>
                  <a:t>s-</a:t>
                </a:r>
                <a:r>
                  <a:rPr lang="it-IT" sz="1600" dirty="0" err="1" smtClean="0">
                    <a:solidFill>
                      <a:srgbClr val="0000FF"/>
                    </a:solidFill>
                  </a:rPr>
                  <a:t>process</a:t>
                </a:r>
                <a:r>
                  <a:rPr lang="it-IT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600" dirty="0" err="1" smtClean="0">
                    <a:solidFill>
                      <a:srgbClr val="0000FF"/>
                    </a:solidFill>
                  </a:rPr>
                  <a:t>dominated</a:t>
                </a:r>
                <a:endParaRPr lang="it-IT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5796136" y="2093334"/>
                <a:ext cx="286980" cy="648071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8153696" y="1875888"/>
                <a:ext cx="223247" cy="39880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6732240" y="2284092"/>
                <a:ext cx="468052" cy="7135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056" name="Gruppo 2055"/>
          <p:cNvGrpSpPr/>
          <p:nvPr/>
        </p:nvGrpSpPr>
        <p:grpSpPr>
          <a:xfrm>
            <a:off x="1455664" y="3514059"/>
            <a:ext cx="6449812" cy="3267782"/>
            <a:chOff x="1290540" y="3514059"/>
            <a:chExt cx="6449812" cy="3267782"/>
          </a:xfrm>
        </p:grpSpPr>
        <p:grpSp>
          <p:nvGrpSpPr>
            <p:cNvPr id="2048" name="Gruppo 2047"/>
            <p:cNvGrpSpPr/>
            <p:nvPr/>
          </p:nvGrpSpPr>
          <p:grpSpPr>
            <a:xfrm>
              <a:off x="1290540" y="3546241"/>
              <a:ext cx="1917852" cy="3235599"/>
              <a:chOff x="1290540" y="3546241"/>
              <a:chExt cx="1917852" cy="3235599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68" y="3933056"/>
                <a:ext cx="1873525" cy="2848784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9" name="Connettore 1 8"/>
              <p:cNvCxnSpPr/>
              <p:nvPr/>
            </p:nvCxnSpPr>
            <p:spPr>
              <a:xfrm flipH="1" flipV="1">
                <a:off x="2814475" y="3546241"/>
                <a:ext cx="393917" cy="37876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V="1">
                <a:off x="1290540" y="3546241"/>
                <a:ext cx="557365" cy="35199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" name="Gruppo 2054"/>
            <p:cNvGrpSpPr/>
            <p:nvPr/>
          </p:nvGrpSpPr>
          <p:grpSpPr>
            <a:xfrm>
              <a:off x="6058129" y="3514059"/>
              <a:ext cx="1682223" cy="3267782"/>
              <a:chOff x="6058129" y="3514059"/>
              <a:chExt cx="1682223" cy="3267782"/>
            </a:xfrm>
          </p:grpSpPr>
          <p:pic>
            <p:nvPicPr>
              <p:cNvPr id="2049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8"/>
              <a:stretch/>
            </p:blipFill>
            <p:spPr bwMode="auto">
              <a:xfrm>
                <a:off x="6058131" y="3913519"/>
                <a:ext cx="1665288" cy="286832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Connettore 1 35"/>
              <p:cNvCxnSpPr/>
              <p:nvPr/>
            </p:nvCxnSpPr>
            <p:spPr>
              <a:xfrm flipH="1" flipV="1">
                <a:off x="7318684" y="3519468"/>
                <a:ext cx="421668" cy="37876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6058129" y="3514059"/>
                <a:ext cx="352041" cy="36538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CasellaDiTesto 31"/>
          <p:cNvSpPr txBox="1"/>
          <p:nvPr/>
        </p:nvSpPr>
        <p:spPr>
          <a:xfrm>
            <a:off x="335417" y="620688"/>
            <a:ext cx="251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Roederer</a:t>
            </a:r>
            <a:r>
              <a:rPr lang="it-IT" b="1" dirty="0" smtClean="0">
                <a:solidFill>
                  <a:schemeClr val="bg1"/>
                </a:solidFill>
              </a:rPr>
              <a:t>+ 2011 (6 </a:t>
            </a:r>
            <a:r>
              <a:rPr lang="it-IT" b="1" dirty="0" err="1" smtClean="0">
                <a:solidFill>
                  <a:schemeClr val="bg1"/>
                </a:solidFill>
              </a:rPr>
              <a:t>stars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11542" y="620688"/>
            <a:ext cx="233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Young+ 2008 (14 </a:t>
            </a:r>
            <a:r>
              <a:rPr lang="it-IT" b="1" dirty="0" err="1" smtClean="0">
                <a:solidFill>
                  <a:schemeClr val="bg1"/>
                </a:solidFill>
              </a:rPr>
              <a:t>stars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1472</Words>
  <Application>Microsoft Office PowerPoint</Application>
  <PresentationFormat>Presentazione su schermo (4:3)</PresentationFormat>
  <Paragraphs>326</Paragraphs>
  <Slides>35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The 140Ce(n,γ)141Ce reaction at n_TOF-EAR1:  a litmus test for theoretical stellar models.  </vt:lpstr>
      <vt:lpstr>The solar distribution and the s-process peaks </vt:lpstr>
      <vt:lpstr>The solar distribution and the s-process peaks </vt:lpstr>
      <vt:lpstr>Presentazione standard di PowerPoint</vt:lpstr>
      <vt:lpstr>Presentazione standard di PowerPoint</vt:lpstr>
      <vt:lpstr>Presentazione standard di PowerPoint</vt:lpstr>
      <vt:lpstr>The s-process in Globular Clusters</vt:lpstr>
      <vt:lpstr>The s-process in Globular Clusters</vt:lpstr>
      <vt:lpstr>The s-process in Globular Clusters</vt:lpstr>
      <vt:lpstr>Cerium</vt:lpstr>
      <vt:lpstr>Cerium</vt:lpstr>
      <vt:lpstr>Cerium</vt:lpstr>
      <vt:lpstr>Stellar nucleosynthesis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Nuove idee… (III)</dc:title>
  <dc:creator>utente</dc:creator>
  <cp:lastModifiedBy>Sergio Cristallo</cp:lastModifiedBy>
  <cp:revision>134</cp:revision>
  <dcterms:created xsi:type="dcterms:W3CDTF">2017-11-09T09:35:12Z</dcterms:created>
  <dcterms:modified xsi:type="dcterms:W3CDTF">2017-11-28T09:15:05Z</dcterms:modified>
</cp:coreProperties>
</file>