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95" r:id="rId3"/>
    <p:sldId id="324" r:id="rId4"/>
    <p:sldId id="325" r:id="rId5"/>
    <p:sldId id="323" r:id="rId6"/>
    <p:sldId id="326" r:id="rId7"/>
    <p:sldId id="328" r:id="rId8"/>
    <p:sldId id="329" r:id="rId9"/>
    <p:sldId id="330" r:id="rId10"/>
    <p:sldId id="327" r:id="rId11"/>
    <p:sldId id="332" r:id="rId12"/>
    <p:sldId id="337" r:id="rId13"/>
    <p:sldId id="338" r:id="rId14"/>
    <p:sldId id="351" r:id="rId15"/>
    <p:sldId id="333" r:id="rId16"/>
    <p:sldId id="334" r:id="rId17"/>
    <p:sldId id="341" r:id="rId18"/>
    <p:sldId id="349" r:id="rId19"/>
    <p:sldId id="343" r:id="rId20"/>
    <p:sldId id="344" r:id="rId21"/>
    <p:sldId id="342" r:id="rId22"/>
    <p:sldId id="340" r:id="rId23"/>
    <p:sldId id="336" r:id="rId24"/>
    <p:sldId id="350" r:id="rId25"/>
    <p:sldId id="345" r:id="rId26"/>
    <p:sldId id="346" r:id="rId27"/>
    <p:sldId id="347" r:id="rId28"/>
    <p:sldId id="348" r:id="rId29"/>
    <p:sldId id="321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2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D5772-52D8-4BE0-A0A6-6410D5587D87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084E6-D3A5-4ED9-8D51-0CAA7DE354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4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39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22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14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23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59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39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1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09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20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4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61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FD064-4F05-4115-8068-35B1D0DEFCF3}" type="datetimeFigureOut">
              <a:rPr lang="it-IT" smtClean="0"/>
              <a:t>25/11/2017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225B6-7C8A-42CD-A6A8-A97B8E7F2B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98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7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80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.png"/><Relationship Id="rId10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10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0.jpe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466627" y="1062283"/>
            <a:ext cx="8257880" cy="4814741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" name="Rettangolo arrotondato 4"/>
          <p:cNvSpPr/>
          <p:nvPr/>
        </p:nvSpPr>
        <p:spPr>
          <a:xfrm>
            <a:off x="1619794" y="2604261"/>
            <a:ext cx="6043750" cy="1380012"/>
          </a:xfrm>
          <a:prstGeom prst="roundRect">
            <a:avLst/>
          </a:prstGeom>
          <a:solidFill>
            <a:srgbClr val="00CC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4" name="CasellaDiTesto 3"/>
          <p:cNvSpPr txBox="1"/>
          <p:nvPr/>
        </p:nvSpPr>
        <p:spPr>
          <a:xfrm>
            <a:off x="1488256" y="2774186"/>
            <a:ext cx="6249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Neutron capture cross section  of </a:t>
            </a:r>
            <a:r>
              <a:rPr lang="en-US" sz="3200" b="1" baseline="30000" dirty="0"/>
              <a:t>88</a:t>
            </a:r>
            <a:r>
              <a:rPr lang="en-US" sz="3200" b="1" dirty="0"/>
              <a:t>Sr(</a:t>
            </a:r>
            <a:r>
              <a:rPr lang="en-US" sz="3200" b="1" dirty="0" err="1"/>
              <a:t>n,</a:t>
            </a:r>
            <a:r>
              <a:rPr lang="en-US" sz="3200" b="1" dirty="0" err="1">
                <a:latin typeface="Symbol" charset="2"/>
                <a:cs typeface="Symbol" charset="2"/>
              </a:rPr>
              <a:t>g</a:t>
            </a:r>
            <a:r>
              <a:rPr lang="en-US" sz="3200" b="1" dirty="0"/>
              <a:t>), </a:t>
            </a:r>
            <a:r>
              <a:rPr lang="en-US" sz="3200" b="1" baseline="30000" dirty="0"/>
              <a:t>89</a:t>
            </a:r>
            <a:r>
              <a:rPr lang="en-US" sz="3200" b="1" dirty="0"/>
              <a:t>Y(</a:t>
            </a:r>
            <a:r>
              <a:rPr lang="en-US" sz="3200" b="1" dirty="0" err="1"/>
              <a:t>n,</a:t>
            </a:r>
            <a:r>
              <a:rPr lang="en-US" sz="3200" b="1" dirty="0" err="1">
                <a:latin typeface="Symbol" charset="2"/>
                <a:cs typeface="Symbol" charset="2"/>
              </a:rPr>
              <a:t>g</a:t>
            </a:r>
            <a:r>
              <a:rPr lang="en-US" sz="3200" b="1" dirty="0"/>
              <a:t>) </a:t>
            </a:r>
            <a:r>
              <a:rPr lang="en-US" sz="3200" b="1" dirty="0" smtClean="0"/>
              <a:t>@EAR1</a:t>
            </a:r>
            <a:endParaRPr lang="en-US" sz="3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8029" y="5509378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869623" y="5509378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01189" y="4144321"/>
            <a:ext cx="7824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Lucia Anna </a:t>
            </a:r>
            <a:r>
              <a:rPr lang="it-IT" sz="1600" dirty="0" smtClean="0"/>
              <a:t>Damone, </a:t>
            </a:r>
            <a:r>
              <a:rPr lang="it-IT" sz="1400" dirty="0"/>
              <a:t>G. </a:t>
            </a:r>
            <a:r>
              <a:rPr lang="it-IT" sz="1400" dirty="0" smtClean="0"/>
              <a:t>Tagliente, </a:t>
            </a:r>
            <a:r>
              <a:rPr lang="it-IT" sz="1400" dirty="0"/>
              <a:t>N. Colonna, </a:t>
            </a:r>
            <a:r>
              <a:rPr lang="it-IT" sz="1400" dirty="0" smtClean="0"/>
              <a:t>M</a:t>
            </a:r>
            <a:r>
              <a:rPr lang="it-IT" sz="1400" dirty="0"/>
              <a:t>. Mastromarco</a:t>
            </a:r>
            <a:r>
              <a:rPr lang="it-IT" sz="1400" dirty="0" smtClean="0"/>
              <a:t>, A. Mazzone, </a:t>
            </a:r>
            <a:r>
              <a:rPr lang="it-IT" sz="1400" dirty="0"/>
              <a:t>M. </a:t>
            </a:r>
            <a:r>
              <a:rPr lang="it-IT" sz="1400" dirty="0" smtClean="0"/>
              <a:t>Barbagallo, S</a:t>
            </a:r>
            <a:r>
              <a:rPr lang="it-IT" sz="1400" dirty="0"/>
              <a:t>. </a:t>
            </a:r>
            <a:r>
              <a:rPr lang="it-IT" sz="1400" dirty="0" smtClean="0"/>
              <a:t>Cristallo, </a:t>
            </a:r>
            <a:r>
              <a:rPr lang="it-IT" sz="1400" dirty="0"/>
              <a:t>A.C. </a:t>
            </a:r>
            <a:r>
              <a:rPr lang="it-IT" sz="1400" dirty="0" smtClean="0"/>
              <a:t>Larsen, M. Lugaro, C. Massimi, P.M</a:t>
            </a:r>
            <a:r>
              <a:rPr lang="it-IT" sz="1400" dirty="0"/>
              <a:t>. </a:t>
            </a:r>
            <a:r>
              <a:rPr lang="it-IT" sz="1400" dirty="0" smtClean="0"/>
              <a:t>Milazzo, </a:t>
            </a:r>
            <a:r>
              <a:rPr lang="it-IT" sz="1400" dirty="0"/>
              <a:t>F. </a:t>
            </a:r>
            <a:r>
              <a:rPr lang="it-IT" sz="1400" dirty="0" smtClean="0"/>
              <a:t>Mingrone </a:t>
            </a:r>
            <a:r>
              <a:rPr lang="it-IT" sz="1400" dirty="0"/>
              <a:t>, and the </a:t>
            </a:r>
            <a:r>
              <a:rPr lang="it-IT" sz="1400" dirty="0" smtClean="0"/>
              <a:t>n_TOF collaboration</a:t>
            </a:r>
            <a:r>
              <a:rPr lang="it-IT" sz="1400" dirty="0"/>
              <a:t>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40684" y="4818941"/>
            <a:ext cx="39026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50" i="1" dirty="0">
                <a:solidFill>
                  <a:srgbClr val="D60093"/>
                </a:solidFill>
              </a:rPr>
              <a:t>e-mail: lucia.damone@ba.infn.it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15780" y="1392579"/>
            <a:ext cx="3152503" cy="881386"/>
            <a:chOff x="1045146" y="251019"/>
            <a:chExt cx="2450601" cy="65107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" name="Immagin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4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3571812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𝐄𝐱𝐭𝐫𝐚𝐜𝐭𝐞𝐝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𝐅𝐥𝐮𝐱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𝐢𝐧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𝐄𝐀𝐑𝟏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357181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85940" y="924415"/>
            <a:ext cx="3571812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63" y="1257178"/>
            <a:ext cx="6539780" cy="4359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278" y="5719261"/>
            <a:ext cx="8094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D60093"/>
                </a:solidFill>
                <a:latin typeface="TimesNewRomanPSMT"/>
              </a:rPr>
              <a:t>Extracted </a:t>
            </a:r>
            <a:r>
              <a:rPr lang="it-IT" b="1" dirty="0">
                <a:solidFill>
                  <a:srgbClr val="D60093"/>
                </a:solidFill>
                <a:latin typeface="TimesNewRomanPSMT"/>
              </a:rPr>
              <a:t>flux </a:t>
            </a:r>
            <a:r>
              <a:rPr lang="it-IT" b="1" dirty="0" smtClean="0">
                <a:solidFill>
                  <a:srgbClr val="D60093"/>
                </a:solidFill>
                <a:latin typeface="TimesNewRomanPSMT"/>
              </a:rPr>
              <a:t>that </a:t>
            </a:r>
            <a:r>
              <a:rPr lang="en-US" b="1" dirty="0" smtClean="0">
                <a:solidFill>
                  <a:srgbClr val="D60093"/>
                </a:solidFill>
                <a:latin typeface="TimesNewRomanPSMT"/>
              </a:rPr>
              <a:t>will </a:t>
            </a:r>
            <a:r>
              <a:rPr lang="en-US" b="1" dirty="0">
                <a:solidFill>
                  <a:srgbClr val="D60093"/>
                </a:solidFill>
                <a:latin typeface="TimesNewRomanPSMT"/>
              </a:rPr>
              <a:t>be used for the determination of the capture </a:t>
            </a:r>
            <a:r>
              <a:rPr lang="en-US" b="1" dirty="0" smtClean="0">
                <a:solidFill>
                  <a:srgbClr val="D60093"/>
                </a:solidFill>
                <a:latin typeface="TimesNewRomanPSMT"/>
              </a:rPr>
              <a:t>yield</a:t>
            </a:r>
            <a:endParaRPr lang="it-IT" b="1" dirty="0">
              <a:solidFill>
                <a:srgbClr val="D60093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" name="Immagin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19975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2039341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𝐁𝐚𝐜𝐤𝐠𝐫𝐨𝐮𝐧𝐝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203934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59813" y="924415"/>
            <a:ext cx="2178243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3" y="1203693"/>
            <a:ext cx="2907415" cy="516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9555" y="1959428"/>
            <a:ext cx="98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G</a:t>
            </a:r>
            <a:r>
              <a:rPr lang="it-IT" sz="2000" b="1" dirty="0" smtClean="0">
                <a:solidFill>
                  <a:srgbClr val="FFC000"/>
                </a:solidFill>
              </a:rPr>
              <a:t>old</a:t>
            </a:r>
            <a:endParaRPr lang="it-IT" sz="20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198" y="2834642"/>
            <a:ext cx="98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Lead</a:t>
            </a:r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9549" y="3718559"/>
            <a:ext cx="98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Empty</a:t>
            </a:r>
            <a:endParaRPr lang="it-IT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0718" y="3732014"/>
            <a:ext cx="2833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NewRomanPSMT"/>
              </a:rPr>
              <a:t>Background related </a:t>
            </a:r>
            <a:r>
              <a:rPr lang="en-US" b="1" dirty="0">
                <a:latin typeface="TimesNewRomanPSMT"/>
              </a:rPr>
              <a:t>to the neutron beam</a:t>
            </a:r>
            <a:endParaRPr lang="it-IT" b="1" dirty="0"/>
          </a:p>
        </p:txBody>
      </p:sp>
      <p:sp>
        <p:nvSpPr>
          <p:cNvPr id="8" name="Rectangle 7"/>
          <p:cNvSpPr/>
          <p:nvPr/>
        </p:nvSpPr>
        <p:spPr>
          <a:xfrm>
            <a:off x="5316595" y="2844577"/>
            <a:ext cx="292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NewRomanPSMT"/>
              </a:rPr>
              <a:t>Component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NewRomanPSMT"/>
              </a:rPr>
              <a:t>,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NewRomanPSMT"/>
              </a:rPr>
              <a:t>caused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NewRomanPSMT"/>
              </a:rPr>
              <a:t>by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TimesNewRomanPSMT"/>
              </a:rPr>
              <a:t>scattered in-beam γ rays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968" y="4602873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NewRomanPSMT"/>
              </a:rPr>
              <a:t>Neutron </a:t>
            </a:r>
            <a:r>
              <a:rPr lang="it-IT" b="1" dirty="0">
                <a:solidFill>
                  <a:srgbClr val="FF0000"/>
                </a:solidFill>
                <a:latin typeface="TimesNewRomanPSMT"/>
              </a:rPr>
              <a:t>background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1644" y="4607225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NewRomanPSMT"/>
              </a:rPr>
              <a:t>Carbon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5293" y="1963780"/>
            <a:ext cx="28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C000"/>
                </a:solidFill>
              </a:rPr>
              <a:t>Used for the Yield normalization</a:t>
            </a:r>
            <a:endParaRPr lang="it-IT" sz="2000" b="1" dirty="0">
              <a:solidFill>
                <a:srgbClr val="FFC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8" name="Immagin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30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1724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3038194" y="345344"/>
                <a:ext cx="5017240" cy="830997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𝐞𝐮𝐭𝐫𝐨𝐧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𝐁𝐞𝐚𝐦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𝐁𝐚𝐜𝐤𝐠𝐫𝐨𝐮𝐧𝐝</m:t>
                    </m:r>
                  </m:oMath>
                </a14:m>
                <a:r>
                  <a:rPr lang="it-I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Parametrization</a:t>
                </a:r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94" y="345344"/>
                <a:ext cx="501724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3003357" y="1314991"/>
            <a:ext cx="5034659" cy="1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8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30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0" y="1549386"/>
            <a:ext cx="4318594" cy="2263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3" y="1619793"/>
            <a:ext cx="4241074" cy="2192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4" y="4047832"/>
            <a:ext cx="4362994" cy="2276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9" y="4008581"/>
            <a:ext cx="4389482" cy="23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3038194" y="345344"/>
                <a:ext cx="5017240" cy="830997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it-IT" sz="2400" b="1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𝐞𝐮𝐭𝐫𝐨𝐧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𝐁𝐞𝐚𝐦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𝐁𝐚𝐜𝐤𝐠𝐫𝐨𝐮𝐧𝐝</m:t>
                    </m:r>
                  </m:oMath>
                </a14:m>
                <a:r>
                  <a:rPr lang="it-IT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Parametrization</a:t>
                </a:r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194" y="345344"/>
                <a:ext cx="501724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3003357" y="1314991"/>
            <a:ext cx="5034659" cy="13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8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30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3" y="1573467"/>
            <a:ext cx="4477478" cy="2295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76" y="1573467"/>
            <a:ext cx="4383468" cy="2277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5" y="4028069"/>
            <a:ext cx="4380411" cy="2298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76" y="3996961"/>
            <a:ext cx="4528663" cy="22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012637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𝐆𝐨𝐥𝐝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𝐩𝐞𝐚𝐤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𝐧𝐨𝐫𝐦𝐚𝐥𝐢𝐳𝐚𝐭𝐢𝐨𝐧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01263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59813" y="924415"/>
            <a:ext cx="2966355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6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5" y="1295868"/>
            <a:ext cx="7680960" cy="5129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5886" y="2055223"/>
            <a:ext cx="12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SAMMY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2940228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𝐆𝐨𝐥𝐝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𝐂𝐫𝐨𝐬𝐬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𝐒𝐞𝐜𝐭𝐢𝐨𝐧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294022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59813" y="924415"/>
            <a:ext cx="2966355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78" y="1232587"/>
            <a:ext cx="6750377" cy="506278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5" name="Immagin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6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2272939" y="1933303"/>
            <a:ext cx="128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SAMMY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𝟖𝟖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𝑺𝒓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48011"/>
            <a:ext cx="4277547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2" y="1021955"/>
            <a:ext cx="8274377" cy="5476779"/>
          </a:xfrm>
          <a:prstGeom prst="rect">
            <a:avLst/>
          </a:prstGeom>
        </p:spPr>
      </p:pic>
      <p:sp>
        <p:nvSpPr>
          <p:cNvPr id="1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" name="Immagin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1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𝟖𝟖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𝑺𝒓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48011"/>
            <a:ext cx="4277547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" y="1011409"/>
            <a:ext cx="8274377" cy="5524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8" y="1601425"/>
            <a:ext cx="2319886" cy="8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𝟖𝟖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𝑺𝒓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48011"/>
            <a:ext cx="4277547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" y="1011409"/>
            <a:ext cx="8274377" cy="5524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8" y="1601425"/>
            <a:ext cx="2319886" cy="86587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63657" y="1532709"/>
            <a:ext cx="1022283" cy="4058194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 2"/>
          <p:cNvSpPr/>
          <p:nvPr/>
        </p:nvSpPr>
        <p:spPr>
          <a:xfrm>
            <a:off x="4894217" y="4754880"/>
            <a:ext cx="827314" cy="905691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17669" y="3196046"/>
            <a:ext cx="583474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01143" y="2993041"/>
                <a:ext cx="703975" cy="406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it-IT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  <m:e>
                          <m:r>
                            <a:rPr lang="it-IT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𝐒𝐫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2993041"/>
                <a:ext cx="703975" cy="4060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307874" y="4249783"/>
            <a:ext cx="0" cy="383177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11650" y="3773430"/>
            <a:ext cx="43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??</a:t>
            </a:r>
            <a:endParaRPr lang="it-I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1" y="1011409"/>
            <a:ext cx="8274377" cy="5524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𝟖𝟖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𝑺𝒓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48011"/>
            <a:ext cx="4277547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sp>
        <p:nvSpPr>
          <p:cNvPr id="2" name="Oval 1"/>
          <p:cNvSpPr/>
          <p:nvPr/>
        </p:nvSpPr>
        <p:spPr>
          <a:xfrm>
            <a:off x="5442861" y="1268171"/>
            <a:ext cx="3570515" cy="454915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8" y="1601425"/>
            <a:ext cx="2319886" cy="86587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" name="Immagin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9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590027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sPre>
                    <m:r>
                      <a:rPr lang="it-IT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Sr</m:t>
                        </m:r>
                      </m:e>
                    </m:sPre>
                  </m:oMath>
                </a14:m>
                <a:r>
                  <a:rPr lang="it-IT" sz="2400" dirty="0" smtClean="0"/>
                  <a:t> neutron capture measurement</a:t>
                </a:r>
                <a:endParaRPr lang="it-IT" sz="2400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5900270" cy="510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85940" y="924415"/>
            <a:ext cx="5900270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" y="945627"/>
            <a:ext cx="5093357" cy="54450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790766" y="3095692"/>
            <a:ext cx="357052" cy="38317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53441" y="1175657"/>
            <a:ext cx="1358537" cy="1903948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266613">
            <a:off x="809898" y="1802678"/>
            <a:ext cx="166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n</a:t>
            </a:r>
            <a:r>
              <a:rPr lang="it-IT" b="1" dirty="0" smtClean="0">
                <a:solidFill>
                  <a:srgbClr val="0000FF"/>
                </a:solidFill>
              </a:rPr>
              <a:t>uclear fusion</a:t>
            </a:r>
            <a:endParaRPr lang="it-IT" b="1" dirty="0">
              <a:solidFill>
                <a:srgbClr val="0000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74550" y="3079605"/>
            <a:ext cx="2576125" cy="16087"/>
          </a:xfrm>
          <a:prstGeom prst="straightConnector1">
            <a:avLst/>
          </a:prstGeom>
          <a:ln w="19050">
            <a:solidFill>
              <a:srgbClr val="00CC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31679" y="2762170"/>
            <a:ext cx="247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CC99"/>
                </a:solidFill>
              </a:rPr>
              <a:t>n</a:t>
            </a:r>
            <a:r>
              <a:rPr lang="it-IT" b="1" dirty="0" smtClean="0">
                <a:solidFill>
                  <a:srgbClr val="00CC99"/>
                </a:solidFill>
              </a:rPr>
              <a:t>eutron capture</a:t>
            </a:r>
            <a:endParaRPr lang="it-IT" b="1" dirty="0">
              <a:solidFill>
                <a:srgbClr val="00CC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160424" y="1807420"/>
            <a:ext cx="2916183" cy="369332"/>
          </a:xfrm>
          <a:prstGeom prst="rect">
            <a:avLst/>
          </a:prstGeom>
          <a:ln w="28575">
            <a:solidFill>
              <a:srgbClr val="D60093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neutron capture processes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094515" y="2242855"/>
                <a:ext cx="3953691" cy="3275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 smtClean="0"/>
                  <a:t>slow neutron capture process (s-process)</a:t>
                </a:r>
              </a:p>
              <a:p>
                <a:r>
                  <a:rPr lang="it-IT" sz="1600" dirty="0">
                    <a:latin typeface="Arial" panose="020B0604020202020204" pitchFamily="34" charset="0"/>
                  </a:rPr>
                  <a:t> </a:t>
                </a:r>
                <a:r>
                  <a:rPr lang="it-IT" sz="1600" dirty="0" smtClean="0">
                    <a:latin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it-IT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 smtClean="0">
                  <a:latin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1600" dirty="0" smtClean="0"/>
                  <a:t>rapid </a:t>
                </a:r>
                <a:r>
                  <a:rPr lang="it-IT" sz="1600" dirty="0"/>
                  <a:t>neutron capture process </a:t>
                </a:r>
                <a:r>
                  <a:rPr lang="it-IT" sz="1600" dirty="0" smtClean="0"/>
                  <a:t>(r-process</a:t>
                </a:r>
                <a:r>
                  <a:rPr lang="it-IT" sz="1600" dirty="0"/>
                  <a:t>)</a:t>
                </a:r>
              </a:p>
              <a:p>
                <a:r>
                  <a:rPr lang="it-IT" sz="1600" dirty="0">
                    <a:latin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it-IT" sz="1600" dirty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</a:rPr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16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it-IT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sup>
                    </m:sSup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it-IT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sz="1600" dirty="0">
                  <a:latin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</a:endParaRPr>
              </a:p>
              <a:p>
                <a:endParaRPr lang="en-US" sz="1600" dirty="0" smtClean="0">
                  <a:latin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</a:endParaRPr>
              </a:p>
              <a:p>
                <a:r>
                  <a:rPr lang="en-US" sz="1500" dirty="0" smtClean="0"/>
                  <a:t>their </a:t>
                </a:r>
                <a:r>
                  <a:rPr lang="en-US" sz="1500" dirty="0"/>
                  <a:t>neutron-capture </a:t>
                </a:r>
                <a:r>
                  <a:rPr lang="en-US" sz="1500" dirty="0" smtClean="0"/>
                  <a:t>cross sections </a:t>
                </a:r>
                <a:r>
                  <a:rPr lang="en-US" sz="1500" dirty="0"/>
                  <a:t>are lower </a:t>
                </a:r>
                <a:endParaRPr lang="en-US" sz="1500" dirty="0" smtClean="0"/>
              </a:p>
              <a:p>
                <a:r>
                  <a:rPr lang="en-US" sz="1500" dirty="0" smtClean="0"/>
                  <a:t>than </a:t>
                </a:r>
                <a:r>
                  <a:rPr lang="en-US" sz="1500" dirty="0"/>
                  <a:t>those of neighboring </a:t>
                </a:r>
                <a:r>
                  <a:rPr lang="en-US" sz="1500" dirty="0" smtClean="0"/>
                  <a:t>nuclei. </a:t>
                </a:r>
                <a:r>
                  <a:rPr lang="en-US" sz="1500" dirty="0"/>
                  <a:t>As a result, they act </a:t>
                </a:r>
                <a:r>
                  <a:rPr lang="en-US" sz="1500" dirty="0" smtClean="0"/>
                  <a:t>as bottlenecks </a:t>
                </a:r>
                <a:r>
                  <a:rPr lang="en-US" sz="1500" dirty="0"/>
                  <a:t>on the neutron-capture </a:t>
                </a:r>
                <a:r>
                  <a:rPr lang="en-US" sz="1500" dirty="0" smtClean="0"/>
                  <a:t>path.</a:t>
                </a:r>
                <a:endParaRPr lang="en-US" sz="1500" dirty="0">
                  <a:latin typeface="Arial" panose="020B0604020202020204" pitchFamily="34" charset="0"/>
                </a:endParaRPr>
              </a:p>
              <a:p>
                <a:endParaRPr 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5" y="2242855"/>
                <a:ext cx="3953691" cy="3275512"/>
              </a:xfrm>
              <a:prstGeom prst="rect">
                <a:avLst/>
              </a:prstGeom>
              <a:blipFill>
                <a:blip r:embed="rId7"/>
                <a:stretch>
                  <a:fillRect l="-617" t="-5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2473234" y="4300780"/>
            <a:ext cx="365760" cy="701866"/>
          </a:xfrm>
          <a:prstGeom prst="ellipse">
            <a:avLst/>
          </a:pr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extBox 43"/>
          <p:cNvSpPr txBox="1"/>
          <p:nvPr/>
        </p:nvSpPr>
        <p:spPr>
          <a:xfrm>
            <a:off x="2368725" y="3958746"/>
            <a:ext cx="1027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CC99"/>
                </a:solidFill>
              </a:rPr>
              <a:t>N=50 ls</a:t>
            </a:r>
            <a:endParaRPr lang="it-IT" sz="1600" b="1" dirty="0">
              <a:solidFill>
                <a:srgbClr val="00CC99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396343" y="4789714"/>
            <a:ext cx="296091" cy="713079"/>
          </a:xfrm>
          <a:prstGeom prst="ellipse">
            <a:avLst/>
          </a:prstGeom>
          <a:noFill/>
          <a:ln w="28575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CC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17813" y="4372410"/>
            <a:ext cx="87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CC99"/>
                </a:solidFill>
              </a:rPr>
              <a:t>N=82 hs</a:t>
            </a:r>
            <a:endParaRPr lang="it-IT" sz="1600" b="1" dirty="0">
              <a:solidFill>
                <a:srgbClr val="00CC99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64777" y="3745084"/>
            <a:ext cx="2416046" cy="369332"/>
          </a:xfrm>
          <a:prstGeom prst="rect">
            <a:avLst/>
          </a:prstGeom>
          <a:ln w="28575">
            <a:solidFill>
              <a:srgbClr val="D60093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</a:rPr>
              <a:t>-process bottlenecks</a:t>
            </a:r>
            <a:endParaRPr lang="it-IT" dirty="0"/>
          </a:p>
        </p:txBody>
      </p:sp>
      <p:sp>
        <p:nvSpPr>
          <p:cNvPr id="22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" name="Immagin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8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𝟖𝟖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𝑺𝒓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48011"/>
            <a:ext cx="4277547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9" y="1178004"/>
            <a:ext cx="8147065" cy="5268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7" y="1592716"/>
            <a:ext cx="2319886" cy="8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6" y="1199063"/>
            <a:ext cx="4182090" cy="279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68" y="3923009"/>
            <a:ext cx="4933607" cy="2638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𝟖𝟖</m:t>
                          </m:r>
                        </m:sup>
                        <m:e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𝑺𝒓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251420" cy="510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48011"/>
            <a:ext cx="4277547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9" name="Immagin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9" y="1172939"/>
            <a:ext cx="4244027" cy="26844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94" y="1372121"/>
            <a:ext cx="1300981" cy="4855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21" y="1372120"/>
            <a:ext cx="1300981" cy="485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90" y="4182212"/>
            <a:ext cx="1300981" cy="4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74138"/>
            <a:ext cx="4219839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1" y="1316904"/>
            <a:ext cx="8038011" cy="51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74138"/>
            <a:ext cx="4219839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8" y="1465820"/>
            <a:ext cx="7924800" cy="49710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80" y="1920761"/>
            <a:ext cx="1946862" cy="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74138"/>
            <a:ext cx="4219839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8" y="1465820"/>
            <a:ext cx="7924800" cy="49710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80" y="1920761"/>
            <a:ext cx="1946862" cy="72664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36617" y="1252443"/>
            <a:ext cx="3944984" cy="4991603"/>
          </a:xfrm>
          <a:prstGeom prst="ellipse">
            <a:avLst/>
          </a:prstGeom>
          <a:noFill/>
          <a:ln w="28575">
            <a:solidFill>
              <a:srgbClr val="00CC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43" y="1086301"/>
            <a:ext cx="3754618" cy="3291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7203" y="3226916"/>
            <a:ext cx="1630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Peter Schille beeckx</a:t>
            </a:r>
          </a:p>
          <a:p>
            <a:r>
              <a:rPr lang="it-IT" sz="14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JRC Geel, SN3S</a:t>
            </a:r>
            <a:endParaRPr lang="it-IT" sz="1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302343" y="2882537"/>
            <a:ext cx="541108" cy="605989"/>
          </a:xfrm>
          <a:prstGeom prst="straightConnector1">
            <a:avLst/>
          </a:prstGeom>
          <a:ln w="28575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6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74138"/>
            <a:ext cx="4219839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8" y="1465820"/>
            <a:ext cx="7924800" cy="49710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32965" y="1520716"/>
            <a:ext cx="3570515" cy="4549157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80" y="1920761"/>
            <a:ext cx="1946862" cy="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74138"/>
            <a:ext cx="4219839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3" y="1210739"/>
            <a:ext cx="8046720" cy="52772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34" y="1615961"/>
            <a:ext cx="1946862" cy="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𝐏𝐫𝐞𝐥𝐢𝐦𝐢𝐧𝐚𝐫𝐲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𝐫𝐞𝐬𝐮𝐥𝐭𝐬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𝐟𝐨𝐫</m:t>
                      </m:r>
                      <m:sPre>
                        <m:sPrePr>
                          <m:ctrlPr>
                            <a:rPr lang="it-IT" sz="24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it-IT" sz="2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  <m:e>
                          <m:r>
                            <a:rPr lang="it-IT" sz="24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sPre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193712" cy="52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74138"/>
            <a:ext cx="4219839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4" y="1275098"/>
            <a:ext cx="4204539" cy="2748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925" y="4032003"/>
            <a:ext cx="5745259" cy="241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89" y="1323637"/>
            <a:ext cx="4232365" cy="27820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83" y="1516853"/>
            <a:ext cx="1306616" cy="487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83" y="1447251"/>
            <a:ext cx="1306616" cy="487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429" y="4114432"/>
            <a:ext cx="1306616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3438787" y="415015"/>
                <a:ext cx="2178243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𝐂𝐨𝐧𝐜𝐥𝐮𝐬𝐢𝐨𝐧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787" y="415015"/>
                <a:ext cx="217824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 flipV="1">
            <a:off x="2959813" y="974138"/>
            <a:ext cx="4219839" cy="11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3" name="Immagin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sp>
        <p:nvSpPr>
          <p:cNvPr id="2" name="Rectangle 1"/>
          <p:cNvSpPr/>
          <p:nvPr/>
        </p:nvSpPr>
        <p:spPr>
          <a:xfrm>
            <a:off x="801189" y="2063934"/>
            <a:ext cx="7833831" cy="341632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measure </a:t>
            </a:r>
            <a:r>
              <a:rPr lang="en-US" dirty="0" smtClean="0"/>
              <a:t>has been </a:t>
            </a:r>
            <a:r>
              <a:rPr lang="en-US" dirty="0"/>
              <a:t>successfully completed: the </a:t>
            </a:r>
            <a:r>
              <a:rPr lang="en-US" dirty="0" smtClean="0"/>
              <a:t>C6D6 </a:t>
            </a:r>
            <a:r>
              <a:rPr lang="en-US" dirty="0"/>
              <a:t>worked, </a:t>
            </a:r>
            <a:r>
              <a:rPr lang="en-US" dirty="0" smtClean="0"/>
              <a:t>and </a:t>
            </a:r>
            <a:r>
              <a:rPr lang="en-US" dirty="0"/>
              <a:t>even if we had some problems with </a:t>
            </a:r>
            <a:r>
              <a:rPr lang="en-US" dirty="0" err="1" smtClean="0"/>
              <a:t>Sr</a:t>
            </a:r>
            <a:r>
              <a:rPr lang="en-US" dirty="0" smtClean="0"/>
              <a:t> oxidation, we managed to collect the full statistic expected.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analysis is </a:t>
            </a:r>
            <a:r>
              <a:rPr lang="en-US" dirty="0" smtClean="0"/>
              <a:t>well on the way, </a:t>
            </a:r>
            <a:r>
              <a:rPr lang="en-US" dirty="0"/>
              <a:t>the yields are practically ready, and show differences from what was expected </a:t>
            </a:r>
            <a:r>
              <a:rPr lang="en-US" dirty="0" smtClean="0"/>
              <a:t>by the libraries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Next step, resonance analysis with </a:t>
            </a:r>
            <a:r>
              <a:rPr lang="en-US" dirty="0" smtClean="0"/>
              <a:t>SAMMY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plan to complete </a:t>
            </a:r>
            <a:r>
              <a:rPr lang="en-US" dirty="0" smtClean="0"/>
              <a:t>the analysis in </a:t>
            </a:r>
            <a:r>
              <a:rPr lang="en-US" dirty="0"/>
              <a:t>mid 2018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41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1 14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18" y="879567"/>
            <a:ext cx="2290980" cy="197597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43670" y="3187897"/>
            <a:ext cx="5003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THANK YOU FOR YOUR KIND ATTENTION!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8241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590027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sPre>
                    <m:r>
                      <a:rPr lang="it-IT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Sr</m:t>
                        </m:r>
                      </m:e>
                    </m:sPre>
                  </m:oMath>
                </a14:m>
                <a:r>
                  <a:rPr lang="it-IT" sz="2400" dirty="0" smtClean="0"/>
                  <a:t> neutron capture measurement</a:t>
                </a:r>
                <a:endParaRPr lang="it-IT" sz="2400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5900270" cy="510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0740" y="1544156"/>
                <a:ext cx="3270071" cy="1230401"/>
              </a:xfrm>
              <a:prstGeom prst="rect">
                <a:avLst/>
              </a:prstGeom>
              <a:ln w="19050">
                <a:solidFill>
                  <a:srgbClr val="D60093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 smtClean="0">
                    <a:latin typeface="TimesNewRomanPSMT"/>
                  </a:rPr>
                  <a:t>The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sup>
                      <m:e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𝐒𝐫</m:t>
                        </m:r>
                      </m:e>
                    </m:sPre>
                  </m:oMath>
                </a14:m>
                <a:r>
                  <a:rPr lang="en-US" dirty="0">
                    <a:latin typeface="TimesNewRomanPSMT"/>
                  </a:rPr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𝟖𝟗</m:t>
                        </m:r>
                      </m:sup>
                      <m:e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sPre>
                  </m:oMath>
                </a14:m>
                <a:r>
                  <a:rPr lang="en-US" dirty="0">
                    <a:latin typeface="TimesNewRomanPSMT"/>
                  </a:rPr>
                  <a:t> abundances in stars </a:t>
                </a:r>
                <a:r>
                  <a:rPr lang="en-US" dirty="0" smtClean="0">
                    <a:latin typeface="TimesNewRomanPSMT"/>
                  </a:rPr>
                  <a:t>easy to </a:t>
                </a:r>
                <a:r>
                  <a:rPr lang="en-US" dirty="0">
                    <a:latin typeface="TimesNewRomanPSMT"/>
                  </a:rPr>
                  <a:t>derive </a:t>
                </a:r>
                <a:r>
                  <a:rPr lang="en-US" dirty="0" smtClean="0">
                    <a:latin typeface="TimesNewRomanPSMT"/>
                  </a:rPr>
                  <a:t>thanks </a:t>
                </a:r>
                <a:r>
                  <a:rPr lang="en-US" dirty="0">
                    <a:latin typeface="TimesNewRomanPSMT"/>
                  </a:rPr>
                  <a:t>to a </a:t>
                </a:r>
                <a:r>
                  <a:rPr lang="en-US" dirty="0" smtClean="0">
                    <a:latin typeface="TimesNewRomanPSMT"/>
                  </a:rPr>
                  <a:t>large number </a:t>
                </a:r>
                <a:r>
                  <a:rPr lang="en-US" dirty="0">
                    <a:latin typeface="TimesNewRomanPSMT"/>
                  </a:rPr>
                  <a:t>of </a:t>
                </a:r>
                <a:r>
                  <a:rPr lang="en-US" dirty="0" smtClean="0">
                    <a:latin typeface="TimesNewRomanPSMT"/>
                  </a:rPr>
                  <a:t>strong lines in spectra. </a:t>
                </a:r>
                <a:endParaRPr lang="it-IT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0" y="1544156"/>
                <a:ext cx="3270071" cy="1230401"/>
              </a:xfrm>
              <a:prstGeom prst="rect">
                <a:avLst/>
              </a:prstGeom>
              <a:blipFill>
                <a:blip r:embed="rId6"/>
                <a:stretch>
                  <a:fillRect l="-1296" r="-1111" b="-5854"/>
                </a:stretch>
              </a:blipFill>
              <a:ln w="19050">
                <a:solidFill>
                  <a:srgbClr val="D60093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85809" y="1651502"/>
            <a:ext cx="3165566" cy="646331"/>
          </a:xfrm>
          <a:prstGeom prst="rect">
            <a:avLst/>
          </a:prstGeom>
          <a:ln w="19050">
            <a:solidFill>
              <a:srgbClr val="D6009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NewRomanPSMT"/>
              </a:rPr>
              <a:t>constrain </a:t>
            </a:r>
            <a:r>
              <a:rPr lang="en-US" b="1" dirty="0">
                <a:solidFill>
                  <a:srgbClr val="D60093"/>
                </a:solidFill>
                <a:latin typeface="TimesNewRomanPSMT"/>
              </a:rPr>
              <a:t>stellar models </a:t>
            </a:r>
            <a:r>
              <a:rPr lang="en-US" dirty="0">
                <a:latin typeface="TimesNewRomanPSMT"/>
              </a:rPr>
              <a:t>and </a:t>
            </a:r>
            <a:r>
              <a:rPr lang="en-US" b="1" dirty="0">
                <a:solidFill>
                  <a:srgbClr val="D60093"/>
                </a:solidFill>
                <a:latin typeface="TimesNewRomanPSMT"/>
              </a:rPr>
              <a:t>astrophysical scenarios</a:t>
            </a:r>
            <a:r>
              <a:rPr lang="en-US" dirty="0">
                <a:latin typeface="TimesNewRomanPSMT"/>
              </a:rPr>
              <a:t>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0740" y="3027329"/>
                <a:ext cx="3270071" cy="1230401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Pre>
                      <m:sPre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𝟖𝟗</m:t>
                        </m:r>
                      </m:sup>
                      <m:e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sPre>
                  </m:oMath>
                </a14:m>
                <a:r>
                  <a:rPr lang="en-US" dirty="0" smtClean="0">
                    <a:latin typeface="TimesNewRomanPSMT"/>
                  </a:rPr>
                  <a:t> hydride </a:t>
                </a:r>
                <a:r>
                  <a:rPr lang="en-US" dirty="0">
                    <a:latin typeface="TimesNewRomanPSMT"/>
                  </a:rPr>
                  <a:t>offers advantages as a </a:t>
                </a:r>
                <a:r>
                  <a:rPr lang="en-US" b="1" dirty="0">
                    <a:solidFill>
                      <a:srgbClr val="0000FF"/>
                    </a:solidFill>
                    <a:latin typeface="TimesNewRomanPSMT"/>
                  </a:rPr>
                  <a:t>moderator</a:t>
                </a:r>
                <a:r>
                  <a:rPr lang="en-US" dirty="0">
                    <a:latin typeface="TimesNewRomanPSMT"/>
                  </a:rPr>
                  <a:t> </a:t>
                </a:r>
                <a:r>
                  <a:rPr lang="en-US" dirty="0" smtClean="0">
                    <a:latin typeface="TimesNewRomanPSMT"/>
                  </a:rPr>
                  <a:t>for high </a:t>
                </a:r>
                <a:r>
                  <a:rPr lang="en-US" dirty="0">
                    <a:latin typeface="TimesNewRomanPSMT"/>
                  </a:rPr>
                  <a:t>temperature thermal nuclear reactors. </a:t>
                </a:r>
                <a:endParaRPr lang="en-US" dirty="0" smtClean="0">
                  <a:latin typeface="TimesNewRomanPSM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0" y="3027329"/>
                <a:ext cx="3270071" cy="1230401"/>
              </a:xfrm>
              <a:prstGeom prst="rect">
                <a:avLst/>
              </a:prstGeom>
              <a:blipFill>
                <a:blip r:embed="rId7"/>
                <a:stretch>
                  <a:fillRect l="-1296" t="-490" r="-1111" b="-6863"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17924" y="4895169"/>
            <a:ext cx="3235702" cy="1200329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NewRomanPSMT"/>
              </a:rPr>
              <a:t>It retains its relatively high content </a:t>
            </a:r>
            <a:r>
              <a:rPr lang="en-US" dirty="0" smtClean="0">
                <a:latin typeface="TimesNewRomanPSMT"/>
              </a:rPr>
              <a:t>of hydrogen </a:t>
            </a:r>
            <a:r>
              <a:rPr lang="en-US" dirty="0">
                <a:latin typeface="TimesNewRomanPSMT"/>
              </a:rPr>
              <a:t>at very high temperatures, between 850 °C to 1150 °C. </a:t>
            </a:r>
            <a:endParaRPr lang="it-IT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88526" y="2011677"/>
            <a:ext cx="914400" cy="8708"/>
          </a:xfrm>
          <a:prstGeom prst="straightConnector1">
            <a:avLst/>
          </a:prstGeom>
          <a:ln w="28575">
            <a:solidFill>
              <a:srgbClr val="D600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03115" y="4328161"/>
            <a:ext cx="4357" cy="483331"/>
          </a:xfrm>
          <a:prstGeom prst="straightConnector1">
            <a:avLst/>
          </a:prstGeom>
          <a:ln w="28575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60" y="2772281"/>
            <a:ext cx="5234080" cy="3282805"/>
          </a:xfrm>
          <a:prstGeom prst="rect">
            <a:avLst/>
          </a:prstGeom>
        </p:spPr>
      </p:pic>
      <p:sp>
        <p:nvSpPr>
          <p:cNvPr id="16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1" name="Immagin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90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5900270" cy="510653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sPre>
                    <m:r>
                      <a:rPr lang="it-IT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Sr</m:t>
                        </m:r>
                      </m:e>
                    </m:sPre>
                  </m:oMath>
                </a14:m>
                <a:r>
                  <a:rPr lang="it-IT" sz="2400" dirty="0" smtClean="0"/>
                  <a:t> neutron capture measurement</a:t>
                </a:r>
                <a:endParaRPr lang="it-IT" sz="2400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5900270" cy="510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7679" y="1878763"/>
            <a:ext cx="8186056" cy="646331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The status of the </a:t>
            </a:r>
            <a:r>
              <a:rPr lang="en-US" b="1" dirty="0">
                <a:solidFill>
                  <a:srgbClr val="0000FF"/>
                </a:solidFill>
                <a:latin typeface="TimesNewRomanPSMT"/>
              </a:rPr>
              <a:t>experimental data </a:t>
            </a:r>
            <a:r>
              <a:rPr lang="en-US" dirty="0">
                <a:latin typeface="TimesNewRomanPSMT"/>
              </a:rPr>
              <a:t>is also reflected in the quality of the </a:t>
            </a:r>
            <a:r>
              <a:rPr lang="en-US" dirty="0" smtClean="0">
                <a:latin typeface="TimesNewRomanPSMT"/>
              </a:rPr>
              <a:t>cross sections </a:t>
            </a:r>
            <a:r>
              <a:rPr lang="en-US" dirty="0">
                <a:latin typeface="TimesNewRomanPSMT"/>
              </a:rPr>
              <a:t>in the evaluated data </a:t>
            </a:r>
            <a:r>
              <a:rPr lang="en-US" dirty="0" smtClean="0">
                <a:latin typeface="TimesNewRomanPSMT"/>
              </a:rPr>
              <a:t>libraries.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7" y="3496450"/>
            <a:ext cx="4260543" cy="2202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27164" y="2774074"/>
                <a:ext cx="1163524" cy="44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sz="20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000" b="1" i="0">
                            <a:latin typeface="Cambria Math" panose="02040503050406030204" pitchFamily="18" charset="0"/>
                          </a:rPr>
                          <m:t>𝟖𝟖</m:t>
                        </m:r>
                      </m:sup>
                      <m:e>
                        <m:r>
                          <a:rPr lang="it-IT" sz="2000" b="1" i="0">
                            <a:latin typeface="Cambria Math" panose="02040503050406030204" pitchFamily="18" charset="0"/>
                          </a:rPr>
                          <m:t>𝐒𝐫</m:t>
                        </m:r>
                      </m:e>
                    </m:sPre>
                  </m:oMath>
                </a14:m>
                <a:r>
                  <a:rPr lang="it-IT" b="1" dirty="0">
                    <a:latin typeface="TimesNewRomanPS-BoldMT"/>
                  </a:rPr>
                  <a:t>(n,</a:t>
                </a:r>
                <a:r>
                  <a:rPr lang="el-GR" b="1" dirty="0">
                    <a:latin typeface="TimesNewRomanPS-BoldMT"/>
                  </a:rPr>
                  <a:t>γ)</a:t>
                </a:r>
                <a:endParaRPr lang="it-IT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64" y="2774074"/>
                <a:ext cx="1163524" cy="440890"/>
              </a:xfrm>
              <a:prstGeom prst="rect">
                <a:avLst/>
              </a:prstGeom>
              <a:blipFill>
                <a:blip r:embed="rId7"/>
                <a:stretch>
                  <a:fillRect r="-4712" b="-180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97" y="3496448"/>
            <a:ext cx="4446585" cy="2202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929064" y="2778425"/>
                <a:ext cx="1065741" cy="44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sz="2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000" b="1" i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it-IT" sz="2000" b="1" i="0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  <m:e>
                        <m:r>
                          <a:rPr lang="it-IT" sz="2000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sPre>
                  </m:oMath>
                </a14:m>
                <a:r>
                  <a:rPr lang="it-IT" b="1" dirty="0">
                    <a:latin typeface="TimesNewRomanPS-BoldMT"/>
                  </a:rPr>
                  <a:t>(n,</a:t>
                </a:r>
                <a:r>
                  <a:rPr lang="el-GR" b="1" dirty="0">
                    <a:latin typeface="TimesNewRomanPS-BoldMT"/>
                  </a:rPr>
                  <a:t>γ)</a:t>
                </a:r>
                <a:endParaRPr lang="it-IT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064" y="2778425"/>
                <a:ext cx="1065741" cy="440890"/>
              </a:xfrm>
              <a:prstGeom prst="rect">
                <a:avLst/>
              </a:prstGeom>
              <a:blipFill>
                <a:blip r:embed="rId9"/>
                <a:stretch>
                  <a:fillRect r="-5172" b="-180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" name="Immagin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7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3802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2874377" cy="501869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sPre>
                    <m:r>
                      <a:rPr lang="it-IT" sz="2400" b="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it-IT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Sr</m:t>
                        </m:r>
                      </m:e>
                    </m:sPre>
                  </m:oMath>
                </a14:m>
                <a:r>
                  <a:rPr lang="it-IT" sz="2400" dirty="0" smtClean="0"/>
                  <a:t> samples</a:t>
                </a:r>
                <a:endParaRPr lang="it-IT" sz="2400" dirty="0"/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2874377" cy="501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85940" y="924415"/>
            <a:ext cx="3380026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92830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70710" y="1330122"/>
                <a:ext cx="3548729" cy="652230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𝟖𝟖</m:t>
                        </m:r>
                      </m:sup>
                      <m:e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𝐒𝐫</m:t>
                        </m:r>
                      </m:e>
                    </m:sPre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it-IT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1600" dirty="0" smtClean="0">
                    <a:latin typeface="TimesNewRomanPSMT"/>
                  </a:rPr>
                  <a:t>the </a:t>
                </a:r>
                <a:r>
                  <a:rPr lang="it-IT" sz="1600" dirty="0">
                    <a:latin typeface="TimesNewRomanPSMT"/>
                  </a:rPr>
                  <a:t>most </a:t>
                </a:r>
                <a:r>
                  <a:rPr lang="it-IT" sz="1600" dirty="0" smtClean="0">
                    <a:latin typeface="TimesNewRomanPSMT"/>
                  </a:rPr>
                  <a:t>abundant </a:t>
                </a:r>
                <a:r>
                  <a:rPr lang="en-US" sz="1600" dirty="0" err="1" smtClean="0">
                    <a:latin typeface="TimesNewRomanPSMT"/>
                  </a:rPr>
                  <a:t>Sr</a:t>
                </a:r>
                <a:r>
                  <a:rPr lang="en-US" sz="1600" dirty="0" smtClean="0">
                    <a:latin typeface="TimesNewRomanPSMT"/>
                  </a:rPr>
                  <a:t> isotope </a:t>
                </a:r>
              </a:p>
              <a:p>
                <a:r>
                  <a:rPr lang="en-US" sz="1600" dirty="0">
                    <a:latin typeface="TimesNewRomanPSMT"/>
                  </a:rPr>
                  <a:t> </a:t>
                </a:r>
                <a:r>
                  <a:rPr lang="en-US" sz="1600" dirty="0" smtClean="0">
                    <a:latin typeface="TimesNewRomanPSMT"/>
                  </a:rPr>
                  <a:t>              (82</a:t>
                </a:r>
                <a:r>
                  <a:rPr lang="en-US" sz="1600" dirty="0">
                    <a:latin typeface="TimesNewRomanPSMT"/>
                  </a:rPr>
                  <a:t>% in the </a:t>
                </a:r>
                <a:r>
                  <a:rPr lang="en-US" sz="1600" dirty="0" smtClean="0">
                    <a:latin typeface="TimesNewRomanPSMT"/>
                  </a:rPr>
                  <a:t>Sun)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10" y="1330122"/>
                <a:ext cx="3548729" cy="652230"/>
              </a:xfrm>
              <a:prstGeom prst="rect">
                <a:avLst/>
              </a:prstGeom>
              <a:blipFill>
                <a:blip r:embed="rId3"/>
                <a:stretch>
                  <a:fillRect r="-1877" b="-909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0" y="2158211"/>
            <a:ext cx="3548729" cy="335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44" y="2160631"/>
            <a:ext cx="3609247" cy="33507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718604" y="1345857"/>
                <a:ext cx="3679790" cy="406009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it-IT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it-IT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  <m:e>
                        <m:r>
                          <a:rPr lang="it-IT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sPre>
                  </m:oMath>
                </a14:m>
                <a:r>
                  <a:rPr lang="en-US" dirty="0">
                    <a:latin typeface="TimesNewRomanPSMT"/>
                  </a:rPr>
                  <a:t> </a:t>
                </a:r>
                <a:r>
                  <a:rPr lang="en-US" dirty="0" smtClean="0">
                    <a:latin typeface="TimesNewRomanPSMT"/>
                  </a:rPr>
                  <a:t>is the </a:t>
                </a:r>
                <a:r>
                  <a:rPr lang="en-US" dirty="0">
                    <a:latin typeface="TimesNewRomanPSMT"/>
                  </a:rPr>
                  <a:t>only stable isotope of </a:t>
                </a:r>
                <a:r>
                  <a:rPr lang="en-US" dirty="0" smtClean="0">
                    <a:latin typeface="TimesNewRomanPSMT"/>
                  </a:rPr>
                  <a:t>Y</a:t>
                </a:r>
                <a:endParaRPr lang="it-IT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604" y="1345857"/>
                <a:ext cx="3679790" cy="406009"/>
              </a:xfrm>
              <a:prstGeom prst="rect">
                <a:avLst/>
              </a:prstGeom>
              <a:blipFill>
                <a:blip r:embed="rId6"/>
                <a:stretch>
                  <a:fillRect t="-1449" b="-17391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885890" y="5569526"/>
            <a:ext cx="3333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Goodfellow</a:t>
            </a:r>
          </a:p>
          <a:p>
            <a:r>
              <a:rPr lang="it-IT" b="1" dirty="0" smtClean="0"/>
              <a:t>metal </a:t>
            </a:r>
            <a:r>
              <a:rPr lang="it-IT" b="1" dirty="0"/>
              <a:t>disk with </a:t>
            </a:r>
            <a:r>
              <a:rPr lang="it-IT" b="1" dirty="0" smtClean="0"/>
              <a:t>a </a:t>
            </a:r>
            <a:r>
              <a:rPr lang="it-IT" sz="1600" b="1" dirty="0" smtClean="0">
                <a:latin typeface="TimesNewRomanPSMT"/>
              </a:rPr>
              <a:t>purity </a:t>
            </a:r>
            <a:r>
              <a:rPr lang="it-IT" sz="1600" b="1" dirty="0">
                <a:latin typeface="TimesNewRomanPSMT"/>
              </a:rPr>
              <a:t>of 99,9%</a:t>
            </a:r>
            <a:endParaRPr lang="it-IT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91321" y="5561657"/>
            <a:ext cx="49695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ISOFLEX</a:t>
            </a:r>
          </a:p>
          <a:p>
            <a:r>
              <a:rPr lang="it-IT" sz="1600" b="1" dirty="0" smtClean="0">
                <a:latin typeface="TimesNewRomanPSMT"/>
              </a:rPr>
              <a:t>carbonate </a:t>
            </a:r>
            <a:r>
              <a:rPr lang="it-IT" sz="1600" b="1" dirty="0">
                <a:latin typeface="TimesNewRomanPSMT"/>
              </a:rPr>
              <a:t>powder </a:t>
            </a:r>
            <a:r>
              <a:rPr lang="it-IT" sz="1600" b="1" dirty="0" smtClean="0">
                <a:latin typeface="TimesNewRomanPSMT"/>
              </a:rPr>
              <a:t>with</a:t>
            </a:r>
          </a:p>
          <a:p>
            <a:r>
              <a:rPr lang="it-IT" sz="1600" b="1" dirty="0" smtClean="0">
                <a:latin typeface="TimesNewRomanPSMT"/>
              </a:rPr>
              <a:t>an enrichment </a:t>
            </a:r>
            <a:r>
              <a:rPr lang="it-IT" sz="1600" b="1" dirty="0">
                <a:latin typeface="TimesNewRomanPSMT"/>
              </a:rPr>
              <a:t>&gt; 99.9%</a:t>
            </a:r>
            <a:endParaRPr lang="it-IT" sz="16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50423" y="3866604"/>
            <a:ext cx="1497874" cy="870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00071" y="3579217"/>
            <a:ext cx="847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3 cm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01667" y="3574857"/>
            <a:ext cx="847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3 cm</a:t>
            </a:r>
            <a:endParaRPr lang="it-IT" sz="1600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52021" y="3870955"/>
            <a:ext cx="1497874" cy="870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" name="Immagin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3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7361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3481018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𝐄𝐱𝐩𝐞𝐫𝐢𝐦𝐞𝐧𝐭𝐚𝐥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𝐬𝐞𝐭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it-IT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𝐮𝐩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348101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85940" y="924415"/>
            <a:ext cx="3380026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4" y="1247239"/>
            <a:ext cx="2531846" cy="449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64" y="1247239"/>
            <a:ext cx="5341368" cy="300785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631477" y="2690951"/>
            <a:ext cx="1227908" cy="1741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5639" y="2403565"/>
            <a:ext cx="102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neutrons</a:t>
            </a:r>
            <a:endParaRPr lang="it-IT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347145" y="4280654"/>
                <a:ext cx="5422387" cy="1479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it-IT" b="1" dirty="0" smtClean="0">
                  <a:solidFill>
                    <a:srgbClr val="D60093"/>
                  </a:solidFill>
                  <a:latin typeface="TimesNewRomanPSM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err="1" smtClean="0">
                    <a:solidFill>
                      <a:srgbClr val="D60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SiMon</a:t>
                </a:r>
                <a:r>
                  <a:rPr lang="en-US" b="1" dirty="0">
                    <a:solidFill>
                      <a:srgbClr val="D60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D60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silicon based </a:t>
                </a:r>
                <a:r>
                  <a:rPr lang="en-US" b="1" dirty="0">
                    <a:solidFill>
                      <a:srgbClr val="D60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neutron beam </a:t>
                </a:r>
                <a:r>
                  <a:rPr lang="en-US" b="1" dirty="0" smtClean="0">
                    <a:solidFill>
                      <a:srgbClr val="D60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monitor </a:t>
                </a:r>
                <a:r>
                  <a:rPr lang="en-US" b="1" dirty="0">
                    <a:solidFill>
                      <a:srgbClr val="D60093"/>
                    </a:solidFill>
                  </a:rPr>
                  <a:t>based on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the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sz="1600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sz="1600" b="1" i="0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p>
                      <m:e>
                        <m:r>
                          <a:rPr lang="it-IT" sz="1600" b="1" i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𝐋𝐢</m:t>
                        </m:r>
                      </m:e>
                    </m:sPre>
                  </m:oMath>
                </a14:m>
                <a:r>
                  <a:rPr lang="en-US" b="1" dirty="0" smtClean="0">
                    <a:solidFill>
                      <a:srgbClr val="D60093"/>
                    </a:solidFill>
                  </a:rPr>
                  <a:t>(</a:t>
                </a:r>
                <a:r>
                  <a:rPr lang="en-US" b="1" dirty="0" err="1" smtClean="0">
                    <a:solidFill>
                      <a:srgbClr val="D60093"/>
                    </a:solidFill>
                  </a:rPr>
                  <a:t>n,t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)α </a:t>
                </a:r>
                <a:r>
                  <a:rPr lang="en-US" b="1" dirty="0">
                    <a:solidFill>
                      <a:srgbClr val="D60093"/>
                    </a:solidFill>
                  </a:rPr>
                  <a:t>reaction</a:t>
                </a:r>
                <a:endParaRPr lang="en-US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C</a:t>
                </a:r>
                <a:r>
                  <a:rPr lang="en-US" sz="11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11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Liquid scintillators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rgbClr val="00CC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Exchanger </a:t>
                </a:r>
                <a:endParaRPr lang="it-IT" b="1" dirty="0">
                  <a:solidFill>
                    <a:srgbClr val="00CC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145" y="4280654"/>
                <a:ext cx="5422387" cy="1479123"/>
              </a:xfrm>
              <a:prstGeom prst="rect">
                <a:avLst/>
              </a:prstGeom>
              <a:blipFill>
                <a:blip r:embed="rId8"/>
                <a:stretch>
                  <a:fillRect l="-674" b="-57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0" name="Immagin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21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7946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5452134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2400" b="1"/>
                        <m:t>nergy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calibration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of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the</m:t>
                      </m:r>
                      <m:r>
                        <m:rPr>
                          <m:nor/>
                        </m:rPr>
                        <a:rPr lang="en-US" sz="2400" b="1"/>
                        <m:t> </m:t>
                      </m:r>
                      <m:r>
                        <m:rPr>
                          <m:nor/>
                        </m:rPr>
                        <a:rPr lang="en-US" sz="2400" b="1"/>
                        <m:t>C</m:t>
                      </m:r>
                      <m:r>
                        <m:rPr>
                          <m:nor/>
                        </m:rPr>
                        <a:rPr lang="en-US" sz="2400" b="1"/>
                        <m:t>6</m:t>
                      </m:r>
                      <m:r>
                        <m:rPr>
                          <m:nor/>
                        </m:rPr>
                        <a:rPr lang="en-US" sz="2400" b="1"/>
                        <m:t>D</m:t>
                      </m:r>
                      <m:r>
                        <m:rPr>
                          <m:nor/>
                        </m:rPr>
                        <a:rPr lang="en-US" sz="2400" b="1"/>
                        <m:t>6 </m:t>
                      </m:r>
                      <m:r>
                        <m:rPr>
                          <m:nor/>
                        </m:rPr>
                        <a:rPr lang="en-US" sz="2400" b="1"/>
                        <m:t>detectors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545213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85940" y="924415"/>
            <a:ext cx="5452134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0" y="1899624"/>
            <a:ext cx="7471954" cy="42322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07362" y="1280160"/>
                <a:ext cx="6351677" cy="40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900" b="1" dirty="0">
                    <a:solidFill>
                      <a:srgbClr val="D60093"/>
                    </a:solidFill>
                  </a:rPr>
                  <a:t>C</a:t>
                </a:r>
                <a:r>
                  <a:rPr lang="it-IT" sz="1900" b="1" dirty="0" smtClean="0">
                    <a:solidFill>
                      <a:srgbClr val="D60093"/>
                    </a:solidFill>
                  </a:rPr>
                  <a:t>alibration </a:t>
                </a:r>
                <a:r>
                  <a:rPr lang="el-GR" sz="1900" b="1" dirty="0" smtClean="0">
                    <a:solidFill>
                      <a:srgbClr val="D60093"/>
                    </a:solidFill>
                  </a:rPr>
                  <a:t>γ</a:t>
                </a:r>
                <a:r>
                  <a:rPr lang="it-IT" sz="1900" b="1" dirty="0" smtClean="0">
                    <a:solidFill>
                      <a:srgbClr val="D60093"/>
                    </a:solidFill>
                  </a:rPr>
                  <a:t>-ray sources</a:t>
                </a:r>
                <a:r>
                  <a:rPr lang="it-IT" b="1" dirty="0" smtClean="0"/>
                  <a:t>: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it-IT" b="1" i="0" smtClean="0">
                            <a:latin typeface="Cambria Math" panose="02040503050406030204" pitchFamily="18" charset="0"/>
                          </a:rPr>
                          <m:t>𝟏𝟑𝟕</m:t>
                        </m:r>
                      </m:sup>
                      <m:e>
                        <m:r>
                          <a:rPr lang="it-IT" b="1" i="0" smtClean="0">
                            <a:latin typeface="Cambria Math" panose="02040503050406030204" pitchFamily="18" charset="0"/>
                          </a:rPr>
                          <m:t>𝐂𝐬</m:t>
                        </m:r>
                      </m:e>
                    </m:sPre>
                    <m:r>
                      <a:rPr lang="it-IT" b="1" i="0" smtClean="0">
                        <a:latin typeface="Cambria Math" panose="02040503050406030204" pitchFamily="18" charset="0"/>
                      </a:rPr>
                      <m:t>,</m:t>
                    </m:r>
                    <m:sPre>
                      <m:sPrePr>
                        <m:ctrlPr>
                          <a:rPr lang="it-IT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it-IT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it-IT" b="1" i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it-IT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  <m:e>
                        <m:r>
                          <a:rPr lang="it-IT" b="1" i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sPre>
                    <m:r>
                      <a:rPr lang="it-IT" b="1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it-IT" b="1" i="0" smtClean="0">
                        <a:latin typeface="Cambria Math" panose="02040503050406030204" pitchFamily="18" charset="0"/>
                      </a:rPr>
                      <m:t>𝐀𝐦𝐁𝐞</m:t>
                    </m:r>
                    <m:r>
                      <a:rPr lang="it-IT" b="1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it-IT" b="1" i="0" smtClean="0">
                        <a:latin typeface="Cambria Math" panose="02040503050406030204" pitchFamily="18" charset="0"/>
                      </a:rPr>
                      <m:t>𝐂𝐦𝐂</m:t>
                    </m:r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62" y="1280160"/>
                <a:ext cx="6351677" cy="406009"/>
              </a:xfrm>
              <a:prstGeom prst="rect">
                <a:avLst/>
              </a:prstGeom>
              <a:blipFill>
                <a:blip r:embed="rId7"/>
                <a:stretch>
                  <a:fillRect l="-864" t="-2985" b="-238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" name="Immagin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5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41527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520789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b="1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it-IT" sz="2400" b="1"/>
                        <m:t>ulse</m:t>
                      </m:r>
                      <m:r>
                        <m:rPr>
                          <m:nor/>
                        </m:rPr>
                        <a:rPr lang="it-IT" sz="2400" b="1"/>
                        <m:t> </m:t>
                      </m:r>
                      <m:r>
                        <m:rPr>
                          <m:nor/>
                        </m:rPr>
                        <a:rPr lang="it-IT" sz="2400" b="1"/>
                        <m:t>height</m:t>
                      </m:r>
                      <m:r>
                        <m:rPr>
                          <m:nor/>
                        </m:rPr>
                        <a:rPr lang="it-IT" sz="2400" b="1"/>
                        <m:t> </m:t>
                      </m:r>
                      <m:r>
                        <m:rPr>
                          <m:nor/>
                        </m:rPr>
                        <a:rPr lang="it-IT" sz="2400" b="1"/>
                        <m:t>weighting</m:t>
                      </m:r>
                      <m:r>
                        <m:rPr>
                          <m:nor/>
                        </m:rPr>
                        <a:rPr lang="it-IT" sz="2400" b="1"/>
                        <m:t> </m:t>
                      </m:r>
                      <m:r>
                        <m:rPr>
                          <m:nor/>
                        </m:rPr>
                        <a:rPr lang="it-IT" sz="2400" b="1"/>
                        <m:t>technique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52078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85940" y="924415"/>
            <a:ext cx="5452134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8344" y="1294843"/>
            <a:ext cx="851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0000FF"/>
                </a:solidFill>
                <a:latin typeface="TimesNewRomanPSMT"/>
              </a:rPr>
              <a:t>The weighting functions ensure </a:t>
            </a:r>
            <a:r>
              <a:rPr lang="en-US" sz="1600" b="1" dirty="0" smtClean="0">
                <a:solidFill>
                  <a:srgbClr val="0000FF"/>
                </a:solidFill>
                <a:latin typeface="TimesNewRomanPSMT"/>
              </a:rPr>
              <a:t>that </a:t>
            </a:r>
            <a:r>
              <a:rPr lang="en-US" sz="1600" b="1" dirty="0">
                <a:solidFill>
                  <a:srgbClr val="0000FF"/>
                </a:solidFill>
                <a:latin typeface="TimesNewRomanPSMT"/>
              </a:rPr>
              <a:t>the efficiency </a:t>
            </a:r>
            <a:r>
              <a:rPr lang="en-US" sz="1600" b="1" dirty="0" err="1">
                <a:solidFill>
                  <a:srgbClr val="0000FF"/>
                </a:solidFill>
                <a:latin typeface="TimesNewRomanPSMT"/>
              </a:rPr>
              <a:t>εγ</a:t>
            </a:r>
            <a:r>
              <a:rPr lang="en-US" sz="1600" b="1" dirty="0">
                <a:solidFill>
                  <a:srgbClr val="0000FF"/>
                </a:solidFill>
                <a:latin typeface="TimesNewRomanPSMT"/>
              </a:rPr>
              <a:t> of a detector </a:t>
            </a:r>
            <a:r>
              <a:rPr lang="en-US" sz="1600" b="1" dirty="0" smtClean="0">
                <a:solidFill>
                  <a:srgbClr val="0000FF"/>
                </a:solidFill>
                <a:latin typeface="TimesNewRomanPSMT"/>
              </a:rPr>
              <a:t>is linear with the </a:t>
            </a:r>
            <a:r>
              <a:rPr lang="en-US" sz="1600" b="1" dirty="0" err="1">
                <a:solidFill>
                  <a:srgbClr val="0000FF"/>
                </a:solidFill>
                <a:latin typeface="TimesNewRomanPSMT"/>
              </a:rPr>
              <a:t>E</a:t>
            </a:r>
            <a:r>
              <a:rPr lang="en-US" sz="1000" b="1" dirty="0" err="1">
                <a:solidFill>
                  <a:srgbClr val="0000FF"/>
                </a:solidFill>
                <a:latin typeface="TimesNewRomanPSMT"/>
              </a:rPr>
              <a:t>γ</a:t>
            </a:r>
            <a:endParaRPr lang="it-IT" sz="1600" b="1" dirty="0">
              <a:solidFill>
                <a:srgbClr val="0000FF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TimesNewRomanPSMT"/>
              </a:rPr>
              <a:t> </a:t>
            </a:r>
            <a:endParaRPr lang="it-IT" sz="1600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980" y="1985057"/>
            <a:ext cx="7606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D60093"/>
                </a:solidFill>
                <a:latin typeface="TimesNewRomanPSMT"/>
              </a:rPr>
              <a:t>The weighting </a:t>
            </a:r>
            <a:r>
              <a:rPr lang="it-IT" sz="1600" dirty="0" smtClean="0">
                <a:solidFill>
                  <a:srgbClr val="D60093"/>
                </a:solidFill>
                <a:latin typeface="TimesNewRomanPSMT"/>
              </a:rPr>
              <a:t>function </a:t>
            </a:r>
            <a:r>
              <a:rPr lang="en-US" sz="1600" dirty="0" smtClean="0">
                <a:solidFill>
                  <a:srgbClr val="D60093"/>
                </a:solidFill>
                <a:latin typeface="TimesNewRomanPSMT"/>
              </a:rPr>
              <a:t>W(E</a:t>
            </a:r>
            <a:r>
              <a:rPr lang="en-US" sz="1600" dirty="0">
                <a:solidFill>
                  <a:srgbClr val="D60093"/>
                </a:solidFill>
                <a:latin typeface="TimesNewRomanPSMT"/>
              </a:rPr>
              <a:t>) is determined by minimizing the </a:t>
            </a:r>
            <a:r>
              <a:rPr lang="en-US" sz="1600" dirty="0" smtClean="0">
                <a:solidFill>
                  <a:srgbClr val="D60093"/>
                </a:solidFill>
                <a:latin typeface="TimesNewRomanPSMT"/>
              </a:rPr>
              <a:t>expression:</a:t>
            </a:r>
            <a:endParaRPr lang="it-IT" sz="1600" dirty="0">
              <a:solidFill>
                <a:srgbClr val="D600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94" y="2436415"/>
            <a:ext cx="4419033" cy="8843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4098" y="4266148"/>
            <a:ext cx="3019055" cy="1477328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NewRomanPSMT"/>
              </a:rPr>
              <a:t>R(</a:t>
            </a:r>
            <a:r>
              <a:rPr lang="en-US" b="1" dirty="0" err="1">
                <a:latin typeface="TimesNewRomanPSMT"/>
              </a:rPr>
              <a:t>j;E</a:t>
            </a:r>
            <a:r>
              <a:rPr lang="en-US" b="1" dirty="0">
                <a:latin typeface="TimesNewRomanPSMT"/>
              </a:rPr>
              <a:t>)</a:t>
            </a:r>
            <a:r>
              <a:rPr lang="en-US" dirty="0">
                <a:solidFill>
                  <a:srgbClr val="00CC99"/>
                </a:solidFill>
                <a:latin typeface="TimesNewRomanPSMT"/>
              </a:rPr>
              <a:t> is the </a:t>
            </a:r>
            <a:r>
              <a:rPr lang="en-US" dirty="0" smtClean="0">
                <a:solidFill>
                  <a:srgbClr val="00CC99"/>
                </a:solidFill>
                <a:latin typeface="TimesNewRomanPSMT"/>
              </a:rPr>
              <a:t>simulated detector </a:t>
            </a:r>
            <a:r>
              <a:rPr lang="en-US" dirty="0">
                <a:solidFill>
                  <a:srgbClr val="00CC99"/>
                </a:solidFill>
                <a:latin typeface="TimesNewRomanPSMT"/>
              </a:rPr>
              <a:t>response to a γ ray of </a:t>
            </a:r>
            <a:r>
              <a:rPr lang="en-US" dirty="0" smtClean="0">
                <a:solidFill>
                  <a:srgbClr val="00CC99"/>
                </a:solidFill>
                <a:latin typeface="TimesNewRomanPSMT"/>
              </a:rPr>
              <a:t>energy </a:t>
            </a:r>
            <a:r>
              <a:rPr lang="en-US" dirty="0" err="1" smtClean="0">
                <a:solidFill>
                  <a:srgbClr val="00CC99"/>
                </a:solidFill>
                <a:latin typeface="TimesNewRomanPSMT"/>
              </a:rPr>
              <a:t>Eγ</a:t>
            </a:r>
            <a:r>
              <a:rPr lang="en-US" dirty="0">
                <a:solidFill>
                  <a:srgbClr val="00CC99"/>
                </a:solidFill>
                <a:latin typeface="TimesNewRomanPSMT"/>
              </a:rPr>
              <a:t> </a:t>
            </a:r>
            <a:r>
              <a:rPr lang="en-US" dirty="0" smtClean="0">
                <a:solidFill>
                  <a:srgbClr val="00CC99"/>
                </a:solidFill>
                <a:latin typeface="TimesNewRomanPSMT"/>
              </a:rPr>
              <a:t>convoluted with the </a:t>
            </a:r>
            <a:r>
              <a:rPr lang="en-US" b="1" dirty="0" smtClean="0">
                <a:solidFill>
                  <a:srgbClr val="FF0000"/>
                </a:solidFill>
                <a:latin typeface="TimesNewRomanPSMT"/>
              </a:rPr>
              <a:t>Experimental </a:t>
            </a:r>
            <a:r>
              <a:rPr lang="en-US" b="1" dirty="0">
                <a:solidFill>
                  <a:srgbClr val="FF0000"/>
                </a:solidFill>
                <a:latin typeface="TimesNewRomanPSMT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TimesNewRomanPSMT"/>
              </a:rPr>
              <a:t>esolution </a:t>
            </a:r>
            <a:r>
              <a:rPr lang="en-US" b="1" dirty="0">
                <a:solidFill>
                  <a:srgbClr val="FF0000"/>
                </a:solidFill>
                <a:latin typeface="TimesNewRomanPSMT"/>
              </a:rPr>
              <a:t>F</a:t>
            </a:r>
            <a:r>
              <a:rPr lang="en-US" b="1" dirty="0" smtClean="0">
                <a:solidFill>
                  <a:srgbClr val="FF0000"/>
                </a:solidFill>
                <a:latin typeface="TimesNewRomanPSMT"/>
              </a:rPr>
              <a:t>unctions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612" y="3309253"/>
            <a:ext cx="5221809" cy="30581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" name="Immagin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8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33678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/>
              <p:cNvSpPr/>
              <p:nvPr/>
            </p:nvSpPr>
            <p:spPr>
              <a:xfrm>
                <a:off x="2985940" y="345344"/>
                <a:ext cx="4520789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2400" b="1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it-IT" sz="2400" b="1"/>
                        <m:t>ulse</m:t>
                      </m:r>
                      <m:r>
                        <m:rPr>
                          <m:nor/>
                        </m:rPr>
                        <a:rPr lang="it-IT" sz="2400" b="1"/>
                        <m:t> </m:t>
                      </m:r>
                      <m:r>
                        <m:rPr>
                          <m:nor/>
                        </m:rPr>
                        <a:rPr lang="it-IT" sz="2400" b="1"/>
                        <m:t>height</m:t>
                      </m:r>
                      <m:r>
                        <m:rPr>
                          <m:nor/>
                        </m:rPr>
                        <a:rPr lang="it-IT" sz="2400" b="1"/>
                        <m:t> </m:t>
                      </m:r>
                      <m:r>
                        <m:rPr>
                          <m:nor/>
                        </m:rPr>
                        <a:rPr lang="it-IT" sz="2400" b="1"/>
                        <m:t>weighting</m:t>
                      </m:r>
                      <m:r>
                        <m:rPr>
                          <m:nor/>
                        </m:rPr>
                        <a:rPr lang="it-IT" sz="2400" b="1"/>
                        <m:t> </m:t>
                      </m:r>
                      <m:r>
                        <m:rPr>
                          <m:nor/>
                        </m:rPr>
                        <a:rPr lang="it-IT" sz="2400" b="1"/>
                        <m:t>technique</m:t>
                      </m:r>
                    </m:oMath>
                  </m:oMathPara>
                </a14:m>
                <a:endParaRPr lang="it-IT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tango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940" y="345344"/>
                <a:ext cx="452078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ttore 1 24"/>
          <p:cNvCxnSpPr/>
          <p:nvPr/>
        </p:nvCxnSpPr>
        <p:spPr>
          <a:xfrm>
            <a:off x="2985940" y="924415"/>
            <a:ext cx="5452134" cy="51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7"/>
          <p:cNvCxnSpPr/>
          <p:nvPr/>
        </p:nvCxnSpPr>
        <p:spPr>
          <a:xfrm>
            <a:off x="869623" y="6549285"/>
            <a:ext cx="7451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5" y="1832150"/>
            <a:ext cx="3904359" cy="21962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08" y="1832150"/>
            <a:ext cx="3905387" cy="2196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" y="4221223"/>
            <a:ext cx="3908082" cy="218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08" y="4221223"/>
            <a:ext cx="3905387" cy="2189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024" y="1165412"/>
            <a:ext cx="808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Comparison between </a:t>
            </a:r>
            <a:r>
              <a:rPr lang="it-IT" b="1" dirty="0" smtClean="0">
                <a:solidFill>
                  <a:srgbClr val="FF0000"/>
                </a:solidFill>
              </a:rPr>
              <a:t>R(j;E) </a:t>
            </a:r>
            <a:r>
              <a:rPr lang="it-IT" dirty="0" smtClean="0"/>
              <a:t>and the </a:t>
            </a:r>
            <a:r>
              <a:rPr lang="it-IT" b="1" dirty="0">
                <a:solidFill>
                  <a:srgbClr val="0000FF"/>
                </a:solidFill>
              </a:rPr>
              <a:t>E</a:t>
            </a:r>
            <a:r>
              <a:rPr lang="it-IT" b="1" dirty="0" smtClean="0">
                <a:solidFill>
                  <a:srgbClr val="0000FF"/>
                </a:solidFill>
              </a:rPr>
              <a:t>xperimental </a:t>
            </a:r>
            <a:r>
              <a:rPr lang="it-IT" b="1" dirty="0">
                <a:solidFill>
                  <a:srgbClr val="0000FF"/>
                </a:solidFill>
              </a:rPr>
              <a:t>D</a:t>
            </a:r>
            <a:r>
              <a:rPr lang="it-IT" b="1" dirty="0" smtClean="0">
                <a:solidFill>
                  <a:srgbClr val="0000FF"/>
                </a:solidFill>
              </a:rPr>
              <a:t>etector </a:t>
            </a:r>
            <a:r>
              <a:rPr lang="it-IT" b="1" dirty="0">
                <a:solidFill>
                  <a:srgbClr val="0000FF"/>
                </a:solidFill>
              </a:rPr>
              <a:t>R</a:t>
            </a:r>
            <a:r>
              <a:rPr lang="it-IT" b="1" dirty="0" smtClean="0">
                <a:solidFill>
                  <a:srgbClr val="0000FF"/>
                </a:solidFill>
              </a:rPr>
              <a:t>esponse  </a:t>
            </a:r>
            <a:endParaRPr lang="it-IT" b="1" dirty="0">
              <a:solidFill>
                <a:srgbClr val="0000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0099" y="349700"/>
            <a:ext cx="2345220" cy="598311"/>
            <a:chOff x="1045146" y="251019"/>
            <a:chExt cx="2450601" cy="651079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598" y="251019"/>
              <a:ext cx="1010161" cy="65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283" y="251019"/>
              <a:ext cx="684464" cy="65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7" name="Immagin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46" y="251250"/>
              <a:ext cx="572174" cy="650848"/>
            </a:xfrm>
            <a:prstGeom prst="rect">
              <a:avLst/>
            </a:prstGeom>
          </p:spPr>
        </p:pic>
      </p:grpSp>
      <p:sp>
        <p:nvSpPr>
          <p:cNvPr id="18" name="CasellaDiTesto 5"/>
          <p:cNvSpPr txBox="1"/>
          <p:nvPr/>
        </p:nvSpPr>
        <p:spPr>
          <a:xfrm>
            <a:off x="608029" y="6563120"/>
            <a:ext cx="7876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 smtClean="0"/>
              <a:t>Meeting n_TOF Italia, Bari 28-29 November</a:t>
            </a:r>
            <a:endParaRPr lang="it-IT" sz="1050" dirty="0"/>
          </a:p>
        </p:txBody>
      </p:sp>
    </p:spTree>
    <p:extLst>
      <p:ext uri="{BB962C8B-B14F-4D97-AF65-F5344CB8AC3E}">
        <p14:creationId xmlns:p14="http://schemas.microsoft.com/office/powerpoint/2010/main" val="25855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4786</TotalTime>
  <Words>642</Words>
  <Application>Microsoft Office PowerPoint</Application>
  <PresentationFormat>On-screen Show (4:3)</PresentationFormat>
  <Paragraphs>127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Times New Roman</vt:lpstr>
      <vt:lpstr>TimesNewRomanPS-BoldMT</vt:lpstr>
      <vt:lpstr>TimesNewRomanPSMT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 anna damone</dc:creator>
  <cp:lastModifiedBy>nicola colonna</cp:lastModifiedBy>
  <cp:revision>202</cp:revision>
  <dcterms:created xsi:type="dcterms:W3CDTF">2016-10-31T12:34:50Z</dcterms:created>
  <dcterms:modified xsi:type="dcterms:W3CDTF">2017-11-26T16:11:05Z</dcterms:modified>
</cp:coreProperties>
</file>