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7" r:id="rId3"/>
    <p:sldId id="268" r:id="rId4"/>
    <p:sldId id="271" r:id="rId5"/>
    <p:sldId id="272" r:id="rId6"/>
    <p:sldId id="275" r:id="rId7"/>
    <p:sldId id="262" r:id="rId8"/>
    <p:sldId id="274" r:id="rId9"/>
    <p:sldId id="260" r:id="rId10"/>
    <p:sldId id="266" r:id="rId11"/>
    <p:sldId id="257" r:id="rId12"/>
    <p:sldId id="258" r:id="rId13"/>
    <p:sldId id="277" r:id="rId14"/>
    <p:sldId id="276" r:id="rId15"/>
    <p:sldId id="278" r:id="rId16"/>
    <p:sldId id="281" r:id="rId17"/>
    <p:sldId id="264" r:id="rId18"/>
    <p:sldId id="279" r:id="rId19"/>
    <p:sldId id="28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36E4-2925-4873-ABBF-6D57F4D76ABD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988C-05AE-4283-937A-DF65F1FEB281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a preliminary tests for the Cm measurement done at the end of January 2017 in EAR2, an anomalous behaviour was observed in the L6D6 detectors. A gain shift is present when the count rate changes as shown here. This change in the gain is also present at higher high voltage 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988C-05AE-4283-937A-DF65F1FEB2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this reason, a campaign of measurement has been launched to investigate the problem. As a first check, we made the same type of measurements with detectors A, B, D and L, the ones used in EAR1 for the 2016 capture campaigns. As can be seen the gain of the A, B and D detectors appears to either not or slightly suffer from the rate effect. The gain of detector L, on the contrary, is affected by the increasing of the counting rate.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988C-05AE-4283-937A-DF65F1FEB2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</a:t>
            </a:r>
            <a:r>
              <a:rPr lang="en-US" baseline="0" dirty="0" smtClean="0"/>
              <a:t> swapping again the V.D. between the two detectors t</a:t>
            </a:r>
            <a:r>
              <a:rPr lang="en-US" dirty="0" smtClean="0"/>
              <a:t>he problem is still present in L6D6_A. You</a:t>
            </a:r>
            <a:r>
              <a:rPr lang="en-US" baseline="0" dirty="0" smtClean="0"/>
              <a:t> can conclude that t</a:t>
            </a:r>
            <a:r>
              <a:rPr lang="en-US" dirty="0" smtClean="0"/>
              <a:t>he main</a:t>
            </a:r>
            <a:r>
              <a:rPr lang="en-US" baseline="0" dirty="0" smtClean="0"/>
              <a:t> responsible of this effect is the PMT.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988C-05AE-4283-937A-DF65F1FEB2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order to verify this, several test have been performed by switching ON and OFF the light in the experimental area 2. The result are here shown. There is a systematic effect when light is ON…. </a:t>
            </a:r>
            <a:r>
              <a:rPr lang="en-US" b="1" baseline="0" dirty="0" smtClean="0"/>
              <a:t>From now on all the test and measurements have been performed with light switched OFF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988C-05AE-4283-937A-DF65F1FEB2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Termico</a:t>
            </a:r>
            <a:r>
              <a:rPr lang="en-US" dirty="0" smtClean="0"/>
              <a:t> 4 -8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ms</a:t>
            </a:r>
            <a:endParaRPr lang="en-US" baseline="0" dirty="0" smtClean="0"/>
          </a:p>
          <a:p>
            <a:r>
              <a:rPr lang="en-US" baseline="0" dirty="0" err="1" smtClean="0"/>
              <a:t>Cascadas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resoncia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Mismo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rango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cuentas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deberia</a:t>
            </a:r>
            <a:r>
              <a:rPr lang="en-US" baseline="0" dirty="0" smtClean="0"/>
              <a:t>  d </a:t>
            </a:r>
            <a:r>
              <a:rPr lang="en-US" baseline="0" dirty="0" err="1" smtClean="0"/>
              <a:t>haber</a:t>
            </a:r>
            <a:r>
              <a:rPr lang="en-US" baseline="0" dirty="0" smtClean="0"/>
              <a:t> pile up y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lo hay lo hay en los dos</a:t>
            </a:r>
          </a:p>
          <a:p>
            <a:r>
              <a:rPr lang="en-US" baseline="0" dirty="0" smtClean="0"/>
              <a:t>En el </a:t>
            </a:r>
            <a:r>
              <a:rPr lang="en-US" baseline="0" dirty="0" err="1" smtClean="0"/>
              <a:t>termico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tasas</a:t>
            </a:r>
            <a:r>
              <a:rPr lang="en-US" baseline="0" dirty="0" smtClean="0"/>
              <a:t> son 10 </a:t>
            </a:r>
            <a:r>
              <a:rPr lang="en-US" baseline="0" dirty="0" err="1" smtClean="0"/>
              <a:t>veces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menores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EFD4-22DF-4702-BB08-701FA647154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90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valore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sShift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imagino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sera un </a:t>
            </a:r>
            <a:r>
              <a:rPr lang="en-US" baseline="0" dirty="0" err="1" smtClean="0"/>
              <a:t>un</a:t>
            </a:r>
            <a:r>
              <a:rPr lang="en-US" baseline="0" dirty="0" smtClean="0"/>
              <a:t> 10%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EFD4-22DF-4702-BB08-701FA647154E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944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7DD9-1E53-4733-9C70-E626D8F07D73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ADDB-5801-46B7-85AE-D0122C0E5107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A51-BC7B-41F6-BC3B-2D3F43DCF7EA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D1F-E291-4EC7-8B07-B7280C8B426A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244-76EC-4984-AD15-10F2CF6CC1C4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9D08-BFE8-47B7-A483-A328F60BCEE7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2E07-1EAB-4C7D-9AD6-5E6839236D94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891E-57F9-47E3-A7BD-5FD260953D2F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AD09-7092-453F-BCBA-66BD2B0AFCB7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A39-1D7A-4203-8A0A-08AF0CBDC5EF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4C27-D22F-4FB0-9D69-D766F7882203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D3326-378B-455A-9DF1-5C95B911C258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2304256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Beam-off and in beam L6D6 gain shift</a:t>
            </a:r>
            <a:endParaRPr lang="en-US" sz="4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496944" cy="1752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M. Mastromarco, P. </a:t>
            </a:r>
            <a:r>
              <a:rPr lang="en-US" sz="2000" b="1" dirty="0" err="1" smtClean="0">
                <a:solidFill>
                  <a:schemeClr val="tx1"/>
                </a:solidFill>
              </a:rPr>
              <a:t>Mastinu</a:t>
            </a:r>
            <a:r>
              <a:rPr lang="en-US" sz="2000" b="1" dirty="0" smtClean="0">
                <a:solidFill>
                  <a:schemeClr val="tx1"/>
                </a:solidFill>
              </a:rPr>
              <a:t>, P. </a:t>
            </a:r>
            <a:r>
              <a:rPr lang="en-US" sz="2000" b="1" dirty="0" err="1" smtClean="0">
                <a:solidFill>
                  <a:schemeClr val="tx1"/>
                </a:solidFill>
              </a:rPr>
              <a:t>Milazzo</a:t>
            </a:r>
            <a:r>
              <a:rPr lang="en-US" sz="2000" b="1" dirty="0" smtClean="0">
                <a:solidFill>
                  <a:schemeClr val="tx1"/>
                </a:solidFill>
              </a:rPr>
              <a:t>, F. Mingrone, L. </a:t>
            </a:r>
            <a:r>
              <a:rPr lang="en-US" sz="2000" b="1" dirty="0" err="1" smtClean="0">
                <a:solidFill>
                  <a:schemeClr val="tx1"/>
                </a:solidFill>
              </a:rPr>
              <a:t>Tassan</a:t>
            </a:r>
            <a:r>
              <a:rPr lang="en-US" sz="2000" b="1" dirty="0" smtClean="0">
                <a:solidFill>
                  <a:schemeClr val="tx1"/>
                </a:solidFill>
              </a:rPr>
              <a:t>-Got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8112-FB5A-4C64-95CD-74571AE9360C}" type="datetime1">
              <a:rPr lang="en-US" smtClean="0"/>
              <a:pPr/>
              <a:t>11/28/2017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 dirty="0"/>
          </a:p>
        </p:txBody>
      </p:sp>
      <p:pic>
        <p:nvPicPr>
          <p:cNvPr id="10" name="infn.png" descr="infn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48264" y="4725144"/>
            <a:ext cx="2109993" cy="2063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3" descr="cer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4514713"/>
            <a:ext cx="2304256" cy="22595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C40A-9221-4832-AE42-14335623647C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Pictur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5596" y="1880828"/>
            <a:ext cx="3096344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90650"/>
            <a:ext cx="3096344" cy="550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Ampl. spectra: </a:t>
            </a:r>
            <a:r>
              <a:rPr lang="en-US" smtClean="0"/>
              <a:t>before/after</a:t>
            </a:r>
            <a:r>
              <a:rPr lang="it-IT" smtClean="0"/>
              <a:t> ageing </a:t>
            </a:r>
            <a:endParaRPr lang="en-GB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3668"/>
            <a:ext cx="8229600" cy="40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90" y="1787664"/>
            <a:ext cx="8226674" cy="40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1DB-5F49-4815-A9C1-CD1D9FE14D13}" type="datetime1">
              <a:rPr lang="en-US" smtClean="0"/>
              <a:pPr/>
              <a:t>11/28/2017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Ampl</a:t>
            </a:r>
            <a:r>
              <a:rPr lang="it-IT" dirty="0" smtClean="0"/>
              <a:t>. </a:t>
            </a:r>
            <a:r>
              <a:rPr lang="it-IT" dirty="0" err="1" smtClean="0"/>
              <a:t>spectra</a:t>
            </a:r>
            <a:r>
              <a:rPr lang="it-IT" dirty="0" smtClean="0"/>
              <a:t>: </a:t>
            </a:r>
            <a:r>
              <a:rPr lang="en-US" dirty="0" smtClean="0"/>
              <a:t>before/after</a:t>
            </a:r>
            <a:r>
              <a:rPr lang="it-IT" dirty="0" smtClean="0"/>
              <a:t> </a:t>
            </a:r>
            <a:r>
              <a:rPr lang="it-IT" dirty="0" err="1" smtClean="0"/>
              <a:t>ageing</a:t>
            </a:r>
            <a:r>
              <a:rPr lang="it-IT" dirty="0" smtClean="0"/>
              <a:t> 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3668"/>
            <a:ext cx="8229600" cy="40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84" y="1772816"/>
            <a:ext cx="8226680" cy="40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EEF-2225-4B3F-8D18-35B30EB05124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638793"/>
            <a:ext cx="4968552" cy="3742536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39552" y="188640"/>
            <a:ext cx="8280920" cy="4527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 smtClean="0"/>
              <a:t>Area 2, in beam test: Second week of May measurements </a:t>
            </a:r>
            <a:endParaRPr lang="en-GB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169457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 the measurements performed in May we placed three LNL detectors (A, G and L) and the four BICRON detectors closer and farther from a gold sample in order to obtain different counting rates. Then, we looked to the amplitude spectra at both sides of the saturated resonance (the time-of-flight intervals were chosen to have similar counting rates) and at the thermal region.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7962-0050-42CA-8AF5-149257795F97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9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188640"/>
            <a:ext cx="8280920" cy="4527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/>
              <a:t>6</a:t>
            </a:r>
            <a:r>
              <a:rPr lang="en-GB" b="1" dirty="0" smtClean="0"/>
              <a:t>- Second week of May measurements </a:t>
            </a:r>
            <a:endParaRPr lang="en-GB" sz="1600" b="1" dirty="0"/>
          </a:p>
        </p:txBody>
      </p:sp>
      <p:pic>
        <p:nvPicPr>
          <p:cNvPr id="3" name="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764704"/>
            <a:ext cx="7600950" cy="54673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319697" y="1700808"/>
            <a:ext cx="212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3100 counts/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plateau of the saturated resonance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55751" y="4941168"/>
            <a:ext cx="282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Amplitude spectra normalized to the same area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40152" y="41490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5076056" y="4318358"/>
            <a:ext cx="864096" cy="16927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2735-4D2D-4B80-86FE-DADF017E0455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84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188640"/>
            <a:ext cx="8280920" cy="4527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/>
              <a:t>6</a:t>
            </a:r>
            <a:r>
              <a:rPr lang="en-GB" b="1" dirty="0" smtClean="0"/>
              <a:t>- Second week of May measurements </a:t>
            </a:r>
            <a:endParaRPr lang="en-GB" sz="1600" b="1" dirty="0"/>
          </a:p>
        </p:txBody>
      </p:sp>
      <p:pic>
        <p:nvPicPr>
          <p:cNvPr id="3" name="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64704"/>
            <a:ext cx="7600950" cy="54673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319696" y="1735436"/>
            <a:ext cx="212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5000 counts/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plateau of the saturated resonance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19747" y="5076473"/>
            <a:ext cx="282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Amplitude spectra normalized to the same area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40152" y="41490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5220072" y="4318358"/>
            <a:ext cx="720080" cy="33477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6D10-1C8F-4531-B76C-90198CE995B7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156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shift in beam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D1F-E291-4EC7-8B07-B7280C8B426A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507412"/>
            <a:ext cx="8229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 smtClean="0"/>
              <a:t>Problema</a:t>
            </a:r>
            <a:r>
              <a:rPr lang="en-US" dirty="0" smtClean="0"/>
              <a:t>: </a:t>
            </a:r>
            <a:r>
              <a:rPr lang="en-US" dirty="0" err="1" smtClean="0"/>
              <a:t>l’aumento</a:t>
            </a:r>
            <a:r>
              <a:rPr lang="en-US" dirty="0" smtClean="0"/>
              <a:t> di </a:t>
            </a:r>
            <a:r>
              <a:rPr lang="en-US" dirty="0" err="1" smtClean="0"/>
              <a:t>guadagno</a:t>
            </a:r>
            <a:r>
              <a:rPr lang="en-US" dirty="0" smtClean="0"/>
              <a:t> sotto </a:t>
            </a:r>
            <a:r>
              <a:rPr lang="en-US" dirty="0" err="1" smtClean="0"/>
              <a:t>fascio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spiegato</a:t>
            </a:r>
            <a:r>
              <a:rPr lang="en-US" dirty="0" smtClean="0"/>
              <a:t> con la </a:t>
            </a:r>
            <a:r>
              <a:rPr lang="en-US" dirty="0" err="1" smtClean="0"/>
              <a:t>caduta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partitore</a:t>
            </a:r>
            <a:r>
              <a:rPr lang="en-US" dirty="0" smtClean="0"/>
              <a:t> e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risolto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partitore</a:t>
            </a:r>
            <a:r>
              <a:rPr lang="en-US" dirty="0" smtClean="0"/>
              <a:t> </a:t>
            </a:r>
            <a:r>
              <a:rPr lang="en-US" dirty="0" err="1" smtClean="0"/>
              <a:t>attivo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signal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EC93-DE9C-4873-925E-850EDF86FD91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M. Mastromarco @ n_TOF Collaboration meeting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026" name="Picture 2" descr="C:\Users\Mario\Desktop\segna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976664" cy="453650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660232" y="2865710"/>
            <a:ext cx="2339752" cy="18158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Light collection or impedance adaptation ??</a:t>
            </a:r>
            <a:endParaRPr lang="en-US" sz="2800" b="1" dirty="0"/>
          </a:p>
        </p:txBody>
      </p:sp>
      <p:sp>
        <p:nvSpPr>
          <p:cNvPr id="9" name="Rettangolo 8"/>
          <p:cNvSpPr/>
          <p:nvPr/>
        </p:nvSpPr>
        <p:spPr>
          <a:xfrm>
            <a:off x="5580112" y="1412776"/>
            <a:ext cx="100811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PMT and Voltage divider by ET 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1A00-E8F9-4573-A69D-1B29EEF51F64}" type="datetime1">
              <a:rPr lang="en-US" smtClean="0"/>
              <a:pPr/>
              <a:t>11/28/2017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2050" name="Picture 2" descr="C:\Users\Mario\Desktop\IMG-20171124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09836" y="890967"/>
            <a:ext cx="4104460" cy="57241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796136" y="1916832"/>
            <a:ext cx="313184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PMT: 9214 QSB </a:t>
            </a:r>
            <a:r>
              <a:rPr lang="en-US" sz="2400" b="1" dirty="0" smtClean="0"/>
              <a:t>with </a:t>
            </a:r>
            <a:r>
              <a:rPr lang="en-US" sz="2400" b="1" dirty="0" err="1" smtClean="0"/>
              <a:t>SbCs</a:t>
            </a:r>
            <a:r>
              <a:rPr lang="en-US" sz="2400" b="1" dirty="0" smtClean="0"/>
              <a:t> dynodes to </a:t>
            </a:r>
            <a:r>
              <a:rPr lang="en-US" sz="2400" b="1" dirty="0" err="1" smtClean="0"/>
              <a:t>minimise</a:t>
            </a:r>
            <a:r>
              <a:rPr lang="en-US" sz="2400" b="1" dirty="0" smtClean="0"/>
              <a:t> rate effect;</a:t>
            </a:r>
          </a:p>
        </p:txBody>
      </p:sp>
      <p:pic>
        <p:nvPicPr>
          <p:cNvPr id="2051" name="Picture 3" descr="C:\Users\Mario\Desktop\P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5724128" cy="424847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5796136" y="4049777"/>
            <a:ext cx="313184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VD: E238 ASN2 </a:t>
            </a:r>
            <a:r>
              <a:rPr lang="en-US" sz="2400" b="1" dirty="0" smtClean="0"/>
              <a:t>active voltage divider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en-US" dirty="0" smtClean="0"/>
              <a:t>Black box for the beam-off tests with a laser source</a:t>
            </a:r>
          </a:p>
          <a:p>
            <a:r>
              <a:rPr lang="en-US" dirty="0" smtClean="0"/>
              <a:t>Test con </a:t>
            </a:r>
            <a:r>
              <a:rPr lang="en-US" dirty="0" err="1" smtClean="0"/>
              <a:t>sorgente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At the 10 m beam line at GEEL ? (</a:t>
            </a:r>
            <a:r>
              <a:rPr lang="en-US" dirty="0" err="1" smtClean="0">
                <a:solidFill>
                  <a:srgbClr val="FF0000"/>
                </a:solidFill>
              </a:rPr>
              <a:t>necessario</a:t>
            </a:r>
            <a:r>
              <a:rPr lang="en-US" dirty="0" smtClean="0">
                <a:solidFill>
                  <a:srgbClr val="FF0000"/>
                </a:solidFill>
              </a:rPr>
              <a:t> per tests sotto </a:t>
            </a:r>
            <a:r>
              <a:rPr lang="en-US" dirty="0" err="1" smtClean="0">
                <a:solidFill>
                  <a:srgbClr val="FF0000"/>
                </a:solidFill>
              </a:rPr>
              <a:t>fascio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Linea a 10 m ?)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3907-9F2D-4FA4-B619-08B52912F3B1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First hint of a gain shift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D59F-C150-4525-A3B3-0D1908CCD934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82" y="1196752"/>
            <a:ext cx="7185595" cy="4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5496" y="1156682"/>
            <a:ext cx="33123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L6D6_F @ 1300 V, </a:t>
            </a:r>
            <a:r>
              <a:rPr lang="en-US" sz="2000" b="1" baseline="30000" dirty="0" smtClean="0"/>
              <a:t>88</a:t>
            </a:r>
            <a:r>
              <a:rPr lang="en-US" sz="2000" b="1" dirty="0" smtClean="0"/>
              <a:t>Y + </a:t>
            </a:r>
            <a:r>
              <a:rPr lang="en-US" sz="2000" b="1" baseline="30000" dirty="0" smtClean="0"/>
              <a:t>137</a:t>
            </a:r>
            <a:r>
              <a:rPr lang="en-US" sz="2000" b="1" dirty="0" smtClean="0"/>
              <a:t>Cs</a:t>
            </a:r>
            <a:endParaRPr lang="en-US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16216" y="2492896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From closer at 1.25 cm (≈ 20 kHz) to farther at 70 cm (≈ 200 Hz):  </a:t>
            </a:r>
            <a:r>
              <a:rPr lang="el-GR" b="1" dirty="0" smtClean="0">
                <a:latin typeface="Arial"/>
                <a:cs typeface="Arial"/>
              </a:rPr>
              <a:t>Δ</a:t>
            </a:r>
            <a:r>
              <a:rPr lang="it-IT" b="1" dirty="0" smtClean="0">
                <a:latin typeface="Arial"/>
                <a:cs typeface="Arial"/>
              </a:rPr>
              <a:t>g </a:t>
            </a:r>
            <a:r>
              <a:rPr lang="en-US" b="1" dirty="0" smtClean="0"/>
              <a:t>≈ 12 %</a:t>
            </a:r>
            <a:endParaRPr lang="en-US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967" y="1800200"/>
            <a:ext cx="6463537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4499992" y="1844824"/>
            <a:ext cx="33843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L6D6_F @ 1500 V, </a:t>
            </a:r>
            <a:r>
              <a:rPr lang="en-US" sz="2000" b="1" baseline="30000" dirty="0" smtClean="0"/>
              <a:t>88</a:t>
            </a:r>
            <a:r>
              <a:rPr lang="en-US" sz="2000" b="1" dirty="0" smtClean="0"/>
              <a:t>Y + </a:t>
            </a:r>
            <a:r>
              <a:rPr lang="en-US" sz="2000" b="1" baseline="30000" dirty="0" smtClean="0"/>
              <a:t>137</a:t>
            </a:r>
            <a:r>
              <a:rPr lang="en-US" sz="2000" b="1" dirty="0" smtClean="0"/>
              <a:t>Cs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old L6D6s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9A7-395F-4785-B86E-098534AA5407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484784"/>
            <a:ext cx="5544616" cy="48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652120" y="2649686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Apart the L6D6_L </a:t>
            </a:r>
            <a:r>
              <a:rPr lang="en-US" u="sng" dirty="0" smtClean="0"/>
              <a:t>the old detectors</a:t>
            </a:r>
            <a:r>
              <a:rPr lang="en-US" dirty="0" smtClean="0"/>
              <a:t> do not present any significant  shift in the gain.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Swapping PMT+V.D. of A and L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A7FE-E443-4812-8350-813AB77F25DC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0200"/>
            <a:ext cx="4330268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030" y="1593256"/>
            <a:ext cx="4328466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Swapping back the V.D. of A and L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CE7B-5785-4740-AB6F-755F2CF85139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96" y="1628800"/>
            <a:ext cx="4371096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4439905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Effect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/>
            <a:r>
              <a:rPr lang="en-US" sz="2400" b="1" dirty="0" smtClean="0"/>
              <a:t> Il </a:t>
            </a:r>
            <a:r>
              <a:rPr lang="en-US" sz="2400" b="1" dirty="0" err="1" smtClean="0"/>
              <a:t>problema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visto</a:t>
            </a:r>
            <a:r>
              <a:rPr lang="en-US" sz="2400" b="1" dirty="0" smtClean="0"/>
              <a:t> con la </a:t>
            </a:r>
            <a:r>
              <a:rPr lang="en-US" sz="2400" b="1" dirty="0" err="1" smtClean="0"/>
              <a:t>sorgente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potrebbe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essere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dovuto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resistività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catodo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quindi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costante</a:t>
            </a:r>
            <a:r>
              <a:rPr lang="en-US" sz="2400" b="1" dirty="0" smtClean="0"/>
              <a:t> di tempo di </a:t>
            </a:r>
            <a:r>
              <a:rPr lang="en-US" sz="2400" b="1" dirty="0" err="1" smtClean="0"/>
              <a:t>ricarica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Questo</a:t>
            </a:r>
            <a:r>
              <a:rPr lang="en-US" sz="2400" b="1" dirty="0" smtClean="0"/>
              <a:t> lo </a:t>
            </a:r>
            <a:r>
              <a:rPr lang="en-US" sz="2400" b="1" dirty="0" err="1" smtClean="0"/>
              <a:t>dovremmo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ridurre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catodo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SbCs</a:t>
            </a:r>
            <a:endParaRPr lang="en-US" sz="2400" b="1" dirty="0" smtClean="0"/>
          </a:p>
          <a:p>
            <a:pPr marL="0" indent="0" algn="just"/>
            <a:endParaRPr lang="en-US" sz="2400" dirty="0" smtClean="0"/>
          </a:p>
          <a:p>
            <a:pPr marL="0" indent="0" algn="just"/>
            <a:r>
              <a:rPr lang="en-US" sz="2400" dirty="0" smtClean="0"/>
              <a:t> In pulsed applications there is a hysteresis effect in the PMT which produces a change in the pulse height with the count rate;</a:t>
            </a:r>
          </a:p>
          <a:p>
            <a:pPr marL="0" indent="0" algn="just"/>
            <a:endParaRPr lang="en-US" sz="2400" dirty="0" smtClean="0"/>
          </a:p>
          <a:p>
            <a:pPr marL="0" indent="0" algn="just"/>
            <a:r>
              <a:rPr lang="en-US" sz="2400" dirty="0" smtClean="0"/>
              <a:t> It is not directly related to the count rate; 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/>
            <a:r>
              <a:rPr lang="en-US" sz="2400" dirty="0" smtClean="0"/>
              <a:t> It depends on the mean anodic current which in turn itself a function of the count rate [1].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/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[1] https://my.et-enterprises.com/pdf/Understanding%20Pmts.pdf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195C-0E82-4ADE-91A8-C12C8AA5390C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it-IT" dirty="0" smtClean="0"/>
              <a:t>Test: LIGHT </a:t>
            </a:r>
            <a:r>
              <a:rPr lang="en-US" dirty="0" smtClean="0"/>
              <a:t>switched</a:t>
            </a:r>
            <a:r>
              <a:rPr lang="it-IT" dirty="0" smtClean="0"/>
              <a:t> ON/OFF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88468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AA63-CDC3-4F3F-B2F0-32FD8467C54A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/>
                <a:cs typeface="Arial"/>
              </a:rPr>
              <a:t>Δ</a:t>
            </a:r>
            <a:r>
              <a:rPr lang="it-IT" b="1" dirty="0" smtClean="0">
                <a:latin typeface="Arial"/>
                <a:cs typeface="Arial"/>
              </a:rPr>
              <a:t>g ~</a:t>
            </a:r>
            <a:r>
              <a:rPr lang="en-US" b="1" dirty="0" smtClean="0"/>
              <a:t> 1 %</a:t>
            </a:r>
            <a:endParaRPr lang="en-US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88" y="1627860"/>
            <a:ext cx="8848800" cy="432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563888" y="24115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/>
                <a:cs typeface="Arial"/>
              </a:rPr>
              <a:t>Δ</a:t>
            </a:r>
            <a:r>
              <a:rPr lang="it-IT" b="1" dirty="0" smtClean="0">
                <a:latin typeface="Arial"/>
                <a:cs typeface="Arial"/>
              </a:rPr>
              <a:t>g ~</a:t>
            </a:r>
            <a:r>
              <a:rPr lang="en-US" b="1" dirty="0" smtClean="0"/>
              <a:t> 8 %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Late January: test for the Cm-measurement experimental setup -&gt; first indication of a gain shift;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February and March: investigation on the cause of the shift and all possible influences;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Several test have been performed to find the cause of this shift; </a:t>
            </a:r>
            <a:r>
              <a:rPr lang="en-GB" sz="2400" dirty="0" smtClean="0"/>
              <a:t>among the main candidate: </a:t>
            </a:r>
            <a:r>
              <a:rPr lang="en-US" sz="2400" dirty="0" smtClean="0"/>
              <a:t>the light shielding and the rate effect;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dirty="0" smtClean="0"/>
              <a:t>Try to find a possible solution to the rate effect: “ageing”.</a:t>
            </a:r>
          </a:p>
          <a:p>
            <a:pPr algn="just">
              <a:buNone/>
            </a:pPr>
            <a:endParaRPr lang="en-US" sz="2400" b="1" dirty="0" smtClean="0"/>
          </a:p>
          <a:p>
            <a:pPr algn="just">
              <a:buNone/>
            </a:pPr>
            <a:endParaRPr lang="en-US" sz="2400" b="1" dirty="0" smtClean="0"/>
          </a:p>
          <a:p>
            <a:pPr algn="just">
              <a:buNone/>
            </a:pPr>
            <a:endParaRPr lang="en-US" sz="2400" b="1" dirty="0" smtClean="0"/>
          </a:p>
          <a:p>
            <a:pPr algn="just"/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6D4-F29C-4C82-822B-4CD90099B650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AF-5958-4FAD-9043-80B8D031CA5F}" type="datetime1">
              <a:rPr lang="en-US" smtClean="0"/>
              <a:pPr/>
              <a:t>11/28/2017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Mastromarco @ n_TOF Collaboration meeting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6" y="2132856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30400" y="-10972800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460803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1001</Words>
  <Application>Microsoft Office PowerPoint</Application>
  <PresentationFormat>Presentazione su schermo (4:3)</PresentationFormat>
  <Paragraphs>134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Beam-off and in beam L6D6 gain shift</vt:lpstr>
      <vt:lpstr>First hint of a gain shift</vt:lpstr>
      <vt:lpstr>Testing the old L6D6s</vt:lpstr>
      <vt:lpstr>Swapping PMT+V.D. of A and L</vt:lpstr>
      <vt:lpstr>Swapping back the V.D. of A and L</vt:lpstr>
      <vt:lpstr>Rate Effect</vt:lpstr>
      <vt:lpstr>Test: LIGHT switched ON/OFF</vt:lpstr>
      <vt:lpstr>Once upon a time…</vt:lpstr>
      <vt:lpstr>Experimental setup</vt:lpstr>
      <vt:lpstr>Diapositiva 10</vt:lpstr>
      <vt:lpstr>Ampl. spectra: before/after ageing </vt:lpstr>
      <vt:lpstr>Ampl. spectra: before/after ageing </vt:lpstr>
      <vt:lpstr>Diapositiva 13</vt:lpstr>
      <vt:lpstr>Diapositiva 14</vt:lpstr>
      <vt:lpstr>Diapositiva 15</vt:lpstr>
      <vt:lpstr>Gain shift in beam</vt:lpstr>
      <vt:lpstr>Bump signal</vt:lpstr>
      <vt:lpstr>New PMT and Voltage divider by ET </vt:lpstr>
      <vt:lpstr>Test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Test: LIGHT switched ON/OFF</dc:title>
  <dc:creator>Mario</dc:creator>
  <cp:lastModifiedBy>Mario</cp:lastModifiedBy>
  <cp:revision>41</cp:revision>
  <dcterms:created xsi:type="dcterms:W3CDTF">2017-06-06T18:30:26Z</dcterms:created>
  <dcterms:modified xsi:type="dcterms:W3CDTF">2017-11-28T09:16:49Z</dcterms:modified>
</cp:coreProperties>
</file>