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1" r:id="rId20"/>
    <p:sldId id="272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72C3-685D-464E-B882-DB24F7909399}" type="datetimeFigureOut">
              <a:rPr lang="it-IT" smtClean="0"/>
              <a:t>28/11/17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E65-CA63-A04B-B11C-B324242A566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3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71E64-FF49-4C44-8ED6-15F7EB527C49}" type="datetimeFigureOut">
              <a:rPr lang="it-IT" smtClean="0"/>
              <a:t>28/11/17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BC0DC-1253-5B42-9D4F-E7188B894E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78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08AC-DEDD-4925-9E93-5D4BEC791E2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08AC-DEDD-4925-9E93-5D4BEC791E2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9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9CF36A-EC6C-7A45-A686-5BBCF6739685}" type="slidenum">
              <a:rPr lang="en-US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6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6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6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8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7DF3-BF12-894E-A61A-F73E7536A5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</a:t>
            </a:r>
            <a:r>
              <a:rPr lang="en-US" sz="3200" b="1" dirty="0" smtClean="0">
                <a:solidFill>
                  <a:schemeClr val="tx2"/>
                </a:solidFill>
              </a:rPr>
              <a:t>apture </a:t>
            </a:r>
            <a:r>
              <a:rPr lang="en-US" sz="3200" b="1" dirty="0">
                <a:solidFill>
                  <a:schemeClr val="tx2"/>
                </a:solidFill>
              </a:rPr>
              <a:t>cross-</a:t>
            </a:r>
            <a:r>
              <a:rPr lang="en-US" sz="3200" b="1" dirty="0" smtClean="0">
                <a:solidFill>
                  <a:schemeClr val="tx2"/>
                </a:solidFill>
              </a:rPr>
              <a:t>section of </a:t>
            </a:r>
            <a:r>
              <a:rPr lang="en-US" sz="3200" b="1" baseline="30000" dirty="0" smtClean="0">
                <a:solidFill>
                  <a:schemeClr val="tx2"/>
                </a:solidFill>
              </a:rPr>
              <a:t>92,93</a:t>
            </a:r>
            <a:r>
              <a:rPr lang="en-US" sz="3200" b="1" dirty="0" smtClean="0">
                <a:solidFill>
                  <a:schemeClr val="tx2"/>
                </a:solidFill>
              </a:rPr>
              <a:t>Zr</a:t>
            </a:r>
            <a:endParaRPr lang="en-US" sz="32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Measured 2013</a:t>
            </a:r>
          </a:p>
          <a:p>
            <a:r>
              <a:rPr lang="en-US" dirty="0" smtClean="0"/>
              <a:t>Capture: 2 (same used at </a:t>
            </a:r>
            <a:r>
              <a:rPr lang="en-US" dirty="0" err="1" smtClean="0"/>
              <a:t>n_TOF</a:t>
            </a:r>
            <a:r>
              <a:rPr lang="en-US" dirty="0" smtClean="0"/>
              <a:t>), 5, 10g</a:t>
            </a:r>
          </a:p>
          <a:p>
            <a:r>
              <a:rPr lang="en-US" dirty="0" smtClean="0"/>
              <a:t>Transmission: 2, 10, 17 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3600" baseline="30000" dirty="0" smtClean="0"/>
              <a:t>92</a:t>
            </a:r>
            <a:r>
              <a:rPr lang="it-IT" sz="3600" dirty="0" smtClean="0"/>
              <a:t>Zr @ GELINA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0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pic>
        <p:nvPicPr>
          <p:cNvPr id="6" name="Picture 5" descr="first_resonaces_3sampl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0"/>
            <a:ext cx="52993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76200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baseline="30000" dirty="0" smtClean="0"/>
              <a:t>92</a:t>
            </a:r>
            <a:r>
              <a:rPr lang="en-US" sz="3600" dirty="0" smtClean="0"/>
              <a:t>Zr GELINA Transmission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8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81400" cy="457200"/>
          </a:xfrm>
        </p:spPr>
        <p:txBody>
          <a:bodyPr/>
          <a:lstStyle/>
          <a:p>
            <a:r>
              <a:rPr lang="en-US" smtClean="0"/>
              <a:t>G. Tagliente  @ n_TOF Italy meeting 28/11/2017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baseline="30000" dirty="0" smtClean="0"/>
              <a:t>92</a:t>
            </a:r>
            <a:r>
              <a:rPr lang="en-US" sz="3600" dirty="0" smtClean="0"/>
              <a:t>Zr GELINA Transmission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4283837" y="914400"/>
            <a:ext cx="10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Transmission </a:t>
            </a:r>
            <a:endParaRPr lang="en-US" sz="1200" dirty="0"/>
          </a:p>
        </p:txBody>
      </p:sp>
      <p:pic>
        <p:nvPicPr>
          <p:cNvPr id="3" name="Picture 2" descr="pippo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58882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pic>
        <p:nvPicPr>
          <p:cNvPr id="6" name="Picture 5" descr="reso_6600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baseline="30000" dirty="0" smtClean="0"/>
              <a:t>92</a:t>
            </a:r>
            <a:r>
              <a:rPr lang="en-US" sz="3600" dirty="0" smtClean="0"/>
              <a:t>Zr Transmission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3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pic>
        <p:nvPicPr>
          <p:cNvPr id="8" name="Picture 7" descr="last_resonanc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baseline="30000" dirty="0" smtClean="0"/>
              <a:t>92</a:t>
            </a:r>
            <a:r>
              <a:rPr lang="en-US" sz="3600" dirty="0" smtClean="0"/>
              <a:t>Zr Transmission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9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Capture: GELINA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n_TOF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pic>
        <p:nvPicPr>
          <p:cNvPr id="3" name="Immagine 2" descr="r11_Gelin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57" y="3237181"/>
            <a:ext cx="4572000" cy="3200400"/>
          </a:xfrm>
          <a:prstGeom prst="rect">
            <a:avLst/>
          </a:prstGeom>
        </p:spPr>
      </p:pic>
      <p:pic>
        <p:nvPicPr>
          <p:cNvPr id="6" name="Immagine 5" descr="r30_1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" y="847962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Capture: GELINA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n_TOF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pic>
        <p:nvPicPr>
          <p:cNvPr id="2" name="Immagine 1" descr="r30_10_500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74" y="2004847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0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Capture: GELINA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n_TOF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r30_13_500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572000" cy="320040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Capture: GELINA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n_TOF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r30_17_500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572000" cy="320040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7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81400" cy="457200"/>
          </a:xfrm>
        </p:spPr>
        <p:txBody>
          <a:bodyPr/>
          <a:lstStyle/>
          <a:p>
            <a:r>
              <a:rPr lang="en-US" smtClean="0"/>
              <a:t>G. Tagliente  @ n_TOF Italy meeting 28/11/2017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baseline="30000" dirty="0" smtClean="0"/>
              <a:t>93</a:t>
            </a:r>
            <a:r>
              <a:rPr lang="en-US" sz="3600" dirty="0" smtClean="0"/>
              <a:t>Zr Capture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oldzr9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2852" y="584948"/>
            <a:ext cx="3276601" cy="4240307"/>
          </a:xfrm>
          <a:prstGeom prst="rect">
            <a:avLst/>
          </a:prstGeom>
        </p:spPr>
      </p:pic>
      <p:pic>
        <p:nvPicPr>
          <p:cNvPr id="6" name="Picture 5" descr="newzr9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4509" y="2466109"/>
            <a:ext cx="3297382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1567" y="1002268"/>
            <a:ext cx="139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/>
              <a:t>93</a:t>
            </a:r>
            <a:r>
              <a:rPr lang="en-US" sz="1800" dirty="0" smtClean="0"/>
              <a:t>Zr phase </a:t>
            </a:r>
            <a:r>
              <a:rPr lang="en-US" sz="18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2234" y="2819400"/>
            <a:ext cx="145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/>
              <a:t>93</a:t>
            </a:r>
            <a:r>
              <a:rPr lang="en-US" sz="1800" dirty="0" smtClean="0"/>
              <a:t>Zr phase II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002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Tecnologie Nucleari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Astrofisica Nucleare</a:t>
            </a:r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dirty="0"/>
              <a:t>Scientific Motivations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pic>
        <p:nvPicPr>
          <p:cNvPr id="6" name="Picture 5" descr="last_Zr9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363682"/>
            <a:ext cx="5299364" cy="6858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baseline="30000" dirty="0" smtClean="0"/>
              <a:t>93</a:t>
            </a:r>
            <a:r>
              <a:rPr lang="en-US" sz="3600" dirty="0" smtClean="0"/>
              <a:t>Zr Capture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9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ova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58" r="-9058"/>
          <a:stretch>
            <a:fillRect/>
          </a:stretch>
        </p:blipFill>
        <p:spPr>
          <a:xfrm>
            <a:off x="-269875" y="1676400"/>
            <a:ext cx="7661275" cy="4495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55517" y="2438400"/>
            <a:ext cx="24461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PWR 33GWtd THM</a:t>
            </a:r>
            <a:r>
              <a:rPr lang="en-US" sz="1400" baseline="30000" dirty="0" smtClean="0"/>
              <a:t>-1 </a:t>
            </a:r>
            <a:r>
              <a:rPr lang="en-US" sz="1400" dirty="0" err="1" smtClean="0"/>
              <a:t>burnup</a:t>
            </a:r>
            <a:endParaRPr lang="en-US" sz="1400" dirty="0" smtClean="0"/>
          </a:p>
          <a:p>
            <a:r>
              <a:rPr lang="en-US" sz="1400" dirty="0" smtClean="0"/>
              <a:t>3 </a:t>
            </a:r>
            <a:r>
              <a:rPr lang="en-US" sz="1400" dirty="0" err="1" smtClean="0"/>
              <a:t>yr</a:t>
            </a:r>
            <a:r>
              <a:rPr lang="en-US" sz="1400" dirty="0" smtClean="0"/>
              <a:t> cooling spent fuel </a:t>
            </a:r>
            <a:endParaRPr lang="en-US" sz="1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3600" dirty="0" err="1" smtClean="0"/>
              <a:t>Nuclear</a:t>
            </a:r>
            <a:r>
              <a:rPr lang="it-IT" sz="3600" dirty="0" smtClean="0"/>
              <a:t> Technology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>
            <a:off x="899592" y="6021288"/>
            <a:ext cx="720080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763688" y="602128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691680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1835696" y="5445224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48376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923928" y="5299620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20384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64400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99593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71601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43609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15617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436096" y="5299620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>
            <a:off x="4716017" y="4581128"/>
            <a:ext cx="648075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16200000" flipV="1">
            <a:off x="3923928" y="3789040"/>
            <a:ext cx="648072" cy="648072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0800000">
            <a:off x="6084168" y="2996952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6228184" y="5301208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rot="10800000">
            <a:off x="5364088" y="3789042"/>
            <a:ext cx="648072" cy="648071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6156176" y="4581128"/>
            <a:ext cx="648072" cy="576064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rot="10800000">
            <a:off x="3131840" y="4581128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10800000">
            <a:off x="3203848" y="3861047"/>
            <a:ext cx="720080" cy="576064"/>
          </a:xfrm>
          <a:prstGeom prst="straightConnector1">
            <a:avLst/>
          </a:prstGeom>
          <a:ln w="63500" cap="rnd" cmpd="sng">
            <a:solidFill>
              <a:srgbClr val="FFFF00"/>
            </a:solidFill>
            <a:prstDash val="sysDot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3275856" y="45075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3275856" y="3717032"/>
            <a:ext cx="576064" cy="1588"/>
          </a:xfrm>
          <a:prstGeom prst="straightConnector1">
            <a:avLst/>
          </a:prstGeom>
          <a:ln w="63500" cap="rnd" cmpd="sng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1017" y="44624"/>
            <a:ext cx="6267327" cy="2882251"/>
            <a:chOff x="144" y="2396"/>
            <a:chExt cx="2382" cy="1493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144" y="2396"/>
              <a:ext cx="2382" cy="149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" y="2521"/>
              <a:ext cx="2195" cy="13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1" name="Connettore 1 50"/>
          <p:cNvCxnSpPr/>
          <p:nvPr/>
        </p:nvCxnSpPr>
        <p:spPr>
          <a:xfrm>
            <a:off x="3635896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3707904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779912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995936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4084712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139952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851920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4355976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237112" y="1628800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4932040" y="1916832"/>
            <a:ext cx="144016" cy="21602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22" name="Picture 7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83405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9" name="CasellaDiTesto 7488"/>
          <p:cNvSpPr txBox="1"/>
          <p:nvPr/>
        </p:nvSpPr>
        <p:spPr>
          <a:xfrm>
            <a:off x="2654919" y="370774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n</a:t>
            </a:r>
            <a:r>
              <a:rPr lang="it-IT" dirty="0" smtClean="0"/>
              <a:t>(</a:t>
            </a:r>
            <a:r>
              <a:rPr lang="it-IT" dirty="0" err="1" smtClean="0"/>
              <a:t>eV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490" name="CasellaDiTesto 7489"/>
          <p:cNvSpPr txBox="1"/>
          <p:nvPr/>
        </p:nvSpPr>
        <p:spPr>
          <a:xfrm rot="-5400000">
            <a:off x="-518482" y="1718519"/>
            <a:ext cx="24482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it-IT" sz="2000" dirty="0" smtClean="0"/>
          </a:p>
          <a:p>
            <a:pPr algn="ctr"/>
            <a:r>
              <a:rPr lang="it-IT" dirty="0" err="1" smtClean="0"/>
              <a:t>Yield</a:t>
            </a:r>
            <a:endParaRPr lang="it-IT" dirty="0"/>
          </a:p>
        </p:txBody>
      </p:sp>
      <p:graphicFrame>
        <p:nvGraphicFramePr>
          <p:cNvPr id="7491" name="Group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697870"/>
              </p:ext>
            </p:extLst>
          </p:nvPr>
        </p:nvGraphicFramePr>
        <p:xfrm>
          <a:off x="5427087" y="1139253"/>
          <a:ext cx="2889329" cy="3297859"/>
        </p:xfrm>
        <a:graphic>
          <a:graphicData uri="http://schemas.openxmlformats.org/drawingml/2006/table">
            <a:tbl>
              <a:tblPr/>
              <a:tblGrid>
                <a:gridCol w="889830"/>
                <a:gridCol w="1999499"/>
              </a:tblGrid>
              <a:tr h="818397"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range (keV)</a:t>
                      </a:r>
                    </a:p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n_TOF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467010"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0.01 -  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447212"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0.01 - 26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91310"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–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91310"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–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91310"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– 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91310"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– 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7492" name="CasellaDiTesto 7491"/>
          <p:cNvSpPr txBox="1"/>
          <p:nvPr/>
        </p:nvSpPr>
        <p:spPr>
          <a:xfrm>
            <a:off x="3178592" y="118746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92</a:t>
            </a:r>
            <a:r>
              <a:rPr lang="it-IT" dirty="0" smtClean="0"/>
              <a:t>Zr</a:t>
            </a:r>
            <a:endParaRPr lang="it-IT" dirty="0"/>
          </a:p>
        </p:txBody>
      </p:sp>
      <p:pic>
        <p:nvPicPr>
          <p:cNvPr id="7493" name="Picture 7" descr="zr93"/>
          <p:cNvPicPr>
            <a:picLocks noChangeAspect="1" noChangeArrowheads="1"/>
          </p:cNvPicPr>
          <p:nvPr/>
        </p:nvPicPr>
        <p:blipFill>
          <a:blip r:embed="rId4" cstate="print"/>
          <a:srcRect t="6491" r="9999"/>
          <a:stretch>
            <a:fillRect/>
          </a:stretch>
        </p:blipFill>
        <p:spPr bwMode="auto">
          <a:xfrm>
            <a:off x="-72009" y="3886200"/>
            <a:ext cx="5292081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5" name="CasellaDiTesto 7494"/>
          <p:cNvSpPr txBox="1"/>
          <p:nvPr/>
        </p:nvSpPr>
        <p:spPr>
          <a:xfrm>
            <a:off x="2627784" y="6412468"/>
            <a:ext cx="976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n</a:t>
            </a:r>
            <a:r>
              <a:rPr lang="it-IT" dirty="0" smtClean="0"/>
              <a:t>(</a:t>
            </a:r>
            <a:r>
              <a:rPr lang="it-IT" dirty="0" err="1" smtClean="0"/>
              <a:t>eV</a:t>
            </a:r>
            <a:r>
              <a:rPr lang="it-IT" dirty="0" smtClean="0"/>
              <a:t>)    </a:t>
            </a:r>
            <a:endParaRPr lang="it-IT" dirty="0"/>
          </a:p>
        </p:txBody>
      </p:sp>
      <p:sp>
        <p:nvSpPr>
          <p:cNvPr id="7496" name="CasellaDiTesto 7495"/>
          <p:cNvSpPr txBox="1"/>
          <p:nvPr/>
        </p:nvSpPr>
        <p:spPr>
          <a:xfrm>
            <a:off x="5558995" y="4593902"/>
            <a:ext cx="282641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1400" dirty="0" smtClean="0"/>
              <a:t>The n_TOF data have to be</a:t>
            </a:r>
          </a:p>
          <a:p>
            <a:pPr algn="l"/>
            <a:r>
              <a:rPr lang="it-IT" sz="1400" dirty="0" smtClean="0"/>
              <a:t>complemented with a data library</a:t>
            </a:r>
          </a:p>
          <a:p>
            <a:pPr algn="l"/>
            <a:r>
              <a:rPr lang="it-IT" sz="1400" dirty="0" err="1" smtClean="0"/>
              <a:t>Jendl</a:t>
            </a:r>
            <a:r>
              <a:rPr lang="it-IT" sz="1400" dirty="0" smtClean="0"/>
              <a:t> 3.3 and ENDF IV </a:t>
            </a:r>
            <a:endParaRPr lang="it-IT" sz="14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MACS: Experimental energy ranges</a:t>
            </a:r>
            <a:endParaRPr lang="en-US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7491"/>
          <p:cNvSpPr txBox="1"/>
          <p:nvPr/>
        </p:nvSpPr>
        <p:spPr>
          <a:xfrm>
            <a:off x="3330992" y="435581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93</a:t>
            </a:r>
            <a:r>
              <a:rPr lang="it-IT" dirty="0" smtClean="0"/>
              <a:t>Zr</a:t>
            </a:r>
            <a:endParaRPr lang="it-IT" dirty="0"/>
          </a:p>
        </p:txBody>
      </p:sp>
      <p:sp>
        <p:nvSpPr>
          <p:cNvPr id="15" name="CasellaDiTesto 7489"/>
          <p:cNvSpPr txBox="1"/>
          <p:nvPr/>
        </p:nvSpPr>
        <p:spPr>
          <a:xfrm rot="16200000">
            <a:off x="-634390" y="4852010"/>
            <a:ext cx="24482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it-IT" sz="2000" dirty="0" smtClean="0"/>
          </a:p>
          <a:p>
            <a:pPr algn="ctr"/>
            <a:r>
              <a:rPr lang="it-IT" dirty="0" err="1" smtClean="0"/>
              <a:t>Yield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1540534" y="533400"/>
            <a:ext cx="605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axwellian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veraged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ross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ections(MACS)</a:t>
            </a:r>
            <a:endParaRPr lang="en-US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7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59276"/>
              </p:ext>
            </p:extLst>
          </p:nvPr>
        </p:nvGraphicFramePr>
        <p:xfrm>
          <a:off x="1271499" y="1268760"/>
          <a:ext cx="6684877" cy="3288975"/>
        </p:xfrm>
        <a:graphic>
          <a:graphicData uri="http://schemas.openxmlformats.org/drawingml/2006/table">
            <a:tbl>
              <a:tblPr/>
              <a:tblGrid>
                <a:gridCol w="1135755"/>
                <a:gridCol w="1858734"/>
                <a:gridCol w="1858734"/>
                <a:gridCol w="1831654"/>
              </a:tblGrid>
              <a:tr h="146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Nucleus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Normalized to N(Si)=10</a:t>
                      </a: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atoms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Old MACS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_TOF MACS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5.546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0.789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1.066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1.024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1.848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1.052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0.981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1.873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1.217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1.152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0.302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Implicazioni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Astrofisiche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124271"/>
            <a:ext cx="80836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/>
              <a:t>Le </a:t>
            </a:r>
            <a:r>
              <a:rPr lang="en-US" sz="1800" dirty="0" err="1" smtClean="0"/>
              <a:t>abbondanze</a:t>
            </a:r>
            <a:r>
              <a:rPr lang="en-US" dirty="0" smtClean="0"/>
              <a:t>-s</a:t>
            </a:r>
            <a:r>
              <a:rPr lang="en-US" sz="1800" dirty="0" smtClean="0"/>
              <a:t>, N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, </a:t>
            </a:r>
            <a:r>
              <a:rPr lang="en-US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calcolate</a:t>
            </a:r>
            <a:r>
              <a:rPr lang="en-US" sz="1800" dirty="0" smtClean="0"/>
              <a:t> </a:t>
            </a:r>
            <a:r>
              <a:rPr lang="en-US" sz="1800" dirty="0" err="1" smtClean="0"/>
              <a:t>usando</a:t>
            </a:r>
            <a:r>
              <a:rPr lang="en-US" sz="1800" dirty="0" smtClean="0"/>
              <a:t> un </a:t>
            </a:r>
            <a:r>
              <a:rPr lang="en-US" sz="1800" dirty="0" err="1" smtClean="0"/>
              <a:t>modello</a:t>
            </a:r>
            <a:r>
              <a:rPr lang="en-US" sz="1800" dirty="0" smtClean="0"/>
              <a:t> TP </a:t>
            </a:r>
            <a:r>
              <a:rPr lang="en-US" dirty="0" smtClean="0"/>
              <a:t>per </a:t>
            </a:r>
            <a:r>
              <a:rPr lang="en-US" dirty="0" err="1" smtClean="0"/>
              <a:t>stelle</a:t>
            </a:r>
            <a:r>
              <a:rPr lang="en-US" dirty="0" smtClean="0"/>
              <a:t> AGB</a:t>
            </a:r>
            <a:r>
              <a:rPr lang="en-US" sz="1800" dirty="0" smtClean="0"/>
              <a:t> di masse </a:t>
            </a:r>
            <a:r>
              <a:rPr lang="en-US" sz="1800" dirty="0" err="1" smtClean="0"/>
              <a:t>fra</a:t>
            </a:r>
            <a:r>
              <a:rPr lang="en-US" sz="1800" dirty="0" smtClean="0"/>
              <a:t>  1.5 e 3 M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, </a:t>
            </a:r>
            <a:r>
              <a:rPr lang="en-US" sz="1800" dirty="0" err="1" smtClean="0"/>
              <a:t>accuratezza</a:t>
            </a:r>
            <a:r>
              <a:rPr lang="en-US" sz="1800" dirty="0" smtClean="0"/>
              <a:t> 8%.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/>
              <a:t>Le </a:t>
            </a:r>
            <a:r>
              <a:rPr lang="en-US" sz="1800" dirty="0" err="1" smtClean="0"/>
              <a:t>vecchie</a:t>
            </a:r>
            <a:r>
              <a:rPr lang="en-US" sz="1800" dirty="0" smtClean="0"/>
              <a:t> MACS </a:t>
            </a:r>
            <a:r>
              <a:rPr lang="en-US" sz="1800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prese</a:t>
            </a:r>
            <a:r>
              <a:rPr lang="en-US" sz="1800" dirty="0" smtClean="0"/>
              <a:t> </a:t>
            </a:r>
            <a:r>
              <a:rPr lang="en-US" sz="1800" dirty="0" err="1" smtClean="0"/>
              <a:t>dalle</a:t>
            </a:r>
            <a:r>
              <a:rPr lang="en-US" sz="1800" dirty="0" smtClean="0"/>
              <a:t> </a:t>
            </a:r>
            <a:r>
              <a:rPr lang="en-US" sz="1800" dirty="0" err="1" smtClean="0"/>
              <a:t>libreria</a:t>
            </a:r>
            <a:r>
              <a:rPr lang="en-US" sz="1800" dirty="0" smtClean="0"/>
              <a:t> </a:t>
            </a:r>
            <a:r>
              <a:rPr lang="en-US" sz="1800" dirty="0" err="1" smtClean="0"/>
              <a:t>KADoNiS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281892" y="4724400"/>
            <a:ext cx="525291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err="1" smtClean="0"/>
              <a:t>Abbondanze</a:t>
            </a:r>
            <a:r>
              <a:rPr lang="en-US" sz="1800" dirty="0" smtClean="0"/>
              <a:t> </a:t>
            </a:r>
            <a:r>
              <a:rPr lang="en-US" sz="1800" dirty="0" err="1" smtClean="0"/>
              <a:t>solari</a:t>
            </a:r>
            <a:r>
              <a:rPr lang="en-US" sz="1800" dirty="0" smtClean="0"/>
              <a:t>, N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,   </a:t>
            </a:r>
            <a:r>
              <a:rPr lang="en-US" sz="1800" dirty="0" err="1" smtClean="0"/>
              <a:t>Lodders</a:t>
            </a:r>
            <a:r>
              <a:rPr lang="en-US" sz="1800" dirty="0" smtClean="0"/>
              <a:t> 2009, accuracy 10%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 @ n_TOF Italy meeting 28/11/2017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81400" cy="457200"/>
          </a:xfrm>
        </p:spPr>
        <p:txBody>
          <a:bodyPr/>
          <a:lstStyle/>
          <a:p>
            <a:r>
              <a:rPr lang="en-US" smtClean="0"/>
              <a:t>G. Tagliente  @ n_TOF Italy meeting 28/11/2017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baseline="30000" dirty="0" smtClean="0"/>
              <a:t>92</a:t>
            </a:r>
            <a:r>
              <a:rPr lang="en-US" sz="3600" dirty="0" smtClean="0"/>
              <a:t>Zr </a:t>
            </a:r>
            <a:r>
              <a:rPr lang="en-US" sz="3600" dirty="0" err="1" smtClean="0"/>
              <a:t>n_TOF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615978" y="914400"/>
            <a:ext cx="1736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n_TOF</a:t>
            </a:r>
            <a:r>
              <a:rPr lang="en-US" sz="1200" dirty="0" smtClean="0"/>
              <a:t> phase II (2012)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83659" y="2819400"/>
            <a:ext cx="1693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n_TOF</a:t>
            </a:r>
            <a:r>
              <a:rPr lang="en-US" sz="1200" dirty="0" smtClean="0"/>
              <a:t> phase I (2002)</a:t>
            </a:r>
            <a:endParaRPr lang="en-US" sz="1200" dirty="0"/>
          </a:p>
        </p:txBody>
      </p:sp>
      <p:pic>
        <p:nvPicPr>
          <p:cNvPr id="14" name="Picture 13" descr="zr92_phas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43" y="3048000"/>
            <a:ext cx="4572457" cy="3200720"/>
          </a:xfrm>
          <a:prstGeom prst="rect">
            <a:avLst/>
          </a:prstGeom>
        </p:spPr>
      </p:pic>
      <p:pic>
        <p:nvPicPr>
          <p:cNvPr id="2" name="Picture 1" descr="Zr92_50bin_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8880"/>
            <a:ext cx="4572457" cy="32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6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81400" cy="457200"/>
          </a:xfrm>
        </p:spPr>
        <p:txBody>
          <a:bodyPr/>
          <a:lstStyle/>
          <a:p>
            <a:r>
              <a:rPr lang="en-US" smtClean="0"/>
              <a:t>G. Tagliente  @ n_TOF Italy meeting 28/11/2017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dirty="0" smtClean="0"/>
              <a:t>Preliminary data </a:t>
            </a:r>
            <a:r>
              <a:rPr lang="en-US" sz="3600" baseline="30000" dirty="0" smtClean="0"/>
              <a:t>92</a:t>
            </a:r>
            <a:r>
              <a:rPr lang="en-US" sz="3600" dirty="0" smtClean="0"/>
              <a:t>Zr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615978" y="914400"/>
            <a:ext cx="1736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n_TOF</a:t>
            </a:r>
            <a:r>
              <a:rPr lang="en-US" sz="1200" dirty="0" smtClean="0"/>
              <a:t> phase II (2012)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83659" y="2819400"/>
            <a:ext cx="1693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n_TOF</a:t>
            </a:r>
            <a:r>
              <a:rPr lang="en-US" sz="1200" dirty="0" smtClean="0"/>
              <a:t> phase I (2002)</a:t>
            </a:r>
            <a:endParaRPr lang="en-US" sz="1200" dirty="0"/>
          </a:p>
        </p:txBody>
      </p:sp>
      <p:pic>
        <p:nvPicPr>
          <p:cNvPr id="2" name="Picture 1" descr="range30_40_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8880"/>
            <a:ext cx="4572457" cy="3200720"/>
          </a:xfrm>
          <a:prstGeom prst="rect">
            <a:avLst/>
          </a:prstGeom>
        </p:spPr>
      </p:pic>
      <p:pic>
        <p:nvPicPr>
          <p:cNvPr id="3" name="Picture 2" descr="range30_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43" y="3048000"/>
            <a:ext cx="4572457" cy="32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9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81400" cy="457200"/>
          </a:xfrm>
        </p:spPr>
        <p:txBody>
          <a:bodyPr/>
          <a:lstStyle/>
          <a:p>
            <a:r>
              <a:rPr lang="en-US" smtClean="0"/>
              <a:t>G. Tagliente  @ n_TOF Italy meeting 28/11/2017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46365"/>
            <a:ext cx="89644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dirty="0" smtClean="0"/>
              <a:t>Preliminary data </a:t>
            </a:r>
            <a:r>
              <a:rPr lang="en-US" sz="3600" baseline="30000" dirty="0" smtClean="0"/>
              <a:t>92</a:t>
            </a:r>
            <a:r>
              <a:rPr lang="en-US" sz="3600" dirty="0" smtClean="0"/>
              <a:t>Zr</a:t>
            </a:r>
            <a:endParaRPr lang="en-US" sz="36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962400" y="1447800"/>
            <a:ext cx="1736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n_TOF</a:t>
            </a:r>
            <a:r>
              <a:rPr lang="en-US" sz="1200" dirty="0" smtClean="0"/>
              <a:t> phase II (2012)</a:t>
            </a:r>
            <a:endParaRPr lang="en-US" sz="1200" dirty="0"/>
          </a:p>
        </p:txBody>
      </p:sp>
      <p:pic>
        <p:nvPicPr>
          <p:cNvPr id="7" name="Picture 6" descr="l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816100"/>
            <a:ext cx="4572457" cy="32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1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539</Words>
  <Application>Microsoft Macintosh PowerPoint</Application>
  <PresentationFormat>Presentazione su schermo (4:3)</PresentationFormat>
  <Paragraphs>114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Capture cross-section of 92,93Zr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Capture cross-section of 92,93Zr</dc:title>
  <dc:creator>Giuseppe Tagliente</dc:creator>
  <cp:lastModifiedBy>Giuseppe Tagliente</cp:lastModifiedBy>
  <cp:revision>6</cp:revision>
  <dcterms:created xsi:type="dcterms:W3CDTF">2017-11-27T21:09:49Z</dcterms:created>
  <dcterms:modified xsi:type="dcterms:W3CDTF">2017-11-28T08:45:01Z</dcterms:modified>
</cp:coreProperties>
</file>