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67" r:id="rId20"/>
    <p:sldId id="259" r:id="rId21"/>
    <p:sldId id="261" r:id="rId22"/>
    <p:sldId id="262" r:id="rId23"/>
    <p:sldId id="285" r:id="rId24"/>
    <p:sldId id="265" r:id="rId25"/>
    <p:sldId id="260" r:id="rId26"/>
    <p:sldId id="286" r:id="rId27"/>
    <p:sldId id="257" r:id="rId28"/>
    <p:sldId id="256" r:id="rId29"/>
    <p:sldId id="258" r:id="rId30"/>
    <p:sldId id="264" r:id="rId31"/>
    <p:sldId id="287" r:id="rId32"/>
    <p:sldId id="290" r:id="rId33"/>
    <p:sldId id="291" r:id="rId34"/>
    <p:sldId id="288" r:id="rId35"/>
    <p:sldId id="292" r:id="rId36"/>
    <p:sldId id="289" r:id="rId3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3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0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65D0-99B8-4AE0-8F9A-2BF5528FED73}" type="datetimeFigureOut">
              <a:rPr lang="it-IT" smtClean="0"/>
              <a:t>27/11/17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B9A4-481F-47A2-9ACC-347F54DC451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2647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65D0-99B8-4AE0-8F9A-2BF5528FED73}" type="datetimeFigureOut">
              <a:rPr lang="it-IT" smtClean="0"/>
              <a:t>27/11/17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B9A4-481F-47A2-9ACC-347F54DC451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571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65D0-99B8-4AE0-8F9A-2BF5528FED73}" type="datetimeFigureOut">
              <a:rPr lang="it-IT" smtClean="0"/>
              <a:t>27/11/17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B9A4-481F-47A2-9ACC-347F54DC451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20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65D0-99B8-4AE0-8F9A-2BF5528FED73}" type="datetimeFigureOut">
              <a:rPr lang="it-IT" smtClean="0"/>
              <a:t>27/11/17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B9A4-481F-47A2-9ACC-347F54DC451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2136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65D0-99B8-4AE0-8F9A-2BF5528FED73}" type="datetimeFigureOut">
              <a:rPr lang="it-IT" smtClean="0"/>
              <a:t>27/11/17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B9A4-481F-47A2-9ACC-347F54DC451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3279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65D0-99B8-4AE0-8F9A-2BF5528FED73}" type="datetimeFigureOut">
              <a:rPr lang="it-IT" smtClean="0"/>
              <a:t>27/11/17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B9A4-481F-47A2-9ACC-347F54DC451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5154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65D0-99B8-4AE0-8F9A-2BF5528FED73}" type="datetimeFigureOut">
              <a:rPr lang="it-IT" smtClean="0"/>
              <a:t>27/11/17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B9A4-481F-47A2-9ACC-347F54DC451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8301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65D0-99B8-4AE0-8F9A-2BF5528FED73}" type="datetimeFigureOut">
              <a:rPr lang="it-IT" smtClean="0"/>
              <a:t>27/11/17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B9A4-481F-47A2-9ACC-347F54DC451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767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65D0-99B8-4AE0-8F9A-2BF5528FED73}" type="datetimeFigureOut">
              <a:rPr lang="it-IT" smtClean="0"/>
              <a:t>27/11/17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B9A4-481F-47A2-9ACC-347F54DC451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3421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65D0-99B8-4AE0-8F9A-2BF5528FED73}" type="datetimeFigureOut">
              <a:rPr lang="it-IT" smtClean="0"/>
              <a:t>27/11/17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B9A4-481F-47A2-9ACC-347F54DC451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0761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65D0-99B8-4AE0-8F9A-2BF5528FED73}" type="datetimeFigureOut">
              <a:rPr lang="it-IT" smtClean="0"/>
              <a:t>27/11/17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B9A4-481F-47A2-9ACC-347F54DC451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8982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B65D0-99B8-4AE0-8F9A-2BF5528FED73}" type="datetimeFigureOut">
              <a:rPr lang="it-IT" smtClean="0"/>
              <a:t>27/11/17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AB9A4-481F-47A2-9ACC-347F54DC451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908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5" Type="http://schemas.openxmlformats.org/officeDocument/2006/relationships/image" Target="../media/image300.png"/><Relationship Id="rId6" Type="http://schemas.openxmlformats.org/officeDocument/2006/relationships/image" Target="../media/image31.png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6" Type="http://schemas.openxmlformats.org/officeDocument/2006/relationships/image" Target="../media/image36.jpeg"/><Relationship Id="rId7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6" Type="http://schemas.openxmlformats.org/officeDocument/2006/relationships/image" Target="../media/image40.jpeg"/><Relationship Id="rId7" Type="http://schemas.openxmlformats.org/officeDocument/2006/relationships/image" Target="../media/image41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8.jpeg"/><Relationship Id="rId6" Type="http://schemas.openxmlformats.org/officeDocument/2006/relationships/image" Target="../media/image39.jpeg"/><Relationship Id="rId7" Type="http://schemas.openxmlformats.org/officeDocument/2006/relationships/image" Target="../media/image40.jpeg"/><Relationship Id="rId8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4.jpeg"/><Relationship Id="rId5" Type="http://schemas.openxmlformats.org/officeDocument/2006/relationships/image" Target="../media/image45.jpeg"/><Relationship Id="rId6" Type="http://schemas.openxmlformats.org/officeDocument/2006/relationships/image" Target="../media/image46.jpeg"/><Relationship Id="rId7" Type="http://schemas.openxmlformats.org/officeDocument/2006/relationships/image" Target="../media/image47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9.jpeg"/><Relationship Id="rId5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5" Type="http://schemas.openxmlformats.org/officeDocument/2006/relationships/image" Target="../media/image6.png"/><Relationship Id="rId6" Type="http://schemas.openxmlformats.org/officeDocument/2006/relationships/image" Target="../media/image40.png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8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5" Type="http://schemas.openxmlformats.org/officeDocument/2006/relationships/image" Target="../media/image6.png"/><Relationship Id="rId6" Type="http://schemas.openxmlformats.org/officeDocument/2006/relationships/image" Target="../media/image40.png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8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0.png"/><Relationship Id="rId5" Type="http://schemas.openxmlformats.org/officeDocument/2006/relationships/image" Target="../media/image6.png"/><Relationship Id="rId6" Type="http://schemas.openxmlformats.org/officeDocument/2006/relationships/image" Target="../media/image40.png"/><Relationship Id="rId7" Type="http://schemas.openxmlformats.org/officeDocument/2006/relationships/oleObject" Target="../embeddings/oleObject1.bin"/><Relationship Id="rId8" Type="http://schemas.openxmlformats.org/officeDocument/2006/relationships/image" Target="../media/image4.wmf"/><Relationship Id="rId9" Type="http://schemas.openxmlformats.org/officeDocument/2006/relationships/image" Target="../media/image7.png"/><Relationship Id="rId10" Type="http://schemas.openxmlformats.org/officeDocument/2006/relationships/image" Target="../media/image1.png"/><Relationship Id="rId11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547664" y="2188187"/>
            <a:ext cx="5977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smtClean="0">
                <a:solidFill>
                  <a:srgbClr val="002060"/>
                </a:solidFill>
              </a:rPr>
              <a:t>Gigi Cosentino </a:t>
            </a:r>
            <a:endParaRPr lang="it-IT" sz="2400" b="1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13" y="0"/>
            <a:ext cx="1134713" cy="75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 descr="inf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5504" cy="755904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179285" y="3068960"/>
            <a:ext cx="4714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i="1" smtClean="0">
                <a:solidFill>
                  <a:srgbClr val="FF0000"/>
                </a:solidFill>
              </a:rPr>
              <a:t>Proton Recoil Telescope </a:t>
            </a:r>
            <a:r>
              <a:rPr lang="it-IT" sz="2000" i="1" smtClean="0">
                <a:solidFill>
                  <a:srgbClr val="FF0000"/>
                </a:solidFill>
              </a:rPr>
              <a:t>ver. 2017</a:t>
            </a:r>
            <a:endParaRPr lang="it-IT" sz="2000" i="1">
              <a:solidFill>
                <a:srgbClr val="FF0000"/>
              </a:solidFill>
            </a:endParaRP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Luigi Cosentino – Meeting Nazionale nTOF BARI 28/11/2017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630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D3E9-132D-4DD1-8DDD-0A7B49DBBD03}" type="slidenum">
              <a:rPr lang="it-IT" smtClean="0"/>
              <a:t>10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1976438" y="3476625"/>
            <a:ext cx="409575" cy="971550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isometricOffAxis1Left"/>
            <a:lightRig rig="contrasting" dir="t">
              <a:rot lat="0" lon="0" rev="0"/>
            </a:lightRig>
          </a:scene3d>
          <a:sp3d extrusionH="6350" contourW="12700" prstMaterial="powder">
            <a:bevelT w="0"/>
            <a:extrusionClr>
              <a:schemeClr val="bg1">
                <a:lumMod val="9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6" name="Gruppo 15"/>
          <p:cNvGrpSpPr/>
          <p:nvPr/>
        </p:nvGrpSpPr>
        <p:grpSpPr>
          <a:xfrm>
            <a:off x="1705867" y="3797172"/>
            <a:ext cx="3906800" cy="307602"/>
            <a:chOff x="1761138" y="3081930"/>
            <a:chExt cx="3906800" cy="307602"/>
          </a:xfrm>
        </p:grpSpPr>
        <p:sp>
          <p:nvSpPr>
            <p:cNvPr id="17" name="Ovale 16"/>
            <p:cNvSpPr>
              <a:spLocks noChangeAspect="1"/>
            </p:cNvSpPr>
            <p:nvPr/>
          </p:nvSpPr>
          <p:spPr>
            <a:xfrm>
              <a:off x="1761138" y="3145687"/>
              <a:ext cx="205137" cy="180088"/>
            </a:xfrm>
            <a:prstGeom prst="ellipse">
              <a:avLst/>
            </a:prstGeom>
            <a:solidFill>
              <a:schemeClr val="bg1">
                <a:lumMod val="75000"/>
                <a:alpha val="45000"/>
              </a:schemeClr>
            </a:solidFill>
            <a:scene3d>
              <a:camera prst="isometricOffAxis2Right">
                <a:rot lat="21477275" lon="17161914" rev="21568732"/>
              </a:camera>
              <a:lightRig rig="threePt" dir="t"/>
            </a:scene3d>
            <a:sp3d extrusionH="1212850" prstMaterial="powder">
              <a:extrusionClr>
                <a:srgbClr val="EAEAEA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18" name="Oval 3"/>
            <p:cNvSpPr>
              <a:spLocks noChangeAspect="1"/>
            </p:cNvSpPr>
            <p:nvPr/>
          </p:nvSpPr>
          <p:spPr bwMode="auto">
            <a:xfrm>
              <a:off x="5351139" y="3081930"/>
              <a:ext cx="316799" cy="30760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alpha val="49000"/>
                  </a:srgbClr>
                </a:gs>
                <a:gs pos="28000">
                  <a:srgbClr val="FF6600">
                    <a:alpha val="49000"/>
                  </a:srgbClr>
                </a:gs>
                <a:gs pos="50000">
                  <a:srgbClr val="FFFF00">
                    <a:alpha val="49000"/>
                  </a:srgbClr>
                </a:gs>
                <a:gs pos="73000">
                  <a:srgbClr val="FF6600">
                    <a:alpha val="49000"/>
                  </a:srgbClr>
                </a:gs>
                <a:gs pos="100000">
                  <a:srgbClr val="FF0000">
                    <a:alpha val="49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1Top">
                <a:rot lat="18075713" lon="18392745" rev="19658549"/>
              </a:camera>
              <a:lightRig rig="sunset" dir="t">
                <a:rot lat="0" lon="0" rev="0"/>
              </a:lightRig>
            </a:scene3d>
            <a:sp3d prstMaterial="plastic">
              <a:bevelT w="1422400" h="3810000" prst="angle"/>
              <a:extrusionClr>
                <a:schemeClr val="bg1"/>
              </a:extrusionClr>
              <a:contourClr>
                <a:schemeClr val="bg1"/>
              </a:contourClr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pic>
        <p:nvPicPr>
          <p:cNvPr id="22" name="Immagin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0097">
            <a:off x="2907534" y="1603570"/>
            <a:ext cx="5523129" cy="1977074"/>
          </a:xfrm>
          <a:prstGeom prst="rect">
            <a:avLst/>
          </a:prstGeom>
        </p:spPr>
      </p:pic>
      <p:sp>
        <p:nvSpPr>
          <p:cNvPr id="23" name="Rettangolo 22"/>
          <p:cNvSpPr/>
          <p:nvPr/>
        </p:nvSpPr>
        <p:spPr>
          <a:xfrm>
            <a:off x="1987909" y="0"/>
            <a:ext cx="51874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400" b="1">
                <a:solidFill>
                  <a:srgbClr val="002060"/>
                </a:solidFill>
              </a:rPr>
              <a:t>The </a:t>
            </a:r>
            <a:r>
              <a:rPr lang="it-IT" sz="2400" b="1" smtClean="0">
                <a:solidFill>
                  <a:srgbClr val="002060"/>
                </a:solidFill>
              </a:rPr>
              <a:t>multilayer Proton </a:t>
            </a:r>
            <a:r>
              <a:rPr lang="it-IT" sz="2400" b="1">
                <a:solidFill>
                  <a:srgbClr val="002060"/>
                </a:solidFill>
              </a:rPr>
              <a:t>Recoil Telescope </a:t>
            </a:r>
          </a:p>
        </p:txBody>
      </p:sp>
      <p:cxnSp>
        <p:nvCxnSpPr>
          <p:cNvPr id="27" name="Connettore 2 26"/>
          <p:cNvCxnSpPr/>
          <p:nvPr/>
        </p:nvCxnSpPr>
        <p:spPr>
          <a:xfrm flipV="1">
            <a:off x="2331882" y="3562709"/>
            <a:ext cx="691004" cy="284522"/>
          </a:xfrm>
          <a:prstGeom prst="straightConnector1">
            <a:avLst/>
          </a:prstGeom>
          <a:ln w="38100">
            <a:solidFill>
              <a:srgbClr val="FF0000">
                <a:alpha val="27059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2865631" y="2714625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smtClean="0">
                <a:solidFill>
                  <a:srgbClr val="002060"/>
                </a:solidFill>
              </a:rPr>
              <a:t>Si</a:t>
            </a:r>
            <a:endParaRPr lang="it-IT" sz="1400" b="1" i="1">
              <a:solidFill>
                <a:srgbClr val="002060"/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3189481" y="2609850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smtClean="0">
                <a:solidFill>
                  <a:srgbClr val="002060"/>
                </a:solidFill>
              </a:rPr>
              <a:t>Si</a:t>
            </a:r>
            <a:endParaRPr lang="it-IT" sz="1400" b="1" i="1">
              <a:solidFill>
                <a:srgbClr val="002060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3420792" y="2345293"/>
            <a:ext cx="726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smtClean="0">
                <a:solidFill>
                  <a:srgbClr val="002060"/>
                </a:solidFill>
              </a:rPr>
              <a:t>Scint. 1</a:t>
            </a:r>
            <a:endParaRPr lang="it-IT" sz="1400" b="1" i="1">
              <a:solidFill>
                <a:srgbClr val="002060"/>
              </a:solidFill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3992225" y="1907143"/>
            <a:ext cx="726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smtClean="0">
                <a:solidFill>
                  <a:srgbClr val="002060"/>
                </a:solidFill>
              </a:rPr>
              <a:t>Scint. 2</a:t>
            </a:r>
            <a:endParaRPr lang="it-IT" sz="1400" b="1" i="1">
              <a:solidFill>
                <a:srgbClr val="002060"/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5138965" y="1411843"/>
            <a:ext cx="726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smtClean="0">
                <a:solidFill>
                  <a:srgbClr val="002060"/>
                </a:solidFill>
              </a:rPr>
              <a:t>Scint. 3</a:t>
            </a:r>
            <a:endParaRPr lang="it-IT" sz="1400" b="1" i="1">
              <a:solidFill>
                <a:srgbClr val="002060"/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6169619" y="849868"/>
            <a:ext cx="726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smtClean="0">
                <a:solidFill>
                  <a:srgbClr val="002060"/>
                </a:solidFill>
              </a:rPr>
              <a:t>Scint. 4</a:t>
            </a:r>
            <a:endParaRPr lang="it-IT" sz="1400" b="1" i="1">
              <a:solidFill>
                <a:srgbClr val="002060"/>
              </a:solidFill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1495441" y="3183068"/>
            <a:ext cx="831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b="1" smtClean="0"/>
              <a:t>CH</a:t>
            </a:r>
            <a:r>
              <a:rPr lang="it-IT" sz="1200" b="1" baseline="-25000" smtClean="0"/>
              <a:t>2</a:t>
            </a:r>
            <a:r>
              <a:rPr lang="it-IT" sz="1200" b="1" smtClean="0"/>
              <a:t>target 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571702" y="3789769"/>
            <a:ext cx="1175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smtClean="0">
                <a:solidFill>
                  <a:srgbClr val="7030A0"/>
                </a:solidFill>
              </a:rPr>
              <a:t>Neutrons beam</a:t>
            </a:r>
            <a:endParaRPr lang="it-IT" sz="1200" b="1">
              <a:solidFill>
                <a:srgbClr val="7030A0"/>
              </a:solidFill>
            </a:endParaRPr>
          </a:p>
        </p:txBody>
      </p:sp>
      <p:sp>
        <p:nvSpPr>
          <p:cNvPr id="39" name="CasellaDiTesto 38"/>
          <p:cNvSpPr txBox="1"/>
          <p:nvPr/>
        </p:nvSpPr>
        <p:spPr>
          <a:xfrm rot="20202937">
            <a:off x="2239736" y="3692331"/>
            <a:ext cx="9925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b="1" i="1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Recoil protons</a:t>
            </a:r>
            <a:endParaRPr lang="it-IT" sz="900" b="1" i="1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2" name="CasellaDiTesto 61"/>
          <p:cNvSpPr txBox="1"/>
          <p:nvPr/>
        </p:nvSpPr>
        <p:spPr>
          <a:xfrm>
            <a:off x="256868" y="4653959"/>
            <a:ext cx="57220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b="1" smtClean="0">
                <a:solidFill>
                  <a:srgbClr val="002060"/>
                </a:solidFill>
              </a:rPr>
              <a:t>2 Silicon detectors 300 um thick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b="1" smtClean="0">
                <a:solidFill>
                  <a:srgbClr val="FF0000"/>
                </a:solidFill>
              </a:rPr>
              <a:t>4 plastic scintillators BC408 </a:t>
            </a:r>
            <a:r>
              <a:rPr lang="it-IT" sz="1600" b="1">
                <a:solidFill>
                  <a:srgbClr val="FF0000"/>
                </a:solidFill>
              </a:rPr>
              <a:t>(</a:t>
            </a:r>
            <a:r>
              <a:rPr lang="el-GR" sz="1600" b="1">
                <a:solidFill>
                  <a:srgbClr val="FF0000"/>
                </a:solidFill>
              </a:rPr>
              <a:t>τ</a:t>
            </a:r>
            <a:r>
              <a:rPr lang="it-IT" sz="1600" b="1">
                <a:solidFill>
                  <a:srgbClr val="FF0000"/>
                </a:solidFill>
              </a:rPr>
              <a:t> = 2.1 ns)</a:t>
            </a:r>
            <a:r>
              <a:rPr lang="it-IT" sz="1600" b="1" smtClean="0">
                <a:solidFill>
                  <a:srgbClr val="FF0000"/>
                </a:solidFill>
              </a:rPr>
              <a:t> 0.5cm, 3cm, 6cm, 6cm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b="1" smtClean="0">
                <a:solidFill>
                  <a:srgbClr val="4572A9"/>
                </a:solidFill>
              </a:rPr>
              <a:t>Fast PMT (Hamamatsu R1924A)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b="1" smtClean="0">
                <a:solidFill>
                  <a:srgbClr val="002060"/>
                </a:solidFill>
              </a:rPr>
              <a:t>CH</a:t>
            </a:r>
            <a:r>
              <a:rPr lang="it-IT" sz="1600" b="1" baseline="-25000" smtClean="0">
                <a:solidFill>
                  <a:srgbClr val="002060"/>
                </a:solidFill>
              </a:rPr>
              <a:t>2 </a:t>
            </a:r>
            <a:r>
              <a:rPr lang="it-IT" sz="1600" b="1" smtClean="0">
                <a:solidFill>
                  <a:srgbClr val="002060"/>
                </a:solidFill>
              </a:rPr>
              <a:t>target </a:t>
            </a:r>
            <a:r>
              <a:rPr lang="it-IT" sz="1600" b="1">
                <a:solidFill>
                  <a:srgbClr val="002060"/>
                </a:solidFill>
              </a:rPr>
              <a:t>(</a:t>
            </a:r>
            <a:r>
              <a:rPr lang="it-IT" sz="1600" b="1" i="1">
                <a:solidFill>
                  <a:srgbClr val="002060"/>
                </a:solidFill>
              </a:rPr>
              <a:t>polyethylene</a:t>
            </a:r>
            <a:r>
              <a:rPr lang="it-IT" sz="1600" b="1">
                <a:solidFill>
                  <a:srgbClr val="002060"/>
                </a:solidFill>
              </a:rPr>
              <a:t>): 2mm – </a:t>
            </a:r>
            <a:r>
              <a:rPr lang="it-IT" sz="1600" b="1" smtClean="0">
                <a:solidFill>
                  <a:srgbClr val="002060"/>
                </a:solidFill>
              </a:rPr>
              <a:t>10mm</a:t>
            </a:r>
            <a:endParaRPr lang="it-IT" sz="1600" b="1">
              <a:solidFill>
                <a:srgbClr val="002060"/>
              </a:solidFill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57148" y="1241703"/>
            <a:ext cx="35271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900" b="1" smtClean="0">
                <a:solidFill>
                  <a:srgbClr val="FF0000"/>
                </a:solidFill>
              </a:rPr>
              <a:t>Six detector layers to </a:t>
            </a:r>
            <a:r>
              <a:rPr lang="it-IT" sz="1900" b="1">
                <a:solidFill>
                  <a:srgbClr val="FF0000"/>
                </a:solidFill>
              </a:rPr>
              <a:t>cover </a:t>
            </a:r>
            <a:r>
              <a:rPr lang="it-IT" sz="1900" b="1" smtClean="0">
                <a:solidFill>
                  <a:srgbClr val="FF0000"/>
                </a:solidFill>
              </a:rPr>
              <a:t>the full </a:t>
            </a:r>
            <a:r>
              <a:rPr lang="it-IT" sz="1900" b="1">
                <a:solidFill>
                  <a:srgbClr val="FF0000"/>
                </a:solidFill>
              </a:rPr>
              <a:t>energy </a:t>
            </a:r>
            <a:r>
              <a:rPr lang="it-IT" sz="1900" b="1" smtClean="0">
                <a:solidFill>
                  <a:srgbClr val="FF0000"/>
                </a:solidFill>
              </a:rPr>
              <a:t>range</a:t>
            </a:r>
            <a:endParaRPr lang="it-IT" sz="1900" b="1">
              <a:solidFill>
                <a:srgbClr val="FF0000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13" y="0"/>
            <a:ext cx="1134713" cy="75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Luigi Cosentino – Meeting Nazionale nTOF BARI 28/11/2017</a:t>
            </a:r>
            <a:endParaRPr lang="it-IT"/>
          </a:p>
        </p:txBody>
      </p:sp>
      <p:pic>
        <p:nvPicPr>
          <p:cNvPr id="28" name="Immagine 27" descr="inf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5504" cy="75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79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uppo 58"/>
          <p:cNvGrpSpPr/>
          <p:nvPr/>
        </p:nvGrpSpPr>
        <p:grpSpPr>
          <a:xfrm rot="21203648">
            <a:off x="3855865" y="3533409"/>
            <a:ext cx="1517325" cy="1762832"/>
            <a:chOff x="3786834" y="3583334"/>
            <a:chExt cx="1517325" cy="1762832"/>
          </a:xfrm>
        </p:grpSpPr>
        <p:sp>
          <p:nvSpPr>
            <p:cNvPr id="54" name="Ovale 53"/>
            <p:cNvSpPr/>
            <p:nvPr/>
          </p:nvSpPr>
          <p:spPr>
            <a:xfrm rot="9503524">
              <a:off x="4770759" y="4872033"/>
              <a:ext cx="533400" cy="474133"/>
            </a:xfrm>
            <a:prstGeom prst="ellipse">
              <a:avLst/>
            </a:prstGeom>
            <a:scene3d>
              <a:camera prst="orthographicFront">
                <a:rot lat="21229915" lon="6759844" rev="15929846"/>
              </a:camera>
              <a:lightRig rig="threePt" dir="t"/>
            </a:scene3d>
            <a:sp3d extrusionH="774700" prstMaterial="flat">
              <a:bevelT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/>
            </a:p>
          </p:txBody>
        </p:sp>
        <p:sp>
          <p:nvSpPr>
            <p:cNvPr id="53" name="Ritaglia angolo stesso lato rettangolo 52"/>
            <p:cNvSpPr>
              <a:spLocks noChangeAspect="1"/>
            </p:cNvSpPr>
            <p:nvPr/>
          </p:nvSpPr>
          <p:spPr>
            <a:xfrm>
              <a:off x="3786834" y="3583334"/>
              <a:ext cx="1499587" cy="875198"/>
            </a:xfrm>
            <a:prstGeom prst="snip2SameRect">
              <a:avLst>
                <a:gd name="adj1" fmla="val 48039"/>
                <a:gd name="adj2" fmla="val 0"/>
              </a:avLst>
            </a:prstGeom>
            <a:scene3d>
              <a:camera prst="orthographicFront">
                <a:rot lat="20815592" lon="17107657" rev="12519584"/>
              </a:camera>
              <a:lightRig rig="threePt" dir="t"/>
            </a:scene3d>
            <a:sp3d>
              <a:bevelT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/>
            </a:p>
          </p:txBody>
        </p:sp>
      </p:grp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D3E9-132D-4DD1-8DDD-0A7B49DBBD03}" type="slidenum">
              <a:rPr lang="it-IT" smtClean="0"/>
              <a:t>11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1976438" y="3476625"/>
            <a:ext cx="409575" cy="971550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isometricOffAxis1Left"/>
            <a:lightRig rig="contrasting" dir="t">
              <a:rot lat="0" lon="0" rev="0"/>
            </a:lightRig>
          </a:scene3d>
          <a:sp3d extrusionH="6350" contourW="12700" prstMaterial="powder">
            <a:bevelT w="0"/>
            <a:extrusionClr>
              <a:schemeClr val="bg1">
                <a:lumMod val="9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6" name="Gruppo 15"/>
          <p:cNvGrpSpPr/>
          <p:nvPr/>
        </p:nvGrpSpPr>
        <p:grpSpPr>
          <a:xfrm>
            <a:off x="1705867" y="3797172"/>
            <a:ext cx="3906800" cy="307602"/>
            <a:chOff x="1761138" y="3081930"/>
            <a:chExt cx="3906800" cy="307602"/>
          </a:xfrm>
        </p:grpSpPr>
        <p:sp>
          <p:nvSpPr>
            <p:cNvPr id="17" name="Ovale 16"/>
            <p:cNvSpPr>
              <a:spLocks noChangeAspect="1"/>
            </p:cNvSpPr>
            <p:nvPr/>
          </p:nvSpPr>
          <p:spPr>
            <a:xfrm>
              <a:off x="1761138" y="3145687"/>
              <a:ext cx="205137" cy="180088"/>
            </a:xfrm>
            <a:prstGeom prst="ellipse">
              <a:avLst/>
            </a:prstGeom>
            <a:solidFill>
              <a:schemeClr val="bg1">
                <a:lumMod val="75000"/>
                <a:alpha val="45000"/>
              </a:schemeClr>
            </a:solidFill>
            <a:scene3d>
              <a:camera prst="isometricOffAxis2Right">
                <a:rot lat="21477275" lon="17161914" rev="21568732"/>
              </a:camera>
              <a:lightRig rig="threePt" dir="t"/>
            </a:scene3d>
            <a:sp3d extrusionH="1212850" prstMaterial="powder">
              <a:extrusionClr>
                <a:srgbClr val="EAEAEA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18" name="Oval 3"/>
            <p:cNvSpPr>
              <a:spLocks noChangeAspect="1"/>
            </p:cNvSpPr>
            <p:nvPr/>
          </p:nvSpPr>
          <p:spPr bwMode="auto">
            <a:xfrm>
              <a:off x="5351139" y="3081930"/>
              <a:ext cx="316799" cy="30760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alpha val="49000"/>
                  </a:srgbClr>
                </a:gs>
                <a:gs pos="28000">
                  <a:srgbClr val="FF6600">
                    <a:alpha val="49000"/>
                  </a:srgbClr>
                </a:gs>
                <a:gs pos="50000">
                  <a:srgbClr val="FFFF00">
                    <a:alpha val="49000"/>
                  </a:srgbClr>
                </a:gs>
                <a:gs pos="73000">
                  <a:srgbClr val="FF6600">
                    <a:alpha val="49000"/>
                  </a:srgbClr>
                </a:gs>
                <a:gs pos="100000">
                  <a:srgbClr val="FF0000">
                    <a:alpha val="49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1Top">
                <a:rot lat="18075713" lon="18392745" rev="19658549"/>
              </a:camera>
              <a:lightRig rig="sunset" dir="t">
                <a:rot lat="0" lon="0" rev="0"/>
              </a:lightRig>
            </a:scene3d>
            <a:sp3d prstMaterial="plastic">
              <a:bevelT w="1422400" h="3810000" prst="angle"/>
              <a:extrusionClr>
                <a:schemeClr val="bg1"/>
              </a:extrusionClr>
              <a:contourClr>
                <a:schemeClr val="bg1"/>
              </a:contourClr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pic>
        <p:nvPicPr>
          <p:cNvPr id="22" name="Immagin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0097">
            <a:off x="2907534" y="1603570"/>
            <a:ext cx="5523129" cy="1977074"/>
          </a:xfrm>
          <a:prstGeom prst="rect">
            <a:avLst/>
          </a:prstGeom>
        </p:spPr>
      </p:pic>
      <p:cxnSp>
        <p:nvCxnSpPr>
          <p:cNvPr id="27" name="Connettore 2 26"/>
          <p:cNvCxnSpPr/>
          <p:nvPr/>
        </p:nvCxnSpPr>
        <p:spPr>
          <a:xfrm flipV="1">
            <a:off x="2331882" y="3562709"/>
            <a:ext cx="691004" cy="284522"/>
          </a:xfrm>
          <a:prstGeom prst="straightConnector1">
            <a:avLst/>
          </a:prstGeom>
          <a:ln w="38100">
            <a:solidFill>
              <a:srgbClr val="FF0000">
                <a:alpha val="27059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2865631" y="2714625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smtClean="0">
                <a:solidFill>
                  <a:srgbClr val="002060"/>
                </a:solidFill>
              </a:rPr>
              <a:t>Si</a:t>
            </a:r>
            <a:endParaRPr lang="it-IT" sz="1400" b="1" i="1">
              <a:solidFill>
                <a:srgbClr val="002060"/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3189481" y="2609850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smtClean="0">
                <a:solidFill>
                  <a:srgbClr val="002060"/>
                </a:solidFill>
              </a:rPr>
              <a:t>Si</a:t>
            </a:r>
            <a:endParaRPr lang="it-IT" sz="1400" b="1" i="1">
              <a:solidFill>
                <a:srgbClr val="002060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3420792" y="2345293"/>
            <a:ext cx="726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smtClean="0">
                <a:solidFill>
                  <a:srgbClr val="002060"/>
                </a:solidFill>
              </a:rPr>
              <a:t>Scint. 1</a:t>
            </a:r>
            <a:endParaRPr lang="it-IT" sz="1400" b="1" i="1">
              <a:solidFill>
                <a:srgbClr val="002060"/>
              </a:solidFill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3992225" y="1907143"/>
            <a:ext cx="726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smtClean="0">
                <a:solidFill>
                  <a:srgbClr val="002060"/>
                </a:solidFill>
              </a:rPr>
              <a:t>Scint. 2</a:t>
            </a:r>
            <a:endParaRPr lang="it-IT" sz="1400" b="1" i="1">
              <a:solidFill>
                <a:srgbClr val="002060"/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5138965" y="1411843"/>
            <a:ext cx="726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smtClean="0">
                <a:solidFill>
                  <a:srgbClr val="002060"/>
                </a:solidFill>
              </a:rPr>
              <a:t>Scint. 3</a:t>
            </a:r>
            <a:endParaRPr lang="it-IT" sz="1400" b="1" i="1">
              <a:solidFill>
                <a:srgbClr val="002060"/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6169619" y="849868"/>
            <a:ext cx="726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smtClean="0">
                <a:solidFill>
                  <a:srgbClr val="002060"/>
                </a:solidFill>
              </a:rPr>
              <a:t>Scint. 4</a:t>
            </a:r>
            <a:endParaRPr lang="it-IT" sz="1400" b="1" i="1">
              <a:solidFill>
                <a:srgbClr val="002060"/>
              </a:solidFill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1495441" y="3183068"/>
            <a:ext cx="831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b="1" smtClean="0"/>
              <a:t>CH</a:t>
            </a:r>
            <a:r>
              <a:rPr lang="it-IT" sz="1200" b="1" baseline="-25000" smtClean="0"/>
              <a:t>2</a:t>
            </a:r>
            <a:r>
              <a:rPr lang="it-IT" sz="1200" b="1" smtClean="0"/>
              <a:t>target 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571702" y="3789769"/>
            <a:ext cx="1175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smtClean="0">
                <a:solidFill>
                  <a:srgbClr val="7030A0"/>
                </a:solidFill>
              </a:rPr>
              <a:t>Neutrons beam</a:t>
            </a:r>
            <a:endParaRPr lang="it-IT" sz="1200" b="1">
              <a:solidFill>
                <a:srgbClr val="7030A0"/>
              </a:solidFill>
            </a:endParaRPr>
          </a:p>
        </p:txBody>
      </p:sp>
      <p:sp>
        <p:nvSpPr>
          <p:cNvPr id="39" name="CasellaDiTesto 38"/>
          <p:cNvSpPr txBox="1"/>
          <p:nvPr/>
        </p:nvSpPr>
        <p:spPr>
          <a:xfrm rot="20202937">
            <a:off x="2239736" y="3692331"/>
            <a:ext cx="9925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b="1" i="1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Recoil protons</a:t>
            </a:r>
            <a:endParaRPr lang="it-IT" sz="900" b="1" i="1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58" name="Gruppo 57"/>
          <p:cNvGrpSpPr/>
          <p:nvPr/>
        </p:nvGrpSpPr>
        <p:grpSpPr>
          <a:xfrm>
            <a:off x="4092067" y="1484872"/>
            <a:ext cx="660659" cy="847838"/>
            <a:chOff x="4092067" y="1484872"/>
            <a:chExt cx="660659" cy="847838"/>
          </a:xfrm>
        </p:grpSpPr>
        <p:sp>
          <p:nvSpPr>
            <p:cNvPr id="45" name="Ovale 44"/>
            <p:cNvSpPr/>
            <p:nvPr/>
          </p:nvSpPr>
          <p:spPr>
            <a:xfrm rot="20556072">
              <a:off x="4092067" y="1484872"/>
              <a:ext cx="533400" cy="474133"/>
            </a:xfrm>
            <a:prstGeom prst="ellipse">
              <a:avLst/>
            </a:prstGeom>
            <a:scene3d>
              <a:camera prst="orthographicFront">
                <a:rot lat="20039844" lon="4288339" rev="17618721"/>
              </a:camera>
              <a:lightRig rig="threePt" dir="t"/>
            </a:scene3d>
            <a:sp3d extrusionH="774700" prstMaterial="flat">
              <a:bevelT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/>
            </a:p>
          </p:txBody>
        </p:sp>
        <p:sp>
          <p:nvSpPr>
            <p:cNvPr id="46" name="CasellaDiTesto 45"/>
            <p:cNvSpPr txBox="1"/>
            <p:nvPr/>
          </p:nvSpPr>
          <p:spPr>
            <a:xfrm rot="3342585">
              <a:off x="4335785" y="1915768"/>
              <a:ext cx="5261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i="1" smtClean="0">
                  <a:solidFill>
                    <a:srgbClr val="002060"/>
                  </a:solidFill>
                </a:rPr>
                <a:t>PMT</a:t>
              </a:r>
              <a:endParaRPr lang="it-IT" sz="1400" b="1" i="1">
                <a:solidFill>
                  <a:srgbClr val="002060"/>
                </a:solidFill>
              </a:endParaRPr>
            </a:p>
          </p:txBody>
        </p:sp>
      </p:grpSp>
      <p:grpSp>
        <p:nvGrpSpPr>
          <p:cNvPr id="57" name="Gruppo 56"/>
          <p:cNvGrpSpPr/>
          <p:nvPr/>
        </p:nvGrpSpPr>
        <p:grpSpPr>
          <a:xfrm>
            <a:off x="5195374" y="903312"/>
            <a:ext cx="688123" cy="925473"/>
            <a:chOff x="5195374" y="903312"/>
            <a:chExt cx="688123" cy="925473"/>
          </a:xfrm>
        </p:grpSpPr>
        <p:sp>
          <p:nvSpPr>
            <p:cNvPr id="44" name="Ovale 43"/>
            <p:cNvSpPr/>
            <p:nvPr/>
          </p:nvSpPr>
          <p:spPr>
            <a:xfrm rot="20556072">
              <a:off x="5195374" y="903312"/>
              <a:ext cx="533400" cy="474133"/>
            </a:xfrm>
            <a:prstGeom prst="ellipse">
              <a:avLst/>
            </a:prstGeom>
            <a:scene3d>
              <a:camera prst="orthographicFront">
                <a:rot lat="20039844" lon="4288339" rev="17618721"/>
              </a:camera>
              <a:lightRig rig="threePt" dir="t"/>
            </a:scene3d>
            <a:sp3d extrusionH="774700" prstMaterial="flat">
              <a:bevelT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/>
            </a:p>
          </p:txBody>
        </p:sp>
        <p:sp>
          <p:nvSpPr>
            <p:cNvPr id="47" name="CasellaDiTesto 46"/>
            <p:cNvSpPr txBox="1"/>
            <p:nvPr/>
          </p:nvSpPr>
          <p:spPr>
            <a:xfrm rot="3342585">
              <a:off x="5466556" y="1411843"/>
              <a:ext cx="5261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i="1" smtClean="0">
                  <a:solidFill>
                    <a:srgbClr val="002060"/>
                  </a:solidFill>
                </a:rPr>
                <a:t>PMT</a:t>
              </a:r>
              <a:endParaRPr lang="it-IT" sz="1400" b="1" i="1">
                <a:solidFill>
                  <a:srgbClr val="002060"/>
                </a:solidFill>
              </a:endParaRPr>
            </a:p>
          </p:txBody>
        </p:sp>
      </p:grpSp>
      <p:grpSp>
        <p:nvGrpSpPr>
          <p:cNvPr id="56" name="Gruppo 55"/>
          <p:cNvGrpSpPr/>
          <p:nvPr/>
        </p:nvGrpSpPr>
        <p:grpSpPr>
          <a:xfrm>
            <a:off x="6451285" y="306833"/>
            <a:ext cx="695930" cy="872669"/>
            <a:chOff x="6451285" y="306833"/>
            <a:chExt cx="695930" cy="872669"/>
          </a:xfrm>
        </p:grpSpPr>
        <p:sp>
          <p:nvSpPr>
            <p:cNvPr id="43" name="Ovale 42"/>
            <p:cNvSpPr/>
            <p:nvPr/>
          </p:nvSpPr>
          <p:spPr>
            <a:xfrm rot="20556072">
              <a:off x="6451285" y="306833"/>
              <a:ext cx="533400" cy="474133"/>
            </a:xfrm>
            <a:prstGeom prst="ellipse">
              <a:avLst/>
            </a:prstGeom>
            <a:scene3d>
              <a:camera prst="orthographicFront">
                <a:rot lat="20039844" lon="4288339" rev="17618721"/>
              </a:camera>
              <a:lightRig rig="threePt" dir="t"/>
            </a:scene3d>
            <a:sp3d extrusionH="774700" prstMaterial="flat">
              <a:bevelT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/>
            </a:p>
          </p:txBody>
        </p:sp>
        <p:sp>
          <p:nvSpPr>
            <p:cNvPr id="48" name="CasellaDiTesto 47"/>
            <p:cNvSpPr txBox="1"/>
            <p:nvPr/>
          </p:nvSpPr>
          <p:spPr>
            <a:xfrm rot="3342585">
              <a:off x="6730274" y="762560"/>
              <a:ext cx="5261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i="1" smtClean="0">
                  <a:solidFill>
                    <a:srgbClr val="002060"/>
                  </a:solidFill>
                </a:rPr>
                <a:t>PMT</a:t>
              </a:r>
              <a:endParaRPr lang="it-IT" sz="1400" b="1" i="1">
                <a:solidFill>
                  <a:srgbClr val="002060"/>
                </a:solidFill>
              </a:endParaRPr>
            </a:p>
          </p:txBody>
        </p:sp>
      </p:grpSp>
      <p:grpSp>
        <p:nvGrpSpPr>
          <p:cNvPr id="60" name="Gruppo 59"/>
          <p:cNvGrpSpPr/>
          <p:nvPr/>
        </p:nvGrpSpPr>
        <p:grpSpPr>
          <a:xfrm>
            <a:off x="3065107" y="947197"/>
            <a:ext cx="1499587" cy="1885063"/>
            <a:chOff x="3065107" y="947197"/>
            <a:chExt cx="1499587" cy="1885063"/>
          </a:xfrm>
        </p:grpSpPr>
        <p:sp>
          <p:nvSpPr>
            <p:cNvPr id="49" name="Ritaglia angolo stesso lato rettangolo 48"/>
            <p:cNvSpPr>
              <a:spLocks noChangeAspect="1"/>
            </p:cNvSpPr>
            <p:nvPr/>
          </p:nvSpPr>
          <p:spPr>
            <a:xfrm>
              <a:off x="3065107" y="1957062"/>
              <a:ext cx="1499587" cy="875198"/>
            </a:xfrm>
            <a:prstGeom prst="snip2SameRect">
              <a:avLst>
                <a:gd name="adj1" fmla="val 48039"/>
                <a:gd name="adj2" fmla="val 0"/>
              </a:avLst>
            </a:prstGeom>
            <a:scene3d>
              <a:camera prst="orthographicFront">
                <a:rot lat="722021" lon="4024326" rev="938533"/>
              </a:camera>
              <a:lightRig rig="threePt" dir="t"/>
            </a:scene3d>
            <a:sp3d>
              <a:bevelT w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/>
            </a:p>
          </p:txBody>
        </p:sp>
        <p:sp>
          <p:nvSpPr>
            <p:cNvPr id="50" name="Ovale 49"/>
            <p:cNvSpPr/>
            <p:nvPr/>
          </p:nvSpPr>
          <p:spPr>
            <a:xfrm rot="20556072">
              <a:off x="3292805" y="947197"/>
              <a:ext cx="533400" cy="474133"/>
            </a:xfrm>
            <a:prstGeom prst="ellipse">
              <a:avLst/>
            </a:prstGeom>
            <a:scene3d>
              <a:camera prst="orthographicFront">
                <a:rot lat="19925098" lon="4599369" rev="16277615"/>
              </a:camera>
              <a:lightRig rig="threePt" dir="t"/>
            </a:scene3d>
            <a:sp3d extrusionH="774700" prstMaterial="flat">
              <a:bevelT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/>
            </a:p>
          </p:txBody>
        </p:sp>
      </p:grpSp>
      <p:sp>
        <p:nvSpPr>
          <p:cNvPr id="61" name="Rettangolo 60"/>
          <p:cNvSpPr/>
          <p:nvPr/>
        </p:nvSpPr>
        <p:spPr>
          <a:xfrm>
            <a:off x="5502173" y="3605102"/>
            <a:ext cx="3163976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u="sng" smtClean="0">
                <a:solidFill>
                  <a:srgbClr val="002060"/>
                </a:solidFill>
              </a:rPr>
              <a:t>Thin scintillator</a:t>
            </a:r>
            <a:r>
              <a:rPr lang="en-US" sz="1200" b="1" smtClean="0">
                <a:solidFill>
                  <a:srgbClr val="002060"/>
                </a:solidFill>
              </a:rPr>
              <a:t>. Double </a:t>
            </a:r>
            <a:r>
              <a:rPr lang="en-US" sz="1200" b="1">
                <a:solidFill>
                  <a:srgbClr val="002060"/>
                </a:solidFill>
              </a:rPr>
              <a:t>ended </a:t>
            </a:r>
            <a:r>
              <a:rPr lang="en-US" sz="1200" b="1" smtClean="0">
                <a:solidFill>
                  <a:srgbClr val="002060"/>
                </a:solidFill>
              </a:rPr>
              <a:t>reading to </a:t>
            </a:r>
            <a:r>
              <a:rPr lang="en-US" sz="1200" b="1">
                <a:solidFill>
                  <a:srgbClr val="002060"/>
                </a:solidFill>
              </a:rPr>
              <a:t>reduce the dependence from the </a:t>
            </a:r>
            <a:r>
              <a:rPr lang="en-US" sz="1200" b="1" smtClean="0">
                <a:solidFill>
                  <a:srgbClr val="002060"/>
                </a:solidFill>
              </a:rPr>
              <a:t>position of the protons on the scintillator surface.</a:t>
            </a:r>
            <a:endParaRPr lang="it-IT" sz="1200" b="1">
              <a:solidFill>
                <a:srgbClr val="002060"/>
              </a:solidFill>
            </a:endParaRPr>
          </a:p>
        </p:txBody>
      </p:sp>
      <p:cxnSp>
        <p:nvCxnSpPr>
          <p:cNvPr id="6" name="Connettore 2 5"/>
          <p:cNvCxnSpPr/>
          <p:nvPr/>
        </p:nvCxnSpPr>
        <p:spPr>
          <a:xfrm flipH="1" flipV="1">
            <a:off x="4147209" y="2592107"/>
            <a:ext cx="1307057" cy="11128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H="1">
            <a:off x="4800737" y="3974975"/>
            <a:ext cx="653529" cy="660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tangolo 41"/>
          <p:cNvSpPr/>
          <p:nvPr/>
        </p:nvSpPr>
        <p:spPr>
          <a:xfrm>
            <a:off x="1987909" y="0"/>
            <a:ext cx="51874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400" b="1">
                <a:solidFill>
                  <a:srgbClr val="002060"/>
                </a:solidFill>
              </a:rPr>
              <a:t>The </a:t>
            </a:r>
            <a:r>
              <a:rPr lang="it-IT" sz="2400" b="1" smtClean="0">
                <a:solidFill>
                  <a:srgbClr val="002060"/>
                </a:solidFill>
              </a:rPr>
              <a:t>multilayer Proton </a:t>
            </a:r>
            <a:r>
              <a:rPr lang="it-IT" sz="2400" b="1">
                <a:solidFill>
                  <a:srgbClr val="002060"/>
                </a:solidFill>
              </a:rPr>
              <a:t>Recoil Telescope 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256868" y="4653959"/>
            <a:ext cx="57220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b="1" smtClean="0">
                <a:solidFill>
                  <a:srgbClr val="002060"/>
                </a:solidFill>
              </a:rPr>
              <a:t>2 Silicon detectors 300 um thick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b="1" smtClean="0">
                <a:solidFill>
                  <a:srgbClr val="FF0000"/>
                </a:solidFill>
              </a:rPr>
              <a:t>4 plastic scintillators BC408 </a:t>
            </a:r>
            <a:r>
              <a:rPr lang="it-IT" sz="1600" b="1">
                <a:solidFill>
                  <a:srgbClr val="FF0000"/>
                </a:solidFill>
              </a:rPr>
              <a:t>(</a:t>
            </a:r>
            <a:r>
              <a:rPr lang="el-GR" sz="1600" b="1">
                <a:solidFill>
                  <a:srgbClr val="FF0000"/>
                </a:solidFill>
              </a:rPr>
              <a:t>τ</a:t>
            </a:r>
            <a:r>
              <a:rPr lang="it-IT" sz="1600" b="1">
                <a:solidFill>
                  <a:srgbClr val="FF0000"/>
                </a:solidFill>
              </a:rPr>
              <a:t> = 2.1 ns)</a:t>
            </a:r>
            <a:r>
              <a:rPr lang="it-IT" sz="1600" b="1" smtClean="0">
                <a:solidFill>
                  <a:srgbClr val="FF0000"/>
                </a:solidFill>
              </a:rPr>
              <a:t> 0.5cm, 3cm, 6cm, 6cm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b="1" smtClean="0">
                <a:solidFill>
                  <a:srgbClr val="4572A9"/>
                </a:solidFill>
              </a:rPr>
              <a:t>Fast PMT (Hamamatsu R1924A)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b="1" smtClean="0">
                <a:solidFill>
                  <a:srgbClr val="002060"/>
                </a:solidFill>
              </a:rPr>
              <a:t>CH</a:t>
            </a:r>
            <a:r>
              <a:rPr lang="it-IT" sz="1600" b="1" baseline="-25000" smtClean="0">
                <a:solidFill>
                  <a:srgbClr val="002060"/>
                </a:solidFill>
              </a:rPr>
              <a:t>2 </a:t>
            </a:r>
            <a:r>
              <a:rPr lang="it-IT" sz="1600" b="1" smtClean="0">
                <a:solidFill>
                  <a:srgbClr val="002060"/>
                </a:solidFill>
              </a:rPr>
              <a:t>target </a:t>
            </a:r>
            <a:r>
              <a:rPr lang="it-IT" sz="1600" b="1">
                <a:solidFill>
                  <a:srgbClr val="002060"/>
                </a:solidFill>
              </a:rPr>
              <a:t>(</a:t>
            </a:r>
            <a:r>
              <a:rPr lang="it-IT" sz="1600" b="1" i="1">
                <a:solidFill>
                  <a:srgbClr val="002060"/>
                </a:solidFill>
              </a:rPr>
              <a:t>polyethylene</a:t>
            </a:r>
            <a:r>
              <a:rPr lang="it-IT" sz="1600" b="1">
                <a:solidFill>
                  <a:srgbClr val="002060"/>
                </a:solidFill>
              </a:rPr>
              <a:t>): 2mm – </a:t>
            </a:r>
            <a:r>
              <a:rPr lang="it-IT" sz="1600" b="1" smtClean="0">
                <a:solidFill>
                  <a:srgbClr val="002060"/>
                </a:solidFill>
              </a:rPr>
              <a:t>10mm</a:t>
            </a:r>
            <a:endParaRPr lang="it-IT" sz="1600" b="1">
              <a:solidFill>
                <a:srgbClr val="002060"/>
              </a:solidFill>
            </a:endParaRPr>
          </a:p>
        </p:txBody>
      </p:sp>
      <p:sp>
        <p:nvSpPr>
          <p:cNvPr id="41" name="Rettangolo 40"/>
          <p:cNvSpPr/>
          <p:nvPr/>
        </p:nvSpPr>
        <p:spPr>
          <a:xfrm>
            <a:off x="57148" y="1241703"/>
            <a:ext cx="35271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900" b="1" smtClean="0">
                <a:solidFill>
                  <a:srgbClr val="FF0000"/>
                </a:solidFill>
              </a:rPr>
              <a:t>Six detector layers to </a:t>
            </a:r>
            <a:r>
              <a:rPr lang="it-IT" sz="1900" b="1">
                <a:solidFill>
                  <a:srgbClr val="FF0000"/>
                </a:solidFill>
              </a:rPr>
              <a:t>cover </a:t>
            </a:r>
            <a:r>
              <a:rPr lang="it-IT" sz="1900" b="1" smtClean="0">
                <a:solidFill>
                  <a:srgbClr val="FF0000"/>
                </a:solidFill>
              </a:rPr>
              <a:t>the full </a:t>
            </a:r>
            <a:r>
              <a:rPr lang="it-IT" sz="1900" b="1">
                <a:solidFill>
                  <a:srgbClr val="FF0000"/>
                </a:solidFill>
              </a:rPr>
              <a:t>energy </a:t>
            </a:r>
            <a:r>
              <a:rPr lang="it-IT" sz="1900" b="1" smtClean="0">
                <a:solidFill>
                  <a:srgbClr val="FF0000"/>
                </a:solidFill>
              </a:rPr>
              <a:t>range</a:t>
            </a:r>
            <a:endParaRPr lang="it-IT" sz="1900" b="1">
              <a:solidFill>
                <a:srgbClr val="FF0000"/>
              </a:solidFill>
            </a:endParaRP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13" y="0"/>
            <a:ext cx="1134713" cy="75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Luigi Cosentino – Meeting Nazionale nTOF BARI 28/11/2017</a:t>
            </a:r>
            <a:endParaRPr lang="it-IT"/>
          </a:p>
        </p:txBody>
      </p:sp>
      <p:pic>
        <p:nvPicPr>
          <p:cNvPr id="62" name="Immagine 61" descr="inf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5504" cy="75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87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793" y="3770161"/>
            <a:ext cx="5066642" cy="281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D3E9-132D-4DD1-8DDD-0A7B49DBBD03}" type="slidenum">
              <a:rPr lang="it-IT" smtClean="0"/>
              <a:t>12</a:t>
            </a:fld>
            <a:endParaRPr lang="it-IT"/>
          </a:p>
        </p:txBody>
      </p:sp>
      <p:sp>
        <p:nvSpPr>
          <p:cNvPr id="28" name="CasellaDiTesto 27"/>
          <p:cNvSpPr txBox="1"/>
          <p:nvPr/>
        </p:nvSpPr>
        <p:spPr>
          <a:xfrm>
            <a:off x="2988382" y="176683"/>
            <a:ext cx="3318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>
                <a:solidFill>
                  <a:srgbClr val="002060"/>
                </a:solidFill>
              </a:rPr>
              <a:t>Monte </a:t>
            </a:r>
            <a:r>
              <a:rPr lang="it-IT" sz="2400" b="1" smtClean="0">
                <a:solidFill>
                  <a:srgbClr val="002060"/>
                </a:solidFill>
              </a:rPr>
              <a:t>Carlo simulations</a:t>
            </a:r>
            <a:endParaRPr lang="it-IT" sz="2400" b="1">
              <a:solidFill>
                <a:srgbClr val="002060"/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1976438" y="3476625"/>
            <a:ext cx="409575" cy="971550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isometricOffAxis1Left"/>
            <a:lightRig rig="contrasting" dir="t">
              <a:rot lat="0" lon="0" rev="0"/>
            </a:lightRig>
          </a:scene3d>
          <a:sp3d extrusionH="6350" contourW="12700" prstMaterial="powder">
            <a:bevelT w="0"/>
            <a:extrusionClr>
              <a:schemeClr val="bg1">
                <a:lumMod val="9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4" name="Gruppo 23"/>
          <p:cNvGrpSpPr/>
          <p:nvPr/>
        </p:nvGrpSpPr>
        <p:grpSpPr>
          <a:xfrm>
            <a:off x="1705867" y="3797172"/>
            <a:ext cx="3906800" cy="307602"/>
            <a:chOff x="1761138" y="3081930"/>
            <a:chExt cx="3906800" cy="307602"/>
          </a:xfrm>
        </p:grpSpPr>
        <p:sp>
          <p:nvSpPr>
            <p:cNvPr id="26" name="Ovale 25"/>
            <p:cNvSpPr>
              <a:spLocks noChangeAspect="1"/>
            </p:cNvSpPr>
            <p:nvPr/>
          </p:nvSpPr>
          <p:spPr>
            <a:xfrm>
              <a:off x="1761138" y="3145687"/>
              <a:ext cx="205137" cy="180088"/>
            </a:xfrm>
            <a:prstGeom prst="ellipse">
              <a:avLst/>
            </a:prstGeom>
            <a:solidFill>
              <a:schemeClr val="bg1">
                <a:lumMod val="75000"/>
                <a:alpha val="45000"/>
              </a:schemeClr>
            </a:solidFill>
            <a:scene3d>
              <a:camera prst="isometricOffAxis2Right">
                <a:rot lat="21477275" lon="17161914" rev="21568732"/>
              </a:camera>
              <a:lightRig rig="threePt" dir="t"/>
            </a:scene3d>
            <a:sp3d extrusionH="1212850" prstMaterial="powder">
              <a:extrusionClr>
                <a:srgbClr val="EAEAEA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36" name="Oval 3"/>
            <p:cNvSpPr>
              <a:spLocks noChangeAspect="1"/>
            </p:cNvSpPr>
            <p:nvPr/>
          </p:nvSpPr>
          <p:spPr bwMode="auto">
            <a:xfrm>
              <a:off x="5351139" y="3081930"/>
              <a:ext cx="316799" cy="30760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alpha val="49000"/>
                  </a:srgbClr>
                </a:gs>
                <a:gs pos="28000">
                  <a:srgbClr val="FF6600">
                    <a:alpha val="49000"/>
                  </a:srgbClr>
                </a:gs>
                <a:gs pos="50000">
                  <a:srgbClr val="FFFF00">
                    <a:alpha val="49000"/>
                  </a:srgbClr>
                </a:gs>
                <a:gs pos="73000">
                  <a:srgbClr val="FF6600">
                    <a:alpha val="49000"/>
                  </a:srgbClr>
                </a:gs>
                <a:gs pos="100000">
                  <a:srgbClr val="FF0000">
                    <a:alpha val="49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1Top">
                <a:rot lat="18075713" lon="18392745" rev="19658549"/>
              </a:camera>
              <a:lightRig rig="sunset" dir="t">
                <a:rot lat="0" lon="0" rev="0"/>
              </a:lightRig>
            </a:scene3d>
            <a:sp3d prstMaterial="plastic">
              <a:bevelT w="1422400" h="3810000" prst="angle"/>
              <a:extrusionClr>
                <a:schemeClr val="bg1"/>
              </a:extrusionClr>
              <a:contourClr>
                <a:schemeClr val="bg1"/>
              </a:contourClr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pic>
        <p:nvPicPr>
          <p:cNvPr id="38" name="Immagin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0097">
            <a:off x="2907534" y="1603570"/>
            <a:ext cx="5523129" cy="1977074"/>
          </a:xfrm>
          <a:prstGeom prst="rect">
            <a:avLst/>
          </a:prstGeom>
        </p:spPr>
      </p:pic>
      <p:cxnSp>
        <p:nvCxnSpPr>
          <p:cNvPr id="39" name="Connettore 2 38"/>
          <p:cNvCxnSpPr/>
          <p:nvPr/>
        </p:nvCxnSpPr>
        <p:spPr>
          <a:xfrm flipV="1">
            <a:off x="2331882" y="2714625"/>
            <a:ext cx="2580463" cy="1132606"/>
          </a:xfrm>
          <a:prstGeom prst="straightConnector1">
            <a:avLst/>
          </a:prstGeom>
          <a:ln w="38100">
            <a:solidFill>
              <a:srgbClr val="FF0000">
                <a:alpha val="27059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/>
          <p:cNvSpPr txBox="1"/>
          <p:nvPr/>
        </p:nvSpPr>
        <p:spPr>
          <a:xfrm>
            <a:off x="2865631" y="2714625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smtClean="0">
                <a:solidFill>
                  <a:srgbClr val="002060"/>
                </a:solidFill>
              </a:rPr>
              <a:t>Si</a:t>
            </a:r>
            <a:endParaRPr lang="it-IT" sz="1400" b="1" i="1">
              <a:solidFill>
                <a:srgbClr val="002060"/>
              </a:solidFill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3189481" y="2609850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smtClean="0">
                <a:solidFill>
                  <a:srgbClr val="002060"/>
                </a:solidFill>
              </a:rPr>
              <a:t>Si</a:t>
            </a:r>
            <a:endParaRPr lang="it-IT" sz="1400" b="1" i="1">
              <a:solidFill>
                <a:srgbClr val="002060"/>
              </a:solidFill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3420792" y="2345293"/>
            <a:ext cx="726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smtClean="0">
                <a:solidFill>
                  <a:srgbClr val="002060"/>
                </a:solidFill>
              </a:rPr>
              <a:t>Scint. 1</a:t>
            </a:r>
            <a:endParaRPr lang="it-IT" sz="1400" b="1" i="1">
              <a:solidFill>
                <a:srgbClr val="002060"/>
              </a:solidFill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3992225" y="1907143"/>
            <a:ext cx="726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smtClean="0">
                <a:solidFill>
                  <a:srgbClr val="002060"/>
                </a:solidFill>
              </a:rPr>
              <a:t>Scint. 2</a:t>
            </a:r>
            <a:endParaRPr lang="it-IT" sz="1400" b="1" i="1">
              <a:solidFill>
                <a:srgbClr val="002060"/>
              </a:solidFill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5138965" y="1411843"/>
            <a:ext cx="726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smtClean="0">
                <a:solidFill>
                  <a:srgbClr val="002060"/>
                </a:solidFill>
              </a:rPr>
              <a:t>Scint. 3</a:t>
            </a:r>
            <a:endParaRPr lang="it-IT" sz="1400" b="1" i="1">
              <a:solidFill>
                <a:srgbClr val="002060"/>
              </a:solidFill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6169619" y="849868"/>
            <a:ext cx="726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smtClean="0">
                <a:solidFill>
                  <a:srgbClr val="002060"/>
                </a:solidFill>
              </a:rPr>
              <a:t>Scint. 4</a:t>
            </a:r>
            <a:endParaRPr lang="it-IT" sz="1400" b="1" i="1">
              <a:solidFill>
                <a:srgbClr val="002060"/>
              </a:solidFill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1564713" y="3137475"/>
            <a:ext cx="1275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b="1" smtClean="0"/>
              <a:t>CH</a:t>
            </a:r>
            <a:r>
              <a:rPr lang="it-IT" sz="1200" b="1" baseline="-25000" smtClean="0"/>
              <a:t>2</a:t>
            </a:r>
            <a:r>
              <a:rPr lang="it-IT" sz="1200" b="1" smtClean="0"/>
              <a:t>target </a:t>
            </a:r>
            <a:r>
              <a:rPr lang="it-IT" sz="1000" b="1" smtClean="0"/>
              <a:t>(</a:t>
            </a:r>
            <a:r>
              <a:rPr lang="it-IT" sz="1000" smtClean="0"/>
              <a:t>10mm)</a:t>
            </a:r>
            <a:r>
              <a:rPr lang="it-IT" sz="1000" b="1" smtClean="0"/>
              <a:t> </a:t>
            </a:r>
          </a:p>
        </p:txBody>
      </p:sp>
      <p:sp>
        <p:nvSpPr>
          <p:cNvPr id="47" name="CasellaDiTesto 46"/>
          <p:cNvSpPr txBox="1"/>
          <p:nvPr/>
        </p:nvSpPr>
        <p:spPr>
          <a:xfrm>
            <a:off x="571702" y="3789769"/>
            <a:ext cx="1175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smtClean="0">
                <a:solidFill>
                  <a:srgbClr val="7030A0"/>
                </a:solidFill>
              </a:rPr>
              <a:t>Neutrons beam</a:t>
            </a:r>
            <a:endParaRPr lang="it-IT" sz="1200" b="1">
              <a:solidFill>
                <a:srgbClr val="7030A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943420" y="4058050"/>
            <a:ext cx="978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smtClean="0">
                <a:solidFill>
                  <a:srgbClr val="002060"/>
                </a:solidFill>
              </a:rPr>
              <a:t>̴ 60 MeV</a:t>
            </a:r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6116273" y="524486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p</a:t>
            </a:r>
            <a:endParaRPr lang="it-IT"/>
          </a:p>
        </p:txBody>
      </p:sp>
      <p:sp>
        <p:nvSpPr>
          <p:cNvPr id="48" name="CasellaDiTesto 47"/>
          <p:cNvSpPr txBox="1"/>
          <p:nvPr/>
        </p:nvSpPr>
        <p:spPr>
          <a:xfrm>
            <a:off x="4605851" y="433755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d</a:t>
            </a:r>
            <a:endParaRPr lang="it-IT"/>
          </a:p>
        </p:txBody>
      </p:sp>
      <p:sp>
        <p:nvSpPr>
          <p:cNvPr id="30" name="Rettangolo 29"/>
          <p:cNvSpPr/>
          <p:nvPr/>
        </p:nvSpPr>
        <p:spPr>
          <a:xfrm>
            <a:off x="5327056" y="4095525"/>
            <a:ext cx="19151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b="1" smtClean="0">
                <a:solidFill>
                  <a:srgbClr val="002060"/>
                </a:solidFill>
              </a:rPr>
              <a:t>Resolution is sufficient to separate protons from deuterons</a:t>
            </a:r>
            <a:endParaRPr lang="it-IT" sz="1200" b="1">
              <a:solidFill>
                <a:srgbClr val="002060"/>
              </a:solidFill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124889" y="1046637"/>
            <a:ext cx="3497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smtClean="0">
                <a:solidFill>
                  <a:srgbClr val="FF0000"/>
                </a:solidFill>
              </a:rPr>
              <a:t>Monte Carlo simulations have allowed to study the response of the PRT</a:t>
            </a:r>
            <a:endParaRPr lang="it-IT" sz="1600" b="1">
              <a:solidFill>
                <a:srgbClr val="FF0000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13" y="0"/>
            <a:ext cx="1134713" cy="75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Luigi Cosentino – Meeting Nazionale nTOF BARI 28/11/2017</a:t>
            </a:r>
            <a:endParaRPr lang="it-IT"/>
          </a:p>
        </p:txBody>
      </p:sp>
      <p:pic>
        <p:nvPicPr>
          <p:cNvPr id="32" name="Immagine 31" descr="inf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5504" cy="75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1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3535950" y="3904378"/>
            <a:ext cx="4893945" cy="2717006"/>
            <a:chOff x="3555000" y="3847228"/>
            <a:chExt cx="4893945" cy="2717006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5000" y="3847228"/>
              <a:ext cx="4893945" cy="2717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CasellaDiTesto 23"/>
            <p:cNvSpPr txBox="1"/>
            <p:nvPr/>
          </p:nvSpPr>
          <p:spPr>
            <a:xfrm>
              <a:off x="6475242" y="520469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mtClean="0"/>
                <a:t>p</a:t>
              </a:r>
              <a:endParaRPr lang="it-IT"/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4793461" y="4432439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mtClean="0"/>
                <a:t>d</a:t>
              </a:r>
              <a:endParaRPr lang="it-IT"/>
            </a:p>
          </p:txBody>
        </p:sp>
      </p:grp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D3E9-132D-4DD1-8DDD-0A7B49DBBD03}" type="slidenum">
              <a:rPr lang="it-IT" smtClean="0"/>
              <a:t>13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1976438" y="3476625"/>
            <a:ext cx="409575" cy="971550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isometricOffAxis1Left"/>
            <a:lightRig rig="contrasting" dir="t">
              <a:rot lat="0" lon="0" rev="0"/>
            </a:lightRig>
          </a:scene3d>
          <a:sp3d extrusionH="6350" contourW="12700" prstMaterial="powder">
            <a:bevelT w="0"/>
            <a:extrusionClr>
              <a:schemeClr val="bg1">
                <a:lumMod val="9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6" name="Gruppo 15"/>
          <p:cNvGrpSpPr/>
          <p:nvPr/>
        </p:nvGrpSpPr>
        <p:grpSpPr>
          <a:xfrm>
            <a:off x="1705867" y="3797172"/>
            <a:ext cx="3906800" cy="307602"/>
            <a:chOff x="1761138" y="3081930"/>
            <a:chExt cx="3906800" cy="307602"/>
          </a:xfrm>
        </p:grpSpPr>
        <p:sp>
          <p:nvSpPr>
            <p:cNvPr id="17" name="Ovale 16"/>
            <p:cNvSpPr>
              <a:spLocks noChangeAspect="1"/>
            </p:cNvSpPr>
            <p:nvPr/>
          </p:nvSpPr>
          <p:spPr>
            <a:xfrm>
              <a:off x="1761138" y="3145687"/>
              <a:ext cx="205137" cy="180088"/>
            </a:xfrm>
            <a:prstGeom prst="ellipse">
              <a:avLst/>
            </a:prstGeom>
            <a:solidFill>
              <a:schemeClr val="bg1">
                <a:lumMod val="75000"/>
                <a:alpha val="45000"/>
              </a:schemeClr>
            </a:solidFill>
            <a:scene3d>
              <a:camera prst="isometricOffAxis2Right">
                <a:rot lat="21477275" lon="17161914" rev="21568732"/>
              </a:camera>
              <a:lightRig rig="threePt" dir="t"/>
            </a:scene3d>
            <a:sp3d extrusionH="1212850" prstMaterial="powder">
              <a:extrusionClr>
                <a:srgbClr val="EAEAEA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18" name="Oval 3"/>
            <p:cNvSpPr>
              <a:spLocks noChangeAspect="1"/>
            </p:cNvSpPr>
            <p:nvPr/>
          </p:nvSpPr>
          <p:spPr bwMode="auto">
            <a:xfrm>
              <a:off x="5351139" y="3081930"/>
              <a:ext cx="316799" cy="30760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alpha val="49000"/>
                  </a:srgbClr>
                </a:gs>
                <a:gs pos="28000">
                  <a:srgbClr val="FF6600">
                    <a:alpha val="49000"/>
                  </a:srgbClr>
                </a:gs>
                <a:gs pos="50000">
                  <a:srgbClr val="FFFF00">
                    <a:alpha val="49000"/>
                  </a:srgbClr>
                </a:gs>
                <a:gs pos="73000">
                  <a:srgbClr val="FF6600">
                    <a:alpha val="49000"/>
                  </a:srgbClr>
                </a:gs>
                <a:gs pos="100000">
                  <a:srgbClr val="FF0000">
                    <a:alpha val="49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1Top">
                <a:rot lat="18075713" lon="18392745" rev="19658549"/>
              </a:camera>
              <a:lightRig rig="sunset" dir="t">
                <a:rot lat="0" lon="0" rev="0"/>
              </a:lightRig>
            </a:scene3d>
            <a:sp3d prstMaterial="plastic">
              <a:bevelT w="1422400" h="3810000" prst="angle"/>
              <a:extrusionClr>
                <a:schemeClr val="bg1"/>
              </a:extrusionClr>
              <a:contourClr>
                <a:schemeClr val="bg1"/>
              </a:contourClr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pic>
        <p:nvPicPr>
          <p:cNvPr id="22" name="Immagin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0097">
            <a:off x="2907534" y="1603570"/>
            <a:ext cx="5523129" cy="1977074"/>
          </a:xfrm>
          <a:prstGeom prst="rect">
            <a:avLst/>
          </a:prstGeom>
        </p:spPr>
      </p:pic>
      <p:cxnSp>
        <p:nvCxnSpPr>
          <p:cNvPr id="27" name="Connettore 2 26"/>
          <p:cNvCxnSpPr/>
          <p:nvPr/>
        </p:nvCxnSpPr>
        <p:spPr>
          <a:xfrm flipV="1">
            <a:off x="2331882" y="1846053"/>
            <a:ext cx="4474360" cy="2001178"/>
          </a:xfrm>
          <a:prstGeom prst="straightConnector1">
            <a:avLst/>
          </a:prstGeom>
          <a:ln w="38100">
            <a:solidFill>
              <a:srgbClr val="FF0000">
                <a:alpha val="27059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2865631" y="2714625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smtClean="0">
                <a:solidFill>
                  <a:srgbClr val="002060"/>
                </a:solidFill>
              </a:rPr>
              <a:t>Si</a:t>
            </a:r>
            <a:endParaRPr lang="it-IT" sz="1400" b="1" i="1">
              <a:solidFill>
                <a:srgbClr val="002060"/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3189481" y="2609850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smtClean="0">
                <a:solidFill>
                  <a:srgbClr val="002060"/>
                </a:solidFill>
              </a:rPr>
              <a:t>Si</a:t>
            </a:r>
            <a:endParaRPr lang="it-IT" sz="1400" b="1" i="1">
              <a:solidFill>
                <a:srgbClr val="002060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3420792" y="2345293"/>
            <a:ext cx="726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smtClean="0">
                <a:solidFill>
                  <a:srgbClr val="002060"/>
                </a:solidFill>
              </a:rPr>
              <a:t>Scint. 1</a:t>
            </a:r>
            <a:endParaRPr lang="it-IT" sz="1400" b="1" i="1">
              <a:solidFill>
                <a:srgbClr val="002060"/>
              </a:solidFill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3992225" y="1907143"/>
            <a:ext cx="726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smtClean="0">
                <a:solidFill>
                  <a:srgbClr val="002060"/>
                </a:solidFill>
              </a:rPr>
              <a:t>Scint. 2</a:t>
            </a:r>
            <a:endParaRPr lang="it-IT" sz="1400" b="1" i="1">
              <a:solidFill>
                <a:srgbClr val="002060"/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5138965" y="1411843"/>
            <a:ext cx="726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smtClean="0">
                <a:solidFill>
                  <a:srgbClr val="002060"/>
                </a:solidFill>
              </a:rPr>
              <a:t>Scint. 3</a:t>
            </a:r>
            <a:endParaRPr lang="it-IT" sz="1400" b="1" i="1">
              <a:solidFill>
                <a:srgbClr val="002060"/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6169619" y="849868"/>
            <a:ext cx="726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smtClean="0">
                <a:solidFill>
                  <a:srgbClr val="002060"/>
                </a:solidFill>
              </a:rPr>
              <a:t>Scint. 4</a:t>
            </a:r>
            <a:endParaRPr lang="it-IT" sz="1400" b="1" i="1">
              <a:solidFill>
                <a:srgbClr val="002060"/>
              </a:solidFill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1564713" y="3137475"/>
            <a:ext cx="1275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b="1" smtClean="0"/>
              <a:t>CH</a:t>
            </a:r>
            <a:r>
              <a:rPr lang="it-IT" sz="1200" b="1" baseline="-25000" smtClean="0"/>
              <a:t>2</a:t>
            </a:r>
            <a:r>
              <a:rPr lang="it-IT" sz="1200" b="1"/>
              <a:t>target </a:t>
            </a:r>
            <a:r>
              <a:rPr lang="it-IT" sz="1000" b="1"/>
              <a:t>(</a:t>
            </a:r>
            <a:r>
              <a:rPr lang="it-IT" sz="1000"/>
              <a:t>10mm)</a:t>
            </a:r>
            <a:r>
              <a:rPr lang="it-IT" sz="1000" b="1" smtClean="0"/>
              <a:t> 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571702" y="3789769"/>
            <a:ext cx="1175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smtClean="0">
                <a:solidFill>
                  <a:srgbClr val="7030A0"/>
                </a:solidFill>
              </a:rPr>
              <a:t>Neutrons beam</a:t>
            </a:r>
            <a:endParaRPr lang="it-IT" sz="1200" b="1">
              <a:solidFill>
                <a:srgbClr val="7030A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2988382" y="176683"/>
            <a:ext cx="3318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>
                <a:solidFill>
                  <a:srgbClr val="002060"/>
                </a:solidFill>
              </a:rPr>
              <a:t>Monte </a:t>
            </a:r>
            <a:r>
              <a:rPr lang="it-IT" sz="2400" b="1" smtClean="0">
                <a:solidFill>
                  <a:srgbClr val="002060"/>
                </a:solidFill>
              </a:rPr>
              <a:t>Carlo simulations</a:t>
            </a:r>
            <a:endParaRPr lang="it-IT" sz="2400" b="1">
              <a:solidFill>
                <a:srgbClr val="002060"/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874412" y="405805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smtClean="0">
                <a:solidFill>
                  <a:srgbClr val="002060"/>
                </a:solidFill>
              </a:rPr>
              <a:t>̴ 120 MeV</a:t>
            </a:r>
            <a:endParaRPr lang="it-IT"/>
          </a:p>
        </p:txBody>
      </p:sp>
      <p:sp>
        <p:nvSpPr>
          <p:cNvPr id="28" name="Rettangolo 27"/>
          <p:cNvSpPr/>
          <p:nvPr/>
        </p:nvSpPr>
        <p:spPr>
          <a:xfrm>
            <a:off x="124889" y="1046637"/>
            <a:ext cx="3497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smtClean="0">
                <a:solidFill>
                  <a:srgbClr val="FF0000"/>
                </a:solidFill>
              </a:rPr>
              <a:t>Monte Carlo simulations have allowed to study the response of the PRT</a:t>
            </a:r>
            <a:endParaRPr lang="it-IT" sz="1600" b="1">
              <a:solidFill>
                <a:srgbClr val="FF0000"/>
              </a:solidFill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13" y="0"/>
            <a:ext cx="1134713" cy="75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Luigi Cosentino – Meeting Nazionale nTOF BARI 28/11/2017</a:t>
            </a:r>
            <a:endParaRPr lang="it-IT"/>
          </a:p>
        </p:txBody>
      </p:sp>
      <p:pic>
        <p:nvPicPr>
          <p:cNvPr id="39" name="Immagine 38" descr="inf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5504" cy="75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96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459" y="3822111"/>
            <a:ext cx="4880941" cy="275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D3E9-132D-4DD1-8DDD-0A7B49DBBD03}" type="slidenum">
              <a:rPr lang="it-IT" smtClean="0"/>
              <a:t>14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1976438" y="3476625"/>
            <a:ext cx="409575" cy="971550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isometricOffAxis1Left"/>
            <a:lightRig rig="contrasting" dir="t">
              <a:rot lat="0" lon="0" rev="0"/>
            </a:lightRig>
          </a:scene3d>
          <a:sp3d extrusionH="6350" contourW="12700" prstMaterial="powder">
            <a:bevelT w="0"/>
            <a:extrusionClr>
              <a:schemeClr val="bg1">
                <a:lumMod val="9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6" name="Gruppo 15"/>
          <p:cNvGrpSpPr/>
          <p:nvPr/>
        </p:nvGrpSpPr>
        <p:grpSpPr>
          <a:xfrm>
            <a:off x="1705867" y="3797172"/>
            <a:ext cx="3906800" cy="307602"/>
            <a:chOff x="1761138" y="3081930"/>
            <a:chExt cx="3906800" cy="307602"/>
          </a:xfrm>
        </p:grpSpPr>
        <p:sp>
          <p:nvSpPr>
            <p:cNvPr id="17" name="Ovale 16"/>
            <p:cNvSpPr>
              <a:spLocks noChangeAspect="1"/>
            </p:cNvSpPr>
            <p:nvPr/>
          </p:nvSpPr>
          <p:spPr>
            <a:xfrm>
              <a:off x="1761138" y="3145687"/>
              <a:ext cx="205137" cy="180088"/>
            </a:xfrm>
            <a:prstGeom prst="ellipse">
              <a:avLst/>
            </a:prstGeom>
            <a:solidFill>
              <a:schemeClr val="bg1">
                <a:lumMod val="75000"/>
                <a:alpha val="45000"/>
              </a:schemeClr>
            </a:solidFill>
            <a:scene3d>
              <a:camera prst="isometricOffAxis2Right">
                <a:rot lat="21477275" lon="17161914" rev="21568732"/>
              </a:camera>
              <a:lightRig rig="threePt" dir="t"/>
            </a:scene3d>
            <a:sp3d extrusionH="1212850" prstMaterial="powder">
              <a:extrusionClr>
                <a:srgbClr val="EAEAEA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18" name="Oval 3"/>
            <p:cNvSpPr>
              <a:spLocks noChangeAspect="1"/>
            </p:cNvSpPr>
            <p:nvPr/>
          </p:nvSpPr>
          <p:spPr bwMode="auto">
            <a:xfrm>
              <a:off x="5351139" y="3081930"/>
              <a:ext cx="316799" cy="30760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alpha val="49000"/>
                  </a:srgbClr>
                </a:gs>
                <a:gs pos="28000">
                  <a:srgbClr val="FF6600">
                    <a:alpha val="49000"/>
                  </a:srgbClr>
                </a:gs>
                <a:gs pos="50000">
                  <a:srgbClr val="FFFF00">
                    <a:alpha val="49000"/>
                  </a:srgbClr>
                </a:gs>
                <a:gs pos="73000">
                  <a:srgbClr val="FF6600">
                    <a:alpha val="49000"/>
                  </a:srgbClr>
                </a:gs>
                <a:gs pos="100000">
                  <a:srgbClr val="FF0000">
                    <a:alpha val="49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1Top">
                <a:rot lat="18075713" lon="18392745" rev="19658549"/>
              </a:camera>
              <a:lightRig rig="sunset" dir="t">
                <a:rot lat="0" lon="0" rev="0"/>
              </a:lightRig>
            </a:scene3d>
            <a:sp3d prstMaterial="plastic">
              <a:bevelT w="1422400" h="3810000" prst="angle"/>
              <a:extrusionClr>
                <a:schemeClr val="bg1"/>
              </a:extrusionClr>
              <a:contourClr>
                <a:schemeClr val="bg1"/>
              </a:contourClr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pic>
        <p:nvPicPr>
          <p:cNvPr id="22" name="Immagin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0097">
            <a:off x="2907534" y="1603570"/>
            <a:ext cx="5523129" cy="1977074"/>
          </a:xfrm>
          <a:prstGeom prst="rect">
            <a:avLst/>
          </a:prstGeom>
        </p:spPr>
      </p:pic>
      <p:cxnSp>
        <p:nvCxnSpPr>
          <p:cNvPr id="27" name="Connettore 2 26"/>
          <p:cNvCxnSpPr/>
          <p:nvPr/>
        </p:nvCxnSpPr>
        <p:spPr>
          <a:xfrm flipV="1">
            <a:off x="2331882" y="1003756"/>
            <a:ext cx="6354918" cy="2843475"/>
          </a:xfrm>
          <a:prstGeom prst="straightConnector1">
            <a:avLst/>
          </a:prstGeom>
          <a:ln w="38100">
            <a:solidFill>
              <a:srgbClr val="FF0000">
                <a:alpha val="27059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6721734" y="484459"/>
            <a:ext cx="2307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Recoil protons &gt; 150MeV</a:t>
            </a:r>
            <a:endParaRPr lang="it-IT" sz="1400" b="1" i="1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2865631" y="2714625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smtClean="0">
                <a:solidFill>
                  <a:srgbClr val="002060"/>
                </a:solidFill>
              </a:rPr>
              <a:t>Si</a:t>
            </a:r>
            <a:endParaRPr lang="it-IT" sz="1400" b="1" i="1">
              <a:solidFill>
                <a:srgbClr val="002060"/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3189481" y="2609850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smtClean="0">
                <a:solidFill>
                  <a:srgbClr val="002060"/>
                </a:solidFill>
              </a:rPr>
              <a:t>Si</a:t>
            </a:r>
            <a:endParaRPr lang="it-IT" sz="1400" b="1" i="1">
              <a:solidFill>
                <a:srgbClr val="002060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3420792" y="2345293"/>
            <a:ext cx="726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smtClean="0">
                <a:solidFill>
                  <a:srgbClr val="002060"/>
                </a:solidFill>
              </a:rPr>
              <a:t>Scint. 1</a:t>
            </a:r>
            <a:endParaRPr lang="it-IT" sz="1400" b="1" i="1">
              <a:solidFill>
                <a:srgbClr val="002060"/>
              </a:solidFill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3992225" y="1907143"/>
            <a:ext cx="726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smtClean="0">
                <a:solidFill>
                  <a:srgbClr val="002060"/>
                </a:solidFill>
              </a:rPr>
              <a:t>Scint. 2</a:t>
            </a:r>
            <a:endParaRPr lang="it-IT" sz="1400" b="1" i="1">
              <a:solidFill>
                <a:srgbClr val="002060"/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5138965" y="1411843"/>
            <a:ext cx="726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smtClean="0">
                <a:solidFill>
                  <a:srgbClr val="002060"/>
                </a:solidFill>
              </a:rPr>
              <a:t>Scint. 3</a:t>
            </a:r>
            <a:endParaRPr lang="it-IT" sz="1400" b="1" i="1">
              <a:solidFill>
                <a:srgbClr val="002060"/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6169619" y="849868"/>
            <a:ext cx="726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smtClean="0">
                <a:solidFill>
                  <a:srgbClr val="002060"/>
                </a:solidFill>
              </a:rPr>
              <a:t>Scint. 4</a:t>
            </a:r>
            <a:endParaRPr lang="it-IT" sz="1400" b="1" i="1">
              <a:solidFill>
                <a:srgbClr val="002060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1564713" y="3137475"/>
            <a:ext cx="1275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b="1" smtClean="0"/>
              <a:t>CH</a:t>
            </a:r>
            <a:r>
              <a:rPr lang="it-IT" sz="1200" b="1" baseline="-25000" smtClean="0"/>
              <a:t>2</a:t>
            </a:r>
            <a:r>
              <a:rPr lang="it-IT" sz="1200" b="1"/>
              <a:t>target </a:t>
            </a:r>
            <a:r>
              <a:rPr lang="it-IT" sz="1000" b="1"/>
              <a:t>(</a:t>
            </a:r>
            <a:r>
              <a:rPr lang="it-IT" sz="1000"/>
              <a:t>10mm)</a:t>
            </a:r>
            <a:r>
              <a:rPr lang="it-IT" sz="1000" b="1" smtClean="0"/>
              <a:t> 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571702" y="3789769"/>
            <a:ext cx="1175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smtClean="0">
                <a:solidFill>
                  <a:srgbClr val="7030A0"/>
                </a:solidFill>
              </a:rPr>
              <a:t>Neutrons beam</a:t>
            </a:r>
            <a:endParaRPr lang="it-IT" sz="1200" b="1">
              <a:solidFill>
                <a:srgbClr val="7030A0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2988382" y="176683"/>
            <a:ext cx="3318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>
                <a:solidFill>
                  <a:srgbClr val="002060"/>
                </a:solidFill>
              </a:rPr>
              <a:t>Monte </a:t>
            </a:r>
            <a:r>
              <a:rPr lang="it-IT" sz="2400" b="1" smtClean="0">
                <a:solidFill>
                  <a:srgbClr val="002060"/>
                </a:solidFill>
              </a:rPr>
              <a:t>Carlo simulations</a:t>
            </a:r>
            <a:endParaRPr lang="it-IT" sz="2400" b="1">
              <a:solidFill>
                <a:srgbClr val="002060"/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874412" y="4058050"/>
            <a:ext cx="1042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smtClean="0">
                <a:solidFill>
                  <a:srgbClr val="002060"/>
                </a:solidFill>
              </a:rPr>
              <a:t>̴200 MeV</a:t>
            </a:r>
            <a:endParaRPr lang="it-IT"/>
          </a:p>
        </p:txBody>
      </p:sp>
      <p:sp>
        <p:nvSpPr>
          <p:cNvPr id="36" name="CasellaDiTesto 35"/>
          <p:cNvSpPr txBox="1"/>
          <p:nvPr/>
        </p:nvSpPr>
        <p:spPr>
          <a:xfrm>
            <a:off x="6012943" y="492045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p</a:t>
            </a:r>
            <a:endParaRPr lang="it-IT"/>
          </a:p>
        </p:txBody>
      </p:sp>
      <p:sp>
        <p:nvSpPr>
          <p:cNvPr id="37" name="CasellaDiTesto 36"/>
          <p:cNvSpPr txBox="1"/>
          <p:nvPr/>
        </p:nvSpPr>
        <p:spPr>
          <a:xfrm>
            <a:off x="5530065" y="418631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d</a:t>
            </a:r>
            <a:endParaRPr lang="it-IT"/>
          </a:p>
        </p:txBody>
      </p:sp>
      <p:sp>
        <p:nvSpPr>
          <p:cNvPr id="38" name="Rettangolo 37"/>
          <p:cNvSpPr/>
          <p:nvPr/>
        </p:nvSpPr>
        <p:spPr>
          <a:xfrm>
            <a:off x="124889" y="1046637"/>
            <a:ext cx="3497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smtClean="0">
                <a:solidFill>
                  <a:srgbClr val="FF0000"/>
                </a:solidFill>
              </a:rPr>
              <a:t>Monte Carlo simulations have allowed to study the response of the PRT</a:t>
            </a:r>
            <a:endParaRPr lang="it-IT" sz="1600" b="1">
              <a:solidFill>
                <a:srgbClr val="FF0000"/>
              </a:solidFill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13" y="0"/>
            <a:ext cx="1134713" cy="75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Luigi Cosentino – Meeting Nazionale nTOF BARI 28/11/2017</a:t>
            </a:r>
            <a:endParaRPr lang="it-IT"/>
          </a:p>
        </p:txBody>
      </p:sp>
      <p:pic>
        <p:nvPicPr>
          <p:cNvPr id="41" name="Immagine 40" descr="inf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5504" cy="75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1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D3E9-132D-4DD1-8DDD-0A7B49DBBD03}" type="slidenum">
              <a:rPr lang="it-IT" smtClean="0"/>
              <a:t>15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1976438" y="3476625"/>
            <a:ext cx="409575" cy="971550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isometricOffAxis1Left"/>
            <a:lightRig rig="contrasting" dir="t">
              <a:rot lat="0" lon="0" rev="0"/>
            </a:lightRig>
          </a:scene3d>
          <a:sp3d extrusionH="6350" contourW="12700" prstMaterial="powder">
            <a:bevelT w="0"/>
            <a:extrusionClr>
              <a:schemeClr val="bg1">
                <a:lumMod val="9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9" name="Gruppo 18"/>
          <p:cNvGrpSpPr/>
          <p:nvPr/>
        </p:nvGrpSpPr>
        <p:grpSpPr>
          <a:xfrm>
            <a:off x="1705867" y="3797172"/>
            <a:ext cx="3906800" cy="307602"/>
            <a:chOff x="1761138" y="3081930"/>
            <a:chExt cx="3906800" cy="307602"/>
          </a:xfrm>
        </p:grpSpPr>
        <p:sp>
          <p:nvSpPr>
            <p:cNvPr id="21" name="Ovale 20"/>
            <p:cNvSpPr>
              <a:spLocks noChangeAspect="1"/>
            </p:cNvSpPr>
            <p:nvPr/>
          </p:nvSpPr>
          <p:spPr>
            <a:xfrm>
              <a:off x="1761138" y="3145687"/>
              <a:ext cx="205137" cy="180088"/>
            </a:xfrm>
            <a:prstGeom prst="ellipse">
              <a:avLst/>
            </a:prstGeom>
            <a:solidFill>
              <a:schemeClr val="bg1">
                <a:lumMod val="75000"/>
                <a:alpha val="45000"/>
              </a:schemeClr>
            </a:solidFill>
            <a:scene3d>
              <a:camera prst="isometricOffAxis2Right">
                <a:rot lat="21477275" lon="17161914" rev="21568732"/>
              </a:camera>
              <a:lightRig rig="threePt" dir="t"/>
            </a:scene3d>
            <a:sp3d extrusionH="1212850" prstMaterial="powder">
              <a:extrusionClr>
                <a:srgbClr val="EAEAEA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23" name="Oval 3"/>
            <p:cNvSpPr>
              <a:spLocks noChangeAspect="1"/>
            </p:cNvSpPr>
            <p:nvPr/>
          </p:nvSpPr>
          <p:spPr bwMode="auto">
            <a:xfrm>
              <a:off x="5351139" y="3081930"/>
              <a:ext cx="316799" cy="30760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alpha val="49000"/>
                  </a:srgbClr>
                </a:gs>
                <a:gs pos="28000">
                  <a:srgbClr val="FF6600">
                    <a:alpha val="49000"/>
                  </a:srgbClr>
                </a:gs>
                <a:gs pos="50000">
                  <a:srgbClr val="FFFF00">
                    <a:alpha val="49000"/>
                  </a:srgbClr>
                </a:gs>
                <a:gs pos="73000">
                  <a:srgbClr val="FF6600">
                    <a:alpha val="49000"/>
                  </a:srgbClr>
                </a:gs>
                <a:gs pos="100000">
                  <a:srgbClr val="FF0000">
                    <a:alpha val="49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1Top">
                <a:rot lat="18075713" lon="18392745" rev="19658549"/>
              </a:camera>
              <a:lightRig rig="sunset" dir="t">
                <a:rot lat="0" lon="0" rev="0"/>
              </a:lightRig>
            </a:scene3d>
            <a:sp3d prstMaterial="plastic">
              <a:bevelT w="1422400" h="3810000" prst="angle"/>
              <a:extrusionClr>
                <a:schemeClr val="bg1"/>
              </a:extrusionClr>
              <a:contourClr>
                <a:schemeClr val="bg1"/>
              </a:contourClr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26" name="CasellaDiTesto 25"/>
          <p:cNvSpPr txBox="1"/>
          <p:nvPr/>
        </p:nvSpPr>
        <p:spPr>
          <a:xfrm>
            <a:off x="571702" y="3789769"/>
            <a:ext cx="1175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smtClean="0">
                <a:solidFill>
                  <a:srgbClr val="7030A0"/>
                </a:solidFill>
              </a:rPr>
              <a:t>Neutrons beam</a:t>
            </a:r>
            <a:endParaRPr lang="it-IT" sz="1200" b="1">
              <a:solidFill>
                <a:srgbClr val="7030A0"/>
              </a:solidFill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9173">
            <a:off x="3581262" y="1617198"/>
            <a:ext cx="3739051" cy="2075196"/>
          </a:xfrm>
          <a:prstGeom prst="rect">
            <a:avLst/>
          </a:prstGeom>
        </p:spPr>
      </p:pic>
      <p:cxnSp>
        <p:nvCxnSpPr>
          <p:cNvPr id="9" name="Connettore 1 8"/>
          <p:cNvCxnSpPr>
            <a:stCxn id="15" idx="3"/>
          </p:cNvCxnSpPr>
          <p:nvPr/>
        </p:nvCxnSpPr>
        <p:spPr>
          <a:xfrm>
            <a:off x="2386013" y="3962400"/>
            <a:ext cx="4876169" cy="7534"/>
          </a:xfrm>
          <a:prstGeom prst="line">
            <a:avLst/>
          </a:prstGeom>
          <a:ln w="9525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2887844" y="3615330"/>
            <a:ext cx="30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>
                <a:latin typeface="Symbol" charset="2"/>
                <a:cs typeface="Symbol" charset="2"/>
              </a:rPr>
              <a:t>q</a:t>
            </a:r>
          </a:p>
        </p:txBody>
      </p:sp>
      <p:sp>
        <p:nvSpPr>
          <p:cNvPr id="11" name="Arco 10"/>
          <p:cNvSpPr/>
          <p:nvPr/>
        </p:nvSpPr>
        <p:spPr>
          <a:xfrm>
            <a:off x="2993474" y="3570339"/>
            <a:ext cx="485953" cy="693333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 rot="20066736">
            <a:off x="2561744" y="3142280"/>
            <a:ext cx="700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̴15cm</a:t>
            </a:r>
            <a:endParaRPr lang="it-IT"/>
          </a:p>
        </p:txBody>
      </p:sp>
      <p:cxnSp>
        <p:nvCxnSpPr>
          <p:cNvPr id="17" name="Connettore 1 16"/>
          <p:cNvCxnSpPr/>
          <p:nvPr/>
        </p:nvCxnSpPr>
        <p:spPr>
          <a:xfrm flipV="1">
            <a:off x="3667453" y="1226256"/>
            <a:ext cx="2419424" cy="1302897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 rot="19855639">
            <a:off x="4257707" y="1499093"/>
            <a:ext cx="875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15.5cm</a:t>
            </a:r>
          </a:p>
        </p:txBody>
      </p:sp>
      <p:cxnSp>
        <p:nvCxnSpPr>
          <p:cNvPr id="20" name="Connettore 1 19"/>
          <p:cNvCxnSpPr/>
          <p:nvPr/>
        </p:nvCxnSpPr>
        <p:spPr>
          <a:xfrm>
            <a:off x="3667453" y="2693383"/>
            <a:ext cx="536433" cy="131385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 rot="904815">
            <a:off x="3910000" y="2470129"/>
            <a:ext cx="58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3cm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3083805" y="182675"/>
            <a:ext cx="2964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smtClean="0">
                <a:solidFill>
                  <a:srgbClr val="002060"/>
                </a:solidFill>
              </a:rPr>
              <a:t>How to place </a:t>
            </a:r>
            <a:r>
              <a:rPr lang="it-IT" sz="2400" b="1">
                <a:solidFill>
                  <a:srgbClr val="002060"/>
                </a:solidFill>
              </a:rPr>
              <a:t>the </a:t>
            </a:r>
            <a:r>
              <a:rPr lang="it-IT" sz="2400" b="1" smtClean="0">
                <a:solidFill>
                  <a:srgbClr val="002060"/>
                </a:solidFill>
              </a:rPr>
              <a:t>PRT</a:t>
            </a:r>
          </a:p>
        </p:txBody>
      </p:sp>
      <p:sp>
        <p:nvSpPr>
          <p:cNvPr id="32" name="Rettangolo 31"/>
          <p:cNvSpPr/>
          <p:nvPr/>
        </p:nvSpPr>
        <p:spPr>
          <a:xfrm>
            <a:off x="3479427" y="3984662"/>
            <a:ext cx="2849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mtClean="0">
                <a:latin typeface="Symbol" charset="2"/>
                <a:cs typeface="Symbol" charset="2"/>
              </a:rPr>
              <a:t>q</a:t>
            </a:r>
            <a:r>
              <a:rPr lang="it-IT" smtClean="0"/>
              <a:t>= 25 deg</a:t>
            </a:r>
            <a:endParaRPr lang="it-IT"/>
          </a:p>
        </p:txBody>
      </p:sp>
      <p:sp>
        <p:nvSpPr>
          <p:cNvPr id="33" name="CasellaDiTesto 32"/>
          <p:cNvSpPr txBox="1"/>
          <p:nvPr/>
        </p:nvSpPr>
        <p:spPr>
          <a:xfrm>
            <a:off x="6086877" y="3295545"/>
            <a:ext cx="1385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/>
              <a:t>Ω</a:t>
            </a:r>
            <a:r>
              <a:rPr lang="it-IT" baseline="-25000" smtClean="0"/>
              <a:t>PRT</a:t>
            </a:r>
            <a:r>
              <a:rPr lang="it-IT" smtClean="0"/>
              <a:t> = 62msr</a:t>
            </a:r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1159234" y="4794259"/>
            <a:ext cx="69097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smtClean="0">
                <a:solidFill>
                  <a:srgbClr val="002060"/>
                </a:solidFill>
              </a:rPr>
              <a:t>The aim is to reach a statistical uncertainty around 2</a:t>
            </a:r>
            <a:r>
              <a:rPr lang="en-US" sz="2000" b="1">
                <a:solidFill>
                  <a:srgbClr val="002060"/>
                </a:solidFill>
              </a:rPr>
              <a:t>% </a:t>
            </a:r>
            <a:r>
              <a:rPr lang="en-US" sz="2000" b="1" smtClean="0">
                <a:solidFill>
                  <a:srgbClr val="002060"/>
                </a:solidFill>
              </a:rPr>
              <a:t> within neutron energy regions of 5% relative width.</a:t>
            </a:r>
            <a:endParaRPr lang="it-IT" sz="2000" b="1">
              <a:solidFill>
                <a:srgbClr val="002060"/>
              </a:solidFill>
            </a:endParaRPr>
          </a:p>
        </p:txBody>
      </p:sp>
      <p:cxnSp>
        <p:nvCxnSpPr>
          <p:cNvPr id="35" name="Connettore 1 34"/>
          <p:cNvCxnSpPr/>
          <p:nvPr/>
        </p:nvCxnSpPr>
        <p:spPr>
          <a:xfrm flipV="1">
            <a:off x="2370018" y="3143250"/>
            <a:ext cx="1713052" cy="785020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ttangolo 23"/>
          <p:cNvSpPr/>
          <p:nvPr/>
        </p:nvSpPr>
        <p:spPr>
          <a:xfrm>
            <a:off x="124889" y="1046637"/>
            <a:ext cx="37471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b="1" smtClean="0">
                <a:solidFill>
                  <a:srgbClr val="FF0000"/>
                </a:solidFill>
              </a:rPr>
              <a:t>In the experimental set-up the scintillators are compacted between them</a:t>
            </a:r>
            <a:endParaRPr lang="it-IT" sz="1600" b="1">
              <a:solidFill>
                <a:srgbClr val="FF0000"/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13" y="0"/>
            <a:ext cx="1134713" cy="75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Luigi Cosentino – Meeting Nazionale nTOF BARI 28/11/2017</a:t>
            </a:r>
            <a:endParaRPr lang="it-IT"/>
          </a:p>
        </p:txBody>
      </p:sp>
      <p:pic>
        <p:nvPicPr>
          <p:cNvPr id="34" name="Immagine 33" descr="inf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5504" cy="75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16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D3E9-132D-4DD1-8DDD-0A7B49DBBD03}" type="slidenum">
              <a:rPr lang="it-IT" smtClean="0"/>
              <a:t>16</a:t>
            </a:fld>
            <a:endParaRPr lang="it-IT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10" y="821151"/>
            <a:ext cx="7429524" cy="450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Ovale 41"/>
          <p:cNvSpPr/>
          <p:nvPr/>
        </p:nvSpPr>
        <p:spPr>
          <a:xfrm rot="1943872">
            <a:off x="2159107" y="1762243"/>
            <a:ext cx="309638" cy="166915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Ovale 42"/>
          <p:cNvSpPr/>
          <p:nvPr/>
        </p:nvSpPr>
        <p:spPr>
          <a:xfrm rot="1943872">
            <a:off x="5807048" y="2241724"/>
            <a:ext cx="309638" cy="166915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Ovale 43"/>
          <p:cNvSpPr/>
          <p:nvPr/>
        </p:nvSpPr>
        <p:spPr>
          <a:xfrm rot="1943872">
            <a:off x="2131018" y="4421339"/>
            <a:ext cx="309638" cy="166915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Ovale 44"/>
          <p:cNvSpPr/>
          <p:nvPr/>
        </p:nvSpPr>
        <p:spPr>
          <a:xfrm rot="1943872">
            <a:off x="5788460" y="4588589"/>
            <a:ext cx="309638" cy="166915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CasellaDiTesto 46"/>
          <p:cNvSpPr txBox="1"/>
          <p:nvPr/>
        </p:nvSpPr>
        <p:spPr>
          <a:xfrm>
            <a:off x="1658137" y="158899"/>
            <a:ext cx="5839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>
                <a:solidFill>
                  <a:srgbClr val="002060"/>
                </a:solidFill>
              </a:rPr>
              <a:t>(n,p) cross section vs. angle of </a:t>
            </a:r>
            <a:r>
              <a:rPr lang="it-IT" sz="2400" b="1" smtClean="0">
                <a:solidFill>
                  <a:srgbClr val="002060"/>
                </a:solidFill>
              </a:rPr>
              <a:t>recoil protons</a:t>
            </a:r>
            <a:endParaRPr lang="it-IT" sz="2400" b="1">
              <a:solidFill>
                <a:srgbClr val="002060"/>
              </a:solidFill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1487940" y="2801478"/>
            <a:ext cx="2854322" cy="123111"/>
            <a:chOff x="1487940" y="2801478"/>
            <a:chExt cx="2854322" cy="123111"/>
          </a:xfrm>
        </p:grpSpPr>
        <p:sp>
          <p:nvSpPr>
            <p:cNvPr id="3" name="CasellaDiTesto 2"/>
            <p:cNvSpPr txBox="1"/>
            <p:nvPr/>
          </p:nvSpPr>
          <p:spPr>
            <a:xfrm>
              <a:off x="1487940" y="2801478"/>
              <a:ext cx="62867" cy="1231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800"/>
                <a:t>0</a:t>
              </a: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2390596" y="2801478"/>
              <a:ext cx="115844" cy="1231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800"/>
                <a:t>30</a:t>
              </a: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3314209" y="2801478"/>
              <a:ext cx="105951" cy="1231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800"/>
                <a:t>60</a:t>
              </a: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4237820" y="2801478"/>
              <a:ext cx="104442" cy="1231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800"/>
                <a:t>90</a:t>
              </a:r>
            </a:p>
          </p:txBody>
        </p:sp>
      </p:grpSp>
      <p:grpSp>
        <p:nvGrpSpPr>
          <p:cNvPr id="25" name="Gruppo 24"/>
          <p:cNvGrpSpPr/>
          <p:nvPr/>
        </p:nvGrpSpPr>
        <p:grpSpPr>
          <a:xfrm>
            <a:off x="1485254" y="4965658"/>
            <a:ext cx="2854322" cy="127302"/>
            <a:chOff x="1487940" y="2801478"/>
            <a:chExt cx="2854322" cy="127302"/>
          </a:xfrm>
        </p:grpSpPr>
        <p:sp>
          <p:nvSpPr>
            <p:cNvPr id="26" name="CasellaDiTesto 25"/>
            <p:cNvSpPr txBox="1"/>
            <p:nvPr/>
          </p:nvSpPr>
          <p:spPr>
            <a:xfrm>
              <a:off x="1487940" y="2805669"/>
              <a:ext cx="62867" cy="1231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800"/>
                <a:t>0</a:t>
              </a: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2390596" y="2801478"/>
              <a:ext cx="115844" cy="1231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800"/>
                <a:t>30</a:t>
              </a: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3314209" y="2801478"/>
              <a:ext cx="105951" cy="1231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800"/>
                <a:t>60</a:t>
              </a:r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4237820" y="2801478"/>
              <a:ext cx="104442" cy="1231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800"/>
                <a:t>90</a:t>
              </a:r>
            </a:p>
          </p:txBody>
        </p:sp>
      </p:grpSp>
      <p:grpSp>
        <p:nvGrpSpPr>
          <p:cNvPr id="7" name="Gruppo 6"/>
          <p:cNvGrpSpPr/>
          <p:nvPr/>
        </p:nvGrpSpPr>
        <p:grpSpPr>
          <a:xfrm>
            <a:off x="5178585" y="2788999"/>
            <a:ext cx="2780706" cy="123111"/>
            <a:chOff x="5178585" y="2788999"/>
            <a:chExt cx="2780706" cy="123111"/>
          </a:xfrm>
        </p:grpSpPr>
        <p:sp>
          <p:nvSpPr>
            <p:cNvPr id="31" name="CasellaDiTesto 30"/>
            <p:cNvSpPr txBox="1"/>
            <p:nvPr/>
          </p:nvSpPr>
          <p:spPr>
            <a:xfrm>
              <a:off x="5178585" y="2788999"/>
              <a:ext cx="62867" cy="1231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800"/>
                <a:t>0</a:t>
              </a:r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6049034" y="2788999"/>
              <a:ext cx="115844" cy="1231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800"/>
                <a:t>30</a:t>
              </a:r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6954243" y="2788999"/>
              <a:ext cx="105951" cy="1231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800"/>
                <a:t>60</a:t>
              </a:r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7854849" y="2788999"/>
              <a:ext cx="104442" cy="1231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800"/>
                <a:t>90</a:t>
              </a:r>
            </a:p>
          </p:txBody>
        </p:sp>
      </p:grpSp>
      <p:sp>
        <p:nvSpPr>
          <p:cNvPr id="39" name="CasellaDiTesto 38"/>
          <p:cNvSpPr txBox="1"/>
          <p:nvPr/>
        </p:nvSpPr>
        <p:spPr>
          <a:xfrm>
            <a:off x="5151545" y="4975275"/>
            <a:ext cx="62867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it-IT" sz="800"/>
              <a:t>0</a:t>
            </a:r>
          </a:p>
        </p:txBody>
      </p:sp>
      <p:sp>
        <p:nvSpPr>
          <p:cNvPr id="52" name="CasellaDiTesto 51"/>
          <p:cNvSpPr txBox="1"/>
          <p:nvPr/>
        </p:nvSpPr>
        <p:spPr>
          <a:xfrm>
            <a:off x="6021994" y="4975275"/>
            <a:ext cx="115844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it-IT" sz="800"/>
              <a:t>30</a:t>
            </a:r>
          </a:p>
        </p:txBody>
      </p:sp>
      <p:sp>
        <p:nvSpPr>
          <p:cNvPr id="53" name="CasellaDiTesto 52"/>
          <p:cNvSpPr txBox="1"/>
          <p:nvPr/>
        </p:nvSpPr>
        <p:spPr>
          <a:xfrm>
            <a:off x="6950208" y="4975275"/>
            <a:ext cx="105951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it-IT" sz="800"/>
              <a:t>60</a:t>
            </a:r>
          </a:p>
        </p:txBody>
      </p:sp>
      <p:sp>
        <p:nvSpPr>
          <p:cNvPr id="54" name="CasellaDiTesto 53"/>
          <p:cNvSpPr txBox="1"/>
          <p:nvPr/>
        </p:nvSpPr>
        <p:spPr>
          <a:xfrm>
            <a:off x="7869218" y="4975275"/>
            <a:ext cx="104442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it-IT" sz="800"/>
              <a:t>90</a:t>
            </a:r>
          </a:p>
        </p:txBody>
      </p:sp>
      <p:sp>
        <p:nvSpPr>
          <p:cNvPr id="35" name="Ovale 34"/>
          <p:cNvSpPr/>
          <p:nvPr/>
        </p:nvSpPr>
        <p:spPr>
          <a:xfrm rot="1943872">
            <a:off x="1217864" y="5724643"/>
            <a:ext cx="309638" cy="166915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1560332" y="5613909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20 – 30 deg</a:t>
            </a:r>
            <a:endParaRPr lang="it-IT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13" y="0"/>
            <a:ext cx="1134713" cy="75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Luigi Cosentino – Meeting Nazionale nTOF BARI 28/11/2017</a:t>
            </a:r>
            <a:endParaRPr lang="it-IT"/>
          </a:p>
        </p:txBody>
      </p:sp>
      <p:pic>
        <p:nvPicPr>
          <p:cNvPr id="40" name="Immagine 39" descr="inf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5504" cy="75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00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922" y="4509798"/>
            <a:ext cx="3619500" cy="203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ttangolo 24"/>
          <p:cNvSpPr/>
          <p:nvPr/>
        </p:nvSpPr>
        <p:spPr>
          <a:xfrm>
            <a:off x="4548114" y="4683714"/>
            <a:ext cx="8471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b="1" smtClean="0">
                <a:solidFill>
                  <a:srgbClr val="FF0000"/>
                </a:solidFill>
              </a:rPr>
              <a:t>‘H</a:t>
            </a:r>
            <a:r>
              <a:rPr lang="it-IT" sz="1200" b="1" baseline="-25000" smtClean="0">
                <a:solidFill>
                  <a:srgbClr val="FF0000"/>
                </a:solidFill>
              </a:rPr>
              <a:t>2</a:t>
            </a:r>
            <a:r>
              <a:rPr lang="it-IT" sz="1200" b="1" smtClean="0">
                <a:solidFill>
                  <a:srgbClr val="FF0000"/>
                </a:solidFill>
              </a:rPr>
              <a:t>’ </a:t>
            </a:r>
            <a:r>
              <a:rPr lang="it-IT" sz="1200" b="1" baseline="-25000" smtClean="0">
                <a:solidFill>
                  <a:srgbClr val="FF0000"/>
                </a:solidFill>
              </a:rPr>
              <a:t> </a:t>
            </a:r>
            <a:r>
              <a:rPr lang="it-IT" sz="1200" b="1" smtClean="0">
                <a:solidFill>
                  <a:srgbClr val="FF0000"/>
                </a:solidFill>
              </a:rPr>
              <a:t>target</a:t>
            </a:r>
            <a:endParaRPr lang="it-IT" sz="1200" b="1">
              <a:solidFill>
                <a:srgbClr val="FF0000"/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858547" y="540801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p</a:t>
            </a:r>
            <a:endParaRPr lang="it-IT"/>
          </a:p>
        </p:txBody>
      </p:sp>
      <p:sp>
        <p:nvSpPr>
          <p:cNvPr id="35" name="CasellaDiTesto 34"/>
          <p:cNvSpPr txBox="1"/>
          <p:nvPr/>
        </p:nvSpPr>
        <p:spPr>
          <a:xfrm>
            <a:off x="2914000" y="4496845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i="1" smtClean="0"/>
              <a:t>Monte Carlo</a:t>
            </a:r>
            <a:endParaRPr lang="it-IT" sz="800" i="1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D3E9-132D-4DD1-8DDD-0A7B49DBBD03}" type="slidenum">
              <a:rPr lang="it-IT" smtClean="0"/>
              <a:t>17</a:t>
            </a:fld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290563" y="160711"/>
            <a:ext cx="6881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smtClean="0">
                <a:solidFill>
                  <a:srgbClr val="002060"/>
                </a:solidFill>
              </a:rPr>
              <a:t>Select only the events </a:t>
            </a:r>
            <a:r>
              <a:rPr lang="it-IT" sz="2000" b="1">
                <a:solidFill>
                  <a:srgbClr val="002060"/>
                </a:solidFill>
              </a:rPr>
              <a:t>due to hydrogen atoms in the CH</a:t>
            </a:r>
            <a:r>
              <a:rPr lang="it-IT" sz="2000" b="1" baseline="-25000">
                <a:solidFill>
                  <a:srgbClr val="002060"/>
                </a:solidFill>
              </a:rPr>
              <a:t>2</a:t>
            </a:r>
            <a:r>
              <a:rPr lang="it-IT" sz="2000" b="1">
                <a:solidFill>
                  <a:srgbClr val="002060"/>
                </a:solidFill>
              </a:rPr>
              <a:t> target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88" y="2607242"/>
            <a:ext cx="3574256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4769067" y="1267467"/>
            <a:ext cx="409575" cy="971550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isometricOffAxis1Left"/>
            <a:lightRig rig="contrasting" dir="t">
              <a:rot lat="0" lon="0" rev="0"/>
            </a:lightRig>
          </a:scene3d>
          <a:sp3d extrusionH="6350" contourW="12700" prstMaterial="powder">
            <a:bevelT w="0"/>
            <a:extrusionClr>
              <a:schemeClr val="bg1">
                <a:lumMod val="9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4673707" y="751067"/>
            <a:ext cx="600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b="1" smtClean="0"/>
              <a:t>CH</a:t>
            </a:r>
            <a:r>
              <a:rPr lang="it-IT" sz="1200" b="1" baseline="-25000" smtClean="0"/>
              <a:t>2</a:t>
            </a:r>
          </a:p>
          <a:p>
            <a:pPr algn="ctr"/>
            <a:r>
              <a:rPr lang="it-IT" sz="1200" b="1" smtClean="0"/>
              <a:t>target 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5331812" y="934872"/>
            <a:ext cx="53091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800" smtClean="0"/>
              <a:t>-</a:t>
            </a:r>
            <a:endParaRPr lang="it-IT" sz="8800"/>
          </a:p>
        </p:txBody>
      </p:sp>
      <p:sp>
        <p:nvSpPr>
          <p:cNvPr id="18" name="Rettangolo 17"/>
          <p:cNvSpPr/>
          <p:nvPr/>
        </p:nvSpPr>
        <p:spPr>
          <a:xfrm>
            <a:off x="6015897" y="1267467"/>
            <a:ext cx="409575" cy="971550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isometricOffAxis1Left"/>
            <a:lightRig rig="contrasting" dir="t">
              <a:rot lat="0" lon="0" rev="0"/>
            </a:lightRig>
          </a:scene3d>
          <a:sp3d extrusionH="6350" contourW="12700" prstMaterial="powder">
            <a:bevelT w="0"/>
            <a:extrusionClr>
              <a:schemeClr val="bg1">
                <a:lumMod val="9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5898863" y="751067"/>
            <a:ext cx="600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b="1" smtClean="0"/>
              <a:t>C</a:t>
            </a:r>
            <a:endParaRPr lang="it-IT" sz="1200" b="1" baseline="-25000" smtClean="0"/>
          </a:p>
          <a:p>
            <a:pPr algn="ctr"/>
            <a:r>
              <a:rPr lang="it-IT" sz="1200" b="1" smtClean="0"/>
              <a:t>target 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6578641" y="934872"/>
            <a:ext cx="7473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800" smtClean="0"/>
              <a:t>=</a:t>
            </a:r>
            <a:endParaRPr lang="it-IT" sz="8800"/>
          </a:p>
        </p:txBody>
      </p:sp>
      <p:sp>
        <p:nvSpPr>
          <p:cNvPr id="21" name="Rettangolo 20"/>
          <p:cNvSpPr/>
          <p:nvPr/>
        </p:nvSpPr>
        <p:spPr>
          <a:xfrm>
            <a:off x="7488655" y="1267467"/>
            <a:ext cx="409575" cy="971550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isometricOffAxis1Left"/>
            <a:lightRig rig="contrasting" dir="t">
              <a:rot lat="0" lon="0" rev="0"/>
            </a:lightRig>
          </a:scene3d>
          <a:sp3d extrusionH="6350" contourW="12700" prstMaterial="powder">
            <a:bevelT w="0"/>
            <a:extrusionClr>
              <a:schemeClr val="bg1">
                <a:lumMod val="9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>
            <a:off x="7393296" y="751067"/>
            <a:ext cx="600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b="1" smtClean="0"/>
              <a:t>‘H</a:t>
            </a:r>
            <a:r>
              <a:rPr lang="it-IT" sz="1200" b="1" baseline="-25000" smtClean="0"/>
              <a:t>2</a:t>
            </a:r>
            <a:r>
              <a:rPr lang="it-IT" sz="1200" b="1" smtClean="0"/>
              <a:t>’</a:t>
            </a:r>
            <a:endParaRPr lang="it-IT" sz="1200" b="1" baseline="-25000" smtClean="0"/>
          </a:p>
          <a:p>
            <a:pPr algn="ctr"/>
            <a:r>
              <a:rPr lang="it-IT" sz="1200" b="1" smtClean="0"/>
              <a:t>target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154" y="2518792"/>
            <a:ext cx="3631406" cy="200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sellaDiTesto 16"/>
          <p:cNvSpPr txBox="1"/>
          <p:nvPr/>
        </p:nvSpPr>
        <p:spPr>
          <a:xfrm>
            <a:off x="2743013" y="348353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p</a:t>
            </a:r>
            <a:endParaRPr lang="it-IT"/>
          </a:p>
        </p:txBody>
      </p:sp>
      <p:sp>
        <p:nvSpPr>
          <p:cNvPr id="26" name="CasellaDiTesto 25"/>
          <p:cNvSpPr txBox="1"/>
          <p:nvPr/>
        </p:nvSpPr>
        <p:spPr>
          <a:xfrm>
            <a:off x="1844147" y="298269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d</a:t>
            </a:r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2457687" y="2733086"/>
            <a:ext cx="8183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b="1" smtClean="0">
                <a:solidFill>
                  <a:srgbClr val="FF0000"/>
                </a:solidFill>
              </a:rPr>
              <a:t>CH</a:t>
            </a:r>
            <a:r>
              <a:rPr lang="it-IT" sz="1200" b="1" baseline="-25000" smtClean="0">
                <a:solidFill>
                  <a:srgbClr val="FF0000"/>
                </a:solidFill>
              </a:rPr>
              <a:t>2 </a:t>
            </a:r>
            <a:r>
              <a:rPr lang="it-IT" sz="1200" b="1" smtClean="0">
                <a:solidFill>
                  <a:srgbClr val="FF0000"/>
                </a:solidFill>
              </a:rPr>
              <a:t>target</a:t>
            </a:r>
            <a:endParaRPr lang="it-IT" sz="1200" b="1">
              <a:solidFill>
                <a:srgbClr val="FF0000"/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6827972" y="2711428"/>
            <a:ext cx="6820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b="1">
                <a:solidFill>
                  <a:srgbClr val="FF0000"/>
                </a:solidFill>
              </a:rPr>
              <a:t>C </a:t>
            </a:r>
            <a:r>
              <a:rPr lang="it-IT" sz="1200" b="1" smtClean="0">
                <a:solidFill>
                  <a:srgbClr val="FF0000"/>
                </a:solidFill>
              </a:rPr>
              <a:t>target</a:t>
            </a:r>
            <a:endParaRPr lang="it-IT" sz="1200" b="1">
              <a:solidFill>
                <a:srgbClr val="FF0000"/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284224" y="1140312"/>
            <a:ext cx="3899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>
                <a:solidFill>
                  <a:srgbClr val="FF0000"/>
                </a:solidFill>
              </a:rPr>
              <a:t>M</a:t>
            </a:r>
            <a:r>
              <a:rPr lang="it-IT" sz="1600" b="1" smtClean="0">
                <a:solidFill>
                  <a:srgbClr val="FF0000"/>
                </a:solidFill>
              </a:rPr>
              <a:t>easurements with graphite targets to subtract the contribution of the Carbon in the </a:t>
            </a:r>
            <a:r>
              <a:rPr lang="it-IT" sz="1600" b="1">
                <a:solidFill>
                  <a:srgbClr val="FF0000"/>
                </a:solidFill>
              </a:rPr>
              <a:t>CH</a:t>
            </a:r>
            <a:r>
              <a:rPr lang="it-IT" sz="1600" b="1" baseline="-25000">
                <a:solidFill>
                  <a:srgbClr val="FF0000"/>
                </a:solidFill>
              </a:rPr>
              <a:t>2</a:t>
            </a:r>
            <a:r>
              <a:rPr lang="it-IT" sz="1600" b="1">
                <a:solidFill>
                  <a:srgbClr val="FF0000"/>
                </a:solidFill>
              </a:rPr>
              <a:t> (polyethylene</a:t>
            </a:r>
            <a:r>
              <a:rPr lang="it-IT" sz="1600" b="1" smtClean="0">
                <a:solidFill>
                  <a:srgbClr val="FF0000"/>
                </a:solidFill>
              </a:rPr>
              <a:t>) target</a:t>
            </a:r>
            <a:endParaRPr lang="it-IT" sz="1600" b="1">
              <a:solidFill>
                <a:srgbClr val="000090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6778091" y="342741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p</a:t>
            </a:r>
            <a:endParaRPr lang="it-IT"/>
          </a:p>
        </p:txBody>
      </p:sp>
      <p:sp>
        <p:nvSpPr>
          <p:cNvPr id="32" name="CasellaDiTesto 31"/>
          <p:cNvSpPr txBox="1"/>
          <p:nvPr/>
        </p:nvSpPr>
        <p:spPr>
          <a:xfrm>
            <a:off x="6062100" y="295584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d</a:t>
            </a:r>
            <a:endParaRPr lang="it-IT"/>
          </a:p>
        </p:txBody>
      </p:sp>
      <p:sp>
        <p:nvSpPr>
          <p:cNvPr id="29" name="CasellaDiTesto 28"/>
          <p:cNvSpPr txBox="1"/>
          <p:nvPr/>
        </p:nvSpPr>
        <p:spPr>
          <a:xfrm>
            <a:off x="4256824" y="2694587"/>
            <a:ext cx="53091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800" smtClean="0"/>
              <a:t>-</a:t>
            </a:r>
            <a:endParaRPr lang="it-IT" sz="8800"/>
          </a:p>
        </p:txBody>
      </p:sp>
      <p:sp>
        <p:nvSpPr>
          <p:cNvPr id="3" name="CasellaDiTesto 2"/>
          <p:cNvSpPr txBox="1"/>
          <p:nvPr/>
        </p:nvSpPr>
        <p:spPr>
          <a:xfrm>
            <a:off x="777345" y="2543793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i="1" smtClean="0"/>
              <a:t>Monte Carlo</a:t>
            </a:r>
            <a:endParaRPr lang="it-IT" sz="800" i="1"/>
          </a:p>
        </p:txBody>
      </p:sp>
      <p:sp>
        <p:nvSpPr>
          <p:cNvPr id="34" name="CasellaDiTesto 33"/>
          <p:cNvSpPr txBox="1"/>
          <p:nvPr/>
        </p:nvSpPr>
        <p:spPr>
          <a:xfrm>
            <a:off x="5011794" y="2518792"/>
            <a:ext cx="7072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i="1" smtClean="0"/>
              <a:t>Monte Carlo</a:t>
            </a:r>
            <a:endParaRPr lang="it-IT" sz="800" i="1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13" y="0"/>
            <a:ext cx="1134713" cy="75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Luigi Cosentino – Meeting Nazionale nTOF BARI 28/11/2017</a:t>
            </a:r>
            <a:endParaRPr lang="it-IT"/>
          </a:p>
        </p:txBody>
      </p:sp>
      <p:pic>
        <p:nvPicPr>
          <p:cNvPr id="38" name="Immagine 37" descr="inf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5504" cy="75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18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D3E9-132D-4DD1-8DDD-0A7B49DBBD03}" type="slidenum">
              <a:rPr lang="it-IT" smtClean="0"/>
              <a:t>18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885824" y="4643797"/>
            <a:ext cx="454342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400" b="1" smtClean="0">
                <a:solidFill>
                  <a:srgbClr val="FF0000"/>
                </a:solidFill>
                <a:latin typeface="+mj-lt"/>
                <a:cs typeface="Arial" pitchFamily="34" charset="0"/>
              </a:rPr>
              <a:t>Alignment </a:t>
            </a:r>
            <a:r>
              <a:rPr lang="en-US" sz="1400" b="1">
                <a:solidFill>
                  <a:srgbClr val="FF0000"/>
                </a:solidFill>
                <a:latin typeface="+mj-lt"/>
                <a:cs typeface="Arial" pitchFamily="34" charset="0"/>
              </a:rPr>
              <a:t>of </a:t>
            </a:r>
            <a:r>
              <a:rPr lang="en-US" sz="1400" b="1" smtClean="0">
                <a:solidFill>
                  <a:srgbClr val="FF0000"/>
                </a:solidFill>
                <a:latin typeface="+mj-lt"/>
                <a:cs typeface="Arial" pitchFamily="34" charset="0"/>
              </a:rPr>
              <a:t>the PRT </a:t>
            </a:r>
            <a:r>
              <a:rPr lang="en-US" sz="1400" b="1">
                <a:solidFill>
                  <a:srgbClr val="FF0000"/>
                </a:solidFill>
                <a:latin typeface="+mj-lt"/>
                <a:cs typeface="Arial" pitchFamily="34" charset="0"/>
              </a:rPr>
              <a:t>to the neutron beam was not </a:t>
            </a:r>
            <a:r>
              <a:rPr lang="en-US" sz="1400" b="1" smtClean="0">
                <a:solidFill>
                  <a:srgbClr val="FF0000"/>
                </a:solidFill>
                <a:latin typeface="+mj-lt"/>
                <a:cs typeface="Arial" pitchFamily="34" charset="0"/>
              </a:rPr>
              <a:t>perfect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1400" b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The amount of material in the PRT mechanics must be reduced, in order to cut down the background events</a:t>
            </a:r>
            <a:endParaRPr lang="en-US" sz="14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4396163" y="1261820"/>
            <a:ext cx="4488561" cy="3095586"/>
            <a:chOff x="2231968" y="1151664"/>
            <a:chExt cx="4488561" cy="3095586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1968" y="1151664"/>
              <a:ext cx="4488561" cy="3055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CasellaDiTesto 7"/>
            <p:cNvSpPr txBox="1"/>
            <p:nvPr/>
          </p:nvSpPr>
          <p:spPr>
            <a:xfrm>
              <a:off x="3635961" y="4031806"/>
              <a:ext cx="206635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8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Neutron Energy (MeV)</a:t>
              </a:r>
              <a:endParaRPr lang="it-IT" sz="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CasellaDiTesto 1"/>
            <p:cNvSpPr txBox="1"/>
            <p:nvPr/>
          </p:nvSpPr>
          <p:spPr>
            <a:xfrm>
              <a:off x="4775698" y="1335385"/>
              <a:ext cx="1130461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rIns="0" bIns="0" rtlCol="0">
              <a:spAutoFit/>
            </a:bodyPr>
            <a:lstStyle/>
            <a:p>
              <a:pPr algn="r"/>
              <a:r>
                <a:rPr lang="it-IT" sz="800" smtClean="0">
                  <a:solidFill>
                    <a:srgbClr val="0070C0"/>
                  </a:solidFill>
                </a:rPr>
                <a:t>PRT</a:t>
              </a:r>
            </a:p>
            <a:p>
              <a:pPr algn="r"/>
              <a:r>
                <a:rPr lang="it-IT" sz="800" smtClean="0">
                  <a:solidFill>
                    <a:srgbClr val="FF0000"/>
                  </a:solidFill>
                </a:rPr>
                <a:t>Evaluated flux 2011</a:t>
              </a:r>
              <a:endParaRPr lang="it-IT" sz="800">
                <a:solidFill>
                  <a:srgbClr val="FF0000"/>
                </a:solidFill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2" y="1297687"/>
            <a:ext cx="3964781" cy="297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ccia a destra rientrata 5"/>
          <p:cNvSpPr/>
          <p:nvPr/>
        </p:nvSpPr>
        <p:spPr>
          <a:xfrm>
            <a:off x="257171" y="4639878"/>
            <a:ext cx="542925" cy="303520"/>
          </a:xfrm>
          <a:prstGeom prst="notched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7089883" y="3648970"/>
            <a:ext cx="1375698" cy="2308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it-IT" sz="900" smtClean="0"/>
              <a:t>Very preliminary attempt</a:t>
            </a:r>
            <a:endParaRPr lang="it-IT" sz="900"/>
          </a:p>
        </p:txBody>
      </p:sp>
      <p:grpSp>
        <p:nvGrpSpPr>
          <p:cNvPr id="15" name="Gruppo 14"/>
          <p:cNvGrpSpPr/>
          <p:nvPr/>
        </p:nvGrpSpPr>
        <p:grpSpPr>
          <a:xfrm>
            <a:off x="5654487" y="4733561"/>
            <a:ext cx="2833946" cy="1038225"/>
            <a:chOff x="5738851" y="4476750"/>
            <a:chExt cx="2833946" cy="10382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sellaDiTesto 11"/>
                <p:cNvSpPr txBox="1"/>
                <p:nvPr/>
              </p:nvSpPr>
              <p:spPr>
                <a:xfrm>
                  <a:off x="5738851" y="4639878"/>
                  <a:ext cx="1332609" cy="6127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=""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i="1" smtClean="0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it-IT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it-IT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it-IT" b="0" i="1" smtClean="0">
                                <a:latin typeface="Cambria Math"/>
                              </a:rPr>
                              <m:t>𝐶</m:t>
                            </m:r>
                          </m:num>
                          <m:den>
                            <m:r>
                              <a:rPr lang="it-IT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/>
                              </a:rPr>
                              <m:t>Ωεσ</m:t>
                            </m:r>
                          </m:den>
                        </m:f>
                      </m:oMath>
                    </m:oMathPara>
                  </a14:m>
                  <a:endParaRPr lang="it-IT"/>
                </a:p>
              </p:txBody>
            </p:sp>
          </mc:Choice>
          <mc:Fallback xmlns="">
            <p:sp>
              <p:nvSpPr>
                <p:cNvPr id="12" name="CasellaDiTes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8851" y="4639878"/>
                  <a:ext cx="1332609" cy="61279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sellaDiTesto 12"/>
                <p:cNvSpPr txBox="1"/>
                <p:nvPr/>
              </p:nvSpPr>
              <p:spPr>
                <a:xfrm>
                  <a:off x="7160231" y="4553489"/>
                  <a:ext cx="1412566" cy="861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000" smtClean="0"/>
                    <a:t>C: counts</a:t>
                  </a:r>
                </a:p>
                <a:p>
                  <a:r>
                    <a:rPr lang="it-IT" sz="1000" smtClean="0"/>
                    <a:t>n: sample  areal density</a:t>
                  </a:r>
                </a:p>
                <a:p>
                  <a:r>
                    <a:rPr lang="el-GR" sz="1000" smtClean="0"/>
                    <a:t>Ω</a:t>
                  </a:r>
                  <a:r>
                    <a:rPr lang="it-IT" sz="1000" smtClean="0"/>
                    <a:t>: solid angle</a:t>
                  </a:r>
                </a:p>
                <a:p>
                  <a:r>
                    <a:rPr lang="el-GR" sz="1000" smtClean="0"/>
                    <a:t>ε</a:t>
                  </a:r>
                  <a:r>
                    <a:rPr lang="it-IT" sz="1000" smtClean="0"/>
                    <a:t>: efficiency</a:t>
                  </a:r>
                </a:p>
                <a:p>
                  <a14:m>
                    <m:oMath xmlns="" xmlns:m="http://schemas.openxmlformats.org/officeDocument/2006/math">
                      <m:r>
                        <m:rPr>
                          <m:sty m:val="p"/>
                        </m:rPr>
                        <a:rPr lang="el-GR" sz="1000" i="1" smtClean="0">
                          <a:latin typeface="Cambria Math"/>
                        </a:rPr>
                        <m:t>σ</m:t>
                      </m:r>
                    </m:oMath>
                  </a14:m>
                  <a:r>
                    <a:rPr lang="it-IT" sz="1000" smtClean="0"/>
                    <a:t>: (n,p) cross section</a:t>
                  </a:r>
                  <a:endParaRPr lang="it-IT" sz="1000"/>
                </a:p>
              </p:txBody>
            </p:sp>
          </mc:Choice>
          <mc:Fallback xmlns="">
            <p:sp>
              <p:nvSpPr>
                <p:cNvPr id="13" name="CasellaDiTesto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0231" y="4553489"/>
                  <a:ext cx="1412566" cy="86177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3546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ttangolo 13"/>
            <p:cNvSpPr/>
            <p:nvPr/>
          </p:nvSpPr>
          <p:spPr>
            <a:xfrm>
              <a:off x="5738851" y="4476750"/>
              <a:ext cx="2833946" cy="10382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13" y="0"/>
            <a:ext cx="1134713" cy="75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Luigi Cosentino – Meeting Nazionale nTOF BARI 28/11/2017</a:t>
            </a:r>
            <a:endParaRPr lang="it-IT"/>
          </a:p>
        </p:txBody>
      </p:sp>
      <p:pic>
        <p:nvPicPr>
          <p:cNvPr id="20" name="Immagine 19" descr="inf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5504" cy="75590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95034" y="44624"/>
            <a:ext cx="6728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>
                <a:solidFill>
                  <a:srgbClr val="002060"/>
                </a:solidFill>
              </a:rPr>
              <a:t>Neutron Flux in EAR1.</a:t>
            </a:r>
          </a:p>
          <a:p>
            <a:pPr algn="ctr"/>
            <a:r>
              <a:rPr lang="it-IT" b="1">
                <a:solidFill>
                  <a:srgbClr val="002060"/>
                </a:solidFill>
              </a:rPr>
              <a:t> A first attempt of reconstruction with the first PRT </a:t>
            </a:r>
            <a:r>
              <a:rPr lang="it-IT" b="1" smtClean="0">
                <a:solidFill>
                  <a:srgbClr val="002060"/>
                </a:solidFill>
              </a:rPr>
              <a:t>prototype (2016)  </a:t>
            </a:r>
            <a:endParaRPr lang="it-IT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221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tangolo 32"/>
          <p:cNvSpPr/>
          <p:nvPr/>
        </p:nvSpPr>
        <p:spPr>
          <a:xfrm>
            <a:off x="2843677" y="4021807"/>
            <a:ext cx="3505200" cy="77015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isometricOffAxis1Top">
              <a:rot lat="18075710" lon="18392743" rev="3158550"/>
            </a:camera>
            <a:lightRig rig="threePt" dir="t"/>
          </a:scene3d>
          <a:sp3d extrusionH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35"/>
          <p:cNvSpPr/>
          <p:nvPr/>
        </p:nvSpPr>
        <p:spPr>
          <a:xfrm>
            <a:off x="4333854" y="3801293"/>
            <a:ext cx="262467" cy="592667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  <a:scene3d>
            <a:camera prst="isometricOffAxis1Left"/>
            <a:lightRig rig="threePt" dir="t"/>
          </a:scene3d>
          <a:sp3d extrusionH="165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/>
          <p:cNvSpPr/>
          <p:nvPr/>
        </p:nvSpPr>
        <p:spPr>
          <a:xfrm>
            <a:off x="3198750" y="3894430"/>
            <a:ext cx="262467" cy="592667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  <a:scene3d>
            <a:camera prst="isometricOffAxis1Left"/>
            <a:lightRig rig="threePt" dir="t"/>
          </a:scene3d>
          <a:sp3d extrusionH="165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/>
          <p:cNvSpPr/>
          <p:nvPr/>
        </p:nvSpPr>
        <p:spPr>
          <a:xfrm rot="10521900">
            <a:off x="2233473" y="5082340"/>
            <a:ext cx="533400" cy="474133"/>
          </a:xfrm>
          <a:prstGeom prst="ellipse">
            <a:avLst/>
          </a:prstGeom>
          <a:scene3d>
            <a:camera prst="orthographicFront">
              <a:rot lat="19557009" lon="6301895" rev="16286567"/>
            </a:camera>
            <a:lightRig rig="threePt" dir="t"/>
          </a:scene3d>
          <a:sp3d extrusionH="774700" prstMaterial="flat"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itaglia angolo stesso lato rettangolo 23"/>
          <p:cNvSpPr/>
          <p:nvPr/>
        </p:nvSpPr>
        <p:spPr>
          <a:xfrm rot="10601406">
            <a:off x="1388707" y="3699695"/>
            <a:ext cx="1477490" cy="863600"/>
          </a:xfrm>
          <a:prstGeom prst="snip2SameRect">
            <a:avLst>
              <a:gd name="adj1" fmla="val 48039"/>
              <a:gd name="adj2" fmla="val 0"/>
            </a:avLst>
          </a:prstGeom>
          <a:scene3d>
            <a:camera prst="orthographicFront">
              <a:rot lat="20846115" lon="17104800" rev="738020"/>
            </a:camera>
            <a:lightRig rig="threePt" dir="t"/>
          </a:scene3d>
          <a:sp3d>
            <a:bevelT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2501" y="2017174"/>
            <a:ext cx="4140460" cy="2165324"/>
            <a:chOff x="42263" y="2486672"/>
            <a:chExt cx="4140460" cy="2165324"/>
          </a:xfrm>
        </p:grpSpPr>
        <p:sp>
          <p:nvSpPr>
            <p:cNvPr id="49" name="Rettangolo 48"/>
            <p:cNvSpPr/>
            <p:nvPr/>
          </p:nvSpPr>
          <p:spPr>
            <a:xfrm rot="20402009">
              <a:off x="42263" y="2486672"/>
              <a:ext cx="4140460" cy="2165324"/>
            </a:xfrm>
            <a:prstGeom prst="rect">
              <a:avLst/>
            </a:prstGeom>
            <a:scene3d>
              <a:camera prst="orthographicFront">
                <a:rot lat="601118" lon="4494249" rev="20373478"/>
              </a:camera>
              <a:lightRig rig="threePt" dir="t">
                <a:rot lat="0" lon="0" rev="6600000"/>
              </a:lightRig>
            </a:scene3d>
            <a:sp3d>
              <a:bevelT w="406400" h="3879850" prst="angle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6" name="Gruppo 25"/>
            <p:cNvGrpSpPr/>
            <p:nvPr/>
          </p:nvGrpSpPr>
          <p:grpSpPr>
            <a:xfrm>
              <a:off x="1080332" y="2918611"/>
              <a:ext cx="1741154" cy="1383993"/>
              <a:chOff x="2627784" y="503077"/>
              <a:chExt cx="2808312" cy="2232248"/>
            </a:xfrm>
          </p:grpSpPr>
          <p:grpSp>
            <p:nvGrpSpPr>
              <p:cNvPr id="11" name="Gruppo 10"/>
              <p:cNvGrpSpPr/>
              <p:nvPr/>
            </p:nvGrpSpPr>
            <p:grpSpPr>
              <a:xfrm>
                <a:off x="2915816" y="503077"/>
                <a:ext cx="2520280" cy="2232248"/>
                <a:chOff x="2555776" y="1268760"/>
                <a:chExt cx="2520280" cy="2232248"/>
              </a:xfrm>
              <a:scene3d>
                <a:camera prst="isometricOffAxis1Left"/>
                <a:lightRig rig="soft" dir="t">
                  <a:rot lat="0" lon="0" rev="0"/>
                </a:lightRig>
              </a:scene3d>
            </p:grpSpPr>
            <p:sp>
              <p:nvSpPr>
                <p:cNvPr id="12" name="Rettangolo 11"/>
                <p:cNvSpPr/>
                <p:nvPr/>
              </p:nvSpPr>
              <p:spPr>
                <a:xfrm>
                  <a:off x="2555776" y="1268760"/>
                  <a:ext cx="2520280" cy="223224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  <a:sp3d prstMaterial="translucentPowder">
                  <a:bevelT w="2032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" name="Rettangolo 12"/>
                <p:cNvSpPr/>
                <p:nvPr/>
              </p:nvSpPr>
              <p:spPr>
                <a:xfrm>
                  <a:off x="2933818" y="1619201"/>
                  <a:ext cx="1764196" cy="1531366"/>
                </a:xfrm>
                <a:prstGeom prst="rect">
                  <a:avLst/>
                </a:prstGeom>
                <a:solidFill>
                  <a:srgbClr val="EAEAEA"/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  <a:sp3d prstMaterial="translucentPowder">
                  <a:bevelT w="2032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" name="Ovale 13"/>
                <p:cNvSpPr/>
                <p:nvPr/>
              </p:nvSpPr>
              <p:spPr>
                <a:xfrm>
                  <a:off x="4788024" y="1318484"/>
                  <a:ext cx="216024" cy="20642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  <a:sp3d prstMaterial="translucentPowder">
                  <a:bevelT w="2032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" name="Ovale 14"/>
                <p:cNvSpPr/>
                <p:nvPr/>
              </p:nvSpPr>
              <p:spPr>
                <a:xfrm>
                  <a:off x="4788024" y="3213431"/>
                  <a:ext cx="216024" cy="20642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  <a:sp3d prstMaterial="translucentPowder">
                  <a:bevelT w="2032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" name="Ovale 15"/>
                <p:cNvSpPr/>
                <p:nvPr/>
              </p:nvSpPr>
              <p:spPr>
                <a:xfrm>
                  <a:off x="2627784" y="3212976"/>
                  <a:ext cx="216024" cy="20642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  <a:sp3d prstMaterial="translucentPowder">
                  <a:bevelT w="2032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" name="Ovale 16"/>
                <p:cNvSpPr/>
                <p:nvPr/>
              </p:nvSpPr>
              <p:spPr>
                <a:xfrm>
                  <a:off x="2627784" y="1342272"/>
                  <a:ext cx="216024" cy="20642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  <a:sp3d prstMaterial="translucentPowder">
                  <a:bevelT w="2032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0" name="Gruppo 9"/>
              <p:cNvGrpSpPr/>
              <p:nvPr/>
            </p:nvGrpSpPr>
            <p:grpSpPr>
              <a:xfrm>
                <a:off x="2627784" y="503077"/>
                <a:ext cx="2520280" cy="2232248"/>
                <a:chOff x="2555776" y="1268760"/>
                <a:chExt cx="2520280" cy="2232248"/>
              </a:xfrm>
              <a:scene3d>
                <a:camera prst="isometricOffAxis1Left"/>
                <a:lightRig rig="soft" dir="t">
                  <a:rot lat="0" lon="0" rev="0"/>
                </a:lightRig>
              </a:scene3d>
            </p:grpSpPr>
            <p:sp>
              <p:nvSpPr>
                <p:cNvPr id="4" name="Rettangolo 3"/>
                <p:cNvSpPr/>
                <p:nvPr/>
              </p:nvSpPr>
              <p:spPr>
                <a:xfrm>
                  <a:off x="2555776" y="1268760"/>
                  <a:ext cx="2520280" cy="223224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  <a:sp3d prstMaterial="translucentPowder">
                  <a:bevelT w="2032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" name="Rettangolo 4"/>
                <p:cNvSpPr/>
                <p:nvPr/>
              </p:nvSpPr>
              <p:spPr>
                <a:xfrm>
                  <a:off x="2933818" y="1619201"/>
                  <a:ext cx="1764196" cy="1531366"/>
                </a:xfrm>
                <a:prstGeom prst="rect">
                  <a:avLst/>
                </a:prstGeom>
                <a:solidFill>
                  <a:srgbClr val="EAEAEA"/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  <a:sp3d prstMaterial="translucentPowder">
                  <a:bevelT w="2032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" name="Ovale 5"/>
                <p:cNvSpPr/>
                <p:nvPr/>
              </p:nvSpPr>
              <p:spPr>
                <a:xfrm>
                  <a:off x="4788024" y="1318484"/>
                  <a:ext cx="216024" cy="20642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  <a:sp3d prstMaterial="translucentPowder">
                  <a:bevelT w="2032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" name="Ovale 6"/>
                <p:cNvSpPr/>
                <p:nvPr/>
              </p:nvSpPr>
              <p:spPr>
                <a:xfrm>
                  <a:off x="4788024" y="3213431"/>
                  <a:ext cx="216024" cy="20642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  <a:sp3d prstMaterial="translucentPowder">
                  <a:bevelT w="2032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" name="Ovale 7"/>
                <p:cNvSpPr/>
                <p:nvPr/>
              </p:nvSpPr>
              <p:spPr>
                <a:xfrm>
                  <a:off x="2627784" y="3212976"/>
                  <a:ext cx="216024" cy="20642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  <a:sp3d prstMaterial="translucentPowder">
                  <a:bevelT w="2032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" name="Ovale 8"/>
                <p:cNvSpPr/>
                <p:nvPr/>
              </p:nvSpPr>
              <p:spPr>
                <a:xfrm>
                  <a:off x="2627784" y="1342272"/>
                  <a:ext cx="216024" cy="20642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  <a:sp3d prstMaterial="translucentPowder">
                  <a:bevelT w="2032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  <p:sp>
          <p:nvSpPr>
            <p:cNvPr id="20" name="Rettangolo 19"/>
            <p:cNvSpPr/>
            <p:nvPr/>
          </p:nvSpPr>
          <p:spPr>
            <a:xfrm>
              <a:off x="755576" y="2918610"/>
              <a:ext cx="2021265" cy="138399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prstDash val="sysDot"/>
            </a:ln>
            <a:effectLst/>
            <a:scene3d>
              <a:camera prst="isometricOffAxis1Left"/>
              <a:lightRig rig="freezing" dir="t">
                <a:rot lat="0" lon="0" rev="4200000"/>
              </a:lightRig>
            </a:scene3d>
            <a:sp3d extrusionH="279400" prstMaterial="legacyWireframe">
              <a:bevelT w="0"/>
              <a:bevelB w="952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1" name="Ritaglia angolo stesso lato rettangolo 20"/>
          <p:cNvSpPr/>
          <p:nvPr/>
        </p:nvSpPr>
        <p:spPr>
          <a:xfrm>
            <a:off x="1391605" y="1582645"/>
            <a:ext cx="1477490" cy="863600"/>
          </a:xfrm>
          <a:prstGeom prst="snip2SameRect">
            <a:avLst>
              <a:gd name="adj1" fmla="val 48039"/>
              <a:gd name="adj2" fmla="val 0"/>
            </a:avLst>
          </a:prstGeom>
          <a:scene3d>
            <a:camera prst="orthographicFront">
              <a:rot lat="1119302" lon="3360079" rev="21147907"/>
            </a:camera>
            <a:lightRig rig="threePt" dir="t"/>
          </a:scene3d>
          <a:sp3d>
            <a:bevelT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/>
          <p:cNvSpPr/>
          <p:nvPr/>
        </p:nvSpPr>
        <p:spPr>
          <a:xfrm rot="512506">
            <a:off x="2764330" y="1218573"/>
            <a:ext cx="533400" cy="474133"/>
          </a:xfrm>
          <a:prstGeom prst="ellipse">
            <a:avLst/>
          </a:prstGeom>
          <a:scene3d>
            <a:camera prst="orthographicFront">
              <a:rot lat="20039844" lon="4288339" rev="17618721"/>
            </a:camera>
            <a:lightRig rig="threePt" dir="t"/>
          </a:scene3d>
          <a:sp3d extrusionH="774700" prstMaterial="flat"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/>
          <p:cNvSpPr/>
          <p:nvPr/>
        </p:nvSpPr>
        <p:spPr>
          <a:xfrm rot="512506">
            <a:off x="4830230" y="927582"/>
            <a:ext cx="533400" cy="474133"/>
          </a:xfrm>
          <a:prstGeom prst="ellipse">
            <a:avLst/>
          </a:prstGeom>
          <a:scene3d>
            <a:camera prst="orthographicFront">
              <a:rot lat="20039844" lon="4288339" rev="17618721"/>
            </a:camera>
            <a:lightRig rig="threePt" dir="t"/>
          </a:scene3d>
          <a:sp3d extrusionH="774700" prstMaterial="flat"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/>
          <p:cNvSpPr/>
          <p:nvPr/>
        </p:nvSpPr>
        <p:spPr>
          <a:xfrm rot="2054513">
            <a:off x="2193119" y="596585"/>
            <a:ext cx="533400" cy="474133"/>
          </a:xfrm>
          <a:prstGeom prst="ellipse">
            <a:avLst/>
          </a:prstGeom>
          <a:scene3d>
            <a:camera prst="orthographicFront">
              <a:rot lat="20039844" lon="4288339" rev="17618721"/>
            </a:camera>
            <a:lightRig rig="threePt" dir="t"/>
          </a:scene3d>
          <a:sp3d extrusionH="774700" prstMaterial="flat"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4012110" y="2904214"/>
            <a:ext cx="575733" cy="575733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/>
          <p:cNvSpPr txBox="1"/>
          <p:nvPr/>
        </p:nvSpPr>
        <p:spPr>
          <a:xfrm>
            <a:off x="291481" y="2359267"/>
            <a:ext cx="97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Box silici</a:t>
            </a:r>
            <a:endParaRPr lang="it-IT"/>
          </a:p>
        </p:txBody>
      </p:sp>
      <p:sp>
        <p:nvSpPr>
          <p:cNvPr id="38" name="CasellaDiTesto 37"/>
          <p:cNvSpPr txBox="1"/>
          <p:nvPr/>
        </p:nvSpPr>
        <p:spPr>
          <a:xfrm>
            <a:off x="35819" y="5390990"/>
            <a:ext cx="90763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/>
              <a:t>L’oscuramento sarà </a:t>
            </a:r>
            <a:r>
              <a:rPr lang="it-IT" sz="1600" smtClean="0"/>
              <a:t>ulteriormente </a:t>
            </a:r>
            <a:r>
              <a:rPr lang="it-IT" sz="1600"/>
              <a:t>garantito da un telo nero.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/>
              <a:t>Assemblare i silici un una box elettricamente schermata (alluminio e mylar alluminizzato nelle finestre).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smtClean="0"/>
              <a:t>Il </a:t>
            </a:r>
            <a:r>
              <a:rPr lang="it-IT" sz="1600"/>
              <a:t>preamplificatore ‘Bassini’ garantisce una </a:t>
            </a:r>
            <a:r>
              <a:rPr lang="it-IT" sz="1600" smtClean="0"/>
              <a:t>risposta in tempo adeguata, meno di 2usec dal g-flash.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smtClean="0"/>
              <a:t>Calibrazione preliminare ai LNS (se possibile..)?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2012006" y="53697"/>
            <a:ext cx="5067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Configurazione proposta per il 2017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6659592" y="2077328"/>
            <a:ext cx="20530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mtClean="0"/>
              <a:t>Adeguati sostegni permetteranno di ancorare i cavi per evitare effetti sull’accoppiamento ottico (con colla ottica).</a:t>
            </a:r>
            <a:endParaRPr lang="it-IT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13" y="0"/>
            <a:ext cx="1134713" cy="75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Immagine 39" descr="inf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5504" cy="755904"/>
          </a:xfrm>
          <a:prstGeom prst="rect">
            <a:avLst/>
          </a:prstGeom>
        </p:spPr>
      </p:pic>
      <p:sp>
        <p:nvSpPr>
          <p:cNvPr id="41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Luigi Cosentino – Meeting Nazionale nTOF BARI 28/11/2017</a:t>
            </a:r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 rot="20553275">
            <a:off x="4110219" y="1630643"/>
            <a:ext cx="4477316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b="1" smtClean="0"/>
              <a:t>Ultima slide meeting Perugia</a:t>
            </a:r>
            <a:endParaRPr lang="it-IT" sz="2800" b="1"/>
          </a:p>
        </p:txBody>
      </p:sp>
    </p:spTree>
    <p:extLst>
      <p:ext uri="{BB962C8B-B14F-4D97-AF65-F5344CB8AC3E}">
        <p14:creationId xmlns:p14="http://schemas.microsoft.com/office/powerpoint/2010/main" val="1491541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D3E9-132D-4DD1-8DDD-0A7B49DBBD03}" type="slidenum">
              <a:rPr lang="it-IT" smtClean="0"/>
              <a:t>2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562211" y="2112086"/>
            <a:ext cx="83727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it-IT" sz="2000" i="1" smtClean="0">
                <a:solidFill>
                  <a:schemeClr val="tx2"/>
                </a:solidFill>
                <a:latin typeface="+mj-lt"/>
              </a:rPr>
              <a:t>The </a:t>
            </a:r>
            <a:r>
              <a:rPr lang="it-IT" sz="2000" b="1" i="1" baseline="30000" smtClean="0">
                <a:solidFill>
                  <a:schemeClr val="tx2"/>
                </a:solidFill>
                <a:latin typeface="+mj-lt"/>
              </a:rPr>
              <a:t>235</a:t>
            </a:r>
            <a:r>
              <a:rPr lang="it-IT" sz="2000" b="1" i="1" smtClean="0">
                <a:solidFill>
                  <a:schemeClr val="tx2"/>
                </a:solidFill>
                <a:latin typeface="+mj-lt"/>
              </a:rPr>
              <a:t>U(n,f)</a:t>
            </a:r>
            <a:r>
              <a:rPr lang="it-IT" sz="2000" i="1" smtClean="0">
                <a:solidFill>
                  <a:schemeClr val="tx2"/>
                </a:solidFill>
                <a:latin typeface="+mj-lt"/>
              </a:rPr>
              <a:t> cross section is one of the most important standard </a:t>
            </a:r>
            <a:r>
              <a:rPr lang="en-US" sz="2000" i="1" smtClean="0">
                <a:solidFill>
                  <a:schemeClr val="tx2"/>
                </a:solidFill>
                <a:latin typeface="+mj-lt"/>
                <a:cs typeface="Arial" pitchFamily="34" charset="0"/>
              </a:rPr>
              <a:t>for neutron fluence measurements </a:t>
            </a:r>
            <a:r>
              <a:rPr lang="it-IT" sz="2000" i="1" smtClean="0">
                <a:solidFill>
                  <a:schemeClr val="tx2"/>
                </a:solidFill>
                <a:latin typeface="+mj-lt"/>
                <a:cs typeface="Arial" pitchFamily="34" charset="0"/>
              </a:rPr>
              <a:t>and for </a:t>
            </a:r>
            <a:r>
              <a:rPr lang="it-IT" sz="2000" i="1" smtClean="0">
                <a:solidFill>
                  <a:schemeClr val="tx2"/>
                </a:solidFill>
                <a:latin typeface="+mj-lt"/>
              </a:rPr>
              <a:t>several applications, such as accelerator-driven nuclear systems, biological effectiveness of high-energy neutrons, etc..</a:t>
            </a:r>
          </a:p>
        </p:txBody>
      </p:sp>
      <p:sp>
        <p:nvSpPr>
          <p:cNvPr id="6" name="Rettangolo 5"/>
          <p:cNvSpPr/>
          <p:nvPr/>
        </p:nvSpPr>
        <p:spPr>
          <a:xfrm>
            <a:off x="1178227" y="1073702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u="sng" smtClean="0">
                <a:solidFill>
                  <a:srgbClr val="FF0000"/>
                </a:solidFill>
              </a:rPr>
              <a:t>Neutron Cross Section Standards</a:t>
            </a:r>
            <a:r>
              <a:rPr lang="en-US" sz="2000" b="1" smtClean="0">
                <a:solidFill>
                  <a:srgbClr val="FF0000"/>
                </a:solidFill>
              </a:rPr>
              <a:t> are essential for measurements and evaluations of other neutron cross sections</a:t>
            </a:r>
            <a:endParaRPr lang="it-IT" sz="2000" b="1">
              <a:solidFill>
                <a:srgbClr val="FF0000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2393539" y="222850"/>
            <a:ext cx="4344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i="1" smtClean="0">
                <a:solidFill>
                  <a:srgbClr val="002060"/>
                </a:solidFill>
              </a:rPr>
              <a:t>The role of the </a:t>
            </a:r>
            <a:r>
              <a:rPr lang="it-IT" sz="2400" b="1" i="1" baseline="30000" smtClean="0">
                <a:solidFill>
                  <a:srgbClr val="002060"/>
                </a:solidFill>
              </a:rPr>
              <a:t>235</a:t>
            </a:r>
            <a:r>
              <a:rPr lang="it-IT" sz="2400" b="1" i="1" smtClean="0">
                <a:solidFill>
                  <a:srgbClr val="002060"/>
                </a:solidFill>
              </a:rPr>
              <a:t>U(n,f) reaction </a:t>
            </a:r>
            <a:endParaRPr lang="it-IT" sz="2400" b="1" i="1">
              <a:solidFill>
                <a:srgbClr val="002060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997809" y="3936412"/>
            <a:ext cx="786996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i="1" baseline="30000" smtClean="0"/>
              <a:t>235</a:t>
            </a:r>
            <a:r>
              <a:rPr lang="it-IT" sz="2000" b="1" i="1" smtClean="0"/>
              <a:t>U(n,f) is a standard reaction at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it-IT" sz="2000" b="1" i="1" u="sng" smtClean="0"/>
              <a:t> Thermal energy: 0.025 eV</a:t>
            </a:r>
          </a:p>
          <a:p>
            <a:pPr marL="3486150" lvl="7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000" b="1" i="1" u="sng" smtClean="0"/>
              <a:t>Energy range: 0.15MeV ÷ 200MeV. </a:t>
            </a:r>
          </a:p>
        </p:txBody>
      </p:sp>
      <p:sp>
        <p:nvSpPr>
          <p:cNvPr id="29" name="Freccia a destra rientrata 28"/>
          <p:cNvSpPr/>
          <p:nvPr/>
        </p:nvSpPr>
        <p:spPr>
          <a:xfrm>
            <a:off x="326830" y="1245079"/>
            <a:ext cx="792088" cy="316086"/>
          </a:xfrm>
          <a:prstGeom prst="notch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13" y="0"/>
            <a:ext cx="1134713" cy="75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Luigi Cosentino – Meeting Nazionale nTOF BARI 28/11/2017</a:t>
            </a:r>
            <a:endParaRPr lang="it-IT"/>
          </a:p>
        </p:txBody>
      </p:sp>
      <p:pic>
        <p:nvPicPr>
          <p:cNvPr id="12" name="Immagine 11" descr="inf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5504" cy="75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85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13" y="0"/>
            <a:ext cx="1134713" cy="75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 descr="inf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5504" cy="755904"/>
          </a:xfrm>
          <a:prstGeom prst="rect">
            <a:avLst/>
          </a:prstGeom>
        </p:spPr>
      </p:pic>
      <p:sp>
        <p:nvSpPr>
          <p:cNvPr id="4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Luigi Cosentino – Meeting Nazionale nTOF BARI 28/11/2017</a:t>
            </a:r>
            <a:endParaRPr lang="it-IT"/>
          </a:p>
        </p:txBody>
      </p:sp>
      <p:pic>
        <p:nvPicPr>
          <p:cNvPr id="5122" name="Picture 2" descr="E:\disco_C_pcvecchio\nTOF\phoswich\prototipo ottobre 2017\test catania\IMG_0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52" y="908720"/>
            <a:ext cx="3312000" cy="2484000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disco_C_pcvecchio\nTOF\phoswich\prototipo ottobre 2017\test catania\IMG_0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013" y="934187"/>
            <a:ext cx="3312000" cy="2484000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disco_C_pcvecchio\nTOF\phoswich\prototipo ottobre 2017\test catania\IMG_00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36" y="3573016"/>
            <a:ext cx="3312000" cy="2484000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disco_C_pcvecchio\nTOF\phoswich\prototipo ottobre 2017\test catania\IMG_001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08" y="3609296"/>
            <a:ext cx="3312000" cy="2484000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2714931" y="53697"/>
            <a:ext cx="3661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Assemblaggio PRT_2017</a:t>
            </a:r>
          </a:p>
        </p:txBody>
      </p:sp>
    </p:spTree>
    <p:extLst>
      <p:ext uri="{BB962C8B-B14F-4D97-AF65-F5344CB8AC3E}">
        <p14:creationId xmlns:p14="http://schemas.microsoft.com/office/powerpoint/2010/main" val="1990183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13" y="0"/>
            <a:ext cx="1134713" cy="75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 descr="inf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5504" cy="755904"/>
          </a:xfrm>
          <a:prstGeom prst="rect">
            <a:avLst/>
          </a:prstGeom>
        </p:spPr>
      </p:pic>
      <p:sp>
        <p:nvSpPr>
          <p:cNvPr id="4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Luigi Cosentino – Meeting Nazionale nTOF BARI 28/11/2017</a:t>
            </a:r>
            <a:endParaRPr lang="it-IT"/>
          </a:p>
        </p:txBody>
      </p:sp>
      <p:pic>
        <p:nvPicPr>
          <p:cNvPr id="7170" name="Picture 2" descr="E:\disco_C_pcvecchio\nTOF\phoswich\prototipo ottobre 2017\test catania\IMG_0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19" y="920783"/>
            <a:ext cx="3312000" cy="2484000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:\disco_C_pcvecchio\nTOF\phoswich\prototipo ottobre 2017\test catania\IMG_00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392" y="900472"/>
            <a:ext cx="3312000" cy="2484000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disco_C_pcvecchio\nTOF\phoswich\prototipo ottobre 2017\test catania\IMG_008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392" y="3681304"/>
            <a:ext cx="3312000" cy="2484000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E:\disco_C_pcvecchio\nTOF\phoswich\prototipo ottobre 2017\test catania\IMG_118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81304"/>
            <a:ext cx="3312000" cy="2484000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2714931" y="53697"/>
            <a:ext cx="3661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Assemblaggio PRT_2017</a:t>
            </a:r>
          </a:p>
        </p:txBody>
      </p:sp>
    </p:spTree>
    <p:extLst>
      <p:ext uri="{BB962C8B-B14F-4D97-AF65-F5344CB8AC3E}">
        <p14:creationId xmlns:p14="http://schemas.microsoft.com/office/powerpoint/2010/main" val="1990183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13" y="0"/>
            <a:ext cx="1134713" cy="75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 descr="inf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5504" cy="755904"/>
          </a:xfrm>
          <a:prstGeom prst="rect">
            <a:avLst/>
          </a:prstGeom>
        </p:spPr>
      </p:pic>
      <p:sp>
        <p:nvSpPr>
          <p:cNvPr id="4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Luigi Cosentino – Meeting Nazionale nTOF BARI 28/11/2017</a:t>
            </a:r>
            <a:endParaRPr lang="it-IT"/>
          </a:p>
        </p:txBody>
      </p:sp>
      <p:pic>
        <p:nvPicPr>
          <p:cNvPr id="8195" name="Picture 3" descr="E:\disco_C_pcvecchio\nTOF\phoswich\prototipo ottobre 2017\test catania\IMG_11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72992"/>
            <a:ext cx="3312000" cy="2484000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:\disco_C_pcvecchio\nTOF\phoswich\prototipo ottobre 2017\test catania\IMG_18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72992"/>
            <a:ext cx="3312000" cy="2484000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E:\disco_C_pcvecchio\nTOF\phoswich\prototipo ottobre 2017\test catania\IMG_18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81304"/>
            <a:ext cx="3311999" cy="2484000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disco_C_pcvecchio\nTOF\phoswich\prototipo ottobre 2017\test catania\IMG_188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81304"/>
            <a:ext cx="3312000" cy="2484000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2714931" y="53697"/>
            <a:ext cx="3661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Assemblaggio PRT_2017</a:t>
            </a:r>
          </a:p>
        </p:txBody>
      </p:sp>
    </p:spTree>
    <p:extLst>
      <p:ext uri="{BB962C8B-B14F-4D97-AF65-F5344CB8AC3E}">
        <p14:creationId xmlns:p14="http://schemas.microsoft.com/office/powerpoint/2010/main" val="1990183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3" b="57104"/>
          <a:stretch/>
        </p:blipFill>
        <p:spPr>
          <a:xfrm>
            <a:off x="546924" y="990635"/>
            <a:ext cx="4248473" cy="104984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2" t="22971" r="37929" b="21014"/>
          <a:stretch/>
        </p:blipFill>
        <p:spPr>
          <a:xfrm>
            <a:off x="5825575" y="1052736"/>
            <a:ext cx="1755242" cy="138347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12840" r="24815" b="8394"/>
          <a:stretch/>
        </p:blipFill>
        <p:spPr>
          <a:xfrm>
            <a:off x="338566" y="2348880"/>
            <a:ext cx="3441346" cy="331658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t="15556" r="39907" b="12716"/>
          <a:stretch/>
        </p:blipFill>
        <p:spPr>
          <a:xfrm>
            <a:off x="5204417" y="2767942"/>
            <a:ext cx="3311283" cy="3255246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479091" y="476672"/>
            <a:ext cx="654929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smtClean="0"/>
              <a:t>Test su banco per valutare la dipendenza dalla posizione con lo scintillatore sottile</a:t>
            </a:r>
            <a:endParaRPr lang="it-IT" sz="1500"/>
          </a:p>
        </p:txBody>
      </p:sp>
      <p:sp>
        <p:nvSpPr>
          <p:cNvPr id="11" name="CasellaDiTesto 10"/>
          <p:cNvSpPr txBox="1"/>
          <p:nvPr/>
        </p:nvSpPr>
        <p:spPr>
          <a:xfrm>
            <a:off x="1043608" y="692696"/>
            <a:ext cx="3072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smtClean="0">
                <a:solidFill>
                  <a:schemeClr val="bg1"/>
                </a:solidFill>
              </a:rPr>
              <a:t>2 PMT con guide di luce. Plastico 5 mm</a:t>
            </a:r>
            <a:endParaRPr lang="it-IT" sz="1400" b="1">
              <a:solidFill>
                <a:schemeClr val="bg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652120" y="764704"/>
            <a:ext cx="2142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smtClean="0"/>
              <a:t>Sorgente collimata di </a:t>
            </a:r>
            <a:r>
              <a:rPr lang="it-IT" sz="1400" b="1" baseline="30000" smtClean="0"/>
              <a:t>137</a:t>
            </a:r>
            <a:r>
              <a:rPr lang="it-IT" sz="1400" b="1" smtClean="0"/>
              <a:t>Cs</a:t>
            </a:r>
            <a:endParaRPr lang="it-IT" sz="1400" b="1"/>
          </a:p>
        </p:txBody>
      </p:sp>
      <p:sp>
        <p:nvSpPr>
          <p:cNvPr id="13" name="CasellaDiTesto 12"/>
          <p:cNvSpPr txBox="1"/>
          <p:nvPr/>
        </p:nvSpPr>
        <p:spPr>
          <a:xfrm>
            <a:off x="5693675" y="2564904"/>
            <a:ext cx="2260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smtClean="0"/>
              <a:t>3 posizioni con step da 1cm </a:t>
            </a:r>
            <a:endParaRPr lang="it-IT" sz="1400" b="1"/>
          </a:p>
        </p:txBody>
      </p:sp>
      <p:cxnSp>
        <p:nvCxnSpPr>
          <p:cNvPr id="15" name="Connettore 2 14"/>
          <p:cNvCxnSpPr/>
          <p:nvPr/>
        </p:nvCxnSpPr>
        <p:spPr>
          <a:xfrm flipH="1">
            <a:off x="6919058" y="1550179"/>
            <a:ext cx="821294" cy="218784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7681639" y="1319346"/>
            <a:ext cx="1426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smtClean="0"/>
              <a:t>Collimatore piombo</a:t>
            </a:r>
          </a:p>
          <a:p>
            <a:r>
              <a:rPr lang="it-IT" sz="1200" smtClean="0"/>
              <a:t>(</a:t>
            </a:r>
            <a:r>
              <a:rPr lang="el-GR" sz="1200" smtClean="0"/>
              <a:t>Φ</a:t>
            </a:r>
            <a:r>
              <a:rPr lang="it-IT" sz="1200" smtClean="0"/>
              <a:t>=1mm)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469465" y="5650145"/>
            <a:ext cx="3501339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it-IT" sz="1400" i="1" smtClean="0"/>
              <a:t>Differenza segnali PMT normalizzata alla radice del prodotto (i.e. energia rilasciata), per le 3 posizioni.</a:t>
            </a:r>
            <a:endParaRPr lang="it-IT" sz="1400" i="1"/>
          </a:p>
        </p:txBody>
      </p:sp>
      <p:cxnSp>
        <p:nvCxnSpPr>
          <p:cNvPr id="23" name="Connettore 2 22"/>
          <p:cNvCxnSpPr/>
          <p:nvPr/>
        </p:nvCxnSpPr>
        <p:spPr>
          <a:xfrm>
            <a:off x="1402913" y="3719140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1103601" y="3431108"/>
            <a:ext cx="371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sx</a:t>
            </a:r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2327044" y="2567012"/>
            <a:ext cx="792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centro</a:t>
            </a:r>
            <a:endParaRPr lang="it-IT"/>
          </a:p>
        </p:txBody>
      </p:sp>
      <p:sp>
        <p:nvSpPr>
          <p:cNvPr id="26" name="CasellaDiTesto 25"/>
          <p:cNvSpPr txBox="1"/>
          <p:nvPr/>
        </p:nvSpPr>
        <p:spPr>
          <a:xfrm>
            <a:off x="2785953" y="3527443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dx</a:t>
            </a:r>
            <a:endParaRPr lang="it-IT"/>
          </a:p>
        </p:txBody>
      </p:sp>
      <p:cxnSp>
        <p:nvCxnSpPr>
          <p:cNvPr id="27" name="Connettore 2 26"/>
          <p:cNvCxnSpPr/>
          <p:nvPr/>
        </p:nvCxnSpPr>
        <p:spPr>
          <a:xfrm flipH="1">
            <a:off x="2524661" y="3748014"/>
            <a:ext cx="327240" cy="230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 flipH="1">
            <a:off x="2295553" y="2846934"/>
            <a:ext cx="327240" cy="230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1967697" y="5519340"/>
            <a:ext cx="396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smtClean="0"/>
              <a:t>u.a.</a:t>
            </a:r>
            <a:endParaRPr lang="it-IT" sz="1100"/>
          </a:p>
        </p:txBody>
      </p:sp>
      <p:sp>
        <p:nvSpPr>
          <p:cNvPr id="31" name="CasellaDiTesto 30"/>
          <p:cNvSpPr txBox="1"/>
          <p:nvPr/>
        </p:nvSpPr>
        <p:spPr>
          <a:xfrm>
            <a:off x="5204417" y="5930116"/>
            <a:ext cx="3544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smtClean="0"/>
              <a:t>Spettri radice del prodotto per le 3 posizioni. </a:t>
            </a:r>
          </a:p>
          <a:p>
            <a:r>
              <a:rPr lang="it-IT" sz="1400" i="1" smtClean="0"/>
              <a:t>Nel plot grande gli stessi sovrapposti.</a:t>
            </a:r>
            <a:endParaRPr lang="it-IT" sz="1400" i="1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13" y="0"/>
            <a:ext cx="1134713" cy="75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Immagine 27" descr="inf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5504" cy="755904"/>
          </a:xfrm>
          <a:prstGeom prst="rect">
            <a:avLst/>
          </a:prstGeom>
        </p:spPr>
      </p:pic>
      <p:sp>
        <p:nvSpPr>
          <p:cNvPr id="32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Luigi Cosentino – Meeting Nazionale nTOF BARI 28/11/2017</a:t>
            </a:r>
            <a:endParaRPr lang="it-IT"/>
          </a:p>
        </p:txBody>
      </p:sp>
      <p:sp>
        <p:nvSpPr>
          <p:cNvPr id="33" name="CasellaDiTesto 32"/>
          <p:cNvSpPr txBox="1"/>
          <p:nvPr/>
        </p:nvSpPr>
        <p:spPr>
          <a:xfrm>
            <a:off x="2714931" y="53697"/>
            <a:ext cx="3661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Assemblaggio PRT_2017</a:t>
            </a:r>
          </a:p>
        </p:txBody>
      </p:sp>
    </p:spTree>
    <p:extLst>
      <p:ext uri="{BB962C8B-B14F-4D97-AF65-F5344CB8AC3E}">
        <p14:creationId xmlns:p14="http://schemas.microsoft.com/office/powerpoint/2010/main" val="2734777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13" y="0"/>
            <a:ext cx="1134713" cy="75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 descr="inf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5504" cy="755904"/>
          </a:xfrm>
          <a:prstGeom prst="rect">
            <a:avLst/>
          </a:prstGeom>
        </p:spPr>
      </p:pic>
      <p:sp>
        <p:nvSpPr>
          <p:cNvPr id="4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Luigi Cosentino – Meeting Nazionale nTOF BARI 28/11/2017</a:t>
            </a:r>
            <a:endParaRPr lang="it-IT"/>
          </a:p>
        </p:txBody>
      </p:sp>
      <p:pic>
        <p:nvPicPr>
          <p:cNvPr id="11266" name="Picture 2" descr="E:\disco_C_pcvecchio\nTOF\phoswich\prototipo ottobre 2017\test catania\IMG_19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36" y="1052736"/>
            <a:ext cx="3312000" cy="2484000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E:\disco_C_pcvecchio\nTOF\phoswich\prototipo ottobre 2017\test catania\IMG_20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400" y="1089016"/>
            <a:ext cx="3312000" cy="2484000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E:\disco_C_pcvecchio\nTOF\phoswich\prototipo ottobre 2017\test catania\IMG_20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36" y="3789040"/>
            <a:ext cx="3312000" cy="2484000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2714931" y="53697"/>
            <a:ext cx="3661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Assemblaggio PRT_2017</a:t>
            </a:r>
          </a:p>
        </p:txBody>
      </p:sp>
      <p:pic>
        <p:nvPicPr>
          <p:cNvPr id="11269" name="Picture 5" descr="E:\disco_C_pcvecchio\nTOF\phoswich\prototipo ottobre 2017\test catania\IMG_201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400" y="3774926"/>
            <a:ext cx="3312000" cy="2484000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183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13" y="0"/>
            <a:ext cx="1134713" cy="75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 descr="inf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5504" cy="755904"/>
          </a:xfrm>
          <a:prstGeom prst="rect">
            <a:avLst/>
          </a:prstGeom>
        </p:spPr>
      </p:pic>
      <p:sp>
        <p:nvSpPr>
          <p:cNvPr id="4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Luigi Cosentino – Meeting Nazionale nTOF BARI 28/11/2017</a:t>
            </a:r>
            <a:endParaRPr lang="it-IT"/>
          </a:p>
        </p:txBody>
      </p:sp>
      <p:pic>
        <p:nvPicPr>
          <p:cNvPr id="6146" name="Picture 2" descr="E:\disco_C_pcvecchio\nTOF\phoswich\prototipo ottobre 2017\test catania\IMG_0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86" y="945000"/>
            <a:ext cx="3312000" cy="2484000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disco_C_pcvecchio\nTOF\phoswich\prototipo ottobre 2017\test catania\IMG_00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34395"/>
            <a:ext cx="3312000" cy="2484000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E:\disco_C_pcvecchio\nTOF\phoswich\prototipo ottobre 2017\test catania\IMG_006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392" y="3753312"/>
            <a:ext cx="3312000" cy="2484000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2714935" y="53697"/>
            <a:ext cx="36615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Assemblaggio PRT_2017</a:t>
            </a:r>
          </a:p>
          <a:p>
            <a:pPr algn="ctr"/>
            <a:r>
              <a:rPr lang="it-IT" sz="2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Il dream team ai LNS</a:t>
            </a:r>
          </a:p>
          <a:p>
            <a:pPr algn="ctr"/>
            <a:endParaRPr lang="it-IT" sz="24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Immagine 5" descr="IMG_1040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9" t="12407"/>
          <a:stretch/>
        </p:blipFill>
        <p:spPr>
          <a:xfrm>
            <a:off x="1259632" y="3501008"/>
            <a:ext cx="1918940" cy="266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83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IMG_104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9" t="12407"/>
          <a:stretch/>
        </p:blipFill>
        <p:spPr>
          <a:xfrm>
            <a:off x="1259632" y="3501008"/>
            <a:ext cx="1918940" cy="2661755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13" y="0"/>
            <a:ext cx="1134713" cy="75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 descr="inf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5504" cy="755904"/>
          </a:xfrm>
          <a:prstGeom prst="rect">
            <a:avLst/>
          </a:prstGeom>
        </p:spPr>
      </p:pic>
      <p:sp>
        <p:nvSpPr>
          <p:cNvPr id="4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Luigi Cosentino – Meeting Nazionale nTOF BARI 28/11/2017</a:t>
            </a:r>
            <a:endParaRPr lang="it-IT"/>
          </a:p>
        </p:txBody>
      </p:sp>
      <p:pic>
        <p:nvPicPr>
          <p:cNvPr id="6146" name="Picture 2" descr="E:\disco_C_pcvecchio\nTOF\phoswich\prototipo ottobre 2017\test catania\IMG_0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86" y="945000"/>
            <a:ext cx="3312000" cy="2484000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disco_C_pcvecchio\nTOF\phoswich\prototipo ottobre 2017\test catania\IMG_00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34395"/>
            <a:ext cx="3312000" cy="2484000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E:\disco_C_pcvecchio\nTOF\phoswich\prototipo ottobre 2017\test catania\IMG_006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392" y="3753312"/>
            <a:ext cx="3312000" cy="2484000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2714935" y="53697"/>
            <a:ext cx="36615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Assemblaggio PRT_2017</a:t>
            </a:r>
          </a:p>
          <a:p>
            <a:pPr algn="ctr"/>
            <a:r>
              <a:rPr lang="it-IT" sz="2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Il dream team ai LNS</a:t>
            </a:r>
          </a:p>
          <a:p>
            <a:pPr algn="ctr"/>
            <a:endParaRPr lang="it-IT" sz="24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7" name="Gruppo 6"/>
          <p:cNvGrpSpPr/>
          <p:nvPr/>
        </p:nvGrpSpPr>
        <p:grpSpPr>
          <a:xfrm rot="239756">
            <a:off x="2771800" y="1340768"/>
            <a:ext cx="4431914" cy="3676024"/>
            <a:chOff x="806247" y="2561288"/>
            <a:chExt cx="4431914" cy="3676024"/>
          </a:xfrm>
        </p:grpSpPr>
        <p:pic>
          <p:nvPicPr>
            <p:cNvPr id="6148" name="Picture 4" descr="E:\disco_C_pcvecchio\nTOF\phoswich\prototipo ottobre 2017\test catania\IMG_0036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247" y="3753312"/>
              <a:ext cx="3312000" cy="2484000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Fumetto 4 5"/>
            <p:cNvSpPr/>
            <p:nvPr/>
          </p:nvSpPr>
          <p:spPr>
            <a:xfrm rot="680446">
              <a:off x="1453111" y="2561288"/>
              <a:ext cx="3785050" cy="1611266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mtClean="0"/>
                <a:t>Come al solito, gli altri fanno le cose importanti e a me tocca fare lo shampista…  </a:t>
              </a:r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738182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13" y="0"/>
            <a:ext cx="1134713" cy="75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 descr="inf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5504" cy="755904"/>
          </a:xfrm>
          <a:prstGeom prst="rect">
            <a:avLst/>
          </a:prstGeom>
        </p:spPr>
      </p:pic>
      <p:sp>
        <p:nvSpPr>
          <p:cNvPr id="4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Luigi Cosentino – Meeting Nazionale nTOF BARI 28/11/2017</a:t>
            </a:r>
            <a:endParaRPr lang="it-IT"/>
          </a:p>
        </p:txBody>
      </p:sp>
      <p:pic>
        <p:nvPicPr>
          <p:cNvPr id="2051" name="Picture 3" descr="E:\disco_C_pcvecchio\nTOF\phoswich\prototipo ottobre 2017\test catania\IMG_205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7" r="29663" b="2771"/>
          <a:stretch/>
        </p:blipFill>
        <p:spPr bwMode="auto">
          <a:xfrm>
            <a:off x="2610531" y="764704"/>
            <a:ext cx="3649613" cy="477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2569189" y="141347"/>
            <a:ext cx="3929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Pronto per il CERN </a:t>
            </a:r>
            <a:r>
              <a:rPr lang="it-IT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(sett. 2017)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2534" y="5661248"/>
            <a:ext cx="8805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Pronto per rivelare protoni di rinculo, coprendo un range di energia (dei neutroni) da  qualche MeV a 1 GeV</a:t>
            </a:r>
          </a:p>
        </p:txBody>
      </p:sp>
    </p:spTree>
    <p:extLst>
      <p:ext uri="{BB962C8B-B14F-4D97-AF65-F5344CB8AC3E}">
        <p14:creationId xmlns:p14="http://schemas.microsoft.com/office/powerpoint/2010/main" val="1990183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13" y="0"/>
            <a:ext cx="1134713" cy="75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 descr="inf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5504" cy="755904"/>
          </a:xfrm>
          <a:prstGeom prst="rect">
            <a:avLst/>
          </a:prstGeom>
        </p:spPr>
      </p:pic>
      <p:sp>
        <p:nvSpPr>
          <p:cNvPr id="11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Luigi Cosentino – Meeting Nazionale nTOF BARI 28/11/2017</a:t>
            </a:r>
            <a:endParaRPr lang="it-IT"/>
          </a:p>
        </p:txBody>
      </p:sp>
      <p:pic>
        <p:nvPicPr>
          <p:cNvPr id="1026" name="Picture 2" descr="E:\disco_C_pcvecchio\nTOF\phoswich\cern ottobre 2017\IMG_21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958" y="836712"/>
            <a:ext cx="199822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disco_C_pcvecchio\nTOF\phoswich\cern ottobre 2017\Foto_PRT\2017-10-11-1041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061" y="3645024"/>
            <a:ext cx="3408011" cy="255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disco_C_pcvecchio\nTOF\phoswich\cern ottobre 2017\Foto_PRT\2017-10-11-11074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2252599" y="141347"/>
            <a:ext cx="4562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Installazione e avvio test </a:t>
            </a:r>
            <a:r>
              <a:rPr lang="it-IT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(ott. 2017)</a:t>
            </a:r>
          </a:p>
        </p:txBody>
      </p:sp>
      <p:pic>
        <p:nvPicPr>
          <p:cNvPr id="2" name="Immagine 1" descr="IMG_2140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645024"/>
            <a:ext cx="3480387" cy="261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69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13" y="0"/>
            <a:ext cx="1134713" cy="75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 descr="inf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5504" cy="755904"/>
          </a:xfrm>
          <a:prstGeom prst="rect">
            <a:avLst/>
          </a:prstGeom>
        </p:spPr>
      </p:pic>
      <p:sp>
        <p:nvSpPr>
          <p:cNvPr id="4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Luigi Cosentino – Meeting Nazionale nTOF BARI 28/11/2017</a:t>
            </a:r>
            <a:endParaRPr lang="it-IT"/>
          </a:p>
        </p:txBody>
      </p:sp>
      <p:pic>
        <p:nvPicPr>
          <p:cNvPr id="3074" name="Picture 2" descr="E:\disco_C_pcvecchio\nTOF\phoswich\cern ottobre 2017\Immagine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54837"/>
            <a:ext cx="5570538" cy="519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724128" y="1234372"/>
            <a:ext cx="1271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/>
              <a:t>ϑ</a:t>
            </a:r>
            <a:r>
              <a:rPr lang="it-IT" smtClean="0"/>
              <a:t> = 25°</a:t>
            </a:r>
          </a:p>
          <a:p>
            <a:r>
              <a:rPr lang="it-IT" smtClean="0"/>
              <a:t>d = 14.8 cm</a:t>
            </a:r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2252599" y="141347"/>
            <a:ext cx="4562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Installazione e avvio test </a:t>
            </a:r>
            <a:r>
              <a:rPr lang="it-IT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(ott. 2017)</a:t>
            </a:r>
          </a:p>
        </p:txBody>
      </p:sp>
    </p:spTree>
    <p:extLst>
      <p:ext uri="{BB962C8B-B14F-4D97-AF65-F5344CB8AC3E}">
        <p14:creationId xmlns:p14="http://schemas.microsoft.com/office/powerpoint/2010/main" val="1990183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D3E9-132D-4DD1-8DDD-0A7B49DBBD03}" type="slidenum">
              <a:rPr lang="it-IT" smtClean="0"/>
              <a:t>3</a:t>
            </a:fld>
            <a:endParaRPr lang="it-IT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24" y="906404"/>
            <a:ext cx="4491953" cy="340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24" y="906404"/>
            <a:ext cx="4491953" cy="340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tangolo 16"/>
          <p:cNvSpPr/>
          <p:nvPr/>
        </p:nvSpPr>
        <p:spPr>
          <a:xfrm>
            <a:off x="3953392" y="1914048"/>
            <a:ext cx="1007734" cy="162232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341194" y="4240107"/>
            <a:ext cx="3249730" cy="646331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mtClean="0">
                <a:solidFill>
                  <a:srgbClr val="002060"/>
                </a:solidFill>
              </a:rPr>
              <a:t>Two sets of experimental data in the range  20 MeV – 200 MeV</a:t>
            </a:r>
            <a:endParaRPr lang="it-IT">
              <a:solidFill>
                <a:srgbClr val="002060"/>
              </a:solidFill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4457260" y="3102800"/>
            <a:ext cx="3712826" cy="1333727"/>
            <a:chOff x="4457260" y="3102800"/>
            <a:chExt cx="3712826" cy="1333727"/>
          </a:xfrm>
        </p:grpSpPr>
        <p:sp>
          <p:nvSpPr>
            <p:cNvPr id="18" name="Rettangolo 17"/>
            <p:cNvSpPr/>
            <p:nvPr/>
          </p:nvSpPr>
          <p:spPr>
            <a:xfrm>
              <a:off x="6276227" y="3697863"/>
              <a:ext cx="1893859" cy="738664"/>
            </a:xfrm>
            <a:prstGeom prst="rect">
              <a:avLst/>
            </a:prstGeom>
            <a:ln w="9525" cap="rnd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r>
                <a:rPr lang="it-IT" sz="1400" b="1">
                  <a:solidFill>
                    <a:srgbClr val="002060"/>
                  </a:solidFill>
                </a:rPr>
                <a:t>N</a:t>
              </a:r>
              <a:r>
                <a:rPr lang="it-IT" sz="1400" b="1" smtClean="0">
                  <a:solidFill>
                    <a:srgbClr val="002060"/>
                  </a:solidFill>
                </a:rPr>
                <a:t>o experimental data  above 200MeV. Only theoretical models</a:t>
              </a:r>
              <a:endParaRPr lang="it-IT" sz="1400" b="1">
                <a:solidFill>
                  <a:srgbClr val="002060"/>
                </a:solidFill>
              </a:endParaRPr>
            </a:p>
          </p:txBody>
        </p:sp>
        <p:cxnSp>
          <p:nvCxnSpPr>
            <p:cNvPr id="21" name="Connettore 2 20"/>
            <p:cNvCxnSpPr/>
            <p:nvPr/>
          </p:nvCxnSpPr>
          <p:spPr>
            <a:xfrm flipH="1" flipV="1">
              <a:off x="4457260" y="3102800"/>
              <a:ext cx="1695890" cy="82562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ttangolo 22"/>
          <p:cNvSpPr/>
          <p:nvPr/>
        </p:nvSpPr>
        <p:spPr>
          <a:xfrm>
            <a:off x="2195608" y="222848"/>
            <a:ext cx="47703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i="1" smtClean="0">
                <a:solidFill>
                  <a:srgbClr val="002060"/>
                </a:solidFill>
              </a:rPr>
              <a:t>Status of the </a:t>
            </a:r>
            <a:r>
              <a:rPr lang="it-IT" sz="2400" b="1" i="1" baseline="30000" smtClean="0">
                <a:solidFill>
                  <a:srgbClr val="002060"/>
                </a:solidFill>
              </a:rPr>
              <a:t>235</a:t>
            </a:r>
            <a:r>
              <a:rPr lang="it-IT" sz="2400" b="1" i="1" smtClean="0">
                <a:solidFill>
                  <a:srgbClr val="002060"/>
                </a:solidFill>
              </a:rPr>
              <a:t>U(n,f) cross section</a:t>
            </a:r>
            <a:endParaRPr lang="it-IT" sz="2400" b="1" i="1">
              <a:solidFill>
                <a:srgbClr val="00206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13" y="0"/>
            <a:ext cx="1134713" cy="75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Luigi Cosentino – Meeting Nazionale nTOF BARI 28/11/2017</a:t>
            </a:r>
            <a:endParaRPr lang="it-IT"/>
          </a:p>
        </p:txBody>
      </p:sp>
      <p:pic>
        <p:nvPicPr>
          <p:cNvPr id="20" name="Immagine 19" descr="inf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5504" cy="75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95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13" y="0"/>
            <a:ext cx="1134713" cy="75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 descr="inf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5504" cy="755904"/>
          </a:xfrm>
          <a:prstGeom prst="rect">
            <a:avLst/>
          </a:prstGeom>
        </p:spPr>
      </p:pic>
      <p:sp>
        <p:nvSpPr>
          <p:cNvPr id="4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Luigi Cosentino – Meeting Nazionale nTOF BARI 28/11/2017</a:t>
            </a:r>
            <a:endParaRPr lang="it-IT"/>
          </a:p>
        </p:txBody>
      </p:sp>
      <p:pic>
        <p:nvPicPr>
          <p:cNvPr id="10244" name="Picture 4" descr="E:\disco_C_pcvecchio\nTOF\phoswich\prototipo ottobre 2017\test catania\IMG_21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58944"/>
            <a:ext cx="4282130" cy="321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3490920" y="141347"/>
            <a:ext cx="2085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 primi segnali</a:t>
            </a:r>
            <a:endParaRPr lang="it-IT" sz="16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46" name="Picture 6" descr="Immagine correla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1505">
            <a:off x="893510" y="4060106"/>
            <a:ext cx="2070698" cy="211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183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magin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>
          <a:xfrm>
            <a:off x="1115616" y="1268760"/>
            <a:ext cx="7265087" cy="4320480"/>
          </a:xfrm>
          <a:prstGeom prst="rect">
            <a:avLst/>
          </a:prstGeom>
        </p:spPr>
      </p:pic>
      <p:sp>
        <p:nvSpPr>
          <p:cNvPr id="32" name="CasellaDiTesto 31"/>
          <p:cNvSpPr txBox="1"/>
          <p:nvPr/>
        </p:nvSpPr>
        <p:spPr>
          <a:xfrm>
            <a:off x="2627784" y="15007"/>
            <a:ext cx="3901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smtClean="0">
                <a:solidFill>
                  <a:srgbClr val="0000FF"/>
                </a:solidFill>
              </a:rPr>
              <a:t>INFN Proton Recoil Telescope</a:t>
            </a:r>
            <a:endParaRPr lang="it-IT" sz="2400" b="1">
              <a:solidFill>
                <a:srgbClr val="0000FF"/>
              </a:solidFill>
            </a:endParaRPr>
          </a:p>
        </p:txBody>
      </p:sp>
      <p:sp>
        <p:nvSpPr>
          <p:cNvPr id="7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Luigi Cosentino – Meeting Nazionale nTOF BARI 28/11/2017</a:t>
            </a:r>
            <a:endParaRPr lang="it-IT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13" y="0"/>
            <a:ext cx="1134713" cy="75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inf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5504" cy="75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59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13" y="0"/>
            <a:ext cx="1134713" cy="75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magine 26" descr="inf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5504" cy="755904"/>
          </a:xfrm>
          <a:prstGeom prst="rect">
            <a:avLst/>
          </a:prstGeom>
        </p:spPr>
      </p:pic>
      <p:sp>
        <p:nvSpPr>
          <p:cNvPr id="28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Luigi Cosentino – Meeting Nazionale nTOF BARI 28/11/2017</a:t>
            </a:r>
            <a:endParaRPr lang="it-IT"/>
          </a:p>
        </p:txBody>
      </p:sp>
      <p:sp>
        <p:nvSpPr>
          <p:cNvPr id="29" name="CasellaDiTesto 28"/>
          <p:cNvSpPr txBox="1"/>
          <p:nvPr/>
        </p:nvSpPr>
        <p:spPr>
          <a:xfrm>
            <a:off x="3490920" y="141347"/>
            <a:ext cx="2085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 primi segnali</a:t>
            </a:r>
            <a:endParaRPr lang="it-IT" sz="16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08" y="980728"/>
            <a:ext cx="742388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1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magin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1"/>
          <a:stretch/>
        </p:blipFill>
        <p:spPr>
          <a:xfrm>
            <a:off x="971600" y="1196752"/>
            <a:ext cx="7481727" cy="4047862"/>
          </a:xfrm>
          <a:prstGeom prst="rect">
            <a:avLst/>
          </a:prstGeom>
        </p:spPr>
      </p:pic>
      <p:sp>
        <p:nvSpPr>
          <p:cNvPr id="5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Luigi Cosentino – Meeting Nazionale nTOF BARI 28/11/2017</a:t>
            </a:r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490920" y="141347"/>
            <a:ext cx="2085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 primi segnali</a:t>
            </a:r>
            <a:endParaRPr lang="it-IT" sz="16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13" y="0"/>
            <a:ext cx="1134713" cy="75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 descr="inf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5504" cy="75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74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7689801" cy="4181980"/>
          </a:xfrm>
          <a:prstGeom prst="rect">
            <a:avLst/>
          </a:prstGeom>
        </p:spPr>
      </p:pic>
      <p:sp>
        <p:nvSpPr>
          <p:cNvPr id="11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Luigi Cosentino – Meeting Nazionale nTOF BARI 28/11/2017</a:t>
            </a:r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3490920" y="141347"/>
            <a:ext cx="2085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 primi segnali</a:t>
            </a:r>
            <a:endParaRPr lang="it-IT" sz="16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13" y="0"/>
            <a:ext cx="1134713" cy="75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magine 14" descr="inf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5504" cy="75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19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46447" r="53218" b="7260"/>
          <a:stretch/>
        </p:blipFill>
        <p:spPr bwMode="auto">
          <a:xfrm>
            <a:off x="243882" y="1643341"/>
            <a:ext cx="3648320" cy="2292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5" t="50290" r="-1" b="8301"/>
          <a:stretch/>
        </p:blipFill>
        <p:spPr bwMode="auto">
          <a:xfrm>
            <a:off x="3970931" y="1357458"/>
            <a:ext cx="4992706" cy="257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4905896" y="1210939"/>
            <a:ext cx="710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>
                <a:solidFill>
                  <a:srgbClr val="FF0000"/>
                </a:solidFill>
              </a:rPr>
              <a:t>p</a:t>
            </a:r>
            <a:r>
              <a:rPr lang="it-IT" sz="1200" b="1" smtClean="0">
                <a:solidFill>
                  <a:srgbClr val="FF0000"/>
                </a:solidFill>
              </a:rPr>
              <a:t>lastic 3</a:t>
            </a:r>
            <a:endParaRPr lang="it-IT" sz="1200" b="1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430351" y="1209652"/>
            <a:ext cx="710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>
                <a:solidFill>
                  <a:srgbClr val="FF0000"/>
                </a:solidFill>
              </a:rPr>
              <a:t>p</a:t>
            </a:r>
            <a:r>
              <a:rPr lang="it-IT" sz="1200" b="1" smtClean="0">
                <a:solidFill>
                  <a:srgbClr val="FF0000"/>
                </a:solidFill>
              </a:rPr>
              <a:t>lastic 4</a:t>
            </a:r>
            <a:endParaRPr lang="it-IT" sz="1200" b="1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060456" y="116632"/>
            <a:ext cx="3095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algn="ctr"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it-IT"/>
              <a:t>Very preliminary data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13" y="0"/>
            <a:ext cx="1134713" cy="75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 descr="inf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5504" cy="755904"/>
          </a:xfrm>
          <a:prstGeom prst="rect">
            <a:avLst/>
          </a:prstGeom>
        </p:spPr>
      </p:pic>
      <p:sp>
        <p:nvSpPr>
          <p:cNvPr id="14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Luigi Cosentino – Meeting Nazionale nTOF BARI 28/11/2017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111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13" y="0"/>
            <a:ext cx="1134713" cy="75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 descr="inf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5504" cy="755904"/>
          </a:xfrm>
          <a:prstGeom prst="rect">
            <a:avLst/>
          </a:prstGeom>
        </p:spPr>
      </p:pic>
      <p:sp>
        <p:nvSpPr>
          <p:cNvPr id="4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Luigi Cosentino – Meeting Nazionale nTOF BARI 28/11/2017</a:t>
            </a:r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467545" y="1556792"/>
            <a:ext cx="82089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b="1" smtClean="0">
                <a:solidFill>
                  <a:srgbClr val="0033CC"/>
                </a:solidFill>
              </a:rPr>
              <a:t>Il PRT pare abbia funzionato molto bene, riuscendo a rivelare segnali in un ampio range di energia dei neutroni,  i.e da qualche MeV sino a circa 1GeV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b="1" smtClean="0">
                <a:solidFill>
                  <a:srgbClr val="FF0000"/>
                </a:solidFill>
              </a:rPr>
              <a:t>Gli scintillatori sembrano soffrire di una certa non linearità, dovuta a quenching degli scintillatori o ad abbassamento del guadagno nei PMT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b="1" smtClean="0">
                <a:solidFill>
                  <a:srgbClr val="0033CC"/>
                </a:solidFill>
              </a:rPr>
              <a:t>Attendiamo l’analisi dei dati acquisiti per stabilirne prestazioni, limiti e possibili margini di miglioramento</a:t>
            </a:r>
          </a:p>
        </p:txBody>
      </p:sp>
    </p:spTree>
    <p:extLst>
      <p:ext uri="{BB962C8B-B14F-4D97-AF65-F5344CB8AC3E}">
        <p14:creationId xmlns:p14="http://schemas.microsoft.com/office/powerpoint/2010/main" val="1133456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D3E9-132D-4DD1-8DDD-0A7B49DBBD03}" type="slidenum">
              <a:rPr lang="it-IT" smtClean="0"/>
              <a:t>4</a:t>
            </a:fld>
            <a:endParaRPr lang="it-IT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24" y="906404"/>
            <a:ext cx="4491953" cy="340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24" y="906404"/>
            <a:ext cx="4491953" cy="340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341194" y="4240107"/>
            <a:ext cx="3249730" cy="646331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mtClean="0">
                <a:solidFill>
                  <a:srgbClr val="002060"/>
                </a:solidFill>
              </a:rPr>
              <a:t>Two sets of experimental data in the range  20 MeV – 200 MeV</a:t>
            </a:r>
            <a:endParaRPr lang="it-IT">
              <a:solidFill>
                <a:srgbClr val="002060"/>
              </a:solidFill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4457260" y="3102800"/>
            <a:ext cx="3712826" cy="1333727"/>
            <a:chOff x="4457260" y="3102800"/>
            <a:chExt cx="3712826" cy="1333727"/>
          </a:xfrm>
        </p:grpSpPr>
        <p:sp>
          <p:nvSpPr>
            <p:cNvPr id="17" name="Rettangolo 16"/>
            <p:cNvSpPr/>
            <p:nvPr/>
          </p:nvSpPr>
          <p:spPr>
            <a:xfrm>
              <a:off x="6276227" y="3697863"/>
              <a:ext cx="1893859" cy="738664"/>
            </a:xfrm>
            <a:prstGeom prst="rect">
              <a:avLst/>
            </a:prstGeom>
            <a:ln w="9525" cap="rnd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r>
                <a:rPr lang="it-IT" sz="1400" b="1">
                  <a:solidFill>
                    <a:srgbClr val="002060"/>
                  </a:solidFill>
                </a:rPr>
                <a:t>N</a:t>
              </a:r>
              <a:r>
                <a:rPr lang="it-IT" sz="1400" b="1" smtClean="0">
                  <a:solidFill>
                    <a:srgbClr val="002060"/>
                  </a:solidFill>
                </a:rPr>
                <a:t>o experimental data  above 200MeV. Only theoretical models</a:t>
              </a:r>
              <a:endParaRPr lang="it-IT" sz="1400" b="1">
                <a:solidFill>
                  <a:srgbClr val="002060"/>
                </a:solidFill>
              </a:endParaRPr>
            </a:p>
          </p:txBody>
        </p:sp>
        <p:cxnSp>
          <p:nvCxnSpPr>
            <p:cNvPr id="20" name="Connettore 2 19"/>
            <p:cNvCxnSpPr/>
            <p:nvPr/>
          </p:nvCxnSpPr>
          <p:spPr>
            <a:xfrm flipH="1" flipV="1">
              <a:off x="4457260" y="3102800"/>
              <a:ext cx="1695890" cy="82562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ttangolo 22"/>
          <p:cNvSpPr/>
          <p:nvPr/>
        </p:nvSpPr>
        <p:spPr>
          <a:xfrm>
            <a:off x="2195608" y="222848"/>
            <a:ext cx="47703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i="1" smtClean="0">
                <a:solidFill>
                  <a:srgbClr val="002060"/>
                </a:solidFill>
              </a:rPr>
              <a:t>Status of the </a:t>
            </a:r>
            <a:r>
              <a:rPr lang="it-IT" sz="2400" b="1" i="1" baseline="30000" smtClean="0">
                <a:solidFill>
                  <a:srgbClr val="002060"/>
                </a:solidFill>
              </a:rPr>
              <a:t>235</a:t>
            </a:r>
            <a:r>
              <a:rPr lang="it-IT" sz="2400" b="1" i="1" smtClean="0">
                <a:solidFill>
                  <a:srgbClr val="002060"/>
                </a:solidFill>
              </a:rPr>
              <a:t>U(n,f) cross section</a:t>
            </a:r>
            <a:endParaRPr lang="it-IT" sz="2400" b="1" i="1">
              <a:solidFill>
                <a:srgbClr val="00206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13" y="0"/>
            <a:ext cx="1134713" cy="75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Luigi Cosentino – Meeting Nazionale nTOF BARI 28/11/2017</a:t>
            </a:r>
            <a:endParaRPr lang="it-IT"/>
          </a:p>
        </p:txBody>
      </p:sp>
      <p:pic>
        <p:nvPicPr>
          <p:cNvPr id="18" name="Immagine 17" descr="inf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5504" cy="75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59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D3E9-132D-4DD1-8DDD-0A7B49DBBD03}" type="slidenum">
              <a:rPr lang="it-IT" smtClean="0"/>
              <a:t>5</a:t>
            </a:fld>
            <a:endParaRPr lang="it-IT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24" y="906404"/>
            <a:ext cx="4491953" cy="340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24" y="906404"/>
            <a:ext cx="4491953" cy="340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uppo 13"/>
          <p:cNvGrpSpPr/>
          <p:nvPr/>
        </p:nvGrpSpPr>
        <p:grpSpPr>
          <a:xfrm>
            <a:off x="4457260" y="3102800"/>
            <a:ext cx="3712826" cy="1333727"/>
            <a:chOff x="4457260" y="3102800"/>
            <a:chExt cx="3712826" cy="1333727"/>
          </a:xfrm>
        </p:grpSpPr>
        <p:sp>
          <p:nvSpPr>
            <p:cNvPr id="8" name="Rettangolo 7"/>
            <p:cNvSpPr/>
            <p:nvPr/>
          </p:nvSpPr>
          <p:spPr>
            <a:xfrm>
              <a:off x="6276227" y="3697863"/>
              <a:ext cx="1893859" cy="738664"/>
            </a:xfrm>
            <a:prstGeom prst="rect">
              <a:avLst/>
            </a:prstGeom>
            <a:ln w="9525" cap="rnd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r>
                <a:rPr lang="it-IT" sz="1400" b="1">
                  <a:solidFill>
                    <a:srgbClr val="002060"/>
                  </a:solidFill>
                </a:rPr>
                <a:t>N</a:t>
              </a:r>
              <a:r>
                <a:rPr lang="it-IT" sz="1400" b="1" smtClean="0">
                  <a:solidFill>
                    <a:srgbClr val="002060"/>
                  </a:solidFill>
                </a:rPr>
                <a:t>o experimental data  above 200MeV. Only theoretical models</a:t>
              </a:r>
              <a:endParaRPr lang="it-IT" sz="1400" b="1">
                <a:solidFill>
                  <a:srgbClr val="002060"/>
                </a:solidFill>
              </a:endParaRPr>
            </a:p>
          </p:txBody>
        </p:sp>
        <p:cxnSp>
          <p:nvCxnSpPr>
            <p:cNvPr id="9" name="Connettore 2 8"/>
            <p:cNvCxnSpPr/>
            <p:nvPr/>
          </p:nvCxnSpPr>
          <p:spPr>
            <a:xfrm flipH="1" flipV="1">
              <a:off x="4457260" y="3102800"/>
              <a:ext cx="1695890" cy="82562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asellaDiTesto 9"/>
          <p:cNvSpPr txBox="1"/>
          <p:nvPr/>
        </p:nvSpPr>
        <p:spPr>
          <a:xfrm>
            <a:off x="5602977" y="1117224"/>
            <a:ext cx="3240360" cy="954107"/>
          </a:xfrm>
          <a:prstGeom prst="rect">
            <a:avLst/>
          </a:prstGeom>
          <a:ln w="9525" cap="rnd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400" b="1">
                <a:solidFill>
                  <a:srgbClr val="002060"/>
                </a:solidFill>
              </a:defRPr>
            </a:lvl1pPr>
          </a:lstStyle>
          <a:p>
            <a:r>
              <a:rPr lang="it-IT"/>
              <a:t>The </a:t>
            </a:r>
            <a:r>
              <a:rPr lang="it-IT" smtClean="0"/>
              <a:t>theoretical cross section above </a:t>
            </a:r>
            <a:r>
              <a:rPr lang="it-IT"/>
              <a:t>200MeV may be substantially different, depending </a:t>
            </a:r>
            <a:r>
              <a:rPr lang="it-IT" smtClean="0"/>
              <a:t>on </a:t>
            </a:r>
            <a:r>
              <a:rPr lang="it-IT"/>
              <a:t>the model used for the calculations</a:t>
            </a:r>
            <a:r>
              <a:rPr lang="it-IT" smtClean="0"/>
              <a:t>.</a:t>
            </a:r>
            <a:endParaRPr lang="it-IT"/>
          </a:p>
        </p:txBody>
      </p:sp>
      <p:cxnSp>
        <p:nvCxnSpPr>
          <p:cNvPr id="11" name="Connettore 2 10"/>
          <p:cNvCxnSpPr/>
          <p:nvPr/>
        </p:nvCxnSpPr>
        <p:spPr>
          <a:xfrm flipH="1">
            <a:off x="4848045" y="2071331"/>
            <a:ext cx="754933" cy="539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/>
          <p:cNvSpPr/>
          <p:nvPr/>
        </p:nvSpPr>
        <p:spPr>
          <a:xfrm>
            <a:off x="3871505" y="1858929"/>
            <a:ext cx="1117480" cy="1622323"/>
          </a:xfrm>
          <a:prstGeom prst="ellipse">
            <a:avLst/>
          </a:prstGeom>
          <a:solidFill>
            <a:srgbClr val="FFC000">
              <a:alpha val="27059"/>
            </a:srgb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341194" y="5230593"/>
            <a:ext cx="8679976" cy="100027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b="1" smtClean="0">
                <a:solidFill>
                  <a:srgbClr val="FF0000"/>
                </a:solidFill>
              </a:rPr>
              <a:t>The International Atomic Energy Agency (IAEA) strongly requests new data for the </a:t>
            </a:r>
            <a:r>
              <a:rPr lang="it-IT" b="1" baseline="30000" smtClean="0">
                <a:solidFill>
                  <a:srgbClr val="FF0000"/>
                </a:solidFill>
              </a:rPr>
              <a:t>235</a:t>
            </a:r>
            <a:r>
              <a:rPr lang="it-IT" b="1" smtClean="0">
                <a:solidFill>
                  <a:srgbClr val="FF0000"/>
                </a:solidFill>
              </a:rPr>
              <a:t>U(n,f) cross section up to 1GeV, in order to improve the uncertainty within 5%. </a:t>
            </a:r>
          </a:p>
          <a:p>
            <a:r>
              <a:rPr lang="it-IT" b="1" smtClean="0">
                <a:solidFill>
                  <a:srgbClr val="FF0000"/>
                </a:solidFill>
              </a:rPr>
              <a:t>New measurements above 20 MeV are needed! 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2195608" y="222848"/>
            <a:ext cx="47703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i="1" smtClean="0">
                <a:solidFill>
                  <a:srgbClr val="002060"/>
                </a:solidFill>
              </a:rPr>
              <a:t>Status of the </a:t>
            </a:r>
            <a:r>
              <a:rPr lang="it-IT" sz="2400" b="1" i="1" baseline="30000" smtClean="0">
                <a:solidFill>
                  <a:srgbClr val="002060"/>
                </a:solidFill>
              </a:rPr>
              <a:t>235</a:t>
            </a:r>
            <a:r>
              <a:rPr lang="it-IT" sz="2400" b="1" i="1" smtClean="0">
                <a:solidFill>
                  <a:srgbClr val="002060"/>
                </a:solidFill>
              </a:rPr>
              <a:t>U(n,f) cross section</a:t>
            </a:r>
            <a:endParaRPr lang="it-IT" sz="2400" b="1" i="1">
              <a:solidFill>
                <a:srgbClr val="00206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41194" y="4240107"/>
            <a:ext cx="3249730" cy="646331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mtClean="0">
                <a:solidFill>
                  <a:srgbClr val="002060"/>
                </a:solidFill>
              </a:rPr>
              <a:t>Two sets of experimental data in the range  20 MeV – 200 MeV</a:t>
            </a:r>
            <a:endParaRPr lang="it-IT">
              <a:solidFill>
                <a:srgbClr val="00206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13" y="0"/>
            <a:ext cx="1134713" cy="75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Luigi Cosentino – Meeting Nazionale nTOF BARI 28/11/2017</a:t>
            </a:r>
            <a:endParaRPr lang="it-IT"/>
          </a:p>
        </p:txBody>
      </p:sp>
      <p:pic>
        <p:nvPicPr>
          <p:cNvPr id="21" name="Immagine 20" descr="inf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5504" cy="75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38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D3E9-132D-4DD1-8DDD-0A7B49DBBD03}" type="slidenum">
              <a:rPr lang="it-IT" smtClean="0"/>
              <a:t>6</a:t>
            </a:fld>
            <a:endParaRPr lang="it-IT"/>
          </a:p>
        </p:txBody>
      </p:sp>
      <p:sp>
        <p:nvSpPr>
          <p:cNvPr id="83" name="CasellaDiTesto 82"/>
          <p:cNvSpPr txBox="1"/>
          <p:nvPr/>
        </p:nvSpPr>
        <p:spPr>
          <a:xfrm>
            <a:off x="1757285" y="757818"/>
            <a:ext cx="749148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700" smtClean="0"/>
              <a:t>Two measurements to be made simultaneously with a suitable neutrons beam.</a:t>
            </a:r>
          </a:p>
          <a:p>
            <a:pPr marL="803275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b="1" baseline="30000" smtClean="0">
                <a:solidFill>
                  <a:srgbClr val="FF0000"/>
                </a:solidFill>
              </a:rPr>
              <a:t>235</a:t>
            </a:r>
            <a:r>
              <a:rPr lang="it-IT" sz="1600" b="1" smtClean="0">
                <a:solidFill>
                  <a:srgbClr val="FF0000"/>
                </a:solidFill>
              </a:rPr>
              <a:t>U(n,f) reaction vs neutron energy</a:t>
            </a:r>
          </a:p>
          <a:p>
            <a:pPr marL="803275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b="1" smtClean="0">
                <a:solidFill>
                  <a:srgbClr val="002060"/>
                </a:solidFill>
              </a:rPr>
              <a:t>   H(n,n)H reaction vs neutron energy</a:t>
            </a:r>
            <a:endParaRPr lang="it-IT" sz="1600" b="1">
              <a:solidFill>
                <a:srgbClr val="002060"/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119304" y="811372"/>
            <a:ext cx="17683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i="1">
                <a:solidFill>
                  <a:srgbClr val="002060"/>
                </a:solidFill>
              </a:rPr>
              <a:t>The </a:t>
            </a:r>
            <a:r>
              <a:rPr lang="it-IT" sz="2000" b="1" i="1" smtClean="0">
                <a:solidFill>
                  <a:srgbClr val="002060"/>
                </a:solidFill>
              </a:rPr>
              <a:t>Technique:</a:t>
            </a:r>
            <a:endParaRPr lang="it-IT" sz="200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13" y="0"/>
            <a:ext cx="1134713" cy="75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Luigi Cosentino – Meeting Nazionale nTOF BARI 28/11/2017</a:t>
            </a:r>
            <a:endParaRPr lang="it-IT"/>
          </a:p>
        </p:txBody>
      </p:sp>
      <p:pic>
        <p:nvPicPr>
          <p:cNvPr id="10" name="Immagine 9" descr="inf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5504" cy="75590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218298" y="176683"/>
            <a:ext cx="71701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i="1" smtClean="0">
                <a:solidFill>
                  <a:srgbClr val="002060"/>
                </a:solidFill>
              </a:rPr>
              <a:t>The experimental approach to measure </a:t>
            </a:r>
            <a:r>
              <a:rPr lang="it-IT" sz="2000" b="1" i="1">
                <a:solidFill>
                  <a:srgbClr val="002060"/>
                </a:solidFill>
              </a:rPr>
              <a:t>the </a:t>
            </a:r>
            <a:r>
              <a:rPr lang="it-IT" sz="2000" b="1" i="1" baseline="30000">
                <a:solidFill>
                  <a:srgbClr val="002060"/>
                </a:solidFill>
              </a:rPr>
              <a:t>235</a:t>
            </a:r>
            <a:r>
              <a:rPr lang="it-IT" sz="2000" b="1" i="1">
                <a:solidFill>
                  <a:srgbClr val="002060"/>
                </a:solidFill>
              </a:rPr>
              <a:t>U(n,f) cross </a:t>
            </a:r>
            <a:r>
              <a:rPr lang="it-IT" sz="2000" b="1" i="1" smtClean="0">
                <a:solidFill>
                  <a:srgbClr val="002060"/>
                </a:solidFill>
              </a:rPr>
              <a:t>section</a:t>
            </a:r>
            <a:endParaRPr lang="it-IT" sz="2000" b="1" i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13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D3E9-132D-4DD1-8DDD-0A7B49DBBD03}" type="slidenum">
              <a:rPr lang="it-IT" smtClean="0"/>
              <a:t>7</a:t>
            </a:fld>
            <a:endParaRPr lang="it-IT"/>
          </a:p>
        </p:txBody>
      </p:sp>
      <p:sp>
        <p:nvSpPr>
          <p:cNvPr id="29" name="Rettangolo 28"/>
          <p:cNvSpPr>
            <a:spLocks noChangeAspect="1"/>
          </p:cNvSpPr>
          <p:nvPr/>
        </p:nvSpPr>
        <p:spPr>
          <a:xfrm>
            <a:off x="4597813" y="3511851"/>
            <a:ext cx="677723" cy="655281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isometricOffAxis2Right">
              <a:rot lat="177260" lon="17159178" rev="21568702"/>
            </a:camera>
            <a:lightRig rig="flood" dir="t">
              <a:rot lat="0" lon="0" rev="3000000"/>
            </a:lightRig>
          </a:scene3d>
          <a:sp3d extrusionH="50800" prstMaterial="flat">
            <a:extrusionClr>
              <a:srgbClr val="DDDDDD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grpSp>
        <p:nvGrpSpPr>
          <p:cNvPr id="34" name="Gruppo 33"/>
          <p:cNvGrpSpPr/>
          <p:nvPr/>
        </p:nvGrpSpPr>
        <p:grpSpPr>
          <a:xfrm>
            <a:off x="4381517" y="3672284"/>
            <a:ext cx="3906800" cy="307602"/>
            <a:chOff x="1761138" y="3081930"/>
            <a:chExt cx="3906800" cy="307602"/>
          </a:xfrm>
        </p:grpSpPr>
        <p:sp>
          <p:nvSpPr>
            <p:cNvPr id="35" name="Ovale 34"/>
            <p:cNvSpPr>
              <a:spLocks noChangeAspect="1"/>
            </p:cNvSpPr>
            <p:nvPr/>
          </p:nvSpPr>
          <p:spPr>
            <a:xfrm>
              <a:off x="1761138" y="3145687"/>
              <a:ext cx="205137" cy="180088"/>
            </a:xfrm>
            <a:prstGeom prst="ellipse">
              <a:avLst/>
            </a:prstGeom>
            <a:solidFill>
              <a:schemeClr val="bg1">
                <a:lumMod val="75000"/>
                <a:alpha val="45000"/>
              </a:schemeClr>
            </a:solidFill>
            <a:scene3d>
              <a:camera prst="isometricOffAxis2Right">
                <a:rot lat="21477275" lon="17161914" rev="21568732"/>
              </a:camera>
              <a:lightRig rig="threePt" dir="t"/>
            </a:scene3d>
            <a:sp3d extrusionH="1212850" prstMaterial="powder">
              <a:extrusionClr>
                <a:srgbClr val="EAEAEA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36" name="Oval 3"/>
            <p:cNvSpPr>
              <a:spLocks noChangeAspect="1"/>
            </p:cNvSpPr>
            <p:nvPr/>
          </p:nvSpPr>
          <p:spPr bwMode="auto">
            <a:xfrm>
              <a:off x="5351139" y="3081930"/>
              <a:ext cx="316799" cy="30760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alpha val="49000"/>
                  </a:srgbClr>
                </a:gs>
                <a:gs pos="28000">
                  <a:srgbClr val="FF6600">
                    <a:alpha val="49000"/>
                  </a:srgbClr>
                </a:gs>
                <a:gs pos="50000">
                  <a:srgbClr val="FFFF00">
                    <a:alpha val="49000"/>
                  </a:srgbClr>
                </a:gs>
                <a:gs pos="73000">
                  <a:srgbClr val="FF6600">
                    <a:alpha val="49000"/>
                  </a:srgbClr>
                </a:gs>
                <a:gs pos="100000">
                  <a:srgbClr val="FF0000">
                    <a:alpha val="49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1Top">
                <a:rot lat="18075713" lon="18392745" rev="19658549"/>
              </a:camera>
              <a:lightRig rig="sunset" dir="t">
                <a:rot lat="0" lon="0" rev="0"/>
              </a:lightRig>
            </a:scene3d>
            <a:sp3d prstMaterial="plastic">
              <a:bevelT w="1422400" h="3810000" prst="angle"/>
              <a:extrusionClr>
                <a:schemeClr val="bg1"/>
              </a:extrusionClr>
              <a:contourClr>
                <a:schemeClr val="bg1"/>
              </a:contourClr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6" name="Ovale 5"/>
          <p:cNvSpPr>
            <a:spLocks noChangeAspect="1"/>
          </p:cNvSpPr>
          <p:nvPr/>
        </p:nvSpPr>
        <p:spPr>
          <a:xfrm>
            <a:off x="2498672" y="3097687"/>
            <a:ext cx="1435776" cy="1423186"/>
          </a:xfrm>
          <a:prstGeom prst="ellipse">
            <a:avLst/>
          </a:prstGeom>
          <a:solidFill>
            <a:schemeClr val="bg1">
              <a:lumMod val="75000"/>
            </a:schemeClr>
          </a:solidFill>
          <a:scene3d>
            <a:camera prst="isometricOffAxis2Right">
              <a:rot lat="21477275" lon="17161914" rev="21568732"/>
            </a:camera>
            <a:lightRig rig="threePt" dir="t"/>
          </a:scene3d>
          <a:sp3d extrusionH="1612900" prstMaterial="dkEdge">
            <a:extrusionClr>
              <a:srgbClr val="DDDDDD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>
            <a:spLocks noChangeAspect="1"/>
          </p:cNvSpPr>
          <p:nvPr/>
        </p:nvSpPr>
        <p:spPr>
          <a:xfrm>
            <a:off x="1679193" y="3481639"/>
            <a:ext cx="677723" cy="655281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isometricOffAxis2Right">
              <a:rot lat="177260" lon="17159178" rev="21568702"/>
            </a:camera>
            <a:lightRig rig="flood" dir="t">
              <a:rot lat="0" lon="0" rev="3000000"/>
            </a:lightRig>
          </a:scene3d>
          <a:sp3d extrusionH="50800" prstMaterial="flat">
            <a:extrusionClr>
              <a:srgbClr val="DDDDDD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0" name="Rettangolo 9"/>
          <p:cNvSpPr>
            <a:spLocks noChangeAspect="1"/>
          </p:cNvSpPr>
          <p:nvPr/>
        </p:nvSpPr>
        <p:spPr>
          <a:xfrm>
            <a:off x="2219763" y="3487397"/>
            <a:ext cx="677723" cy="655281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isometricOffAxis2Right">
              <a:rot lat="177260" lon="17159178" rev="21568702"/>
            </a:camera>
            <a:lightRig rig="flood" dir="t">
              <a:rot lat="0" lon="0" rev="3000000"/>
            </a:lightRig>
          </a:scene3d>
          <a:sp3d extrusionH="50800" prstMaterial="flat">
            <a:extrusionClr>
              <a:srgbClr val="DDDDDD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2" name="Rettangolo 11"/>
          <p:cNvSpPr>
            <a:spLocks noChangeAspect="1"/>
          </p:cNvSpPr>
          <p:nvPr/>
        </p:nvSpPr>
        <p:spPr>
          <a:xfrm>
            <a:off x="2046536" y="3602865"/>
            <a:ext cx="426969" cy="412827"/>
          </a:xfrm>
          <a:prstGeom prst="rect">
            <a:avLst/>
          </a:prstGeom>
          <a:solidFill>
            <a:srgbClr val="FF0000"/>
          </a:solidFill>
          <a:scene3d>
            <a:camera prst="isometricOffAxis2Right">
              <a:rot lat="177260" lon="17159178" rev="21568702"/>
            </a:camera>
            <a:lightRig rig="flood" dir="t">
              <a:rot lat="0" lon="0" rev="3000000"/>
            </a:lightRig>
          </a:scene3d>
          <a:sp3d extrusionH="12700" prstMaterial="flat"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grpSp>
        <p:nvGrpSpPr>
          <p:cNvPr id="18" name="Gruppo 17"/>
          <p:cNvGrpSpPr/>
          <p:nvPr/>
        </p:nvGrpSpPr>
        <p:grpSpPr>
          <a:xfrm>
            <a:off x="2234285" y="3647451"/>
            <a:ext cx="175918" cy="120838"/>
            <a:chOff x="2742388" y="2071217"/>
            <a:chExt cx="175918" cy="120838"/>
          </a:xfrm>
        </p:grpSpPr>
        <p:sp>
          <p:nvSpPr>
            <p:cNvPr id="13" name="Esplosione 1 12"/>
            <p:cNvSpPr/>
            <p:nvPr/>
          </p:nvSpPr>
          <p:spPr>
            <a:xfrm>
              <a:off x="2742388" y="2087275"/>
              <a:ext cx="55504" cy="104780"/>
            </a:xfrm>
            <a:prstGeom prst="irregularSeal1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/>
            </a:p>
          </p:txBody>
        </p:sp>
        <p:cxnSp>
          <p:nvCxnSpPr>
            <p:cNvPr id="17" name="Connettore 2 16"/>
            <p:cNvCxnSpPr/>
            <p:nvPr/>
          </p:nvCxnSpPr>
          <p:spPr>
            <a:xfrm flipV="1">
              <a:off x="2786651" y="2071217"/>
              <a:ext cx="131655" cy="6446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po 18"/>
          <p:cNvGrpSpPr/>
          <p:nvPr/>
        </p:nvGrpSpPr>
        <p:grpSpPr>
          <a:xfrm rot="10613437">
            <a:off x="2006460" y="3824860"/>
            <a:ext cx="175918" cy="120838"/>
            <a:chOff x="2742388" y="2071217"/>
            <a:chExt cx="175918" cy="120838"/>
          </a:xfrm>
        </p:grpSpPr>
        <p:sp>
          <p:nvSpPr>
            <p:cNvPr id="20" name="Esplosione 1 19"/>
            <p:cNvSpPr/>
            <p:nvPr/>
          </p:nvSpPr>
          <p:spPr>
            <a:xfrm>
              <a:off x="2742388" y="2087275"/>
              <a:ext cx="55504" cy="104780"/>
            </a:xfrm>
            <a:prstGeom prst="irregularSeal1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/>
            </a:p>
          </p:txBody>
        </p:sp>
        <p:cxnSp>
          <p:nvCxnSpPr>
            <p:cNvPr id="21" name="Connettore 2 20"/>
            <p:cNvCxnSpPr/>
            <p:nvPr/>
          </p:nvCxnSpPr>
          <p:spPr>
            <a:xfrm flipV="1">
              <a:off x="2786651" y="2071217"/>
              <a:ext cx="131655" cy="6446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CasellaDiTesto 21"/>
          <p:cNvSpPr txBox="1"/>
          <p:nvPr/>
        </p:nvSpPr>
        <p:spPr>
          <a:xfrm>
            <a:off x="2054345" y="3360533"/>
            <a:ext cx="4187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i="1" baseline="30000" smtClean="0">
                <a:solidFill>
                  <a:schemeClr val="bg1"/>
                </a:solidFill>
              </a:rPr>
              <a:t>235</a:t>
            </a:r>
            <a:r>
              <a:rPr lang="it-IT" sz="1100" i="1" smtClean="0">
                <a:solidFill>
                  <a:schemeClr val="bg1"/>
                </a:solidFill>
              </a:rPr>
              <a:t>U</a:t>
            </a:r>
            <a:endParaRPr lang="it-IT" sz="1100" i="1">
              <a:solidFill>
                <a:schemeClr val="bg1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1407994" y="2467541"/>
            <a:ext cx="2037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smtClean="0"/>
              <a:t>Fission fragments detectors (PPFC &amp; PPAC) </a:t>
            </a:r>
          </a:p>
          <a:p>
            <a:pPr algn="ctr"/>
            <a:r>
              <a:rPr lang="it-IT" sz="1200" b="1" smtClean="0"/>
              <a:t>(In total n.15 of </a:t>
            </a:r>
            <a:r>
              <a:rPr lang="it-IT" sz="1200" b="1" baseline="30000" smtClean="0"/>
              <a:t>235</a:t>
            </a:r>
            <a:r>
              <a:rPr lang="it-IT" sz="1200" b="1" smtClean="0"/>
              <a:t>U targets)</a:t>
            </a:r>
            <a:endParaRPr lang="it-IT" sz="1200" b="1"/>
          </a:p>
        </p:txBody>
      </p:sp>
      <p:sp>
        <p:nvSpPr>
          <p:cNvPr id="30" name="CasellaDiTesto 29"/>
          <p:cNvSpPr txBox="1"/>
          <p:nvPr/>
        </p:nvSpPr>
        <p:spPr>
          <a:xfrm>
            <a:off x="4484085" y="4167132"/>
            <a:ext cx="926279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smtClean="0"/>
              <a:t>CH</a:t>
            </a:r>
            <a:r>
              <a:rPr lang="it-IT" sz="1400" b="1" baseline="-25000" smtClean="0"/>
              <a:t>2 </a:t>
            </a:r>
            <a:r>
              <a:rPr lang="it-IT" sz="1400" b="1" smtClean="0"/>
              <a:t>target</a:t>
            </a:r>
          </a:p>
          <a:p>
            <a:r>
              <a:rPr lang="it-IT" sz="1400" baseline="-25000" smtClean="0"/>
              <a:t>(</a:t>
            </a:r>
            <a:r>
              <a:rPr lang="it-IT" sz="900" u="none" strike="noStrike" smtClean="0">
                <a:effectLst/>
              </a:rPr>
              <a:t>polyethylene</a:t>
            </a:r>
            <a:r>
              <a:rPr lang="it-IT" sz="1400" baseline="-25000" smtClean="0"/>
              <a:t>) </a:t>
            </a:r>
            <a:endParaRPr lang="it-IT" sz="1400" baseline="-25000"/>
          </a:p>
        </p:txBody>
      </p:sp>
      <p:grpSp>
        <p:nvGrpSpPr>
          <p:cNvPr id="33" name="Gruppo 32"/>
          <p:cNvGrpSpPr/>
          <p:nvPr/>
        </p:nvGrpSpPr>
        <p:grpSpPr>
          <a:xfrm>
            <a:off x="1752174" y="3648352"/>
            <a:ext cx="3906800" cy="307602"/>
            <a:chOff x="1761138" y="3081930"/>
            <a:chExt cx="3906800" cy="307602"/>
          </a:xfrm>
        </p:grpSpPr>
        <p:sp>
          <p:nvSpPr>
            <p:cNvPr id="27" name="Ovale 26"/>
            <p:cNvSpPr>
              <a:spLocks noChangeAspect="1"/>
            </p:cNvSpPr>
            <p:nvPr/>
          </p:nvSpPr>
          <p:spPr>
            <a:xfrm>
              <a:off x="1761138" y="3145687"/>
              <a:ext cx="205137" cy="180088"/>
            </a:xfrm>
            <a:prstGeom prst="ellipse">
              <a:avLst/>
            </a:prstGeom>
            <a:solidFill>
              <a:schemeClr val="bg1">
                <a:lumMod val="75000"/>
                <a:alpha val="45000"/>
              </a:schemeClr>
            </a:solidFill>
            <a:scene3d>
              <a:camera prst="isometricOffAxis2Right">
                <a:rot lat="21477275" lon="17161914" rev="21568732"/>
              </a:camera>
              <a:lightRig rig="threePt" dir="t"/>
            </a:scene3d>
            <a:sp3d extrusionH="1212850" prstMaterial="powder">
              <a:extrusionClr>
                <a:srgbClr val="EAEAEA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31" name="Oval 3"/>
            <p:cNvSpPr>
              <a:spLocks noChangeAspect="1"/>
            </p:cNvSpPr>
            <p:nvPr/>
          </p:nvSpPr>
          <p:spPr bwMode="auto">
            <a:xfrm>
              <a:off x="5351139" y="3081930"/>
              <a:ext cx="316799" cy="30760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alpha val="49000"/>
                  </a:srgbClr>
                </a:gs>
                <a:gs pos="28000">
                  <a:srgbClr val="FF6600">
                    <a:alpha val="49000"/>
                  </a:srgbClr>
                </a:gs>
                <a:gs pos="50000">
                  <a:srgbClr val="FFFF00">
                    <a:alpha val="49000"/>
                  </a:srgbClr>
                </a:gs>
                <a:gs pos="73000">
                  <a:srgbClr val="FF6600">
                    <a:alpha val="49000"/>
                  </a:srgbClr>
                </a:gs>
                <a:gs pos="100000">
                  <a:srgbClr val="FF0000">
                    <a:alpha val="49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1Top">
                <a:rot lat="18075713" lon="18392745" rev="19658549"/>
              </a:camera>
              <a:lightRig rig="sunset" dir="t">
                <a:rot lat="0" lon="0" rev="0"/>
              </a:lightRig>
            </a:scene3d>
            <a:sp3d prstMaterial="plastic">
              <a:bevelT w="1422400" h="3810000" prst="angle"/>
              <a:extrusionClr>
                <a:schemeClr val="bg1"/>
              </a:extrusionClr>
              <a:contourClr>
                <a:schemeClr val="bg1"/>
              </a:contourClr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37" name="CasellaDiTesto 36"/>
          <p:cNvSpPr txBox="1"/>
          <p:nvPr/>
        </p:nvSpPr>
        <p:spPr>
          <a:xfrm>
            <a:off x="543127" y="3637369"/>
            <a:ext cx="1175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smtClean="0">
                <a:solidFill>
                  <a:srgbClr val="7030A0"/>
                </a:solidFill>
              </a:rPr>
              <a:t>Neutrons beam</a:t>
            </a:r>
            <a:endParaRPr lang="it-IT" sz="1200" b="1">
              <a:solidFill>
                <a:srgbClr val="7030A0"/>
              </a:solidFill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3341935" y="3669685"/>
            <a:ext cx="1175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smtClean="0">
                <a:solidFill>
                  <a:srgbClr val="7030A0"/>
                </a:solidFill>
              </a:rPr>
              <a:t>Neutrons beam</a:t>
            </a:r>
            <a:endParaRPr lang="it-IT" sz="1200" b="1">
              <a:solidFill>
                <a:srgbClr val="7030A0"/>
              </a:solidFill>
            </a:endParaRPr>
          </a:p>
        </p:txBody>
      </p:sp>
      <p:sp>
        <p:nvSpPr>
          <p:cNvPr id="39" name="Ovale 38"/>
          <p:cNvSpPr>
            <a:spLocks noChangeAspect="1"/>
          </p:cNvSpPr>
          <p:nvPr/>
        </p:nvSpPr>
        <p:spPr>
          <a:xfrm>
            <a:off x="5200851" y="3588855"/>
            <a:ext cx="81009" cy="834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cxnSp>
        <p:nvCxnSpPr>
          <p:cNvPr id="44" name="Connettore 1 43"/>
          <p:cNvCxnSpPr/>
          <p:nvPr/>
        </p:nvCxnSpPr>
        <p:spPr>
          <a:xfrm>
            <a:off x="4987151" y="3830865"/>
            <a:ext cx="277770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/>
          <p:cNvCxnSpPr/>
          <p:nvPr/>
        </p:nvCxnSpPr>
        <p:spPr>
          <a:xfrm flipV="1">
            <a:off x="5295447" y="3302728"/>
            <a:ext cx="363527" cy="28244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52"/>
          <p:cNvCxnSpPr/>
          <p:nvPr/>
        </p:nvCxnSpPr>
        <p:spPr>
          <a:xfrm flipV="1">
            <a:off x="4990141" y="3660066"/>
            <a:ext cx="213049" cy="167455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Arco 55"/>
          <p:cNvSpPr/>
          <p:nvPr/>
        </p:nvSpPr>
        <p:spPr>
          <a:xfrm rot="673232">
            <a:off x="5167481" y="3450861"/>
            <a:ext cx="450056" cy="67579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CasellaDiTesto 56"/>
          <p:cNvSpPr txBox="1"/>
          <p:nvPr/>
        </p:nvSpPr>
        <p:spPr>
          <a:xfrm rot="19312303">
            <a:off x="5085982" y="3172335"/>
            <a:ext cx="683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smtClean="0">
                <a:solidFill>
                  <a:srgbClr val="7030A0"/>
                </a:solidFill>
              </a:rPr>
              <a:t>protons</a:t>
            </a:r>
            <a:endParaRPr lang="it-IT" sz="1200" b="1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sellaDiTesto 58"/>
              <p:cNvSpPr txBox="1"/>
              <p:nvPr/>
            </p:nvSpPr>
            <p:spPr>
              <a:xfrm>
                <a:off x="7352824" y="3389408"/>
                <a:ext cx="1793376" cy="396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it-IT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it-IT"/>
              </a:p>
            </p:txBody>
          </p:sp>
        </mc:Choice>
        <mc:Fallback xmlns="">
          <p:sp>
            <p:nvSpPr>
              <p:cNvPr id="59" name="CasellaDiTesto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824" y="3389408"/>
                <a:ext cx="1793376" cy="396262"/>
              </a:xfrm>
              <a:prstGeom prst="rect">
                <a:avLst/>
              </a:prstGeom>
              <a:blipFill rotWithShape="1">
                <a:blip r:embed="rId3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tangolo 59"/>
              <p:cNvSpPr/>
              <p:nvPr/>
            </p:nvSpPr>
            <p:spPr>
              <a:xfrm>
                <a:off x="5299456" y="3495019"/>
                <a:ext cx="3741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it-IT"/>
              </a:p>
            </p:txBody>
          </p:sp>
        </mc:Choice>
        <mc:Fallback xmlns="">
          <p:sp>
            <p:nvSpPr>
              <p:cNvPr id="60" name="Rettangolo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456" y="3495019"/>
                <a:ext cx="37414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uppo 86"/>
          <p:cNvGrpSpPr/>
          <p:nvPr/>
        </p:nvGrpSpPr>
        <p:grpSpPr>
          <a:xfrm>
            <a:off x="5368787" y="2580877"/>
            <a:ext cx="1034947" cy="1169083"/>
            <a:chOff x="5139977" y="2247873"/>
            <a:chExt cx="1034947" cy="1169083"/>
          </a:xfrm>
        </p:grpSpPr>
        <p:sp>
          <p:nvSpPr>
            <p:cNvPr id="64" name="Rettangolo 63"/>
            <p:cNvSpPr/>
            <p:nvPr/>
          </p:nvSpPr>
          <p:spPr>
            <a:xfrm rot="18891824">
              <a:off x="5072909" y="2314941"/>
              <a:ext cx="1169083" cy="1034947"/>
            </a:xfrm>
            <a:prstGeom prst="rect">
              <a:avLst/>
            </a:prstGeom>
            <a:scene3d>
              <a:camera prst="orthographicFront">
                <a:rot lat="601118" lon="4494249" rev="20373478"/>
              </a:camera>
              <a:lightRig rig="threePt" dir="t">
                <a:rot lat="0" lon="0" rev="6600000"/>
              </a:lightRig>
            </a:scene3d>
            <a:sp3d>
              <a:bevelT w="336550" h="1225550" prst="angle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/>
            </a:p>
          </p:txBody>
        </p:sp>
        <p:grpSp>
          <p:nvGrpSpPr>
            <p:cNvPr id="65" name="Gruppo 64"/>
            <p:cNvGrpSpPr/>
            <p:nvPr/>
          </p:nvGrpSpPr>
          <p:grpSpPr>
            <a:xfrm rot="20089815">
              <a:off x="5369832" y="2670037"/>
              <a:ext cx="395986" cy="366556"/>
              <a:chOff x="2627784" y="503077"/>
              <a:chExt cx="2808312" cy="2232248"/>
            </a:xfrm>
          </p:grpSpPr>
          <p:grpSp>
            <p:nvGrpSpPr>
              <p:cNvPr id="67" name="Gruppo 66"/>
              <p:cNvGrpSpPr/>
              <p:nvPr/>
            </p:nvGrpSpPr>
            <p:grpSpPr>
              <a:xfrm>
                <a:off x="2915816" y="503077"/>
                <a:ext cx="2520280" cy="2232248"/>
                <a:chOff x="2555776" y="1268760"/>
                <a:chExt cx="2520280" cy="2232248"/>
              </a:xfrm>
              <a:scene3d>
                <a:camera prst="isometricOffAxis1Left"/>
                <a:lightRig rig="soft" dir="t">
                  <a:rot lat="0" lon="0" rev="0"/>
                </a:lightRig>
              </a:scene3d>
            </p:grpSpPr>
            <p:sp>
              <p:nvSpPr>
                <p:cNvPr id="75" name="Rettangolo 74"/>
                <p:cNvSpPr/>
                <p:nvPr/>
              </p:nvSpPr>
              <p:spPr>
                <a:xfrm>
                  <a:off x="2555776" y="1268760"/>
                  <a:ext cx="2520280" cy="223224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  <a:sp3d prstMaterial="translucentPowder">
                  <a:bevelT w="2032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/>
                </a:p>
              </p:txBody>
            </p:sp>
            <p:sp>
              <p:nvSpPr>
                <p:cNvPr id="76" name="Rettangolo 75"/>
                <p:cNvSpPr/>
                <p:nvPr/>
              </p:nvSpPr>
              <p:spPr>
                <a:xfrm>
                  <a:off x="2933818" y="1619201"/>
                  <a:ext cx="1764196" cy="1531366"/>
                </a:xfrm>
                <a:prstGeom prst="rect">
                  <a:avLst/>
                </a:prstGeom>
                <a:solidFill>
                  <a:srgbClr val="EAEAEA"/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  <a:sp3d prstMaterial="translucentPowder">
                  <a:bevelT w="2032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/>
                </a:p>
              </p:txBody>
            </p:sp>
            <p:sp>
              <p:nvSpPr>
                <p:cNvPr id="77" name="Ovale 76"/>
                <p:cNvSpPr/>
                <p:nvPr/>
              </p:nvSpPr>
              <p:spPr>
                <a:xfrm>
                  <a:off x="4788024" y="1318484"/>
                  <a:ext cx="216024" cy="20642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  <a:sp3d prstMaterial="translucentPowder">
                  <a:bevelT w="2032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/>
                </a:p>
              </p:txBody>
            </p:sp>
            <p:sp>
              <p:nvSpPr>
                <p:cNvPr id="78" name="Ovale 77"/>
                <p:cNvSpPr/>
                <p:nvPr/>
              </p:nvSpPr>
              <p:spPr>
                <a:xfrm>
                  <a:off x="4788024" y="3213431"/>
                  <a:ext cx="216024" cy="20642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  <a:sp3d prstMaterial="translucentPowder">
                  <a:bevelT w="2032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/>
                </a:p>
              </p:txBody>
            </p:sp>
            <p:sp>
              <p:nvSpPr>
                <p:cNvPr id="79" name="Ovale 78"/>
                <p:cNvSpPr/>
                <p:nvPr/>
              </p:nvSpPr>
              <p:spPr>
                <a:xfrm>
                  <a:off x="2627784" y="3212976"/>
                  <a:ext cx="216024" cy="20642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  <a:sp3d prstMaterial="translucentPowder">
                  <a:bevelT w="2032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/>
                </a:p>
              </p:txBody>
            </p:sp>
            <p:sp>
              <p:nvSpPr>
                <p:cNvPr id="80" name="Ovale 79"/>
                <p:cNvSpPr/>
                <p:nvPr/>
              </p:nvSpPr>
              <p:spPr>
                <a:xfrm>
                  <a:off x="2627784" y="1342272"/>
                  <a:ext cx="216024" cy="20642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  <a:sp3d prstMaterial="translucentPowder">
                  <a:bevelT w="2032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/>
                </a:p>
              </p:txBody>
            </p:sp>
          </p:grpSp>
          <p:grpSp>
            <p:nvGrpSpPr>
              <p:cNvPr id="68" name="Gruppo 67"/>
              <p:cNvGrpSpPr/>
              <p:nvPr/>
            </p:nvGrpSpPr>
            <p:grpSpPr>
              <a:xfrm>
                <a:off x="2627784" y="503077"/>
                <a:ext cx="2520280" cy="2232248"/>
                <a:chOff x="2555776" y="1268760"/>
                <a:chExt cx="2520280" cy="2232248"/>
              </a:xfrm>
              <a:scene3d>
                <a:camera prst="isometricOffAxis1Left"/>
                <a:lightRig rig="soft" dir="t">
                  <a:rot lat="0" lon="0" rev="0"/>
                </a:lightRig>
              </a:scene3d>
            </p:grpSpPr>
            <p:sp>
              <p:nvSpPr>
                <p:cNvPr id="69" name="Rettangolo 68"/>
                <p:cNvSpPr/>
                <p:nvPr/>
              </p:nvSpPr>
              <p:spPr>
                <a:xfrm>
                  <a:off x="2555776" y="1268760"/>
                  <a:ext cx="2520280" cy="223224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  <a:sp3d prstMaterial="translucentPowder">
                  <a:bevelT w="2032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/>
                </a:p>
              </p:txBody>
            </p:sp>
            <p:sp>
              <p:nvSpPr>
                <p:cNvPr id="70" name="Rettangolo 69"/>
                <p:cNvSpPr/>
                <p:nvPr/>
              </p:nvSpPr>
              <p:spPr>
                <a:xfrm>
                  <a:off x="2933818" y="1619201"/>
                  <a:ext cx="1764196" cy="1531366"/>
                </a:xfrm>
                <a:prstGeom prst="rect">
                  <a:avLst/>
                </a:prstGeom>
                <a:solidFill>
                  <a:srgbClr val="EAEAEA"/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  <a:sp3d prstMaterial="translucentPowder">
                  <a:bevelT w="2032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/>
                </a:p>
              </p:txBody>
            </p:sp>
            <p:sp>
              <p:nvSpPr>
                <p:cNvPr id="71" name="Ovale 70"/>
                <p:cNvSpPr/>
                <p:nvPr/>
              </p:nvSpPr>
              <p:spPr>
                <a:xfrm>
                  <a:off x="4788024" y="1318484"/>
                  <a:ext cx="216024" cy="20642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  <a:sp3d prstMaterial="translucentPowder">
                  <a:bevelT w="2032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/>
                </a:p>
              </p:txBody>
            </p:sp>
            <p:sp>
              <p:nvSpPr>
                <p:cNvPr id="72" name="Ovale 71"/>
                <p:cNvSpPr/>
                <p:nvPr/>
              </p:nvSpPr>
              <p:spPr>
                <a:xfrm>
                  <a:off x="4788024" y="3213431"/>
                  <a:ext cx="216024" cy="20642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  <a:sp3d prstMaterial="translucentPowder">
                  <a:bevelT w="2032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/>
                </a:p>
              </p:txBody>
            </p:sp>
            <p:sp>
              <p:nvSpPr>
                <p:cNvPr id="73" name="Ovale 72"/>
                <p:cNvSpPr/>
                <p:nvPr/>
              </p:nvSpPr>
              <p:spPr>
                <a:xfrm>
                  <a:off x="2627784" y="3212976"/>
                  <a:ext cx="216024" cy="20642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  <a:sp3d prstMaterial="translucentPowder">
                  <a:bevelT w="2032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/>
                </a:p>
              </p:txBody>
            </p:sp>
            <p:sp>
              <p:nvSpPr>
                <p:cNvPr id="74" name="Ovale 73"/>
                <p:cNvSpPr/>
                <p:nvPr/>
              </p:nvSpPr>
              <p:spPr>
                <a:xfrm>
                  <a:off x="2627784" y="1342272"/>
                  <a:ext cx="216024" cy="20642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  <a:sp3d prstMaterial="translucentPowder">
                  <a:bevelT w="2032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/>
                </a:p>
              </p:txBody>
            </p:sp>
          </p:grpSp>
        </p:grpSp>
      </p:grpSp>
      <p:sp>
        <p:nvSpPr>
          <p:cNvPr id="86" name="CasellaDiTesto 85"/>
          <p:cNvSpPr txBox="1"/>
          <p:nvPr/>
        </p:nvSpPr>
        <p:spPr>
          <a:xfrm>
            <a:off x="7147601" y="2208484"/>
            <a:ext cx="1396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smtClean="0">
                <a:solidFill>
                  <a:srgbClr val="7030A0"/>
                </a:solidFill>
              </a:rPr>
              <a:t>Proton Recoil Telescope</a:t>
            </a:r>
            <a:endParaRPr lang="it-IT" sz="1600" b="1">
              <a:solidFill>
                <a:srgbClr val="7030A0"/>
              </a:solidFill>
            </a:endParaRPr>
          </a:p>
        </p:txBody>
      </p:sp>
      <p:sp>
        <p:nvSpPr>
          <p:cNvPr id="61" name="CasellaDiTesto 60"/>
          <p:cNvSpPr txBox="1"/>
          <p:nvPr/>
        </p:nvSpPr>
        <p:spPr>
          <a:xfrm>
            <a:off x="3971284" y="2640166"/>
            <a:ext cx="1150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smtClean="0">
                <a:solidFill>
                  <a:srgbClr val="FF0000"/>
                </a:solidFill>
              </a:rPr>
              <a:t>(n,p) scattering</a:t>
            </a:r>
            <a:endParaRPr lang="it-IT" sz="1200" b="1">
              <a:solidFill>
                <a:srgbClr val="FF0000"/>
              </a:solidFill>
            </a:endParaRPr>
          </a:p>
        </p:txBody>
      </p:sp>
      <p:cxnSp>
        <p:nvCxnSpPr>
          <p:cNvPr id="8" name="Connettore 2 7"/>
          <p:cNvCxnSpPr/>
          <p:nvPr/>
        </p:nvCxnSpPr>
        <p:spPr>
          <a:xfrm>
            <a:off x="4612633" y="2922159"/>
            <a:ext cx="322056" cy="8665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14"/>
              <p:cNvSpPr/>
              <p:nvPr/>
            </p:nvSpPr>
            <p:spPr>
              <a:xfrm>
                <a:off x="7398349" y="3075017"/>
                <a:ext cx="11160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=""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it-IT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it-IT" smtClean="0"/>
                  <a:t>&lt; 1GeV</a:t>
                </a:r>
                <a:endParaRPr lang="it-IT"/>
              </a:p>
            </p:txBody>
          </p:sp>
        </mc:Choice>
        <mc:Fallback xmlns="">
          <p:sp>
            <p:nvSpPr>
              <p:cNvPr id="15" name="Rettango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349" y="3075017"/>
                <a:ext cx="1116075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3825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CasellaDiTesto 82"/>
          <p:cNvSpPr txBox="1"/>
          <p:nvPr/>
        </p:nvSpPr>
        <p:spPr>
          <a:xfrm>
            <a:off x="1757285" y="757818"/>
            <a:ext cx="7491489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700" smtClean="0"/>
              <a:t>Two measurements at the same time</a:t>
            </a:r>
            <a:r>
              <a:rPr lang="it-IT" sz="1700"/>
              <a:t> </a:t>
            </a:r>
            <a:r>
              <a:rPr lang="it-IT" sz="1700" smtClean="0"/>
              <a:t>with a neutron beam.</a:t>
            </a:r>
          </a:p>
          <a:p>
            <a:pPr marL="803275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b="1" baseline="30000" smtClean="0">
                <a:solidFill>
                  <a:srgbClr val="FF0000"/>
                </a:solidFill>
              </a:rPr>
              <a:t>235</a:t>
            </a:r>
            <a:r>
              <a:rPr lang="it-IT" sz="1600" b="1" smtClean="0">
                <a:solidFill>
                  <a:srgbClr val="FF0000"/>
                </a:solidFill>
              </a:rPr>
              <a:t>U(n,f) reaction vs neutron energy</a:t>
            </a:r>
          </a:p>
          <a:p>
            <a:pPr marL="803275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b="1" smtClean="0">
                <a:solidFill>
                  <a:srgbClr val="002060"/>
                </a:solidFill>
              </a:rPr>
              <a:t>   H(n,n)H reaction vs neutron energy</a:t>
            </a:r>
            <a:endParaRPr lang="it-IT" sz="1600" b="1">
              <a:solidFill>
                <a:srgbClr val="002060"/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119304" y="811372"/>
            <a:ext cx="17683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i="1">
                <a:solidFill>
                  <a:srgbClr val="002060"/>
                </a:solidFill>
              </a:rPr>
              <a:t>The </a:t>
            </a:r>
            <a:r>
              <a:rPr lang="it-IT" sz="2000" b="1" i="1" smtClean="0">
                <a:solidFill>
                  <a:srgbClr val="002060"/>
                </a:solidFill>
              </a:rPr>
              <a:t>Technique:</a:t>
            </a:r>
            <a:endParaRPr lang="it-IT" sz="2000"/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13" y="0"/>
            <a:ext cx="1134713" cy="75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Luigi Cosentino – Meeting Nazionale nTOF BARI 28/11/2017</a:t>
            </a:r>
            <a:endParaRPr lang="it-IT"/>
          </a:p>
        </p:txBody>
      </p:sp>
      <p:pic>
        <p:nvPicPr>
          <p:cNvPr id="82" name="Immagine 81" descr="inf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5504" cy="755904"/>
          </a:xfrm>
          <a:prstGeom prst="rect">
            <a:avLst/>
          </a:prstGeom>
        </p:spPr>
      </p:pic>
      <p:sp>
        <p:nvSpPr>
          <p:cNvPr id="84" name="Rettangolo 83"/>
          <p:cNvSpPr/>
          <p:nvPr/>
        </p:nvSpPr>
        <p:spPr>
          <a:xfrm>
            <a:off x="1218298" y="176683"/>
            <a:ext cx="71701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i="1" smtClean="0">
                <a:solidFill>
                  <a:srgbClr val="002060"/>
                </a:solidFill>
              </a:rPr>
              <a:t>The experimental approach to measure </a:t>
            </a:r>
            <a:r>
              <a:rPr lang="it-IT" sz="2000" b="1" i="1">
                <a:solidFill>
                  <a:srgbClr val="002060"/>
                </a:solidFill>
              </a:rPr>
              <a:t>the </a:t>
            </a:r>
            <a:r>
              <a:rPr lang="it-IT" sz="2000" b="1" i="1" baseline="30000">
                <a:solidFill>
                  <a:srgbClr val="002060"/>
                </a:solidFill>
              </a:rPr>
              <a:t>235</a:t>
            </a:r>
            <a:r>
              <a:rPr lang="it-IT" sz="2000" b="1" i="1">
                <a:solidFill>
                  <a:srgbClr val="002060"/>
                </a:solidFill>
              </a:rPr>
              <a:t>U(n,f) cross </a:t>
            </a:r>
            <a:r>
              <a:rPr lang="it-IT" sz="2000" b="1" i="1" smtClean="0">
                <a:solidFill>
                  <a:srgbClr val="002060"/>
                </a:solidFill>
              </a:rPr>
              <a:t>section</a:t>
            </a:r>
            <a:endParaRPr lang="it-IT" sz="2000" b="1" i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828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D3E9-132D-4DD1-8DDD-0A7B49DBBD03}" type="slidenum">
              <a:rPr lang="it-IT" smtClean="0"/>
              <a:t>8</a:t>
            </a:fld>
            <a:endParaRPr lang="it-IT"/>
          </a:p>
        </p:txBody>
      </p:sp>
      <p:sp>
        <p:nvSpPr>
          <p:cNvPr id="29" name="Rettangolo 28"/>
          <p:cNvSpPr>
            <a:spLocks noChangeAspect="1"/>
          </p:cNvSpPr>
          <p:nvPr/>
        </p:nvSpPr>
        <p:spPr>
          <a:xfrm>
            <a:off x="4597813" y="3511851"/>
            <a:ext cx="677723" cy="655281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isometricOffAxis2Right">
              <a:rot lat="177260" lon="17159178" rev="21568702"/>
            </a:camera>
            <a:lightRig rig="flood" dir="t">
              <a:rot lat="0" lon="0" rev="3000000"/>
            </a:lightRig>
          </a:scene3d>
          <a:sp3d extrusionH="50800" prstMaterial="flat">
            <a:extrusionClr>
              <a:srgbClr val="DDDDDD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grpSp>
        <p:nvGrpSpPr>
          <p:cNvPr id="34" name="Gruppo 33"/>
          <p:cNvGrpSpPr/>
          <p:nvPr/>
        </p:nvGrpSpPr>
        <p:grpSpPr>
          <a:xfrm>
            <a:off x="4381517" y="3672284"/>
            <a:ext cx="3906800" cy="307602"/>
            <a:chOff x="1761138" y="3081930"/>
            <a:chExt cx="3906800" cy="307602"/>
          </a:xfrm>
        </p:grpSpPr>
        <p:sp>
          <p:nvSpPr>
            <p:cNvPr id="35" name="Ovale 34"/>
            <p:cNvSpPr>
              <a:spLocks noChangeAspect="1"/>
            </p:cNvSpPr>
            <p:nvPr/>
          </p:nvSpPr>
          <p:spPr>
            <a:xfrm>
              <a:off x="1761138" y="3145687"/>
              <a:ext cx="205137" cy="180088"/>
            </a:xfrm>
            <a:prstGeom prst="ellipse">
              <a:avLst/>
            </a:prstGeom>
            <a:solidFill>
              <a:schemeClr val="bg1">
                <a:lumMod val="75000"/>
                <a:alpha val="45000"/>
              </a:schemeClr>
            </a:solidFill>
            <a:scene3d>
              <a:camera prst="isometricOffAxis2Right">
                <a:rot lat="21477275" lon="17161914" rev="21568732"/>
              </a:camera>
              <a:lightRig rig="threePt" dir="t"/>
            </a:scene3d>
            <a:sp3d extrusionH="1212850" prstMaterial="powder">
              <a:extrusionClr>
                <a:srgbClr val="EAEAEA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36" name="Oval 3"/>
            <p:cNvSpPr>
              <a:spLocks noChangeAspect="1"/>
            </p:cNvSpPr>
            <p:nvPr/>
          </p:nvSpPr>
          <p:spPr bwMode="auto">
            <a:xfrm>
              <a:off x="5351139" y="3081930"/>
              <a:ext cx="316799" cy="30760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alpha val="49000"/>
                  </a:srgbClr>
                </a:gs>
                <a:gs pos="28000">
                  <a:srgbClr val="FF6600">
                    <a:alpha val="49000"/>
                  </a:srgbClr>
                </a:gs>
                <a:gs pos="50000">
                  <a:srgbClr val="FFFF00">
                    <a:alpha val="49000"/>
                  </a:srgbClr>
                </a:gs>
                <a:gs pos="73000">
                  <a:srgbClr val="FF6600">
                    <a:alpha val="49000"/>
                  </a:srgbClr>
                </a:gs>
                <a:gs pos="100000">
                  <a:srgbClr val="FF0000">
                    <a:alpha val="49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1Top">
                <a:rot lat="18075713" lon="18392745" rev="19658549"/>
              </a:camera>
              <a:lightRig rig="sunset" dir="t">
                <a:rot lat="0" lon="0" rev="0"/>
              </a:lightRig>
            </a:scene3d>
            <a:sp3d prstMaterial="plastic">
              <a:bevelT w="1422400" h="3810000" prst="angle"/>
              <a:extrusionClr>
                <a:schemeClr val="bg1"/>
              </a:extrusionClr>
              <a:contourClr>
                <a:schemeClr val="bg1"/>
              </a:contourClr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6" name="Ovale 5"/>
          <p:cNvSpPr>
            <a:spLocks noChangeAspect="1"/>
          </p:cNvSpPr>
          <p:nvPr/>
        </p:nvSpPr>
        <p:spPr>
          <a:xfrm>
            <a:off x="2498672" y="3097687"/>
            <a:ext cx="1435776" cy="1423186"/>
          </a:xfrm>
          <a:prstGeom prst="ellipse">
            <a:avLst/>
          </a:prstGeom>
          <a:solidFill>
            <a:schemeClr val="bg1">
              <a:lumMod val="75000"/>
            </a:schemeClr>
          </a:solidFill>
          <a:scene3d>
            <a:camera prst="isometricOffAxis2Right">
              <a:rot lat="21477275" lon="17161914" rev="21568732"/>
            </a:camera>
            <a:lightRig rig="threePt" dir="t"/>
          </a:scene3d>
          <a:sp3d extrusionH="1612900" prstMaterial="dkEdge">
            <a:extrusionClr>
              <a:srgbClr val="DDDDDD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>
            <a:spLocks noChangeAspect="1"/>
          </p:cNvSpPr>
          <p:nvPr/>
        </p:nvSpPr>
        <p:spPr>
          <a:xfrm>
            <a:off x="1679193" y="3481639"/>
            <a:ext cx="677723" cy="655281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isometricOffAxis2Right">
              <a:rot lat="177260" lon="17159178" rev="21568702"/>
            </a:camera>
            <a:lightRig rig="flood" dir="t">
              <a:rot lat="0" lon="0" rev="3000000"/>
            </a:lightRig>
          </a:scene3d>
          <a:sp3d extrusionH="50800" prstMaterial="flat">
            <a:extrusionClr>
              <a:srgbClr val="DDDDDD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0" name="Rettangolo 9"/>
          <p:cNvSpPr>
            <a:spLocks noChangeAspect="1"/>
          </p:cNvSpPr>
          <p:nvPr/>
        </p:nvSpPr>
        <p:spPr>
          <a:xfrm>
            <a:off x="2219763" y="3487397"/>
            <a:ext cx="677723" cy="655281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isometricOffAxis2Right">
              <a:rot lat="177260" lon="17159178" rev="21568702"/>
            </a:camera>
            <a:lightRig rig="flood" dir="t">
              <a:rot lat="0" lon="0" rev="3000000"/>
            </a:lightRig>
          </a:scene3d>
          <a:sp3d extrusionH="50800" prstMaterial="flat">
            <a:extrusionClr>
              <a:srgbClr val="DDDDDD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2" name="Rettangolo 11"/>
          <p:cNvSpPr>
            <a:spLocks noChangeAspect="1"/>
          </p:cNvSpPr>
          <p:nvPr/>
        </p:nvSpPr>
        <p:spPr>
          <a:xfrm>
            <a:off x="2046536" y="3602865"/>
            <a:ext cx="426969" cy="412827"/>
          </a:xfrm>
          <a:prstGeom prst="rect">
            <a:avLst/>
          </a:prstGeom>
          <a:solidFill>
            <a:srgbClr val="FF0000"/>
          </a:solidFill>
          <a:scene3d>
            <a:camera prst="isometricOffAxis2Right">
              <a:rot lat="177260" lon="17159178" rev="21568702"/>
            </a:camera>
            <a:lightRig rig="flood" dir="t">
              <a:rot lat="0" lon="0" rev="3000000"/>
            </a:lightRig>
          </a:scene3d>
          <a:sp3d extrusionH="12700" prstMaterial="flat"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grpSp>
        <p:nvGrpSpPr>
          <p:cNvPr id="18" name="Gruppo 17"/>
          <p:cNvGrpSpPr/>
          <p:nvPr/>
        </p:nvGrpSpPr>
        <p:grpSpPr>
          <a:xfrm>
            <a:off x="2234285" y="3647451"/>
            <a:ext cx="175918" cy="120838"/>
            <a:chOff x="2742388" y="2071217"/>
            <a:chExt cx="175918" cy="120838"/>
          </a:xfrm>
        </p:grpSpPr>
        <p:sp>
          <p:nvSpPr>
            <p:cNvPr id="13" name="Esplosione 1 12"/>
            <p:cNvSpPr/>
            <p:nvPr/>
          </p:nvSpPr>
          <p:spPr>
            <a:xfrm>
              <a:off x="2742388" y="2087275"/>
              <a:ext cx="55504" cy="104780"/>
            </a:xfrm>
            <a:prstGeom prst="irregularSeal1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/>
            </a:p>
          </p:txBody>
        </p:sp>
        <p:cxnSp>
          <p:nvCxnSpPr>
            <p:cNvPr id="17" name="Connettore 2 16"/>
            <p:cNvCxnSpPr/>
            <p:nvPr/>
          </p:nvCxnSpPr>
          <p:spPr>
            <a:xfrm flipV="1">
              <a:off x="2786651" y="2071217"/>
              <a:ext cx="131655" cy="6446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po 18"/>
          <p:cNvGrpSpPr/>
          <p:nvPr/>
        </p:nvGrpSpPr>
        <p:grpSpPr>
          <a:xfrm rot="10613437">
            <a:off x="2006460" y="3824860"/>
            <a:ext cx="175918" cy="120838"/>
            <a:chOff x="2742388" y="2071217"/>
            <a:chExt cx="175918" cy="120838"/>
          </a:xfrm>
        </p:grpSpPr>
        <p:sp>
          <p:nvSpPr>
            <p:cNvPr id="20" name="Esplosione 1 19"/>
            <p:cNvSpPr/>
            <p:nvPr/>
          </p:nvSpPr>
          <p:spPr>
            <a:xfrm>
              <a:off x="2742388" y="2087275"/>
              <a:ext cx="55504" cy="104780"/>
            </a:xfrm>
            <a:prstGeom prst="irregularSeal1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/>
            </a:p>
          </p:txBody>
        </p:sp>
        <p:cxnSp>
          <p:nvCxnSpPr>
            <p:cNvPr id="21" name="Connettore 2 20"/>
            <p:cNvCxnSpPr/>
            <p:nvPr/>
          </p:nvCxnSpPr>
          <p:spPr>
            <a:xfrm flipV="1">
              <a:off x="2786651" y="2071217"/>
              <a:ext cx="131655" cy="6446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CasellaDiTesto 21"/>
          <p:cNvSpPr txBox="1"/>
          <p:nvPr/>
        </p:nvSpPr>
        <p:spPr>
          <a:xfrm>
            <a:off x="2054345" y="3360533"/>
            <a:ext cx="4187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i="1" baseline="30000" smtClean="0">
                <a:solidFill>
                  <a:schemeClr val="bg1"/>
                </a:solidFill>
              </a:rPr>
              <a:t>235</a:t>
            </a:r>
            <a:r>
              <a:rPr lang="it-IT" sz="1100" i="1" smtClean="0">
                <a:solidFill>
                  <a:schemeClr val="bg1"/>
                </a:solidFill>
              </a:rPr>
              <a:t>U</a:t>
            </a:r>
            <a:endParaRPr lang="it-IT" sz="1100" i="1">
              <a:solidFill>
                <a:schemeClr val="bg1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1407994" y="2467541"/>
            <a:ext cx="2037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smtClean="0"/>
              <a:t>Fission fragments detectors (PPFC &amp; PPAC) </a:t>
            </a:r>
          </a:p>
          <a:p>
            <a:pPr algn="ctr"/>
            <a:r>
              <a:rPr lang="it-IT" sz="1200" b="1" smtClean="0"/>
              <a:t>(In total n.15 of </a:t>
            </a:r>
            <a:r>
              <a:rPr lang="it-IT" sz="1200" b="1" baseline="30000" smtClean="0"/>
              <a:t>235</a:t>
            </a:r>
            <a:r>
              <a:rPr lang="it-IT" sz="1200" b="1" smtClean="0"/>
              <a:t>U targets)</a:t>
            </a:r>
            <a:endParaRPr lang="it-IT" sz="1200" b="1"/>
          </a:p>
        </p:txBody>
      </p:sp>
      <p:sp>
        <p:nvSpPr>
          <p:cNvPr id="30" name="CasellaDiTesto 29"/>
          <p:cNvSpPr txBox="1"/>
          <p:nvPr/>
        </p:nvSpPr>
        <p:spPr>
          <a:xfrm>
            <a:off x="4484085" y="4167132"/>
            <a:ext cx="926279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smtClean="0"/>
              <a:t>CH</a:t>
            </a:r>
            <a:r>
              <a:rPr lang="it-IT" sz="1400" b="1" baseline="-25000" smtClean="0"/>
              <a:t>2 </a:t>
            </a:r>
            <a:r>
              <a:rPr lang="it-IT" sz="1400" b="1" smtClean="0"/>
              <a:t>target</a:t>
            </a:r>
          </a:p>
          <a:p>
            <a:r>
              <a:rPr lang="it-IT" sz="1400" baseline="-25000" smtClean="0"/>
              <a:t>(</a:t>
            </a:r>
            <a:r>
              <a:rPr lang="it-IT" sz="900" u="none" strike="noStrike" smtClean="0">
                <a:effectLst/>
              </a:rPr>
              <a:t>polyethylene</a:t>
            </a:r>
            <a:r>
              <a:rPr lang="it-IT" sz="1400" baseline="-25000" smtClean="0"/>
              <a:t>) </a:t>
            </a:r>
            <a:endParaRPr lang="it-IT" sz="1400" baseline="-25000"/>
          </a:p>
        </p:txBody>
      </p:sp>
      <p:grpSp>
        <p:nvGrpSpPr>
          <p:cNvPr id="33" name="Gruppo 32"/>
          <p:cNvGrpSpPr/>
          <p:nvPr/>
        </p:nvGrpSpPr>
        <p:grpSpPr>
          <a:xfrm>
            <a:off x="1752174" y="3648352"/>
            <a:ext cx="3906800" cy="307602"/>
            <a:chOff x="1761138" y="3081930"/>
            <a:chExt cx="3906800" cy="307602"/>
          </a:xfrm>
        </p:grpSpPr>
        <p:sp>
          <p:nvSpPr>
            <p:cNvPr id="27" name="Ovale 26"/>
            <p:cNvSpPr>
              <a:spLocks noChangeAspect="1"/>
            </p:cNvSpPr>
            <p:nvPr/>
          </p:nvSpPr>
          <p:spPr>
            <a:xfrm>
              <a:off x="1761138" y="3145687"/>
              <a:ext cx="205137" cy="180088"/>
            </a:xfrm>
            <a:prstGeom prst="ellipse">
              <a:avLst/>
            </a:prstGeom>
            <a:solidFill>
              <a:schemeClr val="bg1">
                <a:lumMod val="75000"/>
                <a:alpha val="45000"/>
              </a:schemeClr>
            </a:solidFill>
            <a:scene3d>
              <a:camera prst="isometricOffAxis2Right">
                <a:rot lat="21477275" lon="17161914" rev="21568732"/>
              </a:camera>
              <a:lightRig rig="threePt" dir="t"/>
            </a:scene3d>
            <a:sp3d extrusionH="1212850" prstMaterial="powder">
              <a:extrusionClr>
                <a:srgbClr val="EAEAEA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31" name="Oval 3"/>
            <p:cNvSpPr>
              <a:spLocks noChangeAspect="1"/>
            </p:cNvSpPr>
            <p:nvPr/>
          </p:nvSpPr>
          <p:spPr bwMode="auto">
            <a:xfrm>
              <a:off x="5351139" y="3081930"/>
              <a:ext cx="316799" cy="30760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alpha val="49000"/>
                  </a:srgbClr>
                </a:gs>
                <a:gs pos="28000">
                  <a:srgbClr val="FF6600">
                    <a:alpha val="49000"/>
                  </a:srgbClr>
                </a:gs>
                <a:gs pos="50000">
                  <a:srgbClr val="FFFF00">
                    <a:alpha val="49000"/>
                  </a:srgbClr>
                </a:gs>
                <a:gs pos="73000">
                  <a:srgbClr val="FF6600">
                    <a:alpha val="49000"/>
                  </a:srgbClr>
                </a:gs>
                <a:gs pos="100000">
                  <a:srgbClr val="FF0000">
                    <a:alpha val="49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1Top">
                <a:rot lat="18075713" lon="18392745" rev="19658549"/>
              </a:camera>
              <a:lightRig rig="sunset" dir="t">
                <a:rot lat="0" lon="0" rev="0"/>
              </a:lightRig>
            </a:scene3d>
            <a:sp3d prstMaterial="plastic">
              <a:bevelT w="1422400" h="3810000" prst="angle"/>
              <a:extrusionClr>
                <a:schemeClr val="bg1"/>
              </a:extrusionClr>
              <a:contourClr>
                <a:schemeClr val="bg1"/>
              </a:contourClr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37" name="CasellaDiTesto 36"/>
          <p:cNvSpPr txBox="1"/>
          <p:nvPr/>
        </p:nvSpPr>
        <p:spPr>
          <a:xfrm>
            <a:off x="543127" y="3637369"/>
            <a:ext cx="1175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smtClean="0">
                <a:solidFill>
                  <a:srgbClr val="7030A0"/>
                </a:solidFill>
              </a:rPr>
              <a:t>Neutrons beam</a:t>
            </a:r>
            <a:endParaRPr lang="it-IT" sz="1200" b="1">
              <a:solidFill>
                <a:srgbClr val="7030A0"/>
              </a:solidFill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3341935" y="3669685"/>
            <a:ext cx="1175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smtClean="0">
                <a:solidFill>
                  <a:srgbClr val="7030A0"/>
                </a:solidFill>
              </a:rPr>
              <a:t>Neutrons beam</a:t>
            </a:r>
            <a:endParaRPr lang="it-IT" sz="1200" b="1">
              <a:solidFill>
                <a:srgbClr val="7030A0"/>
              </a:solidFill>
            </a:endParaRPr>
          </a:p>
        </p:txBody>
      </p:sp>
      <p:sp>
        <p:nvSpPr>
          <p:cNvPr id="39" name="Ovale 38"/>
          <p:cNvSpPr>
            <a:spLocks noChangeAspect="1"/>
          </p:cNvSpPr>
          <p:nvPr/>
        </p:nvSpPr>
        <p:spPr>
          <a:xfrm>
            <a:off x="5200851" y="3588855"/>
            <a:ext cx="81009" cy="834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cxnSp>
        <p:nvCxnSpPr>
          <p:cNvPr id="44" name="Connettore 1 43"/>
          <p:cNvCxnSpPr/>
          <p:nvPr/>
        </p:nvCxnSpPr>
        <p:spPr>
          <a:xfrm>
            <a:off x="4987151" y="3830865"/>
            <a:ext cx="277770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/>
          <p:cNvCxnSpPr/>
          <p:nvPr/>
        </p:nvCxnSpPr>
        <p:spPr>
          <a:xfrm flipV="1">
            <a:off x="5295447" y="3302728"/>
            <a:ext cx="363527" cy="28244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52"/>
          <p:cNvCxnSpPr/>
          <p:nvPr/>
        </p:nvCxnSpPr>
        <p:spPr>
          <a:xfrm flipV="1">
            <a:off x="4990141" y="3660066"/>
            <a:ext cx="213049" cy="167455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Arco 55"/>
          <p:cNvSpPr/>
          <p:nvPr/>
        </p:nvSpPr>
        <p:spPr>
          <a:xfrm rot="673232">
            <a:off x="5167481" y="3450861"/>
            <a:ext cx="450056" cy="67579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CasellaDiTesto 56"/>
          <p:cNvSpPr txBox="1"/>
          <p:nvPr/>
        </p:nvSpPr>
        <p:spPr>
          <a:xfrm rot="19312303">
            <a:off x="5085982" y="3172335"/>
            <a:ext cx="683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smtClean="0">
                <a:solidFill>
                  <a:srgbClr val="7030A0"/>
                </a:solidFill>
              </a:rPr>
              <a:t>protons</a:t>
            </a:r>
            <a:endParaRPr lang="it-IT" sz="1200" b="1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sellaDiTesto 58"/>
              <p:cNvSpPr txBox="1"/>
              <p:nvPr/>
            </p:nvSpPr>
            <p:spPr>
              <a:xfrm>
                <a:off x="7352824" y="3389408"/>
                <a:ext cx="1793376" cy="396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it-IT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it-IT"/>
              </a:p>
            </p:txBody>
          </p:sp>
        </mc:Choice>
        <mc:Fallback xmlns="">
          <p:sp>
            <p:nvSpPr>
              <p:cNvPr id="59" name="CasellaDiTesto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824" y="3389408"/>
                <a:ext cx="1793376" cy="396262"/>
              </a:xfrm>
              <a:prstGeom prst="rect">
                <a:avLst/>
              </a:prstGeom>
              <a:blipFill rotWithShape="1">
                <a:blip r:embed="rId3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tangolo 59"/>
              <p:cNvSpPr/>
              <p:nvPr/>
            </p:nvSpPr>
            <p:spPr>
              <a:xfrm>
                <a:off x="5299456" y="3495019"/>
                <a:ext cx="3741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it-IT"/>
              </a:p>
            </p:txBody>
          </p:sp>
        </mc:Choice>
        <mc:Fallback xmlns="">
          <p:sp>
            <p:nvSpPr>
              <p:cNvPr id="60" name="Rettangolo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456" y="3495019"/>
                <a:ext cx="37414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uppo 86"/>
          <p:cNvGrpSpPr/>
          <p:nvPr/>
        </p:nvGrpSpPr>
        <p:grpSpPr>
          <a:xfrm>
            <a:off x="5368787" y="2580877"/>
            <a:ext cx="1034947" cy="1169083"/>
            <a:chOff x="5139977" y="2247873"/>
            <a:chExt cx="1034947" cy="1169083"/>
          </a:xfrm>
        </p:grpSpPr>
        <p:sp>
          <p:nvSpPr>
            <p:cNvPr id="64" name="Rettangolo 63"/>
            <p:cNvSpPr/>
            <p:nvPr/>
          </p:nvSpPr>
          <p:spPr>
            <a:xfrm rot="18891824">
              <a:off x="5072909" y="2314941"/>
              <a:ext cx="1169083" cy="1034947"/>
            </a:xfrm>
            <a:prstGeom prst="rect">
              <a:avLst/>
            </a:prstGeom>
            <a:scene3d>
              <a:camera prst="orthographicFront">
                <a:rot lat="601118" lon="4494249" rev="20373478"/>
              </a:camera>
              <a:lightRig rig="threePt" dir="t">
                <a:rot lat="0" lon="0" rev="6600000"/>
              </a:lightRig>
            </a:scene3d>
            <a:sp3d>
              <a:bevelT w="336550" h="1225550" prst="angle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/>
            </a:p>
          </p:txBody>
        </p:sp>
        <p:grpSp>
          <p:nvGrpSpPr>
            <p:cNvPr id="65" name="Gruppo 64"/>
            <p:cNvGrpSpPr/>
            <p:nvPr/>
          </p:nvGrpSpPr>
          <p:grpSpPr>
            <a:xfrm rot="20089815">
              <a:off x="5369832" y="2670037"/>
              <a:ext cx="395986" cy="366556"/>
              <a:chOff x="2627784" y="503077"/>
              <a:chExt cx="2808312" cy="2232248"/>
            </a:xfrm>
          </p:grpSpPr>
          <p:grpSp>
            <p:nvGrpSpPr>
              <p:cNvPr id="67" name="Gruppo 66"/>
              <p:cNvGrpSpPr/>
              <p:nvPr/>
            </p:nvGrpSpPr>
            <p:grpSpPr>
              <a:xfrm>
                <a:off x="2915816" y="503077"/>
                <a:ext cx="2520280" cy="2232248"/>
                <a:chOff x="2555776" y="1268760"/>
                <a:chExt cx="2520280" cy="2232248"/>
              </a:xfrm>
              <a:scene3d>
                <a:camera prst="isometricOffAxis1Left"/>
                <a:lightRig rig="soft" dir="t">
                  <a:rot lat="0" lon="0" rev="0"/>
                </a:lightRig>
              </a:scene3d>
            </p:grpSpPr>
            <p:sp>
              <p:nvSpPr>
                <p:cNvPr id="75" name="Rettangolo 74"/>
                <p:cNvSpPr/>
                <p:nvPr/>
              </p:nvSpPr>
              <p:spPr>
                <a:xfrm>
                  <a:off x="2555776" y="1268760"/>
                  <a:ext cx="2520280" cy="223224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  <a:sp3d prstMaterial="translucentPowder">
                  <a:bevelT w="2032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/>
                </a:p>
              </p:txBody>
            </p:sp>
            <p:sp>
              <p:nvSpPr>
                <p:cNvPr id="76" name="Rettangolo 75"/>
                <p:cNvSpPr/>
                <p:nvPr/>
              </p:nvSpPr>
              <p:spPr>
                <a:xfrm>
                  <a:off x="2933818" y="1619201"/>
                  <a:ext cx="1764196" cy="1531366"/>
                </a:xfrm>
                <a:prstGeom prst="rect">
                  <a:avLst/>
                </a:prstGeom>
                <a:solidFill>
                  <a:srgbClr val="EAEAEA"/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  <a:sp3d prstMaterial="translucentPowder">
                  <a:bevelT w="2032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/>
                </a:p>
              </p:txBody>
            </p:sp>
            <p:sp>
              <p:nvSpPr>
                <p:cNvPr id="77" name="Ovale 76"/>
                <p:cNvSpPr/>
                <p:nvPr/>
              </p:nvSpPr>
              <p:spPr>
                <a:xfrm>
                  <a:off x="4788024" y="1318484"/>
                  <a:ext cx="216024" cy="20642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  <a:sp3d prstMaterial="translucentPowder">
                  <a:bevelT w="2032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/>
                </a:p>
              </p:txBody>
            </p:sp>
            <p:sp>
              <p:nvSpPr>
                <p:cNvPr id="78" name="Ovale 77"/>
                <p:cNvSpPr/>
                <p:nvPr/>
              </p:nvSpPr>
              <p:spPr>
                <a:xfrm>
                  <a:off x="4788024" y="3213431"/>
                  <a:ext cx="216024" cy="20642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  <a:sp3d prstMaterial="translucentPowder">
                  <a:bevelT w="2032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/>
                </a:p>
              </p:txBody>
            </p:sp>
            <p:sp>
              <p:nvSpPr>
                <p:cNvPr id="79" name="Ovale 78"/>
                <p:cNvSpPr/>
                <p:nvPr/>
              </p:nvSpPr>
              <p:spPr>
                <a:xfrm>
                  <a:off x="2627784" y="3212976"/>
                  <a:ext cx="216024" cy="20642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  <a:sp3d prstMaterial="translucentPowder">
                  <a:bevelT w="2032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/>
                </a:p>
              </p:txBody>
            </p:sp>
            <p:sp>
              <p:nvSpPr>
                <p:cNvPr id="80" name="Ovale 79"/>
                <p:cNvSpPr/>
                <p:nvPr/>
              </p:nvSpPr>
              <p:spPr>
                <a:xfrm>
                  <a:off x="2627784" y="1342272"/>
                  <a:ext cx="216024" cy="20642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  <a:sp3d prstMaterial="translucentPowder">
                  <a:bevelT w="2032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/>
                </a:p>
              </p:txBody>
            </p:sp>
          </p:grpSp>
          <p:grpSp>
            <p:nvGrpSpPr>
              <p:cNvPr id="68" name="Gruppo 67"/>
              <p:cNvGrpSpPr/>
              <p:nvPr/>
            </p:nvGrpSpPr>
            <p:grpSpPr>
              <a:xfrm>
                <a:off x="2627784" y="503077"/>
                <a:ext cx="2520280" cy="2232248"/>
                <a:chOff x="2555776" y="1268760"/>
                <a:chExt cx="2520280" cy="2232248"/>
              </a:xfrm>
              <a:scene3d>
                <a:camera prst="isometricOffAxis1Left"/>
                <a:lightRig rig="soft" dir="t">
                  <a:rot lat="0" lon="0" rev="0"/>
                </a:lightRig>
              </a:scene3d>
            </p:grpSpPr>
            <p:sp>
              <p:nvSpPr>
                <p:cNvPr id="69" name="Rettangolo 68"/>
                <p:cNvSpPr/>
                <p:nvPr/>
              </p:nvSpPr>
              <p:spPr>
                <a:xfrm>
                  <a:off x="2555776" y="1268760"/>
                  <a:ext cx="2520280" cy="223224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  <a:sp3d prstMaterial="translucentPowder">
                  <a:bevelT w="2032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/>
                </a:p>
              </p:txBody>
            </p:sp>
            <p:sp>
              <p:nvSpPr>
                <p:cNvPr id="70" name="Rettangolo 69"/>
                <p:cNvSpPr/>
                <p:nvPr/>
              </p:nvSpPr>
              <p:spPr>
                <a:xfrm>
                  <a:off x="2933818" y="1619201"/>
                  <a:ext cx="1764196" cy="1531366"/>
                </a:xfrm>
                <a:prstGeom prst="rect">
                  <a:avLst/>
                </a:prstGeom>
                <a:solidFill>
                  <a:srgbClr val="EAEAEA"/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  <a:sp3d prstMaterial="translucentPowder">
                  <a:bevelT w="2032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/>
                </a:p>
              </p:txBody>
            </p:sp>
            <p:sp>
              <p:nvSpPr>
                <p:cNvPr id="71" name="Ovale 70"/>
                <p:cNvSpPr/>
                <p:nvPr/>
              </p:nvSpPr>
              <p:spPr>
                <a:xfrm>
                  <a:off x="4788024" y="1318484"/>
                  <a:ext cx="216024" cy="20642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  <a:sp3d prstMaterial="translucentPowder">
                  <a:bevelT w="2032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/>
                </a:p>
              </p:txBody>
            </p:sp>
            <p:sp>
              <p:nvSpPr>
                <p:cNvPr id="72" name="Ovale 71"/>
                <p:cNvSpPr/>
                <p:nvPr/>
              </p:nvSpPr>
              <p:spPr>
                <a:xfrm>
                  <a:off x="4788024" y="3213431"/>
                  <a:ext cx="216024" cy="20642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  <a:sp3d prstMaterial="translucentPowder">
                  <a:bevelT w="2032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/>
                </a:p>
              </p:txBody>
            </p:sp>
            <p:sp>
              <p:nvSpPr>
                <p:cNvPr id="73" name="Ovale 72"/>
                <p:cNvSpPr/>
                <p:nvPr/>
              </p:nvSpPr>
              <p:spPr>
                <a:xfrm>
                  <a:off x="2627784" y="3212976"/>
                  <a:ext cx="216024" cy="20642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  <a:sp3d prstMaterial="translucentPowder">
                  <a:bevelT w="2032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/>
                </a:p>
              </p:txBody>
            </p:sp>
            <p:sp>
              <p:nvSpPr>
                <p:cNvPr id="74" name="Ovale 73"/>
                <p:cNvSpPr/>
                <p:nvPr/>
              </p:nvSpPr>
              <p:spPr>
                <a:xfrm>
                  <a:off x="2627784" y="1342272"/>
                  <a:ext cx="216024" cy="20642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  <a:sp3d prstMaterial="translucentPowder">
                  <a:bevelT w="2032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/>
                </a:p>
              </p:txBody>
            </p:sp>
          </p:grpSp>
        </p:grpSp>
      </p:grpSp>
      <p:sp>
        <p:nvSpPr>
          <p:cNvPr id="86" name="CasellaDiTesto 85"/>
          <p:cNvSpPr txBox="1"/>
          <p:nvPr/>
        </p:nvSpPr>
        <p:spPr>
          <a:xfrm>
            <a:off x="7147601" y="2208484"/>
            <a:ext cx="1396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smtClean="0">
                <a:solidFill>
                  <a:srgbClr val="7030A0"/>
                </a:solidFill>
              </a:rPr>
              <a:t>Proton Recoil Telescope</a:t>
            </a:r>
            <a:endParaRPr lang="it-IT" sz="1600" b="1">
              <a:solidFill>
                <a:srgbClr val="7030A0"/>
              </a:solidFill>
            </a:endParaRPr>
          </a:p>
        </p:txBody>
      </p:sp>
      <p:sp>
        <p:nvSpPr>
          <p:cNvPr id="61" name="CasellaDiTesto 60"/>
          <p:cNvSpPr txBox="1"/>
          <p:nvPr/>
        </p:nvSpPr>
        <p:spPr>
          <a:xfrm>
            <a:off x="3971284" y="2640166"/>
            <a:ext cx="1150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smtClean="0">
                <a:solidFill>
                  <a:srgbClr val="FF0000"/>
                </a:solidFill>
              </a:rPr>
              <a:t>(n,p) scattering</a:t>
            </a:r>
            <a:endParaRPr lang="it-IT" sz="1200" b="1">
              <a:solidFill>
                <a:srgbClr val="FF0000"/>
              </a:solidFill>
            </a:endParaRPr>
          </a:p>
        </p:txBody>
      </p:sp>
      <p:cxnSp>
        <p:nvCxnSpPr>
          <p:cNvPr id="8" name="Connettore 2 7"/>
          <p:cNvCxnSpPr/>
          <p:nvPr/>
        </p:nvCxnSpPr>
        <p:spPr>
          <a:xfrm>
            <a:off x="4612633" y="2922159"/>
            <a:ext cx="322056" cy="8665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14"/>
              <p:cNvSpPr/>
              <p:nvPr/>
            </p:nvSpPr>
            <p:spPr>
              <a:xfrm>
                <a:off x="7398349" y="3075017"/>
                <a:ext cx="11160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=""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it-IT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it-IT" smtClean="0"/>
                  <a:t>&lt; 1GeV</a:t>
                </a:r>
                <a:endParaRPr lang="it-IT"/>
              </a:p>
            </p:txBody>
          </p:sp>
        </mc:Choice>
        <mc:Fallback xmlns="">
          <p:sp>
            <p:nvSpPr>
              <p:cNvPr id="15" name="Rettango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349" y="3075017"/>
                <a:ext cx="1116075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3825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CasellaDiTesto 82"/>
          <p:cNvSpPr txBox="1"/>
          <p:nvPr/>
        </p:nvSpPr>
        <p:spPr>
          <a:xfrm>
            <a:off x="1757285" y="757818"/>
            <a:ext cx="7491489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700" smtClean="0"/>
              <a:t>Two measurements at the same time</a:t>
            </a:r>
            <a:r>
              <a:rPr lang="it-IT" sz="1700"/>
              <a:t> </a:t>
            </a:r>
            <a:r>
              <a:rPr lang="it-IT" sz="1700" smtClean="0"/>
              <a:t>with a neutron beam.</a:t>
            </a:r>
          </a:p>
          <a:p>
            <a:pPr marL="803275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b="1" baseline="30000" smtClean="0">
                <a:solidFill>
                  <a:srgbClr val="FF0000"/>
                </a:solidFill>
              </a:rPr>
              <a:t>235</a:t>
            </a:r>
            <a:r>
              <a:rPr lang="it-IT" sz="1600" b="1" smtClean="0">
                <a:solidFill>
                  <a:srgbClr val="FF0000"/>
                </a:solidFill>
              </a:rPr>
              <a:t>U(n,f) reaction vs neutron energy</a:t>
            </a:r>
          </a:p>
          <a:p>
            <a:pPr marL="803275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b="1" smtClean="0">
                <a:solidFill>
                  <a:srgbClr val="002060"/>
                </a:solidFill>
              </a:rPr>
              <a:t>   H(n,n)H reaction vs neutron energy</a:t>
            </a:r>
            <a:endParaRPr lang="it-IT" sz="1600" b="1">
              <a:solidFill>
                <a:srgbClr val="002060"/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119304" y="811372"/>
            <a:ext cx="17683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i="1">
                <a:solidFill>
                  <a:srgbClr val="002060"/>
                </a:solidFill>
              </a:rPr>
              <a:t>The </a:t>
            </a:r>
            <a:r>
              <a:rPr lang="it-IT" sz="2000" b="1" i="1" smtClean="0">
                <a:solidFill>
                  <a:srgbClr val="002060"/>
                </a:solidFill>
              </a:rPr>
              <a:t>Technique:</a:t>
            </a:r>
            <a:endParaRPr lang="it-IT" sz="2000"/>
          </a:p>
        </p:txBody>
      </p:sp>
      <p:sp>
        <p:nvSpPr>
          <p:cNvPr id="26" name="Rettangolo 25"/>
          <p:cNvSpPr/>
          <p:nvPr/>
        </p:nvSpPr>
        <p:spPr>
          <a:xfrm>
            <a:off x="270827" y="461807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b="1" smtClean="0">
                <a:solidFill>
                  <a:srgbClr val="002060"/>
                </a:solidFill>
              </a:rPr>
              <a:t>The (n,p) scattering is used as </a:t>
            </a:r>
            <a:r>
              <a:rPr lang="it-IT" sz="1600" b="1">
                <a:solidFill>
                  <a:srgbClr val="002060"/>
                </a:solidFill>
              </a:rPr>
              <a:t>a reference </a:t>
            </a:r>
            <a:r>
              <a:rPr lang="it-IT" sz="1600" b="1" smtClean="0">
                <a:solidFill>
                  <a:srgbClr val="002060"/>
                </a:solidFill>
              </a:rPr>
              <a:t>reaction for the </a:t>
            </a:r>
            <a:r>
              <a:rPr lang="it-IT" sz="1600" b="1" baseline="30000" smtClean="0">
                <a:solidFill>
                  <a:srgbClr val="002060"/>
                </a:solidFill>
              </a:rPr>
              <a:t>235</a:t>
            </a:r>
            <a:r>
              <a:rPr lang="it-IT" sz="1600" b="1" smtClean="0">
                <a:solidFill>
                  <a:srgbClr val="002060"/>
                </a:solidFill>
              </a:rPr>
              <a:t>U(n,f) cross section</a:t>
            </a:r>
            <a:endParaRPr lang="it-IT" sz="1600" b="1" smtClean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b="1" smtClean="0">
                <a:solidFill>
                  <a:srgbClr val="FF0000"/>
                </a:solidFill>
              </a:rPr>
              <a:t>The </a:t>
            </a:r>
            <a:r>
              <a:rPr lang="it-IT" sz="1600" b="1">
                <a:solidFill>
                  <a:srgbClr val="FF0000"/>
                </a:solidFill>
              </a:rPr>
              <a:t>Proton Recoil </a:t>
            </a:r>
            <a:r>
              <a:rPr lang="it-IT" sz="1600" b="1" smtClean="0">
                <a:solidFill>
                  <a:srgbClr val="FF0000"/>
                </a:solidFill>
              </a:rPr>
              <a:t>Telescope (PRT) detects the recoil </a:t>
            </a:r>
            <a:r>
              <a:rPr lang="it-IT" sz="1600" b="1">
                <a:solidFill>
                  <a:srgbClr val="FF0000"/>
                </a:solidFill>
              </a:rPr>
              <a:t>protons </a:t>
            </a:r>
            <a:r>
              <a:rPr lang="it-IT" sz="1600" b="1" smtClean="0">
                <a:solidFill>
                  <a:srgbClr val="FF0000"/>
                </a:solidFill>
              </a:rPr>
              <a:t>emitted by the target, to measure the neutron flux vs. neutron energy</a:t>
            </a:r>
            <a:endParaRPr lang="it-IT" sz="1600" b="1">
              <a:solidFill>
                <a:srgbClr val="FF0000"/>
              </a:solidFill>
            </a:endParaRPr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13" y="0"/>
            <a:ext cx="1134713" cy="75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Luigi Cosentino – Meeting Nazionale nTOF BARI 28/11/2017</a:t>
            </a:r>
            <a:endParaRPr lang="it-IT"/>
          </a:p>
        </p:txBody>
      </p:sp>
      <p:pic>
        <p:nvPicPr>
          <p:cNvPr id="81" name="Immagine 80" descr="inf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5504" cy="755904"/>
          </a:xfrm>
          <a:prstGeom prst="rect">
            <a:avLst/>
          </a:prstGeom>
        </p:spPr>
      </p:pic>
      <p:sp>
        <p:nvSpPr>
          <p:cNvPr id="82" name="Rettangolo 81"/>
          <p:cNvSpPr/>
          <p:nvPr/>
        </p:nvSpPr>
        <p:spPr>
          <a:xfrm>
            <a:off x="1218298" y="176683"/>
            <a:ext cx="71701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i="1" smtClean="0">
                <a:solidFill>
                  <a:srgbClr val="002060"/>
                </a:solidFill>
              </a:rPr>
              <a:t>The experimental approach to measure </a:t>
            </a:r>
            <a:r>
              <a:rPr lang="it-IT" sz="2000" b="1" i="1">
                <a:solidFill>
                  <a:srgbClr val="002060"/>
                </a:solidFill>
              </a:rPr>
              <a:t>the </a:t>
            </a:r>
            <a:r>
              <a:rPr lang="it-IT" sz="2000" b="1" i="1" baseline="30000">
                <a:solidFill>
                  <a:srgbClr val="002060"/>
                </a:solidFill>
              </a:rPr>
              <a:t>235</a:t>
            </a:r>
            <a:r>
              <a:rPr lang="it-IT" sz="2000" b="1" i="1">
                <a:solidFill>
                  <a:srgbClr val="002060"/>
                </a:solidFill>
              </a:rPr>
              <a:t>U(n,f) cross </a:t>
            </a:r>
            <a:r>
              <a:rPr lang="it-IT" sz="2000" b="1" i="1" smtClean="0">
                <a:solidFill>
                  <a:srgbClr val="002060"/>
                </a:solidFill>
              </a:rPr>
              <a:t>section</a:t>
            </a:r>
            <a:endParaRPr lang="it-IT" sz="2000" b="1" i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00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D3E9-132D-4DD1-8DDD-0A7B49DBBD03}" type="slidenum">
              <a:rPr lang="it-IT" smtClean="0"/>
              <a:t>9</a:t>
            </a:fld>
            <a:endParaRPr lang="it-IT"/>
          </a:p>
        </p:txBody>
      </p:sp>
      <p:sp>
        <p:nvSpPr>
          <p:cNvPr id="29" name="Rettangolo 28"/>
          <p:cNvSpPr>
            <a:spLocks noChangeAspect="1"/>
          </p:cNvSpPr>
          <p:nvPr/>
        </p:nvSpPr>
        <p:spPr>
          <a:xfrm>
            <a:off x="4597813" y="3511851"/>
            <a:ext cx="677723" cy="655281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isometricOffAxis2Right">
              <a:rot lat="177260" lon="17159178" rev="21568702"/>
            </a:camera>
            <a:lightRig rig="flood" dir="t">
              <a:rot lat="0" lon="0" rev="3000000"/>
            </a:lightRig>
          </a:scene3d>
          <a:sp3d extrusionH="50800" prstMaterial="flat">
            <a:extrusionClr>
              <a:srgbClr val="DDDDDD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grpSp>
        <p:nvGrpSpPr>
          <p:cNvPr id="34" name="Gruppo 33"/>
          <p:cNvGrpSpPr/>
          <p:nvPr/>
        </p:nvGrpSpPr>
        <p:grpSpPr>
          <a:xfrm>
            <a:off x="4381517" y="3672284"/>
            <a:ext cx="3906800" cy="307602"/>
            <a:chOff x="1761138" y="3081930"/>
            <a:chExt cx="3906800" cy="307602"/>
          </a:xfrm>
        </p:grpSpPr>
        <p:sp>
          <p:nvSpPr>
            <p:cNvPr id="35" name="Ovale 34"/>
            <p:cNvSpPr>
              <a:spLocks noChangeAspect="1"/>
            </p:cNvSpPr>
            <p:nvPr/>
          </p:nvSpPr>
          <p:spPr>
            <a:xfrm>
              <a:off x="1761138" y="3145687"/>
              <a:ext cx="205137" cy="180088"/>
            </a:xfrm>
            <a:prstGeom prst="ellipse">
              <a:avLst/>
            </a:prstGeom>
            <a:solidFill>
              <a:schemeClr val="bg1">
                <a:lumMod val="75000"/>
                <a:alpha val="45000"/>
              </a:schemeClr>
            </a:solidFill>
            <a:scene3d>
              <a:camera prst="isometricOffAxis2Right">
                <a:rot lat="21477275" lon="17161914" rev="21568732"/>
              </a:camera>
              <a:lightRig rig="threePt" dir="t"/>
            </a:scene3d>
            <a:sp3d extrusionH="1212850" prstMaterial="powder">
              <a:extrusionClr>
                <a:srgbClr val="EAEAEA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36" name="Oval 3"/>
            <p:cNvSpPr>
              <a:spLocks noChangeAspect="1"/>
            </p:cNvSpPr>
            <p:nvPr/>
          </p:nvSpPr>
          <p:spPr bwMode="auto">
            <a:xfrm>
              <a:off x="5351139" y="3081930"/>
              <a:ext cx="316799" cy="30760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alpha val="49000"/>
                  </a:srgbClr>
                </a:gs>
                <a:gs pos="28000">
                  <a:srgbClr val="FF6600">
                    <a:alpha val="49000"/>
                  </a:srgbClr>
                </a:gs>
                <a:gs pos="50000">
                  <a:srgbClr val="FFFF00">
                    <a:alpha val="49000"/>
                  </a:srgbClr>
                </a:gs>
                <a:gs pos="73000">
                  <a:srgbClr val="FF6600">
                    <a:alpha val="49000"/>
                  </a:srgbClr>
                </a:gs>
                <a:gs pos="100000">
                  <a:srgbClr val="FF0000">
                    <a:alpha val="49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1Top">
                <a:rot lat="18075713" lon="18392745" rev="19658549"/>
              </a:camera>
              <a:lightRig rig="sunset" dir="t">
                <a:rot lat="0" lon="0" rev="0"/>
              </a:lightRig>
            </a:scene3d>
            <a:sp3d prstMaterial="plastic">
              <a:bevelT w="1422400" h="3810000" prst="angle"/>
              <a:extrusionClr>
                <a:schemeClr val="bg1"/>
              </a:extrusionClr>
              <a:contourClr>
                <a:schemeClr val="bg1"/>
              </a:contourClr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6" name="Ovale 5"/>
          <p:cNvSpPr>
            <a:spLocks noChangeAspect="1"/>
          </p:cNvSpPr>
          <p:nvPr/>
        </p:nvSpPr>
        <p:spPr>
          <a:xfrm>
            <a:off x="2498672" y="3097687"/>
            <a:ext cx="1435776" cy="1423186"/>
          </a:xfrm>
          <a:prstGeom prst="ellipse">
            <a:avLst/>
          </a:prstGeom>
          <a:solidFill>
            <a:schemeClr val="bg1">
              <a:lumMod val="75000"/>
            </a:schemeClr>
          </a:solidFill>
          <a:scene3d>
            <a:camera prst="isometricOffAxis2Right">
              <a:rot lat="21477275" lon="17161914" rev="21568732"/>
            </a:camera>
            <a:lightRig rig="threePt" dir="t"/>
          </a:scene3d>
          <a:sp3d extrusionH="1612900" prstMaterial="dkEdge">
            <a:extrusionClr>
              <a:srgbClr val="DDDDDD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>
            <a:spLocks noChangeAspect="1"/>
          </p:cNvSpPr>
          <p:nvPr/>
        </p:nvSpPr>
        <p:spPr>
          <a:xfrm>
            <a:off x="1679193" y="3481639"/>
            <a:ext cx="677723" cy="655281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isometricOffAxis2Right">
              <a:rot lat="177260" lon="17159178" rev="21568702"/>
            </a:camera>
            <a:lightRig rig="flood" dir="t">
              <a:rot lat="0" lon="0" rev="3000000"/>
            </a:lightRig>
          </a:scene3d>
          <a:sp3d extrusionH="50800" prstMaterial="flat">
            <a:extrusionClr>
              <a:srgbClr val="DDDDDD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0" name="Rettangolo 9"/>
          <p:cNvSpPr>
            <a:spLocks noChangeAspect="1"/>
          </p:cNvSpPr>
          <p:nvPr/>
        </p:nvSpPr>
        <p:spPr>
          <a:xfrm>
            <a:off x="2219763" y="3487397"/>
            <a:ext cx="677723" cy="655281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isometricOffAxis2Right">
              <a:rot lat="177260" lon="17159178" rev="21568702"/>
            </a:camera>
            <a:lightRig rig="flood" dir="t">
              <a:rot lat="0" lon="0" rev="3000000"/>
            </a:lightRig>
          </a:scene3d>
          <a:sp3d extrusionH="50800" prstMaterial="flat">
            <a:extrusionClr>
              <a:srgbClr val="DDDDDD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2" name="Rettangolo 11"/>
          <p:cNvSpPr>
            <a:spLocks noChangeAspect="1"/>
          </p:cNvSpPr>
          <p:nvPr/>
        </p:nvSpPr>
        <p:spPr>
          <a:xfrm>
            <a:off x="2046536" y="3602865"/>
            <a:ext cx="426969" cy="412827"/>
          </a:xfrm>
          <a:prstGeom prst="rect">
            <a:avLst/>
          </a:prstGeom>
          <a:solidFill>
            <a:srgbClr val="FF0000"/>
          </a:solidFill>
          <a:scene3d>
            <a:camera prst="isometricOffAxis2Right">
              <a:rot lat="177260" lon="17159178" rev="21568702"/>
            </a:camera>
            <a:lightRig rig="flood" dir="t">
              <a:rot lat="0" lon="0" rev="3000000"/>
            </a:lightRig>
          </a:scene3d>
          <a:sp3d extrusionH="12700" prstMaterial="flat"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grpSp>
        <p:nvGrpSpPr>
          <p:cNvPr id="18" name="Gruppo 17"/>
          <p:cNvGrpSpPr/>
          <p:nvPr/>
        </p:nvGrpSpPr>
        <p:grpSpPr>
          <a:xfrm>
            <a:off x="2234285" y="3647451"/>
            <a:ext cx="175918" cy="120838"/>
            <a:chOff x="2742388" y="2071217"/>
            <a:chExt cx="175918" cy="120838"/>
          </a:xfrm>
        </p:grpSpPr>
        <p:sp>
          <p:nvSpPr>
            <p:cNvPr id="13" name="Esplosione 1 12"/>
            <p:cNvSpPr/>
            <p:nvPr/>
          </p:nvSpPr>
          <p:spPr>
            <a:xfrm>
              <a:off x="2742388" y="2087275"/>
              <a:ext cx="55504" cy="104780"/>
            </a:xfrm>
            <a:prstGeom prst="irregularSeal1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/>
            </a:p>
          </p:txBody>
        </p:sp>
        <p:cxnSp>
          <p:nvCxnSpPr>
            <p:cNvPr id="17" name="Connettore 2 16"/>
            <p:cNvCxnSpPr/>
            <p:nvPr/>
          </p:nvCxnSpPr>
          <p:spPr>
            <a:xfrm flipV="1">
              <a:off x="2786651" y="2071217"/>
              <a:ext cx="131655" cy="6446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po 18"/>
          <p:cNvGrpSpPr/>
          <p:nvPr/>
        </p:nvGrpSpPr>
        <p:grpSpPr>
          <a:xfrm rot="10613437">
            <a:off x="2006460" y="3824860"/>
            <a:ext cx="175918" cy="120838"/>
            <a:chOff x="2742388" y="2071217"/>
            <a:chExt cx="175918" cy="120838"/>
          </a:xfrm>
        </p:grpSpPr>
        <p:sp>
          <p:nvSpPr>
            <p:cNvPr id="20" name="Esplosione 1 19"/>
            <p:cNvSpPr/>
            <p:nvPr/>
          </p:nvSpPr>
          <p:spPr>
            <a:xfrm>
              <a:off x="2742388" y="2087275"/>
              <a:ext cx="55504" cy="104780"/>
            </a:xfrm>
            <a:prstGeom prst="irregularSeal1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/>
            </a:p>
          </p:txBody>
        </p:sp>
        <p:cxnSp>
          <p:nvCxnSpPr>
            <p:cNvPr id="21" name="Connettore 2 20"/>
            <p:cNvCxnSpPr/>
            <p:nvPr/>
          </p:nvCxnSpPr>
          <p:spPr>
            <a:xfrm flipV="1">
              <a:off x="2786651" y="2071217"/>
              <a:ext cx="131655" cy="6446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CasellaDiTesto 21"/>
          <p:cNvSpPr txBox="1"/>
          <p:nvPr/>
        </p:nvSpPr>
        <p:spPr>
          <a:xfrm>
            <a:off x="2054345" y="3360533"/>
            <a:ext cx="4187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i="1" baseline="30000" smtClean="0">
                <a:solidFill>
                  <a:schemeClr val="bg1"/>
                </a:solidFill>
              </a:rPr>
              <a:t>235</a:t>
            </a:r>
            <a:r>
              <a:rPr lang="it-IT" sz="1100" i="1" smtClean="0">
                <a:solidFill>
                  <a:schemeClr val="bg1"/>
                </a:solidFill>
              </a:rPr>
              <a:t>U</a:t>
            </a:r>
            <a:endParaRPr lang="it-IT" sz="1100" i="1">
              <a:solidFill>
                <a:schemeClr val="bg1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1407994" y="2467541"/>
            <a:ext cx="2037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smtClean="0"/>
              <a:t>Fission fragments detectors (PPFC &amp; PPAC) </a:t>
            </a:r>
          </a:p>
          <a:p>
            <a:pPr algn="ctr"/>
            <a:r>
              <a:rPr lang="it-IT" sz="1200" b="1" smtClean="0"/>
              <a:t>(In total n.15 of </a:t>
            </a:r>
            <a:r>
              <a:rPr lang="it-IT" sz="1200" b="1" baseline="30000" smtClean="0"/>
              <a:t>235</a:t>
            </a:r>
            <a:r>
              <a:rPr lang="it-IT" sz="1200" b="1" smtClean="0"/>
              <a:t>U targets)</a:t>
            </a:r>
            <a:endParaRPr lang="it-IT" sz="1200" b="1"/>
          </a:p>
        </p:txBody>
      </p:sp>
      <p:sp>
        <p:nvSpPr>
          <p:cNvPr id="30" name="CasellaDiTesto 29"/>
          <p:cNvSpPr txBox="1"/>
          <p:nvPr/>
        </p:nvSpPr>
        <p:spPr>
          <a:xfrm>
            <a:off x="4484085" y="4167132"/>
            <a:ext cx="926279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smtClean="0"/>
              <a:t>CH</a:t>
            </a:r>
            <a:r>
              <a:rPr lang="it-IT" sz="1400" b="1" baseline="-25000" smtClean="0"/>
              <a:t>2 </a:t>
            </a:r>
            <a:r>
              <a:rPr lang="it-IT" sz="1400" b="1" smtClean="0"/>
              <a:t>target</a:t>
            </a:r>
          </a:p>
          <a:p>
            <a:r>
              <a:rPr lang="it-IT" sz="1400" baseline="-25000" smtClean="0"/>
              <a:t>(</a:t>
            </a:r>
            <a:r>
              <a:rPr lang="it-IT" sz="900" u="none" strike="noStrike" smtClean="0">
                <a:effectLst/>
              </a:rPr>
              <a:t>polyethylene</a:t>
            </a:r>
            <a:r>
              <a:rPr lang="it-IT" sz="1400" baseline="-25000" smtClean="0"/>
              <a:t>) </a:t>
            </a:r>
            <a:endParaRPr lang="it-IT" sz="1400" baseline="-25000"/>
          </a:p>
        </p:txBody>
      </p:sp>
      <p:grpSp>
        <p:nvGrpSpPr>
          <p:cNvPr id="33" name="Gruppo 32"/>
          <p:cNvGrpSpPr/>
          <p:nvPr/>
        </p:nvGrpSpPr>
        <p:grpSpPr>
          <a:xfrm>
            <a:off x="1752174" y="3648352"/>
            <a:ext cx="3906800" cy="307602"/>
            <a:chOff x="1761138" y="3081930"/>
            <a:chExt cx="3906800" cy="307602"/>
          </a:xfrm>
        </p:grpSpPr>
        <p:sp>
          <p:nvSpPr>
            <p:cNvPr id="27" name="Ovale 26"/>
            <p:cNvSpPr>
              <a:spLocks noChangeAspect="1"/>
            </p:cNvSpPr>
            <p:nvPr/>
          </p:nvSpPr>
          <p:spPr>
            <a:xfrm>
              <a:off x="1761138" y="3145687"/>
              <a:ext cx="205137" cy="180088"/>
            </a:xfrm>
            <a:prstGeom prst="ellipse">
              <a:avLst/>
            </a:prstGeom>
            <a:solidFill>
              <a:schemeClr val="bg1">
                <a:lumMod val="75000"/>
                <a:alpha val="45000"/>
              </a:schemeClr>
            </a:solidFill>
            <a:scene3d>
              <a:camera prst="isometricOffAxis2Right">
                <a:rot lat="21477275" lon="17161914" rev="21568732"/>
              </a:camera>
              <a:lightRig rig="threePt" dir="t"/>
            </a:scene3d>
            <a:sp3d extrusionH="1212850" prstMaterial="powder">
              <a:extrusionClr>
                <a:srgbClr val="EAEAEA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31" name="Oval 3"/>
            <p:cNvSpPr>
              <a:spLocks noChangeAspect="1"/>
            </p:cNvSpPr>
            <p:nvPr/>
          </p:nvSpPr>
          <p:spPr bwMode="auto">
            <a:xfrm>
              <a:off x="5351139" y="3081930"/>
              <a:ext cx="316799" cy="30760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alpha val="49000"/>
                  </a:srgbClr>
                </a:gs>
                <a:gs pos="28000">
                  <a:srgbClr val="FF6600">
                    <a:alpha val="49000"/>
                  </a:srgbClr>
                </a:gs>
                <a:gs pos="50000">
                  <a:srgbClr val="FFFF00">
                    <a:alpha val="49000"/>
                  </a:srgbClr>
                </a:gs>
                <a:gs pos="73000">
                  <a:srgbClr val="FF6600">
                    <a:alpha val="49000"/>
                  </a:srgbClr>
                </a:gs>
                <a:gs pos="100000">
                  <a:srgbClr val="FF0000">
                    <a:alpha val="49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1Top">
                <a:rot lat="18075713" lon="18392745" rev="19658549"/>
              </a:camera>
              <a:lightRig rig="sunset" dir="t">
                <a:rot lat="0" lon="0" rev="0"/>
              </a:lightRig>
            </a:scene3d>
            <a:sp3d prstMaterial="plastic">
              <a:bevelT w="1422400" h="3810000" prst="angle"/>
              <a:extrusionClr>
                <a:schemeClr val="bg1"/>
              </a:extrusionClr>
              <a:contourClr>
                <a:schemeClr val="bg1"/>
              </a:contourClr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37" name="CasellaDiTesto 36"/>
          <p:cNvSpPr txBox="1"/>
          <p:nvPr/>
        </p:nvSpPr>
        <p:spPr>
          <a:xfrm>
            <a:off x="543127" y="3637369"/>
            <a:ext cx="1175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smtClean="0">
                <a:solidFill>
                  <a:srgbClr val="7030A0"/>
                </a:solidFill>
              </a:rPr>
              <a:t>Neutrons beam</a:t>
            </a:r>
            <a:endParaRPr lang="it-IT" sz="1200" b="1">
              <a:solidFill>
                <a:srgbClr val="7030A0"/>
              </a:solidFill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3341935" y="3669685"/>
            <a:ext cx="1175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smtClean="0">
                <a:solidFill>
                  <a:srgbClr val="7030A0"/>
                </a:solidFill>
              </a:rPr>
              <a:t>Neutrons beam</a:t>
            </a:r>
            <a:endParaRPr lang="it-IT" sz="1200" b="1">
              <a:solidFill>
                <a:srgbClr val="7030A0"/>
              </a:solidFill>
            </a:endParaRPr>
          </a:p>
        </p:txBody>
      </p:sp>
      <p:sp>
        <p:nvSpPr>
          <p:cNvPr id="39" name="Ovale 38"/>
          <p:cNvSpPr>
            <a:spLocks noChangeAspect="1"/>
          </p:cNvSpPr>
          <p:nvPr/>
        </p:nvSpPr>
        <p:spPr>
          <a:xfrm>
            <a:off x="5200851" y="3588855"/>
            <a:ext cx="81009" cy="834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cxnSp>
        <p:nvCxnSpPr>
          <p:cNvPr id="44" name="Connettore 1 43"/>
          <p:cNvCxnSpPr/>
          <p:nvPr/>
        </p:nvCxnSpPr>
        <p:spPr>
          <a:xfrm>
            <a:off x="4987151" y="3830865"/>
            <a:ext cx="277770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/>
          <p:cNvCxnSpPr/>
          <p:nvPr/>
        </p:nvCxnSpPr>
        <p:spPr>
          <a:xfrm flipV="1">
            <a:off x="5295447" y="3302728"/>
            <a:ext cx="363527" cy="28244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52"/>
          <p:cNvCxnSpPr/>
          <p:nvPr/>
        </p:nvCxnSpPr>
        <p:spPr>
          <a:xfrm flipV="1">
            <a:off x="4990141" y="3660066"/>
            <a:ext cx="213049" cy="167455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Arco 55"/>
          <p:cNvSpPr/>
          <p:nvPr/>
        </p:nvSpPr>
        <p:spPr>
          <a:xfrm rot="673232">
            <a:off x="5167481" y="3450861"/>
            <a:ext cx="450056" cy="67579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CasellaDiTesto 56"/>
          <p:cNvSpPr txBox="1"/>
          <p:nvPr/>
        </p:nvSpPr>
        <p:spPr>
          <a:xfrm rot="19312303">
            <a:off x="5085982" y="3172335"/>
            <a:ext cx="683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smtClean="0">
                <a:solidFill>
                  <a:srgbClr val="7030A0"/>
                </a:solidFill>
              </a:rPr>
              <a:t>protons</a:t>
            </a:r>
            <a:endParaRPr lang="it-IT" sz="1200" b="1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sellaDiTesto 58"/>
              <p:cNvSpPr txBox="1"/>
              <p:nvPr/>
            </p:nvSpPr>
            <p:spPr>
              <a:xfrm>
                <a:off x="7352824" y="3389408"/>
                <a:ext cx="1793376" cy="396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it-IT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it-IT"/>
              </a:p>
            </p:txBody>
          </p:sp>
        </mc:Choice>
        <mc:Fallback xmlns="">
          <p:sp>
            <p:nvSpPr>
              <p:cNvPr id="59" name="CasellaDiTesto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824" y="3389408"/>
                <a:ext cx="1793376" cy="396262"/>
              </a:xfrm>
              <a:prstGeom prst="rect">
                <a:avLst/>
              </a:prstGeom>
              <a:blipFill rotWithShape="1">
                <a:blip r:embed="rId4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tangolo 59"/>
              <p:cNvSpPr/>
              <p:nvPr/>
            </p:nvSpPr>
            <p:spPr>
              <a:xfrm>
                <a:off x="5299456" y="3495019"/>
                <a:ext cx="3741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it-IT"/>
              </a:p>
            </p:txBody>
          </p:sp>
        </mc:Choice>
        <mc:Fallback xmlns="">
          <p:sp>
            <p:nvSpPr>
              <p:cNvPr id="60" name="Rettangolo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456" y="3495019"/>
                <a:ext cx="37414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uppo 86"/>
          <p:cNvGrpSpPr/>
          <p:nvPr/>
        </p:nvGrpSpPr>
        <p:grpSpPr>
          <a:xfrm>
            <a:off x="5368787" y="2580877"/>
            <a:ext cx="1034947" cy="1169083"/>
            <a:chOff x="5139977" y="2247873"/>
            <a:chExt cx="1034947" cy="1169083"/>
          </a:xfrm>
        </p:grpSpPr>
        <p:sp>
          <p:nvSpPr>
            <p:cNvPr id="64" name="Rettangolo 63"/>
            <p:cNvSpPr/>
            <p:nvPr/>
          </p:nvSpPr>
          <p:spPr>
            <a:xfrm rot="18891824">
              <a:off x="5072909" y="2314941"/>
              <a:ext cx="1169083" cy="1034947"/>
            </a:xfrm>
            <a:prstGeom prst="rect">
              <a:avLst/>
            </a:prstGeom>
            <a:scene3d>
              <a:camera prst="orthographicFront">
                <a:rot lat="601118" lon="4494249" rev="20373478"/>
              </a:camera>
              <a:lightRig rig="threePt" dir="t">
                <a:rot lat="0" lon="0" rev="6600000"/>
              </a:lightRig>
            </a:scene3d>
            <a:sp3d>
              <a:bevelT w="336550" h="1225550" prst="angle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/>
            </a:p>
          </p:txBody>
        </p:sp>
        <p:grpSp>
          <p:nvGrpSpPr>
            <p:cNvPr id="65" name="Gruppo 64"/>
            <p:cNvGrpSpPr/>
            <p:nvPr/>
          </p:nvGrpSpPr>
          <p:grpSpPr>
            <a:xfrm rot="20089815">
              <a:off x="5369832" y="2670037"/>
              <a:ext cx="395986" cy="366556"/>
              <a:chOff x="2627784" y="503077"/>
              <a:chExt cx="2808312" cy="2232248"/>
            </a:xfrm>
          </p:grpSpPr>
          <p:grpSp>
            <p:nvGrpSpPr>
              <p:cNvPr id="67" name="Gruppo 66"/>
              <p:cNvGrpSpPr/>
              <p:nvPr/>
            </p:nvGrpSpPr>
            <p:grpSpPr>
              <a:xfrm>
                <a:off x="2915816" y="503077"/>
                <a:ext cx="2520280" cy="2232248"/>
                <a:chOff x="2555776" y="1268760"/>
                <a:chExt cx="2520280" cy="2232248"/>
              </a:xfrm>
              <a:scene3d>
                <a:camera prst="isometricOffAxis1Left"/>
                <a:lightRig rig="soft" dir="t">
                  <a:rot lat="0" lon="0" rev="0"/>
                </a:lightRig>
              </a:scene3d>
            </p:grpSpPr>
            <p:sp>
              <p:nvSpPr>
                <p:cNvPr id="75" name="Rettangolo 74"/>
                <p:cNvSpPr/>
                <p:nvPr/>
              </p:nvSpPr>
              <p:spPr>
                <a:xfrm>
                  <a:off x="2555776" y="1268760"/>
                  <a:ext cx="2520280" cy="223224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  <a:sp3d prstMaterial="translucentPowder">
                  <a:bevelT w="2032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/>
                </a:p>
              </p:txBody>
            </p:sp>
            <p:sp>
              <p:nvSpPr>
                <p:cNvPr id="76" name="Rettangolo 75"/>
                <p:cNvSpPr/>
                <p:nvPr/>
              </p:nvSpPr>
              <p:spPr>
                <a:xfrm>
                  <a:off x="2933818" y="1619201"/>
                  <a:ext cx="1764196" cy="1531366"/>
                </a:xfrm>
                <a:prstGeom prst="rect">
                  <a:avLst/>
                </a:prstGeom>
                <a:solidFill>
                  <a:srgbClr val="EAEAEA"/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  <a:sp3d prstMaterial="translucentPowder">
                  <a:bevelT w="2032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/>
                </a:p>
              </p:txBody>
            </p:sp>
            <p:sp>
              <p:nvSpPr>
                <p:cNvPr id="77" name="Ovale 76"/>
                <p:cNvSpPr/>
                <p:nvPr/>
              </p:nvSpPr>
              <p:spPr>
                <a:xfrm>
                  <a:off x="4788024" y="1318484"/>
                  <a:ext cx="216024" cy="20642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  <a:sp3d prstMaterial="translucentPowder">
                  <a:bevelT w="2032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/>
                </a:p>
              </p:txBody>
            </p:sp>
            <p:sp>
              <p:nvSpPr>
                <p:cNvPr id="78" name="Ovale 77"/>
                <p:cNvSpPr/>
                <p:nvPr/>
              </p:nvSpPr>
              <p:spPr>
                <a:xfrm>
                  <a:off x="4788024" y="3213431"/>
                  <a:ext cx="216024" cy="20642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  <a:sp3d prstMaterial="translucentPowder">
                  <a:bevelT w="2032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/>
                </a:p>
              </p:txBody>
            </p:sp>
            <p:sp>
              <p:nvSpPr>
                <p:cNvPr id="79" name="Ovale 78"/>
                <p:cNvSpPr/>
                <p:nvPr/>
              </p:nvSpPr>
              <p:spPr>
                <a:xfrm>
                  <a:off x="2627784" y="3212976"/>
                  <a:ext cx="216024" cy="20642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  <a:sp3d prstMaterial="translucentPowder">
                  <a:bevelT w="2032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/>
                </a:p>
              </p:txBody>
            </p:sp>
            <p:sp>
              <p:nvSpPr>
                <p:cNvPr id="80" name="Ovale 79"/>
                <p:cNvSpPr/>
                <p:nvPr/>
              </p:nvSpPr>
              <p:spPr>
                <a:xfrm>
                  <a:off x="2627784" y="1342272"/>
                  <a:ext cx="216024" cy="20642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  <a:sp3d prstMaterial="translucentPowder">
                  <a:bevelT w="2032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/>
                </a:p>
              </p:txBody>
            </p:sp>
          </p:grpSp>
          <p:grpSp>
            <p:nvGrpSpPr>
              <p:cNvPr id="68" name="Gruppo 67"/>
              <p:cNvGrpSpPr/>
              <p:nvPr/>
            </p:nvGrpSpPr>
            <p:grpSpPr>
              <a:xfrm>
                <a:off x="2627784" y="503077"/>
                <a:ext cx="2520280" cy="2232248"/>
                <a:chOff x="2555776" y="1268760"/>
                <a:chExt cx="2520280" cy="2232248"/>
              </a:xfrm>
              <a:scene3d>
                <a:camera prst="isometricOffAxis1Left"/>
                <a:lightRig rig="soft" dir="t">
                  <a:rot lat="0" lon="0" rev="0"/>
                </a:lightRig>
              </a:scene3d>
            </p:grpSpPr>
            <p:sp>
              <p:nvSpPr>
                <p:cNvPr id="69" name="Rettangolo 68"/>
                <p:cNvSpPr/>
                <p:nvPr/>
              </p:nvSpPr>
              <p:spPr>
                <a:xfrm>
                  <a:off x="2555776" y="1268760"/>
                  <a:ext cx="2520280" cy="223224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  <a:sp3d prstMaterial="translucentPowder">
                  <a:bevelT w="2032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/>
                </a:p>
              </p:txBody>
            </p:sp>
            <p:sp>
              <p:nvSpPr>
                <p:cNvPr id="70" name="Rettangolo 69"/>
                <p:cNvSpPr/>
                <p:nvPr/>
              </p:nvSpPr>
              <p:spPr>
                <a:xfrm>
                  <a:off x="2933818" y="1619201"/>
                  <a:ext cx="1764196" cy="1531366"/>
                </a:xfrm>
                <a:prstGeom prst="rect">
                  <a:avLst/>
                </a:prstGeom>
                <a:solidFill>
                  <a:srgbClr val="EAEAEA"/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  <a:sp3d prstMaterial="translucentPowder">
                  <a:bevelT w="2032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/>
                </a:p>
              </p:txBody>
            </p:sp>
            <p:sp>
              <p:nvSpPr>
                <p:cNvPr id="71" name="Ovale 70"/>
                <p:cNvSpPr/>
                <p:nvPr/>
              </p:nvSpPr>
              <p:spPr>
                <a:xfrm>
                  <a:off x="4788024" y="1318484"/>
                  <a:ext cx="216024" cy="20642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  <a:sp3d prstMaterial="translucentPowder">
                  <a:bevelT w="2032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/>
                </a:p>
              </p:txBody>
            </p:sp>
            <p:sp>
              <p:nvSpPr>
                <p:cNvPr id="72" name="Ovale 71"/>
                <p:cNvSpPr/>
                <p:nvPr/>
              </p:nvSpPr>
              <p:spPr>
                <a:xfrm>
                  <a:off x="4788024" y="3213431"/>
                  <a:ext cx="216024" cy="20642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  <a:sp3d prstMaterial="translucentPowder">
                  <a:bevelT w="2032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/>
                </a:p>
              </p:txBody>
            </p:sp>
            <p:sp>
              <p:nvSpPr>
                <p:cNvPr id="73" name="Ovale 72"/>
                <p:cNvSpPr/>
                <p:nvPr/>
              </p:nvSpPr>
              <p:spPr>
                <a:xfrm>
                  <a:off x="2627784" y="3212976"/>
                  <a:ext cx="216024" cy="20642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  <a:sp3d prstMaterial="translucentPowder">
                  <a:bevelT w="2032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/>
                </a:p>
              </p:txBody>
            </p:sp>
            <p:sp>
              <p:nvSpPr>
                <p:cNvPr id="74" name="Ovale 73"/>
                <p:cNvSpPr/>
                <p:nvPr/>
              </p:nvSpPr>
              <p:spPr>
                <a:xfrm>
                  <a:off x="2627784" y="1342272"/>
                  <a:ext cx="216024" cy="20642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  <a:sp3d prstMaterial="translucentPowder">
                  <a:bevelT w="2032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/>
                </a:p>
              </p:txBody>
            </p:sp>
          </p:grpSp>
        </p:grpSp>
      </p:grpSp>
      <p:sp>
        <p:nvSpPr>
          <p:cNvPr id="86" name="CasellaDiTesto 85"/>
          <p:cNvSpPr txBox="1"/>
          <p:nvPr/>
        </p:nvSpPr>
        <p:spPr>
          <a:xfrm>
            <a:off x="7147601" y="2208484"/>
            <a:ext cx="1396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smtClean="0">
                <a:solidFill>
                  <a:srgbClr val="7030A0"/>
                </a:solidFill>
              </a:rPr>
              <a:t>Proton Recoil Telescope</a:t>
            </a:r>
            <a:endParaRPr lang="it-IT" sz="1600" b="1">
              <a:solidFill>
                <a:srgbClr val="7030A0"/>
              </a:solidFill>
            </a:endParaRPr>
          </a:p>
        </p:txBody>
      </p:sp>
      <p:sp>
        <p:nvSpPr>
          <p:cNvPr id="61" name="CasellaDiTesto 60"/>
          <p:cNvSpPr txBox="1"/>
          <p:nvPr/>
        </p:nvSpPr>
        <p:spPr>
          <a:xfrm>
            <a:off x="3971284" y="2640166"/>
            <a:ext cx="1150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smtClean="0">
                <a:solidFill>
                  <a:srgbClr val="FF0000"/>
                </a:solidFill>
              </a:rPr>
              <a:t>(n,p) scattering</a:t>
            </a:r>
            <a:endParaRPr lang="it-IT" sz="1200" b="1">
              <a:solidFill>
                <a:srgbClr val="FF0000"/>
              </a:solidFill>
            </a:endParaRPr>
          </a:p>
        </p:txBody>
      </p:sp>
      <p:cxnSp>
        <p:nvCxnSpPr>
          <p:cNvPr id="8" name="Connettore 2 7"/>
          <p:cNvCxnSpPr/>
          <p:nvPr/>
        </p:nvCxnSpPr>
        <p:spPr>
          <a:xfrm>
            <a:off x="4612633" y="2922159"/>
            <a:ext cx="322056" cy="8665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14"/>
              <p:cNvSpPr/>
              <p:nvPr/>
            </p:nvSpPr>
            <p:spPr>
              <a:xfrm>
                <a:off x="7398349" y="3075017"/>
                <a:ext cx="11160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=""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it-IT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it-IT" smtClean="0"/>
                  <a:t>&lt; 1GeV</a:t>
                </a:r>
                <a:endParaRPr lang="it-IT"/>
              </a:p>
            </p:txBody>
          </p:sp>
        </mc:Choice>
        <mc:Fallback xmlns="">
          <p:sp>
            <p:nvSpPr>
              <p:cNvPr id="15" name="Rettango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349" y="3075017"/>
                <a:ext cx="1116075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3825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CasellaDiTesto 82"/>
          <p:cNvSpPr txBox="1"/>
          <p:nvPr/>
        </p:nvSpPr>
        <p:spPr>
          <a:xfrm>
            <a:off x="1757285" y="757818"/>
            <a:ext cx="7491489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700" smtClean="0"/>
              <a:t>Two measurements at the same time</a:t>
            </a:r>
            <a:r>
              <a:rPr lang="it-IT" sz="1700"/>
              <a:t> </a:t>
            </a:r>
            <a:r>
              <a:rPr lang="it-IT" sz="1700" smtClean="0"/>
              <a:t>with a neutron beam.</a:t>
            </a:r>
          </a:p>
          <a:p>
            <a:pPr marL="803275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b="1" baseline="30000" smtClean="0">
                <a:solidFill>
                  <a:srgbClr val="FF0000"/>
                </a:solidFill>
              </a:rPr>
              <a:t>235</a:t>
            </a:r>
            <a:r>
              <a:rPr lang="it-IT" sz="1600" b="1" smtClean="0">
                <a:solidFill>
                  <a:srgbClr val="FF0000"/>
                </a:solidFill>
              </a:rPr>
              <a:t>U(n,f) reaction vs neutron energy</a:t>
            </a:r>
          </a:p>
          <a:p>
            <a:pPr marL="803275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b="1" smtClean="0">
                <a:solidFill>
                  <a:srgbClr val="002060"/>
                </a:solidFill>
              </a:rPr>
              <a:t>   H(n,n)H reaction vs neutron energy</a:t>
            </a:r>
            <a:endParaRPr lang="it-IT" sz="1600" b="1">
              <a:solidFill>
                <a:srgbClr val="002060"/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119304" y="811372"/>
            <a:ext cx="17683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i="1">
                <a:solidFill>
                  <a:srgbClr val="002060"/>
                </a:solidFill>
              </a:rPr>
              <a:t>The </a:t>
            </a:r>
            <a:r>
              <a:rPr lang="it-IT" sz="2000" b="1" i="1" smtClean="0">
                <a:solidFill>
                  <a:srgbClr val="002060"/>
                </a:solidFill>
              </a:rPr>
              <a:t>Technique:</a:t>
            </a:r>
            <a:endParaRPr lang="it-IT" sz="2000"/>
          </a:p>
        </p:txBody>
      </p:sp>
      <p:grpSp>
        <p:nvGrpSpPr>
          <p:cNvPr id="84" name="Gruppieren 14"/>
          <p:cNvGrpSpPr/>
          <p:nvPr/>
        </p:nvGrpSpPr>
        <p:grpSpPr>
          <a:xfrm>
            <a:off x="5840826" y="4434568"/>
            <a:ext cx="3060700" cy="900373"/>
            <a:chOff x="5624358" y="4526502"/>
            <a:chExt cx="3060700" cy="900373"/>
          </a:xfrm>
        </p:grpSpPr>
        <p:graphicFrame>
          <p:nvGraphicFramePr>
            <p:cNvPr id="85" name="Objekt 7"/>
            <p:cNvGraphicFramePr>
              <a:graphicFrameLocks noChangeAspect="1"/>
            </p:cNvGraphicFramePr>
            <p:nvPr/>
          </p:nvGraphicFramePr>
          <p:xfrm>
            <a:off x="5624358" y="4526763"/>
            <a:ext cx="3060700" cy="900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1" name="Formel" r:id="rId7" imgW="1511280" imgH="444240" progId="Equation.3">
                    <p:embed/>
                  </p:oleObj>
                </mc:Choice>
                <mc:Fallback>
                  <p:oleObj name="Formel" r:id="rId7" imgW="151128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24358" y="4526763"/>
                          <a:ext cx="3060700" cy="900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8" name="Rechteck 8"/>
            <p:cNvSpPr/>
            <p:nvPr/>
          </p:nvSpPr>
          <p:spPr>
            <a:xfrm>
              <a:off x="5624358" y="4526502"/>
              <a:ext cx="3060700" cy="900373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6" name="Rettangolo 25"/>
          <p:cNvSpPr/>
          <p:nvPr/>
        </p:nvSpPr>
        <p:spPr>
          <a:xfrm>
            <a:off x="270827" y="461807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b="1" smtClean="0">
                <a:solidFill>
                  <a:srgbClr val="002060"/>
                </a:solidFill>
              </a:rPr>
              <a:t>The (n,p) scattering is used as </a:t>
            </a:r>
            <a:r>
              <a:rPr lang="it-IT" sz="1600" b="1">
                <a:solidFill>
                  <a:srgbClr val="002060"/>
                </a:solidFill>
              </a:rPr>
              <a:t>a reference </a:t>
            </a:r>
            <a:r>
              <a:rPr lang="it-IT" sz="1600" b="1" smtClean="0">
                <a:solidFill>
                  <a:srgbClr val="002060"/>
                </a:solidFill>
              </a:rPr>
              <a:t>reaction for the </a:t>
            </a:r>
            <a:r>
              <a:rPr lang="it-IT" sz="1600" b="1" baseline="30000" smtClean="0">
                <a:solidFill>
                  <a:srgbClr val="002060"/>
                </a:solidFill>
              </a:rPr>
              <a:t>235</a:t>
            </a:r>
            <a:r>
              <a:rPr lang="it-IT" sz="1600" b="1" smtClean="0">
                <a:solidFill>
                  <a:srgbClr val="002060"/>
                </a:solidFill>
              </a:rPr>
              <a:t>U(n,f) cross section</a:t>
            </a:r>
            <a:endParaRPr lang="it-IT" sz="1600" b="1" smtClean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b="1" smtClean="0">
                <a:solidFill>
                  <a:srgbClr val="FF0000"/>
                </a:solidFill>
              </a:rPr>
              <a:t>The </a:t>
            </a:r>
            <a:r>
              <a:rPr lang="it-IT" sz="1600" b="1">
                <a:solidFill>
                  <a:srgbClr val="FF0000"/>
                </a:solidFill>
              </a:rPr>
              <a:t>Proton Recoil </a:t>
            </a:r>
            <a:r>
              <a:rPr lang="it-IT" sz="1600" b="1" smtClean="0">
                <a:solidFill>
                  <a:srgbClr val="FF0000"/>
                </a:solidFill>
              </a:rPr>
              <a:t>Telescope (PRT) detects the recoil </a:t>
            </a:r>
            <a:r>
              <a:rPr lang="it-IT" sz="1600" b="1">
                <a:solidFill>
                  <a:srgbClr val="FF0000"/>
                </a:solidFill>
              </a:rPr>
              <a:t>protons </a:t>
            </a:r>
            <a:r>
              <a:rPr lang="it-IT" sz="1600" b="1" smtClean="0">
                <a:solidFill>
                  <a:srgbClr val="FF0000"/>
                </a:solidFill>
              </a:rPr>
              <a:t>emitted by the target, to measure the neutron flux vs. neutron energy</a:t>
            </a:r>
            <a:endParaRPr lang="it-IT" sz="1600" b="1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asellaDiTesto 80"/>
              <p:cNvSpPr txBox="1"/>
              <p:nvPr/>
            </p:nvSpPr>
            <p:spPr>
              <a:xfrm>
                <a:off x="5829319" y="5455624"/>
                <a:ext cx="1412566" cy="8617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it-IT" sz="1000" smtClean="0"/>
                  <a:t>N: detected events</a:t>
                </a:r>
              </a:p>
              <a:p>
                <a:r>
                  <a:rPr lang="it-IT" sz="1000" smtClean="0"/>
                  <a:t>n: sample  areal density</a:t>
                </a:r>
              </a:p>
              <a:p>
                <a:r>
                  <a:rPr lang="el-GR" sz="1000" smtClean="0"/>
                  <a:t>Ω</a:t>
                </a:r>
                <a:r>
                  <a:rPr lang="it-IT" sz="1000" smtClean="0"/>
                  <a:t>: PRT solid angle</a:t>
                </a:r>
              </a:p>
              <a:p>
                <a:r>
                  <a:rPr lang="el-GR" sz="1000" smtClean="0"/>
                  <a:t>ε</a:t>
                </a:r>
                <a:r>
                  <a:rPr lang="it-IT" sz="1000" smtClean="0"/>
                  <a:t>: efficiency</a:t>
                </a:r>
              </a:p>
              <a:p>
                <a14:m>
                  <m:oMath xmlns="" xmlns:m="http://schemas.openxmlformats.org/officeDocument/2006/math">
                    <m:r>
                      <m:rPr>
                        <m:sty m:val="p"/>
                      </m:rPr>
                      <a:rPr lang="el-GR" sz="1000" i="1" smtClean="0">
                        <a:latin typeface="Cambria Math"/>
                      </a:rPr>
                      <m:t>σ</m:t>
                    </m:r>
                  </m:oMath>
                </a14:m>
                <a:r>
                  <a:rPr lang="it-IT" sz="1000" smtClean="0"/>
                  <a:t>: cross section</a:t>
                </a:r>
                <a:endParaRPr lang="it-IT" sz="1000"/>
              </a:p>
            </p:txBody>
          </p:sp>
        </mc:Choice>
        <mc:Fallback xmlns="">
          <p:sp>
            <p:nvSpPr>
              <p:cNvPr id="81" name="CasellaDiTesto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19" y="5455624"/>
                <a:ext cx="1412566" cy="861774"/>
              </a:xfrm>
              <a:prstGeom prst="rect">
                <a:avLst/>
              </a:prstGeom>
              <a:blipFill rotWithShape="1">
                <a:blip r:embed="rId9"/>
                <a:stretch>
                  <a:fillRect b="-35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13" y="0"/>
            <a:ext cx="1134713" cy="75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Luigi Cosentino – Meeting Nazionale nTOF BARI 28/11/2017</a:t>
            </a:r>
            <a:endParaRPr lang="it-IT"/>
          </a:p>
        </p:txBody>
      </p:sp>
      <p:pic>
        <p:nvPicPr>
          <p:cNvPr id="90" name="Immagine 89" descr="infn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5504" cy="755904"/>
          </a:xfrm>
          <a:prstGeom prst="rect">
            <a:avLst/>
          </a:prstGeom>
        </p:spPr>
      </p:pic>
      <p:sp>
        <p:nvSpPr>
          <p:cNvPr id="91" name="Rettangolo 90"/>
          <p:cNvSpPr/>
          <p:nvPr/>
        </p:nvSpPr>
        <p:spPr>
          <a:xfrm>
            <a:off x="1218298" y="176683"/>
            <a:ext cx="71701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i="1" smtClean="0">
                <a:solidFill>
                  <a:srgbClr val="002060"/>
                </a:solidFill>
              </a:rPr>
              <a:t>The experimental approach to measure </a:t>
            </a:r>
            <a:r>
              <a:rPr lang="it-IT" sz="2000" b="1" i="1">
                <a:solidFill>
                  <a:srgbClr val="002060"/>
                </a:solidFill>
              </a:rPr>
              <a:t>the </a:t>
            </a:r>
            <a:r>
              <a:rPr lang="it-IT" sz="2000" b="1" i="1" baseline="30000">
                <a:solidFill>
                  <a:srgbClr val="002060"/>
                </a:solidFill>
              </a:rPr>
              <a:t>235</a:t>
            </a:r>
            <a:r>
              <a:rPr lang="it-IT" sz="2000" b="1" i="1">
                <a:solidFill>
                  <a:srgbClr val="002060"/>
                </a:solidFill>
              </a:rPr>
              <a:t>U(n,f) cross </a:t>
            </a:r>
            <a:r>
              <a:rPr lang="it-IT" sz="2000" b="1" i="1" smtClean="0">
                <a:solidFill>
                  <a:srgbClr val="002060"/>
                </a:solidFill>
              </a:rPr>
              <a:t>section</a:t>
            </a:r>
            <a:endParaRPr lang="it-IT" sz="2000" b="1" i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027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</TotalTime>
  <Words>2119</Words>
  <Application>Microsoft Macintosh PowerPoint</Application>
  <PresentationFormat>Presentazione su schermo (4:3)</PresentationFormat>
  <Paragraphs>328</Paragraphs>
  <Slides>36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38" baseType="lpstr">
      <vt:lpstr>Tema di Office</vt:lpstr>
      <vt:lpstr>Formel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Cosentino</dc:creator>
  <cp:lastModifiedBy>Gianluigi Cosentino</cp:lastModifiedBy>
  <cp:revision>31</cp:revision>
  <cp:lastPrinted>2017-11-27T18:51:25Z</cp:lastPrinted>
  <dcterms:created xsi:type="dcterms:W3CDTF">2017-11-22T16:37:55Z</dcterms:created>
  <dcterms:modified xsi:type="dcterms:W3CDTF">2017-11-27T18:51:29Z</dcterms:modified>
</cp:coreProperties>
</file>