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6" r:id="rId3"/>
    <p:sldId id="281" r:id="rId4"/>
    <p:sldId id="277" r:id="rId5"/>
    <p:sldId id="287" r:id="rId6"/>
    <p:sldId id="288" r:id="rId7"/>
    <p:sldId id="279" r:id="rId8"/>
    <p:sldId id="289" r:id="rId9"/>
    <p:sldId id="285" r:id="rId10"/>
    <p:sldId id="282" r:id="rId11"/>
    <p:sldId id="283" r:id="rId12"/>
    <p:sldId id="291" r:id="rId13"/>
    <p:sldId id="294" r:id="rId14"/>
    <p:sldId id="295" r:id="rId15"/>
    <p:sldId id="275" r:id="rId16"/>
    <p:sldId id="296" r:id="rId17"/>
    <p:sldId id="308" r:id="rId18"/>
    <p:sldId id="310" r:id="rId19"/>
    <p:sldId id="297" r:id="rId20"/>
    <p:sldId id="298" r:id="rId21"/>
    <p:sldId id="299" r:id="rId22"/>
    <p:sldId id="302" r:id="rId23"/>
    <p:sldId id="303" r:id="rId24"/>
    <p:sldId id="304" r:id="rId25"/>
    <p:sldId id="305" r:id="rId26"/>
    <p:sldId id="306" r:id="rId27"/>
    <p:sldId id="307" r:id="rId28"/>
    <p:sldId id="293" r:id="rId29"/>
    <p:sldId id="292" r:id="rId30"/>
    <p:sldId id="312" r:id="rId31"/>
    <p:sldId id="311" r:id="rId32"/>
    <p:sldId id="309" r:id="rId3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6" d="100"/>
          <a:sy n="76" d="100"/>
        </p:scale>
        <p:origin x="-120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ECB62E9-653D-4DAE-9EB3-EB5B4FADF54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p:spPr>
        <p:txBody>
          <a:bodyPr/>
          <a:lstStyle/>
          <a:p>
            <a:fld id="{3DB2AA4A-A3E5-4936-9571-AA4E65834AF5}" type="slidenum">
              <a:rPr lang="en-US" smtClean="0"/>
              <a:pPr/>
              <a:t>10</a:t>
            </a:fld>
            <a:endParaRPr lang="en-US" smtClean="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p:spPr>
        <p:txBody>
          <a:bodyPr/>
          <a:lstStyle/>
          <a:p>
            <a:fld id="{ECC23076-7472-42B0-965E-10ACD6FD56D9}" type="slidenum">
              <a:rPr lang="it-IT" smtClean="0"/>
              <a:pPr/>
              <a:t>25</a:t>
            </a:fld>
            <a:endParaRPr lang="it-IT" smtClean="0"/>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p:spPr>
        <p:txBody>
          <a:bodyPr/>
          <a:lstStyle/>
          <a:p>
            <a:fld id="{7671A922-3695-4B1D-9CE8-CD145AB01259}" type="slidenum">
              <a:rPr lang="it-IT" smtClean="0"/>
              <a:pPr/>
              <a:t>26</a:t>
            </a:fld>
            <a:endParaRPr lang="it-IT" smtClean="0"/>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p:spPr>
        <p:txBody>
          <a:bodyPr/>
          <a:lstStyle/>
          <a:p>
            <a:fld id="{DF5DCA67-A12A-455F-9B0B-6CBE83B3C1A2}" type="slidenum">
              <a:rPr lang="en-US" smtClean="0"/>
              <a:pPr/>
              <a:t>11</a:t>
            </a:fld>
            <a:endParaRPr lang="en-US" smtClean="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7"/>
          <p:cNvSpPr>
            <a:spLocks noGrp="1" noChangeArrowheads="1"/>
          </p:cNvSpPr>
          <p:nvPr>
            <p:ph type="sldNum" sz="quarter" idx="5"/>
          </p:nvPr>
        </p:nvSpPr>
        <p:spPr>
          <a:noFill/>
        </p:spPr>
        <p:txBody>
          <a:bodyPr/>
          <a:lstStyle/>
          <a:p>
            <a:fld id="{59A1B290-2854-4D69-9531-61FBF266F12E}" type="slidenum">
              <a:rPr lang="en-US" smtClean="0"/>
              <a:pPr/>
              <a:t>13</a:t>
            </a:fld>
            <a:endParaRPr lang="en-US" smtClean="0"/>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a:noFill/>
        </p:spPr>
        <p:txBody>
          <a:bodyPr/>
          <a:lstStyle/>
          <a:p>
            <a:fld id="{A8D96BDE-1300-4671-8991-2C3217779C4B}" type="slidenum">
              <a:rPr lang="en-US" smtClean="0"/>
              <a:pPr/>
              <a:t>14</a:t>
            </a:fld>
            <a:endParaRPr lang="en-US" smtClean="0"/>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p:spPr>
        <p:txBody>
          <a:bodyPr/>
          <a:lstStyle/>
          <a:p>
            <a:fld id="{9DF89A18-A3CD-41A3-8DA0-35C20DF98386}" type="slidenum">
              <a:rPr lang="en-US" smtClean="0"/>
              <a:pPr/>
              <a:t>16</a:t>
            </a:fld>
            <a:endParaRPr lang="en-US" smtClean="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p:spPr>
        <p:txBody>
          <a:bodyPr/>
          <a:lstStyle/>
          <a:p>
            <a:fld id="{5E7EB7F0-AFFF-437E-96C4-56D7638F5328}" type="slidenum">
              <a:rPr lang="en-US" smtClean="0"/>
              <a:pPr/>
              <a:t>19</a:t>
            </a:fld>
            <a:endParaRPr lang="en-US" smtClean="0"/>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p:spPr>
        <p:txBody>
          <a:bodyPr/>
          <a:lstStyle/>
          <a:p>
            <a:fld id="{47ADA57A-C965-4E49-9635-072C3EC72C1F}" type="slidenum">
              <a:rPr lang="en-US" smtClean="0"/>
              <a:pPr/>
              <a:t>21</a:t>
            </a:fld>
            <a:endParaRPr lang="en-US" smtClean="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p:spPr>
        <p:txBody>
          <a:bodyPr/>
          <a:lstStyle/>
          <a:p>
            <a:fld id="{17EF1450-E6F0-44CE-A8D4-ADA96C3C9B21}" type="slidenum">
              <a:rPr lang="it-IT" smtClean="0"/>
              <a:pPr/>
              <a:t>23</a:t>
            </a:fld>
            <a:endParaRPr lang="it-IT" smtClean="0"/>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0DC78E13-1A0C-41B9-999E-27FDB3F2C4ED}" type="slidenum">
              <a:rPr lang="it-IT" smtClean="0"/>
              <a:pPr/>
              <a:t>24</a:t>
            </a:fld>
            <a:endParaRPr lang="it-IT" smtClean="0"/>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a:noFill/>
          <a:ln/>
        </p:spPr>
        <p:txBody>
          <a:bodyPr/>
          <a:lstStyle/>
          <a:p>
            <a:pPr eaLnBrk="1" hangingPunct="1"/>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t-IT"/>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6666B2-3C24-4E87-8DB9-99953E317CA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3CB6C0-5AE5-4071-B1D7-FDB8C492AC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CB2D4-4262-4A33-9630-06A4CD4C46F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C46B11-AE4E-4FCE-BE0E-D894414CFD6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94A7C6-0908-411A-8E8A-B98F3C6ED4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6E975D-FBD2-48AF-8554-84166316EF8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BDDE41-943A-4801-AEF9-7E7795642D2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EDCE6B6-1CA7-4E49-A352-FE755618588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62D7A8E-0614-4109-881D-C9EF34C4913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C93EFA0-8D0B-442A-8041-210B3E66651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9C1A7-4914-4C17-9282-CC6172797AC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669EB7D-4856-436A-8F48-21E46BDE0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13" Type="http://schemas.openxmlformats.org/officeDocument/2006/relationships/image" Target="../media/image26.png"/><Relationship Id="rId3" Type="http://schemas.openxmlformats.org/officeDocument/2006/relationships/image" Target="../media/image16.png"/><Relationship Id="rId7" Type="http://schemas.openxmlformats.org/officeDocument/2006/relationships/image" Target="../media/image20.jpeg"/><Relationship Id="rId12" Type="http://schemas.openxmlformats.org/officeDocument/2006/relationships/image" Target="../media/image25.jpeg"/><Relationship Id="rId2" Type="http://schemas.openxmlformats.org/officeDocument/2006/relationships/notesSlide" Target="../notesSlides/notesSlide2.xml"/><Relationship Id="rId16" Type="http://schemas.openxmlformats.org/officeDocument/2006/relationships/image" Target="../media/image29.jpeg"/><Relationship Id="rId1" Type="http://schemas.openxmlformats.org/officeDocument/2006/relationships/slideLayout" Target="../slideLayouts/slideLayout6.xml"/><Relationship Id="rId6" Type="http://schemas.openxmlformats.org/officeDocument/2006/relationships/image" Target="../media/image19.jpeg"/><Relationship Id="rId11" Type="http://schemas.openxmlformats.org/officeDocument/2006/relationships/image" Target="../media/image24.jpeg"/><Relationship Id="rId5" Type="http://schemas.openxmlformats.org/officeDocument/2006/relationships/image" Target="../media/image18.jpeg"/><Relationship Id="rId15" Type="http://schemas.openxmlformats.org/officeDocument/2006/relationships/image" Target="../media/image2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jpeg"/><Relationship Id="rId1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noChangeArrowheads="1"/>
          </p:cNvSpPr>
          <p:nvPr>
            <p:ph type="ctrTitle"/>
          </p:nvPr>
        </p:nvSpPr>
        <p:spPr/>
        <p:txBody>
          <a:bodyPr/>
          <a:lstStyle/>
          <a:p>
            <a:pPr eaLnBrk="1" hangingPunct="1"/>
            <a:r>
              <a:rPr lang="it-IT" b="1" smtClean="0">
                <a:latin typeface="Tahoma" pitchFamily="34" charset="0"/>
                <a:cs typeface="Tahoma" pitchFamily="34" charset="0"/>
              </a:rPr>
              <a:t>Stato di Atlas</a:t>
            </a:r>
            <a:endParaRPr lang="en-US" b="1" smtClean="0">
              <a:latin typeface="Tahoma" pitchFamily="34" charset="0"/>
              <a:cs typeface="Tahoma" pitchFamily="34" charset="0"/>
            </a:endParaRPr>
          </a:p>
        </p:txBody>
      </p:sp>
      <p:sp>
        <p:nvSpPr>
          <p:cNvPr id="14338" name="Rectangle 3"/>
          <p:cNvSpPr>
            <a:spLocks noGrp="1" noChangeArrowheads="1"/>
          </p:cNvSpPr>
          <p:nvPr>
            <p:ph type="subTitle" idx="1"/>
          </p:nvPr>
        </p:nvSpPr>
        <p:spPr/>
        <p:txBody>
          <a:bodyPr/>
          <a:lstStyle/>
          <a:p>
            <a:pPr eaLnBrk="1" hangingPunct="1"/>
            <a:r>
              <a:rPr lang="it-IT" smtClean="0"/>
              <a:t>Maggio 2009</a:t>
            </a:r>
            <a:endParaRPr lang="en-US"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sz="3600" smtClean="0"/>
              <a:t>Cosmic rays data</a:t>
            </a:r>
          </a:p>
        </p:txBody>
      </p:sp>
      <p:pic>
        <p:nvPicPr>
          <p:cNvPr id="24578" name="Picture 5" descr="run_lumiplot_magfields.png"/>
          <p:cNvPicPr>
            <a:picLocks noChangeAspect="1"/>
          </p:cNvPicPr>
          <p:nvPr/>
        </p:nvPicPr>
        <p:blipFill>
          <a:blip r:embed="rId3"/>
          <a:srcRect/>
          <a:stretch>
            <a:fillRect/>
          </a:stretch>
        </p:blipFill>
        <p:spPr bwMode="auto">
          <a:xfrm>
            <a:off x="785813" y="1357313"/>
            <a:ext cx="7092950" cy="5030787"/>
          </a:xfrm>
          <a:prstGeom prst="rect">
            <a:avLst/>
          </a:prstGeom>
          <a:noFill/>
          <a:ln w="9525">
            <a:noFill/>
            <a:miter lim="800000"/>
            <a:headEnd/>
            <a:tailEnd/>
          </a:ln>
        </p:spPr>
      </p:pic>
      <p:sp>
        <p:nvSpPr>
          <p:cNvPr id="24579" name="Rectangle 4"/>
          <p:cNvSpPr>
            <a:spLocks noChangeArrowheads="1"/>
          </p:cNvSpPr>
          <p:nvPr/>
        </p:nvSpPr>
        <p:spPr bwMode="auto">
          <a:xfrm rot="-1891335">
            <a:off x="2071688" y="3500438"/>
            <a:ext cx="6030912" cy="584200"/>
          </a:xfrm>
          <a:prstGeom prst="rect">
            <a:avLst/>
          </a:prstGeom>
          <a:noFill/>
          <a:ln w="9525">
            <a:noFill/>
            <a:miter lim="800000"/>
            <a:headEnd/>
            <a:tailEnd/>
          </a:ln>
        </p:spPr>
        <p:txBody>
          <a:bodyPr wrap="none">
            <a:spAutoFit/>
          </a:bodyPr>
          <a:lstStyle/>
          <a:p>
            <a:r>
              <a:rPr lang="en-US" sz="3200">
                <a:solidFill>
                  <a:srgbClr val="FF0000"/>
                </a:solidFill>
              </a:rPr>
              <a:t>v. presentazione di A.Andreazza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428625" y="0"/>
            <a:ext cx="8229600" cy="714375"/>
          </a:xfrm>
        </p:spPr>
        <p:txBody>
          <a:bodyPr/>
          <a:lstStyle/>
          <a:p>
            <a:pPr eaLnBrk="1" hangingPunct="1"/>
            <a:r>
              <a:rPr lang="en-US" sz="3200" smtClean="0"/>
              <a:t>Shutdown 2008-2009 </a:t>
            </a:r>
          </a:p>
        </p:txBody>
      </p:sp>
      <p:sp>
        <p:nvSpPr>
          <p:cNvPr id="26626" name="Text Box 4"/>
          <p:cNvSpPr txBox="1">
            <a:spLocks noChangeArrowheads="1"/>
          </p:cNvSpPr>
          <p:nvPr/>
        </p:nvSpPr>
        <p:spPr bwMode="auto">
          <a:xfrm>
            <a:off x="228600" y="809625"/>
            <a:ext cx="8915400" cy="1265238"/>
          </a:xfrm>
          <a:prstGeom prst="rect">
            <a:avLst/>
          </a:prstGeom>
          <a:noFill/>
          <a:ln w="9525">
            <a:noFill/>
            <a:miter lim="800000"/>
            <a:headEnd/>
            <a:tailEnd/>
          </a:ln>
        </p:spPr>
        <p:txBody>
          <a:bodyPr anchor="ctr">
            <a:spAutoFit/>
          </a:bodyPr>
          <a:lstStyle/>
          <a:p>
            <a:pPr>
              <a:spcBef>
                <a:spcPct val="50000"/>
              </a:spcBef>
              <a:buClr>
                <a:srgbClr val="FF1500"/>
              </a:buClr>
              <a:buSzPct val="130000"/>
              <a:buFont typeface="Wingdings" pitchFamily="2" charset="2"/>
              <a:buNone/>
            </a:pPr>
            <a:r>
              <a:rPr lang="en-US" sz="2200">
                <a:latin typeface="Tahoma" pitchFamily="34" charset="0"/>
              </a:rPr>
              <a:t>A meta’ novembre  decisione di ‘aprire’ , accedere all’interno del rivelatore iniziando il primo periodo di ‘full shutdown’ di Atlas</a:t>
            </a:r>
          </a:p>
          <a:p>
            <a:pPr>
              <a:spcBef>
                <a:spcPct val="50000"/>
              </a:spcBef>
              <a:buClr>
                <a:srgbClr val="FF1500"/>
              </a:buClr>
              <a:buSzPct val="130000"/>
              <a:buFont typeface="Wingdings" pitchFamily="2" charset="2"/>
              <a:buNone/>
            </a:pPr>
            <a:r>
              <a:rPr lang="en-US" sz="2200">
                <a:solidFill>
                  <a:srgbClr val="0000FF"/>
                </a:solidFill>
                <a:latin typeface="Tahoma" pitchFamily="34" charset="0"/>
              </a:rPr>
              <a:t>A meta’ dicembre  2008 il rivelatore era in ‘full open configuration’ </a:t>
            </a:r>
          </a:p>
        </p:txBody>
      </p:sp>
      <p:pic>
        <p:nvPicPr>
          <p:cNvPr id="26627" name="Picture 95" descr="truck_JFC1_A.bmp"/>
          <p:cNvPicPr>
            <a:picLocks noChangeAspect="1"/>
          </p:cNvPicPr>
          <p:nvPr/>
        </p:nvPicPr>
        <p:blipFill>
          <a:blip r:embed="rId3"/>
          <a:srcRect l="7370" t="4074" r="6613" b="7474"/>
          <a:stretch>
            <a:fillRect/>
          </a:stretch>
        </p:blipFill>
        <p:spPr bwMode="auto">
          <a:xfrm>
            <a:off x="6892925" y="4375150"/>
            <a:ext cx="931863" cy="2120900"/>
          </a:xfrm>
          <a:prstGeom prst="rect">
            <a:avLst/>
          </a:prstGeom>
          <a:noFill/>
          <a:ln w="9525">
            <a:noFill/>
            <a:miter lim="800000"/>
            <a:headEnd/>
            <a:tailEnd/>
          </a:ln>
        </p:spPr>
      </p:pic>
      <p:pic>
        <p:nvPicPr>
          <p:cNvPr id="26628" name="Picture 94" descr="truck_JFC1_C.bmp"/>
          <p:cNvPicPr>
            <a:picLocks noChangeAspect="1"/>
          </p:cNvPicPr>
          <p:nvPr/>
        </p:nvPicPr>
        <p:blipFill>
          <a:blip r:embed="rId4"/>
          <a:srcRect l="4951" t="3174" r="7635" b="9810"/>
          <a:stretch>
            <a:fillRect/>
          </a:stretch>
        </p:blipFill>
        <p:spPr bwMode="auto">
          <a:xfrm>
            <a:off x="1200150" y="4327525"/>
            <a:ext cx="965200" cy="2176463"/>
          </a:xfrm>
          <a:prstGeom prst="rect">
            <a:avLst/>
          </a:prstGeom>
          <a:noFill/>
          <a:ln w="9525">
            <a:noFill/>
            <a:miter lim="800000"/>
            <a:headEnd/>
            <a:tailEnd/>
          </a:ln>
        </p:spPr>
      </p:pic>
      <p:grpSp>
        <p:nvGrpSpPr>
          <p:cNvPr id="26629" name="Group 50"/>
          <p:cNvGrpSpPr>
            <a:grpSpLocks/>
          </p:cNvGrpSpPr>
          <p:nvPr/>
        </p:nvGrpSpPr>
        <p:grpSpPr bwMode="auto">
          <a:xfrm>
            <a:off x="409575" y="2490788"/>
            <a:ext cx="8226425" cy="369887"/>
            <a:chOff x="101" y="1541"/>
            <a:chExt cx="5613" cy="233"/>
          </a:xfrm>
        </p:grpSpPr>
        <p:sp>
          <p:nvSpPr>
            <p:cNvPr id="26667" name="Text Box 51"/>
            <p:cNvSpPr txBox="1">
              <a:spLocks noChangeArrowheads="1"/>
            </p:cNvSpPr>
            <p:nvPr/>
          </p:nvSpPr>
          <p:spPr bwMode="auto">
            <a:xfrm>
              <a:off x="5133" y="1541"/>
              <a:ext cx="581" cy="233"/>
            </a:xfrm>
            <a:prstGeom prst="rect">
              <a:avLst/>
            </a:prstGeom>
            <a:noFill/>
            <a:ln w="9525">
              <a:noFill/>
              <a:miter lim="800000"/>
              <a:headEnd/>
              <a:tailEnd/>
            </a:ln>
          </p:spPr>
          <p:txBody>
            <a:bodyPr wrap="none">
              <a:spAutoFit/>
            </a:bodyPr>
            <a:lstStyle/>
            <a:p>
              <a:r>
                <a:rPr lang="en-US">
                  <a:solidFill>
                    <a:schemeClr val="bg1"/>
                  </a:solidFill>
                </a:rPr>
                <a:t>Side A</a:t>
              </a:r>
              <a:endParaRPr lang="fr-FR">
                <a:solidFill>
                  <a:schemeClr val="bg1"/>
                </a:solidFill>
              </a:endParaRPr>
            </a:p>
          </p:txBody>
        </p:sp>
        <p:sp>
          <p:nvSpPr>
            <p:cNvPr id="26668" name="Text Box 52"/>
            <p:cNvSpPr txBox="1">
              <a:spLocks noChangeArrowheads="1"/>
            </p:cNvSpPr>
            <p:nvPr/>
          </p:nvSpPr>
          <p:spPr bwMode="auto">
            <a:xfrm>
              <a:off x="101" y="1541"/>
              <a:ext cx="599" cy="233"/>
            </a:xfrm>
            <a:prstGeom prst="rect">
              <a:avLst/>
            </a:prstGeom>
            <a:noFill/>
            <a:ln w="9525">
              <a:noFill/>
              <a:miter lim="800000"/>
              <a:headEnd/>
              <a:tailEnd/>
            </a:ln>
          </p:spPr>
          <p:txBody>
            <a:bodyPr wrap="none">
              <a:spAutoFit/>
            </a:bodyPr>
            <a:lstStyle/>
            <a:p>
              <a:r>
                <a:rPr lang="en-US">
                  <a:solidFill>
                    <a:schemeClr val="bg1"/>
                  </a:solidFill>
                </a:rPr>
                <a:t>Side C</a:t>
              </a:r>
              <a:endParaRPr lang="fr-FR">
                <a:solidFill>
                  <a:schemeClr val="bg1"/>
                </a:solidFill>
              </a:endParaRPr>
            </a:p>
          </p:txBody>
        </p:sp>
      </p:grpSp>
      <p:pic>
        <p:nvPicPr>
          <p:cNvPr id="26630" name="Picture 3" descr="Base_scenario"/>
          <p:cNvPicPr>
            <a:picLocks noChangeAspect="1" noChangeArrowheads="1"/>
          </p:cNvPicPr>
          <p:nvPr/>
        </p:nvPicPr>
        <p:blipFill>
          <a:blip r:embed="rId5"/>
          <a:srcRect l="6459" t="26361" b="15790"/>
          <a:stretch>
            <a:fillRect/>
          </a:stretch>
        </p:blipFill>
        <p:spPr bwMode="auto">
          <a:xfrm>
            <a:off x="427038" y="2474913"/>
            <a:ext cx="8158162" cy="4013200"/>
          </a:xfrm>
          <a:prstGeom prst="rect">
            <a:avLst/>
          </a:prstGeom>
          <a:noFill/>
          <a:ln w="9525">
            <a:noFill/>
            <a:miter lim="800000"/>
            <a:headEnd/>
            <a:tailEnd/>
          </a:ln>
        </p:spPr>
      </p:pic>
      <p:cxnSp>
        <p:nvCxnSpPr>
          <p:cNvPr id="12" name="Straight Connector 11"/>
          <p:cNvCxnSpPr>
            <a:cxnSpLocks noChangeShapeType="1"/>
          </p:cNvCxnSpPr>
          <p:nvPr/>
        </p:nvCxnSpPr>
        <p:spPr bwMode="auto">
          <a:xfrm>
            <a:off x="5132388" y="4151313"/>
            <a:ext cx="984250" cy="0"/>
          </a:xfrm>
          <a:prstGeom prst="line">
            <a:avLst/>
          </a:prstGeom>
          <a:noFill/>
          <a:ln w="25400">
            <a:solidFill>
              <a:srgbClr val="B3B3B3"/>
            </a:solidFill>
            <a:round/>
            <a:headEnd/>
            <a:tailEnd/>
          </a:ln>
          <a:effectLst>
            <a:outerShdw dist="20000" dir="5400000" rotWithShape="0">
              <a:srgbClr val="808080">
                <a:alpha val="37999"/>
              </a:srgbClr>
            </a:outerShdw>
          </a:effectLst>
        </p:spPr>
      </p:cxnSp>
      <p:cxnSp>
        <p:nvCxnSpPr>
          <p:cNvPr id="13" name="Straight Connector 12"/>
          <p:cNvCxnSpPr>
            <a:cxnSpLocks noChangeShapeType="1"/>
          </p:cNvCxnSpPr>
          <p:nvPr/>
        </p:nvCxnSpPr>
        <p:spPr bwMode="auto">
          <a:xfrm>
            <a:off x="2943225" y="4151313"/>
            <a:ext cx="985838" cy="0"/>
          </a:xfrm>
          <a:prstGeom prst="line">
            <a:avLst/>
          </a:prstGeom>
          <a:noFill/>
          <a:ln w="25400">
            <a:solidFill>
              <a:srgbClr val="B3B3B3"/>
            </a:solidFill>
            <a:round/>
            <a:headEnd/>
            <a:tailEnd/>
          </a:ln>
          <a:effectLst>
            <a:outerShdw dist="20000" dir="5400000" rotWithShape="0">
              <a:srgbClr val="808080">
                <a:alpha val="37999"/>
              </a:srgbClr>
            </a:outerShdw>
          </a:effectLst>
        </p:spPr>
      </p:cxnSp>
      <p:pic>
        <p:nvPicPr>
          <p:cNvPr id="26633" name="Picture 28" descr="EB_scenario"/>
          <p:cNvPicPr>
            <a:picLocks noChangeAspect="1" noChangeArrowheads="1"/>
          </p:cNvPicPr>
          <p:nvPr/>
        </p:nvPicPr>
        <p:blipFill>
          <a:blip r:embed="rId6"/>
          <a:srcRect l="37514" t="16583" r="10748" b="6364"/>
          <a:stretch>
            <a:fillRect/>
          </a:stretch>
        </p:blipFill>
        <p:spPr bwMode="auto">
          <a:xfrm>
            <a:off x="5668963" y="3297238"/>
            <a:ext cx="638175" cy="1712912"/>
          </a:xfrm>
          <a:prstGeom prst="rect">
            <a:avLst/>
          </a:prstGeom>
          <a:noFill/>
          <a:ln w="9525">
            <a:noFill/>
            <a:miter lim="800000"/>
            <a:headEnd/>
            <a:tailEnd/>
          </a:ln>
        </p:spPr>
      </p:pic>
      <p:sp>
        <p:nvSpPr>
          <p:cNvPr id="26634" name="AutoShape 39"/>
          <p:cNvSpPr>
            <a:spLocks noChangeArrowheads="1"/>
          </p:cNvSpPr>
          <p:nvPr/>
        </p:nvSpPr>
        <p:spPr bwMode="auto">
          <a:xfrm>
            <a:off x="2592388" y="5073650"/>
            <a:ext cx="96837" cy="257175"/>
          </a:xfrm>
          <a:prstGeom prst="upArrow">
            <a:avLst>
              <a:gd name="adj1" fmla="val 50000"/>
              <a:gd name="adj2" fmla="val 61291"/>
            </a:avLst>
          </a:prstGeom>
          <a:solidFill>
            <a:srgbClr val="008000"/>
          </a:solidFill>
          <a:ln w="9525">
            <a:solidFill>
              <a:schemeClr val="tx1"/>
            </a:solidFill>
            <a:miter lim="800000"/>
            <a:headEnd/>
            <a:tailEnd/>
          </a:ln>
        </p:spPr>
        <p:txBody>
          <a:bodyPr vert="eaVert" wrap="none" anchor="ctr"/>
          <a:lstStyle/>
          <a:p>
            <a:endParaRPr lang="it-IT"/>
          </a:p>
        </p:txBody>
      </p:sp>
      <p:sp>
        <p:nvSpPr>
          <p:cNvPr id="26635" name="AutoShape 40"/>
          <p:cNvSpPr>
            <a:spLocks noChangeArrowheads="1"/>
          </p:cNvSpPr>
          <p:nvPr/>
        </p:nvSpPr>
        <p:spPr bwMode="auto">
          <a:xfrm>
            <a:off x="3471863" y="5111750"/>
            <a:ext cx="96837" cy="257175"/>
          </a:xfrm>
          <a:prstGeom prst="upArrow">
            <a:avLst>
              <a:gd name="adj1" fmla="val 50000"/>
              <a:gd name="adj2" fmla="val 61291"/>
            </a:avLst>
          </a:prstGeom>
          <a:solidFill>
            <a:srgbClr val="008000"/>
          </a:solidFill>
          <a:ln w="9525">
            <a:solidFill>
              <a:schemeClr val="tx1"/>
            </a:solidFill>
            <a:miter lim="800000"/>
            <a:headEnd/>
            <a:tailEnd/>
          </a:ln>
        </p:spPr>
        <p:txBody>
          <a:bodyPr vert="eaVert" wrap="none" anchor="ctr"/>
          <a:lstStyle/>
          <a:p>
            <a:endParaRPr lang="it-IT"/>
          </a:p>
        </p:txBody>
      </p:sp>
      <p:sp>
        <p:nvSpPr>
          <p:cNvPr id="26636" name="AutoShape 41"/>
          <p:cNvSpPr>
            <a:spLocks noChangeArrowheads="1"/>
          </p:cNvSpPr>
          <p:nvPr/>
        </p:nvSpPr>
        <p:spPr bwMode="auto">
          <a:xfrm>
            <a:off x="3462338" y="5788025"/>
            <a:ext cx="96837" cy="257175"/>
          </a:xfrm>
          <a:prstGeom prst="upArrow">
            <a:avLst>
              <a:gd name="adj1" fmla="val 50000"/>
              <a:gd name="adj2" fmla="val 61291"/>
            </a:avLst>
          </a:prstGeom>
          <a:solidFill>
            <a:srgbClr val="008000"/>
          </a:solidFill>
          <a:ln w="9525">
            <a:solidFill>
              <a:schemeClr val="tx1"/>
            </a:solidFill>
            <a:miter lim="800000"/>
            <a:headEnd/>
            <a:tailEnd/>
          </a:ln>
        </p:spPr>
        <p:txBody>
          <a:bodyPr vert="eaVert" wrap="none" anchor="ctr"/>
          <a:lstStyle/>
          <a:p>
            <a:endParaRPr lang="it-IT"/>
          </a:p>
        </p:txBody>
      </p:sp>
      <p:sp>
        <p:nvSpPr>
          <p:cNvPr id="26637" name="AutoShape 42"/>
          <p:cNvSpPr>
            <a:spLocks noChangeArrowheads="1"/>
          </p:cNvSpPr>
          <p:nvPr/>
        </p:nvSpPr>
        <p:spPr bwMode="auto">
          <a:xfrm>
            <a:off x="6294438" y="5083175"/>
            <a:ext cx="96837" cy="257175"/>
          </a:xfrm>
          <a:prstGeom prst="upArrow">
            <a:avLst>
              <a:gd name="adj1" fmla="val 50000"/>
              <a:gd name="adj2" fmla="val 61291"/>
            </a:avLst>
          </a:prstGeom>
          <a:solidFill>
            <a:srgbClr val="008000"/>
          </a:solidFill>
          <a:ln w="9525">
            <a:solidFill>
              <a:schemeClr val="tx1"/>
            </a:solidFill>
            <a:miter lim="800000"/>
            <a:headEnd/>
            <a:tailEnd/>
          </a:ln>
        </p:spPr>
        <p:txBody>
          <a:bodyPr vert="eaVert" wrap="none" anchor="ctr"/>
          <a:lstStyle/>
          <a:p>
            <a:endParaRPr lang="it-IT"/>
          </a:p>
        </p:txBody>
      </p:sp>
      <p:sp>
        <p:nvSpPr>
          <p:cNvPr id="26638" name="AutoShape 43"/>
          <p:cNvSpPr>
            <a:spLocks noChangeArrowheads="1"/>
          </p:cNvSpPr>
          <p:nvPr/>
        </p:nvSpPr>
        <p:spPr bwMode="auto">
          <a:xfrm>
            <a:off x="5502275" y="5749925"/>
            <a:ext cx="96838" cy="257175"/>
          </a:xfrm>
          <a:prstGeom prst="upArrow">
            <a:avLst>
              <a:gd name="adj1" fmla="val 50000"/>
              <a:gd name="adj2" fmla="val 61291"/>
            </a:avLst>
          </a:prstGeom>
          <a:solidFill>
            <a:srgbClr val="008000"/>
          </a:solidFill>
          <a:ln w="9525">
            <a:solidFill>
              <a:schemeClr val="tx1"/>
            </a:solidFill>
            <a:miter lim="800000"/>
            <a:headEnd/>
            <a:tailEnd/>
          </a:ln>
        </p:spPr>
        <p:txBody>
          <a:bodyPr vert="eaVert" wrap="none" anchor="ctr"/>
          <a:lstStyle/>
          <a:p>
            <a:endParaRPr lang="it-IT"/>
          </a:p>
        </p:txBody>
      </p:sp>
      <p:sp>
        <p:nvSpPr>
          <p:cNvPr id="26639" name="AutoShape 44"/>
          <p:cNvSpPr>
            <a:spLocks noChangeArrowheads="1"/>
          </p:cNvSpPr>
          <p:nvPr/>
        </p:nvSpPr>
        <p:spPr bwMode="auto">
          <a:xfrm>
            <a:off x="5511800" y="5121275"/>
            <a:ext cx="96838" cy="257175"/>
          </a:xfrm>
          <a:prstGeom prst="upArrow">
            <a:avLst>
              <a:gd name="adj1" fmla="val 50000"/>
              <a:gd name="adj2" fmla="val 61291"/>
            </a:avLst>
          </a:prstGeom>
          <a:solidFill>
            <a:srgbClr val="008000"/>
          </a:solidFill>
          <a:ln w="9525">
            <a:solidFill>
              <a:schemeClr val="tx1"/>
            </a:solidFill>
            <a:miter lim="800000"/>
            <a:headEnd/>
            <a:tailEnd/>
          </a:ln>
        </p:spPr>
        <p:txBody>
          <a:bodyPr vert="eaVert" wrap="none" anchor="ctr"/>
          <a:lstStyle/>
          <a:p>
            <a:endParaRPr lang="it-IT"/>
          </a:p>
        </p:txBody>
      </p:sp>
      <p:grpSp>
        <p:nvGrpSpPr>
          <p:cNvPr id="26640" name="Group 33"/>
          <p:cNvGrpSpPr>
            <a:grpSpLocks/>
          </p:cNvGrpSpPr>
          <p:nvPr/>
        </p:nvGrpSpPr>
        <p:grpSpPr bwMode="auto">
          <a:xfrm>
            <a:off x="2192338" y="3270250"/>
            <a:ext cx="314325" cy="1709738"/>
            <a:chOff x="2091267" y="3369733"/>
            <a:chExt cx="340540" cy="1710266"/>
          </a:xfrm>
        </p:grpSpPr>
        <p:pic>
          <p:nvPicPr>
            <p:cNvPr id="22" name="Picture 21" descr="Slide2.jpg"/>
            <p:cNvPicPr>
              <a:picLocks noChangeAspect="1"/>
            </p:cNvPicPr>
            <p:nvPr/>
          </p:nvPicPr>
          <p:blipFill>
            <a:blip r:embed="rId7"/>
            <a:stretch>
              <a:fillRect/>
            </a:stretch>
          </p:blipFill>
          <p:spPr>
            <a:xfrm>
              <a:off x="2230367" y="3369733"/>
              <a:ext cx="201440" cy="1710266"/>
            </a:xfrm>
            <a:prstGeom prst="rect">
              <a:avLst/>
            </a:prstGeom>
            <a:scene3d>
              <a:camera prst="orthographicFront">
                <a:rot lat="0" lon="10800000" rev="0"/>
              </a:camera>
              <a:lightRig rig="threePt" dir="t"/>
            </a:scene3d>
          </p:spPr>
        </p:pic>
        <p:pic>
          <p:nvPicPr>
            <p:cNvPr id="23" name="Picture 22" descr="Slide5.jpg"/>
            <p:cNvPicPr>
              <a:picLocks noChangeAspect="1"/>
            </p:cNvPicPr>
            <p:nvPr/>
          </p:nvPicPr>
          <p:blipFill>
            <a:blip r:embed="rId8"/>
            <a:stretch>
              <a:fillRect/>
            </a:stretch>
          </p:blipFill>
          <p:spPr>
            <a:xfrm>
              <a:off x="2091267" y="4154425"/>
              <a:ext cx="136107" cy="180510"/>
            </a:xfrm>
            <a:prstGeom prst="rect">
              <a:avLst/>
            </a:prstGeom>
            <a:scene3d>
              <a:camera prst="orthographicFront">
                <a:rot lat="0" lon="10800000" rev="0"/>
              </a:camera>
              <a:lightRig rig="threePt" dir="t"/>
            </a:scene3d>
          </p:spPr>
        </p:pic>
      </p:grpSp>
      <p:pic>
        <p:nvPicPr>
          <p:cNvPr id="26641" name="Picture 27" descr="EB_scenario"/>
          <p:cNvPicPr>
            <a:picLocks noChangeAspect="1" noChangeArrowheads="1"/>
          </p:cNvPicPr>
          <p:nvPr/>
        </p:nvPicPr>
        <p:blipFill>
          <a:blip r:embed="rId9"/>
          <a:srcRect l="10748" t="16583" r="37514" b="6364"/>
          <a:stretch>
            <a:fillRect/>
          </a:stretch>
        </p:blipFill>
        <p:spPr bwMode="auto">
          <a:xfrm>
            <a:off x="2762250" y="3275013"/>
            <a:ext cx="638175" cy="1712912"/>
          </a:xfrm>
          <a:prstGeom prst="rect">
            <a:avLst/>
          </a:prstGeom>
          <a:noFill/>
          <a:ln w="9525">
            <a:noFill/>
            <a:miter lim="800000"/>
            <a:headEnd/>
            <a:tailEnd/>
          </a:ln>
        </p:spPr>
      </p:pic>
      <p:cxnSp>
        <p:nvCxnSpPr>
          <p:cNvPr id="25" name="Straight Connector 24"/>
          <p:cNvCxnSpPr>
            <a:cxnSpLocks noChangeShapeType="1"/>
          </p:cNvCxnSpPr>
          <p:nvPr/>
        </p:nvCxnSpPr>
        <p:spPr bwMode="auto">
          <a:xfrm>
            <a:off x="2146300" y="4141788"/>
            <a:ext cx="860425" cy="9525"/>
          </a:xfrm>
          <a:prstGeom prst="line">
            <a:avLst/>
          </a:prstGeom>
          <a:noFill/>
          <a:ln w="25400">
            <a:solidFill>
              <a:srgbClr val="B3B3B3"/>
            </a:solidFill>
            <a:round/>
            <a:headEnd/>
            <a:tailEnd/>
          </a:ln>
          <a:effectLst>
            <a:outerShdw dist="20000" dir="5400000" rotWithShape="0">
              <a:srgbClr val="808080">
                <a:alpha val="37999"/>
              </a:srgbClr>
            </a:outerShdw>
          </a:effectLst>
        </p:spPr>
      </p:cxnSp>
      <p:cxnSp>
        <p:nvCxnSpPr>
          <p:cNvPr id="26" name="Straight Connector 25"/>
          <p:cNvCxnSpPr>
            <a:cxnSpLocks noChangeShapeType="1"/>
          </p:cNvCxnSpPr>
          <p:nvPr/>
        </p:nvCxnSpPr>
        <p:spPr bwMode="auto">
          <a:xfrm>
            <a:off x="6116638" y="4159250"/>
            <a:ext cx="860425" cy="9525"/>
          </a:xfrm>
          <a:prstGeom prst="line">
            <a:avLst/>
          </a:prstGeom>
          <a:noFill/>
          <a:ln w="25400">
            <a:solidFill>
              <a:srgbClr val="B3B3B3"/>
            </a:solidFill>
            <a:round/>
            <a:headEnd/>
            <a:tailEnd/>
          </a:ln>
          <a:effectLst>
            <a:outerShdw dist="20000" dir="5400000" rotWithShape="0">
              <a:srgbClr val="808080">
                <a:alpha val="37999"/>
              </a:srgbClr>
            </a:outerShdw>
          </a:effectLst>
        </p:spPr>
      </p:cxnSp>
      <p:cxnSp>
        <p:nvCxnSpPr>
          <p:cNvPr id="27" name="Straight Connector 26"/>
          <p:cNvCxnSpPr>
            <a:cxnSpLocks noChangeShapeType="1"/>
          </p:cNvCxnSpPr>
          <p:nvPr/>
        </p:nvCxnSpPr>
        <p:spPr bwMode="auto">
          <a:xfrm flipV="1">
            <a:off x="1209675" y="4143375"/>
            <a:ext cx="952500" cy="7938"/>
          </a:xfrm>
          <a:prstGeom prst="line">
            <a:avLst/>
          </a:prstGeom>
          <a:noFill/>
          <a:ln w="25400">
            <a:solidFill>
              <a:srgbClr val="B3B3B3"/>
            </a:solidFill>
            <a:round/>
            <a:headEnd/>
            <a:tailEnd/>
          </a:ln>
          <a:effectLst>
            <a:outerShdw dist="20000" dir="5400000" rotWithShape="0">
              <a:srgbClr val="808080">
                <a:alpha val="37999"/>
              </a:srgbClr>
            </a:outerShdw>
          </a:effectLst>
        </p:spPr>
      </p:cxnSp>
      <p:cxnSp>
        <p:nvCxnSpPr>
          <p:cNvPr id="28" name="Straight Connector 27"/>
          <p:cNvCxnSpPr>
            <a:cxnSpLocks noChangeShapeType="1"/>
          </p:cNvCxnSpPr>
          <p:nvPr/>
        </p:nvCxnSpPr>
        <p:spPr bwMode="auto">
          <a:xfrm flipV="1">
            <a:off x="6905625" y="4151313"/>
            <a:ext cx="954088" cy="7937"/>
          </a:xfrm>
          <a:prstGeom prst="line">
            <a:avLst/>
          </a:prstGeom>
          <a:noFill/>
          <a:ln w="25400">
            <a:solidFill>
              <a:srgbClr val="B3B3B3"/>
            </a:solidFill>
            <a:round/>
            <a:headEnd/>
            <a:tailEnd/>
          </a:ln>
          <a:effectLst>
            <a:outerShdw dist="20000" dir="5400000" rotWithShape="0">
              <a:srgbClr val="808080">
                <a:alpha val="37999"/>
              </a:srgbClr>
            </a:outerShdw>
          </a:effectLst>
        </p:spPr>
      </p:cxnSp>
      <p:pic>
        <p:nvPicPr>
          <p:cNvPr id="26646" name="Picture 3" descr="Base_scenario"/>
          <p:cNvPicPr>
            <a:picLocks noChangeAspect="1" noChangeArrowheads="1"/>
          </p:cNvPicPr>
          <p:nvPr/>
        </p:nvPicPr>
        <p:blipFill>
          <a:blip r:embed="rId10"/>
          <a:srcRect l="89177" t="42445" r="6459" b="42220"/>
          <a:stretch>
            <a:fillRect/>
          </a:stretch>
        </p:blipFill>
        <p:spPr bwMode="auto">
          <a:xfrm>
            <a:off x="8202613" y="3594100"/>
            <a:ext cx="379412" cy="1065213"/>
          </a:xfrm>
          <a:prstGeom prst="rect">
            <a:avLst/>
          </a:prstGeom>
          <a:noFill/>
          <a:ln w="9525">
            <a:noFill/>
            <a:miter lim="800000"/>
            <a:headEnd/>
            <a:tailEnd/>
          </a:ln>
        </p:spPr>
      </p:pic>
      <p:pic>
        <p:nvPicPr>
          <p:cNvPr id="26647" name="Picture 56" descr="ECT"/>
          <p:cNvPicPr>
            <a:picLocks noChangeAspect="1" noChangeArrowheads="1"/>
          </p:cNvPicPr>
          <p:nvPr/>
        </p:nvPicPr>
        <p:blipFill>
          <a:blip r:embed="rId11"/>
          <a:srcRect l="19920" t="29620" r="27698" b="8717"/>
          <a:stretch>
            <a:fillRect/>
          </a:stretch>
        </p:blipFill>
        <p:spPr bwMode="auto">
          <a:xfrm>
            <a:off x="6929438" y="2478088"/>
            <a:ext cx="903287" cy="2522537"/>
          </a:xfrm>
          <a:prstGeom prst="rect">
            <a:avLst/>
          </a:prstGeom>
          <a:noFill/>
          <a:ln w="9525">
            <a:noFill/>
            <a:miter lim="800000"/>
            <a:headEnd/>
            <a:tailEnd/>
          </a:ln>
        </p:spPr>
      </p:pic>
      <p:pic>
        <p:nvPicPr>
          <p:cNvPr id="26648" name="Picture 46" descr="ECT"/>
          <p:cNvPicPr>
            <a:picLocks noChangeAspect="1" noChangeArrowheads="1"/>
          </p:cNvPicPr>
          <p:nvPr/>
        </p:nvPicPr>
        <p:blipFill>
          <a:blip r:embed="rId12"/>
          <a:srcRect l="27698" t="30087" r="19920" b="8717"/>
          <a:stretch>
            <a:fillRect/>
          </a:stretch>
        </p:blipFill>
        <p:spPr bwMode="auto">
          <a:xfrm>
            <a:off x="1279525" y="2509838"/>
            <a:ext cx="901700" cy="2503487"/>
          </a:xfrm>
          <a:prstGeom prst="rect">
            <a:avLst/>
          </a:prstGeom>
          <a:noFill/>
          <a:ln w="9525">
            <a:noFill/>
            <a:miter lim="800000"/>
            <a:headEnd/>
            <a:tailEnd/>
          </a:ln>
        </p:spPr>
      </p:pic>
      <p:pic>
        <p:nvPicPr>
          <p:cNvPr id="26649" name="Picture 72" descr="BWA.bmp"/>
          <p:cNvPicPr>
            <a:picLocks noChangeAspect="1"/>
          </p:cNvPicPr>
          <p:nvPr/>
        </p:nvPicPr>
        <p:blipFill>
          <a:blip r:embed="rId13"/>
          <a:srcRect l="27066" t="18855" r="14102" b="742"/>
          <a:stretch>
            <a:fillRect/>
          </a:stretch>
        </p:blipFill>
        <p:spPr bwMode="auto">
          <a:xfrm>
            <a:off x="7902575" y="2490788"/>
            <a:ext cx="336550" cy="4021137"/>
          </a:xfrm>
          <a:prstGeom prst="rect">
            <a:avLst/>
          </a:prstGeom>
          <a:noFill/>
          <a:ln w="9525">
            <a:noFill/>
            <a:miter lim="800000"/>
            <a:headEnd/>
            <a:tailEnd/>
          </a:ln>
        </p:spPr>
      </p:pic>
      <p:pic>
        <p:nvPicPr>
          <p:cNvPr id="26650" name="Picture 74" descr="BWA.bmp"/>
          <p:cNvPicPr>
            <a:picLocks noChangeAspect="1"/>
          </p:cNvPicPr>
          <p:nvPr/>
        </p:nvPicPr>
        <p:blipFill>
          <a:blip r:embed="rId14"/>
          <a:srcRect l="14102" t="18855" r="27066" b="742"/>
          <a:stretch>
            <a:fillRect/>
          </a:stretch>
        </p:blipFill>
        <p:spPr bwMode="auto">
          <a:xfrm>
            <a:off x="828675" y="2497138"/>
            <a:ext cx="334963" cy="4022725"/>
          </a:xfrm>
          <a:prstGeom prst="rect">
            <a:avLst/>
          </a:prstGeom>
          <a:noFill/>
          <a:ln w="9525">
            <a:noFill/>
            <a:miter lim="800000"/>
            <a:headEnd/>
            <a:tailEnd/>
          </a:ln>
        </p:spPr>
      </p:pic>
      <p:pic>
        <p:nvPicPr>
          <p:cNvPr id="26651" name="Picture 47" descr="Truck_C_scenario"/>
          <p:cNvPicPr>
            <a:picLocks noChangeAspect="1" noChangeArrowheads="1"/>
          </p:cNvPicPr>
          <p:nvPr/>
        </p:nvPicPr>
        <p:blipFill>
          <a:blip r:embed="rId15"/>
          <a:srcRect l="33968" t="20833" r="5435" b="12500"/>
          <a:stretch>
            <a:fillRect/>
          </a:stretch>
        </p:blipFill>
        <p:spPr bwMode="auto">
          <a:xfrm>
            <a:off x="6904038" y="4965700"/>
            <a:ext cx="979487" cy="1524000"/>
          </a:xfrm>
          <a:prstGeom prst="rect">
            <a:avLst/>
          </a:prstGeom>
          <a:noFill/>
          <a:ln w="9525">
            <a:noFill/>
            <a:miter lim="800000"/>
            <a:headEnd/>
            <a:tailEnd/>
          </a:ln>
        </p:spPr>
      </p:pic>
      <p:pic>
        <p:nvPicPr>
          <p:cNvPr id="26652" name="Picture 45" descr="Truck_A_scenario"/>
          <p:cNvPicPr>
            <a:picLocks noChangeAspect="1" noChangeArrowheads="1"/>
          </p:cNvPicPr>
          <p:nvPr/>
        </p:nvPicPr>
        <p:blipFill>
          <a:blip r:embed="rId16"/>
          <a:srcRect t="13239" r="25845" b="12529"/>
          <a:stretch>
            <a:fillRect/>
          </a:stretch>
        </p:blipFill>
        <p:spPr bwMode="auto">
          <a:xfrm>
            <a:off x="1204913" y="4995863"/>
            <a:ext cx="995362" cy="1495425"/>
          </a:xfrm>
          <a:prstGeom prst="rect">
            <a:avLst/>
          </a:prstGeom>
          <a:noFill/>
          <a:ln w="9525">
            <a:noFill/>
            <a:miter lim="800000"/>
            <a:headEnd/>
            <a:tailEnd/>
          </a:ln>
        </p:spPr>
      </p:pic>
      <p:grpSp>
        <p:nvGrpSpPr>
          <p:cNvPr id="26653" name="Group 36"/>
          <p:cNvGrpSpPr>
            <a:grpSpLocks/>
          </p:cNvGrpSpPr>
          <p:nvPr/>
        </p:nvGrpSpPr>
        <p:grpSpPr bwMode="auto">
          <a:xfrm flipH="1">
            <a:off x="6624638" y="3287713"/>
            <a:ext cx="314325" cy="1709737"/>
            <a:chOff x="2091267" y="3369733"/>
            <a:chExt cx="340540" cy="1710266"/>
          </a:xfrm>
        </p:grpSpPr>
        <p:pic>
          <p:nvPicPr>
            <p:cNvPr id="37" name="Picture 36" descr="Slide2.jpg"/>
            <p:cNvPicPr>
              <a:picLocks noChangeAspect="1"/>
            </p:cNvPicPr>
            <p:nvPr/>
          </p:nvPicPr>
          <p:blipFill>
            <a:blip r:embed="rId7"/>
            <a:stretch>
              <a:fillRect/>
            </a:stretch>
          </p:blipFill>
          <p:spPr>
            <a:xfrm>
              <a:off x="2230367" y="3369733"/>
              <a:ext cx="201440" cy="1710266"/>
            </a:xfrm>
            <a:prstGeom prst="rect">
              <a:avLst/>
            </a:prstGeom>
            <a:scene3d>
              <a:camera prst="orthographicFront">
                <a:rot lat="0" lon="10800000" rev="0"/>
              </a:camera>
              <a:lightRig rig="threePt" dir="t"/>
            </a:scene3d>
          </p:spPr>
        </p:pic>
        <p:pic>
          <p:nvPicPr>
            <p:cNvPr id="38" name="Picture 37" descr="Slide5.jpg"/>
            <p:cNvPicPr>
              <a:picLocks noChangeAspect="1"/>
            </p:cNvPicPr>
            <p:nvPr/>
          </p:nvPicPr>
          <p:blipFill>
            <a:blip r:embed="rId8"/>
            <a:stretch>
              <a:fillRect/>
            </a:stretch>
          </p:blipFill>
          <p:spPr>
            <a:xfrm>
              <a:off x="2091267" y="4154425"/>
              <a:ext cx="136107" cy="180510"/>
            </a:xfrm>
            <a:prstGeom prst="rect">
              <a:avLst/>
            </a:prstGeom>
            <a:scene3d>
              <a:camera prst="orthographicFront">
                <a:rot lat="0" lon="10800000" rev="0"/>
              </a:camera>
              <a:lightRig rig="threePt" dir="t"/>
            </a:scene3d>
          </p:spPr>
        </p:pic>
      </p:grpSp>
      <p:grpSp>
        <p:nvGrpSpPr>
          <p:cNvPr id="5" name="Group 51"/>
          <p:cNvGrpSpPr/>
          <p:nvPr/>
        </p:nvGrpSpPr>
        <p:grpSpPr>
          <a:xfrm>
            <a:off x="6372735" y="3309462"/>
            <a:ext cx="193214" cy="1648705"/>
            <a:chOff x="2209799" y="1625599"/>
            <a:chExt cx="610396" cy="3634583"/>
          </a:xfrm>
          <a:scene3d>
            <a:camera prst="orthographicFront">
              <a:rot lat="0" lon="10800000" rev="0"/>
            </a:camera>
            <a:lightRig rig="threePt" dir="t"/>
          </a:scene3d>
        </p:grpSpPr>
        <p:cxnSp>
          <p:nvCxnSpPr>
            <p:cNvPr id="40" name="Straight Connector 39"/>
            <p:cNvCxnSpPr/>
            <p:nvPr/>
          </p:nvCxnSpPr>
          <p:spPr>
            <a:xfrm rot="16200000" flipH="1">
              <a:off x="698500" y="3136900"/>
              <a:ext cx="3632200"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5400000">
              <a:off x="698500" y="3136900"/>
              <a:ext cx="3632200" cy="60960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2209799" y="1625599"/>
              <a:ext cx="60960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209799" y="5257800"/>
              <a:ext cx="60960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396081" y="3440112"/>
              <a:ext cx="36306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003697" y="3443684"/>
              <a:ext cx="363140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2212182" y="2894012"/>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2212182" y="3732212"/>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212182" y="4572000"/>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2212182" y="2209800"/>
              <a:ext cx="606425"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6" name="Group 51"/>
          <p:cNvGrpSpPr/>
          <p:nvPr/>
        </p:nvGrpSpPr>
        <p:grpSpPr>
          <a:xfrm>
            <a:off x="5264925" y="3305178"/>
            <a:ext cx="310421" cy="1709953"/>
            <a:chOff x="2209799" y="1625599"/>
            <a:chExt cx="610396" cy="3634583"/>
          </a:xfrm>
          <a:scene3d>
            <a:camera prst="orthographicFront">
              <a:rot lat="0" lon="10800000" rev="0"/>
            </a:camera>
            <a:lightRig rig="threePt" dir="t"/>
          </a:scene3d>
        </p:grpSpPr>
        <p:cxnSp>
          <p:nvCxnSpPr>
            <p:cNvPr id="51" name="Straight Connector 50"/>
            <p:cNvCxnSpPr/>
            <p:nvPr/>
          </p:nvCxnSpPr>
          <p:spPr>
            <a:xfrm rot="16200000" flipH="1">
              <a:off x="698500" y="3136900"/>
              <a:ext cx="3632200"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rot="5400000">
              <a:off x="698500" y="3136900"/>
              <a:ext cx="3632200" cy="609601"/>
            </a:xfrm>
            <a:prstGeom prst="line">
              <a:avLst/>
            </a:prstGeom>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2209799" y="1625599"/>
              <a:ext cx="60960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2209799" y="5257800"/>
              <a:ext cx="60960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rot="5400000">
              <a:off x="396081" y="3440112"/>
              <a:ext cx="36306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1003697" y="3443684"/>
              <a:ext cx="363140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2212182" y="2894012"/>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2212182" y="3732212"/>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2212182" y="4572000"/>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a:off x="2212182" y="2209800"/>
              <a:ext cx="606425"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26656" name="Group 50"/>
          <p:cNvGrpSpPr>
            <a:grpSpLocks/>
          </p:cNvGrpSpPr>
          <p:nvPr/>
        </p:nvGrpSpPr>
        <p:grpSpPr bwMode="auto">
          <a:xfrm>
            <a:off x="1570038" y="2441575"/>
            <a:ext cx="5711825" cy="393700"/>
            <a:chOff x="1071" y="1552"/>
            <a:chExt cx="2811" cy="248"/>
          </a:xfrm>
        </p:grpSpPr>
        <p:sp>
          <p:nvSpPr>
            <p:cNvPr id="26661" name="Text Box 51"/>
            <p:cNvSpPr txBox="1">
              <a:spLocks noChangeArrowheads="1"/>
            </p:cNvSpPr>
            <p:nvPr/>
          </p:nvSpPr>
          <p:spPr bwMode="auto">
            <a:xfrm>
              <a:off x="3463" y="1567"/>
              <a:ext cx="419" cy="233"/>
            </a:xfrm>
            <a:prstGeom prst="rect">
              <a:avLst/>
            </a:prstGeom>
            <a:noFill/>
            <a:ln w="9525">
              <a:noFill/>
              <a:miter lim="800000"/>
              <a:headEnd/>
              <a:tailEnd/>
            </a:ln>
          </p:spPr>
          <p:txBody>
            <a:bodyPr wrap="none">
              <a:spAutoFit/>
            </a:bodyPr>
            <a:lstStyle/>
            <a:p>
              <a:r>
                <a:rPr lang="en-US">
                  <a:solidFill>
                    <a:schemeClr val="bg1"/>
                  </a:solidFill>
                </a:rPr>
                <a:t>Side A</a:t>
              </a:r>
              <a:endParaRPr lang="fr-FR">
                <a:solidFill>
                  <a:schemeClr val="bg1"/>
                </a:solidFill>
              </a:endParaRPr>
            </a:p>
          </p:txBody>
        </p:sp>
        <p:sp>
          <p:nvSpPr>
            <p:cNvPr id="26662" name="Text Box 52"/>
            <p:cNvSpPr txBox="1">
              <a:spLocks noChangeArrowheads="1"/>
            </p:cNvSpPr>
            <p:nvPr/>
          </p:nvSpPr>
          <p:spPr bwMode="auto">
            <a:xfrm>
              <a:off x="1071" y="1552"/>
              <a:ext cx="432" cy="233"/>
            </a:xfrm>
            <a:prstGeom prst="rect">
              <a:avLst/>
            </a:prstGeom>
            <a:noFill/>
            <a:ln w="9525">
              <a:noFill/>
              <a:miter lim="800000"/>
              <a:headEnd/>
              <a:tailEnd/>
            </a:ln>
          </p:spPr>
          <p:txBody>
            <a:bodyPr wrap="none">
              <a:spAutoFit/>
            </a:bodyPr>
            <a:lstStyle/>
            <a:p>
              <a:r>
                <a:rPr lang="en-US">
                  <a:solidFill>
                    <a:schemeClr val="bg1"/>
                  </a:solidFill>
                </a:rPr>
                <a:t>Side C</a:t>
              </a:r>
              <a:endParaRPr lang="fr-FR">
                <a:solidFill>
                  <a:schemeClr val="bg1"/>
                </a:solidFill>
              </a:endParaRPr>
            </a:p>
          </p:txBody>
        </p:sp>
      </p:grpSp>
      <p:grpSp>
        <p:nvGrpSpPr>
          <p:cNvPr id="8" name="Group 51"/>
          <p:cNvGrpSpPr/>
          <p:nvPr/>
        </p:nvGrpSpPr>
        <p:grpSpPr>
          <a:xfrm>
            <a:off x="3502537" y="3276155"/>
            <a:ext cx="394043" cy="1709953"/>
            <a:chOff x="2209799" y="1625599"/>
            <a:chExt cx="610396" cy="3634583"/>
          </a:xfrm>
          <a:scene3d>
            <a:camera prst="orthographicFront">
              <a:rot lat="0" lon="10800000" rev="0"/>
            </a:camera>
            <a:lightRig rig="threePt" dir="t"/>
          </a:scene3d>
        </p:grpSpPr>
        <p:cxnSp>
          <p:nvCxnSpPr>
            <p:cNvPr id="65" name="Straight Connector 64"/>
            <p:cNvCxnSpPr/>
            <p:nvPr/>
          </p:nvCxnSpPr>
          <p:spPr>
            <a:xfrm rot="16200000" flipH="1">
              <a:off x="698500" y="3136900"/>
              <a:ext cx="3632200"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rot="5400000">
              <a:off x="698500" y="3136900"/>
              <a:ext cx="3632200" cy="609601"/>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2209799" y="1625599"/>
              <a:ext cx="60960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2209799" y="5257800"/>
              <a:ext cx="60960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rot="5400000">
              <a:off x="396081" y="3440112"/>
              <a:ext cx="36306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1003697" y="3443684"/>
              <a:ext cx="363140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212182" y="2894012"/>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2212182" y="3732212"/>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2212182" y="4572000"/>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2212182" y="2209800"/>
              <a:ext cx="606425"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9" name="Group 51"/>
          <p:cNvGrpSpPr/>
          <p:nvPr/>
        </p:nvGrpSpPr>
        <p:grpSpPr>
          <a:xfrm>
            <a:off x="2539567" y="3329918"/>
            <a:ext cx="193214" cy="1648705"/>
            <a:chOff x="2209799" y="1625599"/>
            <a:chExt cx="610396" cy="3634583"/>
          </a:xfrm>
          <a:scene3d>
            <a:camera prst="orthographicFront">
              <a:rot lat="0" lon="10800000" rev="0"/>
            </a:camera>
            <a:lightRig rig="threePt" dir="t"/>
          </a:scene3d>
        </p:grpSpPr>
        <p:cxnSp>
          <p:nvCxnSpPr>
            <p:cNvPr id="76" name="Straight Connector 75"/>
            <p:cNvCxnSpPr/>
            <p:nvPr/>
          </p:nvCxnSpPr>
          <p:spPr>
            <a:xfrm rot="16200000" flipH="1">
              <a:off x="698500" y="3136900"/>
              <a:ext cx="3632200"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rot="5400000">
              <a:off x="698500" y="3136900"/>
              <a:ext cx="3632200" cy="609601"/>
            </a:xfrm>
            <a:prstGeom prst="line">
              <a:avLst/>
            </a:prstGeom>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2209799" y="1625599"/>
              <a:ext cx="60960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2209799" y="5257800"/>
              <a:ext cx="60960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rot="5400000">
              <a:off x="396081" y="3440112"/>
              <a:ext cx="36306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5400000">
              <a:off x="1003697" y="3443684"/>
              <a:ext cx="363140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2212182" y="2894012"/>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2212182" y="3732212"/>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2212182" y="4572000"/>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2212182" y="2209800"/>
              <a:ext cx="606425"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0" name="Group 51"/>
          <p:cNvGrpSpPr/>
          <p:nvPr/>
        </p:nvGrpSpPr>
        <p:grpSpPr>
          <a:xfrm>
            <a:off x="6817922" y="3341089"/>
            <a:ext cx="125570" cy="1621040"/>
            <a:chOff x="2209799" y="1625599"/>
            <a:chExt cx="610396" cy="3634583"/>
          </a:xfrm>
          <a:scene3d>
            <a:camera prst="orthographicFront">
              <a:rot lat="0" lon="10800000" rev="0"/>
            </a:camera>
            <a:lightRig rig="threePt" dir="t"/>
          </a:scene3d>
        </p:grpSpPr>
        <p:cxnSp>
          <p:nvCxnSpPr>
            <p:cNvPr id="87" name="Straight Connector 86"/>
            <p:cNvCxnSpPr/>
            <p:nvPr/>
          </p:nvCxnSpPr>
          <p:spPr>
            <a:xfrm rot="16200000" flipH="1">
              <a:off x="698500" y="3136900"/>
              <a:ext cx="3632200"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rot="5400000">
              <a:off x="698500" y="3136900"/>
              <a:ext cx="3632200" cy="609601"/>
            </a:xfrm>
            <a:prstGeom prst="line">
              <a:avLst/>
            </a:prstGeom>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2209799" y="1625599"/>
              <a:ext cx="60960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2209799" y="5257800"/>
              <a:ext cx="60960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5400000">
              <a:off x="396081" y="3440112"/>
              <a:ext cx="36306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1003697" y="3443684"/>
              <a:ext cx="363140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2212182" y="2894012"/>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2212182" y="3732212"/>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2212182" y="4572000"/>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2212182" y="2209800"/>
              <a:ext cx="606425" cy="1588"/>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1" name="Group 51"/>
          <p:cNvGrpSpPr/>
          <p:nvPr/>
        </p:nvGrpSpPr>
        <p:grpSpPr>
          <a:xfrm>
            <a:off x="2177803" y="3328559"/>
            <a:ext cx="125570" cy="1621040"/>
            <a:chOff x="2209799" y="1625599"/>
            <a:chExt cx="610396" cy="3634583"/>
          </a:xfrm>
          <a:scene3d>
            <a:camera prst="orthographicFront">
              <a:rot lat="0" lon="10800000" rev="0"/>
            </a:camera>
            <a:lightRig rig="threePt" dir="t"/>
          </a:scene3d>
        </p:grpSpPr>
        <p:cxnSp>
          <p:nvCxnSpPr>
            <p:cNvPr id="98" name="Straight Connector 97"/>
            <p:cNvCxnSpPr/>
            <p:nvPr/>
          </p:nvCxnSpPr>
          <p:spPr>
            <a:xfrm rot="16200000" flipH="1">
              <a:off x="698500" y="3136900"/>
              <a:ext cx="3632200" cy="609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rot="5400000">
              <a:off x="698500" y="3136900"/>
              <a:ext cx="3632200" cy="609601"/>
            </a:xfrm>
            <a:prstGeom prst="line">
              <a:avLst/>
            </a:prstGeom>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2209799" y="1625599"/>
              <a:ext cx="609601"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2209799" y="5257800"/>
              <a:ext cx="609602"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rot="5400000">
              <a:off x="396081" y="3440112"/>
              <a:ext cx="3630613"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rot="5400000">
              <a:off x="1003697" y="3443684"/>
              <a:ext cx="363140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2212182" y="2894012"/>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2212182" y="3732212"/>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2212182" y="4572000"/>
              <a:ext cx="606425"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2212182" y="2209800"/>
              <a:ext cx="606425" cy="1588"/>
            </a:xfrm>
            <a:prstGeom prst="line">
              <a:avLst/>
            </a:prstGeom>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14313" y="1285875"/>
            <a:ext cx="8786812" cy="5235575"/>
          </a:xfrm>
          <a:prstGeom prst="rect">
            <a:avLst/>
          </a:prstGeom>
          <a:noFill/>
          <a:ln w="9525">
            <a:noFill/>
            <a:miter lim="800000"/>
            <a:headEnd/>
            <a:tailEnd/>
          </a:ln>
        </p:spPr>
        <p:txBody>
          <a:bodyPr>
            <a:spAutoFit/>
          </a:bodyPr>
          <a:lstStyle/>
          <a:p>
            <a:pPr marL="382588" indent="-342900" algn="just">
              <a:spcBef>
                <a:spcPts val="600"/>
              </a:spcBef>
              <a:buClr>
                <a:srgbClr val="20A53F"/>
              </a:buClr>
              <a:buSzPct val="100000"/>
              <a:buFont typeface="Tahoma" pitchFamily="34" charset="0"/>
              <a:buChar char="•"/>
            </a:pPr>
            <a:r>
              <a:rPr lang="en-US" sz="2000">
                <a:latin typeface="Tahoma" pitchFamily="34" charset="0"/>
                <a:sym typeface="Tahoma" pitchFamily="34" charset="0"/>
              </a:rPr>
              <a:t>Action taken</a:t>
            </a:r>
          </a:p>
          <a:p>
            <a:pPr marL="731838" lvl="1" indent="-285750" algn="just">
              <a:spcBef>
                <a:spcPts val="500"/>
              </a:spcBef>
              <a:buClr>
                <a:srgbClr val="99262B"/>
              </a:buClr>
              <a:buSzPct val="100000"/>
              <a:buFont typeface="Tahoma" pitchFamily="34" charset="0"/>
              <a:buChar char="•"/>
            </a:pPr>
            <a:r>
              <a:rPr lang="en-US" i="1">
                <a:solidFill>
                  <a:srgbClr val="000090"/>
                </a:solidFill>
                <a:latin typeface="Tahoma" pitchFamily="34" charset="0"/>
                <a:sym typeface="Tahoma" pitchFamily="34" charset="0"/>
              </a:rPr>
              <a:t>End of November 2008 decision to retrofit for the second time 66 FE-LVPS</a:t>
            </a:r>
          </a:p>
          <a:p>
            <a:pPr marL="731838" lvl="1" indent="-285750" algn="just">
              <a:spcBef>
                <a:spcPts val="500"/>
              </a:spcBef>
              <a:buClr>
                <a:srgbClr val="99262B"/>
              </a:buClr>
              <a:buSzPct val="100000"/>
              <a:buFont typeface="Tahoma" pitchFamily="34" charset="0"/>
              <a:buChar char="•"/>
            </a:pPr>
            <a:r>
              <a:rPr lang="en-US" i="1">
                <a:latin typeface="Tahoma" pitchFamily="34" charset="0"/>
                <a:sym typeface="Tahoma" pitchFamily="34" charset="0"/>
              </a:rPr>
              <a:t>All devices removed and sent to the selected firm </a:t>
            </a:r>
          </a:p>
          <a:p>
            <a:pPr marL="731838" lvl="1" indent="-285750" algn="just">
              <a:spcBef>
                <a:spcPts val="500"/>
              </a:spcBef>
              <a:buClr>
                <a:srgbClr val="99262B"/>
              </a:buClr>
              <a:buSzPct val="100000"/>
              <a:buFont typeface="Tahoma" pitchFamily="34" charset="0"/>
              <a:buChar char="•"/>
            </a:pPr>
            <a:r>
              <a:rPr lang="en-US" i="1">
                <a:solidFill>
                  <a:srgbClr val="000090"/>
                </a:solidFill>
                <a:latin typeface="Tahoma" pitchFamily="34" charset="0"/>
                <a:sym typeface="Tahoma" pitchFamily="34" charset="0"/>
              </a:rPr>
              <a:t>As of today all but 2 PS back and installed</a:t>
            </a:r>
          </a:p>
          <a:p>
            <a:pPr marL="731838" lvl="1" indent="-285750" algn="just">
              <a:spcBef>
                <a:spcPts val="500"/>
              </a:spcBef>
              <a:buClr>
                <a:srgbClr val="99262B"/>
              </a:buClr>
              <a:buSzPct val="100000"/>
              <a:buFont typeface="Tahoma" pitchFamily="34" charset="0"/>
              <a:buChar char="•"/>
            </a:pPr>
            <a:r>
              <a:rPr lang="en-US" i="1">
                <a:solidFill>
                  <a:srgbClr val="000000"/>
                </a:solidFill>
                <a:latin typeface="Tahoma" pitchFamily="34" charset="0"/>
                <a:sym typeface="Tahoma" pitchFamily="34" charset="0"/>
              </a:rPr>
              <a:t>Barrel and 1 end cap fully instrumented and qualified </a:t>
            </a:r>
          </a:p>
          <a:p>
            <a:pPr marL="731838" lvl="1" indent="-285750" algn="just">
              <a:spcBef>
                <a:spcPts val="500"/>
              </a:spcBef>
              <a:buClr>
                <a:srgbClr val="99262B"/>
              </a:buClr>
              <a:buSzPct val="100000"/>
              <a:buFont typeface="Tahoma" pitchFamily="34" charset="0"/>
              <a:buChar char="•"/>
            </a:pPr>
            <a:r>
              <a:rPr lang="en-US" i="1">
                <a:solidFill>
                  <a:srgbClr val="000090"/>
                </a:solidFill>
                <a:latin typeface="Tahoma" pitchFamily="34" charset="0"/>
                <a:sym typeface="Tahoma" pitchFamily="34" charset="0"/>
              </a:rPr>
              <a:t>Second end cap will be ready in one week</a:t>
            </a:r>
          </a:p>
          <a:p>
            <a:pPr marL="1131888" lvl="2" indent="-228600" algn="just">
              <a:spcBef>
                <a:spcPts val="400"/>
              </a:spcBef>
              <a:buClr>
                <a:srgbClr val="000080"/>
              </a:buClr>
              <a:buSzPct val="100000"/>
              <a:buFont typeface="Tahoma" pitchFamily="34" charset="0"/>
              <a:buChar char="•"/>
            </a:pPr>
            <a:r>
              <a:rPr lang="en-US" sz="1600">
                <a:solidFill>
                  <a:srgbClr val="000080"/>
                </a:solidFill>
                <a:latin typeface="Tahoma" pitchFamily="34" charset="0"/>
                <a:sym typeface="Tahoma" pitchFamily="34" charset="0"/>
              </a:rPr>
              <a:t>This is driving the detector closing schedule</a:t>
            </a:r>
          </a:p>
          <a:p>
            <a:pPr marL="1131888" lvl="2" indent="-228600" algn="just">
              <a:spcBef>
                <a:spcPts val="400"/>
              </a:spcBef>
              <a:buClr>
                <a:srgbClr val="000080"/>
              </a:buClr>
              <a:buSzPct val="100000"/>
              <a:buFont typeface="Tahoma" pitchFamily="34" charset="0"/>
              <a:buChar char="•"/>
            </a:pPr>
            <a:endParaRPr lang="en-US" sz="1600">
              <a:solidFill>
                <a:srgbClr val="000080"/>
              </a:solidFill>
              <a:latin typeface="Tahoma" pitchFamily="34" charset="0"/>
              <a:sym typeface="Tahoma" pitchFamily="34" charset="0"/>
            </a:endParaRPr>
          </a:p>
          <a:p>
            <a:pPr marL="382588" indent="-342900" algn="just">
              <a:spcBef>
                <a:spcPts val="600"/>
              </a:spcBef>
              <a:buClr>
                <a:srgbClr val="20A53F"/>
              </a:buClr>
              <a:buSzPct val="100000"/>
              <a:buFont typeface="Tahoma" pitchFamily="34" charset="0"/>
              <a:buChar char="•"/>
            </a:pPr>
            <a:r>
              <a:rPr lang="en-US" sz="2000">
                <a:latin typeface="Tahoma" pitchFamily="34" charset="0"/>
                <a:sym typeface="Tahoma" pitchFamily="34" charset="0"/>
              </a:rPr>
              <a:t>LVPS backup solution plan has started</a:t>
            </a:r>
          </a:p>
          <a:p>
            <a:pPr marL="731838" lvl="1" indent="-285750" algn="just">
              <a:spcBef>
                <a:spcPts val="500"/>
              </a:spcBef>
              <a:buClr>
                <a:srgbClr val="99262B"/>
              </a:buClr>
              <a:buSzPct val="100000"/>
              <a:buFont typeface="Tahoma" pitchFamily="34" charset="0"/>
              <a:buChar char="•"/>
            </a:pPr>
            <a:r>
              <a:rPr lang="en-US">
                <a:latin typeface="Tahoma" pitchFamily="34" charset="0"/>
                <a:cs typeface="Tahoma" pitchFamily="34" charset="0"/>
              </a:rPr>
              <a:t>Companies have been contracted to develop a new FE-LVPS as part of this process</a:t>
            </a:r>
            <a:endParaRPr lang="en-US" i="1">
              <a:solidFill>
                <a:srgbClr val="FF0000"/>
              </a:solidFill>
              <a:latin typeface="Tahoma" pitchFamily="34" charset="0"/>
              <a:cs typeface="Tahoma" pitchFamily="34" charset="0"/>
              <a:sym typeface="Tahoma" pitchFamily="34" charset="0"/>
            </a:endParaRPr>
          </a:p>
          <a:p>
            <a:pPr marL="731838" lvl="1" indent="-285750" algn="just">
              <a:spcBef>
                <a:spcPts val="500"/>
              </a:spcBef>
              <a:buClr>
                <a:srgbClr val="99262B"/>
              </a:buClr>
              <a:buSzPct val="100000"/>
              <a:buFont typeface="Tahoma" pitchFamily="34" charset="0"/>
              <a:buChar char="•"/>
            </a:pPr>
            <a:r>
              <a:rPr lang="en-US">
                <a:solidFill>
                  <a:srgbClr val="FF0000"/>
                </a:solidFill>
                <a:latin typeface="Tahoma" pitchFamily="34" charset="0"/>
                <a:sym typeface="Tahoma" pitchFamily="34" charset="0"/>
              </a:rPr>
              <a:t>2 firms have been selected to provide prototypes in 2009 for a deep investigation, green light given, the process has started</a:t>
            </a:r>
          </a:p>
          <a:p>
            <a:pPr marL="731838" lvl="1" indent="-285750" algn="just">
              <a:spcBef>
                <a:spcPts val="500"/>
              </a:spcBef>
              <a:buClr>
                <a:srgbClr val="99262B"/>
              </a:buClr>
              <a:buSzPct val="100000"/>
              <a:buFont typeface="Tahoma" pitchFamily="34" charset="0"/>
              <a:buChar char="•"/>
            </a:pPr>
            <a:r>
              <a:rPr lang="en-US">
                <a:solidFill>
                  <a:srgbClr val="FF0000"/>
                </a:solidFill>
                <a:latin typeface="Tahoma" pitchFamily="34" charset="0"/>
                <a:sym typeface="Tahoma" pitchFamily="34" charset="0"/>
              </a:rPr>
              <a:t>If all positive we have the possibility to finish mass production by the second half of 2010</a:t>
            </a:r>
          </a:p>
          <a:p>
            <a:pPr marL="731838" lvl="1" indent="-285750" algn="just">
              <a:spcBef>
                <a:spcPts val="500"/>
              </a:spcBef>
              <a:buClr>
                <a:srgbClr val="99262B"/>
              </a:buClr>
              <a:buSzPct val="100000"/>
              <a:buFont typeface="Tahoma" pitchFamily="34" charset="0"/>
              <a:buChar char="•"/>
            </a:pPr>
            <a:r>
              <a:rPr lang="en-US">
                <a:latin typeface="Tahoma" pitchFamily="34" charset="0"/>
                <a:sym typeface="Tahoma" pitchFamily="34" charset="0"/>
              </a:rPr>
              <a:t>All this as part of the existing financial plans (M&amp;O B)</a:t>
            </a:r>
            <a:endParaRPr lang="en-US" sz="1600">
              <a:latin typeface="Tahoma" pitchFamily="34" charset="0"/>
              <a:sym typeface="Tahoma" pitchFamily="34" charset="0"/>
            </a:endParaRPr>
          </a:p>
        </p:txBody>
      </p:sp>
      <p:sp>
        <p:nvSpPr>
          <p:cNvPr id="28674" name="Title 2"/>
          <p:cNvSpPr>
            <a:spLocks noGrp="1"/>
          </p:cNvSpPr>
          <p:nvPr>
            <p:ph type="title"/>
          </p:nvPr>
        </p:nvSpPr>
        <p:spPr>
          <a:xfrm>
            <a:off x="428625" y="142875"/>
            <a:ext cx="8229600" cy="1143000"/>
          </a:xfrm>
        </p:spPr>
        <p:txBody>
          <a:bodyPr/>
          <a:lstStyle/>
          <a:p>
            <a:pPr eaLnBrk="1" hangingPunct="1"/>
            <a:r>
              <a:rPr lang="en-US" sz="2800" smtClean="0"/>
              <a:t>Low Voltage power supplies for the LAr</a:t>
            </a:r>
            <a:endParaRPr lang="it-IT" sz="2800"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500063" y="0"/>
            <a:ext cx="8229600" cy="620713"/>
          </a:xfrm>
        </p:spPr>
        <p:txBody>
          <a:bodyPr/>
          <a:lstStyle/>
          <a:p>
            <a:pPr eaLnBrk="1" hangingPunct="1"/>
            <a:r>
              <a:rPr lang="en-US" sz="3200" smtClean="0"/>
              <a:t>ID evaporative cooling plant (compressors)</a:t>
            </a:r>
          </a:p>
        </p:txBody>
      </p:sp>
      <p:pic>
        <p:nvPicPr>
          <p:cNvPr id="29698" name="Picture 4"/>
          <p:cNvPicPr>
            <a:picLocks noChangeAspect="1" noChangeArrowheads="1"/>
          </p:cNvPicPr>
          <p:nvPr/>
        </p:nvPicPr>
        <p:blipFill>
          <a:blip r:embed="rId3"/>
          <a:srcRect/>
          <a:stretch>
            <a:fillRect/>
          </a:stretch>
        </p:blipFill>
        <p:spPr bwMode="auto">
          <a:xfrm>
            <a:off x="-9525" y="803275"/>
            <a:ext cx="4451350" cy="3602038"/>
          </a:xfrm>
          <a:prstGeom prst="rect">
            <a:avLst/>
          </a:prstGeom>
          <a:noFill/>
          <a:ln w="9525">
            <a:noFill/>
            <a:miter lim="800000"/>
            <a:headEnd/>
            <a:tailEnd/>
          </a:ln>
        </p:spPr>
      </p:pic>
      <p:sp>
        <p:nvSpPr>
          <p:cNvPr id="29699" name="Rectangle 6"/>
          <p:cNvSpPr>
            <a:spLocks noChangeArrowheads="1"/>
          </p:cNvSpPr>
          <p:nvPr/>
        </p:nvSpPr>
        <p:spPr bwMode="auto">
          <a:xfrm>
            <a:off x="4356100" y="692150"/>
            <a:ext cx="4968875" cy="5592763"/>
          </a:xfrm>
          <a:prstGeom prst="rect">
            <a:avLst/>
          </a:prstGeom>
          <a:noFill/>
          <a:ln w="9525">
            <a:noFill/>
            <a:miter lim="800000"/>
            <a:headEnd/>
            <a:tailEnd/>
          </a:ln>
        </p:spPr>
        <p:txBody>
          <a:bodyPr>
            <a:spAutoFit/>
          </a:bodyPr>
          <a:lstStyle/>
          <a:p>
            <a:pPr marL="180975" indent="-180975">
              <a:lnSpc>
                <a:spcPct val="150000"/>
              </a:lnSpc>
              <a:buClr>
                <a:srgbClr val="FF0000"/>
              </a:buClr>
              <a:buSzPct val="110000"/>
              <a:buFont typeface="Wingdings" pitchFamily="2" charset="2"/>
              <a:buChar char="ü"/>
            </a:pPr>
            <a:r>
              <a:rPr lang="en-US" sz="1600">
                <a:solidFill>
                  <a:srgbClr val="000090"/>
                </a:solidFill>
                <a:latin typeface="Tahoma" pitchFamily="34" charset="0"/>
              </a:rPr>
              <a:t>From end of July to beginning of November the installation has been running for 96% of the time for an overall of 2.629 hours</a:t>
            </a:r>
          </a:p>
          <a:p>
            <a:pPr marL="180975" indent="-180975">
              <a:lnSpc>
                <a:spcPct val="150000"/>
              </a:lnSpc>
              <a:buClr>
                <a:srgbClr val="FF0000"/>
              </a:buClr>
              <a:buSzPct val="110000"/>
              <a:buFont typeface="Wingdings" pitchFamily="2" charset="2"/>
              <a:buChar char="ü"/>
            </a:pPr>
            <a:r>
              <a:rPr lang="en-US" sz="1600">
                <a:latin typeface="Tahoma" pitchFamily="34" charset="0"/>
              </a:rPr>
              <a:t>Major events occurred in October (after ~2000 h): </a:t>
            </a:r>
            <a:r>
              <a:rPr lang="en-US" sz="1600">
                <a:solidFill>
                  <a:srgbClr val="FF0000"/>
                </a:solidFill>
                <a:latin typeface="Tahoma" pitchFamily="34" charset="0"/>
              </a:rPr>
              <a:t>four cracks on compressor collectors</a:t>
            </a:r>
            <a:r>
              <a:rPr lang="en-US" sz="1600">
                <a:latin typeface="Tahoma" pitchFamily="34" charset="0"/>
              </a:rPr>
              <a:t>. The system was kept operational under strict surveillance to keep the ID cosmic runs operational</a:t>
            </a:r>
          </a:p>
          <a:p>
            <a:pPr marL="180975" indent="-180975">
              <a:lnSpc>
                <a:spcPct val="150000"/>
              </a:lnSpc>
              <a:buClr>
                <a:srgbClr val="FF0000"/>
              </a:buClr>
              <a:buSzPct val="110000"/>
              <a:buFont typeface="Wingdings" pitchFamily="2" charset="2"/>
              <a:buChar char="ü"/>
            </a:pPr>
            <a:r>
              <a:rPr lang="en-US" sz="1600">
                <a:solidFill>
                  <a:srgbClr val="000090"/>
                </a:solidFill>
                <a:latin typeface="Tahoma" pitchFamily="34" charset="0"/>
              </a:rPr>
              <a:t>The mechanical problems where associated to </a:t>
            </a:r>
            <a:r>
              <a:rPr lang="en-US" sz="1600">
                <a:solidFill>
                  <a:srgbClr val="FF0000"/>
                </a:solidFill>
                <a:latin typeface="Tahoma" pitchFamily="34" charset="0"/>
              </a:rPr>
              <a:t>stress due to vibration &amp; excitation </a:t>
            </a:r>
            <a:r>
              <a:rPr lang="en-US" sz="1600">
                <a:solidFill>
                  <a:schemeClr val="accent2"/>
                </a:solidFill>
                <a:latin typeface="Tahoma" pitchFamily="34" charset="0"/>
              </a:rPr>
              <a:t>of pipes</a:t>
            </a:r>
            <a:r>
              <a:rPr lang="en-US" sz="1600">
                <a:solidFill>
                  <a:srgbClr val="000090"/>
                </a:solidFill>
                <a:latin typeface="Tahoma" pitchFamily="34" charset="0"/>
              </a:rPr>
              <a:t> and collectors by pressure oscillations of the gas at the rotational frequencies</a:t>
            </a:r>
          </a:p>
          <a:p>
            <a:pPr marL="180975" indent="-180975">
              <a:lnSpc>
                <a:spcPct val="150000"/>
              </a:lnSpc>
              <a:buClr>
                <a:srgbClr val="FF0000"/>
              </a:buClr>
              <a:buSzPct val="110000"/>
              <a:buFont typeface="Wingdings" pitchFamily="2" charset="2"/>
              <a:buChar char="ü"/>
            </a:pPr>
            <a:r>
              <a:rPr lang="en-US" sz="1600">
                <a:solidFill>
                  <a:srgbClr val="FF0000"/>
                </a:solidFill>
                <a:latin typeface="Tahoma" pitchFamily="34" charset="0"/>
              </a:rPr>
              <a:t>All compressors were sent back to the producer</a:t>
            </a:r>
            <a:r>
              <a:rPr lang="en-US" sz="1600">
                <a:latin typeface="Tahoma" pitchFamily="34" charset="0"/>
              </a:rPr>
              <a:t> for a major rework of the piping and their welding, after a major review of the piping geometry and their welding qualification</a:t>
            </a:r>
          </a:p>
        </p:txBody>
      </p:sp>
      <p:pic>
        <p:nvPicPr>
          <p:cNvPr id="29700" name="Picture 7" descr="Comp5_int_coll_20081124_2.JPG"/>
          <p:cNvPicPr>
            <a:picLocks noChangeAspect="1"/>
          </p:cNvPicPr>
          <p:nvPr/>
        </p:nvPicPr>
        <p:blipFill>
          <a:blip r:embed="rId4"/>
          <a:srcRect/>
          <a:stretch>
            <a:fillRect/>
          </a:stretch>
        </p:blipFill>
        <p:spPr bwMode="auto">
          <a:xfrm>
            <a:off x="3027363" y="4572000"/>
            <a:ext cx="1414462" cy="2151063"/>
          </a:xfrm>
          <a:prstGeom prst="rect">
            <a:avLst/>
          </a:prstGeom>
          <a:noFill/>
          <a:ln w="9525">
            <a:noFill/>
            <a:miter lim="800000"/>
            <a:headEnd/>
            <a:tailEnd/>
          </a:ln>
        </p:spPr>
      </p:pic>
      <p:pic>
        <p:nvPicPr>
          <p:cNvPr id="29701" name="Picture 8" descr="New_design.JPG"/>
          <p:cNvPicPr>
            <a:picLocks noChangeAspect="1"/>
          </p:cNvPicPr>
          <p:nvPr/>
        </p:nvPicPr>
        <p:blipFill>
          <a:blip r:embed="rId5"/>
          <a:srcRect/>
          <a:stretch>
            <a:fillRect/>
          </a:stretch>
        </p:blipFill>
        <p:spPr bwMode="auto">
          <a:xfrm>
            <a:off x="-50800" y="4572000"/>
            <a:ext cx="3200400" cy="2151063"/>
          </a:xfrm>
          <a:prstGeom prst="rect">
            <a:avLst/>
          </a:prstGeom>
          <a:noFill/>
          <a:ln w="9525">
            <a:noFill/>
            <a:miter lim="800000"/>
            <a:headEnd/>
            <a:tailEnd/>
          </a:ln>
        </p:spPr>
      </p:pic>
      <p:cxnSp>
        <p:nvCxnSpPr>
          <p:cNvPr id="6" name="Straight Arrow Connector 5"/>
          <p:cNvCxnSpPr/>
          <p:nvPr/>
        </p:nvCxnSpPr>
        <p:spPr bwMode="auto">
          <a:xfrm rot="16200000" flipH="1">
            <a:off x="749620" y="4403554"/>
            <a:ext cx="876566" cy="363114"/>
          </a:xfrm>
          <a:prstGeom prst="straightConnector1">
            <a:avLst/>
          </a:prstGeom>
          <a:gradFill rotWithShape="0">
            <a:gsLst>
              <a:gs pos="0">
                <a:srgbClr val="FFECF5">
                  <a:alpha val="98000"/>
                </a:srgbClr>
              </a:gs>
              <a:gs pos="50000">
                <a:srgbClr val="FFECF5">
                  <a:gamma/>
                  <a:tint val="78431"/>
                  <a:invGamma/>
                  <a:alpha val="75000"/>
                </a:srgbClr>
              </a:gs>
              <a:gs pos="100000">
                <a:srgbClr val="FFECF5">
                  <a:alpha val="98000"/>
                </a:srgbClr>
              </a:gs>
            </a:gsLst>
            <a:lin ang="5400000" scaled="1"/>
          </a:gradFill>
          <a:ln w="76200" cap="flat" cmpd="sng" algn="ctr">
            <a:solidFill>
              <a:srgbClr val="FF0000"/>
            </a:solidFill>
            <a:prstDash val="solid"/>
            <a:round/>
            <a:headEnd type="none" w="med" len="med"/>
            <a:tailEnd type="arrow" w="med" len="med"/>
          </a:ln>
          <a:effectLst/>
        </p:spPr>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428625" y="-214313"/>
            <a:ext cx="8229600" cy="1143001"/>
          </a:xfrm>
        </p:spPr>
        <p:txBody>
          <a:bodyPr/>
          <a:lstStyle/>
          <a:p>
            <a:pPr eaLnBrk="1" hangingPunct="1"/>
            <a:r>
              <a:rPr lang="en-US" sz="3200" smtClean="0"/>
              <a:t>ID evaporative cooling plant (compressors)</a:t>
            </a:r>
          </a:p>
        </p:txBody>
      </p:sp>
      <p:pic>
        <p:nvPicPr>
          <p:cNvPr id="31746" name="Picture 4"/>
          <p:cNvPicPr>
            <a:picLocks noChangeAspect="1" noChangeArrowheads="1"/>
          </p:cNvPicPr>
          <p:nvPr/>
        </p:nvPicPr>
        <p:blipFill>
          <a:blip r:embed="rId3"/>
          <a:srcRect/>
          <a:stretch>
            <a:fillRect/>
          </a:stretch>
        </p:blipFill>
        <p:spPr bwMode="auto">
          <a:xfrm>
            <a:off x="-9525" y="803275"/>
            <a:ext cx="4451350" cy="3602038"/>
          </a:xfrm>
          <a:prstGeom prst="rect">
            <a:avLst/>
          </a:prstGeom>
          <a:noFill/>
          <a:ln w="9525">
            <a:noFill/>
            <a:miter lim="800000"/>
            <a:headEnd/>
            <a:tailEnd/>
          </a:ln>
        </p:spPr>
      </p:pic>
      <p:sp>
        <p:nvSpPr>
          <p:cNvPr id="31747" name="Rectangle 6"/>
          <p:cNvSpPr>
            <a:spLocks noChangeArrowheads="1"/>
          </p:cNvSpPr>
          <p:nvPr/>
        </p:nvSpPr>
        <p:spPr bwMode="auto">
          <a:xfrm>
            <a:off x="4441825" y="530225"/>
            <a:ext cx="4702175" cy="6327775"/>
          </a:xfrm>
          <a:prstGeom prst="rect">
            <a:avLst/>
          </a:prstGeom>
          <a:noFill/>
          <a:ln w="9525">
            <a:noFill/>
            <a:miter lim="800000"/>
            <a:headEnd/>
            <a:tailEnd/>
          </a:ln>
        </p:spPr>
        <p:txBody>
          <a:bodyPr>
            <a:spAutoFit/>
          </a:bodyPr>
          <a:lstStyle/>
          <a:p>
            <a:pPr marL="180975" indent="-180975">
              <a:lnSpc>
                <a:spcPct val="150000"/>
              </a:lnSpc>
              <a:buClr>
                <a:srgbClr val="FF0000"/>
              </a:buClr>
              <a:buSzPct val="110000"/>
              <a:buFont typeface="Wingdings" pitchFamily="2" charset="2"/>
              <a:buChar char="ü"/>
            </a:pPr>
            <a:r>
              <a:rPr lang="en-US" sz="1600">
                <a:solidFill>
                  <a:srgbClr val="000090"/>
                </a:solidFill>
                <a:latin typeface="Tahoma" pitchFamily="34" charset="0"/>
              </a:rPr>
              <a:t>4/7 compressors are back in place, reinstalled and operational. The system will be put in operation in the next few days</a:t>
            </a:r>
          </a:p>
          <a:p>
            <a:pPr marL="180975" indent="-180975">
              <a:lnSpc>
                <a:spcPct val="150000"/>
              </a:lnSpc>
              <a:buClr>
                <a:srgbClr val="FF0000"/>
              </a:buClr>
              <a:buSzPct val="110000"/>
              <a:buFont typeface="Wingdings" pitchFamily="2" charset="2"/>
              <a:buChar char="ü"/>
            </a:pPr>
            <a:r>
              <a:rPr lang="en-US" sz="1600">
                <a:latin typeface="Tahoma" pitchFamily="34" charset="0"/>
              </a:rPr>
              <a:t>At the same time we have worked on the distribution racks in the main cavern to allow a better functionality and more modularity in the operation. Mid May all this will be operational again and the ID can restart</a:t>
            </a:r>
          </a:p>
          <a:p>
            <a:pPr marL="180975" indent="-180975">
              <a:lnSpc>
                <a:spcPct val="150000"/>
              </a:lnSpc>
              <a:buClr>
                <a:srgbClr val="FF0000"/>
              </a:buClr>
              <a:buSzPct val="110000"/>
              <a:buFont typeface="Wingdings" pitchFamily="2" charset="2"/>
              <a:buChar char="ü"/>
            </a:pPr>
            <a:r>
              <a:rPr lang="en-US">
                <a:solidFill>
                  <a:srgbClr val="000090"/>
                </a:solidFill>
                <a:latin typeface="Tahoma" pitchFamily="34" charset="0"/>
              </a:rPr>
              <a:t>The cooling compressor plant represents a clear single point of failure, very complex to operate. its reliability is unpredictable </a:t>
            </a:r>
          </a:p>
          <a:p>
            <a:pPr marL="180975" indent="-180975">
              <a:lnSpc>
                <a:spcPct val="150000"/>
              </a:lnSpc>
              <a:buClr>
                <a:srgbClr val="FF0000"/>
              </a:buClr>
              <a:buSzPct val="110000"/>
              <a:buFont typeface="Wingdings" pitchFamily="2" charset="2"/>
              <a:buChar char="ü"/>
            </a:pPr>
            <a:r>
              <a:rPr lang="en-US">
                <a:solidFill>
                  <a:srgbClr val="FF0000"/>
                </a:solidFill>
                <a:latin typeface="Tahoma" pitchFamily="34" charset="0"/>
              </a:rPr>
              <a:t>We plan to R&amp;D, design and then implement a new plant using a different technology, it will take 2-3 years of work. We will come back in October with more detailed plans</a:t>
            </a:r>
          </a:p>
        </p:txBody>
      </p:sp>
      <p:pic>
        <p:nvPicPr>
          <p:cNvPr id="31748" name="Picture 7" descr="Comp5_int_coll_20081124_2.JPG"/>
          <p:cNvPicPr>
            <a:picLocks noChangeAspect="1"/>
          </p:cNvPicPr>
          <p:nvPr/>
        </p:nvPicPr>
        <p:blipFill>
          <a:blip r:embed="rId4"/>
          <a:srcRect/>
          <a:stretch>
            <a:fillRect/>
          </a:stretch>
        </p:blipFill>
        <p:spPr bwMode="auto">
          <a:xfrm>
            <a:off x="3027363" y="4572000"/>
            <a:ext cx="1414462" cy="2151063"/>
          </a:xfrm>
          <a:prstGeom prst="rect">
            <a:avLst/>
          </a:prstGeom>
          <a:noFill/>
          <a:ln w="9525">
            <a:noFill/>
            <a:miter lim="800000"/>
            <a:headEnd/>
            <a:tailEnd/>
          </a:ln>
        </p:spPr>
      </p:pic>
      <p:pic>
        <p:nvPicPr>
          <p:cNvPr id="31749" name="Picture 2" descr="New_design.JPG"/>
          <p:cNvPicPr>
            <a:picLocks noChangeAspect="1"/>
          </p:cNvPicPr>
          <p:nvPr/>
        </p:nvPicPr>
        <p:blipFill>
          <a:blip r:embed="rId5"/>
          <a:srcRect/>
          <a:stretch>
            <a:fillRect/>
          </a:stretch>
        </p:blipFill>
        <p:spPr bwMode="auto">
          <a:xfrm>
            <a:off x="-50800" y="4572000"/>
            <a:ext cx="3200400" cy="2151063"/>
          </a:xfrm>
          <a:prstGeom prst="rect">
            <a:avLst/>
          </a:prstGeom>
          <a:noFill/>
          <a:ln w="9525">
            <a:noFill/>
            <a:miter lim="800000"/>
            <a:headEnd/>
            <a:tailEnd/>
          </a:ln>
        </p:spPr>
      </p:pic>
      <p:cxnSp>
        <p:nvCxnSpPr>
          <p:cNvPr id="6" name="Straight Arrow Connector 5"/>
          <p:cNvCxnSpPr/>
          <p:nvPr/>
        </p:nvCxnSpPr>
        <p:spPr bwMode="auto">
          <a:xfrm rot="16200000" flipH="1">
            <a:off x="749620" y="4403554"/>
            <a:ext cx="876566" cy="363114"/>
          </a:xfrm>
          <a:prstGeom prst="straightConnector1">
            <a:avLst/>
          </a:prstGeom>
          <a:gradFill rotWithShape="0">
            <a:gsLst>
              <a:gs pos="0">
                <a:srgbClr val="FFECF5">
                  <a:alpha val="98000"/>
                </a:srgbClr>
              </a:gs>
              <a:gs pos="50000">
                <a:srgbClr val="FFECF5">
                  <a:gamma/>
                  <a:tint val="78431"/>
                  <a:invGamma/>
                  <a:alpha val="75000"/>
                </a:srgbClr>
              </a:gs>
              <a:gs pos="100000">
                <a:srgbClr val="FFECF5">
                  <a:alpha val="98000"/>
                </a:srgbClr>
              </a:gs>
            </a:gsLst>
            <a:lin ang="5400000" scaled="1"/>
          </a:gradFill>
          <a:ln w="76200" cap="flat" cmpd="sng" algn="ctr">
            <a:solidFill>
              <a:srgbClr val="FF0000"/>
            </a:solidFill>
            <a:prstDash val="solid"/>
            <a:round/>
            <a:headEnd type="none" w="med" len="med"/>
            <a:tailEnd type="arrow" w="med" len="med"/>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idx="4294967295"/>
          </p:nvPr>
        </p:nvSpPr>
        <p:spPr>
          <a:xfrm>
            <a:off x="285750" y="142875"/>
            <a:ext cx="8229600" cy="490538"/>
          </a:xfrm>
        </p:spPr>
        <p:txBody>
          <a:bodyPr anchor="b"/>
          <a:lstStyle/>
          <a:p>
            <a:pPr eaLnBrk="1" hangingPunct="1"/>
            <a:r>
              <a:rPr lang="en-US" sz="2800" b="1" i="1" smtClean="0">
                <a:latin typeface="Tahoma" pitchFamily="34" charset="0"/>
              </a:rPr>
              <a:t>Shutdown 08/09  problems fixing</a:t>
            </a:r>
          </a:p>
        </p:txBody>
      </p:sp>
      <p:sp>
        <p:nvSpPr>
          <p:cNvPr id="33794" name="Content Placeholder 2"/>
          <p:cNvSpPr txBox="1">
            <a:spLocks/>
          </p:cNvSpPr>
          <p:nvPr/>
        </p:nvSpPr>
        <p:spPr bwMode="auto">
          <a:xfrm>
            <a:off x="0" y="692150"/>
            <a:ext cx="8915400" cy="5184775"/>
          </a:xfrm>
          <a:prstGeom prst="rect">
            <a:avLst/>
          </a:prstGeom>
          <a:noFill/>
          <a:ln w="9525">
            <a:noFill/>
            <a:miter lim="800000"/>
            <a:headEnd/>
            <a:tailEnd/>
          </a:ln>
        </p:spPr>
        <p:txBody>
          <a:bodyPr/>
          <a:lstStyle/>
          <a:p>
            <a:pPr marL="342900" indent="-342900" eaLnBrk="0" hangingPunct="0">
              <a:spcBef>
                <a:spcPct val="20000"/>
              </a:spcBef>
              <a:buClr>
                <a:srgbClr val="FF1500"/>
              </a:buClr>
              <a:buSzPct val="120000"/>
              <a:buFont typeface="Wingdings" pitchFamily="2" charset="2"/>
              <a:buNone/>
            </a:pPr>
            <a:r>
              <a:rPr kumimoji="1" lang="en-US" sz="2000">
                <a:latin typeface="Tahoma" pitchFamily="34" charset="0"/>
                <a:ea typeface="ＭＳ Ｐゴシック"/>
                <a:cs typeface="ＭＳ Ｐゴシック"/>
              </a:rPr>
              <a:t>	Fix various electronics/LV problems on the calorimeters</a:t>
            </a:r>
          </a:p>
          <a:p>
            <a:pPr marL="342900" indent="-342900" eaLnBrk="0" hangingPunct="0">
              <a:spcBef>
                <a:spcPct val="20000"/>
              </a:spcBef>
              <a:buClr>
                <a:srgbClr val="FF1500"/>
              </a:buClr>
              <a:buSzPct val="120000"/>
              <a:buFont typeface="Wingdings" pitchFamily="2" charset="2"/>
              <a:buNone/>
            </a:pPr>
            <a:endParaRPr kumimoji="1" lang="en-US" sz="800">
              <a:solidFill>
                <a:srgbClr val="000090"/>
              </a:solidFill>
              <a:latin typeface="Tahoma" pitchFamily="34" charset="0"/>
              <a:ea typeface="ＭＳ Ｐゴシック"/>
              <a:cs typeface="ＭＳ Ｐゴシック"/>
            </a:endParaRPr>
          </a:p>
          <a:p>
            <a:pPr marL="342900" indent="-342900" eaLnBrk="0" hangingPunct="0">
              <a:spcBef>
                <a:spcPct val="20000"/>
              </a:spcBef>
              <a:buClr>
                <a:srgbClr val="FF1500"/>
              </a:buClr>
              <a:buSzPct val="120000"/>
              <a:buFont typeface="Wingdings" pitchFamily="2" charset="2"/>
              <a:buNone/>
            </a:pPr>
            <a:r>
              <a:rPr kumimoji="1" lang="en-US" sz="2000">
                <a:solidFill>
                  <a:srgbClr val="000090"/>
                </a:solidFill>
                <a:latin typeface="Tahoma" pitchFamily="34" charset="0"/>
                <a:ea typeface="ＭＳ Ｐゴシック"/>
                <a:cs typeface="ＭＳ Ｐゴシック"/>
              </a:rPr>
              <a:t>	Consolidation work on the ID cooling and environment gas systems (fix some loops if possible, fix/improve distribution racks, thermal analysis at the level of the ID end plate, fix some optical readout problems,…)</a:t>
            </a:r>
          </a:p>
          <a:p>
            <a:pPr marL="342900" indent="-342900" eaLnBrk="0" hangingPunct="0">
              <a:spcBef>
                <a:spcPct val="20000"/>
              </a:spcBef>
              <a:buClr>
                <a:srgbClr val="FF1500"/>
              </a:buClr>
              <a:buSzPct val="120000"/>
              <a:buFont typeface="Wingdings" pitchFamily="2" charset="2"/>
              <a:buNone/>
            </a:pPr>
            <a:endParaRPr kumimoji="1" lang="en-US" sz="800">
              <a:latin typeface="Tahoma" pitchFamily="34" charset="0"/>
              <a:ea typeface="ＭＳ Ｐゴシック"/>
              <a:cs typeface="ＭＳ Ｐゴシック"/>
            </a:endParaRPr>
          </a:p>
          <a:p>
            <a:pPr marL="342900" indent="-342900" eaLnBrk="0" hangingPunct="0">
              <a:spcBef>
                <a:spcPct val="20000"/>
              </a:spcBef>
              <a:buClr>
                <a:srgbClr val="FF1500"/>
              </a:buClr>
              <a:buSzPct val="120000"/>
              <a:buFont typeface="Wingdings" pitchFamily="2" charset="2"/>
              <a:buNone/>
            </a:pPr>
            <a:r>
              <a:rPr kumimoji="1" lang="en-US" sz="2000">
                <a:latin typeface="Tahoma" pitchFamily="34" charset="0"/>
                <a:ea typeface="ＭＳ Ｐゴシック"/>
                <a:cs typeface="ＭＳ Ｐゴシック"/>
              </a:rPr>
              <a:t>	Turn on and check the Small Wheels chambers, in particular TGCs, access possible damages, change few EIL4 broken TGC chambers</a:t>
            </a:r>
          </a:p>
          <a:p>
            <a:pPr marL="342900" indent="-342900" eaLnBrk="0" hangingPunct="0">
              <a:spcBef>
                <a:spcPct val="20000"/>
              </a:spcBef>
              <a:buClr>
                <a:srgbClr val="FF1500"/>
              </a:buClr>
              <a:buSzPct val="120000"/>
              <a:buFont typeface="Wingdings" pitchFamily="2" charset="2"/>
              <a:buNone/>
            </a:pPr>
            <a:endParaRPr kumimoji="1" lang="en-US" sz="800">
              <a:latin typeface="Tahoma" pitchFamily="34" charset="0"/>
              <a:ea typeface="ＭＳ Ｐゴシック"/>
              <a:cs typeface="ＭＳ Ｐゴシック"/>
            </a:endParaRPr>
          </a:p>
          <a:p>
            <a:pPr marL="342900" indent="-342900" eaLnBrk="0" hangingPunct="0">
              <a:spcBef>
                <a:spcPct val="20000"/>
              </a:spcBef>
              <a:buClr>
                <a:srgbClr val="FF1500"/>
              </a:buClr>
              <a:buSzPct val="120000"/>
              <a:buFont typeface="Wingdings" pitchFamily="2" charset="2"/>
              <a:buNone/>
            </a:pPr>
            <a:r>
              <a:rPr kumimoji="1" lang="en-US" sz="2000">
                <a:solidFill>
                  <a:srgbClr val="000090"/>
                </a:solidFill>
                <a:latin typeface="Tahoma" pitchFamily="34" charset="0"/>
                <a:ea typeface="ＭＳ Ｐゴシック"/>
                <a:cs typeface="ＭＳ Ｐゴシック"/>
              </a:rPr>
              <a:t>	Fix as much as possible all gas leaks in the RPC and MDT chambers (1 tower was problematic), finish barrel hardware commissioning for RPCs</a:t>
            </a:r>
          </a:p>
          <a:p>
            <a:pPr marL="342900" indent="-342900" eaLnBrk="0" hangingPunct="0">
              <a:spcBef>
                <a:spcPct val="20000"/>
              </a:spcBef>
              <a:buClr>
                <a:srgbClr val="FF1500"/>
              </a:buClr>
              <a:buSzPct val="120000"/>
              <a:buFont typeface="Wingdings" pitchFamily="2" charset="2"/>
              <a:buNone/>
            </a:pPr>
            <a:r>
              <a:rPr kumimoji="1" lang="en-US" sz="2000">
                <a:latin typeface="Tahoma" pitchFamily="34" charset="0"/>
                <a:ea typeface="ＭＳ Ｐゴシック"/>
                <a:cs typeface="ＭＳ Ｐゴシック"/>
              </a:rPr>
              <a:t>	</a:t>
            </a:r>
          </a:p>
          <a:p>
            <a:pPr marL="342900" indent="-342900" eaLnBrk="0" hangingPunct="0">
              <a:spcBef>
                <a:spcPct val="20000"/>
              </a:spcBef>
              <a:buClr>
                <a:srgbClr val="FF1500"/>
              </a:buClr>
              <a:buSzPct val="120000"/>
              <a:buFont typeface="Wingdings" pitchFamily="2" charset="2"/>
              <a:buNone/>
            </a:pPr>
            <a:r>
              <a:rPr kumimoji="1" lang="en-US" sz="2000">
                <a:latin typeface="Tahoma" pitchFamily="34" charset="0"/>
                <a:ea typeface="ＭＳ Ｐゴシック"/>
                <a:cs typeface="ＭＳ Ｐゴシック"/>
              </a:rPr>
              <a:t>	Change to RADHARD the optical fibers in the MDT wheels (this requires opening the wheels) </a:t>
            </a:r>
          </a:p>
          <a:p>
            <a:pPr marL="342900" indent="-342900" eaLnBrk="0" hangingPunct="0">
              <a:spcBef>
                <a:spcPct val="20000"/>
              </a:spcBef>
              <a:buClr>
                <a:srgbClr val="FF1500"/>
              </a:buClr>
              <a:buSzPct val="120000"/>
              <a:buFont typeface="Wingdings" pitchFamily="2" charset="2"/>
              <a:buNone/>
            </a:pPr>
            <a:endParaRPr kumimoji="1" lang="en-US" sz="800">
              <a:latin typeface="Tahoma" pitchFamily="34" charset="0"/>
              <a:ea typeface="ＭＳ Ｐゴシック"/>
              <a:cs typeface="ＭＳ Ｐゴシック"/>
            </a:endParaRPr>
          </a:p>
          <a:p>
            <a:pPr marL="342900" indent="-342900" eaLnBrk="0" hangingPunct="0">
              <a:spcBef>
                <a:spcPct val="20000"/>
              </a:spcBef>
              <a:buClr>
                <a:srgbClr val="FF1500"/>
              </a:buClr>
              <a:buSzPct val="120000"/>
              <a:buFont typeface="Wingdings" pitchFamily="2" charset="2"/>
              <a:buNone/>
            </a:pPr>
            <a:r>
              <a:rPr kumimoji="1" lang="en-US" sz="2000">
                <a:solidFill>
                  <a:srgbClr val="000090"/>
                </a:solidFill>
                <a:latin typeface="Tahoma" pitchFamily="34" charset="0"/>
                <a:ea typeface="ＭＳ Ｐゴシック"/>
                <a:cs typeface="ＭＳ Ｐゴシック"/>
              </a:rPr>
              <a:t>	 Fix small problems in electronics front end systems (FEB in the LAr, Drawers in the Tiles, CSM boards in the Muons, Optical links in the SCT,….) </a:t>
            </a:r>
            <a:endParaRPr kumimoji="1" lang="en-US" sz="2000">
              <a:latin typeface="Tahoma" pitchFamily="34" charset="0"/>
              <a:ea typeface="ＭＳ Ｐゴシック"/>
              <a:cs typeface="ＭＳ Ｐゴシック"/>
            </a:endParaRPr>
          </a:p>
        </p:txBody>
      </p:sp>
      <p:sp>
        <p:nvSpPr>
          <p:cNvPr id="33795" name="TextBox 3"/>
          <p:cNvSpPr txBox="1">
            <a:spLocks noChangeArrowheads="1"/>
          </p:cNvSpPr>
          <p:nvPr/>
        </p:nvSpPr>
        <p:spPr bwMode="auto">
          <a:xfrm>
            <a:off x="611188" y="5876925"/>
            <a:ext cx="8020050" cy="822325"/>
          </a:xfrm>
          <a:prstGeom prst="rect">
            <a:avLst/>
          </a:prstGeom>
          <a:noFill/>
          <a:ln w="9525">
            <a:noFill/>
            <a:miter lim="800000"/>
            <a:headEnd/>
            <a:tailEnd/>
          </a:ln>
        </p:spPr>
        <p:txBody>
          <a:bodyPr>
            <a:spAutoFit/>
          </a:bodyPr>
          <a:lstStyle/>
          <a:p>
            <a:pPr algn="ctr" eaLnBrk="0" hangingPunct="0"/>
            <a:r>
              <a:rPr lang="en-US" sz="2400" b="1" i="1">
                <a:solidFill>
                  <a:srgbClr val="FF0000"/>
                </a:solidFill>
                <a:latin typeface="Tahoma" pitchFamily="34" charset="0"/>
                <a:ea typeface="ＭＳ Ｐゴシック"/>
                <a:cs typeface="ＭＳ Ｐゴシック"/>
              </a:rPr>
              <a:t>Goal : bring known problems from % to %</a:t>
            </a:r>
            <a:r>
              <a:rPr lang="en-US" sz="1600" b="1" i="1">
                <a:solidFill>
                  <a:srgbClr val="FF0000"/>
                </a:solidFill>
                <a:latin typeface="Tahoma" pitchFamily="34" charset="0"/>
                <a:ea typeface="ＭＳ Ｐゴシック"/>
                <a:cs typeface="ＭＳ Ｐゴシック"/>
              </a:rPr>
              <a:t>0 </a:t>
            </a:r>
            <a:r>
              <a:rPr lang="en-US" sz="1400" b="1" i="1">
                <a:solidFill>
                  <a:srgbClr val="FF0000"/>
                </a:solidFill>
                <a:latin typeface="Tahoma" pitchFamily="34" charset="0"/>
                <a:ea typeface="ＭＳ Ｐゴシック"/>
                <a:cs typeface="ＭＳ Ｐゴシック"/>
              </a:rPr>
              <a:t> </a:t>
            </a:r>
            <a:r>
              <a:rPr lang="en-US" sz="2400" b="1" i="1">
                <a:solidFill>
                  <a:srgbClr val="FF0000"/>
                </a:solidFill>
                <a:latin typeface="Tahoma" pitchFamily="34" charset="0"/>
                <a:ea typeface="ＭＳ Ｐゴシック"/>
                <a:cs typeface="ＭＳ Ｐゴシック"/>
              </a:rPr>
              <a:t>where possible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428625" y="-142875"/>
            <a:ext cx="8229600" cy="1000125"/>
          </a:xfrm>
        </p:spPr>
        <p:txBody>
          <a:bodyPr/>
          <a:lstStyle/>
          <a:p>
            <a:pPr eaLnBrk="1" hangingPunct="1"/>
            <a:r>
              <a:rPr lang="en-US" sz="3200" smtClean="0"/>
              <a:t>EE muon chambers</a:t>
            </a:r>
          </a:p>
        </p:txBody>
      </p:sp>
      <p:pic>
        <p:nvPicPr>
          <p:cNvPr id="34818" name="Picture 4" descr="view2.png"/>
          <p:cNvPicPr>
            <a:picLocks noChangeAspect="1"/>
          </p:cNvPicPr>
          <p:nvPr/>
        </p:nvPicPr>
        <p:blipFill>
          <a:blip r:embed="rId3"/>
          <a:srcRect/>
          <a:stretch>
            <a:fillRect/>
          </a:stretch>
        </p:blipFill>
        <p:spPr bwMode="auto">
          <a:xfrm>
            <a:off x="3429000" y="1476375"/>
            <a:ext cx="5784850" cy="4325938"/>
          </a:xfrm>
          <a:prstGeom prst="rect">
            <a:avLst/>
          </a:prstGeom>
          <a:noFill/>
          <a:ln w="9525">
            <a:noFill/>
            <a:miter lim="800000"/>
            <a:headEnd/>
            <a:tailEnd/>
          </a:ln>
        </p:spPr>
      </p:pic>
      <p:sp>
        <p:nvSpPr>
          <p:cNvPr id="34819" name="Rectangle 5"/>
          <p:cNvSpPr>
            <a:spLocks noChangeArrowheads="1"/>
          </p:cNvSpPr>
          <p:nvPr/>
        </p:nvSpPr>
        <p:spPr bwMode="auto">
          <a:xfrm>
            <a:off x="0" y="620713"/>
            <a:ext cx="4356100" cy="5959475"/>
          </a:xfrm>
          <a:prstGeom prst="rect">
            <a:avLst/>
          </a:prstGeom>
          <a:noFill/>
          <a:ln w="9525">
            <a:noFill/>
            <a:miter lim="800000"/>
            <a:headEnd/>
            <a:tailEnd/>
          </a:ln>
        </p:spPr>
        <p:txBody>
          <a:bodyPr>
            <a:spAutoFit/>
          </a:bodyPr>
          <a:lstStyle/>
          <a:p>
            <a:pPr marL="180975" indent="-180975">
              <a:lnSpc>
                <a:spcPct val="150000"/>
              </a:lnSpc>
              <a:buClr>
                <a:srgbClr val="FF0000"/>
              </a:buClr>
              <a:buSzPct val="110000"/>
              <a:buFont typeface="Wingdings" pitchFamily="2" charset="2"/>
              <a:buNone/>
            </a:pPr>
            <a:r>
              <a:rPr lang="en-US" sz="1600">
                <a:solidFill>
                  <a:srgbClr val="000090"/>
                </a:solidFill>
                <a:latin typeface="Tahoma" pitchFamily="34" charset="0"/>
              </a:rPr>
              <a:t>Un anello di camere di precisione nel barrel </a:t>
            </a:r>
            <a:r>
              <a:rPr lang="en-US" sz="1600" b="1">
                <a:solidFill>
                  <a:srgbClr val="000090"/>
                </a:solidFill>
                <a:latin typeface="Tahoma" pitchFamily="34" charset="0"/>
              </a:rPr>
              <a:t>(EE chambers)</a:t>
            </a:r>
            <a:r>
              <a:rPr lang="en-US" sz="1600">
                <a:solidFill>
                  <a:srgbClr val="000090"/>
                </a:solidFill>
                <a:latin typeface="Tahoma" pitchFamily="34" charset="0"/>
              </a:rPr>
              <a:t> ‘ staged’ per essere costruite e istallate in seguito, per la  </a:t>
            </a:r>
            <a:r>
              <a:rPr lang="en-US" sz="1600" b="1">
                <a:solidFill>
                  <a:srgbClr val="000090"/>
                </a:solidFill>
                <a:latin typeface="Tahoma" pitchFamily="34" charset="0"/>
              </a:rPr>
              <a:t>‘nominal Luminosity’</a:t>
            </a:r>
            <a:r>
              <a:rPr lang="en-US" sz="1600">
                <a:solidFill>
                  <a:srgbClr val="000090"/>
                </a:solidFill>
                <a:latin typeface="Tahoma" pitchFamily="34" charset="0"/>
              </a:rPr>
              <a:t>  (secondo il ‘plan of staging’ di Atlas)</a:t>
            </a:r>
          </a:p>
          <a:p>
            <a:pPr marL="180975" indent="-180975">
              <a:lnSpc>
                <a:spcPct val="150000"/>
              </a:lnSpc>
              <a:buClr>
                <a:srgbClr val="FF0000"/>
              </a:buClr>
              <a:buSzPct val="110000"/>
              <a:buFont typeface="Wingdings" pitchFamily="2" charset="2"/>
              <a:buNone/>
            </a:pPr>
            <a:r>
              <a:rPr lang="en-US" sz="1600">
                <a:latin typeface="Tahoma" pitchFamily="34" charset="0"/>
              </a:rPr>
              <a:t>Le camere </a:t>
            </a:r>
            <a:r>
              <a:rPr lang="en-US" sz="1600" b="1">
                <a:latin typeface="Tahoma" pitchFamily="34" charset="0"/>
              </a:rPr>
              <a:t>EE</a:t>
            </a:r>
            <a:r>
              <a:rPr lang="en-US" sz="1600">
                <a:latin typeface="Tahoma" pitchFamily="34" charset="0"/>
              </a:rPr>
              <a:t> sono state costruite e trasportate al Cern nel 2008, pronte per essere integrate, qualificate e installate</a:t>
            </a:r>
          </a:p>
          <a:p>
            <a:pPr marL="180975" indent="-180975">
              <a:lnSpc>
                <a:spcPct val="150000"/>
              </a:lnSpc>
              <a:buClr>
                <a:srgbClr val="FF0000"/>
              </a:buClr>
              <a:buSzPct val="110000"/>
              <a:buFont typeface="Wingdings" pitchFamily="2" charset="2"/>
              <a:buNone/>
            </a:pPr>
            <a:r>
              <a:rPr lang="en-US" sz="1600">
                <a:solidFill>
                  <a:srgbClr val="000090"/>
                </a:solidFill>
                <a:latin typeface="Tahoma" pitchFamily="34" charset="0"/>
              </a:rPr>
              <a:t>Dopo lo stop di LHC si e’ deciso di usare il lungo shutdown 2008/2009 per  anticipare di un anno l’istallazione </a:t>
            </a:r>
          </a:p>
          <a:p>
            <a:pPr marL="180975" indent="-180975">
              <a:lnSpc>
                <a:spcPct val="150000"/>
              </a:lnSpc>
              <a:buClr>
                <a:srgbClr val="FF0000"/>
              </a:buClr>
              <a:buSzPct val="110000"/>
              <a:buFont typeface="Wingdings" pitchFamily="2" charset="2"/>
              <a:buNone/>
            </a:pPr>
            <a:r>
              <a:rPr lang="en-US" sz="1600">
                <a:solidFill>
                  <a:srgbClr val="000090"/>
                </a:solidFill>
                <a:latin typeface="Tahoma" pitchFamily="34" charset="0"/>
              </a:rPr>
              <a:t>Il piano e’ di istallare 7 delle 16 stazioni e la maggior parte delle strutture di supporto</a:t>
            </a:r>
          </a:p>
          <a:p>
            <a:pPr marL="180975" indent="-180975">
              <a:lnSpc>
                <a:spcPct val="150000"/>
              </a:lnSpc>
              <a:buClr>
                <a:srgbClr val="FF0000"/>
              </a:buClr>
              <a:buSzPct val="110000"/>
              <a:buFont typeface="Wingdings" pitchFamily="2" charset="2"/>
              <a:buNone/>
            </a:pPr>
            <a:r>
              <a:rPr lang="en-US" sz="1600">
                <a:solidFill>
                  <a:srgbClr val="000090"/>
                </a:solidFill>
                <a:latin typeface="Tahoma" pitchFamily="34" charset="0"/>
              </a:rPr>
              <a:t>   prima di chiudere Atlas in Agosto  </a:t>
            </a:r>
          </a:p>
          <a:p>
            <a:pPr marL="180975" indent="-180975">
              <a:lnSpc>
                <a:spcPct val="150000"/>
              </a:lnSpc>
              <a:buClr>
                <a:srgbClr val="FF0000"/>
              </a:buClr>
              <a:buSzPct val="110000"/>
              <a:buFont typeface="Wingdings" pitchFamily="2" charset="2"/>
              <a:buNone/>
            </a:pPr>
            <a:r>
              <a:rPr lang="en-US" sz="1600">
                <a:solidFill>
                  <a:srgbClr val="000090"/>
                </a:solidFill>
                <a:latin typeface="Tahoma" pitchFamily="34" charset="0"/>
              </a:rPr>
              <a:t>Tutto cio’ ha richiesto molto lavoro ingegneristico e di preparazione di materiali    </a:t>
            </a:r>
            <a:endParaRPr lang="en-US" sz="1600">
              <a:solidFill>
                <a:srgbClr val="000000"/>
              </a:solidFill>
              <a:latin typeface="Tahoma"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457200" y="274638"/>
            <a:ext cx="8229600" cy="922337"/>
          </a:xfrm>
        </p:spPr>
        <p:txBody>
          <a:bodyPr/>
          <a:lstStyle/>
          <a:p>
            <a:pPr eaLnBrk="1" hangingPunct="1"/>
            <a:r>
              <a:rPr lang="en-US" smtClean="0"/>
              <a:t>TDAQ</a:t>
            </a:r>
          </a:p>
        </p:txBody>
      </p:sp>
      <p:sp>
        <p:nvSpPr>
          <p:cNvPr id="56323" name="Rectangle 3"/>
          <p:cNvSpPr>
            <a:spLocks noGrp="1" noChangeArrowheads="1"/>
          </p:cNvSpPr>
          <p:nvPr>
            <p:ph type="body" idx="4294967295"/>
          </p:nvPr>
        </p:nvSpPr>
        <p:spPr>
          <a:xfrm>
            <a:off x="457200" y="1196975"/>
            <a:ext cx="7931150" cy="5400675"/>
          </a:xfrm>
        </p:spPr>
        <p:txBody>
          <a:bodyPr/>
          <a:lstStyle/>
          <a:p>
            <a:pPr eaLnBrk="1" hangingPunct="1">
              <a:lnSpc>
                <a:spcPct val="80000"/>
              </a:lnSpc>
              <a:buFontTx/>
              <a:buNone/>
            </a:pPr>
            <a:r>
              <a:rPr lang="it-IT" sz="2000" b="1" smtClean="0">
                <a:solidFill>
                  <a:schemeClr val="accent2"/>
                </a:solidFill>
              </a:rPr>
              <a:t>I principali componenti del sistema di trigger e data acquisition (Level1-Calo, Level1-Muon, CTP , HLT , DAQ e DCS) sono stati in operazione al Point-1 di continuo, per molti mesi .</a:t>
            </a:r>
          </a:p>
          <a:p>
            <a:pPr eaLnBrk="1" hangingPunct="1">
              <a:lnSpc>
                <a:spcPct val="80000"/>
              </a:lnSpc>
              <a:buFontTx/>
              <a:buNone/>
            </a:pPr>
            <a:endParaRPr lang="it-IT" sz="2000" b="1" smtClean="0">
              <a:solidFill>
                <a:schemeClr val="accent2"/>
              </a:solidFill>
            </a:endParaRPr>
          </a:p>
          <a:p>
            <a:pPr eaLnBrk="1" hangingPunct="1">
              <a:lnSpc>
                <a:spcPct val="80000"/>
              </a:lnSpc>
              <a:buFontTx/>
              <a:buNone/>
            </a:pPr>
            <a:r>
              <a:rPr lang="it-IT" sz="2000" b="1" smtClean="0">
                <a:solidFill>
                  <a:srgbClr val="003300"/>
                </a:solidFill>
              </a:rPr>
              <a:t>L’intera catena funziona bene e continua ad essere testata e ottimizzata sia con dati reali (run di cosmici) che effettuando ‘technical runs’ speciali, per testare e spingere il sistema a performance sempre migliori, oltre i limiti di progetto.</a:t>
            </a:r>
          </a:p>
          <a:p>
            <a:pPr eaLnBrk="1" hangingPunct="1">
              <a:lnSpc>
                <a:spcPct val="80000"/>
              </a:lnSpc>
              <a:buFontTx/>
              <a:buNone/>
            </a:pPr>
            <a:endParaRPr lang="en-US" sz="2000" b="1" smtClean="0">
              <a:solidFill>
                <a:srgbClr val="003300"/>
              </a:solidFill>
            </a:endParaRPr>
          </a:p>
          <a:p>
            <a:pPr eaLnBrk="1" hangingPunct="1">
              <a:lnSpc>
                <a:spcPct val="80000"/>
              </a:lnSpc>
              <a:buFontTx/>
              <a:buNone/>
            </a:pPr>
            <a:r>
              <a:rPr lang="en-US" sz="2000" b="1" smtClean="0">
                <a:solidFill>
                  <a:schemeClr val="accent2"/>
                </a:solidFill>
              </a:rPr>
              <a:t>Durante il periodo di shutdown é stata prodotta una nuova versione del tdaq</a:t>
            </a:r>
          </a:p>
          <a:p>
            <a:pPr lvl="1" eaLnBrk="1" hangingPunct="1">
              <a:lnSpc>
                <a:spcPct val="80000"/>
              </a:lnSpc>
            </a:pPr>
            <a:r>
              <a:rPr lang="en-US" sz="1800" smtClean="0"/>
              <a:t>I principali miglioramenti introdotti riguardano la protezione del ‘configuration database’ del DAQ e l’implementazione  di  procedure di ‘ recovery ’</a:t>
            </a:r>
          </a:p>
          <a:p>
            <a:pPr lvl="1" eaLnBrk="1" hangingPunct="1">
              <a:lnSpc>
                <a:spcPct val="80000"/>
              </a:lnSpc>
            </a:pPr>
            <a:r>
              <a:rPr lang="en-US" sz="1800" smtClean="0"/>
              <a:t>In preparazione release di SLC 5  e full 64 bits </a:t>
            </a:r>
          </a:p>
          <a:p>
            <a:pPr lvl="1" eaLnBrk="1" hangingPunct="1">
              <a:lnSpc>
                <a:spcPct val="80000"/>
              </a:lnSpc>
            </a:pPr>
            <a:r>
              <a:rPr lang="en-US" sz="1800" smtClean="0"/>
              <a:t>1 giorno a settimana viene dedicato a  tdaq test/maintenance</a:t>
            </a:r>
          </a:p>
          <a:p>
            <a:pPr eaLnBrk="1" hangingPunct="1">
              <a:lnSpc>
                <a:spcPct val="80000"/>
              </a:lnSpc>
              <a:buFontTx/>
              <a:buNone/>
            </a:pPr>
            <a:endParaRPr lang="en-US" sz="2000" b="1" smtClean="0">
              <a:solidFill>
                <a:srgbClr val="003300"/>
              </a:solidFill>
            </a:endParaRPr>
          </a:p>
          <a:p>
            <a:pPr eaLnBrk="1" hangingPunct="1">
              <a:lnSpc>
                <a:spcPct val="80000"/>
              </a:lnSpc>
              <a:buFontTx/>
              <a:buNone/>
            </a:pPr>
            <a:r>
              <a:rPr lang="en-US" sz="2000" b="1" smtClean="0">
                <a:solidFill>
                  <a:srgbClr val="003300"/>
                </a:solidFill>
              </a:rPr>
              <a:t>Ricominciati runs regolari</a:t>
            </a:r>
            <a:r>
              <a:rPr lang="en-US" sz="2000" smtClean="0"/>
              <a:t> </a:t>
            </a:r>
          </a:p>
          <a:p>
            <a:pPr lvl="1" eaLnBrk="1" hangingPunct="1">
              <a:lnSpc>
                <a:spcPct val="80000"/>
              </a:lnSpc>
            </a:pPr>
            <a:r>
              <a:rPr lang="en-US" sz="1800" smtClean="0"/>
              <a:t>‘System integration weeks’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457200" y="274638"/>
            <a:ext cx="8229600" cy="850900"/>
          </a:xfrm>
        </p:spPr>
        <p:txBody>
          <a:bodyPr/>
          <a:lstStyle/>
          <a:p>
            <a:pPr eaLnBrk="1" hangingPunct="1"/>
            <a:r>
              <a:rPr lang="en-US" smtClean="0"/>
              <a:t>TDAQ</a:t>
            </a:r>
          </a:p>
        </p:txBody>
      </p:sp>
      <p:sp>
        <p:nvSpPr>
          <p:cNvPr id="58371" name="Rectangle 3"/>
          <p:cNvSpPr>
            <a:spLocks noGrp="1" noChangeArrowheads="1"/>
          </p:cNvSpPr>
          <p:nvPr>
            <p:ph type="body" idx="4294967295"/>
          </p:nvPr>
        </p:nvSpPr>
        <p:spPr>
          <a:xfrm>
            <a:off x="395288" y="1196975"/>
            <a:ext cx="8507412" cy="4929188"/>
          </a:xfrm>
        </p:spPr>
        <p:txBody>
          <a:bodyPr/>
          <a:lstStyle/>
          <a:p>
            <a:pPr eaLnBrk="1" hangingPunct="1">
              <a:lnSpc>
                <a:spcPct val="80000"/>
              </a:lnSpc>
              <a:buFontTx/>
              <a:buNone/>
            </a:pPr>
            <a:r>
              <a:rPr lang="en-US" sz="2400" smtClean="0"/>
              <a:t>HLT</a:t>
            </a:r>
          </a:p>
          <a:p>
            <a:pPr lvl="1" eaLnBrk="1" hangingPunct="1">
              <a:lnSpc>
                <a:spcPct val="80000"/>
              </a:lnSpc>
            </a:pPr>
            <a:r>
              <a:rPr lang="en-US" sz="2000" smtClean="0"/>
              <a:t>Aggiunta possibilità di  pre-scaling dinamico</a:t>
            </a:r>
          </a:p>
          <a:p>
            <a:pPr lvl="2" eaLnBrk="1" hangingPunct="1">
              <a:lnSpc>
                <a:spcPct val="80000"/>
              </a:lnSpc>
            </a:pPr>
            <a:r>
              <a:rPr lang="en-US" sz="1800" smtClean="0"/>
              <a:t>Attualmente sotto test</a:t>
            </a:r>
          </a:p>
          <a:p>
            <a:pPr lvl="1" eaLnBrk="1" hangingPunct="1">
              <a:lnSpc>
                <a:spcPct val="80000"/>
              </a:lnSpc>
            </a:pPr>
            <a:r>
              <a:rPr lang="en-US" sz="2000" smtClean="0"/>
              <a:t>Riprogettato il monitoring </a:t>
            </a:r>
          </a:p>
          <a:p>
            <a:pPr lvl="1" eaLnBrk="1" hangingPunct="1">
              <a:lnSpc>
                <a:spcPct val="80000"/>
              </a:lnSpc>
            </a:pPr>
            <a:r>
              <a:rPr lang="en-US" sz="2000" smtClean="0"/>
              <a:t>Studiata la ‘robustness’ rispetto alle condizioni del detector </a:t>
            </a:r>
          </a:p>
          <a:p>
            <a:pPr lvl="1" eaLnBrk="1" hangingPunct="1">
              <a:lnSpc>
                <a:spcPct val="80000"/>
              </a:lnSpc>
            </a:pPr>
            <a:r>
              <a:rPr lang="en-US" sz="2000" smtClean="0"/>
              <a:t>I menus evolvono e si adattano sempre piu’ alla fase di data taking</a:t>
            </a:r>
          </a:p>
          <a:p>
            <a:pPr lvl="1" eaLnBrk="1" hangingPunct="1">
              <a:lnSpc>
                <a:spcPct val="80000"/>
              </a:lnSpc>
              <a:buFontTx/>
              <a:buNone/>
            </a:pPr>
            <a:endParaRPr lang="en-US" sz="2000" smtClean="0"/>
          </a:p>
          <a:p>
            <a:pPr eaLnBrk="1" hangingPunct="1">
              <a:lnSpc>
                <a:spcPct val="80000"/>
              </a:lnSpc>
              <a:buFontTx/>
              <a:buNone/>
            </a:pPr>
            <a:r>
              <a:rPr lang="en-US" sz="2400" smtClean="0"/>
              <a:t>In preparazione la documentazione  per  ‘operation maintenance’</a:t>
            </a:r>
          </a:p>
          <a:p>
            <a:pPr eaLnBrk="1" hangingPunct="1">
              <a:lnSpc>
                <a:spcPct val="80000"/>
              </a:lnSpc>
              <a:buFontTx/>
              <a:buNone/>
            </a:pPr>
            <a:endParaRPr lang="en-US" sz="2400" smtClean="0"/>
          </a:p>
          <a:p>
            <a:pPr eaLnBrk="1" hangingPunct="1">
              <a:lnSpc>
                <a:spcPct val="80000"/>
              </a:lnSpc>
              <a:buFontTx/>
              <a:buNone/>
            </a:pPr>
            <a:r>
              <a:rPr lang="it-IT" sz="2400" smtClean="0"/>
              <a:t>Piani generali</a:t>
            </a:r>
            <a:endParaRPr lang="en-US" sz="2400" smtClean="0"/>
          </a:p>
          <a:p>
            <a:pPr lvl="1" eaLnBrk="1" hangingPunct="1">
              <a:lnSpc>
                <a:spcPct val="80000"/>
              </a:lnSpc>
            </a:pPr>
            <a:r>
              <a:rPr lang="en-US" sz="2000" smtClean="0"/>
              <a:t>Tutto secondo la pianificazione di fine 2008</a:t>
            </a:r>
          </a:p>
          <a:p>
            <a:pPr lvl="1" eaLnBrk="1" hangingPunct="1">
              <a:lnSpc>
                <a:spcPct val="80000"/>
              </a:lnSpc>
            </a:pPr>
            <a:r>
              <a:rPr lang="en-US" sz="2000" smtClean="0"/>
              <a:t>Network re-cabled</a:t>
            </a:r>
          </a:p>
          <a:p>
            <a:pPr lvl="2" eaLnBrk="1" hangingPunct="1">
              <a:lnSpc>
                <a:spcPct val="80000"/>
              </a:lnSpc>
            </a:pPr>
            <a:r>
              <a:rPr lang="en-US" sz="1800" smtClean="0"/>
              <a:t>Preparazione per estendere il sistema </a:t>
            </a:r>
          </a:p>
          <a:p>
            <a:pPr lvl="2" eaLnBrk="1" hangingPunct="1">
              <a:lnSpc>
                <a:spcPct val="80000"/>
              </a:lnSpc>
            </a:pPr>
            <a:r>
              <a:rPr lang="en-US" sz="1800" smtClean="0"/>
              <a:t>10 racks da istrumentare per fine anno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500063" y="0"/>
            <a:ext cx="8229600" cy="785813"/>
          </a:xfrm>
        </p:spPr>
        <p:txBody>
          <a:bodyPr/>
          <a:lstStyle/>
          <a:p>
            <a:pPr eaLnBrk="1" hangingPunct="1"/>
            <a:r>
              <a:rPr lang="en-US" smtClean="0"/>
              <a:t> </a:t>
            </a:r>
            <a:r>
              <a:rPr lang="en-US" sz="3200" smtClean="0"/>
              <a:t>next few months Shutdown Schedule</a:t>
            </a:r>
          </a:p>
        </p:txBody>
      </p:sp>
      <p:pic>
        <p:nvPicPr>
          <p:cNvPr id="38914" name="Picture 2" descr="Shutdown_sequence_v10.5_27mar09.pdf"/>
          <p:cNvPicPr>
            <a:picLocks noChangeAspect="1"/>
          </p:cNvPicPr>
          <p:nvPr/>
        </p:nvPicPr>
        <p:blipFill>
          <a:blip r:embed="rId3"/>
          <a:srcRect/>
          <a:stretch>
            <a:fillRect/>
          </a:stretch>
        </p:blipFill>
        <p:spPr bwMode="auto">
          <a:xfrm>
            <a:off x="0" y="428625"/>
            <a:ext cx="9629775" cy="7372350"/>
          </a:xfrm>
          <a:prstGeom prst="rect">
            <a:avLst/>
          </a:prstGeom>
          <a:noFill/>
          <a:ln w="9525">
            <a:noFill/>
            <a:miter lim="800000"/>
            <a:headEnd/>
            <a:tailEnd/>
          </a:ln>
        </p:spPr>
      </p:pic>
      <p:cxnSp>
        <p:nvCxnSpPr>
          <p:cNvPr id="5" name="Straight Connector 4"/>
          <p:cNvCxnSpPr/>
          <p:nvPr/>
        </p:nvCxnSpPr>
        <p:spPr bwMode="auto">
          <a:xfrm rot="5400000">
            <a:off x="1703028" y="3869080"/>
            <a:ext cx="5596534" cy="1466"/>
          </a:xfrm>
          <a:prstGeom prst="line">
            <a:avLst/>
          </a:prstGeom>
          <a:gradFill rotWithShape="0">
            <a:gsLst>
              <a:gs pos="0">
                <a:srgbClr val="FFECF5">
                  <a:alpha val="98000"/>
                </a:srgbClr>
              </a:gs>
              <a:gs pos="50000">
                <a:srgbClr val="FFECF5">
                  <a:gamma/>
                  <a:tint val="78431"/>
                  <a:invGamma/>
                  <a:alpha val="75000"/>
                </a:srgbClr>
              </a:gs>
              <a:gs pos="100000">
                <a:srgbClr val="FFECF5">
                  <a:alpha val="98000"/>
                </a:srgbClr>
              </a:gs>
            </a:gsLst>
            <a:lin ang="5400000" scaled="1"/>
          </a:gradFill>
          <a:ln w="5715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p:txBody>
          <a:bodyPr/>
          <a:lstStyle/>
          <a:p>
            <a:pPr algn="l" eaLnBrk="1" hangingPunct="1"/>
            <a:r>
              <a:rPr lang="it-IT" sz="4000" b="1" smtClean="0">
                <a:latin typeface="Tahoma" pitchFamily="34" charset="0"/>
                <a:cs typeface="Tahoma" pitchFamily="34" charset="0"/>
              </a:rPr>
              <a:t>Outline</a:t>
            </a:r>
            <a:r>
              <a:rPr lang="it-IT" sz="4000" smtClean="0">
                <a:latin typeface="Tahoma" pitchFamily="34" charset="0"/>
                <a:cs typeface="Tahoma" pitchFamily="34" charset="0"/>
              </a:rPr>
              <a:t> </a:t>
            </a:r>
          </a:p>
        </p:txBody>
      </p:sp>
      <p:sp>
        <p:nvSpPr>
          <p:cNvPr id="15362" name="Content Placeholder 2"/>
          <p:cNvSpPr>
            <a:spLocks noGrp="1"/>
          </p:cNvSpPr>
          <p:nvPr>
            <p:ph idx="1"/>
          </p:nvPr>
        </p:nvSpPr>
        <p:spPr/>
        <p:txBody>
          <a:bodyPr/>
          <a:lstStyle/>
          <a:p>
            <a:pPr eaLnBrk="1" hangingPunct="1"/>
            <a:r>
              <a:rPr lang="it-IT" sz="2800" b="1" smtClean="0">
                <a:solidFill>
                  <a:schemeClr val="accent2"/>
                </a:solidFill>
                <a:latin typeface="Tahoma" pitchFamily="34" charset="0"/>
                <a:cs typeface="Tahoma" pitchFamily="34" charset="0"/>
              </a:rPr>
              <a:t>Attivita’ sul rivelatore</a:t>
            </a:r>
          </a:p>
          <a:p>
            <a:pPr lvl="1" eaLnBrk="1" hangingPunct="1"/>
            <a:r>
              <a:rPr lang="it-IT" sz="2000" b="1" smtClean="0">
                <a:solidFill>
                  <a:schemeClr val="folHlink"/>
                </a:solidFill>
                <a:latin typeface="Tahoma" pitchFamily="34" charset="0"/>
                <a:cs typeface="Tahoma" pitchFamily="34" charset="0"/>
              </a:rPr>
              <a:t>Verifica di funzionamento e timing</a:t>
            </a:r>
          </a:p>
          <a:p>
            <a:pPr lvl="1" eaLnBrk="1" hangingPunct="1"/>
            <a:r>
              <a:rPr lang="it-IT" sz="2000" b="1" smtClean="0">
                <a:solidFill>
                  <a:schemeClr val="folHlink"/>
                </a:solidFill>
                <a:latin typeface="Tahoma" pitchFamily="34" charset="0"/>
                <a:cs typeface="Tahoma" pitchFamily="34" charset="0"/>
              </a:rPr>
              <a:t>Interventi per riparazioni e completamento installazioni</a:t>
            </a:r>
          </a:p>
          <a:p>
            <a:pPr eaLnBrk="1" hangingPunct="1"/>
            <a:endParaRPr lang="it-IT" sz="2000" b="1" smtClean="0">
              <a:solidFill>
                <a:schemeClr val="folHlink"/>
              </a:solidFill>
              <a:latin typeface="Tahoma" pitchFamily="34" charset="0"/>
              <a:cs typeface="Tahoma" pitchFamily="34" charset="0"/>
            </a:endParaRPr>
          </a:p>
          <a:p>
            <a:pPr eaLnBrk="1" hangingPunct="1"/>
            <a:r>
              <a:rPr lang="it-IT" sz="2800" b="1" smtClean="0">
                <a:solidFill>
                  <a:schemeClr val="accent2"/>
                </a:solidFill>
                <a:latin typeface="Tahoma" pitchFamily="34" charset="0"/>
                <a:cs typeface="Tahoma" pitchFamily="34" charset="0"/>
              </a:rPr>
              <a:t>Computing</a:t>
            </a:r>
          </a:p>
          <a:p>
            <a:pPr eaLnBrk="1" hangingPunct="1"/>
            <a:r>
              <a:rPr lang="it-IT" sz="2800" b="1" smtClean="0">
                <a:solidFill>
                  <a:schemeClr val="accent2"/>
                </a:solidFill>
                <a:latin typeface="Tahoma" pitchFamily="34" charset="0"/>
                <a:cs typeface="Tahoma" pitchFamily="34" charset="0"/>
              </a:rPr>
              <a:t>Preparazione alla fisica</a:t>
            </a:r>
          </a:p>
          <a:p>
            <a:pPr eaLnBrk="1" hangingPunct="1">
              <a:buFontTx/>
              <a:buNone/>
            </a:pPr>
            <a:endParaRPr lang="it-IT" sz="2800" b="1" smtClean="0">
              <a:solidFill>
                <a:schemeClr val="accent2"/>
              </a:solidFill>
            </a:endParaRPr>
          </a:p>
          <a:p>
            <a:pPr eaLnBrk="1" hangingPunct="1">
              <a:buFontTx/>
              <a:buNone/>
            </a:pPr>
            <a:endParaRPr lang="it-IT"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428625" y="142875"/>
            <a:ext cx="8229600" cy="582613"/>
          </a:xfrm>
        </p:spPr>
        <p:txBody>
          <a:bodyPr/>
          <a:lstStyle/>
          <a:p>
            <a:pPr eaLnBrk="1" hangingPunct="1"/>
            <a:r>
              <a:rPr lang="en-US" sz="2400" smtClean="0">
                <a:latin typeface="Tahoma" pitchFamily="34" charset="0"/>
                <a:cs typeface="Tahoma" pitchFamily="34" charset="0"/>
              </a:rPr>
              <a:t>Plans to get the detector fully operational for October</a:t>
            </a:r>
          </a:p>
        </p:txBody>
      </p:sp>
      <p:pic>
        <p:nvPicPr>
          <p:cNvPr id="40962" name="Picture 2" descr="RunSchedule-v1.4.pdf"/>
          <p:cNvPicPr>
            <a:picLocks noChangeAspect="1"/>
          </p:cNvPicPr>
          <p:nvPr/>
        </p:nvPicPr>
        <p:blipFill>
          <a:blip r:embed="rId2"/>
          <a:srcRect/>
          <a:stretch>
            <a:fillRect/>
          </a:stretch>
        </p:blipFill>
        <p:spPr bwMode="auto">
          <a:xfrm>
            <a:off x="-309563" y="374650"/>
            <a:ext cx="10025063" cy="7672388"/>
          </a:xfrm>
          <a:prstGeom prst="rect">
            <a:avLst/>
          </a:prstGeom>
          <a:noFill/>
          <a:ln w="9525">
            <a:noFill/>
            <a:miter lim="800000"/>
            <a:headEnd/>
            <a:tailEnd/>
          </a:ln>
        </p:spPr>
      </p:pic>
      <p:cxnSp>
        <p:nvCxnSpPr>
          <p:cNvPr id="4" name="Straight Connector 3"/>
          <p:cNvCxnSpPr/>
          <p:nvPr/>
        </p:nvCxnSpPr>
        <p:spPr bwMode="auto">
          <a:xfrm rot="5400000">
            <a:off x="-582988" y="3940518"/>
            <a:ext cx="5596534" cy="1466"/>
          </a:xfrm>
          <a:prstGeom prst="line">
            <a:avLst/>
          </a:prstGeom>
          <a:gradFill rotWithShape="0">
            <a:gsLst>
              <a:gs pos="0">
                <a:srgbClr val="FFECF5">
                  <a:alpha val="98000"/>
                </a:srgbClr>
              </a:gs>
              <a:gs pos="50000">
                <a:srgbClr val="FFECF5">
                  <a:gamma/>
                  <a:tint val="78431"/>
                  <a:invGamma/>
                  <a:alpha val="75000"/>
                </a:srgbClr>
              </a:gs>
              <a:gs pos="100000">
                <a:srgbClr val="FFECF5">
                  <a:alpha val="98000"/>
                </a:srgbClr>
              </a:gs>
            </a:gsLst>
            <a:lin ang="5400000" scaled="1"/>
          </a:gradFill>
          <a:ln w="5715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a:xfrm>
            <a:off x="500063" y="0"/>
            <a:ext cx="8229600" cy="928688"/>
          </a:xfrm>
        </p:spPr>
        <p:txBody>
          <a:bodyPr/>
          <a:lstStyle/>
          <a:p>
            <a:pPr eaLnBrk="1" hangingPunct="1"/>
            <a:r>
              <a:rPr lang="en-US" sz="3200" smtClean="0"/>
              <a:t>Pixel Insertable b-layer  (IBL)</a:t>
            </a:r>
          </a:p>
        </p:txBody>
      </p:sp>
      <p:sp>
        <p:nvSpPr>
          <p:cNvPr id="41986" name="Content Placeholder 2"/>
          <p:cNvSpPr txBox="1">
            <a:spLocks/>
          </p:cNvSpPr>
          <p:nvPr/>
        </p:nvSpPr>
        <p:spPr bwMode="auto">
          <a:xfrm>
            <a:off x="142875" y="857250"/>
            <a:ext cx="8839200" cy="2519363"/>
          </a:xfrm>
          <a:prstGeom prst="rect">
            <a:avLst/>
          </a:prstGeom>
          <a:noFill/>
          <a:ln w="9525">
            <a:noFill/>
            <a:miter lim="800000"/>
            <a:headEnd/>
            <a:tailEnd/>
          </a:ln>
        </p:spPr>
        <p:txBody>
          <a:bodyPr/>
          <a:lstStyle/>
          <a:p>
            <a:pPr marL="342900" indent="-342900">
              <a:spcBef>
                <a:spcPct val="20000"/>
              </a:spcBef>
              <a:buClr>
                <a:srgbClr val="FF1500"/>
              </a:buClr>
              <a:buSzPct val="120000"/>
              <a:buFont typeface="Wingdings" pitchFamily="2" charset="2"/>
              <a:buNone/>
            </a:pPr>
            <a:r>
              <a:rPr kumimoji="1" lang="en-US">
                <a:latin typeface="Tahoma" pitchFamily="34" charset="0"/>
              </a:rPr>
              <a:t>-	Una Task Force interna ad Atlas ha elaborato una strategia per IBL (2008)</a:t>
            </a:r>
          </a:p>
          <a:p>
            <a:pPr marL="342900" indent="-342900">
              <a:spcBef>
                <a:spcPct val="20000"/>
              </a:spcBef>
              <a:buClr>
                <a:srgbClr val="FF1500"/>
              </a:buClr>
              <a:buSzPct val="120000"/>
              <a:buFont typeface="Wingdings" pitchFamily="2" charset="2"/>
              <a:buChar char="ü"/>
            </a:pPr>
            <a:r>
              <a:rPr kumimoji="1" lang="en-US">
                <a:solidFill>
                  <a:srgbClr val="000090"/>
                </a:solidFill>
                <a:latin typeface="Tahoma" pitchFamily="34" charset="0"/>
              </a:rPr>
              <a:t>Attualmente tutto e’ pronto per definire tecnicamente il progetto. Nei prossimi 8 mesi  e’ prevista la sottomissione di un TDR a LHCC per approvazione</a:t>
            </a:r>
          </a:p>
          <a:p>
            <a:pPr marL="342900" indent="-342900">
              <a:spcBef>
                <a:spcPct val="20000"/>
              </a:spcBef>
              <a:buClr>
                <a:srgbClr val="FF1500"/>
              </a:buClr>
              <a:buSzPct val="120000"/>
              <a:buFont typeface="Wingdings" pitchFamily="2" charset="2"/>
              <a:buChar char="ü"/>
            </a:pPr>
            <a:r>
              <a:rPr kumimoji="1" lang="en-US">
                <a:latin typeface="Tahoma" pitchFamily="34" charset="0"/>
              </a:rPr>
              <a:t>Nominato dal CB  un Project Leader (G.Darbo), con il mandato di proporre e implementare un progetto per realizzare, istallare e mettere in funzione l’IBL per il 2014</a:t>
            </a:r>
          </a:p>
          <a:p>
            <a:pPr marL="342900" indent="-342900">
              <a:spcBef>
                <a:spcPct val="20000"/>
              </a:spcBef>
              <a:buClr>
                <a:srgbClr val="FF1500"/>
              </a:buClr>
              <a:buSzPct val="120000"/>
              <a:buFont typeface="Wingdings" pitchFamily="2" charset="2"/>
              <a:buChar char="ü"/>
            </a:pPr>
            <a:r>
              <a:rPr kumimoji="1" lang="en-US">
                <a:solidFill>
                  <a:srgbClr val="000090"/>
                </a:solidFill>
                <a:latin typeface="Tahoma" pitchFamily="34" charset="0"/>
              </a:rPr>
              <a:t>Il piano di Atlas e’ di preparare, </a:t>
            </a:r>
            <a:r>
              <a:rPr kumimoji="1" lang="en-US">
                <a:solidFill>
                  <a:srgbClr val="000090"/>
                </a:solidFill>
              </a:rPr>
              <a:t>in parallelo con la scrittura del TDR, </a:t>
            </a:r>
            <a:r>
              <a:rPr kumimoji="1" lang="en-US">
                <a:solidFill>
                  <a:srgbClr val="000090"/>
                </a:solidFill>
                <a:latin typeface="Tahoma" pitchFamily="34" charset="0"/>
              </a:rPr>
              <a:t> un MOU tra i vari istituti partecipanti, da presentare entro un anno</a:t>
            </a:r>
          </a:p>
        </p:txBody>
      </p:sp>
      <p:pic>
        <p:nvPicPr>
          <p:cNvPr id="41987" name="Picture 2"/>
          <p:cNvPicPr>
            <a:picLocks noChangeAspect="1" noChangeArrowheads="1"/>
          </p:cNvPicPr>
          <p:nvPr/>
        </p:nvPicPr>
        <p:blipFill>
          <a:blip r:embed="rId3"/>
          <a:srcRect t="6187"/>
          <a:stretch>
            <a:fillRect/>
          </a:stretch>
        </p:blipFill>
        <p:spPr bwMode="auto">
          <a:xfrm>
            <a:off x="5681663" y="3643313"/>
            <a:ext cx="2336800" cy="2757487"/>
          </a:xfrm>
          <a:prstGeom prst="rect">
            <a:avLst/>
          </a:prstGeom>
          <a:noFill/>
          <a:ln w="19050" cmpd="dbl">
            <a:solidFill>
              <a:srgbClr val="000000"/>
            </a:solidFill>
            <a:miter lim="800000"/>
            <a:headEnd/>
            <a:tailEnd/>
          </a:ln>
        </p:spPr>
      </p:pic>
      <p:sp>
        <p:nvSpPr>
          <p:cNvPr id="5" name="Striped Right Arrow 4"/>
          <p:cNvSpPr/>
          <p:nvPr/>
        </p:nvSpPr>
        <p:spPr>
          <a:xfrm rot="10860000">
            <a:off x="4219575" y="4806950"/>
            <a:ext cx="1263650" cy="381000"/>
          </a:xfrm>
          <a:prstGeom prst="striped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defRPr/>
            </a:pPr>
            <a:endParaRPr lang="it-IT">
              <a:solidFill>
                <a:srgbClr val="FFFFFF"/>
              </a:solidFill>
              <a:ea typeface="ＭＳ Ｐゴシック" charset="-128"/>
            </a:endParaRPr>
          </a:p>
        </p:txBody>
      </p:sp>
      <p:pic>
        <p:nvPicPr>
          <p:cNvPr id="41989" name="Picture 4" descr="DSC04854"/>
          <p:cNvPicPr>
            <a:picLocks noChangeAspect="1" noChangeArrowheads="1"/>
          </p:cNvPicPr>
          <p:nvPr/>
        </p:nvPicPr>
        <p:blipFill>
          <a:blip r:embed="rId4"/>
          <a:srcRect/>
          <a:stretch>
            <a:fillRect/>
          </a:stretch>
        </p:blipFill>
        <p:spPr bwMode="auto">
          <a:xfrm>
            <a:off x="844550" y="3733800"/>
            <a:ext cx="3235325" cy="2628900"/>
          </a:xfrm>
          <a:prstGeom prst="rect">
            <a:avLst/>
          </a:prstGeom>
          <a:noFill/>
          <a:ln w="38100" cmpd="dbl">
            <a:solidFill>
              <a:srgbClr val="000000"/>
            </a:solid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357188" y="2143125"/>
            <a:ext cx="8229600" cy="1143000"/>
          </a:xfrm>
        </p:spPr>
        <p:txBody>
          <a:bodyPr/>
          <a:lstStyle/>
          <a:p>
            <a:pPr eaLnBrk="1" hangingPunct="1"/>
            <a:r>
              <a:rPr lang="it-IT" smtClean="0"/>
              <a:t>Computing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Box 4"/>
          <p:cNvSpPr txBox="1">
            <a:spLocks noChangeArrowheads="1"/>
          </p:cNvSpPr>
          <p:nvPr/>
        </p:nvSpPr>
        <p:spPr bwMode="auto">
          <a:xfrm>
            <a:off x="250825" y="0"/>
            <a:ext cx="8713788" cy="1771650"/>
          </a:xfrm>
          <a:prstGeom prst="rect">
            <a:avLst/>
          </a:prstGeom>
          <a:noFill/>
          <a:ln w="9525">
            <a:noFill/>
            <a:miter lim="800000"/>
            <a:headEnd/>
            <a:tailEnd/>
          </a:ln>
        </p:spPr>
        <p:txBody>
          <a:bodyPr>
            <a:spAutoFit/>
          </a:bodyPr>
          <a:lstStyle/>
          <a:p>
            <a:pPr algn="ctr"/>
            <a:r>
              <a:rPr lang="en-US" sz="2000"/>
              <a:t>Reprocessing @Tier1: Xmas 2008 and Spring 2009 campaings</a:t>
            </a:r>
          </a:p>
          <a:p>
            <a:pPr algn="ctr"/>
            <a:endParaRPr lang="en-US" sz="800"/>
          </a:p>
          <a:p>
            <a:pPr lvl="1">
              <a:buFontTx/>
              <a:buChar char="•"/>
            </a:pPr>
            <a:r>
              <a:rPr lang="en-US"/>
              <a:t> </a:t>
            </a:r>
            <a:r>
              <a:rPr lang="en-US" sz="1600"/>
              <a:t>attivit</a:t>
            </a:r>
            <a:r>
              <a:rPr lang="it-IT" sz="1600"/>
              <a:t>à di ricostruzione dei dati: cosmici e single beam</a:t>
            </a:r>
          </a:p>
          <a:p>
            <a:pPr lvl="2"/>
            <a:r>
              <a:rPr lang="it-IT" sz="1600"/>
              <a:t>(caratteristiche peculiari: accesso al tape e ai conditions data) </a:t>
            </a:r>
            <a:endParaRPr lang="en-US" sz="1600"/>
          </a:p>
          <a:p>
            <a:pPr lvl="1">
              <a:buFontTx/>
              <a:buChar char="•"/>
            </a:pPr>
            <a:r>
              <a:rPr lang="en-US" sz="1600"/>
              <a:t> la sw release e il contenuto del conditions DB validati dal Data Preparation Coordination</a:t>
            </a:r>
          </a:p>
          <a:p>
            <a:pPr lvl="1">
              <a:buFontTx/>
              <a:buChar char="•"/>
            </a:pPr>
            <a:r>
              <a:rPr lang="en-US" sz="1600"/>
              <a:t> Output (DPD, AOD, ESD, TAG, N-tuples) distribuiti nei T1 eT2 secondo il CM</a:t>
            </a:r>
          </a:p>
          <a:p>
            <a:pPr lvl="1">
              <a:buFontTx/>
              <a:buChar char="•"/>
            </a:pPr>
            <a:r>
              <a:rPr lang="en-US" sz="1600"/>
              <a:t> Target: efficienza &gt; 99%</a:t>
            </a:r>
            <a:endParaRPr lang="it-IT"/>
          </a:p>
        </p:txBody>
      </p:sp>
      <p:pic>
        <p:nvPicPr>
          <p:cNvPr id="45058" name="Picture 5"/>
          <p:cNvPicPr>
            <a:picLocks noChangeAspect="1" noChangeArrowheads="1"/>
          </p:cNvPicPr>
          <p:nvPr/>
        </p:nvPicPr>
        <p:blipFill>
          <a:blip r:embed="rId3"/>
          <a:srcRect b="32013"/>
          <a:stretch>
            <a:fillRect/>
          </a:stretch>
        </p:blipFill>
        <p:spPr bwMode="auto">
          <a:xfrm>
            <a:off x="620713" y="1844675"/>
            <a:ext cx="6183312" cy="1989138"/>
          </a:xfrm>
          <a:prstGeom prst="rect">
            <a:avLst/>
          </a:prstGeom>
          <a:noFill/>
          <a:ln w="9525">
            <a:noFill/>
            <a:miter lim="800000"/>
            <a:headEnd/>
            <a:tailEnd/>
          </a:ln>
        </p:spPr>
      </p:pic>
      <p:graphicFrame>
        <p:nvGraphicFramePr>
          <p:cNvPr id="2228" name="Group 180"/>
          <p:cNvGraphicFramePr>
            <a:graphicFrameLocks noGrp="1"/>
          </p:cNvGraphicFramePr>
          <p:nvPr/>
        </p:nvGraphicFramePr>
        <p:xfrm>
          <a:off x="684213" y="4005263"/>
          <a:ext cx="7129462" cy="1755775"/>
        </p:xfrm>
        <a:graphic>
          <a:graphicData uri="http://schemas.openxmlformats.org/drawingml/2006/table">
            <a:tbl>
              <a:tblPr/>
              <a:tblGrid>
                <a:gridCol w="633412"/>
                <a:gridCol w="590550"/>
                <a:gridCol w="576263"/>
                <a:gridCol w="576262"/>
                <a:gridCol w="576263"/>
                <a:gridCol w="576262"/>
                <a:gridCol w="574675"/>
                <a:gridCol w="576263"/>
                <a:gridCol w="576262"/>
                <a:gridCol w="576263"/>
                <a:gridCol w="647700"/>
                <a:gridCol w="649287"/>
              </a:tblGrid>
              <a:tr h="3603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Comic Sans MS" pitchFamily="66" charset="0"/>
                        </a:rPr>
                        <a:t>T1</a:t>
                      </a:r>
                      <a:endParaRPr kumimoji="0" lang="it-IT" sz="1000" b="1" i="0" u="none" strike="noStrike" cap="none" normalizeH="0" baseline="0" smtClean="0">
                        <a:ln>
                          <a:noFill/>
                        </a:ln>
                        <a:solidFill>
                          <a:schemeClr val="bg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1CC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Comic Sans MS" pitchFamily="66" charset="0"/>
                        </a:rPr>
                        <a:t>CA</a:t>
                      </a:r>
                      <a:endParaRPr kumimoji="0" lang="it-IT" sz="1000" b="1" i="0" u="none" strike="noStrike" cap="none" normalizeH="0" baseline="0" smtClean="0">
                        <a:ln>
                          <a:no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1CC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Comic Sans MS" pitchFamily="66" charset="0"/>
                        </a:rPr>
                        <a:t>CERN</a:t>
                      </a:r>
                      <a:endParaRPr kumimoji="0" lang="it-IT" sz="1000" b="1" i="0" u="none" strike="noStrike" cap="none" normalizeH="0" baseline="0" smtClean="0">
                        <a:ln>
                          <a:no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1CC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Comic Sans MS" pitchFamily="66" charset="0"/>
                        </a:rPr>
                        <a:t>DE</a:t>
                      </a:r>
                      <a:endParaRPr kumimoji="0" lang="it-IT" sz="1000" b="1" i="0" u="none" strike="noStrike" cap="none" normalizeH="0" baseline="0" smtClean="0">
                        <a:ln>
                          <a:no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1CC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Comic Sans MS" pitchFamily="66" charset="0"/>
                        </a:rPr>
                        <a:t>ES</a:t>
                      </a:r>
                      <a:endParaRPr kumimoji="0" lang="it-IT" sz="1000" b="1" i="0" u="none" strike="noStrike" cap="none" normalizeH="0" baseline="0" smtClean="0">
                        <a:ln>
                          <a:no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1CC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Comic Sans MS" pitchFamily="66" charset="0"/>
                        </a:rPr>
                        <a:t>FR</a:t>
                      </a:r>
                      <a:endParaRPr kumimoji="0" lang="it-IT" sz="1000" b="1" i="0" u="none" strike="noStrike" cap="none" normalizeH="0" baseline="0" smtClean="0">
                        <a:ln>
                          <a:no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1CC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Comic Sans MS" pitchFamily="66" charset="0"/>
                        </a:rPr>
                        <a:t>IT</a:t>
                      </a:r>
                      <a:endParaRPr kumimoji="0" lang="it-IT" sz="1000" b="1" i="0" u="none" strike="noStrike" cap="none" normalizeH="0" baseline="0" smtClean="0">
                        <a:ln>
                          <a:no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1CC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Comic Sans MS" pitchFamily="66" charset="0"/>
                        </a:rPr>
                        <a:t>ND</a:t>
                      </a:r>
                      <a:endParaRPr kumimoji="0" lang="it-IT" sz="1000" b="1" i="0" u="none" strike="noStrike" cap="none" normalizeH="0" baseline="0" smtClean="0">
                        <a:ln>
                          <a:no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1CC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Comic Sans MS" pitchFamily="66" charset="0"/>
                        </a:rPr>
                        <a:t>NL</a:t>
                      </a:r>
                      <a:endParaRPr kumimoji="0" lang="it-IT" sz="1000" b="1" i="0" u="none" strike="noStrike" cap="none" normalizeH="0" baseline="0" smtClean="0">
                        <a:ln>
                          <a:no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1CC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Comic Sans MS" pitchFamily="66" charset="0"/>
                        </a:rPr>
                        <a:t>UK</a:t>
                      </a:r>
                      <a:endParaRPr kumimoji="0" lang="it-IT" sz="1000" b="1" i="0" u="none" strike="noStrike" cap="none" normalizeH="0" baseline="0" smtClean="0">
                        <a:ln>
                          <a:no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1CC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Comic Sans MS" pitchFamily="66" charset="0"/>
                        </a:rPr>
                        <a:t>US</a:t>
                      </a:r>
                      <a:endParaRPr kumimoji="0" lang="it-IT" sz="1000" b="1" i="0" u="none" strike="noStrike" cap="none" normalizeH="0" baseline="0" smtClean="0">
                        <a:ln>
                          <a:no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1CC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chemeClr val="bg1"/>
                          </a:solidFill>
                          <a:effectLst/>
                          <a:latin typeface="Comic Sans MS" pitchFamily="66" charset="0"/>
                        </a:rPr>
                        <a:t>Sum</a:t>
                      </a:r>
                      <a:endParaRPr kumimoji="0" lang="it-IT" sz="1000" b="1" i="0" u="none" strike="noStrike" cap="none" normalizeH="0" baseline="0" smtClean="0">
                        <a:ln>
                          <a:noFill/>
                        </a:ln>
                        <a:solidFill>
                          <a:schemeClr val="bg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C1CC1"/>
                    </a:solidFill>
                  </a:tcPr>
                </a:tc>
              </a:tr>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Tot jobs</a:t>
                      </a:r>
                      <a:endParaRPr kumimoji="0" lang="it-IT"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17997</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6947</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20965</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10550</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47270</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14018</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14031</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32140</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54038</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116250</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334206</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r>
              <a:tr h="2762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Done </a:t>
                      </a:r>
                      <a:endParaRPr kumimoji="0" lang="it-IT"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17896</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6942</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20913</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10518</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47103</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13952</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14002</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32088</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53817</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115942</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334206</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r>
              <a:tr h="3000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t>
                      </a:r>
                      <a:endParaRPr kumimoji="0" lang="it-IT"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99.5</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100.0</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99.8</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99.7</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99.7</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99.5</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99.8</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99.9</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99.6</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99.8</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rPr>
                        <a:t>99.7</a:t>
                      </a:r>
                      <a:endParaRPr kumimoji="0" lang="it-IT" sz="10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95E3"/>
                    </a:solidFill>
                  </a:tcPr>
                </a:tc>
              </a:tr>
              <a:tr h="2873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Aborted </a:t>
                      </a:r>
                      <a:endParaRPr kumimoji="0" lang="it-IT"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101</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5</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52</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32</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167</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66</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29</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52</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221</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308</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1033</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DD7F3"/>
                    </a:solidFill>
                  </a:tcPr>
                </a:tc>
              </a:tr>
              <a:tr h="2159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a:t>
                      </a:r>
                      <a:endParaRPr kumimoji="0" lang="it-IT" sz="10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0.6</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0.1</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0.3</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0.3</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0.4</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0.5</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0.2</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0.2</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0.4</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0" i="0" u="none" strike="noStrike" cap="none" normalizeH="0" baseline="0" smtClean="0">
                          <a:ln>
                            <a:noFill/>
                          </a:ln>
                          <a:solidFill>
                            <a:schemeClr val="tx1"/>
                          </a:solidFill>
                          <a:effectLst/>
                          <a:latin typeface="Arial" charset="0"/>
                        </a:rPr>
                        <a:t>0.3</a:t>
                      </a:r>
                      <a:endParaRPr kumimoji="0" lang="it-IT" sz="1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95E3"/>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smtClean="0">
                          <a:ln>
                            <a:noFill/>
                          </a:ln>
                          <a:solidFill>
                            <a:srgbClr val="FF0000"/>
                          </a:solidFill>
                          <a:effectLst/>
                          <a:latin typeface="Arial" charset="0"/>
                        </a:rPr>
                        <a:t>0.3</a:t>
                      </a:r>
                      <a:endParaRPr kumimoji="0" lang="it-IT" sz="10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95E3"/>
                    </a:solidFill>
                  </a:tcPr>
                </a:tc>
              </a:tr>
            </a:tbl>
          </a:graphicData>
        </a:graphic>
      </p:graphicFrame>
      <p:sp>
        <p:nvSpPr>
          <p:cNvPr id="45152" name="Text Box 181"/>
          <p:cNvSpPr txBox="1">
            <a:spLocks noChangeArrowheads="1"/>
          </p:cNvSpPr>
          <p:nvPr/>
        </p:nvSpPr>
        <p:spPr bwMode="auto">
          <a:xfrm rot="-5400000">
            <a:off x="-27781" y="2645569"/>
            <a:ext cx="768350" cy="366712"/>
          </a:xfrm>
          <a:prstGeom prst="rect">
            <a:avLst/>
          </a:prstGeom>
          <a:noFill/>
          <a:ln w="9525">
            <a:noFill/>
            <a:miter lim="800000"/>
            <a:headEnd/>
            <a:tailEnd/>
          </a:ln>
        </p:spPr>
        <p:txBody>
          <a:bodyPr wrap="none">
            <a:spAutoFit/>
          </a:bodyPr>
          <a:lstStyle/>
          <a:p>
            <a:r>
              <a:rPr lang="en-US"/>
              <a:t>Xmas</a:t>
            </a:r>
            <a:endParaRPr lang="it-IT"/>
          </a:p>
        </p:txBody>
      </p:sp>
      <p:sp>
        <p:nvSpPr>
          <p:cNvPr id="45153" name="Text Box 182"/>
          <p:cNvSpPr txBox="1">
            <a:spLocks noChangeArrowheads="1"/>
          </p:cNvSpPr>
          <p:nvPr/>
        </p:nvSpPr>
        <p:spPr bwMode="auto">
          <a:xfrm rot="-5400000">
            <a:off x="-65881" y="4747419"/>
            <a:ext cx="844550" cy="366712"/>
          </a:xfrm>
          <a:prstGeom prst="rect">
            <a:avLst/>
          </a:prstGeom>
          <a:noFill/>
          <a:ln w="9525">
            <a:noFill/>
            <a:miter lim="800000"/>
            <a:headEnd/>
            <a:tailEnd/>
          </a:ln>
        </p:spPr>
        <p:txBody>
          <a:bodyPr wrap="none">
            <a:spAutoFit/>
          </a:bodyPr>
          <a:lstStyle/>
          <a:p>
            <a:r>
              <a:rPr lang="en-US"/>
              <a:t>Spring</a:t>
            </a:r>
            <a:endParaRPr lang="it-IT"/>
          </a:p>
        </p:txBody>
      </p:sp>
      <p:sp>
        <p:nvSpPr>
          <p:cNvPr id="45154" name="Text Box 183"/>
          <p:cNvSpPr txBox="1">
            <a:spLocks noChangeArrowheads="1"/>
          </p:cNvSpPr>
          <p:nvPr/>
        </p:nvSpPr>
        <p:spPr bwMode="auto">
          <a:xfrm>
            <a:off x="230188" y="5805488"/>
            <a:ext cx="8805862" cy="915987"/>
          </a:xfrm>
          <a:prstGeom prst="rect">
            <a:avLst/>
          </a:prstGeom>
          <a:noFill/>
          <a:ln w="9525">
            <a:noFill/>
            <a:miter lim="800000"/>
            <a:headEnd/>
            <a:tailEnd/>
          </a:ln>
        </p:spPr>
        <p:txBody>
          <a:bodyPr>
            <a:spAutoFit/>
          </a:bodyPr>
          <a:lstStyle/>
          <a:p>
            <a:pPr>
              <a:buFontTx/>
              <a:buChar char="•"/>
            </a:pPr>
            <a:r>
              <a:rPr lang="en-US">
                <a:solidFill>
                  <a:srgbClr val="FF0000"/>
                </a:solidFill>
              </a:rPr>
              <a:t>Netto miglioramento del rate di errori 0.3% contro 3.5%</a:t>
            </a:r>
          </a:p>
          <a:p>
            <a:pPr>
              <a:buFontTx/>
              <a:buChar char="•"/>
            </a:pPr>
            <a:r>
              <a:rPr lang="en-US"/>
              <a:t>Il CNAF ha superato entrambe le validazioni. Error rate 0.5% (contro 4.4%) dovuto soprattutto a un task che richiedeva &gt;2GB di memoria</a:t>
            </a:r>
            <a:endParaRPr lang="it-IT"/>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ext Box 2"/>
          <p:cNvSpPr txBox="1">
            <a:spLocks noChangeArrowheads="1"/>
          </p:cNvSpPr>
          <p:nvPr/>
        </p:nvSpPr>
        <p:spPr bwMode="auto">
          <a:xfrm>
            <a:off x="250825" y="260350"/>
            <a:ext cx="8569325" cy="4062413"/>
          </a:xfrm>
          <a:prstGeom prst="rect">
            <a:avLst/>
          </a:prstGeom>
          <a:noFill/>
          <a:ln w="9525">
            <a:noFill/>
            <a:miter lim="800000"/>
            <a:headEnd/>
            <a:tailEnd/>
          </a:ln>
        </p:spPr>
        <p:txBody>
          <a:bodyPr>
            <a:spAutoFit/>
          </a:bodyPr>
          <a:lstStyle/>
          <a:p>
            <a:pPr algn="ctr"/>
            <a:r>
              <a:rPr lang="en-US"/>
              <a:t> </a:t>
            </a:r>
            <a:r>
              <a:rPr lang="en-US" sz="2000">
                <a:solidFill>
                  <a:schemeClr val="accent2"/>
                </a:solidFill>
              </a:rPr>
              <a:t>Commissioning di Analisi Distribuita (Hammer Cloud)</a:t>
            </a:r>
          </a:p>
          <a:p>
            <a:pPr algn="ctr"/>
            <a:endParaRPr lang="en-US" sz="800">
              <a:solidFill>
                <a:schemeClr val="accent2"/>
              </a:solidFill>
            </a:endParaRPr>
          </a:p>
          <a:p>
            <a:pPr>
              <a:buFontTx/>
              <a:buChar char="•"/>
            </a:pPr>
            <a:r>
              <a:rPr lang="en-US"/>
              <a:t> </a:t>
            </a:r>
            <a:r>
              <a:rPr lang="en-US" sz="1600"/>
              <a:t>stress test iniziato in Italia, prima cloud in Atlas, in novembre</a:t>
            </a:r>
          </a:p>
          <a:p>
            <a:pPr>
              <a:buFontTx/>
              <a:buChar char="•"/>
            </a:pPr>
            <a:r>
              <a:rPr lang="en-US" sz="1600"/>
              <a:t> AOD based analysis (soprattuttomuoni), use-cases definiti da alcuni utenti, 2 italiani.</a:t>
            </a:r>
          </a:p>
          <a:p>
            <a:pPr>
              <a:buFontTx/>
              <a:buChar char="•"/>
            </a:pPr>
            <a:r>
              <a:rPr lang="en-US" sz="1600"/>
              <a:t> </a:t>
            </a:r>
            <a:r>
              <a:rPr lang="en-US" sz="1600">
                <a:cs typeface="Arial" charset="0"/>
              </a:rPr>
              <a:t>~ 200 job lanciati contemporaneamente per saturare un Tier2 medio</a:t>
            </a:r>
          </a:p>
          <a:p>
            <a:pPr>
              <a:buFontTx/>
              <a:buChar char="•"/>
            </a:pPr>
            <a:r>
              <a:rPr lang="en-US" sz="1600">
                <a:cs typeface="Arial" charset="0"/>
              </a:rPr>
              <a:t> un test alla settimana, permette di verificare la stabilita’ dei siti o evidenziare problemi temporanei</a:t>
            </a:r>
          </a:p>
          <a:p>
            <a:endParaRPr lang="en-US" sz="1600">
              <a:cs typeface="Arial" charset="0"/>
            </a:endParaRPr>
          </a:p>
          <a:p>
            <a:pPr algn="ctr"/>
            <a:r>
              <a:rPr lang="en-US" sz="2000">
                <a:solidFill>
                  <a:schemeClr val="accent2"/>
                </a:solidFill>
                <a:cs typeface="Arial" charset="0"/>
              </a:rPr>
              <a:t>Risultati ottenuti </a:t>
            </a:r>
          </a:p>
          <a:p>
            <a:pPr>
              <a:buFontTx/>
              <a:buChar char="•"/>
            </a:pPr>
            <a:r>
              <a:rPr lang="en-US">
                <a:cs typeface="Arial" charset="0"/>
              </a:rPr>
              <a:t> </a:t>
            </a:r>
            <a:r>
              <a:rPr lang="en-US" sz="1600">
                <a:solidFill>
                  <a:srgbClr val="FF0000"/>
                </a:solidFill>
                <a:cs typeface="Arial" charset="0"/>
              </a:rPr>
              <a:t>ottimizzazione delle configurazioni dei siti</a:t>
            </a:r>
          </a:p>
          <a:p>
            <a:pPr lvl="1">
              <a:buFontTx/>
              <a:buChar char="•"/>
            </a:pPr>
            <a:r>
              <a:rPr lang="en-US" sz="1600">
                <a:cs typeface="Arial" charset="0"/>
              </a:rPr>
              <a:t> LAN. Verificata la necessita’ di avere una connessione a 10Gbps tra WN e Storage</a:t>
            </a:r>
          </a:p>
          <a:p>
            <a:pPr lvl="2">
              <a:buFontTx/>
              <a:buChar char="•"/>
            </a:pPr>
            <a:r>
              <a:rPr lang="en-US" sz="1600">
                <a:cs typeface="Arial" charset="0"/>
              </a:rPr>
              <a:t> 3 Hz di event rate con LAN a 1 Gbps, 10 Hz a 10 Gbps</a:t>
            </a:r>
          </a:p>
          <a:p>
            <a:pPr lvl="1">
              <a:buFontTx/>
              <a:buChar char="•"/>
            </a:pPr>
            <a:r>
              <a:rPr lang="en-US" sz="1600">
                <a:cs typeface="Arial" charset="0"/>
              </a:rPr>
              <a:t> modalita’ di trasferimento degli input file sui WN</a:t>
            </a:r>
          </a:p>
          <a:p>
            <a:pPr>
              <a:buFontTx/>
              <a:buChar char="•"/>
            </a:pPr>
            <a:r>
              <a:rPr lang="en-US" sz="1600">
                <a:cs typeface="Arial" charset="0"/>
              </a:rPr>
              <a:t> </a:t>
            </a:r>
            <a:r>
              <a:rPr lang="en-US" sz="1600">
                <a:solidFill>
                  <a:srgbClr val="FF0000"/>
                </a:solidFill>
                <a:cs typeface="Arial" charset="0"/>
              </a:rPr>
              <a:t>ottimizzazione dell’accesso ai dati</a:t>
            </a:r>
          </a:p>
          <a:p>
            <a:pPr lvl="1">
              <a:buFontTx/>
              <a:buChar char="•"/>
            </a:pPr>
            <a:r>
              <a:rPr lang="en-US" sz="1600">
                <a:cs typeface="Arial" charset="0"/>
              </a:rPr>
              <a:t> accesso diretto ai dati nello storage (protocollo RFIO)</a:t>
            </a:r>
          </a:p>
          <a:p>
            <a:pPr lvl="1">
              <a:buFontTx/>
              <a:buChar char="•"/>
            </a:pPr>
            <a:r>
              <a:rPr lang="en-US" sz="1600">
                <a:cs typeface="Arial" charset="0"/>
              </a:rPr>
              <a:t> Athena File Stager: copia dei file su WN</a:t>
            </a:r>
            <a:endParaRPr lang="it-IT" sz="1600"/>
          </a:p>
        </p:txBody>
      </p:sp>
      <p:pic>
        <p:nvPicPr>
          <p:cNvPr id="47106" name="Picture 4"/>
          <p:cNvPicPr>
            <a:picLocks noChangeAspect="1" noChangeArrowheads="1"/>
          </p:cNvPicPr>
          <p:nvPr/>
        </p:nvPicPr>
        <p:blipFill>
          <a:blip r:embed="rId3"/>
          <a:srcRect r="16209" b="13350"/>
          <a:stretch>
            <a:fillRect/>
          </a:stretch>
        </p:blipFill>
        <p:spPr bwMode="auto">
          <a:xfrm>
            <a:off x="250825" y="4724400"/>
            <a:ext cx="1814513" cy="1876425"/>
          </a:xfrm>
          <a:prstGeom prst="rect">
            <a:avLst/>
          </a:prstGeom>
          <a:noFill/>
          <a:ln w="9525">
            <a:noFill/>
            <a:miter lim="800000"/>
            <a:headEnd/>
            <a:tailEnd/>
          </a:ln>
        </p:spPr>
      </p:pic>
      <p:pic>
        <p:nvPicPr>
          <p:cNvPr id="47107" name="Picture 5"/>
          <p:cNvPicPr>
            <a:picLocks noChangeAspect="1" noChangeArrowheads="1"/>
          </p:cNvPicPr>
          <p:nvPr/>
        </p:nvPicPr>
        <p:blipFill>
          <a:blip r:embed="rId4"/>
          <a:srcRect l="2112" r="4666" b="14722"/>
          <a:stretch>
            <a:fillRect/>
          </a:stretch>
        </p:blipFill>
        <p:spPr bwMode="auto">
          <a:xfrm>
            <a:off x="2411413" y="4687888"/>
            <a:ext cx="2087562" cy="1909762"/>
          </a:xfrm>
          <a:prstGeom prst="rect">
            <a:avLst/>
          </a:prstGeom>
          <a:noFill/>
          <a:ln w="9525">
            <a:noFill/>
            <a:miter lim="800000"/>
            <a:headEnd/>
            <a:tailEnd/>
          </a:ln>
        </p:spPr>
      </p:pic>
      <p:pic>
        <p:nvPicPr>
          <p:cNvPr id="47108" name="Picture 6"/>
          <p:cNvPicPr>
            <a:picLocks noChangeAspect="1" noChangeArrowheads="1"/>
          </p:cNvPicPr>
          <p:nvPr/>
        </p:nvPicPr>
        <p:blipFill>
          <a:blip r:embed="rId5"/>
          <a:srcRect r="6778"/>
          <a:stretch>
            <a:fillRect/>
          </a:stretch>
        </p:blipFill>
        <p:spPr bwMode="auto">
          <a:xfrm>
            <a:off x="4643438" y="4608513"/>
            <a:ext cx="1919287" cy="2060575"/>
          </a:xfrm>
          <a:prstGeom prst="rect">
            <a:avLst/>
          </a:prstGeom>
          <a:noFill/>
          <a:ln w="9525">
            <a:noFill/>
            <a:miter lim="800000"/>
            <a:headEnd/>
            <a:tailEnd/>
          </a:ln>
        </p:spPr>
      </p:pic>
      <p:pic>
        <p:nvPicPr>
          <p:cNvPr id="47109" name="Picture 7"/>
          <p:cNvPicPr>
            <a:picLocks noChangeAspect="1" noChangeArrowheads="1"/>
          </p:cNvPicPr>
          <p:nvPr/>
        </p:nvPicPr>
        <p:blipFill>
          <a:blip r:embed="rId6"/>
          <a:srcRect r="6844"/>
          <a:stretch>
            <a:fillRect/>
          </a:stretch>
        </p:blipFill>
        <p:spPr bwMode="auto">
          <a:xfrm>
            <a:off x="6877050" y="4581525"/>
            <a:ext cx="1944688" cy="2087563"/>
          </a:xfrm>
          <a:prstGeom prst="rect">
            <a:avLst/>
          </a:prstGeom>
          <a:noFill/>
          <a:ln w="9525">
            <a:noFill/>
            <a:miter lim="800000"/>
            <a:headEnd/>
            <a:tailEnd/>
          </a:ln>
        </p:spPr>
      </p:pic>
      <p:sp>
        <p:nvSpPr>
          <p:cNvPr id="47110" name="Text Box 8"/>
          <p:cNvSpPr txBox="1">
            <a:spLocks noChangeArrowheads="1"/>
          </p:cNvSpPr>
          <p:nvPr/>
        </p:nvSpPr>
        <p:spPr bwMode="auto">
          <a:xfrm>
            <a:off x="1908175" y="4244975"/>
            <a:ext cx="4725988" cy="336550"/>
          </a:xfrm>
          <a:prstGeom prst="rect">
            <a:avLst/>
          </a:prstGeom>
          <a:noFill/>
          <a:ln w="9525">
            <a:noFill/>
            <a:miter lim="800000"/>
            <a:headEnd/>
            <a:tailEnd/>
          </a:ln>
        </p:spPr>
        <p:txBody>
          <a:bodyPr wrap="none">
            <a:spAutoFit/>
          </a:bodyPr>
          <a:lstStyle/>
          <a:p>
            <a:r>
              <a:rPr lang="en-US" sz="1600"/>
              <a:t>Esempio:  Efficienza dei job (%) e Event Rate (Hz)</a:t>
            </a:r>
            <a:endParaRPr lang="it-IT" sz="16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ext Box 2"/>
          <p:cNvSpPr txBox="1">
            <a:spLocks noChangeArrowheads="1"/>
          </p:cNvSpPr>
          <p:nvPr/>
        </p:nvSpPr>
        <p:spPr bwMode="auto">
          <a:xfrm>
            <a:off x="323850" y="188913"/>
            <a:ext cx="8496300" cy="6469062"/>
          </a:xfrm>
          <a:prstGeom prst="rect">
            <a:avLst/>
          </a:prstGeom>
          <a:noFill/>
          <a:ln w="9525">
            <a:noFill/>
            <a:miter lim="800000"/>
            <a:headEnd/>
            <a:tailEnd/>
          </a:ln>
        </p:spPr>
        <p:txBody>
          <a:bodyPr>
            <a:spAutoFit/>
          </a:bodyPr>
          <a:lstStyle/>
          <a:p>
            <a:pPr algn="ctr"/>
            <a:r>
              <a:rPr lang="en-US"/>
              <a:t> </a:t>
            </a:r>
            <a:r>
              <a:rPr lang="en-US" sz="2000">
                <a:solidFill>
                  <a:schemeClr val="accent2"/>
                </a:solidFill>
              </a:rPr>
              <a:t>Replica Database del Catalogo locale LFC</a:t>
            </a:r>
          </a:p>
          <a:p>
            <a:pPr algn="ctr"/>
            <a:endParaRPr lang="en-US" sz="2000">
              <a:solidFill>
                <a:schemeClr val="accent2"/>
              </a:solidFill>
            </a:endParaRPr>
          </a:p>
          <a:p>
            <a:pPr>
              <a:buFontTx/>
              <a:buChar char="•"/>
            </a:pPr>
            <a:r>
              <a:rPr lang="en-US"/>
              <a:t> ogni Tier1 ospita il catalogo LFC che contiene le informazioni sulla locazione dei file nell’intera cloud</a:t>
            </a:r>
          </a:p>
          <a:p>
            <a:pPr>
              <a:buFontTx/>
              <a:buChar char="•"/>
            </a:pPr>
            <a:endParaRPr lang="en-US"/>
          </a:p>
          <a:p>
            <a:pPr>
              <a:buFontTx/>
              <a:buChar char="•"/>
            </a:pPr>
            <a:r>
              <a:rPr lang="en-US"/>
              <a:t> LFC non e’ normalmente replicato altrove per cui se il Tier1 e’ down l’intera cloud e’ costretta a fermarsi. Pericoloso Single Point of Failure</a:t>
            </a:r>
          </a:p>
          <a:p>
            <a:endParaRPr lang="en-US"/>
          </a:p>
          <a:p>
            <a:pPr>
              <a:buFontTx/>
              <a:buChar char="•"/>
            </a:pPr>
            <a:r>
              <a:rPr lang="en-US"/>
              <a:t> </a:t>
            </a:r>
            <a:r>
              <a:rPr lang="en-US">
                <a:solidFill>
                  <a:srgbClr val="FF0000"/>
                </a:solidFill>
              </a:rPr>
              <a:t>in Italia abbiamo avuto molti problemi nel 2008 a causa dell’instabilita’ del CNAF, soprattutto nella prima parte dell’anno, si e’ reso quindi necessario individuare un sistema di failove</a:t>
            </a:r>
          </a:p>
          <a:p>
            <a:pPr>
              <a:buFontTx/>
              <a:buChar char="•"/>
            </a:pPr>
            <a:endParaRPr lang="en-US">
              <a:solidFill>
                <a:srgbClr val="FF0000"/>
              </a:solidFill>
            </a:endParaRPr>
          </a:p>
          <a:p>
            <a:pPr>
              <a:buFontTx/>
              <a:buChar char="•"/>
            </a:pPr>
            <a:r>
              <a:rPr lang="en-US"/>
              <a:t> </a:t>
            </a:r>
            <a:r>
              <a:rPr lang="en-US">
                <a:solidFill>
                  <a:schemeClr val="accent2"/>
                </a:solidFill>
              </a:rPr>
              <a:t>con l’aiuto del CNAF si e’ messa a punto un replica in standby del DB oracle al Tier2 di Roma (con il sistema DATAGUARD). Questa replica viene constantemente aggiornata real time e, quando il DB principale al CNAF viene spento, ne assume automaticamente le funzionalita’. Ritorno automatico al DB del CNAF quando questo ritorna in operazione</a:t>
            </a:r>
          </a:p>
          <a:p>
            <a:pPr>
              <a:buFontTx/>
              <a:buChar char="•"/>
            </a:pPr>
            <a:endParaRPr lang="en-US">
              <a:solidFill>
                <a:schemeClr val="accent2"/>
              </a:solidFill>
            </a:endParaRPr>
          </a:p>
          <a:p>
            <a:pPr>
              <a:buFontTx/>
              <a:buChar char="•"/>
            </a:pPr>
            <a:r>
              <a:rPr lang="en-US"/>
              <a:t> Test effettuato durante lo spegnimento del CNAF a marzo/aprile per lo spostamento delle risorse del Tier1 nella sala finale: il DB di Roma e’ entrato in funzione immediatamente e non c’e’ stata alcuna interruzione di attivita’ in Italia</a:t>
            </a:r>
          </a:p>
          <a:p>
            <a:endParaRPr lang="en-US"/>
          </a:p>
          <a:p>
            <a:pPr>
              <a:buFontTx/>
              <a:buChar char="•"/>
            </a:pPr>
            <a:r>
              <a:rPr lang="en-US"/>
              <a:t> Attualmente il CNAF e’ l’ </a:t>
            </a:r>
            <a:r>
              <a:rPr lang="en-US">
                <a:solidFill>
                  <a:srgbClr val="FF0000"/>
                </a:solidFill>
              </a:rPr>
              <a:t>unico Tier1 di Atlas ad avere la replica dell’LFC  </a:t>
            </a:r>
            <a:endParaRPr lang="it-IT">
              <a:solidFill>
                <a:srgbClr val="FF0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Box 4"/>
          <p:cNvSpPr txBox="1">
            <a:spLocks noChangeArrowheads="1"/>
          </p:cNvSpPr>
          <p:nvPr/>
        </p:nvSpPr>
        <p:spPr bwMode="auto">
          <a:xfrm>
            <a:off x="323850" y="333375"/>
            <a:ext cx="8569325" cy="6200775"/>
          </a:xfrm>
          <a:prstGeom prst="rect">
            <a:avLst/>
          </a:prstGeom>
          <a:noFill/>
          <a:ln w="9525">
            <a:noFill/>
            <a:miter lim="800000"/>
            <a:headEnd/>
            <a:tailEnd/>
          </a:ln>
        </p:spPr>
        <p:txBody>
          <a:bodyPr>
            <a:spAutoFit/>
          </a:bodyPr>
          <a:lstStyle/>
          <a:p>
            <a:pPr algn="ctr"/>
            <a:r>
              <a:rPr lang="en-US"/>
              <a:t>Programmi futuri:  STEP09</a:t>
            </a:r>
          </a:p>
          <a:p>
            <a:pPr algn="ctr"/>
            <a:r>
              <a:rPr lang="en-US" sz="2000">
                <a:solidFill>
                  <a:schemeClr val="accent2"/>
                </a:solidFill>
              </a:rPr>
              <a:t>Commissioning Combinato del Computing degli esperimenti LHC </a:t>
            </a:r>
          </a:p>
          <a:p>
            <a:pPr algn="ctr"/>
            <a:r>
              <a:rPr lang="en-US" sz="2000">
                <a:solidFill>
                  <a:schemeClr val="accent2"/>
                </a:solidFill>
              </a:rPr>
              <a:t>(ex CCRC08</a:t>
            </a:r>
            <a:r>
              <a:rPr lang="en-US"/>
              <a:t>)</a:t>
            </a:r>
          </a:p>
          <a:p>
            <a:endParaRPr lang="en-US"/>
          </a:p>
          <a:p>
            <a:pPr>
              <a:buFontTx/>
              <a:buChar char="•"/>
            </a:pPr>
            <a:r>
              <a:rPr lang="en-US"/>
              <a:t> Cosa si vuol testare:</a:t>
            </a:r>
          </a:p>
          <a:p>
            <a:pPr lvl="1">
              <a:buFontTx/>
              <a:buChar char="•"/>
            </a:pPr>
            <a:r>
              <a:rPr lang="en-US"/>
              <a:t> </a:t>
            </a:r>
            <a:r>
              <a:rPr lang="en-US" sz="1600" b="1">
                <a:solidFill>
                  <a:srgbClr val="FF0000"/>
                </a:solidFill>
              </a:rPr>
              <a:t>Full Computing Model:</a:t>
            </a:r>
          </a:p>
          <a:p>
            <a:pPr lvl="2">
              <a:buFontTx/>
              <a:buChar char="•"/>
            </a:pPr>
            <a:r>
              <a:rPr lang="en-US" sz="1600"/>
              <a:t> Data Distribution</a:t>
            </a:r>
          </a:p>
          <a:p>
            <a:pPr lvl="2">
              <a:buFontTx/>
              <a:buChar char="•"/>
            </a:pPr>
            <a:r>
              <a:rPr lang="en-US" sz="1600"/>
              <a:t> Detector data reprocessing</a:t>
            </a:r>
          </a:p>
          <a:p>
            <a:pPr lvl="2">
              <a:buFontTx/>
              <a:buChar char="•"/>
            </a:pPr>
            <a:r>
              <a:rPr lang="en-US" sz="1600"/>
              <a:t> MC simulation and re-reconstruction</a:t>
            </a:r>
          </a:p>
          <a:p>
            <a:pPr lvl="2">
              <a:buFontTx/>
              <a:buChar char="•"/>
            </a:pPr>
            <a:r>
              <a:rPr lang="en-US" sz="1600"/>
              <a:t> Analysis</a:t>
            </a:r>
          </a:p>
          <a:p>
            <a:pPr lvl="1">
              <a:buFontTx/>
              <a:buChar char="•"/>
            </a:pPr>
            <a:r>
              <a:rPr lang="en-US" sz="1600">
                <a:solidFill>
                  <a:srgbClr val="FF0000"/>
                </a:solidFill>
              </a:rPr>
              <a:t> </a:t>
            </a:r>
            <a:r>
              <a:rPr lang="en-US" sz="1600" b="1">
                <a:solidFill>
                  <a:srgbClr val="FF0000"/>
                </a:solidFill>
              </a:rPr>
              <a:t>Scrittura e lettura simultanea su tape</a:t>
            </a:r>
          </a:p>
          <a:p>
            <a:pPr lvl="1">
              <a:buFontTx/>
              <a:buChar char="•"/>
            </a:pPr>
            <a:r>
              <a:rPr lang="en-US" sz="1600" b="1">
                <a:solidFill>
                  <a:srgbClr val="FF0000"/>
                </a:solidFill>
              </a:rPr>
              <a:t> Priorita’ di processamento e shares nei T1 e T2</a:t>
            </a:r>
          </a:p>
          <a:p>
            <a:pPr lvl="1">
              <a:buFontTx/>
              <a:buChar char="•"/>
            </a:pPr>
            <a:r>
              <a:rPr lang="en-US" sz="1600" b="1">
                <a:solidFill>
                  <a:srgbClr val="FF0000"/>
                </a:solidFill>
              </a:rPr>
              <a:t> Tutto al rate nominale per 2 settimane</a:t>
            </a:r>
          </a:p>
          <a:p>
            <a:pPr lvl="1">
              <a:buFontTx/>
              <a:buChar char="•"/>
            </a:pPr>
            <a:r>
              <a:rPr lang="en-US" sz="1600" b="1">
                <a:solidFill>
                  <a:srgbClr val="FF0000"/>
                </a:solidFill>
              </a:rPr>
              <a:t> Simultanemante con tutti gli altri esperimenti</a:t>
            </a:r>
          </a:p>
          <a:p>
            <a:pPr>
              <a:buFontTx/>
              <a:buChar char="•"/>
            </a:pPr>
            <a:endParaRPr lang="en-US" sz="1600" b="1">
              <a:solidFill>
                <a:srgbClr val="FF0000"/>
              </a:solidFill>
            </a:endParaRPr>
          </a:p>
          <a:p>
            <a:pPr>
              <a:buFontTx/>
              <a:buChar char="•"/>
            </a:pPr>
            <a:r>
              <a:rPr lang="en-US" sz="1600"/>
              <a:t> Quando?</a:t>
            </a:r>
          </a:p>
          <a:p>
            <a:pPr lvl="1">
              <a:buFontTx/>
              <a:buChar char="•"/>
            </a:pPr>
            <a:r>
              <a:rPr lang="en-US" sz="1600"/>
              <a:t>  Week 0: 25-31 Maggio</a:t>
            </a:r>
          </a:p>
          <a:p>
            <a:pPr lvl="2">
              <a:buFontTx/>
              <a:buChar char="•"/>
            </a:pPr>
            <a:r>
              <a:rPr lang="en-US" sz="1600"/>
              <a:t> setting up dei test a basso rate</a:t>
            </a:r>
          </a:p>
          <a:p>
            <a:pPr lvl="1">
              <a:buFontTx/>
              <a:buChar char="•"/>
            </a:pPr>
            <a:r>
              <a:rPr lang="en-US" sz="1600"/>
              <a:t> Week 1: 1-8 Giugno</a:t>
            </a:r>
          </a:p>
          <a:p>
            <a:pPr lvl="1">
              <a:buFontTx/>
              <a:buChar char="•"/>
            </a:pPr>
            <a:r>
              <a:rPr lang="en-US" sz="1600"/>
              <a:t> Week 2: 8-12 Giugno</a:t>
            </a:r>
          </a:p>
          <a:p>
            <a:pPr lvl="1">
              <a:buFontTx/>
              <a:buChar char="•"/>
            </a:pPr>
            <a:r>
              <a:rPr lang="en-US" sz="1600"/>
              <a:t> Week 3: 15-19 Giugno</a:t>
            </a:r>
          </a:p>
          <a:p>
            <a:pPr lvl="2">
              <a:buFontTx/>
              <a:buChar char="•"/>
            </a:pPr>
            <a:r>
              <a:rPr lang="en-US" sz="1600"/>
              <a:t> contingenza</a:t>
            </a:r>
          </a:p>
          <a:p>
            <a:pPr lvl="2">
              <a:buFontTx/>
              <a:buChar char="•"/>
            </a:pPr>
            <a:r>
              <a:rPr lang="en-US" sz="1600"/>
              <a:t> reporting</a:t>
            </a:r>
          </a:p>
          <a:p>
            <a:pPr lvl="1"/>
            <a:endParaRPr lang="it-IT" sz="16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323850" y="0"/>
            <a:ext cx="8229600" cy="563563"/>
          </a:xfrm>
        </p:spPr>
        <p:txBody>
          <a:bodyPr/>
          <a:lstStyle/>
          <a:p>
            <a:pPr eaLnBrk="1" hangingPunct="1"/>
            <a:r>
              <a:rPr lang="it-IT" sz="3200" smtClean="0">
                <a:latin typeface="Tahoma" pitchFamily="34" charset="0"/>
              </a:rPr>
              <a:t>Preparazione alla Fisica</a:t>
            </a:r>
          </a:p>
        </p:txBody>
      </p:sp>
      <p:sp>
        <p:nvSpPr>
          <p:cNvPr id="53250" name="Rectangle 1"/>
          <p:cNvSpPr>
            <a:spLocks noChangeArrowheads="1"/>
          </p:cNvSpPr>
          <p:nvPr/>
        </p:nvSpPr>
        <p:spPr bwMode="auto">
          <a:xfrm>
            <a:off x="0" y="549275"/>
            <a:ext cx="9144000" cy="1616075"/>
          </a:xfrm>
          <a:prstGeom prst="rect">
            <a:avLst/>
          </a:prstGeom>
          <a:noFill/>
          <a:ln w="9525">
            <a:noFill/>
            <a:miter lim="800000"/>
            <a:headEnd/>
            <a:tailEnd/>
          </a:ln>
        </p:spPr>
        <p:txBody>
          <a:bodyPr anchor="ctr">
            <a:spAutoFit/>
          </a:bodyPr>
          <a:lstStyle/>
          <a:p>
            <a:pPr>
              <a:buFontTx/>
              <a:buChar char="•"/>
            </a:pPr>
            <a:r>
              <a:rPr lang="it-IT" sz="2000" b="1">
                <a:solidFill>
                  <a:schemeClr val="accent2"/>
                </a:solidFill>
                <a:latin typeface="Arial Unicode MS" pitchFamily="34" charset="-128"/>
              </a:rPr>
              <a:t> </a:t>
            </a:r>
            <a:r>
              <a:rPr lang="it-IT" sz="2000" b="1">
                <a:solidFill>
                  <a:schemeClr val="accent2"/>
                </a:solidFill>
                <a:latin typeface="Tahoma" pitchFamily="34" charset="0"/>
              </a:rPr>
              <a:t>Mantenimento del buon profilo dei gruppi italiani nella fisica di ricerca (Higgs, SUSY, Esotici). </a:t>
            </a:r>
          </a:p>
          <a:p>
            <a:pPr>
              <a:buFontTx/>
              <a:buChar char="•"/>
            </a:pPr>
            <a:endParaRPr lang="it-IT" sz="2000" b="1">
              <a:solidFill>
                <a:schemeClr val="accent2"/>
              </a:solidFill>
              <a:latin typeface="Tahoma" pitchFamily="34" charset="0"/>
            </a:endParaRPr>
          </a:p>
          <a:p>
            <a:pPr>
              <a:buFontTx/>
              <a:buChar char="•"/>
            </a:pPr>
            <a:r>
              <a:rPr lang="it-IT" sz="2000" b="1">
                <a:solidFill>
                  <a:schemeClr val="accent2"/>
                </a:solidFill>
                <a:latin typeface="Tahoma" pitchFamily="34" charset="0"/>
              </a:rPr>
              <a:t> Intensificazione e organizzazione dello sforzo su attivita' legate alla fisica iniziale: </a:t>
            </a:r>
          </a:p>
        </p:txBody>
      </p:sp>
      <p:sp>
        <p:nvSpPr>
          <p:cNvPr id="53251" name="Rectangle 3"/>
          <p:cNvSpPr>
            <a:spLocks noChangeArrowheads="1"/>
          </p:cNvSpPr>
          <p:nvPr/>
        </p:nvSpPr>
        <p:spPr bwMode="auto">
          <a:xfrm>
            <a:off x="428625" y="2133600"/>
            <a:ext cx="8715375" cy="4248150"/>
          </a:xfrm>
          <a:prstGeom prst="rect">
            <a:avLst/>
          </a:prstGeom>
          <a:noFill/>
          <a:ln w="9525">
            <a:noFill/>
            <a:miter lim="800000"/>
            <a:headEnd/>
            <a:tailEnd/>
          </a:ln>
        </p:spPr>
        <p:txBody>
          <a:bodyPr>
            <a:spAutoFit/>
          </a:bodyPr>
          <a:lstStyle/>
          <a:p>
            <a:r>
              <a:rPr lang="it-IT" sz="1600" b="1">
                <a:solidFill>
                  <a:srgbClr val="00B050"/>
                </a:solidFill>
                <a:latin typeface="Tahoma" pitchFamily="34" charset="0"/>
              </a:rPr>
              <a:t>- W/Z</a:t>
            </a:r>
            <a:r>
              <a:rPr lang="it-IT" sz="1600" b="1">
                <a:latin typeface="Tahoma" pitchFamily="34" charset="0"/>
              </a:rPr>
              <a:t>: vasta comunita' con forte impatto sul gruppo di fisica di Atlas sia a livello di preparazione degli strumenti comuni, sia nello sviluppo di analisi complete. </a:t>
            </a:r>
          </a:p>
          <a:p>
            <a:r>
              <a:rPr lang="it-IT" sz="1600" b="1">
                <a:latin typeface="Tahoma" pitchFamily="34" charset="0"/>
              </a:rPr>
              <a:t>	</a:t>
            </a:r>
          </a:p>
          <a:p>
            <a:r>
              <a:rPr lang="it-IT" sz="1600" b="1">
                <a:latin typeface="Tahoma" pitchFamily="34" charset="0"/>
              </a:rPr>
              <a:t> </a:t>
            </a:r>
            <a:r>
              <a:rPr lang="it-IT" sz="1600" b="1">
                <a:solidFill>
                  <a:schemeClr val="accent2"/>
                </a:solidFill>
                <a:latin typeface="Tahoma" pitchFamily="34" charset="0"/>
              </a:rPr>
              <a:t>Eccellente integrazione con attivita' di comprensione rivelatore, in particolare muoni.</a:t>
            </a:r>
          </a:p>
          <a:p>
            <a:r>
              <a:rPr lang="it-IT" sz="1600" b="1">
                <a:latin typeface="Tahoma" pitchFamily="34" charset="0"/>
              </a:rPr>
              <a:t> </a:t>
            </a:r>
          </a:p>
          <a:p>
            <a:pPr>
              <a:buFontTx/>
              <a:buChar char="-"/>
            </a:pPr>
            <a:r>
              <a:rPr lang="it-IT" sz="1600" b="1">
                <a:solidFill>
                  <a:srgbClr val="00B050"/>
                </a:solidFill>
                <a:latin typeface="Tahoma" pitchFamily="34" charset="0"/>
              </a:rPr>
              <a:t> top</a:t>
            </a:r>
            <a:r>
              <a:rPr lang="it-IT" sz="1600" b="1">
                <a:latin typeface="Tahoma" pitchFamily="34" charset="0"/>
              </a:rPr>
              <a:t>: sforzo rivolto alle analisi di commissioning, posizione leader nel gruppo misura sezione d'urto .</a:t>
            </a:r>
          </a:p>
          <a:p>
            <a:r>
              <a:rPr lang="it-IT" sz="1600" b="1">
                <a:latin typeface="Tahoma" pitchFamily="34" charset="0"/>
              </a:rPr>
              <a:t> </a:t>
            </a:r>
          </a:p>
          <a:p>
            <a:pPr>
              <a:buFontTx/>
              <a:buChar char="-"/>
            </a:pPr>
            <a:r>
              <a:rPr lang="it-IT" sz="1600" b="1">
                <a:solidFill>
                  <a:srgbClr val="00B050"/>
                </a:solidFill>
                <a:latin typeface="Tahoma" pitchFamily="34" charset="0"/>
              </a:rPr>
              <a:t> jets</a:t>
            </a:r>
            <a:r>
              <a:rPr lang="it-IT" sz="1600" b="1">
                <a:latin typeface="Tahoma" pitchFamily="34" charset="0"/>
              </a:rPr>
              <a:t>: </a:t>
            </a:r>
            <a:r>
              <a:rPr lang="en-US" sz="1600" b="1">
                <a:latin typeface="Tahoma" pitchFamily="34" charset="0"/>
              </a:rPr>
              <a:t>partecipazione in prima linea alla ridefinizione dell'approccio di ATLAS alla ricostruzione dei jet  e alla calibrazione in situ della loro energia attraverso gli eventi gamma-jet. </a:t>
            </a:r>
            <a:br>
              <a:rPr lang="en-US" sz="1600" b="1">
                <a:latin typeface="Tahoma" pitchFamily="34" charset="0"/>
              </a:rPr>
            </a:br>
            <a:endParaRPr lang="it-IT" sz="1600" b="1">
              <a:latin typeface="Tahoma" pitchFamily="34" charset="0"/>
            </a:endParaRPr>
          </a:p>
          <a:p>
            <a:pPr>
              <a:buFontTx/>
              <a:buChar char="-"/>
            </a:pPr>
            <a:r>
              <a:rPr lang="it-IT" sz="1600" b="1">
                <a:solidFill>
                  <a:srgbClr val="00B050"/>
                </a:solidFill>
                <a:latin typeface="Tahoma" pitchFamily="34" charset="0"/>
              </a:rPr>
              <a:t> Etmiss</a:t>
            </a:r>
            <a:r>
              <a:rPr lang="it-IT" sz="1600" b="1">
                <a:latin typeface="Tahoma" pitchFamily="34" charset="0"/>
              </a:rPr>
              <a:t>: posizione guida nell‘attivita' di Etmiss commissioning.</a:t>
            </a:r>
          </a:p>
          <a:p>
            <a:pPr>
              <a:buFontTx/>
              <a:buChar char="-"/>
            </a:pPr>
            <a:endParaRPr lang="it-IT" sz="1600" b="1">
              <a:latin typeface="Tahoma" pitchFamily="34" charset="0"/>
            </a:endParaRPr>
          </a:p>
          <a:p>
            <a:pPr>
              <a:buFontTx/>
              <a:buChar char="-"/>
            </a:pPr>
            <a:r>
              <a:rPr lang="it-IT" sz="1600" b="1">
                <a:solidFill>
                  <a:srgbClr val="00B050"/>
                </a:solidFill>
                <a:latin typeface="Tahoma" pitchFamily="34" charset="0"/>
              </a:rPr>
              <a:t> fotoni diretti</a:t>
            </a:r>
            <a:r>
              <a:rPr lang="it-IT" sz="1600" b="1">
                <a:latin typeface="Tahoma" pitchFamily="34" charset="0"/>
              </a:rPr>
              <a:t>: trasferimento di eccellente esperienza su ricostruzione e calibrazione del calorimetro LAr  a canale di fisica Standard Model.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28625" y="2857500"/>
            <a:ext cx="8229600" cy="1143000"/>
          </a:xfrm>
        </p:spPr>
        <p:txBody>
          <a:bodyPr/>
          <a:lstStyle/>
          <a:p>
            <a:pPr eaLnBrk="1" hangingPunct="1"/>
            <a:r>
              <a:rPr lang="it-IT" smtClean="0"/>
              <a:t>SPARES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1"/>
          <p:cNvSpPr>
            <a:spLocks noChangeArrowheads="1"/>
          </p:cNvSpPr>
          <p:nvPr/>
        </p:nvSpPr>
        <p:spPr bwMode="auto">
          <a:xfrm>
            <a:off x="285750" y="1357313"/>
            <a:ext cx="8643938" cy="4833937"/>
          </a:xfrm>
          <a:prstGeom prst="rect">
            <a:avLst/>
          </a:prstGeom>
          <a:noFill/>
          <a:ln w="9525">
            <a:noFill/>
            <a:miter lim="800000"/>
            <a:headEnd/>
            <a:tailEnd/>
          </a:ln>
        </p:spPr>
        <p:txBody>
          <a:bodyPr>
            <a:spAutoFit/>
          </a:bodyPr>
          <a:lstStyle/>
          <a:p>
            <a:pPr marL="382588" indent="-342900" algn="just">
              <a:spcBef>
                <a:spcPts val="600"/>
              </a:spcBef>
              <a:buClr>
                <a:srgbClr val="20A53F"/>
              </a:buClr>
              <a:buSzPct val="100000"/>
              <a:buFont typeface="Tahoma" pitchFamily="34" charset="0"/>
              <a:buChar char="•"/>
            </a:pPr>
            <a:r>
              <a:rPr lang="en-US" sz="2000">
                <a:latin typeface="Tahoma" pitchFamily="34" charset="0"/>
                <a:sym typeface="Tahoma" pitchFamily="34" charset="0"/>
              </a:rPr>
              <a:t>Brief History</a:t>
            </a:r>
          </a:p>
          <a:p>
            <a:pPr marL="731838" lvl="1" indent="-285750" algn="just">
              <a:spcBef>
                <a:spcPts val="500"/>
              </a:spcBef>
              <a:buClr>
                <a:srgbClr val="99262B"/>
              </a:buClr>
              <a:buSzPct val="100000"/>
              <a:buFont typeface="Tahoma" pitchFamily="34" charset="0"/>
              <a:buChar char="•"/>
            </a:pPr>
            <a:r>
              <a:rPr lang="en-US" i="1">
                <a:solidFill>
                  <a:srgbClr val="FF0000"/>
                </a:solidFill>
                <a:latin typeface="Tahoma" pitchFamily="34" charset="0"/>
                <a:sym typeface="Tahoma" pitchFamily="34" charset="0"/>
              </a:rPr>
              <a:t>First refurbishing campaign of LVPS was made between 2006-2007  </a:t>
            </a:r>
          </a:p>
          <a:p>
            <a:pPr marL="731838" lvl="1" indent="-285750" algn="just">
              <a:spcBef>
                <a:spcPts val="500"/>
              </a:spcBef>
              <a:buClr>
                <a:srgbClr val="99262B"/>
              </a:buClr>
              <a:buSzPct val="100000"/>
              <a:buFont typeface="Tahoma" pitchFamily="34" charset="0"/>
              <a:buChar char="•"/>
            </a:pPr>
            <a:r>
              <a:rPr lang="en-US" i="1">
                <a:solidFill>
                  <a:srgbClr val="FF0000"/>
                </a:solidFill>
                <a:latin typeface="Tahoma" pitchFamily="34" charset="0"/>
                <a:sym typeface="Tahoma" pitchFamily="34" charset="0"/>
              </a:rPr>
              <a:t>Failure of three LVPS on detector within 24h 10-11 April 2008</a:t>
            </a:r>
          </a:p>
          <a:p>
            <a:pPr marL="731838" lvl="1" indent="-285750" algn="just">
              <a:spcBef>
                <a:spcPts val="500"/>
              </a:spcBef>
              <a:buClr>
                <a:srgbClr val="99262B"/>
              </a:buClr>
              <a:buSzPct val="100000"/>
              <a:buFont typeface="Tahoma" pitchFamily="34" charset="0"/>
              <a:buChar char="•"/>
            </a:pPr>
            <a:r>
              <a:rPr lang="en-US" i="1">
                <a:solidFill>
                  <a:srgbClr val="FF0000"/>
                </a:solidFill>
                <a:latin typeface="Tahoma" pitchFamily="34" charset="0"/>
                <a:sym typeface="Tahoma" pitchFamily="34" charset="0"/>
              </a:rPr>
              <a:t>Failed LVPS were exchanged before closing of ATLAS</a:t>
            </a:r>
          </a:p>
          <a:p>
            <a:pPr marL="731838" lvl="1" indent="-285750" algn="just">
              <a:spcBef>
                <a:spcPts val="500"/>
              </a:spcBef>
              <a:buClr>
                <a:srgbClr val="99262B"/>
              </a:buClr>
              <a:buSzPct val="100000"/>
              <a:buFont typeface="Tahoma" pitchFamily="34" charset="0"/>
              <a:buChar char="•"/>
            </a:pPr>
            <a:r>
              <a:rPr lang="en-US" i="1">
                <a:solidFill>
                  <a:srgbClr val="FF0000"/>
                </a:solidFill>
                <a:latin typeface="Tahoma" pitchFamily="34" charset="0"/>
                <a:sym typeface="Tahoma" pitchFamily="34" charset="0"/>
              </a:rPr>
              <a:t>During the 2008 running period: ALL LVPS ON and working </a:t>
            </a:r>
          </a:p>
          <a:p>
            <a:pPr marL="1131888" lvl="2" indent="-228600" algn="just">
              <a:spcBef>
                <a:spcPts val="400"/>
              </a:spcBef>
              <a:buClr>
                <a:srgbClr val="000080"/>
              </a:buClr>
              <a:buSzPct val="100000"/>
              <a:buFont typeface="Tahoma" pitchFamily="34" charset="0"/>
              <a:buChar char="•"/>
            </a:pPr>
            <a:r>
              <a:rPr lang="en-US" sz="1600">
                <a:solidFill>
                  <a:srgbClr val="000080"/>
                </a:solidFill>
                <a:latin typeface="Tahoma" pitchFamily="34" charset="0"/>
                <a:sym typeface="Tahoma" pitchFamily="34" charset="0"/>
              </a:rPr>
              <a:t>One failed (INHIBIT mechanism) and was repaired in situ</a:t>
            </a:r>
          </a:p>
          <a:p>
            <a:pPr marL="1131888" lvl="2" indent="-228600" algn="just">
              <a:spcBef>
                <a:spcPts val="400"/>
              </a:spcBef>
              <a:buClr>
                <a:srgbClr val="000080"/>
              </a:buClr>
              <a:buSzPct val="100000"/>
              <a:buFont typeface="Tahoma" pitchFamily="34" charset="0"/>
              <a:buChar char="•"/>
            </a:pPr>
            <a:r>
              <a:rPr lang="en-US" sz="1600">
                <a:solidFill>
                  <a:srgbClr val="000080"/>
                </a:solidFill>
                <a:latin typeface="Tahoma" pitchFamily="34" charset="0"/>
                <a:sym typeface="Tahoma" pitchFamily="34" charset="0"/>
              </a:rPr>
              <a:t>Two failed and redundancy has been operational</a:t>
            </a:r>
          </a:p>
          <a:p>
            <a:pPr marL="382588" indent="-342900" algn="just">
              <a:spcBef>
                <a:spcPts val="600"/>
              </a:spcBef>
              <a:buClr>
                <a:srgbClr val="20A53F"/>
              </a:buClr>
              <a:buSzPct val="100000"/>
              <a:buFont typeface="Tahoma" pitchFamily="34" charset="0"/>
              <a:buChar char="•"/>
            </a:pPr>
            <a:r>
              <a:rPr lang="en-US" sz="2000">
                <a:latin typeface="Tahoma" pitchFamily="34" charset="0"/>
                <a:sym typeface="Tahoma" pitchFamily="34" charset="0"/>
              </a:rPr>
              <a:t>LVPS architecture</a:t>
            </a:r>
          </a:p>
          <a:p>
            <a:pPr marL="731838" lvl="1" indent="-285750" algn="just">
              <a:spcBef>
                <a:spcPts val="500"/>
              </a:spcBef>
              <a:buClr>
                <a:srgbClr val="99262B"/>
              </a:buClr>
              <a:buSzPct val="100000"/>
              <a:buFont typeface="Tahoma" pitchFamily="34" charset="0"/>
              <a:buChar char="•"/>
            </a:pPr>
            <a:r>
              <a:rPr lang="en-US">
                <a:solidFill>
                  <a:srgbClr val="009B00"/>
                </a:solidFill>
                <a:latin typeface="Tahoma" pitchFamily="34" charset="0"/>
                <a:sym typeface="Tahoma" pitchFamily="34" charset="0"/>
              </a:rPr>
              <a:t>modules delivering +4V, -4V, +6VA, +6VD, +7V, -7V, +11V</a:t>
            </a:r>
          </a:p>
          <a:p>
            <a:pPr marL="731838" lvl="1" indent="-285750" algn="just">
              <a:spcBef>
                <a:spcPts val="500"/>
              </a:spcBef>
              <a:buClr>
                <a:srgbClr val="99262B"/>
              </a:buClr>
              <a:buSzPct val="100000"/>
              <a:buFont typeface="Tahoma" pitchFamily="34" charset="0"/>
              <a:buChar char="•"/>
            </a:pPr>
            <a:r>
              <a:rPr lang="en-US">
                <a:solidFill>
                  <a:srgbClr val="009B00"/>
                </a:solidFill>
                <a:latin typeface="Tahoma" pitchFamily="34" charset="0"/>
                <a:sym typeface="Tahoma" pitchFamily="34" charset="0"/>
              </a:rPr>
              <a:t>N+1 redundancy built in: sourcing full power even if one module fails</a:t>
            </a:r>
          </a:p>
          <a:p>
            <a:pPr marL="382588" indent="-342900" algn="just">
              <a:spcBef>
                <a:spcPts val="600"/>
              </a:spcBef>
              <a:buClr>
                <a:srgbClr val="20A53F"/>
              </a:buClr>
              <a:buSzPct val="100000"/>
              <a:buFont typeface="Tahoma" pitchFamily="34" charset="0"/>
              <a:buChar char="•"/>
            </a:pPr>
            <a:r>
              <a:rPr lang="en-US" sz="2000">
                <a:latin typeface="Tahoma" pitchFamily="34" charset="0"/>
                <a:sym typeface="Tahoma" pitchFamily="34" charset="0"/>
              </a:rPr>
              <a:t>During 2008: three types of failures</a:t>
            </a:r>
          </a:p>
          <a:p>
            <a:pPr marL="731838" lvl="1" indent="-285750" algn="just">
              <a:spcBef>
                <a:spcPts val="500"/>
              </a:spcBef>
              <a:buClr>
                <a:srgbClr val="99262B"/>
              </a:buClr>
              <a:buSzPct val="100000"/>
              <a:buFont typeface="Tahoma" pitchFamily="34" charset="0"/>
              <a:buChar char="•"/>
            </a:pPr>
            <a:r>
              <a:rPr lang="en-US">
                <a:solidFill>
                  <a:srgbClr val="FF0000"/>
                </a:solidFill>
                <a:latin typeface="Tahoma" pitchFamily="34" charset="0"/>
                <a:sym typeface="Tahoma" pitchFamily="34" charset="0"/>
              </a:rPr>
              <a:t>Single Point of Failure at the Over-Temperature Internal Interlock</a:t>
            </a:r>
          </a:p>
          <a:p>
            <a:pPr marL="731838" lvl="1" indent="-285750" algn="just">
              <a:spcBef>
                <a:spcPts val="500"/>
              </a:spcBef>
              <a:buClr>
                <a:srgbClr val="99262B"/>
              </a:buClr>
              <a:buSzPct val="100000"/>
              <a:buFont typeface="Tahoma" pitchFamily="34" charset="0"/>
              <a:buChar char="•"/>
            </a:pPr>
            <a:r>
              <a:rPr lang="en-US">
                <a:solidFill>
                  <a:srgbClr val="FF0000"/>
                </a:solidFill>
                <a:latin typeface="Tahoma" pitchFamily="34" charset="0"/>
                <a:sym typeface="Tahoma" pitchFamily="34" charset="0"/>
              </a:rPr>
              <a:t>Failure of the pulse modulator soft-startup capacitor</a:t>
            </a:r>
          </a:p>
          <a:p>
            <a:pPr marL="731838" lvl="1" indent="-285750" algn="just">
              <a:spcBef>
                <a:spcPts val="500"/>
              </a:spcBef>
              <a:buClr>
                <a:srgbClr val="99262B"/>
              </a:buClr>
              <a:buSzPct val="100000"/>
              <a:buFont typeface="Tahoma" pitchFamily="34" charset="0"/>
              <a:buChar char="•"/>
            </a:pPr>
            <a:r>
              <a:rPr lang="en-US">
                <a:solidFill>
                  <a:srgbClr val="FF0000"/>
                </a:solidFill>
                <a:latin typeface="Tahoma" pitchFamily="34" charset="0"/>
                <a:sym typeface="Tahoma" pitchFamily="34" charset="0"/>
              </a:rPr>
              <a:t>Arching underneath power transformer between PCB copper traces</a:t>
            </a:r>
          </a:p>
        </p:txBody>
      </p:sp>
      <p:sp>
        <p:nvSpPr>
          <p:cNvPr id="55298" name="Title 2"/>
          <p:cNvSpPr>
            <a:spLocks noGrp="1"/>
          </p:cNvSpPr>
          <p:nvPr>
            <p:ph type="title"/>
          </p:nvPr>
        </p:nvSpPr>
        <p:spPr>
          <a:xfrm>
            <a:off x="500063" y="142875"/>
            <a:ext cx="8229600" cy="1143000"/>
          </a:xfrm>
        </p:spPr>
        <p:txBody>
          <a:bodyPr/>
          <a:lstStyle/>
          <a:p>
            <a:pPr eaLnBrk="1" hangingPunct="1"/>
            <a:r>
              <a:rPr lang="en-US" sz="3200" smtClean="0"/>
              <a:t>Low Voltage power supplies for the LAr</a:t>
            </a:r>
            <a:endParaRPr lang="it-IT" sz="32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142875" y="1714500"/>
            <a:ext cx="8643938" cy="4524375"/>
          </a:xfrm>
          <a:prstGeom prst="rect">
            <a:avLst/>
          </a:prstGeom>
          <a:noFill/>
          <a:ln w="9525">
            <a:noFill/>
            <a:miter lim="800000"/>
            <a:headEnd/>
            <a:tailEnd/>
          </a:ln>
        </p:spPr>
        <p:txBody>
          <a:bodyPr>
            <a:spAutoFit/>
          </a:bodyPr>
          <a:lstStyle/>
          <a:p>
            <a:r>
              <a:rPr lang="it-IT" sz="2400">
                <a:latin typeface="Tahoma" pitchFamily="34" charset="0"/>
                <a:cs typeface="Tahoma" pitchFamily="34" charset="0"/>
              </a:rPr>
              <a:t>Il rivelatore Atlas e’ stato pronto quando si sono avuti i primi fasci circolanti in LHC con tutte le sue parti funzionanti.</a:t>
            </a:r>
            <a:br>
              <a:rPr lang="it-IT" sz="2400">
                <a:latin typeface="Tahoma" pitchFamily="34" charset="0"/>
                <a:cs typeface="Tahoma" pitchFamily="34" charset="0"/>
              </a:rPr>
            </a:br>
            <a:r>
              <a:rPr lang="it-IT" sz="2400">
                <a:latin typeface="Tahoma" pitchFamily="34" charset="0"/>
                <a:cs typeface="Tahoma" pitchFamily="34" charset="0"/>
              </a:rPr>
              <a:t>Sono stati raccolti </a:t>
            </a:r>
            <a:r>
              <a:rPr lang="it-IT" sz="2400">
                <a:solidFill>
                  <a:srgbClr val="FF0000"/>
                </a:solidFill>
                <a:latin typeface="Tahoma" pitchFamily="34" charset="0"/>
                <a:cs typeface="Tahoma" pitchFamily="34" charset="0"/>
              </a:rPr>
              <a:t>eventi prodotti dai fasci </a:t>
            </a:r>
            <a:r>
              <a:rPr lang="it-IT" sz="2400">
                <a:latin typeface="Tahoma" pitchFamily="34" charset="0"/>
                <a:cs typeface="Tahoma" pitchFamily="34" charset="0"/>
              </a:rPr>
              <a:t>che sono stati usati per il timing delle diverse parti del rivelatore.</a:t>
            </a:r>
          </a:p>
          <a:p>
            <a:endParaRPr lang="it-IT" sz="2400">
              <a:latin typeface="Tahoma" pitchFamily="34" charset="0"/>
              <a:cs typeface="Tahoma" pitchFamily="34" charset="0"/>
            </a:endParaRPr>
          </a:p>
          <a:p>
            <a:r>
              <a:rPr lang="it-IT" sz="2400">
                <a:latin typeface="Tahoma" pitchFamily="34" charset="0"/>
                <a:cs typeface="Tahoma" pitchFamily="34" charset="0"/>
              </a:rPr>
              <a:t>Alla fermata di LHC, si sono fatti </a:t>
            </a:r>
            <a:r>
              <a:rPr lang="it-IT" sz="2400">
                <a:solidFill>
                  <a:srgbClr val="FF0000"/>
                </a:solidFill>
                <a:latin typeface="Tahoma" pitchFamily="34" charset="0"/>
                <a:cs typeface="Tahoma" pitchFamily="34" charset="0"/>
              </a:rPr>
              <a:t>run di cosmici </a:t>
            </a:r>
            <a:r>
              <a:rPr lang="it-IT" sz="2400">
                <a:latin typeface="Tahoma" pitchFamily="34" charset="0"/>
                <a:cs typeface="Tahoma" pitchFamily="34" charset="0"/>
              </a:rPr>
              <a:t>per diverse settimane per accumulare un’alta statistica di eventi per il debugging e la messa a punto del rivelatore.</a:t>
            </a:r>
          </a:p>
          <a:p>
            <a:endParaRPr lang="it-IT" sz="2400">
              <a:latin typeface="Tahoma" pitchFamily="34" charset="0"/>
              <a:cs typeface="Tahoma" pitchFamily="34" charset="0"/>
            </a:endParaRPr>
          </a:p>
          <a:p>
            <a:r>
              <a:rPr lang="it-IT" sz="2400">
                <a:latin typeface="Tahoma" pitchFamily="34" charset="0"/>
                <a:cs typeface="Tahoma" pitchFamily="34" charset="0"/>
              </a:rPr>
              <a:t>A  novembre si e’ aperto il rivelatore e si e’ proceduto agli interventi per effettuare le </a:t>
            </a:r>
            <a:r>
              <a:rPr lang="it-IT" sz="2400">
                <a:solidFill>
                  <a:srgbClr val="FF0000"/>
                </a:solidFill>
                <a:latin typeface="Tahoma" pitchFamily="34" charset="0"/>
                <a:cs typeface="Tahoma" pitchFamily="34" charset="0"/>
              </a:rPr>
              <a:t>riparazioni</a:t>
            </a:r>
            <a:r>
              <a:rPr lang="it-IT" sz="2400">
                <a:latin typeface="Tahoma" pitchFamily="34" charset="0"/>
                <a:cs typeface="Tahoma" pitchFamily="34" charset="0"/>
              </a:rPr>
              <a:t> necessarie e completare l’</a:t>
            </a:r>
            <a:r>
              <a:rPr lang="it-IT" sz="2400">
                <a:solidFill>
                  <a:srgbClr val="FF0000"/>
                </a:solidFill>
                <a:latin typeface="Tahoma" pitchFamily="34" charset="0"/>
                <a:cs typeface="Tahoma" pitchFamily="34" charset="0"/>
              </a:rPr>
              <a:t>installazione</a:t>
            </a:r>
            <a:r>
              <a:rPr lang="it-IT" sz="2400">
                <a:latin typeface="Tahoma" pitchFamily="34" charset="0"/>
                <a:cs typeface="Tahoma" pitchFamily="34" charset="0"/>
              </a:rPr>
              <a:t> di componenti.</a:t>
            </a:r>
          </a:p>
        </p:txBody>
      </p:sp>
      <p:sp>
        <p:nvSpPr>
          <p:cNvPr id="16386" name="Title 2"/>
          <p:cNvSpPr>
            <a:spLocks noGrp="1"/>
          </p:cNvSpPr>
          <p:nvPr>
            <p:ph type="title"/>
          </p:nvPr>
        </p:nvSpPr>
        <p:spPr/>
        <p:txBody>
          <a:bodyPr/>
          <a:lstStyle/>
          <a:p>
            <a:pPr eaLnBrk="1" hangingPunct="1"/>
            <a:r>
              <a:rPr lang="it-IT" sz="3600" smtClean="0">
                <a:latin typeface="Tahoma" pitchFamily="34" charset="0"/>
                <a:cs typeface="Tahoma" pitchFamily="34" charset="0"/>
              </a:rPr>
              <a:t>Overview dell’attivita’ sul rivela</a:t>
            </a:r>
            <a:r>
              <a:rPr lang="it-IT" sz="4000" smtClean="0">
                <a:latin typeface="Tahoma" pitchFamily="34" charset="0"/>
                <a:cs typeface="Tahoma" pitchFamily="34" charset="0"/>
              </a:rPr>
              <a:t>tore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idx="4294967295"/>
          </p:nvPr>
        </p:nvSpPr>
        <p:spPr>
          <a:xfrm>
            <a:off x="500063" y="0"/>
            <a:ext cx="8229600" cy="857250"/>
          </a:xfrm>
        </p:spPr>
        <p:txBody>
          <a:bodyPr/>
          <a:lstStyle/>
          <a:p>
            <a:pPr eaLnBrk="1" hangingPunct="1"/>
            <a:r>
              <a:rPr lang="en-GB" sz="2800" smtClean="0"/>
              <a:t>Calorimeter Timing with Beam</a:t>
            </a:r>
            <a:endParaRPr lang="en-US" sz="2800" smtClean="0"/>
          </a:p>
        </p:txBody>
      </p:sp>
      <p:sp>
        <p:nvSpPr>
          <p:cNvPr id="60419" name="Rectangle 8"/>
          <p:cNvSpPr>
            <a:spLocks noChangeArrowheads="1"/>
          </p:cNvSpPr>
          <p:nvPr/>
        </p:nvSpPr>
        <p:spPr bwMode="auto">
          <a:xfrm>
            <a:off x="6300788" y="4365625"/>
            <a:ext cx="2259012" cy="1655763"/>
          </a:xfrm>
          <a:prstGeom prst="rect">
            <a:avLst/>
          </a:prstGeom>
          <a:solidFill>
            <a:schemeClr val="bg1">
              <a:alpha val="89803"/>
            </a:schemeClr>
          </a:solidFill>
          <a:ln w="9525">
            <a:noFill/>
            <a:round/>
            <a:headEnd/>
            <a:tailEnd/>
          </a:ln>
        </p:spPr>
        <p:txBody>
          <a:bodyPr lIns="90000" tIns="46800" rIns="90000" bIns="46800"/>
          <a:lstStyle/>
          <a:p>
            <a:pPr marL="1588" indent="-1588">
              <a:lnSpc>
                <a:spcPct val="128000"/>
              </a:lnSpc>
              <a:buClr>
                <a:srgbClr val="3366CC"/>
              </a:buClr>
            </a:pPr>
            <a:r>
              <a:rPr lang="en-GB">
                <a:solidFill>
                  <a:srgbClr val="0099FF"/>
                </a:solidFill>
                <a:latin typeface="Candara" pitchFamily="34" charset="0"/>
              </a:rPr>
              <a:t>Tile signal timing</a:t>
            </a:r>
          </a:p>
          <a:p>
            <a:pPr marL="349250" lvl="1" indent="-168275">
              <a:lnSpc>
                <a:spcPct val="128000"/>
              </a:lnSpc>
              <a:buSzPct val="43000"/>
              <a:buFont typeface="StarSymbol"/>
              <a:buBlip>
                <a:blip r:embed="rId2"/>
              </a:buBlip>
            </a:pPr>
            <a:r>
              <a:rPr lang="en-GB" sz="1500">
                <a:solidFill>
                  <a:srgbClr val="000066"/>
                </a:solidFill>
                <a:latin typeface="Candara" pitchFamily="34" charset="0"/>
              </a:rPr>
              <a:t>Time dispersion within partitions ~2ns</a:t>
            </a:r>
          </a:p>
          <a:p>
            <a:pPr marL="349250" lvl="1" indent="-168275">
              <a:lnSpc>
                <a:spcPct val="128000"/>
              </a:lnSpc>
              <a:buSzPct val="43000"/>
              <a:buFont typeface="StarSymbol"/>
              <a:buBlip>
                <a:blip r:embed="rId2"/>
              </a:buBlip>
            </a:pPr>
            <a:r>
              <a:rPr lang="en-GB" sz="1500">
                <a:solidFill>
                  <a:srgbClr val="000066"/>
                </a:solidFill>
                <a:latin typeface="Candara" pitchFamily="34" charset="0"/>
              </a:rPr>
              <a:t>Differences between partitions &lt; 1 BC</a:t>
            </a:r>
          </a:p>
        </p:txBody>
      </p:sp>
      <p:pic>
        <p:nvPicPr>
          <p:cNvPr id="60420" name="Picture 13" descr="Prediction_Splash_EMBC_Average"/>
          <p:cNvPicPr>
            <a:picLocks noChangeAspect="1" noChangeArrowheads="1"/>
          </p:cNvPicPr>
          <p:nvPr/>
        </p:nvPicPr>
        <p:blipFill>
          <a:blip r:embed="rId3"/>
          <a:srcRect/>
          <a:stretch>
            <a:fillRect/>
          </a:stretch>
        </p:blipFill>
        <p:spPr bwMode="auto">
          <a:xfrm>
            <a:off x="3121025" y="1484313"/>
            <a:ext cx="3111500" cy="2268537"/>
          </a:xfrm>
          <a:prstGeom prst="rect">
            <a:avLst/>
          </a:prstGeom>
          <a:noFill/>
          <a:ln w="9525">
            <a:noFill/>
            <a:miter lim="800000"/>
            <a:headEnd/>
            <a:tailEnd/>
          </a:ln>
        </p:spPr>
      </p:pic>
      <p:grpSp>
        <p:nvGrpSpPr>
          <p:cNvPr id="60421" name="Group 24"/>
          <p:cNvGrpSpPr>
            <a:grpSpLocks/>
          </p:cNvGrpSpPr>
          <p:nvPr/>
        </p:nvGrpSpPr>
        <p:grpSpPr bwMode="auto">
          <a:xfrm>
            <a:off x="385763" y="4149725"/>
            <a:ext cx="2697162" cy="2266950"/>
            <a:chOff x="399" y="2659"/>
            <a:chExt cx="1841" cy="1247"/>
          </a:xfrm>
        </p:grpSpPr>
        <p:pic>
          <p:nvPicPr>
            <p:cNvPr id="60422" name="Picture 10" descr="Time"/>
            <p:cNvPicPr>
              <a:picLocks noChangeAspect="1" noChangeArrowheads="1"/>
            </p:cNvPicPr>
            <p:nvPr/>
          </p:nvPicPr>
          <p:blipFill>
            <a:blip r:embed="rId4"/>
            <a:srcRect/>
            <a:stretch>
              <a:fillRect/>
            </a:stretch>
          </p:blipFill>
          <p:spPr bwMode="auto">
            <a:xfrm>
              <a:off x="399" y="2659"/>
              <a:ext cx="1841" cy="1247"/>
            </a:xfrm>
            <a:prstGeom prst="rect">
              <a:avLst/>
            </a:prstGeom>
            <a:noFill/>
            <a:ln w="9525">
              <a:noFill/>
              <a:miter lim="800000"/>
              <a:headEnd/>
              <a:tailEnd/>
            </a:ln>
          </p:spPr>
        </p:pic>
        <p:sp>
          <p:nvSpPr>
            <p:cNvPr id="60423" name="Rectangle 15"/>
            <p:cNvSpPr>
              <a:spLocks noChangeArrowheads="1"/>
            </p:cNvSpPr>
            <p:nvPr/>
          </p:nvSpPr>
          <p:spPr bwMode="auto">
            <a:xfrm>
              <a:off x="399" y="2659"/>
              <a:ext cx="1043" cy="273"/>
            </a:xfrm>
            <a:prstGeom prst="rect">
              <a:avLst/>
            </a:prstGeom>
            <a:noFill/>
            <a:ln w="9525">
              <a:noFill/>
              <a:round/>
              <a:headEnd/>
              <a:tailEnd/>
            </a:ln>
          </p:spPr>
          <p:txBody>
            <a:bodyPr lIns="90000" tIns="46800" rIns="90000" bIns="46800"/>
            <a:lstStyle/>
            <a:p>
              <a:pPr marL="538163" lvl="2" indent="-174625">
                <a:lnSpc>
                  <a:spcPct val="128000"/>
                </a:lnSpc>
                <a:buClr>
                  <a:srgbClr val="FF0000"/>
                </a:buClr>
                <a:buSzPct val="120000"/>
                <a:buFont typeface="Symbol" pitchFamily="18" charset="2"/>
                <a:buNone/>
              </a:pPr>
              <a:r>
                <a:rPr lang="en-GB" sz="1600">
                  <a:solidFill>
                    <a:srgbClr val="004A4A"/>
                  </a:solidFill>
                  <a:latin typeface="Candara" pitchFamily="34" charset="0"/>
                </a:rPr>
                <a:t>Raw timing</a:t>
              </a:r>
            </a:p>
          </p:txBody>
        </p:sp>
      </p:grpSp>
      <p:grpSp>
        <p:nvGrpSpPr>
          <p:cNvPr id="60424" name="Group 23"/>
          <p:cNvGrpSpPr>
            <a:grpSpLocks/>
          </p:cNvGrpSpPr>
          <p:nvPr/>
        </p:nvGrpSpPr>
        <p:grpSpPr bwMode="auto">
          <a:xfrm>
            <a:off x="3375025" y="4149725"/>
            <a:ext cx="2698750" cy="2266950"/>
            <a:chOff x="3257" y="2704"/>
            <a:chExt cx="1841" cy="1247"/>
          </a:xfrm>
        </p:grpSpPr>
        <p:pic>
          <p:nvPicPr>
            <p:cNvPr id="60425" name="Picture 11" descr="TimeTOF"/>
            <p:cNvPicPr>
              <a:picLocks noChangeAspect="1" noChangeArrowheads="1"/>
            </p:cNvPicPr>
            <p:nvPr/>
          </p:nvPicPr>
          <p:blipFill>
            <a:blip r:embed="rId5"/>
            <a:srcRect/>
            <a:stretch>
              <a:fillRect/>
            </a:stretch>
          </p:blipFill>
          <p:spPr bwMode="auto">
            <a:xfrm>
              <a:off x="3257" y="2704"/>
              <a:ext cx="1841" cy="1247"/>
            </a:xfrm>
            <a:prstGeom prst="rect">
              <a:avLst/>
            </a:prstGeom>
            <a:noFill/>
            <a:ln w="9525">
              <a:noFill/>
              <a:miter lim="800000"/>
              <a:headEnd/>
              <a:tailEnd/>
            </a:ln>
          </p:spPr>
        </p:pic>
        <p:sp>
          <p:nvSpPr>
            <p:cNvPr id="60426" name="Rectangle 16"/>
            <p:cNvSpPr>
              <a:spLocks noChangeArrowheads="1"/>
            </p:cNvSpPr>
            <p:nvPr/>
          </p:nvSpPr>
          <p:spPr bwMode="auto">
            <a:xfrm>
              <a:off x="3257" y="2704"/>
              <a:ext cx="1134" cy="273"/>
            </a:xfrm>
            <a:prstGeom prst="rect">
              <a:avLst/>
            </a:prstGeom>
            <a:noFill/>
            <a:ln w="9525">
              <a:noFill/>
              <a:round/>
              <a:headEnd/>
              <a:tailEnd/>
            </a:ln>
          </p:spPr>
          <p:txBody>
            <a:bodyPr lIns="90000" tIns="46800" rIns="90000" bIns="46800"/>
            <a:lstStyle/>
            <a:p>
              <a:pPr marL="538163" lvl="2" indent="-174625">
                <a:lnSpc>
                  <a:spcPct val="128000"/>
                </a:lnSpc>
                <a:buClr>
                  <a:srgbClr val="FF0000"/>
                </a:buClr>
                <a:buSzPct val="120000"/>
                <a:buFont typeface="Symbol" pitchFamily="18" charset="2"/>
                <a:buNone/>
              </a:pPr>
              <a:r>
                <a:rPr lang="en-GB" sz="1600">
                  <a:solidFill>
                    <a:srgbClr val="004A4A"/>
                  </a:solidFill>
                  <a:latin typeface="Candara" pitchFamily="34" charset="0"/>
                </a:rPr>
                <a:t>TOF corrected</a:t>
              </a:r>
            </a:p>
          </p:txBody>
        </p:sp>
      </p:grpSp>
      <p:sp>
        <p:nvSpPr>
          <p:cNvPr id="60427" name="Rectangle 22"/>
          <p:cNvSpPr>
            <a:spLocks noChangeArrowheads="1"/>
          </p:cNvSpPr>
          <p:nvPr/>
        </p:nvSpPr>
        <p:spPr bwMode="auto">
          <a:xfrm>
            <a:off x="1449388" y="836613"/>
            <a:ext cx="7299325" cy="431800"/>
          </a:xfrm>
          <a:prstGeom prst="rect">
            <a:avLst/>
          </a:prstGeom>
          <a:solidFill>
            <a:schemeClr val="bg1"/>
          </a:solidFill>
          <a:ln w="9525">
            <a:noFill/>
            <a:round/>
            <a:headEnd/>
            <a:tailEnd/>
          </a:ln>
        </p:spPr>
        <p:txBody>
          <a:bodyPr lIns="90000" tIns="46800" rIns="90000" bIns="46800"/>
          <a:lstStyle/>
          <a:p>
            <a:pPr marL="180975" lvl="1">
              <a:lnSpc>
                <a:spcPct val="128000"/>
              </a:lnSpc>
              <a:buSzPct val="43000"/>
              <a:buFont typeface="StarSymbol"/>
              <a:buNone/>
            </a:pPr>
            <a:r>
              <a:rPr lang="en-GB" sz="2000">
                <a:solidFill>
                  <a:srgbClr val="000066"/>
                </a:solidFill>
                <a:latin typeface="Candara" pitchFamily="34" charset="0"/>
              </a:rPr>
              <a:t>Horizontal muons from halo &amp; splash provide checks on timing</a:t>
            </a:r>
          </a:p>
        </p:txBody>
      </p:sp>
      <p:grpSp>
        <p:nvGrpSpPr>
          <p:cNvPr id="60428" name="Group 21"/>
          <p:cNvGrpSpPr>
            <a:grpSpLocks/>
          </p:cNvGrpSpPr>
          <p:nvPr/>
        </p:nvGrpSpPr>
        <p:grpSpPr bwMode="auto">
          <a:xfrm>
            <a:off x="119063" y="1268413"/>
            <a:ext cx="2924175" cy="2343150"/>
            <a:chOff x="444" y="618"/>
            <a:chExt cx="1996" cy="1476"/>
          </a:xfrm>
        </p:grpSpPr>
        <p:pic>
          <p:nvPicPr>
            <p:cNvPr id="60429" name="Picture 18"/>
            <p:cNvPicPr>
              <a:picLocks noChangeAspect="1" noChangeArrowheads="1"/>
            </p:cNvPicPr>
            <p:nvPr/>
          </p:nvPicPr>
          <p:blipFill>
            <a:blip r:embed="rId6">
              <a:clrChange>
                <a:clrFrom>
                  <a:srgbClr val="C4C4C4"/>
                </a:clrFrom>
                <a:clrTo>
                  <a:srgbClr val="C4C4C4">
                    <a:alpha val="0"/>
                  </a:srgbClr>
                </a:clrTo>
              </a:clrChange>
            </a:blip>
            <a:srcRect/>
            <a:stretch>
              <a:fillRect/>
            </a:stretch>
          </p:blipFill>
          <p:spPr bwMode="auto">
            <a:xfrm>
              <a:off x="444" y="618"/>
              <a:ext cx="1968" cy="1476"/>
            </a:xfrm>
            <a:prstGeom prst="rect">
              <a:avLst/>
            </a:prstGeom>
            <a:noFill/>
            <a:ln w="9525">
              <a:noFill/>
              <a:round/>
              <a:headEnd/>
              <a:tailEnd/>
            </a:ln>
          </p:spPr>
        </p:pic>
        <p:sp>
          <p:nvSpPr>
            <p:cNvPr id="60430" name="Line 19"/>
            <p:cNvSpPr>
              <a:spLocks noChangeShapeType="1"/>
            </p:cNvSpPr>
            <p:nvPr/>
          </p:nvSpPr>
          <p:spPr bwMode="auto">
            <a:xfrm>
              <a:off x="490" y="799"/>
              <a:ext cx="1950" cy="363"/>
            </a:xfrm>
            <a:prstGeom prst="line">
              <a:avLst/>
            </a:prstGeom>
            <a:noFill/>
            <a:ln w="31750">
              <a:solidFill>
                <a:srgbClr val="FF0000"/>
              </a:solidFill>
              <a:round/>
              <a:headEnd/>
              <a:tailEnd type="triangle" w="med" len="lg"/>
            </a:ln>
          </p:spPr>
          <p:txBody>
            <a:bodyPr/>
            <a:lstStyle/>
            <a:p>
              <a:endParaRPr lang="en-US"/>
            </a:p>
          </p:txBody>
        </p:sp>
        <p:sp>
          <p:nvSpPr>
            <p:cNvPr id="60431" name="Line 20"/>
            <p:cNvSpPr>
              <a:spLocks noChangeShapeType="1"/>
            </p:cNvSpPr>
            <p:nvPr/>
          </p:nvSpPr>
          <p:spPr bwMode="auto">
            <a:xfrm>
              <a:off x="470" y="1034"/>
              <a:ext cx="1950" cy="363"/>
            </a:xfrm>
            <a:prstGeom prst="line">
              <a:avLst/>
            </a:prstGeom>
            <a:noFill/>
            <a:ln w="31750">
              <a:solidFill>
                <a:srgbClr val="FF0000"/>
              </a:solidFill>
              <a:round/>
              <a:headEnd/>
              <a:tailEnd type="triangle" w="med" len="lg"/>
            </a:ln>
          </p:spPr>
          <p:txBody>
            <a:bodyPr/>
            <a:lstStyle/>
            <a:p>
              <a:endParaRPr lang="en-US"/>
            </a:p>
          </p:txBody>
        </p:sp>
      </p:grpSp>
      <p:sp>
        <p:nvSpPr>
          <p:cNvPr id="60432" name="Rectangle 25"/>
          <p:cNvSpPr>
            <a:spLocks noChangeArrowheads="1"/>
          </p:cNvSpPr>
          <p:nvPr/>
        </p:nvSpPr>
        <p:spPr bwMode="auto">
          <a:xfrm>
            <a:off x="6315075" y="1484313"/>
            <a:ext cx="2576513" cy="2232025"/>
          </a:xfrm>
          <a:prstGeom prst="rect">
            <a:avLst/>
          </a:prstGeom>
          <a:solidFill>
            <a:schemeClr val="bg1">
              <a:alpha val="89803"/>
            </a:schemeClr>
          </a:solidFill>
          <a:ln w="9525">
            <a:noFill/>
            <a:round/>
            <a:headEnd/>
            <a:tailEnd/>
          </a:ln>
        </p:spPr>
        <p:txBody>
          <a:bodyPr lIns="90000" tIns="46800" rIns="90000" bIns="46800"/>
          <a:lstStyle/>
          <a:p>
            <a:pPr marL="1588" indent="-1588">
              <a:lnSpc>
                <a:spcPct val="128000"/>
              </a:lnSpc>
              <a:buClr>
                <a:srgbClr val="3366CC"/>
              </a:buClr>
            </a:pPr>
            <a:r>
              <a:rPr lang="en-GB">
                <a:solidFill>
                  <a:srgbClr val="0099FF"/>
                </a:solidFill>
                <a:latin typeface="Candara" pitchFamily="34" charset="0"/>
              </a:rPr>
              <a:t>LAr physics vs calibration pulse timing</a:t>
            </a:r>
          </a:p>
          <a:p>
            <a:pPr marL="349250" lvl="1" indent="-168275">
              <a:lnSpc>
                <a:spcPct val="128000"/>
              </a:lnSpc>
              <a:buSzPct val="43000"/>
              <a:buFont typeface="StarSymbol"/>
              <a:buBlip>
                <a:blip r:embed="rId2"/>
              </a:buBlip>
            </a:pPr>
            <a:r>
              <a:rPr lang="en-GB" sz="1500">
                <a:solidFill>
                  <a:srgbClr val="000066"/>
                </a:solidFill>
                <a:latin typeface="Candara" pitchFamily="34" charset="0"/>
              </a:rPr>
              <a:t>Measure time from pulse profile + TOF</a:t>
            </a:r>
          </a:p>
          <a:p>
            <a:pPr marL="349250" lvl="1" indent="-168275">
              <a:lnSpc>
                <a:spcPct val="128000"/>
              </a:lnSpc>
              <a:buSzPct val="43000"/>
              <a:buFont typeface="StarSymbol"/>
              <a:buBlip>
                <a:blip r:embed="rId2"/>
              </a:buBlip>
            </a:pPr>
            <a:r>
              <a:rPr lang="en-GB" sz="1500">
                <a:solidFill>
                  <a:srgbClr val="000066"/>
                </a:solidFill>
                <a:latin typeface="Candara" pitchFamily="34" charset="0"/>
              </a:rPr>
              <a:t>Predict timing from calibration pulses + cables</a:t>
            </a:r>
          </a:p>
          <a:p>
            <a:pPr marL="349250" lvl="1" indent="-168275">
              <a:lnSpc>
                <a:spcPct val="128000"/>
              </a:lnSpc>
              <a:buSzPct val="43000"/>
              <a:buFont typeface="StarSymbol"/>
              <a:buBlip>
                <a:blip r:embed="rId2"/>
              </a:buBlip>
            </a:pPr>
            <a:r>
              <a:rPr lang="en-GB" sz="1500">
                <a:solidFill>
                  <a:srgbClr val="000066"/>
                </a:solidFill>
                <a:latin typeface="Candara" pitchFamily="34" charset="0"/>
              </a:rPr>
              <a:t>Most agree &lt; 2ns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idx="4294967295"/>
          </p:nvPr>
        </p:nvSpPr>
        <p:spPr/>
        <p:txBody>
          <a:bodyPr/>
          <a:lstStyle/>
          <a:p>
            <a:pPr eaLnBrk="1" hangingPunct="1"/>
            <a:r>
              <a:rPr lang="en-US" smtClean="0"/>
              <a:t>TDAQ</a:t>
            </a:r>
          </a:p>
        </p:txBody>
      </p:sp>
      <p:sp>
        <p:nvSpPr>
          <p:cNvPr id="59395" name="Rectangle 3"/>
          <p:cNvSpPr>
            <a:spLocks noGrp="1" noChangeArrowheads="1"/>
          </p:cNvSpPr>
          <p:nvPr>
            <p:ph type="body" idx="4294967295"/>
          </p:nvPr>
        </p:nvSpPr>
        <p:spPr>
          <a:xfrm>
            <a:off x="457200" y="1493838"/>
            <a:ext cx="8229600" cy="4830762"/>
          </a:xfrm>
        </p:spPr>
        <p:txBody>
          <a:bodyPr/>
          <a:lstStyle/>
          <a:p>
            <a:pPr eaLnBrk="1" hangingPunct="1"/>
            <a:r>
              <a:rPr lang="en-US" sz="2400" smtClean="0"/>
              <a:t>After the cosmic run</a:t>
            </a:r>
          </a:p>
          <a:p>
            <a:pPr lvl="1" eaLnBrk="1" hangingPunct="1"/>
            <a:r>
              <a:rPr lang="en-US" sz="2000" smtClean="0"/>
              <a:t>Trigger operation</a:t>
            </a:r>
          </a:p>
          <a:p>
            <a:pPr lvl="1" eaLnBrk="1" hangingPunct="1"/>
            <a:r>
              <a:rPr lang="en-US" sz="2000" smtClean="0"/>
              <a:t>Support of detector operation</a:t>
            </a:r>
          </a:p>
          <a:p>
            <a:pPr lvl="1" eaLnBrk="1" hangingPunct="1"/>
            <a:r>
              <a:rPr lang="en-US" sz="2000" smtClean="0"/>
              <a:t>System maintenance</a:t>
            </a:r>
          </a:p>
          <a:p>
            <a:pPr eaLnBrk="1" hangingPunct="1"/>
            <a:r>
              <a:rPr lang="en-US" sz="2400" smtClean="0"/>
              <a:t>New version of tdaq produced during shutdown</a:t>
            </a:r>
          </a:p>
          <a:p>
            <a:pPr lvl="1" eaLnBrk="1" hangingPunct="1"/>
            <a:r>
              <a:rPr lang="en-US" sz="2000" smtClean="0"/>
              <a:t>Main improvements:</a:t>
            </a:r>
          </a:p>
          <a:p>
            <a:pPr lvl="2" eaLnBrk="1" hangingPunct="1"/>
            <a:r>
              <a:rPr lang="en-US" sz="1800" smtClean="0"/>
              <a:t>Automatic check and protection of daq configuration database</a:t>
            </a:r>
          </a:p>
          <a:p>
            <a:pPr lvl="2" eaLnBrk="1" hangingPunct="1"/>
            <a:r>
              <a:rPr lang="en-US" sz="1800" smtClean="0"/>
              <a:t>Stop-less recovery implementation cleanup</a:t>
            </a:r>
          </a:p>
          <a:p>
            <a:pPr lvl="1" eaLnBrk="1" hangingPunct="1"/>
            <a:r>
              <a:rPr lang="en-US" sz="2000" smtClean="0"/>
              <a:t>Preparation for SLC 5 and full 64 bits release</a:t>
            </a:r>
          </a:p>
          <a:p>
            <a:pPr lvl="1" eaLnBrk="1" hangingPunct="1"/>
            <a:r>
              <a:rPr lang="en-US" sz="2000" smtClean="0"/>
              <a:t>1 day/week dedicated to tdaq test/maintenance</a:t>
            </a:r>
          </a:p>
          <a:p>
            <a:pPr eaLnBrk="1" hangingPunct="1"/>
            <a:r>
              <a:rPr lang="en-US" sz="2400" smtClean="0"/>
              <a:t>Regular runs restarted</a:t>
            </a:r>
          </a:p>
          <a:p>
            <a:pPr lvl="1" eaLnBrk="1" hangingPunct="1"/>
            <a:r>
              <a:rPr lang="en-US" sz="2000" smtClean="0"/>
              <a:t>System integration weeks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p:txBody>
          <a:bodyPr/>
          <a:lstStyle/>
          <a:p>
            <a:pPr eaLnBrk="1" hangingPunct="1"/>
            <a:r>
              <a:rPr lang="en-US" smtClean="0"/>
              <a:t>TDAQ</a:t>
            </a:r>
          </a:p>
        </p:txBody>
      </p:sp>
      <p:sp>
        <p:nvSpPr>
          <p:cNvPr id="57347" name="Rectangle 3"/>
          <p:cNvSpPr>
            <a:spLocks noGrp="1" noChangeArrowheads="1"/>
          </p:cNvSpPr>
          <p:nvPr>
            <p:ph type="body" idx="4294967295"/>
          </p:nvPr>
        </p:nvSpPr>
        <p:spPr/>
        <p:txBody>
          <a:bodyPr/>
          <a:lstStyle/>
          <a:p>
            <a:pPr eaLnBrk="1" hangingPunct="1">
              <a:lnSpc>
                <a:spcPct val="90000"/>
              </a:lnSpc>
            </a:pPr>
            <a:r>
              <a:rPr lang="en-US" sz="2400" smtClean="0"/>
              <a:t>HLT</a:t>
            </a:r>
          </a:p>
          <a:p>
            <a:pPr lvl="1" eaLnBrk="1" hangingPunct="1">
              <a:lnSpc>
                <a:spcPct val="90000"/>
              </a:lnSpc>
            </a:pPr>
            <a:r>
              <a:rPr lang="en-US" sz="2000" smtClean="0"/>
              <a:t>Possibility of dynamic pre-scale added</a:t>
            </a:r>
          </a:p>
          <a:p>
            <a:pPr lvl="2" eaLnBrk="1" hangingPunct="1">
              <a:lnSpc>
                <a:spcPct val="90000"/>
              </a:lnSpc>
            </a:pPr>
            <a:r>
              <a:rPr lang="en-US" sz="1800" smtClean="0"/>
              <a:t>Currently under test</a:t>
            </a:r>
          </a:p>
          <a:p>
            <a:pPr lvl="1" eaLnBrk="1" hangingPunct="1">
              <a:lnSpc>
                <a:spcPct val="90000"/>
              </a:lnSpc>
            </a:pPr>
            <a:r>
              <a:rPr lang="en-US" sz="2000" smtClean="0"/>
              <a:t>Monitoring re-designed</a:t>
            </a:r>
          </a:p>
          <a:p>
            <a:pPr lvl="1" eaLnBrk="1" hangingPunct="1">
              <a:lnSpc>
                <a:spcPct val="90000"/>
              </a:lnSpc>
            </a:pPr>
            <a:r>
              <a:rPr lang="en-US" sz="2000" smtClean="0"/>
              <a:t>Study of robustness wrt detector conditions</a:t>
            </a:r>
          </a:p>
          <a:p>
            <a:pPr lvl="1" eaLnBrk="1" hangingPunct="1">
              <a:lnSpc>
                <a:spcPct val="90000"/>
              </a:lnSpc>
            </a:pPr>
            <a:r>
              <a:rPr lang="en-US" sz="2000" smtClean="0"/>
              <a:t>Evolution of menus for data taking</a:t>
            </a:r>
          </a:p>
          <a:p>
            <a:pPr eaLnBrk="1" hangingPunct="1">
              <a:lnSpc>
                <a:spcPct val="90000"/>
              </a:lnSpc>
            </a:pPr>
            <a:r>
              <a:rPr lang="en-US" sz="2400" smtClean="0"/>
              <a:t>Documentation for operation maintenance</a:t>
            </a:r>
          </a:p>
          <a:p>
            <a:pPr lvl="1" eaLnBrk="1" hangingPunct="1">
              <a:lnSpc>
                <a:spcPct val="90000"/>
              </a:lnSpc>
            </a:pPr>
            <a:r>
              <a:rPr lang="en-US" sz="2000" smtClean="0"/>
              <a:t>1 dedicated week planned mid May</a:t>
            </a:r>
          </a:p>
          <a:p>
            <a:pPr eaLnBrk="1" hangingPunct="1">
              <a:lnSpc>
                <a:spcPct val="90000"/>
              </a:lnSpc>
            </a:pPr>
            <a:r>
              <a:rPr lang="en-US" sz="2400" smtClean="0"/>
              <a:t>General plans</a:t>
            </a:r>
          </a:p>
          <a:p>
            <a:pPr lvl="1" eaLnBrk="1" hangingPunct="1">
              <a:lnSpc>
                <a:spcPct val="90000"/>
              </a:lnSpc>
            </a:pPr>
            <a:r>
              <a:rPr lang="en-US" sz="2000" smtClean="0"/>
              <a:t>Proceeding as planned at the end of 2008</a:t>
            </a:r>
          </a:p>
          <a:p>
            <a:pPr lvl="1" eaLnBrk="1" hangingPunct="1">
              <a:lnSpc>
                <a:spcPct val="90000"/>
              </a:lnSpc>
            </a:pPr>
            <a:r>
              <a:rPr lang="en-US" sz="2000" smtClean="0"/>
              <a:t>Network re-cabled</a:t>
            </a:r>
          </a:p>
          <a:p>
            <a:pPr lvl="2" eaLnBrk="1" hangingPunct="1">
              <a:lnSpc>
                <a:spcPct val="90000"/>
              </a:lnSpc>
            </a:pPr>
            <a:r>
              <a:rPr lang="en-US" sz="1800" smtClean="0"/>
              <a:t>Prepared to expand the system</a:t>
            </a:r>
          </a:p>
          <a:p>
            <a:pPr lvl="2" eaLnBrk="1" hangingPunct="1">
              <a:lnSpc>
                <a:spcPct val="90000"/>
              </a:lnSpc>
            </a:pPr>
            <a:r>
              <a:rPr lang="en-US" sz="1800" smtClean="0"/>
              <a:t>10 racks to be instrumented by the end of the year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428625" y="0"/>
            <a:ext cx="8229600" cy="1143000"/>
          </a:xfrm>
        </p:spPr>
        <p:txBody>
          <a:bodyPr/>
          <a:lstStyle/>
          <a:p>
            <a:pPr eaLnBrk="1" hangingPunct="1"/>
            <a:r>
              <a:rPr lang="en-GB" sz="2800" smtClean="0"/>
              <a:t>Beam Splash Events</a:t>
            </a:r>
            <a:endParaRPr lang="en-US" sz="2800" smtClean="0"/>
          </a:p>
        </p:txBody>
      </p:sp>
      <p:pic>
        <p:nvPicPr>
          <p:cNvPr id="17410" name="Picture 5" descr="atlas-cg-diagram-reduced"/>
          <p:cNvPicPr>
            <a:picLocks noChangeAspect="1" noChangeArrowheads="1"/>
          </p:cNvPicPr>
          <p:nvPr/>
        </p:nvPicPr>
        <p:blipFill>
          <a:blip r:embed="rId2">
            <a:clrChange>
              <a:clrFrom>
                <a:srgbClr val="FFFFFF"/>
              </a:clrFrom>
              <a:clrTo>
                <a:srgbClr val="FFFFFF">
                  <a:alpha val="0"/>
                </a:srgbClr>
              </a:clrTo>
            </a:clrChange>
          </a:blip>
          <a:srcRect t="20473" r="8032" b="15024"/>
          <a:stretch>
            <a:fillRect/>
          </a:stretch>
        </p:blipFill>
        <p:spPr bwMode="auto">
          <a:xfrm>
            <a:off x="3175000" y="979488"/>
            <a:ext cx="3790950" cy="2160587"/>
          </a:xfrm>
          <a:prstGeom prst="rect">
            <a:avLst/>
          </a:prstGeom>
          <a:noFill/>
          <a:ln w="9525">
            <a:noFill/>
            <a:miter lim="800000"/>
            <a:headEnd/>
            <a:tailEnd/>
          </a:ln>
        </p:spPr>
      </p:pic>
      <p:sp>
        <p:nvSpPr>
          <p:cNvPr id="17411" name="Rectangle 10"/>
          <p:cNvSpPr>
            <a:spLocks noChangeAspect="1" noChangeArrowheads="1"/>
          </p:cNvSpPr>
          <p:nvPr/>
        </p:nvSpPr>
        <p:spPr bwMode="auto">
          <a:xfrm>
            <a:off x="1728788" y="2219325"/>
            <a:ext cx="50800" cy="487363"/>
          </a:xfrm>
          <a:prstGeom prst="rect">
            <a:avLst/>
          </a:prstGeom>
          <a:solidFill>
            <a:srgbClr val="993300"/>
          </a:solidFill>
          <a:ln w="9525">
            <a:solidFill>
              <a:schemeClr val="tx1"/>
            </a:solidFill>
            <a:miter lim="800000"/>
            <a:headEnd/>
            <a:tailEnd/>
          </a:ln>
        </p:spPr>
        <p:txBody>
          <a:bodyPr wrap="none" anchor="ctr"/>
          <a:lstStyle/>
          <a:p>
            <a:endParaRPr lang="it-IT"/>
          </a:p>
        </p:txBody>
      </p:sp>
      <p:grpSp>
        <p:nvGrpSpPr>
          <p:cNvPr id="2" name="Group 15"/>
          <p:cNvGrpSpPr>
            <a:grpSpLocks noChangeAspect="1"/>
          </p:cNvGrpSpPr>
          <p:nvPr/>
        </p:nvGrpSpPr>
        <p:grpSpPr bwMode="auto">
          <a:xfrm>
            <a:off x="1797050" y="1698625"/>
            <a:ext cx="2043113" cy="865188"/>
            <a:chOff x="1261" y="1434"/>
            <a:chExt cx="1860" cy="726"/>
          </a:xfrm>
        </p:grpSpPr>
        <p:sp>
          <p:nvSpPr>
            <p:cNvPr id="17426" name="Line 6"/>
            <p:cNvSpPr>
              <a:spLocks noChangeAspect="1" noChangeShapeType="1"/>
            </p:cNvSpPr>
            <p:nvPr/>
          </p:nvSpPr>
          <p:spPr bwMode="auto">
            <a:xfrm flipV="1">
              <a:off x="1261" y="1571"/>
              <a:ext cx="1587" cy="498"/>
            </a:xfrm>
            <a:prstGeom prst="line">
              <a:avLst/>
            </a:prstGeom>
            <a:noFill/>
            <a:ln w="31750">
              <a:solidFill>
                <a:srgbClr val="00FF00"/>
              </a:solidFill>
              <a:round/>
              <a:headEnd/>
              <a:tailEnd type="triangle" w="lg" len="lg"/>
            </a:ln>
          </p:spPr>
          <p:txBody>
            <a:bodyPr/>
            <a:lstStyle/>
            <a:p>
              <a:endParaRPr lang="en-US"/>
            </a:p>
          </p:txBody>
        </p:sp>
        <p:sp>
          <p:nvSpPr>
            <p:cNvPr id="17427" name="Line 7"/>
            <p:cNvSpPr>
              <a:spLocks noChangeAspect="1" noChangeShapeType="1"/>
            </p:cNvSpPr>
            <p:nvPr/>
          </p:nvSpPr>
          <p:spPr bwMode="auto">
            <a:xfrm flipV="1">
              <a:off x="1261" y="1706"/>
              <a:ext cx="1723" cy="363"/>
            </a:xfrm>
            <a:prstGeom prst="line">
              <a:avLst/>
            </a:prstGeom>
            <a:noFill/>
            <a:ln w="31750">
              <a:solidFill>
                <a:srgbClr val="00FF00"/>
              </a:solidFill>
              <a:round/>
              <a:headEnd/>
              <a:tailEnd type="triangle" w="lg" len="lg"/>
            </a:ln>
          </p:spPr>
          <p:txBody>
            <a:bodyPr/>
            <a:lstStyle/>
            <a:p>
              <a:endParaRPr lang="en-US"/>
            </a:p>
          </p:txBody>
        </p:sp>
        <p:sp>
          <p:nvSpPr>
            <p:cNvPr id="17428" name="Line 8"/>
            <p:cNvSpPr>
              <a:spLocks noChangeAspect="1" noChangeShapeType="1"/>
            </p:cNvSpPr>
            <p:nvPr/>
          </p:nvSpPr>
          <p:spPr bwMode="auto">
            <a:xfrm flipV="1">
              <a:off x="1261" y="2024"/>
              <a:ext cx="1725" cy="91"/>
            </a:xfrm>
            <a:prstGeom prst="line">
              <a:avLst/>
            </a:prstGeom>
            <a:noFill/>
            <a:ln w="31750">
              <a:solidFill>
                <a:srgbClr val="00FF00"/>
              </a:solidFill>
              <a:round/>
              <a:headEnd/>
              <a:tailEnd type="triangle" w="lg" len="lg"/>
            </a:ln>
          </p:spPr>
          <p:txBody>
            <a:bodyPr/>
            <a:lstStyle/>
            <a:p>
              <a:endParaRPr lang="en-US"/>
            </a:p>
          </p:txBody>
        </p:sp>
        <p:sp>
          <p:nvSpPr>
            <p:cNvPr id="17429" name="Line 11"/>
            <p:cNvSpPr>
              <a:spLocks noChangeAspect="1" noChangeShapeType="1"/>
            </p:cNvSpPr>
            <p:nvPr/>
          </p:nvSpPr>
          <p:spPr bwMode="auto">
            <a:xfrm flipV="1">
              <a:off x="1261" y="1888"/>
              <a:ext cx="1860" cy="227"/>
            </a:xfrm>
            <a:prstGeom prst="line">
              <a:avLst/>
            </a:prstGeom>
            <a:noFill/>
            <a:ln w="31750">
              <a:solidFill>
                <a:srgbClr val="00FF00"/>
              </a:solidFill>
              <a:round/>
              <a:headEnd/>
              <a:tailEnd type="triangle" w="lg" len="lg"/>
            </a:ln>
          </p:spPr>
          <p:txBody>
            <a:bodyPr/>
            <a:lstStyle/>
            <a:p>
              <a:endParaRPr lang="en-US"/>
            </a:p>
          </p:txBody>
        </p:sp>
        <p:sp>
          <p:nvSpPr>
            <p:cNvPr id="17430" name="Line 12"/>
            <p:cNvSpPr>
              <a:spLocks noChangeAspect="1" noChangeShapeType="1"/>
            </p:cNvSpPr>
            <p:nvPr/>
          </p:nvSpPr>
          <p:spPr bwMode="auto">
            <a:xfrm flipV="1">
              <a:off x="1261" y="1434"/>
              <a:ext cx="1542" cy="635"/>
            </a:xfrm>
            <a:prstGeom prst="line">
              <a:avLst/>
            </a:prstGeom>
            <a:noFill/>
            <a:ln w="31750">
              <a:solidFill>
                <a:srgbClr val="00FF00"/>
              </a:solidFill>
              <a:round/>
              <a:headEnd/>
              <a:tailEnd type="triangle" w="lg" len="lg"/>
            </a:ln>
          </p:spPr>
          <p:txBody>
            <a:bodyPr/>
            <a:lstStyle/>
            <a:p>
              <a:endParaRPr lang="en-US"/>
            </a:p>
          </p:txBody>
        </p:sp>
        <p:sp>
          <p:nvSpPr>
            <p:cNvPr id="17431" name="Line 13"/>
            <p:cNvSpPr>
              <a:spLocks noChangeAspect="1" noChangeShapeType="1"/>
            </p:cNvSpPr>
            <p:nvPr/>
          </p:nvSpPr>
          <p:spPr bwMode="auto">
            <a:xfrm>
              <a:off x="1261" y="2115"/>
              <a:ext cx="1769" cy="45"/>
            </a:xfrm>
            <a:prstGeom prst="line">
              <a:avLst/>
            </a:prstGeom>
            <a:noFill/>
            <a:ln w="31750">
              <a:solidFill>
                <a:srgbClr val="00FF00"/>
              </a:solidFill>
              <a:round/>
              <a:headEnd/>
              <a:tailEnd type="triangle" w="lg" len="lg"/>
            </a:ln>
          </p:spPr>
          <p:txBody>
            <a:bodyPr/>
            <a:lstStyle/>
            <a:p>
              <a:endParaRPr lang="en-US"/>
            </a:p>
          </p:txBody>
        </p:sp>
      </p:grpSp>
      <p:sp>
        <p:nvSpPr>
          <p:cNvPr id="86030" name="Line 14"/>
          <p:cNvSpPr>
            <a:spLocks noChangeAspect="1" noChangeShapeType="1"/>
          </p:cNvSpPr>
          <p:nvPr/>
        </p:nvSpPr>
        <p:spPr bwMode="auto">
          <a:xfrm flipV="1">
            <a:off x="385763" y="2490788"/>
            <a:ext cx="1328737" cy="179387"/>
          </a:xfrm>
          <a:prstGeom prst="line">
            <a:avLst/>
          </a:prstGeom>
          <a:noFill/>
          <a:ln w="31750">
            <a:solidFill>
              <a:srgbClr val="FF0000"/>
            </a:solidFill>
            <a:round/>
            <a:headEnd/>
            <a:tailEnd type="triangle" w="lg" len="lg"/>
          </a:ln>
        </p:spPr>
        <p:txBody>
          <a:bodyPr/>
          <a:lstStyle/>
          <a:p>
            <a:endParaRPr lang="en-US"/>
          </a:p>
        </p:txBody>
      </p:sp>
      <p:sp>
        <p:nvSpPr>
          <p:cNvPr id="17414" name="Rectangle 16"/>
          <p:cNvSpPr>
            <a:spLocks noChangeArrowheads="1"/>
          </p:cNvSpPr>
          <p:nvPr/>
        </p:nvSpPr>
        <p:spPr bwMode="auto">
          <a:xfrm>
            <a:off x="849313" y="1412875"/>
            <a:ext cx="1727200" cy="647700"/>
          </a:xfrm>
          <a:prstGeom prst="rect">
            <a:avLst/>
          </a:prstGeom>
          <a:noFill/>
          <a:ln w="9525">
            <a:noFill/>
            <a:round/>
            <a:headEnd/>
            <a:tailEnd/>
          </a:ln>
        </p:spPr>
        <p:txBody>
          <a:bodyPr lIns="90000" tIns="46800" rIns="90000" bIns="46800"/>
          <a:lstStyle/>
          <a:p>
            <a:pPr indent="1588" algn="ctr">
              <a:lnSpc>
                <a:spcPct val="128000"/>
              </a:lnSpc>
              <a:buClr>
                <a:srgbClr val="3366CC"/>
              </a:buClr>
            </a:pPr>
            <a:r>
              <a:rPr lang="en-GB" sz="1600">
                <a:solidFill>
                  <a:srgbClr val="000099"/>
                </a:solidFill>
                <a:latin typeface="Candara" pitchFamily="34" charset="0"/>
              </a:rPr>
              <a:t>Tertiary Collimators</a:t>
            </a:r>
          </a:p>
          <a:p>
            <a:pPr indent="1588" algn="ctr">
              <a:lnSpc>
                <a:spcPct val="128000"/>
              </a:lnSpc>
              <a:buClr>
                <a:srgbClr val="3366CC"/>
              </a:buClr>
            </a:pPr>
            <a:r>
              <a:rPr lang="en-GB" sz="1600">
                <a:solidFill>
                  <a:srgbClr val="000099"/>
                </a:solidFill>
                <a:latin typeface="Candara" pitchFamily="34" charset="0"/>
              </a:rPr>
              <a:t>@ 140 m</a:t>
            </a:r>
            <a:endParaRPr lang="en-GB" sz="1600" baseline="30000">
              <a:solidFill>
                <a:srgbClr val="000099"/>
              </a:solidFill>
              <a:latin typeface="Candara" pitchFamily="34" charset="0"/>
            </a:endParaRPr>
          </a:p>
          <a:p>
            <a:pPr marL="184150" lvl="1" indent="-3175" algn="ctr">
              <a:lnSpc>
                <a:spcPct val="128000"/>
              </a:lnSpc>
              <a:buSzPct val="43000"/>
              <a:buFont typeface="StarSymbol"/>
              <a:buBlip>
                <a:blip r:embed="rId3"/>
              </a:buBlip>
            </a:pPr>
            <a:endParaRPr lang="en-GB" sz="1600" baseline="30000">
              <a:solidFill>
                <a:srgbClr val="000099"/>
              </a:solidFill>
              <a:latin typeface="Candara" pitchFamily="34" charset="0"/>
            </a:endParaRPr>
          </a:p>
        </p:txBody>
      </p:sp>
      <p:grpSp>
        <p:nvGrpSpPr>
          <p:cNvPr id="3" name="Group 36"/>
          <p:cNvGrpSpPr>
            <a:grpSpLocks/>
          </p:cNvGrpSpPr>
          <p:nvPr/>
        </p:nvGrpSpPr>
        <p:grpSpPr bwMode="auto">
          <a:xfrm>
            <a:off x="185738" y="2420938"/>
            <a:ext cx="1727200" cy="863600"/>
            <a:chOff x="127" y="1525"/>
            <a:chExt cx="1179" cy="544"/>
          </a:xfrm>
        </p:grpSpPr>
        <p:grpSp>
          <p:nvGrpSpPr>
            <p:cNvPr id="17422" name="Group 35"/>
            <p:cNvGrpSpPr>
              <a:grpSpLocks/>
            </p:cNvGrpSpPr>
            <p:nvPr/>
          </p:nvGrpSpPr>
          <p:grpSpPr bwMode="auto">
            <a:xfrm>
              <a:off x="717" y="1525"/>
              <a:ext cx="45" cy="181"/>
              <a:chOff x="717" y="1525"/>
              <a:chExt cx="45" cy="181"/>
            </a:xfrm>
          </p:grpSpPr>
          <p:sp>
            <p:nvSpPr>
              <p:cNvPr id="17424" name="Oval 27"/>
              <p:cNvSpPr>
                <a:spLocks noChangeArrowheads="1"/>
              </p:cNvSpPr>
              <p:nvPr/>
            </p:nvSpPr>
            <p:spPr bwMode="auto">
              <a:xfrm>
                <a:off x="717" y="1525"/>
                <a:ext cx="45" cy="45"/>
              </a:xfrm>
              <a:prstGeom prst="ellipse">
                <a:avLst/>
              </a:prstGeom>
              <a:solidFill>
                <a:srgbClr val="00B8FF"/>
              </a:solidFill>
              <a:ln w="9525">
                <a:solidFill>
                  <a:schemeClr val="tx1"/>
                </a:solidFill>
                <a:round/>
                <a:headEnd/>
                <a:tailEnd/>
              </a:ln>
            </p:spPr>
            <p:txBody>
              <a:bodyPr wrap="none" anchor="ctr"/>
              <a:lstStyle/>
              <a:p>
                <a:endParaRPr lang="it-IT"/>
              </a:p>
            </p:txBody>
          </p:sp>
          <p:sp>
            <p:nvSpPr>
              <p:cNvPr id="17425" name="Oval 28"/>
              <p:cNvSpPr>
                <a:spLocks noChangeArrowheads="1"/>
              </p:cNvSpPr>
              <p:nvPr/>
            </p:nvSpPr>
            <p:spPr bwMode="auto">
              <a:xfrm>
                <a:off x="717" y="1661"/>
                <a:ext cx="45" cy="45"/>
              </a:xfrm>
              <a:prstGeom prst="ellipse">
                <a:avLst/>
              </a:prstGeom>
              <a:solidFill>
                <a:srgbClr val="00B8FF"/>
              </a:solidFill>
              <a:ln w="9525">
                <a:solidFill>
                  <a:schemeClr val="tx1"/>
                </a:solidFill>
                <a:round/>
                <a:headEnd/>
                <a:tailEnd/>
              </a:ln>
            </p:spPr>
            <p:txBody>
              <a:bodyPr wrap="none" anchor="ctr"/>
              <a:lstStyle/>
              <a:p>
                <a:endParaRPr lang="it-IT"/>
              </a:p>
            </p:txBody>
          </p:sp>
        </p:grpSp>
        <p:sp>
          <p:nvSpPr>
            <p:cNvPr id="17423" name="Rectangle 29"/>
            <p:cNvSpPr>
              <a:spLocks noChangeArrowheads="1"/>
            </p:cNvSpPr>
            <p:nvPr/>
          </p:nvSpPr>
          <p:spPr bwMode="auto">
            <a:xfrm>
              <a:off x="127" y="1661"/>
              <a:ext cx="1179" cy="408"/>
            </a:xfrm>
            <a:prstGeom prst="rect">
              <a:avLst/>
            </a:prstGeom>
            <a:noFill/>
            <a:ln w="9525">
              <a:noFill/>
              <a:round/>
              <a:headEnd/>
              <a:tailEnd/>
            </a:ln>
          </p:spPr>
          <p:txBody>
            <a:bodyPr lIns="90000" tIns="46800" rIns="90000" bIns="46800"/>
            <a:lstStyle/>
            <a:p>
              <a:pPr indent="1588" algn="ctr">
                <a:lnSpc>
                  <a:spcPct val="128000"/>
                </a:lnSpc>
                <a:buClr>
                  <a:srgbClr val="3366CC"/>
                </a:buClr>
              </a:pPr>
              <a:r>
                <a:rPr lang="en-GB" sz="1600">
                  <a:solidFill>
                    <a:srgbClr val="000099"/>
                  </a:solidFill>
                  <a:latin typeface="Candara" pitchFamily="34" charset="0"/>
                </a:rPr>
                <a:t>Beam Pickups</a:t>
              </a:r>
            </a:p>
            <a:p>
              <a:pPr indent="1588" algn="ctr">
                <a:lnSpc>
                  <a:spcPct val="128000"/>
                </a:lnSpc>
                <a:buClr>
                  <a:srgbClr val="3366CC"/>
                </a:buClr>
              </a:pPr>
              <a:r>
                <a:rPr lang="en-GB" sz="1600">
                  <a:solidFill>
                    <a:srgbClr val="000099"/>
                  </a:solidFill>
                  <a:latin typeface="Candara" pitchFamily="34" charset="0"/>
                </a:rPr>
                <a:t>@ 175 m</a:t>
              </a:r>
              <a:endParaRPr lang="en-GB" sz="1600" baseline="30000">
                <a:solidFill>
                  <a:srgbClr val="000099"/>
                </a:solidFill>
                <a:latin typeface="Candara" pitchFamily="34" charset="0"/>
              </a:endParaRPr>
            </a:p>
            <a:p>
              <a:pPr marL="184150" lvl="1" indent="-3175" algn="ctr">
                <a:lnSpc>
                  <a:spcPct val="128000"/>
                </a:lnSpc>
                <a:buSzPct val="43000"/>
                <a:buFont typeface="StarSymbol"/>
                <a:buBlip>
                  <a:blip r:embed="rId3"/>
                </a:buBlip>
              </a:pPr>
              <a:endParaRPr lang="en-GB" sz="1600" baseline="30000">
                <a:solidFill>
                  <a:srgbClr val="000099"/>
                </a:solidFill>
                <a:latin typeface="Candara" pitchFamily="34" charset="0"/>
              </a:endParaRPr>
            </a:p>
          </p:txBody>
        </p:sp>
      </p:grpSp>
      <p:grpSp>
        <p:nvGrpSpPr>
          <p:cNvPr id="5" name="Group 37"/>
          <p:cNvGrpSpPr>
            <a:grpSpLocks/>
          </p:cNvGrpSpPr>
          <p:nvPr/>
        </p:nvGrpSpPr>
        <p:grpSpPr bwMode="auto">
          <a:xfrm>
            <a:off x="6965950" y="836613"/>
            <a:ext cx="1727200" cy="2290762"/>
            <a:chOff x="4754" y="527"/>
            <a:chExt cx="1179" cy="1443"/>
          </a:xfrm>
        </p:grpSpPr>
        <p:pic>
          <p:nvPicPr>
            <p:cNvPr id="17420" name="Picture 30" descr="endcap-insitu"/>
            <p:cNvPicPr>
              <a:picLocks noChangeAspect="1" noChangeArrowheads="1"/>
            </p:cNvPicPr>
            <p:nvPr/>
          </p:nvPicPr>
          <p:blipFill>
            <a:blip r:embed="rId4"/>
            <a:srcRect l="25941" t="8759" r="26328" b="6189"/>
            <a:stretch>
              <a:fillRect/>
            </a:stretch>
          </p:blipFill>
          <p:spPr bwMode="auto">
            <a:xfrm>
              <a:off x="4799" y="618"/>
              <a:ext cx="1134" cy="1352"/>
            </a:xfrm>
            <a:prstGeom prst="rect">
              <a:avLst/>
            </a:prstGeom>
            <a:noFill/>
            <a:ln w="9525">
              <a:noFill/>
              <a:miter lim="800000"/>
              <a:headEnd/>
              <a:tailEnd/>
            </a:ln>
          </p:spPr>
        </p:pic>
        <p:sp>
          <p:nvSpPr>
            <p:cNvPr id="17421" name="Rectangle 31"/>
            <p:cNvSpPr>
              <a:spLocks noChangeArrowheads="1"/>
            </p:cNvSpPr>
            <p:nvPr/>
          </p:nvSpPr>
          <p:spPr bwMode="auto">
            <a:xfrm>
              <a:off x="4754" y="527"/>
              <a:ext cx="1179" cy="408"/>
            </a:xfrm>
            <a:prstGeom prst="rect">
              <a:avLst/>
            </a:prstGeom>
            <a:solidFill>
              <a:schemeClr val="bg1">
                <a:alpha val="79999"/>
              </a:schemeClr>
            </a:solidFill>
            <a:ln w="9525">
              <a:noFill/>
              <a:round/>
              <a:headEnd/>
              <a:tailEnd/>
            </a:ln>
          </p:spPr>
          <p:txBody>
            <a:bodyPr lIns="90000" tIns="46800" rIns="90000" bIns="46800"/>
            <a:lstStyle/>
            <a:p>
              <a:pPr indent="1588" algn="ctr">
                <a:lnSpc>
                  <a:spcPct val="128000"/>
                </a:lnSpc>
                <a:buClr>
                  <a:srgbClr val="3366CC"/>
                </a:buClr>
              </a:pPr>
              <a:r>
                <a:rPr lang="en-GB" sz="1600">
                  <a:solidFill>
                    <a:srgbClr val="000099"/>
                  </a:solidFill>
                  <a:latin typeface="Candara" pitchFamily="34" charset="0"/>
                </a:rPr>
                <a:t>Minimum Bias Trigger Scintillators</a:t>
              </a:r>
              <a:endParaRPr lang="en-GB" sz="1600" baseline="30000">
                <a:solidFill>
                  <a:srgbClr val="000099"/>
                </a:solidFill>
                <a:latin typeface="Arial Rounded MT Bold"/>
              </a:endParaRPr>
            </a:p>
          </p:txBody>
        </p:sp>
      </p:grpSp>
      <p:sp>
        <p:nvSpPr>
          <p:cNvPr id="86048" name="Line 32"/>
          <p:cNvSpPr>
            <a:spLocks noChangeShapeType="1"/>
          </p:cNvSpPr>
          <p:nvPr/>
        </p:nvSpPr>
        <p:spPr bwMode="auto">
          <a:xfrm flipH="1" flipV="1">
            <a:off x="5503863" y="1916113"/>
            <a:ext cx="2190750" cy="144462"/>
          </a:xfrm>
          <a:prstGeom prst="line">
            <a:avLst/>
          </a:prstGeom>
          <a:noFill/>
          <a:ln w="31750">
            <a:solidFill>
              <a:srgbClr val="FF0000"/>
            </a:solidFill>
            <a:round/>
            <a:headEnd/>
            <a:tailEnd type="triangle" w="med" len="med"/>
          </a:ln>
        </p:spPr>
        <p:txBody>
          <a:bodyPr/>
          <a:lstStyle/>
          <a:p>
            <a:endParaRPr lang="en-US"/>
          </a:p>
        </p:txBody>
      </p:sp>
      <p:pic>
        <p:nvPicPr>
          <p:cNvPr id="86050" name="Picture 2" descr="0809003_09-A4-at-144-dpi.jpg"/>
          <p:cNvPicPr>
            <a:picLocks noChangeAspect="1"/>
          </p:cNvPicPr>
          <p:nvPr/>
        </p:nvPicPr>
        <p:blipFill>
          <a:blip r:embed="rId5"/>
          <a:srcRect/>
          <a:stretch>
            <a:fillRect/>
          </a:stretch>
        </p:blipFill>
        <p:spPr bwMode="auto">
          <a:xfrm>
            <a:off x="385763" y="3068638"/>
            <a:ext cx="4741862" cy="3419475"/>
          </a:xfrm>
          <a:prstGeom prst="rect">
            <a:avLst/>
          </a:prstGeom>
          <a:noFill/>
          <a:ln w="9525">
            <a:noFill/>
            <a:miter lim="800000"/>
            <a:headEnd/>
            <a:tailEnd/>
          </a:ln>
        </p:spPr>
      </p:pic>
      <p:pic>
        <p:nvPicPr>
          <p:cNvPr id="86042" name="Picture 26" descr="FirstBeamInAtlas"/>
          <p:cNvPicPr>
            <a:picLocks noChangeAspect="1" noChangeArrowheads="1"/>
          </p:cNvPicPr>
          <p:nvPr/>
        </p:nvPicPr>
        <p:blipFill>
          <a:blip r:embed="rId6"/>
          <a:srcRect l="4245" t="787" r="1993" b="3149"/>
          <a:stretch>
            <a:fillRect/>
          </a:stretch>
        </p:blipFill>
        <p:spPr bwMode="auto">
          <a:xfrm>
            <a:off x="4371975" y="3068638"/>
            <a:ext cx="4187825" cy="3486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2" fill="hold" grpId="0" nodeType="afterEffect">
                                  <p:stCondLst>
                                    <p:cond delay="0"/>
                                  </p:stCondLst>
                                  <p:childTnLst>
                                    <p:set>
                                      <p:cBhvr>
                                        <p:cTn id="15" dur="1" fill="hold">
                                          <p:stCondLst>
                                            <p:cond delay="0"/>
                                          </p:stCondLst>
                                        </p:cTn>
                                        <p:tgtEl>
                                          <p:spTgt spid="86048"/>
                                        </p:tgtEl>
                                        <p:attrNameLst>
                                          <p:attrName>style.visibility</p:attrName>
                                        </p:attrNameLst>
                                      </p:cBhvr>
                                      <p:to>
                                        <p:strVal val="visible"/>
                                      </p:to>
                                    </p:set>
                                    <p:animEffect transition="in" filter="wipe(right)">
                                      <p:cBhvr>
                                        <p:cTn id="16" dur="500"/>
                                        <p:tgtEl>
                                          <p:spTgt spid="8604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6030"/>
                                        </p:tgtEl>
                                        <p:attrNameLst>
                                          <p:attrName>style.visibility</p:attrName>
                                        </p:attrNameLst>
                                      </p:cBhvr>
                                      <p:to>
                                        <p:strVal val="visible"/>
                                      </p:to>
                                    </p:set>
                                    <p:animEffect transition="in" filter="wipe(left)">
                                      <p:cBhvr>
                                        <p:cTn id="21" dur="500"/>
                                        <p:tgtEl>
                                          <p:spTgt spid="86030"/>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0" fill="hold" nodeType="clickEffect">
                                  <p:stCondLst>
                                    <p:cond delay="0"/>
                                  </p:stCondLst>
                                  <p:childTnLst>
                                    <p:set>
                                      <p:cBhvr>
                                        <p:cTn id="29" dur="1" fill="hold">
                                          <p:stCondLst>
                                            <p:cond delay="0"/>
                                          </p:stCondLst>
                                        </p:cTn>
                                        <p:tgtEl>
                                          <p:spTgt spid="86042"/>
                                        </p:tgtEl>
                                        <p:attrNameLst>
                                          <p:attrName>style.visibility</p:attrName>
                                        </p:attrNameLst>
                                      </p:cBhvr>
                                      <p:to>
                                        <p:strVal val="visible"/>
                                      </p:to>
                                    </p:set>
                                    <p:anim calcmode="lin" valueType="num">
                                      <p:cBhvr>
                                        <p:cTn id="30" dur="500" fill="hold"/>
                                        <p:tgtEl>
                                          <p:spTgt spid="86042"/>
                                        </p:tgtEl>
                                        <p:attrNameLst>
                                          <p:attrName>ppt_w</p:attrName>
                                        </p:attrNameLst>
                                      </p:cBhvr>
                                      <p:tavLst>
                                        <p:tav tm="0">
                                          <p:val>
                                            <p:fltVal val="0"/>
                                          </p:val>
                                        </p:tav>
                                        <p:tav tm="100000">
                                          <p:val>
                                            <p:strVal val="#ppt_w"/>
                                          </p:val>
                                        </p:tav>
                                      </p:tavLst>
                                    </p:anim>
                                    <p:anim calcmode="lin" valueType="num">
                                      <p:cBhvr>
                                        <p:cTn id="31" dur="500" fill="hold"/>
                                        <p:tgtEl>
                                          <p:spTgt spid="86042"/>
                                        </p:tgtEl>
                                        <p:attrNameLst>
                                          <p:attrName>ppt_h</p:attrName>
                                        </p:attrNameLst>
                                      </p:cBhvr>
                                      <p:tavLst>
                                        <p:tav tm="0">
                                          <p:val>
                                            <p:fltVal val="0"/>
                                          </p:val>
                                        </p:tav>
                                        <p:tav tm="100000">
                                          <p:val>
                                            <p:strVal val="#ppt_h"/>
                                          </p:val>
                                        </p:tav>
                                      </p:tavLst>
                                    </p:anim>
                                    <p:animEffect transition="in" filter="fade">
                                      <p:cBhvr>
                                        <p:cTn id="32" dur="500"/>
                                        <p:tgtEl>
                                          <p:spTgt spid="86042"/>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0" fill="hold" nodeType="clickEffect">
                                  <p:stCondLst>
                                    <p:cond delay="0"/>
                                  </p:stCondLst>
                                  <p:childTnLst>
                                    <p:set>
                                      <p:cBhvr>
                                        <p:cTn id="36" dur="1" fill="hold">
                                          <p:stCondLst>
                                            <p:cond delay="0"/>
                                          </p:stCondLst>
                                        </p:cTn>
                                        <p:tgtEl>
                                          <p:spTgt spid="86050"/>
                                        </p:tgtEl>
                                        <p:attrNameLst>
                                          <p:attrName>style.visibility</p:attrName>
                                        </p:attrNameLst>
                                      </p:cBhvr>
                                      <p:to>
                                        <p:strVal val="visible"/>
                                      </p:to>
                                    </p:set>
                                    <p:anim calcmode="lin" valueType="num">
                                      <p:cBhvr>
                                        <p:cTn id="37" dur="500" fill="hold"/>
                                        <p:tgtEl>
                                          <p:spTgt spid="86050"/>
                                        </p:tgtEl>
                                        <p:attrNameLst>
                                          <p:attrName>ppt_w</p:attrName>
                                        </p:attrNameLst>
                                      </p:cBhvr>
                                      <p:tavLst>
                                        <p:tav tm="0">
                                          <p:val>
                                            <p:fltVal val="0"/>
                                          </p:val>
                                        </p:tav>
                                        <p:tav tm="100000">
                                          <p:val>
                                            <p:strVal val="#ppt_w"/>
                                          </p:val>
                                        </p:tav>
                                      </p:tavLst>
                                    </p:anim>
                                    <p:anim calcmode="lin" valueType="num">
                                      <p:cBhvr>
                                        <p:cTn id="38" dur="500" fill="hold"/>
                                        <p:tgtEl>
                                          <p:spTgt spid="86050"/>
                                        </p:tgtEl>
                                        <p:attrNameLst>
                                          <p:attrName>ppt_h</p:attrName>
                                        </p:attrNameLst>
                                      </p:cBhvr>
                                      <p:tavLst>
                                        <p:tav tm="0">
                                          <p:val>
                                            <p:fltVal val="0"/>
                                          </p:val>
                                        </p:tav>
                                        <p:tav tm="100000">
                                          <p:val>
                                            <p:strVal val="#ppt_h"/>
                                          </p:val>
                                        </p:tav>
                                      </p:tavLst>
                                    </p:anim>
                                    <p:animEffect transition="in" filter="fade">
                                      <p:cBhvr>
                                        <p:cTn id="39" dur="500"/>
                                        <p:tgtEl>
                                          <p:spTgt spid="86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30" grpId="0" animBg="1"/>
      <p:bldP spid="860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noChangeArrowheads="1"/>
          </p:cNvPicPr>
          <p:nvPr/>
        </p:nvPicPr>
        <p:blipFill>
          <a:blip r:embed="rId2"/>
          <a:srcRect/>
          <a:stretch>
            <a:fillRect/>
          </a:stretch>
        </p:blipFill>
        <p:spPr bwMode="auto">
          <a:xfrm>
            <a:off x="2700338" y="1916113"/>
            <a:ext cx="6218237" cy="4251325"/>
          </a:xfrm>
          <a:prstGeom prst="rect">
            <a:avLst/>
          </a:prstGeom>
          <a:noFill/>
          <a:ln w="9525">
            <a:noFill/>
            <a:miter lim="800000"/>
            <a:headEnd/>
            <a:tailEnd/>
          </a:ln>
        </p:spPr>
      </p:pic>
      <p:sp>
        <p:nvSpPr>
          <p:cNvPr id="18434" name="Rectangle 5"/>
          <p:cNvSpPr>
            <a:spLocks noChangeArrowheads="1"/>
          </p:cNvSpPr>
          <p:nvPr/>
        </p:nvSpPr>
        <p:spPr bwMode="auto">
          <a:xfrm>
            <a:off x="179388" y="2349500"/>
            <a:ext cx="2520950" cy="2838450"/>
          </a:xfrm>
          <a:prstGeom prst="rect">
            <a:avLst/>
          </a:prstGeom>
          <a:noFill/>
          <a:ln w="9525">
            <a:noFill/>
            <a:miter lim="800000"/>
            <a:headEnd/>
            <a:tailEnd/>
          </a:ln>
        </p:spPr>
        <p:txBody>
          <a:bodyPr>
            <a:spAutoFit/>
          </a:bodyPr>
          <a:lstStyle/>
          <a:p>
            <a:r>
              <a:rPr lang="en-US"/>
              <a:t>E’ chiaramente  visibile</a:t>
            </a:r>
          </a:p>
          <a:p>
            <a:r>
              <a:rPr lang="en-US"/>
              <a:t>la struttura  a 8 picchi in φ  indotta dal toroide endcap a grandi raggi    ( S1, S2, S3).</a:t>
            </a:r>
          </a:p>
          <a:p>
            <a:r>
              <a:rPr lang="en-US"/>
              <a:t>La struttura a 16 picchi e’ dovuta a materiale addizionale e agli schermi a piccoli raggi)</a:t>
            </a:r>
          </a:p>
          <a:p>
            <a:r>
              <a:rPr lang="en-US"/>
              <a:t>(Presampler PS).</a:t>
            </a:r>
          </a:p>
        </p:txBody>
      </p:sp>
      <p:sp>
        <p:nvSpPr>
          <p:cNvPr id="18435" name="Text Box 6"/>
          <p:cNvSpPr txBox="1">
            <a:spLocks noChangeArrowheads="1"/>
          </p:cNvSpPr>
          <p:nvPr/>
        </p:nvSpPr>
        <p:spPr bwMode="auto">
          <a:xfrm>
            <a:off x="539750" y="333375"/>
            <a:ext cx="8064500" cy="519113"/>
          </a:xfrm>
          <a:prstGeom prst="rect">
            <a:avLst/>
          </a:prstGeom>
          <a:noFill/>
          <a:ln w="9525">
            <a:noFill/>
            <a:miter lim="800000"/>
            <a:headEnd/>
            <a:tailEnd/>
          </a:ln>
        </p:spPr>
        <p:txBody>
          <a:bodyPr>
            <a:spAutoFit/>
          </a:bodyPr>
          <a:lstStyle/>
          <a:p>
            <a:pPr algn="ctr"/>
            <a:r>
              <a:rPr lang="en-US" sz="2800" b="1"/>
              <a:t>Calorimetro a LAr</a:t>
            </a:r>
            <a:endParaRPr lang="en-US" sz="2800"/>
          </a:p>
        </p:txBody>
      </p:sp>
      <p:sp>
        <p:nvSpPr>
          <p:cNvPr id="18436" name="Rectangle 7"/>
          <p:cNvSpPr>
            <a:spLocks noChangeArrowheads="1"/>
          </p:cNvSpPr>
          <p:nvPr/>
        </p:nvSpPr>
        <p:spPr bwMode="auto">
          <a:xfrm>
            <a:off x="2771775" y="1268413"/>
            <a:ext cx="5899150" cy="366712"/>
          </a:xfrm>
          <a:prstGeom prst="rect">
            <a:avLst/>
          </a:prstGeom>
          <a:noFill/>
          <a:ln w="9525">
            <a:noFill/>
            <a:miter lim="800000"/>
            <a:headEnd/>
            <a:tailEnd/>
          </a:ln>
        </p:spPr>
        <p:txBody>
          <a:bodyPr wrap="none">
            <a:spAutoFit/>
          </a:bodyPr>
          <a:lstStyle/>
          <a:p>
            <a:r>
              <a:rPr lang="en-US"/>
              <a:t>La somma di 100 ‘splash events’ del 10 settembre 2008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2"/>
          <a:srcRect/>
          <a:stretch>
            <a:fillRect/>
          </a:stretch>
        </p:blipFill>
        <p:spPr bwMode="auto">
          <a:xfrm>
            <a:off x="179388" y="1268413"/>
            <a:ext cx="5794375" cy="2576512"/>
          </a:xfrm>
          <a:prstGeom prst="rect">
            <a:avLst/>
          </a:prstGeom>
          <a:noFill/>
          <a:ln w="9525">
            <a:noFill/>
            <a:miter lim="800000"/>
            <a:headEnd/>
            <a:tailEnd/>
          </a:ln>
        </p:spPr>
      </p:pic>
      <p:sp>
        <p:nvSpPr>
          <p:cNvPr id="19458" name="Rectangle 5"/>
          <p:cNvSpPr>
            <a:spLocks noChangeArrowheads="1"/>
          </p:cNvSpPr>
          <p:nvPr/>
        </p:nvSpPr>
        <p:spPr bwMode="auto">
          <a:xfrm>
            <a:off x="179388" y="4652963"/>
            <a:ext cx="6337300" cy="2014537"/>
          </a:xfrm>
          <a:prstGeom prst="rect">
            <a:avLst/>
          </a:prstGeom>
          <a:noFill/>
          <a:ln w="9525">
            <a:noFill/>
            <a:miter lim="800000"/>
            <a:headEnd/>
            <a:tailEnd/>
          </a:ln>
        </p:spPr>
        <p:txBody>
          <a:bodyPr>
            <a:spAutoFit/>
          </a:bodyPr>
          <a:lstStyle/>
          <a:p>
            <a:r>
              <a:rPr lang="en-US"/>
              <a:t>La struttura in φ (8 picchi) visibile nel plot ottenuto dagli eventi di ‘beam splash’ registrati il 10 settembre 2008 e’ dovuta al materiale del toroide EC davanti al Tilecal per particelle che colpiscono Atlas dal side C.</a:t>
            </a:r>
          </a:p>
          <a:p>
            <a:endParaRPr lang="en-US"/>
          </a:p>
          <a:p>
            <a:r>
              <a:rPr lang="en-US"/>
              <a:t>Anche la asimmetria up -down e’ dovuta a differenti materiali davanti al rivelatore. </a:t>
            </a:r>
          </a:p>
        </p:txBody>
      </p:sp>
      <p:sp>
        <p:nvSpPr>
          <p:cNvPr id="19459" name="Rectangle 6"/>
          <p:cNvSpPr>
            <a:spLocks noChangeArrowheads="1"/>
          </p:cNvSpPr>
          <p:nvPr/>
        </p:nvSpPr>
        <p:spPr bwMode="auto">
          <a:xfrm>
            <a:off x="2428875" y="357188"/>
            <a:ext cx="3213100" cy="523875"/>
          </a:xfrm>
          <a:prstGeom prst="rect">
            <a:avLst/>
          </a:prstGeom>
          <a:noFill/>
          <a:ln w="9525">
            <a:noFill/>
            <a:miter lim="800000"/>
            <a:headEnd/>
            <a:tailEnd/>
          </a:ln>
        </p:spPr>
        <p:txBody>
          <a:bodyPr wrap="none">
            <a:spAutoFit/>
          </a:bodyPr>
          <a:lstStyle/>
          <a:p>
            <a:r>
              <a:rPr lang="en-US" sz="2800" b="1"/>
              <a:t>Calorimetro a Tile</a:t>
            </a:r>
          </a:p>
        </p:txBody>
      </p:sp>
      <p:pic>
        <p:nvPicPr>
          <p:cNvPr id="6151" name="Picture 7" descr="Endcap-Chambers-and-Toroid"/>
          <p:cNvPicPr>
            <a:picLocks noChangeAspect="1" noChangeArrowheads="1"/>
          </p:cNvPicPr>
          <p:nvPr/>
        </p:nvPicPr>
        <p:blipFill>
          <a:blip r:embed="rId3"/>
          <a:srcRect/>
          <a:stretch>
            <a:fillRect/>
          </a:stretch>
        </p:blipFill>
        <p:spPr bwMode="auto">
          <a:xfrm>
            <a:off x="6011863" y="2133600"/>
            <a:ext cx="3001962" cy="3600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51"/>
                                        </p:tgtEl>
                                        <p:attrNameLst>
                                          <p:attrName>style.visibility</p:attrName>
                                        </p:attrNameLst>
                                      </p:cBhvr>
                                      <p:to>
                                        <p:strVal val="visible"/>
                                      </p:to>
                                    </p:set>
                                    <p:animEffect transition="in" filter="fade">
                                      <p:cBhvr>
                                        <p:cTn id="7" dur="5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a:xfrm>
            <a:off x="500063" y="0"/>
            <a:ext cx="8229600" cy="857250"/>
          </a:xfrm>
        </p:spPr>
        <p:txBody>
          <a:bodyPr/>
          <a:lstStyle/>
          <a:p>
            <a:pPr eaLnBrk="1" hangingPunct="1"/>
            <a:r>
              <a:rPr lang="en-GB" sz="2800" smtClean="0"/>
              <a:t>Trigger Timing with Single Beams</a:t>
            </a:r>
            <a:endParaRPr lang="en-US" sz="2800" smtClean="0"/>
          </a:p>
        </p:txBody>
      </p:sp>
      <p:pic>
        <p:nvPicPr>
          <p:cNvPr id="20482" name="Picture 5" descr="10sep-trigger-timing"/>
          <p:cNvPicPr>
            <a:picLocks noChangeAspect="1" noChangeArrowheads="1"/>
          </p:cNvPicPr>
          <p:nvPr/>
        </p:nvPicPr>
        <p:blipFill>
          <a:blip r:embed="rId2"/>
          <a:srcRect/>
          <a:stretch>
            <a:fillRect/>
          </a:stretch>
        </p:blipFill>
        <p:spPr bwMode="auto">
          <a:xfrm>
            <a:off x="4938713" y="836613"/>
            <a:ext cx="3819525" cy="2895600"/>
          </a:xfrm>
          <a:prstGeom prst="rect">
            <a:avLst/>
          </a:prstGeom>
          <a:noFill/>
          <a:ln w="9525">
            <a:noFill/>
            <a:miter lim="800000"/>
            <a:headEnd/>
            <a:tailEnd/>
          </a:ln>
        </p:spPr>
      </p:pic>
      <p:pic>
        <p:nvPicPr>
          <p:cNvPr id="20483" name="Picture 6" descr="12sep-trigger-timing"/>
          <p:cNvPicPr>
            <a:picLocks noChangeAspect="1" noChangeArrowheads="1"/>
          </p:cNvPicPr>
          <p:nvPr/>
        </p:nvPicPr>
        <p:blipFill>
          <a:blip r:embed="rId3"/>
          <a:srcRect/>
          <a:stretch>
            <a:fillRect/>
          </a:stretch>
        </p:blipFill>
        <p:spPr bwMode="auto">
          <a:xfrm>
            <a:off x="4938713" y="3773488"/>
            <a:ext cx="3819525" cy="2895600"/>
          </a:xfrm>
          <a:prstGeom prst="rect">
            <a:avLst/>
          </a:prstGeom>
          <a:noFill/>
          <a:ln w="9525">
            <a:noFill/>
            <a:miter lim="800000"/>
            <a:headEnd/>
            <a:tailEnd/>
          </a:ln>
        </p:spPr>
      </p:pic>
      <p:sp>
        <p:nvSpPr>
          <p:cNvPr id="20484" name="Rectangle 7"/>
          <p:cNvSpPr>
            <a:spLocks noChangeArrowheads="1"/>
          </p:cNvSpPr>
          <p:nvPr/>
        </p:nvSpPr>
        <p:spPr bwMode="auto">
          <a:xfrm>
            <a:off x="450850" y="981075"/>
            <a:ext cx="4321175" cy="2376488"/>
          </a:xfrm>
          <a:prstGeom prst="rect">
            <a:avLst/>
          </a:prstGeom>
          <a:solidFill>
            <a:schemeClr val="bg1">
              <a:alpha val="74901"/>
            </a:schemeClr>
          </a:solidFill>
          <a:ln w="9525">
            <a:noFill/>
            <a:round/>
            <a:headEnd/>
            <a:tailEnd/>
          </a:ln>
        </p:spPr>
        <p:txBody>
          <a:bodyPr lIns="90000" tIns="46800" rIns="90000" bIns="46800"/>
          <a:lstStyle/>
          <a:p>
            <a:pPr>
              <a:lnSpc>
                <a:spcPct val="118000"/>
              </a:lnSpc>
              <a:buClr>
                <a:srgbClr val="3366CC"/>
              </a:buClr>
            </a:pPr>
            <a:r>
              <a:rPr lang="en-GB" sz="1600">
                <a:solidFill>
                  <a:srgbClr val="0066CC"/>
                </a:solidFill>
                <a:latin typeface="Arial Rounded MT Bold"/>
              </a:rPr>
              <a:t>L1 trigger timing distribution, Sep 10</a:t>
            </a:r>
            <a:r>
              <a:rPr lang="en-GB" sz="1600" baseline="30000">
                <a:solidFill>
                  <a:srgbClr val="0066CC"/>
                </a:solidFill>
                <a:latin typeface="Arial Rounded MT Bold"/>
              </a:rPr>
              <a:t>th</a:t>
            </a:r>
            <a:endParaRPr lang="en-GB" sz="1600">
              <a:solidFill>
                <a:srgbClr val="0066CC"/>
              </a:solidFill>
              <a:latin typeface="Arial Rounded MT Bold"/>
            </a:endParaRPr>
          </a:p>
          <a:p>
            <a:pPr marL="388938" lvl="1" indent="-169863">
              <a:lnSpc>
                <a:spcPct val="118000"/>
              </a:lnSpc>
              <a:buSzPct val="43000"/>
              <a:buFont typeface="StarSymbol"/>
              <a:buBlip>
                <a:blip r:embed="rId4"/>
              </a:buBlip>
            </a:pPr>
            <a:r>
              <a:rPr lang="en-GB" sz="1600">
                <a:solidFill>
                  <a:srgbClr val="000066"/>
                </a:solidFill>
                <a:latin typeface="Candara" pitchFamily="34" charset="0"/>
              </a:rPr>
              <a:t>BPTX trigger for stable time reference wrt LHC (BC 0)</a:t>
            </a:r>
          </a:p>
          <a:p>
            <a:pPr marL="388938" lvl="1" indent="-169863">
              <a:lnSpc>
                <a:spcPct val="118000"/>
              </a:lnSpc>
              <a:buSzPct val="43000"/>
              <a:buFont typeface="StarSymbol"/>
              <a:buBlip>
                <a:blip r:embed="rId4"/>
              </a:buBlip>
            </a:pPr>
            <a:r>
              <a:rPr lang="en-GB" sz="1600">
                <a:solidFill>
                  <a:srgbClr val="000066"/>
                </a:solidFill>
                <a:latin typeface="Candara" pitchFamily="34" charset="0"/>
              </a:rPr>
              <a:t>Poor beam quality – large numbers of muon and calorimeter triggers</a:t>
            </a:r>
          </a:p>
          <a:p>
            <a:pPr marL="388938" lvl="1" indent="-169863">
              <a:lnSpc>
                <a:spcPct val="118000"/>
              </a:lnSpc>
              <a:buSzPct val="43000"/>
              <a:buFont typeface="StarSymbol"/>
              <a:buBlip>
                <a:blip r:embed="rId4"/>
              </a:buBlip>
            </a:pPr>
            <a:r>
              <a:rPr lang="en-GB" sz="1600">
                <a:solidFill>
                  <a:srgbClr val="000066"/>
                </a:solidFill>
                <a:latin typeface="Candara" pitchFamily="34" charset="0"/>
              </a:rPr>
              <a:t>Two-peak structure in TGC (endcap muon) trigger due to time of flight of muons</a:t>
            </a:r>
          </a:p>
          <a:p>
            <a:pPr marL="739775" lvl="2" indent="-171450">
              <a:lnSpc>
                <a:spcPct val="118000"/>
              </a:lnSpc>
              <a:buClr>
                <a:srgbClr val="FF0000"/>
              </a:buClr>
              <a:buSzPct val="120000"/>
              <a:buFont typeface="Symbol" pitchFamily="18" charset="2"/>
              <a:buChar char=""/>
            </a:pPr>
            <a:r>
              <a:rPr lang="en-GB" sz="1400">
                <a:solidFill>
                  <a:srgbClr val="004A4A"/>
                </a:solidFill>
                <a:latin typeface="Candara" pitchFamily="34" charset="0"/>
              </a:rPr>
              <a:t>length of ATLAS ~5 bunch crossings!</a:t>
            </a:r>
          </a:p>
          <a:p>
            <a:pPr>
              <a:lnSpc>
                <a:spcPct val="118000"/>
              </a:lnSpc>
              <a:buClr>
                <a:srgbClr val="3366CC"/>
              </a:buClr>
            </a:pPr>
            <a:endParaRPr lang="en-GB" sz="1400">
              <a:solidFill>
                <a:srgbClr val="0066CC"/>
              </a:solidFill>
              <a:latin typeface="Arial Rounded MT Bold"/>
            </a:endParaRPr>
          </a:p>
        </p:txBody>
      </p:sp>
      <p:sp>
        <p:nvSpPr>
          <p:cNvPr id="20485" name="Rectangle 8"/>
          <p:cNvSpPr>
            <a:spLocks noChangeArrowheads="1"/>
          </p:cNvSpPr>
          <p:nvPr/>
        </p:nvSpPr>
        <p:spPr bwMode="auto">
          <a:xfrm>
            <a:off x="450850" y="3860800"/>
            <a:ext cx="4321175" cy="2376488"/>
          </a:xfrm>
          <a:prstGeom prst="rect">
            <a:avLst/>
          </a:prstGeom>
          <a:solidFill>
            <a:schemeClr val="bg1">
              <a:alpha val="74901"/>
            </a:schemeClr>
          </a:solidFill>
          <a:ln w="9525">
            <a:noFill/>
            <a:round/>
            <a:headEnd/>
            <a:tailEnd/>
          </a:ln>
        </p:spPr>
        <p:txBody>
          <a:bodyPr lIns="90000" tIns="46800" rIns="90000" bIns="46800"/>
          <a:lstStyle/>
          <a:p>
            <a:pPr>
              <a:lnSpc>
                <a:spcPct val="118000"/>
              </a:lnSpc>
              <a:buClr>
                <a:srgbClr val="3366CC"/>
              </a:buClr>
            </a:pPr>
            <a:r>
              <a:rPr lang="en-GB" sz="1600">
                <a:solidFill>
                  <a:srgbClr val="0066CC"/>
                </a:solidFill>
                <a:latin typeface="Arial Rounded MT Bold"/>
              </a:rPr>
              <a:t>L1 trigger timing distribution, Sep 12</a:t>
            </a:r>
            <a:r>
              <a:rPr lang="en-GB" sz="1600" baseline="30000">
                <a:solidFill>
                  <a:srgbClr val="0066CC"/>
                </a:solidFill>
                <a:latin typeface="Arial Rounded MT Bold"/>
              </a:rPr>
              <a:t>th</a:t>
            </a:r>
            <a:endParaRPr lang="en-GB" sz="1600">
              <a:solidFill>
                <a:srgbClr val="0066CC"/>
              </a:solidFill>
              <a:latin typeface="Arial Rounded MT Bold"/>
            </a:endParaRPr>
          </a:p>
          <a:p>
            <a:pPr marL="388938" lvl="1" indent="-169863">
              <a:lnSpc>
                <a:spcPct val="118000"/>
              </a:lnSpc>
              <a:buSzPct val="43000"/>
              <a:buFont typeface="StarSymbol"/>
              <a:buBlip>
                <a:blip r:embed="rId4"/>
              </a:buBlip>
            </a:pPr>
            <a:r>
              <a:rPr lang="en-GB" sz="1600">
                <a:solidFill>
                  <a:srgbClr val="000066"/>
                </a:solidFill>
                <a:latin typeface="Candara" pitchFamily="34" charset="0"/>
              </a:rPr>
              <a:t>Triggered by MBTS (BC 0), which had been timed in relative to BPTX</a:t>
            </a:r>
          </a:p>
          <a:p>
            <a:pPr marL="739775" lvl="2" indent="-171450">
              <a:lnSpc>
                <a:spcPct val="118000"/>
              </a:lnSpc>
              <a:buClr>
                <a:srgbClr val="FF0000"/>
              </a:buClr>
              <a:buSzPct val="120000"/>
              <a:buFont typeface="Symbol" pitchFamily="18" charset="2"/>
              <a:buChar char=""/>
            </a:pPr>
            <a:r>
              <a:rPr lang="en-GB" sz="1400">
                <a:solidFill>
                  <a:srgbClr val="004A4A"/>
                </a:solidFill>
                <a:latin typeface="Candara" pitchFamily="34" charset="0"/>
              </a:rPr>
              <a:t> good overlap between these triggers</a:t>
            </a:r>
          </a:p>
          <a:p>
            <a:pPr marL="388938" lvl="1" indent="-169863">
              <a:lnSpc>
                <a:spcPct val="118000"/>
              </a:lnSpc>
              <a:buSzPct val="43000"/>
              <a:buFont typeface="StarSymbol"/>
              <a:buBlip>
                <a:blip r:embed="rId4"/>
              </a:buBlip>
            </a:pPr>
            <a:r>
              <a:rPr lang="en-GB" sz="1600">
                <a:solidFill>
                  <a:srgbClr val="000066"/>
                </a:solidFill>
                <a:latin typeface="Candara" pitchFamily="34" charset="0"/>
              </a:rPr>
              <a:t>Few other triggers – indication of improved beam quality.</a:t>
            </a:r>
          </a:p>
          <a:p>
            <a:pPr marL="388938" lvl="1" indent="-169863">
              <a:lnSpc>
                <a:spcPct val="118000"/>
              </a:lnSpc>
              <a:buSzPct val="43000"/>
              <a:buFont typeface="StarSymbol"/>
              <a:buBlip>
                <a:blip r:embed="rId4"/>
              </a:buBlip>
            </a:pPr>
            <a:r>
              <a:rPr lang="en-GB" sz="1600">
                <a:solidFill>
                  <a:srgbClr val="000066"/>
                </a:solidFill>
                <a:latin typeface="Candara" pitchFamily="34" charset="0"/>
              </a:rPr>
              <a:t>RPC (barrel muon) trigger had not been timed in prior to this run.</a:t>
            </a:r>
            <a:endParaRPr lang="en-GB">
              <a:solidFill>
                <a:srgbClr val="000066"/>
              </a:solidFill>
              <a:latin typeface="Candara" pitchFamily="34" charset="0"/>
            </a:endParaRPr>
          </a:p>
          <a:p>
            <a:pPr>
              <a:lnSpc>
                <a:spcPct val="118000"/>
              </a:lnSpc>
              <a:buClr>
                <a:srgbClr val="3366CC"/>
              </a:buClr>
            </a:pPr>
            <a:endParaRPr lang="en-GB" sz="1400">
              <a:solidFill>
                <a:srgbClr val="0066CC"/>
              </a:solidFill>
              <a:latin typeface="Arial Rounded MT Bold"/>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4"/>
          <p:cNvPicPr>
            <a:picLocks noChangeAspect="1" noChangeArrowheads="1"/>
          </p:cNvPicPr>
          <p:nvPr/>
        </p:nvPicPr>
        <p:blipFill>
          <a:blip r:embed="rId2"/>
          <a:srcRect/>
          <a:stretch>
            <a:fillRect/>
          </a:stretch>
        </p:blipFill>
        <p:spPr bwMode="auto">
          <a:xfrm>
            <a:off x="4716463" y="1052513"/>
            <a:ext cx="4241800" cy="3306762"/>
          </a:xfrm>
          <a:prstGeom prst="rect">
            <a:avLst/>
          </a:prstGeom>
          <a:noFill/>
          <a:ln w="9525">
            <a:noFill/>
            <a:miter lim="800000"/>
            <a:headEnd/>
            <a:tailEnd/>
          </a:ln>
        </p:spPr>
      </p:pic>
      <p:sp>
        <p:nvSpPr>
          <p:cNvPr id="22530" name="Rectangle 5"/>
          <p:cNvSpPr>
            <a:spLocks noChangeArrowheads="1"/>
          </p:cNvSpPr>
          <p:nvPr/>
        </p:nvSpPr>
        <p:spPr bwMode="auto">
          <a:xfrm>
            <a:off x="1619250" y="333375"/>
            <a:ext cx="6624638" cy="519113"/>
          </a:xfrm>
          <a:prstGeom prst="rect">
            <a:avLst/>
          </a:prstGeom>
          <a:noFill/>
          <a:ln w="9525">
            <a:noFill/>
            <a:miter lim="800000"/>
            <a:headEnd/>
            <a:tailEnd/>
          </a:ln>
        </p:spPr>
        <p:txBody>
          <a:bodyPr>
            <a:spAutoFit/>
          </a:bodyPr>
          <a:lstStyle/>
          <a:p>
            <a:pPr algn="ctr"/>
            <a:r>
              <a:rPr lang="en-US" sz="2800" b="1"/>
              <a:t>LUCID</a:t>
            </a:r>
          </a:p>
        </p:txBody>
      </p:sp>
      <p:sp>
        <p:nvSpPr>
          <p:cNvPr id="22531" name="Rectangle 6"/>
          <p:cNvSpPr>
            <a:spLocks noChangeArrowheads="1"/>
          </p:cNvSpPr>
          <p:nvPr/>
        </p:nvSpPr>
        <p:spPr bwMode="auto">
          <a:xfrm>
            <a:off x="684213" y="5013325"/>
            <a:ext cx="8064500" cy="1311275"/>
          </a:xfrm>
          <a:prstGeom prst="rect">
            <a:avLst/>
          </a:prstGeom>
          <a:noFill/>
          <a:ln w="9525">
            <a:noFill/>
            <a:miter lim="800000"/>
            <a:headEnd/>
            <a:tailEnd/>
          </a:ln>
        </p:spPr>
        <p:txBody>
          <a:bodyPr>
            <a:spAutoFit/>
          </a:bodyPr>
          <a:lstStyle/>
          <a:p>
            <a:r>
              <a:rPr lang="en-US" sz="2000"/>
              <a:t>Durante lo shutdown si stanno effettuando controlli, riparazioni e migliorie  </a:t>
            </a:r>
            <a:r>
              <a:rPr lang="it-IT" sz="2000"/>
              <a:t>(controllo di alcuni canali malfunzionanti, di gas leaks, miglioramento isolamento termico cavi, controllo remoto gas system, etc.)</a:t>
            </a:r>
            <a:endParaRPr lang="en-US" sz="2000"/>
          </a:p>
        </p:txBody>
      </p:sp>
      <p:pic>
        <p:nvPicPr>
          <p:cNvPr id="22532" name="Picture 7"/>
          <p:cNvPicPr>
            <a:picLocks noChangeAspect="1" noChangeArrowheads="1"/>
          </p:cNvPicPr>
          <p:nvPr/>
        </p:nvPicPr>
        <p:blipFill>
          <a:blip r:embed="rId3"/>
          <a:srcRect/>
          <a:stretch>
            <a:fillRect/>
          </a:stretch>
        </p:blipFill>
        <p:spPr bwMode="auto">
          <a:xfrm>
            <a:off x="179388" y="1412875"/>
            <a:ext cx="4386262" cy="1760538"/>
          </a:xfrm>
          <a:prstGeom prst="rect">
            <a:avLst/>
          </a:prstGeom>
          <a:noFill/>
          <a:ln w="9525">
            <a:noFill/>
            <a:miter lim="800000"/>
            <a:headEnd/>
            <a:tailEnd/>
          </a:ln>
        </p:spPr>
      </p:pic>
      <p:sp>
        <p:nvSpPr>
          <p:cNvPr id="22533" name="Line 9"/>
          <p:cNvSpPr>
            <a:spLocks noChangeShapeType="1"/>
          </p:cNvSpPr>
          <p:nvPr/>
        </p:nvSpPr>
        <p:spPr bwMode="auto">
          <a:xfrm flipV="1">
            <a:off x="3203575" y="3141663"/>
            <a:ext cx="215900" cy="792162"/>
          </a:xfrm>
          <a:prstGeom prst="line">
            <a:avLst/>
          </a:prstGeom>
          <a:noFill/>
          <a:ln w="9525">
            <a:solidFill>
              <a:schemeClr val="tx1"/>
            </a:solidFill>
            <a:round/>
            <a:headEnd/>
            <a:tailEnd type="triangle" w="med" len="med"/>
          </a:ln>
        </p:spPr>
        <p:txBody>
          <a:bodyPr/>
          <a:lstStyle/>
          <a:p>
            <a:endParaRPr lang="en-US"/>
          </a:p>
        </p:txBody>
      </p:sp>
      <p:sp>
        <p:nvSpPr>
          <p:cNvPr id="22534" name="Rectangle 10"/>
          <p:cNvSpPr>
            <a:spLocks noChangeArrowheads="1"/>
          </p:cNvSpPr>
          <p:nvPr/>
        </p:nvSpPr>
        <p:spPr bwMode="auto">
          <a:xfrm>
            <a:off x="179388" y="4005263"/>
            <a:ext cx="4044950" cy="366712"/>
          </a:xfrm>
          <a:prstGeom prst="rect">
            <a:avLst/>
          </a:prstGeom>
          <a:noFill/>
          <a:ln w="9525">
            <a:noFill/>
            <a:miter lim="800000"/>
            <a:headEnd/>
            <a:tailEnd/>
          </a:ln>
        </p:spPr>
        <p:txBody>
          <a:bodyPr wrap="none">
            <a:spAutoFit/>
          </a:bodyPr>
          <a:lstStyle/>
          <a:p>
            <a:r>
              <a:rPr lang="en-US"/>
              <a:t>Segnale di LUCID, 10 settembre 2008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457200" y="0"/>
            <a:ext cx="8229600" cy="765175"/>
          </a:xfrm>
        </p:spPr>
        <p:txBody>
          <a:bodyPr/>
          <a:lstStyle/>
          <a:p>
            <a:pPr eaLnBrk="1" hangingPunct="1"/>
            <a:r>
              <a:rPr lang="en-GB" sz="2800" b="1" smtClean="0"/>
              <a:t>‘Combined Running’ con Cosmici</a:t>
            </a:r>
            <a:endParaRPr lang="en-US" sz="2800" b="1" smtClean="0"/>
          </a:p>
        </p:txBody>
      </p:sp>
      <p:pic>
        <p:nvPicPr>
          <p:cNvPr id="23554" name="Picture 3" descr="atlantis-cosmic"/>
          <p:cNvPicPr>
            <a:picLocks noChangeAspect="1" noChangeArrowheads="1"/>
          </p:cNvPicPr>
          <p:nvPr/>
        </p:nvPicPr>
        <p:blipFill>
          <a:blip r:embed="rId2"/>
          <a:srcRect/>
          <a:stretch>
            <a:fillRect/>
          </a:stretch>
        </p:blipFill>
        <p:spPr bwMode="auto">
          <a:xfrm>
            <a:off x="252413" y="908050"/>
            <a:ext cx="4814887" cy="5360988"/>
          </a:xfrm>
          <a:prstGeom prst="rect">
            <a:avLst/>
          </a:prstGeom>
          <a:noFill/>
          <a:ln w="9525">
            <a:noFill/>
            <a:miter lim="800000"/>
            <a:headEnd/>
            <a:tailEnd/>
          </a:ln>
        </p:spPr>
      </p:pic>
      <p:sp>
        <p:nvSpPr>
          <p:cNvPr id="23555" name="Rectangle 4"/>
          <p:cNvSpPr>
            <a:spLocks noChangeArrowheads="1"/>
          </p:cNvSpPr>
          <p:nvPr/>
        </p:nvSpPr>
        <p:spPr bwMode="auto">
          <a:xfrm>
            <a:off x="4787900" y="765175"/>
            <a:ext cx="4356100" cy="1295400"/>
          </a:xfrm>
          <a:prstGeom prst="rect">
            <a:avLst/>
          </a:prstGeom>
          <a:solidFill>
            <a:schemeClr val="bg1">
              <a:alpha val="74901"/>
            </a:schemeClr>
          </a:solidFill>
          <a:ln w="9525">
            <a:noFill/>
            <a:round/>
            <a:headEnd/>
            <a:tailEnd/>
          </a:ln>
        </p:spPr>
        <p:txBody>
          <a:bodyPr lIns="90000" tIns="46800" rIns="90000" bIns="46800"/>
          <a:lstStyle/>
          <a:p>
            <a:pPr marL="742950" lvl="1" indent="-285750">
              <a:spcBef>
                <a:spcPct val="20000"/>
              </a:spcBef>
            </a:pPr>
            <a:r>
              <a:rPr lang="en-GB"/>
              <a:t>Allineamento tra differenti detectors</a:t>
            </a:r>
          </a:p>
          <a:p>
            <a:pPr marL="742950" lvl="1" indent="-285750">
              <a:spcBef>
                <a:spcPct val="20000"/>
              </a:spcBef>
            </a:pPr>
            <a:r>
              <a:rPr lang="en-GB"/>
              <a:t>Misura di ‘hit efficiency’ </a:t>
            </a:r>
          </a:p>
          <a:p>
            <a:pPr marL="742950" lvl="1" indent="-285750">
              <a:spcBef>
                <a:spcPct val="20000"/>
              </a:spcBef>
            </a:pPr>
            <a:r>
              <a:rPr lang="en-GB"/>
              <a:t>Ampio range di energia</a:t>
            </a:r>
          </a:p>
        </p:txBody>
      </p:sp>
      <p:grpSp>
        <p:nvGrpSpPr>
          <p:cNvPr id="23556" name="Group 6"/>
          <p:cNvGrpSpPr>
            <a:grpSpLocks/>
          </p:cNvGrpSpPr>
          <p:nvPr/>
        </p:nvGrpSpPr>
        <p:grpSpPr bwMode="auto">
          <a:xfrm>
            <a:off x="5111750" y="2060575"/>
            <a:ext cx="4032250" cy="4105275"/>
            <a:chOff x="3574" y="1332"/>
            <a:chExt cx="2494" cy="2752"/>
          </a:xfrm>
        </p:grpSpPr>
        <p:pic>
          <p:nvPicPr>
            <p:cNvPr id="23557" name="Picture 7" descr="SumEt_Base_j20"/>
            <p:cNvPicPr>
              <a:picLocks noChangeAspect="1" noChangeArrowheads="1"/>
            </p:cNvPicPr>
            <p:nvPr/>
          </p:nvPicPr>
          <p:blipFill>
            <a:blip r:embed="rId3"/>
            <a:srcRect/>
            <a:stretch>
              <a:fillRect/>
            </a:stretch>
          </p:blipFill>
          <p:spPr bwMode="auto">
            <a:xfrm>
              <a:off x="3574" y="1332"/>
              <a:ext cx="2494" cy="1781"/>
            </a:xfrm>
            <a:prstGeom prst="rect">
              <a:avLst/>
            </a:prstGeom>
            <a:noFill/>
            <a:ln w="9525">
              <a:noFill/>
              <a:miter lim="800000"/>
              <a:headEnd/>
              <a:tailEnd/>
            </a:ln>
          </p:spPr>
        </p:pic>
        <p:sp>
          <p:nvSpPr>
            <p:cNvPr id="23558" name="Rectangle 8"/>
            <p:cNvSpPr>
              <a:spLocks noChangeAspect="1" noChangeArrowheads="1"/>
            </p:cNvSpPr>
            <p:nvPr/>
          </p:nvSpPr>
          <p:spPr bwMode="auto">
            <a:xfrm>
              <a:off x="3574" y="3022"/>
              <a:ext cx="2494" cy="1062"/>
            </a:xfrm>
            <a:prstGeom prst="rect">
              <a:avLst/>
            </a:prstGeom>
            <a:solidFill>
              <a:schemeClr val="bg1"/>
            </a:solidFill>
            <a:ln w="9525">
              <a:noFill/>
              <a:round/>
              <a:headEnd/>
              <a:tailEnd/>
            </a:ln>
          </p:spPr>
          <p:txBody>
            <a:bodyPr lIns="90000" tIns="46800" rIns="90000" bIns="46800"/>
            <a:lstStyle/>
            <a:p>
              <a:pPr marL="1588" indent="-1588" defTabSz="449263">
                <a:spcBef>
                  <a:spcPct val="20000"/>
                </a:spcBef>
                <a:buFontTx/>
                <a:buChar char="•"/>
              </a:pPr>
              <a:r>
                <a:rPr lang="en-GB" sz="2000">
                  <a:solidFill>
                    <a:srgbClr val="000066"/>
                  </a:solidFill>
                  <a:latin typeface="Candara" pitchFamily="34" charset="0"/>
                </a:rPr>
                <a:t>Spettro di E</a:t>
              </a:r>
              <a:r>
                <a:rPr lang="en-GB" sz="2000" baseline="-25000">
                  <a:solidFill>
                    <a:srgbClr val="000066"/>
                  </a:solidFill>
                  <a:latin typeface="Candara" pitchFamily="34" charset="0"/>
                </a:rPr>
                <a:t>T</a:t>
              </a:r>
              <a:r>
                <a:rPr lang="en-GB" sz="2000">
                  <a:solidFill>
                    <a:srgbClr val="000066"/>
                  </a:solidFill>
                  <a:latin typeface="Candara" pitchFamily="34" charset="0"/>
                </a:rPr>
                <a:t> con cosmici</a:t>
              </a:r>
            </a:p>
            <a:p>
              <a:pPr marL="349250" lvl="1" indent="-168275" defTabSz="449263">
                <a:spcBef>
                  <a:spcPct val="20000"/>
                </a:spcBef>
                <a:buClr>
                  <a:srgbClr val="FF0000"/>
                </a:buClr>
                <a:buFontTx/>
                <a:buChar char="–"/>
              </a:pPr>
              <a:r>
                <a:rPr lang="en-GB" sz="1400" b="1">
                  <a:solidFill>
                    <a:srgbClr val="004A4A"/>
                  </a:solidFill>
                </a:rPr>
                <a:t>Somma di tutte le celle con |E| &gt; 2</a:t>
              </a:r>
              <a:r>
                <a:rPr lang="en-GB" sz="1400" b="1">
                  <a:solidFill>
                    <a:srgbClr val="004A4A"/>
                  </a:solidFill>
                  <a:latin typeface="Symbol" pitchFamily="18" charset="2"/>
                </a:rPr>
                <a:t>s</a:t>
              </a:r>
            </a:p>
            <a:p>
              <a:pPr marL="349250" lvl="1" indent="-168275" defTabSz="449263">
                <a:spcBef>
                  <a:spcPct val="20000"/>
                </a:spcBef>
                <a:buClr>
                  <a:srgbClr val="FF0000"/>
                </a:buClr>
                <a:buFontTx/>
                <a:buChar char="–"/>
              </a:pPr>
              <a:r>
                <a:rPr lang="en-GB" sz="1400" b="1">
                  <a:solidFill>
                    <a:srgbClr val="004A4A"/>
                  </a:solidFill>
                </a:rPr>
                <a:t>MC normalizzato ai dati tra 100-300 GeV</a:t>
              </a:r>
            </a:p>
            <a:p>
              <a:pPr marL="349250" lvl="1" indent="-168275" defTabSz="449263">
                <a:spcBef>
                  <a:spcPct val="20000"/>
                </a:spcBef>
                <a:buClr>
                  <a:srgbClr val="FF0000"/>
                </a:buClr>
                <a:buFontTx/>
                <a:buChar char="–"/>
              </a:pPr>
              <a:r>
                <a:rPr lang="en-GB" sz="1400" b="1">
                  <a:solidFill>
                    <a:srgbClr val="004A4A"/>
                  </a:solidFill>
                </a:rPr>
                <a:t>Eccesso alle E</a:t>
              </a:r>
              <a:r>
                <a:rPr lang="en-GB" sz="1400" b="1" baseline="-25000">
                  <a:solidFill>
                    <a:srgbClr val="004A4A"/>
                  </a:solidFill>
                </a:rPr>
                <a:t>T</a:t>
              </a:r>
              <a:r>
                <a:rPr lang="en-GB" sz="1400" b="1">
                  <a:solidFill>
                    <a:srgbClr val="004A4A"/>
                  </a:solidFill>
                </a:rPr>
                <a:t> piu’ alte probabilmente dovuto a air showers (non inclusi nella  simulatione )</a:t>
              </a:r>
            </a:p>
            <a:p>
              <a:pPr marL="349250" lvl="1" indent="-168275" defTabSz="449263">
                <a:spcBef>
                  <a:spcPct val="20000"/>
                </a:spcBef>
                <a:buClr>
                  <a:srgbClr val="FF0000"/>
                </a:buClr>
                <a:buFontTx/>
                <a:buChar char="–"/>
              </a:pPr>
              <a:endParaRPr lang="en-GB" sz="1400" b="1">
                <a:solidFill>
                  <a:srgbClr val="004A4A"/>
                </a:solidFill>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2917</TotalTime>
  <Words>2347</Words>
  <Application>Microsoft Office PowerPoint</Application>
  <PresentationFormat>On-screen Show (4:3)</PresentationFormat>
  <Paragraphs>355</Paragraphs>
  <Slides>32</Slides>
  <Notes>11</Notes>
  <HiddenSlides>0</HiddenSlides>
  <MMClips>0</MMClips>
  <ScaleCrop>false</ScaleCrop>
  <HeadingPairs>
    <vt:vector size="6" baseType="variant">
      <vt:variant>
        <vt:lpstr>Fonts Used</vt:lpstr>
      </vt:variant>
      <vt:variant>
        <vt:i4>10</vt:i4>
      </vt:variant>
      <vt:variant>
        <vt:lpstr>Design Template</vt:lpstr>
      </vt:variant>
      <vt:variant>
        <vt:i4>1</vt:i4>
      </vt:variant>
      <vt:variant>
        <vt:lpstr>Slide Titles</vt:lpstr>
      </vt:variant>
      <vt:variant>
        <vt:i4>32</vt:i4>
      </vt:variant>
    </vt:vector>
  </HeadingPairs>
  <TitlesOfParts>
    <vt:vector size="43" baseType="lpstr">
      <vt:lpstr>Arial</vt:lpstr>
      <vt:lpstr>Tahoma</vt:lpstr>
      <vt:lpstr>Candara</vt:lpstr>
      <vt:lpstr>StarSymbol</vt:lpstr>
      <vt:lpstr>Arial Rounded MT Bold</vt:lpstr>
      <vt:lpstr>Symbol</vt:lpstr>
      <vt:lpstr>Wingdings</vt:lpstr>
      <vt:lpstr>ＭＳ Ｐゴシック</vt:lpstr>
      <vt:lpstr>Comic Sans MS</vt:lpstr>
      <vt:lpstr>Arial Unicode MS</vt:lpstr>
      <vt:lpstr>Default Design</vt:lpstr>
      <vt:lpstr>Stato di Atlas</vt:lpstr>
      <vt:lpstr>Outline </vt:lpstr>
      <vt:lpstr>Overview dell’attivita’ sul rivelatore</vt:lpstr>
      <vt:lpstr>Beam Splash Events</vt:lpstr>
      <vt:lpstr>Slide 5</vt:lpstr>
      <vt:lpstr>Slide 6</vt:lpstr>
      <vt:lpstr>Trigger Timing with Single Beams</vt:lpstr>
      <vt:lpstr>Slide 8</vt:lpstr>
      <vt:lpstr>‘Combined Running’ con Cosmici</vt:lpstr>
      <vt:lpstr>Cosmic rays data</vt:lpstr>
      <vt:lpstr>Shutdown 2008-2009 </vt:lpstr>
      <vt:lpstr>Low Voltage power supplies for the LAr</vt:lpstr>
      <vt:lpstr>ID evaporative cooling plant (compressors)</vt:lpstr>
      <vt:lpstr>ID evaporative cooling plant (compressors)</vt:lpstr>
      <vt:lpstr>Shutdown 08/09  problems fixing</vt:lpstr>
      <vt:lpstr>EE muon chambers</vt:lpstr>
      <vt:lpstr>TDAQ</vt:lpstr>
      <vt:lpstr>TDAQ</vt:lpstr>
      <vt:lpstr> next few months Shutdown Schedule</vt:lpstr>
      <vt:lpstr>Plans to get the detector fully operational for October</vt:lpstr>
      <vt:lpstr>Pixel Insertable b-layer  (IBL)</vt:lpstr>
      <vt:lpstr>Computing</vt:lpstr>
      <vt:lpstr>Slide 23</vt:lpstr>
      <vt:lpstr>Slide 24</vt:lpstr>
      <vt:lpstr>Slide 25</vt:lpstr>
      <vt:lpstr>Slide 26</vt:lpstr>
      <vt:lpstr>Preparazione alla Fisica</vt:lpstr>
      <vt:lpstr>SPARES</vt:lpstr>
      <vt:lpstr>Low Voltage power supplies for the LAr</vt:lpstr>
      <vt:lpstr>Calorimeter Timing with Beam</vt:lpstr>
      <vt:lpstr>TDAQ</vt:lpstr>
      <vt:lpstr>TDAQ</vt:lpstr>
    </vt:vector>
  </TitlesOfParts>
  <Company>LNF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Stato di Atlas</dc:title>
  <dc:creator>curatolo</dc:creator>
  <cp:lastModifiedBy>curatolo</cp:lastModifiedBy>
  <cp:revision>107</cp:revision>
  <dcterms:created xsi:type="dcterms:W3CDTF">2009-05-02T17:31:25Z</dcterms:created>
  <dcterms:modified xsi:type="dcterms:W3CDTF">2009-05-06T10:22:18Z</dcterms:modified>
</cp:coreProperties>
</file>