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8"/>
  </p:notesMasterIdLst>
  <p:sldIdLst>
    <p:sldId id="256" r:id="rId2"/>
    <p:sldId id="257" r:id="rId3"/>
    <p:sldId id="261" r:id="rId4"/>
    <p:sldId id="262" r:id="rId5"/>
    <p:sldId id="263" r:id="rId6"/>
    <p:sldId id="265" r:id="rId7"/>
    <p:sldId id="264" r:id="rId8"/>
    <p:sldId id="266" r:id="rId9"/>
    <p:sldId id="258" r:id="rId10"/>
    <p:sldId id="259" r:id="rId11"/>
    <p:sldId id="260" r:id="rId12"/>
    <p:sldId id="267" r:id="rId13"/>
    <p:sldId id="268" r:id="rId14"/>
    <p:sldId id="299" r:id="rId15"/>
    <p:sldId id="269" r:id="rId16"/>
    <p:sldId id="301" r:id="rId17"/>
    <p:sldId id="270" r:id="rId18"/>
    <p:sldId id="272" r:id="rId19"/>
    <p:sldId id="271" r:id="rId20"/>
    <p:sldId id="273" r:id="rId21"/>
    <p:sldId id="274" r:id="rId22"/>
    <p:sldId id="297" r:id="rId23"/>
    <p:sldId id="298" r:id="rId24"/>
    <p:sldId id="275" r:id="rId25"/>
    <p:sldId id="276" r:id="rId26"/>
    <p:sldId id="277" r:id="rId27"/>
    <p:sldId id="279" r:id="rId28"/>
    <p:sldId id="287" r:id="rId29"/>
    <p:sldId id="294" r:id="rId30"/>
    <p:sldId id="280" r:id="rId31"/>
    <p:sldId id="283" r:id="rId32"/>
    <p:sldId id="288" r:id="rId33"/>
    <p:sldId id="289" r:id="rId34"/>
    <p:sldId id="290" r:id="rId35"/>
    <p:sldId id="291" r:id="rId36"/>
    <p:sldId id="293" r:id="rId37"/>
    <p:sldId id="292" r:id="rId38"/>
    <p:sldId id="300" r:id="rId39"/>
    <p:sldId id="302" r:id="rId40"/>
    <p:sldId id="303" r:id="rId41"/>
    <p:sldId id="304" r:id="rId42"/>
    <p:sldId id="305" r:id="rId43"/>
    <p:sldId id="306" r:id="rId44"/>
    <p:sldId id="307" r:id="rId45"/>
    <p:sldId id="308" r:id="rId46"/>
    <p:sldId id="295" r:id="rId4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6" autoAdjust="0"/>
    <p:restoredTop sz="94411" autoAdjust="0"/>
  </p:normalViewPr>
  <p:slideViewPr>
    <p:cSldViewPr snapToGrid="0">
      <p:cViewPr varScale="1">
        <p:scale>
          <a:sx n="71" d="100"/>
          <a:sy n="71" d="100"/>
        </p:scale>
        <p:origin x="376" y="48"/>
      </p:cViewPr>
      <p:guideLst>
        <p:guide orient="horz" pos="2160"/>
        <p:guide pos="3840"/>
      </p:guideLst>
    </p:cSldViewPr>
  </p:slideViewPr>
  <p:outlineViewPr>
    <p:cViewPr>
      <p:scale>
        <a:sx n="33" d="100"/>
        <a:sy n="33" d="100"/>
      </p:scale>
      <p:origin x="0" y="-13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8C7B7-397A-43D2-BE0F-AB147C264246}" type="datetimeFigureOut">
              <a:rPr lang="it-IT" smtClean="0"/>
              <a:pPr/>
              <a:t>05/06/2018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155379-D394-4E82-84A4-BCBD0D6D6A12}" type="slidenum">
              <a:rPr lang="it-IT" smtClean="0"/>
              <a:pPr/>
              <a:t>‹N›</a:t>
            </a:fld>
            <a:endParaRPr lang="it-IT"/>
          </a:p>
        </p:txBody>
      </p:sp>
    </p:spTree>
    <p:extLst>
      <p:ext uri="{BB962C8B-B14F-4D97-AF65-F5344CB8AC3E}">
        <p14:creationId xmlns:p14="http://schemas.microsoft.com/office/powerpoint/2010/main" val="359569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1</a:t>
            </a:fld>
            <a:endParaRPr lang="it-IT"/>
          </a:p>
        </p:txBody>
      </p:sp>
    </p:spTree>
    <p:extLst>
      <p:ext uri="{BB962C8B-B14F-4D97-AF65-F5344CB8AC3E}">
        <p14:creationId xmlns:p14="http://schemas.microsoft.com/office/powerpoint/2010/main" val="400960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10</a:t>
            </a:fld>
            <a:endParaRPr lang="it-IT"/>
          </a:p>
        </p:txBody>
      </p:sp>
    </p:spTree>
    <p:extLst>
      <p:ext uri="{BB962C8B-B14F-4D97-AF65-F5344CB8AC3E}">
        <p14:creationId xmlns:p14="http://schemas.microsoft.com/office/powerpoint/2010/main" val="1262017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11</a:t>
            </a:fld>
            <a:endParaRPr lang="it-IT"/>
          </a:p>
        </p:txBody>
      </p:sp>
    </p:spTree>
    <p:extLst>
      <p:ext uri="{BB962C8B-B14F-4D97-AF65-F5344CB8AC3E}">
        <p14:creationId xmlns:p14="http://schemas.microsoft.com/office/powerpoint/2010/main" val="2361069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12</a:t>
            </a:fld>
            <a:endParaRPr lang="it-IT"/>
          </a:p>
        </p:txBody>
      </p:sp>
    </p:spTree>
    <p:extLst>
      <p:ext uri="{BB962C8B-B14F-4D97-AF65-F5344CB8AC3E}">
        <p14:creationId xmlns:p14="http://schemas.microsoft.com/office/powerpoint/2010/main" val="349435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13</a:t>
            </a:fld>
            <a:endParaRPr lang="it-IT"/>
          </a:p>
        </p:txBody>
      </p:sp>
    </p:spTree>
    <p:extLst>
      <p:ext uri="{BB962C8B-B14F-4D97-AF65-F5344CB8AC3E}">
        <p14:creationId xmlns:p14="http://schemas.microsoft.com/office/powerpoint/2010/main" val="1233046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15</a:t>
            </a:fld>
            <a:endParaRPr lang="it-IT"/>
          </a:p>
        </p:txBody>
      </p:sp>
    </p:spTree>
    <p:extLst>
      <p:ext uri="{BB962C8B-B14F-4D97-AF65-F5344CB8AC3E}">
        <p14:creationId xmlns:p14="http://schemas.microsoft.com/office/powerpoint/2010/main" val="3925957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17</a:t>
            </a:fld>
            <a:endParaRPr lang="it-IT"/>
          </a:p>
        </p:txBody>
      </p:sp>
    </p:spTree>
    <p:extLst>
      <p:ext uri="{BB962C8B-B14F-4D97-AF65-F5344CB8AC3E}">
        <p14:creationId xmlns:p14="http://schemas.microsoft.com/office/powerpoint/2010/main" val="446908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18</a:t>
            </a:fld>
            <a:endParaRPr lang="it-IT"/>
          </a:p>
        </p:txBody>
      </p:sp>
    </p:spTree>
    <p:extLst>
      <p:ext uri="{BB962C8B-B14F-4D97-AF65-F5344CB8AC3E}">
        <p14:creationId xmlns:p14="http://schemas.microsoft.com/office/powerpoint/2010/main" val="126835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19</a:t>
            </a:fld>
            <a:endParaRPr lang="it-IT"/>
          </a:p>
        </p:txBody>
      </p:sp>
    </p:spTree>
    <p:extLst>
      <p:ext uri="{BB962C8B-B14F-4D97-AF65-F5344CB8AC3E}">
        <p14:creationId xmlns:p14="http://schemas.microsoft.com/office/powerpoint/2010/main" val="2615281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20</a:t>
            </a:fld>
            <a:endParaRPr lang="it-IT"/>
          </a:p>
        </p:txBody>
      </p:sp>
    </p:spTree>
    <p:extLst>
      <p:ext uri="{BB962C8B-B14F-4D97-AF65-F5344CB8AC3E}">
        <p14:creationId xmlns:p14="http://schemas.microsoft.com/office/powerpoint/2010/main" val="2271807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21</a:t>
            </a:fld>
            <a:endParaRPr lang="it-IT"/>
          </a:p>
        </p:txBody>
      </p:sp>
    </p:spTree>
    <p:extLst>
      <p:ext uri="{BB962C8B-B14F-4D97-AF65-F5344CB8AC3E}">
        <p14:creationId xmlns:p14="http://schemas.microsoft.com/office/powerpoint/2010/main" val="2173223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a:t>
            </a:fld>
            <a:endParaRPr lang="it-IT"/>
          </a:p>
        </p:txBody>
      </p:sp>
    </p:spTree>
    <p:extLst>
      <p:ext uri="{BB962C8B-B14F-4D97-AF65-F5344CB8AC3E}">
        <p14:creationId xmlns:p14="http://schemas.microsoft.com/office/powerpoint/2010/main" val="265328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22</a:t>
            </a:fld>
            <a:endParaRPr lang="it-IT"/>
          </a:p>
        </p:txBody>
      </p:sp>
    </p:spTree>
    <p:extLst>
      <p:ext uri="{BB962C8B-B14F-4D97-AF65-F5344CB8AC3E}">
        <p14:creationId xmlns:p14="http://schemas.microsoft.com/office/powerpoint/2010/main" val="838274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23</a:t>
            </a:fld>
            <a:endParaRPr lang="it-IT"/>
          </a:p>
        </p:txBody>
      </p:sp>
    </p:spTree>
    <p:extLst>
      <p:ext uri="{BB962C8B-B14F-4D97-AF65-F5344CB8AC3E}">
        <p14:creationId xmlns:p14="http://schemas.microsoft.com/office/powerpoint/2010/main" val="4156810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24</a:t>
            </a:fld>
            <a:endParaRPr lang="it-IT"/>
          </a:p>
        </p:txBody>
      </p:sp>
    </p:spTree>
    <p:extLst>
      <p:ext uri="{BB962C8B-B14F-4D97-AF65-F5344CB8AC3E}">
        <p14:creationId xmlns:p14="http://schemas.microsoft.com/office/powerpoint/2010/main" val="2357871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25</a:t>
            </a:fld>
            <a:endParaRPr lang="it-IT"/>
          </a:p>
        </p:txBody>
      </p:sp>
    </p:spTree>
    <p:extLst>
      <p:ext uri="{BB962C8B-B14F-4D97-AF65-F5344CB8AC3E}">
        <p14:creationId xmlns:p14="http://schemas.microsoft.com/office/powerpoint/2010/main" val="2468638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26</a:t>
            </a:fld>
            <a:endParaRPr lang="it-IT"/>
          </a:p>
        </p:txBody>
      </p:sp>
    </p:spTree>
    <p:extLst>
      <p:ext uri="{BB962C8B-B14F-4D97-AF65-F5344CB8AC3E}">
        <p14:creationId xmlns:p14="http://schemas.microsoft.com/office/powerpoint/2010/main" val="2241439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27</a:t>
            </a:fld>
            <a:endParaRPr lang="it-IT"/>
          </a:p>
        </p:txBody>
      </p:sp>
    </p:spTree>
    <p:extLst>
      <p:ext uri="{BB962C8B-B14F-4D97-AF65-F5344CB8AC3E}">
        <p14:creationId xmlns:p14="http://schemas.microsoft.com/office/powerpoint/2010/main" val="3041200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28</a:t>
            </a:fld>
            <a:endParaRPr lang="it-IT"/>
          </a:p>
        </p:txBody>
      </p:sp>
    </p:spTree>
    <p:extLst>
      <p:ext uri="{BB962C8B-B14F-4D97-AF65-F5344CB8AC3E}">
        <p14:creationId xmlns:p14="http://schemas.microsoft.com/office/powerpoint/2010/main" val="1955997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29</a:t>
            </a:fld>
            <a:endParaRPr lang="it-IT"/>
          </a:p>
        </p:txBody>
      </p:sp>
    </p:spTree>
    <p:extLst>
      <p:ext uri="{BB962C8B-B14F-4D97-AF65-F5344CB8AC3E}">
        <p14:creationId xmlns:p14="http://schemas.microsoft.com/office/powerpoint/2010/main" val="2320329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30</a:t>
            </a:fld>
            <a:endParaRPr lang="it-IT"/>
          </a:p>
        </p:txBody>
      </p:sp>
    </p:spTree>
    <p:extLst>
      <p:ext uri="{BB962C8B-B14F-4D97-AF65-F5344CB8AC3E}">
        <p14:creationId xmlns:p14="http://schemas.microsoft.com/office/powerpoint/2010/main" val="3877367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31</a:t>
            </a:fld>
            <a:endParaRPr lang="it-IT"/>
          </a:p>
        </p:txBody>
      </p:sp>
    </p:spTree>
    <p:extLst>
      <p:ext uri="{BB962C8B-B14F-4D97-AF65-F5344CB8AC3E}">
        <p14:creationId xmlns:p14="http://schemas.microsoft.com/office/powerpoint/2010/main" val="82437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3</a:t>
            </a:fld>
            <a:endParaRPr lang="it-IT"/>
          </a:p>
        </p:txBody>
      </p:sp>
    </p:spTree>
    <p:extLst>
      <p:ext uri="{BB962C8B-B14F-4D97-AF65-F5344CB8AC3E}">
        <p14:creationId xmlns:p14="http://schemas.microsoft.com/office/powerpoint/2010/main" val="267639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32</a:t>
            </a:fld>
            <a:endParaRPr lang="it-IT"/>
          </a:p>
        </p:txBody>
      </p:sp>
    </p:spTree>
    <p:extLst>
      <p:ext uri="{BB962C8B-B14F-4D97-AF65-F5344CB8AC3E}">
        <p14:creationId xmlns:p14="http://schemas.microsoft.com/office/powerpoint/2010/main" val="1742070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33</a:t>
            </a:fld>
            <a:endParaRPr lang="it-IT"/>
          </a:p>
        </p:txBody>
      </p:sp>
    </p:spTree>
    <p:extLst>
      <p:ext uri="{BB962C8B-B14F-4D97-AF65-F5344CB8AC3E}">
        <p14:creationId xmlns:p14="http://schemas.microsoft.com/office/powerpoint/2010/main" val="3696847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34</a:t>
            </a:fld>
            <a:endParaRPr lang="it-IT"/>
          </a:p>
        </p:txBody>
      </p:sp>
    </p:spTree>
    <p:extLst>
      <p:ext uri="{BB962C8B-B14F-4D97-AF65-F5344CB8AC3E}">
        <p14:creationId xmlns:p14="http://schemas.microsoft.com/office/powerpoint/2010/main" val="2493131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35</a:t>
            </a:fld>
            <a:endParaRPr lang="it-IT"/>
          </a:p>
        </p:txBody>
      </p:sp>
    </p:spTree>
    <p:extLst>
      <p:ext uri="{BB962C8B-B14F-4D97-AF65-F5344CB8AC3E}">
        <p14:creationId xmlns:p14="http://schemas.microsoft.com/office/powerpoint/2010/main" val="588655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36</a:t>
            </a:fld>
            <a:endParaRPr lang="it-IT"/>
          </a:p>
        </p:txBody>
      </p:sp>
    </p:spTree>
    <p:extLst>
      <p:ext uri="{BB962C8B-B14F-4D97-AF65-F5344CB8AC3E}">
        <p14:creationId xmlns:p14="http://schemas.microsoft.com/office/powerpoint/2010/main" val="1559409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37</a:t>
            </a:fld>
            <a:endParaRPr lang="it-IT"/>
          </a:p>
        </p:txBody>
      </p:sp>
    </p:spTree>
    <p:extLst>
      <p:ext uri="{BB962C8B-B14F-4D97-AF65-F5344CB8AC3E}">
        <p14:creationId xmlns:p14="http://schemas.microsoft.com/office/powerpoint/2010/main" val="95413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46</a:t>
            </a:fld>
            <a:endParaRPr lang="it-IT"/>
          </a:p>
        </p:txBody>
      </p:sp>
    </p:spTree>
    <p:extLst>
      <p:ext uri="{BB962C8B-B14F-4D97-AF65-F5344CB8AC3E}">
        <p14:creationId xmlns:p14="http://schemas.microsoft.com/office/powerpoint/2010/main" val="405650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4</a:t>
            </a:fld>
            <a:endParaRPr lang="it-IT"/>
          </a:p>
        </p:txBody>
      </p:sp>
    </p:spTree>
    <p:extLst>
      <p:ext uri="{BB962C8B-B14F-4D97-AF65-F5344CB8AC3E}">
        <p14:creationId xmlns:p14="http://schemas.microsoft.com/office/powerpoint/2010/main" val="79411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5</a:t>
            </a:fld>
            <a:endParaRPr lang="it-IT"/>
          </a:p>
        </p:txBody>
      </p:sp>
    </p:spTree>
    <p:extLst>
      <p:ext uri="{BB962C8B-B14F-4D97-AF65-F5344CB8AC3E}">
        <p14:creationId xmlns:p14="http://schemas.microsoft.com/office/powerpoint/2010/main" val="194848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6</a:t>
            </a:fld>
            <a:endParaRPr lang="it-IT"/>
          </a:p>
        </p:txBody>
      </p:sp>
    </p:spTree>
    <p:extLst>
      <p:ext uri="{BB962C8B-B14F-4D97-AF65-F5344CB8AC3E}">
        <p14:creationId xmlns:p14="http://schemas.microsoft.com/office/powerpoint/2010/main" val="102729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7</a:t>
            </a:fld>
            <a:endParaRPr lang="it-IT"/>
          </a:p>
        </p:txBody>
      </p:sp>
    </p:spTree>
    <p:extLst>
      <p:ext uri="{BB962C8B-B14F-4D97-AF65-F5344CB8AC3E}">
        <p14:creationId xmlns:p14="http://schemas.microsoft.com/office/powerpoint/2010/main" val="218008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8</a:t>
            </a:fld>
            <a:endParaRPr lang="it-IT"/>
          </a:p>
        </p:txBody>
      </p:sp>
    </p:spTree>
    <p:extLst>
      <p:ext uri="{BB962C8B-B14F-4D97-AF65-F5344CB8AC3E}">
        <p14:creationId xmlns:p14="http://schemas.microsoft.com/office/powerpoint/2010/main" val="4043368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04155379-D394-4E82-84A4-BCBD0D6D6A12}" type="slidenum">
              <a:rPr lang="it-IT" smtClean="0"/>
              <a:pPr/>
              <a:t>9</a:t>
            </a:fld>
            <a:endParaRPr lang="it-IT"/>
          </a:p>
        </p:txBody>
      </p:sp>
    </p:spTree>
    <p:extLst>
      <p:ext uri="{BB962C8B-B14F-4D97-AF65-F5344CB8AC3E}">
        <p14:creationId xmlns:p14="http://schemas.microsoft.com/office/powerpoint/2010/main" val="2048093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10/06/2018</a:t>
            </a:r>
            <a:endParaRPr lang="it-IT" dirty="0"/>
          </a:p>
        </p:txBody>
      </p:sp>
      <p:sp>
        <p:nvSpPr>
          <p:cNvPr id="5" name="Segnaposto piè di pagina 4"/>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1364537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10/06/2018</a:t>
            </a:r>
            <a:endParaRPr lang="it-IT" dirty="0"/>
          </a:p>
        </p:txBody>
      </p:sp>
      <p:sp>
        <p:nvSpPr>
          <p:cNvPr id="5" name="Segnaposto piè di pagina 4"/>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2521843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10/06/2018</a:t>
            </a:r>
            <a:endParaRPr lang="it-IT" dirty="0"/>
          </a:p>
        </p:txBody>
      </p:sp>
      <p:sp>
        <p:nvSpPr>
          <p:cNvPr id="5" name="Segnaposto piè di pagina 4"/>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1151777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535494" y="57150"/>
            <a:ext cx="9121013" cy="563538"/>
          </a:xfrm>
        </p:spPr>
        <p:txBody>
          <a:bodyPr lIns="0" tIns="0" rIns="0" bIns="0" anchor="t">
            <a:noAutofit/>
          </a:bodyPr>
          <a:lstStyle>
            <a:lvl1pPr>
              <a:defRPr sz="3200" b="1">
                <a:solidFill>
                  <a:srgbClr val="0070C0"/>
                </a:solidFill>
                <a:effectLst/>
                <a:latin typeface="Times New Roman" pitchFamily="18" charset="0"/>
                <a:cs typeface="Times New Roman" pitchFamily="18" charset="0"/>
              </a:defRPr>
            </a:lvl1pPr>
          </a:lstStyle>
          <a:p>
            <a:r>
              <a:rPr lang="it-IT" dirty="0" smtClean="0"/>
              <a:t>Fare clic per modificare lo stile del titolo</a:t>
            </a:r>
            <a:endParaRPr lang="it-IT" dirty="0"/>
          </a:p>
        </p:txBody>
      </p:sp>
      <p:sp>
        <p:nvSpPr>
          <p:cNvPr id="14" name="Segnaposto testo 13"/>
          <p:cNvSpPr>
            <a:spLocks noGrp="1"/>
          </p:cNvSpPr>
          <p:nvPr>
            <p:ph type="body" sz="quarter" idx="13"/>
          </p:nvPr>
        </p:nvSpPr>
        <p:spPr>
          <a:xfrm>
            <a:off x="577485" y="1184226"/>
            <a:ext cx="10944000" cy="5186960"/>
          </a:xfrm>
        </p:spPr>
        <p:txBody>
          <a:bodyPr/>
          <a:lstStyle>
            <a:lvl1pPr algn="just">
              <a:defRPr sz="2400">
                <a:latin typeface="Times New Roman" pitchFamily="18" charset="0"/>
                <a:cs typeface="Times New Roman" pitchFamily="18" charset="0"/>
              </a:defRPr>
            </a:lvl1pPr>
            <a:lvl2pPr algn="just">
              <a:defRPr sz="2000">
                <a:latin typeface="Times New Roman" pitchFamily="18" charset="0"/>
                <a:cs typeface="Times New Roman" pitchFamily="18" charset="0"/>
              </a:defRPr>
            </a:lvl2pPr>
            <a:lvl3pPr algn="just">
              <a:defRPr sz="1800">
                <a:latin typeface="Times New Roman" pitchFamily="18" charset="0"/>
                <a:cs typeface="Times New Roman" pitchFamily="18" charset="0"/>
              </a:defRPr>
            </a:lvl3pPr>
            <a:lvl4pPr algn="just">
              <a:defRPr sz="1600">
                <a:latin typeface="Times New Roman" pitchFamily="18" charset="0"/>
                <a:cs typeface="Times New Roman" pitchFamily="18" charset="0"/>
              </a:defRPr>
            </a:lvl4pPr>
            <a:lvl5pPr algn="just">
              <a:defRPr sz="1400">
                <a:latin typeface="Times New Roman" pitchFamily="18" charset="0"/>
                <a:cs typeface="Times New Roman" pitchFamily="18" charset="0"/>
              </a:defRPr>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16" name="Segnaposto testo 15"/>
          <p:cNvSpPr>
            <a:spLocks noGrp="1"/>
          </p:cNvSpPr>
          <p:nvPr>
            <p:ph type="body" sz="quarter" idx="14"/>
          </p:nvPr>
        </p:nvSpPr>
        <p:spPr>
          <a:xfrm>
            <a:off x="1583267" y="620689"/>
            <a:ext cx="9120717" cy="432049"/>
          </a:xfrm>
        </p:spPr>
        <p:txBody>
          <a:bodyPr/>
          <a:lstStyle>
            <a:lvl1pPr algn="ctr">
              <a:buFontTx/>
              <a:buNone/>
              <a:defRPr sz="2800" b="1">
                <a:solidFill>
                  <a:srgbClr val="00B050"/>
                </a:solidFill>
                <a:latin typeface="Times New Roman" pitchFamily="18" charset="0"/>
                <a:cs typeface="Times New Roman" pitchFamily="18" charset="0"/>
              </a:defRPr>
            </a:lvl1pPr>
            <a:lvl2pPr>
              <a:buNone/>
              <a:defRPr/>
            </a:lvl2pPr>
            <a:lvl3pPr>
              <a:buNone/>
              <a:defRPr/>
            </a:lvl3pPr>
            <a:lvl4pPr>
              <a:buNone/>
              <a:defRPr/>
            </a:lvl4pPr>
            <a:lvl5pPr>
              <a:buNone/>
              <a:defRPr/>
            </a:lvl5pPr>
          </a:lstStyle>
          <a:p>
            <a:pPr lvl="0"/>
            <a:r>
              <a:rPr lang="it-IT" dirty="0" smtClean="0"/>
              <a:t>Fare clic per modificare stili del testo</a:t>
            </a:r>
          </a:p>
        </p:txBody>
      </p:sp>
      <p:sp>
        <p:nvSpPr>
          <p:cNvPr id="9" name="Segnaposto data 3"/>
          <p:cNvSpPr>
            <a:spLocks noGrp="1"/>
          </p:cNvSpPr>
          <p:nvPr>
            <p:ph type="dt" sz="half" idx="15"/>
          </p:nvPr>
        </p:nvSpPr>
        <p:spPr>
          <a:xfrm>
            <a:off x="624455" y="6444187"/>
            <a:ext cx="2844800" cy="365125"/>
          </a:xfrm>
        </p:spPr>
        <p:txBody>
          <a:bodyPr/>
          <a:lstStyle>
            <a:lvl1pPr>
              <a:defRPr/>
            </a:lvl1pPr>
          </a:lstStyle>
          <a:p>
            <a:pPr>
              <a:defRPr/>
            </a:pPr>
            <a:r>
              <a:rPr lang="it-IT" smtClean="0">
                <a:solidFill>
                  <a:prstClr val="black">
                    <a:tint val="75000"/>
                  </a:prstClr>
                </a:solidFill>
              </a:rPr>
              <a:t>10/06/2018</a:t>
            </a:r>
            <a:endParaRPr lang="it-IT">
              <a:solidFill>
                <a:prstClr val="black">
                  <a:tint val="75000"/>
                </a:prstClr>
              </a:solidFill>
            </a:endParaRPr>
          </a:p>
        </p:txBody>
      </p:sp>
      <p:sp>
        <p:nvSpPr>
          <p:cNvPr id="10" name="Segnaposto piè di pagina 4"/>
          <p:cNvSpPr>
            <a:spLocks noGrp="1"/>
          </p:cNvSpPr>
          <p:nvPr>
            <p:ph type="ftr" sz="quarter" idx="16"/>
          </p:nvPr>
        </p:nvSpPr>
        <p:spPr>
          <a:xfrm>
            <a:off x="4165600" y="6456516"/>
            <a:ext cx="3860800" cy="365125"/>
          </a:xfrm>
        </p:spPr>
        <p:txBody>
          <a:bodyPr/>
          <a:lstStyle>
            <a:lvl1pPr>
              <a:defRPr/>
            </a:lvl1pPr>
          </a:lstStyle>
          <a:p>
            <a:pPr>
              <a:defRPr/>
            </a:pPr>
            <a:r>
              <a:rPr lang="en-US" smtClean="0">
                <a:solidFill>
                  <a:prstClr val="black">
                    <a:tint val="75000"/>
                  </a:prstClr>
                </a:solidFill>
              </a:rPr>
              <a:t>VII Workshop on Theory, Phenomenology and Experiments in Flavour Physics</a:t>
            </a:r>
            <a:endParaRPr lang="it-IT" dirty="0">
              <a:solidFill>
                <a:prstClr val="black">
                  <a:tint val="75000"/>
                </a:prstClr>
              </a:solidFill>
            </a:endParaRPr>
          </a:p>
        </p:txBody>
      </p:sp>
      <p:sp>
        <p:nvSpPr>
          <p:cNvPr id="11" name="Segnaposto numero diapositiva 5"/>
          <p:cNvSpPr>
            <a:spLocks noGrp="1"/>
          </p:cNvSpPr>
          <p:nvPr>
            <p:ph type="sldNum" sz="quarter" idx="17"/>
          </p:nvPr>
        </p:nvSpPr>
        <p:spPr>
          <a:xfrm>
            <a:off x="8699057" y="6452879"/>
            <a:ext cx="2844800" cy="365125"/>
          </a:xfrm>
        </p:spPr>
        <p:txBody>
          <a:bodyPr/>
          <a:lstStyle>
            <a:lvl1pPr>
              <a:defRPr/>
            </a:lvl1pPr>
          </a:lstStyle>
          <a:p>
            <a:pPr>
              <a:defRPr/>
            </a:pPr>
            <a:fld id="{31F6A21A-9384-4B50-85CE-0BF5A9136CA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12479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10/06/2018</a:t>
            </a:r>
            <a:endParaRPr lang="it-IT" dirty="0"/>
          </a:p>
        </p:txBody>
      </p:sp>
      <p:sp>
        <p:nvSpPr>
          <p:cNvPr id="5" name="Segnaposto piè di pagina 4"/>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13933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r>
              <a:rPr lang="it-IT" smtClean="0"/>
              <a:t>10/06/2018</a:t>
            </a:r>
            <a:endParaRPr lang="it-IT" dirty="0"/>
          </a:p>
        </p:txBody>
      </p:sp>
      <p:sp>
        <p:nvSpPr>
          <p:cNvPr id="5" name="Segnaposto piè di pagina 4"/>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3103100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10/06/2018</a:t>
            </a:r>
            <a:endParaRPr lang="it-IT" dirty="0"/>
          </a:p>
        </p:txBody>
      </p:sp>
      <p:sp>
        <p:nvSpPr>
          <p:cNvPr id="6" name="Segnaposto piè di pagina 5"/>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7" name="Segnaposto numero diapositiva 6"/>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91076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10/06/2018</a:t>
            </a:r>
            <a:endParaRPr lang="it-IT" dirty="0"/>
          </a:p>
        </p:txBody>
      </p:sp>
      <p:sp>
        <p:nvSpPr>
          <p:cNvPr id="8" name="Segnaposto piè di pagina 7"/>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9" name="Segnaposto numero diapositiva 8"/>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429084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r>
              <a:rPr lang="it-IT" smtClean="0"/>
              <a:t>10/06/2018</a:t>
            </a:r>
            <a:endParaRPr lang="it-IT" dirty="0"/>
          </a:p>
        </p:txBody>
      </p:sp>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412461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10/06/2018</a:t>
            </a:r>
            <a:endParaRPr lang="it-IT" dirty="0"/>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4" name="Segnaposto numero diapositiva 3"/>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4280883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r>
              <a:rPr lang="it-IT" smtClean="0"/>
              <a:t>10/06/2018</a:t>
            </a:r>
            <a:endParaRPr lang="it-IT" dirty="0"/>
          </a:p>
        </p:txBody>
      </p:sp>
      <p:sp>
        <p:nvSpPr>
          <p:cNvPr id="6" name="Segnaposto piè di pagina 5"/>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7" name="Segnaposto numero diapositiva 6"/>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759054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r>
              <a:rPr lang="it-IT" smtClean="0"/>
              <a:t>10/06/2018</a:t>
            </a:r>
            <a:endParaRPr lang="it-IT" dirty="0"/>
          </a:p>
        </p:txBody>
      </p:sp>
      <p:sp>
        <p:nvSpPr>
          <p:cNvPr id="6" name="Segnaposto piè di pagina 5"/>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7" name="Segnaposto numero diapositiva 6"/>
          <p:cNvSpPr>
            <a:spLocks noGrp="1"/>
          </p:cNvSpPr>
          <p:nvPr>
            <p:ph type="sldNum" sz="quarter" idx="12"/>
          </p:nvPr>
        </p:nvSpPr>
        <p:spPr/>
        <p:txBody>
          <a:body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1627150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10/06/2018</a:t>
            </a:r>
            <a:endParaRPr lang="it-IT"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8CF0D-F28B-4BBC-B1E6-AB9537F06334}" type="slidenum">
              <a:rPr lang="it-IT" smtClean="0"/>
              <a:pPr/>
              <a:t>‹N›</a:t>
            </a:fld>
            <a:endParaRPr lang="it-IT" dirty="0"/>
          </a:p>
        </p:txBody>
      </p:sp>
    </p:spTree>
    <p:extLst>
      <p:ext uri="{BB962C8B-B14F-4D97-AF65-F5344CB8AC3E}">
        <p14:creationId xmlns:p14="http://schemas.microsoft.com/office/powerpoint/2010/main" val="3825119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1.png"/><Relationship Id="rId4" Type="http://schemas.openxmlformats.org/officeDocument/2006/relationships/image" Target="../media/image32.tif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www.scopus.com/sourceid/29150?origin=resultslis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36.png"/><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scopus.com/sourceid/29150?origin=resultslist" TargetMode="External"/><Relationship Id="rId5" Type="http://schemas.openxmlformats.org/officeDocument/2006/relationships/image" Target="../media/image14.gif"/><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4.gif"/><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hyperlink" Target="https://gcn.gsfc.nasa.gov/gcn3/21511.gcn3" TargetMode="External"/><Relationship Id="rId13" Type="http://schemas.openxmlformats.org/officeDocument/2006/relationships/hyperlink" Target="https://gcn.gsfc.nasa.gov/gcn3/21506.gcn3" TargetMode="External"/><Relationship Id="rId3" Type="http://schemas.openxmlformats.org/officeDocument/2006/relationships/hyperlink" Target="https://gcn.gsfc.nasa.gov/gcn3/21516.gcn3" TargetMode="External"/><Relationship Id="rId7" Type="http://schemas.openxmlformats.org/officeDocument/2006/relationships/hyperlink" Target="https://gcn.gsfc.nasa.gov/gcn3/21512.gcn3" TargetMode="External"/><Relationship Id="rId12" Type="http://schemas.openxmlformats.org/officeDocument/2006/relationships/hyperlink" Target="https://gcn.gsfc.nasa.gov/gcn3/21507.gcn3"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gcn.gsfc.nasa.gov/gcn3/21513.gcn3" TargetMode="External"/><Relationship Id="rId11" Type="http://schemas.openxmlformats.org/officeDocument/2006/relationships/hyperlink" Target="https://gcn.gsfc.nasa.gov/gcn3/21508.gcn3" TargetMode="External"/><Relationship Id="rId5" Type="http://schemas.openxmlformats.org/officeDocument/2006/relationships/hyperlink" Target="https://gcn.gsfc.nasa.gov/gcn3/21514.gcn3" TargetMode="External"/><Relationship Id="rId15" Type="http://schemas.openxmlformats.org/officeDocument/2006/relationships/image" Target="../media/image14.gif"/><Relationship Id="rId10" Type="http://schemas.openxmlformats.org/officeDocument/2006/relationships/hyperlink" Target="https://gcn.gsfc.nasa.gov/gcn3/21509.gcn3" TargetMode="External"/><Relationship Id="rId4" Type="http://schemas.openxmlformats.org/officeDocument/2006/relationships/hyperlink" Target="https://gcn.gsfc.nasa.gov/gcn3/21515.gcn3" TargetMode="External"/><Relationship Id="rId9" Type="http://schemas.openxmlformats.org/officeDocument/2006/relationships/hyperlink" Target="https://gcn.gsfc.nasa.gov/gcn3/21510.gcn3" TargetMode="External"/><Relationship Id="rId1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www.scopus.com/sourceid/19900192103?origin=resultslist" TargetMode="External"/><Relationship Id="rId5" Type="http://schemas.openxmlformats.org/officeDocument/2006/relationships/image" Target="../media/image14.gif"/><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hyperlink" Target="https://www.scopus.com/sourceid/19900192103?origin=resultslist"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14.gif"/><Relationship Id="rId5" Type="http://schemas.openxmlformats.org/officeDocument/2006/relationships/image" Target="../media/image11.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14.gif"/><Relationship Id="rId5" Type="http://schemas.openxmlformats.org/officeDocument/2006/relationships/image" Target="../media/image11.png"/><Relationship Id="rId4" Type="http://schemas.openxmlformats.org/officeDocument/2006/relationships/hyperlink" Target="https://www.scopus.com/sourceid/19900192103?origin=resultslis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6.jpe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4.gif"/><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file:///D:\PPT_Out\nature-logo.jpg" TargetMode="Externa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scopus.com/sourceid/19900192103?origin=resultslis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hyperlink" Target="https://www.scopus.com/sourceid/19900192103?origin=resultslist" TargetMode="External"/><Relationship Id="rId4" Type="http://schemas.openxmlformats.org/officeDocument/2006/relationships/image" Target="../media/image54.emf"/></Relationships>
</file>

<file path=ppt/slides/_rels/slide37.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hyperlink" Target="https://www.scopus.com/sourceid/19900192103?origin=resultslis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1.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1.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tiff"/><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en-GB" noProof="0" dirty="0" smtClean="0"/>
              <a:t>Advanced Virgo results and the dawn of GW </a:t>
            </a:r>
            <a:r>
              <a:rPr lang="en-GB" noProof="0" dirty="0" err="1" smtClean="0"/>
              <a:t>multimessenger</a:t>
            </a:r>
            <a:r>
              <a:rPr lang="en-GB" noProof="0" dirty="0" smtClean="0"/>
              <a:t> astronomy</a:t>
            </a:r>
            <a:endParaRPr lang="en-GB" noProof="0" dirty="0"/>
          </a:p>
        </p:txBody>
      </p:sp>
      <p:sp>
        <p:nvSpPr>
          <p:cNvPr id="3" name="Sottotitolo 2"/>
          <p:cNvSpPr>
            <a:spLocks noGrp="1"/>
          </p:cNvSpPr>
          <p:nvPr>
            <p:ph type="subTitle" idx="1"/>
          </p:nvPr>
        </p:nvSpPr>
        <p:spPr/>
        <p:txBody>
          <a:bodyPr/>
          <a:lstStyle/>
          <a:p>
            <a:r>
              <a:rPr lang="en-GB" noProof="0" dirty="0" smtClean="0"/>
              <a:t>Fabio Garufi – Univ. Di Napoli Federico II and INFN Napoli</a:t>
            </a:r>
          </a:p>
          <a:p>
            <a:r>
              <a:rPr lang="en-GB" noProof="0" dirty="0" smtClean="0"/>
              <a:t>On behalf of the VIRGO Collaboration</a:t>
            </a:r>
          </a:p>
          <a:p>
            <a:r>
              <a:rPr lang="en-GB" noProof="0" dirty="0" smtClean="0"/>
              <a:t> </a:t>
            </a:r>
            <a:endParaRPr lang="en-GB" noProof="0" dirty="0"/>
          </a:p>
        </p:txBody>
      </p:sp>
      <p:pic>
        <p:nvPicPr>
          <p:cNvPr id="4" name="Immagine 3" descr="FedericoII_2.gif"/>
          <p:cNvPicPr>
            <a:picLocks noChangeAspect="1"/>
          </p:cNvPicPr>
          <p:nvPr/>
        </p:nvPicPr>
        <p:blipFill>
          <a:blip r:embed="rId3" cstate="print"/>
          <a:stretch>
            <a:fillRect/>
          </a:stretch>
        </p:blipFill>
        <p:spPr>
          <a:xfrm>
            <a:off x="437198" y="4465320"/>
            <a:ext cx="1994178" cy="2010727"/>
          </a:xfrm>
          <a:prstGeom prst="rect">
            <a:avLst/>
          </a:prstGeom>
        </p:spPr>
      </p:pic>
      <p:pic>
        <p:nvPicPr>
          <p:cNvPr id="5" name="Immagine 4" descr="INFN.gif"/>
          <p:cNvPicPr>
            <a:picLocks noChangeAspect="1"/>
          </p:cNvPicPr>
          <p:nvPr/>
        </p:nvPicPr>
        <p:blipFill>
          <a:blip r:embed="rId4" cstate="print"/>
          <a:stretch>
            <a:fillRect/>
          </a:stretch>
        </p:blipFill>
        <p:spPr>
          <a:xfrm>
            <a:off x="9433560" y="4328160"/>
            <a:ext cx="2286000" cy="2240280"/>
          </a:xfrm>
          <a:prstGeom prst="rect">
            <a:avLst/>
          </a:prstGeom>
        </p:spPr>
      </p:pic>
      <p:pic>
        <p:nvPicPr>
          <p:cNvPr id="5122" name="Picture 2" descr="https://www.ligo.org/images/virgo.gif"/>
          <p:cNvPicPr>
            <a:picLocks noChangeAspect="1" noChangeArrowheads="1"/>
          </p:cNvPicPr>
          <p:nvPr/>
        </p:nvPicPr>
        <p:blipFill>
          <a:blip r:embed="rId5" cstate="print"/>
          <a:srcRect/>
          <a:stretch>
            <a:fillRect/>
          </a:stretch>
        </p:blipFill>
        <p:spPr bwMode="auto">
          <a:xfrm>
            <a:off x="3919854" y="5013961"/>
            <a:ext cx="4105449" cy="1055688"/>
          </a:xfrm>
          <a:prstGeom prst="rect">
            <a:avLst/>
          </a:prstGeom>
          <a:noFill/>
        </p:spPr>
      </p:pic>
    </p:spTree>
    <p:extLst>
      <p:ext uri="{BB962C8B-B14F-4D97-AF65-F5344CB8AC3E}">
        <p14:creationId xmlns:p14="http://schemas.microsoft.com/office/powerpoint/2010/main" val="4079388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r>
              <a:rPr lang="en-GB" noProof="0" dirty="0" smtClean="0"/>
              <a:t>Advanced Virgo </a:t>
            </a:r>
            <a:endParaRPr lang="en-GB" noProof="0" dirty="0"/>
          </a:p>
        </p:txBody>
      </p:sp>
      <p:sp>
        <p:nvSpPr>
          <p:cNvPr id="12" name="Segnaposto contenuto 11"/>
          <p:cNvSpPr>
            <a:spLocks noGrp="1"/>
          </p:cNvSpPr>
          <p:nvPr>
            <p:ph sz="half" idx="1"/>
          </p:nvPr>
        </p:nvSpPr>
        <p:spPr>
          <a:xfrm>
            <a:off x="518160" y="1691640"/>
            <a:ext cx="5867400" cy="4572000"/>
          </a:xfrm>
        </p:spPr>
        <p:txBody>
          <a:bodyPr>
            <a:normAutofit fontScale="77500" lnSpcReduction="20000"/>
          </a:bodyPr>
          <a:lstStyle/>
          <a:p>
            <a:pPr lvl="1"/>
            <a:r>
              <a:rPr lang="en-US" dirty="0" smtClean="0"/>
              <a:t>For 2017 and 2018 </a:t>
            </a:r>
          </a:p>
          <a:p>
            <a:pPr marL="285750" lvl="1" indent="-285750"/>
            <a:r>
              <a:rPr lang="en-US" dirty="0" smtClean="0"/>
              <a:t>Larger beam: 2.5x larger at ITMs</a:t>
            </a:r>
          </a:p>
          <a:p>
            <a:pPr marL="285750" lvl="1" indent="-285750"/>
            <a:r>
              <a:rPr lang="en-US" dirty="0" smtClean="0"/>
              <a:t>Heavier mirrors: 2x heavier</a:t>
            </a:r>
          </a:p>
          <a:p>
            <a:pPr marL="285750" lvl="1" indent="-285750"/>
            <a:r>
              <a:rPr lang="en-US" dirty="0" smtClean="0"/>
              <a:t>Higher quality optics: residual roughness &lt; 0.5 nm</a:t>
            </a:r>
          </a:p>
          <a:p>
            <a:pPr marL="285750" lvl="1" indent="-285750"/>
            <a:r>
              <a:rPr lang="en-US" dirty="0" smtClean="0"/>
              <a:t>Improved coatings for lower losses:  absorption &lt; 0.5 </a:t>
            </a:r>
            <a:r>
              <a:rPr lang="en-US" dirty="0" err="1" smtClean="0"/>
              <a:t>ppm</a:t>
            </a:r>
            <a:r>
              <a:rPr lang="en-US" dirty="0" smtClean="0"/>
              <a:t>, scattering &lt; 10 </a:t>
            </a:r>
            <a:r>
              <a:rPr lang="en-US" dirty="0" err="1" smtClean="0"/>
              <a:t>ppm</a:t>
            </a:r>
            <a:endParaRPr lang="en-US" dirty="0" smtClean="0"/>
          </a:p>
          <a:p>
            <a:pPr marL="285750" lvl="1" indent="-285750"/>
            <a:r>
              <a:rPr lang="en-US" dirty="0" smtClean="0"/>
              <a:t>Reducing shot noise: arm finesse of cavities are  3 x larger than in Virgo+</a:t>
            </a:r>
          </a:p>
          <a:p>
            <a:pPr marL="285750" lvl="1" indent="-285750"/>
            <a:r>
              <a:rPr lang="en-US" dirty="0" smtClean="0"/>
              <a:t>Thermal control of aberrations: compensate for  cold and hot defects on the core optics: </a:t>
            </a:r>
          </a:p>
          <a:p>
            <a:pPr marL="548640" lvl="1" indent="-274320">
              <a:buClr>
                <a:schemeClr val="accent2"/>
              </a:buClr>
              <a:buSzPct val="76000"/>
              <a:buFont typeface="Wingdings 3"/>
              <a:buChar char=""/>
              <a:defRPr/>
            </a:pPr>
            <a:r>
              <a:rPr lang="en-US" dirty="0" smtClean="0"/>
              <a:t>ring heaters</a:t>
            </a:r>
          </a:p>
          <a:p>
            <a:pPr marL="548640" lvl="1" indent="-274320">
              <a:buClr>
                <a:schemeClr val="accent2"/>
              </a:buClr>
              <a:buSzPct val="76000"/>
              <a:buFont typeface="Wingdings 3"/>
              <a:buChar char=""/>
              <a:defRPr/>
            </a:pPr>
            <a:r>
              <a:rPr lang="en-US" dirty="0" smtClean="0"/>
              <a:t>double </a:t>
            </a:r>
            <a:r>
              <a:rPr lang="en-US" dirty="0" err="1" smtClean="0"/>
              <a:t>axicon</a:t>
            </a:r>
            <a:r>
              <a:rPr lang="en-US" dirty="0" smtClean="0"/>
              <a:t> CO2 actuators</a:t>
            </a:r>
          </a:p>
          <a:p>
            <a:pPr marL="548640" lvl="1" indent="-274320">
              <a:buClr>
                <a:schemeClr val="accent2"/>
              </a:buClr>
              <a:buSzPct val="76000"/>
              <a:buFont typeface="Wingdings 3"/>
              <a:buChar char=""/>
              <a:defRPr/>
            </a:pPr>
            <a:r>
              <a:rPr lang="en-US" dirty="0" smtClean="0"/>
              <a:t>CO2 central heating </a:t>
            </a:r>
          </a:p>
          <a:p>
            <a:pPr marL="548640" lvl="1" indent="-274320">
              <a:buClr>
                <a:schemeClr val="accent2"/>
              </a:buClr>
              <a:buSzPct val="76000"/>
              <a:buFont typeface="Wingdings 3"/>
              <a:buChar char=""/>
              <a:defRPr/>
            </a:pPr>
            <a:r>
              <a:rPr lang="en-US" dirty="0" smtClean="0"/>
              <a:t>diagnostics: Hartmann sensors &amp; phase cameras</a:t>
            </a:r>
          </a:p>
          <a:p>
            <a:pPr marL="285750" lvl="1" indent="-285750"/>
            <a:r>
              <a:rPr lang="en-US" dirty="0" smtClean="0"/>
              <a:t>Stray light control:  suspended optical benches in vacuum, and new set of baffles and diaphragms to catch diffuse light</a:t>
            </a:r>
          </a:p>
          <a:p>
            <a:pPr marL="285750" lvl="1" indent="-285750"/>
            <a:r>
              <a:rPr lang="en-US" dirty="0" smtClean="0"/>
              <a:t>Improved vacuum: 10</a:t>
            </a:r>
            <a:r>
              <a:rPr lang="en-US" baseline="30000" dirty="0" smtClean="0"/>
              <a:t>-9</a:t>
            </a:r>
            <a:r>
              <a:rPr lang="en-US" dirty="0" smtClean="0"/>
              <a:t> mbar instead of 10</a:t>
            </a:r>
            <a:r>
              <a:rPr lang="en-US" baseline="30000" dirty="0" smtClean="0"/>
              <a:t>-7 </a:t>
            </a:r>
            <a:r>
              <a:rPr lang="en-US" dirty="0" smtClean="0"/>
              <a:t>mbar</a:t>
            </a:r>
          </a:p>
          <a:p>
            <a:pPr lvl="1"/>
            <a:endParaRPr lang="en-US" dirty="0" smtClean="0"/>
          </a:p>
          <a:p>
            <a:endParaRPr lang="it-IT" dirty="0"/>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4" name="Segnaposto numero diapositiva 3"/>
          <p:cNvSpPr>
            <a:spLocks noGrp="1"/>
          </p:cNvSpPr>
          <p:nvPr>
            <p:ph type="sldNum" sz="quarter" idx="12"/>
          </p:nvPr>
        </p:nvSpPr>
        <p:spPr/>
        <p:txBody>
          <a:bodyPr/>
          <a:lstStyle/>
          <a:p>
            <a:fld id="{3958CF0D-F28B-4BBC-B1E6-AB9537F06334}" type="slidenum">
              <a:rPr lang="it-IT" smtClean="0"/>
              <a:pPr/>
              <a:t>10</a:t>
            </a:fld>
            <a:endParaRPr lang="it-IT" dirty="0"/>
          </a:p>
        </p:txBody>
      </p:sp>
      <p:sp>
        <p:nvSpPr>
          <p:cNvPr id="10" name="Text Placeholder 1"/>
          <p:cNvSpPr txBox="1">
            <a:spLocks/>
          </p:cNvSpPr>
          <p:nvPr/>
        </p:nvSpPr>
        <p:spPr>
          <a:xfrm>
            <a:off x="354968" y="1066800"/>
            <a:ext cx="9074150" cy="603504"/>
          </a:xfrm>
          <a:prstGeom prst="rect">
            <a:avLst/>
          </a:prstGeom>
        </p:spPr>
        <p:txBody>
          <a:bodyPr vert="horz" lIns="91440" tIns="45720" rIns="91440" bIns="45720" rtlCol="0">
            <a:normAutofit fontScale="85000" lnSpcReduction="2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Advanced Virgo started operation on August 1, 2017. It features many improvements with respect to Virgo and Virgo+</a:t>
            </a:r>
          </a:p>
        </p:txBody>
      </p:sp>
      <p:pic>
        <p:nvPicPr>
          <p:cNvPr id="14" name="Picture 6" descr="AdVirgoMSR_v4_SB.pdf"/>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352983" y="1469807"/>
            <a:ext cx="5214177" cy="4707156"/>
          </a:xfrm>
          <a:prstGeom prst="rect">
            <a:avLst/>
          </a:prstGeom>
        </p:spPr>
      </p:pic>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976" y="519186"/>
            <a:ext cx="1568824" cy="287190"/>
          </a:xfrm>
          <a:prstGeom prst="rect">
            <a:avLst/>
          </a:prstGeom>
        </p:spPr>
      </p:pic>
      <p:sp>
        <p:nvSpPr>
          <p:cNvPr id="5" name="Segnaposto data 4"/>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2460321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noProof="0" dirty="0" err="1" smtClean="0"/>
              <a:t>AdvVirgo</a:t>
            </a:r>
            <a:r>
              <a:rPr lang="en-GB" noProof="0" dirty="0" smtClean="0"/>
              <a:t> – main issues encountered</a:t>
            </a:r>
            <a:endParaRPr lang="en-GB" noProof="0" dirty="0"/>
          </a:p>
        </p:txBody>
      </p:sp>
      <p:sp>
        <p:nvSpPr>
          <p:cNvPr id="3" name="Segnaposto contenuto 2"/>
          <p:cNvSpPr>
            <a:spLocks noGrp="1"/>
          </p:cNvSpPr>
          <p:nvPr>
            <p:ph idx="1"/>
          </p:nvPr>
        </p:nvSpPr>
        <p:spPr/>
        <p:txBody>
          <a:bodyPr>
            <a:normAutofit fontScale="92500" lnSpcReduction="20000"/>
          </a:bodyPr>
          <a:lstStyle/>
          <a:p>
            <a:r>
              <a:rPr lang="en-GB" dirty="0" smtClean="0"/>
              <a:t>Detector integration troubled by repeated breakage of fused silica fibres when test masses suspended in vacuum </a:t>
            </a:r>
          </a:p>
          <a:p>
            <a:r>
              <a:rPr lang="en-GB" dirty="0" smtClean="0"/>
              <a:t>Lead to decision of suspending them with steel wires in order not to stop commissioning progress</a:t>
            </a:r>
          </a:p>
          <a:p>
            <a:r>
              <a:rPr lang="en-GB" dirty="0" smtClean="0"/>
              <a:t>Extensive/intense research in parallel to understand the cause</a:t>
            </a:r>
          </a:p>
          <a:p>
            <a:r>
              <a:rPr lang="en-GB" dirty="0" smtClean="0"/>
              <a:t>Eventually culprit found: dust particle generated by scroll pumps and blown towards the fibres during a venting of the vacuum chamber</a:t>
            </a:r>
          </a:p>
          <a:p>
            <a:r>
              <a:rPr lang="en-GB" dirty="0" smtClean="0"/>
              <a:t>Risk mitigation action plan ready, implemented after O2</a:t>
            </a:r>
          </a:p>
          <a:p>
            <a:pPr lvl="1"/>
            <a:r>
              <a:rPr lang="en-GB" dirty="0" smtClean="0"/>
              <a:t>upgrade of the vacuum system: scroll pumps replacement, modifications of the venting piping</a:t>
            </a:r>
          </a:p>
          <a:p>
            <a:pPr lvl="1"/>
            <a:r>
              <a:rPr lang="en-GB" dirty="0" smtClean="0"/>
              <a:t>installation of “fibre guards”</a:t>
            </a:r>
          </a:p>
          <a:p>
            <a:r>
              <a:rPr lang="en-GB" dirty="0" smtClean="0"/>
              <a:t>Test masses suspended again with fused silica fibres after O2</a:t>
            </a:r>
            <a:endParaRPr lang="en-GB" dirty="0"/>
          </a:p>
        </p:txBody>
      </p:sp>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11</a:t>
            </a:fld>
            <a:endParaRPr lang="it-IT"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1177" y="365125"/>
            <a:ext cx="1568824" cy="287190"/>
          </a:xfrm>
          <a:prstGeom prst="rect">
            <a:avLst/>
          </a:prstGeom>
        </p:spPr>
      </p:pic>
      <p:sp>
        <p:nvSpPr>
          <p:cNvPr id="7" name="Segnaposto data 6"/>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1635517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Sensitivity</a:t>
            </a:r>
            <a:r>
              <a:rPr lang="it-IT" dirty="0" smtClean="0"/>
              <a:t> with </a:t>
            </a:r>
            <a:r>
              <a:rPr lang="it-IT" dirty="0" err="1" smtClean="0"/>
              <a:t>steel</a:t>
            </a:r>
            <a:r>
              <a:rPr lang="it-IT" dirty="0" smtClean="0"/>
              <a:t> </a:t>
            </a:r>
            <a:r>
              <a:rPr lang="it-IT" dirty="0" err="1" smtClean="0"/>
              <a:t>wires</a:t>
            </a:r>
            <a:endParaRPr lang="it-IT" dirty="0"/>
          </a:p>
        </p:txBody>
      </p:sp>
      <p:pic>
        <p:nvPicPr>
          <p:cNvPr id="4" name="Segnaposto contenuto 3"/>
          <p:cNvPicPr>
            <a:picLocks noGrp="1" noChangeAspect="1"/>
          </p:cNvPicPr>
          <p:nvPr>
            <p:ph idx="1"/>
          </p:nvPr>
        </p:nvPicPr>
        <p:blipFill>
          <a:blip r:embed="rId3" cstate="print"/>
          <a:stretch>
            <a:fillRect/>
          </a:stretch>
        </p:blipFill>
        <p:spPr>
          <a:xfrm>
            <a:off x="2225849" y="1690688"/>
            <a:ext cx="7765876" cy="5036660"/>
          </a:xfrm>
          <a:prstGeom prst="rect">
            <a:avLst/>
          </a:prstGeom>
        </p:spPr>
      </p:pic>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12</a:t>
            </a:fld>
            <a:endParaRPr lang="it-IT" dirty="0"/>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7948" y="359252"/>
            <a:ext cx="1568824" cy="287190"/>
          </a:xfrm>
          <a:prstGeom prst="rect">
            <a:avLst/>
          </a:prstGeom>
        </p:spPr>
      </p:pic>
      <p:sp>
        <p:nvSpPr>
          <p:cNvPr id="7" name="Segnaposto data 6"/>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2318540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Advances in sensitivity</a:t>
            </a:r>
            <a:endParaRPr lang="en-GB" dirty="0"/>
          </a:p>
        </p:txBody>
      </p:sp>
      <p:pic>
        <p:nvPicPr>
          <p:cNvPr id="6" name="Immagine 5"/>
          <p:cNvPicPr>
            <a:picLocks noChangeAspect="1"/>
          </p:cNvPicPr>
          <p:nvPr/>
        </p:nvPicPr>
        <p:blipFill>
          <a:blip r:embed="rId3" cstate="print"/>
          <a:stretch>
            <a:fillRect/>
          </a:stretch>
        </p:blipFill>
        <p:spPr>
          <a:xfrm>
            <a:off x="7467600" y="2137804"/>
            <a:ext cx="4433850" cy="4541940"/>
          </a:xfrm>
          <a:prstGeom prst="rect">
            <a:avLst/>
          </a:prstGeom>
        </p:spPr>
      </p:pic>
      <p:pic>
        <p:nvPicPr>
          <p:cNvPr id="8" name="Segnaposto contenuto 7"/>
          <p:cNvPicPr>
            <a:picLocks noGrp="1" noChangeAspect="1"/>
          </p:cNvPicPr>
          <p:nvPr>
            <p:ph idx="1"/>
          </p:nvPr>
        </p:nvPicPr>
        <p:blipFill>
          <a:blip r:embed="rId4" cstate="print"/>
          <a:stretch>
            <a:fillRect/>
          </a:stretch>
        </p:blipFill>
        <p:spPr>
          <a:xfrm>
            <a:off x="436574" y="1383774"/>
            <a:ext cx="6885907" cy="4388376"/>
          </a:xfrm>
          <a:prstGeom prst="rect">
            <a:avLst/>
          </a:prstGeom>
        </p:spPr>
      </p:pic>
      <p:sp>
        <p:nvSpPr>
          <p:cNvPr id="9" name="CasellaDiTesto 8"/>
          <p:cNvSpPr txBox="1"/>
          <p:nvPr/>
        </p:nvSpPr>
        <p:spPr>
          <a:xfrm>
            <a:off x="7821601" y="1104900"/>
            <a:ext cx="3933825" cy="923330"/>
          </a:xfrm>
          <a:prstGeom prst="rect">
            <a:avLst/>
          </a:prstGeom>
          <a:noFill/>
        </p:spPr>
        <p:txBody>
          <a:bodyPr wrap="square" rtlCol="0">
            <a:spAutoFit/>
          </a:bodyPr>
          <a:lstStyle/>
          <a:p>
            <a:r>
              <a:rPr lang="en-GB" dirty="0" smtClean="0"/>
              <a:t>BNS range: the distance at which the signal from a 1.4+1.4 solar masses binary merger has a SNR of 8.</a:t>
            </a:r>
            <a:endParaRPr lang="en-GB" dirty="0"/>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4" name="Segnaposto numero diapositiva 3"/>
          <p:cNvSpPr>
            <a:spLocks noGrp="1"/>
          </p:cNvSpPr>
          <p:nvPr>
            <p:ph type="sldNum" sz="quarter" idx="12"/>
          </p:nvPr>
        </p:nvSpPr>
        <p:spPr/>
        <p:txBody>
          <a:bodyPr/>
          <a:lstStyle/>
          <a:p>
            <a:fld id="{3958CF0D-F28B-4BBC-B1E6-AB9537F06334}" type="slidenum">
              <a:rPr lang="it-IT" smtClean="0"/>
              <a:pPr/>
              <a:t>13</a:t>
            </a:fld>
            <a:endParaRPr lang="it-IT" dirty="0"/>
          </a:p>
        </p:txBody>
      </p:sp>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86602" y="325769"/>
            <a:ext cx="1568824" cy="287190"/>
          </a:xfrm>
          <a:prstGeom prst="rect">
            <a:avLst/>
          </a:prstGeom>
        </p:spPr>
      </p:pic>
      <p:sp>
        <p:nvSpPr>
          <p:cNvPr id="5" name="Segnaposto data 4"/>
          <p:cNvSpPr>
            <a:spLocks noGrp="1"/>
          </p:cNvSpPr>
          <p:nvPr>
            <p:ph type="dt" sz="half" idx="10"/>
          </p:nvPr>
        </p:nvSpPr>
        <p:spPr/>
        <p:txBody>
          <a:bodyPr/>
          <a:lstStyle/>
          <a:p>
            <a:r>
              <a:rPr lang="it-IT" smtClean="0"/>
              <a:t>10/06/2018</a:t>
            </a:r>
            <a:endParaRPr lang="it-IT" dirty="0"/>
          </a:p>
        </p:txBody>
      </p:sp>
      <p:sp>
        <p:nvSpPr>
          <p:cNvPr id="7" name="CasellaDiTesto 6"/>
          <p:cNvSpPr txBox="1"/>
          <p:nvPr/>
        </p:nvSpPr>
        <p:spPr>
          <a:xfrm>
            <a:off x="950259" y="5629835"/>
            <a:ext cx="5235388" cy="646331"/>
          </a:xfrm>
          <a:prstGeom prst="rect">
            <a:avLst/>
          </a:prstGeom>
          <a:noFill/>
        </p:spPr>
        <p:txBody>
          <a:bodyPr wrap="square" rtlCol="0">
            <a:spAutoFit/>
          </a:bodyPr>
          <a:lstStyle/>
          <a:p>
            <a:r>
              <a:rPr lang="it-IT" dirty="0" smtClean="0"/>
              <a:t>Steel </a:t>
            </a:r>
            <a:r>
              <a:rPr lang="it-IT" dirty="0" err="1" smtClean="0"/>
              <a:t>wires</a:t>
            </a:r>
            <a:r>
              <a:rPr lang="it-IT" dirty="0" smtClean="0"/>
              <a:t> best </a:t>
            </a:r>
            <a:r>
              <a:rPr lang="it-IT" dirty="0" err="1" smtClean="0"/>
              <a:t>sensitivity</a:t>
            </a:r>
            <a:r>
              <a:rPr lang="it-IT" dirty="0" smtClean="0"/>
              <a:t> 28 </a:t>
            </a:r>
            <a:r>
              <a:rPr lang="it-IT" dirty="0" err="1" smtClean="0"/>
              <a:t>Mpc</a:t>
            </a:r>
            <a:endParaRPr lang="it-IT" dirty="0" smtClean="0"/>
          </a:p>
          <a:p>
            <a:r>
              <a:rPr lang="it-IT" dirty="0" smtClean="0"/>
              <a:t>Steel </a:t>
            </a:r>
            <a:r>
              <a:rPr lang="it-IT" dirty="0" err="1" smtClean="0"/>
              <a:t>wires</a:t>
            </a:r>
            <a:r>
              <a:rPr lang="it-IT" dirty="0" smtClean="0"/>
              <a:t> design </a:t>
            </a:r>
            <a:r>
              <a:rPr lang="it-IT" dirty="0" err="1" smtClean="0"/>
              <a:t>sensitivity</a:t>
            </a:r>
            <a:r>
              <a:rPr lang="it-IT" dirty="0" smtClean="0"/>
              <a:t>: 45 </a:t>
            </a:r>
            <a:r>
              <a:rPr lang="it-IT" dirty="0" err="1" smtClean="0"/>
              <a:t>Mpc</a:t>
            </a:r>
            <a:r>
              <a:rPr lang="it-IT" dirty="0" smtClean="0"/>
              <a:t> </a:t>
            </a:r>
            <a:endParaRPr lang="it-IT" dirty="0"/>
          </a:p>
        </p:txBody>
      </p:sp>
    </p:spTree>
    <p:extLst>
      <p:ext uri="{BB962C8B-B14F-4D97-AF65-F5344CB8AC3E}">
        <p14:creationId xmlns:p14="http://schemas.microsoft.com/office/powerpoint/2010/main" val="41907623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14</a:t>
            </a:fld>
            <a:endParaRPr lang="it-IT" dirty="0"/>
          </a:p>
        </p:txBody>
      </p:sp>
      <p:pic>
        <p:nvPicPr>
          <p:cNvPr id="6" name="Segnaposto contenuto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44702" y="72422"/>
            <a:ext cx="9403976" cy="6283837"/>
          </a:xfr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5977" y="569940"/>
            <a:ext cx="1568824" cy="287190"/>
          </a:xfrm>
          <a:prstGeom prst="rect">
            <a:avLst/>
          </a:prstGeom>
        </p:spPr>
      </p:pic>
      <p:sp>
        <p:nvSpPr>
          <p:cNvPr id="2" name="Segnaposto data 1"/>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1991791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8153400" cy="1325563"/>
          </a:xfrm>
        </p:spPr>
        <p:txBody>
          <a:bodyPr/>
          <a:lstStyle/>
          <a:p>
            <a:r>
              <a:rPr lang="it-IT" dirty="0" err="1" smtClean="0"/>
              <a:t>Scientific</a:t>
            </a:r>
            <a:r>
              <a:rPr lang="it-IT" dirty="0" smtClean="0"/>
              <a:t> </a:t>
            </a:r>
            <a:r>
              <a:rPr lang="it-IT" dirty="0" err="1" smtClean="0"/>
              <a:t>run</a:t>
            </a:r>
            <a:r>
              <a:rPr lang="it-IT" dirty="0" smtClean="0"/>
              <a:t> O2 – a network of GW </a:t>
            </a:r>
            <a:r>
              <a:rPr lang="it-IT" dirty="0" err="1" smtClean="0"/>
              <a:t>detectors</a:t>
            </a:r>
            <a:endParaRPr lang="it-IT" dirty="0"/>
          </a:p>
        </p:txBody>
      </p:sp>
      <p:sp>
        <p:nvSpPr>
          <p:cNvPr id="6" name="Segnaposto contenuto 5"/>
          <p:cNvSpPr>
            <a:spLocks noGrp="1"/>
          </p:cNvSpPr>
          <p:nvPr/>
        </p:nvSpPr>
        <p:spPr>
          <a:xfrm>
            <a:off x="334298" y="1633039"/>
            <a:ext cx="8454008" cy="2113399"/>
          </a:xfrm>
          <a:prstGeom prst="rect">
            <a:avLst/>
          </a:prstGeom>
          <a:ln w="19050">
            <a:noFill/>
          </a:ln>
        </p:spPr>
        <p:txBody>
          <a:bodyPr vert="horz" wrap="square" lIns="0" tIns="45720" rIns="0" bIns="45720" rtlCol="0">
            <a:sp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pPr>
            <a:r>
              <a:rPr lang="it-IT" sz="2400" dirty="0" err="1" smtClean="0">
                <a:latin typeface="+mj-lt"/>
              </a:rPr>
              <a:t>After</a:t>
            </a:r>
            <a:r>
              <a:rPr lang="it-IT" sz="2400" dirty="0" smtClean="0">
                <a:latin typeface="+mj-lt"/>
              </a:rPr>
              <a:t> the first </a:t>
            </a:r>
            <a:r>
              <a:rPr lang="it-IT" sz="2400" dirty="0" err="1" smtClean="0">
                <a:latin typeface="+mj-lt"/>
              </a:rPr>
              <a:t>observing</a:t>
            </a:r>
            <a:r>
              <a:rPr lang="it-IT" sz="2400" dirty="0" smtClean="0">
                <a:latin typeface="+mj-lt"/>
              </a:rPr>
              <a:t> </a:t>
            </a:r>
            <a:r>
              <a:rPr lang="it-IT" sz="2400" dirty="0" err="1" smtClean="0">
                <a:latin typeface="+mj-lt"/>
              </a:rPr>
              <a:t>run</a:t>
            </a:r>
            <a:r>
              <a:rPr lang="it-IT" sz="2400" dirty="0" smtClean="0">
                <a:latin typeface="+mj-lt"/>
              </a:rPr>
              <a:t> O1, the Advanced LIGO </a:t>
            </a:r>
            <a:r>
              <a:rPr lang="it-IT" sz="2400" dirty="0" err="1" smtClean="0">
                <a:latin typeface="+mj-lt"/>
              </a:rPr>
              <a:t>interferometers</a:t>
            </a:r>
            <a:r>
              <a:rPr lang="it-IT" sz="2400" dirty="0" smtClean="0">
                <a:latin typeface="+mj-lt"/>
              </a:rPr>
              <a:t> in </a:t>
            </a:r>
            <a:r>
              <a:rPr lang="it-IT" sz="2400" dirty="0" err="1" smtClean="0">
                <a:latin typeface="+mj-lt"/>
              </a:rPr>
              <a:t>Handford</a:t>
            </a:r>
            <a:r>
              <a:rPr lang="it-IT" sz="2400" dirty="0" smtClean="0">
                <a:latin typeface="+mj-lt"/>
              </a:rPr>
              <a:t> (H1) and Livingston (L1) </a:t>
            </a:r>
            <a:r>
              <a:rPr lang="it-IT" sz="2400" dirty="0" err="1" smtClean="0">
                <a:latin typeface="+mj-lt"/>
              </a:rPr>
              <a:t>started</a:t>
            </a:r>
            <a:r>
              <a:rPr lang="it-IT" sz="2400" dirty="0" smtClean="0">
                <a:latin typeface="+mj-lt"/>
              </a:rPr>
              <a:t> a </a:t>
            </a:r>
            <a:r>
              <a:rPr lang="it-IT" sz="2400" dirty="0" err="1" smtClean="0">
                <a:latin typeface="+mj-lt"/>
              </a:rPr>
              <a:t>second</a:t>
            </a:r>
            <a:r>
              <a:rPr lang="it-IT" sz="2400" dirty="0">
                <a:latin typeface="+mj-lt"/>
              </a:rPr>
              <a:t> </a:t>
            </a:r>
            <a:r>
              <a:rPr lang="it-IT" sz="2400" dirty="0" err="1" smtClean="0">
                <a:latin typeface="+mj-lt"/>
              </a:rPr>
              <a:t>observing</a:t>
            </a:r>
            <a:r>
              <a:rPr lang="it-IT" sz="2400" dirty="0" smtClean="0">
                <a:latin typeface="+mj-lt"/>
              </a:rPr>
              <a:t> </a:t>
            </a:r>
            <a:r>
              <a:rPr lang="it-IT" sz="2400" dirty="0" err="1">
                <a:latin typeface="+mj-lt"/>
              </a:rPr>
              <a:t>r</a:t>
            </a:r>
            <a:r>
              <a:rPr lang="it-IT" sz="2400" dirty="0" err="1" smtClean="0">
                <a:latin typeface="+mj-lt"/>
              </a:rPr>
              <a:t>un</a:t>
            </a:r>
            <a:r>
              <a:rPr lang="it-IT" sz="2400" dirty="0" smtClean="0">
                <a:latin typeface="+mj-lt"/>
              </a:rPr>
              <a:t> </a:t>
            </a:r>
            <a:r>
              <a:rPr lang="it-IT" sz="2400" b="1" dirty="0" smtClean="0">
                <a:latin typeface="+mj-lt"/>
              </a:rPr>
              <a:t>O2</a:t>
            </a:r>
            <a:r>
              <a:rPr lang="it-IT" sz="2400" dirty="0" smtClean="0">
                <a:latin typeface="+mj-lt"/>
              </a:rPr>
              <a:t> on </a:t>
            </a:r>
            <a:r>
              <a:rPr lang="it-IT" sz="2400" b="1" dirty="0" err="1" smtClean="0">
                <a:latin typeface="+mj-lt"/>
              </a:rPr>
              <a:t>November</a:t>
            </a:r>
            <a:r>
              <a:rPr lang="it-IT" sz="2400" b="1" dirty="0" smtClean="0">
                <a:latin typeface="+mj-lt"/>
              </a:rPr>
              <a:t> 30 2016</a:t>
            </a:r>
            <a:r>
              <a:rPr lang="it-IT" sz="2400" dirty="0" smtClean="0">
                <a:latin typeface="+mj-lt"/>
              </a:rPr>
              <a:t>. </a:t>
            </a:r>
          </a:p>
          <a:p>
            <a:pPr marL="0" indent="0" algn="just">
              <a:buNone/>
            </a:pPr>
            <a:r>
              <a:rPr lang="it-IT" sz="2400" dirty="0" smtClean="0">
                <a:latin typeface="+mj-lt"/>
              </a:rPr>
              <a:t>Virgo </a:t>
            </a:r>
            <a:r>
              <a:rPr lang="it-IT" sz="2400" dirty="0" err="1" smtClean="0">
                <a:latin typeface="+mj-lt"/>
              </a:rPr>
              <a:t>interferometer</a:t>
            </a:r>
            <a:r>
              <a:rPr lang="it-IT" sz="2400" dirty="0" smtClean="0">
                <a:latin typeface="+mj-lt"/>
              </a:rPr>
              <a:t> </a:t>
            </a:r>
            <a:r>
              <a:rPr lang="it-IT" sz="2400" dirty="0" err="1" smtClean="0">
                <a:latin typeface="+mj-lt"/>
              </a:rPr>
              <a:t>joined</a:t>
            </a:r>
            <a:r>
              <a:rPr lang="it-IT" sz="2400" dirty="0" smtClean="0">
                <a:latin typeface="+mj-lt"/>
              </a:rPr>
              <a:t> the </a:t>
            </a:r>
            <a:r>
              <a:rPr lang="it-IT" sz="2400" dirty="0" err="1" smtClean="0">
                <a:latin typeface="+mj-lt"/>
              </a:rPr>
              <a:t>run</a:t>
            </a:r>
            <a:r>
              <a:rPr lang="it-IT" sz="2400" dirty="0" smtClean="0">
                <a:latin typeface="+mj-lt"/>
              </a:rPr>
              <a:t> on </a:t>
            </a:r>
            <a:r>
              <a:rPr lang="it-IT" sz="2400" b="1" dirty="0" smtClean="0">
                <a:latin typeface="+mj-lt"/>
              </a:rPr>
              <a:t>August 1</a:t>
            </a:r>
            <a:r>
              <a:rPr lang="it-IT" sz="2400" dirty="0" smtClean="0">
                <a:latin typeface="+mj-lt"/>
              </a:rPr>
              <a:t>. </a:t>
            </a:r>
          </a:p>
          <a:p>
            <a:pPr marL="0" indent="0" algn="just">
              <a:buNone/>
            </a:pPr>
            <a:r>
              <a:rPr lang="it-IT" sz="2400" dirty="0" smtClean="0">
                <a:latin typeface="+mj-lt"/>
              </a:rPr>
              <a:t>O2 </a:t>
            </a:r>
            <a:r>
              <a:rPr lang="it-IT" sz="2400" dirty="0" err="1" smtClean="0">
                <a:latin typeface="+mj-lt"/>
              </a:rPr>
              <a:t>ended</a:t>
            </a:r>
            <a:r>
              <a:rPr lang="it-IT" sz="2400" dirty="0" smtClean="0">
                <a:latin typeface="+mj-lt"/>
              </a:rPr>
              <a:t> on </a:t>
            </a:r>
            <a:r>
              <a:rPr lang="it-IT" sz="2400" b="1" dirty="0" smtClean="0">
                <a:latin typeface="+mj-lt"/>
              </a:rPr>
              <a:t>August 25</a:t>
            </a:r>
            <a:r>
              <a:rPr lang="it-IT" sz="2400" dirty="0" smtClean="0">
                <a:latin typeface="+mj-lt"/>
              </a:rPr>
              <a:t>.</a:t>
            </a:r>
          </a:p>
        </p:txBody>
      </p:sp>
      <p:pic>
        <p:nvPicPr>
          <p:cNvPr id="7" name="Shape 70"/>
          <p:cNvPicPr preferRelativeResize="0"/>
          <p:nvPr/>
        </p:nvPicPr>
        <p:blipFill rotWithShape="1">
          <a:blip r:embed="rId3" cstate="print">
            <a:alphaModFix/>
          </a:blip>
          <a:srcRect l="261" t="-162" b="67987"/>
          <a:stretch/>
        </p:blipFill>
        <p:spPr>
          <a:xfrm>
            <a:off x="9002285" y="1094679"/>
            <a:ext cx="2137537" cy="1743770"/>
          </a:xfrm>
          <a:prstGeom prst="rect">
            <a:avLst/>
          </a:prstGeom>
          <a:noFill/>
          <a:ln>
            <a:noFill/>
          </a:ln>
        </p:spPr>
      </p:pic>
      <p:pic>
        <p:nvPicPr>
          <p:cNvPr id="8" name="Shape 70"/>
          <p:cNvPicPr preferRelativeResize="0"/>
          <p:nvPr/>
        </p:nvPicPr>
        <p:blipFill rotWithShape="1">
          <a:blip r:embed="rId3" cstate="print">
            <a:alphaModFix/>
          </a:blip>
          <a:srcRect l="261" t="70298" b="-127"/>
          <a:stretch/>
        </p:blipFill>
        <p:spPr>
          <a:xfrm>
            <a:off x="9063863" y="4750916"/>
            <a:ext cx="2137537" cy="1616597"/>
          </a:xfrm>
          <a:prstGeom prst="rect">
            <a:avLst/>
          </a:prstGeom>
          <a:noFill/>
          <a:ln>
            <a:noFill/>
          </a:ln>
        </p:spPr>
      </p:pic>
      <p:pic>
        <p:nvPicPr>
          <p:cNvPr id="9" name="Shape 70"/>
          <p:cNvPicPr preferRelativeResize="0"/>
          <p:nvPr/>
        </p:nvPicPr>
        <p:blipFill rotWithShape="1">
          <a:blip r:embed="rId3" cstate="print">
            <a:alphaModFix/>
          </a:blip>
          <a:srcRect l="261" t="35603" b="34497"/>
          <a:stretch/>
        </p:blipFill>
        <p:spPr>
          <a:xfrm>
            <a:off x="9002284" y="2984454"/>
            <a:ext cx="2137537" cy="1620457"/>
          </a:xfrm>
          <a:prstGeom prst="rect">
            <a:avLst/>
          </a:prstGeom>
          <a:noFill/>
          <a:ln>
            <a:noFill/>
          </a:ln>
        </p:spPr>
      </p:pic>
      <p:grpSp>
        <p:nvGrpSpPr>
          <p:cNvPr id="22" name="Gruppo 21"/>
          <p:cNvGrpSpPr/>
          <p:nvPr/>
        </p:nvGrpSpPr>
        <p:grpSpPr>
          <a:xfrm>
            <a:off x="3274142" y="3506274"/>
            <a:ext cx="5703942" cy="3091171"/>
            <a:chOff x="3419475" y="3840572"/>
            <a:chExt cx="5381625" cy="3025764"/>
          </a:xfrm>
        </p:grpSpPr>
        <p:pic>
          <p:nvPicPr>
            <p:cNvPr id="10"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9475" y="3840572"/>
              <a:ext cx="5381625" cy="3025764"/>
            </a:xfrm>
            <a:prstGeom prst="rect">
              <a:avLst/>
            </a:prstGeom>
          </p:spPr>
        </p:pic>
        <p:cxnSp>
          <p:nvCxnSpPr>
            <p:cNvPr id="16" name="Connettore diritto 15"/>
            <p:cNvCxnSpPr/>
            <p:nvPr/>
          </p:nvCxnSpPr>
          <p:spPr>
            <a:xfrm>
              <a:off x="4758267" y="4750916"/>
              <a:ext cx="1464733" cy="45451"/>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4762500" y="4750916"/>
              <a:ext cx="237067" cy="214784"/>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Connettore diritto 20"/>
            <p:cNvCxnSpPr/>
            <p:nvPr/>
          </p:nvCxnSpPr>
          <p:spPr>
            <a:xfrm flipV="1">
              <a:off x="4991100" y="4796367"/>
              <a:ext cx="1231900" cy="17356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4" name="Segnaposto numero diapositiva 3"/>
          <p:cNvSpPr>
            <a:spLocks noGrp="1"/>
          </p:cNvSpPr>
          <p:nvPr>
            <p:ph type="sldNum" sz="quarter" idx="12"/>
          </p:nvPr>
        </p:nvSpPr>
        <p:spPr/>
        <p:txBody>
          <a:bodyPr/>
          <a:lstStyle/>
          <a:p>
            <a:fld id="{3958CF0D-F28B-4BBC-B1E6-AB9537F06334}" type="slidenum">
              <a:rPr lang="it-IT" smtClean="0"/>
              <a:pPr/>
              <a:t>15</a:t>
            </a:fld>
            <a:endParaRPr lang="it-IT" dirty="0"/>
          </a:p>
        </p:txBody>
      </p:sp>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4976" y="220838"/>
            <a:ext cx="1568824" cy="287190"/>
          </a:xfrm>
          <a:prstGeom prst="rect">
            <a:avLst/>
          </a:prstGeom>
        </p:spPr>
      </p:pic>
      <p:pic>
        <p:nvPicPr>
          <p:cNvPr id="5" name="Immagin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7741" y="464063"/>
            <a:ext cx="1076325" cy="752475"/>
          </a:xfrm>
          <a:prstGeom prst="rect">
            <a:avLst/>
          </a:prstGeom>
        </p:spPr>
      </p:pic>
      <p:sp>
        <p:nvSpPr>
          <p:cNvPr id="11" name="Segnaposto data 10"/>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32294228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88925"/>
            <a:ext cx="10515600" cy="1325563"/>
          </a:xfrm>
        </p:spPr>
        <p:txBody>
          <a:bodyPr/>
          <a:lstStyle/>
          <a:p>
            <a:r>
              <a:rPr lang="it-IT" dirty="0" err="1" smtClean="0"/>
              <a:t>Detectors</a:t>
            </a:r>
            <a:r>
              <a:rPr lang="it-IT" dirty="0" smtClean="0"/>
              <a:t> </a:t>
            </a:r>
            <a:r>
              <a:rPr lang="it-IT" dirty="0" err="1" smtClean="0"/>
              <a:t>sensitivities</a:t>
            </a:r>
            <a:r>
              <a:rPr lang="it-IT" dirty="0" smtClean="0"/>
              <a:t> </a:t>
            </a:r>
            <a:r>
              <a:rPr lang="it-IT" dirty="0" err="1" smtClean="0"/>
              <a:t>during</a:t>
            </a:r>
            <a:r>
              <a:rPr lang="it-IT" dirty="0" smtClean="0"/>
              <a:t> O2</a:t>
            </a:r>
            <a:endParaRPr lang="it-IT" dirty="0"/>
          </a:p>
        </p:txBody>
      </p:sp>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16</a:t>
            </a:fld>
            <a:endParaRPr lang="it-IT" dirty="0"/>
          </a:p>
        </p:txBody>
      </p:sp>
      <p:pic>
        <p:nvPicPr>
          <p:cNvPr id="20482" name="Picture 2"/>
          <p:cNvPicPr>
            <a:picLocks noGrp="1" noChangeAspect="1" noChangeArrowheads="1"/>
          </p:cNvPicPr>
          <p:nvPr>
            <p:ph idx="1"/>
          </p:nvPr>
        </p:nvPicPr>
        <p:blipFill>
          <a:blip r:embed="rId2" cstate="print"/>
          <a:srcRect/>
          <a:stretch>
            <a:fillRect/>
          </a:stretch>
        </p:blipFill>
        <p:spPr bwMode="auto">
          <a:xfrm>
            <a:off x="1752600" y="1237227"/>
            <a:ext cx="9083040" cy="5138341"/>
          </a:xfrm>
          <a:prstGeom prst="rect">
            <a:avLst/>
          </a:prstGeom>
          <a:noFill/>
          <a:ln w="9525">
            <a:noFill/>
            <a:miter lim="800000"/>
            <a:headEnd/>
            <a:tailEnd/>
          </a:ln>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3" name="Segnaposto data 2"/>
          <p:cNvSpPr>
            <a:spLocks noGrp="1"/>
          </p:cNvSpPr>
          <p:nvPr>
            <p:ph type="dt" sz="half" idx="10"/>
          </p:nvPr>
        </p:nvSpPr>
        <p:spPr/>
        <p:txBody>
          <a:bodyPr/>
          <a:lstStyle/>
          <a:p>
            <a:r>
              <a:rPr lang="it-IT" smtClean="0"/>
              <a:t>10/06/2018</a:t>
            </a:r>
            <a:endParaRPr lang="it-IT"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62994"/>
            <a:ext cx="10515600" cy="1325563"/>
          </a:xfrm>
        </p:spPr>
        <p:txBody>
          <a:bodyPr>
            <a:normAutofit/>
          </a:bodyPr>
          <a:lstStyle/>
          <a:p>
            <a:r>
              <a:rPr lang="it-IT" sz="3200" dirty="0" smtClean="0"/>
              <a:t>GW170814  The first BH-BH network </a:t>
            </a:r>
            <a:r>
              <a:rPr lang="it-IT" sz="3200" dirty="0" err="1" smtClean="0"/>
              <a:t>observation</a:t>
            </a:r>
            <a:r>
              <a:rPr lang="it-IT" sz="4000" dirty="0" smtClean="0"/>
              <a:t> </a:t>
            </a:r>
            <a:endParaRPr lang="it-IT" sz="4000" dirty="0"/>
          </a:p>
        </p:txBody>
      </p:sp>
      <p:pic>
        <p:nvPicPr>
          <p:cNvPr id="4" name="Segnaposto contenut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40191" y="2490262"/>
            <a:ext cx="7739489" cy="4351338"/>
          </a:xfrm>
        </p:spPr>
      </p:pic>
      <p:pic>
        <p:nvPicPr>
          <p:cNvPr id="5" name="Immagine 4"/>
          <p:cNvPicPr>
            <a:picLocks noChangeAspect="1"/>
          </p:cNvPicPr>
          <p:nvPr/>
        </p:nvPicPr>
        <p:blipFill>
          <a:blip r:embed="rId4" cstate="print"/>
          <a:stretch>
            <a:fillRect/>
          </a:stretch>
        </p:blipFill>
        <p:spPr>
          <a:xfrm>
            <a:off x="8924" y="1233512"/>
            <a:ext cx="6087076" cy="2513500"/>
          </a:xfrm>
          <a:prstGeom prst="rect">
            <a:avLst/>
          </a:prstGeom>
        </p:spPr>
      </p:pic>
      <p:sp>
        <p:nvSpPr>
          <p:cNvPr id="7" name="CasellaDiTesto 6"/>
          <p:cNvSpPr txBox="1"/>
          <p:nvPr/>
        </p:nvSpPr>
        <p:spPr>
          <a:xfrm>
            <a:off x="319391" y="1545420"/>
            <a:ext cx="1037617" cy="369332"/>
          </a:xfrm>
          <a:prstGeom prst="rect">
            <a:avLst/>
          </a:prstGeom>
          <a:noFill/>
        </p:spPr>
        <p:txBody>
          <a:bodyPr wrap="square" rtlCol="0">
            <a:spAutoFit/>
          </a:bodyPr>
          <a:lstStyle/>
          <a:p>
            <a:r>
              <a:rPr lang="it-IT" dirty="0" smtClean="0"/>
              <a:t>SNR=7.3</a:t>
            </a:r>
            <a:endParaRPr lang="it-IT" dirty="0"/>
          </a:p>
        </p:txBody>
      </p:sp>
      <p:sp>
        <p:nvSpPr>
          <p:cNvPr id="8" name="CasellaDiTesto 7"/>
          <p:cNvSpPr txBox="1"/>
          <p:nvPr/>
        </p:nvSpPr>
        <p:spPr>
          <a:xfrm>
            <a:off x="2112948" y="1536477"/>
            <a:ext cx="1129603" cy="369332"/>
          </a:xfrm>
          <a:prstGeom prst="rect">
            <a:avLst/>
          </a:prstGeom>
          <a:noFill/>
        </p:spPr>
        <p:txBody>
          <a:bodyPr wrap="square" rtlCol="0">
            <a:spAutoFit/>
          </a:bodyPr>
          <a:lstStyle/>
          <a:p>
            <a:r>
              <a:rPr lang="it-IT" dirty="0" smtClean="0"/>
              <a:t>SNR=13.7</a:t>
            </a:r>
            <a:endParaRPr lang="it-IT" dirty="0"/>
          </a:p>
        </p:txBody>
      </p:sp>
      <p:sp>
        <p:nvSpPr>
          <p:cNvPr id="9" name="CasellaDiTesto 8"/>
          <p:cNvSpPr txBox="1"/>
          <p:nvPr/>
        </p:nvSpPr>
        <p:spPr>
          <a:xfrm>
            <a:off x="3899597" y="1507322"/>
            <a:ext cx="1016114" cy="369332"/>
          </a:xfrm>
          <a:prstGeom prst="rect">
            <a:avLst/>
          </a:prstGeom>
          <a:noFill/>
        </p:spPr>
        <p:txBody>
          <a:bodyPr wrap="square" rtlCol="0">
            <a:spAutoFit/>
          </a:bodyPr>
          <a:lstStyle/>
          <a:p>
            <a:r>
              <a:rPr lang="it-IT" dirty="0" smtClean="0"/>
              <a:t>SNR=4.4</a:t>
            </a:r>
            <a:endParaRPr lang="it-IT" dirty="0"/>
          </a:p>
        </p:txBody>
      </p:sp>
      <p:sp>
        <p:nvSpPr>
          <p:cNvPr id="10" name="Rettangolo 9"/>
          <p:cNvSpPr/>
          <p:nvPr/>
        </p:nvSpPr>
        <p:spPr>
          <a:xfrm>
            <a:off x="6198070" y="1419051"/>
            <a:ext cx="5438873" cy="923330"/>
          </a:xfrm>
          <a:prstGeom prst="rect">
            <a:avLst/>
          </a:prstGeom>
        </p:spPr>
        <p:txBody>
          <a:bodyPr wrap="square">
            <a:spAutoFit/>
          </a:bodyPr>
          <a:lstStyle/>
          <a:p>
            <a:r>
              <a:rPr lang="en-US" dirty="0">
                <a:latin typeface="Arial" panose="020B0604020202020204" pitchFamily="34" charset="0"/>
              </a:rPr>
              <a:t>The sky region for GW170814 has a size of only 60 </a:t>
            </a:r>
            <a:r>
              <a:rPr lang="en-US" dirty="0" smtClean="0">
                <a:latin typeface="Arial" panose="020B0604020202020204" pitchFamily="34" charset="0"/>
              </a:rPr>
              <a:t>square degrees</a:t>
            </a:r>
            <a:r>
              <a:rPr lang="en-US" dirty="0">
                <a:latin typeface="Arial" panose="020B0604020202020204" pitchFamily="34" charset="0"/>
              </a:rPr>
              <a:t>, more than 10 times better than for the two LIGO </a:t>
            </a:r>
            <a:r>
              <a:rPr lang="en-US" dirty="0" smtClean="0">
                <a:latin typeface="Arial" panose="020B0604020202020204" pitchFamily="34" charset="0"/>
              </a:rPr>
              <a:t>interferometers alone</a:t>
            </a:r>
            <a:endParaRPr lang="en-US" dirty="0">
              <a:effectLst/>
              <a:latin typeface="Arial" panose="020B0604020202020204" pitchFamily="34" charset="0"/>
            </a:endParaRPr>
          </a:p>
        </p:txBody>
      </p:sp>
      <p:sp>
        <p:nvSpPr>
          <p:cNvPr id="11" name="Rettangolo 10"/>
          <p:cNvSpPr/>
          <p:nvPr/>
        </p:nvSpPr>
        <p:spPr>
          <a:xfrm>
            <a:off x="93039" y="3894893"/>
            <a:ext cx="4247152" cy="2862322"/>
          </a:xfrm>
          <a:prstGeom prst="rect">
            <a:avLst/>
          </a:prstGeom>
        </p:spPr>
        <p:txBody>
          <a:bodyPr wrap="square">
            <a:spAutoFit/>
          </a:bodyPr>
          <a:lstStyle/>
          <a:p>
            <a:pPr algn="just"/>
            <a:r>
              <a:rPr lang="en-US" b="1" dirty="0" smtClean="0">
                <a:latin typeface="Arial" panose="020B0604020202020204" pitchFamily="34" charset="0"/>
              </a:rPr>
              <a:t>Polarization</a:t>
            </a:r>
          </a:p>
          <a:p>
            <a:pPr algn="just"/>
            <a:r>
              <a:rPr lang="en-US" dirty="0" smtClean="0">
                <a:latin typeface="Arial" panose="020B0604020202020204" pitchFamily="34" charset="0"/>
              </a:rPr>
              <a:t>Virgo </a:t>
            </a:r>
            <a:r>
              <a:rPr lang="en-US" dirty="0">
                <a:latin typeface="Arial" panose="020B0604020202020204" pitchFamily="34" charset="0"/>
              </a:rPr>
              <a:t>doesn’t respond in the </a:t>
            </a:r>
            <a:r>
              <a:rPr lang="en-US" dirty="0" smtClean="0">
                <a:latin typeface="Arial" panose="020B0604020202020204" pitchFamily="34" charset="0"/>
              </a:rPr>
              <a:t>exactly same </a:t>
            </a:r>
            <a:r>
              <a:rPr lang="en-US" dirty="0">
                <a:latin typeface="Arial" panose="020B0604020202020204" pitchFamily="34" charset="0"/>
              </a:rPr>
              <a:t>way to passing gravitational </a:t>
            </a:r>
            <a:r>
              <a:rPr lang="en-US" dirty="0" smtClean="0">
                <a:latin typeface="Arial" panose="020B0604020202020204" pitchFamily="34" charset="0"/>
              </a:rPr>
              <a:t>waves as </a:t>
            </a:r>
            <a:r>
              <a:rPr lang="en-US" dirty="0">
                <a:latin typeface="Arial" panose="020B0604020202020204" pitchFamily="34" charset="0"/>
              </a:rPr>
              <a:t>the LIGO detectors because of its orientation on Earth, meaning that </a:t>
            </a:r>
            <a:r>
              <a:rPr lang="en-US" dirty="0" smtClean="0">
                <a:latin typeface="Arial" panose="020B0604020202020204" pitchFamily="34" charset="0"/>
              </a:rPr>
              <a:t>one can test polarizations </a:t>
            </a:r>
            <a:r>
              <a:rPr lang="en-US" dirty="0">
                <a:latin typeface="Arial" panose="020B0604020202020204" pitchFamily="34" charset="0"/>
              </a:rPr>
              <a:t>of gravitational waves. </a:t>
            </a:r>
            <a:endParaRPr lang="en-US" dirty="0" smtClean="0">
              <a:latin typeface="Arial" panose="020B0604020202020204" pitchFamily="34" charset="0"/>
            </a:endParaRPr>
          </a:p>
          <a:p>
            <a:r>
              <a:rPr lang="en-US" dirty="0" smtClean="0">
                <a:latin typeface="Arial" panose="020B0604020202020204" pitchFamily="34" charset="0"/>
                <a:cs typeface="Arial" panose="020B0604020202020204" pitchFamily="34" charset="0"/>
              </a:rPr>
              <a:t>The analysis </a:t>
            </a:r>
            <a:r>
              <a:rPr lang="en-US" dirty="0">
                <a:latin typeface="Arial" panose="020B0604020202020204" pitchFamily="34" charset="0"/>
                <a:cs typeface="Arial" panose="020B0604020202020204" pitchFamily="34" charset="0"/>
              </a:rPr>
              <a:t>of the data shows </a:t>
            </a:r>
            <a:r>
              <a:rPr lang="en-US" dirty="0" smtClean="0">
                <a:latin typeface="Arial" panose="020B0604020202020204" pitchFamily="34" charset="0"/>
                <a:cs typeface="Arial" panose="020B0604020202020204" pitchFamily="34" charset="0"/>
              </a:rPr>
              <a:t>that Einstein’s </a:t>
            </a:r>
            <a:r>
              <a:rPr lang="en-US" dirty="0">
                <a:latin typeface="Arial" panose="020B0604020202020204" pitchFamily="34" charset="0"/>
                <a:cs typeface="Arial" panose="020B0604020202020204" pitchFamily="34" charset="0"/>
              </a:rPr>
              <a:t>prediction is strongly favored</a:t>
            </a:r>
          </a:p>
          <a:p>
            <a:pPr algn="just"/>
            <a:endParaRPr lang="en-US" dirty="0">
              <a:effectLst/>
              <a:latin typeface="Arial" panose="020B0604020202020204" pitchFamily="34" charset="0"/>
              <a:cs typeface="Arial" panose="020B0604020202020204" pitchFamily="34" charset="0"/>
            </a:endParaRPr>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17</a:t>
            </a:fld>
            <a:endParaRPr lang="it-IT" dirty="0"/>
          </a:p>
        </p:txBody>
      </p:sp>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8119" y="292110"/>
            <a:ext cx="1568824" cy="291099"/>
          </a:xfrm>
          <a:prstGeom prst="rect">
            <a:avLst/>
          </a:prstGeom>
        </p:spPr>
      </p:pic>
      <p:pic>
        <p:nvPicPr>
          <p:cNvPr id="13" name="Immagin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68119" y="637570"/>
            <a:ext cx="1076325" cy="762716"/>
          </a:xfrm>
          <a:prstGeom prst="rect">
            <a:avLst/>
          </a:prstGeom>
        </p:spPr>
      </p:pic>
      <p:sp>
        <p:nvSpPr>
          <p:cNvPr id="14" name="Segnaposto data 13"/>
          <p:cNvSpPr>
            <a:spLocks noGrp="1"/>
          </p:cNvSpPr>
          <p:nvPr>
            <p:ph type="dt" sz="half" idx="10"/>
          </p:nvPr>
        </p:nvSpPr>
        <p:spPr/>
        <p:txBody>
          <a:bodyPr/>
          <a:lstStyle/>
          <a:p>
            <a:r>
              <a:rPr lang="it-IT" smtClean="0"/>
              <a:t>10/06/2018</a:t>
            </a:r>
            <a:endParaRPr lang="it-IT" dirty="0"/>
          </a:p>
        </p:txBody>
      </p:sp>
      <p:sp>
        <p:nvSpPr>
          <p:cNvPr id="15" name="CasellaDiTesto 14"/>
          <p:cNvSpPr txBox="1"/>
          <p:nvPr/>
        </p:nvSpPr>
        <p:spPr>
          <a:xfrm>
            <a:off x="5647764" y="1084728"/>
            <a:ext cx="4347882" cy="369332"/>
          </a:xfrm>
          <a:prstGeom prst="rect">
            <a:avLst/>
          </a:prstGeom>
          <a:noFill/>
        </p:spPr>
        <p:txBody>
          <a:bodyPr wrap="square" rtlCol="0">
            <a:spAutoFit/>
          </a:bodyPr>
          <a:lstStyle/>
          <a:p>
            <a:r>
              <a:rPr lang="en-US">
                <a:hlinkClick r:id="rId7" tooltip="Show source title details"/>
              </a:rPr>
              <a:t>Physical Review Letters</a:t>
            </a:r>
            <a:r>
              <a:rPr lang="en-US"/>
              <a:t> 119(14),141101</a:t>
            </a:r>
          </a:p>
        </p:txBody>
      </p:sp>
    </p:spTree>
    <p:extLst>
      <p:ext uri="{BB962C8B-B14F-4D97-AF65-F5344CB8AC3E}">
        <p14:creationId xmlns:p14="http://schemas.microsoft.com/office/powerpoint/2010/main" val="300088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GW170814 </a:t>
            </a:r>
            <a:r>
              <a:rPr lang="it-IT" dirty="0" err="1" smtClean="0"/>
              <a:t>factsheet</a:t>
            </a:r>
            <a:endParaRPr lang="it-IT" dirty="0"/>
          </a:p>
        </p:txBody>
      </p:sp>
      <p:sp>
        <p:nvSpPr>
          <p:cNvPr id="3" name="Segnaposto contenuto 2"/>
          <p:cNvSpPr>
            <a:spLocks noGrp="1"/>
          </p:cNvSpPr>
          <p:nvPr>
            <p:ph idx="1"/>
          </p:nvPr>
        </p:nvSpPr>
        <p:spPr/>
        <p:txBody>
          <a:bodyPr>
            <a:normAutofit/>
          </a:bodyPr>
          <a:lstStyle/>
          <a:p>
            <a:pPr marL="0" indent="0"/>
            <a:r>
              <a:rPr lang="en-US" dirty="0" smtClean="0"/>
              <a:t> signal-to-noise ratio: 18</a:t>
            </a:r>
            <a:endParaRPr lang="en-US" dirty="0"/>
          </a:p>
          <a:p>
            <a:r>
              <a:rPr lang="en-US" dirty="0"/>
              <a:t>false alarm </a:t>
            </a:r>
            <a:r>
              <a:rPr lang="en-US" dirty="0" smtClean="0"/>
              <a:t>rate:  &lt; 1/27,000 years</a:t>
            </a:r>
            <a:endParaRPr lang="en-US" dirty="0"/>
          </a:p>
          <a:p>
            <a:r>
              <a:rPr lang="en-US" dirty="0"/>
              <a:t>probability of noise </a:t>
            </a:r>
            <a:r>
              <a:rPr lang="en-US" dirty="0" smtClean="0"/>
              <a:t>producing </a:t>
            </a:r>
            <a:r>
              <a:rPr lang="en-US" dirty="0"/>
              <a:t>V1 SNR </a:t>
            </a:r>
            <a:r>
              <a:rPr lang="en-US" dirty="0" smtClean="0"/>
              <a:t>peak: 0.3%</a:t>
            </a:r>
          </a:p>
          <a:p>
            <a:r>
              <a:rPr lang="it-IT" dirty="0" smtClean="0"/>
              <a:t>Redshift: 0.07 </a:t>
            </a:r>
            <a:r>
              <a:rPr lang="it-IT" dirty="0"/>
              <a:t>to 0.14</a:t>
            </a:r>
          </a:p>
          <a:p>
            <a:r>
              <a:rPr lang="en-US" dirty="0"/>
              <a:t>primary BH </a:t>
            </a:r>
            <a:r>
              <a:rPr lang="en-US" dirty="0" smtClean="0"/>
              <a:t>mass: 28-36 (31 median) SM</a:t>
            </a:r>
          </a:p>
          <a:p>
            <a:r>
              <a:rPr lang="en-US" dirty="0" smtClean="0"/>
              <a:t>secondary BH mass: 21-29 (25) SM</a:t>
            </a:r>
          </a:p>
          <a:p>
            <a:r>
              <a:rPr lang="it-IT" dirty="0" err="1" smtClean="0"/>
              <a:t>Remnant</a:t>
            </a:r>
            <a:r>
              <a:rPr lang="it-IT" dirty="0" smtClean="0"/>
              <a:t> </a:t>
            </a:r>
            <a:r>
              <a:rPr lang="it-IT" dirty="0"/>
              <a:t>BH </a:t>
            </a:r>
            <a:r>
              <a:rPr lang="it-IT" dirty="0" smtClean="0"/>
              <a:t>mass: 51-56 (53) SM</a:t>
            </a:r>
            <a:endParaRPr lang="it-IT" dirty="0"/>
          </a:p>
          <a:p>
            <a:r>
              <a:rPr lang="it-IT" dirty="0" err="1"/>
              <a:t>R</a:t>
            </a:r>
            <a:r>
              <a:rPr lang="it-IT" dirty="0" err="1" smtClean="0"/>
              <a:t>emnant</a:t>
            </a:r>
            <a:r>
              <a:rPr lang="it-IT" dirty="0" smtClean="0"/>
              <a:t> </a:t>
            </a:r>
            <a:r>
              <a:rPr lang="it-IT" dirty="0"/>
              <a:t>BH </a:t>
            </a:r>
            <a:r>
              <a:rPr lang="it-IT" dirty="0" smtClean="0"/>
              <a:t>spin: 0.65 – 0.77</a:t>
            </a:r>
            <a:endParaRPr lang="it-IT" dirty="0"/>
          </a:p>
          <a:p>
            <a:endParaRPr lang="en-US" dirty="0" smtClean="0"/>
          </a:p>
          <a:p>
            <a:endParaRPr lang="en-US" dirty="0"/>
          </a:p>
          <a:p>
            <a:pPr marL="0" indent="0">
              <a:buNone/>
            </a:pPr>
            <a:endParaRPr lang="it-IT" dirty="0"/>
          </a:p>
        </p:txBody>
      </p:sp>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18</a:t>
            </a:fld>
            <a:endParaRPr lang="it-IT"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8" name="Segnaposto data 7"/>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1405507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58937"/>
            <a:ext cx="10515600" cy="1325563"/>
          </a:xfrm>
        </p:spPr>
        <p:txBody>
          <a:bodyPr/>
          <a:lstStyle/>
          <a:p>
            <a:r>
              <a:rPr lang="en-GB" dirty="0" smtClean="0"/>
              <a:t>GW170817 – NS-NS coalescence</a:t>
            </a:r>
            <a:endParaRPr lang="en-GB" dirty="0"/>
          </a:p>
        </p:txBody>
      </p:sp>
      <p:pic>
        <p:nvPicPr>
          <p:cNvPr id="4" name="Segnaposto contenuto 3"/>
          <p:cNvPicPr>
            <a:picLocks noGrp="1" noChangeAspect="1"/>
          </p:cNvPicPr>
          <p:nvPr>
            <p:ph idx="1"/>
          </p:nvPr>
        </p:nvPicPr>
        <p:blipFill>
          <a:blip r:embed="rId3" cstate="print"/>
          <a:stretch>
            <a:fillRect/>
          </a:stretch>
        </p:blipFill>
        <p:spPr>
          <a:xfrm>
            <a:off x="230541" y="1449109"/>
            <a:ext cx="3902187" cy="5311952"/>
          </a:xfrm>
          <a:prstGeom prst="rect">
            <a:avLst/>
          </a:prstGeom>
        </p:spPr>
      </p:pic>
      <p:sp>
        <p:nvSpPr>
          <p:cNvPr id="5" name="Segnaposto testo 2"/>
          <p:cNvSpPr txBox="1">
            <a:spLocks/>
          </p:cNvSpPr>
          <p:nvPr/>
        </p:nvSpPr>
        <p:spPr>
          <a:xfrm>
            <a:off x="4347882" y="1336625"/>
            <a:ext cx="7844117" cy="5413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The signal is clearly visible in the time-frequency plane </a:t>
            </a:r>
            <a:r>
              <a:rPr lang="en-GB" dirty="0"/>
              <a:t>f</a:t>
            </a:r>
            <a:r>
              <a:rPr lang="en-GB" dirty="0" smtClean="0"/>
              <a:t>or the three detectors with different SNR:</a:t>
            </a:r>
          </a:p>
          <a:p>
            <a:pPr lvl="1"/>
            <a:r>
              <a:rPr lang="en-GB" dirty="0" smtClean="0"/>
              <a:t>H1: 18.8;</a:t>
            </a:r>
          </a:p>
          <a:p>
            <a:pPr lvl="1"/>
            <a:r>
              <a:rPr lang="en-GB" dirty="0" smtClean="0"/>
              <a:t>L1: 26.4;</a:t>
            </a:r>
          </a:p>
          <a:p>
            <a:pPr lvl="1"/>
            <a:r>
              <a:rPr lang="en-GB" dirty="0" smtClean="0"/>
              <a:t>V1: 2.0;</a:t>
            </a:r>
          </a:p>
          <a:p>
            <a:r>
              <a:rPr lang="en-GB" dirty="0" smtClean="0"/>
              <a:t>Combined SNR: 32.4</a:t>
            </a:r>
          </a:p>
          <a:p>
            <a:pPr lvl="1"/>
            <a:r>
              <a:rPr lang="en-GB" dirty="0" smtClean="0"/>
              <a:t>It is the strongest signal detected so far:</a:t>
            </a:r>
          </a:p>
          <a:p>
            <a:pPr lvl="2"/>
            <a:r>
              <a:rPr lang="en-GB" dirty="0" smtClean="0"/>
              <a:t>GW150914: 24;</a:t>
            </a:r>
          </a:p>
          <a:p>
            <a:pPr lvl="2"/>
            <a:r>
              <a:rPr lang="en-GB" dirty="0" smtClean="0"/>
              <a:t>GW161226: 13;</a:t>
            </a:r>
          </a:p>
          <a:p>
            <a:pPr lvl="2"/>
            <a:r>
              <a:rPr lang="en-GB" dirty="0" smtClean="0"/>
              <a:t>GW170114: 13;</a:t>
            </a:r>
          </a:p>
          <a:p>
            <a:pPr lvl="2"/>
            <a:r>
              <a:rPr lang="en-GB" dirty="0" smtClean="0"/>
              <a:t>GW170814: 18;</a:t>
            </a:r>
          </a:p>
          <a:p>
            <a:pPr lvl="1"/>
            <a:r>
              <a:rPr lang="en-GB" dirty="0" smtClean="0"/>
              <a:t>It is also the longest</a:t>
            </a:r>
          </a:p>
          <a:p>
            <a:pPr lvl="2"/>
            <a:r>
              <a:rPr lang="en-GB" dirty="0" smtClean="0"/>
              <a:t>About 100 s vs 0.2 – 1 s;</a:t>
            </a:r>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19</a:t>
            </a:fld>
            <a:endParaRPr lang="it-IT" dirty="0"/>
          </a:p>
        </p:txBody>
      </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9" name="Segnaposto data 8"/>
          <p:cNvSpPr>
            <a:spLocks noGrp="1"/>
          </p:cNvSpPr>
          <p:nvPr>
            <p:ph type="dt" sz="half" idx="10"/>
          </p:nvPr>
        </p:nvSpPr>
        <p:spPr/>
        <p:txBody>
          <a:bodyPr/>
          <a:lstStyle/>
          <a:p>
            <a:r>
              <a:rPr lang="it-IT" smtClean="0"/>
              <a:t>10/06/2018</a:t>
            </a:r>
            <a:endParaRPr lang="it-IT" dirty="0"/>
          </a:p>
        </p:txBody>
      </p:sp>
      <p:sp>
        <p:nvSpPr>
          <p:cNvPr id="10" name="CasellaDiTesto 9"/>
          <p:cNvSpPr txBox="1"/>
          <p:nvPr/>
        </p:nvSpPr>
        <p:spPr>
          <a:xfrm>
            <a:off x="986118" y="986121"/>
            <a:ext cx="4554070" cy="646331"/>
          </a:xfrm>
          <a:prstGeom prst="rect">
            <a:avLst/>
          </a:prstGeom>
          <a:noFill/>
        </p:spPr>
        <p:txBody>
          <a:bodyPr wrap="square" rtlCol="0">
            <a:spAutoFit/>
          </a:bodyPr>
          <a:lstStyle/>
          <a:p>
            <a:r>
              <a:rPr lang="en-US" dirty="0">
                <a:hlinkClick r:id="rId6" tooltip="Show source title details"/>
              </a:rPr>
              <a:t>Physical Review Letters</a:t>
            </a:r>
            <a:r>
              <a:rPr lang="en-US" dirty="0"/>
              <a:t> 119(16),161101</a:t>
            </a:r>
          </a:p>
          <a:p>
            <a:endParaRPr lang="it-IT" dirty="0"/>
          </a:p>
        </p:txBody>
      </p:sp>
    </p:spTree>
    <p:extLst>
      <p:ext uri="{BB962C8B-B14F-4D97-AF65-F5344CB8AC3E}">
        <p14:creationId xmlns:p14="http://schemas.microsoft.com/office/powerpoint/2010/main" val="3046630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noProof="0" dirty="0" smtClean="0"/>
              <a:t>Outline</a:t>
            </a:r>
            <a:endParaRPr lang="en-GB" noProof="0" dirty="0"/>
          </a:p>
        </p:txBody>
      </p:sp>
      <p:sp>
        <p:nvSpPr>
          <p:cNvPr id="3" name="Segnaposto contenuto 2"/>
          <p:cNvSpPr>
            <a:spLocks noGrp="1"/>
          </p:cNvSpPr>
          <p:nvPr>
            <p:ph idx="1"/>
          </p:nvPr>
        </p:nvSpPr>
        <p:spPr/>
        <p:txBody>
          <a:bodyPr>
            <a:normAutofit lnSpcReduction="10000"/>
          </a:bodyPr>
          <a:lstStyle/>
          <a:p>
            <a:r>
              <a:rPr lang="en-GB" noProof="0" dirty="0" smtClean="0"/>
              <a:t>Introduction to GW</a:t>
            </a:r>
          </a:p>
          <a:p>
            <a:r>
              <a:rPr lang="en-GB" noProof="0" dirty="0" smtClean="0"/>
              <a:t>The Advanced Virgo Detector</a:t>
            </a:r>
          </a:p>
          <a:p>
            <a:r>
              <a:rPr lang="en-GB" noProof="0" dirty="0" smtClean="0"/>
              <a:t>Upgrades from Virgo/Virgo+</a:t>
            </a:r>
          </a:p>
          <a:p>
            <a:r>
              <a:rPr lang="en-GB" noProof="0" dirty="0" smtClean="0"/>
              <a:t>Main troubles during installation</a:t>
            </a:r>
          </a:p>
          <a:p>
            <a:r>
              <a:rPr lang="en-GB" noProof="0" dirty="0" smtClean="0"/>
              <a:t>A network of GW interferometers</a:t>
            </a:r>
          </a:p>
          <a:p>
            <a:r>
              <a:rPr lang="en-GB" noProof="0" dirty="0" smtClean="0"/>
              <a:t>Detector sensitivity and behaviour progresses</a:t>
            </a:r>
          </a:p>
          <a:p>
            <a:r>
              <a:rPr lang="en-GB" noProof="0" dirty="0" smtClean="0"/>
              <a:t>The observing run O2</a:t>
            </a:r>
          </a:p>
          <a:p>
            <a:r>
              <a:rPr lang="en-GB" noProof="0" dirty="0" smtClean="0"/>
              <a:t>Observations </a:t>
            </a:r>
          </a:p>
          <a:p>
            <a:r>
              <a:rPr lang="en-GB" noProof="0" dirty="0" smtClean="0"/>
              <a:t>The birth of multi-messenger Gravitational Waves astronomy</a:t>
            </a:r>
          </a:p>
          <a:p>
            <a:endParaRPr lang="en-GB" noProof="0" dirty="0" smtClean="0"/>
          </a:p>
          <a:p>
            <a:endParaRPr lang="en-GB" noProof="0" dirty="0"/>
          </a:p>
        </p:txBody>
      </p:sp>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2</a:t>
            </a:fld>
            <a:endParaRPr lang="it-IT" dirty="0"/>
          </a:p>
        </p:txBody>
      </p:sp>
      <p:sp>
        <p:nvSpPr>
          <p:cNvPr id="6" name="Segnaposto data 5"/>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364482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GW170817 – the </a:t>
            </a:r>
            <a:r>
              <a:rPr lang="it-IT" dirty="0" err="1" smtClean="0"/>
              <a:t>role</a:t>
            </a:r>
            <a:r>
              <a:rPr lang="it-IT" dirty="0" smtClean="0"/>
              <a:t> of VIRGO</a:t>
            </a:r>
            <a:endParaRPr lang="it-IT" dirty="0"/>
          </a:p>
        </p:txBody>
      </p:sp>
      <p:sp>
        <p:nvSpPr>
          <p:cNvPr id="4" name="Segnaposto testo 2"/>
          <p:cNvSpPr>
            <a:spLocks noGrp="1"/>
          </p:cNvSpPr>
          <p:nvPr>
            <p:ph idx="1"/>
          </p:nvPr>
        </p:nvSpPr>
        <p:spPr/>
        <p:txBody>
          <a:bodyPr>
            <a:normAutofit/>
          </a:bodyPr>
          <a:lstStyle/>
          <a:p>
            <a:r>
              <a:rPr lang="en-GB" dirty="0" smtClean="0"/>
              <a:t>The signal is scarcely visible in Virgo data;</a:t>
            </a:r>
          </a:p>
          <a:p>
            <a:r>
              <a:rPr lang="en-GB" dirty="0" smtClean="0"/>
              <a:t>Nonetheless, Virgo horizon, at the event date was about 58 </a:t>
            </a:r>
            <a:r>
              <a:rPr lang="en-GB" dirty="0" err="1" smtClean="0"/>
              <a:t>Mpc</a:t>
            </a:r>
            <a:r>
              <a:rPr lang="en-GB" dirty="0" smtClean="0"/>
              <a:t> (L1: 218 </a:t>
            </a:r>
            <a:r>
              <a:rPr lang="en-GB" dirty="0" err="1" smtClean="0"/>
              <a:t>Mpc</a:t>
            </a:r>
            <a:r>
              <a:rPr lang="en-GB" dirty="0" smtClean="0"/>
              <a:t> and H1: 107 </a:t>
            </a:r>
            <a:r>
              <a:rPr lang="en-GB" dirty="0" err="1" smtClean="0"/>
              <a:t>Mpc</a:t>
            </a:r>
            <a:r>
              <a:rPr lang="en-GB" dirty="0" smtClean="0"/>
              <a:t>);</a:t>
            </a:r>
          </a:p>
          <a:p>
            <a:r>
              <a:rPr lang="en-GB" dirty="0" smtClean="0"/>
              <a:t>From waveform analysis, the source distance can be estimated to be around 40 </a:t>
            </a:r>
            <a:r>
              <a:rPr lang="en-GB" dirty="0" err="1" smtClean="0"/>
              <a:t>Mpc</a:t>
            </a:r>
            <a:endParaRPr lang="en-GB" dirty="0" smtClean="0"/>
          </a:p>
          <a:p>
            <a:r>
              <a:rPr lang="en-GB" dirty="0" smtClean="0"/>
              <a:t>This contradiction can be explained with the source position with respect to the interferometer antenna pattern</a:t>
            </a:r>
          </a:p>
          <a:p>
            <a:r>
              <a:rPr lang="en-GB" dirty="0" smtClean="0"/>
              <a:t>As it is well known, interferometers are not </a:t>
            </a:r>
            <a:r>
              <a:rPr lang="en-GB" dirty="0" err="1" smtClean="0"/>
              <a:t>isotropically</a:t>
            </a:r>
            <a:r>
              <a:rPr lang="en-GB" dirty="0" smtClean="0"/>
              <a:t> sensitive</a:t>
            </a:r>
          </a:p>
          <a:p>
            <a:endParaRPr lang="en-GB" dirty="0" smtClean="0"/>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20</a:t>
            </a:fld>
            <a:endParaRPr lang="it-IT" dirty="0"/>
          </a:p>
        </p:txBody>
      </p:sp>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sp>
        <p:nvSpPr>
          <p:cNvPr id="8" name="Segnaposto data 7"/>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35271408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2" name="Segnaposto piè di pagina 1"/>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3" name="Segnaposto numero diapositiva 2"/>
          <p:cNvSpPr>
            <a:spLocks noGrp="1"/>
          </p:cNvSpPr>
          <p:nvPr>
            <p:ph type="sldNum" sz="quarter" idx="12"/>
          </p:nvPr>
        </p:nvSpPr>
        <p:spPr/>
        <p:txBody>
          <a:bodyPr/>
          <a:lstStyle/>
          <a:p>
            <a:fld id="{3958CF0D-F28B-4BBC-B1E6-AB9537F06334}" type="slidenum">
              <a:rPr lang="it-IT" smtClean="0"/>
              <a:pPr/>
              <a:t>21</a:t>
            </a:fld>
            <a:endParaRPr lang="it-IT" dirty="0"/>
          </a:p>
        </p:txBody>
      </p:sp>
      <p:sp>
        <p:nvSpPr>
          <p:cNvPr id="5" name="Segnaposto data 4"/>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7342560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47"/>
            <a:ext cx="12192000" cy="6854653"/>
          </a:xfrm>
          <a:prstGeom prst="rect">
            <a:avLst/>
          </a:prstGeom>
        </p:spPr>
      </p:pic>
      <p:sp>
        <p:nvSpPr>
          <p:cNvPr id="2" name="Segnaposto piè di pagina 1"/>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3" name="Segnaposto numero diapositiva 2"/>
          <p:cNvSpPr>
            <a:spLocks noGrp="1"/>
          </p:cNvSpPr>
          <p:nvPr>
            <p:ph type="sldNum" sz="quarter" idx="12"/>
          </p:nvPr>
        </p:nvSpPr>
        <p:spPr/>
        <p:txBody>
          <a:bodyPr/>
          <a:lstStyle/>
          <a:p>
            <a:fld id="{3958CF0D-F28B-4BBC-B1E6-AB9537F06334}" type="slidenum">
              <a:rPr lang="it-IT" smtClean="0"/>
              <a:pPr/>
              <a:t>22</a:t>
            </a:fld>
            <a:endParaRPr lang="it-IT" dirty="0"/>
          </a:p>
        </p:txBody>
      </p:sp>
      <p:sp>
        <p:nvSpPr>
          <p:cNvPr id="4" name="Segnaposto data 3"/>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3574377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4653"/>
          </a:xfrm>
          <a:prstGeom prst="rect">
            <a:avLst/>
          </a:prstGeom>
        </p:spPr>
      </p:pic>
      <p:sp>
        <p:nvSpPr>
          <p:cNvPr id="2" name="Segnaposto piè di pagina 1"/>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3" name="Segnaposto numero diapositiva 2"/>
          <p:cNvSpPr>
            <a:spLocks noGrp="1"/>
          </p:cNvSpPr>
          <p:nvPr>
            <p:ph type="sldNum" sz="quarter" idx="12"/>
          </p:nvPr>
        </p:nvSpPr>
        <p:spPr/>
        <p:txBody>
          <a:bodyPr/>
          <a:lstStyle/>
          <a:p>
            <a:fld id="{3958CF0D-F28B-4BBC-B1E6-AB9537F06334}" type="slidenum">
              <a:rPr lang="it-IT" smtClean="0"/>
              <a:pPr/>
              <a:t>23</a:t>
            </a:fld>
            <a:endParaRPr lang="it-IT" dirty="0"/>
          </a:p>
        </p:txBody>
      </p:sp>
      <p:sp>
        <p:nvSpPr>
          <p:cNvPr id="4" name="Segnaposto data 3"/>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2175700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GW170817 – the </a:t>
            </a:r>
            <a:r>
              <a:rPr lang="it-IT" dirty="0" err="1" smtClean="0"/>
              <a:t>role</a:t>
            </a:r>
            <a:r>
              <a:rPr lang="it-IT" dirty="0" smtClean="0"/>
              <a:t> of Virgo: source </a:t>
            </a:r>
            <a:r>
              <a:rPr lang="it-IT" dirty="0" err="1" smtClean="0"/>
              <a:t>localization</a:t>
            </a:r>
            <a:endParaRPr lang="it-IT" dirty="0"/>
          </a:p>
        </p:txBody>
      </p:sp>
      <p:sp>
        <p:nvSpPr>
          <p:cNvPr id="3" name="Segnaposto contenuto 2"/>
          <p:cNvSpPr>
            <a:spLocks noGrp="1"/>
          </p:cNvSpPr>
          <p:nvPr>
            <p:ph idx="1"/>
          </p:nvPr>
        </p:nvSpPr>
        <p:spPr>
          <a:xfrm>
            <a:off x="838200" y="1825624"/>
            <a:ext cx="5725160" cy="4737735"/>
          </a:xfrm>
        </p:spPr>
        <p:txBody>
          <a:bodyPr>
            <a:normAutofit lnSpcReduction="10000"/>
          </a:bodyPr>
          <a:lstStyle/>
          <a:p>
            <a:r>
              <a:rPr lang="en-GB" dirty="0" smtClean="0"/>
              <a:t>Although Virgo data have not been used to estimate the source physical parameters, its role has been fundamental in the source localization.</a:t>
            </a:r>
          </a:p>
          <a:p>
            <a:r>
              <a:rPr lang="en-GB" dirty="0" smtClean="0"/>
              <a:t>The localization with LIGO data only, determines an area of 190 deg</a:t>
            </a:r>
            <a:r>
              <a:rPr lang="en-GB" baseline="30000" dirty="0" smtClean="0"/>
              <a:t>2</a:t>
            </a:r>
            <a:r>
              <a:rPr lang="en-GB" dirty="0" smtClean="0"/>
              <a:t>;</a:t>
            </a:r>
          </a:p>
          <a:p>
            <a:r>
              <a:rPr lang="en-GB" dirty="0" smtClean="0"/>
              <a:t>With the inclusion of Virgo information, this area is reduced to 28 deg</a:t>
            </a:r>
            <a:r>
              <a:rPr lang="en-GB" baseline="30000" dirty="0" smtClean="0"/>
              <a:t>2</a:t>
            </a:r>
            <a:r>
              <a:rPr lang="en-GB" dirty="0" smtClean="0"/>
              <a:t>;</a:t>
            </a:r>
          </a:p>
          <a:p>
            <a:r>
              <a:rPr lang="en-GB" dirty="0" smtClean="0"/>
              <a:t>The distance to source is  40 </a:t>
            </a:r>
            <a:r>
              <a:rPr lang="en-GB" dirty="0" err="1" smtClean="0"/>
              <a:t>Mpc</a:t>
            </a:r>
            <a:r>
              <a:rPr lang="en-GB" dirty="0" smtClean="0"/>
              <a:t> (130 millions of light years);</a:t>
            </a:r>
          </a:p>
        </p:txBody>
      </p:sp>
      <p:pic>
        <p:nvPicPr>
          <p:cNvPr id="4" name="Immagine 3"/>
          <p:cNvPicPr>
            <a:picLocks noChangeAspect="1"/>
          </p:cNvPicPr>
          <p:nvPr/>
        </p:nvPicPr>
        <p:blipFill>
          <a:blip r:embed="rId3" cstate="print"/>
          <a:stretch>
            <a:fillRect/>
          </a:stretch>
        </p:blipFill>
        <p:spPr>
          <a:xfrm>
            <a:off x="6483335" y="1082039"/>
            <a:ext cx="5384409" cy="3752216"/>
          </a:xfrm>
          <a:prstGeom prst="rect">
            <a:avLst/>
          </a:prstGeom>
        </p:spPr>
      </p:pic>
      <p:sp>
        <p:nvSpPr>
          <p:cNvPr id="6" name="CasellaDiTesto 5"/>
          <p:cNvSpPr txBox="1"/>
          <p:nvPr/>
        </p:nvSpPr>
        <p:spPr>
          <a:xfrm>
            <a:off x="7001435" y="5576047"/>
            <a:ext cx="4352365" cy="646331"/>
          </a:xfrm>
          <a:prstGeom prst="rect">
            <a:avLst/>
          </a:prstGeom>
          <a:noFill/>
        </p:spPr>
        <p:txBody>
          <a:bodyPr wrap="square" rtlCol="0">
            <a:spAutoFit/>
          </a:bodyPr>
          <a:lstStyle/>
          <a:p>
            <a:r>
              <a:rPr lang="it-IT" dirty="0" err="1" smtClean="0"/>
              <a:t>We</a:t>
            </a:r>
            <a:r>
              <a:rPr lang="it-IT" dirty="0" smtClean="0"/>
              <a:t> </a:t>
            </a:r>
            <a:r>
              <a:rPr lang="it-IT" dirty="0" err="1" smtClean="0"/>
              <a:t>will</a:t>
            </a:r>
            <a:r>
              <a:rPr lang="it-IT" dirty="0" smtClean="0"/>
              <a:t> se </a:t>
            </a:r>
            <a:r>
              <a:rPr lang="it-IT" dirty="0" err="1" smtClean="0"/>
              <a:t>later</a:t>
            </a:r>
            <a:r>
              <a:rPr lang="it-IT" dirty="0" smtClean="0"/>
              <a:t> </a:t>
            </a:r>
            <a:r>
              <a:rPr lang="it-IT" dirty="0" err="1" smtClean="0"/>
              <a:t>how</a:t>
            </a:r>
            <a:r>
              <a:rPr lang="it-IT" dirty="0" smtClean="0"/>
              <a:t> the </a:t>
            </a:r>
            <a:r>
              <a:rPr lang="it-IT" dirty="0" err="1" smtClean="0"/>
              <a:t>distance</a:t>
            </a:r>
            <a:r>
              <a:rPr lang="it-IT" dirty="0" smtClean="0"/>
              <a:t> can be </a:t>
            </a:r>
            <a:r>
              <a:rPr lang="it-IT" dirty="0" err="1" smtClean="0"/>
              <a:t>found</a:t>
            </a:r>
            <a:r>
              <a:rPr lang="it-IT" dirty="0" smtClean="0"/>
              <a:t> by GW data </a:t>
            </a:r>
            <a:r>
              <a:rPr lang="it-IT" dirty="0" err="1" smtClean="0"/>
              <a:t>only</a:t>
            </a:r>
            <a:endParaRPr lang="it-IT" dirty="0"/>
          </a:p>
        </p:txBody>
      </p:sp>
      <p:cxnSp>
        <p:nvCxnSpPr>
          <p:cNvPr id="10" name="Connettore 2 9"/>
          <p:cNvCxnSpPr>
            <a:stCxn id="6" idx="1"/>
          </p:cNvCxnSpPr>
          <p:nvPr/>
        </p:nvCxnSpPr>
        <p:spPr>
          <a:xfrm flipH="1">
            <a:off x="6078071" y="5899213"/>
            <a:ext cx="923364" cy="8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Segnaposto piè di pagina 4"/>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7" name="Segnaposto numero diapositiva 6"/>
          <p:cNvSpPr>
            <a:spLocks noGrp="1"/>
          </p:cNvSpPr>
          <p:nvPr>
            <p:ph type="sldNum" sz="quarter" idx="12"/>
          </p:nvPr>
        </p:nvSpPr>
        <p:spPr/>
        <p:txBody>
          <a:bodyPr/>
          <a:lstStyle/>
          <a:p>
            <a:fld id="{3958CF0D-F28B-4BBC-B1E6-AB9537F06334}" type="slidenum">
              <a:rPr lang="it-IT" smtClean="0"/>
              <a:pPr/>
              <a:t>24</a:t>
            </a:fld>
            <a:endParaRPr lang="it-IT" dirty="0"/>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8" name="Segnaposto data 7"/>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737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GW170817 – Source characteristics</a:t>
            </a:r>
            <a:endParaRPr lang="en-GB" dirty="0"/>
          </a:p>
        </p:txBody>
      </p:sp>
      <p:sp>
        <p:nvSpPr>
          <p:cNvPr id="4" name="Segnaposto testo 2"/>
          <p:cNvSpPr>
            <a:spLocks noGrp="1"/>
          </p:cNvSpPr>
          <p:nvPr>
            <p:ph idx="1"/>
          </p:nvPr>
        </p:nvSpPr>
        <p:spPr>
          <a:xfrm>
            <a:off x="797560" y="1327785"/>
            <a:ext cx="10515600" cy="1334135"/>
          </a:xfrm>
        </p:spPr>
        <p:txBody>
          <a:bodyPr/>
          <a:lstStyle/>
          <a:p>
            <a:r>
              <a:rPr lang="en-GB" dirty="0" smtClean="0"/>
              <a:t>Source characteristics have been extracted using different pipelines, based on the matched filtering technique, with a template bench with a combined mass ranging from 2 to 100 solar masses;</a:t>
            </a:r>
          </a:p>
          <a:p>
            <a:endParaRPr lang="en-GB" dirty="0" smtClean="0"/>
          </a:p>
        </p:txBody>
      </p:sp>
      <p:pic>
        <p:nvPicPr>
          <p:cNvPr id="5" name="Immagine 4"/>
          <p:cNvPicPr>
            <a:picLocks noChangeAspect="1"/>
          </p:cNvPicPr>
          <p:nvPr/>
        </p:nvPicPr>
        <p:blipFill>
          <a:blip r:embed="rId3" cstate="print"/>
          <a:stretch>
            <a:fillRect/>
          </a:stretch>
        </p:blipFill>
        <p:spPr>
          <a:xfrm>
            <a:off x="7609950" y="2614405"/>
            <a:ext cx="4551570" cy="4054762"/>
          </a:xfrm>
          <a:prstGeom prst="rect">
            <a:avLst/>
          </a:prstGeom>
        </p:spPr>
      </p:pic>
      <p:sp>
        <p:nvSpPr>
          <p:cNvPr id="6" name="Segnaposto testo 2"/>
          <p:cNvSpPr txBox="1">
            <a:spLocks/>
          </p:cNvSpPr>
          <p:nvPr/>
        </p:nvSpPr>
        <p:spPr bwMode="auto">
          <a:xfrm>
            <a:off x="718457" y="2750647"/>
            <a:ext cx="6991190" cy="36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just"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1pPr>
            <a:lvl2pPr marL="742950" indent="-285750" algn="just"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Times New Roman" pitchFamily="18" charset="0"/>
                <a:ea typeface="+mn-ea"/>
                <a:cs typeface="Times New Roman" pitchFamily="18" charset="0"/>
              </a:defRPr>
            </a:lvl3pPr>
            <a:lvl4pPr marL="1600200" indent="-228600" algn="just" rtl="0" eaLnBrk="0" fontAlgn="base" hangingPunct="0">
              <a:spcBef>
                <a:spcPct val="20000"/>
              </a:spcBef>
              <a:spcAft>
                <a:spcPct val="0"/>
              </a:spcAft>
              <a:buFont typeface="Arial" charset="0"/>
              <a:buChar char="–"/>
              <a:defRPr sz="1600" kern="1200">
                <a:solidFill>
                  <a:schemeClr val="tx1"/>
                </a:solidFill>
                <a:latin typeface="Times New Roman" pitchFamily="18" charset="0"/>
                <a:ea typeface="+mn-ea"/>
                <a:cs typeface="Times New Roman" pitchFamily="18"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smtClean="0"/>
              <a:t>The total mass of the system is between 2.73 and 3.29 M</a:t>
            </a:r>
            <a:r>
              <a:rPr lang="en-GB" baseline="-25000" dirty="0" smtClean="0"/>
              <a:t>S</a:t>
            </a:r>
            <a:r>
              <a:rPr lang="en-GB" dirty="0" smtClean="0"/>
              <a:t>;</a:t>
            </a:r>
          </a:p>
          <a:p>
            <a:r>
              <a:rPr lang="en-GB" dirty="0" smtClean="0"/>
              <a:t>Each component mass is between 0.86 and 2.26 M</a:t>
            </a:r>
            <a:r>
              <a:rPr lang="en-GB" baseline="-25000" dirty="0" smtClean="0"/>
              <a:t>S</a:t>
            </a:r>
            <a:r>
              <a:rPr lang="en-GB" dirty="0" smtClean="0"/>
              <a:t>;</a:t>
            </a:r>
          </a:p>
          <a:p>
            <a:r>
              <a:rPr lang="en-GB" dirty="0" smtClean="0"/>
              <a:t>A strong correlation between mass ratio and the spin of the components does not allow to identify the individual components masses</a:t>
            </a:r>
            <a:endParaRPr lang="en-GB" dirty="0"/>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7" name="Segnaposto numero diapositiva 6"/>
          <p:cNvSpPr>
            <a:spLocks noGrp="1"/>
          </p:cNvSpPr>
          <p:nvPr>
            <p:ph type="sldNum" sz="quarter" idx="12"/>
          </p:nvPr>
        </p:nvSpPr>
        <p:spPr/>
        <p:txBody>
          <a:bodyPr/>
          <a:lstStyle/>
          <a:p>
            <a:fld id="{3958CF0D-F28B-4BBC-B1E6-AB9537F06334}" type="slidenum">
              <a:rPr lang="it-IT" smtClean="0"/>
              <a:pPr/>
              <a:t>25</a:t>
            </a:fld>
            <a:endParaRPr lang="it-IT" dirty="0"/>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10" name="Segnaposto data 9"/>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2220720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Coincidences</a:t>
            </a:r>
            <a:r>
              <a:rPr lang="it-IT" dirty="0" smtClean="0"/>
              <a:t> with </a:t>
            </a:r>
            <a:r>
              <a:rPr lang="it-IT" dirty="0" err="1" smtClean="0"/>
              <a:t>other</a:t>
            </a:r>
            <a:r>
              <a:rPr lang="it-IT" dirty="0" smtClean="0"/>
              <a:t> </a:t>
            </a:r>
            <a:r>
              <a:rPr lang="it-IT" dirty="0" err="1" smtClean="0"/>
              <a:t>observatories</a:t>
            </a:r>
            <a:endParaRPr lang="it-IT" dirty="0"/>
          </a:p>
        </p:txBody>
      </p:sp>
      <p:sp>
        <p:nvSpPr>
          <p:cNvPr id="4" name="Rectangle 1"/>
          <p:cNvSpPr>
            <a:spLocks noGrp="1" noChangeArrowheads="1"/>
          </p:cNvSpPr>
          <p:nvPr>
            <p:ph idx="1"/>
          </p:nvPr>
        </p:nvSpPr>
        <p:spPr bwMode="auto">
          <a:xfrm>
            <a:off x="579664" y="1825624"/>
            <a:ext cx="10774136" cy="446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normAutofit fontScale="77500" lnSpcReduction="20000"/>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3"/>
              </a:rPr>
              <a:t>21516</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a:t>
            </a:r>
            <a:r>
              <a:rPr kumimoji="0" lang="it-IT" altLang="it-IT" sz="1800" b="0" i="0" u="none" strike="noStrike" cap="none" normalizeH="0" baseline="0" dirty="0" err="1" smtClean="0">
                <a:ln>
                  <a:noFill/>
                </a:ln>
                <a:solidFill>
                  <a:schemeClr val="tx1"/>
                </a:solidFill>
                <a:effectLst/>
                <a:latin typeface="Arial" panose="020B0604020202020204" pitchFamily="34" charset="0"/>
              </a:rPr>
              <a:t>Potential</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host</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galaxies</a:t>
            </a:r>
            <a:r>
              <a:rPr kumimoji="0" lang="it-IT" altLang="it-IT" sz="1800" b="0" i="0" u="none" strike="noStrike" cap="none" normalizeH="0" baseline="0" dirty="0" smtClean="0">
                <a:ln>
                  <a:noFill/>
                </a:ln>
                <a:solidFill>
                  <a:schemeClr val="tx1"/>
                </a:solidFill>
                <a:effectLst/>
                <a:latin typeface="Arial" panose="020B0604020202020204" pitchFamily="34" charset="0"/>
              </a:rPr>
              <a:t> from the GLADE </a:t>
            </a:r>
            <a:r>
              <a:rPr kumimoji="0" lang="it-IT" altLang="it-IT" sz="1800" b="0" i="0" u="none" strike="noStrike" cap="none" normalizeH="0" baseline="0" dirty="0" err="1" smtClean="0">
                <a:ln>
                  <a:noFill/>
                </a:ln>
                <a:solidFill>
                  <a:schemeClr val="tx1"/>
                </a:solidFill>
                <a:effectLst/>
                <a:latin typeface="Arial" panose="020B0604020202020204" pitchFamily="34" charset="0"/>
              </a:rPr>
              <a:t>catalog</a:t>
            </a:r>
            <a:r>
              <a:rPr kumimoji="0" lang="it-IT" altLang="it-IT" sz="1800" b="0" i="0" u="none" strike="noStrike" cap="none" normalizeH="0" baseline="0" dirty="0" smtClean="0">
                <a:ln>
                  <a:noFill/>
                </a:ln>
                <a:solidFill>
                  <a:schemeClr val="tx1"/>
                </a:solidFill>
                <a:effectLst/>
                <a:latin typeface="Arial" panose="020B0604020202020204" pitchFamily="34" charset="0"/>
              </a:rPr>
              <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4"/>
              </a:rPr>
              <a:t>21515</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IPN </a:t>
            </a:r>
            <a:r>
              <a:rPr kumimoji="0" lang="it-IT" altLang="it-IT" sz="1800" b="0" i="0" u="none" strike="noStrike" cap="none" normalizeH="0" baseline="0" dirty="0" err="1" smtClean="0">
                <a:ln>
                  <a:noFill/>
                </a:ln>
                <a:solidFill>
                  <a:schemeClr val="tx1"/>
                </a:solidFill>
                <a:effectLst/>
                <a:latin typeface="Arial" panose="020B0604020202020204" pitchFamily="34" charset="0"/>
              </a:rPr>
              <a:t>triangulation</a:t>
            </a:r>
            <a:r>
              <a:rPr kumimoji="0" lang="it-IT" altLang="it-IT" sz="1800" b="0" i="0" u="none" strike="noStrike" cap="none" normalizeH="0" baseline="0" dirty="0" smtClean="0">
                <a:ln>
                  <a:noFill/>
                </a:ln>
                <a:solidFill>
                  <a:schemeClr val="tx1"/>
                </a:solidFill>
                <a:effectLst/>
                <a:latin typeface="Arial" panose="020B0604020202020204" pitchFamily="34" charset="0"/>
              </a:rPr>
              <a:t> of Fermi/GBM trigger 524666471/170817529</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5"/>
              </a:rPr>
              <a:t>21514</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a:t>
            </a:r>
            <a:r>
              <a:rPr kumimoji="0" lang="it-IT" altLang="it-IT" sz="1800" b="0" i="0" u="none" strike="noStrike" cap="none" normalizeH="0" baseline="0" dirty="0" err="1" smtClean="0">
                <a:ln>
                  <a:noFill/>
                </a:ln>
                <a:solidFill>
                  <a:schemeClr val="tx1"/>
                </a:solidFill>
                <a:effectLst/>
                <a:latin typeface="Arial" panose="020B0604020202020204" pitchFamily="34" charset="0"/>
              </a:rPr>
              <a:t>Astrosat</a:t>
            </a:r>
            <a:r>
              <a:rPr kumimoji="0" lang="it-IT" altLang="it-IT" sz="1800" b="0" i="0" u="none" strike="noStrike" cap="none" normalizeH="0" baseline="0" dirty="0" smtClean="0">
                <a:ln>
                  <a:noFill/>
                </a:ln>
                <a:solidFill>
                  <a:schemeClr val="tx1"/>
                </a:solidFill>
                <a:effectLst/>
                <a:latin typeface="Arial" panose="020B0604020202020204" pitchFamily="34" charset="0"/>
              </a:rPr>
              <a:t> CZTI </a:t>
            </a:r>
            <a:r>
              <a:rPr kumimoji="0" lang="it-IT" altLang="it-IT" sz="1800" b="0" i="0" u="none" strike="noStrike" cap="none" normalizeH="0" baseline="0" dirty="0" err="1" smtClean="0">
                <a:ln>
                  <a:noFill/>
                </a:ln>
                <a:solidFill>
                  <a:schemeClr val="tx1"/>
                </a:solidFill>
                <a:effectLst/>
                <a:latin typeface="Arial" panose="020B0604020202020204" pitchFamily="34" charset="0"/>
              </a:rPr>
              <a:t>upper</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limits</a:t>
            </a:r>
            <a:r>
              <a:rPr kumimoji="0" lang="it-IT" altLang="it-IT" sz="1800" b="0" i="0" u="none" strike="noStrike" cap="none" normalizeH="0" baseline="0" dirty="0" smtClean="0">
                <a:ln>
                  <a:noFill/>
                </a:ln>
                <a:solidFill>
                  <a:schemeClr val="tx1"/>
                </a:solidFill>
                <a:effectLst/>
                <a:latin typeface="Arial" panose="020B0604020202020204" pitchFamily="34" charset="0"/>
              </a:rPr>
              <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6"/>
              </a:rPr>
              <a:t>21513</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a:t>
            </a:r>
            <a:r>
              <a:rPr kumimoji="0" lang="it-IT" altLang="it-IT" sz="1800" b="0" i="0" u="none" strike="noStrike" cap="none" normalizeH="0" baseline="0" dirty="0" err="1" smtClean="0">
                <a:ln>
                  <a:noFill/>
                </a:ln>
                <a:solidFill>
                  <a:schemeClr val="tx1"/>
                </a:solidFill>
                <a:effectLst/>
                <a:latin typeface="Arial" panose="020B0604020202020204" pitchFamily="34" charset="0"/>
              </a:rPr>
              <a:t>Further</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analysis</a:t>
            </a:r>
            <a:r>
              <a:rPr kumimoji="0" lang="it-IT" altLang="it-IT" sz="1800" b="0" i="0" u="none" strike="noStrike" cap="none" normalizeH="0" baseline="0" dirty="0" smtClean="0">
                <a:ln>
                  <a:noFill/>
                </a:ln>
                <a:solidFill>
                  <a:schemeClr val="tx1"/>
                </a:solidFill>
                <a:effectLst/>
                <a:latin typeface="Arial" panose="020B0604020202020204" pitchFamily="34" charset="0"/>
              </a:rPr>
              <a:t> of a </a:t>
            </a:r>
            <a:r>
              <a:rPr kumimoji="0" lang="it-IT" altLang="it-IT" sz="1800" b="0" i="0" u="none" strike="noStrike" cap="none" normalizeH="0" baseline="0" dirty="0" err="1" smtClean="0">
                <a:ln>
                  <a:noFill/>
                </a:ln>
                <a:solidFill>
                  <a:schemeClr val="tx1"/>
                </a:solidFill>
                <a:effectLst/>
                <a:latin typeface="Arial" panose="020B0604020202020204" pitchFamily="34" charset="0"/>
              </a:rPr>
              <a:t>binary</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neutron</a:t>
            </a:r>
            <a:r>
              <a:rPr kumimoji="0" lang="it-IT" altLang="it-IT" sz="1800" b="0" i="0" u="none" strike="noStrike" cap="none" normalizeH="0" baseline="0" dirty="0" smtClean="0">
                <a:ln>
                  <a:noFill/>
                </a:ln>
                <a:solidFill>
                  <a:schemeClr val="tx1"/>
                </a:solidFill>
                <a:effectLst/>
                <a:latin typeface="Arial" panose="020B0604020202020204" pitchFamily="34" charset="0"/>
              </a:rPr>
              <a:t> star candidate with </a:t>
            </a:r>
            <a:r>
              <a:rPr kumimoji="0" lang="it-IT" altLang="it-IT" sz="1800" b="0" i="0" u="none" strike="noStrike" cap="none" normalizeH="0" baseline="0" dirty="0" err="1" smtClean="0">
                <a:ln>
                  <a:noFill/>
                </a:ln>
                <a:solidFill>
                  <a:schemeClr val="tx1"/>
                </a:solidFill>
                <a:effectLst/>
                <a:latin typeface="Arial" panose="020B0604020202020204" pitchFamily="34" charset="0"/>
              </a:rPr>
              <a:t>updated</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sky</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localization</a:t>
            </a:r>
            <a:r>
              <a:rPr kumimoji="0" lang="it-IT" altLang="it-IT" sz="1800" b="0" i="0" u="none" strike="noStrike" cap="none" normalizeH="0" baseline="0" dirty="0" smtClean="0">
                <a:ln>
                  <a:noFill/>
                </a:ln>
                <a:solidFill>
                  <a:schemeClr val="tx1"/>
                </a:solidFill>
                <a:effectLst/>
                <a:latin typeface="Arial" panose="020B0604020202020204" pitchFamily="34" charset="0"/>
              </a:rPr>
              <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7"/>
              </a:rPr>
              <a:t>21512</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G297595: Liverpool </a:t>
            </a:r>
            <a:r>
              <a:rPr kumimoji="0" lang="it-IT" altLang="it-IT" sz="1800" b="0" i="0" u="none" strike="noStrike" cap="none" normalizeH="0" baseline="0" dirty="0" err="1" smtClean="0">
                <a:ln>
                  <a:noFill/>
                </a:ln>
                <a:solidFill>
                  <a:schemeClr val="tx1"/>
                </a:solidFill>
                <a:effectLst/>
                <a:latin typeface="Arial" panose="020B0604020202020204" pitchFamily="34" charset="0"/>
              </a:rPr>
              <a:t>Telescope</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observations</a:t>
            </a:r>
            <a:r>
              <a:rPr kumimoji="0" lang="it-IT" altLang="it-IT" sz="1800" b="0" i="0" u="none" strike="noStrike" cap="none" normalizeH="0" baseline="0" dirty="0" smtClean="0">
                <a:ln>
                  <a:noFill/>
                </a:ln>
                <a:solidFill>
                  <a:schemeClr val="tx1"/>
                </a:solidFill>
                <a:effectLst/>
                <a:latin typeface="Arial" panose="020B0604020202020204" pitchFamily="34" charset="0"/>
              </a:rPr>
              <a:t> of MASTER </a:t>
            </a:r>
            <a:r>
              <a:rPr kumimoji="0" lang="it-IT" altLang="it-IT" sz="1800" b="0" i="0" u="none" strike="noStrike" cap="none" normalizeH="0" baseline="0" dirty="0" err="1" smtClean="0">
                <a:ln>
                  <a:noFill/>
                </a:ln>
                <a:solidFill>
                  <a:schemeClr val="tx1"/>
                </a:solidFill>
                <a:effectLst/>
                <a:latin typeface="Arial" panose="020B0604020202020204" pitchFamily="34" charset="0"/>
              </a:rPr>
              <a:t>transients</a:t>
            </a:r>
            <a:r>
              <a:rPr kumimoji="0" lang="it-IT" altLang="it-IT" sz="1800" b="0" i="0" u="none" strike="noStrike" cap="none" normalizeH="0" baseline="0" dirty="0" smtClean="0">
                <a:ln>
                  <a:noFill/>
                </a:ln>
                <a:solidFill>
                  <a:schemeClr val="tx1"/>
                </a:solidFill>
                <a:effectLst/>
                <a:latin typeface="Arial" panose="020B0604020202020204" pitchFamily="34" charset="0"/>
              </a:rPr>
              <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8"/>
              </a:rPr>
              <a:t>21511</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COINCIDENT </a:t>
            </a:r>
            <a:r>
              <a:rPr kumimoji="0" lang="it-IT" altLang="it-IT" sz="1800" b="0" i="0" u="none" strike="noStrike" cap="none" normalizeH="0" baseline="0" dirty="0" err="1" smtClean="0">
                <a:ln>
                  <a:noFill/>
                </a:ln>
                <a:solidFill>
                  <a:schemeClr val="tx1"/>
                </a:solidFill>
                <a:effectLst/>
                <a:latin typeface="Arial" panose="020B0604020202020204" pitchFamily="34" charset="0"/>
              </a:rPr>
              <a:t>IceCube</a:t>
            </a:r>
            <a:r>
              <a:rPr kumimoji="0" lang="it-IT" altLang="it-IT" sz="1800" b="0" i="0" u="none" strike="noStrike" cap="none" normalizeH="0" baseline="0" dirty="0" smtClean="0">
                <a:ln>
                  <a:noFill/>
                </a:ln>
                <a:solidFill>
                  <a:schemeClr val="tx1"/>
                </a:solidFill>
                <a:effectLst/>
                <a:latin typeface="Arial" panose="020B0604020202020204" pitchFamily="34" charset="0"/>
              </a:rPr>
              <a:t> neutrino candidate with Fermi GBM trigger 524666471/170817529</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9"/>
              </a:rPr>
              <a:t>21510</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a:t>
            </a:r>
            <a:r>
              <a:rPr kumimoji="0" lang="it-IT" altLang="it-IT" sz="1800" b="0" i="0" u="none" strike="noStrike" cap="none" normalizeH="0" baseline="0" dirty="0" err="1" smtClean="0">
                <a:ln>
                  <a:noFill/>
                </a:ln>
                <a:solidFill>
                  <a:schemeClr val="tx1"/>
                </a:solidFill>
                <a:effectLst/>
                <a:latin typeface="Arial" panose="020B0604020202020204" pitchFamily="34" charset="0"/>
              </a:rPr>
              <a:t>correction</a:t>
            </a:r>
            <a:r>
              <a:rPr kumimoji="0" lang="it-IT" altLang="it-IT" sz="1800" b="0" i="0" u="none" strike="noStrike" cap="none" normalizeH="0" baseline="0" dirty="0" smtClean="0">
                <a:ln>
                  <a:noFill/>
                </a:ln>
                <a:solidFill>
                  <a:schemeClr val="tx1"/>
                </a:solidFill>
                <a:effectLst/>
                <a:latin typeface="Arial" panose="020B0604020202020204" pitchFamily="34" charset="0"/>
              </a:rPr>
              <a:t> to the </a:t>
            </a:r>
            <a:r>
              <a:rPr kumimoji="0" lang="it-IT" altLang="it-IT" sz="1800" b="0" i="0" u="none" strike="noStrike" cap="none" normalizeH="0" baseline="0" dirty="0" err="1" smtClean="0">
                <a:ln>
                  <a:noFill/>
                </a:ln>
                <a:solidFill>
                  <a:schemeClr val="tx1"/>
                </a:solidFill>
                <a:effectLst/>
                <a:latin typeface="Arial" panose="020B0604020202020204" pitchFamily="34" charset="0"/>
              </a:rPr>
              <a:t>luminosity</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distance</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reported</a:t>
            </a:r>
            <a:r>
              <a:rPr kumimoji="0" lang="it-IT" altLang="it-IT" sz="1800" b="0" i="0" u="none" strike="noStrike" cap="none" normalizeH="0" baseline="0" dirty="0" smtClean="0">
                <a:ln>
                  <a:noFill/>
                </a:ln>
                <a:solidFill>
                  <a:schemeClr val="tx1"/>
                </a:solidFill>
                <a:effectLst/>
                <a:latin typeface="Arial" panose="020B0604020202020204" pitchFamily="34" charset="0"/>
              </a:rPr>
              <a:t> in GCN 21509</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10"/>
              </a:rPr>
              <a:t>21509</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a:t>
            </a:r>
            <a:r>
              <a:rPr kumimoji="0" lang="it-IT" altLang="it-IT" sz="1800" b="0" i="0" u="none" strike="noStrike" cap="none" normalizeH="0" baseline="0" dirty="0" err="1" smtClean="0">
                <a:ln>
                  <a:noFill/>
                </a:ln>
                <a:solidFill>
                  <a:schemeClr val="tx1"/>
                </a:solidFill>
                <a:effectLst/>
                <a:latin typeface="Arial" panose="020B0604020202020204" pitchFamily="34" charset="0"/>
              </a:rPr>
              <a:t>Identification</a:t>
            </a:r>
            <a:r>
              <a:rPr kumimoji="0" lang="it-IT" altLang="it-IT" sz="1800" b="0" i="0" u="none" strike="noStrike" cap="none" normalizeH="0" baseline="0" dirty="0" smtClean="0">
                <a:ln>
                  <a:noFill/>
                </a:ln>
                <a:solidFill>
                  <a:schemeClr val="tx1"/>
                </a:solidFill>
                <a:effectLst/>
                <a:latin typeface="Arial" panose="020B0604020202020204" pitchFamily="34" charset="0"/>
              </a:rPr>
              <a:t> of a </a:t>
            </a:r>
            <a:r>
              <a:rPr kumimoji="0" lang="it-IT" altLang="it-IT" sz="1800" b="0" i="0" u="none" strike="noStrike" cap="none" normalizeH="0" baseline="0" dirty="0" err="1" smtClean="0">
                <a:ln>
                  <a:noFill/>
                </a:ln>
                <a:solidFill>
                  <a:schemeClr val="tx1"/>
                </a:solidFill>
                <a:effectLst/>
                <a:latin typeface="Arial" panose="020B0604020202020204" pitchFamily="34" charset="0"/>
              </a:rPr>
              <a:t>binary</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neutron</a:t>
            </a:r>
            <a:r>
              <a:rPr kumimoji="0" lang="it-IT" altLang="it-IT" sz="1800" b="0" i="0" u="none" strike="noStrike" cap="none" normalizeH="0" baseline="0" dirty="0" smtClean="0">
                <a:ln>
                  <a:noFill/>
                </a:ln>
                <a:solidFill>
                  <a:schemeClr val="tx1"/>
                </a:solidFill>
                <a:effectLst/>
                <a:latin typeface="Arial" panose="020B0604020202020204" pitchFamily="34" charset="0"/>
              </a:rPr>
              <a:t> star candidate </a:t>
            </a:r>
            <a:r>
              <a:rPr kumimoji="0" lang="it-IT" altLang="it-IT" sz="1800" b="0" i="0" u="none" strike="noStrike" cap="none" normalizeH="0" baseline="0" dirty="0" err="1" smtClean="0">
                <a:ln>
                  <a:noFill/>
                </a:ln>
                <a:solidFill>
                  <a:schemeClr val="tx1"/>
                </a:solidFill>
                <a:effectLst/>
                <a:latin typeface="Arial" panose="020B0604020202020204" pitchFamily="34" charset="0"/>
              </a:rPr>
              <a:t>coincident</a:t>
            </a:r>
            <a:r>
              <a:rPr kumimoji="0" lang="it-IT" altLang="it-IT" sz="1800" b="0" i="0" u="none" strike="noStrike" cap="none" normalizeH="0" baseline="0" dirty="0" smtClean="0">
                <a:ln>
                  <a:noFill/>
                </a:ln>
                <a:solidFill>
                  <a:schemeClr val="tx1"/>
                </a:solidFill>
                <a:effectLst/>
                <a:latin typeface="Arial" panose="020B0604020202020204" pitchFamily="34" charset="0"/>
              </a:rPr>
              <a:t> with Fermi GBM trigger 524666471/170817529</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11"/>
              </a:rPr>
              <a:t>21508</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FOUND COINCIDENT </a:t>
            </a:r>
            <a:r>
              <a:rPr kumimoji="0" lang="it-IT" altLang="it-IT" sz="1800" b="0" i="0" u="none" strike="noStrike" cap="none" normalizeH="0" baseline="0" dirty="0" err="1" smtClean="0">
                <a:ln>
                  <a:noFill/>
                </a:ln>
                <a:solidFill>
                  <a:schemeClr val="tx1"/>
                </a:solidFill>
                <a:effectLst/>
                <a:latin typeface="Arial" panose="020B0604020202020204" pitchFamily="34" charset="0"/>
              </a:rPr>
              <a:t>IceCube</a:t>
            </a:r>
            <a:r>
              <a:rPr kumimoji="0" lang="it-IT" altLang="it-IT" sz="1800" b="0" i="0" u="none" strike="noStrike" cap="none" normalizeH="0" baseline="0" dirty="0" smtClean="0">
                <a:ln>
                  <a:noFill/>
                </a:ln>
                <a:solidFill>
                  <a:schemeClr val="tx1"/>
                </a:solidFill>
                <a:effectLst/>
                <a:latin typeface="Arial" panose="020B0604020202020204" pitchFamily="34" charset="0"/>
              </a:rPr>
              <a:t> neutrino </a:t>
            </a:r>
            <a:r>
              <a:rPr kumimoji="0" lang="it-IT" altLang="it-IT" sz="1800" b="0" i="0" u="none" strike="noStrike" cap="none" normalizeH="0" baseline="0" dirty="0" err="1" smtClean="0">
                <a:ln>
                  <a:noFill/>
                </a:ln>
                <a:solidFill>
                  <a:schemeClr val="tx1"/>
                </a:solidFill>
                <a:effectLst/>
                <a:latin typeface="Arial" panose="020B0604020202020204" pitchFamily="34" charset="0"/>
              </a:rPr>
              <a:t>observation</a:t>
            </a:r>
            <a:r>
              <a:rPr kumimoji="0" lang="it-IT" altLang="it-IT" sz="1800" b="0" i="0" u="none" strike="noStrike" cap="none" normalizeH="0" baseline="0" dirty="0" smtClean="0">
                <a:ln>
                  <a:noFill/>
                </a:ln>
                <a:solidFill>
                  <a:schemeClr val="tx1"/>
                </a:solidFill>
                <a:effectLst/>
                <a:latin typeface="Arial" panose="020B0604020202020204" pitchFamily="34" charset="0"/>
              </a:rPr>
              <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12"/>
              </a:rPr>
              <a:t>21507</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INTEGRAL </a:t>
            </a:r>
            <a:r>
              <a:rPr kumimoji="0" lang="it-IT" altLang="it-IT" sz="1800" b="0" i="0" u="none" strike="noStrike" cap="none" normalizeH="0" baseline="0" dirty="0" err="1" smtClean="0">
                <a:ln>
                  <a:noFill/>
                </a:ln>
                <a:solidFill>
                  <a:schemeClr val="tx1"/>
                </a:solidFill>
                <a:effectLst/>
                <a:latin typeface="Arial" panose="020B0604020202020204" pitchFamily="34" charset="0"/>
              </a:rPr>
              <a:t>detection</a:t>
            </a:r>
            <a:r>
              <a:rPr kumimoji="0" lang="it-IT" altLang="it-IT" sz="1800" b="0" i="0" u="none" strike="noStrike" cap="none" normalizeH="0" baseline="0" dirty="0" smtClean="0">
                <a:ln>
                  <a:noFill/>
                </a:ln>
                <a:solidFill>
                  <a:schemeClr val="tx1"/>
                </a:solidFill>
                <a:effectLst/>
                <a:latin typeface="Arial" panose="020B0604020202020204" pitchFamily="34" charset="0"/>
              </a:rPr>
              <a:t> of a </a:t>
            </a:r>
            <a:r>
              <a:rPr kumimoji="0" lang="it-IT" altLang="it-IT" sz="1800" b="0" i="0" u="none" strike="noStrike" cap="none" normalizeH="0" baseline="0" dirty="0" err="1" smtClean="0">
                <a:ln>
                  <a:noFill/>
                </a:ln>
                <a:solidFill>
                  <a:schemeClr val="tx1"/>
                </a:solidFill>
                <a:effectLst/>
                <a:latin typeface="Arial" panose="020B0604020202020204" pitchFamily="34" charset="0"/>
              </a:rPr>
              <a:t>prompt</a:t>
            </a:r>
            <a:r>
              <a:rPr kumimoji="0" lang="it-IT" altLang="it-IT" sz="1800" b="0" i="0" u="none" strike="noStrike" cap="none" normalizeH="0" baseline="0" dirty="0" smtClean="0">
                <a:ln>
                  <a:noFill/>
                </a:ln>
                <a:solidFill>
                  <a:schemeClr val="tx1"/>
                </a:solidFill>
                <a:effectLst/>
                <a:latin typeface="Arial" panose="020B0604020202020204" pitchFamily="34" charset="0"/>
              </a:rPr>
              <a:t> gamma-</a:t>
            </a:r>
            <a:r>
              <a:rPr kumimoji="0" lang="it-IT" altLang="it-IT" sz="1800" b="0" i="0" u="none" strike="noStrike" cap="none" normalizeH="0" baseline="0" dirty="0" err="1" smtClean="0">
                <a:ln>
                  <a:noFill/>
                </a:ln>
                <a:solidFill>
                  <a:schemeClr val="tx1"/>
                </a:solidFill>
                <a:effectLst/>
                <a:latin typeface="Arial" panose="020B0604020202020204" pitchFamily="34" charset="0"/>
              </a:rPr>
              <a:t>ray</a:t>
            </a:r>
            <a:r>
              <a:rPr kumimoji="0" lang="it-IT" altLang="it-IT" sz="1800" b="0" i="0" u="none" strike="noStrike" cap="none" normalizeH="0" baseline="0" dirty="0" smtClean="0">
                <a:ln>
                  <a:noFill/>
                </a:ln>
                <a:solidFill>
                  <a:schemeClr val="tx1"/>
                </a:solidFill>
                <a:effectLst/>
                <a:latin typeface="Arial" panose="020B0604020202020204" pitchFamily="34" charset="0"/>
              </a:rPr>
              <a:t> </a:t>
            </a:r>
            <a:r>
              <a:rPr kumimoji="0" lang="it-IT" altLang="it-IT" sz="1800" b="0" i="0" u="none" strike="noStrike" cap="none" normalizeH="0" baseline="0" dirty="0" err="1" smtClean="0">
                <a:ln>
                  <a:noFill/>
                </a:ln>
                <a:solidFill>
                  <a:schemeClr val="tx1"/>
                </a:solidFill>
                <a:effectLst/>
                <a:latin typeface="Arial" panose="020B0604020202020204" pitchFamily="34" charset="0"/>
              </a:rPr>
              <a:t>counterpart</a:t>
            </a:r>
            <a:r>
              <a:rPr kumimoji="0" lang="it-IT" altLang="it-IT" sz="1800" b="0" i="0" u="none" strike="noStrike" cap="none" normalizeH="0" baseline="0" dirty="0" smtClean="0">
                <a:ln>
                  <a:noFill/>
                </a:ln>
                <a:solidFill>
                  <a:schemeClr val="tx1"/>
                </a:solidFill>
                <a:effectLst/>
                <a:latin typeface="Arial" panose="020B0604020202020204" pitchFamily="34" charset="0"/>
              </a:rPr>
              <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800" b="0" i="0" u="none" strike="noStrike" cap="none" normalizeH="0" baseline="0" dirty="0" smtClean="0">
                <a:ln>
                  <a:noFill/>
                </a:ln>
                <a:solidFill>
                  <a:schemeClr val="tx1"/>
                </a:solidFill>
                <a:effectLst/>
                <a:latin typeface="Arial" panose="020B0604020202020204" pitchFamily="34" charset="0"/>
                <a:hlinkClick r:id="rId13"/>
              </a:rPr>
              <a:t>21506</a:t>
            </a:r>
            <a:r>
              <a:rPr kumimoji="0" lang="it-IT" altLang="it-IT" sz="1800" b="0" i="0" u="none" strike="noStrike" cap="none" normalizeH="0" baseline="0" dirty="0" smtClean="0">
                <a:ln>
                  <a:noFill/>
                </a:ln>
                <a:solidFill>
                  <a:schemeClr val="tx1"/>
                </a:solidFill>
                <a:effectLst/>
                <a:latin typeface="Arial" panose="020B0604020202020204" pitchFamily="34" charset="0"/>
              </a:rPr>
              <a:t> LIGO/Virgo G298048: Fermi GBM trigger 170817.529 and LIGO single IFO trigger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it-IT" sz="1800" dirty="0">
                <a:latin typeface="Arial" panose="020B0604020202020204" pitchFamily="34" charset="0"/>
              </a:rPr>
              <a:t>21505 LIGO/Virgo G298048: Fermi GBM trigger 524666471/170817529: LIGO/Virgo Identification of a possible gravitational-wave counterpart</a:t>
            </a:r>
          </a:p>
          <a:p>
            <a:pPr marL="0" marR="0" lvl="0" indent="0" algn="l" defTabSz="914400" rtl="0" eaLnBrk="0" fontAlgn="base" latinLnBrk="0" hangingPunct="0">
              <a:lnSpc>
                <a:spcPct val="100000"/>
              </a:lnSpc>
              <a:spcBef>
                <a:spcPct val="0"/>
              </a:spcBef>
              <a:spcAft>
                <a:spcPct val="0"/>
              </a:spcAft>
              <a:buClrTx/>
              <a:buSzTx/>
              <a:buNone/>
              <a:tabLst/>
            </a:pPr>
            <a:r>
              <a:rPr kumimoji="0" lang="it-IT" altLang="it-IT" sz="1800" b="0" i="0" u="none" strike="noStrike" cap="none" normalizeH="0" baseline="0" dirty="0" smtClean="0">
                <a:ln>
                  <a:noFill/>
                </a:ln>
                <a:solidFill>
                  <a:schemeClr val="tx1"/>
                </a:solidFill>
                <a:effectLst/>
                <a:latin typeface="Arial" panose="020B0604020202020204" pitchFamily="34" charset="0"/>
              </a:rPr>
              <a:t/>
            </a:r>
            <a:br>
              <a:rPr kumimoji="0" lang="it-IT" altLang="it-IT" sz="1800" b="0" i="0" u="none" strike="noStrike" cap="none" normalizeH="0" baseline="0" dirty="0" smtClean="0">
                <a:ln>
                  <a:noFill/>
                </a:ln>
                <a:solidFill>
                  <a:schemeClr val="tx1"/>
                </a:solidFill>
                <a:effectLst/>
                <a:latin typeface="Arial" panose="020B0604020202020204" pitchFamily="34" charset="0"/>
              </a:rPr>
            </a:br>
            <a:endParaRPr kumimoji="0" lang="it-IT" altLang="it-IT"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26</a:t>
            </a:fld>
            <a:endParaRPr lang="it-IT" dirty="0"/>
          </a:p>
        </p:txBody>
      </p:sp>
      <p:pic>
        <p:nvPicPr>
          <p:cNvPr id="6" name="Immagin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7" name="Immagin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8" name="Segnaposto data 7"/>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37012789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2881994" y="21812"/>
            <a:ext cx="6417128" cy="6825954"/>
          </a:xfrm>
          <a:prstGeom prst="rect">
            <a:avLst/>
          </a:prstGeom>
        </p:spPr>
      </p:pic>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4" name="Segnaposto numero diapositiva 3"/>
          <p:cNvSpPr>
            <a:spLocks noGrp="1"/>
          </p:cNvSpPr>
          <p:nvPr>
            <p:ph type="sldNum" sz="quarter" idx="12"/>
          </p:nvPr>
        </p:nvSpPr>
        <p:spPr/>
        <p:txBody>
          <a:bodyPr/>
          <a:lstStyle/>
          <a:p>
            <a:fld id="{3958CF0D-F28B-4BBC-B1E6-AB9537F06334}" type="slidenum">
              <a:rPr lang="it-IT" smtClean="0"/>
              <a:pPr/>
              <a:t>27</a:t>
            </a:fld>
            <a:endParaRPr lang="it-IT" dirty="0"/>
          </a:p>
        </p:txBody>
      </p:sp>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7" name="Segnaposto data 6"/>
          <p:cNvSpPr>
            <a:spLocks noGrp="1"/>
          </p:cNvSpPr>
          <p:nvPr>
            <p:ph type="dt" sz="half" idx="10"/>
          </p:nvPr>
        </p:nvSpPr>
        <p:spPr/>
        <p:txBody>
          <a:bodyPr/>
          <a:lstStyle/>
          <a:p>
            <a:r>
              <a:rPr lang="it-IT" smtClean="0"/>
              <a:t>10/06/2018</a:t>
            </a:r>
            <a:endParaRPr lang="it-IT" dirty="0"/>
          </a:p>
        </p:txBody>
      </p:sp>
      <p:sp>
        <p:nvSpPr>
          <p:cNvPr id="9" name="CasellaDiTesto 8"/>
          <p:cNvSpPr txBox="1"/>
          <p:nvPr/>
        </p:nvSpPr>
        <p:spPr>
          <a:xfrm>
            <a:off x="8646460" y="1676400"/>
            <a:ext cx="3384176" cy="646331"/>
          </a:xfrm>
          <a:prstGeom prst="rect">
            <a:avLst/>
          </a:prstGeom>
          <a:noFill/>
        </p:spPr>
        <p:txBody>
          <a:bodyPr wrap="square" rtlCol="0">
            <a:spAutoFit/>
          </a:bodyPr>
          <a:lstStyle/>
          <a:p>
            <a:r>
              <a:rPr lang="it-IT" dirty="0" err="1">
                <a:hlinkClick r:id="rId6" tooltip="Show source title details"/>
              </a:rPr>
              <a:t>Astrophysical</a:t>
            </a:r>
            <a:r>
              <a:rPr lang="it-IT" dirty="0">
                <a:hlinkClick r:id="rId6" tooltip="Show source title details"/>
              </a:rPr>
              <a:t> Journal </a:t>
            </a:r>
            <a:r>
              <a:rPr lang="it-IT" dirty="0" err="1">
                <a:hlinkClick r:id="rId6" tooltip="Show source title details"/>
              </a:rPr>
              <a:t>Letters</a:t>
            </a:r>
            <a:r>
              <a:rPr lang="it-IT" dirty="0"/>
              <a:t> 848(2),L13</a:t>
            </a:r>
          </a:p>
        </p:txBody>
      </p:sp>
    </p:spTree>
    <p:extLst>
      <p:ext uri="{BB962C8B-B14F-4D97-AF65-F5344CB8AC3E}">
        <p14:creationId xmlns:p14="http://schemas.microsoft.com/office/powerpoint/2010/main" val="13862333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8978" y="195943"/>
            <a:ext cx="9121013" cy="563538"/>
          </a:xfrm>
        </p:spPr>
        <p:txBody>
          <a:bodyPr/>
          <a:lstStyle/>
          <a:p>
            <a:r>
              <a:rPr lang="it-IT" dirty="0" err="1" smtClean="0"/>
              <a:t>Implications</a:t>
            </a:r>
            <a:r>
              <a:rPr lang="it-IT" dirty="0" smtClean="0"/>
              <a:t> of a </a:t>
            </a:r>
            <a:r>
              <a:rPr lang="it-IT" dirty="0" err="1" smtClean="0"/>
              <a:t>coincident</a:t>
            </a:r>
            <a:r>
              <a:rPr lang="it-IT" dirty="0" smtClean="0"/>
              <a:t> </a:t>
            </a:r>
            <a:r>
              <a:rPr lang="it-IT" dirty="0" err="1" smtClean="0"/>
              <a:t>observation</a:t>
            </a:r>
            <a:r>
              <a:rPr lang="it-IT" dirty="0" smtClean="0"/>
              <a:t> with GRB</a:t>
            </a:r>
            <a:endParaRPr lang="it-IT" dirty="0"/>
          </a:p>
        </p:txBody>
      </p:sp>
      <mc:AlternateContent xmlns:mc="http://schemas.openxmlformats.org/markup-compatibility/2006">
        <mc:Choice xmlns:a14="http://schemas.microsoft.com/office/drawing/2010/main" Requires="a14">
          <p:sp>
            <p:nvSpPr>
              <p:cNvPr id="3" name="Segnaposto testo 2"/>
              <p:cNvSpPr>
                <a:spLocks noGrp="1"/>
              </p:cNvSpPr>
              <p:nvPr>
                <p:ph type="body" sz="quarter" idx="13"/>
              </p:nvPr>
            </p:nvSpPr>
            <p:spPr/>
            <p:txBody>
              <a:bodyPr>
                <a:normAutofit/>
              </a:bodyPr>
              <a:lstStyle/>
              <a:p>
                <a:r>
                  <a:rPr lang="en-GB" dirty="0" smtClean="0"/>
                  <a:t>Unambiguous association: non-association p-value ~</a:t>
                </a:r>
                <a14:m>
                  <m:oMath xmlns:m="http://schemas.openxmlformats.org/officeDocument/2006/math">
                    <m:r>
                      <a:rPr lang="en-GB" i="1">
                        <a:latin typeface="Cambria Math" panose="02040503050406030204" pitchFamily="18" charset="0"/>
                      </a:rPr>
                      <m:t>8</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10</m:t>
                        </m:r>
                      </m:e>
                      <m: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5</m:t>
                        </m:r>
                      </m:sup>
                    </m:sSup>
                  </m:oMath>
                </a14:m>
                <a:r>
                  <a:rPr lang="en-GB" dirty="0"/>
                  <a:t> </a:t>
                </a:r>
                <a:endParaRPr lang="en-GB" dirty="0" smtClean="0"/>
              </a:p>
              <a:p>
                <a:r>
                  <a:rPr lang="en-GB" dirty="0" smtClean="0"/>
                  <a:t> </a:t>
                </a:r>
                <a:r>
                  <a:rPr lang="en-GB" dirty="0"/>
                  <a:t>BNS predecessor to </a:t>
                </a:r>
                <a:r>
                  <a:rPr lang="en-GB" dirty="0" err="1"/>
                  <a:t>sGRB</a:t>
                </a:r>
                <a:endParaRPr lang="en-GB" dirty="0"/>
              </a:p>
              <a:p>
                <a:r>
                  <a:rPr lang="en-GB" dirty="0" smtClean="0"/>
                  <a:t> Limit to the difference between the speed of light and the speed of gravitation: </a:t>
                </a:r>
                <a:br>
                  <a:rPr lang="en-GB" dirty="0" smtClean="0"/>
                </a:br>
                <a:r>
                  <a:rPr lang="en-GB" dirty="0" smtClean="0"/>
                  <a:t>3 </a:t>
                </a:r>
                <a:r>
                  <a:rPr lang="en-GB" dirty="0"/>
                  <a:t>x 10</a:t>
                </a:r>
                <a:r>
                  <a:rPr lang="en-GB" baseline="30000" dirty="0"/>
                  <a:t>-15</a:t>
                </a:r>
                <a:r>
                  <a:rPr lang="en-GB" dirty="0"/>
                  <a:t> &lt; </a:t>
                </a:r>
                <a:r>
                  <a:rPr lang="en-GB" dirty="0" smtClean="0"/>
                  <a:t>(</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𝑣</m:t>
                        </m:r>
                      </m:e>
                      <m:sub>
                        <m:r>
                          <a:rPr lang="en-GB" b="0" i="1" smtClean="0">
                            <a:latin typeface="Cambria Math" panose="02040503050406030204" pitchFamily="18" charset="0"/>
                          </a:rPr>
                          <m:t>𝑔</m:t>
                        </m:r>
                      </m:sub>
                    </m:sSub>
                  </m:oMath>
                </a14:m>
                <a:r>
                  <a:rPr lang="en-GB" dirty="0" smtClean="0"/>
                  <a:t> </a:t>
                </a:r>
                <a:r>
                  <a:rPr lang="en-GB" dirty="0"/>
                  <a:t>-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𝑣</m:t>
                        </m:r>
                      </m:e>
                      <m:sub>
                        <m:r>
                          <a:rPr lang="en-GB" b="0" i="1" smtClean="0">
                            <a:latin typeface="Cambria Math" panose="02040503050406030204" pitchFamily="18" charset="0"/>
                          </a:rPr>
                          <m:t>𝑒𝑚</m:t>
                        </m:r>
                      </m:sub>
                    </m:sSub>
                  </m:oMath>
                </a14:m>
                <a:r>
                  <a:rPr lang="en-GB" dirty="0" smtClean="0"/>
                  <a:t>)/</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𝑒𝑚</m:t>
                        </m:r>
                      </m:sub>
                    </m:sSub>
                  </m:oMath>
                </a14:m>
                <a:r>
                  <a:rPr lang="en-GB" dirty="0"/>
                  <a:t> &lt; 7 x </a:t>
                </a:r>
                <a:r>
                  <a:rPr lang="en-GB" dirty="0" smtClean="0"/>
                  <a:t>10</a:t>
                </a:r>
                <a:r>
                  <a:rPr lang="en-GB" baseline="30000" dirty="0" smtClean="0"/>
                  <a:t>-16 </a:t>
                </a:r>
                <a:r>
                  <a:rPr lang="it-IT" dirty="0" smtClean="0"/>
                  <a:t>(</a:t>
                </a:r>
                <a:r>
                  <a:rPr lang="it-IT" dirty="0" err="1">
                    <a:hlinkClick r:id="rId3" tooltip="Show source title details"/>
                  </a:rPr>
                  <a:t>Astrophysical</a:t>
                </a:r>
                <a:r>
                  <a:rPr lang="it-IT" dirty="0">
                    <a:hlinkClick r:id="rId3" tooltip="Show source title details"/>
                  </a:rPr>
                  <a:t> Journal </a:t>
                </a:r>
                <a:r>
                  <a:rPr lang="it-IT" dirty="0" err="1">
                    <a:hlinkClick r:id="rId3" tooltip="Show source title details"/>
                  </a:rPr>
                  <a:t>Letters</a:t>
                </a:r>
                <a:r>
                  <a:rPr lang="it-IT" dirty="0"/>
                  <a:t> 848(2),</a:t>
                </a:r>
                <a:r>
                  <a:rPr lang="it-IT" dirty="0" smtClean="0"/>
                  <a:t>L13)</a:t>
                </a:r>
                <a:endParaRPr lang="en-GB" baseline="30000" dirty="0"/>
              </a:p>
              <a:p>
                <a:r>
                  <a:rPr lang="en-GB" dirty="0" smtClean="0"/>
                  <a:t> Limits on the </a:t>
                </a:r>
                <a:r>
                  <a:rPr lang="en-GB" dirty="0" err="1" smtClean="0"/>
                  <a:t>sGRB</a:t>
                </a:r>
                <a:r>
                  <a:rPr lang="en-GB" dirty="0" smtClean="0"/>
                  <a:t> populations</a:t>
                </a:r>
              </a:p>
              <a:p>
                <a:r>
                  <a:rPr lang="en-GB" dirty="0" smtClean="0"/>
                  <a:t>Low luminosity </a:t>
                </a:r>
                <a:r>
                  <a:rPr lang="en-GB" dirty="0" err="1" smtClean="0"/>
                  <a:t>sGRB</a:t>
                </a:r>
                <a:r>
                  <a:rPr lang="en-GB" dirty="0" smtClean="0"/>
                  <a:t> </a:t>
                </a:r>
                <a:r>
                  <a:rPr lang="en-GB" dirty="0" err="1" smtClean="0"/>
                  <a:t>polulations</a:t>
                </a:r>
                <a:endParaRPr lang="en-GB" dirty="0"/>
              </a:p>
              <a:p>
                <a:r>
                  <a:rPr lang="en-GB" dirty="0" smtClean="0"/>
                  <a:t>Detection rate prediction for  </a:t>
                </a:r>
                <a:r>
                  <a:rPr lang="en-GB" dirty="0" err="1" smtClean="0"/>
                  <a:t>GW+sGRB</a:t>
                </a:r>
                <a:r>
                  <a:rPr lang="en-GB" dirty="0" smtClean="0"/>
                  <a:t>: </a:t>
                </a:r>
                <a14:m>
                  <m:oMath xmlns:m="http://schemas.openxmlformats.org/officeDocument/2006/math">
                    <m:sSubSup>
                      <m:sSubSupPr>
                        <m:ctrlPr>
                          <a:rPr lang="en-GB" i="1" smtClean="0">
                            <a:latin typeface="Cambria Math" panose="02040503050406030204" pitchFamily="18" charset="0"/>
                          </a:rPr>
                        </m:ctrlPr>
                      </m:sSubSupPr>
                      <m:e>
                        <m:r>
                          <m:rPr>
                            <m:nor/>
                          </m:rPr>
                          <a:rPr lang="en-GB"/>
                          <m:t>1540</m:t>
                        </m:r>
                      </m:e>
                      <m:sub>
                        <m:r>
                          <a:rPr lang="en-GB" b="0" i="1" smtClean="0">
                            <a:latin typeface="Cambria Math" panose="02040503050406030204" pitchFamily="18" charset="0"/>
                          </a:rPr>
                          <m:t>−1200</m:t>
                        </m:r>
                      </m:sub>
                      <m:sup>
                        <m:r>
                          <m:rPr>
                            <m:nor/>
                          </m:rPr>
                          <a:rPr lang="en-GB"/>
                          <m:t>+</m:t>
                        </m:r>
                        <m:r>
                          <a:rPr lang="en-GB" b="0" i="1" smtClean="0">
                            <a:latin typeface="Cambria Math" panose="02040503050406030204" pitchFamily="18" charset="0"/>
                          </a:rPr>
                          <m:t>3200</m:t>
                        </m:r>
                      </m:sup>
                    </m:sSubSup>
                    <m:sSup>
                      <m:sSupPr>
                        <m:ctrlPr>
                          <a:rPr lang="en-GB" i="1" smtClean="0">
                            <a:latin typeface="Cambria Math" panose="02040503050406030204" pitchFamily="18" charset="0"/>
                          </a:rPr>
                        </m:ctrlPr>
                      </m:sSupPr>
                      <m:e>
                        <m:r>
                          <a:rPr lang="en-GB" b="0" i="1" smtClean="0">
                            <a:latin typeface="Cambria Math" panose="02040503050406030204" pitchFamily="18" charset="0"/>
                          </a:rPr>
                          <m:t>𝐺𝑝𝑐</m:t>
                        </m:r>
                      </m:e>
                      <m:sup>
                        <m:r>
                          <a:rPr lang="en-GB" b="0" i="1" smtClean="0">
                            <a:latin typeface="Cambria Math" panose="02040503050406030204" pitchFamily="18" charset="0"/>
                          </a:rPr>
                          <m:t>−3</m:t>
                        </m:r>
                      </m:sup>
                    </m:sSup>
                    <m:sSup>
                      <m:sSupPr>
                        <m:ctrlPr>
                          <a:rPr lang="en-GB" i="1" smtClean="0">
                            <a:latin typeface="Cambria Math" panose="02040503050406030204" pitchFamily="18" charset="0"/>
                          </a:rPr>
                        </m:ctrlPr>
                      </m:sSupPr>
                      <m:e>
                        <m:r>
                          <a:rPr lang="en-GB" b="0" i="1" smtClean="0">
                            <a:latin typeface="Cambria Math" panose="02040503050406030204" pitchFamily="18" charset="0"/>
                          </a:rPr>
                          <m:t>𝑦𝑟</m:t>
                        </m:r>
                      </m:e>
                      <m:sup>
                        <m:r>
                          <a:rPr lang="en-GB" b="0" i="1" smtClean="0">
                            <a:latin typeface="Cambria Math" panose="02040503050406030204" pitchFamily="18" charset="0"/>
                          </a:rPr>
                          <m:t>−1</m:t>
                        </m:r>
                      </m:sup>
                    </m:sSup>
                  </m:oMath>
                </a14:m>
                <a:endParaRPr lang="en-GB" dirty="0" smtClean="0"/>
              </a:p>
              <a:p>
                <a:r>
                  <a:rPr lang="en-GB" dirty="0" smtClean="0"/>
                  <a:t>No signal from a remnant NS has been</a:t>
                </a:r>
                <a:r>
                  <a:rPr lang="en-GB" dirty="0"/>
                  <a:t> </a:t>
                </a:r>
                <a:r>
                  <a:rPr lang="en-GB" dirty="0" smtClean="0"/>
                  <a:t>observed after the merger. This limits the GW  amplitude</a:t>
                </a:r>
                <a:r>
                  <a:rPr lang="en-GB" dirty="0"/>
                  <a:t> </a:t>
                </a:r>
                <a:r>
                  <a:rPr lang="en-GB" dirty="0" smtClean="0"/>
                  <a:t>from these objects but does not allows to exclude the existence of a post-merger NS.</a:t>
                </a:r>
              </a:p>
              <a:p>
                <a:pPr marL="0" indent="0">
                  <a:buNone/>
                </a:pPr>
                <a:endParaRPr lang="en-GB" dirty="0"/>
              </a:p>
            </p:txBody>
          </p:sp>
        </mc:Choice>
        <mc:Fallback>
          <p:sp>
            <p:nvSpPr>
              <p:cNvPr id="3" name="Segnaposto testo 2"/>
              <p:cNvSpPr>
                <a:spLocks noGrp="1" noRot="1" noChangeAspect="1" noMove="1" noResize="1" noEditPoints="1" noAdjustHandles="1" noChangeArrowheads="1" noChangeShapeType="1" noTextEdit="1"/>
              </p:cNvSpPr>
              <p:nvPr>
                <p:ph type="body" sz="quarter" idx="13"/>
              </p:nvPr>
            </p:nvSpPr>
            <p:spPr>
              <a:blipFill>
                <a:blip r:embed="rId4"/>
                <a:stretch>
                  <a:fillRect l="-780" t="-1528" r="-836"/>
                </a:stretch>
              </a:blipFill>
            </p:spPr>
            <p:txBody>
              <a:bodyPr/>
              <a:lstStyle/>
              <a:p>
                <a:r>
                  <a:rPr lang="it-IT">
                    <a:noFill/>
                  </a:rPr>
                  <a:t> </a:t>
                </a:r>
              </a:p>
            </p:txBody>
          </p:sp>
        </mc:Fallback>
      </mc:AlternateContent>
      <p:sp>
        <p:nvSpPr>
          <p:cNvPr id="4" name="Segnaposto piè di pagina 3"/>
          <p:cNvSpPr>
            <a:spLocks noGrp="1"/>
          </p:cNvSpPr>
          <p:nvPr>
            <p:ph type="ftr" sz="quarter" idx="16"/>
          </p:nvPr>
        </p:nvSpPr>
        <p:spPr/>
        <p:txBody>
          <a:bodyPr/>
          <a:lstStyle/>
          <a:p>
            <a:pPr>
              <a:defRPr/>
            </a:pPr>
            <a:r>
              <a:rPr lang="en-US" smtClean="0">
                <a:solidFill>
                  <a:prstClr val="black">
                    <a:tint val="75000"/>
                  </a:prstClr>
                </a:solidFill>
              </a:rPr>
              <a:t>VII Workshop on Theory, Phenomenology and Experiments in Flavour Physics</a:t>
            </a:r>
            <a:endParaRPr lang="it-IT" dirty="0">
              <a:solidFill>
                <a:prstClr val="black">
                  <a:tint val="75000"/>
                </a:prstClr>
              </a:solidFill>
            </a:endParaRPr>
          </a:p>
        </p:txBody>
      </p:sp>
      <p:sp>
        <p:nvSpPr>
          <p:cNvPr id="5" name="Segnaposto numero diapositiva 4"/>
          <p:cNvSpPr>
            <a:spLocks noGrp="1"/>
          </p:cNvSpPr>
          <p:nvPr>
            <p:ph type="sldNum" sz="quarter" idx="17"/>
          </p:nvPr>
        </p:nvSpPr>
        <p:spPr/>
        <p:txBody>
          <a:bodyPr/>
          <a:lstStyle/>
          <a:p>
            <a:pPr>
              <a:defRPr/>
            </a:pPr>
            <a:fld id="{31F6A21A-9384-4B50-85CE-0BF5A9136CA6}" type="slidenum">
              <a:rPr lang="it-IT" smtClean="0">
                <a:solidFill>
                  <a:prstClr val="black">
                    <a:tint val="75000"/>
                  </a:prstClr>
                </a:solidFill>
              </a:rPr>
              <a:pPr>
                <a:defRPr/>
              </a:pPr>
              <a:t>28</a:t>
            </a:fld>
            <a:endParaRPr lang="it-IT">
              <a:solidFill>
                <a:prstClr val="black">
                  <a:tint val="75000"/>
                </a:prstClr>
              </a:solidFill>
            </a:endParaRPr>
          </a:p>
        </p:txBody>
      </p:sp>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67532" y="186978"/>
            <a:ext cx="1568824" cy="287190"/>
          </a:xfrm>
          <a:prstGeom prst="rect">
            <a:avLst/>
          </a:prstGeom>
        </p:spPr>
      </p:pic>
      <p:pic>
        <p:nvPicPr>
          <p:cNvPr id="7" name="Immagin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7532" y="389208"/>
            <a:ext cx="1076325" cy="752475"/>
          </a:xfrm>
          <a:prstGeom prst="rect">
            <a:avLst/>
          </a:prstGeom>
        </p:spPr>
      </p:pic>
      <p:sp>
        <p:nvSpPr>
          <p:cNvPr id="8" name="Segnaposto data 7"/>
          <p:cNvSpPr>
            <a:spLocks noGrp="1"/>
          </p:cNvSpPr>
          <p:nvPr>
            <p:ph type="dt" sz="half" idx="15"/>
          </p:nvPr>
        </p:nvSpPr>
        <p:spPr/>
        <p:txBody>
          <a:bodyPr/>
          <a:lstStyle/>
          <a:p>
            <a:pPr>
              <a:defRPr/>
            </a:pPr>
            <a:r>
              <a:rPr lang="it-IT" smtClean="0">
                <a:solidFill>
                  <a:prstClr val="black">
                    <a:tint val="75000"/>
                  </a:prstClr>
                </a:solidFill>
              </a:rPr>
              <a:t>10/06/2018</a:t>
            </a:r>
            <a:endParaRPr lang="it-IT">
              <a:solidFill>
                <a:prstClr val="black">
                  <a:tint val="75000"/>
                </a:prstClr>
              </a:solidFill>
            </a:endParaRPr>
          </a:p>
        </p:txBody>
      </p:sp>
    </p:spTree>
    <p:extLst>
      <p:ext uri="{BB962C8B-B14F-4D97-AF65-F5344CB8AC3E}">
        <p14:creationId xmlns:p14="http://schemas.microsoft.com/office/powerpoint/2010/main" val="1561880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Electromagnetic</a:t>
            </a:r>
            <a:r>
              <a:rPr lang="it-IT" dirty="0" smtClean="0"/>
              <a:t> </a:t>
            </a:r>
            <a:r>
              <a:rPr lang="it-IT" dirty="0" err="1" smtClean="0"/>
              <a:t>counterparts</a:t>
            </a:r>
            <a:endParaRPr lang="it-IT" dirty="0"/>
          </a:p>
        </p:txBody>
      </p:sp>
      <p:pic>
        <p:nvPicPr>
          <p:cNvPr id="6" name="Immagine 5"/>
          <p:cNvPicPr>
            <a:picLocks noChangeAspect="1"/>
          </p:cNvPicPr>
          <p:nvPr/>
        </p:nvPicPr>
        <p:blipFill>
          <a:blip r:embed="rId3" cstate="print"/>
          <a:stretch>
            <a:fillRect/>
          </a:stretch>
        </p:blipFill>
        <p:spPr>
          <a:xfrm>
            <a:off x="5316071" y="2334045"/>
            <a:ext cx="6875929" cy="4219287"/>
          </a:xfrm>
          <a:prstGeom prst="rect">
            <a:avLst/>
          </a:prstGeom>
        </p:spPr>
      </p:pic>
      <p:sp>
        <p:nvSpPr>
          <p:cNvPr id="3" name="Segnaposto testo 2"/>
          <p:cNvSpPr>
            <a:spLocks noGrp="1"/>
          </p:cNvSpPr>
          <p:nvPr>
            <p:ph type="body" sz="quarter" idx="13"/>
          </p:nvPr>
        </p:nvSpPr>
        <p:spPr>
          <a:xfrm>
            <a:off x="577485" y="1184226"/>
            <a:ext cx="5419903" cy="5186960"/>
          </a:xfrm>
        </p:spPr>
        <p:txBody>
          <a:bodyPr/>
          <a:lstStyle/>
          <a:p>
            <a:r>
              <a:rPr lang="it-IT" dirty="0" smtClean="0"/>
              <a:t>An </a:t>
            </a:r>
            <a:r>
              <a:rPr lang="it-IT" dirty="0" err="1" smtClean="0"/>
              <a:t>optical</a:t>
            </a:r>
            <a:r>
              <a:rPr lang="it-IT" dirty="0"/>
              <a:t> </a:t>
            </a:r>
            <a:r>
              <a:rPr lang="it-IT" dirty="0" err="1" smtClean="0"/>
              <a:t>counterpart</a:t>
            </a:r>
            <a:r>
              <a:rPr lang="it-IT" dirty="0" smtClean="0"/>
              <a:t> </a:t>
            </a:r>
            <a:r>
              <a:rPr lang="it-IT" dirty="0" err="1" smtClean="0"/>
              <a:t>has</a:t>
            </a:r>
            <a:r>
              <a:rPr lang="it-IT" dirty="0" smtClean="0"/>
              <a:t> </a:t>
            </a:r>
            <a:r>
              <a:rPr lang="it-IT" dirty="0" err="1" smtClean="0"/>
              <a:t>been</a:t>
            </a:r>
            <a:r>
              <a:rPr lang="it-IT" dirty="0" smtClean="0"/>
              <a:t> </a:t>
            </a:r>
            <a:r>
              <a:rPr lang="it-IT" dirty="0" err="1" smtClean="0"/>
              <a:t>observed</a:t>
            </a:r>
            <a:r>
              <a:rPr lang="it-IT" dirty="0" smtClean="0"/>
              <a:t> by </a:t>
            </a:r>
            <a:r>
              <a:rPr lang="it-IT" dirty="0" err="1" smtClean="0"/>
              <a:t>Swope</a:t>
            </a:r>
            <a:r>
              <a:rPr lang="it-IT" dirty="0" smtClean="0"/>
              <a:t> and </a:t>
            </a:r>
            <a:r>
              <a:rPr lang="it-IT" dirty="0" err="1" smtClean="0"/>
              <a:t>DECam</a:t>
            </a:r>
            <a:r>
              <a:rPr lang="it-IT" dirty="0" smtClean="0"/>
              <a:t> </a:t>
            </a:r>
            <a:r>
              <a:rPr lang="it-IT" dirty="0" smtClean="0"/>
              <a:t>in the NGC4993 </a:t>
            </a:r>
            <a:r>
              <a:rPr lang="it-IT" dirty="0" err="1" smtClean="0"/>
              <a:t>galaxy</a:t>
            </a:r>
            <a:r>
              <a:rPr lang="it-IT" dirty="0" smtClean="0"/>
              <a:t> in the </a:t>
            </a:r>
            <a:r>
              <a:rPr lang="it-IT" dirty="0" err="1" smtClean="0"/>
              <a:t>Hydra</a:t>
            </a:r>
            <a:r>
              <a:rPr lang="it-IT" dirty="0" smtClean="0"/>
              <a:t> (</a:t>
            </a:r>
            <a:r>
              <a:rPr lang="fr-FR" i="1" dirty="0" smtClean="0"/>
              <a:t>Science</a:t>
            </a:r>
            <a:r>
              <a:rPr lang="fr-FR" dirty="0"/>
              <a:t>, 358 (6370</a:t>
            </a:r>
            <a:r>
              <a:rPr lang="fr-FR" dirty="0" smtClean="0"/>
              <a:t>), and </a:t>
            </a:r>
            <a:r>
              <a:rPr lang="it-IT" dirty="0" err="1">
                <a:hlinkClick r:id="rId4" tooltip="Show source title details"/>
              </a:rPr>
              <a:t>Astrophysical</a:t>
            </a:r>
            <a:r>
              <a:rPr lang="it-IT" dirty="0">
                <a:hlinkClick r:id="rId4" tooltip="Show source title details"/>
              </a:rPr>
              <a:t> Journal </a:t>
            </a:r>
            <a:r>
              <a:rPr lang="it-IT" dirty="0" err="1">
                <a:hlinkClick r:id="rId4" tooltip="Show source title details"/>
              </a:rPr>
              <a:t>Letters</a:t>
            </a:r>
            <a:r>
              <a:rPr lang="it-IT" dirty="0"/>
              <a:t> 851(1),</a:t>
            </a:r>
            <a:r>
              <a:rPr lang="it-IT" dirty="0" smtClean="0"/>
              <a:t>L16)</a:t>
            </a:r>
            <a:endParaRPr lang="it-IT" dirty="0" smtClean="0"/>
          </a:p>
          <a:p>
            <a:r>
              <a:rPr lang="it-IT" dirty="0" smtClean="0"/>
              <a:t>An image of the </a:t>
            </a:r>
            <a:r>
              <a:rPr lang="it-IT" dirty="0" err="1" smtClean="0"/>
              <a:t>same</a:t>
            </a:r>
            <a:r>
              <a:rPr lang="it-IT" dirty="0" smtClean="0"/>
              <a:t> </a:t>
            </a:r>
            <a:r>
              <a:rPr lang="it-IT" dirty="0" err="1" smtClean="0"/>
              <a:t>galaxy</a:t>
            </a:r>
            <a:r>
              <a:rPr lang="it-IT" dirty="0" smtClean="0"/>
              <a:t> </a:t>
            </a:r>
            <a:r>
              <a:rPr lang="it-IT" dirty="0" err="1" smtClean="0"/>
              <a:t>taken</a:t>
            </a:r>
            <a:r>
              <a:rPr lang="it-IT" dirty="0" smtClean="0"/>
              <a:t> 20 </a:t>
            </a:r>
            <a:r>
              <a:rPr lang="it-IT" dirty="0" err="1" smtClean="0"/>
              <a:t>days</a:t>
            </a:r>
            <a:r>
              <a:rPr lang="it-IT" dirty="0" smtClean="0"/>
              <a:t> </a:t>
            </a:r>
            <a:r>
              <a:rPr lang="it-IT" dirty="0" err="1" smtClean="0"/>
              <a:t>before</a:t>
            </a:r>
            <a:r>
              <a:rPr lang="it-IT" dirty="0" smtClean="0"/>
              <a:t> </a:t>
            </a:r>
            <a:r>
              <a:rPr lang="it-IT" dirty="0" err="1" smtClean="0"/>
              <a:t>clearly</a:t>
            </a:r>
            <a:r>
              <a:rPr lang="it-IT" dirty="0" smtClean="0"/>
              <a:t> shows </a:t>
            </a:r>
            <a:r>
              <a:rPr lang="it-IT" dirty="0" err="1" smtClean="0"/>
              <a:t>that</a:t>
            </a:r>
            <a:r>
              <a:rPr lang="it-IT" dirty="0" smtClean="0"/>
              <a:t> </a:t>
            </a:r>
            <a:r>
              <a:rPr lang="it-IT" dirty="0" err="1" smtClean="0"/>
              <a:t>this</a:t>
            </a:r>
            <a:r>
              <a:rPr lang="it-IT" dirty="0" smtClean="0"/>
              <a:t> </a:t>
            </a:r>
            <a:r>
              <a:rPr lang="it-IT" dirty="0" err="1" smtClean="0"/>
              <a:t>object</a:t>
            </a:r>
            <a:r>
              <a:rPr lang="it-IT" dirty="0" smtClean="0"/>
              <a:t> </a:t>
            </a:r>
            <a:r>
              <a:rPr lang="it-IT" dirty="0" err="1" smtClean="0"/>
              <a:t>was</a:t>
            </a:r>
            <a:r>
              <a:rPr lang="it-IT" dirty="0" smtClean="0"/>
              <a:t> </a:t>
            </a:r>
            <a:r>
              <a:rPr lang="it-IT" dirty="0" err="1" smtClean="0"/>
              <a:t>not</a:t>
            </a:r>
            <a:r>
              <a:rPr lang="it-IT" dirty="0" smtClean="0"/>
              <a:t> </a:t>
            </a:r>
            <a:r>
              <a:rPr lang="it-IT" dirty="0" err="1" smtClean="0"/>
              <a:t>present</a:t>
            </a:r>
            <a:r>
              <a:rPr lang="it-IT" dirty="0" smtClean="0"/>
              <a:t>.</a:t>
            </a:r>
            <a:endParaRPr lang="it-IT" dirty="0"/>
          </a:p>
        </p:txBody>
      </p:sp>
      <p:sp>
        <p:nvSpPr>
          <p:cNvPr id="4" name="Segnaposto testo 3"/>
          <p:cNvSpPr>
            <a:spLocks noGrp="1"/>
          </p:cNvSpPr>
          <p:nvPr>
            <p:ph type="body" sz="quarter" idx="14"/>
          </p:nvPr>
        </p:nvSpPr>
        <p:spPr/>
        <p:txBody>
          <a:bodyPr>
            <a:normAutofit fontScale="92500" lnSpcReduction="10000"/>
          </a:bodyPr>
          <a:lstStyle/>
          <a:p>
            <a:r>
              <a:rPr lang="it-IT" dirty="0" smtClean="0"/>
              <a:t>Optical</a:t>
            </a:r>
            <a:endParaRPr lang="it-IT" dirty="0"/>
          </a:p>
        </p:txBody>
      </p:sp>
      <p:sp>
        <p:nvSpPr>
          <p:cNvPr id="5" name="Segnaposto piè di pagina 4"/>
          <p:cNvSpPr>
            <a:spLocks noGrp="1"/>
          </p:cNvSpPr>
          <p:nvPr>
            <p:ph type="ftr" sz="quarter" idx="16"/>
          </p:nvPr>
        </p:nvSpPr>
        <p:spPr/>
        <p:txBody>
          <a:bodyPr/>
          <a:lstStyle/>
          <a:p>
            <a:pPr>
              <a:defRPr/>
            </a:pPr>
            <a:r>
              <a:rPr lang="en-US" smtClean="0">
                <a:solidFill>
                  <a:prstClr val="black">
                    <a:tint val="75000"/>
                  </a:prstClr>
                </a:solidFill>
              </a:rPr>
              <a:t>VII Workshop on Theory, Phenomenology and Experiments in Flavour Physics</a:t>
            </a:r>
            <a:endParaRPr lang="it-IT" dirty="0">
              <a:solidFill>
                <a:prstClr val="black">
                  <a:tint val="75000"/>
                </a:prstClr>
              </a:solidFill>
            </a:endParaRPr>
          </a:p>
        </p:txBody>
      </p:sp>
      <p:sp>
        <p:nvSpPr>
          <p:cNvPr id="7" name="Segnaposto numero diapositiva 6"/>
          <p:cNvSpPr>
            <a:spLocks noGrp="1"/>
          </p:cNvSpPr>
          <p:nvPr>
            <p:ph type="sldNum" sz="quarter" idx="17"/>
          </p:nvPr>
        </p:nvSpPr>
        <p:spPr/>
        <p:txBody>
          <a:bodyPr/>
          <a:lstStyle/>
          <a:p>
            <a:pPr>
              <a:defRPr/>
            </a:pPr>
            <a:fld id="{31F6A21A-9384-4B50-85CE-0BF5A9136CA6}" type="slidenum">
              <a:rPr lang="it-IT" smtClean="0">
                <a:solidFill>
                  <a:prstClr val="black">
                    <a:tint val="75000"/>
                  </a:prstClr>
                </a:solidFill>
              </a:rPr>
              <a:pPr>
                <a:defRPr/>
              </a:pPr>
              <a:t>29</a:t>
            </a:fld>
            <a:endParaRPr lang="it-IT">
              <a:solidFill>
                <a:prstClr val="black">
                  <a:tint val="75000"/>
                </a:prstClr>
              </a:solidFill>
            </a:endParaRPr>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10" name="Segnaposto data 9"/>
          <p:cNvSpPr>
            <a:spLocks noGrp="1"/>
          </p:cNvSpPr>
          <p:nvPr>
            <p:ph type="dt" sz="half" idx="15"/>
          </p:nvPr>
        </p:nvSpPr>
        <p:spPr/>
        <p:txBody>
          <a:bodyPr/>
          <a:lstStyle/>
          <a:p>
            <a:pPr>
              <a:defRPr/>
            </a:pPr>
            <a:r>
              <a:rPr lang="it-IT" smtClean="0">
                <a:solidFill>
                  <a:prstClr val="black">
                    <a:tint val="75000"/>
                  </a:prstClr>
                </a:solidFill>
              </a:rPr>
              <a:t>10/06/2018</a:t>
            </a:r>
            <a:endParaRPr lang="it-IT">
              <a:solidFill>
                <a:prstClr val="black">
                  <a:tint val="75000"/>
                </a:prstClr>
              </a:solidFill>
            </a:endParaRPr>
          </a:p>
        </p:txBody>
      </p:sp>
    </p:spTree>
    <p:extLst>
      <p:ext uri="{BB962C8B-B14F-4D97-AF65-F5344CB8AC3E}">
        <p14:creationId xmlns:p14="http://schemas.microsoft.com/office/powerpoint/2010/main" val="4081510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olrzn"/>
          <p:cNvPicPr>
            <a:picLocks noChangeAspect="1" noChangeArrowheads="1"/>
          </p:cNvPicPr>
          <p:nvPr/>
        </p:nvPicPr>
        <p:blipFill>
          <a:blip r:embed="rId4" cstate="print"/>
          <a:srcRect/>
          <a:stretch>
            <a:fillRect/>
          </a:stretch>
        </p:blipFill>
        <p:spPr bwMode="auto">
          <a:xfrm>
            <a:off x="5583936" y="3908266"/>
            <a:ext cx="5133975" cy="2559050"/>
          </a:xfrm>
          <a:prstGeom prst="rect">
            <a:avLst/>
          </a:prstGeom>
          <a:noFill/>
          <a:ln w="9525">
            <a:noFill/>
            <a:miter lim="800000"/>
            <a:headEnd/>
            <a:tailEnd/>
          </a:ln>
        </p:spPr>
      </p:pic>
      <p:sp>
        <p:nvSpPr>
          <p:cNvPr id="2" name="Titolo 1"/>
          <p:cNvSpPr>
            <a:spLocks noGrp="1"/>
          </p:cNvSpPr>
          <p:nvPr>
            <p:ph type="title"/>
          </p:nvPr>
        </p:nvSpPr>
        <p:spPr/>
        <p:txBody>
          <a:bodyPr/>
          <a:lstStyle/>
          <a:p>
            <a:r>
              <a:rPr lang="en-GB" noProof="0" dirty="0" smtClean="0"/>
              <a:t>Intro to gravitational waves</a:t>
            </a:r>
            <a:endParaRPr lang="en-GB" noProof="0" dirty="0"/>
          </a:p>
        </p:txBody>
      </p:sp>
      <p:sp>
        <p:nvSpPr>
          <p:cNvPr id="4" name="Segnaposto contenuto 3"/>
          <p:cNvSpPr>
            <a:spLocks noGrp="1"/>
          </p:cNvSpPr>
          <p:nvPr>
            <p:ph sz="half" idx="1"/>
          </p:nvPr>
        </p:nvSpPr>
        <p:spPr/>
        <p:txBody>
          <a:bodyPr>
            <a:normAutofit fontScale="92500" lnSpcReduction="10000"/>
          </a:bodyPr>
          <a:lstStyle/>
          <a:p>
            <a:r>
              <a:rPr lang="en-GB" dirty="0" smtClean="0"/>
              <a:t>GW are small perturbations of space-time curvature, propagating at the speed of light (i.e. linearized solutions of Einstein equations)</a:t>
            </a:r>
          </a:p>
          <a:p>
            <a:r>
              <a:rPr lang="en-GB" dirty="0" smtClean="0"/>
              <a:t>They are created by mass distributions changing in a non spherically symmetric way (i.e. with a quadrupole moment)</a:t>
            </a:r>
          </a:p>
          <a:p>
            <a:r>
              <a:rPr lang="en-GB" dirty="0" smtClean="0"/>
              <a:t>Their effect is to change lengths orthogonal to their propagation direction in a </a:t>
            </a:r>
            <a:r>
              <a:rPr lang="en-GB" dirty="0" err="1" smtClean="0"/>
              <a:t>quadrupolar</a:t>
            </a:r>
            <a:r>
              <a:rPr lang="en-GB" dirty="0" smtClean="0"/>
              <a:t> way, while preserving areas.</a:t>
            </a:r>
          </a:p>
          <a:p>
            <a:endParaRPr lang="en-GB" dirty="0"/>
          </a:p>
        </p:txBody>
      </p:sp>
      <p:graphicFrame>
        <p:nvGraphicFramePr>
          <p:cNvPr id="10" name="Object 18"/>
          <p:cNvGraphicFramePr>
            <a:graphicFrameLocks noChangeAspect="1"/>
          </p:cNvGraphicFramePr>
          <p:nvPr>
            <p:extLst>
              <p:ext uri="{D42A27DB-BD31-4B8C-83A1-F6EECF244321}">
                <p14:modId xmlns:p14="http://schemas.microsoft.com/office/powerpoint/2010/main" val="690367878"/>
              </p:ext>
            </p:extLst>
          </p:nvPr>
        </p:nvGraphicFramePr>
        <p:xfrm>
          <a:off x="6497638" y="2038350"/>
          <a:ext cx="1930400" cy="488950"/>
        </p:xfrm>
        <a:graphic>
          <a:graphicData uri="http://schemas.openxmlformats.org/presentationml/2006/ole">
            <mc:AlternateContent xmlns:mc="http://schemas.openxmlformats.org/markup-compatibility/2006">
              <mc:Choice xmlns:v="urn:schemas-microsoft-com:vml" Requires="v">
                <p:oleObj spid="_x0000_s1149" name="Equazione" r:id="rId5" imgW="952087" imgH="241195" progId="Equation.3">
                  <p:embed/>
                </p:oleObj>
              </mc:Choice>
              <mc:Fallback>
                <p:oleObj name="Equazione" r:id="rId5" imgW="952087" imgH="241195" progId="Equation.3">
                  <p:embed/>
                  <p:pic>
                    <p:nvPicPr>
                      <p:cNvPr id="0" name="Picture 1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638" y="2038350"/>
                        <a:ext cx="193040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5"/>
          <p:cNvGraphicFramePr>
            <a:graphicFrameLocks noChangeAspect="1"/>
          </p:cNvGraphicFramePr>
          <p:nvPr>
            <p:extLst>
              <p:ext uri="{D42A27DB-BD31-4B8C-83A1-F6EECF244321}">
                <p14:modId xmlns:p14="http://schemas.microsoft.com/office/powerpoint/2010/main" val="4235220787"/>
              </p:ext>
            </p:extLst>
          </p:nvPr>
        </p:nvGraphicFramePr>
        <p:xfrm>
          <a:off x="8464550" y="1606550"/>
          <a:ext cx="2139950" cy="1438275"/>
        </p:xfrm>
        <a:graphic>
          <a:graphicData uri="http://schemas.openxmlformats.org/presentationml/2006/ole">
            <mc:AlternateContent xmlns:mc="http://schemas.openxmlformats.org/markup-compatibility/2006">
              <mc:Choice xmlns:v="urn:schemas-microsoft-com:vml" Requires="v">
                <p:oleObj spid="_x0000_s1150" name="Equazione" r:id="rId7" imgW="1358900" imgH="914400" progId="Equation.3">
                  <p:embed/>
                </p:oleObj>
              </mc:Choice>
              <mc:Fallback>
                <p:oleObj name="Equazione" r:id="rId7" imgW="1358900" imgH="914400" progId="Equation.3">
                  <p:embed/>
                  <p:pic>
                    <p:nvPicPr>
                      <p:cNvPr id="0" name="Picture 1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4550" y="1606550"/>
                        <a:ext cx="2139950" cy="1438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3</a:t>
            </a:fld>
            <a:endParaRPr lang="it-IT" dirty="0"/>
          </a:p>
        </p:txBody>
      </p:sp>
      <mc:AlternateContent xmlns:mc="http://schemas.openxmlformats.org/markup-compatibility/2006" xmlns:a14="http://schemas.microsoft.com/office/drawing/2010/main">
        <mc:Choice Requires="a14">
          <p:sp>
            <p:nvSpPr>
              <p:cNvPr id="9" name="CasellaDiTesto 8"/>
              <p:cNvSpPr txBox="1"/>
              <p:nvPr/>
            </p:nvSpPr>
            <p:spPr>
              <a:xfrm>
                <a:off x="6667499" y="3190875"/>
                <a:ext cx="3724275" cy="822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400" i="1" smtClean="0">
                              <a:latin typeface="Cambria Math" panose="02040503050406030204" pitchFamily="18" charset="0"/>
                            </a:rPr>
                          </m:ctrlPr>
                        </m:sSubPr>
                        <m:e>
                          <m:r>
                            <a:rPr lang="it-IT" sz="2400" b="0" i="1" smtClean="0">
                              <a:latin typeface="Cambria Math" panose="02040503050406030204" pitchFamily="18" charset="0"/>
                            </a:rPr>
                            <m:t>h</m:t>
                          </m:r>
                        </m:e>
                        <m:sub>
                          <m:r>
                            <a:rPr lang="it-IT" sz="2400" i="1" smtClean="0">
                              <a:latin typeface="Cambria Math" panose="02040503050406030204" pitchFamily="18" charset="0"/>
                              <a:ea typeface="Cambria Math" panose="02040503050406030204" pitchFamily="18" charset="0"/>
                            </a:rPr>
                            <m:t>𝜇𝜈</m:t>
                          </m:r>
                        </m:sub>
                      </m:sSub>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2</m:t>
                          </m:r>
                          <m:r>
                            <a:rPr lang="it-IT" sz="2400" b="0" i="1" smtClean="0">
                              <a:latin typeface="Cambria Math" panose="02040503050406030204" pitchFamily="18" charset="0"/>
                            </a:rPr>
                            <m:t>𝐺</m:t>
                          </m:r>
                        </m:num>
                        <m:den>
                          <m:r>
                            <a:rPr lang="it-IT" sz="2400" b="0" i="1" smtClean="0">
                              <a:latin typeface="Cambria Math" panose="02040503050406030204" pitchFamily="18" charset="0"/>
                            </a:rPr>
                            <m:t>𝑟</m:t>
                          </m:r>
                          <m:sSup>
                            <m:sSupPr>
                              <m:ctrlPr>
                                <a:rPr lang="it-IT" sz="2400" b="0" i="1" smtClean="0">
                                  <a:latin typeface="Cambria Math" panose="02040503050406030204" pitchFamily="18" charset="0"/>
                                </a:rPr>
                              </m:ctrlPr>
                            </m:sSupPr>
                            <m:e>
                              <m:r>
                                <a:rPr lang="it-IT" sz="2400" b="0" i="1" smtClean="0">
                                  <a:latin typeface="Cambria Math" panose="02040503050406030204" pitchFamily="18" charset="0"/>
                                </a:rPr>
                                <m:t>𝑐</m:t>
                              </m:r>
                            </m:e>
                            <m:sup>
                              <m:r>
                                <a:rPr lang="it-IT" sz="2400" b="0" i="1" smtClean="0">
                                  <a:latin typeface="Cambria Math" panose="02040503050406030204" pitchFamily="18" charset="0"/>
                                </a:rPr>
                                <m:t>4</m:t>
                              </m:r>
                            </m:sup>
                          </m:sSup>
                        </m:den>
                      </m:f>
                      <m:sSup>
                        <m:sSupPr>
                          <m:ctrlPr>
                            <a:rPr lang="it-IT" sz="2400" b="0" i="1" smtClean="0">
                              <a:latin typeface="Cambria Math" panose="02040503050406030204" pitchFamily="18" charset="0"/>
                            </a:rPr>
                          </m:ctrlPr>
                        </m:sSupPr>
                        <m:e>
                          <m:d>
                            <m:dPr>
                              <m:begChr m:val="["/>
                              <m:endChr m:val="]"/>
                              <m:ctrlPr>
                                <a:rPr lang="it-IT" sz="2400" b="0" i="1" smtClean="0">
                                  <a:latin typeface="Cambria Math" panose="02040503050406030204" pitchFamily="18" charset="0"/>
                                </a:rPr>
                              </m:ctrlPr>
                            </m:dPr>
                            <m:e>
                              <m:sSub>
                                <m:sSubPr>
                                  <m:ctrlPr>
                                    <a:rPr lang="it-IT" sz="2400" b="0" i="1" smtClean="0">
                                      <a:latin typeface="Cambria Math" panose="02040503050406030204" pitchFamily="18" charset="0"/>
                                    </a:rPr>
                                  </m:ctrlPr>
                                </m:sSubPr>
                                <m:e>
                                  <m:acc>
                                    <m:accPr>
                                      <m:chr m:val="̈"/>
                                      <m:ctrlPr>
                                        <a:rPr lang="it-IT" sz="2400" b="0" i="1" smtClean="0">
                                          <a:latin typeface="Cambria Math" panose="02040503050406030204" pitchFamily="18" charset="0"/>
                                        </a:rPr>
                                      </m:ctrlPr>
                                    </m:accPr>
                                    <m:e>
                                      <m:r>
                                        <a:rPr lang="it-IT" sz="2400" b="0" i="1" smtClean="0">
                                          <a:latin typeface="Cambria Math" panose="02040503050406030204" pitchFamily="18" charset="0"/>
                                        </a:rPr>
                                        <m:t>𝑞</m:t>
                                      </m:r>
                                    </m:e>
                                  </m:acc>
                                </m:e>
                                <m:sub>
                                  <m:r>
                                    <a:rPr lang="it-IT" sz="2400" i="1">
                                      <a:latin typeface="Cambria Math" panose="02040503050406030204" pitchFamily="18" charset="0"/>
                                      <a:ea typeface="Cambria Math" panose="02040503050406030204" pitchFamily="18" charset="0"/>
                                    </a:rPr>
                                    <m:t>𝜇𝜈</m:t>
                                  </m:r>
                                </m:sub>
                              </m:sSub>
                              <m:d>
                                <m:dPr>
                                  <m:ctrlPr>
                                    <a:rPr lang="it-IT" sz="2400" b="0" i="1" smtClean="0">
                                      <a:latin typeface="Cambria Math" panose="02040503050406030204" pitchFamily="18" charset="0"/>
                                    </a:rPr>
                                  </m:ctrlPr>
                                </m:dPr>
                                <m:e>
                                  <m:r>
                                    <a:rPr lang="it-IT" sz="2400" b="0" i="1" smtClean="0">
                                      <a:latin typeface="Cambria Math" panose="02040503050406030204" pitchFamily="18" charset="0"/>
                                    </a:rPr>
                                    <m:t>𝑡</m:t>
                                  </m:r>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𝑟</m:t>
                                      </m:r>
                                    </m:num>
                                    <m:den>
                                      <m:r>
                                        <a:rPr lang="it-IT" sz="2400" b="0" i="1" smtClean="0">
                                          <a:latin typeface="Cambria Math" panose="02040503050406030204" pitchFamily="18" charset="0"/>
                                        </a:rPr>
                                        <m:t>𝑐</m:t>
                                      </m:r>
                                    </m:den>
                                  </m:f>
                                </m:e>
                              </m:d>
                            </m:e>
                          </m:d>
                        </m:e>
                        <m:sup>
                          <m:r>
                            <a:rPr lang="it-IT" sz="2400" b="0" i="1" smtClean="0">
                              <a:latin typeface="Cambria Math" panose="02040503050406030204" pitchFamily="18" charset="0"/>
                            </a:rPr>
                            <m:t>𝑇𝑇</m:t>
                          </m:r>
                        </m:sup>
                      </m:sSup>
                    </m:oMath>
                  </m:oMathPara>
                </a14:m>
                <a:endParaRPr lang="it-IT" sz="2400" dirty="0"/>
              </a:p>
            </p:txBody>
          </p:sp>
        </mc:Choice>
        <mc:Fallback xmlns="">
          <p:sp>
            <p:nvSpPr>
              <p:cNvPr id="9" name="CasellaDiTesto 8"/>
              <p:cNvSpPr txBox="1">
                <a:spLocks noRot="1" noChangeAspect="1" noMove="1" noResize="1" noEditPoints="1" noAdjustHandles="1" noChangeArrowheads="1" noChangeShapeType="1" noTextEdit="1"/>
              </p:cNvSpPr>
              <p:nvPr/>
            </p:nvSpPr>
            <p:spPr>
              <a:xfrm>
                <a:off x="6667499" y="3190875"/>
                <a:ext cx="3724275" cy="822789"/>
              </a:xfrm>
              <a:prstGeom prst="rect">
                <a:avLst/>
              </a:prstGeom>
              <a:blipFill>
                <a:blip r:embed="rId9" cstate="print"/>
                <a:stretch>
                  <a:fillRect/>
                </a:stretch>
              </a:blipFill>
            </p:spPr>
            <p:txBody>
              <a:bodyPr/>
              <a:lstStyle/>
              <a:p>
                <a:r>
                  <a:rPr lang="it-IT">
                    <a:noFill/>
                  </a:rPr>
                  <a:t> </a:t>
                </a:r>
              </a:p>
            </p:txBody>
          </p:sp>
        </mc:Fallback>
      </mc:AlternateContent>
      <p:sp>
        <p:nvSpPr>
          <p:cNvPr id="6" name="Segnaposto data 5"/>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57585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0" y="52450"/>
            <a:ext cx="12123964" cy="6807629"/>
          </a:xfrm>
          <a:prstGeom prst="rect">
            <a:avLst/>
          </a:prstGeom>
        </p:spPr>
      </p:pic>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4" name="Segnaposto numero diapositiva 3"/>
          <p:cNvSpPr>
            <a:spLocks noGrp="1"/>
          </p:cNvSpPr>
          <p:nvPr>
            <p:ph type="sldNum" sz="quarter" idx="12"/>
          </p:nvPr>
        </p:nvSpPr>
        <p:spPr/>
        <p:txBody>
          <a:bodyPr/>
          <a:lstStyle/>
          <a:p>
            <a:fld id="{3958CF0D-F28B-4BBC-B1E6-AB9537F06334}" type="slidenum">
              <a:rPr lang="it-IT" smtClean="0"/>
              <a:pPr/>
              <a:t>30</a:t>
            </a:fld>
            <a:endParaRPr lang="it-IT" dirty="0"/>
          </a:p>
        </p:txBody>
      </p:sp>
      <p:sp>
        <p:nvSpPr>
          <p:cNvPr id="5" name="Segnaposto data 4"/>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2045372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35494" y="82766"/>
            <a:ext cx="9121013" cy="512307"/>
          </a:xfrm>
        </p:spPr>
        <p:txBody>
          <a:bodyPr/>
          <a:lstStyle/>
          <a:p>
            <a:r>
              <a:rPr lang="it-IT" dirty="0" err="1" smtClean="0"/>
              <a:t>Electromagnetic</a:t>
            </a:r>
            <a:r>
              <a:rPr lang="it-IT" dirty="0" smtClean="0"/>
              <a:t> </a:t>
            </a:r>
            <a:r>
              <a:rPr lang="it-IT" dirty="0" err="1" smtClean="0"/>
              <a:t>counterparts</a:t>
            </a:r>
            <a:endParaRPr lang="en-US" dirty="0"/>
          </a:p>
        </p:txBody>
      </p:sp>
      <p:sp>
        <p:nvSpPr>
          <p:cNvPr id="3" name="Segnaposto testo 2"/>
          <p:cNvSpPr>
            <a:spLocks noGrp="1"/>
          </p:cNvSpPr>
          <p:nvPr>
            <p:ph type="body" sz="quarter" idx="13"/>
          </p:nvPr>
        </p:nvSpPr>
        <p:spPr>
          <a:xfrm>
            <a:off x="530679" y="1457803"/>
            <a:ext cx="4661081" cy="5146197"/>
          </a:xfrm>
        </p:spPr>
        <p:txBody>
          <a:bodyPr>
            <a:normAutofit/>
          </a:bodyPr>
          <a:lstStyle/>
          <a:p>
            <a:r>
              <a:rPr lang="en-GB" dirty="0" smtClean="0"/>
              <a:t>Several other observatories followed the source evolution for many days.  Apparently it is a </a:t>
            </a:r>
            <a:r>
              <a:rPr lang="en-GB" dirty="0" err="1" smtClean="0"/>
              <a:t>kilonova</a:t>
            </a:r>
            <a:r>
              <a:rPr lang="en-GB" dirty="0" smtClean="0"/>
              <a:t>.</a:t>
            </a:r>
          </a:p>
          <a:p>
            <a:r>
              <a:rPr lang="en-GB" dirty="0" smtClean="0"/>
              <a:t>It is the first time an astronomical object is studied with so many information from different messengers</a:t>
            </a:r>
          </a:p>
          <a:p>
            <a:pPr algn="l"/>
            <a:r>
              <a:rPr lang="en-GB" dirty="0" smtClean="0"/>
              <a:t>The multi-messenger GW astronomy has born.</a:t>
            </a:r>
            <a:endParaRPr lang="en-GB" dirty="0"/>
          </a:p>
        </p:txBody>
      </p:sp>
      <p:sp>
        <p:nvSpPr>
          <p:cNvPr id="4" name="Segnaposto testo 3"/>
          <p:cNvSpPr>
            <a:spLocks noGrp="1"/>
          </p:cNvSpPr>
          <p:nvPr>
            <p:ph type="body" sz="quarter" idx="14"/>
          </p:nvPr>
        </p:nvSpPr>
        <p:spPr>
          <a:xfrm>
            <a:off x="-606" y="620689"/>
            <a:ext cx="9120717" cy="432049"/>
          </a:xfrm>
        </p:spPr>
        <p:txBody>
          <a:bodyPr>
            <a:normAutofit fontScale="92500" lnSpcReduction="10000"/>
          </a:bodyPr>
          <a:lstStyle/>
          <a:p>
            <a:r>
              <a:rPr lang="it-IT" dirty="0" smtClean="0"/>
              <a:t>Optical, UV, IR, Radio, X</a:t>
            </a:r>
            <a:endParaRPr lang="en-US" dirty="0"/>
          </a:p>
        </p:txBody>
      </p:sp>
      <p:sp>
        <p:nvSpPr>
          <p:cNvPr id="5" name="Segnaposto piè di pagina 4"/>
          <p:cNvSpPr>
            <a:spLocks noGrp="1"/>
          </p:cNvSpPr>
          <p:nvPr>
            <p:ph type="ftr" sz="quarter" idx="16"/>
          </p:nvPr>
        </p:nvSpPr>
        <p:spPr/>
        <p:txBody>
          <a:bodyPr/>
          <a:lstStyle/>
          <a:p>
            <a:pPr>
              <a:defRPr/>
            </a:pPr>
            <a:r>
              <a:rPr lang="en-US" smtClean="0">
                <a:solidFill>
                  <a:prstClr val="black">
                    <a:tint val="75000"/>
                  </a:prstClr>
                </a:solidFill>
              </a:rPr>
              <a:t>VII Workshop on Theory, Phenomenology and Experiments in Flavour Physics</a:t>
            </a:r>
            <a:endParaRPr lang="it-IT" dirty="0">
              <a:solidFill>
                <a:prstClr val="black">
                  <a:tint val="75000"/>
                </a:prstClr>
              </a:solidFill>
            </a:endParaRPr>
          </a:p>
        </p:txBody>
      </p:sp>
      <p:pic>
        <p:nvPicPr>
          <p:cNvPr id="8" name="Immagine 7"/>
          <p:cNvPicPr>
            <a:picLocks noChangeAspect="1"/>
          </p:cNvPicPr>
          <p:nvPr/>
        </p:nvPicPr>
        <p:blipFill>
          <a:blip r:embed="rId3" cstate="print"/>
          <a:stretch>
            <a:fillRect/>
          </a:stretch>
        </p:blipFill>
        <p:spPr>
          <a:xfrm>
            <a:off x="5257003" y="1422400"/>
            <a:ext cx="6914677" cy="4271120"/>
          </a:xfrm>
          <a:prstGeom prst="rect">
            <a:avLst/>
          </a:prstGeom>
        </p:spPr>
      </p:pic>
      <p:sp>
        <p:nvSpPr>
          <p:cNvPr id="7" name="Segnaposto numero diapositiva 6"/>
          <p:cNvSpPr>
            <a:spLocks noGrp="1"/>
          </p:cNvSpPr>
          <p:nvPr>
            <p:ph type="sldNum" sz="quarter" idx="17"/>
          </p:nvPr>
        </p:nvSpPr>
        <p:spPr/>
        <p:txBody>
          <a:bodyPr/>
          <a:lstStyle/>
          <a:p>
            <a:pPr>
              <a:defRPr/>
            </a:pPr>
            <a:fld id="{31F6A21A-9384-4B50-85CE-0BF5A9136CA6}" type="slidenum">
              <a:rPr lang="it-IT" smtClean="0">
                <a:solidFill>
                  <a:prstClr val="black">
                    <a:tint val="75000"/>
                  </a:prstClr>
                </a:solidFill>
              </a:rPr>
              <a:pPr>
                <a:defRPr/>
              </a:pPr>
              <a:t>31</a:t>
            </a:fld>
            <a:endParaRPr lang="it-IT">
              <a:solidFill>
                <a:prstClr val="black">
                  <a:tint val="75000"/>
                </a:prstClr>
              </a:solidFill>
            </a:endParaRPr>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6" name="Segnaposto data 5"/>
          <p:cNvSpPr>
            <a:spLocks noGrp="1"/>
          </p:cNvSpPr>
          <p:nvPr>
            <p:ph type="dt" sz="half" idx="15"/>
          </p:nvPr>
        </p:nvSpPr>
        <p:spPr/>
        <p:txBody>
          <a:bodyPr/>
          <a:lstStyle/>
          <a:p>
            <a:pPr>
              <a:defRPr/>
            </a:pPr>
            <a:r>
              <a:rPr lang="it-IT" smtClean="0">
                <a:solidFill>
                  <a:prstClr val="black">
                    <a:tint val="75000"/>
                  </a:prstClr>
                </a:solidFill>
              </a:rPr>
              <a:t>10/06/2018</a:t>
            </a:r>
            <a:endParaRPr lang="it-IT">
              <a:solidFill>
                <a:prstClr val="black">
                  <a:tint val="75000"/>
                </a:prstClr>
              </a:solidFill>
            </a:endParaRPr>
          </a:p>
        </p:txBody>
      </p:sp>
    </p:spTree>
    <p:extLst>
      <p:ext uri="{BB962C8B-B14F-4D97-AF65-F5344CB8AC3E}">
        <p14:creationId xmlns:p14="http://schemas.microsoft.com/office/powerpoint/2010/main" val="2845650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858520" y="1239520"/>
            <a:ext cx="10515600" cy="532448"/>
          </a:xfrm>
        </p:spPr>
        <p:txBody>
          <a:bodyPr/>
          <a:lstStyle/>
          <a:p>
            <a:pPr eaLnBrk="1" hangingPunct="1"/>
            <a:r>
              <a:rPr lang="en-US" altLang="it-IT" sz="1800" dirty="0" err="1">
                <a:latin typeface="Arial" panose="020B0604020202020204" pitchFamily="34" charset="0"/>
              </a:rPr>
              <a:t>Kilonova</a:t>
            </a:r>
            <a:r>
              <a:rPr lang="en-US" altLang="it-IT" sz="1800" dirty="0">
                <a:latin typeface="Arial" panose="020B0604020202020204" pitchFamily="34" charset="0"/>
              </a:rPr>
              <a:t> models compared with the AT 2017gfo spectra</a:t>
            </a:r>
          </a:p>
        </p:txBody>
      </p:sp>
      <p:pic>
        <p:nvPicPr>
          <p:cNvPr id="2051"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57200" y="1686560"/>
            <a:ext cx="5679440" cy="4201797"/>
          </a:xfrm>
        </p:spPr>
      </p:pic>
      <p:pic>
        <p:nvPicPr>
          <p:cNvPr id="2052" name="Picture 5" descr="D:\PPT_Out\nature-logo.jpg"/>
          <p:cNvPicPr>
            <a:picLocks/>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8509000" y="6223000"/>
            <a:ext cx="1333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itle 1"/>
          <p:cNvSpPr txBox="1">
            <a:spLocks/>
          </p:cNvSpPr>
          <p:nvPr/>
        </p:nvSpPr>
        <p:spPr bwMode="auto">
          <a:xfrm>
            <a:off x="1968500" y="5851526"/>
            <a:ext cx="822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it-IT" sz="1200">
                <a:latin typeface="Arial" panose="020B0604020202020204" pitchFamily="34" charset="0"/>
              </a:rPr>
              <a:t>E Pian </a:t>
            </a:r>
            <a:r>
              <a:rPr lang="en-US" altLang="it-IT" sz="1200" i="1">
                <a:latin typeface="Arial" panose="020B0604020202020204" pitchFamily="34" charset="0"/>
              </a:rPr>
              <a:t>et al. Nature</a:t>
            </a:r>
            <a:r>
              <a:rPr lang="en-US" altLang="it-IT" sz="1200">
                <a:latin typeface="Arial" panose="020B0604020202020204" pitchFamily="34" charset="0"/>
              </a:rPr>
              <a:t> </a:t>
            </a:r>
            <a:r>
              <a:rPr lang="fr-FR" altLang="it-IT" sz="1200" b="1">
                <a:latin typeface="Arial" panose="020B0604020202020204" pitchFamily="34" charset="0"/>
              </a:rPr>
              <a:t>551, </a:t>
            </a:r>
            <a:r>
              <a:rPr lang="en-US" altLang="it-IT" sz="1200">
                <a:latin typeface="Arial" panose="020B0604020202020204" pitchFamily="34" charset="0"/>
              </a:rPr>
              <a:t>67–70 (2017) doi:10.1038/nature24298</a:t>
            </a:r>
          </a:p>
        </p:txBody>
      </p:sp>
      <p:sp>
        <p:nvSpPr>
          <p:cNvPr id="2" name="Rettangolo 1"/>
          <p:cNvSpPr/>
          <p:nvPr/>
        </p:nvSpPr>
        <p:spPr>
          <a:xfrm>
            <a:off x="6350000" y="2404238"/>
            <a:ext cx="5760720" cy="1938992"/>
          </a:xfrm>
          <a:prstGeom prst="rect">
            <a:avLst/>
          </a:prstGeom>
        </p:spPr>
        <p:txBody>
          <a:bodyPr wrap="square">
            <a:spAutoFit/>
          </a:bodyPr>
          <a:lstStyle/>
          <a:p>
            <a:pPr marL="285750" indent="-285750">
              <a:buFont typeface="Arial" panose="020B0604020202020204" pitchFamily="34" charset="0"/>
              <a:buChar char="•"/>
            </a:pPr>
            <a:r>
              <a:rPr lang="it-IT" sz="2000" dirty="0">
                <a:solidFill>
                  <a:srgbClr val="339ACD"/>
                </a:solidFill>
                <a:latin typeface="CMSY8"/>
              </a:rPr>
              <a:t> </a:t>
            </a:r>
            <a:r>
              <a:rPr lang="it-IT" sz="2000" dirty="0" err="1">
                <a:solidFill>
                  <a:srgbClr val="000000"/>
                </a:solidFill>
                <a:latin typeface="CMSS8"/>
              </a:rPr>
              <a:t>observational</a:t>
            </a:r>
            <a:r>
              <a:rPr lang="it-IT" sz="2000" dirty="0">
                <a:solidFill>
                  <a:srgbClr val="000000"/>
                </a:solidFill>
                <a:latin typeface="CMSS8"/>
              </a:rPr>
              <a:t> data</a:t>
            </a:r>
          </a:p>
          <a:p>
            <a:pPr marL="285750" indent="-285750">
              <a:buFont typeface="Arial" panose="020B0604020202020204" pitchFamily="34" charset="0"/>
              <a:buChar char="•"/>
            </a:pPr>
            <a:r>
              <a:rPr lang="it-IT" sz="2000" dirty="0">
                <a:solidFill>
                  <a:srgbClr val="339ACD"/>
                </a:solidFill>
                <a:latin typeface="CMSY8"/>
              </a:rPr>
              <a:t> </a:t>
            </a:r>
            <a:r>
              <a:rPr lang="it-IT" sz="2000" dirty="0" err="1">
                <a:solidFill>
                  <a:srgbClr val="FF8000"/>
                </a:solidFill>
                <a:latin typeface="CMSS8"/>
              </a:rPr>
              <a:t>lanthanide-rich</a:t>
            </a:r>
            <a:r>
              <a:rPr lang="it-IT" sz="2000" dirty="0">
                <a:solidFill>
                  <a:srgbClr val="FF8000"/>
                </a:solidFill>
                <a:latin typeface="CMSS8"/>
              </a:rPr>
              <a:t> </a:t>
            </a:r>
            <a:r>
              <a:rPr lang="it-IT" sz="2000" dirty="0" err="1">
                <a:solidFill>
                  <a:srgbClr val="FF8000"/>
                </a:solidFill>
                <a:latin typeface="CMSS8"/>
              </a:rPr>
              <a:t>dynamical</a:t>
            </a:r>
            <a:r>
              <a:rPr lang="it-IT" sz="2000" dirty="0">
                <a:solidFill>
                  <a:srgbClr val="FF8000"/>
                </a:solidFill>
                <a:latin typeface="CMSS8"/>
              </a:rPr>
              <a:t> </a:t>
            </a:r>
            <a:r>
              <a:rPr lang="it-IT" sz="2000" dirty="0" err="1" smtClean="0">
                <a:solidFill>
                  <a:srgbClr val="FF8000"/>
                </a:solidFill>
                <a:latin typeface="CMSS8"/>
              </a:rPr>
              <a:t>ejecta</a:t>
            </a:r>
            <a:r>
              <a:rPr lang="it-IT" sz="2000" dirty="0" smtClean="0">
                <a:solidFill>
                  <a:srgbClr val="FF8000"/>
                </a:solidFill>
                <a:latin typeface="CMSS8"/>
              </a:rPr>
              <a:t> </a:t>
            </a:r>
            <a:r>
              <a:rPr lang="it-IT" sz="2000" dirty="0" err="1" smtClean="0">
                <a:solidFill>
                  <a:srgbClr val="FF8000"/>
                </a:solidFill>
                <a:latin typeface="CMSS8"/>
              </a:rPr>
              <a:t>region</a:t>
            </a:r>
            <a:endParaRPr lang="it-IT" sz="2000" dirty="0">
              <a:solidFill>
                <a:srgbClr val="FF8000"/>
              </a:solidFill>
              <a:latin typeface="CMSS8"/>
            </a:endParaRPr>
          </a:p>
          <a:p>
            <a:pPr marL="285750" indent="-285750">
              <a:buFont typeface="Arial" panose="020B0604020202020204" pitchFamily="34" charset="0"/>
              <a:buChar char="•"/>
            </a:pPr>
            <a:r>
              <a:rPr lang="it-IT" sz="2000" dirty="0">
                <a:solidFill>
                  <a:srgbClr val="339ACD"/>
                </a:solidFill>
                <a:latin typeface="CMSY8"/>
              </a:rPr>
              <a:t> </a:t>
            </a:r>
            <a:r>
              <a:rPr lang="it-IT" sz="2000" dirty="0" err="1">
                <a:solidFill>
                  <a:srgbClr val="008000"/>
                </a:solidFill>
                <a:latin typeface="CMSS8"/>
              </a:rPr>
              <a:t>wind</a:t>
            </a:r>
            <a:r>
              <a:rPr lang="it-IT" sz="2000" dirty="0">
                <a:solidFill>
                  <a:srgbClr val="008000"/>
                </a:solidFill>
                <a:latin typeface="CMSS8"/>
              </a:rPr>
              <a:t> </a:t>
            </a:r>
            <a:r>
              <a:rPr lang="it-IT" sz="2000" dirty="0" err="1">
                <a:solidFill>
                  <a:srgbClr val="008000"/>
                </a:solidFill>
                <a:latin typeface="CMSS8"/>
              </a:rPr>
              <a:t>region</a:t>
            </a:r>
            <a:r>
              <a:rPr lang="it-IT" sz="2000" dirty="0">
                <a:solidFill>
                  <a:srgbClr val="008000"/>
                </a:solidFill>
                <a:latin typeface="CMSS8"/>
              </a:rPr>
              <a:t> with </a:t>
            </a:r>
            <a:r>
              <a:rPr lang="it-IT" sz="2000" dirty="0" err="1" smtClean="0">
                <a:solidFill>
                  <a:srgbClr val="008000"/>
                </a:solidFill>
                <a:latin typeface="CMSS8"/>
              </a:rPr>
              <a:t>mixed</a:t>
            </a:r>
            <a:r>
              <a:rPr lang="it-IT" sz="2000" dirty="0" smtClean="0">
                <a:solidFill>
                  <a:srgbClr val="008000"/>
                </a:solidFill>
                <a:latin typeface="CMSS8"/>
              </a:rPr>
              <a:t> (</a:t>
            </a:r>
            <a:r>
              <a:rPr lang="it-IT" sz="2000" dirty="0" err="1" smtClean="0">
                <a:solidFill>
                  <a:srgbClr val="008000"/>
                </a:solidFill>
                <a:latin typeface="CMSS8"/>
              </a:rPr>
              <a:t>lanthanide</a:t>
            </a:r>
            <a:r>
              <a:rPr lang="it-IT" sz="2000" dirty="0" smtClean="0">
                <a:solidFill>
                  <a:srgbClr val="008000"/>
                </a:solidFill>
                <a:latin typeface="CMSS8"/>
              </a:rPr>
              <a:t>-free and </a:t>
            </a:r>
            <a:r>
              <a:rPr lang="it-IT" sz="2000" dirty="0" err="1" smtClean="0">
                <a:solidFill>
                  <a:srgbClr val="008000"/>
                </a:solidFill>
                <a:latin typeface="CMSS8"/>
              </a:rPr>
              <a:t>lanthanide-rich</a:t>
            </a:r>
            <a:r>
              <a:rPr lang="it-IT" sz="2000" dirty="0">
                <a:solidFill>
                  <a:srgbClr val="008000"/>
                </a:solidFill>
                <a:latin typeface="CMSS8"/>
              </a:rPr>
              <a:t>) </a:t>
            </a:r>
            <a:r>
              <a:rPr lang="it-IT" sz="2000" dirty="0" err="1">
                <a:solidFill>
                  <a:srgbClr val="008000"/>
                </a:solidFill>
                <a:latin typeface="CMSS8"/>
              </a:rPr>
              <a:t>composition</a:t>
            </a:r>
            <a:endParaRPr lang="it-IT" sz="2000" dirty="0">
              <a:solidFill>
                <a:srgbClr val="008000"/>
              </a:solidFill>
              <a:latin typeface="CMSS8"/>
            </a:endParaRPr>
          </a:p>
          <a:p>
            <a:pPr marL="285750" indent="-285750">
              <a:buFont typeface="Arial" panose="020B0604020202020204" pitchFamily="34" charset="0"/>
              <a:buChar char="•"/>
            </a:pPr>
            <a:r>
              <a:rPr lang="it-IT" sz="2000" dirty="0">
                <a:solidFill>
                  <a:srgbClr val="339ACD"/>
                </a:solidFill>
                <a:latin typeface="CMSY8"/>
              </a:rPr>
              <a:t> </a:t>
            </a:r>
            <a:r>
              <a:rPr lang="it-IT" sz="2000" dirty="0" err="1">
                <a:solidFill>
                  <a:srgbClr val="0000FF"/>
                </a:solidFill>
                <a:latin typeface="CMSS8"/>
              </a:rPr>
              <a:t>wind</a:t>
            </a:r>
            <a:r>
              <a:rPr lang="it-IT" sz="2000" dirty="0">
                <a:solidFill>
                  <a:srgbClr val="0000FF"/>
                </a:solidFill>
                <a:latin typeface="CMSS8"/>
              </a:rPr>
              <a:t> </a:t>
            </a:r>
            <a:r>
              <a:rPr lang="it-IT" sz="2000" dirty="0" err="1">
                <a:solidFill>
                  <a:srgbClr val="0000FF"/>
                </a:solidFill>
                <a:latin typeface="CMSS8"/>
              </a:rPr>
              <a:t>region</a:t>
            </a:r>
            <a:r>
              <a:rPr lang="it-IT" sz="2000" dirty="0">
                <a:solidFill>
                  <a:srgbClr val="0000FF"/>
                </a:solidFill>
                <a:latin typeface="CMSS8"/>
              </a:rPr>
              <a:t> with </a:t>
            </a:r>
            <a:r>
              <a:rPr lang="it-IT" sz="2000" dirty="0" err="1" smtClean="0">
                <a:solidFill>
                  <a:srgbClr val="0000FF"/>
                </a:solidFill>
                <a:latin typeface="CMSS8"/>
              </a:rPr>
              <a:t>lanthanide</a:t>
            </a:r>
            <a:r>
              <a:rPr lang="it-IT" sz="2000" dirty="0" smtClean="0">
                <a:solidFill>
                  <a:srgbClr val="0000FF"/>
                </a:solidFill>
                <a:latin typeface="CMSS8"/>
              </a:rPr>
              <a:t>-free </a:t>
            </a:r>
            <a:r>
              <a:rPr lang="it-IT" sz="2000" dirty="0" err="1" smtClean="0">
                <a:solidFill>
                  <a:srgbClr val="0000FF"/>
                </a:solidFill>
                <a:latin typeface="CMSS8"/>
              </a:rPr>
              <a:t>composition</a:t>
            </a:r>
            <a:endParaRPr lang="it-IT" sz="2000" dirty="0">
              <a:solidFill>
                <a:srgbClr val="0000FF"/>
              </a:solidFill>
              <a:latin typeface="CMSS8"/>
            </a:endParaRPr>
          </a:p>
          <a:p>
            <a:pPr marL="285750" indent="-285750">
              <a:buFont typeface="Arial" panose="020B0604020202020204" pitchFamily="34" charset="0"/>
              <a:buChar char="•"/>
            </a:pPr>
            <a:r>
              <a:rPr lang="en-US" sz="2000" dirty="0">
                <a:solidFill>
                  <a:srgbClr val="339ACD"/>
                </a:solidFill>
                <a:latin typeface="CMSY8"/>
              </a:rPr>
              <a:t> </a:t>
            </a:r>
            <a:r>
              <a:rPr lang="en-US" sz="2000" dirty="0">
                <a:solidFill>
                  <a:srgbClr val="CD0000"/>
                </a:solidFill>
                <a:latin typeface="CMSS8"/>
              </a:rPr>
              <a:t>sum of the three </a:t>
            </a:r>
            <a:r>
              <a:rPr lang="en-US" sz="2000" dirty="0" smtClean="0">
                <a:solidFill>
                  <a:srgbClr val="CD0000"/>
                </a:solidFill>
                <a:latin typeface="CMSS8"/>
              </a:rPr>
              <a:t>model </a:t>
            </a:r>
            <a:r>
              <a:rPr lang="it-IT" sz="2000" dirty="0" err="1" smtClean="0">
                <a:solidFill>
                  <a:srgbClr val="CD0000"/>
                </a:solidFill>
                <a:latin typeface="CMSS8"/>
              </a:rPr>
              <a:t>components</a:t>
            </a:r>
            <a:endParaRPr lang="it-IT" sz="2000" dirty="0"/>
          </a:p>
        </p:txBody>
      </p:sp>
      <p:sp>
        <p:nvSpPr>
          <p:cNvPr id="8" name="Segnaposto testo 3"/>
          <p:cNvSpPr txBox="1">
            <a:spLocks/>
          </p:cNvSpPr>
          <p:nvPr/>
        </p:nvSpPr>
        <p:spPr>
          <a:xfrm>
            <a:off x="970280" y="893514"/>
            <a:ext cx="1341725" cy="43204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smtClean="0"/>
              <a:t>Optical</a:t>
            </a:r>
            <a:endParaRPr lang="en-US" dirty="0"/>
          </a:p>
        </p:txBody>
      </p:sp>
      <p:sp>
        <p:nvSpPr>
          <p:cNvPr id="10" name="Titolo 3"/>
          <p:cNvSpPr txBox="1">
            <a:spLocks/>
          </p:cNvSpPr>
          <p:nvPr/>
        </p:nvSpPr>
        <p:spPr>
          <a:xfrm>
            <a:off x="97028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mtClean="0"/>
              <a:t>Electromagnetic counterparts</a:t>
            </a:r>
            <a:endParaRPr lang="it-IT" dirty="0"/>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4" name="Segnaposto numero diapositiva 3"/>
          <p:cNvSpPr>
            <a:spLocks noGrp="1"/>
          </p:cNvSpPr>
          <p:nvPr>
            <p:ph type="sldNum" sz="quarter" idx="12"/>
          </p:nvPr>
        </p:nvSpPr>
        <p:spPr/>
        <p:txBody>
          <a:bodyPr/>
          <a:lstStyle/>
          <a:p>
            <a:fld id="{3958CF0D-F28B-4BBC-B1E6-AB9537F06334}" type="slidenum">
              <a:rPr lang="it-IT" smtClean="0"/>
              <a:pPr/>
              <a:t>32</a:t>
            </a:fld>
            <a:endParaRPr lang="it-IT" dirty="0"/>
          </a:p>
        </p:txBody>
      </p:sp>
      <p:sp>
        <p:nvSpPr>
          <p:cNvPr id="5" name="Segnaposto data 4"/>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16178012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cstate="print"/>
          <a:stretch>
            <a:fillRect/>
          </a:stretch>
        </p:blipFill>
        <p:spPr>
          <a:xfrm>
            <a:off x="81643" y="61096"/>
            <a:ext cx="12104865" cy="6796904"/>
          </a:xfrm>
          <a:prstGeom prst="rect">
            <a:avLst/>
          </a:prstGeom>
        </p:spPr>
      </p:pic>
      <p:sp>
        <p:nvSpPr>
          <p:cNvPr id="2" name="Segnaposto piè di pagina 1"/>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3" name="Segnaposto numero diapositiva 2"/>
          <p:cNvSpPr>
            <a:spLocks noGrp="1"/>
          </p:cNvSpPr>
          <p:nvPr>
            <p:ph type="sldNum" sz="quarter" idx="12"/>
          </p:nvPr>
        </p:nvSpPr>
        <p:spPr/>
        <p:txBody>
          <a:bodyPr/>
          <a:lstStyle/>
          <a:p>
            <a:fld id="{3958CF0D-F28B-4BBC-B1E6-AB9537F06334}" type="slidenum">
              <a:rPr lang="it-IT" smtClean="0"/>
              <a:pPr/>
              <a:t>33</a:t>
            </a:fld>
            <a:endParaRPr lang="it-IT" dirty="0"/>
          </a:p>
        </p:txBody>
      </p:sp>
      <p:sp>
        <p:nvSpPr>
          <p:cNvPr id="4" name="Segnaposto data 3"/>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34059861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3"/>
          <p:cNvSpPr txBox="1">
            <a:spLocks/>
          </p:cNvSpPr>
          <p:nvPr/>
        </p:nvSpPr>
        <p:spPr>
          <a:xfrm>
            <a:off x="970280" y="927520"/>
            <a:ext cx="1341725" cy="43204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smtClean="0"/>
              <a:t>X-</a:t>
            </a:r>
            <a:r>
              <a:rPr lang="it-IT" dirty="0" err="1" smtClean="0"/>
              <a:t>Ray</a:t>
            </a:r>
            <a:endParaRPr lang="en-US" dirty="0"/>
          </a:p>
        </p:txBody>
      </p:sp>
      <p:pic>
        <p:nvPicPr>
          <p:cNvPr id="6" name="Segnaposto contenuto 5"/>
          <p:cNvPicPr>
            <a:picLocks noGrp="1" noChangeAspect="1"/>
          </p:cNvPicPr>
          <p:nvPr>
            <p:ph idx="1"/>
          </p:nvPr>
        </p:nvPicPr>
        <p:blipFill>
          <a:blip r:embed="rId3" cstate="print"/>
          <a:stretch>
            <a:fillRect/>
          </a:stretch>
        </p:blipFill>
        <p:spPr>
          <a:xfrm>
            <a:off x="223291" y="2104794"/>
            <a:ext cx="5075659" cy="4753206"/>
          </a:xfrm>
          <a:prstGeom prst="rect">
            <a:avLst/>
          </a:prstGeom>
        </p:spPr>
      </p:pic>
      <p:sp>
        <p:nvSpPr>
          <p:cNvPr id="4" name="Titolo 3"/>
          <p:cNvSpPr>
            <a:spLocks noGrp="1"/>
          </p:cNvSpPr>
          <p:nvPr>
            <p:ph type="title"/>
          </p:nvPr>
        </p:nvSpPr>
        <p:spPr>
          <a:xfrm>
            <a:off x="970280" y="0"/>
            <a:ext cx="10515600" cy="1325563"/>
          </a:xfrm>
        </p:spPr>
        <p:txBody>
          <a:bodyPr/>
          <a:lstStyle/>
          <a:p>
            <a:r>
              <a:rPr lang="it-IT" dirty="0" err="1"/>
              <a:t>Electromagnetic</a:t>
            </a:r>
            <a:r>
              <a:rPr lang="it-IT" dirty="0"/>
              <a:t> </a:t>
            </a:r>
            <a:r>
              <a:rPr lang="it-IT" dirty="0" err="1"/>
              <a:t>counterparts</a:t>
            </a:r>
            <a:endParaRPr lang="it-IT" dirty="0"/>
          </a:p>
        </p:txBody>
      </p:sp>
      <p:sp>
        <p:nvSpPr>
          <p:cNvPr id="9" name="Rettangolo 8"/>
          <p:cNvSpPr/>
          <p:nvPr/>
        </p:nvSpPr>
        <p:spPr>
          <a:xfrm>
            <a:off x="1818640" y="1325563"/>
            <a:ext cx="3931920" cy="923330"/>
          </a:xfrm>
          <a:prstGeom prst="rect">
            <a:avLst/>
          </a:prstGeom>
        </p:spPr>
        <p:txBody>
          <a:bodyPr wrap="square">
            <a:spAutoFit/>
          </a:bodyPr>
          <a:lstStyle/>
          <a:p>
            <a:r>
              <a:rPr lang="en-US" dirty="0">
                <a:latin typeface="CMSS8"/>
              </a:rPr>
              <a:t>9 days after the GW trigger, an </a:t>
            </a:r>
            <a:r>
              <a:rPr lang="en-US" dirty="0" smtClean="0">
                <a:latin typeface="CMSS8"/>
              </a:rPr>
              <a:t>X-ray counterpart </a:t>
            </a:r>
            <a:r>
              <a:rPr lang="en-US" dirty="0">
                <a:latin typeface="CMSS8"/>
              </a:rPr>
              <a:t>has been discovered </a:t>
            </a:r>
            <a:r>
              <a:rPr lang="en-US" dirty="0" smtClean="0">
                <a:latin typeface="CMSS8"/>
              </a:rPr>
              <a:t>with </a:t>
            </a:r>
            <a:r>
              <a:rPr lang="it-IT" dirty="0" err="1" smtClean="0">
                <a:latin typeface="CMSS8"/>
              </a:rPr>
              <a:t>Chandra</a:t>
            </a:r>
            <a:endParaRPr lang="it-IT" dirty="0"/>
          </a:p>
        </p:txBody>
      </p:sp>
      <p:pic>
        <p:nvPicPr>
          <p:cNvPr id="10" name="Immagine 9"/>
          <p:cNvPicPr>
            <a:picLocks noChangeAspect="1"/>
          </p:cNvPicPr>
          <p:nvPr/>
        </p:nvPicPr>
        <p:blipFill>
          <a:blip r:embed="rId4" cstate="print"/>
          <a:stretch>
            <a:fillRect/>
          </a:stretch>
        </p:blipFill>
        <p:spPr>
          <a:xfrm>
            <a:off x="6376769" y="1143544"/>
            <a:ext cx="4482901" cy="4488000"/>
          </a:xfrm>
          <a:prstGeom prst="rect">
            <a:avLst/>
          </a:prstGeom>
        </p:spPr>
      </p:pic>
      <p:sp>
        <p:nvSpPr>
          <p:cNvPr id="11" name="Rettangolo 10"/>
          <p:cNvSpPr/>
          <p:nvPr/>
        </p:nvSpPr>
        <p:spPr>
          <a:xfrm>
            <a:off x="6898640" y="5527655"/>
            <a:ext cx="6096000" cy="923330"/>
          </a:xfrm>
          <a:prstGeom prst="rect">
            <a:avLst/>
          </a:prstGeom>
        </p:spPr>
        <p:txBody>
          <a:bodyPr>
            <a:spAutoFit/>
          </a:bodyPr>
          <a:lstStyle/>
          <a:p>
            <a:r>
              <a:rPr lang="en-US" dirty="0">
                <a:latin typeface="CMSSBX10"/>
              </a:rPr>
              <a:t>The x-ray light curve is consistent with</a:t>
            </a:r>
          </a:p>
          <a:p>
            <a:r>
              <a:rPr lang="en-US" dirty="0">
                <a:latin typeface="CMSSBX10"/>
              </a:rPr>
              <a:t>the afterglow of a GRB viewed </a:t>
            </a:r>
            <a:r>
              <a:rPr lang="en-US" dirty="0" smtClean="0">
                <a:latin typeface="CMSSBX10"/>
              </a:rPr>
              <a:t>off-axis</a:t>
            </a:r>
            <a:endParaRPr lang="en-US" dirty="0">
              <a:latin typeface="CMSSBX10"/>
            </a:endParaRPr>
          </a:p>
          <a:p>
            <a:r>
              <a:rPr lang="it-IT" dirty="0" err="1">
                <a:latin typeface="CMSS8"/>
              </a:rPr>
              <a:t>Troja</a:t>
            </a:r>
            <a:r>
              <a:rPr lang="it-IT" dirty="0">
                <a:latin typeface="CMSS8"/>
              </a:rPr>
              <a:t> et al., </a:t>
            </a:r>
            <a:r>
              <a:rPr lang="it-IT" dirty="0" smtClean="0">
                <a:latin typeface="CMSS8"/>
              </a:rPr>
              <a:t>Nature </a:t>
            </a:r>
            <a:r>
              <a:rPr lang="it-IT" dirty="0">
                <a:latin typeface="CMSS8"/>
              </a:rPr>
              <a:t>(2017)</a:t>
            </a:r>
            <a:endParaRPr lang="it-IT" dirty="0"/>
          </a:p>
        </p:txBody>
      </p:sp>
      <p:sp>
        <p:nvSpPr>
          <p:cNvPr id="2" name="Segnaposto piè di pagina 1"/>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3" name="Segnaposto numero diapositiva 2"/>
          <p:cNvSpPr>
            <a:spLocks noGrp="1"/>
          </p:cNvSpPr>
          <p:nvPr>
            <p:ph type="sldNum" sz="quarter" idx="12"/>
          </p:nvPr>
        </p:nvSpPr>
        <p:spPr/>
        <p:txBody>
          <a:bodyPr/>
          <a:lstStyle/>
          <a:p>
            <a:fld id="{3958CF0D-F28B-4BBC-B1E6-AB9537F06334}" type="slidenum">
              <a:rPr lang="it-IT" smtClean="0"/>
              <a:pPr/>
              <a:t>34</a:t>
            </a:fld>
            <a:endParaRPr lang="it-IT" dirty="0"/>
          </a:p>
        </p:txBody>
      </p:sp>
      <p:sp>
        <p:nvSpPr>
          <p:cNvPr id="5" name="Segnaposto data 4"/>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1903583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testo 3"/>
          <p:cNvSpPr txBox="1">
            <a:spLocks/>
          </p:cNvSpPr>
          <p:nvPr/>
        </p:nvSpPr>
        <p:spPr>
          <a:xfrm>
            <a:off x="970280" y="927520"/>
            <a:ext cx="1341725" cy="43204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dirty="0" smtClean="0"/>
              <a:t>Radio</a:t>
            </a:r>
            <a:endParaRPr lang="en-US" dirty="0"/>
          </a:p>
        </p:txBody>
      </p:sp>
      <p:sp>
        <p:nvSpPr>
          <p:cNvPr id="4" name="Titolo 3"/>
          <p:cNvSpPr>
            <a:spLocks noGrp="1"/>
          </p:cNvSpPr>
          <p:nvPr>
            <p:ph type="title"/>
          </p:nvPr>
        </p:nvSpPr>
        <p:spPr>
          <a:xfrm>
            <a:off x="970280" y="0"/>
            <a:ext cx="10515600" cy="1325563"/>
          </a:xfrm>
        </p:spPr>
        <p:txBody>
          <a:bodyPr/>
          <a:lstStyle/>
          <a:p>
            <a:r>
              <a:rPr lang="it-IT" dirty="0" err="1"/>
              <a:t>Electromagnetic</a:t>
            </a:r>
            <a:r>
              <a:rPr lang="it-IT" dirty="0"/>
              <a:t> </a:t>
            </a:r>
            <a:r>
              <a:rPr lang="it-IT" dirty="0" err="1"/>
              <a:t>counterparts</a:t>
            </a:r>
            <a:endParaRPr lang="it-IT" dirty="0"/>
          </a:p>
        </p:txBody>
      </p:sp>
      <p:pic>
        <p:nvPicPr>
          <p:cNvPr id="3" name="Segnaposto contenuto 2"/>
          <p:cNvPicPr>
            <a:picLocks noGrp="1" noChangeAspect="1"/>
          </p:cNvPicPr>
          <p:nvPr>
            <p:ph idx="1"/>
          </p:nvPr>
        </p:nvPicPr>
        <p:blipFill>
          <a:blip r:embed="rId3" cstate="print"/>
          <a:stretch>
            <a:fillRect/>
          </a:stretch>
        </p:blipFill>
        <p:spPr>
          <a:xfrm>
            <a:off x="4039274" y="2385729"/>
            <a:ext cx="8152726" cy="4257000"/>
          </a:xfrm>
          <a:prstGeom prst="rect">
            <a:avLst/>
          </a:prstGeom>
        </p:spPr>
      </p:pic>
      <p:sp>
        <p:nvSpPr>
          <p:cNvPr id="5" name="Rettangolo 4"/>
          <p:cNvSpPr/>
          <p:nvPr/>
        </p:nvSpPr>
        <p:spPr>
          <a:xfrm>
            <a:off x="838502" y="1359569"/>
            <a:ext cx="7827978" cy="646331"/>
          </a:xfrm>
          <a:prstGeom prst="rect">
            <a:avLst/>
          </a:prstGeom>
        </p:spPr>
        <p:txBody>
          <a:bodyPr wrap="square">
            <a:spAutoFit/>
          </a:bodyPr>
          <a:lstStyle/>
          <a:p>
            <a:r>
              <a:rPr lang="en-US" dirty="0">
                <a:latin typeface="CMSS8"/>
              </a:rPr>
              <a:t>A radio counterpart detection consistent with the HST position </a:t>
            </a:r>
            <a:r>
              <a:rPr lang="en-US" dirty="0" smtClean="0">
                <a:latin typeface="CMSS8"/>
              </a:rPr>
              <a:t>of SSS17a/AT </a:t>
            </a:r>
            <a:r>
              <a:rPr lang="en-US" dirty="0">
                <a:latin typeface="CMSS8"/>
              </a:rPr>
              <a:t>2017gfo was observed 16 </a:t>
            </a:r>
            <a:r>
              <a:rPr lang="en-US" dirty="0" smtClean="0">
                <a:latin typeface="CMSS8"/>
              </a:rPr>
              <a:t>days after </a:t>
            </a:r>
            <a:r>
              <a:rPr lang="en-US" dirty="0">
                <a:latin typeface="CMSS8"/>
              </a:rPr>
              <a:t>GW170817</a:t>
            </a:r>
            <a:endParaRPr lang="it-IT" dirty="0"/>
          </a:p>
        </p:txBody>
      </p:sp>
      <p:sp>
        <p:nvSpPr>
          <p:cNvPr id="7" name="Rettangolo 6"/>
          <p:cNvSpPr/>
          <p:nvPr/>
        </p:nvSpPr>
        <p:spPr>
          <a:xfrm>
            <a:off x="528320" y="3099888"/>
            <a:ext cx="3510954" cy="1477328"/>
          </a:xfrm>
          <a:prstGeom prst="rect">
            <a:avLst/>
          </a:prstGeom>
        </p:spPr>
        <p:txBody>
          <a:bodyPr wrap="square">
            <a:spAutoFit/>
          </a:bodyPr>
          <a:lstStyle/>
          <a:p>
            <a:r>
              <a:rPr lang="it-IT" dirty="0" smtClean="0">
                <a:solidFill>
                  <a:srgbClr val="339ACD"/>
                </a:solidFill>
                <a:latin typeface="CMSY8"/>
              </a:rPr>
              <a:t>Light curve </a:t>
            </a:r>
            <a:r>
              <a:rPr lang="it-IT" dirty="0" err="1" smtClean="0">
                <a:solidFill>
                  <a:srgbClr val="339ACD"/>
                </a:solidFill>
                <a:latin typeface="CMSY8"/>
              </a:rPr>
              <a:t>is</a:t>
            </a:r>
            <a:r>
              <a:rPr lang="it-IT" dirty="0" smtClean="0">
                <a:solidFill>
                  <a:srgbClr val="339ACD"/>
                </a:solidFill>
                <a:latin typeface="CMSY8"/>
              </a:rPr>
              <a:t> </a:t>
            </a:r>
            <a:r>
              <a:rPr lang="it-IT" dirty="0" err="1" smtClean="0">
                <a:solidFill>
                  <a:srgbClr val="339ACD"/>
                </a:solidFill>
                <a:latin typeface="CMSY8"/>
              </a:rPr>
              <a:t>consistent</a:t>
            </a:r>
            <a:r>
              <a:rPr lang="it-IT" dirty="0" smtClean="0">
                <a:solidFill>
                  <a:srgbClr val="339ACD"/>
                </a:solidFill>
                <a:latin typeface="CMSY8"/>
              </a:rPr>
              <a:t> with:</a:t>
            </a:r>
          </a:p>
          <a:p>
            <a:pPr marL="285750" indent="-285750">
              <a:buFont typeface="Arial" panose="020B0604020202020204" pitchFamily="34" charset="0"/>
              <a:buChar char="•"/>
            </a:pPr>
            <a:r>
              <a:rPr lang="it-IT" dirty="0" err="1" smtClean="0">
                <a:solidFill>
                  <a:srgbClr val="000000"/>
                </a:solidFill>
                <a:latin typeface="CMSS8"/>
              </a:rPr>
              <a:t>emission</a:t>
            </a:r>
            <a:r>
              <a:rPr lang="it-IT" dirty="0" smtClean="0">
                <a:solidFill>
                  <a:srgbClr val="000000"/>
                </a:solidFill>
                <a:latin typeface="CMSS8"/>
              </a:rPr>
              <a:t> </a:t>
            </a:r>
            <a:r>
              <a:rPr lang="it-IT" dirty="0">
                <a:solidFill>
                  <a:srgbClr val="000000"/>
                </a:solidFill>
                <a:latin typeface="CMSS8"/>
              </a:rPr>
              <a:t>from an </a:t>
            </a:r>
            <a:r>
              <a:rPr lang="it-IT" dirty="0" smtClean="0">
                <a:solidFill>
                  <a:srgbClr val="000000"/>
                </a:solidFill>
                <a:latin typeface="CMSS8"/>
              </a:rPr>
              <a:t>ultra </a:t>
            </a:r>
            <a:r>
              <a:rPr lang="it-IT" dirty="0" err="1" smtClean="0">
                <a:solidFill>
                  <a:srgbClr val="000000"/>
                </a:solidFill>
                <a:latin typeface="CMSS8"/>
              </a:rPr>
              <a:t>relativistic</a:t>
            </a:r>
            <a:r>
              <a:rPr lang="it-IT" dirty="0" smtClean="0">
                <a:solidFill>
                  <a:srgbClr val="000000"/>
                </a:solidFill>
                <a:latin typeface="CMSS8"/>
              </a:rPr>
              <a:t> jet </a:t>
            </a:r>
            <a:r>
              <a:rPr lang="it-IT" dirty="0" err="1">
                <a:solidFill>
                  <a:srgbClr val="000000"/>
                </a:solidFill>
                <a:latin typeface="CMSS8"/>
              </a:rPr>
              <a:t>viewed</a:t>
            </a:r>
            <a:r>
              <a:rPr lang="it-IT" dirty="0">
                <a:solidFill>
                  <a:srgbClr val="000000"/>
                </a:solidFill>
                <a:latin typeface="CMSS8"/>
              </a:rPr>
              <a:t> </a:t>
            </a:r>
            <a:r>
              <a:rPr lang="it-IT" dirty="0" smtClean="0">
                <a:solidFill>
                  <a:srgbClr val="000000"/>
                </a:solidFill>
                <a:latin typeface="CMSS8"/>
              </a:rPr>
              <a:t>off-</a:t>
            </a:r>
            <a:r>
              <a:rPr lang="it-IT" dirty="0" err="1" smtClean="0">
                <a:solidFill>
                  <a:srgbClr val="000000"/>
                </a:solidFill>
                <a:latin typeface="CMSS8"/>
              </a:rPr>
              <a:t>axis</a:t>
            </a:r>
            <a:r>
              <a:rPr lang="it-IT" dirty="0">
                <a:solidFill>
                  <a:srgbClr val="000000"/>
                </a:solidFill>
                <a:latin typeface="CMSS8"/>
              </a:rPr>
              <a:t>;</a:t>
            </a:r>
          </a:p>
          <a:p>
            <a:pPr marL="285750" indent="-285750">
              <a:buFont typeface="Arial" panose="020B0604020202020204" pitchFamily="34" charset="0"/>
              <a:buChar char="•"/>
            </a:pPr>
            <a:r>
              <a:rPr lang="en-US" dirty="0">
                <a:solidFill>
                  <a:srgbClr val="339ACD"/>
                </a:solidFill>
                <a:latin typeface="CMSY8"/>
              </a:rPr>
              <a:t> </a:t>
            </a:r>
            <a:r>
              <a:rPr lang="en-US" dirty="0">
                <a:solidFill>
                  <a:srgbClr val="000000"/>
                </a:solidFill>
                <a:latin typeface="CMSS8"/>
              </a:rPr>
              <a:t>emission from a </a:t>
            </a:r>
            <a:r>
              <a:rPr lang="en-US" dirty="0" smtClean="0">
                <a:solidFill>
                  <a:srgbClr val="000000"/>
                </a:solidFill>
                <a:latin typeface="CMSS8"/>
              </a:rPr>
              <a:t>“cocoon</a:t>
            </a:r>
            <a:r>
              <a:rPr lang="en-US" dirty="0">
                <a:solidFill>
                  <a:srgbClr val="000000"/>
                </a:solidFill>
                <a:latin typeface="CMSS8"/>
              </a:rPr>
              <a:t>" </a:t>
            </a:r>
            <a:r>
              <a:rPr lang="en-US" dirty="0" smtClean="0">
                <a:solidFill>
                  <a:srgbClr val="000000"/>
                </a:solidFill>
                <a:latin typeface="CMSS8"/>
              </a:rPr>
              <a:t>of </a:t>
            </a:r>
            <a:r>
              <a:rPr lang="it-IT" dirty="0" err="1" smtClean="0">
                <a:solidFill>
                  <a:srgbClr val="000000"/>
                </a:solidFill>
                <a:latin typeface="CMSS8"/>
              </a:rPr>
              <a:t>mildly</a:t>
            </a:r>
            <a:r>
              <a:rPr lang="it-IT" dirty="0" smtClean="0">
                <a:solidFill>
                  <a:srgbClr val="000000"/>
                </a:solidFill>
                <a:latin typeface="CMSS8"/>
              </a:rPr>
              <a:t> </a:t>
            </a:r>
            <a:r>
              <a:rPr lang="it-IT" dirty="0" err="1">
                <a:solidFill>
                  <a:srgbClr val="000000"/>
                </a:solidFill>
                <a:latin typeface="CMSS8"/>
              </a:rPr>
              <a:t>relativistic</a:t>
            </a:r>
            <a:r>
              <a:rPr lang="it-IT" dirty="0">
                <a:solidFill>
                  <a:srgbClr val="000000"/>
                </a:solidFill>
                <a:latin typeface="CMSS8"/>
              </a:rPr>
              <a:t> </a:t>
            </a:r>
            <a:r>
              <a:rPr lang="it-IT" dirty="0" err="1">
                <a:solidFill>
                  <a:srgbClr val="000000"/>
                </a:solidFill>
                <a:latin typeface="CMSS8"/>
              </a:rPr>
              <a:t>ejecta</a:t>
            </a:r>
            <a:endParaRPr lang="it-IT" dirty="0"/>
          </a:p>
        </p:txBody>
      </p:sp>
      <p:sp>
        <p:nvSpPr>
          <p:cNvPr id="2" name="Segnaposto piè di pagina 1"/>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35</a:t>
            </a:fld>
            <a:endParaRPr lang="it-IT" dirty="0"/>
          </a:p>
        </p:txBody>
      </p:sp>
      <p:sp>
        <p:nvSpPr>
          <p:cNvPr id="9" name="Segnaposto data 8"/>
          <p:cNvSpPr>
            <a:spLocks noGrp="1"/>
          </p:cNvSpPr>
          <p:nvPr>
            <p:ph type="dt" sz="half" idx="10"/>
          </p:nvPr>
        </p:nvSpPr>
        <p:spPr/>
        <p:txBody>
          <a:bodyPr/>
          <a:lstStyle/>
          <a:p>
            <a:r>
              <a:rPr lang="it-IT" smtClean="0"/>
              <a:t>10/06/2018</a:t>
            </a:r>
            <a:endParaRPr lang="it-IT" dirty="0"/>
          </a:p>
        </p:txBody>
      </p:sp>
      <p:sp>
        <p:nvSpPr>
          <p:cNvPr id="10" name="Rettangolo 9"/>
          <p:cNvSpPr/>
          <p:nvPr/>
        </p:nvSpPr>
        <p:spPr>
          <a:xfrm>
            <a:off x="838200" y="2084225"/>
            <a:ext cx="3905300" cy="369332"/>
          </a:xfrm>
          <a:prstGeom prst="rect">
            <a:avLst/>
          </a:prstGeom>
        </p:spPr>
        <p:txBody>
          <a:bodyPr wrap="none">
            <a:spAutoFit/>
          </a:bodyPr>
          <a:lstStyle/>
          <a:p>
            <a:r>
              <a:rPr lang="it-IT" dirty="0" err="1">
                <a:hlinkClick r:id="rId4" tooltip="Show source title details"/>
              </a:rPr>
              <a:t>Astrophysical</a:t>
            </a:r>
            <a:r>
              <a:rPr lang="it-IT" dirty="0">
                <a:hlinkClick r:id="rId4" tooltip="Show source title details"/>
              </a:rPr>
              <a:t> Journal </a:t>
            </a:r>
            <a:r>
              <a:rPr lang="it-IT" dirty="0" err="1">
                <a:hlinkClick r:id="rId4" tooltip="Show source title details"/>
              </a:rPr>
              <a:t>Letters</a:t>
            </a:r>
            <a:r>
              <a:rPr lang="it-IT" dirty="0"/>
              <a:t> 848(2),L21</a:t>
            </a:r>
          </a:p>
        </p:txBody>
      </p:sp>
    </p:spTree>
    <p:extLst>
      <p:ext uri="{BB962C8B-B14F-4D97-AF65-F5344CB8AC3E}">
        <p14:creationId xmlns:p14="http://schemas.microsoft.com/office/powerpoint/2010/main" val="3467708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95023"/>
            <a:ext cx="10515600" cy="1325563"/>
          </a:xfrm>
        </p:spPr>
        <p:txBody>
          <a:bodyPr/>
          <a:lstStyle/>
          <a:p>
            <a:r>
              <a:rPr lang="en-GB" dirty="0" smtClean="0"/>
              <a:t>No Neutrino</a:t>
            </a:r>
            <a:endParaRPr lang="en-GB" dirty="0"/>
          </a:p>
        </p:txBody>
      </p:sp>
      <mc:AlternateContent xmlns:mc="http://schemas.openxmlformats.org/markup-compatibility/2006" xmlns:a14="http://schemas.microsoft.com/office/drawing/2010/main">
        <mc:Choice Requires="a14">
          <p:sp>
            <p:nvSpPr>
              <p:cNvPr id="3" name="Segnaposto contenuto 2"/>
              <p:cNvSpPr>
                <a:spLocks noGrp="1"/>
              </p:cNvSpPr>
              <p:nvPr>
                <p:ph sz="half" idx="1"/>
              </p:nvPr>
            </p:nvSpPr>
            <p:spPr>
              <a:xfrm>
                <a:off x="811304" y="1420586"/>
                <a:ext cx="5571566" cy="5184322"/>
              </a:xfrm>
            </p:spPr>
            <p:txBody>
              <a:bodyPr>
                <a:normAutofit fontScale="92500" lnSpcReduction="20000"/>
              </a:bodyPr>
              <a:lstStyle/>
              <a:p>
                <a:r>
                  <a:rPr lang="en-GB" dirty="0" smtClean="0"/>
                  <a:t>Coincident  observations with Antares, </a:t>
                </a:r>
                <a:r>
                  <a:rPr lang="en-GB" dirty="0" err="1" smtClean="0"/>
                  <a:t>IceCube</a:t>
                </a:r>
                <a:r>
                  <a:rPr lang="en-GB" dirty="0" smtClean="0"/>
                  <a:t> e Pierre Auger.</a:t>
                </a:r>
              </a:p>
              <a:p>
                <a:r>
                  <a:rPr lang="en-GB" dirty="0" smtClean="0"/>
                  <a:t>Analyses accounted both prompt neutrinos and delayed events up to 14 days after the GW event</a:t>
                </a:r>
              </a:p>
              <a:p>
                <a:r>
                  <a:rPr lang="en-GB" dirty="0" smtClean="0"/>
                  <a:t>No neutrino found by any of the interested observatories (in both </a:t>
                </a:r>
                <a:r>
                  <a:rPr lang="en-GB" dirty="0" err="1" smtClean="0"/>
                  <a:t>emispheres</a:t>
                </a:r>
                <a:r>
                  <a:rPr lang="en-GB" dirty="0" smtClean="0"/>
                  <a:t>)</a:t>
                </a:r>
              </a:p>
              <a:p>
                <a:r>
                  <a:rPr lang="en-GB" dirty="0" smtClean="0"/>
                  <a:t>This is probably due to a misalignment between the jet axis and the earth direction 0°</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𝜃</m:t>
                    </m:r>
                    <m:r>
                      <a:rPr lang="en-GB" i="1" smtClean="0">
                        <a:latin typeface="Cambria Math" panose="02040503050406030204" pitchFamily="18" charset="0"/>
                        <a:ea typeface="Cambria Math" panose="02040503050406030204" pitchFamily="18" charset="0"/>
                      </a:rPr>
                      <m:t>≤</m:t>
                    </m:r>
                  </m:oMath>
                </a14:m>
                <a:r>
                  <a:rPr lang="en-GB" dirty="0" smtClean="0"/>
                  <a:t>36°.</a:t>
                </a:r>
              </a:p>
              <a:p>
                <a:r>
                  <a:rPr lang="en-GB" dirty="0" smtClean="0"/>
                  <a:t>Considering a neutrino flux </a:t>
                </a:r>
                <a:r>
                  <a:rPr lang="en-GB" dirty="0"/>
                  <a:t>from hadron </a:t>
                </a:r>
                <a:r>
                  <a:rPr lang="en-GB" dirty="0" err="1" smtClean="0"/>
                  <a:t>photoproduction</a:t>
                </a:r>
                <a:r>
                  <a:rPr lang="en-GB" dirty="0" smtClean="0"/>
                  <a:t> proportional to gamma flux, then the </a:t>
                </a:r>
                <a:r>
                  <a:rPr lang="en-GB" dirty="0"/>
                  <a:t>e</a:t>
                </a:r>
                <a:r>
                  <a:rPr lang="en-GB" dirty="0" smtClean="0"/>
                  <a:t>xpected neutrinos for the event are &lt;&lt;1 in a 30 days window.</a:t>
                </a:r>
                <a:endParaRPr lang="en-GB" dirty="0"/>
              </a:p>
            </p:txBody>
          </p:sp>
        </mc:Choice>
        <mc:Fallback xmlns="">
          <p:sp>
            <p:nvSpPr>
              <p:cNvPr id="3" name="Segnaposto contenuto 2"/>
              <p:cNvSpPr>
                <a:spLocks noGrp="1" noRot="1" noChangeAspect="1" noMove="1" noResize="1" noEditPoints="1" noAdjustHandles="1" noChangeArrowheads="1" noChangeShapeType="1" noTextEdit="1"/>
              </p:cNvSpPr>
              <p:nvPr>
                <p:ph sz="half" idx="1"/>
              </p:nvPr>
            </p:nvSpPr>
            <p:spPr>
              <a:xfrm>
                <a:off x="811304" y="1420586"/>
                <a:ext cx="5571566" cy="5184322"/>
              </a:xfrm>
              <a:blipFill>
                <a:blip r:embed="rId3" cstate="print"/>
                <a:stretch>
                  <a:fillRect l="-1641" t="-2941" r="-3063" b="-706"/>
                </a:stretch>
              </a:blipFill>
            </p:spPr>
            <p:txBody>
              <a:bodyPr/>
              <a:lstStyle/>
              <a:p>
                <a:r>
                  <a:rPr lang="it-IT">
                    <a:noFill/>
                  </a:rPr>
                  <a:t> </a:t>
                </a:r>
              </a:p>
            </p:txBody>
          </p:sp>
        </mc:Fallback>
      </mc:AlternateContent>
      <p:pic>
        <p:nvPicPr>
          <p:cNvPr id="5" name="Segnaposto contenuto 4"/>
          <p:cNvPicPr>
            <a:picLocks noGrp="1" noChangeAspect="1"/>
          </p:cNvPicPr>
          <p:nvPr>
            <p:ph sz="half" idx="2"/>
          </p:nvPr>
        </p:nvPicPr>
        <p:blipFill>
          <a:blip r:embed="rId4" cstate="print"/>
          <a:stretch>
            <a:fillRect/>
          </a:stretch>
        </p:blipFill>
        <p:spPr>
          <a:xfrm>
            <a:off x="6262007" y="538844"/>
            <a:ext cx="5402772" cy="6233863"/>
          </a:xfrm>
          <a:prstGeom prst="rect">
            <a:avLst/>
          </a:prstGeom>
        </p:spPr>
      </p:pic>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en-GB" dirty="0"/>
          </a:p>
        </p:txBody>
      </p:sp>
      <p:sp>
        <p:nvSpPr>
          <p:cNvPr id="6" name="Segnaposto numero diapositiva 5"/>
          <p:cNvSpPr>
            <a:spLocks noGrp="1"/>
          </p:cNvSpPr>
          <p:nvPr>
            <p:ph type="sldNum" sz="quarter" idx="12"/>
          </p:nvPr>
        </p:nvSpPr>
        <p:spPr/>
        <p:txBody>
          <a:bodyPr/>
          <a:lstStyle/>
          <a:p>
            <a:fld id="{3958CF0D-F28B-4BBC-B1E6-AB9537F06334}" type="slidenum">
              <a:rPr lang="en-GB" smtClean="0"/>
              <a:pPr/>
              <a:t>36</a:t>
            </a:fld>
            <a:endParaRPr lang="en-GB" dirty="0"/>
          </a:p>
        </p:txBody>
      </p:sp>
      <p:sp>
        <p:nvSpPr>
          <p:cNvPr id="7" name="Segnaposto data 6"/>
          <p:cNvSpPr>
            <a:spLocks noGrp="1"/>
          </p:cNvSpPr>
          <p:nvPr>
            <p:ph type="dt" sz="half" idx="10"/>
          </p:nvPr>
        </p:nvSpPr>
        <p:spPr/>
        <p:txBody>
          <a:bodyPr/>
          <a:lstStyle/>
          <a:p>
            <a:r>
              <a:rPr lang="it-IT" smtClean="0"/>
              <a:t>10/06/2018</a:t>
            </a:r>
            <a:endParaRPr lang="it-IT" dirty="0"/>
          </a:p>
        </p:txBody>
      </p:sp>
      <p:sp>
        <p:nvSpPr>
          <p:cNvPr id="8" name="Rettangolo 7"/>
          <p:cNvSpPr/>
          <p:nvPr/>
        </p:nvSpPr>
        <p:spPr>
          <a:xfrm>
            <a:off x="2477570" y="1000022"/>
            <a:ext cx="3905300" cy="369332"/>
          </a:xfrm>
          <a:prstGeom prst="rect">
            <a:avLst/>
          </a:prstGeom>
        </p:spPr>
        <p:txBody>
          <a:bodyPr wrap="none">
            <a:spAutoFit/>
          </a:bodyPr>
          <a:lstStyle/>
          <a:p>
            <a:r>
              <a:rPr lang="it-IT" dirty="0" err="1">
                <a:hlinkClick r:id="rId5" tooltip="Show source title details"/>
              </a:rPr>
              <a:t>Astrophysical</a:t>
            </a:r>
            <a:r>
              <a:rPr lang="it-IT" dirty="0">
                <a:hlinkClick r:id="rId5" tooltip="Show source title details"/>
              </a:rPr>
              <a:t> Journal </a:t>
            </a:r>
            <a:r>
              <a:rPr lang="it-IT" dirty="0" err="1">
                <a:hlinkClick r:id="rId5" tooltip="Show source title details"/>
              </a:rPr>
              <a:t>Letters</a:t>
            </a:r>
            <a:r>
              <a:rPr lang="it-IT" dirty="0"/>
              <a:t> 850(2),L35</a:t>
            </a:r>
          </a:p>
        </p:txBody>
      </p:sp>
    </p:spTree>
    <p:extLst>
      <p:ext uri="{BB962C8B-B14F-4D97-AF65-F5344CB8AC3E}">
        <p14:creationId xmlns:p14="http://schemas.microsoft.com/office/powerpoint/2010/main" val="3284765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3" cstate="print"/>
          <a:stretch>
            <a:fillRect/>
          </a:stretch>
        </p:blipFill>
        <p:spPr>
          <a:xfrm>
            <a:off x="6251860" y="1868110"/>
            <a:ext cx="5880617" cy="3601961"/>
          </a:xfrm>
          <a:prstGeom prst="rect">
            <a:avLst/>
          </a:prstGeom>
        </p:spPr>
      </p:pic>
      <p:sp>
        <p:nvSpPr>
          <p:cNvPr id="2" name="Titolo 1"/>
          <p:cNvSpPr>
            <a:spLocks noGrp="1"/>
          </p:cNvSpPr>
          <p:nvPr>
            <p:ph type="title"/>
          </p:nvPr>
        </p:nvSpPr>
        <p:spPr>
          <a:xfrm>
            <a:off x="838200" y="210004"/>
            <a:ext cx="10515600" cy="1325563"/>
          </a:xfrm>
        </p:spPr>
        <p:txBody>
          <a:bodyPr/>
          <a:lstStyle/>
          <a:p>
            <a:r>
              <a:rPr lang="it-IT" dirty="0" err="1" smtClean="0"/>
              <a:t>Hubble</a:t>
            </a:r>
            <a:r>
              <a:rPr lang="it-IT" dirty="0" smtClean="0"/>
              <a:t> </a:t>
            </a:r>
            <a:r>
              <a:rPr lang="it-IT" dirty="0" err="1" smtClean="0"/>
              <a:t>constant</a:t>
            </a:r>
            <a:r>
              <a:rPr lang="it-IT" dirty="0" smtClean="0"/>
              <a:t> </a:t>
            </a:r>
            <a:r>
              <a:rPr lang="it-IT" dirty="0" err="1" smtClean="0"/>
              <a:t>measurement</a:t>
            </a:r>
            <a:endParaRPr lang="it-IT"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318407" y="1216480"/>
                <a:ext cx="6207899" cy="5641520"/>
              </a:xfrm>
            </p:spPr>
            <p:txBody>
              <a:bodyPr>
                <a:normAutofit fontScale="62500" lnSpcReduction="20000"/>
              </a:bodyPr>
              <a:lstStyle/>
              <a:p>
                <a:r>
                  <a:rPr lang="en-GB" dirty="0" smtClean="0"/>
                  <a:t>Binary systems luminosity distance and chirp mass  and  can be inferred by the signal amplitude-frequency evolution only:</a:t>
                </a:r>
                <a:br>
                  <a:rPr lang="en-GB" dirty="0" smtClean="0"/>
                </a:br>
                <a:endParaRPr lang="en-GB" b="0" i="1" dirty="0" smtClean="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ℳ</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𝑧</m:t>
                          </m:r>
                        </m:e>
                      </m:d>
                      <m:r>
                        <a:rPr lang="en-GB" b="0"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1+</m:t>
                          </m:r>
                          <m:r>
                            <a:rPr lang="en-GB" b="0" i="1" smtClean="0">
                              <a:latin typeface="Cambria Math" panose="02040503050406030204" pitchFamily="18" charset="0"/>
                              <a:ea typeface="Cambria Math" panose="02040503050406030204" pitchFamily="18" charset="0"/>
                            </a:rPr>
                            <m:t>𝑧</m:t>
                          </m:r>
                        </m:e>
                      </m:d>
                      <m:sSup>
                        <m:sSupPr>
                          <m:ctrlPr>
                            <a:rPr lang="en-GB" b="0"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𝜇</m:t>
                          </m:r>
                        </m:e>
                        <m:sup>
                          <m:r>
                            <a:rPr lang="en-GB" b="0" i="1" smtClean="0">
                              <a:latin typeface="Cambria Math" panose="02040503050406030204" pitchFamily="18" charset="0"/>
                              <a:ea typeface="Cambria Math" panose="02040503050406030204" pitchFamily="18" charset="0"/>
                            </a:rPr>
                            <m:t>3/5</m:t>
                          </m:r>
                        </m:sup>
                      </m:sSup>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𝑀</m:t>
                          </m:r>
                        </m:e>
                        <m:sup>
                          <m:r>
                            <a:rPr lang="en-GB" b="0" i="1" smtClean="0">
                              <a:latin typeface="Cambria Math" panose="02040503050406030204" pitchFamily="18" charset="0"/>
                              <a:ea typeface="Cambria Math" panose="02040503050406030204" pitchFamily="18" charset="0"/>
                            </a:rPr>
                            <m:t>2/5</m:t>
                          </m:r>
                        </m:sup>
                      </m:sSup>
                    </m:oMath>
                  </m:oMathPara>
                </a14:m>
                <a:endParaRPr lang="en-GB" i="1" dirty="0" smtClean="0">
                  <a:latin typeface="Cambria Math" panose="02040503050406030204" pitchFamily="18" charset="0"/>
                  <a:ea typeface="Cambria Math" panose="02040503050406030204" pitchFamily="18" charset="0"/>
                </a:endParaRPr>
              </a:p>
              <a:p>
                <a:pPr marL="0" indent="0" algn="ctr">
                  <a:buNone/>
                </a:pPr>
                <a:endParaRPr lang="en-GB" i="1" dirty="0" smtClean="0">
                  <a:latin typeface="Cambria Math" panose="02040503050406030204" pitchFamily="18" charset="0"/>
                  <a:ea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h</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32</m:t>
                                  </m:r>
                                </m:num>
                                <m:den>
                                  <m:r>
                                    <a:rPr lang="en-GB" i="1">
                                      <a:latin typeface="Cambria Math" panose="02040503050406030204" pitchFamily="18" charset="0"/>
                                    </a:rPr>
                                    <m:t>5</m:t>
                                  </m:r>
                                </m:den>
                              </m:f>
                            </m:e>
                          </m:d>
                        </m:e>
                        <m:sup>
                          <m:r>
                            <a:rPr lang="en-GB" b="0" i="1" smtClean="0">
                              <a:latin typeface="Cambria Math" panose="02040503050406030204" pitchFamily="18" charset="0"/>
                            </a:rPr>
                            <m:t>1/2</m:t>
                          </m:r>
                        </m:sup>
                      </m:sSup>
                      <m:f>
                        <m:fPr>
                          <m:ctrlPr>
                            <a:rPr lang="en-GB" b="0" i="1" smtClean="0">
                              <a:latin typeface="Cambria Math" panose="02040503050406030204" pitchFamily="18" charset="0"/>
                            </a:rPr>
                          </m:ctrlPr>
                        </m:fPr>
                        <m:num>
                          <m:sSup>
                            <m:sSupPr>
                              <m:ctrlPr>
                                <a:rPr lang="en-GB" i="1">
                                  <a:latin typeface="Cambria Math" panose="02040503050406030204" pitchFamily="18" charset="0"/>
                                </a:rPr>
                              </m:ctrlPr>
                            </m:sSupPr>
                            <m:e>
                              <m:d>
                                <m:dPr>
                                  <m:ctrlPr>
                                    <a:rPr lang="en-GB" i="1">
                                      <a:latin typeface="Cambria Math" panose="02040503050406030204" pitchFamily="18" charset="0"/>
                                    </a:rPr>
                                  </m:ctrlPr>
                                </m:dPr>
                                <m:e>
                                  <m:r>
                                    <a:rPr lang="en-GB" i="1">
                                      <a:latin typeface="Cambria Math" panose="02040503050406030204" pitchFamily="18" charset="0"/>
                                    </a:rPr>
                                    <m:t>𝐺</m:t>
                                  </m:r>
                                  <m:r>
                                    <a:rPr lang="en-GB" i="1">
                                      <a:latin typeface="Cambria Math" panose="02040503050406030204" pitchFamily="18" charset="0"/>
                                      <a:ea typeface="Cambria Math" panose="02040503050406030204" pitchFamily="18" charset="0"/>
                                    </a:rPr>
                                    <m:t>ℳ</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𝑧</m:t>
                                  </m:r>
                                  <m:r>
                                    <a:rPr lang="en-GB" b="0" i="1" smtClean="0">
                                      <a:latin typeface="Cambria Math" panose="02040503050406030204" pitchFamily="18" charset="0"/>
                                      <a:ea typeface="Cambria Math" panose="02040503050406030204" pitchFamily="18" charset="0"/>
                                    </a:rPr>
                                    <m:t>)</m:t>
                                  </m:r>
                                </m:e>
                              </m:d>
                            </m:e>
                            <m:sup>
                              <m:r>
                                <a:rPr lang="en-GB" b="0" i="1" smtClean="0">
                                  <a:latin typeface="Cambria Math" panose="02040503050406030204" pitchFamily="18" charset="0"/>
                                  <a:ea typeface="Cambria Math" panose="02040503050406030204" pitchFamily="18" charset="0"/>
                                </a:rPr>
                                <m:t>5/3</m:t>
                              </m:r>
                            </m:sup>
                          </m:sSup>
                        </m:num>
                        <m:den>
                          <m:sSup>
                            <m:sSupPr>
                              <m:ctrlPr>
                                <a:rPr lang="en-GB" b="0" i="1" smtClean="0">
                                  <a:latin typeface="Cambria Math" panose="02040503050406030204" pitchFamily="18" charset="0"/>
                                </a:rPr>
                              </m:ctrlPr>
                            </m:sSupPr>
                            <m:e>
                              <m:r>
                                <a:rPr lang="en-GB" b="0" i="1" smtClean="0">
                                  <a:latin typeface="Cambria Math" panose="02040503050406030204" pitchFamily="18" charset="0"/>
                                </a:rPr>
                                <m:t>𝑐</m:t>
                              </m:r>
                            </m:e>
                            <m:sup>
                              <m:r>
                                <a:rPr lang="en-GB" b="0" i="1" smtClean="0">
                                  <a:latin typeface="Cambria Math" panose="02040503050406030204" pitchFamily="18" charset="0"/>
                                </a:rPr>
                                <m:t>4</m:t>
                              </m:r>
                            </m:sup>
                          </m:sSup>
                          <m:sSub>
                            <m:sSubPr>
                              <m:ctrlPr>
                                <a:rPr lang="en-GB" b="0" i="1" smtClean="0">
                                  <a:latin typeface="Cambria Math" panose="02040503050406030204" pitchFamily="18" charset="0"/>
                                </a:rPr>
                              </m:ctrlPr>
                            </m:sSubPr>
                            <m:e>
                              <m:r>
                                <a:rPr lang="en-GB" b="0" i="1" smtClean="0">
                                  <a:latin typeface="Cambria Math" panose="02040503050406030204" pitchFamily="18" charset="0"/>
                                </a:rPr>
                                <m:t>𝑑</m:t>
                              </m:r>
                            </m:e>
                            <m:sub>
                              <m:r>
                                <a:rPr lang="en-GB" b="0" i="1" smtClean="0">
                                  <a:latin typeface="Cambria Math" panose="02040503050406030204" pitchFamily="18" charset="0"/>
                                </a:rPr>
                                <m:t>𝐿</m:t>
                              </m:r>
                            </m:sub>
                          </m:sSub>
                        </m:den>
                      </m:f>
                      <m:sSup>
                        <m:sSupPr>
                          <m:ctrlPr>
                            <a:rPr lang="en-GB" b="0" i="1" smtClean="0">
                              <a:latin typeface="Cambria Math" panose="02040503050406030204" pitchFamily="18" charset="0"/>
                            </a:rPr>
                          </m:ctrlPr>
                        </m:sSupPr>
                        <m:e>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r>
                            <a:rPr lang="en-GB" i="1">
                              <a:latin typeface="Cambria Math" panose="02040503050406030204" pitchFamily="18" charset="0"/>
                              <a:ea typeface="Cambria Math" panose="02040503050406030204" pitchFamily="18" charset="0"/>
                            </a:rPr>
                            <m:t>𝑓</m:t>
                          </m:r>
                          <m:r>
                            <a:rPr lang="en-GB" i="1">
                              <a:latin typeface="Cambria Math" panose="02040503050406030204" pitchFamily="18" charset="0"/>
                              <a:ea typeface="Cambria Math" panose="02040503050406030204" pitchFamily="18" charset="0"/>
                            </a:rPr>
                            <m:t>)</m:t>
                          </m:r>
                        </m:e>
                        <m:sup>
                          <m:r>
                            <a:rPr lang="en-GB" b="0" i="1" smtClean="0">
                              <a:latin typeface="Cambria Math" panose="02040503050406030204" pitchFamily="18" charset="0"/>
                            </a:rPr>
                            <m:t>2/3</m:t>
                          </m:r>
                        </m:sup>
                      </m:sSup>
                    </m:oMath>
                    <m:oMath xmlns:m="http://schemas.openxmlformats.org/officeDocument/2006/math">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𝑓</m:t>
                          </m:r>
                        </m:e>
                      </m:acc>
                      <m:r>
                        <a:rPr lang="en-GB" b="0" i="1" smtClean="0">
                          <a:latin typeface="Cambria Math" panose="02040503050406030204" pitchFamily="18" charset="0"/>
                        </a:rPr>
                        <m:t>=</m:t>
                      </m:r>
                      <m:f>
                        <m:fPr>
                          <m:ctrlPr>
                            <a:rPr lang="en-GB" i="1">
                              <a:latin typeface="Cambria Math" panose="02040503050406030204" pitchFamily="18" charset="0"/>
                            </a:rPr>
                          </m:ctrlPr>
                        </m:fPr>
                        <m:num>
                          <m:r>
                            <a:rPr lang="en-GB" b="0" i="1" smtClean="0">
                              <a:latin typeface="Cambria Math" panose="02040503050406030204" pitchFamily="18" charset="0"/>
                            </a:rPr>
                            <m:t>96</m:t>
                          </m:r>
                        </m:num>
                        <m:den>
                          <m:r>
                            <a:rPr lang="en-GB" i="1">
                              <a:latin typeface="Cambria Math" panose="02040503050406030204" pitchFamily="18" charset="0"/>
                            </a:rPr>
                            <m:t>5</m:t>
                          </m:r>
                        </m:den>
                      </m:f>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rPr>
                            <m:t>8/3</m:t>
                          </m:r>
                        </m:sup>
                      </m:sSup>
                      <m:sSup>
                        <m:sSupPr>
                          <m:ctrlPr>
                            <a:rPr lang="en-GB" i="1" smtClean="0">
                              <a:latin typeface="Cambria Math" panose="02040503050406030204" pitchFamily="18" charset="0"/>
                            </a:rPr>
                          </m:ctrlPr>
                        </m:sSupPr>
                        <m:e>
                          <m:d>
                            <m:dPr>
                              <m:ctrlPr>
                                <a:rPr lang="en-GB" i="1">
                                  <a:latin typeface="Cambria Math" panose="02040503050406030204" pitchFamily="18" charset="0"/>
                                </a:rPr>
                              </m:ctrlPr>
                            </m:dPr>
                            <m:e>
                              <m:f>
                                <m:fPr>
                                  <m:ctrlPr>
                                    <a:rPr lang="en-GB" i="1">
                                      <a:latin typeface="Cambria Math" panose="02040503050406030204" pitchFamily="18" charset="0"/>
                                    </a:rPr>
                                  </m:ctrlPr>
                                </m:fPr>
                                <m:num>
                                  <m:r>
                                    <a:rPr lang="en-GB" i="1">
                                      <a:latin typeface="Cambria Math" panose="02040503050406030204" pitchFamily="18" charset="0"/>
                                    </a:rPr>
                                    <m:t>𝐺</m:t>
                                  </m:r>
                                  <m:r>
                                    <a:rPr lang="en-GB" i="1">
                                      <a:latin typeface="Cambria Math" panose="02040503050406030204" pitchFamily="18" charset="0"/>
                                      <a:ea typeface="Cambria Math" panose="02040503050406030204" pitchFamily="18" charset="0"/>
                                    </a:rPr>
                                    <m:t>ℳ</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𝑧</m:t>
                                  </m:r>
                                  <m:r>
                                    <a:rPr lang="en-GB" b="0" i="1" smtClean="0">
                                      <a:latin typeface="Cambria Math" panose="02040503050406030204" pitchFamily="18" charset="0"/>
                                      <a:ea typeface="Cambria Math" panose="02040503050406030204" pitchFamily="18" charset="0"/>
                                    </a:rPr>
                                    <m:t>)</m:t>
                                  </m:r>
                                </m:num>
                                <m:den>
                                  <m:sSup>
                                    <m:sSupPr>
                                      <m:ctrlPr>
                                        <a:rPr lang="en-GB" i="1">
                                          <a:latin typeface="Cambria Math" panose="02040503050406030204" pitchFamily="18" charset="0"/>
                                        </a:rPr>
                                      </m:ctrlPr>
                                    </m:sSupPr>
                                    <m:e>
                                      <m:r>
                                        <a:rPr lang="en-GB" i="1">
                                          <a:latin typeface="Cambria Math" panose="02040503050406030204" pitchFamily="18" charset="0"/>
                                        </a:rPr>
                                        <m:t>𝑐</m:t>
                                      </m:r>
                                    </m:e>
                                    <m:sup>
                                      <m:r>
                                        <a:rPr lang="en-GB" i="1">
                                          <a:latin typeface="Cambria Math" panose="02040503050406030204" pitchFamily="18" charset="0"/>
                                        </a:rPr>
                                        <m:t>3</m:t>
                                      </m:r>
                                    </m:sup>
                                  </m:sSup>
                                </m:den>
                              </m:f>
                            </m:e>
                          </m:d>
                        </m:e>
                        <m:sup>
                          <m:r>
                            <a:rPr lang="en-GB" b="0" i="1" smtClean="0">
                              <a:latin typeface="Cambria Math" panose="02040503050406030204" pitchFamily="18" charset="0"/>
                            </a:rPr>
                            <m:t>5/3</m:t>
                          </m:r>
                        </m:sup>
                      </m:sSup>
                      <m:sSup>
                        <m:sSupPr>
                          <m:ctrlPr>
                            <a:rPr lang="en-GB" i="1" smtClean="0">
                              <a:latin typeface="Cambria Math" panose="02040503050406030204" pitchFamily="18" charset="0"/>
                            </a:rPr>
                          </m:ctrlPr>
                        </m:sSupPr>
                        <m:e>
                          <m:r>
                            <a:rPr lang="en-GB" b="0" i="1" smtClean="0">
                              <a:latin typeface="Cambria Math" panose="02040503050406030204" pitchFamily="18" charset="0"/>
                            </a:rPr>
                            <m:t>𝑓</m:t>
                          </m:r>
                        </m:e>
                        <m:sup>
                          <m:r>
                            <a:rPr lang="en-GB" b="0" i="1" smtClean="0">
                              <a:latin typeface="Cambria Math" panose="02040503050406030204" pitchFamily="18" charset="0"/>
                            </a:rPr>
                            <m:t>11/3</m:t>
                          </m:r>
                        </m:sup>
                      </m:sSup>
                    </m:oMath>
                  </m:oMathPara>
                </a14:m>
                <a:endParaRPr lang="en-GB" dirty="0" smtClean="0"/>
              </a:p>
              <a:p>
                <a:r>
                  <a:rPr lang="en-GB" dirty="0"/>
                  <a:t>So they can be considered Standard sirens </a:t>
                </a:r>
                <a:r>
                  <a:rPr lang="en-GB" dirty="0" smtClean="0"/>
                  <a:t>and from the observation on earth we can find the luminosity distance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𝑑</m:t>
                        </m:r>
                      </m:e>
                      <m:sub>
                        <m:r>
                          <a:rPr lang="en-GB" i="1">
                            <a:latin typeface="Cambria Math" panose="02040503050406030204" pitchFamily="18" charset="0"/>
                          </a:rPr>
                          <m:t>𝐿</m:t>
                        </m:r>
                      </m:sub>
                    </m:sSub>
                  </m:oMath>
                </a14:m>
                <a:endParaRPr lang="en-GB" dirty="0" smtClean="0"/>
              </a:p>
              <a:p>
                <a:r>
                  <a:rPr lang="en-GB" dirty="0" smtClean="0"/>
                  <a:t>By observing the same source in the optical band, we can find the redshift z, and, from the relationship:</a:t>
                </a:r>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𝑐𝑧</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𝐻</m:t>
                          </m:r>
                        </m:e>
                        <m:sub>
                          <m:r>
                            <a:rPr lang="en-GB" b="0" i="1" smtClean="0">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𝑑</m:t>
                          </m:r>
                        </m:e>
                        <m:sub>
                          <m:r>
                            <a:rPr lang="en-GB" i="1">
                              <a:latin typeface="Cambria Math" panose="02040503050406030204" pitchFamily="18" charset="0"/>
                            </a:rPr>
                            <m:t>𝐿</m:t>
                          </m:r>
                        </m:sub>
                      </m:sSub>
                    </m:oMath>
                  </m:oMathPara>
                </a14:m>
                <a:endParaRPr lang="en-GB" dirty="0" smtClean="0"/>
              </a:p>
              <a:p>
                <a:pPr marL="0" indent="0">
                  <a:buNone/>
                </a:pPr>
                <a:r>
                  <a:rPr lang="en-GB" dirty="0"/>
                  <a:t>f</a:t>
                </a:r>
                <a:r>
                  <a:rPr lang="en-GB" dirty="0" smtClean="0"/>
                  <a:t>ind the Hubble constant</a:t>
                </a:r>
                <a:br>
                  <a:rPr lang="en-GB" dirty="0" smtClean="0"/>
                </a:b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𝐻</m:t>
                          </m:r>
                        </m:e>
                        <m:sub>
                          <m:r>
                            <a:rPr lang="en-GB" i="1">
                              <a:latin typeface="Cambria Math" panose="02040503050406030204" pitchFamily="18" charset="0"/>
                            </a:rPr>
                            <m:t>0</m:t>
                          </m:r>
                        </m:sub>
                      </m:sSub>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70</m:t>
                          </m:r>
                        </m:e>
                        <m:sub>
                          <m:r>
                            <a:rPr lang="en-GB" b="0" i="1" smtClean="0">
                              <a:latin typeface="Cambria Math" panose="02040503050406030204" pitchFamily="18" charset="0"/>
                            </a:rPr>
                            <m:t>−8</m:t>
                          </m:r>
                        </m:sub>
                        <m:sup>
                          <m:r>
                            <a:rPr lang="en-GB" b="0" i="1" smtClean="0">
                              <a:latin typeface="Cambria Math" panose="02040503050406030204" pitchFamily="18" charset="0"/>
                            </a:rPr>
                            <m:t>+12</m:t>
                          </m:r>
                        </m:sup>
                      </m:sSubSup>
                      <m:r>
                        <a:rPr lang="en-GB" b="0" i="1" smtClean="0">
                          <a:latin typeface="Cambria Math" panose="02040503050406030204" pitchFamily="18" charset="0"/>
                        </a:rPr>
                        <m:t> </m:t>
                      </m:r>
                      <m:r>
                        <a:rPr lang="en-GB" b="0" i="1" smtClean="0">
                          <a:latin typeface="Cambria Math" panose="02040503050406030204" pitchFamily="18" charset="0"/>
                        </a:rPr>
                        <m:t>𝑘𝑚</m:t>
                      </m:r>
                      <m:sSup>
                        <m:sSupPr>
                          <m:ctrlPr>
                            <a:rPr lang="en-GB" i="1">
                              <a:latin typeface="Cambria Math" panose="02040503050406030204" pitchFamily="18" charset="0"/>
                            </a:rPr>
                          </m:ctrlPr>
                        </m:sSupPr>
                        <m:e>
                          <m:r>
                            <a:rPr lang="en-GB" b="0" i="1" smtClean="0">
                              <a:latin typeface="Cambria Math" panose="02040503050406030204" pitchFamily="18" charset="0"/>
                            </a:rPr>
                            <m:t> </m:t>
                          </m:r>
                          <m:r>
                            <a:rPr lang="en-GB" i="1">
                              <a:latin typeface="Cambria Math" panose="02040503050406030204" pitchFamily="18" charset="0"/>
                            </a:rPr>
                            <m:t>𝑠</m:t>
                          </m:r>
                        </m:e>
                        <m:sup>
                          <m:r>
                            <a:rPr lang="en-GB" i="1">
                              <a:latin typeface="Cambria Math" panose="02040503050406030204" pitchFamily="18" charset="0"/>
                            </a:rPr>
                            <m:t>−1</m:t>
                          </m:r>
                        </m:sup>
                      </m:sSup>
                      <m:sSup>
                        <m:sSupPr>
                          <m:ctrlPr>
                            <a:rPr lang="en-GB" i="1">
                              <a:latin typeface="Cambria Math" panose="02040503050406030204" pitchFamily="18" charset="0"/>
                            </a:rPr>
                          </m:ctrlPr>
                        </m:sSupPr>
                        <m:e>
                          <m:r>
                            <a:rPr lang="en-GB" b="0" i="1" smtClean="0">
                              <a:latin typeface="Cambria Math" panose="02040503050406030204" pitchFamily="18" charset="0"/>
                            </a:rPr>
                            <m:t>𝑀𝑝𝑐</m:t>
                          </m:r>
                        </m:e>
                        <m:sup>
                          <m:r>
                            <a:rPr lang="en-GB" i="1">
                              <a:latin typeface="Cambria Math" panose="02040503050406030204" pitchFamily="18" charset="0"/>
                            </a:rPr>
                            <m:t>−1</m:t>
                          </m:r>
                        </m:sup>
                      </m:sSup>
                    </m:oMath>
                  </m:oMathPara>
                </a14:m>
                <a:endParaRPr lang="en-GB" dirty="0" smtClean="0"/>
              </a:p>
              <a:p>
                <a:pPr marL="0" indent="0">
                  <a:buNone/>
                </a:pPr>
                <a:r>
                  <a:rPr lang="en-GB" dirty="0" smtClean="0"/>
                  <a:t>which is consistent with the result</a:t>
                </a:r>
                <a:r>
                  <a:rPr lang="en-GB" dirty="0"/>
                  <a:t> </a:t>
                </a:r>
                <a:r>
                  <a:rPr lang="en-GB" dirty="0" smtClean="0"/>
                  <a:t>by Plank:</a:t>
                </a:r>
              </a:p>
              <a:p>
                <a:pPr marL="0" indent="0">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𝐻</m:t>
                          </m:r>
                        </m:e>
                        <m:sub>
                          <m:r>
                            <a:rPr lang="en-GB" i="1">
                              <a:latin typeface="Cambria Math" panose="02040503050406030204" pitchFamily="18" charset="0"/>
                            </a:rPr>
                            <m:t>0</m:t>
                          </m:r>
                        </m:sub>
                      </m:sSub>
                      <m:r>
                        <a:rPr lang="en-GB" i="1">
                          <a:latin typeface="Cambria Math" panose="02040503050406030204" pitchFamily="18" charset="0"/>
                        </a:rPr>
                        <m:t>=</m:t>
                      </m:r>
                      <m:r>
                        <a:rPr lang="en-GB" b="0" i="1" smtClean="0">
                          <a:latin typeface="Cambria Math" panose="02040503050406030204" pitchFamily="18" charset="0"/>
                        </a:rPr>
                        <m:t>67.00</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0.55 </m:t>
                      </m:r>
                      <m:r>
                        <a:rPr lang="en-GB" i="1">
                          <a:latin typeface="Cambria Math" panose="02040503050406030204" pitchFamily="18" charset="0"/>
                        </a:rPr>
                        <m:t>𝑘𝑚</m:t>
                      </m:r>
                      <m:sSup>
                        <m:sSupPr>
                          <m:ctrlPr>
                            <a:rPr lang="en-GB" i="1">
                              <a:latin typeface="Cambria Math" panose="02040503050406030204" pitchFamily="18" charset="0"/>
                            </a:rPr>
                          </m:ctrlPr>
                        </m:sSupPr>
                        <m:e>
                          <m:r>
                            <a:rPr lang="en-GB" i="1">
                              <a:latin typeface="Cambria Math" panose="02040503050406030204" pitchFamily="18" charset="0"/>
                            </a:rPr>
                            <m:t> </m:t>
                          </m:r>
                          <m:r>
                            <a:rPr lang="en-GB" i="1">
                              <a:latin typeface="Cambria Math" panose="02040503050406030204" pitchFamily="18" charset="0"/>
                            </a:rPr>
                            <m:t>𝑠</m:t>
                          </m:r>
                        </m:e>
                        <m:sup>
                          <m:r>
                            <a:rPr lang="en-GB" i="1">
                              <a:latin typeface="Cambria Math" panose="02040503050406030204" pitchFamily="18" charset="0"/>
                            </a:rPr>
                            <m:t>−1</m:t>
                          </m:r>
                        </m:sup>
                      </m:sSup>
                      <m:sSup>
                        <m:sSupPr>
                          <m:ctrlPr>
                            <a:rPr lang="en-GB" i="1">
                              <a:latin typeface="Cambria Math" panose="02040503050406030204" pitchFamily="18" charset="0"/>
                            </a:rPr>
                          </m:ctrlPr>
                        </m:sSupPr>
                        <m:e>
                          <m:r>
                            <a:rPr lang="en-GB" i="1">
                              <a:latin typeface="Cambria Math" panose="02040503050406030204" pitchFamily="18" charset="0"/>
                            </a:rPr>
                            <m:t>𝑀𝑝𝑐</m:t>
                          </m:r>
                        </m:e>
                        <m:sup>
                          <m:r>
                            <a:rPr lang="en-GB" i="1">
                              <a:latin typeface="Cambria Math" panose="02040503050406030204" pitchFamily="18" charset="0"/>
                            </a:rPr>
                            <m:t>−1</m:t>
                          </m:r>
                        </m:sup>
                      </m:sSup>
                    </m:oMath>
                  </m:oMathPara>
                </a14:m>
                <a:endParaRPr lang="en-GB" dirty="0"/>
              </a:p>
              <a:p>
                <a:pPr marL="0" indent="0">
                  <a:buNone/>
                </a:pPr>
                <a:endParaRPr lang="en-GB" dirty="0"/>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318407" y="1216480"/>
                <a:ext cx="6207899" cy="5641520"/>
              </a:xfrm>
              <a:blipFill>
                <a:blip r:embed="rId4" cstate="print"/>
                <a:stretch>
                  <a:fillRect l="-785" t="-1838" r="-785"/>
                </a:stretch>
              </a:blipFill>
            </p:spPr>
            <p:txBody>
              <a:bodyPr/>
              <a:lstStyle/>
              <a:p>
                <a:r>
                  <a:rPr lang="it-IT">
                    <a:noFill/>
                  </a:rPr>
                  <a:t> </a:t>
                </a:r>
              </a:p>
            </p:txBody>
          </p:sp>
        </mc:Fallback>
      </mc:AlternateContent>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37</a:t>
            </a:fld>
            <a:endParaRPr lang="it-IT" dirty="0"/>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4976" y="575468"/>
            <a:ext cx="1076325" cy="752475"/>
          </a:xfrm>
          <a:prstGeom prst="rect">
            <a:avLst/>
          </a:prstGeom>
        </p:spPr>
      </p:pic>
      <p:sp>
        <p:nvSpPr>
          <p:cNvPr id="6" name="Segnaposto data 5"/>
          <p:cNvSpPr>
            <a:spLocks noGrp="1"/>
          </p:cNvSpPr>
          <p:nvPr>
            <p:ph type="dt" sz="half" idx="10"/>
          </p:nvPr>
        </p:nvSpPr>
        <p:spPr/>
        <p:txBody>
          <a:bodyPr/>
          <a:lstStyle/>
          <a:p>
            <a:r>
              <a:rPr lang="it-IT" smtClean="0"/>
              <a:t>10/06/2018</a:t>
            </a:r>
            <a:endParaRPr lang="it-IT" dirty="0"/>
          </a:p>
        </p:txBody>
      </p:sp>
      <p:sp>
        <p:nvSpPr>
          <p:cNvPr id="10" name="Rettangolo 9"/>
          <p:cNvSpPr/>
          <p:nvPr/>
        </p:nvSpPr>
        <p:spPr>
          <a:xfrm>
            <a:off x="7448500" y="5728544"/>
            <a:ext cx="3905300" cy="369332"/>
          </a:xfrm>
          <a:prstGeom prst="rect">
            <a:avLst/>
          </a:prstGeom>
        </p:spPr>
        <p:txBody>
          <a:bodyPr wrap="none">
            <a:spAutoFit/>
          </a:bodyPr>
          <a:lstStyle/>
          <a:p>
            <a:r>
              <a:rPr lang="it-IT" dirty="0" err="1">
                <a:hlinkClick r:id="rId7" tooltip="Show source title details"/>
              </a:rPr>
              <a:t>Astrophysical</a:t>
            </a:r>
            <a:r>
              <a:rPr lang="it-IT" dirty="0">
                <a:hlinkClick r:id="rId7" tooltip="Show source title details"/>
              </a:rPr>
              <a:t> Journal </a:t>
            </a:r>
            <a:r>
              <a:rPr lang="it-IT" dirty="0" err="1">
                <a:hlinkClick r:id="rId7" tooltip="Show source title details"/>
              </a:rPr>
              <a:t>Letters</a:t>
            </a:r>
            <a:r>
              <a:rPr lang="it-IT" dirty="0"/>
              <a:t> 848(2),L13</a:t>
            </a:r>
          </a:p>
        </p:txBody>
      </p:sp>
    </p:spTree>
    <p:extLst>
      <p:ext uri="{BB962C8B-B14F-4D97-AF65-F5344CB8AC3E}">
        <p14:creationId xmlns:p14="http://schemas.microsoft.com/office/powerpoint/2010/main" val="28375293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After</a:t>
            </a:r>
            <a:r>
              <a:rPr lang="it-IT" dirty="0" smtClean="0"/>
              <a:t> 02 </a:t>
            </a:r>
            <a:r>
              <a:rPr lang="it-IT" dirty="0" err="1" smtClean="0"/>
              <a:t>observing</a:t>
            </a:r>
            <a:r>
              <a:rPr lang="it-IT" dirty="0" smtClean="0"/>
              <a:t> </a:t>
            </a:r>
            <a:r>
              <a:rPr lang="it-IT" dirty="0" err="1" smtClean="0"/>
              <a:t>run</a:t>
            </a:r>
            <a:endParaRPr lang="it-IT" dirty="0"/>
          </a:p>
        </p:txBody>
      </p:sp>
      <p:sp>
        <p:nvSpPr>
          <p:cNvPr id="3" name="Segnaposto contenuto 2"/>
          <p:cNvSpPr>
            <a:spLocks noGrp="1"/>
          </p:cNvSpPr>
          <p:nvPr>
            <p:ph idx="1"/>
          </p:nvPr>
        </p:nvSpPr>
        <p:spPr/>
        <p:txBody>
          <a:bodyPr>
            <a:normAutofit fontScale="92500"/>
          </a:bodyPr>
          <a:lstStyle/>
          <a:p>
            <a:r>
              <a:rPr lang="en-US" dirty="0" smtClean="0"/>
              <a:t>After the end of the O2 run in August 2017, the next common observation run O3 is foreseen to start early 2019. The period between the runs is used for upgrading the detectors and improving the sensitivities.</a:t>
            </a:r>
            <a:endParaRPr lang="it-IT" dirty="0" smtClean="0"/>
          </a:p>
          <a:p>
            <a:r>
              <a:rPr lang="it-IT" dirty="0" err="1" smtClean="0"/>
              <a:t>Reserve</a:t>
            </a:r>
            <a:r>
              <a:rPr lang="it-IT" dirty="0" smtClean="0"/>
              <a:t> </a:t>
            </a:r>
            <a:r>
              <a:rPr lang="it-IT" dirty="0" err="1" smtClean="0"/>
              <a:t>commissioning</a:t>
            </a:r>
            <a:r>
              <a:rPr lang="it-IT" dirty="0" smtClean="0"/>
              <a:t> </a:t>
            </a:r>
            <a:r>
              <a:rPr lang="it-IT" dirty="0" err="1" smtClean="0"/>
              <a:t>time</a:t>
            </a:r>
            <a:endParaRPr lang="it-IT" dirty="0" smtClean="0"/>
          </a:p>
          <a:p>
            <a:r>
              <a:rPr lang="en-US" dirty="0" smtClean="0"/>
              <a:t> Limit the number of upgrades</a:t>
            </a:r>
          </a:p>
          <a:p>
            <a:r>
              <a:rPr lang="en-US" dirty="0" smtClean="0"/>
              <a:t> Minimum target sensitivity for O3: 60 </a:t>
            </a:r>
            <a:r>
              <a:rPr lang="en-US" dirty="0" err="1" smtClean="0"/>
              <a:t>Mpc</a:t>
            </a:r>
            <a:endParaRPr lang="en-US" dirty="0" smtClean="0"/>
          </a:p>
          <a:p>
            <a:r>
              <a:rPr lang="en-US" dirty="0" smtClean="0"/>
              <a:t> Main benefit should come from putting back the </a:t>
            </a:r>
            <a:r>
              <a:rPr lang="it-IT" dirty="0" err="1" smtClean="0"/>
              <a:t>monolithic</a:t>
            </a:r>
            <a:r>
              <a:rPr lang="it-IT" dirty="0" smtClean="0"/>
              <a:t> </a:t>
            </a:r>
            <a:r>
              <a:rPr lang="it-IT" dirty="0" err="1" smtClean="0"/>
              <a:t>suspension</a:t>
            </a:r>
            <a:endParaRPr lang="it-IT" dirty="0" smtClean="0"/>
          </a:p>
          <a:p>
            <a:pPr lvl="1"/>
            <a:r>
              <a:rPr lang="en-US" dirty="0" smtClean="0"/>
              <a:t> Removing the steel wire thermal noise from noise budget should give a 20 </a:t>
            </a:r>
            <a:r>
              <a:rPr lang="en-US" dirty="0" err="1" smtClean="0"/>
              <a:t>Mpc</a:t>
            </a:r>
            <a:r>
              <a:rPr lang="en-US" dirty="0" smtClean="0"/>
              <a:t> range increase</a:t>
            </a:r>
          </a:p>
          <a:p>
            <a:r>
              <a:rPr lang="en-US" dirty="0" smtClean="0"/>
              <a:t> Theoretical limits: 100 </a:t>
            </a:r>
            <a:r>
              <a:rPr lang="en-US" dirty="0" err="1" smtClean="0"/>
              <a:t>Mpc</a:t>
            </a:r>
            <a:r>
              <a:rPr lang="en-US" dirty="0" smtClean="0"/>
              <a:t> @13W, no squeezing</a:t>
            </a:r>
            <a:endParaRPr lang="it-IT" dirty="0"/>
          </a:p>
        </p:txBody>
      </p:sp>
      <p:sp>
        <p:nvSpPr>
          <p:cNvPr id="4" name="Segnaposto piè di pagina 3"/>
          <p:cNvSpPr>
            <a:spLocks noGrp="1"/>
          </p:cNvSpPr>
          <p:nvPr>
            <p:ph type="ftr" sz="quarter" idx="11"/>
          </p:nvPr>
        </p:nvSpPr>
        <p:spPr/>
        <p:txBody>
          <a:bodyPr/>
          <a:lstStyle/>
          <a:p>
            <a:r>
              <a:rPr lang="en-US" dirty="0" smtClean="0"/>
              <a:t>VII Workshop on Theory, Phenomenology and Experiments in </a:t>
            </a:r>
            <a:r>
              <a:rPr lang="en-US" dirty="0" err="1" smtClean="0"/>
              <a:t>Flavour</a:t>
            </a:r>
            <a:r>
              <a:rPr lang="en-US" dirty="0" smtClean="0"/>
              <a:t>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38</a:t>
            </a:fld>
            <a:endParaRPr lang="it-IT"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sp>
        <p:nvSpPr>
          <p:cNvPr id="8" name="Segnaposto data 7"/>
          <p:cNvSpPr>
            <a:spLocks noGrp="1"/>
          </p:cNvSpPr>
          <p:nvPr>
            <p:ph type="dt" sz="half" idx="10"/>
          </p:nvPr>
        </p:nvSpPr>
        <p:spPr/>
        <p:txBody>
          <a:bodyPr/>
          <a:lstStyle/>
          <a:p>
            <a:r>
              <a:rPr lang="it-IT" dirty="0" smtClean="0"/>
              <a:t>10/06/2018</a:t>
            </a:r>
            <a:endParaRPr lang="it-IT"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39</a:t>
            </a:fld>
            <a:endParaRPr lang="it-IT" dirty="0"/>
          </a:p>
        </p:txBody>
      </p:sp>
      <p:pic>
        <p:nvPicPr>
          <p:cNvPr id="21506" name="Picture 2"/>
          <p:cNvPicPr>
            <a:picLocks noChangeAspect="1" noChangeArrowheads="1"/>
          </p:cNvPicPr>
          <p:nvPr/>
        </p:nvPicPr>
        <p:blipFill>
          <a:blip r:embed="rId2" cstate="print"/>
          <a:srcRect/>
          <a:stretch>
            <a:fillRect/>
          </a:stretch>
        </p:blipFill>
        <p:spPr bwMode="auto">
          <a:xfrm>
            <a:off x="1409700" y="347663"/>
            <a:ext cx="9372600" cy="5857875"/>
          </a:xfrm>
          <a:prstGeom prst="rect">
            <a:avLst/>
          </a:prstGeom>
          <a:noFill/>
          <a:ln w="9525">
            <a:noFill/>
            <a:miter lim="800000"/>
            <a:headEnd/>
            <a:tailEnd/>
          </a:ln>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sp>
        <p:nvSpPr>
          <p:cNvPr id="2" name="Segnaposto data 1"/>
          <p:cNvSpPr>
            <a:spLocks noGrp="1"/>
          </p:cNvSpPr>
          <p:nvPr>
            <p:ph type="dt" sz="half" idx="10"/>
          </p:nvPr>
        </p:nvSpPr>
        <p:spPr/>
        <p:txBody>
          <a:bodyPr/>
          <a:lstStyle/>
          <a:p>
            <a:r>
              <a:rPr lang="it-IT" smtClean="0"/>
              <a:t>10/06/2018</a:t>
            </a:r>
            <a:endParaRPr lang="it-I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2" descr="layout animation"/>
          <p:cNvPicPr preferRelativeResize="0">
            <a:picLocks noChangeArrowheads="1" noCrop="1"/>
          </p:cNvPicPr>
          <p:nvPr/>
        </p:nvPicPr>
        <p:blipFill>
          <a:blip r:embed="rId3" cstate="print"/>
          <a:srcRect/>
          <a:stretch>
            <a:fillRect/>
          </a:stretch>
        </p:blipFill>
        <p:spPr bwMode="auto">
          <a:xfrm>
            <a:off x="8471647" y="4728316"/>
            <a:ext cx="2809875" cy="2066925"/>
          </a:xfrm>
          <a:prstGeom prst="rect">
            <a:avLst/>
          </a:prstGeom>
          <a:noFill/>
          <a:ln w="9525">
            <a:noFill/>
            <a:miter lim="800000"/>
            <a:headEnd/>
            <a:tailEnd/>
          </a:ln>
        </p:spPr>
      </p:pic>
      <p:sp>
        <p:nvSpPr>
          <p:cNvPr id="5" name="Titolo 1"/>
          <p:cNvSpPr>
            <a:spLocks noGrp="1"/>
          </p:cNvSpPr>
          <p:nvPr>
            <p:ph type="title"/>
          </p:nvPr>
        </p:nvSpPr>
        <p:spPr>
          <a:xfrm>
            <a:off x="838200" y="24466"/>
            <a:ext cx="10515600" cy="1325563"/>
          </a:xfrm>
        </p:spPr>
        <p:txBody>
          <a:bodyPr/>
          <a:lstStyle/>
          <a:p>
            <a:r>
              <a:rPr lang="en-GB" noProof="0" dirty="0" smtClean="0"/>
              <a:t>Intro to gravitational waves</a:t>
            </a:r>
            <a:endParaRPr lang="en-GB" noProof="0" dirty="0"/>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262128" y="2377618"/>
                <a:ext cx="8030225" cy="4008247"/>
              </a:xfrm>
            </p:spPr>
            <p:txBody>
              <a:bodyPr>
                <a:normAutofit fontScale="92500" lnSpcReduction="20000"/>
              </a:bodyPr>
              <a:lstStyle/>
              <a:p>
                <a:r>
                  <a:rPr lang="en-GB" dirty="0" smtClean="0"/>
                  <a:t>Given the small coupling constant of gravitational interactions, the effect of GW is very small and they need very energetic events to be produced.</a:t>
                </a:r>
              </a:p>
              <a:p>
                <a:pPr>
                  <a:tabLst>
                    <a:tab pos="2779713" algn="l"/>
                  </a:tabLst>
                </a:pPr>
                <a:r>
                  <a:rPr lang="en-GB" dirty="0" smtClean="0"/>
                  <a:t>If </a:t>
                </a:r>
                <a14:m>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h</m:t>
                        </m:r>
                      </m:e>
                      <m:sub>
                        <m:r>
                          <a:rPr lang="it-IT" b="0" i="1" smtClean="0">
                            <a:latin typeface="Cambria Math" panose="02040503050406030204" pitchFamily="18" charset="0"/>
                          </a:rPr>
                          <m:t>𝑥𝑥</m:t>
                        </m:r>
                      </m:sub>
                    </m:sSub>
                  </m:oMath>
                </a14:m>
                <a:r>
                  <a:rPr lang="en-GB" dirty="0" smtClean="0"/>
                  <a:t> is the amplitude of a GW reaching an object of length </a:t>
                </a:r>
                <a14:m>
                  <m:oMath xmlns:m="http://schemas.openxmlformats.org/officeDocument/2006/math">
                    <m:r>
                      <a:rPr lang="en-GB" i="1" smtClean="0">
                        <a:latin typeface="Cambria Math" panose="02040503050406030204" pitchFamily="18" charset="0"/>
                        <a:ea typeface="Cambria Math" panose="02040503050406030204" pitchFamily="18" charset="0"/>
                      </a:rPr>
                      <m:t>ℓ</m:t>
                    </m:r>
                  </m:oMath>
                </a14:m>
                <a:r>
                  <a:rPr lang="en-GB" dirty="0" smtClean="0"/>
                  <a:t>, then this length changes as</a:t>
                </a:r>
                <a:br>
                  <a:rPr lang="en-GB" dirty="0" smtClean="0"/>
                </a:br>
                <a:r>
                  <a:rPr lang="it-IT" dirty="0">
                    <a:latin typeface="Cambria Math" panose="02040503050406030204" pitchFamily="18" charset="0"/>
                    <a:ea typeface="Cambria Math" panose="02040503050406030204" pitchFamily="18" charset="0"/>
                  </a:rPr>
                  <a:t/>
                </a:r>
                <a:br>
                  <a:rPr lang="it-IT" dirty="0">
                    <a:latin typeface="Cambria Math" panose="02040503050406030204" pitchFamily="18" charset="0"/>
                    <a:ea typeface="Cambria Math" panose="02040503050406030204" pitchFamily="18" charset="0"/>
                  </a:rPr>
                </a:br>
                <a14:m>
                  <m:oMath xmlns:m="http://schemas.openxmlformats.org/officeDocument/2006/math">
                    <m:r>
                      <a:rPr lang="it-IT" b="0" i="0"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ea typeface="Cambria Math" panose="02040503050406030204" pitchFamily="18" charset="0"/>
                      </a:rPr>
                      <m:t>ℓ</m:t>
                    </m:r>
                    <m:r>
                      <a:rPr lang="it-IT" b="0" i="1" smtClean="0">
                        <a:latin typeface="Cambria Math" panose="02040503050406030204" pitchFamily="18" charset="0"/>
                        <a:ea typeface="Cambria Math" panose="02040503050406030204" pitchFamily="18" charset="0"/>
                      </a:rPr>
                      <m:t>′=</m:t>
                    </m:r>
                    <m:d>
                      <m:dPr>
                        <m:ctrlPr>
                          <a:rPr lang="it-IT" b="0" i="1" smtClean="0">
                            <a:latin typeface="Cambria Math" panose="02040503050406030204" pitchFamily="18" charset="0"/>
                            <a:ea typeface="Cambria Math" panose="02040503050406030204" pitchFamily="18" charset="0"/>
                          </a:rPr>
                        </m:ctrlPr>
                      </m:dPr>
                      <m:e>
                        <m:r>
                          <a:rPr lang="it-IT" b="0" i="1" smtClean="0">
                            <a:latin typeface="Cambria Math" panose="02040503050406030204" pitchFamily="18" charset="0"/>
                            <a:ea typeface="Cambria Math" panose="02040503050406030204" pitchFamily="18" charset="0"/>
                          </a:rPr>
                          <m:t>1+</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1</m:t>
                            </m:r>
                          </m:num>
                          <m:den>
                            <m:r>
                              <a:rPr lang="it-IT" b="0" i="1" smtClean="0">
                                <a:latin typeface="Cambria Math" panose="02040503050406030204" pitchFamily="18" charset="0"/>
                                <a:ea typeface="Cambria Math" panose="02040503050406030204" pitchFamily="18" charset="0"/>
                              </a:rPr>
                              <m:t>2</m:t>
                            </m:r>
                          </m:den>
                        </m:f>
                        <m:sSubSup>
                          <m:sSubSupPr>
                            <m:ctrlPr>
                              <a:rPr lang="en-GB" i="1" smtClean="0">
                                <a:latin typeface="Cambria Math" panose="02040503050406030204" pitchFamily="18" charset="0"/>
                              </a:rPr>
                            </m:ctrlPr>
                          </m:sSubSupPr>
                          <m:e>
                            <m:r>
                              <a:rPr lang="it-IT" b="0" i="1" smtClean="0">
                                <a:latin typeface="Cambria Math" panose="02040503050406030204" pitchFamily="18" charset="0"/>
                              </a:rPr>
                              <m:t>h</m:t>
                            </m:r>
                          </m:e>
                          <m:sub>
                            <m:r>
                              <a:rPr lang="it-IT" b="0" i="1" smtClean="0">
                                <a:latin typeface="Cambria Math" panose="02040503050406030204" pitchFamily="18" charset="0"/>
                              </a:rPr>
                              <m:t>𝑥𝑥</m:t>
                            </m:r>
                          </m:sub>
                          <m:sup>
                            <m:r>
                              <a:rPr lang="it-IT" b="0" i="1" smtClean="0">
                                <a:latin typeface="Cambria Math" panose="02040503050406030204" pitchFamily="18" charset="0"/>
                              </a:rPr>
                              <m:t>𝑇𝑇</m:t>
                            </m:r>
                          </m:sup>
                        </m:sSubSup>
                      </m:e>
                    </m:d>
                    <m:r>
                      <a:rPr lang="en-GB" i="1" smtClean="0">
                        <a:latin typeface="Cambria Math" panose="02040503050406030204" pitchFamily="18" charset="0"/>
                        <a:ea typeface="Cambria Math" panose="02040503050406030204" pitchFamily="18" charset="0"/>
                      </a:rPr>
                      <m:t>ℓ</m:t>
                    </m:r>
                  </m:oMath>
                </a14:m>
                <a:r>
                  <a:rPr lang="en-GB" dirty="0" smtClean="0"/>
                  <a:t>,  i.e.   </a:t>
                </a:r>
                <a14:m>
                  <m:oMath xmlns:m="http://schemas.openxmlformats.org/officeDocument/2006/math">
                    <m:sSubSup>
                      <m:sSubSupPr>
                        <m:ctrlPr>
                          <a:rPr lang="en-GB" i="1" smtClean="0">
                            <a:latin typeface="Cambria Math" panose="02040503050406030204" pitchFamily="18" charset="0"/>
                          </a:rPr>
                        </m:ctrlPr>
                      </m:sSubSupPr>
                      <m:e>
                        <m:r>
                          <a:rPr lang="it-IT" b="0" i="1" smtClean="0">
                            <a:latin typeface="Cambria Math" panose="02040503050406030204" pitchFamily="18" charset="0"/>
                          </a:rPr>
                          <m:t>h</m:t>
                        </m:r>
                      </m:e>
                      <m:sub>
                        <m:r>
                          <a:rPr lang="it-IT" b="0" i="1" smtClean="0">
                            <a:latin typeface="Cambria Math" panose="02040503050406030204" pitchFamily="18" charset="0"/>
                          </a:rPr>
                          <m:t>𝑥𝑥</m:t>
                        </m:r>
                      </m:sub>
                      <m:sup>
                        <m:r>
                          <a:rPr lang="it-IT" b="0" i="1" smtClean="0">
                            <a:latin typeface="Cambria Math" panose="02040503050406030204" pitchFamily="18" charset="0"/>
                          </a:rPr>
                          <m:t>𝑇𝑇</m:t>
                        </m:r>
                      </m:sup>
                    </m:sSubSup>
                    <m:r>
                      <a:rPr lang="it-IT" b="0" i="1" smtClean="0">
                        <a:latin typeface="Cambria Math" panose="02040503050406030204" pitchFamily="18" charset="0"/>
                      </a:rPr>
                      <m:t>=2</m:t>
                    </m:r>
                    <m:f>
                      <m:fPr>
                        <m:ctrlPr>
                          <a:rPr lang="en-GB"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∆ℓ</m:t>
                        </m:r>
                      </m:num>
                      <m:den>
                        <m:r>
                          <a:rPr lang="en-GB" i="1" smtClean="0">
                            <a:latin typeface="Cambria Math" panose="02040503050406030204" pitchFamily="18" charset="0"/>
                            <a:ea typeface="Cambria Math" panose="02040503050406030204" pitchFamily="18" charset="0"/>
                          </a:rPr>
                          <m:t>ℓ</m:t>
                        </m:r>
                      </m:den>
                    </m:f>
                  </m:oMath>
                </a14:m>
                <a:r>
                  <a:rPr lang="en-GB" dirty="0" smtClean="0"/>
                  <a:t>.</a:t>
                </a:r>
                <a:br>
                  <a:rPr lang="en-GB" dirty="0" smtClean="0"/>
                </a:br>
                <a:r>
                  <a:rPr lang="en-GB" dirty="0" smtClean="0"/>
                  <a:t/>
                </a:r>
                <a:br>
                  <a:rPr lang="en-GB" dirty="0" smtClean="0"/>
                </a:br>
                <a:r>
                  <a:rPr lang="en-GB" dirty="0" smtClean="0"/>
                  <a:t> Thus to measure very small </a:t>
                </a:r>
                <a14:m>
                  <m:oMath xmlns:m="http://schemas.openxmlformats.org/officeDocument/2006/math">
                    <m:sSub>
                      <m:sSubPr>
                        <m:ctrlPr>
                          <a:rPr lang="en-GB" i="1" smtClean="0">
                            <a:latin typeface="Cambria Math" panose="02040503050406030204" pitchFamily="18" charset="0"/>
                          </a:rPr>
                        </m:ctrlPr>
                      </m:sSubPr>
                      <m:e>
                        <m:r>
                          <a:rPr lang="it-IT" b="0" i="1" smtClean="0">
                            <a:latin typeface="Cambria Math" panose="02040503050406030204" pitchFamily="18" charset="0"/>
                          </a:rPr>
                          <m:t>h</m:t>
                        </m:r>
                      </m:e>
                      <m:sub>
                        <m:r>
                          <a:rPr lang="it-IT" b="0" i="1" smtClean="0">
                            <a:latin typeface="Cambria Math" panose="02040503050406030204" pitchFamily="18" charset="0"/>
                          </a:rPr>
                          <m:t>𝑥𝑥</m:t>
                        </m:r>
                      </m:sub>
                    </m:sSub>
                  </m:oMath>
                </a14:m>
                <a:r>
                  <a:rPr lang="en-GB" dirty="0" smtClean="0"/>
                  <a:t>, a large </a:t>
                </a:r>
                <a14:m>
                  <m:oMath xmlns:m="http://schemas.openxmlformats.org/officeDocument/2006/math">
                    <m:r>
                      <a:rPr lang="en-GB" i="1" smtClean="0">
                        <a:latin typeface="Cambria Math" panose="02040503050406030204" pitchFamily="18" charset="0"/>
                        <a:ea typeface="Cambria Math" panose="02040503050406030204" pitchFamily="18" charset="0"/>
                      </a:rPr>
                      <m:t>ℓ</m:t>
                    </m:r>
                  </m:oMath>
                </a14:m>
                <a:r>
                  <a:rPr lang="en-GB" dirty="0" smtClean="0"/>
                  <a:t> is useful.</a:t>
                </a:r>
              </a:p>
              <a:p>
                <a:pPr>
                  <a:tabLst>
                    <a:tab pos="2779713" algn="l"/>
                  </a:tabLst>
                </a:pPr>
                <a:r>
                  <a:rPr lang="en-GB" dirty="0" smtClean="0"/>
                  <a:t>Kilometre-scale laser interferometers</a:t>
                </a:r>
              </a:p>
              <a:p>
                <a:pPr>
                  <a:tabLst>
                    <a:tab pos="2779713" algn="l"/>
                  </a:tabLst>
                </a:pPr>
                <a:r>
                  <a:rPr lang="en-GB" dirty="0" smtClean="0"/>
                  <a:t>Mirrors isolated from any environmental noise</a:t>
                </a:r>
                <a:br>
                  <a:rPr lang="en-GB" dirty="0" smtClean="0"/>
                </a:br>
                <a:r>
                  <a:rPr lang="en-GB" dirty="0" smtClean="0"/>
                  <a:t>(active and passive controls)</a:t>
                </a: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262128" y="2377618"/>
                <a:ext cx="8030225" cy="4008247"/>
              </a:xfrm>
              <a:blipFill>
                <a:blip r:embed="rId4" cstate="print"/>
                <a:stretch>
                  <a:fillRect l="-1139" t="-3799" b="-2736"/>
                </a:stretch>
              </a:blipFill>
            </p:spPr>
            <p:txBody>
              <a:bodyPr/>
              <a:lstStyle/>
              <a:p>
                <a:r>
                  <a:rPr lang="it-IT">
                    <a:noFill/>
                  </a:rPr>
                  <a:t> </a:t>
                </a:r>
              </a:p>
            </p:txBody>
          </p:sp>
        </mc:Fallback>
      </mc:AlternateContent>
      <p:graphicFrame>
        <p:nvGraphicFramePr>
          <p:cNvPr id="6" name="Group 4"/>
          <p:cNvGraphicFramePr>
            <a:graphicFrameLocks noGrp="1"/>
          </p:cNvGraphicFramePr>
          <p:nvPr>
            <p:extLst>
              <p:ext uri="{D42A27DB-BD31-4B8C-83A1-F6EECF244321}">
                <p14:modId xmlns:p14="http://schemas.microsoft.com/office/powerpoint/2010/main" val="1954181154"/>
              </p:ext>
            </p:extLst>
          </p:nvPr>
        </p:nvGraphicFramePr>
        <p:xfrm>
          <a:off x="665896" y="950438"/>
          <a:ext cx="6172200" cy="1158240"/>
        </p:xfrm>
        <a:graphic>
          <a:graphicData uri="http://schemas.openxmlformats.org/drawingml/2006/table">
            <a:tbl>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tblGrid>
              <a:tr h="328168">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1" u="none" strike="noStrike" cap="none" normalizeH="0" baseline="0" dirty="0" smtClean="0">
                          <a:ln>
                            <a:noFill/>
                          </a:ln>
                          <a:solidFill>
                            <a:schemeClr val="bg1"/>
                          </a:solidFill>
                          <a:effectLst/>
                          <a:latin typeface="Comic Sans MS" pitchFamily="66" charset="0"/>
                        </a:rPr>
                        <a:t>Strong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1" u="none" strike="noStrike" cap="none" normalizeH="0" baseline="0" dirty="0" err="1" smtClean="0">
                          <a:ln>
                            <a:noFill/>
                          </a:ln>
                          <a:solidFill>
                            <a:schemeClr val="bg1"/>
                          </a:solidFill>
                          <a:effectLst/>
                          <a:latin typeface="Comic Sans MS" pitchFamily="66" charset="0"/>
                        </a:rPr>
                        <a:t>e.m</a:t>
                      </a:r>
                      <a:r>
                        <a:rPr kumimoji="0" lang="it-IT" sz="3200" b="0" i="1" u="none" strike="noStrike" cap="none" normalizeH="0" baseline="0" dirty="0" smtClean="0">
                          <a:ln>
                            <a:noFill/>
                          </a:ln>
                          <a:solidFill>
                            <a:schemeClr val="bg1"/>
                          </a:solidFill>
                          <a:effectLst/>
                          <a:latin typeface="Comic Sans MS" pitchFamily="66"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1" u="none" strike="noStrike" cap="none" normalizeH="0" baseline="0" dirty="0" err="1" smtClean="0">
                          <a:ln>
                            <a:noFill/>
                          </a:ln>
                          <a:solidFill>
                            <a:schemeClr val="bg1"/>
                          </a:solidFill>
                          <a:effectLst/>
                          <a:latin typeface="Comic Sans MS" pitchFamily="66" charset="0"/>
                        </a:rPr>
                        <a:t>weak</a:t>
                      </a:r>
                      <a:endParaRPr kumimoji="0" lang="it-IT" sz="3200" b="0" i="1" u="none" strike="noStrike" cap="none" normalizeH="0" baseline="0" dirty="0" smtClean="0">
                        <a:ln>
                          <a:noFill/>
                        </a:ln>
                        <a:solidFill>
                          <a:schemeClr val="bg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CC"/>
                    </a:solid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1" u="none" strike="noStrike" cap="none" normalizeH="0" baseline="0" smtClean="0">
                          <a:ln>
                            <a:noFill/>
                          </a:ln>
                          <a:solidFill>
                            <a:schemeClr val="bg1"/>
                          </a:solidFill>
                          <a:effectLst/>
                          <a:latin typeface="Comic Sans MS" pitchFamily="66" charset="0"/>
                        </a:rPr>
                        <a:t>gravity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CC"/>
                    </a:solidFill>
                  </a:tcPr>
                </a:tc>
                <a:extLst>
                  <a:ext uri="{0D108BD9-81ED-4DB2-BD59-A6C34878D82A}">
                    <a16:rowId xmlns:a16="http://schemas.microsoft.com/office/drawing/2014/main" val="10000"/>
                  </a:ext>
                </a:extLst>
              </a:tr>
              <a:tr h="558800">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dirty="0" smtClean="0">
                          <a:ln>
                            <a:noFill/>
                          </a:ln>
                          <a:solidFill>
                            <a:schemeClr val="tx1"/>
                          </a:solidFill>
                          <a:effectLst/>
                          <a:latin typeface="Comic Sans MS" pitchFamily="66" charset="0"/>
                        </a:rPr>
                        <a:t>0.1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dirty="0" smtClean="0">
                          <a:ln>
                            <a:noFill/>
                          </a:ln>
                          <a:solidFill>
                            <a:schemeClr val="tx1"/>
                          </a:solidFill>
                          <a:effectLst/>
                          <a:latin typeface="Comic Sans MS" pitchFamily="66" charset="0"/>
                        </a:rPr>
                        <a:t>1/137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dirty="0" smtClean="0">
                          <a:ln>
                            <a:noFill/>
                          </a:ln>
                          <a:solidFill>
                            <a:schemeClr val="tx1"/>
                          </a:solidFill>
                          <a:effectLst/>
                          <a:latin typeface="Comic Sans MS" pitchFamily="66" charset="0"/>
                        </a:rPr>
                        <a:t>10</a:t>
                      </a:r>
                      <a:r>
                        <a:rPr kumimoji="0" lang="it-IT" sz="3200" b="0" i="0" u="none" strike="noStrike" cap="none" normalizeH="0" baseline="30000" dirty="0" smtClean="0">
                          <a:ln>
                            <a:noFill/>
                          </a:ln>
                          <a:solidFill>
                            <a:schemeClr val="tx1"/>
                          </a:solidFill>
                          <a:effectLst/>
                          <a:latin typeface="Comic Sans MS" pitchFamily="66" charset="0"/>
                        </a:rPr>
                        <a:t>-5</a:t>
                      </a:r>
                      <a:endParaRPr kumimoji="0" lang="it-IT" sz="3200" b="0" i="0" u="none" strike="noStrike" cap="none" normalizeH="0" baseline="0" dirty="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100000"/>
                        </a:lnSpc>
                        <a:spcBef>
                          <a:spcPct val="20000"/>
                        </a:spcBef>
                        <a:spcAft>
                          <a:spcPct val="0"/>
                        </a:spcAft>
                        <a:buClrTx/>
                        <a:buSzTx/>
                        <a:buFontTx/>
                        <a:buNone/>
                        <a:tabLst/>
                      </a:pPr>
                      <a:r>
                        <a:rPr kumimoji="0" lang="it-IT" sz="3200" b="0" i="0" u="none" strike="noStrike" cap="none" normalizeH="0" baseline="0" dirty="0" smtClean="0">
                          <a:ln>
                            <a:noFill/>
                          </a:ln>
                          <a:solidFill>
                            <a:schemeClr val="tx1"/>
                          </a:solidFill>
                          <a:effectLst/>
                          <a:latin typeface="Comic Sans MS" pitchFamily="66" charset="0"/>
                        </a:rPr>
                        <a:t>10</a:t>
                      </a:r>
                      <a:r>
                        <a:rPr kumimoji="0" lang="it-IT" sz="3200" b="0" i="0" u="none" strike="noStrike" cap="none" normalizeH="0" baseline="30000" dirty="0" smtClean="0">
                          <a:ln>
                            <a:noFill/>
                          </a:ln>
                          <a:solidFill>
                            <a:schemeClr val="tx1"/>
                          </a:solidFill>
                          <a:effectLst/>
                          <a:latin typeface="Comic Sans MS" pitchFamily="66" charset="0"/>
                        </a:rPr>
                        <a:t>-39</a:t>
                      </a:r>
                      <a:endParaRPr kumimoji="0" lang="it-IT" sz="3200" b="0" i="0" u="none" strike="noStrike" cap="none" normalizeH="0" baseline="0" dirty="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4657" y="2"/>
            <a:ext cx="3234284" cy="4760674"/>
          </a:xfrm>
          <a:prstGeom prst="rect">
            <a:avLst/>
          </a:prstGeom>
        </p:spPr>
      </p:pic>
      <p:sp>
        <p:nvSpPr>
          <p:cNvPr id="2" name="Segnaposto piè di pagina 1"/>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4" name="Segnaposto numero diapositiva 3"/>
          <p:cNvSpPr>
            <a:spLocks noGrp="1"/>
          </p:cNvSpPr>
          <p:nvPr>
            <p:ph type="sldNum" sz="quarter" idx="12"/>
          </p:nvPr>
        </p:nvSpPr>
        <p:spPr/>
        <p:txBody>
          <a:bodyPr/>
          <a:lstStyle/>
          <a:p>
            <a:fld id="{3958CF0D-F28B-4BBC-B1E6-AB9537F06334}" type="slidenum">
              <a:rPr lang="it-IT" smtClean="0"/>
              <a:pPr/>
              <a:t>4</a:t>
            </a:fld>
            <a:endParaRPr lang="it-IT" dirty="0"/>
          </a:p>
        </p:txBody>
      </p:sp>
      <p:sp>
        <p:nvSpPr>
          <p:cNvPr id="9" name="Segnaposto data 8"/>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177086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3" name="Segnaposto numero diapositiva 2"/>
          <p:cNvSpPr>
            <a:spLocks noGrp="1"/>
          </p:cNvSpPr>
          <p:nvPr>
            <p:ph type="sldNum" sz="quarter" idx="12"/>
          </p:nvPr>
        </p:nvSpPr>
        <p:spPr/>
        <p:txBody>
          <a:bodyPr/>
          <a:lstStyle/>
          <a:p>
            <a:fld id="{3958CF0D-F28B-4BBC-B1E6-AB9537F06334}" type="slidenum">
              <a:rPr lang="it-IT" smtClean="0"/>
              <a:pPr/>
              <a:t>40</a:t>
            </a:fld>
            <a:endParaRPr lang="it-IT" dirty="0"/>
          </a:p>
        </p:txBody>
      </p:sp>
      <p:pic>
        <p:nvPicPr>
          <p:cNvPr id="22530" name="Picture 2"/>
          <p:cNvPicPr>
            <a:picLocks noChangeAspect="1" noChangeArrowheads="1"/>
          </p:cNvPicPr>
          <p:nvPr/>
        </p:nvPicPr>
        <p:blipFill>
          <a:blip r:embed="rId2" cstate="print"/>
          <a:srcRect/>
          <a:stretch>
            <a:fillRect/>
          </a:stretch>
        </p:blipFill>
        <p:spPr bwMode="auto">
          <a:xfrm>
            <a:off x="967740" y="-2857"/>
            <a:ext cx="10142220" cy="6338888"/>
          </a:xfrm>
          <a:prstGeom prst="rect">
            <a:avLst/>
          </a:prstGeom>
          <a:noFill/>
          <a:ln w="9525">
            <a:noFill/>
            <a:miter lim="800000"/>
            <a:headEnd/>
            <a:tailEnd/>
          </a:ln>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740" y="382203"/>
            <a:ext cx="1568824" cy="287190"/>
          </a:xfrm>
          <a:prstGeom prst="rect">
            <a:avLst/>
          </a:prstGeom>
        </p:spPr>
      </p:pic>
      <p:sp>
        <p:nvSpPr>
          <p:cNvPr id="4" name="Segnaposto data 3"/>
          <p:cNvSpPr>
            <a:spLocks noGrp="1"/>
          </p:cNvSpPr>
          <p:nvPr>
            <p:ph type="dt" sz="half" idx="10"/>
          </p:nvPr>
        </p:nvSpPr>
        <p:spPr/>
        <p:txBody>
          <a:bodyPr/>
          <a:lstStyle/>
          <a:p>
            <a:r>
              <a:rPr lang="it-IT" smtClean="0"/>
              <a:t>10/06/2018</a:t>
            </a:r>
            <a:endParaRPr lang="it-IT"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106045"/>
            <a:ext cx="10515600" cy="1325563"/>
          </a:xfrm>
        </p:spPr>
        <p:txBody>
          <a:bodyPr/>
          <a:lstStyle/>
          <a:p>
            <a:r>
              <a:rPr lang="it-IT" dirty="0" err="1" smtClean="0"/>
              <a:t>Squeezed</a:t>
            </a:r>
            <a:r>
              <a:rPr lang="it-IT" dirty="0" smtClean="0"/>
              <a:t> light</a:t>
            </a:r>
            <a:endParaRPr lang="it-IT" dirty="0"/>
          </a:p>
        </p:txBody>
      </p:sp>
      <p:sp>
        <p:nvSpPr>
          <p:cNvPr id="2" name="Segnaposto piè di pagina 1"/>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3" name="Segnaposto numero diapositiva 2"/>
          <p:cNvSpPr>
            <a:spLocks noGrp="1"/>
          </p:cNvSpPr>
          <p:nvPr>
            <p:ph type="sldNum" sz="quarter" idx="12"/>
          </p:nvPr>
        </p:nvSpPr>
        <p:spPr/>
        <p:txBody>
          <a:bodyPr/>
          <a:lstStyle/>
          <a:p>
            <a:fld id="{3958CF0D-F28B-4BBC-B1E6-AB9537F06334}" type="slidenum">
              <a:rPr lang="it-IT" smtClean="0"/>
              <a:pPr/>
              <a:t>41</a:t>
            </a:fld>
            <a:endParaRPr lang="it-IT" dirty="0"/>
          </a:p>
        </p:txBody>
      </p:sp>
      <p:pic>
        <p:nvPicPr>
          <p:cNvPr id="23554" name="Picture 2"/>
          <p:cNvPicPr>
            <a:picLocks noGrp="1" noChangeAspect="1" noChangeArrowheads="1"/>
          </p:cNvPicPr>
          <p:nvPr>
            <p:ph idx="1"/>
          </p:nvPr>
        </p:nvPicPr>
        <p:blipFill>
          <a:blip r:embed="rId2" cstate="print"/>
          <a:srcRect/>
          <a:stretch>
            <a:fillRect/>
          </a:stretch>
        </p:blipFill>
        <p:spPr bwMode="auto">
          <a:xfrm>
            <a:off x="540067" y="3101181"/>
            <a:ext cx="9191625" cy="3171825"/>
          </a:xfrm>
          <a:prstGeom prst="rect">
            <a:avLst/>
          </a:prstGeom>
          <a:noFill/>
          <a:ln w="9525">
            <a:noFill/>
            <a:miter lim="800000"/>
            <a:headEnd/>
            <a:tailEnd/>
          </a:ln>
        </p:spPr>
      </p:pic>
      <p:sp>
        <p:nvSpPr>
          <p:cNvPr id="7" name="Rettangolo 6"/>
          <p:cNvSpPr/>
          <p:nvPr/>
        </p:nvSpPr>
        <p:spPr>
          <a:xfrm>
            <a:off x="487680" y="1060996"/>
            <a:ext cx="11338560" cy="2031325"/>
          </a:xfrm>
          <a:prstGeom prst="rect">
            <a:avLst/>
          </a:prstGeom>
        </p:spPr>
        <p:txBody>
          <a:bodyPr wrap="square">
            <a:spAutoFit/>
          </a:bodyPr>
          <a:lstStyle/>
          <a:p>
            <a:r>
              <a:rPr lang="en-US" dirty="0" smtClean="0"/>
              <a:t>Increasing the laser power for further reducing shot noise is difficult while maintaining the required high beam quality and low noise.</a:t>
            </a:r>
          </a:p>
          <a:p>
            <a:pPr marL="180975">
              <a:buFont typeface="Arial" pitchFamily="34" charset="0"/>
              <a:buChar char="•"/>
            </a:pPr>
            <a:r>
              <a:rPr lang="en-US" dirty="0" smtClean="0"/>
              <a:t> Thermal Effects, </a:t>
            </a:r>
          </a:p>
          <a:p>
            <a:pPr marL="180975">
              <a:buFont typeface="Arial" pitchFamily="34" charset="0"/>
              <a:buChar char="•"/>
            </a:pPr>
            <a:r>
              <a:rPr lang="en-US" dirty="0" smtClean="0"/>
              <a:t> Pressure noise</a:t>
            </a:r>
          </a:p>
          <a:p>
            <a:pPr marL="180975">
              <a:buFont typeface="Arial" pitchFamily="34" charset="0"/>
              <a:buChar char="•"/>
            </a:pPr>
            <a:r>
              <a:rPr lang="en-US" dirty="0" smtClean="0"/>
              <a:t> Parametric instabilities i.e. excitations of mirrors’ internal vibrations interacting with high-order resonance modes of the arm cavities</a:t>
            </a:r>
          </a:p>
          <a:p>
            <a:pPr marL="180975">
              <a:buFont typeface="Arial" pitchFamily="34" charset="0"/>
              <a:buChar char="•"/>
            </a:pPr>
            <a:r>
              <a:rPr lang="en-US" dirty="0" smtClean="0"/>
              <a:t> Can be reduced by injecting squeezed vacuum states in the detection system</a:t>
            </a:r>
            <a:endParaRPr lang="en-US" dirty="0"/>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sp>
        <p:nvSpPr>
          <p:cNvPr id="5" name="Segnaposto data 4"/>
          <p:cNvSpPr>
            <a:spLocks noGrp="1"/>
          </p:cNvSpPr>
          <p:nvPr>
            <p:ph type="dt" sz="half" idx="10"/>
          </p:nvPr>
        </p:nvSpPr>
        <p:spPr/>
        <p:txBody>
          <a:bodyPr/>
          <a:lstStyle/>
          <a:p>
            <a:r>
              <a:rPr lang="it-IT" smtClean="0"/>
              <a:t>10/06/2018</a:t>
            </a:r>
            <a:endParaRPr lang="it-IT"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Newtonian</a:t>
            </a:r>
            <a:r>
              <a:rPr lang="it-IT" dirty="0" smtClean="0"/>
              <a:t> </a:t>
            </a:r>
            <a:r>
              <a:rPr lang="it-IT" dirty="0" err="1" smtClean="0"/>
              <a:t>noise</a:t>
            </a:r>
            <a:r>
              <a:rPr lang="it-IT" dirty="0" smtClean="0"/>
              <a:t> </a:t>
            </a:r>
            <a:r>
              <a:rPr lang="it-IT" dirty="0" err="1" smtClean="0"/>
              <a:t>monitoring</a:t>
            </a:r>
            <a:r>
              <a:rPr lang="it-IT" dirty="0" smtClean="0"/>
              <a:t> and </a:t>
            </a:r>
            <a:r>
              <a:rPr lang="it-IT" dirty="0" err="1" smtClean="0"/>
              <a:t>cancellation</a:t>
            </a:r>
            <a:endParaRPr lang="it-IT" dirty="0"/>
          </a:p>
        </p:txBody>
      </p:sp>
      <p:sp>
        <p:nvSpPr>
          <p:cNvPr id="3" name="Segnaposto contenuto 2"/>
          <p:cNvSpPr>
            <a:spLocks noGrp="1"/>
          </p:cNvSpPr>
          <p:nvPr>
            <p:ph idx="1"/>
          </p:nvPr>
        </p:nvSpPr>
        <p:spPr/>
        <p:txBody>
          <a:bodyPr>
            <a:normAutofit/>
          </a:bodyPr>
          <a:lstStyle/>
          <a:p>
            <a:r>
              <a:rPr lang="en-US" dirty="0" smtClean="0"/>
              <a:t>Masses moving near the suspended mirrors, e.g. due to seismic vibrations, exert a varying force on the mirrors and can thus create a noise. </a:t>
            </a:r>
          </a:p>
          <a:p>
            <a:r>
              <a:rPr lang="en-US" dirty="0" smtClean="0"/>
              <a:t>An array of seismometers was installed in one of the end buildings for characterizing the seismic excitation field and developing models in view of a future subtraction of this noise from the GW signal.</a:t>
            </a:r>
          </a:p>
          <a:p>
            <a:r>
              <a:rPr lang="en-US" dirty="0" smtClean="0"/>
              <a:t>After completing the installation of these upgrades, Virgo is presently in commissioning mode for achieving the projected sensitivity for the O3 run.</a:t>
            </a:r>
            <a:endParaRPr lang="it-IT" dirty="0"/>
          </a:p>
        </p:txBody>
      </p:sp>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42</a:t>
            </a:fld>
            <a:endParaRPr lang="it-IT" dirty="0"/>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sp>
        <p:nvSpPr>
          <p:cNvPr id="8" name="Segnaposto data 7"/>
          <p:cNvSpPr>
            <a:spLocks noGrp="1"/>
          </p:cNvSpPr>
          <p:nvPr>
            <p:ph type="dt" sz="half" idx="10"/>
          </p:nvPr>
        </p:nvSpPr>
        <p:spPr/>
        <p:txBody>
          <a:bodyPr/>
          <a:lstStyle/>
          <a:p>
            <a:r>
              <a:rPr lang="it-IT" smtClean="0"/>
              <a:t>10/06/2018</a:t>
            </a:r>
            <a:endParaRPr lang="it-IT"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First </a:t>
            </a:r>
            <a:r>
              <a:rPr lang="it-IT" dirty="0" err="1" smtClean="0"/>
              <a:t>recoveries</a:t>
            </a:r>
            <a:r>
              <a:rPr lang="it-IT" dirty="0" smtClean="0"/>
              <a:t> </a:t>
            </a:r>
            <a:r>
              <a:rPr lang="it-IT" dirty="0" err="1" smtClean="0"/>
              <a:t>after</a:t>
            </a:r>
            <a:r>
              <a:rPr lang="it-IT" dirty="0" smtClean="0"/>
              <a:t> </a:t>
            </a:r>
            <a:r>
              <a:rPr lang="it-IT" dirty="0" err="1" smtClean="0"/>
              <a:t>upgrades</a:t>
            </a:r>
            <a:endParaRPr lang="it-IT" dirty="0"/>
          </a:p>
        </p:txBody>
      </p:sp>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43</a:t>
            </a:fld>
            <a:endParaRPr lang="it-IT" dirty="0"/>
          </a:p>
        </p:txBody>
      </p:sp>
      <p:pic>
        <p:nvPicPr>
          <p:cNvPr id="24578" name="Picture 2"/>
          <p:cNvPicPr>
            <a:picLocks noGrp="1" noChangeAspect="1" noChangeArrowheads="1"/>
          </p:cNvPicPr>
          <p:nvPr>
            <p:ph idx="1"/>
          </p:nvPr>
        </p:nvPicPr>
        <p:blipFill>
          <a:blip r:embed="rId2" cstate="print"/>
          <a:srcRect/>
          <a:stretch>
            <a:fillRect/>
          </a:stretch>
        </p:blipFill>
        <p:spPr bwMode="auto">
          <a:xfrm>
            <a:off x="291575" y="1405731"/>
            <a:ext cx="6230607" cy="3641398"/>
          </a:xfrm>
          <a:prstGeom prst="rect">
            <a:avLst/>
          </a:prstGeom>
          <a:noFill/>
          <a:ln w="9525">
            <a:noFill/>
            <a:miter lim="800000"/>
            <a:headEnd/>
            <a:tailEnd/>
          </a:ln>
        </p:spPr>
      </p:pic>
      <p:sp>
        <p:nvSpPr>
          <p:cNvPr id="7" name="Rettangolo 6"/>
          <p:cNvSpPr/>
          <p:nvPr/>
        </p:nvSpPr>
        <p:spPr>
          <a:xfrm>
            <a:off x="6642847" y="1325940"/>
            <a:ext cx="5549153" cy="3477875"/>
          </a:xfrm>
          <a:prstGeom prst="rect">
            <a:avLst/>
          </a:prstGeom>
        </p:spPr>
        <p:txBody>
          <a:bodyPr wrap="square">
            <a:spAutoFit/>
          </a:bodyPr>
          <a:lstStyle/>
          <a:p>
            <a:r>
              <a:rPr lang="it-IT" sz="2000" dirty="0" err="1" smtClean="0"/>
              <a:t>Commissioning</a:t>
            </a:r>
            <a:endParaRPr lang="it-IT" sz="2000" dirty="0" smtClean="0"/>
          </a:p>
          <a:p>
            <a:pPr>
              <a:buFont typeface="Arial" pitchFamily="34" charset="0"/>
              <a:buChar char="•"/>
            </a:pPr>
            <a:r>
              <a:rPr lang="it-IT" sz="2000" dirty="0" err="1" smtClean="0"/>
              <a:t>Usual</a:t>
            </a:r>
            <a:r>
              <a:rPr lang="it-IT" sz="2000" dirty="0" smtClean="0"/>
              <a:t> </a:t>
            </a:r>
            <a:r>
              <a:rPr lang="it-IT" sz="2000" dirty="0" err="1" smtClean="0"/>
              <a:t>noises</a:t>
            </a:r>
            <a:r>
              <a:rPr lang="it-IT" sz="2000" dirty="0" smtClean="0"/>
              <a:t>/</a:t>
            </a:r>
            <a:r>
              <a:rPr lang="it-IT" sz="2000" dirty="0" err="1" smtClean="0"/>
              <a:t>glitches</a:t>
            </a:r>
            <a:r>
              <a:rPr lang="it-IT" sz="2000" dirty="0" smtClean="0"/>
              <a:t> </a:t>
            </a:r>
            <a:r>
              <a:rPr lang="it-IT" sz="2000" dirty="0" err="1" smtClean="0"/>
              <a:t>reduction</a:t>
            </a:r>
            <a:endParaRPr lang="it-IT" sz="2000" dirty="0" smtClean="0"/>
          </a:p>
          <a:p>
            <a:pPr>
              <a:buFont typeface="Arial" pitchFamily="34" charset="0"/>
              <a:buChar char="•"/>
            </a:pPr>
            <a:r>
              <a:rPr lang="it-IT" sz="2000" dirty="0" smtClean="0"/>
              <a:t> </a:t>
            </a:r>
            <a:r>
              <a:rPr lang="it-IT" sz="2000" dirty="0" err="1" smtClean="0"/>
              <a:t>Robustness</a:t>
            </a:r>
            <a:endParaRPr lang="it-IT" sz="2000" dirty="0" smtClean="0"/>
          </a:p>
          <a:p>
            <a:pPr>
              <a:buFont typeface="Arial" pitchFamily="34" charset="0"/>
              <a:buChar char="•"/>
            </a:pPr>
            <a:r>
              <a:rPr lang="it-IT" sz="2000" dirty="0" smtClean="0"/>
              <a:t> </a:t>
            </a:r>
            <a:r>
              <a:rPr lang="it-IT" sz="2000" dirty="0" err="1" smtClean="0"/>
              <a:t>Commissioning</a:t>
            </a:r>
            <a:r>
              <a:rPr lang="it-IT" sz="2000" dirty="0" smtClean="0"/>
              <a:t> </a:t>
            </a:r>
            <a:r>
              <a:rPr lang="it-IT" sz="2000" dirty="0" err="1" smtClean="0"/>
              <a:t>of</a:t>
            </a:r>
            <a:r>
              <a:rPr lang="it-IT" sz="2000" dirty="0" smtClean="0"/>
              <a:t> the squeezer</a:t>
            </a:r>
          </a:p>
          <a:p>
            <a:pPr>
              <a:buFont typeface="Arial" pitchFamily="34" charset="0"/>
              <a:buChar char="•"/>
            </a:pPr>
            <a:r>
              <a:rPr lang="it-IT" sz="2000" dirty="0" smtClean="0"/>
              <a:t> </a:t>
            </a:r>
            <a:r>
              <a:rPr lang="it-IT" sz="2000" dirty="0" err="1" smtClean="0"/>
              <a:t>Power</a:t>
            </a:r>
            <a:r>
              <a:rPr lang="it-IT" sz="2000" dirty="0" smtClean="0"/>
              <a:t> </a:t>
            </a:r>
            <a:r>
              <a:rPr lang="it-IT" sz="2000" dirty="0" err="1" smtClean="0"/>
              <a:t>increase</a:t>
            </a:r>
            <a:endParaRPr lang="it-IT" sz="2000" dirty="0" smtClean="0"/>
          </a:p>
          <a:p>
            <a:pPr lvl="1">
              <a:buFont typeface="Arial" pitchFamily="34" charset="0"/>
              <a:buChar char="•"/>
            </a:pPr>
            <a:r>
              <a:rPr lang="en-US" sz="2000" dirty="0" smtClean="0"/>
              <a:t> Max power for O3: 50W</a:t>
            </a:r>
          </a:p>
          <a:p>
            <a:r>
              <a:rPr lang="en-US" sz="2000" dirty="0" smtClean="0"/>
              <a:t>	‥ Not critical for the BNS range…</a:t>
            </a:r>
          </a:p>
          <a:p>
            <a:r>
              <a:rPr lang="it-IT" sz="2000" dirty="0" smtClean="0"/>
              <a:t> </a:t>
            </a:r>
            <a:r>
              <a:rPr lang="it-IT" sz="2000" dirty="0" err="1" smtClean="0"/>
              <a:t>Engineering</a:t>
            </a:r>
            <a:r>
              <a:rPr lang="it-IT" sz="2000" dirty="0" smtClean="0"/>
              <a:t> </a:t>
            </a:r>
            <a:r>
              <a:rPr lang="it-IT" sz="2000" dirty="0" err="1" smtClean="0"/>
              <a:t>Runs</a:t>
            </a:r>
            <a:endParaRPr lang="it-IT" sz="2000" dirty="0" smtClean="0"/>
          </a:p>
          <a:p>
            <a:pPr>
              <a:buFont typeface="Arial" pitchFamily="34" charset="0"/>
              <a:buChar char="•"/>
            </a:pPr>
            <a:r>
              <a:rPr lang="en-US" sz="2000" dirty="0" smtClean="0"/>
              <a:t>Once per month over a weekend</a:t>
            </a:r>
          </a:p>
          <a:p>
            <a:pPr>
              <a:buFont typeface="Arial" pitchFamily="34" charset="0"/>
              <a:buChar char="•"/>
            </a:pPr>
            <a:r>
              <a:rPr lang="it-IT" sz="2000" dirty="0" smtClean="0"/>
              <a:t>Long ER priori O3</a:t>
            </a:r>
          </a:p>
          <a:p>
            <a:pPr>
              <a:buFont typeface="Arial" pitchFamily="34" charset="0"/>
              <a:buChar char="•"/>
            </a:pPr>
            <a:r>
              <a:rPr lang="en-US" sz="2000" dirty="0" smtClean="0"/>
              <a:t>O3 start early 2019; aligned with LIGO</a:t>
            </a:r>
            <a:endParaRPr lang="it-IT" sz="2000" dirty="0"/>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sp>
        <p:nvSpPr>
          <p:cNvPr id="3" name="Segnaposto data 2"/>
          <p:cNvSpPr>
            <a:spLocks noGrp="1"/>
          </p:cNvSpPr>
          <p:nvPr>
            <p:ph type="dt" sz="half" idx="10"/>
          </p:nvPr>
        </p:nvSpPr>
        <p:spPr/>
        <p:txBody>
          <a:bodyPr/>
          <a:lstStyle/>
          <a:p>
            <a:r>
              <a:rPr lang="it-IT" smtClean="0"/>
              <a:t>10/06/2018</a:t>
            </a:r>
            <a:endParaRPr lang="it-IT"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43205"/>
            <a:ext cx="10515600" cy="1325563"/>
          </a:xfrm>
        </p:spPr>
        <p:txBody>
          <a:bodyPr/>
          <a:lstStyle/>
          <a:p>
            <a:r>
              <a:rPr lang="en-US" dirty="0" smtClean="0"/>
              <a:t>First Engineering run May 18-21 </a:t>
            </a:r>
            <a:endParaRPr lang="en-US" dirty="0"/>
          </a:p>
        </p:txBody>
      </p:sp>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44</a:t>
            </a:fld>
            <a:endParaRPr lang="it-IT" dirty="0"/>
          </a:p>
        </p:txBody>
      </p:sp>
      <p:pic>
        <p:nvPicPr>
          <p:cNvPr id="6" name="Picture 4" descr="https://vim.virgo-gw.eu/resources/2018-05-20/resources/20180520_cal_range.png"/>
          <p:cNvPicPr>
            <a:picLocks noGrp="1" noChangeAspect="1" noChangeArrowheads="1"/>
          </p:cNvPicPr>
          <p:nvPr>
            <p:ph idx="1"/>
          </p:nvPr>
        </p:nvPicPr>
        <p:blipFill>
          <a:blip r:embed="rId2" cstate="print"/>
          <a:srcRect/>
          <a:stretch>
            <a:fillRect/>
          </a:stretch>
        </p:blipFill>
        <p:spPr bwMode="auto">
          <a:xfrm>
            <a:off x="182880" y="3444239"/>
            <a:ext cx="6634801" cy="3144203"/>
          </a:xfrm>
          <a:prstGeom prst="rect">
            <a:avLst/>
          </a:prstGeom>
          <a:noFill/>
        </p:spPr>
      </p:pic>
      <p:pic>
        <p:nvPicPr>
          <p:cNvPr id="99332" name="Picture 4" descr="https://vim.virgo-gw.eu/resources/2018-05-20/resources/20180520_cal_sensitivity.png"/>
          <p:cNvPicPr>
            <a:picLocks noChangeAspect="1" noChangeArrowheads="1"/>
          </p:cNvPicPr>
          <p:nvPr/>
        </p:nvPicPr>
        <p:blipFill>
          <a:blip r:embed="rId3" cstate="print"/>
          <a:srcRect/>
          <a:stretch>
            <a:fillRect/>
          </a:stretch>
        </p:blipFill>
        <p:spPr bwMode="auto">
          <a:xfrm>
            <a:off x="4770120" y="1306899"/>
            <a:ext cx="7421880" cy="3517196"/>
          </a:xfrm>
          <a:prstGeom prst="rect">
            <a:avLst/>
          </a:prstGeom>
          <a:noFill/>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4976" y="373238"/>
            <a:ext cx="1568824" cy="287190"/>
          </a:xfrm>
          <a:prstGeom prst="rect">
            <a:avLst/>
          </a:prstGeom>
        </p:spPr>
      </p:pic>
      <p:sp>
        <p:nvSpPr>
          <p:cNvPr id="3" name="Segnaposto data 2"/>
          <p:cNvSpPr>
            <a:spLocks noGrp="1"/>
          </p:cNvSpPr>
          <p:nvPr>
            <p:ph type="dt" sz="half" idx="10"/>
          </p:nvPr>
        </p:nvSpPr>
        <p:spPr/>
        <p:txBody>
          <a:bodyPr/>
          <a:lstStyle/>
          <a:p>
            <a:r>
              <a:rPr lang="it-IT" smtClean="0"/>
              <a:t>10/06/2018</a:t>
            </a:r>
            <a:endParaRPr lang="it-IT"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What</a:t>
            </a:r>
            <a:r>
              <a:rPr lang="it-IT" dirty="0" smtClean="0"/>
              <a:t> </a:t>
            </a:r>
            <a:r>
              <a:rPr lang="it-IT" dirty="0" err="1" smtClean="0"/>
              <a:t>next</a:t>
            </a:r>
            <a:r>
              <a:rPr lang="it-IT" dirty="0" smtClean="0"/>
              <a:t>?</a:t>
            </a:r>
            <a:endParaRPr lang="it-IT" dirty="0"/>
          </a:p>
        </p:txBody>
      </p:sp>
      <p:pic>
        <p:nvPicPr>
          <p:cNvPr id="7" name="Segnaposto contenuto 6"/>
          <p:cNvPicPr>
            <a:picLocks noGrp="1" noChangeAspect="1"/>
          </p:cNvPicPr>
          <p:nvPr>
            <p:ph idx="1"/>
          </p:nvPr>
        </p:nvPicPr>
        <p:blipFill>
          <a:blip r:embed="rId2"/>
          <a:stretch>
            <a:fillRect/>
          </a:stretch>
        </p:blipFill>
        <p:spPr>
          <a:xfrm>
            <a:off x="2034989" y="1279010"/>
            <a:ext cx="8193741" cy="5088277"/>
          </a:xfrm>
          <a:prstGeom prst="rect">
            <a:avLst/>
          </a:prstGeom>
        </p:spPr>
      </p:pic>
      <p:sp>
        <p:nvSpPr>
          <p:cNvPr id="4" name="Segnaposto data 3"/>
          <p:cNvSpPr>
            <a:spLocks noGrp="1"/>
          </p:cNvSpPr>
          <p:nvPr>
            <p:ph type="dt" sz="half" idx="10"/>
          </p:nvPr>
        </p:nvSpPr>
        <p:spPr/>
        <p:txBody>
          <a:bodyPr/>
          <a:lstStyle/>
          <a:p>
            <a:r>
              <a:rPr lang="it-IT" smtClean="0"/>
              <a:t>10/06/2018</a:t>
            </a:r>
            <a:endParaRPr lang="it-IT" dirty="0"/>
          </a:p>
        </p:txBody>
      </p:sp>
      <p:sp>
        <p:nvSpPr>
          <p:cNvPr id="5" name="Segnaposto piè di pagina 4"/>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45</a:t>
            </a:fld>
            <a:endParaRPr lang="it-IT" dirty="0"/>
          </a:p>
        </p:txBody>
      </p:sp>
    </p:spTree>
    <p:extLst>
      <p:ext uri="{BB962C8B-B14F-4D97-AF65-F5344CB8AC3E}">
        <p14:creationId xmlns:p14="http://schemas.microsoft.com/office/powerpoint/2010/main" val="3904141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Conclusions</a:t>
            </a:r>
            <a:r>
              <a:rPr lang="it-IT" dirty="0" smtClean="0"/>
              <a:t>	</a:t>
            </a:r>
            <a:endParaRPr lang="it-IT" dirty="0"/>
          </a:p>
        </p:txBody>
      </p:sp>
      <p:sp>
        <p:nvSpPr>
          <p:cNvPr id="3" name="Segnaposto contenuto 2"/>
          <p:cNvSpPr>
            <a:spLocks noGrp="1"/>
          </p:cNvSpPr>
          <p:nvPr>
            <p:ph idx="1"/>
          </p:nvPr>
        </p:nvSpPr>
        <p:spPr/>
        <p:txBody>
          <a:bodyPr>
            <a:normAutofit lnSpcReduction="10000"/>
          </a:bodyPr>
          <a:lstStyle/>
          <a:p>
            <a:r>
              <a:rPr lang="en-GB" dirty="0" smtClean="0"/>
              <a:t>Advanced Virgo joined the second scientific run, despite the problems encountered.</a:t>
            </a:r>
          </a:p>
          <a:p>
            <a:r>
              <a:rPr lang="en-GB" dirty="0" smtClean="0"/>
              <a:t>It has been fundamental in the localisation of the sources observed during the joint run.</a:t>
            </a:r>
          </a:p>
          <a:p>
            <a:r>
              <a:rPr lang="en-GB"/>
              <a:t>A</a:t>
            </a:r>
            <a:r>
              <a:rPr lang="en-GB" smtClean="0"/>
              <a:t> </a:t>
            </a:r>
            <a:r>
              <a:rPr lang="en-GB" dirty="0" smtClean="0"/>
              <a:t>network of GW detectors is ready to observe and proved to be capable to accurately locate sources in the space. </a:t>
            </a:r>
          </a:p>
          <a:p>
            <a:r>
              <a:rPr lang="en-GB" dirty="0" smtClean="0"/>
              <a:t>A new chapter in the </a:t>
            </a:r>
            <a:r>
              <a:rPr lang="en-GB" dirty="0" err="1" smtClean="0"/>
              <a:t>multimessenger</a:t>
            </a:r>
            <a:r>
              <a:rPr lang="en-GB" dirty="0" smtClean="0"/>
              <a:t> astronomy has started and a lot of physics can be done.</a:t>
            </a:r>
          </a:p>
          <a:p>
            <a:r>
              <a:rPr lang="en-GB" dirty="0" smtClean="0"/>
              <a:t>Now we are upgrading the detector to make a new joint observing run from next year.</a:t>
            </a:r>
            <a:endParaRPr lang="en-GB" dirty="0"/>
          </a:p>
        </p:txBody>
      </p:sp>
      <p:sp>
        <p:nvSpPr>
          <p:cNvPr id="4" name="Segnaposto piè di pagina 3"/>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46</a:t>
            </a:fld>
            <a:endParaRPr lang="it-IT" dirty="0"/>
          </a:p>
        </p:txBody>
      </p:sp>
      <p:sp>
        <p:nvSpPr>
          <p:cNvPr id="6" name="Segnaposto data 5"/>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2644856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Initial</a:t>
            </a:r>
            <a:r>
              <a:rPr lang="it-IT" dirty="0" smtClean="0"/>
              <a:t> </a:t>
            </a:r>
            <a:r>
              <a:rPr lang="it-IT" dirty="0" err="1" smtClean="0"/>
              <a:t>interferometric</a:t>
            </a:r>
            <a:r>
              <a:rPr lang="it-IT" dirty="0" smtClean="0"/>
              <a:t> detectors</a:t>
            </a:r>
            <a:endParaRPr lang="it-IT" dirty="0"/>
          </a:p>
        </p:txBody>
      </p:sp>
      <p:pic>
        <p:nvPicPr>
          <p:cNvPr id="4" name="Segnaposto contenuto 3"/>
          <p:cNvPicPr>
            <a:picLocks noGrp="1" noChangeAspect="1"/>
          </p:cNvPicPr>
          <p:nvPr>
            <p:ph idx="1"/>
          </p:nvPr>
        </p:nvPicPr>
        <p:blipFill>
          <a:blip r:embed="rId3" cstate="print"/>
          <a:stretch>
            <a:fillRect/>
          </a:stretch>
        </p:blipFill>
        <p:spPr>
          <a:xfrm>
            <a:off x="1344168" y="1504353"/>
            <a:ext cx="9270044" cy="5263736"/>
          </a:xfrm>
          <a:prstGeom prst="rect">
            <a:avLst/>
          </a:prstGeom>
        </p:spPr>
      </p:pic>
      <p:sp>
        <p:nvSpPr>
          <p:cNvPr id="6" name="AutoShape 3"/>
          <p:cNvSpPr>
            <a:spLocks noChangeAspect="1" noChangeArrowheads="1" noTextEdit="1"/>
          </p:cNvSpPr>
          <p:nvPr/>
        </p:nvSpPr>
        <p:spPr bwMode="auto">
          <a:xfrm>
            <a:off x="10009188" y="693738"/>
            <a:ext cx="17367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5</a:t>
            </a:fld>
            <a:endParaRPr lang="it-IT" dirty="0"/>
          </a:p>
        </p:txBody>
      </p:sp>
      <p:sp>
        <p:nvSpPr>
          <p:cNvPr id="7" name="Segnaposto data 6"/>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960682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2700"/>
            <a:ext cx="10515600" cy="1325563"/>
          </a:xfrm>
        </p:spPr>
        <p:txBody>
          <a:bodyPr/>
          <a:lstStyle/>
          <a:p>
            <a:r>
              <a:rPr lang="it-IT" dirty="0" err="1" smtClean="0"/>
              <a:t>Initial</a:t>
            </a:r>
            <a:r>
              <a:rPr lang="it-IT" dirty="0" smtClean="0"/>
              <a:t> Virgo </a:t>
            </a:r>
            <a:r>
              <a:rPr lang="it-IT" dirty="0" err="1" smtClean="0"/>
              <a:t>evolution</a:t>
            </a:r>
            <a:endParaRPr lang="it-IT" dirty="0"/>
          </a:p>
        </p:txBody>
      </p:sp>
      <p:pic>
        <p:nvPicPr>
          <p:cNvPr id="4" name="Segnaposto contenuto 3"/>
          <p:cNvPicPr>
            <a:picLocks noGrp="1" noChangeAspect="1"/>
          </p:cNvPicPr>
          <p:nvPr>
            <p:ph idx="1"/>
          </p:nvPr>
        </p:nvPicPr>
        <p:blipFill>
          <a:blip r:embed="rId3" cstate="print"/>
          <a:stretch>
            <a:fillRect/>
          </a:stretch>
        </p:blipFill>
        <p:spPr>
          <a:xfrm>
            <a:off x="1685925" y="1002793"/>
            <a:ext cx="8134350" cy="5688832"/>
          </a:xfrm>
          <a:prstGeom prst="rect">
            <a:avLst/>
          </a:prstGeom>
        </p:spPr>
      </p:pic>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5" name="Segnaposto numero diapositiva 4"/>
          <p:cNvSpPr>
            <a:spLocks noGrp="1"/>
          </p:cNvSpPr>
          <p:nvPr>
            <p:ph type="sldNum" sz="quarter" idx="12"/>
          </p:nvPr>
        </p:nvSpPr>
        <p:spPr/>
        <p:txBody>
          <a:bodyPr/>
          <a:lstStyle/>
          <a:p>
            <a:fld id="{3958CF0D-F28B-4BBC-B1E6-AB9537F06334}" type="slidenum">
              <a:rPr lang="it-IT" smtClean="0"/>
              <a:pPr/>
              <a:t>6</a:t>
            </a:fld>
            <a:endParaRPr lang="it-IT" dirty="0"/>
          </a:p>
        </p:txBody>
      </p:sp>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0275" y="364152"/>
            <a:ext cx="1568824" cy="287190"/>
          </a:xfrm>
          <a:prstGeom prst="rect">
            <a:avLst/>
          </a:prstGeom>
        </p:spPr>
      </p:pic>
      <p:sp>
        <p:nvSpPr>
          <p:cNvPr id="7" name="Segnaposto data 6"/>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2234884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30377" y="1027906"/>
            <a:ext cx="7537448" cy="5746011"/>
          </a:xfrm>
        </p:spPr>
      </p:pic>
      <p:sp>
        <p:nvSpPr>
          <p:cNvPr id="2" name="Titolo 1"/>
          <p:cNvSpPr>
            <a:spLocks noGrp="1"/>
          </p:cNvSpPr>
          <p:nvPr>
            <p:ph type="title"/>
          </p:nvPr>
        </p:nvSpPr>
        <p:spPr/>
        <p:txBody>
          <a:bodyPr/>
          <a:lstStyle/>
          <a:p>
            <a:r>
              <a:rPr lang="it-IT" dirty="0" err="1" smtClean="0"/>
              <a:t>Initial</a:t>
            </a:r>
            <a:r>
              <a:rPr lang="it-IT" dirty="0" smtClean="0"/>
              <a:t> </a:t>
            </a:r>
            <a:r>
              <a:rPr lang="it-IT" dirty="0" err="1" smtClean="0"/>
              <a:t>interferometric</a:t>
            </a:r>
            <a:r>
              <a:rPr lang="it-IT" dirty="0" smtClean="0"/>
              <a:t> detectors </a:t>
            </a:r>
            <a:endParaRPr lang="it-IT" dirty="0"/>
          </a:p>
        </p:txBody>
      </p:sp>
      <p:sp>
        <p:nvSpPr>
          <p:cNvPr id="5" name="Segnaposto piè di pagina 4"/>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7</a:t>
            </a:fld>
            <a:endParaRPr lang="it-IT" dirty="0"/>
          </a:p>
        </p:txBody>
      </p:sp>
      <p:pic>
        <p:nvPicPr>
          <p:cNvPr id="7" name="Immagine 6"/>
          <p:cNvPicPr>
            <a:picLocks noChangeAspect="1"/>
          </p:cNvPicPr>
          <p:nvPr/>
        </p:nvPicPr>
        <p:blipFill>
          <a:blip r:embed="rId4" cstate="print"/>
          <a:stretch>
            <a:fillRect/>
          </a:stretch>
        </p:blipFill>
        <p:spPr>
          <a:xfrm>
            <a:off x="1764732" y="1845819"/>
            <a:ext cx="7503093" cy="4772966"/>
          </a:xfrm>
          <a:prstGeom prst="rect">
            <a:avLst/>
          </a:prstGeom>
        </p:spPr>
      </p:pic>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0002" y="379413"/>
            <a:ext cx="1568824" cy="287190"/>
          </a:xfrm>
          <a:prstGeom prst="rect">
            <a:avLst/>
          </a:prstGeom>
        </p:spPr>
      </p:pic>
      <p:pic>
        <p:nvPicPr>
          <p:cNvPr id="3" name="Immagin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0002" y="818282"/>
            <a:ext cx="1076325" cy="752475"/>
          </a:xfrm>
          <a:prstGeom prst="rect">
            <a:avLst/>
          </a:prstGeom>
        </p:spPr>
      </p:pic>
      <p:sp>
        <p:nvSpPr>
          <p:cNvPr id="9" name="Segnaposto data 8"/>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369018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350"/>
            <a:ext cx="10515600" cy="1325563"/>
          </a:xfrm>
        </p:spPr>
        <p:txBody>
          <a:bodyPr/>
          <a:lstStyle/>
          <a:p>
            <a:r>
              <a:rPr lang="it-IT" dirty="0" err="1" smtClean="0"/>
              <a:t>Initial</a:t>
            </a:r>
            <a:r>
              <a:rPr lang="it-IT" dirty="0" smtClean="0"/>
              <a:t> to </a:t>
            </a:r>
            <a:r>
              <a:rPr lang="it-IT" dirty="0" err="1" smtClean="0"/>
              <a:t>advanced</a:t>
            </a:r>
            <a:r>
              <a:rPr lang="it-IT" dirty="0" smtClean="0"/>
              <a:t> detectors</a:t>
            </a:r>
            <a:endParaRPr lang="it-IT" dirty="0"/>
          </a:p>
        </p:txBody>
      </p:sp>
      <p:pic>
        <p:nvPicPr>
          <p:cNvPr id="4" name="Segnaposto contenuto 3"/>
          <p:cNvPicPr>
            <a:picLocks noGrp="1" noChangeAspect="1"/>
          </p:cNvPicPr>
          <p:nvPr>
            <p:ph idx="1"/>
          </p:nvPr>
        </p:nvPicPr>
        <p:blipFill>
          <a:blip r:embed="rId3" cstate="print"/>
          <a:stretch>
            <a:fillRect/>
          </a:stretch>
        </p:blipFill>
        <p:spPr>
          <a:xfrm>
            <a:off x="1228724" y="890589"/>
            <a:ext cx="9144001" cy="2203265"/>
          </a:xfrm>
          <a:prstGeom prst="rect">
            <a:avLst/>
          </a:prstGeom>
        </p:spPr>
      </p:pic>
      <p:pic>
        <p:nvPicPr>
          <p:cNvPr id="5" name="Immagine 4"/>
          <p:cNvPicPr>
            <a:picLocks noChangeAspect="1"/>
          </p:cNvPicPr>
          <p:nvPr/>
        </p:nvPicPr>
        <p:blipFill>
          <a:blip r:embed="rId4" cstate="print"/>
          <a:stretch>
            <a:fillRect/>
          </a:stretch>
        </p:blipFill>
        <p:spPr>
          <a:xfrm>
            <a:off x="704025" y="3055754"/>
            <a:ext cx="4718481" cy="3798229"/>
          </a:xfrm>
          <a:prstGeom prst="rect">
            <a:avLst/>
          </a:prstGeom>
        </p:spPr>
      </p:pic>
      <p:pic>
        <p:nvPicPr>
          <p:cNvPr id="6" name="Immagine 5"/>
          <p:cNvPicPr>
            <a:picLocks noChangeAspect="1"/>
          </p:cNvPicPr>
          <p:nvPr/>
        </p:nvPicPr>
        <p:blipFill>
          <a:blip r:embed="rId5" cstate="print"/>
          <a:stretch>
            <a:fillRect/>
          </a:stretch>
        </p:blipFill>
        <p:spPr>
          <a:xfrm>
            <a:off x="6098812" y="3181539"/>
            <a:ext cx="4502513" cy="3629386"/>
          </a:xfrm>
          <a:prstGeom prst="rect">
            <a:avLst/>
          </a:prstGeom>
        </p:spPr>
      </p:pic>
      <p:sp>
        <p:nvSpPr>
          <p:cNvPr id="7" name="CasellaDiTesto 6"/>
          <p:cNvSpPr txBox="1"/>
          <p:nvPr/>
        </p:nvSpPr>
        <p:spPr>
          <a:xfrm>
            <a:off x="4560509" y="3181539"/>
            <a:ext cx="120015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it-IT" dirty="0" err="1" smtClean="0"/>
              <a:t>AdvVirgo</a:t>
            </a:r>
            <a:endParaRPr lang="it-IT" dirty="0"/>
          </a:p>
        </p:txBody>
      </p:sp>
      <p:sp>
        <p:nvSpPr>
          <p:cNvPr id="8" name="CasellaDiTesto 7"/>
          <p:cNvSpPr txBox="1"/>
          <p:nvPr/>
        </p:nvSpPr>
        <p:spPr>
          <a:xfrm>
            <a:off x="6608384" y="3181539"/>
            <a:ext cx="120015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it-IT" dirty="0" err="1" smtClean="0"/>
              <a:t>aLIGO</a:t>
            </a:r>
            <a:endParaRPr lang="it-IT" dirty="0"/>
          </a:p>
        </p:txBody>
      </p:sp>
      <p:sp>
        <p:nvSpPr>
          <p:cNvPr id="3" name="Segnaposto piè di pagina 2"/>
          <p:cNvSpPr>
            <a:spLocks noGrp="1"/>
          </p:cNvSpPr>
          <p:nvPr>
            <p:ph type="ftr" sz="quarter" idx="11"/>
          </p:nvPr>
        </p:nvSpPr>
        <p:spPr/>
        <p:txBody>
          <a:bodyPr/>
          <a:lstStyle/>
          <a:p>
            <a:r>
              <a:rPr lang="en-US" smtClean="0"/>
              <a:t>VII Workshop on Theory, Phenomenology and Experiments in Flavour Physics</a:t>
            </a:r>
            <a:endParaRPr lang="it-IT" dirty="0"/>
          </a:p>
        </p:txBody>
      </p:sp>
      <p:sp>
        <p:nvSpPr>
          <p:cNvPr id="9" name="Segnaposto numero diapositiva 8"/>
          <p:cNvSpPr>
            <a:spLocks noGrp="1"/>
          </p:cNvSpPr>
          <p:nvPr>
            <p:ph type="sldNum" sz="quarter" idx="12"/>
          </p:nvPr>
        </p:nvSpPr>
        <p:spPr/>
        <p:txBody>
          <a:bodyPr/>
          <a:lstStyle/>
          <a:p>
            <a:fld id="{3958CF0D-F28B-4BBC-B1E6-AB9537F06334}" type="slidenum">
              <a:rPr lang="it-IT" smtClean="0"/>
              <a:pPr/>
              <a:t>8</a:t>
            </a:fld>
            <a:endParaRPr lang="it-IT" dirty="0"/>
          </a:p>
        </p:txBody>
      </p:sp>
      <p:sp>
        <p:nvSpPr>
          <p:cNvPr id="10" name="Segnaposto data 9"/>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923869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415094"/>
            <a:ext cx="7162800" cy="3214306"/>
          </a:xfrm>
          <a:prstGeom prst="rect">
            <a:avLst/>
          </a:prstGeom>
        </p:spPr>
      </p:pic>
      <p:sp>
        <p:nvSpPr>
          <p:cNvPr id="2" name="Titolo 1"/>
          <p:cNvSpPr>
            <a:spLocks noGrp="1"/>
          </p:cNvSpPr>
          <p:nvPr>
            <p:ph type="title"/>
          </p:nvPr>
        </p:nvSpPr>
        <p:spPr>
          <a:xfrm>
            <a:off x="838200" y="37576"/>
            <a:ext cx="10515600" cy="1325563"/>
          </a:xfrm>
        </p:spPr>
        <p:txBody>
          <a:bodyPr/>
          <a:lstStyle/>
          <a:p>
            <a:r>
              <a:rPr lang="en-GB" noProof="0" dirty="0" smtClean="0"/>
              <a:t>The Advanced Virgo detector</a:t>
            </a:r>
            <a:endParaRPr lang="en-GB" noProof="0" dirty="0"/>
          </a:p>
        </p:txBody>
      </p:sp>
      <p:sp>
        <p:nvSpPr>
          <p:cNvPr id="3" name="Segnaposto contenuto 2"/>
          <p:cNvSpPr>
            <a:spLocks noGrp="1"/>
          </p:cNvSpPr>
          <p:nvPr>
            <p:ph idx="1"/>
          </p:nvPr>
        </p:nvSpPr>
        <p:spPr>
          <a:xfrm>
            <a:off x="4922520" y="1139137"/>
            <a:ext cx="7269480" cy="1085903"/>
          </a:xfrm>
        </p:spPr>
        <p:txBody>
          <a:bodyPr>
            <a:normAutofit fontScale="77500" lnSpcReduction="20000"/>
          </a:bodyPr>
          <a:lstStyle/>
          <a:p>
            <a:r>
              <a:rPr lang="en-GB" dirty="0" smtClean="0"/>
              <a:t>The Advanced Virgo Collaboration: </a:t>
            </a:r>
          </a:p>
          <a:p>
            <a:pPr lvl="1"/>
            <a:r>
              <a:rPr lang="en-GB" dirty="0" smtClean="0"/>
              <a:t> Scientists from France, Italy (former Virgo founders), the Netherlands, Poland, Hungary, Spain and, recently, Germany; </a:t>
            </a:r>
          </a:p>
          <a:p>
            <a:pPr lvl="1"/>
            <a:r>
              <a:rPr lang="en-GB" dirty="0" smtClean="0"/>
              <a:t>7 countries, 21 labs involved, about 280 members </a:t>
            </a:r>
          </a:p>
          <a:p>
            <a:endParaRPr lang="en-GB" noProof="0" dirty="0" smtClean="0"/>
          </a:p>
          <a:p>
            <a:pPr marL="0" indent="0">
              <a:buNone/>
            </a:pPr>
            <a:endParaRPr lang="en-GB" noProof="0" dirty="0" smtClean="0"/>
          </a:p>
          <a:p>
            <a:endParaRPr lang="en-GB" noProof="0" dirty="0"/>
          </a:p>
        </p:txBody>
      </p:sp>
      <p:sp>
        <p:nvSpPr>
          <p:cNvPr id="4" name="Segnaposto piè di pagina 3"/>
          <p:cNvSpPr>
            <a:spLocks noGrp="1"/>
          </p:cNvSpPr>
          <p:nvPr>
            <p:ph type="ftr" sz="quarter" idx="11"/>
          </p:nvPr>
        </p:nvSpPr>
        <p:spPr/>
        <p:txBody>
          <a:bodyPr/>
          <a:lstStyle/>
          <a:p>
            <a:r>
              <a:rPr lang="en-US" dirty="0" smtClean="0"/>
              <a:t>VII Workshop on Theory, Phenomenology and Experiments in </a:t>
            </a:r>
            <a:r>
              <a:rPr lang="en-US" dirty="0" err="1" smtClean="0"/>
              <a:t>Flavour</a:t>
            </a:r>
            <a:r>
              <a:rPr lang="en-US" dirty="0" smtClean="0"/>
              <a:t> Physics</a:t>
            </a:r>
            <a:endParaRPr lang="it-IT" dirty="0"/>
          </a:p>
        </p:txBody>
      </p:sp>
      <p:sp>
        <p:nvSpPr>
          <p:cNvPr id="6" name="Segnaposto numero diapositiva 5"/>
          <p:cNvSpPr>
            <a:spLocks noGrp="1"/>
          </p:cNvSpPr>
          <p:nvPr>
            <p:ph type="sldNum" sz="quarter" idx="12"/>
          </p:nvPr>
        </p:nvSpPr>
        <p:spPr/>
        <p:txBody>
          <a:bodyPr/>
          <a:lstStyle/>
          <a:p>
            <a:fld id="{3958CF0D-F28B-4BBC-B1E6-AB9537F06334}" type="slidenum">
              <a:rPr lang="it-IT" smtClean="0"/>
              <a:pPr/>
              <a:t>9</a:t>
            </a:fld>
            <a:endParaRPr lang="it-IT" dirty="0"/>
          </a:p>
        </p:txBody>
      </p:sp>
      <p:sp>
        <p:nvSpPr>
          <p:cNvPr id="9" name="Content Placeholder 2"/>
          <p:cNvSpPr txBox="1">
            <a:spLocks/>
          </p:cNvSpPr>
          <p:nvPr/>
        </p:nvSpPr>
        <p:spPr>
          <a:xfrm>
            <a:off x="369620" y="2243535"/>
            <a:ext cx="10145980" cy="1212782"/>
          </a:xfrm>
          <a:prstGeom prst="rect">
            <a:avLst/>
          </a:prstGeom>
        </p:spPr>
        <p:txBody>
          <a:bodyPr vert="horz" lIns="0" tIns="0" rIns="0" bIns="0" numCol="4" rtlCol="0">
            <a:noAutofit/>
          </a:bodyPr>
          <a:lstStyle>
            <a:lvl1pPr marL="0" indent="0" algn="l" defTabSz="914400" rtl="0" eaLnBrk="1" latinLnBrk="0" hangingPunct="1">
              <a:spcBef>
                <a:spcPts val="600"/>
              </a:spcBef>
              <a:buClr>
                <a:schemeClr val="tx2"/>
              </a:buClr>
              <a:buFont typeface="Arial" panose="020B0604020202020204" pitchFamily="34" charset="0"/>
              <a:buNone/>
              <a:defRPr sz="1400" kern="1200">
                <a:solidFill>
                  <a:schemeClr val="tx1"/>
                </a:solidFill>
                <a:latin typeface="+mn-lt"/>
                <a:ea typeface="+mn-ea"/>
                <a:cs typeface="+mn-cs"/>
              </a:defRPr>
            </a:lvl1pPr>
            <a:lvl2pPr marL="0" indent="0" algn="l" defTabSz="914400" rtl="0" eaLnBrk="1" latinLnBrk="0" hangingPunct="1">
              <a:spcBef>
                <a:spcPts val="600"/>
              </a:spcBef>
              <a:buClr>
                <a:schemeClr val="tx2"/>
              </a:buClr>
              <a:buFont typeface="Arial" panose="020B0604020202020204" pitchFamily="34" charset="0"/>
              <a:buNone/>
              <a:defRPr sz="1400" b="1" kern="1200">
                <a:solidFill>
                  <a:schemeClr val="accent1"/>
                </a:solidFill>
                <a:latin typeface="+mn-lt"/>
                <a:ea typeface="+mn-ea"/>
                <a:cs typeface="+mn-cs"/>
              </a:defRPr>
            </a:lvl2pPr>
            <a:lvl3pPr marL="180000" indent="-180000" algn="l" defTabSz="9144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3pPr>
            <a:lvl4pPr marL="360000" indent="-180000" algn="l" defTabSz="914400" rtl="0" eaLnBrk="1" latinLnBrk="0" hangingPunct="1">
              <a:spcBef>
                <a:spcPts val="600"/>
              </a:spcBef>
              <a:buClrTx/>
              <a:buFont typeface="Arial" panose="020B0604020202020204" pitchFamily="34" charset="0"/>
              <a:buChar char="−"/>
              <a:defRPr lang="de-DE" sz="1200" kern="1200" dirty="0" smtClean="0">
                <a:solidFill>
                  <a:schemeClr val="tx2"/>
                </a:solidFill>
                <a:latin typeface="+mn-lt"/>
                <a:ea typeface="+mn-ea"/>
                <a:cs typeface="+mn-cs"/>
              </a:defRPr>
            </a:lvl4pPr>
            <a:lvl5pPr marL="540000" indent="-180000" algn="l" defTabSz="914400" rtl="0" eaLnBrk="1" latinLnBrk="0" hangingPunct="1">
              <a:spcBef>
                <a:spcPts val="600"/>
              </a:spcBef>
              <a:buClrTx/>
              <a:buFont typeface="Arial" panose="020B0604020202020204" pitchFamily="34" charset="0"/>
              <a:buChar char="•"/>
              <a:defRPr sz="1200" kern="1200">
                <a:solidFill>
                  <a:schemeClr val="tx2"/>
                </a:solidFill>
                <a:latin typeface="+mn-lt"/>
                <a:ea typeface="+mn-ea"/>
                <a:cs typeface="+mn-cs"/>
              </a:defRPr>
            </a:lvl5pPr>
            <a:lvl6pPr marL="720000" indent="-180000" algn="l" defTabSz="914400" rtl="0" eaLnBrk="1" latinLnBrk="0" hangingPunct="1">
              <a:spcBef>
                <a:spcPts val="600"/>
              </a:spcBef>
              <a:buClrTx/>
              <a:buFont typeface="Arial" panose="020B0604020202020204" pitchFamily="34" charset="0"/>
              <a:buChar char="−"/>
              <a:defRPr sz="1200" kern="1200">
                <a:solidFill>
                  <a:schemeClr val="tx1"/>
                </a:solidFill>
                <a:latin typeface="+mn-lt"/>
                <a:ea typeface="+mn-ea"/>
                <a:cs typeface="+mn-cs"/>
              </a:defRPr>
            </a:lvl6pPr>
            <a:lvl7pPr marL="900000" indent="-179388" algn="l" defTabSz="914400" rtl="0" eaLnBrk="1" latinLnBrk="0" hangingPunct="1">
              <a:spcBef>
                <a:spcPts val="600"/>
              </a:spcBef>
              <a:buClrTx/>
              <a:buFont typeface="Arial" panose="020B0604020202020204" pitchFamily="34" charset="0"/>
              <a:buChar char="•"/>
              <a:defRPr sz="1200" kern="1200">
                <a:solidFill>
                  <a:schemeClr val="tx1"/>
                </a:solidFill>
                <a:latin typeface="+mn-lt"/>
                <a:ea typeface="+mn-ea"/>
                <a:cs typeface="+mn-cs"/>
              </a:defRPr>
            </a:lvl7pPr>
            <a:lvl8pPr marL="1080000" indent="-179388" algn="l" defTabSz="914400" rtl="0" eaLnBrk="1" latinLnBrk="0" hangingPunct="1">
              <a:spcBef>
                <a:spcPts val="600"/>
              </a:spcBef>
              <a:buClrTx/>
              <a:buFont typeface="Arial" panose="020B0604020202020204" pitchFamily="34" charset="0"/>
              <a:buChar char="−"/>
              <a:defRPr sz="1200" kern="1200">
                <a:solidFill>
                  <a:schemeClr val="tx1"/>
                </a:solidFill>
                <a:latin typeface="+mn-lt"/>
                <a:ea typeface="+mn-ea"/>
                <a:cs typeface="+mn-cs"/>
              </a:defRPr>
            </a:lvl8pPr>
            <a:lvl9pPr marL="1260000" indent="-180000" algn="l" defTabSz="914400" rtl="0" eaLnBrk="1" latinLnBrk="0" hangingPunct="1">
              <a:spcBef>
                <a:spcPts val="600"/>
              </a:spcBef>
              <a:buClrTx/>
              <a:buFont typeface="Arial" panose="020B0604020202020204" pitchFamily="34" charset="0"/>
              <a:buChar char="•"/>
              <a:defRPr sz="1200" kern="1200" baseline="0">
                <a:solidFill>
                  <a:schemeClr val="tx1"/>
                </a:solidFill>
                <a:latin typeface="+mn-lt"/>
                <a:ea typeface="+mn-ea"/>
                <a:cs typeface="+mn-cs"/>
              </a:defRPr>
            </a:lvl9pPr>
          </a:lstStyle>
          <a:p>
            <a:pPr marL="645750" lvl="3" indent="-285750">
              <a:spcBef>
                <a:spcPts val="0"/>
              </a:spcBef>
            </a:pPr>
            <a:r>
              <a:rPr lang="en-US" dirty="0">
                <a:solidFill>
                  <a:prstClr val="black"/>
                </a:solidFill>
                <a:latin typeface="Avenir Book"/>
                <a:cs typeface="Avenir Book"/>
              </a:rPr>
              <a:t>APC Paris </a:t>
            </a:r>
          </a:p>
          <a:p>
            <a:pPr marL="645750" lvl="3" indent="-285750">
              <a:spcBef>
                <a:spcPts val="0"/>
              </a:spcBef>
            </a:pPr>
            <a:r>
              <a:rPr lang="en-US" dirty="0">
                <a:solidFill>
                  <a:prstClr val="black"/>
                </a:solidFill>
                <a:latin typeface="Avenir Book"/>
                <a:cs typeface="Avenir Book"/>
              </a:rPr>
              <a:t>ARTEMIS Nice</a:t>
            </a:r>
          </a:p>
          <a:p>
            <a:pPr marL="645750" lvl="3" indent="-285750">
              <a:spcBef>
                <a:spcPts val="0"/>
              </a:spcBef>
            </a:pPr>
            <a:r>
              <a:rPr lang="en-US" dirty="0">
                <a:solidFill>
                  <a:prstClr val="black"/>
                </a:solidFill>
                <a:latin typeface="Avenir Book"/>
                <a:cs typeface="Avenir Book"/>
              </a:rPr>
              <a:t>EGO Cascina</a:t>
            </a:r>
          </a:p>
          <a:p>
            <a:pPr marL="645750" lvl="3" indent="-285750">
              <a:spcBef>
                <a:spcPts val="0"/>
              </a:spcBef>
            </a:pPr>
            <a:r>
              <a:rPr lang="en-US" dirty="0">
                <a:solidFill>
                  <a:prstClr val="black"/>
                </a:solidFill>
                <a:latin typeface="Avenir Book"/>
                <a:cs typeface="Avenir Book"/>
              </a:rPr>
              <a:t>INFN Firenze-</a:t>
            </a:r>
            <a:r>
              <a:rPr lang="en-US" dirty="0" err="1">
                <a:solidFill>
                  <a:prstClr val="black"/>
                </a:solidFill>
                <a:latin typeface="Avenir Book"/>
                <a:cs typeface="Avenir Book"/>
              </a:rPr>
              <a:t>Urbino</a:t>
            </a:r>
            <a:endParaRPr lang="en-US" dirty="0">
              <a:solidFill>
                <a:prstClr val="black"/>
              </a:solidFill>
              <a:latin typeface="Avenir Book"/>
              <a:cs typeface="Avenir Book"/>
            </a:endParaRPr>
          </a:p>
          <a:p>
            <a:pPr marL="645750" lvl="3" indent="-285750">
              <a:spcBef>
                <a:spcPts val="0"/>
              </a:spcBef>
            </a:pPr>
            <a:r>
              <a:rPr lang="en-US" dirty="0">
                <a:solidFill>
                  <a:prstClr val="black"/>
                </a:solidFill>
                <a:latin typeface="Avenir Book"/>
                <a:cs typeface="Avenir Book"/>
              </a:rPr>
              <a:t>INFN Genova</a:t>
            </a:r>
          </a:p>
          <a:p>
            <a:pPr marL="645750" lvl="3" indent="-285750">
              <a:spcBef>
                <a:spcPts val="0"/>
              </a:spcBef>
            </a:pPr>
            <a:r>
              <a:rPr lang="en-US" dirty="0">
                <a:solidFill>
                  <a:prstClr val="black"/>
                </a:solidFill>
                <a:latin typeface="Avenir Book"/>
                <a:cs typeface="Avenir Book"/>
              </a:rPr>
              <a:t>INFN Napoli</a:t>
            </a:r>
          </a:p>
          <a:p>
            <a:pPr marL="645750" lvl="3" indent="-285750">
              <a:spcBef>
                <a:spcPts val="0"/>
              </a:spcBef>
            </a:pPr>
            <a:r>
              <a:rPr lang="en-US" dirty="0">
                <a:solidFill>
                  <a:prstClr val="black"/>
                </a:solidFill>
                <a:latin typeface="Avenir Book"/>
                <a:cs typeface="Avenir Book"/>
              </a:rPr>
              <a:t>INFN Perugia</a:t>
            </a:r>
          </a:p>
          <a:p>
            <a:pPr marL="645750" lvl="3" indent="-285750">
              <a:spcBef>
                <a:spcPts val="0"/>
              </a:spcBef>
            </a:pPr>
            <a:r>
              <a:rPr lang="en-US" dirty="0">
                <a:solidFill>
                  <a:prstClr val="black"/>
                </a:solidFill>
                <a:latin typeface="Avenir Book"/>
                <a:cs typeface="Avenir Book"/>
              </a:rPr>
              <a:t>INFN Pisa</a:t>
            </a:r>
          </a:p>
          <a:p>
            <a:pPr marL="645750" lvl="3" indent="-285750">
              <a:spcBef>
                <a:spcPts val="0"/>
              </a:spcBef>
            </a:pPr>
            <a:r>
              <a:rPr lang="en-US" dirty="0">
                <a:solidFill>
                  <a:prstClr val="black"/>
                </a:solidFill>
                <a:latin typeface="Avenir Book"/>
                <a:cs typeface="Avenir Book"/>
              </a:rPr>
              <a:t>INFN Roma La Sapienza</a:t>
            </a:r>
          </a:p>
          <a:p>
            <a:pPr marL="645750" lvl="3" indent="-285750">
              <a:spcBef>
                <a:spcPts val="0"/>
              </a:spcBef>
            </a:pPr>
            <a:r>
              <a:rPr lang="en-US" dirty="0">
                <a:solidFill>
                  <a:prstClr val="black"/>
                </a:solidFill>
                <a:latin typeface="Avenir Book"/>
                <a:cs typeface="Avenir Book"/>
              </a:rPr>
              <a:t>INFN Roma Tor </a:t>
            </a:r>
            <a:r>
              <a:rPr lang="en-US" dirty="0" err="1">
                <a:solidFill>
                  <a:prstClr val="black"/>
                </a:solidFill>
                <a:latin typeface="Avenir Book"/>
                <a:cs typeface="Avenir Book"/>
              </a:rPr>
              <a:t>Vergata</a:t>
            </a:r>
            <a:endParaRPr lang="en-US" dirty="0">
              <a:solidFill>
                <a:prstClr val="black"/>
              </a:solidFill>
              <a:latin typeface="Avenir Book"/>
              <a:cs typeface="Avenir Book"/>
            </a:endParaRPr>
          </a:p>
          <a:p>
            <a:pPr marL="645750" lvl="3" indent="-285750">
              <a:spcBef>
                <a:spcPts val="0"/>
              </a:spcBef>
            </a:pPr>
            <a:r>
              <a:rPr lang="en-US" dirty="0">
                <a:solidFill>
                  <a:prstClr val="black"/>
                </a:solidFill>
                <a:latin typeface="Avenir Book"/>
                <a:cs typeface="Avenir Book"/>
              </a:rPr>
              <a:t>INFN Trento-</a:t>
            </a:r>
            <a:r>
              <a:rPr lang="en-US" dirty="0" err="1">
                <a:solidFill>
                  <a:prstClr val="black"/>
                </a:solidFill>
                <a:latin typeface="Avenir Book"/>
                <a:cs typeface="Avenir Book"/>
              </a:rPr>
              <a:t>Padova</a:t>
            </a:r>
            <a:endParaRPr lang="en-US" dirty="0">
              <a:solidFill>
                <a:prstClr val="black"/>
              </a:solidFill>
              <a:latin typeface="Avenir Book"/>
              <a:cs typeface="Avenir Book"/>
            </a:endParaRPr>
          </a:p>
          <a:p>
            <a:pPr marL="645750" lvl="3" indent="-285750">
              <a:spcBef>
                <a:spcPts val="0"/>
              </a:spcBef>
            </a:pPr>
            <a:r>
              <a:rPr lang="en-US" dirty="0">
                <a:solidFill>
                  <a:prstClr val="black"/>
                </a:solidFill>
                <a:latin typeface="Avenir Book"/>
                <a:cs typeface="Avenir Book"/>
              </a:rPr>
              <a:t>LAL </a:t>
            </a:r>
            <a:r>
              <a:rPr lang="en-US" dirty="0" err="1">
                <a:solidFill>
                  <a:prstClr val="black"/>
                </a:solidFill>
                <a:latin typeface="Avenir Book"/>
                <a:cs typeface="Avenir Book"/>
              </a:rPr>
              <a:t>Orsay</a:t>
            </a:r>
            <a:r>
              <a:rPr lang="en-US" dirty="0">
                <a:solidFill>
                  <a:prstClr val="black"/>
                </a:solidFill>
                <a:latin typeface="Avenir Book"/>
                <a:cs typeface="Avenir Book"/>
              </a:rPr>
              <a:t> – ESPCI Paris</a:t>
            </a:r>
          </a:p>
          <a:p>
            <a:pPr marL="645750" lvl="3" indent="-285750">
              <a:spcBef>
                <a:spcPts val="0"/>
              </a:spcBef>
            </a:pPr>
            <a:r>
              <a:rPr lang="en-US" dirty="0">
                <a:solidFill>
                  <a:prstClr val="black"/>
                </a:solidFill>
                <a:latin typeface="Avenir Book"/>
                <a:cs typeface="Avenir Book"/>
              </a:rPr>
              <a:t>LAPP Annecy</a:t>
            </a:r>
          </a:p>
          <a:p>
            <a:pPr marL="645750" lvl="3" indent="-285750">
              <a:spcBef>
                <a:spcPts val="0"/>
              </a:spcBef>
            </a:pPr>
            <a:r>
              <a:rPr lang="en-US" dirty="0">
                <a:solidFill>
                  <a:prstClr val="black"/>
                </a:solidFill>
                <a:latin typeface="Avenir Book"/>
                <a:cs typeface="Avenir Book"/>
              </a:rPr>
              <a:t>LKB Paris</a:t>
            </a:r>
          </a:p>
          <a:p>
            <a:pPr marL="645750" lvl="3" indent="-285750">
              <a:spcBef>
                <a:spcPts val="0"/>
              </a:spcBef>
            </a:pPr>
            <a:r>
              <a:rPr lang="en-US" dirty="0">
                <a:solidFill>
                  <a:prstClr val="black"/>
                </a:solidFill>
                <a:latin typeface="Avenir Book"/>
                <a:cs typeface="Avenir Book"/>
              </a:rPr>
              <a:t>LMA Lyon</a:t>
            </a:r>
          </a:p>
          <a:p>
            <a:pPr marL="645750" lvl="3" indent="-285750">
              <a:spcBef>
                <a:spcPts val="0"/>
              </a:spcBef>
            </a:pPr>
            <a:r>
              <a:rPr lang="en-US" dirty="0" err="1">
                <a:solidFill>
                  <a:prstClr val="black"/>
                </a:solidFill>
                <a:latin typeface="Avenir Book"/>
                <a:cs typeface="Avenir Book"/>
              </a:rPr>
              <a:t>Nikhef</a:t>
            </a:r>
            <a:r>
              <a:rPr lang="en-US" dirty="0">
                <a:solidFill>
                  <a:prstClr val="black"/>
                </a:solidFill>
                <a:latin typeface="Avenir Book"/>
                <a:cs typeface="Avenir Book"/>
              </a:rPr>
              <a:t> Amsterdam</a:t>
            </a:r>
          </a:p>
          <a:p>
            <a:pPr marL="645750" lvl="3" indent="-285750">
              <a:spcBef>
                <a:spcPts val="0"/>
              </a:spcBef>
            </a:pPr>
            <a:r>
              <a:rPr lang="en-US" dirty="0">
                <a:solidFill>
                  <a:prstClr val="black"/>
                </a:solidFill>
                <a:latin typeface="Avenir Book"/>
                <a:cs typeface="Avenir Book"/>
              </a:rPr>
              <a:t>POLGRAW(Poland)</a:t>
            </a:r>
          </a:p>
          <a:p>
            <a:pPr marL="645750" lvl="3" indent="-285750">
              <a:spcBef>
                <a:spcPts val="0"/>
              </a:spcBef>
            </a:pPr>
            <a:r>
              <a:rPr lang="en-US" dirty="0">
                <a:solidFill>
                  <a:prstClr val="black"/>
                </a:solidFill>
                <a:latin typeface="Avenir Book"/>
                <a:cs typeface="Avenir Book"/>
              </a:rPr>
              <a:t>RADBOUD Uni. Nijmegen</a:t>
            </a:r>
          </a:p>
          <a:p>
            <a:pPr marL="645750" lvl="3" indent="-285750">
              <a:spcBef>
                <a:spcPts val="0"/>
              </a:spcBef>
            </a:pPr>
            <a:r>
              <a:rPr lang="en-US" dirty="0">
                <a:solidFill>
                  <a:prstClr val="black"/>
                </a:solidFill>
                <a:latin typeface="Avenir Book"/>
                <a:cs typeface="Avenir Book"/>
              </a:rPr>
              <a:t>RMKI Budapest</a:t>
            </a:r>
          </a:p>
          <a:p>
            <a:pPr marL="645750" lvl="3" indent="-285750">
              <a:spcBef>
                <a:spcPts val="0"/>
              </a:spcBef>
            </a:pPr>
            <a:r>
              <a:rPr lang="en-US" dirty="0">
                <a:solidFill>
                  <a:prstClr val="black"/>
                </a:solidFill>
                <a:latin typeface="Avenir Book"/>
                <a:cs typeface="Avenir Book"/>
              </a:rPr>
              <a:t>Univ. of </a:t>
            </a:r>
            <a:r>
              <a:rPr lang="en-US" dirty="0" smtClean="0">
                <a:solidFill>
                  <a:prstClr val="black"/>
                </a:solidFill>
                <a:latin typeface="Avenir Book"/>
                <a:cs typeface="Avenir Book"/>
              </a:rPr>
              <a:t>Valencia</a:t>
            </a:r>
          </a:p>
          <a:p>
            <a:pPr marL="645750" lvl="3" indent="-285750">
              <a:spcBef>
                <a:spcPts val="0"/>
              </a:spcBef>
            </a:pPr>
            <a:r>
              <a:rPr lang="en-US" dirty="0">
                <a:solidFill>
                  <a:prstClr val="black"/>
                </a:solidFill>
                <a:latin typeface="Avenir Book"/>
                <a:cs typeface="Avenir Book"/>
              </a:rPr>
              <a:t>University </a:t>
            </a:r>
            <a:r>
              <a:rPr lang="en-US" dirty="0" smtClean="0">
                <a:solidFill>
                  <a:prstClr val="black"/>
                </a:solidFill>
                <a:latin typeface="Avenir Book"/>
                <a:cs typeface="Avenir Book"/>
              </a:rPr>
              <a:t>of Jena</a:t>
            </a:r>
            <a:endParaRPr lang="en-US" dirty="0">
              <a:solidFill>
                <a:prstClr val="black"/>
              </a:solidFill>
              <a:latin typeface="Avenir Book"/>
              <a:cs typeface="Avenir Book"/>
            </a:endParaRPr>
          </a:p>
        </p:txBody>
      </p:sp>
      <p:grpSp>
        <p:nvGrpSpPr>
          <p:cNvPr id="17" name="Gruppo 16"/>
          <p:cNvGrpSpPr/>
          <p:nvPr/>
        </p:nvGrpSpPr>
        <p:grpSpPr>
          <a:xfrm>
            <a:off x="30480" y="4637783"/>
            <a:ext cx="4983480" cy="587632"/>
            <a:chOff x="400197" y="5919848"/>
            <a:chExt cx="4146307" cy="391305"/>
          </a:xfrm>
        </p:grpSpPr>
        <p:pic>
          <p:nvPicPr>
            <p:cNvPr id="10" name="Picture 9" descr="flag_of_Fran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197" y="5927105"/>
              <a:ext cx="576072" cy="384048"/>
            </a:xfrm>
            <a:prstGeom prst="rect">
              <a:avLst/>
            </a:prstGeom>
            <a:noFill/>
          </p:spPr>
        </p:pic>
        <p:pic>
          <p:nvPicPr>
            <p:cNvPr id="11" name="Picture 10" descr="flag_of_Ital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0147" y="5925518"/>
              <a:ext cx="576072" cy="384048"/>
            </a:xfrm>
            <a:prstGeom prst="rect">
              <a:avLst/>
            </a:prstGeom>
            <a:noFill/>
          </p:spPr>
        </p:pic>
        <p:pic>
          <p:nvPicPr>
            <p:cNvPr id="12" name="Picture 11" descr="flag_of_Netherland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86754" y="5925598"/>
              <a:ext cx="575370" cy="384048"/>
            </a:xfrm>
            <a:prstGeom prst="rect">
              <a:avLst/>
            </a:prstGeom>
            <a:noFill/>
          </p:spPr>
        </p:pic>
        <p:pic>
          <p:nvPicPr>
            <p:cNvPr id="13" name="Picture 12" descr="flag_of_Polan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90699" y="5919848"/>
              <a:ext cx="576072" cy="384048"/>
            </a:xfrm>
            <a:prstGeom prst="rect">
              <a:avLst/>
            </a:prstGeom>
            <a:noFill/>
          </p:spPr>
        </p:pic>
        <p:pic>
          <p:nvPicPr>
            <p:cNvPr id="14" name="Picture 13" descr="flag_of_Hungary"/>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01682" y="5919848"/>
              <a:ext cx="576072" cy="384048"/>
            </a:xfrm>
            <a:prstGeom prst="rect">
              <a:avLst/>
            </a:prstGeom>
            <a:noFill/>
          </p:spPr>
        </p:pic>
        <p:pic>
          <p:nvPicPr>
            <p:cNvPr id="15" name="Picture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95161" y="5919848"/>
              <a:ext cx="512064" cy="384048"/>
            </a:xfrm>
            <a:prstGeom prst="rect">
              <a:avLst/>
            </a:prstGeom>
            <a:scene3d>
              <a:camera prst="orthographicFront"/>
              <a:lightRig rig="threePt" dir="t"/>
            </a:scene3d>
            <a:sp3d>
              <a:bevelT/>
            </a:sp3d>
          </p:spPr>
        </p:pic>
        <p:pic>
          <p:nvPicPr>
            <p:cNvPr id="16"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09506" y="5919848"/>
              <a:ext cx="636998" cy="382199"/>
            </a:xfrm>
            <a:prstGeom prst="rect">
              <a:avLst/>
            </a:prstGeom>
          </p:spPr>
        </p:pic>
      </p:grpSp>
      <p:sp>
        <p:nvSpPr>
          <p:cNvPr id="28" name="Rettangolo 27"/>
          <p:cNvSpPr/>
          <p:nvPr/>
        </p:nvSpPr>
        <p:spPr>
          <a:xfrm>
            <a:off x="0" y="1062334"/>
            <a:ext cx="5090160" cy="1200329"/>
          </a:xfrm>
          <a:prstGeom prst="rect">
            <a:avLst/>
          </a:prstGeom>
        </p:spPr>
        <p:txBody>
          <a:bodyPr wrap="square">
            <a:spAutoFit/>
          </a:bodyPr>
          <a:lstStyle/>
          <a:p>
            <a:r>
              <a:rPr lang="en-GB" dirty="0" smtClean="0"/>
              <a:t>In late 2011 the larger GW detectors, LIGO, VIRGO and GEO finished their scientific runs and started their upgrades to improve their sensitivity by  factor 10 in the detection band</a:t>
            </a:r>
          </a:p>
        </p:txBody>
      </p:sp>
      <p:pic>
        <p:nvPicPr>
          <p:cNvPr id="19" name="Immagin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31188" y="444762"/>
            <a:ext cx="1568824" cy="287190"/>
          </a:xfrm>
          <a:prstGeom prst="rect">
            <a:avLst/>
          </a:prstGeom>
        </p:spPr>
      </p:pic>
      <p:sp>
        <p:nvSpPr>
          <p:cNvPr id="5" name="Segnaposto data 4"/>
          <p:cNvSpPr>
            <a:spLocks noGrp="1"/>
          </p:cNvSpPr>
          <p:nvPr>
            <p:ph type="dt" sz="half" idx="10"/>
          </p:nvPr>
        </p:nvSpPr>
        <p:spPr/>
        <p:txBody>
          <a:bodyPr/>
          <a:lstStyle/>
          <a:p>
            <a:r>
              <a:rPr lang="it-IT" smtClean="0"/>
              <a:t>10/06/2018</a:t>
            </a:r>
            <a:endParaRPr lang="it-IT" dirty="0"/>
          </a:p>
        </p:txBody>
      </p:sp>
    </p:spTree>
    <p:extLst>
      <p:ext uri="{BB962C8B-B14F-4D97-AF65-F5344CB8AC3E}">
        <p14:creationId xmlns:p14="http://schemas.microsoft.com/office/powerpoint/2010/main" val="2186910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9258</TotalTime>
  <Words>2539</Words>
  <Application>Microsoft Office PowerPoint</Application>
  <PresentationFormat>Widescreen</PresentationFormat>
  <Paragraphs>432</Paragraphs>
  <Slides>46</Slides>
  <Notes>36</Notes>
  <HiddenSlides>0</HiddenSlides>
  <MMClips>0</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46</vt:i4>
      </vt:variant>
    </vt:vector>
  </HeadingPairs>
  <TitlesOfParts>
    <vt:vector size="59" baseType="lpstr">
      <vt:lpstr>Arial</vt:lpstr>
      <vt:lpstr>Avenir Book</vt:lpstr>
      <vt:lpstr>Calibri</vt:lpstr>
      <vt:lpstr>Calibri Light</vt:lpstr>
      <vt:lpstr>Cambria Math</vt:lpstr>
      <vt:lpstr>CMSS8</vt:lpstr>
      <vt:lpstr>CMSSBX10</vt:lpstr>
      <vt:lpstr>CMSY8</vt:lpstr>
      <vt:lpstr>Comic Sans MS</vt:lpstr>
      <vt:lpstr>Times New Roman</vt:lpstr>
      <vt:lpstr>Wingdings 3</vt:lpstr>
      <vt:lpstr>Tema di Office</vt:lpstr>
      <vt:lpstr>Equazione</vt:lpstr>
      <vt:lpstr>Advanced Virgo results and the dawn of GW multimessenger astronomy</vt:lpstr>
      <vt:lpstr>Outline</vt:lpstr>
      <vt:lpstr>Intro to gravitational waves</vt:lpstr>
      <vt:lpstr>Intro to gravitational waves</vt:lpstr>
      <vt:lpstr>Initial interferometric detectors</vt:lpstr>
      <vt:lpstr>Initial Virgo evolution</vt:lpstr>
      <vt:lpstr>Initial interferometric detectors </vt:lpstr>
      <vt:lpstr>Initial to advanced detectors</vt:lpstr>
      <vt:lpstr>The Advanced Virgo detector</vt:lpstr>
      <vt:lpstr>Advanced Virgo </vt:lpstr>
      <vt:lpstr>AdvVirgo – main issues encountered</vt:lpstr>
      <vt:lpstr>Sensitivity with steel wires</vt:lpstr>
      <vt:lpstr>Advances in sensitivity</vt:lpstr>
      <vt:lpstr>Presentazione standard di PowerPoint</vt:lpstr>
      <vt:lpstr>Scientific run O2 – a network of GW detectors</vt:lpstr>
      <vt:lpstr>Detectors sensitivities during O2</vt:lpstr>
      <vt:lpstr>GW170814  The first BH-BH network observation </vt:lpstr>
      <vt:lpstr>GW170814 factsheet</vt:lpstr>
      <vt:lpstr>GW170817 – NS-NS coalescence</vt:lpstr>
      <vt:lpstr>GW170817 – the role of VIRGO</vt:lpstr>
      <vt:lpstr>Presentazione standard di PowerPoint</vt:lpstr>
      <vt:lpstr>Presentazione standard di PowerPoint</vt:lpstr>
      <vt:lpstr>Presentazione standard di PowerPoint</vt:lpstr>
      <vt:lpstr>GW170817 – the role of Virgo: source localization</vt:lpstr>
      <vt:lpstr>GW170817 – Source characteristics</vt:lpstr>
      <vt:lpstr>Coincidences with other observatories</vt:lpstr>
      <vt:lpstr>Presentazione standard di PowerPoint</vt:lpstr>
      <vt:lpstr>Implications of a coincident observation with GRB</vt:lpstr>
      <vt:lpstr>Electromagnetic counterparts</vt:lpstr>
      <vt:lpstr>Presentazione standard di PowerPoint</vt:lpstr>
      <vt:lpstr>Electromagnetic counterparts</vt:lpstr>
      <vt:lpstr>Kilonova models compared with the AT 2017gfo spectra</vt:lpstr>
      <vt:lpstr>Presentazione standard di PowerPoint</vt:lpstr>
      <vt:lpstr>Electromagnetic counterparts</vt:lpstr>
      <vt:lpstr>Electromagnetic counterparts</vt:lpstr>
      <vt:lpstr>No Neutrino</vt:lpstr>
      <vt:lpstr>Hubble constant measurement</vt:lpstr>
      <vt:lpstr>After 02 observing run</vt:lpstr>
      <vt:lpstr>Presentazione standard di PowerPoint</vt:lpstr>
      <vt:lpstr>Presentazione standard di PowerPoint</vt:lpstr>
      <vt:lpstr>Squeezed light</vt:lpstr>
      <vt:lpstr>Newtonian noise monitoring and cancellation</vt:lpstr>
      <vt:lpstr>First recoveries after upgrades</vt:lpstr>
      <vt:lpstr>First Engineering run May 18-21 </vt:lpstr>
      <vt:lpstr>What next?</vt:lpstr>
      <vt:lpstr>Conclusions </vt:lpstr>
    </vt:vector>
  </TitlesOfParts>
  <Company>Università Federico II and INFN Napoli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Virgo and the</dc:title>
  <dc:creator>Fabio Garufi</dc:creator>
  <cp:lastModifiedBy>Fabio Garufi</cp:lastModifiedBy>
  <cp:revision>138</cp:revision>
  <dcterms:created xsi:type="dcterms:W3CDTF">2017-11-29T08:21:10Z</dcterms:created>
  <dcterms:modified xsi:type="dcterms:W3CDTF">2018-06-05T13:40:23Z</dcterms:modified>
</cp:coreProperties>
</file>