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7"/>
  </p:notesMasterIdLst>
  <p:handoutMasterIdLst>
    <p:handoutMasterId r:id="rId28"/>
  </p:handoutMasterIdLst>
  <p:sldIdLst>
    <p:sldId id="675" r:id="rId2"/>
    <p:sldId id="651" r:id="rId3"/>
    <p:sldId id="648" r:id="rId4"/>
    <p:sldId id="649" r:id="rId5"/>
    <p:sldId id="650" r:id="rId6"/>
    <p:sldId id="652" r:id="rId7"/>
    <p:sldId id="653" r:id="rId8"/>
    <p:sldId id="672" r:id="rId9"/>
    <p:sldId id="654" r:id="rId10"/>
    <p:sldId id="657" r:id="rId11"/>
    <p:sldId id="655" r:id="rId12"/>
    <p:sldId id="658" r:id="rId13"/>
    <p:sldId id="661" r:id="rId14"/>
    <p:sldId id="662" r:id="rId15"/>
    <p:sldId id="663" r:id="rId16"/>
    <p:sldId id="664" r:id="rId17"/>
    <p:sldId id="665" r:id="rId18"/>
    <p:sldId id="668" r:id="rId19"/>
    <p:sldId id="674" r:id="rId20"/>
    <p:sldId id="669" r:id="rId21"/>
    <p:sldId id="671" r:id="rId22"/>
    <p:sldId id="673" r:id="rId23"/>
    <p:sldId id="659" r:id="rId24"/>
    <p:sldId id="666" r:id="rId25"/>
    <p:sldId id="667" r:id="rId26"/>
  </p:sldIdLst>
  <p:sldSz cx="9144000" cy="6858000" type="letter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6600"/>
    <a:srgbClr val="FF0000"/>
    <a:srgbClr val="00FF00"/>
    <a:srgbClr val="000099"/>
    <a:srgbClr val="FF66FF"/>
    <a:srgbClr val="CCFF99"/>
    <a:srgbClr val="FFFFFF"/>
    <a:srgbClr val="996633"/>
    <a:srgbClr val="0066FF"/>
    <a:srgbClr val="DED85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3" autoAdjust="0"/>
    <p:restoredTop sz="94567" autoAdjust="0"/>
  </p:normalViewPr>
  <p:slideViewPr>
    <p:cSldViewPr snapToGrid="0">
      <p:cViewPr varScale="1">
        <p:scale>
          <a:sx n="61" d="100"/>
          <a:sy n="61" d="100"/>
        </p:scale>
        <p:origin x="-606" y="-8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32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248" cy="49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3" rIns="91434" bIns="45713" numCol="1" anchor="t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428" y="0"/>
            <a:ext cx="2945247" cy="49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3" rIns="91434" bIns="45713" numCol="1" anchor="t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960"/>
            <a:ext cx="2945248" cy="49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3" rIns="91434" bIns="45713" numCol="1" anchor="b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428" y="9380960"/>
            <a:ext cx="2945247" cy="49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3" rIns="91434" bIns="45713" numCol="1" anchor="b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D170171-519F-4565-AFA3-B3EE35C928B4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="" xmlns:p14="http://schemas.microsoft.com/office/powerpoint/2010/main" val="3267173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248" cy="49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3" rIns="91434" bIns="45713" numCol="1" anchor="t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428" y="0"/>
            <a:ext cx="2945247" cy="49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3" rIns="91434" bIns="45713" numCol="1" anchor="t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41363"/>
            <a:ext cx="4935538" cy="3703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180" y="4691325"/>
            <a:ext cx="4983316" cy="44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3" rIns="9143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 smtClean="0"/>
              <a:t>Click to edit Master text styles</a:t>
            </a:r>
          </a:p>
          <a:p>
            <a:pPr lvl="1"/>
            <a:r>
              <a:rPr lang="en-US" altLang="it-IT" noProof="0" smtClean="0"/>
              <a:t>Second level</a:t>
            </a:r>
          </a:p>
          <a:p>
            <a:pPr lvl="2"/>
            <a:r>
              <a:rPr lang="en-US" altLang="it-IT" noProof="0" smtClean="0"/>
              <a:t>Third level</a:t>
            </a:r>
          </a:p>
          <a:p>
            <a:pPr lvl="3"/>
            <a:r>
              <a:rPr lang="en-US" altLang="it-IT" noProof="0" smtClean="0"/>
              <a:t>Fourth level</a:t>
            </a:r>
          </a:p>
          <a:p>
            <a:pPr lvl="4"/>
            <a:r>
              <a:rPr lang="en-US" altLang="it-IT" noProof="0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960"/>
            <a:ext cx="2945248" cy="49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3" rIns="91434" bIns="45713" numCol="1" anchor="b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428" y="9380960"/>
            <a:ext cx="2945247" cy="49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3" rIns="91434" bIns="45713" numCol="1" anchor="b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A497F65-12C4-49F7-93D6-99525BD7A5B4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="" xmlns:p14="http://schemas.microsoft.com/office/powerpoint/2010/main" val="3096487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23/11/2017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45097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23/11/2017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9418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23/11/2017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62753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05696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3061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17368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40095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7992-8F1D-481C-8B6F-17A7DDAEAE20}" type="datetimeFigureOut">
              <a:rPr lang="it-IT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23/11/2017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106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66463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66526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67542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89939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904591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56122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02049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06244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65759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00696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9F27992-8F1D-481C-8B6F-17A7DDAEAE20}" type="datetimeFigureOut">
              <a:rPr lang="it-IT">
                <a:solidFill>
                  <a:srgbClr val="000000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23/11/2017</a:t>
            </a:fld>
            <a:endParaRPr lang="it-IT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4102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51779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9575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92915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23/11/2017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85683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3047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23/11/2017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4962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23/11/2017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2455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23/11/2017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0375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50791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23/11/2017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6261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23/11/2017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88935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-10521" y="6381327"/>
            <a:ext cx="9154521" cy="48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ettangolo 14"/>
          <p:cNvSpPr/>
          <p:nvPr userDrawn="1"/>
        </p:nvSpPr>
        <p:spPr>
          <a:xfrm>
            <a:off x="827677" y="0"/>
            <a:ext cx="7355111" cy="60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609" y="0"/>
            <a:ext cx="726443" cy="77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98" y="15757"/>
            <a:ext cx="967073" cy="703326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573308"/>
            <a:ext cx="3632638" cy="28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Antonietta</a:t>
            </a:r>
            <a:r>
              <a:rPr lang="en-US" sz="1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4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Donzella</a:t>
            </a:r>
            <a:r>
              <a:rPr lang="en-US" sz="1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</a:t>
            </a:r>
            <a:r>
              <a:rPr lang="en-US" sz="14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Università</a:t>
            </a:r>
            <a:r>
              <a:rPr lang="en-US" sz="1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4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</a:t>
            </a:r>
            <a:r>
              <a:rPr lang="en-US" sz="1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Brescia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>
              <a:spcBef>
                <a:spcPct val="20000"/>
              </a:spcBef>
              <a:defRPr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Rectangle 8"/>
          <p:cNvSpPr>
            <a:spLocks noChangeArrowheads="1"/>
          </p:cNvSpPr>
          <p:nvPr userDrawn="1"/>
        </p:nvSpPr>
        <p:spPr bwMode="auto">
          <a:xfrm>
            <a:off x="4619308" y="6546864"/>
            <a:ext cx="4493173" cy="2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Workshop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Tomografia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Muonica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– 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Padova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  <a:r>
              <a:rPr lang="en-US" sz="1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23/11/2017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62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831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7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7"/>
          <p:cNvSpPr txBox="1"/>
          <p:nvPr/>
        </p:nvSpPr>
        <p:spPr>
          <a:xfrm>
            <a:off x="669929" y="311869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Prospettive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di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applicazioni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industriali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sulla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Tomografia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Muonica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—[we started to investigate the possibility to use of the cosmic ray muons to monitor the alignment of physical part of a vertical structure (tower, pillar, mechanical press, etc., etc.)"/>
          <p:cNvSpPr txBox="1"/>
          <p:nvPr/>
        </p:nvSpPr>
        <p:spPr>
          <a:xfrm>
            <a:off x="535412" y="1577457"/>
            <a:ext cx="7993714" cy="25494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57799" marR="57799" algn="l" defTabSz="647700">
              <a:lnSpc>
                <a:spcPct val="150000"/>
              </a:lnSpc>
              <a:defRPr b="0">
                <a:uFill>
                  <a:solidFill>
                    <a:srgbClr val="000000"/>
                  </a:solidFill>
                </a:uFill>
              </a:defRPr>
            </a:lvl1pPr>
          </a:lstStyle>
          <a:p>
            <a:pPr algn="ctr"/>
            <a:r>
              <a:rPr lang="it-IT" sz="2400" b="1" dirty="0" smtClean="0">
                <a:ea typeface="Verdana" pitchFamily="34" charset="0"/>
                <a:cs typeface="Verdana" pitchFamily="34" charset="0"/>
              </a:rPr>
              <a:t>Contributo del gruppo di Fisica Fondamentale Nucleare e Applicata</a:t>
            </a:r>
          </a:p>
          <a:p>
            <a:pPr algn="ctr"/>
            <a:r>
              <a:rPr lang="it-IT" sz="2000" b="1" dirty="0" smtClean="0">
                <a:ea typeface="Verdana" pitchFamily="34" charset="0"/>
                <a:cs typeface="Verdana" pitchFamily="34" charset="0"/>
              </a:rPr>
              <a:t>Dipartimento di Ingegneria Meccanica e Industriale</a:t>
            </a:r>
          </a:p>
          <a:p>
            <a:pPr algn="ctr"/>
            <a:r>
              <a:rPr lang="it-IT" sz="2400" b="1" dirty="0" smtClean="0">
                <a:ea typeface="Verdana" pitchFamily="34" charset="0"/>
                <a:cs typeface="Verdana" pitchFamily="34" charset="0"/>
              </a:rPr>
              <a:t> Università di Brescia e INFN Pavia</a:t>
            </a:r>
          </a:p>
          <a:p>
            <a:pPr algn="ctr"/>
            <a:r>
              <a:rPr lang="it-IT" sz="1400" dirty="0" smtClean="0">
                <a:ea typeface="Verdana" pitchFamily="34" charset="0"/>
                <a:cs typeface="Verdana" pitchFamily="34" charset="0"/>
              </a:rPr>
              <a:t>Aldo Zenoni, Germano Bonomi, </a:t>
            </a:r>
            <a:r>
              <a:rPr lang="it-IT" sz="1400" u="sng" dirty="0" smtClean="0">
                <a:ea typeface="Verdana" pitchFamily="34" charset="0"/>
                <a:cs typeface="Verdana" pitchFamily="34" charset="0"/>
              </a:rPr>
              <a:t>Antonietta Donzella</a:t>
            </a:r>
            <a:r>
              <a:rPr lang="it-IT" sz="1400" dirty="0" smtClean="0">
                <a:ea typeface="Verdana" pitchFamily="34" charset="0"/>
                <a:cs typeface="Verdana" pitchFamily="34" charset="0"/>
              </a:rPr>
              <a:t>, Davide Pagano, Matteo Ferrari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5476" y="3436883"/>
            <a:ext cx="26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1" name="—[we started to investigate the possibility to use of the cosmic ray muons to monitor the alignment of physical part of a vertical structure (tower, pillar, mechanical press, etc., etc.)"/>
          <p:cNvSpPr txBox="1"/>
          <p:nvPr/>
        </p:nvSpPr>
        <p:spPr>
          <a:xfrm>
            <a:off x="252249" y="4510259"/>
            <a:ext cx="8655268" cy="1949252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57799" marR="57799" algn="l" defTabSz="647700">
              <a:lnSpc>
                <a:spcPct val="150000"/>
              </a:lnSpc>
              <a:defRPr b="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lang="it-IT" sz="2000" dirty="0" smtClean="0"/>
              <a:t>... </a:t>
            </a:r>
            <a:r>
              <a:rPr sz="2000" dirty="0" smtClean="0"/>
              <a:t>we </a:t>
            </a:r>
            <a:r>
              <a:rPr sz="2000" dirty="0"/>
              <a:t>started to investigate the possibility to </a:t>
            </a:r>
            <a:r>
              <a:rPr sz="2000" dirty="0" smtClean="0"/>
              <a:t>use</a:t>
            </a:r>
            <a:endParaRPr lang="it-IT" sz="2000" dirty="0" smtClean="0"/>
          </a:p>
          <a:p>
            <a:r>
              <a:rPr sz="2000" dirty="0" smtClean="0"/>
              <a:t>the </a:t>
            </a:r>
            <a:r>
              <a:rPr sz="2000" dirty="0"/>
              <a:t>cosmic ray </a:t>
            </a:r>
            <a:r>
              <a:rPr sz="2000" dirty="0" err="1"/>
              <a:t>muons</a:t>
            </a:r>
            <a:r>
              <a:rPr sz="2000" dirty="0"/>
              <a:t> to monitor the alignment of physical part of a vertical structure (tower, pillar, mechanical press, etc., etc</a:t>
            </a:r>
            <a:r>
              <a:rPr sz="2000" dirty="0" smtClean="0"/>
              <a:t>.)</a:t>
            </a:r>
            <a:r>
              <a:rPr lang="it-IT" sz="2000" dirty="0" smtClean="0"/>
              <a:t> ...</a:t>
            </a:r>
            <a:r>
              <a:rPr sz="2000" dirty="0" smtClean="0"/>
              <a:t> 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1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asellaDiTesto 120"/>
          <p:cNvSpPr txBox="1"/>
          <p:nvPr/>
        </p:nvSpPr>
        <p:spPr>
          <a:xfrm>
            <a:off x="427479" y="7948"/>
            <a:ext cx="799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of the displacement resolution</a:t>
            </a:r>
            <a:endParaRPr lang="it-IT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201034" y="3701782"/>
            <a:ext cx="1476375" cy="1785950"/>
            <a:chOff x="201034" y="3786190"/>
            <a:chExt cx="1476375" cy="1785950"/>
          </a:xfrm>
        </p:grpSpPr>
        <p:grpSp>
          <p:nvGrpSpPr>
            <p:cNvPr id="27" name="Gruppo 151"/>
            <p:cNvGrpSpPr/>
            <p:nvPr/>
          </p:nvGrpSpPr>
          <p:grpSpPr>
            <a:xfrm>
              <a:off x="201034" y="3786190"/>
              <a:ext cx="1476375" cy="1785950"/>
              <a:chOff x="142844" y="3500438"/>
              <a:chExt cx="1476375" cy="1785950"/>
            </a:xfrm>
          </p:grpSpPr>
          <p:pic>
            <p:nvPicPr>
              <p:cNvPr id="61" name="Immagine 150" descr="spost_100.gif"/>
              <p:cNvPicPr>
                <a:picLocks noChangeAspect="1"/>
              </p:cNvPicPr>
              <p:nvPr/>
            </p:nvPicPr>
            <p:blipFill>
              <a:blip r:embed="rId2" cstate="print"/>
              <a:srcRect t="6428" r="51563" b="6428"/>
              <a:stretch>
                <a:fillRect/>
              </a:stretch>
            </p:blipFill>
            <p:spPr>
              <a:xfrm>
                <a:off x="142844" y="3571876"/>
                <a:ext cx="1476375" cy="1714512"/>
              </a:xfrm>
              <a:prstGeom prst="rect">
                <a:avLst/>
              </a:prstGeom>
            </p:spPr>
          </p:pic>
          <p:sp>
            <p:nvSpPr>
              <p:cNvPr id="62" name="CasellaDiTesto 92"/>
              <p:cNvSpPr txBox="1"/>
              <p:nvPr/>
            </p:nvSpPr>
            <p:spPr>
              <a:xfrm>
                <a:off x="939110" y="4929198"/>
                <a:ext cx="64294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 err="1" smtClean="0">
                    <a:latin typeface="Symbol" pitchFamily="18" charset="2"/>
                  </a:rPr>
                  <a:t>D</a:t>
                </a:r>
                <a:r>
                  <a:rPr lang="it-IT" sz="1000" dirty="0" err="1" smtClean="0">
                    <a:latin typeface="Comic Sans MS" pitchFamily="66" charset="0"/>
                  </a:rPr>
                  <a:t>y</a:t>
                </a:r>
                <a:r>
                  <a:rPr lang="it-IT" sz="1000" dirty="0" smtClean="0">
                    <a:latin typeface="Comic Sans MS" pitchFamily="66" charset="0"/>
                  </a:rPr>
                  <a:t> (cm)</a:t>
                </a:r>
                <a:endParaRPr lang="it-IT" sz="1000" dirty="0">
                  <a:latin typeface="Comic Sans MS" pitchFamily="66" charset="0"/>
                </a:endParaRPr>
              </a:p>
            </p:txBody>
          </p:sp>
          <p:sp>
            <p:nvSpPr>
              <p:cNvPr id="63" name="CasellaDiTesto 130"/>
              <p:cNvSpPr txBox="1"/>
              <p:nvPr/>
            </p:nvSpPr>
            <p:spPr>
              <a:xfrm rot="5400000" flipV="1">
                <a:off x="84057" y="3769671"/>
                <a:ext cx="75390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 smtClean="0">
                    <a:latin typeface="Comic Sans MS" pitchFamily="66" charset="0"/>
                  </a:rPr>
                  <a:t>N (eventi)</a:t>
                </a:r>
                <a:endParaRPr lang="it-IT" sz="800" dirty="0">
                  <a:latin typeface="Comic Sans MS" pitchFamily="66" charset="0"/>
                </a:endParaRPr>
              </a:p>
            </p:txBody>
          </p:sp>
        </p:grpSp>
        <p:sp>
          <p:nvSpPr>
            <p:cNvPr id="64" name="CasellaDiTesto 154"/>
            <p:cNvSpPr txBox="1"/>
            <p:nvPr/>
          </p:nvSpPr>
          <p:spPr>
            <a:xfrm>
              <a:off x="1013438" y="4723637"/>
              <a:ext cx="5581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>
                  <a:latin typeface="Comic Sans MS" pitchFamily="66" charset="0"/>
                </a:rPr>
                <a:t>15 </a:t>
              </a:r>
              <a:r>
                <a:rPr lang="it-IT" sz="1200" dirty="0" err="1" smtClean="0">
                  <a:latin typeface="Comic Sans MS" pitchFamily="66" charset="0"/>
                </a:rPr>
                <a:t>gg</a:t>
              </a:r>
              <a:endParaRPr lang="it-IT" sz="1200" dirty="0">
                <a:latin typeface="Comic Sans MS" pitchFamily="66" charset="0"/>
              </a:endParaRPr>
            </a:p>
          </p:txBody>
        </p:sp>
      </p:grpSp>
      <p:grpSp>
        <p:nvGrpSpPr>
          <p:cNvPr id="29" name="Gruppo 167"/>
          <p:cNvGrpSpPr/>
          <p:nvPr/>
        </p:nvGrpSpPr>
        <p:grpSpPr>
          <a:xfrm>
            <a:off x="3619493" y="1333204"/>
            <a:ext cx="1452573" cy="1825649"/>
            <a:chOff x="3262302" y="1417612"/>
            <a:chExt cx="1452573" cy="1825649"/>
          </a:xfrm>
        </p:grpSpPr>
        <p:grpSp>
          <p:nvGrpSpPr>
            <p:cNvPr id="30" name="Gruppo 152"/>
            <p:cNvGrpSpPr/>
            <p:nvPr/>
          </p:nvGrpSpPr>
          <p:grpSpPr>
            <a:xfrm>
              <a:off x="3262302" y="1417612"/>
              <a:ext cx="1452573" cy="1825649"/>
              <a:chOff x="3262302" y="1417612"/>
              <a:chExt cx="1452573" cy="1825649"/>
            </a:xfrm>
          </p:grpSpPr>
          <p:pic>
            <p:nvPicPr>
              <p:cNvPr id="70" name="Immagine 100" descr="spost_10.gif"/>
              <p:cNvPicPr>
                <a:picLocks noChangeAspect="1"/>
              </p:cNvPicPr>
              <p:nvPr/>
            </p:nvPicPr>
            <p:blipFill>
              <a:blip r:embed="rId3" cstate="print"/>
              <a:srcRect l="1562" t="6428" r="51563" b="6428"/>
              <a:stretch>
                <a:fillRect/>
              </a:stretch>
            </p:blipFill>
            <p:spPr>
              <a:xfrm>
                <a:off x="3262302" y="1500174"/>
                <a:ext cx="1452573" cy="1743087"/>
              </a:xfrm>
              <a:prstGeom prst="rect">
                <a:avLst/>
              </a:prstGeom>
            </p:spPr>
          </p:pic>
          <p:sp>
            <p:nvSpPr>
              <p:cNvPr id="71" name="CasellaDiTesto 102"/>
              <p:cNvSpPr txBox="1"/>
              <p:nvPr/>
            </p:nvSpPr>
            <p:spPr>
              <a:xfrm>
                <a:off x="4039660" y="2847105"/>
                <a:ext cx="64294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 err="1" smtClean="0">
                    <a:latin typeface="Symbol" pitchFamily="18" charset="2"/>
                  </a:rPr>
                  <a:t>D</a:t>
                </a:r>
                <a:r>
                  <a:rPr lang="it-IT" sz="1000" dirty="0" err="1" smtClean="0">
                    <a:latin typeface="Comic Sans MS" pitchFamily="66" charset="0"/>
                  </a:rPr>
                  <a:t>y</a:t>
                </a:r>
                <a:r>
                  <a:rPr lang="it-IT" sz="1000" dirty="0" smtClean="0">
                    <a:latin typeface="Comic Sans MS" pitchFamily="66" charset="0"/>
                  </a:rPr>
                  <a:t> (cm)</a:t>
                </a:r>
                <a:endParaRPr lang="it-IT" sz="1000" dirty="0">
                  <a:latin typeface="Comic Sans MS" pitchFamily="66" charset="0"/>
                </a:endParaRPr>
              </a:p>
            </p:txBody>
          </p:sp>
          <p:sp>
            <p:nvSpPr>
              <p:cNvPr id="72" name="CasellaDiTesto 103"/>
              <p:cNvSpPr txBox="1"/>
              <p:nvPr/>
            </p:nvSpPr>
            <p:spPr>
              <a:xfrm rot="5400000" flipV="1">
                <a:off x="3137113" y="1686845"/>
                <a:ext cx="75390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 smtClean="0">
                    <a:latin typeface="Comic Sans MS" pitchFamily="66" charset="0"/>
                  </a:rPr>
                  <a:t>N (eventi)</a:t>
                </a:r>
                <a:endParaRPr lang="it-IT" sz="800" dirty="0">
                  <a:latin typeface="Comic Sans MS" pitchFamily="66" charset="0"/>
                </a:endParaRPr>
              </a:p>
            </p:txBody>
          </p:sp>
        </p:grpSp>
        <p:sp>
          <p:nvSpPr>
            <p:cNvPr id="69" name="CasellaDiTesto 114"/>
            <p:cNvSpPr txBox="1"/>
            <p:nvPr/>
          </p:nvSpPr>
          <p:spPr>
            <a:xfrm>
              <a:off x="4071934" y="2357430"/>
              <a:ext cx="5581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>
                  <a:latin typeface="Comic Sans MS" pitchFamily="66" charset="0"/>
                </a:rPr>
                <a:t>15 </a:t>
              </a:r>
              <a:r>
                <a:rPr lang="it-IT" sz="1200" dirty="0" err="1" smtClean="0">
                  <a:latin typeface="Comic Sans MS" pitchFamily="66" charset="0"/>
                </a:rPr>
                <a:t>gg</a:t>
              </a:r>
              <a:endParaRPr lang="it-IT" sz="1200" dirty="0">
                <a:latin typeface="Comic Sans MS" pitchFamily="66" charset="0"/>
              </a:endParaRPr>
            </a:p>
          </p:txBody>
        </p:sp>
      </p:grpSp>
      <p:grpSp>
        <p:nvGrpSpPr>
          <p:cNvPr id="31" name="Gruppo 168"/>
          <p:cNvGrpSpPr/>
          <p:nvPr/>
        </p:nvGrpSpPr>
        <p:grpSpPr>
          <a:xfrm>
            <a:off x="2143140" y="2387492"/>
            <a:ext cx="1428728" cy="1742918"/>
            <a:chOff x="1857388" y="2471900"/>
            <a:chExt cx="1428728" cy="1742918"/>
          </a:xfrm>
        </p:grpSpPr>
        <p:grpSp>
          <p:nvGrpSpPr>
            <p:cNvPr id="43" name="Gruppo 166"/>
            <p:cNvGrpSpPr/>
            <p:nvPr/>
          </p:nvGrpSpPr>
          <p:grpSpPr>
            <a:xfrm>
              <a:off x="1857388" y="2471900"/>
              <a:ext cx="1428728" cy="1742918"/>
              <a:chOff x="1714480" y="2471900"/>
              <a:chExt cx="1428728" cy="1742918"/>
            </a:xfrm>
          </p:grpSpPr>
          <p:grpSp>
            <p:nvGrpSpPr>
              <p:cNvPr id="60" name="Gruppo 153"/>
              <p:cNvGrpSpPr/>
              <p:nvPr/>
            </p:nvGrpSpPr>
            <p:grpSpPr>
              <a:xfrm>
                <a:off x="1714480" y="2471900"/>
                <a:ext cx="1428728" cy="1742918"/>
                <a:chOff x="1714512" y="2471900"/>
                <a:chExt cx="1428728" cy="1742918"/>
              </a:xfrm>
            </p:grpSpPr>
            <p:pic>
              <p:nvPicPr>
                <p:cNvPr id="78" name="Immagine 84" descr="spost_50.gif"/>
                <p:cNvPicPr>
                  <a:picLocks noChangeAspect="1"/>
                </p:cNvPicPr>
                <p:nvPr/>
              </p:nvPicPr>
              <p:blipFill>
                <a:blip r:embed="rId4" cstate="print"/>
                <a:srcRect t="6052" r="51563" b="6428"/>
                <a:stretch>
                  <a:fillRect/>
                </a:stretch>
              </p:blipFill>
              <p:spPr>
                <a:xfrm>
                  <a:off x="1714512" y="2548477"/>
                  <a:ext cx="1428728" cy="1666341"/>
                </a:xfrm>
                <a:prstGeom prst="rect">
                  <a:avLst/>
                </a:prstGeom>
              </p:spPr>
            </p:pic>
            <p:sp>
              <p:nvSpPr>
                <p:cNvPr id="79" name="CasellaDiTesto 98"/>
                <p:cNvSpPr txBox="1"/>
                <p:nvPr/>
              </p:nvSpPr>
              <p:spPr>
                <a:xfrm>
                  <a:off x="2489540" y="3836112"/>
                  <a:ext cx="64294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err="1" smtClean="0">
                      <a:latin typeface="Symbol" pitchFamily="18" charset="2"/>
                    </a:rPr>
                    <a:t>D</a:t>
                  </a:r>
                  <a:r>
                    <a:rPr lang="it-IT" sz="1000" dirty="0" err="1" smtClean="0">
                      <a:latin typeface="Comic Sans MS" pitchFamily="66" charset="0"/>
                    </a:rPr>
                    <a:t>y</a:t>
                  </a:r>
                  <a:r>
                    <a:rPr lang="it-IT" sz="1000" dirty="0" smtClean="0">
                      <a:latin typeface="Comic Sans MS" pitchFamily="66" charset="0"/>
                    </a:rPr>
                    <a:t> (cm)</a:t>
                  </a:r>
                  <a:endParaRPr lang="it-IT" sz="1000" dirty="0">
                    <a:latin typeface="Comic Sans MS" pitchFamily="66" charset="0"/>
                  </a:endParaRPr>
                </a:p>
              </p:txBody>
            </p:sp>
            <p:sp>
              <p:nvSpPr>
                <p:cNvPr id="80" name="CasellaDiTesto 131"/>
                <p:cNvSpPr txBox="1"/>
                <p:nvPr/>
              </p:nvSpPr>
              <p:spPr>
                <a:xfrm rot="5400000" flipV="1">
                  <a:off x="1609640" y="2741133"/>
                  <a:ext cx="75390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800" dirty="0" smtClean="0">
                      <a:latin typeface="Comic Sans MS" pitchFamily="66" charset="0"/>
                    </a:rPr>
                    <a:t>N (eventi)</a:t>
                  </a:r>
                  <a:endParaRPr lang="it-IT" sz="800" dirty="0">
                    <a:latin typeface="Comic Sans MS" pitchFamily="66" charset="0"/>
                  </a:endParaRPr>
                </a:p>
              </p:txBody>
            </p:sp>
          </p:grpSp>
          <p:sp>
            <p:nvSpPr>
              <p:cNvPr id="77" name="CasellaDiTesto 115"/>
              <p:cNvSpPr txBox="1"/>
              <p:nvPr/>
            </p:nvSpPr>
            <p:spPr>
              <a:xfrm>
                <a:off x="2500298" y="3429000"/>
                <a:ext cx="5581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>
                    <a:latin typeface="Comic Sans MS" pitchFamily="66" charset="0"/>
                  </a:rPr>
                  <a:t>15 </a:t>
                </a:r>
                <a:r>
                  <a:rPr lang="it-IT" sz="1200" dirty="0" err="1" smtClean="0">
                    <a:latin typeface="Comic Sans MS" pitchFamily="66" charset="0"/>
                  </a:rPr>
                  <a:t>gg</a:t>
                </a:r>
                <a:endParaRPr lang="it-IT" sz="1200" dirty="0">
                  <a:latin typeface="Comic Sans MS" pitchFamily="66" charset="0"/>
                </a:endParaRPr>
              </a:p>
            </p:txBody>
          </p:sp>
        </p:grpSp>
        <p:cxnSp>
          <p:nvCxnSpPr>
            <p:cNvPr id="75" name="Connettore 1 118"/>
            <p:cNvCxnSpPr/>
            <p:nvPr/>
          </p:nvCxnSpPr>
          <p:spPr>
            <a:xfrm rot="5400000" flipH="1">
              <a:off x="2200701" y="3731541"/>
              <a:ext cx="785818" cy="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87"/>
          <p:cNvGrpSpPr/>
          <p:nvPr/>
        </p:nvGrpSpPr>
        <p:grpSpPr>
          <a:xfrm>
            <a:off x="268072" y="3159137"/>
            <a:ext cx="4473839" cy="3304959"/>
            <a:chOff x="268072" y="3440497"/>
            <a:chExt cx="4473839" cy="3304959"/>
          </a:xfrm>
        </p:grpSpPr>
        <p:sp>
          <p:nvSpPr>
            <p:cNvPr id="25" name="CasellaDiTesto 11"/>
            <p:cNvSpPr txBox="1"/>
            <p:nvPr/>
          </p:nvSpPr>
          <p:spPr>
            <a:xfrm>
              <a:off x="2643174" y="5357826"/>
              <a:ext cx="1475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996600"/>
                  </a:solidFill>
                  <a:latin typeface="Comic Sans MS" pitchFamily="66" charset="0"/>
                </a:rPr>
                <a:t>15 cm of wood</a:t>
              </a:r>
              <a:endParaRPr lang="it-IT" sz="1400" b="1" dirty="0">
                <a:solidFill>
                  <a:srgbClr val="996600"/>
                </a:solidFill>
                <a:latin typeface="Comic Sans MS" pitchFamily="66" charset="0"/>
              </a:endParaRPr>
            </a:p>
          </p:txBody>
        </p:sp>
        <p:cxnSp>
          <p:nvCxnSpPr>
            <p:cNvPr id="26" name="Connettore 2 14"/>
            <p:cNvCxnSpPr/>
            <p:nvPr/>
          </p:nvCxnSpPr>
          <p:spPr>
            <a:xfrm>
              <a:off x="3714742" y="5572140"/>
              <a:ext cx="285754" cy="285752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uppo 96"/>
            <p:cNvGrpSpPr/>
            <p:nvPr/>
          </p:nvGrpSpPr>
          <p:grpSpPr>
            <a:xfrm>
              <a:off x="331563" y="3440497"/>
              <a:ext cx="4410348" cy="3304959"/>
              <a:chOff x="233089" y="3089458"/>
              <a:chExt cx="4410348" cy="3304959"/>
            </a:xfrm>
          </p:grpSpPr>
          <p:sp>
            <p:nvSpPr>
              <p:cNvPr id="28" name="Rettangolo 17"/>
              <p:cNvSpPr/>
              <p:nvPr/>
            </p:nvSpPr>
            <p:spPr>
              <a:xfrm>
                <a:off x="625152" y="5615507"/>
                <a:ext cx="4018285" cy="4571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73" name="Gruppo 83"/>
              <p:cNvGrpSpPr/>
              <p:nvPr/>
            </p:nvGrpSpPr>
            <p:grpSpPr>
              <a:xfrm>
                <a:off x="233089" y="5252021"/>
                <a:ext cx="962717" cy="1119483"/>
                <a:chOff x="233089" y="5252021"/>
                <a:chExt cx="962717" cy="1119483"/>
              </a:xfrm>
            </p:grpSpPr>
            <p:grpSp>
              <p:nvGrpSpPr>
                <p:cNvPr id="74" name="Gruppo 21"/>
                <p:cNvGrpSpPr/>
                <p:nvPr/>
              </p:nvGrpSpPr>
              <p:grpSpPr>
                <a:xfrm>
                  <a:off x="599636" y="6143643"/>
                  <a:ext cx="130119" cy="227861"/>
                  <a:chOff x="3118148" y="3308685"/>
                  <a:chExt cx="214315" cy="217851"/>
                </a:xfrm>
              </p:grpSpPr>
              <p:sp>
                <p:nvSpPr>
                  <p:cNvPr id="49" name="Rettangolo 9"/>
                  <p:cNvSpPr/>
                  <p:nvPr/>
                </p:nvSpPr>
                <p:spPr>
                  <a:xfrm flipH="1">
                    <a:off x="3187987" y="3308685"/>
                    <a:ext cx="75302" cy="21785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50" name="Connettore 1 26"/>
                  <p:cNvCxnSpPr/>
                  <p:nvPr/>
                </p:nvCxnSpPr>
                <p:spPr>
                  <a:xfrm rot="10800000" flipH="1">
                    <a:off x="3118148" y="3412841"/>
                    <a:ext cx="214315" cy="158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CasellaDiTesto 47"/>
                <p:cNvSpPr txBox="1"/>
                <p:nvPr/>
              </p:nvSpPr>
              <p:spPr>
                <a:xfrm>
                  <a:off x="761072" y="5252021"/>
                  <a:ext cx="4347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B1</a:t>
                  </a:r>
                  <a:endParaRPr lang="it-IT" dirty="0"/>
                </a:p>
              </p:txBody>
            </p:sp>
            <p:cxnSp>
              <p:nvCxnSpPr>
                <p:cNvPr id="45" name="Connettore 1 50"/>
                <p:cNvCxnSpPr/>
                <p:nvPr/>
              </p:nvCxnSpPr>
              <p:spPr>
                <a:xfrm rot="10800000" flipH="1">
                  <a:off x="615288" y="5515329"/>
                  <a:ext cx="130119" cy="166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ttangolo 53"/>
                <p:cNvSpPr/>
                <p:nvPr/>
              </p:nvSpPr>
              <p:spPr>
                <a:xfrm>
                  <a:off x="604530" y="5368585"/>
                  <a:ext cx="142876" cy="100013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47" name="Connettore 1 58"/>
                <p:cNvCxnSpPr/>
                <p:nvPr/>
              </p:nvCxnSpPr>
              <p:spPr>
                <a:xfrm rot="5400000" flipH="1" flipV="1">
                  <a:off x="65300" y="5940089"/>
                  <a:ext cx="857256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CasellaDiTesto 66"/>
                <p:cNvSpPr txBox="1"/>
                <p:nvPr/>
              </p:nvSpPr>
              <p:spPr>
                <a:xfrm rot="16200000">
                  <a:off x="-52735" y="5643650"/>
                  <a:ext cx="81786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mic Sans MS" pitchFamily="66" charset="0"/>
                    </a:rPr>
                    <a:t>3.50 m</a:t>
                  </a:r>
                  <a:endParaRPr lang="it-IT" sz="1000" dirty="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76" name="Gruppo 81"/>
              <p:cNvGrpSpPr/>
              <p:nvPr/>
            </p:nvGrpSpPr>
            <p:grpSpPr>
              <a:xfrm>
                <a:off x="1998804" y="3989746"/>
                <a:ext cx="1064984" cy="2404671"/>
                <a:chOff x="2806138" y="3989746"/>
                <a:chExt cx="1064984" cy="2404671"/>
              </a:xfrm>
            </p:grpSpPr>
            <p:sp>
              <p:nvSpPr>
                <p:cNvPr id="37" name="CasellaDiTesto 49"/>
                <p:cNvSpPr txBox="1"/>
                <p:nvPr/>
              </p:nvSpPr>
              <p:spPr>
                <a:xfrm>
                  <a:off x="3444402" y="3989746"/>
                  <a:ext cx="4267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B2</a:t>
                  </a:r>
                  <a:endParaRPr lang="it-IT" dirty="0"/>
                </a:p>
              </p:txBody>
            </p:sp>
            <p:cxnSp>
              <p:nvCxnSpPr>
                <p:cNvPr id="38" name="Connettore 1 51"/>
                <p:cNvCxnSpPr/>
                <p:nvPr/>
              </p:nvCxnSpPr>
              <p:spPr>
                <a:xfrm rot="10800000" flipH="1">
                  <a:off x="3162017" y="4193302"/>
                  <a:ext cx="130119" cy="166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ttangolo 55"/>
                <p:cNvSpPr/>
                <p:nvPr/>
              </p:nvSpPr>
              <p:spPr>
                <a:xfrm>
                  <a:off x="3163328" y="4100348"/>
                  <a:ext cx="152850" cy="2271391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0" name="CasellaDiTesto 67"/>
                <p:cNvSpPr txBox="1"/>
                <p:nvPr/>
              </p:nvSpPr>
              <p:spPr>
                <a:xfrm rot="16200000">
                  <a:off x="2520314" y="5000708"/>
                  <a:ext cx="81786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mic Sans MS" pitchFamily="66" charset="0"/>
                    </a:rPr>
                    <a:t>8.80 m</a:t>
                  </a:r>
                  <a:endParaRPr lang="it-IT" sz="1000" dirty="0">
                    <a:latin typeface="Comic Sans MS" pitchFamily="66" charset="0"/>
                  </a:endParaRPr>
                </a:p>
              </p:txBody>
            </p:sp>
            <p:sp>
              <p:nvSpPr>
                <p:cNvPr id="41" name="CasellaDiTesto 68"/>
                <p:cNvSpPr txBox="1"/>
                <p:nvPr/>
              </p:nvSpPr>
              <p:spPr>
                <a:xfrm rot="16200000">
                  <a:off x="3161374" y="5862372"/>
                  <a:ext cx="81786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mic Sans MS" pitchFamily="66" charset="0"/>
                    </a:rPr>
                    <a:t>1.00 m</a:t>
                  </a:r>
                  <a:endParaRPr lang="it-IT" sz="1000" dirty="0">
                    <a:latin typeface="Comic Sans MS" pitchFamily="66" charset="0"/>
                  </a:endParaRPr>
                </a:p>
              </p:txBody>
            </p:sp>
            <p:cxnSp>
              <p:nvCxnSpPr>
                <p:cNvPr id="42" name="Connettore 1 71"/>
                <p:cNvCxnSpPr/>
                <p:nvPr/>
              </p:nvCxnSpPr>
              <p:spPr>
                <a:xfrm rot="5400000" flipH="1" flipV="1">
                  <a:off x="1969614" y="5286388"/>
                  <a:ext cx="214314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uppo 80"/>
              <p:cNvGrpSpPr/>
              <p:nvPr/>
            </p:nvGrpSpPr>
            <p:grpSpPr>
              <a:xfrm>
                <a:off x="3714744" y="3089458"/>
                <a:ext cx="629972" cy="3275391"/>
                <a:chOff x="1831555" y="3089458"/>
                <a:chExt cx="629972" cy="3275391"/>
              </a:xfrm>
            </p:grpSpPr>
            <p:sp>
              <p:nvSpPr>
                <p:cNvPr id="32" name="CasellaDiTesto 48"/>
                <p:cNvSpPr txBox="1"/>
                <p:nvPr/>
              </p:nvSpPr>
              <p:spPr>
                <a:xfrm>
                  <a:off x="1831555" y="3143248"/>
                  <a:ext cx="4267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B3</a:t>
                  </a:r>
                  <a:endParaRPr lang="it-IT" dirty="0"/>
                </a:p>
              </p:txBody>
            </p:sp>
            <p:cxnSp>
              <p:nvCxnSpPr>
                <p:cNvPr id="33" name="Connettore 1 52"/>
                <p:cNvCxnSpPr/>
                <p:nvPr/>
              </p:nvCxnSpPr>
              <p:spPr>
                <a:xfrm rot="10800000" flipH="1">
                  <a:off x="2310077" y="3193170"/>
                  <a:ext cx="130119" cy="166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ttangolo 54"/>
                <p:cNvSpPr/>
                <p:nvPr/>
              </p:nvSpPr>
              <p:spPr>
                <a:xfrm>
                  <a:off x="2301787" y="3089458"/>
                  <a:ext cx="159740" cy="3275391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5" name="CasellaDiTesto 65"/>
                <p:cNvSpPr txBox="1"/>
                <p:nvPr/>
              </p:nvSpPr>
              <p:spPr>
                <a:xfrm rot="16200000">
                  <a:off x="1669531" y="4500642"/>
                  <a:ext cx="81786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mic Sans MS" pitchFamily="66" charset="0"/>
                    </a:rPr>
                    <a:t>13.00 m</a:t>
                  </a:r>
                  <a:endParaRPr lang="it-IT" sz="1000" dirty="0">
                    <a:latin typeface="Comic Sans MS" pitchFamily="66" charset="0"/>
                  </a:endParaRPr>
                </a:p>
              </p:txBody>
            </p:sp>
            <p:cxnSp>
              <p:nvCxnSpPr>
                <p:cNvPr id="36" name="Connettore 1 73"/>
                <p:cNvCxnSpPr/>
                <p:nvPr/>
              </p:nvCxnSpPr>
              <p:spPr>
                <a:xfrm rot="5400000" flipH="1" flipV="1">
                  <a:off x="630734" y="4786322"/>
                  <a:ext cx="3143272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" name="Rettangolo 9"/>
            <p:cNvSpPr/>
            <p:nvPr/>
          </p:nvSpPr>
          <p:spPr>
            <a:xfrm flipH="1">
              <a:off x="2494774" y="6436286"/>
              <a:ext cx="45719" cy="2278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2" name="Connettore 1 106"/>
            <p:cNvCxnSpPr/>
            <p:nvPr/>
          </p:nvCxnSpPr>
          <p:spPr>
            <a:xfrm rot="10800000" flipH="1">
              <a:off x="2463133" y="6545228"/>
              <a:ext cx="130119" cy="16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ttangolo 9"/>
            <p:cNvSpPr/>
            <p:nvPr/>
          </p:nvSpPr>
          <p:spPr>
            <a:xfrm flipH="1">
              <a:off x="4326778" y="6415849"/>
              <a:ext cx="45719" cy="2278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1 108"/>
            <p:cNvCxnSpPr/>
            <p:nvPr/>
          </p:nvCxnSpPr>
          <p:spPr>
            <a:xfrm rot="10800000" flipH="1">
              <a:off x="4295137" y="6524791"/>
              <a:ext cx="130119" cy="16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10"/>
            <p:cNvCxnSpPr/>
            <p:nvPr/>
          </p:nvCxnSpPr>
          <p:spPr>
            <a:xfrm rot="5400000">
              <a:off x="647495" y="6309547"/>
              <a:ext cx="70441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sellaDiTesto 111"/>
            <p:cNvSpPr txBox="1"/>
            <p:nvPr/>
          </p:nvSpPr>
          <p:spPr>
            <a:xfrm rot="16200000">
              <a:off x="731924" y="6111665"/>
              <a:ext cx="8178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Comic Sans MS" pitchFamily="66" charset="0"/>
                </a:rPr>
                <a:t>3.00 m</a:t>
              </a:r>
              <a:endParaRPr lang="it-IT" sz="1000" dirty="0">
                <a:latin typeface="Comic Sans MS" pitchFamily="66" charset="0"/>
              </a:endParaRPr>
            </a:p>
          </p:txBody>
        </p:sp>
        <p:cxnSp>
          <p:nvCxnSpPr>
            <p:cNvPr id="57" name="Connettore 1 113"/>
            <p:cNvCxnSpPr/>
            <p:nvPr/>
          </p:nvCxnSpPr>
          <p:spPr>
            <a:xfrm>
              <a:off x="268072" y="6738876"/>
              <a:ext cx="4429156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17"/>
            <p:cNvCxnSpPr/>
            <p:nvPr/>
          </p:nvCxnSpPr>
          <p:spPr>
            <a:xfrm rot="5400000">
              <a:off x="2535223" y="6543443"/>
              <a:ext cx="215108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99"/>
            <p:cNvCxnSpPr/>
            <p:nvPr/>
          </p:nvCxnSpPr>
          <p:spPr>
            <a:xfrm rot="5400000">
              <a:off x="1343383" y="5448150"/>
              <a:ext cx="2377891" cy="5410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CasellaDiTesto 132"/>
          <p:cNvSpPr txBox="1"/>
          <p:nvPr/>
        </p:nvSpPr>
        <p:spPr>
          <a:xfrm>
            <a:off x="84408" y="849998"/>
            <a:ext cx="3418449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Difference between the coordinate</a:t>
            </a:r>
          </a:p>
          <a:p>
            <a:r>
              <a:rPr lang="en-US" sz="1400" dirty="0" smtClean="0"/>
              <a:t>measured in the target detector and that obtained with the extrapolation based on </a:t>
            </a:r>
            <a:r>
              <a:rPr lang="it-IT" sz="1400" dirty="0" smtClean="0"/>
              <a:t>the detector telescope measurement</a:t>
            </a:r>
          </a:p>
        </p:txBody>
      </p:sp>
      <p:grpSp>
        <p:nvGrpSpPr>
          <p:cNvPr id="84" name="Gruppo 172"/>
          <p:cNvGrpSpPr/>
          <p:nvPr/>
        </p:nvGrpSpPr>
        <p:grpSpPr>
          <a:xfrm>
            <a:off x="5357818" y="963394"/>
            <a:ext cx="3571900" cy="5500702"/>
            <a:chOff x="5429256" y="1357298"/>
            <a:chExt cx="3571900" cy="5500702"/>
          </a:xfrm>
        </p:grpSpPr>
        <p:grpSp>
          <p:nvGrpSpPr>
            <p:cNvPr id="86" name="Gruppo 171"/>
            <p:cNvGrpSpPr/>
            <p:nvPr/>
          </p:nvGrpSpPr>
          <p:grpSpPr>
            <a:xfrm>
              <a:off x="5429256" y="1357298"/>
              <a:ext cx="3571900" cy="5500702"/>
              <a:chOff x="5429256" y="1357298"/>
              <a:chExt cx="3571900" cy="5500702"/>
            </a:xfrm>
          </p:grpSpPr>
          <p:grpSp>
            <p:nvGrpSpPr>
              <p:cNvPr id="88" name="Gruppo 170"/>
              <p:cNvGrpSpPr/>
              <p:nvPr/>
            </p:nvGrpSpPr>
            <p:grpSpPr>
              <a:xfrm>
                <a:off x="5429256" y="1357298"/>
                <a:ext cx="3571900" cy="5500702"/>
                <a:chOff x="5429256" y="1357298"/>
                <a:chExt cx="3571900" cy="5500702"/>
              </a:xfrm>
            </p:grpSpPr>
            <p:grpSp>
              <p:nvGrpSpPr>
                <p:cNvPr id="95" name="Gruppo 163"/>
                <p:cNvGrpSpPr/>
                <p:nvPr/>
              </p:nvGrpSpPr>
              <p:grpSpPr>
                <a:xfrm>
                  <a:off x="5429256" y="1357298"/>
                  <a:ext cx="3500462" cy="4786346"/>
                  <a:chOff x="5429256" y="1357298"/>
                  <a:chExt cx="3172177" cy="4857784"/>
                </a:xfrm>
              </p:grpSpPr>
              <p:grpSp>
                <p:nvGrpSpPr>
                  <p:cNvPr id="97" name="Gruppo 160"/>
                  <p:cNvGrpSpPr/>
                  <p:nvPr/>
                </p:nvGrpSpPr>
                <p:grpSpPr>
                  <a:xfrm>
                    <a:off x="5429256" y="1357298"/>
                    <a:ext cx="3162256" cy="1656357"/>
                    <a:chOff x="5429256" y="1357298"/>
                    <a:chExt cx="3162256" cy="1656357"/>
                  </a:xfrm>
                </p:grpSpPr>
                <p:pic>
                  <p:nvPicPr>
                    <p:cNvPr id="108" name="Immagine 136" descr="curve-precis_100.gif"/>
                    <p:cNvPicPr>
                      <a:picLocks noChangeAspect="1"/>
                    </p:cNvPicPr>
                    <p:nvPr/>
                  </p:nvPicPr>
                  <p:blipFill>
                    <a:blip r:embed="rId5" cstate="print"/>
                    <a:stretch>
                      <a:fillRect/>
                    </a:stretch>
                  </p:blipFill>
                  <p:spPr>
                    <a:xfrm>
                      <a:off x="5429256" y="1357298"/>
                      <a:ext cx="3162256" cy="1656357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09" name="Connettore 1 138"/>
                    <p:cNvCxnSpPr/>
                    <p:nvPr/>
                  </p:nvCxnSpPr>
                  <p:spPr>
                    <a:xfrm rot="5400000" flipH="1" flipV="1">
                      <a:off x="6868774" y="2714620"/>
                      <a:ext cx="285752" cy="1588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Connettore 1 146"/>
                    <p:cNvCxnSpPr/>
                    <p:nvPr/>
                  </p:nvCxnSpPr>
                  <p:spPr>
                    <a:xfrm rot="10800000">
                      <a:off x="5747282" y="2560986"/>
                      <a:ext cx="1285884" cy="1588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1" name="CasellaDiTesto 157"/>
                    <p:cNvSpPr txBox="1"/>
                    <p:nvPr/>
                  </p:nvSpPr>
                  <p:spPr>
                    <a:xfrm>
                      <a:off x="6215074" y="1571612"/>
                      <a:ext cx="2214578" cy="3123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400" dirty="0" smtClean="0">
                          <a:ea typeface="Verdana" pitchFamily="34" charset="0"/>
                          <a:cs typeface="Verdana" pitchFamily="34" charset="0"/>
                        </a:rPr>
                        <a:t>precision curve B1</a:t>
                      </a:r>
                      <a:endParaRPr lang="it-IT" sz="1400" dirty="0">
                        <a:ea typeface="Verdana" pitchFamily="34" charset="0"/>
                        <a:cs typeface="Verdana" pitchFamily="34" charset="0"/>
                      </a:endParaRPr>
                    </a:p>
                  </p:txBody>
                </p:sp>
              </p:grpSp>
              <p:grpSp>
                <p:nvGrpSpPr>
                  <p:cNvPr id="98" name="Gruppo 161"/>
                  <p:cNvGrpSpPr/>
                  <p:nvPr/>
                </p:nvGrpSpPr>
                <p:grpSpPr>
                  <a:xfrm>
                    <a:off x="5429256" y="2928934"/>
                    <a:ext cx="3155132" cy="1651238"/>
                    <a:chOff x="5429256" y="2928934"/>
                    <a:chExt cx="3155132" cy="1651238"/>
                  </a:xfrm>
                </p:grpSpPr>
                <p:pic>
                  <p:nvPicPr>
                    <p:cNvPr id="104" name="Immagine 135" descr="curve-precis_50.gif"/>
                    <p:cNvPicPr>
                      <a:picLocks noChangeAspect="1"/>
                    </p:cNvPicPr>
                    <p:nvPr/>
                  </p:nvPicPr>
                  <p:blipFill>
                    <a:blip r:embed="rId6" cstate="print"/>
                    <a:stretch>
                      <a:fillRect/>
                    </a:stretch>
                  </p:blipFill>
                  <p:spPr>
                    <a:xfrm>
                      <a:off x="5429256" y="2928934"/>
                      <a:ext cx="3155132" cy="1651238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05" name="Connettore 1 140"/>
                    <p:cNvCxnSpPr/>
                    <p:nvPr/>
                  </p:nvCxnSpPr>
                  <p:spPr>
                    <a:xfrm rot="5400000" flipH="1" flipV="1">
                      <a:off x="6903699" y="4289701"/>
                      <a:ext cx="193592" cy="794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Connettore 1 147"/>
                    <p:cNvCxnSpPr/>
                    <p:nvPr/>
                  </p:nvCxnSpPr>
                  <p:spPr>
                    <a:xfrm rot="10800000">
                      <a:off x="5721899" y="4197170"/>
                      <a:ext cx="1285884" cy="1588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7" name="CasellaDiTesto 158"/>
                    <p:cNvSpPr txBox="1"/>
                    <p:nvPr/>
                  </p:nvSpPr>
                  <p:spPr>
                    <a:xfrm>
                      <a:off x="6215074" y="3214686"/>
                      <a:ext cx="2214578" cy="3123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400" dirty="0" smtClean="0">
                          <a:ea typeface="Verdana" pitchFamily="34" charset="0"/>
                          <a:cs typeface="Verdana" pitchFamily="34" charset="0"/>
                        </a:rPr>
                        <a:t>precision curve B2</a:t>
                      </a:r>
                      <a:endParaRPr lang="it-IT" sz="1400" dirty="0">
                        <a:ea typeface="Verdana" pitchFamily="34" charset="0"/>
                        <a:cs typeface="Verdana" pitchFamily="34" charset="0"/>
                      </a:endParaRPr>
                    </a:p>
                  </p:txBody>
                </p:sp>
              </p:grpSp>
              <p:grpSp>
                <p:nvGrpSpPr>
                  <p:cNvPr id="99" name="Gruppo 162"/>
                  <p:cNvGrpSpPr/>
                  <p:nvPr/>
                </p:nvGrpSpPr>
                <p:grpSpPr>
                  <a:xfrm>
                    <a:off x="5429256" y="4572008"/>
                    <a:ext cx="3172177" cy="1643074"/>
                    <a:chOff x="5429256" y="4572008"/>
                    <a:chExt cx="3172177" cy="1643074"/>
                  </a:xfrm>
                </p:grpSpPr>
                <p:pic>
                  <p:nvPicPr>
                    <p:cNvPr id="100" name="Immagine 134" descr="curve-precis_10.gif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5429256" y="4572008"/>
                      <a:ext cx="3172177" cy="1643074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01" name="Connettore 1 143"/>
                    <p:cNvCxnSpPr/>
                    <p:nvPr/>
                  </p:nvCxnSpPr>
                  <p:spPr>
                    <a:xfrm rot="5400000" flipH="1" flipV="1">
                      <a:off x="6879532" y="5928536"/>
                      <a:ext cx="265030" cy="794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Connettore 1 148"/>
                    <p:cNvCxnSpPr/>
                    <p:nvPr/>
                  </p:nvCxnSpPr>
                  <p:spPr>
                    <a:xfrm rot="10800000">
                      <a:off x="5736525" y="5784865"/>
                      <a:ext cx="1285884" cy="1588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3" name="CasellaDiTesto 159"/>
                    <p:cNvSpPr txBox="1"/>
                    <p:nvPr/>
                  </p:nvSpPr>
                  <p:spPr>
                    <a:xfrm>
                      <a:off x="6215074" y="4786322"/>
                      <a:ext cx="2214578" cy="3123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400" dirty="0" smtClean="0">
                          <a:ea typeface="Verdana" pitchFamily="34" charset="0"/>
                          <a:cs typeface="Verdana" pitchFamily="34" charset="0"/>
                        </a:rPr>
                        <a:t>precision curve B3</a:t>
                      </a:r>
                      <a:endParaRPr lang="it-IT" sz="1400" dirty="0">
                        <a:ea typeface="Verdana" pitchFamily="34" charset="0"/>
                        <a:cs typeface="Verdana" pitchFamily="34" charset="0"/>
                      </a:endParaRPr>
                    </a:p>
                  </p:txBody>
                </p:sp>
              </p:grpSp>
            </p:grpSp>
            <p:sp>
              <p:nvSpPr>
                <p:cNvPr id="96" name="Rettangolo 169"/>
                <p:cNvSpPr/>
                <p:nvPr/>
              </p:nvSpPr>
              <p:spPr>
                <a:xfrm>
                  <a:off x="5429256" y="6143644"/>
                  <a:ext cx="3571900" cy="7143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Verdana" pitchFamily="34" charset="0"/>
                    <a:ea typeface="Verdana" pitchFamily="34" charset="0"/>
                    <a:cs typeface="Verdana" pitchFamily="34" charset="0"/>
                  </a:endParaRPr>
                </a:p>
              </p:txBody>
            </p:sp>
          </p:grpSp>
          <p:sp>
            <p:nvSpPr>
              <p:cNvPr id="89" name="CasellaDiTesto 137"/>
              <p:cNvSpPr txBox="1"/>
              <p:nvPr/>
            </p:nvSpPr>
            <p:spPr>
              <a:xfrm>
                <a:off x="7267573" y="2046964"/>
                <a:ext cx="888385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0.03 mm</a:t>
                </a:r>
                <a:endParaRPr lang="it-IT" sz="1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90" name="Connettore 2 141"/>
              <p:cNvCxnSpPr/>
              <p:nvPr/>
            </p:nvCxnSpPr>
            <p:spPr>
              <a:xfrm rot="5400000">
                <a:off x="7151559" y="2371665"/>
                <a:ext cx="192289" cy="1584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CasellaDiTesto 145"/>
              <p:cNvSpPr txBox="1"/>
              <p:nvPr/>
            </p:nvSpPr>
            <p:spPr>
              <a:xfrm>
                <a:off x="7258053" y="3655671"/>
                <a:ext cx="888385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0.33 mm</a:t>
                </a:r>
                <a:endParaRPr lang="it-IT" sz="1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92" name="Connettore 2 149"/>
              <p:cNvCxnSpPr/>
              <p:nvPr/>
            </p:nvCxnSpPr>
            <p:spPr>
              <a:xfrm rot="5400000">
                <a:off x="7151558" y="3980372"/>
                <a:ext cx="192289" cy="1584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CasellaDiTesto 164"/>
              <p:cNvSpPr txBox="1"/>
              <p:nvPr/>
            </p:nvSpPr>
            <p:spPr>
              <a:xfrm>
                <a:off x="7270410" y="5227307"/>
                <a:ext cx="888385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0.79 mm</a:t>
                </a:r>
                <a:endParaRPr lang="it-IT" sz="1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94" name="Connettore 2 165"/>
              <p:cNvCxnSpPr/>
              <p:nvPr/>
            </p:nvCxnSpPr>
            <p:spPr>
              <a:xfrm rot="5400000">
                <a:off x="7151558" y="5552008"/>
                <a:ext cx="192289" cy="1584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CasellaDiTesto 129"/>
            <p:cNvSpPr txBox="1"/>
            <p:nvPr/>
          </p:nvSpPr>
          <p:spPr>
            <a:xfrm>
              <a:off x="6287302" y="6311234"/>
              <a:ext cx="1949573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Symbol" pitchFamily="18" charset="2"/>
                </a:rPr>
                <a:t>s</a:t>
              </a:r>
              <a:r>
                <a:rPr lang="it-IT" baseline="-25000" dirty="0" smtClean="0">
                  <a:latin typeface="Comic Sans MS" pitchFamily="66" charset="0"/>
                </a:rPr>
                <a:t>mean</a:t>
              </a:r>
              <a:r>
                <a:rPr lang="it-IT" dirty="0" smtClean="0"/>
                <a:t> = </a:t>
              </a:r>
              <a:r>
                <a:rPr lang="it-IT" dirty="0" smtClean="0">
                  <a:latin typeface="Symbol" pitchFamily="18" charset="2"/>
                </a:rPr>
                <a:t>s</a:t>
              </a:r>
              <a:r>
                <a:rPr lang="it-IT" baseline="-25000" dirty="0" smtClean="0">
                  <a:latin typeface="Comic Sans MS" pitchFamily="66" charset="0"/>
                </a:rPr>
                <a:t>distr</a:t>
              </a:r>
              <a:r>
                <a:rPr lang="it-IT" dirty="0" smtClean="0"/>
                <a:t>/</a:t>
              </a:r>
              <a:r>
                <a:rPr lang="it-IT" dirty="0" smtClean="0">
                  <a:sym typeface="Symbol"/>
                </a:rPr>
                <a:t>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N</a:t>
              </a:r>
              <a:endParaRPr lang="it-IT" dirty="0">
                <a:latin typeface="Comic Sans MS" pitchFamily="66" charset="0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6577780" y="516196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 days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>
            <a:off x="7108721" y="1150375"/>
            <a:ext cx="0" cy="4424516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>
            <a:off x="7123476" y="825902"/>
            <a:ext cx="14748" cy="33921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534889" y="906622"/>
            <a:ext cx="3495064" cy="3843635"/>
            <a:chOff x="534889" y="906622"/>
            <a:chExt cx="3495064" cy="3843635"/>
          </a:xfrm>
        </p:grpSpPr>
        <p:grpSp>
          <p:nvGrpSpPr>
            <p:cNvPr id="2" name="Group"/>
            <p:cNvGrpSpPr>
              <a:grpSpLocks noChangeAspect="1"/>
            </p:cNvGrpSpPr>
            <p:nvPr/>
          </p:nvGrpSpPr>
          <p:grpSpPr>
            <a:xfrm>
              <a:off x="534889" y="906622"/>
              <a:ext cx="3495064" cy="3843635"/>
              <a:chOff x="0" y="0"/>
              <a:chExt cx="4368830" cy="4804542"/>
            </a:xfrm>
          </p:grpSpPr>
          <p:pic>
            <p:nvPicPr>
              <p:cNvPr id="3" name="Pag115zoom.jpg" descr="Pag115zoom.jpg"/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rcRect l="1385"/>
              <a:stretch>
                <a:fillRect/>
              </a:stretch>
            </p:blipFill>
            <p:spPr>
              <a:xfrm>
                <a:off x="0" y="0"/>
                <a:ext cx="4368831" cy="2742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" name="Rectangle"/>
              <p:cNvSpPr/>
              <p:nvPr/>
            </p:nvSpPr>
            <p:spPr>
              <a:xfrm>
                <a:off x="-1" y="2742612"/>
                <a:ext cx="4368832" cy="206193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pic>
            <p:nvPicPr>
              <p:cNvPr id="5" name="TecnPag107.jpg" descr="TecnPag107.jpg"/>
              <p:cNvPicPr>
                <a:picLocks noChangeAspect="1"/>
              </p:cNvPicPr>
              <p:nvPr/>
            </p:nvPicPr>
            <p:blipFill>
              <a:blip r:embed="rId3" cstate="print">
                <a:extLst/>
              </a:blip>
              <a:srcRect l="56704" t="15417" r="14210" b="78160"/>
              <a:stretch>
                <a:fillRect/>
              </a:stretch>
            </p:blipFill>
            <p:spPr>
              <a:xfrm>
                <a:off x="0" y="2330225"/>
                <a:ext cx="4368831" cy="17338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" name="Rectangle"/>
              <p:cNvSpPr/>
              <p:nvPr/>
            </p:nvSpPr>
            <p:spPr>
              <a:xfrm flipH="1">
                <a:off x="516275" y="2907305"/>
                <a:ext cx="71692" cy="388474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7" name="Line"/>
              <p:cNvSpPr/>
              <p:nvPr/>
            </p:nvSpPr>
            <p:spPr>
              <a:xfrm flipV="1">
                <a:off x="478333" y="3093003"/>
                <a:ext cx="156028" cy="2292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200">
                  <a:defRPr sz="16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" name="Rectangle"/>
              <p:cNvSpPr/>
              <p:nvPr/>
            </p:nvSpPr>
            <p:spPr>
              <a:xfrm>
                <a:off x="414345" y="2235291"/>
                <a:ext cx="3584683" cy="89925"/>
              </a:xfrm>
              <a:prstGeom prst="rect">
                <a:avLst/>
              </a:prstGeom>
              <a:solidFill>
                <a:srgbClr val="948A54"/>
              </a:solidFill>
              <a:ln w="25400" cap="flat">
                <a:solidFill>
                  <a:srgbClr val="3A5E8A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9" name="15 cm of wood"/>
              <p:cNvSpPr txBox="1"/>
              <p:nvPr/>
            </p:nvSpPr>
            <p:spPr>
              <a:xfrm>
                <a:off x="1456277" y="1424404"/>
                <a:ext cx="1637793" cy="4028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914400">
                  <a:defRPr sz="18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15 cm of wood</a:t>
                </a:r>
              </a:p>
            </p:txBody>
          </p:sp>
          <p:sp>
            <p:nvSpPr>
              <p:cNvPr id="10" name="Line"/>
              <p:cNvSpPr/>
              <p:nvPr/>
            </p:nvSpPr>
            <p:spPr>
              <a:xfrm flipH="1">
                <a:off x="1232234" y="1643268"/>
                <a:ext cx="224044" cy="558079"/>
              </a:xfrm>
              <a:prstGeom prst="line">
                <a:avLst/>
              </a:prstGeom>
              <a:noFill/>
              <a:ln w="38100" cap="flat">
                <a:solidFill>
                  <a:srgbClr val="948A54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200">
                  <a:defRPr sz="16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" name="Rectangle"/>
              <p:cNvSpPr/>
              <p:nvPr/>
            </p:nvSpPr>
            <p:spPr>
              <a:xfrm flipH="1">
                <a:off x="713998" y="2907306"/>
                <a:ext cx="71692" cy="388474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" name="Rectangle"/>
              <p:cNvSpPr/>
              <p:nvPr/>
            </p:nvSpPr>
            <p:spPr>
              <a:xfrm flipH="1">
                <a:off x="1089231" y="2907306"/>
                <a:ext cx="71693" cy="388474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3" name="Line"/>
              <p:cNvSpPr/>
              <p:nvPr/>
            </p:nvSpPr>
            <p:spPr>
              <a:xfrm flipV="1">
                <a:off x="676056" y="3107787"/>
                <a:ext cx="156028" cy="2292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200">
                  <a:defRPr sz="16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4" name="Line"/>
              <p:cNvSpPr/>
              <p:nvPr/>
            </p:nvSpPr>
            <p:spPr>
              <a:xfrm flipV="1">
                <a:off x="1028030" y="3093007"/>
                <a:ext cx="156029" cy="2292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200">
                  <a:defRPr sz="16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37" name="Circle"/>
            <p:cNvSpPr/>
            <p:nvPr/>
          </p:nvSpPr>
          <p:spPr>
            <a:xfrm>
              <a:off x="1292488" y="1563226"/>
              <a:ext cx="102401" cy="102401"/>
            </a:xfrm>
            <a:prstGeom prst="ellipse">
              <a:avLst/>
            </a:prstGeom>
            <a:solidFill>
              <a:srgbClr val="FF0000"/>
            </a:solidFill>
            <a:ln w="12700">
              <a:miter lim="400000"/>
            </a:ln>
          </p:spPr>
          <p:txBody>
            <a:bodyPr lIns="65023" tIns="65023" rIns="65023" bIns="65023" anchor="ctr"/>
            <a:lstStyle/>
            <a:p>
              <a:pPr defTabSz="9144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" name="Circle"/>
            <p:cNvSpPr/>
            <p:nvPr/>
          </p:nvSpPr>
          <p:spPr>
            <a:xfrm>
              <a:off x="970461" y="2000276"/>
              <a:ext cx="102401" cy="102401"/>
            </a:xfrm>
            <a:prstGeom prst="ellipse">
              <a:avLst/>
            </a:prstGeom>
            <a:solidFill>
              <a:srgbClr val="FF0000"/>
            </a:solidFill>
            <a:ln w="12700">
              <a:miter lim="400000"/>
            </a:ln>
          </p:spPr>
          <p:txBody>
            <a:bodyPr lIns="65023" tIns="65023" rIns="65023" bIns="65023" anchor="ctr"/>
            <a:lstStyle/>
            <a:p>
              <a:pPr defTabSz="9144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" name="Circle"/>
            <p:cNvSpPr/>
            <p:nvPr/>
          </p:nvSpPr>
          <p:spPr>
            <a:xfrm>
              <a:off x="833404" y="2560758"/>
              <a:ext cx="102401" cy="102401"/>
            </a:xfrm>
            <a:prstGeom prst="ellipse">
              <a:avLst/>
            </a:prstGeom>
            <a:solidFill>
              <a:srgbClr val="FF0000"/>
            </a:solidFill>
            <a:ln w="12700">
              <a:miter lim="400000"/>
            </a:ln>
          </p:spPr>
          <p:txBody>
            <a:bodyPr lIns="65023" tIns="65023" rIns="65023" bIns="65023" anchor="ctr"/>
            <a:lstStyle/>
            <a:p>
              <a:pPr defTabSz="9144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9" name="a more refined statistical analysis (a function to fit the data instead of using the mean of the distribution) can improve the resolution, if required"/>
          <p:cNvSpPr txBox="1"/>
          <p:nvPr/>
        </p:nvSpPr>
        <p:spPr>
          <a:xfrm>
            <a:off x="3947883" y="6158937"/>
            <a:ext cx="5050971" cy="3159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558ED5"/>
            </a:solidFill>
            <a:beve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 defTabSz="914400"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Helvetica Neue Light"/>
              </a:rPr>
              <a:t> </a:t>
            </a:r>
            <a:r>
              <a:rPr sz="1200" dirty="0">
                <a:latin typeface="Verdana" pitchFamily="34" charset="0"/>
                <a:ea typeface="Verdana" pitchFamily="34" charset="0"/>
                <a:cs typeface="Verdana" pitchFamily="34" charset="0"/>
                <a:sym typeface="Helvetica Neue Light"/>
              </a:rPr>
              <a:t>more refined statistical </a:t>
            </a:r>
            <a:r>
              <a:rPr lang="it-IT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Helvetica Neue Light"/>
              </a:rPr>
              <a:t>analysis </a:t>
            </a:r>
            <a:r>
              <a:rPr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Helvetica Neue Light"/>
              </a:rPr>
              <a:t>can </a:t>
            </a:r>
            <a:r>
              <a:rPr sz="1200" dirty="0">
                <a:latin typeface="Verdana" pitchFamily="34" charset="0"/>
                <a:ea typeface="Verdana" pitchFamily="34" charset="0"/>
                <a:cs typeface="Verdana" pitchFamily="34" charset="0"/>
                <a:sym typeface="Helvetica Neue Light"/>
              </a:rPr>
              <a:t>improve the </a:t>
            </a:r>
            <a:r>
              <a:rPr sz="12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Helvetica Neue Light"/>
              </a:rPr>
              <a:t>resolutio</a:t>
            </a:r>
            <a:r>
              <a:rPr lang="it-IT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Helvetica Neue Light"/>
              </a:rPr>
              <a:t>n</a:t>
            </a:r>
            <a:endParaRPr sz="1200" dirty="0">
              <a:latin typeface="Verdana" pitchFamily="34" charset="0"/>
              <a:ea typeface="Verdana" pitchFamily="34" charset="0"/>
              <a:cs typeface="Verdana" pitchFamily="34" charset="0"/>
              <a:sym typeface="Helvetica Neue Light"/>
            </a:endParaRPr>
          </a:p>
        </p:txBody>
      </p:sp>
      <p:sp>
        <p:nvSpPr>
          <p:cNvPr id="50" name="Simulation of the seasonal displacement"/>
          <p:cNvSpPr txBox="1"/>
          <p:nvPr/>
        </p:nvSpPr>
        <p:spPr>
          <a:xfrm>
            <a:off x="796414" y="16926"/>
            <a:ext cx="741843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2200"/>
            </a:lvl1pPr>
          </a:lstStyle>
          <a:p>
            <a:pPr>
              <a:defRPr b="0">
                <a:solidFill>
                  <a:srgbClr val="5E5E5E"/>
                </a:solidFill>
              </a:defRPr>
            </a:pPr>
            <a:r>
              <a:rPr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of the seasonal displacement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08427" y="4067930"/>
            <a:ext cx="3810795" cy="2586470"/>
            <a:chOff x="448362" y="4712488"/>
            <a:chExt cx="4763491" cy="3233085"/>
          </a:xfrm>
        </p:grpSpPr>
        <p:grpSp>
          <p:nvGrpSpPr>
            <p:cNvPr id="15" name="Group"/>
            <p:cNvGrpSpPr/>
            <p:nvPr/>
          </p:nvGrpSpPr>
          <p:grpSpPr>
            <a:xfrm>
              <a:off x="760832" y="4712488"/>
              <a:ext cx="4451021" cy="3233085"/>
              <a:chOff x="324213" y="-4"/>
              <a:chExt cx="4451020" cy="3233084"/>
            </a:xfrm>
          </p:grpSpPr>
          <p:grpSp>
            <p:nvGrpSpPr>
              <p:cNvPr id="16" name="Group"/>
              <p:cNvGrpSpPr/>
              <p:nvPr/>
            </p:nvGrpSpPr>
            <p:grpSpPr>
              <a:xfrm>
                <a:off x="324213" y="-4"/>
                <a:ext cx="4451020" cy="3233084"/>
                <a:chOff x="324213" y="-4"/>
                <a:chExt cx="4451019" cy="3233083"/>
              </a:xfrm>
            </p:grpSpPr>
            <p:grpSp>
              <p:nvGrpSpPr>
                <p:cNvPr id="21" name="Group"/>
                <p:cNvGrpSpPr/>
                <p:nvPr/>
              </p:nvGrpSpPr>
              <p:grpSpPr>
                <a:xfrm>
                  <a:off x="324213" y="-4"/>
                  <a:ext cx="4451019" cy="3233083"/>
                  <a:chOff x="0" y="0"/>
                  <a:chExt cx="4451017" cy="3233080"/>
                </a:xfrm>
              </p:grpSpPr>
              <p:pic>
                <p:nvPicPr>
                  <p:cNvPr id="24" name="Pag116.jpg" descr="Pag116.jpg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/>
                  </a:blip>
                  <a:srcRect l="47124" t="22916" r="4323" b="55209"/>
                  <a:stretch>
                    <a:fillRect/>
                  </a:stretch>
                </p:blipFill>
                <p:spPr>
                  <a:xfrm>
                    <a:off x="0" y="0"/>
                    <a:ext cx="4451018" cy="323308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5" name="plate B2"/>
                  <p:cNvSpPr txBox="1"/>
                  <p:nvPr/>
                </p:nvSpPr>
                <p:spPr>
                  <a:xfrm>
                    <a:off x="285390" y="187901"/>
                    <a:ext cx="1320809" cy="365454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000000"/>
                    </a:solidFill>
                    <a:prstDash val="solid"/>
                    <a:bevel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65023" tIns="65023" rIns="65023" bIns="65023" numCol="1" anchor="t">
                    <a:spAutoFit/>
                  </a:bodyPr>
                  <a:lstStyle>
                    <a:lvl1pPr algn="l" defTabSz="914400">
                      <a:defRPr sz="1600" b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>
                      <a:defRPr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r>
                      <a:rPr dirty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rPr>
                      <a:t>plate B2</a:t>
                    </a:r>
                  </a:p>
                </p:txBody>
              </p:sp>
            </p:grpSp>
            <p:sp>
              <p:nvSpPr>
                <p:cNvPr id="20" name="Line"/>
                <p:cNvSpPr/>
                <p:nvPr/>
              </p:nvSpPr>
              <p:spPr>
                <a:xfrm>
                  <a:off x="554381" y="1952798"/>
                  <a:ext cx="391060" cy="4798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7" h="20194" extrusionOk="0">
                      <a:moveTo>
                        <a:pt x="0" y="16793"/>
                      </a:moveTo>
                      <a:cubicBezTo>
                        <a:pt x="555" y="18528"/>
                        <a:pt x="1110" y="20263"/>
                        <a:pt x="2561" y="20192"/>
                      </a:cubicBezTo>
                      <a:cubicBezTo>
                        <a:pt x="4013" y="20121"/>
                        <a:pt x="6232" y="19696"/>
                        <a:pt x="8708" y="16368"/>
                      </a:cubicBezTo>
                      <a:cubicBezTo>
                        <a:pt x="11184" y="13039"/>
                        <a:pt x="15368" y="1779"/>
                        <a:pt x="17417" y="221"/>
                      </a:cubicBezTo>
                      <a:cubicBezTo>
                        <a:pt x="19466" y="-1337"/>
                        <a:pt x="20405" y="5816"/>
                        <a:pt x="21002" y="7020"/>
                      </a:cubicBezTo>
                      <a:cubicBezTo>
                        <a:pt x="21600" y="8224"/>
                        <a:pt x="21301" y="7834"/>
                        <a:pt x="21002" y="7445"/>
                      </a:cubicBezTo>
                    </a:path>
                  </a:pathLst>
                </a:custGeom>
                <a:noFill/>
                <a:ln w="2540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914400">
                    <a:defRPr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17" name="Line"/>
              <p:cNvSpPr/>
              <p:nvPr/>
            </p:nvSpPr>
            <p:spPr>
              <a:xfrm>
                <a:off x="579003" y="1809214"/>
                <a:ext cx="406404" cy="226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200">
                  <a:defRPr sz="16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" name="1 year"/>
              <p:cNvSpPr txBox="1"/>
              <p:nvPr/>
            </p:nvSpPr>
            <p:spPr>
              <a:xfrm>
                <a:off x="329600" y="1352985"/>
                <a:ext cx="748539" cy="4028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914400">
                  <a:defRPr sz="1800" b="0">
                    <a:solidFill>
                      <a:srgbClr val="861001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1 year</a:t>
                </a:r>
              </a:p>
            </p:txBody>
          </p:sp>
        </p:grpSp>
        <p:sp>
          <p:nvSpPr>
            <p:cNvPr id="35" name="Oval"/>
            <p:cNvSpPr/>
            <p:nvPr/>
          </p:nvSpPr>
          <p:spPr>
            <a:xfrm>
              <a:off x="841933" y="5744610"/>
              <a:ext cx="812807" cy="1524011"/>
            </a:xfrm>
            <a:prstGeom prst="ellipse">
              <a:avLst/>
            </a:prstGeom>
            <a:ln w="25400">
              <a:solidFill>
                <a:srgbClr val="0070C0"/>
              </a:solidFill>
              <a:bevel/>
            </a:ln>
          </p:spPr>
          <p:txBody>
            <a:bodyPr lIns="65023" tIns="65023" rIns="65023" bIns="65023" anchor="ctr"/>
            <a:lstStyle/>
            <a:p>
              <a:pPr defTabSz="9144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" name="time (days)"/>
            <p:cNvSpPr txBox="1"/>
            <p:nvPr/>
          </p:nvSpPr>
          <p:spPr>
            <a:xfrm>
              <a:off x="4129317" y="7718800"/>
              <a:ext cx="1029929" cy="211596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 defTabSz="914400">
                <a:defRPr sz="18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dirty="0">
                  <a:latin typeface="Verdana" pitchFamily="34" charset="0"/>
                  <a:ea typeface="Verdana" pitchFamily="34" charset="0"/>
                  <a:cs typeface="Verdana" pitchFamily="34" charset="0"/>
                  <a:sym typeface="Helvetica Neue Light"/>
                </a:rPr>
                <a:t>time (days)</a:t>
              </a:r>
            </a:p>
          </p:txBody>
        </p:sp>
        <p:sp>
          <p:nvSpPr>
            <p:cNvPr id="48" name="displacement (mm)"/>
            <p:cNvSpPr txBox="1"/>
            <p:nvPr/>
          </p:nvSpPr>
          <p:spPr>
            <a:xfrm rot="16200000">
              <a:off x="-314468" y="5623092"/>
              <a:ext cx="1737255" cy="211596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 defTabSz="914400">
                <a:defRPr sz="18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dirty="0">
                  <a:latin typeface="Verdana" pitchFamily="34" charset="0"/>
                  <a:ea typeface="Verdana" pitchFamily="34" charset="0"/>
                  <a:cs typeface="Verdana" pitchFamily="34" charset="0"/>
                  <a:sym typeface="Helvetica Neue Light"/>
                </a:rPr>
                <a:t>displacement (mm)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89471" y="3678140"/>
            <a:ext cx="4510220" cy="857192"/>
            <a:chOff x="1123293" y="2508920"/>
            <a:chExt cx="4510220" cy="857192"/>
          </a:xfrm>
        </p:grpSpPr>
        <p:sp>
          <p:nvSpPr>
            <p:cNvPr id="36" name="Arrow"/>
            <p:cNvSpPr/>
            <p:nvPr/>
          </p:nvSpPr>
          <p:spPr>
            <a:xfrm rot="20072216">
              <a:off x="1123293" y="2508920"/>
              <a:ext cx="4510220" cy="857192"/>
            </a:xfrm>
            <a:prstGeom prst="rightArrow">
              <a:avLst>
                <a:gd name="adj1" fmla="val 50000"/>
                <a:gd name="adj2" fmla="val 20835"/>
              </a:avLst>
            </a:prstGeom>
            <a:solidFill>
              <a:srgbClr val="4F81BD"/>
            </a:solidFill>
            <a:ln w="25400">
              <a:solidFill>
                <a:srgbClr val="3A5E8A"/>
              </a:solidFill>
              <a:bevel/>
            </a:ln>
          </p:spPr>
          <p:txBody>
            <a:bodyPr lIns="65023" tIns="65023" rIns="65023" bIns="65023" anchor="ctr"/>
            <a:lstStyle/>
            <a:p>
              <a:pPr defTabSz="91440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" name="Real data"/>
            <p:cNvSpPr txBox="1"/>
            <p:nvPr/>
          </p:nvSpPr>
          <p:spPr>
            <a:xfrm rot="20040035">
              <a:off x="2739953" y="2519318"/>
              <a:ext cx="1703325" cy="5851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3200" b="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r>
                <a:rPr dirty="0"/>
                <a:t>Real data</a:t>
              </a:r>
            </a:p>
          </p:txBody>
        </p:sp>
      </p:grpSp>
      <p:sp>
        <p:nvSpPr>
          <p:cNvPr id="56" name="A. Donzella, Il nuovo cimento, Vol. 37 C (2014) 223"/>
          <p:cNvSpPr txBox="1"/>
          <p:nvPr/>
        </p:nvSpPr>
        <p:spPr>
          <a:xfrm>
            <a:off x="591451" y="627938"/>
            <a:ext cx="4778827" cy="2718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IT" sz="1100" dirty="0" smtClean="0"/>
              <a:t>Details in “A</a:t>
            </a:r>
            <a:r>
              <a:rPr sz="1100" dirty="0" smtClean="0"/>
              <a:t>. </a:t>
            </a:r>
            <a:r>
              <a:rPr sz="1100" dirty="0" err="1"/>
              <a:t>Donzella</a:t>
            </a:r>
            <a:r>
              <a:rPr sz="1100" dirty="0"/>
              <a:t>, Il </a:t>
            </a:r>
            <a:r>
              <a:rPr sz="1100" dirty="0" err="1"/>
              <a:t>nuovo</a:t>
            </a:r>
            <a:r>
              <a:rPr sz="1100" dirty="0"/>
              <a:t> </a:t>
            </a:r>
            <a:r>
              <a:rPr sz="1100" dirty="0" err="1"/>
              <a:t>cimento</a:t>
            </a:r>
            <a:r>
              <a:rPr sz="1100" dirty="0"/>
              <a:t>, Vol. 37 C (2014) </a:t>
            </a:r>
            <a:r>
              <a:rPr sz="1100" dirty="0" smtClean="0"/>
              <a:t>223</a:t>
            </a:r>
            <a:r>
              <a:rPr lang="it-IT" sz="1100" dirty="0" smtClean="0"/>
              <a:t>"</a:t>
            </a:r>
            <a:r>
              <a:rPr sz="1100" dirty="0" smtClean="0"/>
              <a:t> </a:t>
            </a:r>
            <a:endParaRPr sz="1100" dirty="0"/>
          </a:p>
        </p:txBody>
      </p:sp>
      <p:grpSp>
        <p:nvGrpSpPr>
          <p:cNvPr id="97" name="Group 96"/>
          <p:cNvGrpSpPr/>
          <p:nvPr/>
        </p:nvGrpSpPr>
        <p:grpSpPr>
          <a:xfrm>
            <a:off x="5158100" y="711200"/>
            <a:ext cx="3839400" cy="5331906"/>
            <a:chOff x="5158100" y="711200"/>
            <a:chExt cx="3839400" cy="5331906"/>
          </a:xfrm>
        </p:grpSpPr>
        <p:grpSp>
          <p:nvGrpSpPr>
            <p:cNvPr id="26" name="Group"/>
            <p:cNvGrpSpPr/>
            <p:nvPr/>
          </p:nvGrpSpPr>
          <p:grpSpPr>
            <a:xfrm>
              <a:off x="5158100" y="711200"/>
              <a:ext cx="3839400" cy="1671661"/>
              <a:chOff x="0" y="160016"/>
              <a:chExt cx="5188371" cy="2259001"/>
            </a:xfrm>
          </p:grpSpPr>
          <p:pic>
            <p:nvPicPr>
              <p:cNvPr id="27" name="curve-random_100.gif" descr="curve-random_100.gif"/>
              <p:cNvPicPr>
                <a:picLocks noChangeAspect="1"/>
              </p:cNvPicPr>
              <p:nvPr/>
            </p:nvPicPr>
            <p:blipFill>
              <a:blip r:embed="rId5" cstate="print">
                <a:extLst/>
              </a:blip>
              <a:srcRect t="6615"/>
              <a:stretch>
                <a:fillRect/>
              </a:stretch>
            </p:blipFill>
            <p:spPr>
              <a:xfrm>
                <a:off x="0" y="160016"/>
                <a:ext cx="5188371" cy="2259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" name="displacement in B1…"/>
              <p:cNvSpPr txBox="1"/>
              <p:nvPr/>
            </p:nvSpPr>
            <p:spPr>
              <a:xfrm>
                <a:off x="653088" y="230800"/>
                <a:ext cx="2839884" cy="8845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/>
              <a:p>
                <a:pPr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displacement in </a:t>
                </a:r>
                <a:r>
                  <a:rPr b="1" dirty="0">
                    <a:solidFill>
                      <a:srgbClr val="86100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B1</a:t>
                </a:r>
                <a:endParaRPr dirty="0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  <a:p>
                <a:pPr defTabSz="914400">
                  <a:defRPr sz="1600" b="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b="1" dirty="0">
                    <a:solidFill>
                      <a:srgbClr val="86100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7 days</a:t>
                </a:r>
                <a:r>
                  <a:rPr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 sampling</a:t>
                </a:r>
              </a:p>
            </p:txBody>
          </p:sp>
        </p:grpSp>
        <p:grpSp>
          <p:nvGrpSpPr>
            <p:cNvPr id="29" name="Group"/>
            <p:cNvGrpSpPr/>
            <p:nvPr/>
          </p:nvGrpSpPr>
          <p:grpSpPr>
            <a:xfrm>
              <a:off x="5158100" y="2394182"/>
              <a:ext cx="3839400" cy="1790074"/>
              <a:chOff x="0" y="0"/>
              <a:chExt cx="5188372" cy="2419016"/>
            </a:xfrm>
          </p:grpSpPr>
          <p:pic>
            <p:nvPicPr>
              <p:cNvPr id="30" name="curve-random_50.gif" descr="curve-random_50.gif"/>
              <p:cNvPicPr>
                <a:picLocks noChangeAspect="1"/>
              </p:cNvPicPr>
              <p:nvPr/>
            </p:nvPicPr>
            <p:blipFill>
              <a:blip r:embed="rId6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5188372" cy="24190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" name="displacement in B2…"/>
              <p:cNvSpPr txBox="1"/>
              <p:nvPr/>
            </p:nvSpPr>
            <p:spPr>
              <a:xfrm>
                <a:off x="508003" y="246263"/>
                <a:ext cx="3283923" cy="8845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/>
              <a:p>
                <a:pPr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displacement in </a:t>
                </a:r>
                <a:r>
                  <a:rPr b="1" dirty="0">
                    <a:solidFill>
                      <a:srgbClr val="86100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B2</a:t>
                </a:r>
                <a:endParaRPr dirty="0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  <a:p>
                <a:pPr defTabSz="914400">
                  <a:defRPr sz="1600" b="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b="1" dirty="0">
                    <a:solidFill>
                      <a:srgbClr val="86100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15 days</a:t>
                </a:r>
                <a:r>
                  <a:rPr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 sampling</a:t>
                </a:r>
              </a:p>
            </p:txBody>
          </p:sp>
        </p:grpSp>
        <p:grpSp>
          <p:nvGrpSpPr>
            <p:cNvPr id="32" name="Group"/>
            <p:cNvGrpSpPr/>
            <p:nvPr/>
          </p:nvGrpSpPr>
          <p:grpSpPr>
            <a:xfrm>
              <a:off x="5158100" y="4175966"/>
              <a:ext cx="3839400" cy="1790074"/>
              <a:chOff x="0" y="1"/>
              <a:chExt cx="5188372" cy="2419016"/>
            </a:xfrm>
          </p:grpSpPr>
          <p:pic>
            <p:nvPicPr>
              <p:cNvPr id="33" name="curve-random_10.gif" descr="curve-random_10.gif"/>
              <p:cNvPicPr>
                <a:picLocks noChangeAspect="1"/>
              </p:cNvPicPr>
              <p:nvPr/>
            </p:nvPicPr>
            <p:blipFill>
              <a:blip r:embed="rId7" cstate="print">
                <a:extLst/>
              </a:blip>
              <a:stretch>
                <a:fillRect/>
              </a:stretch>
            </p:blipFill>
            <p:spPr>
              <a:xfrm>
                <a:off x="0" y="1"/>
                <a:ext cx="5188372" cy="24190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" name="displacement in B3…"/>
              <p:cNvSpPr txBox="1"/>
              <p:nvPr/>
            </p:nvSpPr>
            <p:spPr>
              <a:xfrm>
                <a:off x="624968" y="311434"/>
                <a:ext cx="3047376" cy="8845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/>
              <a:p>
                <a:pPr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displacement in </a:t>
                </a:r>
                <a:r>
                  <a:rPr b="1" dirty="0">
                    <a:solidFill>
                      <a:srgbClr val="86100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B3</a:t>
                </a:r>
                <a:endParaRPr dirty="0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  <a:p>
                <a:pPr defTabSz="914400">
                  <a:defRPr sz="1600" b="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b="1" dirty="0">
                    <a:solidFill>
                      <a:srgbClr val="86100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30 days</a:t>
                </a:r>
                <a:r>
                  <a:rPr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 sampling</a:t>
                </a:r>
              </a:p>
            </p:txBody>
          </p:sp>
        </p:grpSp>
        <p:sp>
          <p:nvSpPr>
            <p:cNvPr id="41" name="time (days)"/>
            <p:cNvSpPr txBox="1"/>
            <p:nvPr/>
          </p:nvSpPr>
          <p:spPr>
            <a:xfrm>
              <a:off x="7830344" y="5873829"/>
              <a:ext cx="823944" cy="16927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 defTabSz="914400">
                <a:defRPr sz="18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dirty="0">
                  <a:latin typeface="Verdana" pitchFamily="34" charset="0"/>
                  <a:ea typeface="Verdana" pitchFamily="34" charset="0"/>
                  <a:cs typeface="Verdana" pitchFamily="34" charset="0"/>
                  <a:sym typeface="Helvetica Neue Light"/>
                </a:rPr>
                <a:t>time (days)</a:t>
              </a:r>
            </a:p>
          </p:txBody>
        </p:sp>
        <p:sp>
          <p:nvSpPr>
            <p:cNvPr id="42" name="time (days)"/>
            <p:cNvSpPr txBox="1"/>
            <p:nvPr/>
          </p:nvSpPr>
          <p:spPr>
            <a:xfrm>
              <a:off x="7830344" y="4093952"/>
              <a:ext cx="823944" cy="16927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 defTabSz="914400">
                <a:defRPr sz="18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>
                  <a:latin typeface="Verdana" pitchFamily="34" charset="0"/>
                  <a:ea typeface="Verdana" pitchFamily="34" charset="0"/>
                  <a:cs typeface="Verdana" pitchFamily="34" charset="0"/>
                  <a:sym typeface="Helvetica Neue Light"/>
                </a:rPr>
                <a:t>time (days)</a:t>
              </a:r>
            </a:p>
          </p:txBody>
        </p:sp>
        <p:sp>
          <p:nvSpPr>
            <p:cNvPr id="43" name="time (days)"/>
            <p:cNvSpPr txBox="1"/>
            <p:nvPr/>
          </p:nvSpPr>
          <p:spPr>
            <a:xfrm>
              <a:off x="7830344" y="2291278"/>
              <a:ext cx="823944" cy="16927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 defTabSz="914400">
                <a:defRPr sz="18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>
                  <a:latin typeface="Verdana" pitchFamily="34" charset="0"/>
                  <a:ea typeface="Verdana" pitchFamily="34" charset="0"/>
                  <a:cs typeface="Verdana" pitchFamily="34" charset="0"/>
                  <a:sym typeface="Helvetica Neue Light"/>
                </a:rPr>
                <a:t>time (days)</a:t>
              </a:r>
            </a:p>
          </p:txBody>
        </p:sp>
        <p:sp>
          <p:nvSpPr>
            <p:cNvPr id="44" name="displacement (mm)"/>
            <p:cNvSpPr txBox="1"/>
            <p:nvPr/>
          </p:nvSpPr>
          <p:spPr>
            <a:xfrm rot="16200000">
              <a:off x="4619337" y="4943953"/>
              <a:ext cx="1389804" cy="16927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 defTabSz="914400">
                <a:defRPr sz="18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dirty="0">
                  <a:latin typeface="Verdana" pitchFamily="34" charset="0"/>
                  <a:ea typeface="Verdana" pitchFamily="34" charset="0"/>
                  <a:cs typeface="Verdana" pitchFamily="34" charset="0"/>
                  <a:sym typeface="Helvetica Neue Light"/>
                </a:rPr>
                <a:t>displacement (mm)</a:t>
              </a:r>
            </a:p>
          </p:txBody>
        </p:sp>
        <p:sp>
          <p:nvSpPr>
            <p:cNvPr id="45" name="displacement (mm)"/>
            <p:cNvSpPr txBox="1"/>
            <p:nvPr/>
          </p:nvSpPr>
          <p:spPr>
            <a:xfrm rot="16200000">
              <a:off x="4619338" y="3174259"/>
              <a:ext cx="1389804" cy="16927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 defTabSz="914400">
                <a:defRPr sz="18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dirty="0">
                  <a:latin typeface="Verdana" pitchFamily="34" charset="0"/>
                  <a:ea typeface="Verdana" pitchFamily="34" charset="0"/>
                  <a:cs typeface="Verdana" pitchFamily="34" charset="0"/>
                  <a:sym typeface="Helvetica Neue Light"/>
                </a:rPr>
                <a:t>displacement (mm)</a:t>
              </a:r>
            </a:p>
          </p:txBody>
        </p:sp>
        <p:sp>
          <p:nvSpPr>
            <p:cNvPr id="46" name="displacement (mm)"/>
            <p:cNvSpPr txBox="1"/>
            <p:nvPr/>
          </p:nvSpPr>
          <p:spPr>
            <a:xfrm rot="16200000">
              <a:off x="4619338" y="1361030"/>
              <a:ext cx="1389804" cy="16927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 defTabSz="914400">
                <a:defRPr sz="18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dirty="0">
                  <a:latin typeface="Verdana" pitchFamily="34" charset="0"/>
                  <a:ea typeface="Verdana" pitchFamily="34" charset="0"/>
                  <a:cs typeface="Verdana" pitchFamily="34" charset="0"/>
                  <a:sym typeface="Helvetica Neue Light"/>
                </a:rPr>
                <a:t>displacement (mm)</a:t>
              </a: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7532177" y="1348354"/>
              <a:ext cx="1039067" cy="738664"/>
              <a:chOff x="7315205" y="1534330"/>
              <a:chExt cx="1039067" cy="738664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7315205" y="1534330"/>
                <a:ext cx="1039067" cy="73866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1400" b="1" dirty="0" smtClean="0"/>
                  <a:t>MC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1400" b="1" dirty="0" smtClean="0"/>
                  <a:t>DATA     </a:t>
                </a:r>
                <a:endParaRPr lang="it-IT" sz="1400" b="1" dirty="0"/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8012626" y="1580828"/>
                <a:ext cx="277640" cy="540687"/>
                <a:chOff x="8012626" y="1580828"/>
                <a:chExt cx="277640" cy="540687"/>
              </a:xfrm>
            </p:grpSpPr>
            <p:sp>
              <p:nvSpPr>
                <p:cNvPr id="58" name="Line"/>
                <p:cNvSpPr/>
                <p:nvPr/>
              </p:nvSpPr>
              <p:spPr>
                <a:xfrm>
                  <a:off x="8040990" y="1921790"/>
                  <a:ext cx="235105" cy="199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7" h="20194" extrusionOk="0">
                      <a:moveTo>
                        <a:pt x="0" y="16793"/>
                      </a:moveTo>
                      <a:cubicBezTo>
                        <a:pt x="555" y="18528"/>
                        <a:pt x="1110" y="20263"/>
                        <a:pt x="2561" y="20192"/>
                      </a:cubicBezTo>
                      <a:cubicBezTo>
                        <a:pt x="4013" y="20121"/>
                        <a:pt x="6232" y="19696"/>
                        <a:pt x="8708" y="16368"/>
                      </a:cubicBezTo>
                      <a:cubicBezTo>
                        <a:pt x="11184" y="13039"/>
                        <a:pt x="15368" y="1779"/>
                        <a:pt x="17417" y="221"/>
                      </a:cubicBezTo>
                      <a:cubicBezTo>
                        <a:pt x="19466" y="-1337"/>
                        <a:pt x="20405" y="5816"/>
                        <a:pt x="21002" y="7020"/>
                      </a:cubicBezTo>
                      <a:cubicBezTo>
                        <a:pt x="21600" y="8224"/>
                        <a:pt x="21301" y="7834"/>
                        <a:pt x="21002" y="7445"/>
                      </a:cubicBezTo>
                    </a:path>
                  </a:pathLst>
                </a:custGeom>
                <a:noFill/>
                <a:ln w="2540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914400">
                    <a:defRPr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64" name="Group 63"/>
                <p:cNvGrpSpPr/>
                <p:nvPr/>
              </p:nvGrpSpPr>
              <p:grpSpPr>
                <a:xfrm>
                  <a:off x="8012626" y="1580828"/>
                  <a:ext cx="277640" cy="369332"/>
                  <a:chOff x="8059120" y="1549832"/>
                  <a:chExt cx="277640" cy="369332"/>
                </a:xfrm>
              </p:grpSpPr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8183110" y="1580829"/>
                    <a:ext cx="0" cy="2634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8059120" y="1549832"/>
                    <a:ext cx="27764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·</a:t>
                    </a:r>
                    <a:endParaRPr lang="it-IT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2" name="Group 81"/>
            <p:cNvGrpSpPr/>
            <p:nvPr/>
          </p:nvGrpSpPr>
          <p:grpSpPr>
            <a:xfrm>
              <a:off x="7529597" y="3159040"/>
              <a:ext cx="1039067" cy="738664"/>
              <a:chOff x="7315205" y="1534330"/>
              <a:chExt cx="1039067" cy="738664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7315205" y="1534330"/>
                <a:ext cx="1039067" cy="73866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1400" b="1" dirty="0" smtClean="0"/>
                  <a:t>MC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1400" b="1" dirty="0" smtClean="0"/>
                  <a:t>DATA     </a:t>
                </a:r>
                <a:endParaRPr lang="it-IT" sz="1400" b="1" dirty="0"/>
              </a:p>
            </p:txBody>
          </p:sp>
          <p:grpSp>
            <p:nvGrpSpPr>
              <p:cNvPr id="84" name="Group 64"/>
              <p:cNvGrpSpPr/>
              <p:nvPr/>
            </p:nvGrpSpPr>
            <p:grpSpPr>
              <a:xfrm>
                <a:off x="8012626" y="1580828"/>
                <a:ext cx="277640" cy="540687"/>
                <a:chOff x="8012626" y="1580828"/>
                <a:chExt cx="277640" cy="540687"/>
              </a:xfrm>
            </p:grpSpPr>
            <p:sp>
              <p:nvSpPr>
                <p:cNvPr id="85" name="Line"/>
                <p:cNvSpPr/>
                <p:nvPr/>
              </p:nvSpPr>
              <p:spPr>
                <a:xfrm>
                  <a:off x="8040990" y="1921790"/>
                  <a:ext cx="235105" cy="199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7" h="20194" extrusionOk="0">
                      <a:moveTo>
                        <a:pt x="0" y="16793"/>
                      </a:moveTo>
                      <a:cubicBezTo>
                        <a:pt x="555" y="18528"/>
                        <a:pt x="1110" y="20263"/>
                        <a:pt x="2561" y="20192"/>
                      </a:cubicBezTo>
                      <a:cubicBezTo>
                        <a:pt x="4013" y="20121"/>
                        <a:pt x="6232" y="19696"/>
                        <a:pt x="8708" y="16368"/>
                      </a:cubicBezTo>
                      <a:cubicBezTo>
                        <a:pt x="11184" y="13039"/>
                        <a:pt x="15368" y="1779"/>
                        <a:pt x="17417" y="221"/>
                      </a:cubicBezTo>
                      <a:cubicBezTo>
                        <a:pt x="19466" y="-1337"/>
                        <a:pt x="20405" y="5816"/>
                        <a:pt x="21002" y="7020"/>
                      </a:cubicBezTo>
                      <a:cubicBezTo>
                        <a:pt x="21600" y="8224"/>
                        <a:pt x="21301" y="7834"/>
                        <a:pt x="21002" y="7445"/>
                      </a:cubicBezTo>
                    </a:path>
                  </a:pathLst>
                </a:custGeom>
                <a:noFill/>
                <a:ln w="2540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914400">
                    <a:defRPr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86" name="Group 63"/>
                <p:cNvGrpSpPr/>
                <p:nvPr/>
              </p:nvGrpSpPr>
              <p:grpSpPr>
                <a:xfrm>
                  <a:off x="8012626" y="1580828"/>
                  <a:ext cx="277640" cy="369332"/>
                  <a:chOff x="8059120" y="1549832"/>
                  <a:chExt cx="277640" cy="369332"/>
                </a:xfrm>
              </p:grpSpPr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8183110" y="1580829"/>
                    <a:ext cx="0" cy="2634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8059120" y="1549832"/>
                    <a:ext cx="27764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·</a:t>
                    </a:r>
                    <a:endParaRPr lang="it-IT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9" name="Group 88"/>
            <p:cNvGrpSpPr/>
            <p:nvPr/>
          </p:nvGrpSpPr>
          <p:grpSpPr>
            <a:xfrm>
              <a:off x="7529597" y="4910314"/>
              <a:ext cx="1039067" cy="738664"/>
              <a:chOff x="7315205" y="1534330"/>
              <a:chExt cx="1039067" cy="738664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7315205" y="1534330"/>
                <a:ext cx="1039067" cy="73866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1400" b="1" dirty="0" smtClean="0"/>
                  <a:t>MC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1400" b="1" dirty="0" smtClean="0"/>
                  <a:t>DATA     </a:t>
                </a:r>
                <a:endParaRPr lang="it-IT" sz="1400" b="1" dirty="0"/>
              </a:p>
            </p:txBody>
          </p:sp>
          <p:grpSp>
            <p:nvGrpSpPr>
              <p:cNvPr id="91" name="Group 64"/>
              <p:cNvGrpSpPr/>
              <p:nvPr/>
            </p:nvGrpSpPr>
            <p:grpSpPr>
              <a:xfrm>
                <a:off x="8012626" y="1580828"/>
                <a:ext cx="277640" cy="540687"/>
                <a:chOff x="8012626" y="1580828"/>
                <a:chExt cx="277640" cy="540687"/>
              </a:xfrm>
            </p:grpSpPr>
            <p:sp>
              <p:nvSpPr>
                <p:cNvPr id="92" name="Line"/>
                <p:cNvSpPr/>
                <p:nvPr/>
              </p:nvSpPr>
              <p:spPr>
                <a:xfrm>
                  <a:off x="8040990" y="1921790"/>
                  <a:ext cx="235105" cy="199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7" h="20194" extrusionOk="0">
                      <a:moveTo>
                        <a:pt x="0" y="16793"/>
                      </a:moveTo>
                      <a:cubicBezTo>
                        <a:pt x="555" y="18528"/>
                        <a:pt x="1110" y="20263"/>
                        <a:pt x="2561" y="20192"/>
                      </a:cubicBezTo>
                      <a:cubicBezTo>
                        <a:pt x="4013" y="20121"/>
                        <a:pt x="6232" y="19696"/>
                        <a:pt x="8708" y="16368"/>
                      </a:cubicBezTo>
                      <a:cubicBezTo>
                        <a:pt x="11184" y="13039"/>
                        <a:pt x="15368" y="1779"/>
                        <a:pt x="17417" y="221"/>
                      </a:cubicBezTo>
                      <a:cubicBezTo>
                        <a:pt x="19466" y="-1337"/>
                        <a:pt x="20405" y="5816"/>
                        <a:pt x="21002" y="7020"/>
                      </a:cubicBezTo>
                      <a:cubicBezTo>
                        <a:pt x="21600" y="8224"/>
                        <a:pt x="21301" y="7834"/>
                        <a:pt x="21002" y="7445"/>
                      </a:cubicBezTo>
                    </a:path>
                  </a:pathLst>
                </a:custGeom>
                <a:noFill/>
                <a:ln w="2540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914400">
                    <a:defRPr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93" name="Group 63"/>
                <p:cNvGrpSpPr/>
                <p:nvPr/>
              </p:nvGrpSpPr>
              <p:grpSpPr>
                <a:xfrm>
                  <a:off x="8012626" y="1580828"/>
                  <a:ext cx="277640" cy="369332"/>
                  <a:chOff x="8059120" y="1549832"/>
                  <a:chExt cx="277640" cy="369332"/>
                </a:xfrm>
              </p:grpSpPr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8183110" y="1580829"/>
                    <a:ext cx="0" cy="2634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8059120" y="1549832"/>
                    <a:ext cx="27764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·</a:t>
                    </a:r>
                    <a:endParaRPr lang="it-IT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3821436" y="3263280"/>
            <a:ext cx="5021547" cy="3234243"/>
            <a:chOff x="3240873" y="1215167"/>
            <a:chExt cx="5579497" cy="3593603"/>
          </a:xfrm>
        </p:grpSpPr>
        <p:grpSp>
          <p:nvGrpSpPr>
            <p:cNvPr id="2" name="Group"/>
            <p:cNvGrpSpPr/>
            <p:nvPr/>
          </p:nvGrpSpPr>
          <p:grpSpPr>
            <a:xfrm>
              <a:off x="5868055" y="1225307"/>
              <a:ext cx="2952315" cy="3573323"/>
              <a:chOff x="0" y="0"/>
              <a:chExt cx="2952314" cy="3573322"/>
            </a:xfrm>
          </p:grpSpPr>
          <p:pic>
            <p:nvPicPr>
              <p:cNvPr id="3" name="C:\Users\utente\Desktop\telescopio_muoni.png" descr="C:\Users\utente\Desktop\telescopio_muoni.png"/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tretch>
                <a:fillRect/>
              </a:stretch>
            </p:blipFill>
            <p:spPr>
              <a:xfrm>
                <a:off x="0" y="42734"/>
                <a:ext cx="2952314" cy="33932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" name="Line"/>
              <p:cNvSpPr/>
              <p:nvPr/>
            </p:nvSpPr>
            <p:spPr>
              <a:xfrm>
                <a:off x="691992" y="42734"/>
                <a:ext cx="2014295" cy="3530589"/>
              </a:xfrm>
              <a:prstGeom prst="line">
                <a:avLst/>
              </a:prstGeom>
              <a:noFill/>
              <a:ln w="12700" cap="flat">
                <a:solidFill>
                  <a:srgbClr val="C82506"/>
                </a:solidFill>
                <a:prstDash val="dash"/>
                <a:round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" name="Line"/>
              <p:cNvSpPr/>
              <p:nvPr/>
            </p:nvSpPr>
            <p:spPr>
              <a:xfrm flipH="1">
                <a:off x="691992" y="42734"/>
                <a:ext cx="679113" cy="3530589"/>
              </a:xfrm>
              <a:prstGeom prst="line">
                <a:avLst/>
              </a:prstGeom>
              <a:noFill/>
              <a:ln w="12700" cap="flat">
                <a:solidFill>
                  <a:srgbClr val="C82506"/>
                </a:solidFill>
                <a:prstDash val="dash"/>
                <a:round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6" name="Line"/>
              <p:cNvSpPr/>
              <p:nvPr/>
            </p:nvSpPr>
            <p:spPr>
              <a:xfrm>
                <a:off x="350819" y="0"/>
                <a:ext cx="1453374" cy="3573323"/>
              </a:xfrm>
              <a:prstGeom prst="line">
                <a:avLst/>
              </a:prstGeom>
              <a:noFill/>
              <a:ln w="12700" cap="flat">
                <a:solidFill>
                  <a:srgbClr val="C82506"/>
                </a:solidFill>
                <a:prstDash val="dash"/>
                <a:round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7" name="Line"/>
              <p:cNvSpPr/>
              <p:nvPr/>
            </p:nvSpPr>
            <p:spPr>
              <a:xfrm flipH="1">
                <a:off x="1077505" y="0"/>
                <a:ext cx="972711" cy="3573323"/>
              </a:xfrm>
              <a:prstGeom prst="line">
                <a:avLst/>
              </a:prstGeom>
              <a:noFill/>
              <a:ln w="12700" cap="flat">
                <a:solidFill>
                  <a:srgbClr val="C82506"/>
                </a:solidFill>
                <a:prstDash val="dash"/>
                <a:round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8" name="Line"/>
              <p:cNvSpPr/>
              <p:nvPr/>
            </p:nvSpPr>
            <p:spPr>
              <a:xfrm>
                <a:off x="1112010" y="0"/>
                <a:ext cx="1840305" cy="3277860"/>
              </a:xfrm>
              <a:prstGeom prst="line">
                <a:avLst/>
              </a:prstGeom>
              <a:noFill/>
              <a:ln w="12700" cap="flat">
                <a:solidFill>
                  <a:srgbClr val="C82506"/>
                </a:solidFill>
                <a:prstDash val="dash"/>
                <a:round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9" name="Line"/>
              <p:cNvSpPr/>
              <p:nvPr/>
            </p:nvSpPr>
            <p:spPr>
              <a:xfrm flipH="1">
                <a:off x="2132226" y="326211"/>
                <a:ext cx="643847" cy="2951649"/>
              </a:xfrm>
              <a:prstGeom prst="line">
                <a:avLst/>
              </a:prstGeom>
              <a:noFill/>
              <a:ln w="12700" cap="flat">
                <a:solidFill>
                  <a:srgbClr val="C82506"/>
                </a:solidFill>
                <a:prstDash val="dash"/>
                <a:round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0" name="Line"/>
              <p:cNvSpPr/>
              <p:nvPr/>
            </p:nvSpPr>
            <p:spPr>
              <a:xfrm flipH="1">
                <a:off x="1529826" y="79851"/>
                <a:ext cx="924323" cy="3446457"/>
              </a:xfrm>
              <a:prstGeom prst="line">
                <a:avLst/>
              </a:prstGeom>
              <a:noFill/>
              <a:ln w="12700" cap="flat">
                <a:solidFill>
                  <a:srgbClr val="C82506"/>
                </a:solidFill>
                <a:prstDash val="dash"/>
                <a:round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1" name="Group"/>
            <p:cNvGrpSpPr/>
            <p:nvPr/>
          </p:nvGrpSpPr>
          <p:grpSpPr>
            <a:xfrm>
              <a:off x="3854633" y="1215167"/>
              <a:ext cx="1270001" cy="3593603"/>
              <a:chOff x="0" y="0"/>
              <a:chExt cx="1270000" cy="3593602"/>
            </a:xfrm>
          </p:grpSpPr>
          <p:sp>
            <p:nvSpPr>
              <p:cNvPr id="12" name="Oval"/>
              <p:cNvSpPr/>
              <p:nvPr/>
            </p:nvSpPr>
            <p:spPr>
              <a:xfrm>
                <a:off x="758825" y="131851"/>
                <a:ext cx="149771" cy="40892"/>
              </a:xfrm>
              <a:prstGeom prst="ellipse">
                <a:avLst/>
              </a:prstGeom>
              <a:solidFill>
                <a:srgbClr val="F5D3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pSp>
            <p:nvGrpSpPr>
              <p:cNvPr id="13" name="Group"/>
              <p:cNvGrpSpPr/>
              <p:nvPr/>
            </p:nvGrpSpPr>
            <p:grpSpPr>
              <a:xfrm>
                <a:off x="0" y="2586404"/>
                <a:ext cx="1270000" cy="879893"/>
                <a:chOff x="0" y="0"/>
                <a:chExt cx="1270000" cy="879891"/>
              </a:xfrm>
            </p:grpSpPr>
            <p:sp>
              <p:nvSpPr>
                <p:cNvPr id="29" name="Shape"/>
                <p:cNvSpPr/>
                <p:nvPr/>
              </p:nvSpPr>
              <p:spPr>
                <a:xfrm>
                  <a:off x="0" y="0"/>
                  <a:ext cx="1270000" cy="162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0" name="Shape"/>
                <p:cNvSpPr/>
                <p:nvPr/>
              </p:nvSpPr>
              <p:spPr>
                <a:xfrm>
                  <a:off x="0" y="355600"/>
                  <a:ext cx="1270000" cy="162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1" name="Shape"/>
                <p:cNvSpPr/>
                <p:nvPr/>
              </p:nvSpPr>
              <p:spPr>
                <a:xfrm>
                  <a:off x="0" y="711200"/>
                  <a:ext cx="1270000" cy="162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2" name="Line"/>
                <p:cNvSpPr/>
                <p:nvPr/>
              </p:nvSpPr>
              <p:spPr>
                <a:xfrm flipV="1">
                  <a:off x="1266824" y="76200"/>
                  <a:ext cx="1" cy="724317"/>
                </a:xfrm>
                <a:prstGeom prst="line">
                  <a:avLst/>
                </a:pr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3" name="Line"/>
                <p:cNvSpPr/>
                <p:nvPr/>
              </p:nvSpPr>
              <p:spPr>
                <a:xfrm flipV="1">
                  <a:off x="638174" y="155575"/>
                  <a:ext cx="1" cy="724317"/>
                </a:xfrm>
                <a:prstGeom prst="line">
                  <a:avLst/>
                </a:pr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4" name="Line"/>
                <p:cNvSpPr/>
                <p:nvPr/>
              </p:nvSpPr>
              <p:spPr>
                <a:xfrm flipV="1">
                  <a:off x="3174" y="73025"/>
                  <a:ext cx="1" cy="724317"/>
                </a:xfrm>
                <a:prstGeom prst="line">
                  <a:avLst/>
                </a:pr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  <p:grpSp>
            <p:nvGrpSpPr>
              <p:cNvPr id="14" name="Group"/>
              <p:cNvGrpSpPr/>
              <p:nvPr/>
            </p:nvGrpSpPr>
            <p:grpSpPr>
              <a:xfrm>
                <a:off x="0" y="79734"/>
                <a:ext cx="1270000" cy="879893"/>
                <a:chOff x="0" y="0"/>
                <a:chExt cx="1270000" cy="879891"/>
              </a:xfrm>
            </p:grpSpPr>
            <p:sp>
              <p:nvSpPr>
                <p:cNvPr id="23" name="Shape"/>
                <p:cNvSpPr/>
                <p:nvPr/>
              </p:nvSpPr>
              <p:spPr>
                <a:xfrm>
                  <a:off x="0" y="0"/>
                  <a:ext cx="1270000" cy="162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4" name="Shape"/>
                <p:cNvSpPr/>
                <p:nvPr/>
              </p:nvSpPr>
              <p:spPr>
                <a:xfrm>
                  <a:off x="0" y="355600"/>
                  <a:ext cx="1270000" cy="162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5" name="Shape"/>
                <p:cNvSpPr/>
                <p:nvPr/>
              </p:nvSpPr>
              <p:spPr>
                <a:xfrm>
                  <a:off x="0" y="711200"/>
                  <a:ext cx="1270000" cy="162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6" name="Line"/>
                <p:cNvSpPr/>
                <p:nvPr/>
              </p:nvSpPr>
              <p:spPr>
                <a:xfrm flipV="1">
                  <a:off x="1266824" y="76200"/>
                  <a:ext cx="1" cy="724317"/>
                </a:xfrm>
                <a:prstGeom prst="line">
                  <a:avLst/>
                </a:pr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7" name="Line"/>
                <p:cNvSpPr/>
                <p:nvPr/>
              </p:nvSpPr>
              <p:spPr>
                <a:xfrm flipV="1">
                  <a:off x="638174" y="155575"/>
                  <a:ext cx="1" cy="724317"/>
                </a:xfrm>
                <a:prstGeom prst="line">
                  <a:avLst/>
                </a:pr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8" name="Line"/>
                <p:cNvSpPr/>
                <p:nvPr/>
              </p:nvSpPr>
              <p:spPr>
                <a:xfrm flipV="1">
                  <a:off x="3174" y="73025"/>
                  <a:ext cx="1" cy="724317"/>
                </a:xfrm>
                <a:prstGeom prst="line">
                  <a:avLst/>
                </a:prstGeom>
                <a:noFill/>
                <a:ln w="12700" cap="flat">
                  <a:solidFill>
                    <a:srgbClr val="53585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  <p:sp>
            <p:nvSpPr>
              <p:cNvPr id="15" name="Oval"/>
              <p:cNvSpPr/>
              <p:nvPr/>
            </p:nvSpPr>
            <p:spPr>
              <a:xfrm>
                <a:off x="447675" y="2635292"/>
                <a:ext cx="149771" cy="40891"/>
              </a:xfrm>
              <a:prstGeom prst="ellipse">
                <a:avLst/>
              </a:prstGeom>
              <a:solidFill>
                <a:srgbClr val="F5D3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" name="Oval"/>
              <p:cNvSpPr/>
              <p:nvPr/>
            </p:nvSpPr>
            <p:spPr>
              <a:xfrm>
                <a:off x="394642" y="3005905"/>
                <a:ext cx="149772" cy="40891"/>
              </a:xfrm>
              <a:prstGeom prst="ellipse">
                <a:avLst/>
              </a:prstGeom>
              <a:solidFill>
                <a:srgbClr val="F5D3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" name="Oval"/>
              <p:cNvSpPr/>
              <p:nvPr/>
            </p:nvSpPr>
            <p:spPr>
              <a:xfrm>
                <a:off x="355600" y="3352842"/>
                <a:ext cx="149771" cy="40891"/>
              </a:xfrm>
              <a:prstGeom prst="ellipse">
                <a:avLst/>
              </a:prstGeom>
              <a:solidFill>
                <a:srgbClr val="F5D3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" name="Line"/>
              <p:cNvSpPr/>
              <p:nvPr/>
            </p:nvSpPr>
            <p:spPr>
              <a:xfrm flipV="1">
                <a:off x="401618" y="2503440"/>
                <a:ext cx="135819" cy="109016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9" name="Line"/>
              <p:cNvSpPr/>
              <p:nvPr/>
            </p:nvSpPr>
            <p:spPr>
              <a:xfrm flipV="1">
                <a:off x="539092" y="950632"/>
                <a:ext cx="189497" cy="1538983"/>
              </a:xfrm>
              <a:prstGeom prst="line">
                <a:avLst/>
              </a:prstGeom>
              <a:noFill/>
              <a:ln w="25400" cap="flat">
                <a:solidFill>
                  <a:srgbClr val="A6AAA9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0" name="Oval"/>
              <p:cNvSpPr/>
              <p:nvPr/>
            </p:nvSpPr>
            <p:spPr>
              <a:xfrm>
                <a:off x="705792" y="502464"/>
                <a:ext cx="149772" cy="40892"/>
              </a:xfrm>
              <a:prstGeom prst="ellipse">
                <a:avLst/>
              </a:prstGeom>
              <a:solidFill>
                <a:srgbClr val="F5D3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1" name="Oval"/>
              <p:cNvSpPr/>
              <p:nvPr/>
            </p:nvSpPr>
            <p:spPr>
              <a:xfrm>
                <a:off x="666750" y="849401"/>
                <a:ext cx="149771" cy="40892"/>
              </a:xfrm>
              <a:prstGeom prst="ellipse">
                <a:avLst/>
              </a:prstGeom>
              <a:solidFill>
                <a:srgbClr val="F5D3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2" name="Line"/>
              <p:cNvSpPr/>
              <p:nvPr/>
            </p:nvSpPr>
            <p:spPr>
              <a:xfrm flipV="1">
                <a:off x="712768" y="0"/>
                <a:ext cx="135819" cy="109016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35" name="Line"/>
            <p:cNvSpPr/>
            <p:nvPr/>
          </p:nvSpPr>
          <p:spPr>
            <a:xfrm>
              <a:off x="5170024" y="1628605"/>
              <a:ext cx="1050119" cy="140532"/>
            </a:xfrm>
            <a:prstGeom prst="line">
              <a:avLst/>
            </a:prstGeom>
            <a:ln w="25400">
              <a:solidFill>
                <a:srgbClr val="A6AAA9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6" name="Line"/>
            <p:cNvSpPr/>
            <p:nvPr/>
          </p:nvSpPr>
          <p:spPr>
            <a:xfrm flipV="1">
              <a:off x="5188636" y="3508806"/>
              <a:ext cx="918216" cy="628154"/>
            </a:xfrm>
            <a:prstGeom prst="line">
              <a:avLst/>
            </a:prstGeom>
            <a:ln w="25400">
              <a:solidFill>
                <a:srgbClr val="A6AAA9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9" name="Line"/>
            <p:cNvSpPr/>
            <p:nvPr/>
          </p:nvSpPr>
          <p:spPr>
            <a:xfrm flipV="1">
              <a:off x="3240873" y="2557281"/>
              <a:ext cx="310537" cy="310537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0" name="Line"/>
            <p:cNvSpPr/>
            <p:nvPr/>
          </p:nvSpPr>
          <p:spPr>
            <a:xfrm>
              <a:off x="3240873" y="3603054"/>
              <a:ext cx="310537" cy="310536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43" name="CasellaDiTesto 3"/>
          <p:cNvSpPr txBox="1"/>
          <p:nvPr/>
        </p:nvSpPr>
        <p:spPr>
          <a:xfrm>
            <a:off x="678426" y="0"/>
            <a:ext cx="7285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improvements of the performance of the monitoring system</a:t>
            </a:r>
          </a:p>
        </p:txBody>
      </p:sp>
      <p:sp>
        <p:nvSpPr>
          <p:cNvPr id="44" name="CasellaDiTesto 5"/>
          <p:cNvSpPr txBox="1"/>
          <p:nvPr/>
        </p:nvSpPr>
        <p:spPr>
          <a:xfrm>
            <a:off x="205164" y="1065424"/>
            <a:ext cx="8822724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 smtClean="0">
                <a:ea typeface="Verdana" pitchFamily="34" charset="0"/>
                <a:cs typeface="Verdana" pitchFamily="34" charset="0"/>
              </a:rPr>
              <a:t>Improve the design of the measurement system</a:t>
            </a:r>
          </a:p>
          <a:p>
            <a:pPr marL="177800" indent="-1778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Verdana" pitchFamily="34" charset="0"/>
              </a:rPr>
              <a:t>Increasing the module dimensions</a:t>
            </a:r>
          </a:p>
          <a:p>
            <a:pPr marL="177800" indent="-1778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Verdana" pitchFamily="34" charset="0"/>
              </a:rPr>
              <a:t>Filtering low momentum </a:t>
            </a:r>
            <a:r>
              <a:rPr lang="en-US" sz="1600" dirty="0" err="1" smtClean="0">
                <a:ea typeface="Verdana" pitchFamily="34" charset="0"/>
                <a:cs typeface="Verdana" pitchFamily="34" charset="0"/>
              </a:rPr>
              <a:t>muons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with absorbers </a:t>
            </a:r>
            <a:r>
              <a:rPr lang="en-US" sz="1600" dirty="0" smtClean="0"/>
              <a:t>and coincidence techniques</a:t>
            </a:r>
            <a:endParaRPr lang="en-US" sz="1600" dirty="0" smtClean="0">
              <a:ea typeface="Verdana" pitchFamily="34" charset="0"/>
              <a:cs typeface="Verdana" pitchFamily="34" charset="0"/>
            </a:endParaRPr>
          </a:p>
          <a:p>
            <a:pPr marL="177800" indent="-1778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Verdana" pitchFamily="34" charset="0"/>
              </a:rPr>
              <a:t>Using two </a:t>
            </a:r>
            <a:r>
              <a:rPr lang="en-US" sz="1600" dirty="0" err="1" smtClean="0">
                <a:ea typeface="Verdana" pitchFamily="34" charset="0"/>
                <a:cs typeface="Verdana" pitchFamily="34" charset="0"/>
              </a:rPr>
              <a:t>indipendent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telescopes to measure the </a:t>
            </a:r>
            <a:r>
              <a:rPr lang="en-US" sz="1600" dirty="0" err="1" smtClean="0">
                <a:ea typeface="Verdana" pitchFamily="34" charset="0"/>
                <a:cs typeface="Verdana" pitchFamily="34" charset="0"/>
              </a:rPr>
              <a:t>muon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direction at the “</a:t>
            </a:r>
            <a:r>
              <a:rPr lang="en-US" sz="1600" dirty="0" err="1" smtClean="0">
                <a:ea typeface="Verdana" pitchFamily="34" charset="0"/>
                <a:cs typeface="Verdana" pitchFamily="34" charset="0"/>
              </a:rPr>
              <a:t>muon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target” too</a:t>
            </a:r>
            <a:endParaRPr lang="en-US" sz="16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28809" y="4412346"/>
            <a:ext cx="18868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indipendent</a:t>
            </a:r>
            <a:r>
              <a:rPr lang="en-US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 telescopes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8" name="Bent-Up Arrow 47"/>
          <p:cNvSpPr/>
          <p:nvPr/>
        </p:nvSpPr>
        <p:spPr>
          <a:xfrm rot="5400000">
            <a:off x="279048" y="3427947"/>
            <a:ext cx="1923845" cy="1291772"/>
          </a:xfrm>
          <a:prstGeom prst="bentUpArrow">
            <a:avLst>
              <a:gd name="adj1" fmla="val 23750"/>
              <a:gd name="adj2" fmla="val 25000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asellaDiTesto 6"/>
          <p:cNvSpPr txBox="1"/>
          <p:nvPr/>
        </p:nvSpPr>
        <p:spPr>
          <a:xfrm>
            <a:off x="217707" y="1165994"/>
            <a:ext cx="4673601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 smtClean="0">
                <a:ea typeface="Verdana" pitchFamily="34" charset="0"/>
                <a:cs typeface="Verdana" pitchFamily="34" charset="0"/>
              </a:rPr>
              <a:t>Improve the </a:t>
            </a:r>
            <a:r>
              <a:rPr lang="it-IT" sz="1600" b="1" dirty="0" smtClean="0">
                <a:solidFill>
                  <a:srgbClr val="000000"/>
                </a:solidFill>
              </a:rPr>
              <a:t>reconstruction alghorithms</a:t>
            </a:r>
            <a:endParaRPr lang="en-US" sz="1600" b="1" dirty="0" smtClean="0">
              <a:ea typeface="Verdana" pitchFamily="34" charset="0"/>
              <a:cs typeface="Verdana" pitchFamily="34" charset="0"/>
            </a:endParaRPr>
          </a:p>
          <a:p>
            <a:pPr marL="177800" indent="-1778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Verdana" pitchFamily="34" charset="0"/>
              </a:rPr>
              <a:t>Use a more efficient  estimator of the “</a:t>
            </a:r>
            <a:r>
              <a:rPr lang="en-US" sz="1600" dirty="0" err="1" smtClean="0">
                <a:ea typeface="Verdana" pitchFamily="34" charset="0"/>
                <a:cs typeface="Verdana" pitchFamily="34" charset="0"/>
              </a:rPr>
              <a:t>muon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target” position: a parameter of the </a:t>
            </a:r>
            <a:r>
              <a:rPr lang="en-US" sz="1600" dirty="0" err="1" smtClean="0">
                <a:latin typeface="Symbol" pitchFamily="18" charset="2"/>
                <a:ea typeface="Verdana" pitchFamily="34" charset="0"/>
                <a:cs typeface="Verdana" pitchFamily="34" charset="0"/>
              </a:rPr>
              <a:t>D</a:t>
            </a:r>
            <a:r>
              <a:rPr lang="en-US" sz="1600" dirty="0" err="1" smtClean="0">
                <a:ea typeface="Verdana" pitchFamily="34" charset="0"/>
                <a:cs typeface="Verdana" pitchFamily="34" charset="0"/>
              </a:rPr>
              <a:t>y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parent population shape (measured or calculated by Monte Carlo)</a:t>
            </a:r>
          </a:p>
          <a:p>
            <a:pPr marL="177800" indent="-1778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Verdana" pitchFamily="34" charset="0"/>
              </a:rPr>
              <a:t>If </a:t>
            </a:r>
            <a:r>
              <a:rPr lang="en-US" sz="1600" dirty="0" err="1" smtClean="0">
                <a:ea typeface="Verdana" pitchFamily="34" charset="0"/>
                <a:cs typeface="Verdana" pitchFamily="34" charset="0"/>
              </a:rPr>
              <a:t>muon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direction is measured too at “</a:t>
            </a:r>
            <a:r>
              <a:rPr lang="en-US" sz="1600" dirty="0" err="1" smtClean="0">
                <a:ea typeface="Verdana" pitchFamily="34" charset="0"/>
                <a:cs typeface="Verdana" pitchFamily="34" charset="0"/>
              </a:rPr>
              <a:t>muon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target” a more realistic model for the </a:t>
            </a:r>
            <a:r>
              <a:rPr lang="en-US" sz="1600" dirty="0" err="1" smtClean="0">
                <a:ea typeface="Verdana" pitchFamily="34" charset="0"/>
                <a:cs typeface="Verdana" pitchFamily="34" charset="0"/>
              </a:rPr>
              <a:t>muon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trajectory extrapolation (broken line) can be adopted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4731658" y="973288"/>
            <a:ext cx="4369911" cy="5746992"/>
            <a:chOff x="4484920" y="737320"/>
            <a:chExt cx="4369911" cy="5746992"/>
          </a:xfrm>
        </p:grpSpPr>
        <p:sp>
          <p:nvSpPr>
            <p:cNvPr id="42" name="Rettangolo 6"/>
            <p:cNvSpPr/>
            <p:nvPr/>
          </p:nvSpPr>
          <p:spPr>
            <a:xfrm>
              <a:off x="4678367" y="3708698"/>
              <a:ext cx="2664296" cy="216024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ttangolo 10"/>
            <p:cNvSpPr/>
            <p:nvPr/>
          </p:nvSpPr>
          <p:spPr>
            <a:xfrm>
              <a:off x="5578467" y="5223520"/>
              <a:ext cx="698376" cy="986408"/>
            </a:xfrm>
            <a:prstGeom prst="rect">
              <a:avLst/>
            </a:prstGeom>
            <a:solidFill>
              <a:srgbClr val="FFFF99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ttangolo 11"/>
            <p:cNvSpPr/>
            <p:nvPr/>
          </p:nvSpPr>
          <p:spPr>
            <a:xfrm>
              <a:off x="5578467" y="881336"/>
              <a:ext cx="698376" cy="986408"/>
            </a:xfrm>
            <a:prstGeom prst="rect">
              <a:avLst/>
            </a:prstGeom>
            <a:solidFill>
              <a:srgbClr val="FFFF99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Connettore 1 16"/>
            <p:cNvCxnSpPr/>
            <p:nvPr/>
          </p:nvCxnSpPr>
          <p:spPr>
            <a:xfrm>
              <a:off x="5758487" y="737320"/>
              <a:ext cx="576064" cy="3096344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8"/>
            <p:cNvCxnSpPr/>
            <p:nvPr/>
          </p:nvCxnSpPr>
          <p:spPr>
            <a:xfrm flipH="1">
              <a:off x="6334551" y="881336"/>
              <a:ext cx="576064" cy="295232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2 21"/>
            <p:cNvCxnSpPr/>
            <p:nvPr/>
          </p:nvCxnSpPr>
          <p:spPr>
            <a:xfrm rot="21300000">
              <a:off x="5951405" y="1867744"/>
              <a:ext cx="46856" cy="45375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9"/>
            <p:cNvCxnSpPr>
              <a:stCxn id="46" idx="1"/>
              <a:endCxn id="46" idx="3"/>
            </p:cNvCxnSpPr>
            <p:nvPr/>
          </p:nvCxnSpPr>
          <p:spPr>
            <a:xfrm>
              <a:off x="5578467" y="5716724"/>
              <a:ext cx="698376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sellaDiTesto 20"/>
            <p:cNvSpPr txBox="1"/>
            <p:nvPr/>
          </p:nvSpPr>
          <p:spPr>
            <a:xfrm>
              <a:off x="4484920" y="5565538"/>
              <a:ext cx="102570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ea typeface="Verdana" pitchFamily="34" charset="0"/>
                  <a:cs typeface="Verdana" pitchFamily="34" charset="0"/>
                </a:rPr>
                <a:t>muon</a:t>
              </a:r>
              <a:r>
                <a:rPr lang="en-US" sz="1200" b="1" dirty="0" smtClean="0">
                  <a:ea typeface="Verdana" pitchFamily="34" charset="0"/>
                  <a:cs typeface="Verdana" pitchFamily="34" charset="0"/>
                </a:rPr>
                <a:t> telescope</a:t>
              </a:r>
              <a:endParaRPr lang="en-US" sz="1200" b="1" dirty="0"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" name="CasellaDiTesto 22"/>
            <p:cNvSpPr txBox="1"/>
            <p:nvPr/>
          </p:nvSpPr>
          <p:spPr>
            <a:xfrm>
              <a:off x="4692319" y="1008996"/>
              <a:ext cx="936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ea typeface="Verdana" pitchFamily="34" charset="0"/>
                  <a:cs typeface="Verdana" pitchFamily="34" charset="0"/>
                </a:rPr>
                <a:t>muon</a:t>
              </a:r>
              <a:r>
                <a:rPr lang="en-US" sz="1200" b="1" dirty="0" smtClean="0">
                  <a:ea typeface="Verdana" pitchFamily="34" charset="0"/>
                  <a:cs typeface="Verdana" pitchFamily="34" charset="0"/>
                </a:rPr>
                <a:t> target</a:t>
              </a:r>
              <a:endParaRPr lang="en-US" sz="1200" b="1" dirty="0"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54" name="Connettore 1 27"/>
            <p:cNvCxnSpPr/>
            <p:nvPr/>
          </p:nvCxnSpPr>
          <p:spPr>
            <a:xfrm flipH="1">
              <a:off x="5744839" y="3892024"/>
              <a:ext cx="576064" cy="25922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29"/>
            <p:cNvCxnSpPr/>
            <p:nvPr/>
          </p:nvCxnSpPr>
          <p:spPr>
            <a:xfrm flipH="1">
              <a:off x="5885087" y="5223520"/>
              <a:ext cx="97160" cy="41034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sellaDiTesto 30"/>
            <p:cNvSpPr txBox="1"/>
            <p:nvPr/>
          </p:nvSpPr>
          <p:spPr>
            <a:xfrm>
              <a:off x="4678367" y="4207654"/>
              <a:ext cx="1296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ea typeface="Verdana" pitchFamily="34" charset="0"/>
                  <a:cs typeface="Verdana" pitchFamily="34" charset="0"/>
                </a:rPr>
                <a:t>concrete ceiling</a:t>
              </a:r>
              <a:endParaRPr lang="en-US" sz="1200" dirty="0"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57" name="Connettore 2 32"/>
            <p:cNvCxnSpPr>
              <a:stCxn id="56" idx="0"/>
            </p:cNvCxnSpPr>
            <p:nvPr/>
          </p:nvCxnSpPr>
          <p:spPr>
            <a:xfrm flipV="1">
              <a:off x="5326439" y="3919622"/>
              <a:ext cx="360040" cy="28803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33"/>
            <p:cNvSpPr txBox="1"/>
            <p:nvPr/>
          </p:nvSpPr>
          <p:spPr>
            <a:xfrm>
              <a:off x="6406559" y="4332506"/>
              <a:ext cx="1296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ea typeface="Verdana" pitchFamily="34" charset="0"/>
                  <a:cs typeface="Verdana" pitchFamily="34" charset="0"/>
                </a:rPr>
                <a:t>concentrated scattering</a:t>
              </a:r>
              <a:endParaRPr lang="en-US" sz="1200" dirty="0"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59" name="Connettore 2 35"/>
            <p:cNvCxnSpPr>
              <a:stCxn id="58" idx="0"/>
            </p:cNvCxnSpPr>
            <p:nvPr/>
          </p:nvCxnSpPr>
          <p:spPr>
            <a:xfrm flipH="1" flipV="1">
              <a:off x="6406559" y="3919622"/>
              <a:ext cx="648072" cy="41288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37"/>
            <p:cNvSpPr txBox="1"/>
            <p:nvPr/>
          </p:nvSpPr>
          <p:spPr>
            <a:xfrm>
              <a:off x="6910615" y="2839502"/>
              <a:ext cx="1296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ea typeface="Verdana" pitchFamily="34" charset="0"/>
                  <a:cs typeface="Verdana" pitchFamily="34" charset="0"/>
                </a:rPr>
                <a:t>geometrical information</a:t>
              </a:r>
              <a:endParaRPr lang="en-US" sz="1200" dirty="0"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61" name="Connettore 2 39"/>
            <p:cNvCxnSpPr>
              <a:stCxn id="60" idx="1"/>
            </p:cNvCxnSpPr>
            <p:nvPr/>
          </p:nvCxnSpPr>
          <p:spPr>
            <a:xfrm flipH="1">
              <a:off x="6550575" y="3070335"/>
              <a:ext cx="360040" cy="56125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e 40"/>
            <p:cNvSpPr/>
            <p:nvPr/>
          </p:nvSpPr>
          <p:spPr>
            <a:xfrm>
              <a:off x="6302479" y="3792720"/>
              <a:ext cx="72000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asellaDiTesto 42"/>
            <p:cNvSpPr txBox="1"/>
            <p:nvPr/>
          </p:nvSpPr>
          <p:spPr>
            <a:xfrm>
              <a:off x="7198647" y="895286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ea typeface="Verdana" pitchFamily="34" charset="0"/>
                  <a:cs typeface="Verdana" pitchFamily="34" charset="0"/>
                </a:rPr>
                <a:t>straight line model extrapolation</a:t>
              </a:r>
              <a:endParaRPr lang="en-US" sz="1200" dirty="0"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64" name="Connettore 2 44"/>
            <p:cNvCxnSpPr>
              <a:stCxn id="63" idx="1"/>
            </p:cNvCxnSpPr>
            <p:nvPr/>
          </p:nvCxnSpPr>
          <p:spPr>
            <a:xfrm flipH="1">
              <a:off x="6838607" y="1126119"/>
              <a:ext cx="360040" cy="273223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sellaDiTesto 45"/>
            <p:cNvSpPr txBox="1"/>
            <p:nvPr/>
          </p:nvSpPr>
          <p:spPr>
            <a:xfrm>
              <a:off x="6910615" y="1615366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ea typeface="Verdana" pitchFamily="34" charset="0"/>
                  <a:cs typeface="Verdana" pitchFamily="34" charset="0"/>
                </a:rPr>
                <a:t>broken line model extrapolation</a:t>
              </a:r>
              <a:endParaRPr lang="en-US" sz="1200" dirty="0"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66" name="Connettore 2 47"/>
            <p:cNvCxnSpPr>
              <a:stCxn id="65" idx="1"/>
            </p:cNvCxnSpPr>
            <p:nvPr/>
          </p:nvCxnSpPr>
          <p:spPr>
            <a:xfrm flipH="1">
              <a:off x="6190535" y="1846199"/>
              <a:ext cx="720080" cy="777279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asellaDiTesto 52"/>
            <p:cNvSpPr txBox="1"/>
            <p:nvPr/>
          </p:nvSpPr>
          <p:spPr>
            <a:xfrm>
              <a:off x="4606921" y="2551470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ea typeface="Verdana" pitchFamily="34" charset="0"/>
                  <a:cs typeface="Verdana" pitchFamily="34" charset="0"/>
                </a:rPr>
                <a:t>measurement of position and direction</a:t>
              </a:r>
              <a:endParaRPr lang="en-US" sz="1200" dirty="0"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70" name="Connettore 2 54"/>
            <p:cNvCxnSpPr>
              <a:stCxn id="69" idx="0"/>
            </p:cNvCxnSpPr>
            <p:nvPr/>
          </p:nvCxnSpPr>
          <p:spPr>
            <a:xfrm flipV="1">
              <a:off x="5254993" y="1975406"/>
              <a:ext cx="504056" cy="57606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19"/>
            <p:cNvCxnSpPr/>
            <p:nvPr/>
          </p:nvCxnSpPr>
          <p:spPr>
            <a:xfrm>
              <a:off x="5585727" y="1384298"/>
              <a:ext cx="698376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Bent-Up Arrow 73"/>
          <p:cNvSpPr/>
          <p:nvPr/>
        </p:nvSpPr>
        <p:spPr>
          <a:xfrm rot="5400000">
            <a:off x="3037104" y="3269333"/>
            <a:ext cx="1095823" cy="2612596"/>
          </a:xfrm>
          <a:prstGeom prst="bentUpArrow">
            <a:avLst>
              <a:gd name="adj1" fmla="val 23750"/>
              <a:gd name="adj2" fmla="val 25000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"/>
          <p:cNvSpPr txBox="1"/>
          <p:nvPr/>
        </p:nvSpPr>
        <p:spPr>
          <a:xfrm>
            <a:off x="678426" y="0"/>
            <a:ext cx="7285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improvements of the performance of the monitoring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sign and development of a small-scale prototype"/>
          <p:cNvSpPr txBox="1"/>
          <p:nvPr/>
        </p:nvSpPr>
        <p:spPr>
          <a:xfrm>
            <a:off x="291728" y="2446533"/>
            <a:ext cx="8024958" cy="16093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30000"/>
              </a:lnSpc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4000" b="1" dirty="0">
                <a:latin typeface="Verdana" pitchFamily="34" charset="0"/>
                <a:ea typeface="Verdana" pitchFamily="34" charset="0"/>
                <a:cs typeface="Verdana" pitchFamily="34" charset="0"/>
                <a:sym typeface="Helvetica"/>
              </a:rPr>
              <a:t>Design and development of a small-scale prototype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:\Users\utente\Desktop\Immagine1.png" descr="C:\Users\utente\Desktop\Immagin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58794" y="599121"/>
            <a:ext cx="3610144" cy="29375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wo hodoscopes (“telescopes”in the following)"/>
          <p:cNvSpPr txBox="1"/>
          <p:nvPr/>
        </p:nvSpPr>
        <p:spPr>
          <a:xfrm>
            <a:off x="210269" y="963111"/>
            <a:ext cx="4481653" cy="34265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</a:t>
            </a:r>
            <a:r>
              <a:rPr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wo</a:t>
            </a:r>
            <a:r>
              <a:rPr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hodoscopes</a:t>
            </a:r>
            <a:r>
              <a:rPr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(“</a:t>
            </a:r>
            <a:r>
              <a:rPr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telescopes”in</a:t>
            </a:r>
            <a:r>
              <a:rPr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the following)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composed by three detecting layers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All the mechanical supports (ABS) created with a 3D printer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Each layers composed by 8 scintillating fibers (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from Saint-Gobain)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Each fiber coupled to a </a:t>
            </a:r>
            <a:r>
              <a:rPr lang="en-US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SiPM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(SiPM3S-P from </a:t>
            </a:r>
            <a:r>
              <a:rPr lang="en-US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AdvanSiD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each layers composed by 8 scintillating fibers"/>
          <p:cNvSpPr txBox="1"/>
          <p:nvPr/>
        </p:nvSpPr>
        <p:spPr>
          <a:xfrm>
            <a:off x="483299" y="3674908"/>
            <a:ext cx="10265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endParaRPr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0" name="Group"/>
          <p:cNvGrpSpPr/>
          <p:nvPr/>
        </p:nvGrpSpPr>
        <p:grpSpPr>
          <a:xfrm>
            <a:off x="5584883" y="3333223"/>
            <a:ext cx="3503160" cy="3220672"/>
            <a:chOff x="0" y="0"/>
            <a:chExt cx="3503159" cy="3220670"/>
          </a:xfrm>
        </p:grpSpPr>
        <p:pic>
          <p:nvPicPr>
            <p:cNvPr id="11" name="C:\Users\utente\Desktop\fibre.jpg" descr="C:\Users\utente\Desktop\fibre.jp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 r="12328"/>
            <a:stretch>
              <a:fillRect/>
            </a:stretch>
          </p:blipFill>
          <p:spPr>
            <a:xfrm>
              <a:off x="0" y="0"/>
              <a:ext cx="3503159" cy="3220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(3 x 3 x 200) mm3"/>
            <p:cNvSpPr txBox="1"/>
            <p:nvPr/>
          </p:nvSpPr>
          <p:spPr>
            <a:xfrm>
              <a:off x="29331" y="24322"/>
              <a:ext cx="1872306" cy="364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1" dirty="0">
                  <a:solidFill>
                    <a:srgbClr val="FF0000"/>
                  </a:solidFill>
                </a:rPr>
                <a:t>(3 x 3 x 200) mm</a:t>
              </a:r>
              <a:r>
                <a:rPr b="1" baseline="31999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" name="Line"/>
            <p:cNvSpPr/>
            <p:nvPr/>
          </p:nvSpPr>
          <p:spPr>
            <a:xfrm>
              <a:off x="285450" y="349054"/>
              <a:ext cx="932229" cy="1131537"/>
            </a:xfrm>
            <a:prstGeom prst="line">
              <a:avLst/>
            </a:prstGeom>
            <a:noFill/>
            <a:ln w="47625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17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4950" y="4419975"/>
            <a:ext cx="6071016" cy="214550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all the mechanical supports (ABS) created with a 3D printer"/>
          <p:cNvSpPr txBox="1"/>
          <p:nvPr/>
        </p:nvSpPr>
        <p:spPr>
          <a:xfrm>
            <a:off x="481920" y="2711139"/>
            <a:ext cx="10265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endParaRPr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541003" y="3890075"/>
            <a:ext cx="2030257" cy="162616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3591" y="90036"/>
            <a:ext cx="713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 small-scale detector prototype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8.png" descr="image198.png"/>
          <p:cNvPicPr>
            <a:picLocks noChangeAspect="1"/>
          </p:cNvPicPr>
          <p:nvPr/>
        </p:nvPicPr>
        <p:blipFill>
          <a:blip r:embed="rId2" cstate="print">
            <a:extLst/>
          </a:blip>
          <a:srcRect t="23540" b="19718"/>
          <a:stretch>
            <a:fillRect/>
          </a:stretch>
        </p:blipFill>
        <p:spPr>
          <a:xfrm>
            <a:off x="255814" y="1390542"/>
            <a:ext cx="8661400" cy="49145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944062" y="191724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final telescope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rcRect l="16338" r="11767" b="4240"/>
          <a:stretch>
            <a:fillRect/>
          </a:stretch>
        </p:blipFill>
        <p:spPr>
          <a:xfrm>
            <a:off x="4774975" y="943930"/>
            <a:ext cx="4173171" cy="55584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"/>
          <p:cNvGrpSpPr>
            <a:grpSpLocks noChangeAspect="1"/>
          </p:cNvGrpSpPr>
          <p:nvPr/>
        </p:nvGrpSpPr>
        <p:grpSpPr>
          <a:xfrm>
            <a:off x="328150" y="915346"/>
            <a:ext cx="2111977" cy="5463328"/>
            <a:chOff x="0" y="0"/>
            <a:chExt cx="3192709" cy="8258998"/>
          </a:xfrm>
        </p:grpSpPr>
        <p:grpSp>
          <p:nvGrpSpPr>
            <p:cNvPr id="4" name="Group"/>
            <p:cNvGrpSpPr/>
            <p:nvPr/>
          </p:nvGrpSpPr>
          <p:grpSpPr>
            <a:xfrm>
              <a:off x="0" y="0"/>
              <a:ext cx="3192710" cy="8259000"/>
              <a:chOff x="0" y="0"/>
              <a:chExt cx="3192709" cy="8258999"/>
            </a:xfrm>
          </p:grpSpPr>
          <p:sp>
            <p:nvSpPr>
              <p:cNvPr id="9" name="Square"/>
              <p:cNvSpPr/>
              <p:nvPr/>
            </p:nvSpPr>
            <p:spPr>
              <a:xfrm>
                <a:off x="909431" y="131066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" name="Square"/>
              <p:cNvSpPr/>
              <p:nvPr/>
            </p:nvSpPr>
            <p:spPr>
              <a:xfrm>
                <a:off x="1064961" y="131066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1" name="Square"/>
              <p:cNvSpPr/>
              <p:nvPr/>
            </p:nvSpPr>
            <p:spPr>
              <a:xfrm>
                <a:off x="1220491" y="131066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2" name="Square"/>
              <p:cNvSpPr/>
              <p:nvPr/>
            </p:nvSpPr>
            <p:spPr>
              <a:xfrm>
                <a:off x="1376020" y="131066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3" name="Square"/>
              <p:cNvSpPr/>
              <p:nvPr/>
            </p:nvSpPr>
            <p:spPr>
              <a:xfrm>
                <a:off x="1531550" y="131066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4" name="Square"/>
              <p:cNvSpPr/>
              <p:nvPr/>
            </p:nvSpPr>
            <p:spPr>
              <a:xfrm>
                <a:off x="1687080" y="131066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5" name="Square"/>
              <p:cNvSpPr/>
              <p:nvPr/>
            </p:nvSpPr>
            <p:spPr>
              <a:xfrm>
                <a:off x="1842610" y="131066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" name="Square"/>
              <p:cNvSpPr/>
              <p:nvPr/>
            </p:nvSpPr>
            <p:spPr>
              <a:xfrm>
                <a:off x="1998139" y="1310666"/>
                <a:ext cx="129610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" name="Square"/>
              <p:cNvSpPr/>
              <p:nvPr/>
            </p:nvSpPr>
            <p:spPr>
              <a:xfrm>
                <a:off x="909431" y="602448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" name="Square"/>
              <p:cNvSpPr/>
              <p:nvPr/>
            </p:nvSpPr>
            <p:spPr>
              <a:xfrm>
                <a:off x="1064960" y="602448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9" name="Square"/>
              <p:cNvSpPr/>
              <p:nvPr/>
            </p:nvSpPr>
            <p:spPr>
              <a:xfrm>
                <a:off x="1220490" y="602448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0" name="Square"/>
              <p:cNvSpPr/>
              <p:nvPr/>
            </p:nvSpPr>
            <p:spPr>
              <a:xfrm>
                <a:off x="1376020" y="602448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1" name="Square"/>
              <p:cNvSpPr/>
              <p:nvPr/>
            </p:nvSpPr>
            <p:spPr>
              <a:xfrm>
                <a:off x="909431" y="6819791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2" name="Square"/>
              <p:cNvSpPr/>
              <p:nvPr/>
            </p:nvSpPr>
            <p:spPr>
              <a:xfrm>
                <a:off x="1064960" y="6819791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3" name="Square"/>
              <p:cNvSpPr/>
              <p:nvPr/>
            </p:nvSpPr>
            <p:spPr>
              <a:xfrm>
                <a:off x="1220490" y="6819791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4" name="Square"/>
              <p:cNvSpPr/>
              <p:nvPr/>
            </p:nvSpPr>
            <p:spPr>
              <a:xfrm>
                <a:off x="1376020" y="6819791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5" name="Square"/>
              <p:cNvSpPr/>
              <p:nvPr/>
            </p:nvSpPr>
            <p:spPr>
              <a:xfrm>
                <a:off x="909431" y="7615097"/>
                <a:ext cx="129609" cy="12961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6" name="Square"/>
              <p:cNvSpPr/>
              <p:nvPr/>
            </p:nvSpPr>
            <p:spPr>
              <a:xfrm>
                <a:off x="1064960" y="7615097"/>
                <a:ext cx="129609" cy="12961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7" name="Square"/>
              <p:cNvSpPr/>
              <p:nvPr/>
            </p:nvSpPr>
            <p:spPr>
              <a:xfrm>
                <a:off x="1220490" y="7615097"/>
                <a:ext cx="129609" cy="12961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8" name="Square"/>
              <p:cNvSpPr/>
              <p:nvPr/>
            </p:nvSpPr>
            <p:spPr>
              <a:xfrm>
                <a:off x="1376020" y="7615097"/>
                <a:ext cx="129609" cy="12961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9" name="Square"/>
              <p:cNvSpPr/>
              <p:nvPr/>
            </p:nvSpPr>
            <p:spPr>
              <a:xfrm>
                <a:off x="1531550" y="602448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0" name="Square"/>
              <p:cNvSpPr/>
              <p:nvPr/>
            </p:nvSpPr>
            <p:spPr>
              <a:xfrm>
                <a:off x="1687080" y="602448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1" name="Square"/>
              <p:cNvSpPr/>
              <p:nvPr/>
            </p:nvSpPr>
            <p:spPr>
              <a:xfrm>
                <a:off x="1842610" y="6024486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2" name="Square"/>
              <p:cNvSpPr/>
              <p:nvPr/>
            </p:nvSpPr>
            <p:spPr>
              <a:xfrm>
                <a:off x="1998139" y="6024486"/>
                <a:ext cx="129610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3" name="Square"/>
              <p:cNvSpPr/>
              <p:nvPr/>
            </p:nvSpPr>
            <p:spPr>
              <a:xfrm>
                <a:off x="1531550" y="6819791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4" name="Square"/>
              <p:cNvSpPr/>
              <p:nvPr/>
            </p:nvSpPr>
            <p:spPr>
              <a:xfrm>
                <a:off x="1687080" y="6819791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5" name="Square"/>
              <p:cNvSpPr/>
              <p:nvPr/>
            </p:nvSpPr>
            <p:spPr>
              <a:xfrm>
                <a:off x="1842610" y="6819791"/>
                <a:ext cx="129609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6" name="Square"/>
              <p:cNvSpPr/>
              <p:nvPr/>
            </p:nvSpPr>
            <p:spPr>
              <a:xfrm>
                <a:off x="1998139" y="6819791"/>
                <a:ext cx="129610" cy="129609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7" name="Square"/>
              <p:cNvSpPr/>
              <p:nvPr/>
            </p:nvSpPr>
            <p:spPr>
              <a:xfrm>
                <a:off x="1531550" y="7615097"/>
                <a:ext cx="129609" cy="12961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8" name="Square"/>
              <p:cNvSpPr/>
              <p:nvPr/>
            </p:nvSpPr>
            <p:spPr>
              <a:xfrm>
                <a:off x="1687080" y="7615097"/>
                <a:ext cx="129609" cy="12961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9" name="Square"/>
              <p:cNvSpPr/>
              <p:nvPr/>
            </p:nvSpPr>
            <p:spPr>
              <a:xfrm>
                <a:off x="1842610" y="7615097"/>
                <a:ext cx="129609" cy="12961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0" name="Square"/>
              <p:cNvSpPr/>
              <p:nvPr/>
            </p:nvSpPr>
            <p:spPr>
              <a:xfrm>
                <a:off x="1998139" y="7615097"/>
                <a:ext cx="129610" cy="12961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1" name="Rectangle"/>
              <p:cNvSpPr/>
              <p:nvPr/>
            </p:nvSpPr>
            <p:spPr>
              <a:xfrm>
                <a:off x="555796" y="3409437"/>
                <a:ext cx="2081118" cy="1868812"/>
              </a:xfrm>
              <a:prstGeom prst="rect">
                <a:avLst/>
              </a:prstGeom>
              <a:solidFill>
                <a:srgbClr val="A6AAA9"/>
              </a:solidFill>
              <a:ln w="254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2" name="Rectangle"/>
              <p:cNvSpPr/>
              <p:nvPr/>
            </p:nvSpPr>
            <p:spPr>
              <a:xfrm>
                <a:off x="155529" y="10260"/>
                <a:ext cx="2881651" cy="227727"/>
              </a:xfrm>
              <a:prstGeom prst="rect">
                <a:avLst/>
              </a:prstGeom>
              <a:solidFill>
                <a:srgbClr val="EEECE1"/>
              </a:solidFill>
              <a:ln w="25400" cap="flat">
                <a:solidFill>
                  <a:srgbClr val="EEECE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3" name="Rectangle"/>
              <p:cNvSpPr/>
              <p:nvPr/>
            </p:nvSpPr>
            <p:spPr>
              <a:xfrm rot="5400000">
                <a:off x="-3722072" y="4138281"/>
                <a:ext cx="7975252" cy="227726"/>
              </a:xfrm>
              <a:prstGeom prst="rect">
                <a:avLst/>
              </a:prstGeom>
              <a:solidFill>
                <a:srgbClr val="EEECE1"/>
              </a:solidFill>
              <a:ln w="25400" cap="flat">
                <a:solidFill>
                  <a:srgbClr val="EEECE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4" name="Rectangle"/>
              <p:cNvSpPr/>
              <p:nvPr/>
            </p:nvSpPr>
            <p:spPr>
              <a:xfrm rot="5400000">
                <a:off x="-1060471" y="4138281"/>
                <a:ext cx="7975252" cy="227726"/>
              </a:xfrm>
              <a:prstGeom prst="rect">
                <a:avLst/>
              </a:prstGeom>
              <a:solidFill>
                <a:srgbClr val="EEECE1"/>
              </a:solidFill>
              <a:ln w="25400" cap="flat">
                <a:solidFill>
                  <a:srgbClr val="EEECE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5" name="Rectangle"/>
              <p:cNvSpPr/>
              <p:nvPr/>
            </p:nvSpPr>
            <p:spPr>
              <a:xfrm>
                <a:off x="0" y="2687354"/>
                <a:ext cx="3192710" cy="252309"/>
              </a:xfrm>
              <a:prstGeom prst="rect">
                <a:avLst/>
              </a:prstGeom>
              <a:solidFill>
                <a:srgbClr val="EEECE1"/>
              </a:solidFill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6" name="Line"/>
              <p:cNvSpPr/>
              <p:nvPr/>
            </p:nvSpPr>
            <p:spPr>
              <a:xfrm>
                <a:off x="131782" y="0"/>
                <a:ext cx="2929146" cy="0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7" name="Line"/>
              <p:cNvSpPr/>
              <p:nvPr/>
            </p:nvSpPr>
            <p:spPr>
              <a:xfrm flipH="1">
                <a:off x="135945" y="12960"/>
                <a:ext cx="1" cy="2667914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8" name="Line"/>
              <p:cNvSpPr/>
              <p:nvPr/>
            </p:nvSpPr>
            <p:spPr>
              <a:xfrm flipH="1">
                <a:off x="3043802" y="12960"/>
                <a:ext cx="1" cy="2667914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9" name="Rectangle"/>
              <p:cNvSpPr/>
              <p:nvPr/>
            </p:nvSpPr>
            <p:spPr>
              <a:xfrm>
                <a:off x="0" y="5276370"/>
                <a:ext cx="3192710" cy="252309"/>
              </a:xfrm>
              <a:prstGeom prst="rect">
                <a:avLst/>
              </a:prstGeom>
              <a:solidFill>
                <a:srgbClr val="EEECE1"/>
              </a:solidFill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0" name="Rectangle"/>
              <p:cNvSpPr/>
              <p:nvPr/>
            </p:nvSpPr>
            <p:spPr>
              <a:xfrm>
                <a:off x="0" y="8006691"/>
                <a:ext cx="3192710" cy="252309"/>
              </a:xfrm>
              <a:prstGeom prst="rect">
                <a:avLst/>
              </a:prstGeom>
              <a:solidFill>
                <a:srgbClr val="EEECE1"/>
              </a:solidFill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1" name="Line"/>
              <p:cNvSpPr/>
              <p:nvPr/>
            </p:nvSpPr>
            <p:spPr>
              <a:xfrm>
                <a:off x="378037" y="253374"/>
                <a:ext cx="2436635" cy="1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2" name="Line"/>
              <p:cNvSpPr/>
              <p:nvPr/>
            </p:nvSpPr>
            <p:spPr>
              <a:xfrm flipH="1">
                <a:off x="385896" y="245144"/>
                <a:ext cx="1" cy="2441533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3" name="Line"/>
              <p:cNvSpPr/>
              <p:nvPr/>
            </p:nvSpPr>
            <p:spPr>
              <a:xfrm flipH="1">
                <a:off x="2806812" y="253374"/>
                <a:ext cx="1" cy="2441534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4" name="Line"/>
              <p:cNvSpPr/>
              <p:nvPr/>
            </p:nvSpPr>
            <p:spPr>
              <a:xfrm flipH="1">
                <a:off x="385896" y="2927806"/>
                <a:ext cx="1" cy="2350443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5" name="Line"/>
              <p:cNvSpPr/>
              <p:nvPr/>
            </p:nvSpPr>
            <p:spPr>
              <a:xfrm flipH="1">
                <a:off x="2806812" y="2936037"/>
                <a:ext cx="1" cy="2349308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6" name="Line"/>
              <p:cNvSpPr/>
              <p:nvPr/>
            </p:nvSpPr>
            <p:spPr>
              <a:xfrm flipH="1">
                <a:off x="144713" y="2928942"/>
                <a:ext cx="1" cy="2349307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7" name="Line"/>
              <p:cNvSpPr/>
              <p:nvPr/>
            </p:nvSpPr>
            <p:spPr>
              <a:xfrm flipH="1">
                <a:off x="3043802" y="2944444"/>
                <a:ext cx="1" cy="2349308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8" name="Line"/>
              <p:cNvSpPr/>
              <p:nvPr/>
            </p:nvSpPr>
            <p:spPr>
              <a:xfrm flipH="1">
                <a:off x="3060926" y="5534707"/>
                <a:ext cx="1" cy="2467069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9" name="Line"/>
              <p:cNvSpPr/>
              <p:nvPr/>
            </p:nvSpPr>
            <p:spPr>
              <a:xfrm flipH="1">
                <a:off x="2806812" y="5534707"/>
                <a:ext cx="1" cy="2467069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" name="Line"/>
              <p:cNvSpPr/>
              <p:nvPr/>
            </p:nvSpPr>
            <p:spPr>
              <a:xfrm flipH="1">
                <a:off x="379416" y="5535158"/>
                <a:ext cx="1" cy="2467069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1" name="Line"/>
              <p:cNvSpPr/>
              <p:nvPr/>
            </p:nvSpPr>
            <p:spPr>
              <a:xfrm flipH="1">
                <a:off x="148906" y="5536328"/>
                <a:ext cx="1" cy="2467069"/>
              </a:xfrm>
              <a:prstGeom prst="line">
                <a:avLst/>
              </a:prstGeom>
              <a:noFill/>
              <a:ln w="127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5" name="Line"/>
            <p:cNvSpPr/>
            <p:nvPr/>
          </p:nvSpPr>
          <p:spPr>
            <a:xfrm flipH="1" flipV="1">
              <a:off x="950555" y="689999"/>
              <a:ext cx="304732" cy="2729519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" name="Line"/>
            <p:cNvSpPr/>
            <p:nvPr/>
          </p:nvSpPr>
          <p:spPr>
            <a:xfrm flipH="1" flipV="1">
              <a:off x="1674740" y="5265674"/>
              <a:ext cx="379864" cy="2633933"/>
            </a:xfrm>
            <a:prstGeom prst="line">
              <a:avLst/>
            </a:prstGeom>
            <a:noFill/>
            <a:ln w="25400" cap="flat">
              <a:solidFill>
                <a:srgbClr val="86100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7" name="Line"/>
            <p:cNvSpPr/>
            <p:nvPr/>
          </p:nvSpPr>
          <p:spPr>
            <a:xfrm flipH="1" flipV="1">
              <a:off x="1022194" y="716984"/>
              <a:ext cx="634777" cy="4483533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8" name="Line"/>
            <p:cNvSpPr/>
            <p:nvPr/>
          </p:nvSpPr>
          <p:spPr>
            <a:xfrm flipH="1" flipV="1">
              <a:off x="1248654" y="3398810"/>
              <a:ext cx="406596" cy="1845146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62" name="Line"/>
          <p:cNvSpPr/>
          <p:nvPr/>
        </p:nvSpPr>
        <p:spPr>
          <a:xfrm flipH="1">
            <a:off x="1734460" y="2530453"/>
            <a:ext cx="1109599" cy="11095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3" name="~10 cm of Al"/>
          <p:cNvSpPr txBox="1"/>
          <p:nvPr/>
        </p:nvSpPr>
        <p:spPr>
          <a:xfrm>
            <a:off x="2857338" y="2279033"/>
            <a:ext cx="176009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~10 cm of Al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99910" y="11955"/>
            <a:ext cx="368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Experimental setup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/>
          </p:cNvSpPr>
          <p:nvPr/>
        </p:nvSpPr>
        <p:spPr>
          <a:xfrm>
            <a:off x="8136584" y="9396607"/>
            <a:ext cx="554250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DATA"/>
          <p:cNvSpPr txBox="1"/>
          <p:nvPr/>
        </p:nvSpPr>
        <p:spPr>
          <a:xfrm>
            <a:off x="2452341" y="3611794"/>
            <a:ext cx="1354783" cy="685801"/>
          </a:xfrm>
          <a:prstGeom prst="rect">
            <a:avLst/>
          </a:prstGeom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DATA</a:t>
            </a:r>
          </a:p>
        </p:txBody>
      </p:sp>
      <p:pic>
        <p:nvPicPr>
          <p:cNvPr id="10" name="unnamed.pdf" descr="unnamed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53728" y="1055779"/>
            <a:ext cx="5022628" cy="482774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3321771" y="5908014"/>
            <a:ext cx="5137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 samples of 100 events each (~2 days)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1868" y="5535"/>
            <a:ext cx="609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and MC comparison for 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small-scale prototype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xs set to 3.76 mm"/>
          <p:cNvSpPr txBox="1"/>
          <p:nvPr/>
        </p:nvSpPr>
        <p:spPr>
          <a:xfrm>
            <a:off x="1532727" y="2005390"/>
            <a:ext cx="2257127" cy="389863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>
              <a:defRPr sz="1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x</a:t>
            </a:r>
            <a:r>
              <a:rPr baseline="-5999" dirty="0" err="1"/>
              <a:t>s</a:t>
            </a:r>
            <a:r>
              <a:rPr dirty="0"/>
              <a:t> set to 3.76 mm</a:t>
            </a:r>
          </a:p>
        </p:txBody>
      </p:sp>
      <p:grpSp>
        <p:nvGrpSpPr>
          <p:cNvPr id="59" name="Group"/>
          <p:cNvGrpSpPr/>
          <p:nvPr/>
        </p:nvGrpSpPr>
        <p:grpSpPr>
          <a:xfrm>
            <a:off x="373552" y="1054291"/>
            <a:ext cx="2678254" cy="4672626"/>
            <a:chOff x="0" y="0"/>
            <a:chExt cx="2678251" cy="4672623"/>
          </a:xfrm>
        </p:grpSpPr>
        <p:grpSp>
          <p:nvGrpSpPr>
            <p:cNvPr id="60" name="Group"/>
            <p:cNvGrpSpPr/>
            <p:nvPr/>
          </p:nvGrpSpPr>
          <p:grpSpPr>
            <a:xfrm>
              <a:off x="802696" y="297936"/>
              <a:ext cx="760878" cy="80494"/>
              <a:chOff x="0" y="0"/>
              <a:chExt cx="760876" cy="80493"/>
            </a:xfrm>
          </p:grpSpPr>
          <p:sp>
            <p:nvSpPr>
              <p:cNvPr id="94" name="Square"/>
              <p:cNvSpPr/>
              <p:nvPr/>
            </p:nvSpPr>
            <p:spPr>
              <a:xfrm>
                <a:off x="0" y="0"/>
                <a:ext cx="80494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5" name="Square"/>
              <p:cNvSpPr/>
              <p:nvPr/>
            </p:nvSpPr>
            <p:spPr>
              <a:xfrm>
                <a:off x="9659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6" name="Square"/>
              <p:cNvSpPr/>
              <p:nvPr/>
            </p:nvSpPr>
            <p:spPr>
              <a:xfrm>
                <a:off x="193185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7" name="Square"/>
              <p:cNvSpPr/>
              <p:nvPr/>
            </p:nvSpPr>
            <p:spPr>
              <a:xfrm>
                <a:off x="289778" y="0"/>
                <a:ext cx="80494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8" name="Square"/>
              <p:cNvSpPr/>
              <p:nvPr/>
            </p:nvSpPr>
            <p:spPr>
              <a:xfrm>
                <a:off x="386370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9" name="Square"/>
              <p:cNvSpPr/>
              <p:nvPr/>
            </p:nvSpPr>
            <p:spPr>
              <a:xfrm>
                <a:off x="482963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0" name="Square"/>
              <p:cNvSpPr/>
              <p:nvPr/>
            </p:nvSpPr>
            <p:spPr>
              <a:xfrm>
                <a:off x="583789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1" name="Square"/>
              <p:cNvSpPr/>
              <p:nvPr/>
            </p:nvSpPr>
            <p:spPr>
              <a:xfrm>
                <a:off x="68038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grpSp>
          <p:nvGrpSpPr>
            <p:cNvPr id="61" name="Group"/>
            <p:cNvGrpSpPr/>
            <p:nvPr/>
          </p:nvGrpSpPr>
          <p:grpSpPr>
            <a:xfrm>
              <a:off x="421696" y="3187802"/>
              <a:ext cx="760878" cy="1068352"/>
              <a:chOff x="0" y="0"/>
              <a:chExt cx="760876" cy="1068351"/>
            </a:xfrm>
          </p:grpSpPr>
          <p:sp>
            <p:nvSpPr>
              <p:cNvPr id="70" name="Square"/>
              <p:cNvSpPr/>
              <p:nvPr/>
            </p:nvSpPr>
            <p:spPr>
              <a:xfrm>
                <a:off x="0" y="0"/>
                <a:ext cx="80494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1" name="Square"/>
              <p:cNvSpPr/>
              <p:nvPr/>
            </p:nvSpPr>
            <p:spPr>
              <a:xfrm>
                <a:off x="9659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2" name="Square"/>
              <p:cNvSpPr/>
              <p:nvPr/>
            </p:nvSpPr>
            <p:spPr>
              <a:xfrm>
                <a:off x="193185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3" name="Square"/>
              <p:cNvSpPr/>
              <p:nvPr/>
            </p:nvSpPr>
            <p:spPr>
              <a:xfrm>
                <a:off x="289778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4" name="Square"/>
              <p:cNvSpPr/>
              <p:nvPr/>
            </p:nvSpPr>
            <p:spPr>
              <a:xfrm>
                <a:off x="0" y="493928"/>
                <a:ext cx="80494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5" name="Square"/>
              <p:cNvSpPr/>
              <p:nvPr/>
            </p:nvSpPr>
            <p:spPr>
              <a:xfrm>
                <a:off x="96592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6" name="Square"/>
              <p:cNvSpPr/>
              <p:nvPr/>
            </p:nvSpPr>
            <p:spPr>
              <a:xfrm>
                <a:off x="193185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7" name="Square"/>
              <p:cNvSpPr/>
              <p:nvPr/>
            </p:nvSpPr>
            <p:spPr>
              <a:xfrm>
                <a:off x="289778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8" name="Square"/>
              <p:cNvSpPr/>
              <p:nvPr/>
            </p:nvSpPr>
            <p:spPr>
              <a:xfrm>
                <a:off x="0" y="987857"/>
                <a:ext cx="80494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9" name="Square"/>
              <p:cNvSpPr/>
              <p:nvPr/>
            </p:nvSpPr>
            <p:spPr>
              <a:xfrm>
                <a:off x="96592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0" name="Square"/>
              <p:cNvSpPr/>
              <p:nvPr/>
            </p:nvSpPr>
            <p:spPr>
              <a:xfrm>
                <a:off x="193185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1" name="Square"/>
              <p:cNvSpPr/>
              <p:nvPr/>
            </p:nvSpPr>
            <p:spPr>
              <a:xfrm>
                <a:off x="289778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2" name="Square"/>
              <p:cNvSpPr/>
              <p:nvPr/>
            </p:nvSpPr>
            <p:spPr>
              <a:xfrm>
                <a:off x="386370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3" name="Square"/>
              <p:cNvSpPr/>
              <p:nvPr/>
            </p:nvSpPr>
            <p:spPr>
              <a:xfrm>
                <a:off x="482963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4" name="Square"/>
              <p:cNvSpPr/>
              <p:nvPr/>
            </p:nvSpPr>
            <p:spPr>
              <a:xfrm>
                <a:off x="583789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5" name="Square"/>
              <p:cNvSpPr/>
              <p:nvPr/>
            </p:nvSpPr>
            <p:spPr>
              <a:xfrm>
                <a:off x="68038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6" name="Square"/>
              <p:cNvSpPr/>
              <p:nvPr/>
            </p:nvSpPr>
            <p:spPr>
              <a:xfrm>
                <a:off x="386370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7" name="Square"/>
              <p:cNvSpPr/>
              <p:nvPr/>
            </p:nvSpPr>
            <p:spPr>
              <a:xfrm>
                <a:off x="482963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8" name="Square"/>
              <p:cNvSpPr/>
              <p:nvPr/>
            </p:nvSpPr>
            <p:spPr>
              <a:xfrm>
                <a:off x="583789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9" name="Square"/>
              <p:cNvSpPr/>
              <p:nvPr/>
            </p:nvSpPr>
            <p:spPr>
              <a:xfrm>
                <a:off x="680382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0" name="Square"/>
              <p:cNvSpPr/>
              <p:nvPr/>
            </p:nvSpPr>
            <p:spPr>
              <a:xfrm>
                <a:off x="386370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1" name="Square"/>
              <p:cNvSpPr/>
              <p:nvPr/>
            </p:nvSpPr>
            <p:spPr>
              <a:xfrm>
                <a:off x="482963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2" name="Square"/>
              <p:cNvSpPr/>
              <p:nvPr/>
            </p:nvSpPr>
            <p:spPr>
              <a:xfrm>
                <a:off x="583789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3" name="Square"/>
              <p:cNvSpPr/>
              <p:nvPr/>
            </p:nvSpPr>
            <p:spPr>
              <a:xfrm>
                <a:off x="680382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62" name="Rectangle"/>
            <p:cNvSpPr/>
            <p:nvPr/>
          </p:nvSpPr>
          <p:spPr>
            <a:xfrm>
              <a:off x="155890" y="1663913"/>
              <a:ext cx="1292490" cy="1160637"/>
            </a:xfrm>
            <a:prstGeom prst="rect">
              <a:avLst/>
            </a:prstGeom>
            <a:solidFill>
              <a:srgbClr val="A6AAA9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3" name="Line"/>
            <p:cNvSpPr/>
            <p:nvPr/>
          </p:nvSpPr>
          <p:spPr>
            <a:xfrm flipV="1">
              <a:off x="782597" y="368201"/>
              <a:ext cx="1" cy="932461"/>
            </a:xfrm>
            <a:prstGeom prst="line">
              <a:avLst/>
            </a:prstGeom>
            <a:noFill/>
            <a:ln w="25400" cap="flat">
              <a:solidFill>
                <a:srgbClr val="A6AAA9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4" name="Line"/>
            <p:cNvSpPr/>
            <p:nvPr/>
          </p:nvSpPr>
          <p:spPr>
            <a:xfrm>
              <a:off x="393000" y="4216758"/>
              <a:ext cx="216847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5" name="xs"/>
            <p:cNvSpPr txBox="1"/>
            <p:nvPr/>
          </p:nvSpPr>
          <p:spPr>
            <a:xfrm>
              <a:off x="403810" y="884514"/>
              <a:ext cx="380902" cy="504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x</a:t>
              </a:r>
              <a:r>
                <a:rPr baseline="-5999"/>
                <a:t>s</a:t>
              </a:r>
            </a:p>
          </p:txBody>
        </p:sp>
        <p:sp>
          <p:nvSpPr>
            <p:cNvPr id="66" name="Line"/>
            <p:cNvSpPr/>
            <p:nvPr/>
          </p:nvSpPr>
          <p:spPr>
            <a:xfrm>
              <a:off x="421216" y="978078"/>
              <a:ext cx="351629" cy="1"/>
            </a:xfrm>
            <a:prstGeom prst="line">
              <a:avLst/>
            </a:pr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" name="x"/>
            <p:cNvSpPr txBox="1"/>
            <p:nvPr/>
          </p:nvSpPr>
          <p:spPr>
            <a:xfrm>
              <a:off x="2456028" y="4319241"/>
              <a:ext cx="222223" cy="3533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x</a:t>
              </a:r>
            </a:p>
          </p:txBody>
        </p:sp>
        <p:sp>
          <p:nvSpPr>
            <p:cNvPr id="68" name="y"/>
            <p:cNvSpPr txBox="1"/>
            <p:nvPr/>
          </p:nvSpPr>
          <p:spPr>
            <a:xfrm>
              <a:off x="0" y="0"/>
              <a:ext cx="588438" cy="484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y</a:t>
              </a:r>
            </a:p>
          </p:txBody>
        </p:sp>
        <p:sp>
          <p:nvSpPr>
            <p:cNvPr id="69" name="Line"/>
            <p:cNvSpPr/>
            <p:nvPr/>
          </p:nvSpPr>
          <p:spPr>
            <a:xfrm flipV="1">
              <a:off x="403765" y="0"/>
              <a:ext cx="1" cy="42180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102" name="Oval"/>
          <p:cNvSpPr/>
          <p:nvPr/>
        </p:nvSpPr>
        <p:spPr>
          <a:xfrm>
            <a:off x="7853955" y="1835667"/>
            <a:ext cx="928917" cy="294482"/>
          </a:xfrm>
          <a:prstGeom prst="ellipse">
            <a:avLst/>
          </a:prstGeom>
          <a:ln w="25400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C"/>
          <p:cNvSpPr txBox="1"/>
          <p:nvPr/>
        </p:nvSpPr>
        <p:spPr>
          <a:xfrm>
            <a:off x="2941432" y="3635674"/>
            <a:ext cx="863427" cy="685801"/>
          </a:xfrm>
          <a:prstGeom prst="rect">
            <a:avLst/>
          </a:prstGeom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MC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311868" y="5535"/>
            <a:ext cx="609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and MC comparison for 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small-scale prototype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xs set to 3.76 mm"/>
          <p:cNvSpPr txBox="1"/>
          <p:nvPr/>
        </p:nvSpPr>
        <p:spPr>
          <a:xfrm>
            <a:off x="1532727" y="2005390"/>
            <a:ext cx="2257127" cy="389863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>
              <a:defRPr sz="1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x</a:t>
            </a:r>
            <a:r>
              <a:rPr baseline="-5999" dirty="0" err="1"/>
              <a:t>s</a:t>
            </a:r>
            <a:r>
              <a:rPr dirty="0"/>
              <a:t> set to 3.76 mm</a:t>
            </a:r>
          </a:p>
        </p:txBody>
      </p:sp>
      <p:grpSp>
        <p:nvGrpSpPr>
          <p:cNvPr id="3" name="Group"/>
          <p:cNvGrpSpPr/>
          <p:nvPr/>
        </p:nvGrpSpPr>
        <p:grpSpPr>
          <a:xfrm>
            <a:off x="373552" y="1054291"/>
            <a:ext cx="2678254" cy="4672626"/>
            <a:chOff x="0" y="0"/>
            <a:chExt cx="2678251" cy="4672623"/>
          </a:xfrm>
        </p:grpSpPr>
        <p:grpSp>
          <p:nvGrpSpPr>
            <p:cNvPr id="5" name="Group"/>
            <p:cNvGrpSpPr/>
            <p:nvPr/>
          </p:nvGrpSpPr>
          <p:grpSpPr>
            <a:xfrm>
              <a:off x="802696" y="297936"/>
              <a:ext cx="760878" cy="80494"/>
              <a:chOff x="0" y="0"/>
              <a:chExt cx="760876" cy="80493"/>
            </a:xfrm>
          </p:grpSpPr>
          <p:sp>
            <p:nvSpPr>
              <p:cNvPr id="96" name="Square"/>
              <p:cNvSpPr/>
              <p:nvPr/>
            </p:nvSpPr>
            <p:spPr>
              <a:xfrm>
                <a:off x="0" y="0"/>
                <a:ext cx="80494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7" name="Square"/>
              <p:cNvSpPr/>
              <p:nvPr/>
            </p:nvSpPr>
            <p:spPr>
              <a:xfrm>
                <a:off x="9659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8" name="Square"/>
              <p:cNvSpPr/>
              <p:nvPr/>
            </p:nvSpPr>
            <p:spPr>
              <a:xfrm>
                <a:off x="193185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9" name="Square"/>
              <p:cNvSpPr/>
              <p:nvPr/>
            </p:nvSpPr>
            <p:spPr>
              <a:xfrm>
                <a:off x="289778" y="0"/>
                <a:ext cx="80494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0" name="Square"/>
              <p:cNvSpPr/>
              <p:nvPr/>
            </p:nvSpPr>
            <p:spPr>
              <a:xfrm>
                <a:off x="386370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1" name="Square"/>
              <p:cNvSpPr/>
              <p:nvPr/>
            </p:nvSpPr>
            <p:spPr>
              <a:xfrm>
                <a:off x="482963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2" name="Square"/>
              <p:cNvSpPr/>
              <p:nvPr/>
            </p:nvSpPr>
            <p:spPr>
              <a:xfrm>
                <a:off x="583789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3" name="Square"/>
              <p:cNvSpPr/>
              <p:nvPr/>
            </p:nvSpPr>
            <p:spPr>
              <a:xfrm>
                <a:off x="68038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grpSp>
          <p:nvGrpSpPr>
            <p:cNvPr id="6" name="Group"/>
            <p:cNvGrpSpPr/>
            <p:nvPr/>
          </p:nvGrpSpPr>
          <p:grpSpPr>
            <a:xfrm>
              <a:off x="421696" y="3187802"/>
              <a:ext cx="760878" cy="1068352"/>
              <a:chOff x="0" y="0"/>
              <a:chExt cx="760876" cy="1068351"/>
            </a:xfrm>
          </p:grpSpPr>
          <p:sp>
            <p:nvSpPr>
              <p:cNvPr id="72" name="Square"/>
              <p:cNvSpPr/>
              <p:nvPr/>
            </p:nvSpPr>
            <p:spPr>
              <a:xfrm>
                <a:off x="0" y="0"/>
                <a:ext cx="80494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3" name="Square"/>
              <p:cNvSpPr/>
              <p:nvPr/>
            </p:nvSpPr>
            <p:spPr>
              <a:xfrm>
                <a:off x="9659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4" name="Square"/>
              <p:cNvSpPr/>
              <p:nvPr/>
            </p:nvSpPr>
            <p:spPr>
              <a:xfrm>
                <a:off x="193185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5" name="Square"/>
              <p:cNvSpPr/>
              <p:nvPr/>
            </p:nvSpPr>
            <p:spPr>
              <a:xfrm>
                <a:off x="289778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6" name="Square"/>
              <p:cNvSpPr/>
              <p:nvPr/>
            </p:nvSpPr>
            <p:spPr>
              <a:xfrm>
                <a:off x="0" y="493928"/>
                <a:ext cx="80494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7" name="Square"/>
              <p:cNvSpPr/>
              <p:nvPr/>
            </p:nvSpPr>
            <p:spPr>
              <a:xfrm>
                <a:off x="96592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8" name="Square"/>
              <p:cNvSpPr/>
              <p:nvPr/>
            </p:nvSpPr>
            <p:spPr>
              <a:xfrm>
                <a:off x="193185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9" name="Square"/>
              <p:cNvSpPr/>
              <p:nvPr/>
            </p:nvSpPr>
            <p:spPr>
              <a:xfrm>
                <a:off x="289778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0" name="Square"/>
              <p:cNvSpPr/>
              <p:nvPr/>
            </p:nvSpPr>
            <p:spPr>
              <a:xfrm>
                <a:off x="0" y="987857"/>
                <a:ext cx="80494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1" name="Square"/>
              <p:cNvSpPr/>
              <p:nvPr/>
            </p:nvSpPr>
            <p:spPr>
              <a:xfrm>
                <a:off x="96592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2" name="Square"/>
              <p:cNvSpPr/>
              <p:nvPr/>
            </p:nvSpPr>
            <p:spPr>
              <a:xfrm>
                <a:off x="193185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3" name="Square"/>
              <p:cNvSpPr/>
              <p:nvPr/>
            </p:nvSpPr>
            <p:spPr>
              <a:xfrm>
                <a:off x="289778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4" name="Square"/>
              <p:cNvSpPr/>
              <p:nvPr/>
            </p:nvSpPr>
            <p:spPr>
              <a:xfrm>
                <a:off x="386370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5" name="Square"/>
              <p:cNvSpPr/>
              <p:nvPr/>
            </p:nvSpPr>
            <p:spPr>
              <a:xfrm>
                <a:off x="482963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6" name="Square"/>
              <p:cNvSpPr/>
              <p:nvPr/>
            </p:nvSpPr>
            <p:spPr>
              <a:xfrm>
                <a:off x="583789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7" name="Square"/>
              <p:cNvSpPr/>
              <p:nvPr/>
            </p:nvSpPr>
            <p:spPr>
              <a:xfrm>
                <a:off x="68038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8" name="Square"/>
              <p:cNvSpPr/>
              <p:nvPr/>
            </p:nvSpPr>
            <p:spPr>
              <a:xfrm>
                <a:off x="386370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9" name="Square"/>
              <p:cNvSpPr/>
              <p:nvPr/>
            </p:nvSpPr>
            <p:spPr>
              <a:xfrm>
                <a:off x="482963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0" name="Square"/>
              <p:cNvSpPr/>
              <p:nvPr/>
            </p:nvSpPr>
            <p:spPr>
              <a:xfrm>
                <a:off x="583789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1" name="Square"/>
              <p:cNvSpPr/>
              <p:nvPr/>
            </p:nvSpPr>
            <p:spPr>
              <a:xfrm>
                <a:off x="680382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2" name="Square"/>
              <p:cNvSpPr/>
              <p:nvPr/>
            </p:nvSpPr>
            <p:spPr>
              <a:xfrm>
                <a:off x="386370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3" name="Square"/>
              <p:cNvSpPr/>
              <p:nvPr/>
            </p:nvSpPr>
            <p:spPr>
              <a:xfrm>
                <a:off x="482963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4" name="Square"/>
              <p:cNvSpPr/>
              <p:nvPr/>
            </p:nvSpPr>
            <p:spPr>
              <a:xfrm>
                <a:off x="583789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5" name="Square"/>
              <p:cNvSpPr/>
              <p:nvPr/>
            </p:nvSpPr>
            <p:spPr>
              <a:xfrm>
                <a:off x="680382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64" name="Rectangle"/>
            <p:cNvSpPr/>
            <p:nvPr/>
          </p:nvSpPr>
          <p:spPr>
            <a:xfrm>
              <a:off x="155890" y="1663913"/>
              <a:ext cx="1292490" cy="1160637"/>
            </a:xfrm>
            <a:prstGeom prst="rect">
              <a:avLst/>
            </a:prstGeom>
            <a:solidFill>
              <a:srgbClr val="A6AAA9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5" name="Line"/>
            <p:cNvSpPr/>
            <p:nvPr/>
          </p:nvSpPr>
          <p:spPr>
            <a:xfrm flipV="1">
              <a:off x="782597" y="368201"/>
              <a:ext cx="1" cy="932461"/>
            </a:xfrm>
            <a:prstGeom prst="line">
              <a:avLst/>
            </a:prstGeom>
            <a:noFill/>
            <a:ln w="25400" cap="flat">
              <a:solidFill>
                <a:srgbClr val="A6AAA9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" name="Line"/>
            <p:cNvSpPr/>
            <p:nvPr/>
          </p:nvSpPr>
          <p:spPr>
            <a:xfrm>
              <a:off x="393000" y="4216758"/>
              <a:ext cx="216847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" name="xs"/>
            <p:cNvSpPr txBox="1"/>
            <p:nvPr/>
          </p:nvSpPr>
          <p:spPr>
            <a:xfrm>
              <a:off x="403810" y="884514"/>
              <a:ext cx="380902" cy="504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x</a:t>
              </a:r>
              <a:r>
                <a:rPr baseline="-5999"/>
                <a:t>s</a:t>
              </a:r>
            </a:p>
          </p:txBody>
        </p:sp>
        <p:sp>
          <p:nvSpPr>
            <p:cNvPr id="68" name="Line"/>
            <p:cNvSpPr/>
            <p:nvPr/>
          </p:nvSpPr>
          <p:spPr>
            <a:xfrm>
              <a:off x="421216" y="978078"/>
              <a:ext cx="351629" cy="1"/>
            </a:xfrm>
            <a:prstGeom prst="line">
              <a:avLst/>
            </a:pr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9" name="x"/>
            <p:cNvSpPr txBox="1"/>
            <p:nvPr/>
          </p:nvSpPr>
          <p:spPr>
            <a:xfrm>
              <a:off x="2456028" y="4319241"/>
              <a:ext cx="222223" cy="3533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x</a:t>
              </a:r>
            </a:p>
          </p:txBody>
        </p:sp>
        <p:sp>
          <p:nvSpPr>
            <p:cNvPr id="70" name="y"/>
            <p:cNvSpPr txBox="1"/>
            <p:nvPr/>
          </p:nvSpPr>
          <p:spPr>
            <a:xfrm>
              <a:off x="0" y="0"/>
              <a:ext cx="588438" cy="484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y</a:t>
              </a:r>
            </a:p>
          </p:txBody>
        </p:sp>
        <p:sp>
          <p:nvSpPr>
            <p:cNvPr id="71" name="Line"/>
            <p:cNvSpPr/>
            <p:nvPr/>
          </p:nvSpPr>
          <p:spPr>
            <a:xfrm flipV="1">
              <a:off x="403765" y="0"/>
              <a:ext cx="1" cy="42180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51" name="_1000_per_100_sys.pdf" descr="_1000_per_100_sys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94945" y="1041315"/>
            <a:ext cx="5022628" cy="482774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Oval"/>
          <p:cNvSpPr/>
          <p:nvPr/>
        </p:nvSpPr>
        <p:spPr>
          <a:xfrm>
            <a:off x="8070927" y="1758177"/>
            <a:ext cx="928917" cy="294482"/>
          </a:xfrm>
          <a:prstGeom prst="ellipse">
            <a:avLst/>
          </a:prstGeom>
          <a:ln w="25400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3235187" y="5847707"/>
            <a:ext cx="5432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Verdana" pitchFamily="34" charset="0"/>
                <a:cs typeface="Verdana" pitchFamily="34" charset="0"/>
              </a:rPr>
              <a:t>1000 samples of 100 events each (~2 days) </a:t>
            </a:r>
            <a:endParaRPr lang="en-US" b="1" dirty="0" smtClean="0">
              <a:solidFill>
                <a:srgbClr val="C82506"/>
              </a:solidFill>
              <a:ea typeface="Verdana" pitchFamily="34" charset="0"/>
              <a:cs typeface="Verdana" pitchFamily="34" charset="0"/>
              <a:sym typeface="Helvetica"/>
            </a:endParaRPr>
          </a:p>
          <a:p>
            <a:r>
              <a:rPr lang="en-US" b="1" dirty="0" smtClean="0">
                <a:ea typeface="Verdana" pitchFamily="34" charset="0"/>
                <a:cs typeface="Verdana" pitchFamily="34" charset="0"/>
                <a:sym typeface="Helvetica"/>
              </a:rPr>
              <a:t>With systematic uncertainties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6025" y="4523721"/>
            <a:ext cx="8119243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 smtClean="0"/>
              <a:t>… </a:t>
            </a:r>
          </a:p>
          <a:p>
            <a:r>
              <a:rPr lang="en-US" sz="1600" i="1" dirty="0" smtClean="0"/>
              <a:t>This paper is aimed at assessing potentialities and limits of </a:t>
            </a:r>
            <a:r>
              <a:rPr lang="en-US" sz="1600" i="1" dirty="0" err="1" smtClean="0"/>
              <a:t>muon</a:t>
            </a:r>
            <a:r>
              <a:rPr lang="en-US" sz="1600" i="1" dirty="0" smtClean="0"/>
              <a:t> detection techniques, when applied outside the field of Particle and Nuclear Physics, with particular reference to the engineering applications, such as alignment and positioning measurements and monitoring on large mechanical</a:t>
            </a:r>
          </a:p>
          <a:p>
            <a:r>
              <a:rPr lang="it-IT" sz="1600" i="1" dirty="0" smtClean="0"/>
              <a:t>and civil structures.</a:t>
            </a:r>
          </a:p>
          <a:p>
            <a:r>
              <a:rPr lang="it-IT" sz="1600" i="1" dirty="0" smtClean="0"/>
              <a:t>...</a:t>
            </a:r>
            <a:endParaRPr lang="it-IT" sz="1600" i="1" dirty="0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40944" y="220735"/>
            <a:ext cx="7633582" cy="39255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/>
          <p:cNvGrpSpPr/>
          <p:nvPr/>
        </p:nvGrpSpPr>
        <p:grpSpPr>
          <a:xfrm>
            <a:off x="1050977" y="2033752"/>
            <a:ext cx="2732740" cy="625366"/>
            <a:chOff x="1050977" y="2033752"/>
            <a:chExt cx="2732740" cy="625366"/>
          </a:xfrm>
        </p:grpSpPr>
        <p:sp>
          <p:nvSpPr>
            <p:cNvPr id="7" name="Oval 6"/>
            <p:cNvSpPr/>
            <p:nvPr/>
          </p:nvSpPr>
          <p:spPr>
            <a:xfrm>
              <a:off x="2554007" y="2033752"/>
              <a:ext cx="1229710" cy="4414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7"/>
            <p:cNvSpPr/>
            <p:nvPr/>
          </p:nvSpPr>
          <p:spPr>
            <a:xfrm>
              <a:off x="1050977" y="2217684"/>
              <a:ext cx="1229710" cy="4414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74617" y="1907611"/>
            <a:ext cx="4869383" cy="226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/>
          </p:cNvSpPr>
          <p:nvPr/>
        </p:nvSpPr>
        <p:spPr>
          <a:xfrm>
            <a:off x="8136584" y="9396607"/>
            <a:ext cx="554250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MC"/>
          <p:cNvSpPr txBox="1"/>
          <p:nvPr/>
        </p:nvSpPr>
        <p:spPr>
          <a:xfrm>
            <a:off x="453065" y="1597012"/>
            <a:ext cx="863427" cy="685801"/>
          </a:xfrm>
          <a:prstGeom prst="rect">
            <a:avLst/>
          </a:prstGeom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MC</a:t>
            </a:r>
          </a:p>
        </p:txBody>
      </p:sp>
      <p:grpSp>
        <p:nvGrpSpPr>
          <p:cNvPr id="12" name="Group"/>
          <p:cNvGrpSpPr>
            <a:grpSpLocks noChangeAspect="1"/>
          </p:cNvGrpSpPr>
          <p:nvPr/>
        </p:nvGrpSpPr>
        <p:grpSpPr>
          <a:xfrm>
            <a:off x="1757921" y="875331"/>
            <a:ext cx="5261484" cy="4824000"/>
            <a:chOff x="0" y="0"/>
            <a:chExt cx="7653905" cy="7017498"/>
          </a:xfrm>
        </p:grpSpPr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313589"/>
              <a:ext cx="7077688" cy="6703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Rectangle"/>
            <p:cNvSpPr/>
            <p:nvPr/>
          </p:nvSpPr>
          <p:spPr>
            <a:xfrm>
              <a:off x="4676513" y="0"/>
              <a:ext cx="2977393" cy="4193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31968" y="5823034"/>
            <a:ext cx="4808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Resolution computed with 500 samples</a:t>
            </a:r>
          </a:p>
          <a:p>
            <a:r>
              <a:rPr lang="it-IT" b="1" dirty="0" smtClean="0"/>
              <a:t>With systematic uncertainties</a:t>
            </a:r>
            <a:endParaRPr lang="it-IT" b="1" dirty="0"/>
          </a:p>
        </p:txBody>
      </p:sp>
      <p:sp>
        <p:nvSpPr>
          <p:cNvPr id="9" name="Rectangle 8"/>
          <p:cNvSpPr/>
          <p:nvPr/>
        </p:nvSpPr>
        <p:spPr>
          <a:xfrm>
            <a:off x="1311868" y="5535"/>
            <a:ext cx="609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and MC comparison for 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small-scale prototype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3478" y="2417736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~30 days</a:t>
            </a:r>
            <a:endParaRPr lang="it-IT" b="1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664990" y="2851688"/>
            <a:ext cx="387457" cy="5889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5400" y="11710"/>
            <a:ext cx="3828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546" y="1172979"/>
            <a:ext cx="8569234" cy="46628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Despite the fixed rate of cosmic ray muons, the possibility of using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  </a:t>
            </a:r>
            <a:r>
              <a:rPr lang="en-US" dirty="0" err="1" smtClean="0"/>
              <a:t>muons</a:t>
            </a:r>
            <a:r>
              <a:rPr lang="en-US" dirty="0" smtClean="0"/>
              <a:t> for the stability monitoring of historical building was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  investigated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The technique was applied to a realistic scenario, using the “Palazzo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  </a:t>
            </a:r>
            <a:r>
              <a:rPr lang="it-IT" dirty="0" smtClean="0"/>
              <a:t>della Loggia” in Brescia as case study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MC results showed that resolutions smaller than 1 mm could be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  achieved with one week of data taking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As a proof of principle, we also developed a small-scale detector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  prototype based on the same technology of the proposed detector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We are now designing a specific </a:t>
            </a:r>
            <a:r>
              <a:rPr lang="en-US" dirty="0" err="1" smtClean="0"/>
              <a:t>SiPM</a:t>
            </a:r>
            <a:r>
              <a:rPr lang="en-US" dirty="0" smtClean="0"/>
              <a:t> readout board and we would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  like to build an easy-to-use detector for cosmic ray </a:t>
            </a:r>
            <a:r>
              <a:rPr lang="en-US" dirty="0" err="1" smtClean="0"/>
              <a:t>muons</a:t>
            </a:r>
            <a:r>
              <a:rPr lang="en-US" dirty="0" smtClean="0"/>
              <a:t> applications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8431" y="2861175"/>
            <a:ext cx="3328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Backup slides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7"/>
          <p:cNvGrpSpPr>
            <a:grpSpLocks noChangeAspect="1"/>
          </p:cNvGrpSpPr>
          <p:nvPr/>
        </p:nvGrpSpPr>
        <p:grpSpPr>
          <a:xfrm>
            <a:off x="54045" y="667300"/>
            <a:ext cx="4526327" cy="5978747"/>
            <a:chOff x="33663" y="885008"/>
            <a:chExt cx="6466184" cy="8541067"/>
          </a:xfrm>
        </p:grpSpPr>
        <p:grpSp>
          <p:nvGrpSpPr>
            <p:cNvPr id="3" name="Group"/>
            <p:cNvGrpSpPr/>
            <p:nvPr/>
          </p:nvGrpSpPr>
          <p:grpSpPr>
            <a:xfrm>
              <a:off x="255068" y="885008"/>
              <a:ext cx="6244779" cy="8541067"/>
              <a:chOff x="0" y="-1"/>
              <a:chExt cx="6244778" cy="8541065"/>
            </a:xfrm>
          </p:grpSpPr>
          <p:grpSp>
            <p:nvGrpSpPr>
              <p:cNvPr id="4" name="Group"/>
              <p:cNvGrpSpPr/>
              <p:nvPr/>
            </p:nvGrpSpPr>
            <p:grpSpPr>
              <a:xfrm>
                <a:off x="0" y="-1"/>
                <a:ext cx="6244778" cy="8541065"/>
                <a:chOff x="0" y="0"/>
                <a:chExt cx="6244777" cy="8541063"/>
              </a:xfrm>
            </p:grpSpPr>
            <p:sp>
              <p:nvSpPr>
                <p:cNvPr id="10" name="Square"/>
                <p:cNvSpPr/>
                <p:nvPr/>
              </p:nvSpPr>
              <p:spPr>
                <a:xfrm>
                  <a:off x="17068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" name="Line"/>
                <p:cNvSpPr/>
                <p:nvPr/>
              </p:nvSpPr>
              <p:spPr>
                <a:xfrm flipV="1">
                  <a:off x="1450313" y="1587817"/>
                  <a:ext cx="1" cy="941263"/>
                </a:xfrm>
                <a:prstGeom prst="line">
                  <a:avLst/>
                </a:prstGeom>
                <a:noFill/>
                <a:ln w="25400" cap="flat">
                  <a:solidFill>
                    <a:srgbClr val="A6AAA9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" name="Square"/>
                <p:cNvSpPr/>
                <p:nvPr/>
              </p:nvSpPr>
              <p:spPr>
                <a:xfrm>
                  <a:off x="46616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" name="Square"/>
                <p:cNvSpPr/>
                <p:nvPr/>
              </p:nvSpPr>
              <p:spPr>
                <a:xfrm>
                  <a:off x="48140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" name="Connection Line"/>
                <p:cNvSpPr/>
                <p:nvPr/>
              </p:nvSpPr>
              <p:spPr>
                <a:xfrm>
                  <a:off x="2408150" y="848113"/>
                  <a:ext cx="268720" cy="217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6" extrusionOk="0">
                      <a:moveTo>
                        <a:pt x="0" y="3"/>
                      </a:moveTo>
                      <a:cubicBezTo>
                        <a:pt x="12680" y="-154"/>
                        <a:pt x="19880" y="6994"/>
                        <a:pt x="21600" y="2144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5" name="Square"/>
                <p:cNvSpPr/>
                <p:nvPr/>
              </p:nvSpPr>
              <p:spPr>
                <a:xfrm>
                  <a:off x="14612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" name="Square"/>
                <p:cNvSpPr/>
                <p:nvPr/>
              </p:nvSpPr>
              <p:spPr>
                <a:xfrm>
                  <a:off x="16136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7" name="Square"/>
                <p:cNvSpPr/>
                <p:nvPr/>
              </p:nvSpPr>
              <p:spPr>
                <a:xfrm>
                  <a:off x="17660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8" name="Square"/>
                <p:cNvSpPr/>
                <p:nvPr/>
              </p:nvSpPr>
              <p:spPr>
                <a:xfrm>
                  <a:off x="19184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9" name="Square"/>
                <p:cNvSpPr/>
                <p:nvPr/>
              </p:nvSpPr>
              <p:spPr>
                <a:xfrm>
                  <a:off x="20708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0" name="Square"/>
                <p:cNvSpPr/>
                <p:nvPr/>
              </p:nvSpPr>
              <p:spPr>
                <a:xfrm>
                  <a:off x="22232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1" name="Square"/>
                <p:cNvSpPr/>
                <p:nvPr/>
              </p:nvSpPr>
              <p:spPr>
                <a:xfrm>
                  <a:off x="23756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2" name="Square"/>
                <p:cNvSpPr/>
                <p:nvPr/>
              </p:nvSpPr>
              <p:spPr>
                <a:xfrm>
                  <a:off x="25280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3" name="Square"/>
                <p:cNvSpPr/>
                <p:nvPr/>
              </p:nvSpPr>
              <p:spPr>
                <a:xfrm>
                  <a:off x="26804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4" name="Square"/>
                <p:cNvSpPr/>
                <p:nvPr/>
              </p:nvSpPr>
              <p:spPr>
                <a:xfrm>
                  <a:off x="28328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5" name="Square"/>
                <p:cNvSpPr/>
                <p:nvPr/>
              </p:nvSpPr>
              <p:spPr>
                <a:xfrm>
                  <a:off x="29852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6" name="Square"/>
                <p:cNvSpPr/>
                <p:nvPr/>
              </p:nvSpPr>
              <p:spPr>
                <a:xfrm>
                  <a:off x="31376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7" name="Square"/>
                <p:cNvSpPr/>
                <p:nvPr/>
              </p:nvSpPr>
              <p:spPr>
                <a:xfrm>
                  <a:off x="32900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8" name="Square"/>
                <p:cNvSpPr/>
                <p:nvPr/>
              </p:nvSpPr>
              <p:spPr>
                <a:xfrm>
                  <a:off x="14612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9" name="Square"/>
                <p:cNvSpPr/>
                <p:nvPr/>
              </p:nvSpPr>
              <p:spPr>
                <a:xfrm>
                  <a:off x="16136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0" name="Square"/>
                <p:cNvSpPr/>
                <p:nvPr/>
              </p:nvSpPr>
              <p:spPr>
                <a:xfrm>
                  <a:off x="17660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1" name="Square"/>
                <p:cNvSpPr/>
                <p:nvPr/>
              </p:nvSpPr>
              <p:spPr>
                <a:xfrm>
                  <a:off x="19184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2" name="Square"/>
                <p:cNvSpPr/>
                <p:nvPr/>
              </p:nvSpPr>
              <p:spPr>
                <a:xfrm>
                  <a:off x="20708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3" name="Square"/>
                <p:cNvSpPr/>
                <p:nvPr/>
              </p:nvSpPr>
              <p:spPr>
                <a:xfrm>
                  <a:off x="22232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4" name="Square"/>
                <p:cNvSpPr/>
                <p:nvPr/>
              </p:nvSpPr>
              <p:spPr>
                <a:xfrm>
                  <a:off x="23756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5" name="Square"/>
                <p:cNvSpPr/>
                <p:nvPr/>
              </p:nvSpPr>
              <p:spPr>
                <a:xfrm>
                  <a:off x="25280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6" name="Square"/>
                <p:cNvSpPr/>
                <p:nvPr/>
              </p:nvSpPr>
              <p:spPr>
                <a:xfrm>
                  <a:off x="26804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7" name="Square"/>
                <p:cNvSpPr/>
                <p:nvPr/>
              </p:nvSpPr>
              <p:spPr>
                <a:xfrm>
                  <a:off x="28328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8" name="Square"/>
                <p:cNvSpPr/>
                <p:nvPr/>
              </p:nvSpPr>
              <p:spPr>
                <a:xfrm>
                  <a:off x="29852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9" name="Square"/>
                <p:cNvSpPr/>
                <p:nvPr/>
              </p:nvSpPr>
              <p:spPr>
                <a:xfrm>
                  <a:off x="31376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0" name="Square"/>
                <p:cNvSpPr/>
                <p:nvPr/>
              </p:nvSpPr>
              <p:spPr>
                <a:xfrm>
                  <a:off x="32900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1" name="Square"/>
                <p:cNvSpPr/>
                <p:nvPr/>
              </p:nvSpPr>
              <p:spPr>
                <a:xfrm>
                  <a:off x="14612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2" name="Square"/>
                <p:cNvSpPr/>
                <p:nvPr/>
              </p:nvSpPr>
              <p:spPr>
                <a:xfrm>
                  <a:off x="16136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3" name="Square"/>
                <p:cNvSpPr/>
                <p:nvPr/>
              </p:nvSpPr>
              <p:spPr>
                <a:xfrm>
                  <a:off x="17660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4" name="Square"/>
                <p:cNvSpPr/>
                <p:nvPr/>
              </p:nvSpPr>
              <p:spPr>
                <a:xfrm>
                  <a:off x="19184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5" name="Square"/>
                <p:cNvSpPr/>
                <p:nvPr/>
              </p:nvSpPr>
              <p:spPr>
                <a:xfrm>
                  <a:off x="20708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6" name="Square"/>
                <p:cNvSpPr/>
                <p:nvPr/>
              </p:nvSpPr>
              <p:spPr>
                <a:xfrm>
                  <a:off x="22232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7" name="Square"/>
                <p:cNvSpPr/>
                <p:nvPr/>
              </p:nvSpPr>
              <p:spPr>
                <a:xfrm>
                  <a:off x="23756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8" name="Square"/>
                <p:cNvSpPr/>
                <p:nvPr/>
              </p:nvSpPr>
              <p:spPr>
                <a:xfrm>
                  <a:off x="25280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9" name="Square"/>
                <p:cNvSpPr/>
                <p:nvPr/>
              </p:nvSpPr>
              <p:spPr>
                <a:xfrm>
                  <a:off x="26804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0" name="Square"/>
                <p:cNvSpPr/>
                <p:nvPr/>
              </p:nvSpPr>
              <p:spPr>
                <a:xfrm>
                  <a:off x="28328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1" name="Square"/>
                <p:cNvSpPr/>
                <p:nvPr/>
              </p:nvSpPr>
              <p:spPr>
                <a:xfrm>
                  <a:off x="29852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2" name="Square"/>
                <p:cNvSpPr/>
                <p:nvPr/>
              </p:nvSpPr>
              <p:spPr>
                <a:xfrm>
                  <a:off x="31376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3" name="Square"/>
                <p:cNvSpPr/>
                <p:nvPr/>
              </p:nvSpPr>
              <p:spPr>
                <a:xfrm>
                  <a:off x="32900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4" name="Square"/>
                <p:cNvSpPr/>
                <p:nvPr/>
              </p:nvSpPr>
              <p:spPr>
                <a:xfrm>
                  <a:off x="34424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5" name="Square"/>
                <p:cNvSpPr/>
                <p:nvPr/>
              </p:nvSpPr>
              <p:spPr>
                <a:xfrm>
                  <a:off x="35948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6" name="Square"/>
                <p:cNvSpPr/>
                <p:nvPr/>
              </p:nvSpPr>
              <p:spPr>
                <a:xfrm>
                  <a:off x="37472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7" name="Square"/>
                <p:cNvSpPr/>
                <p:nvPr/>
              </p:nvSpPr>
              <p:spPr>
                <a:xfrm>
                  <a:off x="38996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8" name="Square"/>
                <p:cNvSpPr/>
                <p:nvPr/>
              </p:nvSpPr>
              <p:spPr>
                <a:xfrm>
                  <a:off x="40520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59" name="Square"/>
                <p:cNvSpPr/>
                <p:nvPr/>
              </p:nvSpPr>
              <p:spPr>
                <a:xfrm>
                  <a:off x="42044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0" name="Square"/>
                <p:cNvSpPr/>
                <p:nvPr/>
              </p:nvSpPr>
              <p:spPr>
                <a:xfrm>
                  <a:off x="43568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1" name="Square"/>
                <p:cNvSpPr/>
                <p:nvPr/>
              </p:nvSpPr>
              <p:spPr>
                <a:xfrm>
                  <a:off x="45092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2" name="Square"/>
                <p:cNvSpPr/>
                <p:nvPr/>
              </p:nvSpPr>
              <p:spPr>
                <a:xfrm>
                  <a:off x="46616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3" name="Square"/>
                <p:cNvSpPr/>
                <p:nvPr/>
              </p:nvSpPr>
              <p:spPr>
                <a:xfrm>
                  <a:off x="48140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4" name="Square"/>
                <p:cNvSpPr/>
                <p:nvPr/>
              </p:nvSpPr>
              <p:spPr>
                <a:xfrm>
                  <a:off x="49664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5" name="Square"/>
                <p:cNvSpPr/>
                <p:nvPr/>
              </p:nvSpPr>
              <p:spPr>
                <a:xfrm>
                  <a:off x="5118826" y="47370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6" name="Square"/>
                <p:cNvSpPr/>
                <p:nvPr/>
              </p:nvSpPr>
              <p:spPr>
                <a:xfrm>
                  <a:off x="34424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7" name="Square"/>
                <p:cNvSpPr/>
                <p:nvPr/>
              </p:nvSpPr>
              <p:spPr>
                <a:xfrm>
                  <a:off x="35948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8" name="Square"/>
                <p:cNvSpPr/>
                <p:nvPr/>
              </p:nvSpPr>
              <p:spPr>
                <a:xfrm>
                  <a:off x="37472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69" name="Square"/>
                <p:cNvSpPr/>
                <p:nvPr/>
              </p:nvSpPr>
              <p:spPr>
                <a:xfrm>
                  <a:off x="38996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0" name="Square"/>
                <p:cNvSpPr/>
                <p:nvPr/>
              </p:nvSpPr>
              <p:spPr>
                <a:xfrm>
                  <a:off x="40520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1" name="Square"/>
                <p:cNvSpPr/>
                <p:nvPr/>
              </p:nvSpPr>
              <p:spPr>
                <a:xfrm>
                  <a:off x="42044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2" name="Square"/>
                <p:cNvSpPr/>
                <p:nvPr/>
              </p:nvSpPr>
              <p:spPr>
                <a:xfrm>
                  <a:off x="43568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3" name="Square"/>
                <p:cNvSpPr/>
                <p:nvPr/>
              </p:nvSpPr>
              <p:spPr>
                <a:xfrm>
                  <a:off x="45092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4" name="Square"/>
                <p:cNvSpPr/>
                <p:nvPr/>
              </p:nvSpPr>
              <p:spPr>
                <a:xfrm>
                  <a:off x="49664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5" name="Square"/>
                <p:cNvSpPr/>
                <p:nvPr/>
              </p:nvSpPr>
              <p:spPr>
                <a:xfrm>
                  <a:off x="5118826" y="999004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6" name="Square"/>
                <p:cNvSpPr/>
                <p:nvPr/>
              </p:nvSpPr>
              <p:spPr>
                <a:xfrm>
                  <a:off x="34424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7" name="Square"/>
                <p:cNvSpPr/>
                <p:nvPr/>
              </p:nvSpPr>
              <p:spPr>
                <a:xfrm>
                  <a:off x="35948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8" name="Square"/>
                <p:cNvSpPr/>
                <p:nvPr/>
              </p:nvSpPr>
              <p:spPr>
                <a:xfrm>
                  <a:off x="37472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79" name="Square"/>
                <p:cNvSpPr/>
                <p:nvPr/>
              </p:nvSpPr>
              <p:spPr>
                <a:xfrm>
                  <a:off x="38996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0" name="Square"/>
                <p:cNvSpPr/>
                <p:nvPr/>
              </p:nvSpPr>
              <p:spPr>
                <a:xfrm>
                  <a:off x="40520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1" name="Square"/>
                <p:cNvSpPr/>
                <p:nvPr/>
              </p:nvSpPr>
              <p:spPr>
                <a:xfrm>
                  <a:off x="42044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2" name="Square"/>
                <p:cNvSpPr/>
                <p:nvPr/>
              </p:nvSpPr>
              <p:spPr>
                <a:xfrm>
                  <a:off x="43568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3" name="Square"/>
                <p:cNvSpPr/>
                <p:nvPr/>
              </p:nvSpPr>
              <p:spPr>
                <a:xfrm>
                  <a:off x="45092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4" name="Square"/>
                <p:cNvSpPr/>
                <p:nvPr/>
              </p:nvSpPr>
              <p:spPr>
                <a:xfrm>
                  <a:off x="46616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5" name="Square"/>
                <p:cNvSpPr/>
                <p:nvPr/>
              </p:nvSpPr>
              <p:spPr>
                <a:xfrm>
                  <a:off x="48140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6" name="Square"/>
                <p:cNvSpPr/>
                <p:nvPr/>
              </p:nvSpPr>
              <p:spPr>
                <a:xfrm>
                  <a:off x="49664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7" name="Square"/>
                <p:cNvSpPr/>
                <p:nvPr/>
              </p:nvSpPr>
              <p:spPr>
                <a:xfrm>
                  <a:off x="5118826" y="152430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8" name="Line"/>
                <p:cNvSpPr/>
                <p:nvPr/>
              </p:nvSpPr>
              <p:spPr>
                <a:xfrm>
                  <a:off x="2057106" y="288428"/>
                  <a:ext cx="1437867" cy="2261318"/>
                </a:xfrm>
                <a:prstGeom prst="line">
                  <a:avLst/>
                </a:prstGeom>
                <a:noFill/>
                <a:ln w="38100" cap="flat">
                  <a:solidFill>
                    <a:srgbClr val="C82506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89" name="θu"/>
                <p:cNvSpPr txBox="1"/>
                <p:nvPr/>
              </p:nvSpPr>
              <p:spPr>
                <a:xfrm>
                  <a:off x="2494105" y="540217"/>
                  <a:ext cx="372642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dirty="0" err="1"/>
                    <a:t>θ</a:t>
                  </a:r>
                  <a:r>
                    <a:rPr baseline="-5999" dirty="0" err="1"/>
                    <a:t>u</a:t>
                  </a:r>
                  <a:endParaRPr baseline="-5999" dirty="0"/>
                </a:p>
              </p:txBody>
            </p:sp>
            <p:sp>
              <p:nvSpPr>
                <p:cNvPr id="90" name="xu"/>
                <p:cNvSpPr txBox="1"/>
                <p:nvPr/>
              </p:nvSpPr>
              <p:spPr>
                <a:xfrm>
                  <a:off x="1847167" y="1093380"/>
                  <a:ext cx="358999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x</a:t>
                  </a:r>
                  <a:r>
                    <a:rPr baseline="-5999"/>
                    <a:t>u</a:t>
                  </a:r>
                </a:p>
              </p:txBody>
            </p:sp>
            <p:sp>
              <p:nvSpPr>
                <p:cNvPr id="91" name="Line"/>
                <p:cNvSpPr/>
                <p:nvPr/>
              </p:nvSpPr>
              <p:spPr>
                <a:xfrm>
                  <a:off x="1453171" y="1219205"/>
                  <a:ext cx="1101351" cy="1"/>
                </a:xfrm>
                <a:prstGeom prst="line">
                  <a:avLst/>
                </a:prstGeom>
                <a:noFill/>
                <a:ln w="25400" cap="flat">
                  <a:solidFill>
                    <a:srgbClr val="A6AAA9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92" name="Square"/>
                <p:cNvSpPr/>
                <p:nvPr/>
              </p:nvSpPr>
              <p:spPr>
                <a:xfrm>
                  <a:off x="36880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93" name="Square"/>
                <p:cNvSpPr/>
                <p:nvPr/>
              </p:nvSpPr>
              <p:spPr>
                <a:xfrm>
                  <a:off x="38404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94" name="Connection Line"/>
                <p:cNvSpPr/>
                <p:nvPr/>
              </p:nvSpPr>
              <p:spPr>
                <a:xfrm>
                  <a:off x="1459999" y="7460403"/>
                  <a:ext cx="268720" cy="2175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6" extrusionOk="0">
                      <a:moveTo>
                        <a:pt x="0" y="3"/>
                      </a:moveTo>
                      <a:cubicBezTo>
                        <a:pt x="12680" y="-154"/>
                        <a:pt x="19880" y="6994"/>
                        <a:pt x="21600" y="21446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5" name="Square"/>
                <p:cNvSpPr/>
                <p:nvPr/>
              </p:nvSpPr>
              <p:spPr>
                <a:xfrm>
                  <a:off x="4876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96" name="Square"/>
                <p:cNvSpPr/>
                <p:nvPr/>
              </p:nvSpPr>
              <p:spPr>
                <a:xfrm>
                  <a:off x="6400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97" name="Square"/>
                <p:cNvSpPr/>
                <p:nvPr/>
              </p:nvSpPr>
              <p:spPr>
                <a:xfrm>
                  <a:off x="7924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98" name="Square"/>
                <p:cNvSpPr/>
                <p:nvPr/>
              </p:nvSpPr>
              <p:spPr>
                <a:xfrm>
                  <a:off x="9448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99" name="Square"/>
                <p:cNvSpPr/>
                <p:nvPr/>
              </p:nvSpPr>
              <p:spPr>
                <a:xfrm>
                  <a:off x="10972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0" name="Square"/>
                <p:cNvSpPr/>
                <p:nvPr/>
              </p:nvSpPr>
              <p:spPr>
                <a:xfrm>
                  <a:off x="12496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1" name="Square"/>
                <p:cNvSpPr/>
                <p:nvPr/>
              </p:nvSpPr>
              <p:spPr>
                <a:xfrm>
                  <a:off x="14020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2" name="Square"/>
                <p:cNvSpPr/>
                <p:nvPr/>
              </p:nvSpPr>
              <p:spPr>
                <a:xfrm>
                  <a:off x="15544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3" name="Square"/>
                <p:cNvSpPr/>
                <p:nvPr/>
              </p:nvSpPr>
              <p:spPr>
                <a:xfrm>
                  <a:off x="17068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4" name="Square"/>
                <p:cNvSpPr/>
                <p:nvPr/>
              </p:nvSpPr>
              <p:spPr>
                <a:xfrm>
                  <a:off x="18592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5" name="Square"/>
                <p:cNvSpPr/>
                <p:nvPr/>
              </p:nvSpPr>
              <p:spPr>
                <a:xfrm>
                  <a:off x="20116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6" name="Square"/>
                <p:cNvSpPr/>
                <p:nvPr/>
              </p:nvSpPr>
              <p:spPr>
                <a:xfrm>
                  <a:off x="21640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7" name="Square"/>
                <p:cNvSpPr/>
                <p:nvPr/>
              </p:nvSpPr>
              <p:spPr>
                <a:xfrm>
                  <a:off x="23164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8" name="Square"/>
                <p:cNvSpPr/>
                <p:nvPr/>
              </p:nvSpPr>
              <p:spPr>
                <a:xfrm>
                  <a:off x="4876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9" name="Square"/>
                <p:cNvSpPr/>
                <p:nvPr/>
              </p:nvSpPr>
              <p:spPr>
                <a:xfrm>
                  <a:off x="6400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0" name="Square"/>
                <p:cNvSpPr/>
                <p:nvPr/>
              </p:nvSpPr>
              <p:spPr>
                <a:xfrm>
                  <a:off x="7924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1" name="Square"/>
                <p:cNvSpPr/>
                <p:nvPr/>
              </p:nvSpPr>
              <p:spPr>
                <a:xfrm>
                  <a:off x="9448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2" name="Square"/>
                <p:cNvSpPr/>
                <p:nvPr/>
              </p:nvSpPr>
              <p:spPr>
                <a:xfrm>
                  <a:off x="10972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3" name="Square"/>
                <p:cNvSpPr/>
                <p:nvPr/>
              </p:nvSpPr>
              <p:spPr>
                <a:xfrm>
                  <a:off x="12496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4" name="Square"/>
                <p:cNvSpPr/>
                <p:nvPr/>
              </p:nvSpPr>
              <p:spPr>
                <a:xfrm>
                  <a:off x="14020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5" name="Square"/>
                <p:cNvSpPr/>
                <p:nvPr/>
              </p:nvSpPr>
              <p:spPr>
                <a:xfrm>
                  <a:off x="15544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6" name="Square"/>
                <p:cNvSpPr/>
                <p:nvPr/>
              </p:nvSpPr>
              <p:spPr>
                <a:xfrm>
                  <a:off x="18592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7" name="Square"/>
                <p:cNvSpPr/>
                <p:nvPr/>
              </p:nvSpPr>
              <p:spPr>
                <a:xfrm>
                  <a:off x="20116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8" name="Square"/>
                <p:cNvSpPr/>
                <p:nvPr/>
              </p:nvSpPr>
              <p:spPr>
                <a:xfrm>
                  <a:off x="21640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9" name="Square"/>
                <p:cNvSpPr/>
                <p:nvPr/>
              </p:nvSpPr>
              <p:spPr>
                <a:xfrm>
                  <a:off x="23164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0" name="Square"/>
                <p:cNvSpPr/>
                <p:nvPr/>
              </p:nvSpPr>
              <p:spPr>
                <a:xfrm>
                  <a:off x="4876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1" name="Square"/>
                <p:cNvSpPr/>
                <p:nvPr/>
              </p:nvSpPr>
              <p:spPr>
                <a:xfrm>
                  <a:off x="6400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2" name="Square"/>
                <p:cNvSpPr/>
                <p:nvPr/>
              </p:nvSpPr>
              <p:spPr>
                <a:xfrm>
                  <a:off x="7924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3" name="Square"/>
                <p:cNvSpPr/>
                <p:nvPr/>
              </p:nvSpPr>
              <p:spPr>
                <a:xfrm>
                  <a:off x="9448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4" name="Square"/>
                <p:cNvSpPr/>
                <p:nvPr/>
              </p:nvSpPr>
              <p:spPr>
                <a:xfrm>
                  <a:off x="10972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5" name="Square"/>
                <p:cNvSpPr/>
                <p:nvPr/>
              </p:nvSpPr>
              <p:spPr>
                <a:xfrm>
                  <a:off x="12496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6" name="Square"/>
                <p:cNvSpPr/>
                <p:nvPr/>
              </p:nvSpPr>
              <p:spPr>
                <a:xfrm>
                  <a:off x="14020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7" name="Square"/>
                <p:cNvSpPr/>
                <p:nvPr/>
              </p:nvSpPr>
              <p:spPr>
                <a:xfrm>
                  <a:off x="15544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8" name="Square"/>
                <p:cNvSpPr/>
                <p:nvPr/>
              </p:nvSpPr>
              <p:spPr>
                <a:xfrm>
                  <a:off x="17068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9" name="Square"/>
                <p:cNvSpPr/>
                <p:nvPr/>
              </p:nvSpPr>
              <p:spPr>
                <a:xfrm>
                  <a:off x="18592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0" name="Square"/>
                <p:cNvSpPr/>
                <p:nvPr/>
              </p:nvSpPr>
              <p:spPr>
                <a:xfrm>
                  <a:off x="20116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1" name="Square"/>
                <p:cNvSpPr/>
                <p:nvPr/>
              </p:nvSpPr>
              <p:spPr>
                <a:xfrm>
                  <a:off x="21640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2" name="Square"/>
                <p:cNvSpPr/>
                <p:nvPr/>
              </p:nvSpPr>
              <p:spPr>
                <a:xfrm>
                  <a:off x="23164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3" name="Square"/>
                <p:cNvSpPr/>
                <p:nvPr/>
              </p:nvSpPr>
              <p:spPr>
                <a:xfrm>
                  <a:off x="24688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4" name="Square"/>
                <p:cNvSpPr/>
                <p:nvPr/>
              </p:nvSpPr>
              <p:spPr>
                <a:xfrm>
                  <a:off x="26212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5" name="Square"/>
                <p:cNvSpPr/>
                <p:nvPr/>
              </p:nvSpPr>
              <p:spPr>
                <a:xfrm>
                  <a:off x="27736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6" name="Square"/>
                <p:cNvSpPr/>
                <p:nvPr/>
              </p:nvSpPr>
              <p:spPr>
                <a:xfrm>
                  <a:off x="29260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7" name="Square"/>
                <p:cNvSpPr/>
                <p:nvPr/>
              </p:nvSpPr>
              <p:spPr>
                <a:xfrm>
                  <a:off x="30784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8" name="Square"/>
                <p:cNvSpPr/>
                <p:nvPr/>
              </p:nvSpPr>
              <p:spPr>
                <a:xfrm>
                  <a:off x="32308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9" name="Square"/>
                <p:cNvSpPr/>
                <p:nvPr/>
              </p:nvSpPr>
              <p:spPr>
                <a:xfrm>
                  <a:off x="33832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0" name="Square"/>
                <p:cNvSpPr/>
                <p:nvPr/>
              </p:nvSpPr>
              <p:spPr>
                <a:xfrm>
                  <a:off x="35356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1" name="Square"/>
                <p:cNvSpPr/>
                <p:nvPr/>
              </p:nvSpPr>
              <p:spPr>
                <a:xfrm>
                  <a:off x="36880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2" name="Square"/>
                <p:cNvSpPr/>
                <p:nvPr/>
              </p:nvSpPr>
              <p:spPr>
                <a:xfrm>
                  <a:off x="38404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3" name="Square"/>
                <p:cNvSpPr/>
                <p:nvPr/>
              </p:nvSpPr>
              <p:spPr>
                <a:xfrm>
                  <a:off x="39928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4" name="Square"/>
                <p:cNvSpPr/>
                <p:nvPr/>
              </p:nvSpPr>
              <p:spPr>
                <a:xfrm>
                  <a:off x="4145275" y="7085993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5" name="Square"/>
                <p:cNvSpPr/>
                <p:nvPr/>
              </p:nvSpPr>
              <p:spPr>
                <a:xfrm>
                  <a:off x="24688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6" name="Square"/>
                <p:cNvSpPr/>
                <p:nvPr/>
              </p:nvSpPr>
              <p:spPr>
                <a:xfrm>
                  <a:off x="26212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7" name="Square"/>
                <p:cNvSpPr/>
                <p:nvPr/>
              </p:nvSpPr>
              <p:spPr>
                <a:xfrm>
                  <a:off x="27736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8" name="Square"/>
                <p:cNvSpPr/>
                <p:nvPr/>
              </p:nvSpPr>
              <p:spPr>
                <a:xfrm>
                  <a:off x="29260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9" name="Square"/>
                <p:cNvSpPr/>
                <p:nvPr/>
              </p:nvSpPr>
              <p:spPr>
                <a:xfrm>
                  <a:off x="30784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0" name="Square"/>
                <p:cNvSpPr/>
                <p:nvPr/>
              </p:nvSpPr>
              <p:spPr>
                <a:xfrm>
                  <a:off x="32308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1" name="Square"/>
                <p:cNvSpPr/>
                <p:nvPr/>
              </p:nvSpPr>
              <p:spPr>
                <a:xfrm>
                  <a:off x="33832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2" name="Square"/>
                <p:cNvSpPr/>
                <p:nvPr/>
              </p:nvSpPr>
              <p:spPr>
                <a:xfrm>
                  <a:off x="35356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3" name="Square"/>
                <p:cNvSpPr/>
                <p:nvPr/>
              </p:nvSpPr>
              <p:spPr>
                <a:xfrm>
                  <a:off x="39928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4" name="Square"/>
                <p:cNvSpPr/>
                <p:nvPr/>
              </p:nvSpPr>
              <p:spPr>
                <a:xfrm>
                  <a:off x="4145275" y="7611295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5" name="Square"/>
                <p:cNvSpPr/>
                <p:nvPr/>
              </p:nvSpPr>
              <p:spPr>
                <a:xfrm>
                  <a:off x="24688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6" name="Square"/>
                <p:cNvSpPr/>
                <p:nvPr/>
              </p:nvSpPr>
              <p:spPr>
                <a:xfrm>
                  <a:off x="26212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7" name="Square"/>
                <p:cNvSpPr/>
                <p:nvPr/>
              </p:nvSpPr>
              <p:spPr>
                <a:xfrm>
                  <a:off x="27736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8" name="Square"/>
                <p:cNvSpPr/>
                <p:nvPr/>
              </p:nvSpPr>
              <p:spPr>
                <a:xfrm>
                  <a:off x="29260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59" name="Square"/>
                <p:cNvSpPr/>
                <p:nvPr/>
              </p:nvSpPr>
              <p:spPr>
                <a:xfrm>
                  <a:off x="30784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0" name="Square"/>
                <p:cNvSpPr/>
                <p:nvPr/>
              </p:nvSpPr>
              <p:spPr>
                <a:xfrm>
                  <a:off x="32308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1" name="Square"/>
                <p:cNvSpPr/>
                <p:nvPr/>
              </p:nvSpPr>
              <p:spPr>
                <a:xfrm>
                  <a:off x="33832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2" name="Square"/>
                <p:cNvSpPr/>
                <p:nvPr/>
              </p:nvSpPr>
              <p:spPr>
                <a:xfrm>
                  <a:off x="35356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3" name="Square"/>
                <p:cNvSpPr/>
                <p:nvPr/>
              </p:nvSpPr>
              <p:spPr>
                <a:xfrm>
                  <a:off x="36880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4" name="Square"/>
                <p:cNvSpPr/>
                <p:nvPr/>
              </p:nvSpPr>
              <p:spPr>
                <a:xfrm>
                  <a:off x="38404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5" name="Square"/>
                <p:cNvSpPr/>
                <p:nvPr/>
              </p:nvSpPr>
              <p:spPr>
                <a:xfrm>
                  <a:off x="39928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6" name="Square"/>
                <p:cNvSpPr/>
                <p:nvPr/>
              </p:nvSpPr>
              <p:spPr>
                <a:xfrm>
                  <a:off x="4145275" y="8136596"/>
                  <a:ext cx="127001" cy="127001"/>
                </a:xfrm>
                <a:prstGeom prst="rect">
                  <a:avLst/>
                </a:prstGeom>
                <a:solidFill>
                  <a:srgbClr val="F5D32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7" name="Line"/>
                <p:cNvSpPr/>
                <p:nvPr/>
              </p:nvSpPr>
              <p:spPr>
                <a:xfrm>
                  <a:off x="462275" y="8199305"/>
                  <a:ext cx="5782503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8" name="θd"/>
                <p:cNvSpPr txBox="1"/>
                <p:nvPr/>
              </p:nvSpPr>
              <p:spPr>
                <a:xfrm>
                  <a:off x="1545955" y="7152507"/>
                  <a:ext cx="372641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θ</a:t>
                  </a:r>
                  <a:r>
                    <a:rPr baseline="-5999"/>
                    <a:t>d</a:t>
                  </a:r>
                </a:p>
              </p:txBody>
            </p:sp>
            <p:sp>
              <p:nvSpPr>
                <p:cNvPr id="169" name="xd"/>
                <p:cNvSpPr txBox="1"/>
                <p:nvPr/>
              </p:nvSpPr>
              <p:spPr>
                <a:xfrm>
                  <a:off x="836350" y="7706545"/>
                  <a:ext cx="358999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x</a:t>
                  </a:r>
                  <a:r>
                    <a:rPr baseline="-5999"/>
                    <a:t>d</a:t>
                  </a:r>
                </a:p>
              </p:txBody>
            </p:sp>
            <p:sp>
              <p:nvSpPr>
                <p:cNvPr id="170" name="Line"/>
                <p:cNvSpPr/>
                <p:nvPr/>
              </p:nvSpPr>
              <p:spPr>
                <a:xfrm>
                  <a:off x="456235" y="7832816"/>
                  <a:ext cx="973191" cy="1"/>
                </a:xfrm>
                <a:prstGeom prst="line">
                  <a:avLst/>
                </a:prstGeom>
                <a:noFill/>
                <a:ln w="25400" cap="flat">
                  <a:solidFill>
                    <a:srgbClr val="A6AAA9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71" name="xs"/>
                <p:cNvSpPr txBox="1"/>
                <p:nvPr/>
              </p:nvSpPr>
              <p:spPr>
                <a:xfrm>
                  <a:off x="790452" y="1907795"/>
                  <a:ext cx="349739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x</a:t>
                  </a:r>
                  <a:r>
                    <a:rPr baseline="-5999"/>
                    <a:t>s</a:t>
                  </a:r>
                </a:p>
              </p:txBody>
            </p:sp>
            <p:sp>
              <p:nvSpPr>
                <p:cNvPr id="172" name="Line"/>
                <p:cNvSpPr/>
                <p:nvPr/>
              </p:nvSpPr>
              <p:spPr>
                <a:xfrm>
                  <a:off x="508908" y="2035608"/>
                  <a:ext cx="912827" cy="1"/>
                </a:xfrm>
                <a:prstGeom prst="line">
                  <a:avLst/>
                </a:prstGeom>
                <a:noFill/>
                <a:ln w="25400" cap="flat">
                  <a:solidFill>
                    <a:srgbClr val="A6AAA9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73" name="Line"/>
                <p:cNvSpPr/>
                <p:nvPr/>
              </p:nvSpPr>
              <p:spPr>
                <a:xfrm flipH="1">
                  <a:off x="1279939" y="4358366"/>
                  <a:ext cx="774694" cy="4141095"/>
                </a:xfrm>
                <a:prstGeom prst="line">
                  <a:avLst/>
                </a:prstGeom>
                <a:noFill/>
                <a:ln w="38100" cap="flat">
                  <a:solidFill>
                    <a:srgbClr val="C82506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74" name="Rectangle"/>
                <p:cNvSpPr/>
                <p:nvPr/>
              </p:nvSpPr>
              <p:spPr>
                <a:xfrm>
                  <a:off x="0" y="2529364"/>
                  <a:ext cx="5769802" cy="1838836"/>
                </a:xfrm>
                <a:prstGeom prst="rect">
                  <a:avLst/>
                </a:prstGeom>
                <a:solidFill>
                  <a:srgbClr val="DCDEE0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75" name="Line"/>
                <p:cNvSpPr/>
                <p:nvPr/>
              </p:nvSpPr>
              <p:spPr>
                <a:xfrm flipH="1" flipV="1">
                  <a:off x="3460798" y="2497400"/>
                  <a:ext cx="1354480" cy="2017045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76" name="Δθ"/>
                <p:cNvSpPr txBox="1"/>
                <p:nvPr/>
              </p:nvSpPr>
              <p:spPr>
                <a:xfrm>
                  <a:off x="3271346" y="3459406"/>
                  <a:ext cx="452637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Δθ</a:t>
                  </a:r>
                </a:p>
              </p:txBody>
            </p:sp>
            <p:sp>
              <p:nvSpPr>
                <p:cNvPr id="177" name="Line"/>
                <p:cNvSpPr/>
                <p:nvPr/>
              </p:nvSpPr>
              <p:spPr>
                <a:xfrm flipV="1">
                  <a:off x="2057849" y="2406181"/>
                  <a:ext cx="1" cy="1955487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78" name="Δx"/>
                <p:cNvSpPr txBox="1"/>
                <p:nvPr/>
              </p:nvSpPr>
              <p:spPr>
                <a:xfrm>
                  <a:off x="2556542" y="2576658"/>
                  <a:ext cx="438995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Δx</a:t>
                  </a:r>
                </a:p>
              </p:txBody>
            </p:sp>
            <p:sp>
              <p:nvSpPr>
                <p:cNvPr id="179" name="Line"/>
                <p:cNvSpPr/>
                <p:nvPr/>
              </p:nvSpPr>
              <p:spPr>
                <a:xfrm flipV="1">
                  <a:off x="2059674" y="2514321"/>
                  <a:ext cx="1416254" cy="1847416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80" name="Connection Line"/>
                <p:cNvSpPr/>
                <p:nvPr/>
              </p:nvSpPr>
              <p:spPr>
                <a:xfrm>
                  <a:off x="2911886" y="3248349"/>
                  <a:ext cx="1129678" cy="211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506" extrusionOk="0">
                      <a:moveTo>
                        <a:pt x="0" y="0"/>
                      </a:moveTo>
                      <a:cubicBezTo>
                        <a:pt x="6872" y="19012"/>
                        <a:pt x="14072" y="21600"/>
                        <a:pt x="21600" y="7763"/>
                      </a:cubicBez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81" name="Connection Line"/>
                <p:cNvSpPr/>
                <p:nvPr/>
              </p:nvSpPr>
              <p:spPr>
                <a:xfrm>
                  <a:off x="2960562" y="3209974"/>
                  <a:ext cx="1034069" cy="2055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567" extrusionOk="0">
                      <a:moveTo>
                        <a:pt x="0" y="0"/>
                      </a:moveTo>
                      <a:cubicBezTo>
                        <a:pt x="7025" y="18801"/>
                        <a:pt x="14225" y="21600"/>
                        <a:pt x="21600" y="8396"/>
                      </a:cubicBez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82" name="Line"/>
                <p:cNvSpPr/>
                <p:nvPr/>
              </p:nvSpPr>
              <p:spPr>
                <a:xfrm>
                  <a:off x="463575" y="1062505"/>
                  <a:ext cx="2883255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83" name="Line"/>
                <p:cNvSpPr/>
                <p:nvPr/>
              </p:nvSpPr>
              <p:spPr>
                <a:xfrm>
                  <a:off x="501125" y="7672826"/>
                  <a:ext cx="1876594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84" name="x"/>
                <p:cNvSpPr txBox="1"/>
                <p:nvPr/>
              </p:nvSpPr>
              <p:spPr>
                <a:xfrm>
                  <a:off x="5892443" y="8134663"/>
                  <a:ext cx="255564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x</a:t>
                  </a:r>
                </a:p>
              </p:txBody>
            </p:sp>
            <p:sp>
              <p:nvSpPr>
                <p:cNvPr id="185" name="y"/>
                <p:cNvSpPr txBox="1"/>
                <p:nvPr/>
              </p:nvSpPr>
              <p:spPr>
                <a:xfrm>
                  <a:off x="199320" y="36815"/>
                  <a:ext cx="255563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y</a:t>
                  </a:r>
                </a:p>
              </p:txBody>
            </p:sp>
            <p:sp>
              <p:nvSpPr>
                <p:cNvPr id="186" name="Line"/>
                <p:cNvSpPr/>
                <p:nvPr/>
              </p:nvSpPr>
              <p:spPr>
                <a:xfrm flipV="1">
                  <a:off x="474975" y="-1"/>
                  <a:ext cx="1" cy="8201847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  <p:sp>
            <p:nvSpPr>
              <p:cNvPr id="5" name="Line"/>
              <p:cNvSpPr/>
              <p:nvPr/>
            </p:nvSpPr>
            <p:spPr>
              <a:xfrm>
                <a:off x="2062682" y="2613839"/>
                <a:ext cx="139654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" name="xʹu"/>
              <p:cNvSpPr txBox="1"/>
              <p:nvPr/>
            </p:nvSpPr>
            <p:spPr>
              <a:xfrm>
                <a:off x="2132702" y="2005708"/>
                <a:ext cx="415389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dirty="0" err="1"/>
                  <a:t>x</a:t>
                </a:r>
                <a:r>
                  <a:rPr baseline="31999" dirty="0" err="1"/>
                  <a:t>ʹ</a:t>
                </a:r>
                <a:r>
                  <a:rPr baseline="-5999" dirty="0" err="1"/>
                  <a:t>u</a:t>
                </a:r>
                <a:endParaRPr baseline="-5999" dirty="0"/>
              </a:p>
            </p:txBody>
          </p:sp>
          <p:sp>
            <p:nvSpPr>
              <p:cNvPr id="7" name="Line"/>
              <p:cNvSpPr/>
              <p:nvPr/>
            </p:nvSpPr>
            <p:spPr>
              <a:xfrm>
                <a:off x="1465871" y="2457455"/>
                <a:ext cx="1974354" cy="1"/>
              </a:xfrm>
              <a:prstGeom prst="line">
                <a:avLst/>
              </a:prstGeom>
              <a:noFill/>
              <a:ln w="25400" cap="flat">
                <a:solidFill>
                  <a:srgbClr val="A6AAA9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" name="Line"/>
              <p:cNvSpPr/>
              <p:nvPr/>
            </p:nvSpPr>
            <p:spPr>
              <a:xfrm>
                <a:off x="500671" y="4425955"/>
                <a:ext cx="1547143" cy="1"/>
              </a:xfrm>
              <a:prstGeom prst="line">
                <a:avLst/>
              </a:prstGeom>
              <a:noFill/>
              <a:ln w="25400" cap="flat">
                <a:solidFill>
                  <a:srgbClr val="A6AAA9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" name="xʹd"/>
              <p:cNvSpPr txBox="1"/>
              <p:nvPr/>
            </p:nvSpPr>
            <p:spPr>
              <a:xfrm>
                <a:off x="1066547" y="4437236"/>
                <a:ext cx="415389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dirty="0" err="1"/>
                  <a:t>x</a:t>
                </a:r>
                <a:r>
                  <a:rPr baseline="31999" dirty="0" err="1"/>
                  <a:t>ʹ</a:t>
                </a:r>
                <a:r>
                  <a:rPr baseline="-5999" dirty="0" err="1"/>
                  <a:t>d</a:t>
                </a:r>
                <a:endParaRPr baseline="-5999" dirty="0"/>
              </a:p>
            </p:txBody>
          </p:sp>
        </p:grpSp>
        <p:sp>
          <p:nvSpPr>
            <p:cNvPr id="187" name="not in scale"/>
            <p:cNvSpPr txBox="1"/>
            <p:nvPr/>
          </p:nvSpPr>
          <p:spPr>
            <a:xfrm rot="16200000">
              <a:off x="-718832" y="7005964"/>
              <a:ext cx="2047264" cy="542273"/>
            </a:xfrm>
            <a:prstGeom prst="rect">
              <a:avLst/>
            </a:prstGeom>
            <a:ln w="25400">
              <a:solidFill>
                <a:srgbClr val="53585F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not in scale</a:t>
              </a: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4317168" y="734518"/>
            <a:ext cx="4781862" cy="5621311"/>
            <a:chOff x="4317168" y="614598"/>
            <a:chExt cx="4781862" cy="5621311"/>
          </a:xfrm>
        </p:grpSpPr>
        <p:sp>
          <p:nvSpPr>
            <p:cNvPr id="214" name="Rectangle 213"/>
            <p:cNvSpPr/>
            <p:nvPr/>
          </p:nvSpPr>
          <p:spPr>
            <a:xfrm>
              <a:off x="4317168" y="614598"/>
              <a:ext cx="4781862" cy="562131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13" name="Group 212"/>
            <p:cNvGrpSpPr>
              <a:grpSpLocks noChangeAspect="1"/>
            </p:cNvGrpSpPr>
            <p:nvPr/>
          </p:nvGrpSpPr>
          <p:grpSpPr>
            <a:xfrm>
              <a:off x="4438969" y="914836"/>
              <a:ext cx="4546177" cy="4785033"/>
              <a:chOff x="4379005" y="480120"/>
              <a:chExt cx="5828431" cy="6134657"/>
            </a:xfrm>
          </p:grpSpPr>
          <p:grpSp>
            <p:nvGrpSpPr>
              <p:cNvPr id="189" name="Group"/>
              <p:cNvGrpSpPr/>
              <p:nvPr/>
            </p:nvGrpSpPr>
            <p:grpSpPr>
              <a:xfrm>
                <a:off x="4379005" y="480120"/>
                <a:ext cx="4681194" cy="1935393"/>
                <a:chOff x="-1" y="0"/>
                <a:chExt cx="4681192" cy="1935392"/>
              </a:xfrm>
            </p:grpSpPr>
            <p:pic>
              <p:nvPicPr>
                <p:cNvPr id="190" name="Image" descr="Image"/>
                <p:cNvPicPr>
                  <a:picLocks noChangeAspect="1"/>
                </p:cNvPicPr>
                <p:nvPr/>
              </p:nvPicPr>
              <p:blipFill>
                <a:blip r:embed="rId2" cstate="print">
                  <a:extLst/>
                </a:blip>
                <a:stretch>
                  <a:fillRect/>
                </a:stretch>
              </p:blipFill>
              <p:spPr>
                <a:xfrm>
                  <a:off x="357912" y="806946"/>
                  <a:ext cx="2844801" cy="3937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1" name="Image" descr="Image"/>
                <p:cNvPicPr>
                  <a:picLocks noChangeAspect="1"/>
                </p:cNvPicPr>
                <p:nvPr/>
              </p:nvPicPr>
              <p:blipFill>
                <a:blip r:embed="rId3" cstate="print">
                  <a:extLst/>
                </a:blip>
                <a:stretch>
                  <a:fillRect/>
                </a:stretch>
              </p:blipFill>
              <p:spPr>
                <a:xfrm>
                  <a:off x="359924" y="1572944"/>
                  <a:ext cx="342901" cy="2413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92" name="independent of the event"/>
                <p:cNvSpPr txBox="1"/>
                <p:nvPr/>
              </p:nvSpPr>
              <p:spPr>
                <a:xfrm>
                  <a:off x="795514" y="1412167"/>
                  <a:ext cx="3885677" cy="4866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l">
                    <a:defRPr sz="2600"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rPr sz="1800" dirty="0"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independent of the event</a:t>
                  </a:r>
                </a:p>
              </p:txBody>
            </p:sp>
            <p:sp>
              <p:nvSpPr>
                <p:cNvPr id="193" name="Text"/>
                <p:cNvSpPr txBox="1"/>
                <p:nvPr/>
              </p:nvSpPr>
              <p:spPr>
                <a:xfrm>
                  <a:off x="-1" y="0"/>
                  <a:ext cx="441758" cy="533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marL="228600" indent="-228600">
                    <a:buSzPct val="100000"/>
                    <a:buChar char="•"/>
                    <a:defRPr sz="2800"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194" name="Text"/>
                <p:cNvSpPr txBox="1"/>
                <p:nvPr/>
              </p:nvSpPr>
              <p:spPr>
                <a:xfrm>
                  <a:off x="-1" y="707345"/>
                  <a:ext cx="441758" cy="533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marL="228600" indent="-228600">
                    <a:buSzPct val="100000"/>
                    <a:buChar char="•"/>
                    <a:defRPr sz="2800"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195" name="Text"/>
                <p:cNvSpPr txBox="1"/>
                <p:nvPr/>
              </p:nvSpPr>
              <p:spPr>
                <a:xfrm>
                  <a:off x="-1" y="1401991"/>
                  <a:ext cx="441758" cy="533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marL="228600" indent="-228600">
                    <a:buSzPct val="100000"/>
                    <a:buChar char="•"/>
                    <a:defRPr sz="2800"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pic>
              <p:nvPicPr>
                <p:cNvPr id="196" name="Image" descr="Image"/>
                <p:cNvPicPr>
                  <a:picLocks noChangeAspect="1"/>
                </p:cNvPicPr>
                <p:nvPr/>
              </p:nvPicPr>
              <p:blipFill>
                <a:blip r:embed="rId4" cstate="print">
                  <a:extLst/>
                </a:blip>
                <a:stretch>
                  <a:fillRect/>
                </a:stretch>
              </p:blipFill>
              <p:spPr>
                <a:xfrm>
                  <a:off x="363321" y="50799"/>
                  <a:ext cx="3797301" cy="4064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97" name="Group"/>
              <p:cNvGrpSpPr/>
              <p:nvPr/>
            </p:nvGrpSpPr>
            <p:grpSpPr>
              <a:xfrm>
                <a:off x="4408985" y="2893322"/>
                <a:ext cx="5498464" cy="1211117"/>
                <a:chOff x="-1" y="0"/>
                <a:chExt cx="5498462" cy="1211116"/>
              </a:xfrm>
            </p:grpSpPr>
            <p:sp>
              <p:nvSpPr>
                <p:cNvPr id="198" name="Given     ,    event   :"/>
                <p:cNvSpPr txBox="1"/>
                <p:nvPr/>
              </p:nvSpPr>
              <p:spPr>
                <a:xfrm>
                  <a:off x="354463" y="23374"/>
                  <a:ext cx="3412422" cy="4866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l">
                    <a:defRPr sz="2600"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rPr sz="1800" dirty="0"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Given     ,   </a:t>
                  </a:r>
                  <a:r>
                    <a:rPr sz="1800" dirty="0" smtClean="0"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event   </a:t>
                  </a:r>
                  <a:r>
                    <a:rPr sz="1800" dirty="0"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: </a:t>
                  </a:r>
                </a:p>
              </p:txBody>
            </p:sp>
            <p:pic>
              <p:nvPicPr>
                <p:cNvPr id="199" name="Image" descr="Image"/>
                <p:cNvPicPr>
                  <a:picLocks noChangeAspect="1"/>
                </p:cNvPicPr>
                <p:nvPr/>
              </p:nvPicPr>
              <p:blipFill>
                <a:blip r:embed="rId3" cstate="print">
                  <a:extLst/>
                </a:blip>
                <a:stretch>
                  <a:fillRect/>
                </a:stretch>
              </p:blipFill>
              <p:spPr>
                <a:xfrm>
                  <a:off x="1367928" y="208297"/>
                  <a:ext cx="342901" cy="2413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00" name="Image" descr="Image"/>
                <p:cNvPicPr>
                  <a:picLocks noChangeAspect="1"/>
                </p:cNvPicPr>
                <p:nvPr/>
              </p:nvPicPr>
              <p:blipFill>
                <a:blip r:embed="rId5" cstate="print">
                  <a:extLst/>
                </a:blip>
                <a:stretch>
                  <a:fillRect/>
                </a:stretch>
              </p:blipFill>
              <p:spPr>
                <a:xfrm>
                  <a:off x="3083630" y="133349"/>
                  <a:ext cx="114301" cy="2667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01" name="Image" descr="Image"/>
                <p:cNvPicPr>
                  <a:picLocks noChangeAspect="1"/>
                </p:cNvPicPr>
                <p:nvPr/>
              </p:nvPicPr>
              <p:blipFill>
                <a:blip r:embed="rId6" cstate="print">
                  <a:extLst/>
                </a:blip>
                <a:stretch>
                  <a:fillRect/>
                </a:stretch>
              </p:blipFill>
              <p:spPr>
                <a:xfrm>
                  <a:off x="3660931" y="80106"/>
                  <a:ext cx="1409701" cy="3683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2" name="determined by"/>
                <p:cNvSpPr txBox="1"/>
                <p:nvPr/>
              </p:nvSpPr>
              <p:spPr>
                <a:xfrm>
                  <a:off x="357913" y="724461"/>
                  <a:ext cx="2294841" cy="4866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l">
                    <a:defRPr sz="2600"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rPr sz="1800" dirty="0"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determined by</a:t>
                  </a:r>
                </a:p>
              </p:txBody>
            </p:sp>
            <p:pic>
              <p:nvPicPr>
                <p:cNvPr id="203" name="Image" descr="Image"/>
                <p:cNvPicPr>
                  <a:picLocks noChangeAspect="1"/>
                </p:cNvPicPr>
                <p:nvPr/>
              </p:nvPicPr>
              <p:blipFill>
                <a:blip r:embed="rId7" cstate="print">
                  <a:extLst/>
                </a:blip>
                <a:stretch>
                  <a:fillRect/>
                </a:stretch>
              </p:blipFill>
              <p:spPr>
                <a:xfrm>
                  <a:off x="1882800" y="130240"/>
                  <a:ext cx="2286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4" name="Text"/>
                <p:cNvSpPr txBox="1"/>
                <p:nvPr/>
              </p:nvSpPr>
              <p:spPr>
                <a:xfrm>
                  <a:off x="-1" y="0"/>
                  <a:ext cx="441758" cy="533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marL="228600" indent="-228600">
                    <a:buSzPct val="100000"/>
                    <a:buChar char="•"/>
                    <a:defRPr sz="2800"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pic>
              <p:nvPicPr>
                <p:cNvPr id="205" name="Image" descr="Image"/>
                <p:cNvPicPr>
                  <a:picLocks noChangeAspect="1"/>
                </p:cNvPicPr>
                <p:nvPr/>
              </p:nvPicPr>
              <p:blipFill>
                <a:blip r:embed="rId8" cstate="print">
                  <a:extLst/>
                </a:blip>
                <a:stretch>
                  <a:fillRect/>
                </a:stretch>
              </p:blipFill>
              <p:spPr>
                <a:xfrm>
                  <a:off x="2691760" y="807965"/>
                  <a:ext cx="2806701" cy="381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206" name="Group"/>
              <p:cNvGrpSpPr/>
              <p:nvPr/>
            </p:nvGrpSpPr>
            <p:grpSpPr>
              <a:xfrm>
                <a:off x="4396077" y="4580717"/>
                <a:ext cx="5811359" cy="2034060"/>
                <a:chOff x="0" y="0"/>
                <a:chExt cx="5811358" cy="2034059"/>
              </a:xfrm>
            </p:grpSpPr>
            <p:grpSp>
              <p:nvGrpSpPr>
                <p:cNvPr id="207" name="Group"/>
                <p:cNvGrpSpPr/>
                <p:nvPr/>
              </p:nvGrpSpPr>
              <p:grpSpPr>
                <a:xfrm>
                  <a:off x="27898" y="0"/>
                  <a:ext cx="5783460" cy="533401"/>
                  <a:chOff x="-1" y="0"/>
                  <a:chExt cx="5783458" cy="533401"/>
                </a:xfrm>
              </p:grpSpPr>
              <p:sp>
                <p:nvSpPr>
                  <p:cNvPr id="209" name="Estimate      from      minimization:"/>
                  <p:cNvSpPr txBox="1"/>
                  <p:nvPr/>
                </p:nvSpPr>
                <p:spPr>
                  <a:xfrm>
                    <a:off x="357913" y="23373"/>
                    <a:ext cx="5425544" cy="48665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algn="l">
                      <a:defRPr sz="26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rPr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Estimate    </a:t>
                    </a:r>
                    <a:r>
                      <a:rPr sz="18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</a:t>
                    </a:r>
                    <a:r>
                      <a:rPr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from     </a:t>
                    </a:r>
                    <a:r>
                      <a:rPr sz="18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minimization</a:t>
                    </a:r>
                    <a:r>
                      <a:rPr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:</a:t>
                    </a:r>
                  </a:p>
                </p:txBody>
              </p:sp>
              <p:pic>
                <p:nvPicPr>
                  <p:cNvPr id="210" name="Image" descr="Image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/>
                  </a:blip>
                  <a:stretch>
                    <a:fillRect/>
                  </a:stretch>
                </p:blipFill>
                <p:spPr>
                  <a:xfrm>
                    <a:off x="1763705" y="107949"/>
                    <a:ext cx="342901" cy="3429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11" name="Text"/>
                  <p:cNvSpPr txBox="1"/>
                  <p:nvPr/>
                </p:nvSpPr>
                <p:spPr>
                  <a:xfrm>
                    <a:off x="-1" y="0"/>
                    <a:ext cx="441758" cy="5334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marL="228600" indent="-228600">
                      <a:buSzPct val="100000"/>
                      <a:buChar char="•"/>
                      <a:defRPr sz="2800"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t> </a:t>
                    </a:r>
                  </a:p>
                </p:txBody>
              </p:sp>
              <p:pic>
                <p:nvPicPr>
                  <p:cNvPr id="212" name="Image" descr="Image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/>
                  </a:blip>
                  <a:stretch>
                    <a:fillRect/>
                  </a:stretch>
                </p:blipFill>
                <p:spPr>
                  <a:xfrm>
                    <a:off x="2994391" y="6349"/>
                    <a:ext cx="381001" cy="4191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08" name="Image" descr="Image"/>
                <p:cNvPicPr>
                  <a:picLocks noChangeAspect="1"/>
                </p:cNvPicPr>
                <p:nvPr/>
              </p:nvPicPr>
              <p:blipFill>
                <a:blip r:embed="rId11" cstate="print">
                  <a:extLst/>
                </a:blip>
                <a:stretch>
                  <a:fillRect/>
                </a:stretch>
              </p:blipFill>
              <p:spPr>
                <a:xfrm>
                  <a:off x="0" y="1005358"/>
                  <a:ext cx="5803900" cy="10287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sp>
        <p:nvSpPr>
          <p:cNvPr id="216" name="CasellaDiTesto 45"/>
          <p:cNvSpPr txBox="1"/>
          <p:nvPr/>
        </p:nvSpPr>
        <p:spPr>
          <a:xfrm>
            <a:off x="693174" y="119459"/>
            <a:ext cx="7447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Broken line </a:t>
            </a:r>
            <a:r>
              <a:rPr lang="it-IT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 alghorithms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1000_per_1000_ideal.pdf" descr="_1000_per_1000_ideal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92303" y="884684"/>
            <a:ext cx="5006557" cy="48122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C"/>
          <p:cNvSpPr txBox="1"/>
          <p:nvPr/>
        </p:nvSpPr>
        <p:spPr>
          <a:xfrm>
            <a:off x="2941432" y="3635674"/>
            <a:ext cx="863427" cy="685801"/>
          </a:xfrm>
          <a:prstGeom prst="rect">
            <a:avLst/>
          </a:prstGeom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MC</a:t>
            </a:r>
          </a:p>
        </p:txBody>
      </p:sp>
      <p:sp>
        <p:nvSpPr>
          <p:cNvPr id="52" name="Oval"/>
          <p:cNvSpPr/>
          <p:nvPr/>
        </p:nvSpPr>
        <p:spPr>
          <a:xfrm>
            <a:off x="8055429" y="1432719"/>
            <a:ext cx="928917" cy="294482"/>
          </a:xfrm>
          <a:prstGeom prst="ellipse">
            <a:avLst/>
          </a:prstGeom>
          <a:ln w="25400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" name="TextBox 54"/>
          <p:cNvSpPr txBox="1"/>
          <p:nvPr/>
        </p:nvSpPr>
        <p:spPr>
          <a:xfrm>
            <a:off x="639594" y="5729576"/>
            <a:ext cx="5458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Verdana" pitchFamily="34" charset="0"/>
                <a:cs typeface="Verdana" pitchFamily="34" charset="0"/>
              </a:rPr>
              <a:t>1000 samples of 1k events each (~3 weeks) </a:t>
            </a:r>
          </a:p>
          <a:p>
            <a:r>
              <a:rPr lang="en-US" b="1" dirty="0" smtClean="0">
                <a:ea typeface="Verdana" pitchFamily="34" charset="0"/>
                <a:cs typeface="Verdana" pitchFamily="34" charset="0"/>
                <a:sym typeface="Helvetica"/>
              </a:rPr>
              <a:t>NO systematic uncertainties</a:t>
            </a:r>
            <a:endParaRPr lang="it-IT" dirty="0"/>
          </a:p>
        </p:txBody>
      </p:sp>
      <p:sp>
        <p:nvSpPr>
          <p:cNvPr id="56" name="Rectangle 55"/>
          <p:cNvSpPr/>
          <p:nvPr/>
        </p:nvSpPr>
        <p:spPr>
          <a:xfrm>
            <a:off x="1311868" y="5535"/>
            <a:ext cx="609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and MC comparison for 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small-scale prototype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xs set to 3.76 mm"/>
          <p:cNvSpPr txBox="1"/>
          <p:nvPr/>
        </p:nvSpPr>
        <p:spPr>
          <a:xfrm>
            <a:off x="1532727" y="2005390"/>
            <a:ext cx="2257127" cy="389863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>
              <a:defRPr sz="1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x</a:t>
            </a:r>
            <a:r>
              <a:rPr baseline="-5999" dirty="0" err="1"/>
              <a:t>s</a:t>
            </a:r>
            <a:r>
              <a:rPr dirty="0"/>
              <a:t> set to 3.76 mm</a:t>
            </a:r>
          </a:p>
        </p:txBody>
      </p:sp>
      <p:grpSp>
        <p:nvGrpSpPr>
          <p:cNvPr id="61" name="Group"/>
          <p:cNvGrpSpPr/>
          <p:nvPr/>
        </p:nvGrpSpPr>
        <p:grpSpPr>
          <a:xfrm>
            <a:off x="373552" y="1054291"/>
            <a:ext cx="2678254" cy="4672626"/>
            <a:chOff x="0" y="0"/>
            <a:chExt cx="2678251" cy="4672623"/>
          </a:xfrm>
        </p:grpSpPr>
        <p:grpSp>
          <p:nvGrpSpPr>
            <p:cNvPr id="62" name="Group"/>
            <p:cNvGrpSpPr/>
            <p:nvPr/>
          </p:nvGrpSpPr>
          <p:grpSpPr>
            <a:xfrm>
              <a:off x="802696" y="297936"/>
              <a:ext cx="760878" cy="80494"/>
              <a:chOff x="0" y="0"/>
              <a:chExt cx="760876" cy="80493"/>
            </a:xfrm>
          </p:grpSpPr>
          <p:sp>
            <p:nvSpPr>
              <p:cNvPr id="96" name="Square"/>
              <p:cNvSpPr/>
              <p:nvPr/>
            </p:nvSpPr>
            <p:spPr>
              <a:xfrm>
                <a:off x="0" y="0"/>
                <a:ext cx="80494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7" name="Square"/>
              <p:cNvSpPr/>
              <p:nvPr/>
            </p:nvSpPr>
            <p:spPr>
              <a:xfrm>
                <a:off x="9659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8" name="Square"/>
              <p:cNvSpPr/>
              <p:nvPr/>
            </p:nvSpPr>
            <p:spPr>
              <a:xfrm>
                <a:off x="193185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9" name="Square"/>
              <p:cNvSpPr/>
              <p:nvPr/>
            </p:nvSpPr>
            <p:spPr>
              <a:xfrm>
                <a:off x="289778" y="0"/>
                <a:ext cx="80494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0" name="Square"/>
              <p:cNvSpPr/>
              <p:nvPr/>
            </p:nvSpPr>
            <p:spPr>
              <a:xfrm>
                <a:off x="386370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1" name="Square"/>
              <p:cNvSpPr/>
              <p:nvPr/>
            </p:nvSpPr>
            <p:spPr>
              <a:xfrm>
                <a:off x="482963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2" name="Square"/>
              <p:cNvSpPr/>
              <p:nvPr/>
            </p:nvSpPr>
            <p:spPr>
              <a:xfrm>
                <a:off x="583789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3" name="Square"/>
              <p:cNvSpPr/>
              <p:nvPr/>
            </p:nvSpPr>
            <p:spPr>
              <a:xfrm>
                <a:off x="68038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grpSp>
          <p:nvGrpSpPr>
            <p:cNvPr id="63" name="Group"/>
            <p:cNvGrpSpPr/>
            <p:nvPr/>
          </p:nvGrpSpPr>
          <p:grpSpPr>
            <a:xfrm>
              <a:off x="421696" y="3187802"/>
              <a:ext cx="760878" cy="1068352"/>
              <a:chOff x="0" y="0"/>
              <a:chExt cx="760876" cy="1068351"/>
            </a:xfrm>
          </p:grpSpPr>
          <p:sp>
            <p:nvSpPr>
              <p:cNvPr id="72" name="Square"/>
              <p:cNvSpPr/>
              <p:nvPr/>
            </p:nvSpPr>
            <p:spPr>
              <a:xfrm>
                <a:off x="0" y="0"/>
                <a:ext cx="80494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3" name="Square"/>
              <p:cNvSpPr/>
              <p:nvPr/>
            </p:nvSpPr>
            <p:spPr>
              <a:xfrm>
                <a:off x="9659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4" name="Square"/>
              <p:cNvSpPr/>
              <p:nvPr/>
            </p:nvSpPr>
            <p:spPr>
              <a:xfrm>
                <a:off x="193185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5" name="Square"/>
              <p:cNvSpPr/>
              <p:nvPr/>
            </p:nvSpPr>
            <p:spPr>
              <a:xfrm>
                <a:off x="289778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6" name="Square"/>
              <p:cNvSpPr/>
              <p:nvPr/>
            </p:nvSpPr>
            <p:spPr>
              <a:xfrm>
                <a:off x="0" y="493928"/>
                <a:ext cx="80494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7" name="Square"/>
              <p:cNvSpPr/>
              <p:nvPr/>
            </p:nvSpPr>
            <p:spPr>
              <a:xfrm>
                <a:off x="96592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8" name="Square"/>
              <p:cNvSpPr/>
              <p:nvPr/>
            </p:nvSpPr>
            <p:spPr>
              <a:xfrm>
                <a:off x="193185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9" name="Square"/>
              <p:cNvSpPr/>
              <p:nvPr/>
            </p:nvSpPr>
            <p:spPr>
              <a:xfrm>
                <a:off x="289778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0" name="Square"/>
              <p:cNvSpPr/>
              <p:nvPr/>
            </p:nvSpPr>
            <p:spPr>
              <a:xfrm>
                <a:off x="0" y="987857"/>
                <a:ext cx="80494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1" name="Square"/>
              <p:cNvSpPr/>
              <p:nvPr/>
            </p:nvSpPr>
            <p:spPr>
              <a:xfrm>
                <a:off x="96592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2" name="Square"/>
              <p:cNvSpPr/>
              <p:nvPr/>
            </p:nvSpPr>
            <p:spPr>
              <a:xfrm>
                <a:off x="193185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3" name="Square"/>
              <p:cNvSpPr/>
              <p:nvPr/>
            </p:nvSpPr>
            <p:spPr>
              <a:xfrm>
                <a:off x="289778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4" name="Square"/>
              <p:cNvSpPr/>
              <p:nvPr/>
            </p:nvSpPr>
            <p:spPr>
              <a:xfrm>
                <a:off x="386370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5" name="Square"/>
              <p:cNvSpPr/>
              <p:nvPr/>
            </p:nvSpPr>
            <p:spPr>
              <a:xfrm>
                <a:off x="482963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6" name="Square"/>
              <p:cNvSpPr/>
              <p:nvPr/>
            </p:nvSpPr>
            <p:spPr>
              <a:xfrm>
                <a:off x="583789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7" name="Square"/>
              <p:cNvSpPr/>
              <p:nvPr/>
            </p:nvSpPr>
            <p:spPr>
              <a:xfrm>
                <a:off x="680382" y="0"/>
                <a:ext cx="80495" cy="80494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8" name="Square"/>
              <p:cNvSpPr/>
              <p:nvPr/>
            </p:nvSpPr>
            <p:spPr>
              <a:xfrm>
                <a:off x="386370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9" name="Square"/>
              <p:cNvSpPr/>
              <p:nvPr/>
            </p:nvSpPr>
            <p:spPr>
              <a:xfrm>
                <a:off x="482963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0" name="Square"/>
              <p:cNvSpPr/>
              <p:nvPr/>
            </p:nvSpPr>
            <p:spPr>
              <a:xfrm>
                <a:off x="583789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1" name="Square"/>
              <p:cNvSpPr/>
              <p:nvPr/>
            </p:nvSpPr>
            <p:spPr>
              <a:xfrm>
                <a:off x="680382" y="493928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2" name="Square"/>
              <p:cNvSpPr/>
              <p:nvPr/>
            </p:nvSpPr>
            <p:spPr>
              <a:xfrm>
                <a:off x="386370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3" name="Square"/>
              <p:cNvSpPr/>
              <p:nvPr/>
            </p:nvSpPr>
            <p:spPr>
              <a:xfrm>
                <a:off x="482963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4" name="Square"/>
              <p:cNvSpPr/>
              <p:nvPr/>
            </p:nvSpPr>
            <p:spPr>
              <a:xfrm>
                <a:off x="583789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5" name="Square"/>
              <p:cNvSpPr/>
              <p:nvPr/>
            </p:nvSpPr>
            <p:spPr>
              <a:xfrm>
                <a:off x="680382" y="987857"/>
                <a:ext cx="80495" cy="80495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64" name="Rectangle"/>
            <p:cNvSpPr/>
            <p:nvPr/>
          </p:nvSpPr>
          <p:spPr>
            <a:xfrm>
              <a:off x="155890" y="1663913"/>
              <a:ext cx="1292490" cy="1160637"/>
            </a:xfrm>
            <a:prstGeom prst="rect">
              <a:avLst/>
            </a:prstGeom>
            <a:solidFill>
              <a:srgbClr val="A6AAA9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5" name="Line"/>
            <p:cNvSpPr/>
            <p:nvPr/>
          </p:nvSpPr>
          <p:spPr>
            <a:xfrm flipV="1">
              <a:off x="782597" y="368201"/>
              <a:ext cx="1" cy="932461"/>
            </a:xfrm>
            <a:prstGeom prst="line">
              <a:avLst/>
            </a:prstGeom>
            <a:noFill/>
            <a:ln w="25400" cap="flat">
              <a:solidFill>
                <a:srgbClr val="A6AAA9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" name="Line"/>
            <p:cNvSpPr/>
            <p:nvPr/>
          </p:nvSpPr>
          <p:spPr>
            <a:xfrm>
              <a:off x="393000" y="4216758"/>
              <a:ext cx="216847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" name="xs"/>
            <p:cNvSpPr txBox="1"/>
            <p:nvPr/>
          </p:nvSpPr>
          <p:spPr>
            <a:xfrm>
              <a:off x="403810" y="884514"/>
              <a:ext cx="380902" cy="504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x</a:t>
              </a:r>
              <a:r>
                <a:rPr baseline="-5999"/>
                <a:t>s</a:t>
              </a:r>
            </a:p>
          </p:txBody>
        </p:sp>
        <p:sp>
          <p:nvSpPr>
            <p:cNvPr id="68" name="Line"/>
            <p:cNvSpPr/>
            <p:nvPr/>
          </p:nvSpPr>
          <p:spPr>
            <a:xfrm>
              <a:off x="421216" y="978078"/>
              <a:ext cx="351629" cy="1"/>
            </a:xfrm>
            <a:prstGeom prst="line">
              <a:avLst/>
            </a:pr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9" name="x"/>
            <p:cNvSpPr txBox="1"/>
            <p:nvPr/>
          </p:nvSpPr>
          <p:spPr>
            <a:xfrm>
              <a:off x="2456028" y="4319241"/>
              <a:ext cx="222223" cy="3533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x</a:t>
              </a:r>
            </a:p>
          </p:txBody>
        </p:sp>
        <p:sp>
          <p:nvSpPr>
            <p:cNvPr id="70" name="y"/>
            <p:cNvSpPr txBox="1"/>
            <p:nvPr/>
          </p:nvSpPr>
          <p:spPr>
            <a:xfrm>
              <a:off x="0" y="0"/>
              <a:ext cx="588438" cy="484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y</a:t>
              </a:r>
            </a:p>
          </p:txBody>
        </p:sp>
        <p:sp>
          <p:nvSpPr>
            <p:cNvPr id="71" name="Line"/>
            <p:cNvSpPr/>
            <p:nvPr/>
          </p:nvSpPr>
          <p:spPr>
            <a:xfrm flipV="1">
              <a:off x="403765" y="0"/>
              <a:ext cx="1" cy="42180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/>
          </p:cNvSpPr>
          <p:nvPr/>
        </p:nvSpPr>
        <p:spPr>
          <a:xfrm>
            <a:off x="8136584" y="9396607"/>
            <a:ext cx="554250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4" name="MC"/>
          <p:cNvSpPr txBox="1"/>
          <p:nvPr/>
        </p:nvSpPr>
        <p:spPr>
          <a:xfrm>
            <a:off x="453065" y="1597012"/>
            <a:ext cx="863427" cy="685801"/>
          </a:xfrm>
          <a:prstGeom prst="rect">
            <a:avLst/>
          </a:prstGeom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MC</a:t>
            </a:r>
          </a:p>
        </p:txBody>
      </p:sp>
      <p:sp>
        <p:nvSpPr>
          <p:cNvPr id="57" name="detector misalignment…"/>
          <p:cNvSpPr txBox="1"/>
          <p:nvPr/>
        </p:nvSpPr>
        <p:spPr>
          <a:xfrm>
            <a:off x="468279" y="3950842"/>
            <a:ext cx="2911053" cy="1025922"/>
          </a:xfrm>
          <a:prstGeom prst="rect">
            <a:avLst/>
          </a:prstGeom>
          <a:ln w="254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228600" indent="-228600" algn="l">
              <a:buSzPct val="100000"/>
              <a:buChar char="•"/>
              <a:defRPr sz="2600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ea typeface="Verdana" pitchFamily="34" charset="0"/>
                <a:cs typeface="Verdana" pitchFamily="34" charset="0"/>
              </a:rPr>
              <a:t> detector misalignment</a:t>
            </a:r>
          </a:p>
          <a:p>
            <a:pPr marL="228600" indent="-228600" algn="l">
              <a:buSzPct val="100000"/>
              <a:buChar char="•"/>
              <a:defRPr sz="2600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ea typeface="Verdana" pitchFamily="34" charset="0"/>
                <a:cs typeface="Verdana" pitchFamily="34" charset="0"/>
              </a:rPr>
              <a:t> detector noise</a:t>
            </a:r>
          </a:p>
          <a:p>
            <a:pPr marL="228600" indent="-228600" algn="l">
              <a:buSzPct val="100000"/>
              <a:buChar char="•"/>
              <a:defRPr sz="2600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ea typeface="Verdana" pitchFamily="34" charset="0"/>
                <a:cs typeface="Verdana" pitchFamily="34" charset="0"/>
              </a:rPr>
              <a:t> detector cross-talk</a:t>
            </a:r>
          </a:p>
        </p:txBody>
      </p:sp>
      <p:pic>
        <p:nvPicPr>
          <p:cNvPr id="58" name="_1000_per_100_sys.pdf" descr="_1000_per_100_sys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53989" y="1041315"/>
            <a:ext cx="5022628" cy="4827746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extBox 58"/>
          <p:cNvSpPr txBox="1"/>
          <p:nvPr/>
        </p:nvSpPr>
        <p:spPr>
          <a:xfrm>
            <a:off x="290523" y="5677227"/>
            <a:ext cx="5432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Verdana" pitchFamily="34" charset="0"/>
                <a:cs typeface="Verdana" pitchFamily="34" charset="0"/>
              </a:rPr>
              <a:t>1000 samples of 100 events each (~2 days) </a:t>
            </a:r>
            <a:endParaRPr lang="en-US" b="1" dirty="0" smtClean="0">
              <a:solidFill>
                <a:srgbClr val="C82506"/>
              </a:solidFill>
              <a:ea typeface="Verdana" pitchFamily="34" charset="0"/>
              <a:cs typeface="Verdana" pitchFamily="34" charset="0"/>
              <a:sym typeface="Helvetica"/>
            </a:endParaRPr>
          </a:p>
          <a:p>
            <a:r>
              <a:rPr lang="en-US" b="1" dirty="0" smtClean="0">
                <a:ea typeface="Verdana" pitchFamily="34" charset="0"/>
                <a:cs typeface="Verdana" pitchFamily="34" charset="0"/>
                <a:sym typeface="Helvetica"/>
              </a:rPr>
              <a:t>With systematic uncertainties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1868" y="5535"/>
            <a:ext cx="609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and MC comparison for 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small-scale prototype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292995" y="1734206"/>
            <a:ext cx="3328622" cy="44381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599087" y="1403130"/>
            <a:ext cx="5060730" cy="28623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after the “mechanical press” study, we investigated the possibility of using cosmic </a:t>
            </a:r>
            <a:r>
              <a:rPr lang="en-US" sz="2400" dirty="0" err="1" smtClean="0"/>
              <a:t>muons</a:t>
            </a:r>
            <a:r>
              <a:rPr lang="en-US" sz="2400" dirty="0" smtClean="0"/>
              <a:t> for the stability monitoring of historical building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9" descr="Immagin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491730"/>
            <a:ext cx="4250832" cy="374558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2491730"/>
            <a:ext cx="4032448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it-IT" sz="1600" cap="all" dirty="0" smtClean="0"/>
              <a:t>A.ZENONI, G. BONOMI,</a:t>
            </a:r>
          </a:p>
          <a:p>
            <a:pPr marL="342900" indent="-342900"/>
            <a:r>
              <a:rPr lang="it-IT" sz="1600" cap="all" dirty="0" smtClean="0"/>
              <a:t>A.DONZELLA, D. PAGANO,</a:t>
            </a:r>
          </a:p>
          <a:p>
            <a:pPr marL="342900" indent="-342900"/>
            <a:r>
              <a:rPr lang="it-IT" sz="1600" cap="all" dirty="0" smtClean="0"/>
              <a:t>G.BARONIO, I. BODINI</a:t>
            </a:r>
            <a:endParaRPr lang="it-IT" sz="1600" dirty="0" smtClean="0"/>
          </a:p>
          <a:p>
            <a:r>
              <a:rPr lang="en-US" sz="1600" i="1" dirty="0" smtClean="0"/>
              <a:t>Department of Mechanical and Industrial Engineering, University of Brescia, Italy</a:t>
            </a:r>
          </a:p>
          <a:p>
            <a:r>
              <a:rPr lang="it-IT" sz="1600" dirty="0" smtClean="0"/>
              <a:t> </a:t>
            </a:r>
            <a:r>
              <a:rPr lang="it-IT" sz="1600" i="1" dirty="0" smtClean="0"/>
              <a:t> </a:t>
            </a:r>
            <a:endParaRPr lang="it-IT" sz="1600" dirty="0" smtClean="0"/>
          </a:p>
          <a:p>
            <a:r>
              <a:rPr lang="it-IT" sz="1600" dirty="0" smtClean="0"/>
              <a:t>O. BARNABA’, F. FALLAVOLLITA,</a:t>
            </a:r>
          </a:p>
          <a:p>
            <a:r>
              <a:rPr lang="it-IT" sz="1600" dirty="0" smtClean="0"/>
              <a:t>R. NARDO’, M. ROSSELLA, P. VITULO</a:t>
            </a:r>
          </a:p>
          <a:p>
            <a:r>
              <a:rPr lang="it-IT" sz="1600" i="1" dirty="0" smtClean="0"/>
              <a:t>Department of Physics,</a:t>
            </a:r>
          </a:p>
          <a:p>
            <a:r>
              <a:rPr lang="it-IT" sz="1600" i="1" dirty="0" smtClean="0"/>
              <a:t>University of Pavia</a:t>
            </a:r>
            <a:r>
              <a:rPr lang="en-US" sz="1600" i="1" dirty="0" smtClean="0"/>
              <a:t> , Italy</a:t>
            </a:r>
            <a:endParaRPr lang="it-IT" sz="1600" dirty="0" smtClean="0"/>
          </a:p>
          <a:p>
            <a:r>
              <a:rPr lang="it-IT" sz="1600" i="1" dirty="0" smtClean="0"/>
              <a:t> </a:t>
            </a:r>
            <a:endParaRPr lang="it-IT" sz="1600" dirty="0" smtClean="0"/>
          </a:p>
          <a:p>
            <a:r>
              <a:rPr lang="it-IT" sz="1600" dirty="0" smtClean="0"/>
              <a:t>G. ZUMERLE</a:t>
            </a:r>
          </a:p>
          <a:p>
            <a:r>
              <a:rPr lang="it-IT" sz="1600" i="1" dirty="0" smtClean="0"/>
              <a:t>Department of Physics,</a:t>
            </a:r>
          </a:p>
          <a:p>
            <a:r>
              <a:rPr lang="it-IT" sz="1600" i="1" dirty="0" smtClean="0"/>
              <a:t>University of Padova</a:t>
            </a:r>
            <a:r>
              <a:rPr lang="en-US" sz="1600" i="1" dirty="0" smtClean="0"/>
              <a:t> , Italy</a:t>
            </a:r>
            <a:endParaRPr lang="it-IT" sz="1600" dirty="0" smtClean="0"/>
          </a:p>
        </p:txBody>
      </p:sp>
      <p:sp>
        <p:nvSpPr>
          <p:cNvPr id="4" name="CasellaDiTesto 26"/>
          <p:cNvSpPr txBox="1"/>
          <p:nvPr/>
        </p:nvSpPr>
        <p:spPr>
          <a:xfrm>
            <a:off x="331044" y="1187445"/>
            <a:ext cx="606569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MONSTER&amp;CO project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(2013-14)</a:t>
            </a:r>
          </a:p>
          <a:p>
            <a:r>
              <a:rPr lang="it-IT" sz="1600" b="1" dirty="0" err="1" smtClean="0">
                <a:ea typeface="Verdana" pitchFamily="34" charset="0"/>
                <a:cs typeface="Verdana" pitchFamily="34" charset="0"/>
              </a:rPr>
              <a:t>MON</a:t>
            </a:r>
            <a:r>
              <a:rPr lang="it-IT" sz="1600" dirty="0" err="1" smtClean="0">
                <a:ea typeface="Verdana" pitchFamily="34" charset="0"/>
                <a:cs typeface="Verdana" pitchFamily="34" charset="0"/>
              </a:rPr>
              <a:t>itoraggio</a:t>
            </a:r>
            <a:r>
              <a:rPr lang="it-IT" sz="1600" dirty="0" smtClean="0">
                <a:ea typeface="Verdana" pitchFamily="34" charset="0"/>
                <a:cs typeface="Verdana" pitchFamily="34" charset="0"/>
              </a:rPr>
              <a:t> di </a:t>
            </a:r>
            <a:r>
              <a:rPr lang="it-IT" sz="1600" b="1" dirty="0" err="1" smtClean="0">
                <a:ea typeface="Verdana" pitchFamily="34" charset="0"/>
                <a:cs typeface="Verdana" pitchFamily="34" charset="0"/>
              </a:rPr>
              <a:t>ST</a:t>
            </a:r>
            <a:r>
              <a:rPr lang="it-IT" sz="1600" dirty="0" err="1" smtClean="0">
                <a:ea typeface="Verdana" pitchFamily="34" charset="0"/>
                <a:cs typeface="Verdana" pitchFamily="34" charset="0"/>
              </a:rPr>
              <a:t>rutture</a:t>
            </a:r>
            <a:r>
              <a:rPr lang="it-IT" sz="16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it-IT" sz="1600" b="1" dirty="0" smtClean="0">
                <a:ea typeface="Verdana" pitchFamily="34" charset="0"/>
                <a:cs typeface="Verdana" pitchFamily="34" charset="0"/>
              </a:rPr>
              <a:t>E</a:t>
            </a:r>
            <a:r>
              <a:rPr lang="it-IT" sz="1600" dirty="0" smtClean="0">
                <a:ea typeface="Verdana" pitchFamily="34" charset="0"/>
                <a:cs typeface="Verdana" pitchFamily="34" charset="0"/>
              </a:rPr>
              <a:t>dili mediante </a:t>
            </a:r>
            <a:r>
              <a:rPr lang="it-IT" sz="1600" b="1" dirty="0" smtClean="0">
                <a:ea typeface="Verdana" pitchFamily="34" charset="0"/>
                <a:cs typeface="Verdana" pitchFamily="34" charset="0"/>
              </a:rPr>
              <a:t>R</a:t>
            </a:r>
            <a:r>
              <a:rPr lang="it-IT" sz="1600" dirty="0" smtClean="0">
                <a:ea typeface="Verdana" pitchFamily="34" charset="0"/>
                <a:cs typeface="Verdana" pitchFamily="34" charset="0"/>
              </a:rPr>
              <a:t>aggi </a:t>
            </a:r>
            <a:r>
              <a:rPr lang="it-IT" sz="1600" b="1" dirty="0" smtClean="0">
                <a:ea typeface="Verdana" pitchFamily="34" charset="0"/>
                <a:cs typeface="Verdana" pitchFamily="34" charset="0"/>
              </a:rPr>
              <a:t>Co</a:t>
            </a:r>
            <a:r>
              <a:rPr lang="it-IT" sz="1600" dirty="0" smtClean="0">
                <a:ea typeface="Verdana" pitchFamily="34" charset="0"/>
                <a:cs typeface="Verdana" pitchFamily="34" charset="0"/>
              </a:rPr>
              <a:t>smici</a:t>
            </a:r>
          </a:p>
          <a:p>
            <a:pPr>
              <a:lnSpc>
                <a:spcPct val="200000"/>
              </a:lnSpc>
            </a:pPr>
            <a:r>
              <a:rPr lang="it-IT" sz="1200" dirty="0" smtClean="0">
                <a:ea typeface="Verdana" pitchFamily="34" charset="0"/>
                <a:cs typeface="Verdana" pitchFamily="34" charset="0"/>
              </a:rPr>
              <a:t>Project of Dipartimento di Ingegneria Meccanica</a:t>
            </a:r>
          </a:p>
          <a:p>
            <a:r>
              <a:rPr lang="it-IT" sz="1200" dirty="0" smtClean="0">
                <a:ea typeface="Verdana" pitchFamily="34" charset="0"/>
                <a:cs typeface="Verdana" pitchFamily="34" charset="0"/>
              </a:rPr>
              <a:t>e Industriale, Università di Brescia</a:t>
            </a:r>
            <a:endParaRPr lang="it-IT" sz="12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Logo UniBS DIMI_mod_col.jpg" descr="Logo UniBS DIMI_mod_col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32647" y="1261156"/>
            <a:ext cx="1727168" cy="9647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7"/>
          <p:cNvSpPr txBox="1"/>
          <p:nvPr/>
        </p:nvSpPr>
        <p:spPr>
          <a:xfrm>
            <a:off x="599090" y="0"/>
            <a:ext cx="7780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Historical building stability monitoring with cosmic ray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muons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20"/>
          <p:cNvGrpSpPr/>
          <p:nvPr/>
        </p:nvGrpSpPr>
        <p:grpSpPr>
          <a:xfrm>
            <a:off x="256487" y="1894740"/>
            <a:ext cx="3429024" cy="3944479"/>
            <a:chOff x="571472" y="2000240"/>
            <a:chExt cx="3429024" cy="3944479"/>
          </a:xfrm>
        </p:grpSpPr>
        <p:grpSp>
          <p:nvGrpSpPr>
            <p:cNvPr id="6" name="Gruppo 57"/>
            <p:cNvGrpSpPr/>
            <p:nvPr/>
          </p:nvGrpSpPr>
          <p:grpSpPr>
            <a:xfrm>
              <a:off x="571472" y="2000240"/>
              <a:ext cx="3429024" cy="3944479"/>
              <a:chOff x="3643306" y="1428736"/>
              <a:chExt cx="3429024" cy="3944479"/>
            </a:xfrm>
          </p:grpSpPr>
          <p:pic>
            <p:nvPicPr>
              <p:cNvPr id="11" name="Immagine 43" descr="TecnPag15.jpg"/>
              <p:cNvPicPr>
                <a:picLocks noChangeAspect="1"/>
              </p:cNvPicPr>
              <p:nvPr/>
            </p:nvPicPr>
            <p:blipFill>
              <a:blip r:embed="rId2" cstate="print"/>
              <a:srcRect l="11243" t="12500" r="19856" b="30208"/>
              <a:stretch>
                <a:fillRect/>
              </a:stretch>
            </p:blipFill>
            <p:spPr>
              <a:xfrm>
                <a:off x="3643306" y="1428736"/>
                <a:ext cx="3429024" cy="3929090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  <p:sp>
            <p:nvSpPr>
              <p:cNvPr id="12" name="CasellaDiTesto 56"/>
              <p:cNvSpPr txBox="1"/>
              <p:nvPr/>
            </p:nvSpPr>
            <p:spPr>
              <a:xfrm>
                <a:off x="3691209" y="5111605"/>
                <a:ext cx="262283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100" b="1" dirty="0" smtClean="0">
                    <a:solidFill>
                      <a:schemeClr val="bg1">
                        <a:lumMod val="95000"/>
                      </a:schemeClr>
                    </a:solidFill>
                    <a:latin typeface="Comic Sans MS" pitchFamily="66" charset="0"/>
                  </a:rPr>
                  <a:t>Brescia, Palazzo della Loggia, 1574</a:t>
                </a:r>
                <a:endParaRPr lang="it-IT" sz="1100" b="1" dirty="0">
                  <a:solidFill>
                    <a:schemeClr val="bg1">
                      <a:lumMod val="95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7" name="CasellaDiTesto 23"/>
            <p:cNvSpPr txBox="1"/>
            <p:nvPr/>
          </p:nvSpPr>
          <p:spPr>
            <a:xfrm>
              <a:off x="2571736" y="2012597"/>
              <a:ext cx="139439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 smtClean="0">
                  <a:latin typeface="Comic Sans MS" pitchFamily="66" charset="0"/>
                </a:rPr>
                <a:t>Constructon of the actual roof, 1914</a:t>
              </a:r>
              <a:endParaRPr lang="it-IT" sz="1100" dirty="0">
                <a:latin typeface="Comic Sans MS" pitchFamily="66" charset="0"/>
              </a:endParaRPr>
            </a:p>
          </p:txBody>
        </p:sp>
        <p:cxnSp>
          <p:nvCxnSpPr>
            <p:cNvPr id="8" name="Connettore 2 24"/>
            <p:cNvCxnSpPr/>
            <p:nvPr/>
          </p:nvCxnSpPr>
          <p:spPr>
            <a:xfrm rot="10800000">
              <a:off x="763776" y="2404154"/>
              <a:ext cx="500066" cy="730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25"/>
            <p:cNvCxnSpPr/>
            <p:nvPr/>
          </p:nvCxnSpPr>
          <p:spPr>
            <a:xfrm>
              <a:off x="3143240" y="2713032"/>
              <a:ext cx="571504" cy="730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49"/>
            <p:cNvCxnSpPr/>
            <p:nvPr/>
          </p:nvCxnSpPr>
          <p:spPr>
            <a:xfrm rot="16200000" flipH="1">
              <a:off x="2107389" y="2215906"/>
              <a:ext cx="35719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903394" y="4488613"/>
            <a:ext cx="3000396" cy="1983313"/>
            <a:chOff x="5481354" y="4488613"/>
            <a:chExt cx="3000396" cy="1983313"/>
          </a:xfrm>
        </p:grpSpPr>
        <p:pic>
          <p:nvPicPr>
            <p:cNvPr id="26" name="Immagine 42" descr="Pag263.jpg"/>
            <p:cNvPicPr>
              <a:picLocks noChangeAspect="1"/>
            </p:cNvPicPr>
            <p:nvPr/>
          </p:nvPicPr>
          <p:blipFill>
            <a:blip r:embed="rId3" cstate="print"/>
            <a:srcRect l="13500" t="46875" r="19203" b="12500"/>
            <a:stretch>
              <a:fillRect/>
            </a:stretch>
          </p:blipFill>
          <p:spPr>
            <a:xfrm>
              <a:off x="5481354" y="4488613"/>
              <a:ext cx="3000396" cy="1983313"/>
            </a:xfrm>
            <a:prstGeom prst="rect">
              <a:avLst/>
            </a:prstGeom>
          </p:spPr>
        </p:pic>
        <p:sp>
          <p:nvSpPr>
            <p:cNvPr id="27" name="CasellaDiTesto 12"/>
            <p:cNvSpPr txBox="1"/>
            <p:nvPr/>
          </p:nvSpPr>
          <p:spPr>
            <a:xfrm>
              <a:off x="5512188" y="6194328"/>
              <a:ext cx="14061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>
                      <a:lumMod val="95000"/>
                    </a:schemeClr>
                  </a:solidFill>
                </a:rPr>
                <a:t>Detail of a joint </a:t>
              </a:r>
              <a:endParaRPr lang="en-US" sz="105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39481" y="14062"/>
            <a:ext cx="6907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case study: the “Palazzo della Loggia”, Brescia - Italy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5083" y="5669274"/>
            <a:ext cx="4830168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Studies reported here have been performed by the</a:t>
            </a:r>
          </a:p>
          <a:p>
            <a:r>
              <a:rPr lang="it-IT" sz="1100" i="1" dirty="0" smtClean="0"/>
              <a:t>“Centro di studio e ricerca per la conservazione ed il recupero dei</a:t>
            </a:r>
          </a:p>
          <a:p>
            <a:r>
              <a:rPr lang="it-IT" sz="1100" i="1" dirty="0" smtClean="0"/>
              <a:t>beni architettonici ed ambientali”</a:t>
            </a:r>
          </a:p>
          <a:p>
            <a:r>
              <a:rPr lang="it-IT" sz="1100" dirty="0" smtClean="0"/>
              <a:t>Dipartimento di Ingegneria Civile, University of Brescia</a:t>
            </a:r>
            <a:endParaRPr lang="it-IT" sz="1100" dirty="0"/>
          </a:p>
        </p:txBody>
      </p:sp>
      <p:sp>
        <p:nvSpPr>
          <p:cNvPr id="28" name="CasellaDiTesto 24"/>
          <p:cNvSpPr txBox="1"/>
          <p:nvPr/>
        </p:nvSpPr>
        <p:spPr>
          <a:xfrm>
            <a:off x="228601" y="997588"/>
            <a:ext cx="434340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roof was reconstructed in 1914 with shape and construction technique as the original one destroyed  in 1575 by a fire</a:t>
            </a:r>
            <a:endParaRPr lang="en-US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3938979" y="801843"/>
            <a:ext cx="5073131" cy="2560335"/>
            <a:chOff x="2912015" y="801843"/>
            <a:chExt cx="5073131" cy="2560335"/>
          </a:xfrm>
        </p:grpSpPr>
        <p:grpSp>
          <p:nvGrpSpPr>
            <p:cNvPr id="19" name="Gruppo 10"/>
            <p:cNvGrpSpPr>
              <a:grpSpLocks noChangeAspect="1"/>
            </p:cNvGrpSpPr>
            <p:nvPr/>
          </p:nvGrpSpPr>
          <p:grpSpPr>
            <a:xfrm>
              <a:off x="4445394" y="801843"/>
              <a:ext cx="3539752" cy="2555087"/>
              <a:chOff x="3855924" y="2000240"/>
              <a:chExt cx="2782064" cy="236754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Immagine 11" descr="Pag193.jpg"/>
              <p:cNvPicPr>
                <a:picLocks noChangeAspect="1"/>
              </p:cNvPicPr>
              <p:nvPr/>
            </p:nvPicPr>
            <p:blipFill>
              <a:blip r:embed="rId4" cstate="print"/>
              <a:srcRect l="31436" t="44792" r="14300" b="20833"/>
              <a:stretch>
                <a:fillRect/>
              </a:stretch>
            </p:blipFill>
            <p:spPr>
              <a:xfrm>
                <a:off x="3857619" y="2000240"/>
                <a:ext cx="2714644" cy="2357454"/>
              </a:xfrm>
              <a:prstGeom prst="rect">
                <a:avLst/>
              </a:prstGeom>
            </p:spPr>
          </p:pic>
          <p:sp>
            <p:nvSpPr>
              <p:cNvPr id="21" name="CasellaDiTesto 12"/>
              <p:cNvSpPr txBox="1"/>
              <p:nvPr/>
            </p:nvSpPr>
            <p:spPr>
              <a:xfrm>
                <a:off x="3855924" y="4132504"/>
                <a:ext cx="2782064" cy="235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Wooden</a:t>
                </a:r>
                <a:r>
                  <a:rPr lang="it-IT" sz="1050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:r>
                  <a:rPr lang="en-US" sz="1050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vaulted roof, reconstructed in 1914</a:t>
                </a:r>
                <a:endParaRPr lang="en-US" sz="105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30" name="CasellaDiTesto 34"/>
            <p:cNvSpPr txBox="1"/>
            <p:nvPr/>
          </p:nvSpPr>
          <p:spPr>
            <a:xfrm>
              <a:off x="2912015" y="1832503"/>
              <a:ext cx="1429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25 x 50 m</a:t>
              </a:r>
              <a:r>
                <a:rPr lang="en-US" sz="1200" baseline="30000" dirty="0" smtClean="0">
                  <a:solidFill>
                    <a:srgbClr val="FF0000"/>
                  </a:solidFill>
                </a:rPr>
                <a:t>2</a:t>
              </a:r>
            </a:p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16 m height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6" name="Left Brace 35"/>
            <p:cNvSpPr/>
            <p:nvPr/>
          </p:nvSpPr>
          <p:spPr>
            <a:xfrm>
              <a:off x="4290646" y="801858"/>
              <a:ext cx="126609" cy="2560320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9" name="CasellaDiTesto 35"/>
          <p:cNvSpPr txBox="1"/>
          <p:nvPr/>
        </p:nvSpPr>
        <p:spPr>
          <a:xfrm>
            <a:off x="4437048" y="3413511"/>
            <a:ext cx="4464496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Immediately after reconstruction,  the roof  exhibited a progressive deformation of the top beam and key points of the arches</a:t>
            </a:r>
            <a:endParaRPr lang="en-US" sz="1400" dirty="0"/>
          </a:p>
        </p:txBody>
      </p:sp>
      <p:sp>
        <p:nvSpPr>
          <p:cNvPr id="40" name="CasellaDiTesto 37"/>
          <p:cNvSpPr txBox="1"/>
          <p:nvPr/>
        </p:nvSpPr>
        <p:spPr>
          <a:xfrm>
            <a:off x="3352698" y="4582765"/>
            <a:ext cx="2335896" cy="95410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Top beam deflections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 19.0 cm in 1923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 52.0 cm in 1945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 80.0 cm in 1980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63529" y="70340"/>
            <a:ext cx="66205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stability monitoring of the roof 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“Palazzo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Loggia”</a:t>
            </a:r>
          </a:p>
        </p:txBody>
      </p:sp>
      <p:pic>
        <p:nvPicPr>
          <p:cNvPr id="17" name="Immagine 28" descr="Pag115.jpg"/>
          <p:cNvPicPr>
            <a:picLocks noChangeAspect="1"/>
          </p:cNvPicPr>
          <p:nvPr/>
        </p:nvPicPr>
        <p:blipFill>
          <a:blip r:embed="rId2" cstate="print"/>
          <a:srcRect l="2876" t="25000" r="45716" b="59375"/>
          <a:stretch>
            <a:fillRect/>
          </a:stretch>
        </p:blipFill>
        <p:spPr>
          <a:xfrm>
            <a:off x="229450" y="5076472"/>
            <a:ext cx="3429024" cy="1428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magine 33" descr="TecnPag93.jpg"/>
          <p:cNvPicPr>
            <a:picLocks noChangeAspect="1"/>
          </p:cNvPicPr>
          <p:nvPr/>
        </p:nvPicPr>
        <p:blipFill>
          <a:blip r:embed="rId3" cstate="print"/>
          <a:srcRect l="3716" r="62623" b="58333"/>
          <a:stretch>
            <a:fillRect/>
          </a:stretch>
        </p:blipFill>
        <p:spPr>
          <a:xfrm>
            <a:off x="3826412" y="4295997"/>
            <a:ext cx="1344354" cy="2240572"/>
          </a:xfrm>
          <a:prstGeom prst="rect">
            <a:avLst/>
          </a:prstGeom>
        </p:spPr>
      </p:pic>
      <p:pic>
        <p:nvPicPr>
          <p:cNvPr id="19" name="Immagine 34" descr="TecnPag93.jpg"/>
          <p:cNvPicPr>
            <a:picLocks noChangeAspect="1"/>
          </p:cNvPicPr>
          <p:nvPr/>
        </p:nvPicPr>
        <p:blipFill>
          <a:blip r:embed="rId4" cstate="print"/>
          <a:srcRect l="40674" t="11459" r="10237" b="58333"/>
          <a:stretch>
            <a:fillRect/>
          </a:stretch>
        </p:blipFill>
        <p:spPr>
          <a:xfrm>
            <a:off x="2948483" y="1125414"/>
            <a:ext cx="2720259" cy="2253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0644" y="965823"/>
            <a:ext cx="2786082" cy="3643339"/>
            <a:chOff x="365732" y="1475459"/>
            <a:chExt cx="2786082" cy="3643339"/>
          </a:xfrm>
        </p:grpSpPr>
        <p:grpSp>
          <p:nvGrpSpPr>
            <p:cNvPr id="3" name="Gruppo 73"/>
            <p:cNvGrpSpPr/>
            <p:nvPr/>
          </p:nvGrpSpPr>
          <p:grpSpPr>
            <a:xfrm>
              <a:off x="365732" y="1475459"/>
              <a:ext cx="2786082" cy="3643339"/>
              <a:chOff x="357158" y="1475459"/>
              <a:chExt cx="2786082" cy="3643339"/>
            </a:xfrm>
          </p:grpSpPr>
          <p:grpSp>
            <p:nvGrpSpPr>
              <p:cNvPr id="4" name="Gruppo 55"/>
              <p:cNvGrpSpPr/>
              <p:nvPr/>
            </p:nvGrpSpPr>
            <p:grpSpPr>
              <a:xfrm>
                <a:off x="357158" y="1475459"/>
                <a:ext cx="2786082" cy="3643339"/>
                <a:chOff x="357158" y="1500174"/>
                <a:chExt cx="2786082" cy="3643339"/>
              </a:xfrm>
            </p:grpSpPr>
            <p:pic>
              <p:nvPicPr>
                <p:cNvPr id="8" name="Immagine 59" descr="Pag115zoom.jpg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1385"/>
                <a:stretch>
                  <a:fillRect/>
                </a:stretch>
              </p:blipFill>
              <p:spPr>
                <a:xfrm>
                  <a:off x="357158" y="1500174"/>
                  <a:ext cx="2786082" cy="1513052"/>
                </a:xfrm>
                <a:prstGeom prst="rect">
                  <a:avLst/>
                </a:prstGeom>
              </p:spPr>
            </p:pic>
            <p:sp>
              <p:nvSpPr>
                <p:cNvPr id="9" name="Rettangolo 60"/>
                <p:cNvSpPr/>
                <p:nvPr/>
              </p:nvSpPr>
              <p:spPr>
                <a:xfrm>
                  <a:off x="357158" y="3013226"/>
                  <a:ext cx="2786082" cy="11375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10" name="Immagine 61" descr="TecnPag107.jpg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56705" t="15417" r="14210" b="68750"/>
                <a:stretch>
                  <a:fillRect/>
                </a:stretch>
              </p:blipFill>
              <p:spPr>
                <a:xfrm>
                  <a:off x="357158" y="2785720"/>
                  <a:ext cx="2786082" cy="2357793"/>
                </a:xfrm>
                <a:prstGeom prst="rect">
                  <a:avLst/>
                </a:prstGeom>
              </p:spPr>
            </p:pic>
            <p:sp>
              <p:nvSpPr>
                <p:cNvPr id="11" name="Ovale 63"/>
                <p:cNvSpPr/>
                <p:nvPr/>
              </p:nvSpPr>
              <p:spPr>
                <a:xfrm>
                  <a:off x="610714" y="2609604"/>
                  <a:ext cx="99503" cy="113753"/>
                </a:xfrm>
                <a:prstGeom prst="ellips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" name="Ovale 64"/>
                <p:cNvSpPr/>
                <p:nvPr/>
              </p:nvSpPr>
              <p:spPr>
                <a:xfrm>
                  <a:off x="950025" y="1941159"/>
                  <a:ext cx="99503" cy="113753"/>
                </a:xfrm>
                <a:prstGeom prst="ellips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" name="Ovale 65"/>
                <p:cNvSpPr/>
                <p:nvPr/>
              </p:nvSpPr>
              <p:spPr>
                <a:xfrm>
                  <a:off x="714348" y="2249249"/>
                  <a:ext cx="99503" cy="113753"/>
                </a:xfrm>
                <a:prstGeom prst="ellips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5" name="Connettore 1 68"/>
              <p:cNvCxnSpPr/>
              <p:nvPr/>
            </p:nvCxnSpPr>
            <p:spPr>
              <a:xfrm>
                <a:off x="813851" y="2273635"/>
                <a:ext cx="1900761" cy="45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ttore 1 70"/>
              <p:cNvCxnSpPr>
                <a:stCxn id="11" idx="6"/>
              </p:cNvCxnSpPr>
              <p:nvPr/>
            </p:nvCxnSpPr>
            <p:spPr>
              <a:xfrm>
                <a:off x="710217" y="2641766"/>
                <a:ext cx="2075833" cy="141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ttore 1 72"/>
              <p:cNvCxnSpPr/>
              <p:nvPr/>
            </p:nvCxnSpPr>
            <p:spPr>
              <a:xfrm rot="5400000" flipH="1" flipV="1">
                <a:off x="1729758" y="1258715"/>
                <a:ext cx="4301" cy="139390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CasellaDiTesto 77"/>
            <p:cNvSpPr txBox="1"/>
            <p:nvPr/>
          </p:nvSpPr>
          <p:spPr>
            <a:xfrm>
              <a:off x="1211710" y="2335420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  <a:latin typeface="Comic Sans MS" pitchFamily="66" charset="0"/>
                </a:rPr>
                <a:t>25 m</a:t>
              </a:r>
              <a:endParaRPr lang="it-IT" sz="1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20" name="Connettore 2 24"/>
            <p:cNvCxnSpPr/>
            <p:nvPr/>
          </p:nvCxnSpPr>
          <p:spPr>
            <a:xfrm>
              <a:off x="652936" y="2744243"/>
              <a:ext cx="2160240" cy="0"/>
            </a:xfrm>
            <a:prstGeom prst="straightConnector1">
              <a:avLst/>
            </a:prstGeom>
            <a:ln>
              <a:solidFill>
                <a:srgbClr val="0070C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755058" y="2057512"/>
            <a:ext cx="2303822" cy="1440160"/>
            <a:chOff x="1980146" y="2803116"/>
            <a:chExt cx="2303822" cy="1440160"/>
          </a:xfrm>
        </p:grpSpPr>
        <p:cxnSp>
          <p:nvCxnSpPr>
            <p:cNvPr id="22" name="Connettore 2 26"/>
            <p:cNvCxnSpPr/>
            <p:nvPr/>
          </p:nvCxnSpPr>
          <p:spPr>
            <a:xfrm flipV="1">
              <a:off x="4211960" y="2803116"/>
              <a:ext cx="72008" cy="144016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8"/>
            <p:cNvCxnSpPr/>
            <p:nvPr/>
          </p:nvCxnSpPr>
          <p:spPr>
            <a:xfrm flipH="1" flipV="1">
              <a:off x="1980146" y="3016856"/>
              <a:ext cx="2231814" cy="122642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21"/>
          <p:cNvSpPr txBox="1"/>
          <p:nvPr/>
        </p:nvSpPr>
        <p:spPr>
          <a:xfrm>
            <a:off x="3083952" y="3537528"/>
            <a:ext cx="2448272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Pairs of steel and invar wires compensation of thermal deformations</a:t>
            </a:r>
            <a:endParaRPr lang="en-US" sz="1400" dirty="0"/>
          </a:p>
        </p:txBody>
      </p:sp>
      <p:sp>
        <p:nvSpPr>
          <p:cNvPr id="29" name="CasellaDiTesto 33"/>
          <p:cNvSpPr txBox="1"/>
          <p:nvPr/>
        </p:nvSpPr>
        <p:spPr>
          <a:xfrm>
            <a:off x="196949" y="4600938"/>
            <a:ext cx="347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Elongation of the wires monitored mechanically (</a:t>
            </a:r>
            <a:r>
              <a:rPr lang="en-US" sz="1200" dirty="0" err="1" smtClean="0"/>
              <a:t>vernier</a:t>
            </a:r>
            <a:r>
              <a:rPr lang="en-US" sz="1200" dirty="0" smtClean="0"/>
              <a:t>); sensitivity 0.1 mm</a:t>
            </a:r>
            <a:endParaRPr lang="en-US" sz="1200" dirty="0"/>
          </a:p>
        </p:txBody>
      </p:sp>
      <p:cxnSp>
        <p:nvCxnSpPr>
          <p:cNvPr id="30" name="Connettore 2 35"/>
          <p:cNvCxnSpPr/>
          <p:nvPr/>
        </p:nvCxnSpPr>
        <p:spPr>
          <a:xfrm flipH="1">
            <a:off x="2220536" y="5050302"/>
            <a:ext cx="199109" cy="54872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5577129" y="659711"/>
            <a:ext cx="3566871" cy="5560330"/>
            <a:chOff x="5577129" y="659711"/>
            <a:chExt cx="3566871" cy="5560330"/>
          </a:xfrm>
        </p:grpSpPr>
        <p:grpSp>
          <p:nvGrpSpPr>
            <p:cNvPr id="42" name="Group 41"/>
            <p:cNvGrpSpPr/>
            <p:nvPr/>
          </p:nvGrpSpPr>
          <p:grpSpPr>
            <a:xfrm>
              <a:off x="5796136" y="659711"/>
              <a:ext cx="3347864" cy="5465057"/>
              <a:chOff x="5796136" y="659711"/>
              <a:chExt cx="3347864" cy="5465057"/>
            </a:xfrm>
          </p:grpSpPr>
          <p:pic>
            <p:nvPicPr>
              <p:cNvPr id="32" name="Immagine 18" descr="Pag116.jpg"/>
              <p:cNvPicPr>
                <a:picLocks noChangeAspect="1"/>
              </p:cNvPicPr>
              <p:nvPr/>
            </p:nvPicPr>
            <p:blipFill>
              <a:blip r:embed="rId7" cstate="print"/>
              <a:srcRect l="47124" t="63541" r="4324" b="14583"/>
              <a:stretch>
                <a:fillRect/>
              </a:stretch>
            </p:blipFill>
            <p:spPr>
              <a:xfrm>
                <a:off x="5832167" y="1299262"/>
                <a:ext cx="3311833" cy="2089202"/>
              </a:xfrm>
              <a:prstGeom prst="rect">
                <a:avLst/>
              </a:prstGeom>
            </p:spPr>
          </p:pic>
          <p:pic>
            <p:nvPicPr>
              <p:cNvPr id="33" name="Immagine 19" descr="Pag116.jpg"/>
              <p:cNvPicPr>
                <a:picLocks noChangeAspect="1"/>
              </p:cNvPicPr>
              <p:nvPr/>
            </p:nvPicPr>
            <p:blipFill>
              <a:blip r:embed="rId8" cstate="print"/>
              <a:srcRect l="47124" t="22916" r="4324" b="55209"/>
              <a:stretch>
                <a:fillRect/>
              </a:stretch>
            </p:blipFill>
            <p:spPr>
              <a:xfrm>
                <a:off x="5796136" y="3760836"/>
                <a:ext cx="3347864" cy="2363932"/>
              </a:xfrm>
              <a:prstGeom prst="rect">
                <a:avLst/>
              </a:prstGeom>
            </p:spPr>
          </p:pic>
          <p:sp>
            <p:nvSpPr>
              <p:cNvPr id="36" name="Parentesi graffa chiusa 43"/>
              <p:cNvSpPr/>
              <p:nvPr/>
            </p:nvSpPr>
            <p:spPr>
              <a:xfrm rot="16200000">
                <a:off x="7377804" y="-311241"/>
                <a:ext cx="360040" cy="3006920"/>
              </a:xfrm>
              <a:prstGeom prst="rightBrace">
                <a:avLst>
                  <a:gd name="adj1" fmla="val 8333"/>
                  <a:gd name="adj2" fmla="val 50451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asellaDiTesto 46"/>
              <p:cNvSpPr txBox="1"/>
              <p:nvPr/>
            </p:nvSpPr>
            <p:spPr>
              <a:xfrm>
                <a:off x="7020272" y="659711"/>
                <a:ext cx="1080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11 years</a:t>
                </a:r>
                <a:endParaRPr lang="en-US" sz="1600" dirty="0"/>
              </a:p>
            </p:txBody>
          </p:sp>
          <p:sp>
            <p:nvSpPr>
              <p:cNvPr id="38" name="CasellaDiTesto 47"/>
              <p:cNvSpPr txBox="1"/>
              <p:nvPr/>
            </p:nvSpPr>
            <p:spPr>
              <a:xfrm>
                <a:off x="5940152" y="1398730"/>
                <a:ext cx="10801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C00000"/>
                    </a:solidFill>
                  </a:rPr>
                  <a:t>A1 – B1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9" name="CasellaDiTesto 49"/>
              <p:cNvSpPr txBox="1"/>
              <p:nvPr/>
            </p:nvSpPr>
            <p:spPr>
              <a:xfrm>
                <a:off x="5852160" y="3970199"/>
                <a:ext cx="10551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C00000"/>
                    </a:solidFill>
                  </a:rPr>
                  <a:t>A2 – B2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 rot="16200000">
              <a:off x="4866678" y="4674412"/>
              <a:ext cx="1697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displacement (mm)</a:t>
              </a:r>
              <a:endParaRPr lang="it-IT" sz="1200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4962806" y="2013212"/>
              <a:ext cx="1697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displacement (mm)</a:t>
              </a:r>
              <a:endParaRPr lang="it-IT" sz="12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000739" y="3244334"/>
              <a:ext cx="108273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200" dirty="0" smtClean="0"/>
                <a:t>time (days)</a:t>
              </a:r>
              <a:endParaRPr lang="it-IT" sz="12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012459" y="5943042"/>
              <a:ext cx="108273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200" dirty="0" smtClean="0"/>
                <a:t>time (days)</a:t>
              </a:r>
              <a:endParaRPr lang="it-IT" sz="1200" dirty="0"/>
            </a:p>
          </p:txBody>
        </p:sp>
      </p:grpSp>
      <p:sp>
        <p:nvSpPr>
          <p:cNvPr id="41" name="CasellaDiTesto 52"/>
          <p:cNvSpPr txBox="1"/>
          <p:nvPr/>
        </p:nvSpPr>
        <p:spPr>
          <a:xfrm rot="20243435">
            <a:off x="5767755" y="4020356"/>
            <a:ext cx="337624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Progressive deformation : 1 mm/yr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1 77"/>
          <p:cNvCxnSpPr/>
          <p:nvPr/>
        </p:nvCxnSpPr>
        <p:spPr>
          <a:xfrm flipV="1">
            <a:off x="1043608" y="1584088"/>
            <a:ext cx="72008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68" descr="Fig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2000"/>
            <a:ext cx="3490429" cy="4437112"/>
          </a:xfrm>
          <a:prstGeom prst="rect">
            <a:avLst/>
          </a:prstGeom>
        </p:spPr>
      </p:pic>
      <p:grpSp>
        <p:nvGrpSpPr>
          <p:cNvPr id="4" name="Gruppo 24"/>
          <p:cNvGrpSpPr/>
          <p:nvPr/>
        </p:nvGrpSpPr>
        <p:grpSpPr>
          <a:xfrm>
            <a:off x="392499" y="2187226"/>
            <a:ext cx="933408" cy="142876"/>
            <a:chOff x="642910" y="4572008"/>
            <a:chExt cx="933408" cy="142876"/>
          </a:xfrm>
        </p:grpSpPr>
        <p:cxnSp>
          <p:nvCxnSpPr>
            <p:cNvPr id="5" name="Connettore 1 42"/>
            <p:cNvCxnSpPr/>
            <p:nvPr/>
          </p:nvCxnSpPr>
          <p:spPr>
            <a:xfrm>
              <a:off x="642910" y="4643446"/>
              <a:ext cx="428628" cy="714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43"/>
            <p:cNvCxnSpPr/>
            <p:nvPr/>
          </p:nvCxnSpPr>
          <p:spPr>
            <a:xfrm>
              <a:off x="1147690" y="4572008"/>
              <a:ext cx="428628" cy="714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44"/>
            <p:cNvCxnSpPr/>
            <p:nvPr/>
          </p:nvCxnSpPr>
          <p:spPr>
            <a:xfrm flipV="1">
              <a:off x="642910" y="4572008"/>
              <a:ext cx="500066" cy="714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45"/>
            <p:cNvCxnSpPr/>
            <p:nvPr/>
          </p:nvCxnSpPr>
          <p:spPr>
            <a:xfrm flipV="1">
              <a:off x="1071538" y="4643446"/>
              <a:ext cx="500066" cy="714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Connettore 1 12"/>
          <p:cNvCxnSpPr/>
          <p:nvPr/>
        </p:nvCxnSpPr>
        <p:spPr>
          <a:xfrm flipH="1">
            <a:off x="637470" y="1556792"/>
            <a:ext cx="766178" cy="5144652"/>
          </a:xfrm>
          <a:prstGeom prst="line">
            <a:avLst/>
          </a:prstGeom>
          <a:ln>
            <a:solidFill>
              <a:srgbClr val="2AA659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67"/>
          <p:cNvGrpSpPr/>
          <p:nvPr/>
        </p:nvGrpSpPr>
        <p:grpSpPr>
          <a:xfrm>
            <a:off x="107504" y="4915518"/>
            <a:ext cx="1503399" cy="1706260"/>
            <a:chOff x="443745" y="4915518"/>
            <a:chExt cx="1503399" cy="1706260"/>
          </a:xfrm>
        </p:grpSpPr>
        <p:grpSp>
          <p:nvGrpSpPr>
            <p:cNvPr id="11" name="Gruppo 40"/>
            <p:cNvGrpSpPr/>
            <p:nvPr/>
          </p:nvGrpSpPr>
          <p:grpSpPr>
            <a:xfrm>
              <a:off x="757478" y="4915518"/>
              <a:ext cx="934202" cy="1439518"/>
              <a:chOff x="642116" y="4572008"/>
              <a:chExt cx="934202" cy="1439518"/>
            </a:xfrm>
          </p:grpSpPr>
          <p:grpSp>
            <p:nvGrpSpPr>
              <p:cNvPr id="18" name="Gruppo 24"/>
              <p:cNvGrpSpPr/>
              <p:nvPr/>
            </p:nvGrpSpPr>
            <p:grpSpPr>
              <a:xfrm>
                <a:off x="642910" y="4572008"/>
                <a:ext cx="933408" cy="142876"/>
                <a:chOff x="642910" y="4572008"/>
                <a:chExt cx="933408" cy="142876"/>
              </a:xfrm>
            </p:grpSpPr>
            <p:cxnSp>
              <p:nvCxnSpPr>
                <p:cNvPr id="33" name="Connettore 1 61"/>
                <p:cNvCxnSpPr/>
                <p:nvPr/>
              </p:nvCxnSpPr>
              <p:spPr>
                <a:xfrm>
                  <a:off x="642910" y="4643446"/>
                  <a:ext cx="428628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1 62"/>
                <p:cNvCxnSpPr/>
                <p:nvPr/>
              </p:nvCxnSpPr>
              <p:spPr>
                <a:xfrm>
                  <a:off x="1147690" y="4572008"/>
                  <a:ext cx="428628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ttore 1 63"/>
                <p:cNvCxnSpPr/>
                <p:nvPr/>
              </p:nvCxnSpPr>
              <p:spPr>
                <a:xfrm flipV="1">
                  <a:off x="642910" y="4572008"/>
                  <a:ext cx="500066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1 23"/>
                <p:cNvCxnSpPr/>
                <p:nvPr/>
              </p:nvCxnSpPr>
              <p:spPr>
                <a:xfrm flipV="1">
                  <a:off x="1071538" y="4643446"/>
                  <a:ext cx="500066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uppo 25"/>
              <p:cNvGrpSpPr/>
              <p:nvPr/>
            </p:nvGrpSpPr>
            <p:grpSpPr>
              <a:xfrm>
                <a:off x="642910" y="5857892"/>
                <a:ext cx="933408" cy="142876"/>
                <a:chOff x="642910" y="4572008"/>
                <a:chExt cx="933408" cy="142876"/>
              </a:xfrm>
            </p:grpSpPr>
            <p:cxnSp>
              <p:nvCxnSpPr>
                <p:cNvPr id="29" name="Connettore 1 57"/>
                <p:cNvCxnSpPr/>
                <p:nvPr/>
              </p:nvCxnSpPr>
              <p:spPr>
                <a:xfrm>
                  <a:off x="642910" y="4643446"/>
                  <a:ext cx="428628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1 58"/>
                <p:cNvCxnSpPr/>
                <p:nvPr/>
              </p:nvCxnSpPr>
              <p:spPr>
                <a:xfrm>
                  <a:off x="1147690" y="4572008"/>
                  <a:ext cx="428628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ttore 1 59"/>
                <p:cNvCxnSpPr/>
                <p:nvPr/>
              </p:nvCxnSpPr>
              <p:spPr>
                <a:xfrm flipV="1">
                  <a:off x="642910" y="4572008"/>
                  <a:ext cx="500066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ttore 1 60"/>
                <p:cNvCxnSpPr/>
                <p:nvPr/>
              </p:nvCxnSpPr>
              <p:spPr>
                <a:xfrm flipV="1">
                  <a:off x="1071538" y="4643446"/>
                  <a:ext cx="500066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uppo 30"/>
              <p:cNvGrpSpPr/>
              <p:nvPr/>
            </p:nvGrpSpPr>
            <p:grpSpPr>
              <a:xfrm>
                <a:off x="642910" y="5214950"/>
                <a:ext cx="933408" cy="142876"/>
                <a:chOff x="642910" y="4572008"/>
                <a:chExt cx="933408" cy="142876"/>
              </a:xfrm>
            </p:grpSpPr>
            <p:cxnSp>
              <p:nvCxnSpPr>
                <p:cNvPr id="25" name="Connettore 1 31"/>
                <p:cNvCxnSpPr/>
                <p:nvPr/>
              </p:nvCxnSpPr>
              <p:spPr>
                <a:xfrm>
                  <a:off x="642910" y="4643446"/>
                  <a:ext cx="428628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ttore 1 54"/>
                <p:cNvCxnSpPr/>
                <p:nvPr/>
              </p:nvCxnSpPr>
              <p:spPr>
                <a:xfrm>
                  <a:off x="1147690" y="4572008"/>
                  <a:ext cx="428628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ttore 1 55"/>
                <p:cNvCxnSpPr/>
                <p:nvPr/>
              </p:nvCxnSpPr>
              <p:spPr>
                <a:xfrm flipV="1">
                  <a:off x="642910" y="4572008"/>
                  <a:ext cx="500066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ttore 1 56"/>
                <p:cNvCxnSpPr/>
                <p:nvPr/>
              </p:nvCxnSpPr>
              <p:spPr>
                <a:xfrm flipV="1">
                  <a:off x="1071538" y="4643446"/>
                  <a:ext cx="500066" cy="714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Connettore 1 49"/>
              <p:cNvCxnSpPr/>
              <p:nvPr/>
            </p:nvCxnSpPr>
            <p:spPr>
              <a:xfrm rot="5400000">
                <a:off x="-32" y="5286388"/>
                <a:ext cx="1285884" cy="1588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50"/>
              <p:cNvCxnSpPr/>
              <p:nvPr/>
            </p:nvCxnSpPr>
            <p:spPr>
              <a:xfrm rot="5400000">
                <a:off x="427802" y="5367790"/>
                <a:ext cx="1285884" cy="1588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51"/>
              <p:cNvCxnSpPr/>
              <p:nvPr/>
            </p:nvCxnSpPr>
            <p:spPr>
              <a:xfrm rot="5400000">
                <a:off x="929456" y="5285594"/>
                <a:ext cx="1285884" cy="1588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52"/>
              <p:cNvCxnSpPr/>
              <p:nvPr/>
            </p:nvCxnSpPr>
            <p:spPr>
              <a:xfrm rot="5400000">
                <a:off x="509998" y="5224914"/>
                <a:ext cx="1285884" cy="1588"/>
              </a:xfrm>
              <a:prstGeom prst="line">
                <a:avLst/>
              </a:prstGeom>
              <a:ln w="31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CasellaDiTesto 13"/>
            <p:cNvSpPr txBox="1"/>
            <p:nvPr/>
          </p:nvSpPr>
          <p:spPr>
            <a:xfrm rot="358472">
              <a:off x="657656" y="6344779"/>
              <a:ext cx="714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40 cm</a:t>
              </a:r>
              <a:endParaRPr lang="it-IT" sz="1200" dirty="0"/>
            </a:p>
          </p:txBody>
        </p:sp>
        <p:sp>
          <p:nvSpPr>
            <p:cNvPr id="13" name="CasellaDiTesto 14"/>
            <p:cNvSpPr txBox="1"/>
            <p:nvPr/>
          </p:nvSpPr>
          <p:spPr>
            <a:xfrm rot="21015478">
              <a:off x="1232764" y="6313636"/>
              <a:ext cx="714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40 cm</a:t>
              </a:r>
              <a:endParaRPr lang="it-IT" sz="1200" dirty="0"/>
            </a:p>
          </p:txBody>
        </p:sp>
        <p:sp>
          <p:nvSpPr>
            <p:cNvPr id="14" name="CasellaDiTesto 17"/>
            <p:cNvSpPr txBox="1"/>
            <p:nvPr/>
          </p:nvSpPr>
          <p:spPr>
            <a:xfrm rot="16200000">
              <a:off x="194128" y="5543143"/>
              <a:ext cx="7762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100 cm</a:t>
              </a:r>
              <a:endParaRPr lang="it-IT" sz="1200" dirty="0"/>
            </a:p>
          </p:txBody>
        </p:sp>
        <p:sp>
          <p:nvSpPr>
            <p:cNvPr id="15" name="Connettore 18"/>
            <p:cNvSpPr/>
            <p:nvPr/>
          </p:nvSpPr>
          <p:spPr>
            <a:xfrm>
              <a:off x="965298" y="6272840"/>
              <a:ext cx="71438" cy="45719"/>
            </a:xfrm>
            <a:prstGeom prst="flowChartConnector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onnettore 19"/>
            <p:cNvSpPr/>
            <p:nvPr/>
          </p:nvSpPr>
          <p:spPr>
            <a:xfrm>
              <a:off x="1179612" y="4986956"/>
              <a:ext cx="71438" cy="45719"/>
            </a:xfrm>
            <a:prstGeom prst="flowChartConnector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onnettore 20"/>
            <p:cNvSpPr/>
            <p:nvPr/>
          </p:nvSpPr>
          <p:spPr>
            <a:xfrm>
              <a:off x="1099504" y="5629898"/>
              <a:ext cx="71438" cy="45719"/>
            </a:xfrm>
            <a:prstGeom prst="flowChartConnector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7" name="Connettore 28"/>
          <p:cNvSpPr/>
          <p:nvPr/>
        </p:nvSpPr>
        <p:spPr>
          <a:xfrm>
            <a:off x="1050290" y="2231153"/>
            <a:ext cx="71438" cy="45719"/>
          </a:xfrm>
          <a:prstGeom prst="flowChartConnector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69"/>
          <p:cNvSpPr txBox="1"/>
          <p:nvPr/>
        </p:nvSpPr>
        <p:spPr>
          <a:xfrm>
            <a:off x="35497" y="4273932"/>
            <a:ext cx="936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muon</a:t>
            </a:r>
            <a:r>
              <a:rPr lang="en-US" sz="1200" dirty="0" smtClean="0"/>
              <a:t> telescope</a:t>
            </a:r>
            <a:endParaRPr lang="en-US" sz="1200" dirty="0"/>
          </a:p>
        </p:txBody>
      </p:sp>
      <p:cxnSp>
        <p:nvCxnSpPr>
          <p:cNvPr id="39" name="Connettore 1 75"/>
          <p:cNvCxnSpPr/>
          <p:nvPr/>
        </p:nvCxnSpPr>
        <p:spPr>
          <a:xfrm flipH="1">
            <a:off x="669920" y="4005064"/>
            <a:ext cx="379419" cy="2543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nettore 78"/>
          <p:cNvSpPr/>
          <p:nvPr/>
        </p:nvSpPr>
        <p:spPr>
          <a:xfrm>
            <a:off x="1246554" y="2249576"/>
            <a:ext cx="71438" cy="45719"/>
          </a:xfrm>
          <a:prstGeom prst="flowChartConnector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81"/>
          <p:cNvSpPr txBox="1"/>
          <p:nvPr/>
        </p:nvSpPr>
        <p:spPr>
          <a:xfrm>
            <a:off x="179511" y="836712"/>
            <a:ext cx="1072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tracked </a:t>
            </a:r>
            <a:r>
              <a:rPr lang="en-US" sz="1400" dirty="0" smtClean="0">
                <a:latin typeface="Symbol" pitchFamily="18" charset="2"/>
              </a:rPr>
              <a:t>m</a:t>
            </a:r>
            <a:endParaRPr lang="en-US" sz="1400" dirty="0"/>
          </a:p>
        </p:txBody>
      </p:sp>
      <p:cxnSp>
        <p:nvCxnSpPr>
          <p:cNvPr id="42" name="Connettore 2 83"/>
          <p:cNvCxnSpPr>
            <a:stCxn id="41" idx="2"/>
          </p:cNvCxnSpPr>
          <p:nvPr/>
        </p:nvCxnSpPr>
        <p:spPr>
          <a:xfrm>
            <a:off x="715768" y="1144489"/>
            <a:ext cx="255832" cy="62832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86"/>
          <p:cNvCxnSpPr/>
          <p:nvPr/>
        </p:nvCxnSpPr>
        <p:spPr>
          <a:xfrm flipH="1">
            <a:off x="1366880" y="1899138"/>
            <a:ext cx="250905" cy="2692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89"/>
          <p:cNvSpPr txBox="1"/>
          <p:nvPr/>
        </p:nvSpPr>
        <p:spPr>
          <a:xfrm>
            <a:off x="2789216" y="2561136"/>
            <a:ext cx="1566760" cy="646331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target in the point to be monitored</a:t>
            </a:r>
            <a:endParaRPr lang="en-US" sz="1200" dirty="0"/>
          </a:p>
        </p:txBody>
      </p:sp>
      <p:cxnSp>
        <p:nvCxnSpPr>
          <p:cNvPr id="46" name="Connettore 2 91"/>
          <p:cNvCxnSpPr>
            <a:stCxn id="45" idx="1"/>
          </p:cNvCxnSpPr>
          <p:nvPr/>
        </p:nvCxnSpPr>
        <p:spPr>
          <a:xfrm flipH="1" flipV="1">
            <a:off x="2285160" y="2777160"/>
            <a:ext cx="504056" cy="10714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93"/>
          <p:cNvCxnSpPr/>
          <p:nvPr/>
        </p:nvCxnSpPr>
        <p:spPr>
          <a:xfrm>
            <a:off x="1187624" y="2348880"/>
            <a:ext cx="720080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95"/>
          <p:cNvSpPr txBox="1"/>
          <p:nvPr/>
        </p:nvSpPr>
        <p:spPr>
          <a:xfrm>
            <a:off x="2699792" y="5175204"/>
            <a:ext cx="19442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telescope fixed to the building structure</a:t>
            </a:r>
            <a:endParaRPr lang="en-US" sz="1200" dirty="0"/>
          </a:p>
        </p:txBody>
      </p:sp>
      <p:cxnSp>
        <p:nvCxnSpPr>
          <p:cNvPr id="49" name="Connettore 2 98"/>
          <p:cNvCxnSpPr>
            <a:stCxn id="48" idx="0"/>
          </p:cNvCxnSpPr>
          <p:nvPr/>
        </p:nvCxnSpPr>
        <p:spPr>
          <a:xfrm flipH="1" flipV="1">
            <a:off x="2339752" y="4186256"/>
            <a:ext cx="1332148" cy="98894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104"/>
          <p:cNvSpPr txBox="1"/>
          <p:nvPr/>
        </p:nvSpPr>
        <p:spPr>
          <a:xfrm>
            <a:off x="1870323" y="1286341"/>
            <a:ext cx="3052689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Continuous rain of 210 000 </a:t>
            </a:r>
            <a:r>
              <a:rPr lang="en-US" sz="1400" dirty="0" smtClean="0">
                <a:latin typeface="Symbol" pitchFamily="18" charset="2"/>
              </a:rPr>
              <a:t>m</a:t>
            </a:r>
            <a:r>
              <a:rPr lang="en-US" sz="1400" dirty="0" smtClean="0"/>
              <a:t>/s</a:t>
            </a:r>
            <a:endParaRPr lang="en-US" sz="1400" dirty="0"/>
          </a:p>
        </p:txBody>
      </p:sp>
      <p:cxnSp>
        <p:nvCxnSpPr>
          <p:cNvPr id="58" name="Connettore 2 148"/>
          <p:cNvCxnSpPr/>
          <p:nvPr/>
        </p:nvCxnSpPr>
        <p:spPr>
          <a:xfrm flipV="1">
            <a:off x="1259632" y="4221088"/>
            <a:ext cx="792088" cy="57606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190008" y="1391940"/>
            <a:ext cx="2448272" cy="1008112"/>
            <a:chOff x="2555776" y="1052736"/>
            <a:chExt cx="2448272" cy="1008112"/>
          </a:xfrm>
        </p:grpSpPr>
        <p:cxnSp>
          <p:nvCxnSpPr>
            <p:cNvPr id="51" name="Connettore 1 126"/>
            <p:cNvCxnSpPr/>
            <p:nvPr/>
          </p:nvCxnSpPr>
          <p:spPr>
            <a:xfrm flipH="1">
              <a:off x="2771800" y="1124744"/>
              <a:ext cx="576064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28"/>
            <p:cNvCxnSpPr/>
            <p:nvPr/>
          </p:nvCxnSpPr>
          <p:spPr>
            <a:xfrm flipH="1">
              <a:off x="3203848" y="1052736"/>
              <a:ext cx="432048" cy="93610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29"/>
            <p:cNvCxnSpPr/>
            <p:nvPr/>
          </p:nvCxnSpPr>
          <p:spPr>
            <a:xfrm flipH="1">
              <a:off x="3635896" y="1052736"/>
              <a:ext cx="288032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30"/>
            <p:cNvCxnSpPr/>
            <p:nvPr/>
          </p:nvCxnSpPr>
          <p:spPr>
            <a:xfrm>
              <a:off x="4644008" y="1052736"/>
              <a:ext cx="360040" cy="100811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33"/>
            <p:cNvCxnSpPr/>
            <p:nvPr/>
          </p:nvCxnSpPr>
          <p:spPr>
            <a:xfrm flipH="1">
              <a:off x="3995936" y="1124744"/>
              <a:ext cx="144016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35"/>
            <p:cNvCxnSpPr/>
            <p:nvPr/>
          </p:nvCxnSpPr>
          <p:spPr>
            <a:xfrm>
              <a:off x="4355976" y="1072481"/>
              <a:ext cx="216024" cy="98836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38"/>
            <p:cNvCxnSpPr/>
            <p:nvPr/>
          </p:nvCxnSpPr>
          <p:spPr>
            <a:xfrm flipH="1">
              <a:off x="2555776" y="1052736"/>
              <a:ext cx="648072" cy="7920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80"/>
            <p:cNvCxnSpPr/>
            <p:nvPr/>
          </p:nvCxnSpPr>
          <p:spPr>
            <a:xfrm flipH="1">
              <a:off x="2915816" y="1052736"/>
              <a:ext cx="144016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90"/>
            <p:cNvCxnSpPr/>
            <p:nvPr/>
          </p:nvCxnSpPr>
          <p:spPr>
            <a:xfrm>
              <a:off x="3563888" y="1052736"/>
              <a:ext cx="0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94"/>
            <p:cNvCxnSpPr/>
            <p:nvPr/>
          </p:nvCxnSpPr>
          <p:spPr>
            <a:xfrm flipH="1">
              <a:off x="4139952" y="1124744"/>
              <a:ext cx="360040" cy="7920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97"/>
            <p:cNvCxnSpPr/>
            <p:nvPr/>
          </p:nvCxnSpPr>
          <p:spPr>
            <a:xfrm flipH="1">
              <a:off x="4644008" y="1052736"/>
              <a:ext cx="216024" cy="87248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CasellaDiTesto 101"/>
          <p:cNvSpPr txBox="1"/>
          <p:nvPr/>
        </p:nvSpPr>
        <p:spPr>
          <a:xfrm>
            <a:off x="481192" y="223216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y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64" name="CasellaDiTesto 102"/>
          <p:cNvSpPr txBox="1"/>
          <p:nvPr/>
        </p:nvSpPr>
        <p:spPr>
          <a:xfrm>
            <a:off x="928740" y="2249576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x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66" name="Rettangolo 79"/>
          <p:cNvSpPr/>
          <p:nvPr/>
        </p:nvSpPr>
        <p:spPr>
          <a:xfrm>
            <a:off x="1956184" y="2551256"/>
            <a:ext cx="180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asellaDiTesto 76"/>
          <p:cNvSpPr txBox="1"/>
          <p:nvPr/>
        </p:nvSpPr>
        <p:spPr>
          <a:xfrm>
            <a:off x="1856880" y="2506544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B2</a:t>
            </a:r>
            <a:endParaRPr lang="en-US" sz="1400" b="1" dirty="0"/>
          </a:p>
        </p:txBody>
      </p:sp>
      <p:sp>
        <p:nvSpPr>
          <p:cNvPr id="68" name="CasellaDiTesto 3"/>
          <p:cNvSpPr txBox="1"/>
          <p:nvPr/>
        </p:nvSpPr>
        <p:spPr>
          <a:xfrm>
            <a:off x="717642" y="380"/>
            <a:ext cx="7305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basic idea: a simple cosmic ray tracking system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504999" y="1570282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P</a:t>
            </a:r>
            <a:r>
              <a:rPr lang="it-IT" sz="1400" b="1" baseline="-25000" dirty="0" smtClean="0"/>
              <a:t>rec</a:t>
            </a:r>
            <a:endParaRPr lang="it-IT" sz="1400" baseline="-25000" dirty="0"/>
          </a:p>
        </p:txBody>
      </p:sp>
      <p:sp>
        <p:nvSpPr>
          <p:cNvPr id="73" name="CasellaDiTesto 123"/>
          <p:cNvSpPr txBox="1"/>
          <p:nvPr/>
        </p:nvSpPr>
        <p:spPr>
          <a:xfrm>
            <a:off x="5120640" y="1523429"/>
            <a:ext cx="3978648" cy="25237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ea typeface="Verdana" pitchFamily="34" charset="0"/>
                <a:cs typeface="Verdana" pitchFamily="34" charset="0"/>
              </a:rPr>
              <a:t>PROS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smtClean="0">
                <a:ea typeface="Verdana" pitchFamily="34" charset="0"/>
                <a:cs typeface="Verdana" pitchFamily="34" charset="0"/>
              </a:rPr>
              <a:t>natural radiation, continuous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it-IT" sz="1400" dirty="0" smtClean="0"/>
              <a:t>no artificial source, no radiological risks</a:t>
            </a:r>
            <a:endParaRPr lang="en-US" sz="1400" dirty="0" smtClean="0">
              <a:ea typeface="Verdana" pitchFamily="34" charset="0"/>
              <a:cs typeface="Verdana" pitchFamily="34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err="1" smtClean="0">
                <a:ea typeface="Verdana" pitchFamily="34" charset="0"/>
                <a:cs typeface="Verdana" pitchFamily="34" charset="0"/>
              </a:rPr>
              <a:t>muos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 are highly penetrating; walls and floors are easily traversed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>
                <a:ea typeface="Verdana" pitchFamily="34" charset="0"/>
                <a:cs typeface="Verdana" pitchFamily="34" charset="0"/>
              </a:rPr>
              <a:t>n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o need of visibility or empty spaces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>
                <a:ea typeface="Verdana" pitchFamily="34" charset="0"/>
                <a:cs typeface="Verdana" pitchFamily="34" charset="0"/>
              </a:rPr>
              <a:t>l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imited invasiveness and flexibility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smtClean="0">
                <a:ea typeface="Verdana" pitchFamily="34" charset="0"/>
                <a:cs typeface="Verdana" pitchFamily="34" charset="0"/>
              </a:rPr>
              <a:t>possibility to design a global monitoring system (one telescope, more targets)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smtClean="0"/>
              <a:t>easy measurements with “standard” techniques </a:t>
            </a:r>
            <a:r>
              <a:rPr lang="it-IT" sz="1400" dirty="0" smtClean="0"/>
              <a:t>in physics</a:t>
            </a:r>
            <a:endParaRPr lang="en-US" sz="1400" dirty="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74" name="CasellaDiTesto 124"/>
          <p:cNvSpPr txBox="1"/>
          <p:nvPr/>
        </p:nvSpPr>
        <p:spPr>
          <a:xfrm>
            <a:off x="5078437" y="4229420"/>
            <a:ext cx="4020851" cy="18774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ea typeface="Verdana" pitchFamily="34" charset="0"/>
                <a:cs typeface="Verdana" pitchFamily="34" charset="0"/>
              </a:rPr>
              <a:t>CONS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smtClean="0">
                <a:ea typeface="Verdana" pitchFamily="34" charset="0"/>
                <a:cs typeface="Verdana" pitchFamily="34" charset="0"/>
              </a:rPr>
              <a:t>stochastic nature of muon deviations in crossing matter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smtClean="0">
                <a:ea typeface="Verdana" pitchFamily="34" charset="0"/>
                <a:cs typeface="Verdana" pitchFamily="34" charset="0"/>
              </a:rPr>
              <a:t>need to cumulate statistical distributions for application of statistical inference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smtClean="0">
                <a:ea typeface="Verdana" pitchFamily="34" charset="0"/>
                <a:cs typeface="Verdana" pitchFamily="34" charset="0"/>
              </a:rPr>
              <a:t>fixed rate of cosmic ray radiation which implies “long” data takings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smtClean="0">
                <a:ea typeface="Verdana" pitchFamily="34" charset="0"/>
                <a:cs typeface="Verdana" pitchFamily="34" charset="0"/>
              </a:rPr>
              <a:t>unfit when a prompt response is needed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90294" y="1009011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/>
                </a:solidFill>
              </a:rPr>
              <a:t>Why evaluating cosmic rays</a:t>
            </a:r>
            <a:endParaRPr lang="it-IT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7" descr="IMG00181-20130923-1051.jpg"/>
          <p:cNvPicPr>
            <a:picLocks noChangeAspect="1"/>
          </p:cNvPicPr>
          <p:nvPr/>
        </p:nvPicPr>
        <p:blipFill>
          <a:blip r:embed="rId2" cstate="print"/>
          <a:srcRect l="25000" r="31250" b="33333"/>
          <a:stretch>
            <a:fillRect/>
          </a:stretch>
        </p:blipFill>
        <p:spPr>
          <a:xfrm>
            <a:off x="6372200" y="3598288"/>
            <a:ext cx="2308329" cy="2638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3"/>
          <p:cNvSpPr txBox="1"/>
          <p:nvPr/>
        </p:nvSpPr>
        <p:spPr>
          <a:xfrm>
            <a:off x="850729" y="53034"/>
            <a:ext cx="715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(possible) cosmic ray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</a:t>
            </a:r>
          </a:p>
        </p:txBody>
      </p:sp>
      <p:pic>
        <p:nvPicPr>
          <p:cNvPr id="4" name="Immagine 5" descr="Fig6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00" y="1559432"/>
            <a:ext cx="2770742" cy="4005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9"/>
          <p:cNvSpPr txBox="1"/>
          <p:nvPr/>
        </p:nvSpPr>
        <p:spPr>
          <a:xfrm>
            <a:off x="3121960" y="3142709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Muon</a:t>
            </a:r>
            <a:r>
              <a:rPr lang="en-US" sz="1400" dirty="0" smtClean="0"/>
              <a:t> telescope</a:t>
            </a:r>
            <a:endParaRPr lang="en-US" sz="1400" dirty="0"/>
          </a:p>
        </p:txBody>
      </p:sp>
      <p:sp>
        <p:nvSpPr>
          <p:cNvPr id="10" name="CasellaDiTesto 13"/>
          <p:cNvSpPr txBox="1"/>
          <p:nvPr/>
        </p:nvSpPr>
        <p:spPr>
          <a:xfrm>
            <a:off x="4644008" y="5893113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read by </a:t>
            </a:r>
            <a:r>
              <a:rPr lang="en-US" sz="1400" dirty="0" err="1" smtClean="0"/>
              <a:t>SiPM</a:t>
            </a:r>
            <a:r>
              <a:rPr lang="en-US" sz="1400" dirty="0" smtClean="0"/>
              <a:t> 3 x 3 mm</a:t>
            </a:r>
            <a:r>
              <a:rPr lang="en-US" sz="1400" baseline="30000" dirty="0" smtClean="0"/>
              <a:t>2</a:t>
            </a:r>
            <a:endParaRPr lang="en-US" sz="1400" dirty="0"/>
          </a:p>
        </p:txBody>
      </p:sp>
      <p:cxnSp>
        <p:nvCxnSpPr>
          <p:cNvPr id="11" name="Connettore 2 15"/>
          <p:cNvCxnSpPr>
            <a:stCxn id="10" idx="3"/>
          </p:cNvCxnSpPr>
          <p:nvPr/>
        </p:nvCxnSpPr>
        <p:spPr>
          <a:xfrm flipV="1">
            <a:off x="6012160" y="5439905"/>
            <a:ext cx="1225548" cy="71481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21"/>
          <p:cNvCxnSpPr/>
          <p:nvPr/>
        </p:nvCxnSpPr>
        <p:spPr>
          <a:xfrm flipH="1" flipV="1">
            <a:off x="2401880" y="3001333"/>
            <a:ext cx="720080" cy="26161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30"/>
          <p:cNvCxnSpPr/>
          <p:nvPr/>
        </p:nvCxnSpPr>
        <p:spPr>
          <a:xfrm flipH="1">
            <a:off x="1092088" y="839933"/>
            <a:ext cx="612576" cy="439190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31"/>
          <p:cNvSpPr/>
          <p:nvPr/>
        </p:nvSpPr>
        <p:spPr>
          <a:xfrm>
            <a:off x="1510488" y="1919472"/>
            <a:ext cx="72000" cy="72000"/>
          </a:xfrm>
          <a:prstGeom prst="ellipse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e 36"/>
          <p:cNvSpPr/>
          <p:nvPr/>
        </p:nvSpPr>
        <p:spPr>
          <a:xfrm>
            <a:off x="1136800" y="4642128"/>
            <a:ext cx="72000" cy="72000"/>
          </a:xfrm>
          <a:prstGeom prst="ellipse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37"/>
          <p:cNvSpPr/>
          <p:nvPr/>
        </p:nvSpPr>
        <p:spPr>
          <a:xfrm>
            <a:off x="1339176" y="3143608"/>
            <a:ext cx="72000" cy="72000"/>
          </a:xfrm>
          <a:prstGeom prst="ellipse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302437" y="3913559"/>
            <a:ext cx="2537647" cy="1423906"/>
            <a:chOff x="756185" y="5689420"/>
            <a:chExt cx="2537647" cy="1423906"/>
          </a:xfrm>
        </p:grpSpPr>
        <p:pic>
          <p:nvPicPr>
            <p:cNvPr id="24" name="Image" descr="Image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 l="50545" t="56774" r="7121" b="8621"/>
            <a:stretch>
              <a:fillRect/>
            </a:stretch>
          </p:blipFill>
          <p:spPr>
            <a:xfrm>
              <a:off x="756185" y="5689420"/>
              <a:ext cx="2537647" cy="1423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400 mm"/>
            <p:cNvSpPr txBox="1"/>
            <p:nvPr/>
          </p:nvSpPr>
          <p:spPr>
            <a:xfrm rot="19702978">
              <a:off x="2344242" y="6621897"/>
              <a:ext cx="823839" cy="3302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400 mm</a:t>
              </a:r>
            </a:p>
          </p:txBody>
        </p:sp>
        <p:sp>
          <p:nvSpPr>
            <p:cNvPr id="26" name="400 mm"/>
            <p:cNvSpPr txBox="1"/>
            <p:nvPr/>
          </p:nvSpPr>
          <p:spPr>
            <a:xfrm rot="1873141">
              <a:off x="905849" y="6662035"/>
              <a:ext cx="823839" cy="3302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400 mm</a:t>
              </a:r>
            </a:p>
          </p:txBody>
        </p:sp>
      </p:grpSp>
      <p:sp>
        <p:nvSpPr>
          <p:cNvPr id="27" name="double layers of scintillating (3 x 3) mm2 fibers…"/>
          <p:cNvSpPr txBox="1"/>
          <p:nvPr/>
        </p:nvSpPr>
        <p:spPr>
          <a:xfrm>
            <a:off x="4292233" y="868194"/>
            <a:ext cx="4761111" cy="24416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tx2"/>
            </a:solidFill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228600" indent="-228600">
              <a:lnSpc>
                <a:spcPct val="150000"/>
              </a:lnSpc>
              <a:buSzPct val="100000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b="1" dirty="0" smtClean="0"/>
              <a:t>Detector features required for the application</a:t>
            </a:r>
            <a:endParaRPr lang="it-IT" sz="1600" b="1" dirty="0" smtClean="0">
              <a:ea typeface="Verdana" pitchFamily="34" charset="0"/>
              <a:cs typeface="Verdana" pitchFamily="34" charset="0"/>
            </a:endParaRP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sz="1600" dirty="0">
                <a:ea typeface="Verdana" pitchFamily="34" charset="0"/>
                <a:cs typeface="Verdana" pitchFamily="34" charset="0"/>
              </a:rPr>
              <a:t>double layers of scintillating (3 x 3) mm</a:t>
            </a:r>
            <a:r>
              <a:rPr sz="1600" baseline="31999" dirty="0">
                <a:ea typeface="Verdana" pitchFamily="34" charset="0"/>
                <a:cs typeface="Verdana" pitchFamily="34" charset="0"/>
              </a:rPr>
              <a:t>2</a:t>
            </a:r>
            <a:r>
              <a:rPr sz="1600" dirty="0">
                <a:ea typeface="Verdana" pitchFamily="34" charset="0"/>
                <a:cs typeface="Verdana" pitchFamily="34" charset="0"/>
              </a:rPr>
              <a:t> fibers</a:t>
            </a: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ea typeface="Verdana" pitchFamily="34" charset="0"/>
                <a:cs typeface="Verdana" pitchFamily="34" charset="0"/>
              </a:rPr>
              <a:t> fibers coupled to </a:t>
            </a:r>
            <a:r>
              <a:rPr sz="1600" dirty="0" err="1" smtClean="0">
                <a:ea typeface="Verdana" pitchFamily="34" charset="0"/>
                <a:cs typeface="Verdana" pitchFamily="34" charset="0"/>
              </a:rPr>
              <a:t>SiPMs</a:t>
            </a:r>
            <a:endParaRPr sz="1600" dirty="0">
              <a:ea typeface="Verdana" pitchFamily="34" charset="0"/>
              <a:cs typeface="Verdana" pitchFamily="34" charset="0"/>
            </a:endParaRPr>
          </a:p>
          <a:p>
            <a:pPr marL="685800" lvl="2" indent="-228600" algn="l">
              <a:buSzPct val="100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ea typeface="Verdana" pitchFamily="34" charset="0"/>
                <a:cs typeface="Verdana" pitchFamily="34" charset="0"/>
              </a:rPr>
              <a:t> low voltage operation</a:t>
            </a:r>
          </a:p>
          <a:p>
            <a:pPr marL="685800" lvl="2" indent="-228600" algn="l">
              <a:buSzPct val="100000"/>
              <a:buChar char="•"/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ea typeface="Verdana" pitchFamily="34" charset="0"/>
                <a:cs typeface="Verdana" pitchFamily="34" charset="0"/>
              </a:rPr>
              <a:t> good spatial and time resolution</a:t>
            </a:r>
          </a:p>
          <a:p>
            <a:pPr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>
              <a:ea typeface="Verdana" pitchFamily="34" charset="0"/>
              <a:cs typeface="Verdana" pitchFamily="34" charset="0"/>
            </a:endParaRPr>
          </a:p>
          <a:p>
            <a:pPr>
              <a:defRPr sz="23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>
                <a:ea typeface="Verdana" pitchFamily="34" charset="0"/>
                <a:cs typeface="Verdana" pitchFamily="34" charset="0"/>
              </a:rPr>
              <a:t>necessary to correlate reconstructed events </a:t>
            </a:r>
          </a:p>
          <a:p>
            <a:pPr>
              <a:defRPr sz="23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>
                <a:ea typeface="Verdana" pitchFamily="34" charset="0"/>
                <a:cs typeface="Verdana" pitchFamily="34" charset="0"/>
              </a:rPr>
              <a:t>in the two independent telescopes</a:t>
            </a:r>
          </a:p>
        </p:txBody>
      </p:sp>
      <p:cxnSp>
        <p:nvCxnSpPr>
          <p:cNvPr id="12" name="Connettore 2 17"/>
          <p:cNvCxnSpPr>
            <a:stCxn id="10" idx="0"/>
          </p:cNvCxnSpPr>
          <p:nvPr/>
        </p:nvCxnSpPr>
        <p:spPr>
          <a:xfrm flipH="1" flipV="1">
            <a:off x="5076056" y="5325761"/>
            <a:ext cx="252028" cy="56735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28"/>
          <p:cNvGrpSpPr/>
          <p:nvPr/>
        </p:nvGrpSpPr>
        <p:grpSpPr>
          <a:xfrm>
            <a:off x="5371886" y="1258809"/>
            <a:ext cx="3571900" cy="5357850"/>
            <a:chOff x="5357818" y="1357298"/>
            <a:chExt cx="3571900" cy="5357850"/>
          </a:xfrm>
        </p:grpSpPr>
        <p:grpSp>
          <p:nvGrpSpPr>
            <p:cNvPr id="3" name="Gruppo 27"/>
            <p:cNvGrpSpPr/>
            <p:nvPr/>
          </p:nvGrpSpPr>
          <p:grpSpPr>
            <a:xfrm>
              <a:off x="5357818" y="1357298"/>
              <a:ext cx="3571900" cy="5357850"/>
              <a:chOff x="2643174" y="3000371"/>
              <a:chExt cx="2786082" cy="3643339"/>
            </a:xfrm>
          </p:grpSpPr>
          <p:grpSp>
            <p:nvGrpSpPr>
              <p:cNvPr id="8" name="Gruppo 233"/>
              <p:cNvGrpSpPr/>
              <p:nvPr/>
            </p:nvGrpSpPr>
            <p:grpSpPr>
              <a:xfrm>
                <a:off x="2643174" y="3000371"/>
                <a:ext cx="2786082" cy="3643339"/>
                <a:chOff x="2643174" y="3000371"/>
                <a:chExt cx="2786082" cy="3643339"/>
              </a:xfrm>
            </p:grpSpPr>
            <p:grpSp>
              <p:nvGrpSpPr>
                <p:cNvPr id="13" name="Gruppo 219"/>
                <p:cNvGrpSpPr/>
                <p:nvPr/>
              </p:nvGrpSpPr>
              <p:grpSpPr>
                <a:xfrm>
                  <a:off x="2643174" y="3000371"/>
                  <a:ext cx="2786082" cy="3643339"/>
                  <a:chOff x="2643174" y="3000372"/>
                  <a:chExt cx="2786082" cy="3643339"/>
                </a:xfrm>
              </p:grpSpPr>
              <p:grpSp>
                <p:nvGrpSpPr>
                  <p:cNvPr id="16" name="Gruppo 91"/>
                  <p:cNvGrpSpPr/>
                  <p:nvPr/>
                </p:nvGrpSpPr>
                <p:grpSpPr>
                  <a:xfrm>
                    <a:off x="2643174" y="3000372"/>
                    <a:ext cx="2786082" cy="3643339"/>
                    <a:chOff x="2786050" y="1835848"/>
                    <a:chExt cx="2000264" cy="2288049"/>
                  </a:xfrm>
                </p:grpSpPr>
                <p:pic>
                  <p:nvPicPr>
                    <p:cNvPr id="18" name="Immagine 38" descr="Pag115zoom.jpg"/>
                    <p:cNvPicPr>
                      <a:picLocks noChangeAspect="1"/>
                    </p:cNvPicPr>
                    <p:nvPr/>
                  </p:nvPicPr>
                  <p:blipFill>
                    <a:blip r:embed="rId2" cstate="print"/>
                    <a:srcRect l="1385"/>
                    <a:stretch>
                      <a:fillRect/>
                    </a:stretch>
                  </p:blipFill>
                  <p:spPr>
                    <a:xfrm>
                      <a:off x="2786050" y="1835848"/>
                      <a:ext cx="2000264" cy="95021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9" name="Rettangolo 39"/>
                    <p:cNvSpPr/>
                    <p:nvPr/>
                  </p:nvSpPr>
                  <p:spPr>
                    <a:xfrm>
                      <a:off x="2786050" y="2786058"/>
                      <a:ext cx="2000264" cy="7143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pic>
                  <p:nvPicPr>
                    <p:cNvPr id="20" name="Immagine 40" descr="TecnPag107.jpg"/>
                    <p:cNvPicPr>
                      <a:picLocks noChangeAspect="1"/>
                    </p:cNvPicPr>
                    <p:nvPr/>
                  </p:nvPicPr>
                  <p:blipFill>
                    <a:blip r:embed="rId3" cstate="print"/>
                    <a:srcRect l="56705" t="15417" r="14210" b="68750"/>
                    <a:stretch>
                      <a:fillRect/>
                    </a:stretch>
                  </p:blipFill>
                  <p:spPr>
                    <a:xfrm>
                      <a:off x="2786050" y="2643182"/>
                      <a:ext cx="2000264" cy="148071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1" name="Gruppo 21"/>
                    <p:cNvGrpSpPr/>
                    <p:nvPr/>
                  </p:nvGrpSpPr>
                  <p:grpSpPr>
                    <a:xfrm>
                      <a:off x="3005054" y="2843118"/>
                      <a:ext cx="71438" cy="134591"/>
                      <a:chOff x="3118159" y="3257363"/>
                      <a:chExt cx="214315" cy="269182"/>
                    </a:xfrm>
                  </p:grpSpPr>
                  <p:sp>
                    <p:nvSpPr>
                      <p:cNvPr id="22" name="Rettangolo 9"/>
                      <p:cNvSpPr/>
                      <p:nvPr/>
                    </p:nvSpPr>
                    <p:spPr>
                      <a:xfrm flipH="1">
                        <a:off x="3170274" y="3257363"/>
                        <a:ext cx="98472" cy="269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cxnSp>
                    <p:nvCxnSpPr>
                      <p:cNvPr id="23" name="Connettore 1 46"/>
                      <p:cNvCxnSpPr/>
                      <p:nvPr/>
                    </p:nvCxnSpPr>
                    <p:spPr>
                      <a:xfrm rot="10800000" flipH="1">
                        <a:off x="3118159" y="3386038"/>
                        <a:ext cx="214315" cy="1588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17" name="Rettangolo 37"/>
                  <p:cNvSpPr/>
                  <p:nvPr/>
                </p:nvSpPr>
                <p:spPr>
                  <a:xfrm>
                    <a:off x="2907410" y="4233544"/>
                    <a:ext cx="2286016" cy="4961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4" name="CasellaDiTesto 34"/>
                <p:cNvSpPr txBox="1"/>
                <p:nvPr/>
              </p:nvSpPr>
              <p:spPr>
                <a:xfrm>
                  <a:off x="3571868" y="3786190"/>
                  <a:ext cx="1068043" cy="209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dirty="0" smtClean="0">
                      <a:latin typeface="Comic Sans MS" pitchFamily="66" charset="0"/>
                    </a:rPr>
                    <a:t>15 cm of wood</a:t>
                  </a:r>
                  <a:endParaRPr lang="it-IT" sz="1400" dirty="0">
                    <a:latin typeface="Comic Sans MS" pitchFamily="66" charset="0"/>
                  </a:endParaRPr>
                </a:p>
              </p:txBody>
            </p:sp>
            <p:cxnSp>
              <p:nvCxnSpPr>
                <p:cNvPr id="15" name="Connettore 2 35"/>
                <p:cNvCxnSpPr>
                  <a:stCxn id="14" idx="1"/>
                </p:cNvCxnSpPr>
                <p:nvPr/>
              </p:nvCxnSpPr>
              <p:spPr>
                <a:xfrm flipH="1">
                  <a:off x="3428992" y="3890835"/>
                  <a:ext cx="142876" cy="323983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Rettangolo 9"/>
              <p:cNvSpPr/>
              <p:nvPr/>
            </p:nvSpPr>
            <p:spPr>
              <a:xfrm flipH="1">
                <a:off x="3256476" y="4604282"/>
                <a:ext cx="45719" cy="214314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ttangolo 9"/>
              <p:cNvSpPr/>
              <p:nvPr/>
            </p:nvSpPr>
            <p:spPr>
              <a:xfrm flipH="1">
                <a:off x="3070959" y="4604282"/>
                <a:ext cx="45719" cy="214314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1" name="Connettore 1 31"/>
              <p:cNvCxnSpPr/>
              <p:nvPr/>
            </p:nvCxnSpPr>
            <p:spPr>
              <a:xfrm rot="10800000" flipH="1">
                <a:off x="3231608" y="4714884"/>
                <a:ext cx="99503" cy="126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32"/>
              <p:cNvCxnSpPr/>
              <p:nvPr/>
            </p:nvCxnSpPr>
            <p:spPr>
              <a:xfrm rot="10800000" flipH="1">
                <a:off x="3031930" y="4706730"/>
                <a:ext cx="99503" cy="126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Ovale 119"/>
            <p:cNvSpPr>
              <a:spLocks noChangeAspect="1"/>
            </p:cNvSpPr>
            <p:nvPr/>
          </p:nvSpPr>
          <p:spPr>
            <a:xfrm>
              <a:off x="5857322" y="250030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123"/>
            <p:cNvSpPr>
              <a:spLocks noChangeAspect="1"/>
            </p:cNvSpPr>
            <p:nvPr/>
          </p:nvSpPr>
          <p:spPr>
            <a:xfrm>
              <a:off x="6155431" y="204966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124"/>
            <p:cNvSpPr>
              <a:spLocks noChangeAspect="1"/>
            </p:cNvSpPr>
            <p:nvPr/>
          </p:nvSpPr>
          <p:spPr>
            <a:xfrm>
              <a:off x="5705956" y="3058891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1 125"/>
            <p:cNvCxnSpPr/>
            <p:nvPr/>
          </p:nvCxnSpPr>
          <p:spPr>
            <a:xfrm rot="16200000" flipH="1">
              <a:off x="4690162" y="3286124"/>
              <a:ext cx="2428892" cy="142875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2"/>
          <p:cNvSpPr txBox="1">
            <a:spLocks/>
          </p:cNvSpPr>
          <p:nvPr/>
        </p:nvSpPr>
        <p:spPr>
          <a:xfrm>
            <a:off x="3286118" y="285729"/>
            <a:ext cx="2357455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Antonietta Donzella</a:t>
            </a:r>
            <a:endParaRPr kumimoji="0" lang="it-IT" sz="11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9" name="CasellaDiTesto 120"/>
          <p:cNvSpPr txBox="1"/>
          <p:nvPr/>
        </p:nvSpPr>
        <p:spPr>
          <a:xfrm>
            <a:off x="716765" y="178804"/>
            <a:ext cx="752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of the “Palazzo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Loggia”</a:t>
            </a:r>
            <a:endParaRPr lang="it-IT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024" y="837811"/>
            <a:ext cx="2180491" cy="3149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5" name="TextBox 84"/>
          <p:cNvSpPr txBox="1"/>
          <p:nvPr/>
        </p:nvSpPr>
        <p:spPr>
          <a:xfrm>
            <a:off x="223307" y="4084543"/>
            <a:ext cx="4979953" cy="1985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GEANT4 Simulation: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realistic </a:t>
            </a:r>
            <a:r>
              <a:rPr lang="en-US" sz="1600" dirty="0" err="1" smtClean="0"/>
              <a:t>muon</a:t>
            </a:r>
            <a:r>
              <a:rPr lang="en-US" sz="1600" dirty="0" smtClean="0"/>
              <a:t> generator</a:t>
            </a:r>
            <a:r>
              <a:rPr lang="en-US" sz="1600" baseline="30000" dirty="0" smtClean="0"/>
              <a:t>1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geometry and the materials of the detectors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relevant structure of the building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(such as the 15 cm wood roof)</a:t>
            </a:r>
            <a:endParaRPr lang="it-IT" sz="1600" dirty="0"/>
          </a:p>
        </p:txBody>
      </p:sp>
      <p:grpSp>
        <p:nvGrpSpPr>
          <p:cNvPr id="89" name="Group 88"/>
          <p:cNvGrpSpPr/>
          <p:nvPr/>
        </p:nvGrpSpPr>
        <p:grpSpPr>
          <a:xfrm>
            <a:off x="5763202" y="864344"/>
            <a:ext cx="2448272" cy="1008112"/>
            <a:chOff x="2555776" y="1052736"/>
            <a:chExt cx="2448272" cy="1008112"/>
          </a:xfrm>
        </p:grpSpPr>
        <p:cxnSp>
          <p:nvCxnSpPr>
            <p:cNvPr id="90" name="Connettore 1 126"/>
            <p:cNvCxnSpPr/>
            <p:nvPr/>
          </p:nvCxnSpPr>
          <p:spPr>
            <a:xfrm flipH="1">
              <a:off x="2771800" y="1124744"/>
              <a:ext cx="576064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128"/>
            <p:cNvCxnSpPr/>
            <p:nvPr/>
          </p:nvCxnSpPr>
          <p:spPr>
            <a:xfrm flipH="1">
              <a:off x="3203848" y="1052736"/>
              <a:ext cx="432048" cy="93610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129"/>
            <p:cNvCxnSpPr/>
            <p:nvPr/>
          </p:nvCxnSpPr>
          <p:spPr>
            <a:xfrm flipH="1">
              <a:off x="3635896" y="1052736"/>
              <a:ext cx="288032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130"/>
            <p:cNvCxnSpPr/>
            <p:nvPr/>
          </p:nvCxnSpPr>
          <p:spPr>
            <a:xfrm>
              <a:off x="4644008" y="1052736"/>
              <a:ext cx="360040" cy="100811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133"/>
            <p:cNvCxnSpPr/>
            <p:nvPr/>
          </p:nvCxnSpPr>
          <p:spPr>
            <a:xfrm flipH="1">
              <a:off x="3995936" y="1124744"/>
              <a:ext cx="144016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135"/>
            <p:cNvCxnSpPr/>
            <p:nvPr/>
          </p:nvCxnSpPr>
          <p:spPr>
            <a:xfrm>
              <a:off x="4355976" y="1072481"/>
              <a:ext cx="216024" cy="98836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138"/>
            <p:cNvCxnSpPr/>
            <p:nvPr/>
          </p:nvCxnSpPr>
          <p:spPr>
            <a:xfrm flipH="1">
              <a:off x="2555776" y="1052736"/>
              <a:ext cx="648072" cy="7920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80"/>
            <p:cNvCxnSpPr/>
            <p:nvPr/>
          </p:nvCxnSpPr>
          <p:spPr>
            <a:xfrm flipH="1">
              <a:off x="2915816" y="1052736"/>
              <a:ext cx="144016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0"/>
            <p:cNvCxnSpPr/>
            <p:nvPr/>
          </p:nvCxnSpPr>
          <p:spPr>
            <a:xfrm>
              <a:off x="3563888" y="1052736"/>
              <a:ext cx="0" cy="86409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4"/>
            <p:cNvCxnSpPr/>
            <p:nvPr/>
          </p:nvCxnSpPr>
          <p:spPr>
            <a:xfrm flipH="1">
              <a:off x="4139952" y="1124744"/>
              <a:ext cx="360040" cy="7920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7"/>
            <p:cNvCxnSpPr/>
            <p:nvPr/>
          </p:nvCxnSpPr>
          <p:spPr>
            <a:xfrm flipH="1">
              <a:off x="4644008" y="1052736"/>
              <a:ext cx="216024" cy="87248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9207" y="927175"/>
            <a:ext cx="3249930" cy="67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CasellaDiTesto 120"/>
          <p:cNvSpPr txBox="1"/>
          <p:nvPr/>
        </p:nvSpPr>
        <p:spPr>
          <a:xfrm>
            <a:off x="2572568" y="2181854"/>
            <a:ext cx="2663143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GEANT4 VMC </a:t>
            </a:r>
            <a:r>
              <a:rPr lang="en-US" sz="1600" dirty="0" smtClean="0"/>
              <a:t>simulation of the displacement resolution as a function of time</a:t>
            </a:r>
            <a:endParaRPr lang="it-IT" sz="1600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4970" y="6123579"/>
            <a:ext cx="4593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baseline="30000" dirty="0" smtClean="0"/>
              <a:t>1</a:t>
            </a:r>
            <a:r>
              <a:rPr lang="it-IT" sz="1000" b="1" dirty="0" smtClean="0"/>
              <a:t> from “</a:t>
            </a:r>
            <a:r>
              <a:rPr lang="en-US" sz="1000" b="1" dirty="0" smtClean="0"/>
              <a:t>L. </a:t>
            </a:r>
            <a:r>
              <a:rPr lang="en-US" sz="1000" b="1" dirty="0" err="1" smtClean="0"/>
              <a:t>Bonechi</a:t>
            </a:r>
            <a:r>
              <a:rPr lang="en-US" sz="1000" b="1" dirty="0" smtClean="0"/>
              <a:t> et al., in Proc. 29th Int. Cosmic Ray Conference, (</a:t>
            </a:r>
            <a:r>
              <a:rPr lang="en-US" sz="1000" b="1" dirty="0" err="1" smtClean="0"/>
              <a:t>Pune</a:t>
            </a:r>
            <a:r>
              <a:rPr lang="en-US" sz="1000" b="1" dirty="0" smtClean="0"/>
              <a:t>, 9 2005) p. 283”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22413</TotalTime>
  <Words>1435</Words>
  <Application>Microsoft Office PowerPoint</Application>
  <PresentationFormat>Letter Paper (8.5x11 in)</PresentationFormat>
  <Paragraphs>271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Tema di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LNL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Andrighetto</dc:creator>
  <cp:lastModifiedBy>anto</cp:lastModifiedBy>
  <cp:revision>1077</cp:revision>
  <cp:lastPrinted>2000-09-13T16:06:21Z</cp:lastPrinted>
  <dcterms:created xsi:type="dcterms:W3CDTF">2000-07-23T22:28:59Z</dcterms:created>
  <dcterms:modified xsi:type="dcterms:W3CDTF">2017-11-23T08:33:50Z</dcterms:modified>
</cp:coreProperties>
</file>