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738" r:id="rId1"/>
  </p:sldMasterIdLst>
  <p:notesMasterIdLst>
    <p:notesMasterId r:id="rId39"/>
  </p:notesMasterIdLst>
  <p:sldIdLst>
    <p:sldId id="339" r:id="rId2"/>
    <p:sldId id="257" r:id="rId3"/>
    <p:sldId id="398" r:id="rId4"/>
    <p:sldId id="399" r:id="rId5"/>
    <p:sldId id="359" r:id="rId6"/>
    <p:sldId id="401" r:id="rId7"/>
    <p:sldId id="415" r:id="rId8"/>
    <p:sldId id="416" r:id="rId9"/>
    <p:sldId id="400" r:id="rId10"/>
    <p:sldId id="402" r:id="rId11"/>
    <p:sldId id="413" r:id="rId12"/>
    <p:sldId id="357" r:id="rId13"/>
    <p:sldId id="403" r:id="rId14"/>
    <p:sldId id="404" r:id="rId15"/>
    <p:sldId id="405" r:id="rId16"/>
    <p:sldId id="407" r:id="rId17"/>
    <p:sldId id="313" r:id="rId18"/>
    <p:sldId id="414" r:id="rId19"/>
    <p:sldId id="315" r:id="rId20"/>
    <p:sldId id="360" r:id="rId21"/>
    <p:sldId id="361" r:id="rId22"/>
    <p:sldId id="394" r:id="rId23"/>
    <p:sldId id="317" r:id="rId24"/>
    <p:sldId id="365" r:id="rId25"/>
    <p:sldId id="318" r:id="rId26"/>
    <p:sldId id="322" r:id="rId27"/>
    <p:sldId id="388" r:id="rId28"/>
    <p:sldId id="332" r:id="rId29"/>
    <p:sldId id="408" r:id="rId30"/>
    <p:sldId id="406" r:id="rId31"/>
    <p:sldId id="409" r:id="rId32"/>
    <p:sldId id="410" r:id="rId33"/>
    <p:sldId id="389" r:id="rId34"/>
    <p:sldId id="392" r:id="rId35"/>
    <p:sldId id="412" r:id="rId36"/>
    <p:sldId id="395" r:id="rId37"/>
    <p:sldId id="396" r:id="rId3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045" autoAdjust="0"/>
    <p:restoredTop sz="90686"/>
  </p:normalViewPr>
  <p:slideViewPr>
    <p:cSldViewPr snapToGrid="0">
      <p:cViewPr varScale="1">
        <p:scale>
          <a:sx n="73" d="100"/>
          <a:sy n="73" d="100"/>
        </p:scale>
        <p:origin x="-584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54ED1-EA96-4C83-A2BA-96B136BEEE63}" type="datetimeFigureOut">
              <a:rPr lang="it-IT" smtClean="0"/>
              <a:pPr/>
              <a:t>11/23/17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7B6B6-B369-46A1-A9D7-4B56A254BD1E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0547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7B6B6-B369-46A1-A9D7-4B56A254BD1E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7858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010B6A-8B80-4EEE-8DEE-B2CA30C27987}" type="slidenum">
              <a:rPr lang="it-IT" altLang="it-IT"/>
              <a:pPr/>
              <a:t>25</a:t>
            </a:fld>
            <a:endParaRPr lang="it-IT" altLang="it-IT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29229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010B6A-8B80-4EEE-8DEE-B2CA30C27987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4540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7B6B6-B369-46A1-A9D7-4B56A254BD1E}" type="slidenum">
              <a:rPr lang="it-IT" smtClean="0"/>
              <a:pPr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71825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D074BD-4878-46ED-9559-918E96E18E64}" type="slidenum">
              <a:rPr lang="it-IT" altLang="it-IT"/>
              <a:pPr/>
              <a:t>36</a:t>
            </a:fld>
            <a:endParaRPr lang="it-IT" altLang="it-IT"/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06614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D074BD-4878-46ED-9559-918E96E18E64}" type="slidenum">
              <a:rPr lang="it-IT" altLang="it-IT"/>
              <a:pPr/>
              <a:t>37</a:t>
            </a:fld>
            <a:endParaRPr lang="it-IT" altLang="it-IT"/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06614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7B6B6-B369-46A1-A9D7-4B56A254BD1E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2335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7B6B6-B369-46A1-A9D7-4B56A254BD1E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72358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1B240-910C-A842-A952-EE688FCB67F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9893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010B6A-8B80-4EEE-8DEE-B2CA30C27987}" type="slidenum">
              <a:rPr lang="it-IT" altLang="it-IT"/>
              <a:pPr/>
              <a:t>17</a:t>
            </a:fld>
            <a:endParaRPr lang="it-IT" altLang="it-IT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6895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010B6A-8B80-4EEE-8DEE-B2CA30C27987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5553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D074BD-4878-46ED-9559-918E96E18E64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3283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010B6A-8B80-4EEE-8DEE-B2CA30C27987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8591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010B6A-8B80-4EEE-8DEE-B2CA30C27987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76415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F5ED-B6E6-4B93-AF72-D9C5CB2F5E20}" type="datetimeFigureOut">
              <a:rPr lang="it-IT" smtClean="0"/>
              <a:pPr/>
              <a:t>11/23/17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565B2-0376-DF4A-96AD-011958F85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F5ED-B6E6-4B93-AF72-D9C5CB2F5E20}" type="datetimeFigureOut">
              <a:rPr lang="it-IT" smtClean="0"/>
              <a:pPr/>
              <a:t>11/23/17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DB42-6577-431C-9A02-58A48860563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F5ED-B6E6-4B93-AF72-D9C5CB2F5E20}" type="datetimeFigureOut">
              <a:rPr lang="it-IT" smtClean="0"/>
              <a:pPr/>
              <a:t>11/23/17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DB42-6577-431C-9A02-58A48860563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1" y="2130425"/>
            <a:ext cx="10361084" cy="1468438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>
          <a:xfrm>
            <a:off x="609601" y="6356350"/>
            <a:ext cx="2842684" cy="363538"/>
          </a:xfrm>
        </p:spPr>
        <p:txBody>
          <a:bodyPr/>
          <a:lstStyle>
            <a:lvl1pPr>
              <a:defRPr/>
            </a:lvl1pPr>
          </a:lstStyle>
          <a:p>
            <a:fld id="{35822E4F-49EA-4E95-A3EC-68B0D4848A4B}" type="datetime1">
              <a:rPr lang="it-IT" altLang="it-IT"/>
              <a:pPr/>
              <a:t>11/23/17</a:t>
            </a:fld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>
          <a:xfrm>
            <a:off x="8737601" y="6356350"/>
            <a:ext cx="2842684" cy="363538"/>
          </a:xfrm>
        </p:spPr>
        <p:txBody>
          <a:bodyPr/>
          <a:lstStyle>
            <a:lvl1pPr>
              <a:defRPr/>
            </a:lvl1pPr>
          </a:lstStyle>
          <a:p>
            <a:fld id="{72F51969-8E93-4310-B575-43A8E6CC1F21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4829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F5ED-B6E6-4B93-AF72-D9C5CB2F5E20}" type="datetimeFigureOut">
              <a:rPr lang="it-IT" smtClean="0"/>
              <a:pPr/>
              <a:t>11/23/17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DB42-6577-431C-9A02-58A48860563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F5ED-B6E6-4B93-AF72-D9C5CB2F5E20}" type="datetimeFigureOut">
              <a:rPr lang="it-IT" smtClean="0"/>
              <a:pPr/>
              <a:t>11/23/17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DB42-6577-431C-9A02-58A48860563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F5ED-B6E6-4B93-AF72-D9C5CB2F5E20}" type="datetimeFigureOut">
              <a:rPr lang="it-IT" smtClean="0"/>
              <a:pPr/>
              <a:t>11/23/17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DB42-6577-431C-9A02-58A48860563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F5ED-B6E6-4B93-AF72-D9C5CB2F5E20}" type="datetimeFigureOut">
              <a:rPr lang="it-IT" smtClean="0"/>
              <a:pPr/>
              <a:t>11/23/17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DB42-6577-431C-9A02-58A48860563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F5ED-B6E6-4B93-AF72-D9C5CB2F5E20}" type="datetimeFigureOut">
              <a:rPr lang="it-IT" smtClean="0"/>
              <a:pPr/>
              <a:t>11/23/17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DB42-6577-431C-9A02-58A48860563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F5ED-B6E6-4B93-AF72-D9C5CB2F5E20}" type="datetimeFigureOut">
              <a:rPr lang="it-IT" smtClean="0"/>
              <a:pPr/>
              <a:t>11/23/17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DB42-6577-431C-9A02-58A48860563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F5ED-B6E6-4B93-AF72-D9C5CB2F5E20}" type="datetimeFigureOut">
              <a:rPr lang="it-IT" smtClean="0"/>
              <a:pPr/>
              <a:t>11/23/17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565B2-0376-DF4A-96AD-011958F85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F5ED-B6E6-4B93-AF72-D9C5CB2F5E20}" type="datetimeFigureOut">
              <a:rPr lang="it-IT" smtClean="0"/>
              <a:pPr/>
              <a:t>11/23/17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DB42-6577-431C-9A02-58A48860563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AF5ED-B6E6-4B93-AF72-D9C5CB2F5E20}" type="datetimeFigureOut">
              <a:rPr lang="it-IT" smtClean="0"/>
              <a:pPr/>
              <a:t>11/23/17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9DB42-6577-431C-9A02-58A488605630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gif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2.jpe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jpe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png"/><Relationship Id="rId5" Type="http://schemas.openxmlformats.org/officeDocument/2006/relationships/image" Target="../media/image66.jpeg"/><Relationship Id="rId6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00051" y="5397294"/>
            <a:ext cx="100584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 smtClean="0"/>
          </a:p>
        </p:txBody>
      </p:sp>
      <p:sp>
        <p:nvSpPr>
          <p:cNvPr id="2" name="CasellaDiTesto 1"/>
          <p:cNvSpPr txBox="1"/>
          <p:nvPr/>
        </p:nvSpPr>
        <p:spPr>
          <a:xfrm>
            <a:off x="577657" y="268602"/>
            <a:ext cx="1161434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Prospettive di applicazioni industriali sulla Tomografia </a:t>
            </a:r>
            <a:r>
              <a:rPr lang="it-IT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Muonica</a:t>
            </a:r>
          </a:p>
          <a:p>
            <a:pPr algn="ctr"/>
            <a:endParaRPr lang="it-IT" sz="44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it-IT" sz="4400" b="1" dirty="0" smtClean="0">
                <a:solidFill>
                  <a:schemeClr val="bg1">
                    <a:lumMod val="50000"/>
                  </a:schemeClr>
                </a:solidFill>
              </a:rPr>
              <a:t>Attività gruppi Napoli e Firenze</a:t>
            </a:r>
          </a:p>
          <a:p>
            <a:pPr algn="ctr"/>
            <a:endParaRPr lang="it-IT" sz="28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it-IT" sz="2800" b="1" dirty="0" smtClean="0">
                <a:solidFill>
                  <a:schemeClr val="bg1">
                    <a:lumMod val="50000"/>
                  </a:schemeClr>
                </a:solidFill>
              </a:rPr>
              <a:t>Giulio Saracino</a:t>
            </a:r>
          </a:p>
          <a:p>
            <a:pPr algn="ctr"/>
            <a:endParaRPr lang="it-IT" sz="28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it-IT" sz="2800" b="1" dirty="0" smtClean="0">
                <a:solidFill>
                  <a:schemeClr val="bg1">
                    <a:lumMod val="50000"/>
                  </a:schemeClr>
                </a:solidFill>
              </a:rPr>
              <a:t>Università di Napoli </a:t>
            </a:r>
            <a:r>
              <a:rPr lang="it-IT" sz="2800" b="1" i="1" dirty="0" smtClean="0">
                <a:solidFill>
                  <a:schemeClr val="bg1">
                    <a:lumMod val="50000"/>
                  </a:schemeClr>
                </a:solidFill>
              </a:rPr>
              <a:t>Federico II</a:t>
            </a:r>
          </a:p>
          <a:p>
            <a:pPr algn="ctr"/>
            <a:r>
              <a:rPr lang="it-IT" sz="2800" b="1" dirty="0" smtClean="0">
                <a:solidFill>
                  <a:schemeClr val="bg1">
                    <a:lumMod val="50000"/>
                  </a:schemeClr>
                </a:solidFill>
              </a:rPr>
              <a:t>e</a:t>
            </a:r>
          </a:p>
          <a:p>
            <a:pPr algn="ctr"/>
            <a:r>
              <a:rPr lang="it-IT" sz="2800" b="1" dirty="0" smtClean="0">
                <a:solidFill>
                  <a:schemeClr val="bg1">
                    <a:lumMod val="50000"/>
                  </a:schemeClr>
                </a:solidFill>
              </a:rPr>
              <a:t>Istituto Nazionale di Fisica </a:t>
            </a:r>
            <a:r>
              <a:rPr lang="it-IT" sz="2800" b="1" dirty="0" smtClean="0">
                <a:solidFill>
                  <a:schemeClr val="bg1">
                    <a:lumMod val="50000"/>
                  </a:schemeClr>
                </a:solidFill>
              </a:rPr>
              <a:t>Nucleare</a:t>
            </a:r>
          </a:p>
          <a:p>
            <a:pPr algn="ctr"/>
            <a:endParaRPr lang="it-IT" sz="28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it-IT" sz="2800" b="1" dirty="0" smtClean="0">
                <a:solidFill>
                  <a:schemeClr val="bg1">
                    <a:lumMod val="50000"/>
                  </a:schemeClr>
                </a:solidFill>
              </a:rPr>
              <a:t>Padova 23 novembre 2017</a:t>
            </a:r>
            <a:endParaRPr lang="it-IT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3832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926"/>
            <a:ext cx="12192000" cy="914373"/>
          </a:xfrm>
        </p:spPr>
        <p:txBody>
          <a:bodyPr>
            <a:noAutofit/>
          </a:bodyPr>
          <a:lstStyle/>
          <a:p>
            <a:r>
              <a:rPr lang="it-IT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MURAVES</a:t>
            </a:r>
            <a:br>
              <a:rPr lang="it-IT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it-IT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10133" y="1783291"/>
            <a:ext cx="10624120" cy="3759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53219" y="5173159"/>
            <a:ext cx="1821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35 t Pb da OPERA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477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39777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it-IT" sz="5333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Emulsioni@Stromboli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3556" dirty="0" smtClean="0"/>
              <a:t>(</a:t>
            </a:r>
            <a:r>
              <a:rPr lang="it-IT" sz="3556" dirty="0" err="1" smtClean="0"/>
              <a:t>Tiukov</a:t>
            </a:r>
            <a:r>
              <a:rPr lang="it-IT" sz="3556" dirty="0" smtClean="0"/>
              <a:t>-De Lellis )</a:t>
            </a:r>
            <a:endParaRPr lang="it-IT" dirty="0"/>
          </a:p>
        </p:txBody>
      </p:sp>
      <p:pic>
        <p:nvPicPr>
          <p:cNvPr id="11" name="Picture 7" descr="Screen Shot 2016-10-14 at 11.19.5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24" y="4023262"/>
            <a:ext cx="3534699" cy="2628153"/>
          </a:xfrm>
          <a:prstGeom prst="rect">
            <a:avLst/>
          </a:prstGeom>
        </p:spPr>
      </p:pic>
      <p:sp>
        <p:nvSpPr>
          <p:cNvPr id="12" name="Rectangle 10"/>
          <p:cNvSpPr/>
          <p:nvPr/>
        </p:nvSpPr>
        <p:spPr>
          <a:xfrm>
            <a:off x="3963725" y="5633596"/>
            <a:ext cx="28354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/>
              <a:t>Rivelatore a 640 </a:t>
            </a:r>
            <a:r>
              <a:rPr lang="it-IT" sz="2000" dirty="0" err="1" smtClean="0"/>
              <a:t>m</a:t>
            </a:r>
            <a:r>
              <a:rPr lang="it-IT" sz="2000" dirty="0" smtClean="0"/>
              <a:t> </a:t>
            </a:r>
            <a:r>
              <a:rPr lang="it-IT" sz="2000" dirty="0" err="1" smtClean="0"/>
              <a:t>slm</a:t>
            </a:r>
            <a:r>
              <a:rPr lang="it-IT" sz="2000" dirty="0" smtClean="0"/>
              <a:t>, </a:t>
            </a:r>
          </a:p>
          <a:p>
            <a:r>
              <a:rPr lang="it-IT" sz="2000" dirty="0" smtClean="0"/>
              <a:t>circa 600 </a:t>
            </a:r>
            <a:r>
              <a:rPr lang="it-IT" sz="2000" dirty="0" err="1" smtClean="0"/>
              <a:t>m</a:t>
            </a:r>
            <a:r>
              <a:rPr lang="it-IT" sz="2000" dirty="0" smtClean="0"/>
              <a:t> di distanza dai crateri ( quota 750 </a:t>
            </a:r>
            <a:r>
              <a:rPr lang="it-IT" sz="2000" dirty="0" err="1" smtClean="0"/>
              <a:t>m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13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24" y="1268187"/>
            <a:ext cx="3114124" cy="2357134"/>
          </a:xfrm>
          <a:prstGeom prst="rect">
            <a:avLst/>
          </a:prstGeom>
        </p:spPr>
      </p:pic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F305-786C-476B-94BB-51128726A9A5}" type="slidenum">
              <a:rPr lang="it-IT" smtClean="0"/>
              <a:pPr/>
              <a:t>11</a:t>
            </a:fld>
            <a:endParaRPr lang="it-IT"/>
          </a:p>
        </p:txBody>
      </p:sp>
      <p:pic>
        <p:nvPicPr>
          <p:cNvPr id="14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574" y="1268187"/>
            <a:ext cx="3666115" cy="2481175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313574" y="4129533"/>
            <a:ext cx="3552814" cy="240938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927334" y="1246642"/>
            <a:ext cx="2734215" cy="2357134"/>
            <a:chOff x="4171327" y="1556792"/>
            <a:chExt cx="3785049" cy="3151977"/>
          </a:xfrm>
        </p:grpSpPr>
        <p:pic>
          <p:nvPicPr>
            <p:cNvPr id="17" name="Picture 8"/>
            <p:cNvPicPr>
              <a:picLocks noChangeAspect="1"/>
            </p:cNvPicPr>
            <p:nvPr/>
          </p:nvPicPr>
          <p:blipFill>
            <a:blip r:embed="rId6"/>
            <a:srcRect l="28417" b="28488"/>
            <a:stretch>
              <a:fillRect/>
            </a:stretch>
          </p:blipFill>
          <p:spPr>
            <a:xfrm>
              <a:off x="4171327" y="1556792"/>
              <a:ext cx="3785049" cy="3151977"/>
            </a:xfrm>
            <a:prstGeom prst="rect">
              <a:avLst/>
            </a:prstGeom>
          </p:spPr>
        </p:pic>
        <p:cxnSp>
          <p:nvCxnSpPr>
            <p:cNvPr id="18" name="Straight Connector 12"/>
            <p:cNvCxnSpPr/>
            <p:nvPr/>
          </p:nvCxnSpPr>
          <p:spPr>
            <a:xfrm flipH="1">
              <a:off x="4171327" y="1916833"/>
              <a:ext cx="1336775" cy="7920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3"/>
            <p:cNvCxnSpPr/>
            <p:nvPr/>
          </p:nvCxnSpPr>
          <p:spPr>
            <a:xfrm flipH="1">
              <a:off x="5326790" y="1916832"/>
              <a:ext cx="181314" cy="175752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8"/>
            <p:cNvSpPr/>
            <p:nvPr/>
          </p:nvSpPr>
          <p:spPr>
            <a:xfrm>
              <a:off x="4538778" y="2879721"/>
              <a:ext cx="446307" cy="49134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549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3240" y="760952"/>
            <a:ext cx="12192000" cy="1938811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lumMod val="0"/>
                  <a:lumOff val="10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39"/>
          <p:cNvGrpSpPr/>
          <p:nvPr/>
        </p:nvGrpSpPr>
        <p:grpSpPr>
          <a:xfrm>
            <a:off x="0" y="859494"/>
            <a:ext cx="12174503" cy="6011190"/>
            <a:chOff x="0" y="-935282"/>
            <a:chExt cx="9130877" cy="5771810"/>
          </a:xfrm>
        </p:grpSpPr>
        <p:sp>
          <p:nvSpPr>
            <p:cNvPr id="5" name="Rectangle 4"/>
            <p:cNvSpPr/>
            <p:nvPr/>
          </p:nvSpPr>
          <p:spPr>
            <a:xfrm>
              <a:off x="0" y="855829"/>
              <a:ext cx="9130877" cy="398069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497711" y="972273"/>
              <a:ext cx="2303362" cy="15741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3856260" y="-923236"/>
              <a:ext cx="114580" cy="461555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3123" y="637654"/>
              <a:ext cx="3560444" cy="33331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4078982" y="-923236"/>
              <a:ext cx="69453" cy="461555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4264470" y="-923236"/>
              <a:ext cx="63984" cy="461555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4646488" y="-57296"/>
              <a:ext cx="3312603" cy="382118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0" y="40136"/>
              <a:ext cx="3780750" cy="382455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4553000" y="-289109"/>
              <a:ext cx="3181545" cy="398143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45832" y="2225628"/>
              <a:ext cx="1388962" cy="354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Cavity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78002" y="4278646"/>
              <a:ext cx="1388962" cy="354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Detector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249214" y="1390019"/>
              <a:ext cx="1388962" cy="354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Muons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145832" y="357186"/>
              <a:ext cx="3532170" cy="358080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3678002" y="-935282"/>
              <a:ext cx="152400" cy="462760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3426107" y="3864694"/>
              <a:ext cx="1562582" cy="546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452365" y="4166394"/>
              <a:ext cx="1562582" cy="546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>
            <a:off x="194443" y="1828927"/>
            <a:ext cx="5049757" cy="397066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94444" y="1587501"/>
            <a:ext cx="5238585" cy="414819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Sun 45"/>
          <p:cNvSpPr/>
          <p:nvPr/>
        </p:nvSpPr>
        <p:spPr>
          <a:xfrm>
            <a:off x="10741307" y="914527"/>
            <a:ext cx="1219200" cy="914400"/>
          </a:xfrm>
          <a:prstGeom prst="sun">
            <a:avLst/>
          </a:prstGeom>
          <a:gradFill>
            <a:gsLst>
              <a:gs pos="100000">
                <a:srgbClr val="FFFF00">
                  <a:lumMod val="51000"/>
                  <a:lumOff val="4900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hord 17"/>
          <p:cNvSpPr/>
          <p:nvPr/>
        </p:nvSpPr>
        <p:spPr>
          <a:xfrm rot="6776473">
            <a:off x="4332977" y="5031871"/>
            <a:ext cx="2553775" cy="2560506"/>
          </a:xfrm>
          <a:prstGeom prst="chord">
            <a:avLst/>
          </a:prstGeom>
          <a:solidFill>
            <a:schemeClr val="bg1">
              <a:lumMod val="95000"/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04721" y="1020978"/>
            <a:ext cx="44714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Calibri"/>
              </a:rPr>
              <a:t>Sicurezza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Calibri"/>
              </a:rPr>
              <a:t> del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Calibri"/>
              </a:rPr>
              <a:t>territorio</a:t>
            </a:r>
            <a:endParaRPr lang="en-US" sz="3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309640" y="991637"/>
            <a:ext cx="22866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Calibri"/>
              </a:rPr>
              <a:t>Archeologia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04239" y="0"/>
            <a:ext cx="116441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/>
              </a:rPr>
              <a:t>Radiografia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/>
              </a:rPr>
              <a:t> Muonica per le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/>
              </a:rPr>
              <a:t>prospezioni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/>
              </a:rPr>
              <a:t> del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/>
              </a:rPr>
              <a:t>sottosuolo</a:t>
            </a:r>
            <a:endParaRPr lang="en-US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729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11-04 at 09.22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1" y="4417136"/>
            <a:ext cx="3683000" cy="1079500"/>
          </a:xfrm>
          <a:prstGeom prst="rect">
            <a:avLst/>
          </a:prstGeom>
        </p:spPr>
      </p:pic>
      <p:pic>
        <p:nvPicPr>
          <p:cNvPr id="8" name="Picture 7" descr="Screen Shot 2016-11-04 at 08.59.0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401" y="1963838"/>
            <a:ext cx="4047419" cy="14192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753178"/>
            <a:ext cx="119210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2400" dirty="0" smtClean="0"/>
              <a:t>STRESS: DISTRETTO </a:t>
            </a:r>
            <a:r>
              <a:rPr lang="en-US" sz="2400" dirty="0"/>
              <a:t>AD ALTA TECNOLOGIA PER LE COSTRUZIONI </a:t>
            </a:r>
            <a:r>
              <a:rPr lang="en-US" sz="2400" dirty="0" smtClean="0"/>
              <a:t>SOSTENIBILI</a:t>
            </a:r>
          </a:p>
          <a:p>
            <a:pPr algn="ctr"/>
            <a:r>
              <a:rPr lang="en-US" sz="2400" dirty="0" err="1" smtClean="0"/>
              <a:t>S.C.a</a:t>
            </a:r>
            <a:r>
              <a:rPr lang="en-US" sz="2400" dirty="0" smtClean="0"/>
              <a:t> R.L. </a:t>
            </a:r>
            <a:r>
              <a:rPr lang="en-US" sz="2400" dirty="0" err="1" smtClean="0"/>
              <a:t>senza</a:t>
            </a:r>
            <a:r>
              <a:rPr lang="en-US" sz="2400" dirty="0" smtClean="0"/>
              <a:t> </a:t>
            </a:r>
            <a:r>
              <a:rPr lang="en-US" sz="2400" dirty="0" err="1" smtClean="0"/>
              <a:t>fini</a:t>
            </a:r>
            <a:r>
              <a:rPr lang="en-US" sz="2400" dirty="0" smtClean="0"/>
              <a:t> di </a:t>
            </a:r>
            <a:r>
              <a:rPr lang="en-US" sz="2400" dirty="0" err="1" smtClean="0"/>
              <a:t>lucro</a:t>
            </a:r>
            <a:r>
              <a:rPr lang="en-US" sz="2400" dirty="0" smtClean="0"/>
              <a:t> con </a:t>
            </a:r>
            <a:r>
              <a:rPr lang="en-US" sz="2400" dirty="0" err="1" smtClean="0"/>
              <a:t>soci</a:t>
            </a:r>
            <a:r>
              <a:rPr lang="en-US" sz="2400" dirty="0" smtClean="0"/>
              <a:t> </a:t>
            </a:r>
            <a:r>
              <a:rPr lang="en-US" sz="2400" dirty="0" err="1" smtClean="0"/>
              <a:t>pubblici</a:t>
            </a:r>
            <a:r>
              <a:rPr lang="en-US" sz="2400" dirty="0" smtClean="0"/>
              <a:t> e </a:t>
            </a:r>
            <a:r>
              <a:rPr lang="en-US" sz="2400" dirty="0" err="1" smtClean="0"/>
              <a:t>privati</a:t>
            </a:r>
            <a:r>
              <a:rPr lang="en-US" sz="2400" dirty="0" smtClean="0"/>
              <a:t> 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70778" y="5672370"/>
            <a:ext cx="33006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Partner </a:t>
            </a:r>
            <a:r>
              <a:rPr lang="en-US" sz="3200" dirty="0" err="1" smtClean="0"/>
              <a:t>Industriale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/>
              </a:rPr>
              <a:t>Il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/>
              </a:rPr>
              <a:t>distretto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/>
              </a:rPr>
              <a:t>tecnologico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/>
              </a:rPr>
              <a:t>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/>
              </a:rPr>
              <a:t>STRESS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/>
              </a:rPr>
              <a:t>e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/>
              </a:rPr>
              <a:t> TECNOIN SPA 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8" name="Picture 17" descr="Screen Shot 2017-11-23 at 08.32.0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175" y="4118438"/>
            <a:ext cx="1971974" cy="188980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777960" y="4627085"/>
            <a:ext cx="17385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........</a:t>
            </a:r>
            <a:endParaRPr lang="en-US" sz="6000" dirty="0"/>
          </a:p>
        </p:txBody>
      </p:sp>
      <p:pic>
        <p:nvPicPr>
          <p:cNvPr id="20" name="Picture 19" descr="Screen Shot 2017-11-23 at 10.09.1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7129" y="4255849"/>
            <a:ext cx="1643581" cy="155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0180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METROPOLI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7161" y="2697429"/>
            <a:ext cx="3234839" cy="18416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3579" y="3507295"/>
            <a:ext cx="104564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URBAN SYSTEM KNOWLEDGE</a:t>
            </a:r>
          </a:p>
          <a:p>
            <a:pPr>
              <a:buFont typeface="Arial"/>
              <a:buChar char="•"/>
            </a:pPr>
            <a:r>
              <a:rPr lang="en-US" sz="2400" dirty="0"/>
              <a:t> DISRUPTION OF URBAN SYSTEM</a:t>
            </a:r>
          </a:p>
          <a:p>
            <a:pPr>
              <a:buFont typeface="Arial"/>
              <a:buChar char="•"/>
            </a:pPr>
            <a:r>
              <a:rPr lang="en-US" sz="2400" dirty="0"/>
              <a:t> PHYSICAL SYSTEM VULNERABILITY</a:t>
            </a:r>
          </a:p>
          <a:p>
            <a:pPr>
              <a:buFont typeface="Arial"/>
              <a:buChar char="•"/>
            </a:pPr>
            <a:r>
              <a:rPr lang="en-US" sz="2400" dirty="0"/>
              <a:t> INTEGRATED HAZARD OF URBAN SYSTEM</a:t>
            </a:r>
          </a:p>
          <a:p>
            <a:pPr>
              <a:buFont typeface="Arial"/>
              <a:buChar char="•"/>
            </a:pPr>
            <a:r>
              <a:rPr lang="en-US" sz="2400" dirty="0"/>
              <a:t> SOCIAL AND ECONOMIC SYSTEM VULNERABILITY</a:t>
            </a:r>
          </a:p>
          <a:p>
            <a:pPr>
              <a:buFont typeface="Arial"/>
              <a:buChar char="•"/>
            </a:pPr>
            <a:r>
              <a:rPr lang="en-US" sz="2400" dirty="0"/>
              <a:t> STRATEGIES AND TECHNOLOGIES FOR</a:t>
            </a:r>
            <a:r>
              <a:rPr lang="en-US" sz="2400" dirty="0" smtClean="0"/>
              <a:t>  </a:t>
            </a:r>
            <a:r>
              <a:rPr lang="en-US" sz="2400" dirty="0"/>
              <a:t>SUSTAINABLE URBAN SYSTEM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2362" y="940352"/>
            <a:ext cx="11465612" cy="107721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3200" dirty="0" err="1" smtClean="0"/>
              <a:t>MEtodologie</a:t>
            </a:r>
            <a:r>
              <a:rPr lang="it-IT" sz="3200" dirty="0" smtClean="0"/>
              <a:t> e Tecnologie </a:t>
            </a:r>
            <a:r>
              <a:rPr lang="it-IT" sz="3200" dirty="0" err="1" smtClean="0"/>
              <a:t>integRate</a:t>
            </a:r>
            <a:r>
              <a:rPr lang="it-IT" sz="3200" dirty="0" smtClean="0"/>
              <a:t> e </a:t>
            </a:r>
            <a:r>
              <a:rPr lang="it-IT" sz="3200" dirty="0" err="1" smtClean="0"/>
              <a:t>sOstenibiliPer</a:t>
            </a:r>
            <a:r>
              <a:rPr lang="it-IT" sz="3200" dirty="0" smtClean="0"/>
              <a:t> l’</a:t>
            </a:r>
            <a:r>
              <a:rPr lang="it-IT" sz="3200" dirty="0" err="1" smtClean="0"/>
              <a:t>adattamentO</a:t>
            </a:r>
            <a:r>
              <a:rPr lang="it-IT" sz="3200" dirty="0" smtClean="0"/>
              <a:t> e </a:t>
            </a:r>
            <a:r>
              <a:rPr lang="it-IT" sz="3200" dirty="0" smtClean="0">
                <a:solidFill>
                  <a:srgbClr val="FF0000"/>
                </a:solidFill>
              </a:rPr>
              <a:t>La </a:t>
            </a:r>
            <a:r>
              <a:rPr lang="it-IT" sz="3200" dirty="0" err="1" smtClean="0">
                <a:solidFill>
                  <a:srgbClr val="FF0000"/>
                </a:solidFill>
              </a:rPr>
              <a:t>sIcurezza</a:t>
            </a:r>
            <a:r>
              <a:rPr lang="it-IT" sz="3200" dirty="0" smtClean="0">
                <a:solidFill>
                  <a:srgbClr val="FF0000"/>
                </a:solidFill>
              </a:rPr>
              <a:t> di Sistemi urbani </a:t>
            </a:r>
            <a:endParaRPr lang="it-IT" sz="3200" dirty="0">
              <a:solidFill>
                <a:srgbClr val="FF0000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43950" y="4836138"/>
            <a:ext cx="344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METROPOLIS </a:t>
            </a:r>
            <a:r>
              <a:rPr lang="en-US" dirty="0"/>
              <a:t>PON </a:t>
            </a:r>
            <a:r>
              <a:rPr lang="en-US" dirty="0" smtClean="0"/>
              <a:t>03PE_00093_4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35883" y="3282658"/>
            <a:ext cx="2519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Sei</a:t>
            </a:r>
            <a:r>
              <a:rPr lang="en-US" sz="2400" dirty="0" smtClean="0"/>
              <a:t> work </a:t>
            </a:r>
            <a:r>
              <a:rPr lang="en-US" sz="2400" dirty="0"/>
              <a:t>packages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/>
              </a:rPr>
              <a:t>PROGETTO METROPOLIS (PON)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102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16001"/>
            <a:ext cx="12192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S</a:t>
            </a:r>
            <a:r>
              <a:rPr lang="it-IT" sz="3200" dirty="0" smtClean="0"/>
              <a:t>perimentazione della radiografia muonica</a:t>
            </a:r>
          </a:p>
          <a:p>
            <a:pPr algn="ctr"/>
            <a:endParaRPr lang="it-IT" sz="3200" dirty="0" smtClean="0"/>
          </a:p>
          <a:p>
            <a:pPr algn="ctr"/>
            <a:r>
              <a:rPr lang="it-IT" sz="3200" dirty="0" smtClean="0"/>
              <a:t>focus: cavità in contesto urbano</a:t>
            </a:r>
          </a:p>
          <a:p>
            <a:pPr algn="ctr"/>
            <a:r>
              <a:rPr lang="it-IT" sz="3200" dirty="0" smtClean="0"/>
              <a:t> </a:t>
            </a:r>
          </a:p>
          <a:p>
            <a:pPr algn="ctr"/>
            <a:r>
              <a:rPr lang="it-IT" sz="3200" dirty="0" smtClean="0"/>
              <a:t>Tre W.P.</a:t>
            </a:r>
          </a:p>
          <a:p>
            <a:pPr algn="ctr"/>
            <a:r>
              <a:rPr lang="it-IT" sz="2800" dirty="0" smtClean="0"/>
              <a:t> Studi di fattibilità</a:t>
            </a:r>
          </a:p>
          <a:p>
            <a:pPr algn="ctr"/>
            <a:r>
              <a:rPr lang="it-IT" sz="2800" dirty="0" smtClean="0"/>
              <a:t> Un dimostratore della tecnica</a:t>
            </a:r>
          </a:p>
          <a:p>
            <a:pPr algn="ctr"/>
            <a:r>
              <a:rPr lang="it-IT" sz="2800" dirty="0" smtClean="0"/>
              <a:t> Rivelatore cilindrico da pozzo</a:t>
            </a:r>
            <a:endParaRPr lang="it-IT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950872" y="5298641"/>
            <a:ext cx="10168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/>
              <a:t>INFN consulente</a:t>
            </a:r>
          </a:p>
          <a:p>
            <a:pPr algn="ctr"/>
            <a:r>
              <a:rPr lang="it-IT" sz="2400" dirty="0" smtClean="0"/>
              <a:t> Contratto per prestazione di attività di ricerca in favore di terzi TTA/15NA/003</a:t>
            </a:r>
            <a:endParaRPr lang="it-IT" sz="2400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/>
              </a:rPr>
              <a:t> Conoscenza del sistema urbano W.P.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4555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95783" y="2239376"/>
            <a:ext cx="4470400" cy="4457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90107" y="924032"/>
            <a:ext cx="4916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 smtClean="0">
                <a:cs typeface="Calibri"/>
              </a:rPr>
              <a:t>Simulazioni GEANT4 su GRIGLIA</a:t>
            </a:r>
            <a:endParaRPr lang="it-IT" sz="2800" dirty="0"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188203" y="2021861"/>
            <a:ext cx="2578100" cy="299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667350" y="5088441"/>
            <a:ext cx="5870575" cy="17695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/>
              </a:rPr>
              <a:t>Studi di fattibilità</a:t>
            </a:r>
            <a:endParaRPr lang="it-IT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940347" y="3600776"/>
            <a:ext cx="3062136" cy="11828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294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MonteEchia3D.png"/>
          <p:cNvPicPr>
            <a:picLocks noChangeAspect="1"/>
          </p:cNvPicPr>
          <p:nvPr/>
        </p:nvPicPr>
        <p:blipFill>
          <a:blip r:embed="rId3"/>
          <a:srcRect t="9906"/>
          <a:stretch>
            <a:fillRect/>
          </a:stretch>
        </p:blipFill>
        <p:spPr>
          <a:xfrm>
            <a:off x="342900" y="3797300"/>
            <a:ext cx="4495800" cy="2867662"/>
          </a:xfrm>
          <a:prstGeom prst="rect">
            <a:avLst/>
          </a:prstGeom>
        </p:spPr>
      </p:pic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0" y="-334142"/>
            <a:ext cx="12191999" cy="1450757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Il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dimostratore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MONTE ECHIA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71575" y="1168970"/>
            <a:ext cx="5544000" cy="2376000"/>
            <a:chOff x="371575" y="1880170"/>
            <a:chExt cx="5544000" cy="2376000"/>
          </a:xfrm>
        </p:grpSpPr>
        <p:grpSp>
          <p:nvGrpSpPr>
            <p:cNvPr id="25" name="Group 24"/>
            <p:cNvGrpSpPr/>
            <p:nvPr/>
          </p:nvGrpSpPr>
          <p:grpSpPr>
            <a:xfrm>
              <a:off x="371575" y="1880170"/>
              <a:ext cx="5544000" cy="2376000"/>
              <a:chOff x="371575" y="1880170"/>
              <a:chExt cx="5544000" cy="2376000"/>
            </a:xfrm>
          </p:grpSpPr>
          <p:pic>
            <p:nvPicPr>
              <p:cNvPr id="3" name="Immagine 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 l="-38" t="1033" r="39" b="3317"/>
              <a:stretch/>
            </p:blipFill>
            <p:spPr>
              <a:xfrm>
                <a:off x="371575" y="1880170"/>
                <a:ext cx="5544000" cy="2376000"/>
              </a:xfrm>
              <a:prstGeom prst="rect">
                <a:avLst/>
              </a:prstGeom>
            </p:spPr>
          </p:pic>
          <p:grpSp>
            <p:nvGrpSpPr>
              <p:cNvPr id="24" name="Group 23"/>
              <p:cNvGrpSpPr/>
              <p:nvPr/>
            </p:nvGrpSpPr>
            <p:grpSpPr>
              <a:xfrm>
                <a:off x="3244667" y="2907594"/>
                <a:ext cx="1268296" cy="1158409"/>
                <a:chOff x="3244667" y="2907594"/>
                <a:chExt cx="1268296" cy="1158409"/>
              </a:xfrm>
            </p:grpSpPr>
            <p:sp>
              <p:nvSpPr>
                <p:cNvPr id="4" name="Ovale 3"/>
                <p:cNvSpPr>
                  <a:spLocks noChangeAspect="1"/>
                </p:cNvSpPr>
                <p:nvPr/>
              </p:nvSpPr>
              <p:spPr>
                <a:xfrm>
                  <a:off x="3308277" y="2907594"/>
                  <a:ext cx="360000" cy="360000"/>
                </a:xfrm>
                <a:prstGeom prst="ellipse">
                  <a:avLst/>
                </a:prstGeom>
                <a:noFill/>
                <a:ln w="34925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2" name="CasellaDiTesto 11"/>
                <p:cNvSpPr txBox="1"/>
                <p:nvPr/>
              </p:nvSpPr>
              <p:spPr>
                <a:xfrm>
                  <a:off x="3244667" y="3481228"/>
                  <a:ext cx="1268296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3200" dirty="0" smtClean="0">
                      <a:solidFill>
                        <a:schemeClr val="bg1"/>
                      </a:solidFill>
                    </a:rPr>
                    <a:t>Napoli</a:t>
                  </a:r>
                  <a:endParaRPr lang="it-IT" sz="3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13" name="CasellaDiTesto 12"/>
            <p:cNvSpPr txBox="1"/>
            <p:nvPr/>
          </p:nvSpPr>
          <p:spPr>
            <a:xfrm>
              <a:off x="1701837" y="3315125"/>
              <a:ext cx="9655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</a:rPr>
                <a:t>Posillipo</a:t>
              </a:r>
              <a:endParaRPr lang="it-IT" dirty="0">
                <a:solidFill>
                  <a:schemeClr val="bg1"/>
                </a:solidFill>
              </a:endParaRP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3354262" y="2193532"/>
              <a:ext cx="1505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</a:rPr>
                <a:t>Centro storico</a:t>
              </a:r>
              <a:endParaRPr lang="it-IT" dirty="0">
                <a:solidFill>
                  <a:schemeClr val="bg1"/>
                </a:solidFill>
              </a:endParaRP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2326847" y="2429840"/>
              <a:ext cx="9262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</a:rPr>
                <a:t>Vomero</a:t>
              </a:r>
              <a:endParaRPr lang="it-IT" dirty="0">
                <a:solidFill>
                  <a:schemeClr val="bg1"/>
                </a:solidFill>
              </a:endParaRP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652165" y="3323689"/>
              <a:ext cx="878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</a:rPr>
                <a:t>Bagnoli</a:t>
              </a:r>
              <a:endParaRPr lang="it-IT" dirty="0">
                <a:solidFill>
                  <a:schemeClr val="bg1"/>
                </a:solidFill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4873135" y="2582237"/>
              <a:ext cx="1041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</a:rPr>
                <a:t>Ponticelli</a:t>
              </a:r>
              <a:endParaRPr lang="it-IT" dirty="0">
                <a:solidFill>
                  <a:schemeClr val="bg1"/>
                </a:solidFill>
              </a:endParaRP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3496395" y="3054854"/>
              <a:ext cx="1358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</a:rPr>
                <a:t>Monte </a:t>
              </a:r>
              <a:r>
                <a:rPr lang="it-IT" dirty="0" err="1" smtClean="0">
                  <a:solidFill>
                    <a:schemeClr val="bg1"/>
                  </a:solidFill>
                </a:rPr>
                <a:t>Echia</a:t>
              </a:r>
              <a:endParaRPr lang="it-IT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018473" y="1156271"/>
            <a:ext cx="5622147" cy="4421860"/>
            <a:chOff x="6018473" y="1880171"/>
            <a:chExt cx="5622147" cy="4421860"/>
          </a:xfrm>
        </p:grpSpPr>
        <p:sp>
          <p:nvSpPr>
            <p:cNvPr id="5" name="CasellaDiTesto 4"/>
            <p:cNvSpPr txBox="1"/>
            <p:nvPr/>
          </p:nvSpPr>
          <p:spPr>
            <a:xfrm>
              <a:off x="7448519" y="2363056"/>
              <a:ext cx="2103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</a:rPr>
                <a:t>Piazza del </a:t>
              </a:r>
              <a:r>
                <a:rPr lang="it-IT" dirty="0" err="1" smtClean="0">
                  <a:solidFill>
                    <a:schemeClr val="bg1"/>
                  </a:solidFill>
                </a:rPr>
                <a:t>Plebliscito</a:t>
              </a:r>
              <a:endParaRPr lang="it-IT" dirty="0">
                <a:solidFill>
                  <a:schemeClr val="bg1"/>
                </a:solidFill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7631744" y="4786043"/>
              <a:ext cx="13583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</a:rPr>
                <a:t>Monte </a:t>
              </a:r>
              <a:r>
                <a:rPr lang="it-IT" dirty="0" err="1" smtClean="0">
                  <a:solidFill>
                    <a:schemeClr val="bg1"/>
                  </a:solidFill>
                </a:rPr>
                <a:t>Echia</a:t>
              </a:r>
              <a:endParaRPr lang="it-IT" dirty="0" smtClean="0">
                <a:solidFill>
                  <a:schemeClr val="bg1"/>
                </a:solidFill>
              </a:endParaRPr>
            </a:p>
            <a:p>
              <a:endParaRPr lang="it-IT" dirty="0">
                <a:solidFill>
                  <a:schemeClr val="bg1"/>
                </a:solidFill>
              </a:endParaRPr>
            </a:p>
          </p:txBody>
        </p:sp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6018473" y="1880171"/>
              <a:ext cx="5622147" cy="4421860"/>
            </a:xfrm>
            <a:prstGeom prst="rect">
              <a:avLst/>
            </a:prstGeom>
          </p:spPr>
        </p:pic>
        <p:sp>
          <p:nvSpPr>
            <p:cNvPr id="20" name="CasellaDiTesto 19"/>
            <p:cNvSpPr txBox="1"/>
            <p:nvPr/>
          </p:nvSpPr>
          <p:spPr>
            <a:xfrm>
              <a:off x="7522157" y="3371630"/>
              <a:ext cx="1358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</a:rPr>
                <a:t>Monte </a:t>
              </a:r>
              <a:r>
                <a:rPr lang="it-IT" dirty="0" err="1" smtClean="0">
                  <a:solidFill>
                    <a:schemeClr val="bg1"/>
                  </a:solidFill>
                </a:rPr>
                <a:t>Echia</a:t>
              </a:r>
              <a:endParaRPr lang="it-IT" dirty="0">
                <a:solidFill>
                  <a:schemeClr val="bg1"/>
                </a:solidFill>
              </a:endParaRP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6018473" y="4489798"/>
              <a:ext cx="1242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</a:rPr>
                <a:t>Lungomare</a:t>
              </a:r>
              <a:endParaRPr lang="it-IT" dirty="0">
                <a:solidFill>
                  <a:schemeClr val="bg1"/>
                </a:solidFill>
              </a:endParaRP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7670897" y="2207222"/>
              <a:ext cx="20508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</a:rPr>
                <a:t>Piazza del Plebiscito</a:t>
              </a:r>
              <a:endParaRPr lang="it-IT" dirty="0">
                <a:solidFill>
                  <a:schemeClr val="bg1"/>
                </a:solidFill>
              </a:endParaRP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6766773" y="5494951"/>
              <a:ext cx="16314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</a:rPr>
                <a:t>Castel dell’ Ovo</a:t>
              </a:r>
              <a:endParaRPr lang="it-IT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209857" y="5871537"/>
            <a:ext cx="5053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Antica </a:t>
            </a:r>
            <a:r>
              <a:rPr lang="it-IT" sz="2400" dirty="0" err="1" smtClean="0"/>
              <a:t>Partenope</a:t>
            </a:r>
            <a:r>
              <a:rPr lang="it-IT" sz="2400" dirty="0" smtClean="0"/>
              <a:t> greca del VII sec. </a:t>
            </a:r>
            <a:r>
              <a:rPr lang="it-IT" sz="2400" dirty="0" err="1" smtClean="0"/>
              <a:t>A.C.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111133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020854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Numerose cavità sia naturali che di origine antropica, fra cui il cosiddetto Tunnel Borbonico</a:t>
            </a:r>
            <a:endParaRPr lang="it-IT" sz="320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-171400"/>
            <a:ext cx="12192000" cy="1143000"/>
          </a:xfrm>
        </p:spPr>
        <p:txBody>
          <a:bodyPr>
            <a:normAutofit/>
          </a:bodyPr>
          <a:lstStyle/>
          <a:p>
            <a:r>
              <a:rPr lang="it-IT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Topografia</a:t>
            </a:r>
            <a:r>
              <a:rPr lang="it-IT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Monte </a:t>
            </a:r>
            <a:r>
              <a:rPr lang="it-IT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Echia</a:t>
            </a:r>
            <a:endParaRPr lang="it-IT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Picture 2" descr="DEMConPiantin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501" y="2063851"/>
            <a:ext cx="7776864" cy="4963151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F305-786C-476B-94BB-51128726A9A5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5895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067" y="0"/>
            <a:ext cx="102923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Screen Shot 2016-11-04 at 09.13.2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0"/>
            <a:ext cx="2400300" cy="98630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321733"/>
            <a:ext cx="89746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</a:t>
            </a:r>
          </a:p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</a:t>
            </a:r>
            <a:endParaRPr lang="en-US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 </a:t>
            </a:r>
          </a:p>
          <a:p>
            <a:endParaRPr lang="en-US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</a:t>
            </a:r>
            <a:endParaRPr lang="en-US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</a:t>
            </a:r>
          </a:p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</a:t>
            </a:r>
          </a:p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</a:t>
            </a:r>
            <a:endParaRPr lang="en-US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51581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8622" y="0"/>
            <a:ext cx="10972800" cy="1143000"/>
          </a:xfrm>
        </p:spPr>
        <p:txBody>
          <a:bodyPr/>
          <a:lstStyle/>
          <a:p>
            <a:r>
              <a:rPr lang="it-IT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Sommario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it-IT" dirty="0" smtClean="0"/>
              <a:t>Radiografia per attenuazione del flusso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dirty="0" smtClean="0"/>
              <a:t>Lo studio dei vulcani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dirty="0" smtClean="0"/>
              <a:t>Studio delle cavità per la sicurezza del territorio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dirty="0" smtClean="0"/>
              <a:t>Applicazioni Archeologiche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dirty="0" smtClean="0"/>
              <a:t>Applicazioni al rivelamento scorie radioattive</a:t>
            </a:r>
          </a:p>
          <a:p>
            <a:pPr>
              <a:buNone/>
            </a:pPr>
            <a:endParaRPr lang="en-US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2482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ister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8038"/>
            <a:ext cx="12192000" cy="3144981"/>
          </a:xfrm>
          <a:prstGeom prst="rect">
            <a:avLst/>
          </a:prstGeom>
        </p:spPr>
      </p:pic>
      <p:pic>
        <p:nvPicPr>
          <p:cNvPr id="6" name="Picture 5" descr="_DSC4402_reduc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49185"/>
            <a:ext cx="6176108" cy="30687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76108" y="1222738"/>
            <a:ext cx="371621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12 m </a:t>
            </a:r>
            <a:r>
              <a:rPr lang="en-US" sz="2800" dirty="0" err="1" smtClean="0"/>
              <a:t>sul</a:t>
            </a:r>
            <a:r>
              <a:rPr lang="en-US" sz="2800" dirty="0" smtClean="0"/>
              <a:t> </a:t>
            </a:r>
            <a:r>
              <a:rPr lang="en-US" sz="2800" dirty="0" err="1" smtClean="0"/>
              <a:t>livello</a:t>
            </a:r>
            <a:r>
              <a:rPr lang="en-US" sz="2800" dirty="0" smtClean="0"/>
              <a:t> del mare</a:t>
            </a:r>
          </a:p>
          <a:p>
            <a:endParaRPr lang="en-US" sz="2800" dirty="0" smtClean="0"/>
          </a:p>
          <a:p>
            <a:r>
              <a:rPr lang="en-US" sz="2800" dirty="0" smtClean="0"/>
              <a:t>35 m </a:t>
            </a:r>
            <a:r>
              <a:rPr lang="en-US" sz="2800" dirty="0" err="1" smtClean="0"/>
              <a:t>profondità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6261833" y="3190905"/>
            <a:ext cx="5061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Cisterna del Palazzo di Serra di </a:t>
            </a:r>
            <a:r>
              <a:rPr lang="en-US" sz="2400" dirty="0" err="1" smtClean="0"/>
              <a:t>Cassano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3821671" y="-121765"/>
            <a:ext cx="40709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Il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sito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misura</a:t>
            </a:r>
            <a:endParaRPr lang="en-US" sz="4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4478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antineGalleri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8300"/>
            <a:ext cx="12192000" cy="4749800"/>
          </a:xfrm>
          <a:prstGeom prst="rect">
            <a:avLst/>
          </a:prstGeom>
        </p:spPr>
      </p:pic>
      <p:pic>
        <p:nvPicPr>
          <p:cNvPr id="28" name="Picture 2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8553373" y="3772065"/>
            <a:ext cx="4071600" cy="748800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13" idx="2"/>
          </p:cNvCxnSpPr>
          <p:nvPr/>
        </p:nvCxnSpPr>
        <p:spPr>
          <a:xfrm rot="5400000">
            <a:off x="6668213" y="3034598"/>
            <a:ext cx="2387601" cy="213069"/>
          </a:xfrm>
          <a:prstGeom prst="straightConnector1">
            <a:avLst/>
          </a:prstGeom>
          <a:ln>
            <a:solidFill>
              <a:srgbClr val="FF66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448250" y="1578000"/>
            <a:ext cx="1040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Chamber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rot="16200000" flipV="1">
            <a:off x="7489023" y="5752320"/>
            <a:ext cx="532896" cy="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085204" y="5923002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Detector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783731" y="4942935"/>
            <a:ext cx="984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detector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0776088" y="4150266"/>
            <a:ext cx="1219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ceiling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776087" y="2650064"/>
            <a:ext cx="1331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surface area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9819518" y="4961465"/>
            <a:ext cx="418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9794118" y="4150266"/>
            <a:ext cx="418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25 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718211" y="2648467"/>
            <a:ext cx="418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45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9804998" y="4519597"/>
            <a:ext cx="418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0806309" y="4536531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floor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0952371" y="1999736"/>
            <a:ext cx="849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</a:t>
            </a:r>
            <a:r>
              <a:rPr lang="en-US" dirty="0" smtClean="0"/>
              <a:t> </a:t>
            </a:r>
            <a:r>
              <a:rPr lang="en-US" dirty="0" err="1" smtClean="0"/>
              <a:t>a.s.l</a:t>
            </a:r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2" name="Group 37"/>
          <p:cNvGrpSpPr/>
          <p:nvPr/>
        </p:nvGrpSpPr>
        <p:grpSpPr>
          <a:xfrm>
            <a:off x="1723895" y="6292334"/>
            <a:ext cx="907733" cy="509032"/>
            <a:chOff x="1292921" y="6292334"/>
            <a:chExt cx="680800" cy="509032"/>
          </a:xfrm>
        </p:grpSpPr>
        <p:grpSp>
          <p:nvGrpSpPr>
            <p:cNvPr id="6" name="Group 35"/>
            <p:cNvGrpSpPr/>
            <p:nvPr/>
          </p:nvGrpSpPr>
          <p:grpSpPr>
            <a:xfrm>
              <a:off x="1342133" y="6292334"/>
              <a:ext cx="631588" cy="180000"/>
              <a:chOff x="1342133" y="6292334"/>
              <a:chExt cx="631588" cy="180000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1342133" y="6388100"/>
                <a:ext cx="6300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rot="16200000">
                <a:off x="1252927" y="6381540"/>
                <a:ext cx="1800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rot="16200000">
                <a:off x="1882927" y="6381540"/>
                <a:ext cx="1800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/>
            <p:cNvSpPr txBox="1"/>
            <p:nvPr/>
          </p:nvSpPr>
          <p:spPr>
            <a:xfrm>
              <a:off x="1292921" y="6432034"/>
              <a:ext cx="4914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 </a:t>
              </a:r>
              <a:r>
                <a:rPr lang="en-US" dirty="0" err="1" smtClean="0"/>
                <a:t>m</a:t>
              </a:r>
              <a:endParaRPr lang="en-US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10885077" y="5826004"/>
            <a:ext cx="1004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Sea level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958719" y="941785"/>
            <a:ext cx="43695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dirty="0" smtClean="0"/>
              <a:t>Individuare una stanza nota</a:t>
            </a:r>
            <a:endParaRPr lang="it-IT" sz="2800" dirty="0" smtClean="0"/>
          </a:p>
        </p:txBody>
      </p:sp>
      <p:sp>
        <p:nvSpPr>
          <p:cNvPr id="29" name="Rectangle 28"/>
          <p:cNvSpPr/>
          <p:nvPr/>
        </p:nvSpPr>
        <p:spPr>
          <a:xfrm>
            <a:off x="4587402" y="0"/>
            <a:ext cx="28780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L'obiettivo</a:t>
            </a:r>
            <a:endParaRPr lang="it-IT" sz="4800" dirty="0" smtClean="0">
              <a:effectLst>
                <a:glow rad="63500">
                  <a:schemeClr val="accent5">
                    <a:alpha val="75000"/>
                  </a:schemeClr>
                </a:glow>
                <a:outerShdw blurRad="50800" dist="38100" dir="13500000" algn="tl">
                  <a:srgbClr val="000000">
                    <a:alpha val="43000"/>
                  </a:srgbClr>
                </a:outerShdw>
              </a:effectLst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9277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AutoShape 1"/>
          <p:cNvSpPr>
            <a:spLocks noChangeArrowheads="1"/>
          </p:cNvSpPr>
          <p:nvPr/>
        </p:nvSpPr>
        <p:spPr bwMode="auto">
          <a:xfrm>
            <a:off x="1524000" y="0"/>
            <a:ext cx="9144000" cy="749300"/>
          </a:xfrm>
          <a:custGeom>
            <a:avLst/>
            <a:gdLst>
              <a:gd name="G0" fmla="*/ 25400 1 2"/>
              <a:gd name="G1" fmla="*/ 2081 1 2"/>
              <a:gd name="G2" fmla="+- 2081 0 0"/>
              <a:gd name="G3" fmla="+- 2540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5400" y="0"/>
                </a:lnTo>
                <a:lnTo>
                  <a:pt x="25400" y="2081"/>
                </a:lnTo>
                <a:lnTo>
                  <a:pt x="0" y="2081"/>
                </a:lnTo>
                <a:close/>
              </a:path>
            </a:pathLst>
          </a:custGeom>
          <a:gradFill rotWithShape="0">
            <a:gsLst>
              <a:gs pos="0">
                <a:srgbClr val="A4C1FF"/>
              </a:gs>
              <a:gs pos="100000">
                <a:srgbClr val="3E7FCC"/>
              </a:gs>
            </a:gsLst>
            <a:lin ang="5400000" scaled="1"/>
          </a:gradFill>
          <a:ln w="9360" cap="flat">
            <a:solidFill>
              <a:srgbClr val="4A7EBB"/>
            </a:solidFill>
            <a:round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hangingPunct="1">
              <a:lnSpc>
                <a:spcPct val="100000"/>
              </a:lnSpc>
            </a:pPr>
            <a:endParaRPr lang="it-IT" altLang="it-IT" sz="4000" dirty="0" smtClean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hangingPunct="1">
              <a:lnSpc>
                <a:spcPct val="100000"/>
              </a:lnSpc>
            </a:pPr>
            <a:endParaRPr lang="it-IT" altLang="it-IT" sz="40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1020769" y="0"/>
            <a:ext cx="10058400" cy="1450757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stimatore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R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0" y="3316536"/>
            <a:ext cx="1230747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Trasmissione di muoni misurata divisa trasmissione attesa</a:t>
            </a:r>
            <a:endParaRPr lang="it-IT" sz="3200" dirty="0" smtClean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6532" y="1216151"/>
            <a:ext cx="5463714" cy="1931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83466" y="4063411"/>
            <a:ext cx="516359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i="1" dirty="0" smtClean="0">
                <a:latin typeface="Times New Roman"/>
                <a:cs typeface="Times New Roman"/>
              </a:rPr>
              <a:t>R </a:t>
            </a:r>
            <a:r>
              <a:rPr lang="it-IT" sz="4400" i="1" dirty="0" smtClean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it-IT" sz="4400" i="1" dirty="0" smtClean="0">
                <a:latin typeface="Times New Roman"/>
                <a:cs typeface="Times New Roman"/>
              </a:rPr>
              <a:t> 1  </a:t>
            </a:r>
            <a:r>
              <a:rPr lang="it-IT" sz="3200" dirty="0" smtClean="0">
                <a:latin typeface="Times New Roman"/>
                <a:cs typeface="Times New Roman"/>
              </a:rPr>
              <a:t>in assenza di cavità</a:t>
            </a:r>
          </a:p>
          <a:p>
            <a:endParaRPr lang="en-US" sz="3200" i="1" dirty="0" smtClean="0">
              <a:latin typeface="Times New Roman"/>
              <a:cs typeface="Times New Roman"/>
            </a:endParaRPr>
          </a:p>
          <a:p>
            <a:r>
              <a:rPr lang="it-IT" sz="4400" i="1" dirty="0" err="1" smtClean="0">
                <a:latin typeface="Times New Roman"/>
                <a:cs typeface="Times New Roman"/>
              </a:rPr>
              <a:t>R</a:t>
            </a:r>
            <a:r>
              <a:rPr lang="it-IT" sz="4400" i="1" dirty="0" smtClean="0">
                <a:latin typeface="Times New Roman"/>
                <a:cs typeface="Times New Roman"/>
              </a:rPr>
              <a:t> </a:t>
            </a:r>
            <a:r>
              <a:rPr lang="it-IT" sz="4400" i="1" dirty="0" smtClean="0">
                <a:latin typeface="ＭＳ ゴシック"/>
                <a:ea typeface="ＭＳ ゴシック"/>
                <a:cs typeface="ＭＳ ゴシック"/>
              </a:rPr>
              <a:t>&gt;</a:t>
            </a:r>
            <a:r>
              <a:rPr lang="it-IT" sz="4400" i="1" dirty="0" smtClean="0">
                <a:latin typeface="Times New Roman"/>
                <a:cs typeface="Times New Roman"/>
              </a:rPr>
              <a:t> </a:t>
            </a:r>
            <a:r>
              <a:rPr lang="it-IT" sz="4400" i="1" dirty="0" err="1" smtClean="0">
                <a:latin typeface="Times New Roman"/>
                <a:cs typeface="Times New Roman"/>
              </a:rPr>
              <a:t>1</a:t>
            </a:r>
            <a:r>
              <a:rPr lang="it-IT" sz="4400" i="1" dirty="0" smtClean="0">
                <a:latin typeface="Times New Roman"/>
                <a:cs typeface="Times New Roman"/>
              </a:rPr>
              <a:t>  </a:t>
            </a:r>
            <a:r>
              <a:rPr lang="it-IT" sz="3200" dirty="0" smtClean="0">
                <a:latin typeface="Times New Roman"/>
                <a:cs typeface="Times New Roman"/>
              </a:rPr>
              <a:t>in presenza di cavità</a:t>
            </a:r>
            <a:r>
              <a:rPr lang="it-IT" sz="4400" i="1" dirty="0" smtClean="0">
                <a:latin typeface="Times New Roman"/>
                <a:cs typeface="Times New Roman"/>
              </a:rPr>
              <a:t> </a:t>
            </a:r>
            <a:endParaRPr lang="it-IT" i="1" dirty="0">
              <a:latin typeface="Times New Roman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243391" y="4215518"/>
            <a:ext cx="2642483" cy="26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88840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Segnale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atteso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per la sola camera di test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9439275" y="3486150"/>
            <a:ext cx="2752725" cy="3371850"/>
            <a:chOff x="7563972" y="567349"/>
            <a:chExt cx="2994521" cy="371320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7563972" y="567349"/>
              <a:ext cx="2994521" cy="3713205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7666791" y="3151662"/>
              <a:ext cx="156785" cy="188159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0" y="1012430"/>
            <a:ext cx="9144000" cy="2279257"/>
            <a:chOff x="0" y="1840133"/>
            <a:chExt cx="9144000" cy="2279257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0" y="1840133"/>
              <a:ext cx="9144000" cy="2279257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576130" y="2899227"/>
              <a:ext cx="13149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Simulazione</a:t>
              </a:r>
              <a:endParaRPr lang="it-IT" dirty="0"/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4215518"/>
            <a:ext cx="2642483" cy="26424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35625" y="1720334"/>
            <a:ext cx="57372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smtClean="0">
                <a:latin typeface="Times New Roman"/>
                <a:cs typeface="Times New Roman"/>
              </a:rPr>
              <a:t>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180819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0" y="-160532"/>
            <a:ext cx="11772900" cy="1450757"/>
          </a:xfrm>
        </p:spPr>
        <p:txBody>
          <a:bodyPr>
            <a:normAutofit/>
          </a:bodyPr>
          <a:lstStyle/>
          <a:p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Confronto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dati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simulazione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103529" y="4245935"/>
            <a:ext cx="5828368" cy="2345365"/>
            <a:chOff x="6052729" y="4003927"/>
            <a:chExt cx="5828368" cy="2345365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3"/>
            <a:srcRect l="-12277" t="21598" r="13747" b="7875"/>
            <a:stretch/>
          </p:blipFill>
          <p:spPr>
            <a:xfrm>
              <a:off x="6052729" y="4003927"/>
              <a:ext cx="5828368" cy="2345365"/>
            </a:xfrm>
            <a:prstGeom prst="rect">
              <a:avLst/>
            </a:prstGeom>
          </p:spPr>
        </p:pic>
        <p:sp>
          <p:nvSpPr>
            <p:cNvPr id="11" name="Rettangolo 10"/>
            <p:cNvSpPr/>
            <p:nvPr/>
          </p:nvSpPr>
          <p:spPr>
            <a:xfrm>
              <a:off x="8709069" y="5465519"/>
              <a:ext cx="174660" cy="15938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9106678" y="5624907"/>
              <a:ext cx="1005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Detector</a:t>
              </a:r>
              <a:endParaRPr lang="it-IT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4215518"/>
            <a:ext cx="2642483" cy="2642482"/>
          </a:xfrm>
          <a:prstGeom prst="rect">
            <a:avLst/>
          </a:prstGeom>
        </p:spPr>
      </p:pic>
      <p:pic>
        <p:nvPicPr>
          <p:cNvPr id="14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04800" y="1105603"/>
            <a:ext cx="11603336" cy="2892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560468" y="2729499"/>
            <a:ext cx="1709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simulazione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335867" y="2269066"/>
            <a:ext cx="457200" cy="3386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176559" y="1394981"/>
            <a:ext cx="681947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dati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18189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0" y="-229723"/>
            <a:ext cx="12192000" cy="1450757"/>
          </a:xfrm>
        </p:spPr>
        <p:txBody>
          <a:bodyPr>
            <a:normAutofit/>
          </a:bodyPr>
          <a:lstStyle/>
          <a:p>
            <a:r>
              <a:rPr lang="it-I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Altri vuoti presenti nell’</a:t>
            </a:r>
            <a:r>
              <a:rPr lang="it-IT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accettanza</a:t>
            </a:r>
            <a:r>
              <a:rPr lang="it-I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del rivelatore</a:t>
            </a:r>
            <a:endParaRPr lang="it-IT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3272" t="44443" r="7008" b="8144"/>
          <a:stretch>
            <a:fillRect/>
          </a:stretch>
        </p:blipFill>
        <p:spPr bwMode="auto">
          <a:xfrm>
            <a:off x="3437778" y="1717725"/>
            <a:ext cx="9256713" cy="425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blipFill dpi="0" rotWithShape="0">
                  <a:blip/>
                  <a:srcRect l="13272" t="44443" r="7008" b="814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784587" y="1569158"/>
            <a:ext cx="6833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angolo apertura cono  </a:t>
            </a:r>
            <a:r>
              <a:rPr lang="it-IT" sz="2800" dirty="0" smtClean="0"/>
              <a:t>126</a:t>
            </a:r>
            <a:r>
              <a:rPr lang="it-IT" sz="2800" dirty="0" smtClean="0"/>
              <a:t>°.    </a:t>
            </a:r>
            <a:endParaRPr lang="it-IT" sz="2800" dirty="0"/>
          </a:p>
        </p:txBody>
      </p:sp>
      <p:pic>
        <p:nvPicPr>
          <p:cNvPr id="6146" name="Picture 2" descr="https://images.readcube-cdn.com/publishers/nature/figures/39bebe1aa481d62f9543588f2e76bb8292ed40f68341cbdf0d6b9d211c39ec42/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4904" r="-1193"/>
          <a:stretch/>
        </p:blipFill>
        <p:spPr bwMode="auto">
          <a:xfrm>
            <a:off x="1549925" y="4065753"/>
            <a:ext cx="2888508" cy="125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48003" y="4414237"/>
            <a:ext cx="1827073" cy="252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81728" y="4322058"/>
            <a:ext cx="753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50 cm</a:t>
            </a:r>
          </a:p>
        </p:txBody>
      </p:sp>
      <p:sp>
        <p:nvSpPr>
          <p:cNvPr id="6" name="Rettangolo 5"/>
          <p:cNvSpPr/>
          <p:nvPr/>
        </p:nvSpPr>
        <p:spPr>
          <a:xfrm>
            <a:off x="7324136" y="4502477"/>
            <a:ext cx="14839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Detector</a:t>
            </a:r>
            <a:endParaRPr lang="it-IT" sz="2800" b="1" dirty="0">
              <a:solidFill>
                <a:srgbClr val="FF0000"/>
              </a:solidFill>
            </a:endParaRPr>
          </a:p>
        </p:txBody>
      </p:sp>
      <p:cxnSp>
        <p:nvCxnSpPr>
          <p:cNvPr id="9" name="Connettore 2 8"/>
          <p:cNvCxnSpPr/>
          <p:nvPr/>
        </p:nvCxnSpPr>
        <p:spPr>
          <a:xfrm>
            <a:off x="4448710" y="4571137"/>
            <a:ext cx="323636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7808359" y="4500082"/>
            <a:ext cx="174661" cy="12329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37994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0" y="14816"/>
            <a:ext cx="12191999" cy="1450757"/>
          </a:xfrm>
        </p:spPr>
        <p:txBody>
          <a:bodyPr>
            <a:normAutofit/>
          </a:bodyPr>
          <a:lstStyle/>
          <a:p>
            <a:r>
              <a:rPr lang="it-IT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Confronto dati e risultati attesi</a:t>
            </a:r>
            <a:endParaRPr lang="it-IT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96423" y="1321503"/>
            <a:ext cx="11603336" cy="2892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vale 1"/>
          <p:cNvSpPr/>
          <p:nvPr/>
        </p:nvSpPr>
        <p:spPr>
          <a:xfrm>
            <a:off x="1588172" y="1600200"/>
            <a:ext cx="2093494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4"/>
          <p:cNvSpPr/>
          <p:nvPr/>
        </p:nvSpPr>
        <p:spPr>
          <a:xfrm>
            <a:off x="1780675" y="2899611"/>
            <a:ext cx="1022684" cy="1167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988745" y="4705350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Due segnali non corrispondono a </a:t>
            </a:r>
            <a:r>
              <a:rPr lang="it-IT" sz="3200" dirty="0" smtClean="0">
                <a:latin typeface="+mj-lt"/>
                <a:ea typeface="+mj-ea"/>
                <a:cs typeface="+mj-cs"/>
              </a:rPr>
              <a:t>strutture note 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51534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860" t="22727" r="16193" b="18519"/>
          <a:stretch/>
        </p:blipFill>
        <p:spPr>
          <a:xfrm>
            <a:off x="361949" y="1523999"/>
            <a:ext cx="11425745" cy="4972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olo 5"/>
          <p:cNvSpPr>
            <a:spLocks noGrp="1"/>
          </p:cNvSpPr>
          <p:nvPr>
            <p:ph type="title"/>
          </p:nvPr>
        </p:nvSpPr>
        <p:spPr>
          <a:xfrm>
            <a:off x="1" y="342900"/>
            <a:ext cx="12191999" cy="774197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 secondo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sito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di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osservazione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5" descr="IMG_20160408_1617497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508300"/>
            <a:ext cx="3533776" cy="1987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975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985738" y="1900517"/>
            <a:ext cx="6090130" cy="4344975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985738" y="1900517"/>
            <a:ext cx="6090130" cy="43449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-14397" y="-127000"/>
            <a:ext cx="12090400" cy="949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Per approfondire</a:t>
            </a:r>
            <a:endParaRPr lang="it-IT" b="1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471965" y="949961"/>
            <a:ext cx="7422476" cy="5295531"/>
          </a:xfrm>
          <a:prstGeom prst="rect">
            <a:avLst/>
          </a:prstGeom>
        </p:spPr>
      </p:pic>
      <p:cxnSp>
        <p:nvCxnSpPr>
          <p:cNvPr id="9" name="Connettore 1 8"/>
          <p:cNvCxnSpPr/>
          <p:nvPr/>
        </p:nvCxnSpPr>
        <p:spPr>
          <a:xfrm>
            <a:off x="6976153" y="4500081"/>
            <a:ext cx="34932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03180" y="5876160"/>
            <a:ext cx="146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OPEN ACCESS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653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5333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DETECTOR CILINDRICO DA POZZO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(Brevetto in corso STRESS- INFN)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915136" y="1836590"/>
            <a:ext cx="7839773" cy="441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546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it-IT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Radiografia muonica per attenuazione del flusso</a:t>
            </a:r>
            <a:endParaRPr lang="it-IT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370136"/>
            <a:ext cx="12192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it-IT" sz="2400" dirty="0" smtClean="0"/>
              <a:t> Si </a:t>
            </a:r>
            <a:r>
              <a:rPr lang="it-IT" sz="2400" dirty="0" smtClean="0"/>
              <a:t>basa </a:t>
            </a:r>
            <a:r>
              <a:rPr lang="it-IT" sz="2400" dirty="0" smtClean="0"/>
              <a:t>sull’attenuazione </a:t>
            </a:r>
            <a:r>
              <a:rPr lang="it-IT" sz="2400" dirty="0" smtClean="0"/>
              <a:t>del flusso che dipende dallo spessore e dalla densità di materia</a:t>
            </a:r>
            <a:r>
              <a:rPr lang="it-IT" sz="2400" dirty="0" smtClean="0"/>
              <a:t>    attraversata.</a:t>
            </a:r>
          </a:p>
          <a:p>
            <a:pPr>
              <a:buFont typeface="Arial"/>
              <a:buChar char="•"/>
            </a:pPr>
            <a:r>
              <a:rPr lang="it-IT" sz="2400" dirty="0" smtClean="0"/>
              <a:t> Utilizza un solo </a:t>
            </a:r>
            <a:r>
              <a:rPr lang="it-IT" sz="2400" dirty="0" smtClean="0"/>
              <a:t>tracciatore a valle dell'oggetto da investigare</a:t>
            </a:r>
            <a:endParaRPr lang="it-IT" sz="2400" dirty="0"/>
          </a:p>
        </p:txBody>
      </p:sp>
      <p:pic>
        <p:nvPicPr>
          <p:cNvPr id="6" name="Picture 6" descr="MuonFlu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888" y="3061605"/>
            <a:ext cx="5111013" cy="379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164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1695450" y="137583"/>
            <a:ext cx="9019117" cy="949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Nuovo progetto INFN-STRESS</a:t>
            </a:r>
            <a:endParaRPr lang="it-IT" b="1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798874" y="1419225"/>
            <a:ext cx="4641754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2427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-17395"/>
            <a:ext cx="12192000" cy="1143000"/>
          </a:xfrm>
        </p:spPr>
        <p:txBody>
          <a:bodyPr>
            <a:noAutofit/>
          </a:bodyPr>
          <a:lstStyle/>
          <a:p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Rapporto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con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il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territorio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RIS3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Regione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Campania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200" dirty="0" smtClean="0"/>
              <a:t>Research </a:t>
            </a:r>
            <a:r>
              <a:rPr lang="en-US" sz="3200" dirty="0"/>
              <a:t>and Innovation Smart </a:t>
            </a:r>
            <a:r>
              <a:rPr lang="en-US" sz="3200" dirty="0" smtClean="0"/>
              <a:t>Specializations Strategy</a:t>
            </a:r>
            <a:r>
              <a:rPr lang="en-US" sz="4000" dirty="0" smtClean="0"/>
              <a:t> </a:t>
            </a:r>
            <a:endParaRPr lang="it-IT" sz="4000" dirty="0"/>
          </a:p>
        </p:txBody>
      </p:sp>
      <p:grpSp>
        <p:nvGrpSpPr>
          <p:cNvPr id="8" name="Gruppo 7"/>
          <p:cNvGrpSpPr/>
          <p:nvPr/>
        </p:nvGrpSpPr>
        <p:grpSpPr>
          <a:xfrm>
            <a:off x="0" y="1207115"/>
            <a:ext cx="6595828" cy="3309730"/>
            <a:chOff x="1036320" y="238326"/>
            <a:chExt cx="9387840" cy="58170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7050" r="1674" b="35476"/>
            <a:stretch/>
          </p:blipFill>
          <p:spPr>
            <a:xfrm>
              <a:off x="1036320" y="238326"/>
              <a:ext cx="9387840" cy="416362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r="1795" b="3193"/>
            <a:stretch/>
          </p:blipFill>
          <p:spPr>
            <a:xfrm>
              <a:off x="1066800" y="4529945"/>
              <a:ext cx="9357360" cy="1525415"/>
            </a:xfrm>
            <a:prstGeom prst="rect">
              <a:avLst/>
            </a:prstGeom>
          </p:spPr>
        </p:pic>
      </p:grpSp>
      <p:sp>
        <p:nvSpPr>
          <p:cNvPr id="3" name="Rettangolo 2"/>
          <p:cNvSpPr/>
          <p:nvPr/>
        </p:nvSpPr>
        <p:spPr>
          <a:xfrm>
            <a:off x="6981719" y="1838804"/>
            <a:ext cx="4984101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latin typeface="Calibri" charset="0"/>
              </a:rPr>
              <a:t>TRL </a:t>
            </a:r>
            <a:r>
              <a:rPr lang="it-IT" sz="2400" dirty="0" smtClean="0">
                <a:latin typeface="Calibri" charset="0"/>
              </a:rPr>
              <a:t>(</a:t>
            </a:r>
            <a:r>
              <a:rPr lang="it-IT" sz="2400" dirty="0" err="1" smtClean="0">
                <a:latin typeface="Calibri" charset="0"/>
              </a:rPr>
              <a:t>technological</a:t>
            </a:r>
            <a:r>
              <a:rPr lang="it-IT" sz="2400" dirty="0" smtClean="0">
                <a:latin typeface="Calibri" charset="0"/>
              </a:rPr>
              <a:t> </a:t>
            </a:r>
            <a:r>
              <a:rPr lang="it-IT" sz="2400" dirty="0" err="1" smtClean="0">
                <a:latin typeface="Calibri" charset="0"/>
              </a:rPr>
              <a:t>readiness</a:t>
            </a:r>
            <a:r>
              <a:rPr lang="it-IT" sz="2400" dirty="0" smtClean="0">
                <a:latin typeface="Calibri" charset="0"/>
              </a:rPr>
              <a:t> </a:t>
            </a:r>
            <a:r>
              <a:rPr lang="it-IT" sz="2400" dirty="0" err="1" smtClean="0">
                <a:latin typeface="Calibri" charset="0"/>
              </a:rPr>
              <a:t>level</a:t>
            </a:r>
            <a:r>
              <a:rPr lang="it-IT" sz="2400" dirty="0" smtClean="0">
                <a:latin typeface="Calibri" charset="0"/>
              </a:rPr>
              <a:t>)</a:t>
            </a:r>
          </a:p>
          <a:p>
            <a:r>
              <a:rPr lang="it-IT" sz="2400" dirty="0" smtClean="0">
                <a:latin typeface="Calibri" charset="0"/>
              </a:rPr>
              <a:t>assume valori da </a:t>
            </a:r>
            <a:r>
              <a:rPr lang="it-IT" sz="2400" dirty="0" err="1" smtClean="0">
                <a:latin typeface="Calibri" charset="0"/>
              </a:rPr>
              <a:t>1</a:t>
            </a:r>
            <a:r>
              <a:rPr lang="it-IT" sz="2400" dirty="0" smtClean="0">
                <a:latin typeface="Calibri" charset="0"/>
              </a:rPr>
              <a:t> a </a:t>
            </a:r>
            <a:r>
              <a:rPr lang="it-IT" sz="2400" dirty="0" err="1" smtClean="0">
                <a:latin typeface="Calibri" charset="0"/>
              </a:rPr>
              <a:t>9</a:t>
            </a:r>
            <a:r>
              <a:rPr lang="it-IT" sz="2400" dirty="0" smtClean="0">
                <a:latin typeface="Calibri" charset="0"/>
              </a:rPr>
              <a:t>, con </a:t>
            </a:r>
            <a:r>
              <a:rPr lang="it-IT" sz="2400" dirty="0" err="1" smtClean="0">
                <a:latin typeface="Calibri" charset="0"/>
              </a:rPr>
              <a:t>9</a:t>
            </a:r>
            <a:r>
              <a:rPr lang="it-IT" sz="2400" dirty="0" smtClean="0">
                <a:latin typeface="Calibri" charset="0"/>
              </a:rPr>
              <a:t> il livello della maggiore maturità  tecnologica  </a:t>
            </a:r>
            <a:endParaRPr lang="it-IT" sz="2400" dirty="0"/>
          </a:p>
        </p:txBody>
      </p:sp>
      <p:sp>
        <p:nvSpPr>
          <p:cNvPr id="5" name="Rettangolo 4"/>
          <p:cNvSpPr/>
          <p:nvPr/>
        </p:nvSpPr>
        <p:spPr>
          <a:xfrm>
            <a:off x="6994198" y="3597076"/>
            <a:ext cx="51978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Calibri" charset="0"/>
              </a:rPr>
              <a:t>Grado</a:t>
            </a:r>
            <a:r>
              <a:rPr lang="en-US" sz="2400" b="1" dirty="0" smtClean="0">
                <a:latin typeface="Calibri" charset="0"/>
              </a:rPr>
              <a:t> di </a:t>
            </a:r>
            <a:r>
              <a:rPr lang="en-US" sz="2400" b="1" dirty="0" err="1" smtClean="0">
                <a:latin typeface="Calibri" charset="0"/>
              </a:rPr>
              <a:t>cambiamento</a:t>
            </a:r>
            <a:r>
              <a:rPr lang="en-US" sz="2400" b="1" dirty="0" smtClean="0">
                <a:latin typeface="Calibri" charset="0"/>
              </a:rPr>
              <a:t> </a:t>
            </a:r>
            <a:r>
              <a:rPr lang="en-US" sz="2400" b="1" dirty="0" err="1" smtClean="0">
                <a:latin typeface="Calibri" charset="0"/>
              </a:rPr>
              <a:t>atteso</a:t>
            </a:r>
            <a:r>
              <a:rPr lang="en-US" sz="2400" dirty="0" smtClean="0">
                <a:latin typeface="Calibri" charset="0"/>
              </a:rPr>
              <a:t>:</a:t>
            </a:r>
            <a:endParaRPr lang="en-US" sz="2400" dirty="0" smtClean="0">
              <a:latin typeface="Calibri" charset="0"/>
            </a:endParaRPr>
          </a:p>
          <a:p>
            <a:r>
              <a:rPr lang="it-IT" sz="2400" dirty="0" smtClean="0">
                <a:latin typeface="Calibri" charset="0"/>
              </a:rPr>
              <a:t>traduce in termini qualitativi (alto, medio alto, medio, medio-basso, basso) le opportunità connesse alla sviluppo di una data soluzione tecnologica </a:t>
            </a:r>
            <a:endParaRPr lang="it-IT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1415" y="4670887"/>
            <a:ext cx="6689035" cy="20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307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5" y="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it-IT" sz="5333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Rapporto con il territorio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4000" dirty="0" smtClean="0"/>
              <a:t>Protocollo d’intesa </a:t>
            </a:r>
            <a:r>
              <a:rPr lang="it-IT" sz="4000" dirty="0" err="1" smtClean="0"/>
              <a:t>INFN-Comune</a:t>
            </a:r>
            <a:r>
              <a:rPr lang="it-IT" sz="4000" dirty="0" smtClean="0"/>
              <a:t> di Napoli</a:t>
            </a: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63519" y="3559231"/>
            <a:ext cx="4145087" cy="302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6696"/>
          <a:stretch/>
        </p:blipFill>
        <p:spPr>
          <a:xfrm>
            <a:off x="2984862" y="1206583"/>
            <a:ext cx="6502400" cy="24048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61037" y="3127892"/>
            <a:ext cx="135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mtClean="0"/>
              <a:t>(…...............)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163519" y="4435567"/>
            <a:ext cx="4444271" cy="8089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82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-14397" y="-65013"/>
            <a:ext cx="12090400" cy="9499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189" b="1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Nuovi progetti: archeologia </a:t>
            </a:r>
          </a:p>
          <a:p>
            <a:pPr algn="ctr"/>
            <a:r>
              <a:rPr lang="en-US" sz="2600" dirty="0" smtClean="0"/>
              <a:t>( </a:t>
            </a:r>
            <a:r>
              <a:rPr lang="en-US" sz="2600" dirty="0" smtClean="0"/>
              <a:t>Univ. Federico II, Univ. </a:t>
            </a:r>
            <a:r>
              <a:rPr lang="en-US" sz="2600" dirty="0" err="1" smtClean="0"/>
              <a:t>Vanvitelli</a:t>
            </a:r>
            <a:r>
              <a:rPr lang="en-US" sz="2600" dirty="0" smtClean="0"/>
              <a:t>)</a:t>
            </a:r>
            <a:endParaRPr lang="it-IT" sz="2600" dirty="0"/>
          </a:p>
        </p:txBody>
      </p:sp>
      <p:sp>
        <p:nvSpPr>
          <p:cNvPr id="2" name="TextBox 1"/>
          <p:cNvSpPr txBox="1"/>
          <p:nvPr/>
        </p:nvSpPr>
        <p:spPr>
          <a:xfrm>
            <a:off x="366603" y="5611025"/>
            <a:ext cx="1132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Prima colonia greca in Italia  ( VIII secolo B.C).       </a:t>
            </a:r>
          </a:p>
          <a:p>
            <a:pPr algn="ctr"/>
            <a:r>
              <a:rPr lang="it-IT" sz="2400" dirty="0" smtClean="0"/>
              <a:t>Ricca di cavità e tunnel esplorabili  </a:t>
            </a:r>
          </a:p>
          <a:p>
            <a:pPr algn="ctr"/>
            <a:r>
              <a:rPr lang="it-IT" sz="2400" dirty="0" smtClean="0"/>
              <a:t>  Utilizzata dai militari per la sua posizione strategica sino alla II guerra mondiale.</a:t>
            </a:r>
          </a:p>
        </p:txBody>
      </p:sp>
      <p:pic>
        <p:nvPicPr>
          <p:cNvPr id="8" name="Picture 7" descr="CUMA_PIANTA3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97" y="912644"/>
            <a:ext cx="12192000" cy="46355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3810000" y="2298700"/>
            <a:ext cx="1028700" cy="127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Untitl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912644"/>
            <a:ext cx="3810000" cy="23353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900085"/>
            <a:ext cx="12771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CUMA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653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uma_pianta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0" y="558733"/>
            <a:ext cx="6564542" cy="6316662"/>
          </a:xfrm>
          <a:prstGeom prst="rect">
            <a:avLst/>
          </a:prstGeom>
        </p:spPr>
      </p:pic>
      <p:pic>
        <p:nvPicPr>
          <p:cNvPr id="8" name="Picture 7" descr="Antro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21100"/>
            <a:ext cx="3136900" cy="3136900"/>
          </a:xfrm>
          <a:prstGeom prst="rect">
            <a:avLst/>
          </a:prstGeom>
        </p:spPr>
      </p:pic>
      <p:pic>
        <p:nvPicPr>
          <p:cNvPr id="10" name="Picture 9" descr="Bunk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7100"/>
            <a:ext cx="3164562" cy="2159000"/>
          </a:xfrm>
          <a:prstGeom prst="rect">
            <a:avLst/>
          </a:prstGeom>
        </p:spPr>
      </p:pic>
      <p:pic>
        <p:nvPicPr>
          <p:cNvPr id="11" name="Picture 10" descr="cocceio_intern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0899" y="4765674"/>
            <a:ext cx="2459021" cy="20923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524980" y="758060"/>
            <a:ext cx="214809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err="1" smtClean="0">
                <a:latin typeface="Comic Sans MS"/>
                <a:cs typeface="Comic Sans MS"/>
              </a:rPr>
              <a:t>Cripta</a:t>
            </a:r>
            <a:r>
              <a:rPr lang="en-US" sz="1500" dirty="0" smtClean="0">
                <a:latin typeface="Comic Sans MS"/>
                <a:cs typeface="Comic Sans MS"/>
              </a:rPr>
              <a:t> </a:t>
            </a:r>
            <a:r>
              <a:rPr lang="en-US" sz="1500" dirty="0" err="1" smtClean="0">
                <a:latin typeface="Comic Sans MS"/>
                <a:cs typeface="Comic Sans MS"/>
              </a:rPr>
              <a:t>Romana</a:t>
            </a:r>
            <a:r>
              <a:rPr lang="en-US" sz="1500" dirty="0" smtClean="0">
                <a:latin typeface="Comic Sans MS"/>
                <a:cs typeface="Comic Sans MS"/>
              </a:rPr>
              <a:t> 37 B.C. </a:t>
            </a:r>
            <a:endParaRPr lang="en-US" sz="1500" dirty="0"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09633" y="4352160"/>
            <a:ext cx="24753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Comic Sans MS"/>
                <a:cs typeface="Comic Sans MS"/>
              </a:rPr>
              <a:t>Tunnel di </a:t>
            </a:r>
            <a:r>
              <a:rPr lang="en-US" sz="1500" dirty="0" err="1" smtClean="0">
                <a:latin typeface="Comic Sans MS"/>
                <a:cs typeface="Comic Sans MS"/>
              </a:rPr>
              <a:t>Cocceio</a:t>
            </a:r>
            <a:r>
              <a:rPr lang="en-US" sz="1500" dirty="0" smtClean="0">
                <a:latin typeface="Comic Sans MS"/>
                <a:cs typeface="Comic Sans MS"/>
              </a:rPr>
              <a:t> 37 B.C. </a:t>
            </a:r>
            <a:endParaRPr lang="en-US" sz="1500" dirty="0">
              <a:latin typeface="Comic Sans MS"/>
              <a:cs typeface="Comic Sans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3348860"/>
            <a:ext cx="3417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Comic Sans MS"/>
                <a:cs typeface="Comic Sans MS"/>
              </a:rPr>
              <a:t>Antro</a:t>
            </a:r>
            <a:r>
              <a:rPr lang="en-US" sz="1400" dirty="0" smtClean="0">
                <a:latin typeface="Comic Sans MS"/>
                <a:cs typeface="Comic Sans MS"/>
              </a:rPr>
              <a:t> </a:t>
            </a:r>
            <a:r>
              <a:rPr lang="en-US" sz="1400" dirty="0" err="1" smtClean="0">
                <a:latin typeface="Comic Sans MS"/>
                <a:cs typeface="Comic Sans MS"/>
              </a:rPr>
              <a:t>della</a:t>
            </a:r>
            <a:r>
              <a:rPr lang="en-US" sz="1400" dirty="0" smtClean="0">
                <a:latin typeface="Comic Sans MS"/>
                <a:cs typeface="Comic Sans MS"/>
              </a:rPr>
              <a:t> </a:t>
            </a:r>
            <a:r>
              <a:rPr lang="en-US" sz="1400" dirty="0" err="1" smtClean="0">
                <a:latin typeface="Comic Sans MS"/>
                <a:cs typeface="Comic Sans MS"/>
              </a:rPr>
              <a:t>Sibilla</a:t>
            </a:r>
            <a:r>
              <a:rPr lang="en-US" sz="1400" dirty="0" smtClean="0">
                <a:latin typeface="Comic Sans MS"/>
                <a:cs typeface="Comic Sans MS"/>
              </a:rPr>
              <a:t> ( </a:t>
            </a:r>
            <a:r>
              <a:rPr lang="en-US" sz="1400" dirty="0" err="1" smtClean="0">
                <a:latin typeface="Comic Sans MS"/>
                <a:cs typeface="Comic Sans MS"/>
              </a:rPr>
              <a:t>epoca</a:t>
            </a:r>
            <a:r>
              <a:rPr lang="en-US" sz="1400" dirty="0" smtClean="0">
                <a:latin typeface="Comic Sans MS"/>
                <a:cs typeface="Comic Sans MS"/>
              </a:rPr>
              <a:t> pre-</a:t>
            </a:r>
            <a:r>
              <a:rPr lang="en-US" sz="1400" dirty="0" err="1" smtClean="0">
                <a:latin typeface="Comic Sans MS"/>
                <a:cs typeface="Comic Sans MS"/>
              </a:rPr>
              <a:t>romana</a:t>
            </a:r>
            <a:r>
              <a:rPr lang="en-US" sz="1400" dirty="0" smtClean="0">
                <a:latin typeface="Comic Sans MS"/>
                <a:cs typeface="Comic Sans MS"/>
              </a:rPr>
              <a:t>) 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5900" y="491360"/>
            <a:ext cx="2775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/>
                <a:cs typeface="Comic Sans MS"/>
              </a:rPr>
              <a:t>Bunker II  </a:t>
            </a:r>
            <a:r>
              <a:rPr lang="en-US" sz="1600" dirty="0" err="1" smtClean="0">
                <a:latin typeface="Comic Sans MS"/>
                <a:cs typeface="Comic Sans MS"/>
              </a:rPr>
              <a:t>guerra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en-US" sz="1600" dirty="0" err="1" smtClean="0">
                <a:latin typeface="Comic Sans MS"/>
                <a:cs typeface="Comic Sans MS"/>
              </a:rPr>
              <a:t>mondiale</a:t>
            </a:r>
            <a:endParaRPr lang="en-US" sz="1600" dirty="0">
              <a:latin typeface="Comic Sans MS"/>
              <a:cs typeface="Comic Sans MS"/>
            </a:endParaRPr>
          </a:p>
        </p:txBody>
      </p:sp>
      <p:pic>
        <p:nvPicPr>
          <p:cNvPr id="18" name="Picture 17" descr="la-cripta-romana.jpg"/>
          <p:cNvPicPr>
            <a:picLocks noChangeAspect="1"/>
          </p:cNvPicPr>
          <p:nvPr/>
        </p:nvPicPr>
        <p:blipFill>
          <a:blip r:embed="rId6"/>
          <a:srcRect l="21455" b="13196"/>
          <a:stretch>
            <a:fillRect/>
          </a:stretch>
        </p:blipFill>
        <p:spPr>
          <a:xfrm>
            <a:off x="9316946" y="1346200"/>
            <a:ext cx="2875054" cy="23749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rot="16200000" flipV="1">
            <a:off x="8870950" y="5975350"/>
            <a:ext cx="1346200" cy="41910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6489700" y="1968500"/>
            <a:ext cx="2755900" cy="147320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225800" y="4203700"/>
            <a:ext cx="2540000" cy="3810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149600" y="2209800"/>
            <a:ext cx="1130300" cy="106680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285067" y="2235200"/>
            <a:ext cx="1405466" cy="186267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-1" y="-224154"/>
            <a:ext cx="12192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8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Il sito archeologico </a:t>
            </a:r>
            <a:endParaRPr lang="it-IT" sz="4800" b="1" dirty="0" smtClean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653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4691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it-IT" sz="5333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Studio delle scorie radioattive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3600" dirty="0" smtClean="0"/>
              <a:t>(</a:t>
            </a:r>
            <a:r>
              <a:rPr lang="it-IT" sz="3600" dirty="0" err="1" smtClean="0"/>
              <a:t>Univ</a:t>
            </a:r>
            <a:r>
              <a:rPr lang="it-IT" sz="3600" dirty="0" smtClean="0"/>
              <a:t>. Glasgow, </a:t>
            </a:r>
            <a:r>
              <a:rPr lang="it-IT" sz="3600" dirty="0" err="1" smtClean="0"/>
              <a:t>Lab</a:t>
            </a:r>
            <a:r>
              <a:rPr lang="it-IT" sz="3600" dirty="0" smtClean="0"/>
              <a:t>. SELLAFIELD)</a:t>
            </a:r>
            <a:br>
              <a:rPr lang="it-IT" sz="3600" dirty="0" smtClean="0"/>
            </a:br>
            <a:endParaRPr lang="it-IT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93738" y="2570879"/>
            <a:ext cx="4754847" cy="2762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581148" y="2264963"/>
            <a:ext cx="2795457" cy="2946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695646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/>
              <a:t>Due tecniche ( M.S. e attenuazione) simulate per cubi di Uranio 10 cm, </a:t>
            </a:r>
            <a:r>
              <a:rPr lang="it-IT" sz="2000" dirty="0" err="1" smtClean="0"/>
              <a:t>5</a:t>
            </a:r>
            <a:r>
              <a:rPr lang="it-IT" sz="2000" dirty="0" smtClean="0"/>
              <a:t> cm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934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AutoShape 1"/>
          <p:cNvSpPr>
            <a:spLocks noChangeArrowheads="1"/>
          </p:cNvSpPr>
          <p:nvPr/>
        </p:nvSpPr>
        <p:spPr bwMode="auto">
          <a:xfrm>
            <a:off x="1524000" y="0"/>
            <a:ext cx="9144000" cy="749300"/>
          </a:xfrm>
          <a:custGeom>
            <a:avLst/>
            <a:gdLst>
              <a:gd name="G0" fmla="*/ 25400 1 2"/>
              <a:gd name="G1" fmla="*/ 2081 1 2"/>
              <a:gd name="G2" fmla="+- 2081 0 0"/>
              <a:gd name="G3" fmla="+- 2540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5400" y="0"/>
                </a:lnTo>
                <a:lnTo>
                  <a:pt x="25400" y="2081"/>
                </a:lnTo>
                <a:lnTo>
                  <a:pt x="0" y="2081"/>
                </a:lnTo>
                <a:close/>
              </a:path>
            </a:pathLst>
          </a:custGeom>
          <a:gradFill rotWithShape="0">
            <a:gsLst>
              <a:gs pos="0">
                <a:srgbClr val="A4C1FF"/>
              </a:gs>
              <a:gs pos="100000">
                <a:srgbClr val="3E7FCC"/>
              </a:gs>
            </a:gsLst>
            <a:lin ang="5400000" scaled="1"/>
          </a:gradFill>
          <a:ln w="9360" cap="flat">
            <a:solidFill>
              <a:srgbClr val="4A7EBB"/>
            </a:solidFill>
            <a:round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hangingPunct="1">
              <a:lnSpc>
                <a:spcPct val="100000"/>
              </a:lnSpc>
            </a:pPr>
            <a:endParaRPr lang="it-IT" altLang="it-IT" sz="4000" dirty="0" smtClean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hangingPunct="1">
              <a:lnSpc>
                <a:spcPct val="100000"/>
              </a:lnSpc>
            </a:pPr>
            <a:endParaRPr lang="it-IT" altLang="it-IT" sz="40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1027686" y="0"/>
            <a:ext cx="10058400" cy="1450757"/>
          </a:xfrm>
        </p:spPr>
        <p:txBody>
          <a:bodyPr>
            <a:normAutofit/>
          </a:bodyPr>
          <a:lstStyle/>
          <a:p>
            <a:r>
              <a:rPr lang="it-IT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CONCLUSIONI</a:t>
            </a:r>
            <a:endParaRPr lang="it-IT" dirty="0"/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609600" y="1600202"/>
            <a:ext cx="10972800" cy="4851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it-IT" sz="2800" dirty="0" smtClean="0"/>
              <a:t>Vulcani: INGV, IN2P3. Installazione rivelatori MURAVES al Vesuvio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it-IT" sz="2800" dirty="0" smtClean="0"/>
              <a:t>Ingegneria civile: STRESS- TECNO-IN, Comune di Napoli, Regione Campania</a:t>
            </a:r>
          </a:p>
          <a:p>
            <a:pPr marL="971550" lvl="1" indent="-514350" defTabSz="4572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it-IT" sz="2800" dirty="0" smtClean="0"/>
              <a:t>Simulazioni</a:t>
            </a:r>
          </a:p>
          <a:p>
            <a:pPr marL="971550" lvl="1" indent="-514350" defTabSz="4572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it-IT" sz="2800" dirty="0" smtClean="0"/>
              <a:t>Misure a Monte </a:t>
            </a:r>
            <a:r>
              <a:rPr lang="it-IT" sz="2800" dirty="0" err="1" smtClean="0"/>
              <a:t>Echia</a:t>
            </a:r>
            <a:endParaRPr lang="it-IT" sz="2800" dirty="0" smtClean="0"/>
          </a:p>
          <a:p>
            <a:pPr marL="971550" lvl="1" indent="-514350" defTabSz="4572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it-IT" sz="2800" dirty="0" smtClean="0"/>
              <a:t>Rivelatore cilindrico</a:t>
            </a:r>
          </a:p>
          <a:p>
            <a:pPr marL="971550" lvl="1" indent="-514350" defTabSz="4572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it-IT" sz="2800" dirty="0" smtClean="0"/>
              <a:t>PON 2015 </a:t>
            </a:r>
            <a:r>
              <a:rPr lang="it-IT" sz="2800" i="1" dirty="0" smtClean="0"/>
              <a:t>STRASICURE</a:t>
            </a:r>
          </a:p>
          <a:p>
            <a:pPr marL="457200" indent="-457200" defTabSz="457200">
              <a:spcBef>
                <a:spcPct val="20000"/>
              </a:spcBef>
              <a:buFont typeface="Courier New" charset="0"/>
              <a:buChar char="o"/>
              <a:defRPr/>
            </a:pPr>
            <a:r>
              <a:rPr lang="it-IT" sz="2800" dirty="0" smtClean="0"/>
              <a:t>Archeologia: UNINA, </a:t>
            </a:r>
            <a:r>
              <a:rPr lang="it-IT" sz="2800" dirty="0" err="1" smtClean="0"/>
              <a:t>Univ</a:t>
            </a:r>
            <a:r>
              <a:rPr lang="it-IT" sz="2800" dirty="0" smtClean="0"/>
              <a:t>. </a:t>
            </a:r>
            <a:r>
              <a:rPr lang="it-IT" sz="2800" dirty="0" err="1" smtClean="0"/>
              <a:t>Vanvitelli</a:t>
            </a:r>
            <a:endParaRPr lang="it-IT" sz="2800" dirty="0" smtClean="0"/>
          </a:p>
          <a:p>
            <a:pPr marL="457200" indent="-457200" defTabSz="457200">
              <a:spcBef>
                <a:spcPct val="20000"/>
              </a:spcBef>
              <a:buFont typeface="Courier New" charset="0"/>
              <a:buChar char="o"/>
              <a:defRPr/>
            </a:pPr>
            <a:r>
              <a:rPr lang="it-IT" sz="2800" dirty="0" smtClean="0"/>
              <a:t>Studio Scorie Radioattive ( </a:t>
            </a:r>
            <a:r>
              <a:rPr lang="it-IT" sz="2800" dirty="0" err="1" smtClean="0"/>
              <a:t>Univ</a:t>
            </a:r>
            <a:r>
              <a:rPr lang="it-IT" sz="2800" dirty="0" smtClean="0"/>
              <a:t>. Glasgow, </a:t>
            </a:r>
            <a:r>
              <a:rPr lang="it-IT" sz="2800" dirty="0" err="1" smtClean="0"/>
              <a:t>Lab</a:t>
            </a:r>
            <a:r>
              <a:rPr lang="it-IT" sz="2800" dirty="0" smtClean="0"/>
              <a:t>. </a:t>
            </a:r>
            <a:r>
              <a:rPr lang="it-IT" sz="2800" dirty="0" err="1" smtClean="0"/>
              <a:t>Sellafield</a:t>
            </a:r>
            <a:r>
              <a:rPr lang="it-IT" sz="2800" dirty="0" smtClean="0"/>
              <a:t>)</a:t>
            </a:r>
            <a:endParaRPr lang="it-IT" sz="2800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it-IT" sz="3200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929371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AutoShape 1"/>
          <p:cNvSpPr>
            <a:spLocks noChangeArrowheads="1"/>
          </p:cNvSpPr>
          <p:nvPr/>
        </p:nvSpPr>
        <p:spPr bwMode="auto">
          <a:xfrm>
            <a:off x="1524000" y="0"/>
            <a:ext cx="9144000" cy="749300"/>
          </a:xfrm>
          <a:custGeom>
            <a:avLst/>
            <a:gdLst>
              <a:gd name="G0" fmla="*/ 25400 1 2"/>
              <a:gd name="G1" fmla="*/ 2081 1 2"/>
              <a:gd name="G2" fmla="+- 2081 0 0"/>
              <a:gd name="G3" fmla="+- 2540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5400" y="0"/>
                </a:lnTo>
                <a:lnTo>
                  <a:pt x="25400" y="2081"/>
                </a:lnTo>
                <a:lnTo>
                  <a:pt x="0" y="2081"/>
                </a:lnTo>
                <a:close/>
              </a:path>
            </a:pathLst>
          </a:custGeom>
          <a:gradFill rotWithShape="0">
            <a:gsLst>
              <a:gs pos="0">
                <a:srgbClr val="A4C1FF"/>
              </a:gs>
              <a:gs pos="100000">
                <a:srgbClr val="3E7FCC"/>
              </a:gs>
            </a:gsLst>
            <a:lin ang="5400000" scaled="1"/>
          </a:gradFill>
          <a:ln w="9360" cap="flat">
            <a:solidFill>
              <a:srgbClr val="4A7EBB"/>
            </a:solidFill>
            <a:round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hangingPunct="1">
              <a:lnSpc>
                <a:spcPct val="100000"/>
              </a:lnSpc>
            </a:pPr>
            <a:endParaRPr lang="it-IT" altLang="it-IT" sz="4000" dirty="0" smtClean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hangingPunct="1">
              <a:lnSpc>
                <a:spcPct val="100000"/>
              </a:lnSpc>
            </a:pPr>
            <a:endParaRPr lang="it-IT" altLang="it-IT" sz="40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1079882" y="2478380"/>
            <a:ext cx="10058400" cy="1450757"/>
          </a:xfrm>
        </p:spPr>
        <p:txBody>
          <a:bodyPr>
            <a:normAutofit/>
          </a:bodyPr>
          <a:lstStyle/>
          <a:p>
            <a:r>
              <a:rPr lang="it-IT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END</a:t>
            </a:r>
            <a:endParaRPr lang="it-IT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609600" y="1600202"/>
            <a:ext cx="10972800" cy="2040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762000" y="1752602"/>
            <a:ext cx="10972800" cy="2040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defTabSz="457200">
              <a:spcBef>
                <a:spcPct val="20000"/>
              </a:spcBef>
            </a:pPr>
            <a:endParaRPr lang="en-US" sz="3200" dirty="0" smtClean="0"/>
          </a:p>
          <a:p>
            <a:pPr marL="342900" lvl="0" indent="-342900" defTabSz="457200">
              <a:spcBef>
                <a:spcPct val="20000"/>
              </a:spcBef>
            </a:pPr>
            <a:endParaRPr lang="en-US" sz="3200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929371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73037"/>
            <a:ext cx="109728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 studio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dei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Vulcani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875" y="1213090"/>
            <a:ext cx="10972800" cy="4525963"/>
          </a:xfrm>
        </p:spPr>
        <p:txBody>
          <a:bodyPr/>
          <a:lstStyle/>
          <a:p>
            <a:r>
              <a:rPr lang="it-IT" dirty="0" smtClean="0"/>
              <a:t>Progetti MU-RAY e MU-RAY2: INFN Firenze e Napoli gruppo </a:t>
            </a:r>
            <a:r>
              <a:rPr lang="it-IT" dirty="0" err="1" smtClean="0"/>
              <a:t>V</a:t>
            </a:r>
            <a:r>
              <a:rPr lang="it-IT" dirty="0" smtClean="0"/>
              <a:t> 2009-2012 (P. </a:t>
            </a:r>
            <a:r>
              <a:rPr lang="it-IT" dirty="0" err="1" smtClean="0"/>
              <a:t>Strolin</a:t>
            </a:r>
            <a:r>
              <a:rPr lang="it-IT" dirty="0" smtClean="0"/>
              <a:t>, G. Saracino)</a:t>
            </a:r>
          </a:p>
          <a:p>
            <a:endParaRPr lang="it-IT" dirty="0" smtClean="0"/>
          </a:p>
          <a:p>
            <a:r>
              <a:rPr lang="it-IT" dirty="0" smtClean="0"/>
              <a:t>Rivelatore elettronico dedicato alle applicazioni vulcaniche</a:t>
            </a:r>
          </a:p>
          <a:p>
            <a:pPr lvl="1"/>
            <a:r>
              <a:rPr lang="it-IT" dirty="0" smtClean="0"/>
              <a:t>Consumi elettrici limitati</a:t>
            </a:r>
          </a:p>
          <a:p>
            <a:pPr lvl="1"/>
            <a:r>
              <a:rPr lang="it-IT" dirty="0" smtClean="0"/>
              <a:t>Robusto</a:t>
            </a:r>
          </a:p>
          <a:p>
            <a:pPr lvl="1"/>
            <a:r>
              <a:rPr lang="it-IT" dirty="0" smtClean="0"/>
              <a:t>Trasportabile</a:t>
            </a:r>
          </a:p>
          <a:p>
            <a:pPr lvl="1"/>
            <a:r>
              <a:rPr lang="it-IT" dirty="0" smtClean="0"/>
              <a:t>Buona risoluzione angolare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798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rcRect t="23045" b="39664"/>
          <a:stretch>
            <a:fillRect/>
          </a:stretch>
        </p:blipFill>
        <p:spPr>
          <a:xfrm>
            <a:off x="853072" y="3168968"/>
            <a:ext cx="4445701" cy="92209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245662"/>
            <a:ext cx="121920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MU-RAY 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19275" y="731780"/>
            <a:ext cx="8070145" cy="2437188"/>
            <a:chOff x="176388" y="3155023"/>
            <a:chExt cx="8070145" cy="243718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4625" y="3663690"/>
              <a:ext cx="2793683" cy="147132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rcRect l="15983" r="16855" b="21383"/>
            <a:stretch>
              <a:fillRect/>
            </a:stretch>
          </p:blipFill>
          <p:spPr>
            <a:xfrm>
              <a:off x="5300133" y="3155023"/>
              <a:ext cx="2946400" cy="243718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76388" y="3980989"/>
              <a:ext cx="10906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000000"/>
                  </a:solidFill>
                </a:rPr>
                <a:t>12 </a:t>
              </a:r>
              <a:r>
                <a:rPr lang="en-US" sz="4000" dirty="0" err="1" smtClean="0">
                  <a:solidFill>
                    <a:srgbClr val="000000"/>
                  </a:solidFill>
                </a:rPr>
                <a:t>x</a:t>
              </a:r>
              <a:endParaRPr lang="en-US" sz="4000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80245" y="3828592"/>
              <a:ext cx="84267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/>
                <a:t>  =</a:t>
              </a:r>
              <a:endParaRPr lang="en-US" sz="5400" dirty="0"/>
            </a:p>
          </p:txBody>
        </p:sp>
      </p:grpSp>
      <p:pic>
        <p:nvPicPr>
          <p:cNvPr id="16" name="Segnaposto contenuto 3" descr="13052011043.jpg"/>
          <p:cNvPicPr>
            <a:picLocks noChangeAspect="1"/>
          </p:cNvPicPr>
          <p:nvPr/>
        </p:nvPicPr>
        <p:blipFill>
          <a:blip r:embed="rId6" cstate="print"/>
          <a:srcRect l="5012" t="43848" b="16162"/>
          <a:stretch>
            <a:fillRect/>
          </a:stretch>
        </p:blipFill>
        <p:spPr>
          <a:xfrm>
            <a:off x="6832906" y="3168968"/>
            <a:ext cx="3420464" cy="1080000"/>
          </a:xfrm>
          <a:prstGeom prst="rect">
            <a:avLst/>
          </a:prstGeom>
        </p:spPr>
      </p:pic>
      <p:pic>
        <p:nvPicPr>
          <p:cNvPr id="18" name="Picture 2" descr="F:\MuRayBkp\Media\NEW\CIMG20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306" y="4807258"/>
            <a:ext cx="2228274" cy="17976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8497" t="11842" r="15733" b="12062"/>
          <a:stretch/>
        </p:blipFill>
        <p:spPr>
          <a:xfrm>
            <a:off x="6220259" y="4807258"/>
            <a:ext cx="2141904" cy="18586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659443" y="2538164"/>
            <a:ext cx="3288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Singolo </a:t>
            </a:r>
            <a:r>
              <a:rPr lang="it-IT" smtClean="0"/>
              <a:t>modulo 1m x 0,5 m 20 </a:t>
            </a:r>
            <a:r>
              <a:rPr lang="it-IT" dirty="0" smtClean="0"/>
              <a:t>kg</a:t>
            </a:r>
            <a:endParaRPr lang="it-IT" dirty="0"/>
          </a:p>
        </p:txBody>
      </p:sp>
      <p:sp>
        <p:nvSpPr>
          <p:cNvPr id="15" name="TextBox 14"/>
          <p:cNvSpPr txBox="1"/>
          <p:nvPr/>
        </p:nvSpPr>
        <p:spPr>
          <a:xfrm>
            <a:off x="9501087" y="1449242"/>
            <a:ext cx="2709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Tracciatore 3 piani X-Y 1mq</a:t>
            </a:r>
            <a:endParaRPr lang="it-IT" dirty="0"/>
          </a:p>
        </p:txBody>
      </p:sp>
      <p:sp>
        <p:nvSpPr>
          <p:cNvPr id="17" name="TextBox 16"/>
          <p:cNvSpPr txBox="1"/>
          <p:nvPr/>
        </p:nvSpPr>
        <p:spPr>
          <a:xfrm>
            <a:off x="1090825" y="4167871"/>
            <a:ext cx="4707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32 Scintillatori </a:t>
            </a:r>
            <a:r>
              <a:rPr lang="it-IT" dirty="0" smtClean="0"/>
              <a:t>plastici + WLS 2-3 mm </a:t>
            </a:r>
            <a:r>
              <a:rPr lang="it-IT" dirty="0" smtClean="0"/>
              <a:t>risoluzione</a:t>
            </a:r>
            <a:endParaRPr lang="it-IT" dirty="0"/>
          </a:p>
        </p:txBody>
      </p:sp>
      <p:sp>
        <p:nvSpPr>
          <p:cNvPr id="20" name="TextBox 19"/>
          <p:cNvSpPr txBox="1"/>
          <p:nvPr/>
        </p:nvSpPr>
        <p:spPr>
          <a:xfrm>
            <a:off x="7318588" y="4205252"/>
            <a:ext cx="2783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PCB 32 </a:t>
            </a:r>
            <a:r>
              <a:rPr lang="it-IT" dirty="0" err="1" smtClean="0"/>
              <a:t>SiPM</a:t>
            </a:r>
            <a:r>
              <a:rPr lang="it-IT" dirty="0" smtClean="0"/>
              <a:t> termostatabili </a:t>
            </a:r>
            <a:endParaRPr lang="it-IT" dirty="0"/>
          </a:p>
        </p:txBody>
      </p:sp>
      <p:sp>
        <p:nvSpPr>
          <p:cNvPr id="21" name="TextBox 20"/>
          <p:cNvSpPr txBox="1"/>
          <p:nvPr/>
        </p:nvSpPr>
        <p:spPr>
          <a:xfrm>
            <a:off x="2904078" y="4788477"/>
            <a:ext cx="239469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Elettronica front end</a:t>
            </a:r>
          </a:p>
          <a:p>
            <a:r>
              <a:rPr lang="it-IT" dirty="0"/>
              <a:t>ASIC EASIROC (</a:t>
            </a:r>
            <a:r>
              <a:rPr lang="it-IT" dirty="0" smtClean="0"/>
              <a:t>OMEGA)</a:t>
            </a:r>
            <a:endParaRPr lang="it-IT" dirty="0"/>
          </a:p>
          <a:p>
            <a:r>
              <a:rPr lang="it-IT" dirty="0" smtClean="0"/>
              <a:t>FPGA </a:t>
            </a:r>
            <a:endParaRPr lang="it-IT" dirty="0"/>
          </a:p>
          <a:p>
            <a:r>
              <a:rPr lang="it-IT" dirty="0" smtClean="0"/>
              <a:t>HV on </a:t>
            </a:r>
            <a:r>
              <a:rPr lang="it-IT" dirty="0" err="1" smtClean="0"/>
              <a:t>board</a:t>
            </a:r>
            <a:endParaRPr lang="it-IT" dirty="0" smtClean="0"/>
          </a:p>
          <a:p>
            <a:r>
              <a:rPr lang="it-IT" dirty="0"/>
              <a:t>32 </a:t>
            </a:r>
            <a:r>
              <a:rPr lang="it-IT" dirty="0" err="1" smtClean="0"/>
              <a:t>Ch</a:t>
            </a:r>
            <a:endParaRPr lang="it-IT" dirty="0"/>
          </a:p>
          <a:p>
            <a:r>
              <a:rPr lang="it-IT" dirty="0" smtClean="0"/>
              <a:t>3W consumo</a:t>
            </a:r>
            <a:endParaRPr lang="it-IT" dirty="0"/>
          </a:p>
        </p:txBody>
      </p:sp>
      <p:sp>
        <p:nvSpPr>
          <p:cNvPr id="22" name="TextBox 21"/>
          <p:cNvSpPr txBox="1"/>
          <p:nvPr/>
        </p:nvSpPr>
        <p:spPr>
          <a:xfrm>
            <a:off x="8543138" y="4823587"/>
            <a:ext cx="158889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DAQ </a:t>
            </a:r>
            <a:r>
              <a:rPr lang="it-IT" dirty="0" err="1" smtClean="0"/>
              <a:t>board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FPGA + </a:t>
            </a:r>
            <a:endParaRPr lang="it-IT" dirty="0"/>
          </a:p>
          <a:p>
            <a:r>
              <a:rPr lang="it-IT" dirty="0" err="1" smtClean="0"/>
              <a:t>Raspberri-Pi</a:t>
            </a:r>
            <a:r>
              <a:rPr lang="it-IT" dirty="0" smtClean="0"/>
              <a:t> </a:t>
            </a:r>
          </a:p>
          <a:p>
            <a:endParaRPr lang="it-IT" dirty="0"/>
          </a:p>
          <a:p>
            <a:r>
              <a:rPr lang="it-IT" dirty="0" smtClean="0"/>
              <a:t>Sino 32 schede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055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Ves1.JPG"/>
          <p:cNvPicPr>
            <a:picLocks noChangeAspect="1"/>
          </p:cNvPicPr>
          <p:nvPr/>
        </p:nvPicPr>
        <p:blipFill>
          <a:blip r:embed="rId2"/>
          <a:srcRect l="15752" t="56977" b="-200"/>
          <a:stretch>
            <a:fillRect/>
          </a:stretch>
        </p:blipFill>
        <p:spPr>
          <a:xfrm>
            <a:off x="1524000" y="2400008"/>
            <a:ext cx="4504266" cy="16674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20094" y="1103565"/>
            <a:ext cx="94813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/>
              <a:t> </a:t>
            </a:r>
            <a:r>
              <a:rPr lang="en-US" sz="2800" dirty="0" err="1"/>
              <a:t>Vesuvio</a:t>
            </a:r>
            <a:r>
              <a:rPr lang="en-US" sz="2800" dirty="0"/>
              <a:t> ( </a:t>
            </a:r>
            <a:r>
              <a:rPr lang="en-US" sz="2800" dirty="0" err="1"/>
              <a:t>tecnica</a:t>
            </a:r>
            <a:r>
              <a:rPr lang="en-US" sz="2800" dirty="0"/>
              <a:t>)</a:t>
            </a:r>
          </a:p>
          <a:p>
            <a:pPr>
              <a:buFont typeface="Arial"/>
              <a:buChar char="•"/>
            </a:pPr>
            <a:r>
              <a:rPr lang="en-US" sz="2800" dirty="0"/>
              <a:t> </a:t>
            </a:r>
            <a:r>
              <a:rPr lang="en-US" sz="2800" dirty="0" err="1"/>
              <a:t>Misure</a:t>
            </a:r>
            <a:r>
              <a:rPr lang="en-US" sz="2800" dirty="0"/>
              <a:t> al </a:t>
            </a:r>
            <a:r>
              <a:rPr lang="en-US" sz="2800" dirty="0" err="1"/>
              <a:t>Puy</a:t>
            </a:r>
            <a:r>
              <a:rPr lang="en-US" sz="2800" dirty="0"/>
              <a:t> de </a:t>
            </a:r>
            <a:r>
              <a:rPr lang="en-US" sz="2800" dirty="0" err="1" smtClean="0"/>
              <a:t>Dôme</a:t>
            </a:r>
            <a:r>
              <a:rPr lang="en-US" sz="2800" dirty="0" smtClean="0"/>
              <a:t> ( TOMUVOL IN2P3 Clermont </a:t>
            </a:r>
            <a:r>
              <a:rPr lang="en-US" sz="2800" dirty="0" err="1" smtClean="0"/>
              <a:t>Ferrand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7" name="Picture 6" descr="CIMG179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479800"/>
            <a:ext cx="4504266" cy="3378200"/>
          </a:xfrm>
          <a:prstGeom prst="rect">
            <a:avLst/>
          </a:prstGeom>
        </p:spPr>
      </p:pic>
      <p:pic>
        <p:nvPicPr>
          <p:cNvPr id="8" name="Picture 7" descr="2013-06-12 16.03.2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266" y="3378201"/>
            <a:ext cx="4639734" cy="3479801"/>
          </a:xfrm>
          <a:prstGeom prst="rect">
            <a:avLst/>
          </a:prstGeom>
        </p:spPr>
      </p:pic>
      <p:pic>
        <p:nvPicPr>
          <p:cNvPr id="10" name="Picture 9" descr="Puy_de_dome.jpg"/>
          <p:cNvPicPr>
            <a:picLocks noChangeAspect="1"/>
          </p:cNvPicPr>
          <p:nvPr/>
        </p:nvPicPr>
        <p:blipFill>
          <a:blip r:embed="rId5"/>
          <a:srcRect t="25025" b="54132"/>
          <a:stretch>
            <a:fillRect/>
          </a:stretch>
        </p:blipFill>
        <p:spPr>
          <a:xfrm>
            <a:off x="6028266" y="2400009"/>
            <a:ext cx="4639734" cy="111226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" y="0"/>
            <a:ext cx="1219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/>
              </a:rPr>
              <a:t>MU-RAY prime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/>
              </a:rPr>
              <a:t>misure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/>
              </a:rPr>
              <a:t>prototipo</a:t>
            </a:r>
            <a:endParaRPr lang="en-US" sz="4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Calibri"/>
            </a:endParaRPr>
          </a:p>
          <a:p>
            <a:pPr algn="ctr"/>
            <a:endParaRPr lang="en-US" dirty="0">
              <a:solidFill>
                <a:prstClr val="white"/>
              </a:solidFill>
              <a:effectLst>
                <a:glow rad="63500">
                  <a:srgbClr val="4F81BD">
                    <a:alpha val="75000"/>
                  </a:srgbClr>
                </a:glow>
                <a:outerShdw blurRad="50800" dist="38100" dir="13500000" algn="tl">
                  <a:srgbClr val="000000">
                    <a:alpha val="43000"/>
                  </a:srgbClr>
                </a:outerShdw>
              </a:effectLst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939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3014" y="0"/>
            <a:ext cx="10972800" cy="1143000"/>
          </a:xfrm>
        </p:spPr>
        <p:txBody>
          <a:bodyPr>
            <a:normAutofit/>
          </a:bodyPr>
          <a:lstStyle/>
          <a:p>
            <a:r>
              <a:rPr lang="it-IT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MU-RAY@</a:t>
            </a:r>
            <a:r>
              <a:rPr lang="it-IT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Vesuvio</a:t>
            </a:r>
            <a:endParaRPr lang="it-IT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13" descr="Vesuvi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5" y="1229343"/>
            <a:ext cx="7524329" cy="2602163"/>
          </a:xfrm>
          <a:prstGeom prst="rect">
            <a:avLst/>
          </a:prstGeom>
        </p:spPr>
      </p:pic>
      <p:pic>
        <p:nvPicPr>
          <p:cNvPr id="10" name="Picture 14" descr="Ves1.JPG"/>
          <p:cNvPicPr>
            <a:picLocks noChangeAspect="1"/>
          </p:cNvPicPr>
          <p:nvPr/>
        </p:nvPicPr>
        <p:blipFill>
          <a:blip r:embed="rId3"/>
          <a:srcRect l="15752" t="56977" b="-200"/>
          <a:stretch>
            <a:fillRect/>
          </a:stretch>
        </p:blipFill>
        <p:spPr>
          <a:xfrm>
            <a:off x="2729240" y="3861048"/>
            <a:ext cx="6103065" cy="225938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359211" y="6259294"/>
            <a:ext cx="964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Breve presa dati dimostrativa; visibile solo «l’ombra del Vesuvio», non la struttura interna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F305-786C-476B-94BB-51128726A9A5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435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4803" y="0"/>
            <a:ext cx="10972800" cy="1143000"/>
          </a:xfrm>
        </p:spPr>
        <p:txBody>
          <a:bodyPr>
            <a:normAutofit/>
          </a:bodyPr>
          <a:lstStyle/>
          <a:p>
            <a:r>
              <a:rPr lang="it-IT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MU-RAY </a:t>
            </a:r>
            <a:r>
              <a:rPr lang="it-IT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@ </a:t>
            </a:r>
            <a:r>
              <a:rPr lang="it-IT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Puy</a:t>
            </a:r>
            <a:r>
              <a:rPr lang="it-IT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de Dôme</a:t>
            </a:r>
            <a:endParaRPr lang="it-IT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9816" y="2623804"/>
            <a:ext cx="5472608" cy="354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3"/>
          <p:cNvSpPr txBox="1"/>
          <p:nvPr/>
        </p:nvSpPr>
        <p:spPr>
          <a:xfrm>
            <a:off x="748788" y="2622574"/>
            <a:ext cx="393376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pPr>
              <a:buFont typeface="Arial"/>
              <a:buChar char="•"/>
            </a:pPr>
            <a:r>
              <a:rPr lang="en-US" sz="2000" dirty="0"/>
              <a:t> 105 </a:t>
            </a:r>
            <a:r>
              <a:rPr lang="en-US" sz="2000" dirty="0" err="1"/>
              <a:t>giorni</a:t>
            </a:r>
            <a:r>
              <a:rPr lang="en-US" sz="2000" dirty="0"/>
              <a:t> di </a:t>
            </a:r>
            <a:r>
              <a:rPr lang="en-US" sz="2000" dirty="0" err="1"/>
              <a:t>presa</a:t>
            </a:r>
            <a:r>
              <a:rPr lang="en-US" sz="2000" dirty="0"/>
              <a:t> </a:t>
            </a:r>
            <a:r>
              <a:rPr lang="en-US" sz="2000" dirty="0" err="1"/>
              <a:t>dati</a:t>
            </a:r>
            <a:endParaRPr lang="en-US" sz="2000" dirty="0"/>
          </a:p>
          <a:p>
            <a:pPr>
              <a:buFont typeface="Arial"/>
              <a:buChar char="•"/>
            </a:pPr>
            <a:r>
              <a:rPr lang="en-US" sz="2000" dirty="0"/>
              <a:t> </a:t>
            </a:r>
            <a:r>
              <a:rPr lang="en-US" sz="2000" dirty="0" err="1"/>
              <a:t>condizioni</a:t>
            </a:r>
            <a:r>
              <a:rPr lang="en-US" sz="2000" dirty="0"/>
              <a:t> </a:t>
            </a:r>
            <a:r>
              <a:rPr lang="en-US" sz="2000" dirty="0" err="1"/>
              <a:t>stabili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1600" i="1" dirty="0"/>
              <a:t>F. </a:t>
            </a:r>
            <a:r>
              <a:rPr lang="en-US" sz="1600" i="1" dirty="0" err="1"/>
              <a:t>Ambrosino</a:t>
            </a:r>
            <a:r>
              <a:rPr lang="en-US" sz="1600" i="1" dirty="0"/>
              <a:t> et al.</a:t>
            </a:r>
          </a:p>
          <a:p>
            <a:r>
              <a:rPr lang="en-US" sz="1600" dirty="0"/>
              <a:t>Journal of geophysical research, solid earth</a:t>
            </a:r>
          </a:p>
          <a:p>
            <a:r>
              <a:rPr lang="en-US" sz="1600" dirty="0"/>
              <a:t>Volume 120, Issue 11 (2015) </a:t>
            </a:r>
            <a:endParaRPr lang="en-US" sz="1600" i="1" dirty="0"/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1991544" y="1556792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Presa dati congiunta con </a:t>
            </a:r>
            <a:r>
              <a:rPr lang="it-IT" dirty="0" smtClean="0"/>
              <a:t>TOMUVOL (IN2P3 </a:t>
            </a:r>
            <a:r>
              <a:rPr lang="it-IT" dirty="0" err="1" smtClean="0"/>
              <a:t>Clermond</a:t>
            </a:r>
            <a:r>
              <a:rPr lang="it-IT" dirty="0" smtClean="0"/>
              <a:t> Ferrand)</a:t>
            </a:r>
          </a:p>
          <a:p>
            <a:r>
              <a:rPr lang="it-IT" dirty="0"/>
              <a:t>Prima misura del flusso (= fondo…) oltre 1000 m di roccia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F305-786C-476B-94BB-51128726A9A5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507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516404"/>
          </a:xfrm>
        </p:spPr>
        <p:txBody>
          <a:bodyPr>
            <a:noAutofit/>
          </a:bodyPr>
          <a:lstStyle/>
          <a:p>
            <a:r>
              <a:rPr lang="it-IT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MURAVES</a:t>
            </a: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2800" dirty="0" smtClean="0"/>
              <a:t>MUon </a:t>
            </a:r>
            <a:r>
              <a:rPr lang="it-IT" sz="2800" dirty="0" err="1" smtClean="0"/>
              <a:t>RAdiography</a:t>
            </a:r>
            <a:r>
              <a:rPr lang="it-IT" sz="2800" dirty="0" smtClean="0"/>
              <a:t> of VESUVIUS</a:t>
            </a:r>
            <a:br>
              <a:rPr lang="it-IT" sz="2800" dirty="0" smtClean="0"/>
            </a:br>
            <a:r>
              <a:rPr lang="it-IT" sz="2800" dirty="0" smtClean="0"/>
              <a:t>”progetto premiale " MIUR </a:t>
            </a:r>
            <a:br>
              <a:rPr lang="it-IT" sz="2800" dirty="0" smtClean="0"/>
            </a:br>
            <a:r>
              <a:rPr lang="it-IT" sz="2800" dirty="0" smtClean="0"/>
              <a:t>INGV-INFN</a:t>
            </a:r>
            <a:br>
              <a:rPr lang="it-IT" sz="2800" dirty="0" smtClean="0"/>
            </a:br>
            <a:endParaRPr lang="it-IT" sz="36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rcRect t="23045" b="39664"/>
          <a:stretch>
            <a:fillRect/>
          </a:stretch>
        </p:blipFill>
        <p:spPr>
          <a:xfrm>
            <a:off x="3520572" y="5642147"/>
            <a:ext cx="4445701" cy="922097"/>
          </a:xfrm>
          <a:prstGeom prst="rect">
            <a:avLst/>
          </a:prstGeom>
        </p:spPr>
      </p:pic>
      <p:pic>
        <p:nvPicPr>
          <p:cNvPr id="38" name="Picture 37" descr="IMG_2874.JPG"/>
          <p:cNvPicPr>
            <a:picLocks noChangeAspect="1"/>
          </p:cNvPicPr>
          <p:nvPr/>
        </p:nvPicPr>
        <p:blipFill>
          <a:blip r:embed="rId4"/>
          <a:srcRect r="20966"/>
          <a:stretch>
            <a:fillRect/>
          </a:stretch>
        </p:blipFill>
        <p:spPr>
          <a:xfrm>
            <a:off x="7966273" y="3277523"/>
            <a:ext cx="3773081" cy="3580477"/>
          </a:xfrm>
          <a:prstGeom prst="rect">
            <a:avLst/>
          </a:prstGeom>
        </p:spPr>
      </p:pic>
      <p:pic>
        <p:nvPicPr>
          <p:cNvPr id="39" name="Picture 38" descr="CIMG1997.JPG"/>
          <p:cNvPicPr>
            <a:picLocks noChangeAspect="1"/>
          </p:cNvPicPr>
          <p:nvPr/>
        </p:nvPicPr>
        <p:blipFill>
          <a:blip r:embed="rId5"/>
          <a:srcRect t="39482"/>
          <a:stretch>
            <a:fillRect/>
          </a:stretch>
        </p:blipFill>
        <p:spPr>
          <a:xfrm>
            <a:off x="3520572" y="3460079"/>
            <a:ext cx="4163968" cy="18899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032661"/>
            <a:ext cx="1188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24 mq di scintillatori ( 3 tracciatori 4 piani X-Y) 1536 </a:t>
            </a:r>
            <a:r>
              <a:rPr lang="it-IT" sz="3200" dirty="0" err="1" smtClean="0"/>
              <a:t>SiPm</a:t>
            </a:r>
            <a:endParaRPr lang="it-IT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7101" y="3571277"/>
            <a:ext cx="3250981" cy="299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012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8651</TotalTime>
  <Words>1021</Words>
  <Application>Microsoft Macintosh PowerPoint</Application>
  <PresentationFormat>Custom</PresentationFormat>
  <Paragraphs>231</Paragraphs>
  <Slides>37</Slides>
  <Notes>14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Slide 1</vt:lpstr>
      <vt:lpstr>Sommario</vt:lpstr>
      <vt:lpstr>Radiografia muonica per attenuazione del flusso</vt:lpstr>
      <vt:lpstr>Lo studio dei Vulcani</vt:lpstr>
      <vt:lpstr>MU-RAY </vt:lpstr>
      <vt:lpstr>Slide 6</vt:lpstr>
      <vt:lpstr>MU-RAY@Vesuvio</vt:lpstr>
      <vt:lpstr>MU-RAY @ Puy de Dôme</vt:lpstr>
      <vt:lpstr>MURAVES MUon RAdiography of VESUVIUS ”progetto premiale " MIUR  INGV-INFN </vt:lpstr>
      <vt:lpstr>MURAVES </vt:lpstr>
      <vt:lpstr>Emulsioni@Stromboli (Tiukov-De Lellis )</vt:lpstr>
      <vt:lpstr>Slide 12</vt:lpstr>
      <vt:lpstr>Slide 13</vt:lpstr>
      <vt:lpstr>Slide 14</vt:lpstr>
      <vt:lpstr>Slide 15</vt:lpstr>
      <vt:lpstr>Slide 16</vt:lpstr>
      <vt:lpstr>Il dimostratore: MONTE ECHIA</vt:lpstr>
      <vt:lpstr>Topografia Monte Echia</vt:lpstr>
      <vt:lpstr>Slide 19</vt:lpstr>
      <vt:lpstr>Slide 20</vt:lpstr>
      <vt:lpstr>Slide 21</vt:lpstr>
      <vt:lpstr>Lo stimatore R</vt:lpstr>
      <vt:lpstr>Slide 23</vt:lpstr>
      <vt:lpstr>Confronto dati e simulazione</vt:lpstr>
      <vt:lpstr>Altri vuoti presenti nell’accettanza del rivelatore</vt:lpstr>
      <vt:lpstr>Confronto dati e risultati attesi</vt:lpstr>
      <vt:lpstr>Un secondo sito di osservazione</vt:lpstr>
      <vt:lpstr>Slide 28</vt:lpstr>
      <vt:lpstr>DETECTOR CILINDRICO DA POZZO  (Brevetto in corso STRESS- INFN)</vt:lpstr>
      <vt:lpstr>Slide 30</vt:lpstr>
      <vt:lpstr>Rapporto con il territorio: RIS3 Regione Campania  Research and Innovation Smart Specializations Strategy </vt:lpstr>
      <vt:lpstr>Rapporto con il territorio Protocollo d’intesa INFN-Comune di Napoli</vt:lpstr>
      <vt:lpstr>Slide 33</vt:lpstr>
      <vt:lpstr>Slide 34</vt:lpstr>
      <vt:lpstr>Studio delle scorie radioattive (Univ. Glasgow, Lab. SELLAFIELD) </vt:lpstr>
      <vt:lpstr>CONCLUSIONI</vt:lpstr>
      <vt:lpstr>THE END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pasquale</dc:creator>
  <cp:lastModifiedBy>Giulio Saracino</cp:lastModifiedBy>
  <cp:revision>417</cp:revision>
  <cp:lastPrinted>2017-11-23T10:12:02Z</cp:lastPrinted>
  <dcterms:created xsi:type="dcterms:W3CDTF">2017-11-23T07:03:30Z</dcterms:created>
  <dcterms:modified xsi:type="dcterms:W3CDTF">2017-11-23T10:16:14Z</dcterms:modified>
</cp:coreProperties>
</file>