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mp4" ContentType="video/mp4"/>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3" r:id="rId2"/>
  </p:sldMasterIdLst>
  <p:notesMasterIdLst>
    <p:notesMasterId r:id="rId47"/>
  </p:notesMasterIdLst>
  <p:handoutMasterIdLst>
    <p:handoutMasterId r:id="rId48"/>
  </p:handoutMasterIdLst>
  <p:sldIdLst>
    <p:sldId id="263" r:id="rId3"/>
    <p:sldId id="264" r:id="rId4"/>
    <p:sldId id="265" r:id="rId5"/>
    <p:sldId id="266" r:id="rId6"/>
    <p:sldId id="267" r:id="rId7"/>
    <p:sldId id="296" r:id="rId8"/>
    <p:sldId id="297" r:id="rId9"/>
    <p:sldId id="298" r:id="rId10"/>
    <p:sldId id="299" r:id="rId11"/>
    <p:sldId id="326" r:id="rId12"/>
    <p:sldId id="327" r:id="rId13"/>
    <p:sldId id="315" r:id="rId14"/>
    <p:sldId id="321" r:id="rId15"/>
    <p:sldId id="322" r:id="rId16"/>
    <p:sldId id="323" r:id="rId17"/>
    <p:sldId id="324" r:id="rId18"/>
    <p:sldId id="325" r:id="rId19"/>
    <p:sldId id="289" r:id="rId20"/>
    <p:sldId id="300" r:id="rId21"/>
    <p:sldId id="301" r:id="rId22"/>
    <p:sldId id="302" r:id="rId23"/>
    <p:sldId id="303" r:id="rId24"/>
    <p:sldId id="331" r:id="rId25"/>
    <p:sldId id="332" r:id="rId26"/>
    <p:sldId id="282" r:id="rId27"/>
    <p:sldId id="284" r:id="rId28"/>
    <p:sldId id="283" r:id="rId29"/>
    <p:sldId id="287" r:id="rId30"/>
    <p:sldId id="288" r:id="rId31"/>
    <p:sldId id="291" r:id="rId32"/>
    <p:sldId id="309" r:id="rId33"/>
    <p:sldId id="328" r:id="rId34"/>
    <p:sldId id="329" r:id="rId35"/>
    <p:sldId id="337" r:id="rId36"/>
    <p:sldId id="310" r:id="rId37"/>
    <p:sldId id="311" r:id="rId38"/>
    <p:sldId id="312" r:id="rId39"/>
    <p:sldId id="313" r:id="rId40"/>
    <p:sldId id="314" r:id="rId41"/>
    <p:sldId id="333" r:id="rId42"/>
    <p:sldId id="334" r:id="rId43"/>
    <p:sldId id="335" r:id="rId44"/>
    <p:sldId id="336" r:id="rId45"/>
    <p:sldId id="330" r:id="rId46"/>
  </p:sldIdLst>
  <p:sldSz cx="9144000" cy="6858000" type="screen4x3"/>
  <p:notesSz cx="6858000" cy="9144000"/>
  <p:defaultTextStyle>
    <a:defPPr>
      <a:defRPr lang="it-IT"/>
    </a:defPPr>
    <a:lvl1pPr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5pPr>
    <a:lvl6pPr marL="2286000" algn="l" defTabSz="457200" rtl="0" eaLnBrk="1" latinLnBrk="0" hangingPunct="1">
      <a:defRPr sz="900" kern="1200">
        <a:solidFill>
          <a:schemeClr val="bg1"/>
        </a:solidFill>
        <a:latin typeface="Arial" charset="0"/>
        <a:ea typeface="ＭＳ Ｐゴシック" charset="-128"/>
        <a:cs typeface="ＭＳ Ｐゴシック" charset="-128"/>
      </a:defRPr>
    </a:lvl6pPr>
    <a:lvl7pPr marL="2743200" algn="l" defTabSz="457200" rtl="0" eaLnBrk="1" latinLnBrk="0" hangingPunct="1">
      <a:defRPr sz="900" kern="1200">
        <a:solidFill>
          <a:schemeClr val="bg1"/>
        </a:solidFill>
        <a:latin typeface="Arial" charset="0"/>
        <a:ea typeface="ＭＳ Ｐゴシック" charset="-128"/>
        <a:cs typeface="ＭＳ Ｐゴシック" charset="-128"/>
      </a:defRPr>
    </a:lvl7pPr>
    <a:lvl8pPr marL="3200400" algn="l" defTabSz="457200" rtl="0" eaLnBrk="1" latinLnBrk="0" hangingPunct="1">
      <a:defRPr sz="900" kern="1200">
        <a:solidFill>
          <a:schemeClr val="bg1"/>
        </a:solidFill>
        <a:latin typeface="Arial" charset="0"/>
        <a:ea typeface="ＭＳ Ｐゴシック" charset="-128"/>
        <a:cs typeface="ＭＳ Ｐゴシック" charset="-128"/>
      </a:defRPr>
    </a:lvl8pPr>
    <a:lvl9pPr marL="3657600" algn="l" defTabSz="457200" rtl="0" eaLnBrk="1" latinLnBrk="0" hangingPunct="1">
      <a:defRPr sz="900" kern="1200">
        <a:solidFill>
          <a:schemeClr val="bg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orient="horz" pos="1728">
          <p15:clr>
            <a:srgbClr val="A4A3A4"/>
          </p15:clr>
        </p15:guide>
        <p15:guide id="3" orient="horz" pos="336">
          <p15:clr>
            <a:srgbClr val="A4A3A4"/>
          </p15:clr>
        </p15:guide>
        <p15:guide id="4" orient="horz" pos="552">
          <p15:clr>
            <a:srgbClr val="A4A3A4"/>
          </p15:clr>
        </p15:guide>
        <p15:guide id="5" orient="horz" pos="3984">
          <p15:clr>
            <a:srgbClr val="A4A3A4"/>
          </p15:clr>
        </p15:guide>
        <p15:guide id="6" pos="2880">
          <p15:clr>
            <a:srgbClr val="A4A3A4"/>
          </p15:clr>
        </p15:guide>
        <p15:guide id="7" pos="1484">
          <p15:clr>
            <a:srgbClr val="A4A3A4"/>
          </p15:clr>
        </p15:guide>
        <p15:guide id="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32FF"/>
    <a:srgbClr val="790022"/>
    <a:srgbClr val="006778"/>
    <a:srgbClr val="AAC9B6"/>
    <a:srgbClr val="822433"/>
    <a:srgbClr val="83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6" autoAdjust="0"/>
    <p:restoredTop sz="78333" autoAdjust="0"/>
  </p:normalViewPr>
  <p:slideViewPr>
    <p:cSldViewPr>
      <p:cViewPr>
        <p:scale>
          <a:sx n="165" d="100"/>
          <a:sy n="165" d="100"/>
        </p:scale>
        <p:origin x="560" y="696"/>
      </p:cViewPr>
      <p:guideLst>
        <p:guide orient="horz" pos="2160"/>
        <p:guide orient="horz" pos="1728"/>
        <p:guide orient="horz" pos="336"/>
        <p:guide orient="horz" pos="552"/>
        <p:guide orient="horz" pos="3984"/>
        <p:guide pos="2880"/>
        <p:guide pos="1484"/>
        <p:guide/>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wmf"/><Relationship Id="rId5" Type="http://schemas.openxmlformats.org/officeDocument/2006/relationships/image" Target="../media/image32.emf"/><Relationship Id="rId1" Type="http://schemas.openxmlformats.org/officeDocument/2006/relationships/image" Target="../media/image28.emf"/><Relationship Id="rId2"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emf"/><Relationship Id="rId5" Type="http://schemas.openxmlformats.org/officeDocument/2006/relationships/image" Target="../media/image45.emf"/><Relationship Id="rId1" Type="http://schemas.openxmlformats.org/officeDocument/2006/relationships/image" Target="../media/image41.wmf"/><Relationship Id="rId2"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solidFill>
                  <a:schemeClr val="tx1"/>
                </a:solidFill>
                <a:ea typeface="ＭＳ Ｐゴシック" pitchFamily="1" charset="-128"/>
                <a:cs typeface="+mn-cs"/>
              </a:defRPr>
            </a:lvl1pPr>
          </a:lstStyle>
          <a:p>
            <a:pPr>
              <a:defRPr/>
            </a:pPr>
            <a:endParaRPr lang="it-IT"/>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BBEB713E-6DF2-DF43-AAD7-DB6BA10430F2}" type="slidenum">
              <a:rPr lang="it-IT"/>
              <a:pPr/>
              <a:t>‹#›</a:t>
            </a:fld>
            <a:endParaRPr lang="it-IT"/>
          </a:p>
        </p:txBody>
      </p:sp>
    </p:spTree>
    <p:extLst>
      <p:ext uri="{BB962C8B-B14F-4D97-AF65-F5344CB8AC3E}">
        <p14:creationId xmlns:p14="http://schemas.microsoft.com/office/powerpoint/2010/main" val="2023426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solidFill>
                  <a:schemeClr val="tx1"/>
                </a:solidFill>
                <a:ea typeface="ＭＳ Ｐゴシック" pitchFamily="1" charset="-128"/>
                <a:cs typeface="+mn-cs"/>
              </a:defRPr>
            </a:lvl1pPr>
          </a:lstStyle>
          <a:p>
            <a:pPr>
              <a:defRPr/>
            </a:pPr>
            <a:endParaRPr lang="it-IT"/>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solidFill>
                  <a:schemeClr val="tx1"/>
                </a:solidFill>
                <a:ea typeface="ＭＳ Ｐゴシック" pitchFamily="1" charset="-128"/>
                <a:cs typeface="+mn-cs"/>
              </a:defRPr>
            </a:lvl1pPr>
          </a:lstStyle>
          <a:p>
            <a:pPr>
              <a:defRPr/>
            </a:pPr>
            <a:endParaRPr lang="it-IT"/>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FE330379-EB2D-3245-821C-EE7EDDA79ADA}" type="slidenum">
              <a:rPr lang="it-IT"/>
              <a:pPr/>
              <a:t>‹#›</a:t>
            </a:fld>
            <a:endParaRPr lang="it-IT"/>
          </a:p>
        </p:txBody>
      </p:sp>
    </p:spTree>
    <p:extLst>
      <p:ext uri="{BB962C8B-B14F-4D97-AF65-F5344CB8AC3E}">
        <p14:creationId xmlns:p14="http://schemas.microsoft.com/office/powerpoint/2010/main" val="36195664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E358F13A-A9C1-6647-B6E3-C9D6EDD2A445}" type="slidenum">
              <a:rPr lang="it-IT"/>
              <a:pPr/>
              <a:t>1</a:t>
            </a:fld>
            <a:endParaRPr lang="it-IT"/>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205452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EYETS: Extended Year End Technical Stop</a:t>
            </a:r>
          </a:p>
        </p:txBody>
      </p:sp>
      <p:sp>
        <p:nvSpPr>
          <p:cNvPr id="4" name="Segnaposto numero diapositiva 3"/>
          <p:cNvSpPr>
            <a:spLocks noGrp="1"/>
          </p:cNvSpPr>
          <p:nvPr>
            <p:ph type="sldNum" sz="quarter" idx="10"/>
          </p:nvPr>
        </p:nvSpPr>
        <p:spPr/>
        <p:txBody>
          <a:bodyPr/>
          <a:lstStyle/>
          <a:p>
            <a:fld id="{FE330379-EB2D-3245-821C-EE7EDDA79ADA}" type="slidenum">
              <a:rPr lang="it-IT"/>
              <a:pPr/>
              <a:t>3</a:t>
            </a:fld>
            <a:endParaRPr lang="it-IT"/>
          </a:p>
        </p:txBody>
      </p:sp>
    </p:spTree>
    <p:extLst>
      <p:ext uri="{BB962C8B-B14F-4D97-AF65-F5344CB8AC3E}">
        <p14:creationId xmlns:p14="http://schemas.microsoft.com/office/powerpoint/2010/main" val="208082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446C6FE5-8667-E743-ADD3-3A9751E6468E}" type="slidenum">
              <a:rPr lang="it-IT"/>
              <a:pPr/>
              <a:t>19</a:t>
            </a:fld>
            <a:endParaRPr lang="it-IT"/>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7563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915988" y="742950"/>
            <a:ext cx="4967287" cy="3724275"/>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8675" name="Rectangle 3"/>
          <p:cNvSpPr>
            <a:spLocks noGrp="1" noChangeArrowheads="1"/>
          </p:cNvSpPr>
          <p:nvPr>
            <p:ph type="body" idx="1"/>
          </p:nvPr>
        </p:nvSpPr>
        <p:spPr bwMode="auto">
          <a:xfrm>
            <a:off x="905824" y="4715467"/>
            <a:ext cx="4986030" cy="4469220"/>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3508" tIns="46754" rIns="93508" bIns="46754"/>
          <a:lstStyle/>
          <a:p>
            <a:endParaRPr lang="en-GB" altLang="en-US" smtClean="0"/>
          </a:p>
        </p:txBody>
      </p:sp>
    </p:spTree>
    <p:extLst>
      <p:ext uri="{BB962C8B-B14F-4D97-AF65-F5344CB8AC3E}">
        <p14:creationId xmlns:p14="http://schemas.microsoft.com/office/powerpoint/2010/main" val="158784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886C2D-646C-FA45-B785-2E7FDBB367DC}" type="slidenum">
              <a:rPr lang="en-US" sz="1200"/>
              <a:pPr/>
              <a:t>27</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97809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446C6FE5-8667-E743-ADD3-3A9751E6468E}" type="slidenum">
              <a:rPr lang="it-IT"/>
              <a:pPr/>
              <a:t>36</a:t>
            </a:fld>
            <a:endParaRPr lang="it-IT"/>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1209378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446C6FE5-8667-E743-ADD3-3A9751E6468E}" type="slidenum">
              <a:rPr lang="it-IT"/>
              <a:pPr/>
              <a:t>37</a:t>
            </a:fld>
            <a:endParaRPr lang="it-IT"/>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708064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446C6FE5-8667-E743-ADD3-3A9751E6468E}" type="slidenum">
              <a:rPr lang="it-IT"/>
              <a:pPr/>
              <a:t>38</a:t>
            </a:fld>
            <a:endParaRPr lang="it-IT"/>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49516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446C6FE5-8667-E743-ADD3-3A9751E6468E}" type="slidenum">
              <a:rPr lang="it-IT"/>
              <a:pPr/>
              <a:t>39</a:t>
            </a:fld>
            <a:endParaRPr lang="it-IT"/>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97629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fld id="{AA7F6452-B280-C841-83C8-E9D1C2657B20}"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E7B50AD0-5114-114D-BFAF-D6F77DEE390F}" type="slidenum">
              <a:rPr lang="it-IT"/>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fld id="{7207BA65-2C14-7049-8A1D-68890D419E0A}"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623FAD43-BFD4-274B-A506-0F3CE5CCBBF3}" type="slidenum">
              <a:rPr lang="it-IT"/>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fld id="{99071772-A086-2F44-8546-76FC5F68F9E0}"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6B2E7ABC-098F-984E-BE6F-DB9FF2D33E89}" type="slidenum">
              <a:rPr lang="it-IT"/>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smtClean="0"/>
              <a:t>Fare clic per modificare stile</a:t>
            </a:r>
            <a:endParaRPr lang="it-IT"/>
          </a:p>
        </p:txBody>
      </p:sp>
      <p:sp>
        <p:nvSpPr>
          <p:cNvPr id="3" name="Segnaposto testo 2"/>
          <p:cNvSpPr>
            <a:spLocks noGrp="1"/>
          </p:cNvSpPr>
          <p:nvPr>
            <p:ph type="body" sz="half" idx="1"/>
          </p:nvPr>
        </p:nvSpPr>
        <p:spPr>
          <a:xfrm>
            <a:off x="1116013" y="1752600"/>
            <a:ext cx="3703637"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972050" y="1752600"/>
            <a:ext cx="3703638"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fld id="{2A20CBD8-8515-8B4A-9615-F2FB661587AF}" type="datetime1">
              <a:t>13/10/2017</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p:cNvSpPr>
            <a:spLocks noGrp="1" noChangeArrowheads="1"/>
          </p:cNvSpPr>
          <p:nvPr>
            <p:ph type="sldNum" sz="quarter" idx="12"/>
          </p:nvPr>
        </p:nvSpPr>
        <p:spPr>
          <a:ln/>
        </p:spPr>
        <p:txBody>
          <a:bodyPr/>
          <a:lstStyle>
            <a:lvl1pPr>
              <a:defRPr/>
            </a:lvl1pPr>
          </a:lstStyle>
          <a:p>
            <a:r>
              <a:rPr lang="it-IT"/>
              <a:t>Pagina </a:t>
            </a:r>
            <a:fld id="{D3C61D5C-66C6-C74F-975E-A9D6E855B281}" type="slidenum">
              <a:rPr lang="it-IT"/>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1116013" y="1752600"/>
            <a:ext cx="7559675" cy="4114800"/>
          </a:xfrm>
        </p:spPr>
        <p:txBody>
          <a:bodyPr/>
          <a:lstStyle/>
          <a:p>
            <a:pPr lvl="0"/>
            <a:r>
              <a:rPr lang="it-IT" noProof="0" smtClean="0"/>
              <a:t>Fare clic sull'icona per inserire una tabella</a:t>
            </a:r>
          </a:p>
        </p:txBody>
      </p:sp>
      <p:sp>
        <p:nvSpPr>
          <p:cNvPr id="4" name="Rectangle 4"/>
          <p:cNvSpPr>
            <a:spLocks noGrp="1" noChangeArrowheads="1"/>
          </p:cNvSpPr>
          <p:nvPr>
            <p:ph type="dt" sz="half" idx="10"/>
          </p:nvPr>
        </p:nvSpPr>
        <p:spPr>
          <a:ln/>
        </p:spPr>
        <p:txBody>
          <a:bodyPr/>
          <a:lstStyle>
            <a:lvl1pPr>
              <a:defRPr/>
            </a:lvl1pPr>
          </a:lstStyle>
          <a:p>
            <a:fld id="{6CAC9AB1-B53F-9145-BCA5-95C0667FB4FC}"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CBDD7553-32B6-AF41-A7B5-8C68EC4C6086}" type="slidenum">
              <a:rPr lang="it-IT"/>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81025"/>
          </a:xfrm>
        </p:spPr>
        <p:txBody>
          <a:bodyPr/>
          <a:lstStyle/>
          <a:p>
            <a:r>
              <a:rPr lang="it-IT" smtClean="0"/>
              <a:t>Fare clic per modificare stile</a:t>
            </a:r>
            <a:endParaRPr lang="it-IT"/>
          </a:p>
        </p:txBody>
      </p:sp>
      <p:sp>
        <p:nvSpPr>
          <p:cNvPr id="3" name="Segnaposto grafico 2"/>
          <p:cNvSpPr>
            <a:spLocks noGrp="1"/>
          </p:cNvSpPr>
          <p:nvPr>
            <p:ph type="chart" idx="1"/>
          </p:nvPr>
        </p:nvSpPr>
        <p:spPr>
          <a:xfrm>
            <a:off x="1116013" y="1752600"/>
            <a:ext cx="7559675" cy="4114800"/>
          </a:xfrm>
        </p:spPr>
        <p:txBody>
          <a:bodyPr/>
          <a:lstStyle/>
          <a:p>
            <a:pPr lvl="0"/>
            <a:r>
              <a:rPr lang="it-IT" noProof="0" smtClean="0"/>
              <a:t>Fare clic sull'icona per inserire un grafico</a:t>
            </a:r>
          </a:p>
        </p:txBody>
      </p:sp>
      <p:sp>
        <p:nvSpPr>
          <p:cNvPr id="4" name="Rectangle 4"/>
          <p:cNvSpPr>
            <a:spLocks noGrp="1" noChangeArrowheads="1"/>
          </p:cNvSpPr>
          <p:nvPr>
            <p:ph type="dt" sz="half" idx="10"/>
          </p:nvPr>
        </p:nvSpPr>
        <p:spPr>
          <a:ln/>
        </p:spPr>
        <p:txBody>
          <a:bodyPr/>
          <a:lstStyle>
            <a:lvl1pPr>
              <a:defRPr/>
            </a:lvl1pPr>
          </a:lstStyle>
          <a:p>
            <a:fld id="{4E13663D-3978-B04B-944C-C13779F273E2}"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117EB865-EA62-E740-84BE-EFA1EDB34EC3}" type="slidenum">
              <a:rPr lang="it-IT"/>
              <a:pPr/>
              <a:t>‹#›</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3485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6133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en-US" smtClean="0"/>
              <a:t>Click to edit Master title style</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808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895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986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fld id="{601C0462-3D2E-124B-A4F8-2DBACAEB26B6}"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A1292C01-2A3D-0A44-81FF-B77D718938CB}" type="slidenum">
              <a:rPr lang="it-IT"/>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8170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39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701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048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9759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BCC856-03D9-AB4F-99A5-A19755F46502}"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48D494-B1CA-D54D-9827-1E6B4FBEF1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162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fld id="{E74F20BF-B532-B440-AA7E-959BC9FCA987}" type="datetime1">
              <a:t>13/10/2017</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p:cNvSpPr>
            <a:spLocks noGrp="1" noChangeArrowheads="1"/>
          </p:cNvSpPr>
          <p:nvPr>
            <p:ph type="sldNum" sz="quarter" idx="12"/>
          </p:nvPr>
        </p:nvSpPr>
        <p:spPr>
          <a:ln/>
        </p:spPr>
        <p:txBody>
          <a:bodyPr/>
          <a:lstStyle>
            <a:lvl1pPr>
              <a:defRPr/>
            </a:lvl1pPr>
          </a:lstStyle>
          <a:p>
            <a:r>
              <a:rPr lang="it-IT"/>
              <a:t>Pagina </a:t>
            </a:r>
            <a:fld id="{1D6FDE76-05C6-1940-B5EA-225DE777EDCD}" type="slidenum">
              <a:rPr lang="it-IT"/>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fld id="{3FEDEEE1-77AD-4E49-BF70-09C0E18AA369}" type="datetime1">
              <a:t>13/10/2017</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p:cNvSpPr>
            <a:spLocks noGrp="1" noChangeArrowheads="1"/>
          </p:cNvSpPr>
          <p:nvPr>
            <p:ph type="sldNum" sz="quarter" idx="12"/>
          </p:nvPr>
        </p:nvSpPr>
        <p:spPr>
          <a:ln/>
        </p:spPr>
        <p:txBody>
          <a:bodyPr/>
          <a:lstStyle>
            <a:lvl1pPr>
              <a:defRPr/>
            </a:lvl1pPr>
          </a:lstStyle>
          <a:p>
            <a:r>
              <a:rPr lang="it-IT"/>
              <a:t>Pagina </a:t>
            </a:r>
            <a:fld id="{E4AA1BCC-0549-AC44-BB05-AFF4571691F2}" type="slidenum">
              <a:rPr lang="it-IT"/>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fld id="{9DA012A0-1A14-2846-8EF3-6EA57CAB6A2A}" type="datetime1">
              <a:t>13/10/2017</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9" name="Rectangle 6"/>
          <p:cNvSpPr>
            <a:spLocks noGrp="1" noChangeArrowheads="1"/>
          </p:cNvSpPr>
          <p:nvPr>
            <p:ph type="sldNum" sz="quarter" idx="12"/>
          </p:nvPr>
        </p:nvSpPr>
        <p:spPr>
          <a:ln/>
        </p:spPr>
        <p:txBody>
          <a:bodyPr/>
          <a:lstStyle>
            <a:lvl1pPr>
              <a:defRPr/>
            </a:lvl1pPr>
          </a:lstStyle>
          <a:p>
            <a:r>
              <a:rPr lang="it-IT"/>
              <a:t>Pagina </a:t>
            </a:r>
            <a:fld id="{4A8D3F67-D53C-DB4B-89D3-0F9D7613C8CF}" type="slidenum">
              <a:rPr lang="it-IT"/>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fld id="{27B219A7-15B7-314A-9D40-423A643F650B}" type="datetime1">
              <a:t>13/10/2017</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5" name="Rectangle 6"/>
          <p:cNvSpPr>
            <a:spLocks noGrp="1" noChangeArrowheads="1"/>
          </p:cNvSpPr>
          <p:nvPr>
            <p:ph type="sldNum" sz="quarter" idx="12"/>
          </p:nvPr>
        </p:nvSpPr>
        <p:spPr>
          <a:ln/>
        </p:spPr>
        <p:txBody>
          <a:bodyPr/>
          <a:lstStyle>
            <a:lvl1pPr>
              <a:defRPr/>
            </a:lvl1pPr>
          </a:lstStyle>
          <a:p>
            <a:r>
              <a:rPr lang="it-IT"/>
              <a:t>Pagina </a:t>
            </a:r>
            <a:fld id="{BFBF7122-E485-A34B-A033-193A3ADCCB38}" type="slidenum">
              <a:rPr lang="it-IT"/>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77B0D96-B95B-AF49-BFD0-DC743335C1E5}" type="datetime1">
              <a:t>13/10/2017</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4" name="Rectangle 6"/>
          <p:cNvSpPr>
            <a:spLocks noGrp="1" noChangeArrowheads="1"/>
          </p:cNvSpPr>
          <p:nvPr>
            <p:ph type="sldNum" sz="quarter" idx="12"/>
          </p:nvPr>
        </p:nvSpPr>
        <p:spPr>
          <a:ln/>
        </p:spPr>
        <p:txBody>
          <a:bodyPr/>
          <a:lstStyle>
            <a:lvl1pPr>
              <a:defRPr/>
            </a:lvl1pPr>
          </a:lstStyle>
          <a:p>
            <a:r>
              <a:rPr lang="it-IT"/>
              <a:t>Pagina </a:t>
            </a:r>
            <a:fld id="{AB86FDA9-73B4-8348-B058-6E024D28C42E}" type="slidenum">
              <a:rPr lang="it-IT"/>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12CD3EF4-808B-D349-AA1D-1FB8621941F8}" type="datetime1">
              <a:t>13/10/2017</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p:cNvSpPr>
            <a:spLocks noGrp="1" noChangeArrowheads="1"/>
          </p:cNvSpPr>
          <p:nvPr>
            <p:ph type="sldNum" sz="quarter" idx="12"/>
          </p:nvPr>
        </p:nvSpPr>
        <p:spPr>
          <a:ln/>
        </p:spPr>
        <p:txBody>
          <a:bodyPr/>
          <a:lstStyle>
            <a:lvl1pPr>
              <a:defRPr/>
            </a:lvl1pPr>
          </a:lstStyle>
          <a:p>
            <a:r>
              <a:rPr lang="it-IT"/>
              <a:t>Pagina </a:t>
            </a:r>
            <a:fld id="{3F72E95A-28A0-DD47-A6FC-6A5A182892FF}" type="slidenum">
              <a:rPr lang="it-IT"/>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3606682A-AAAE-D24A-8A19-6A382AF68F62}" type="datetime1">
              <a:t>13/10/2017</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p:cNvSpPr>
            <a:spLocks noGrp="1" noChangeArrowheads="1"/>
          </p:cNvSpPr>
          <p:nvPr>
            <p:ph type="sldNum" sz="quarter" idx="12"/>
          </p:nvPr>
        </p:nvSpPr>
        <p:spPr>
          <a:ln/>
        </p:spPr>
        <p:txBody>
          <a:bodyPr/>
          <a:lstStyle>
            <a:lvl1pPr>
              <a:defRPr/>
            </a:lvl1pPr>
          </a:lstStyle>
          <a:p>
            <a:r>
              <a:rPr lang="it-IT"/>
              <a:t>Pagina </a:t>
            </a:r>
            <a:fld id="{4CFF2E79-C39B-0F4F-8D04-4978C9783A71}" type="slidenum">
              <a:rPr lang="it-IT"/>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pPr>
                <a:defRPr/>
              </a:pPr>
              <a:endParaRPr lang="it-IT">
                <a:ea typeface="ＭＳ Ｐゴシック" pitchFamily="1" charset="-128"/>
                <a:cs typeface="+mn-cs"/>
              </a:endParaRPr>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pPr>
                <a:defRPr/>
              </a:pPr>
              <a:endParaRPr lang="it-IT">
                <a:ea typeface="ＭＳ Ｐゴシック" pitchFamily="1" charset="-128"/>
                <a:cs typeface="+mn-cs"/>
              </a:endParaRPr>
            </a:p>
          </p:txBody>
        </p:sp>
      </p:grpSp>
      <p:sp>
        <p:nvSpPr>
          <p:cNvPr id="3075" name="Rectangle 2"/>
          <p:cNvSpPr>
            <a:spLocks noGrp="1" noChangeArrowheads="1"/>
          </p:cNvSpPr>
          <p:nvPr>
            <p:ph type="title"/>
          </p:nvPr>
        </p:nvSpPr>
        <p:spPr bwMode="auto">
          <a:xfrm>
            <a:off x="1116013" y="409575"/>
            <a:ext cx="7559675"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3076"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838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78B99BCD-B8EE-4A47-9370-A7AB32A47289}" type="datetime1">
              <a:t>13/10/2017</a:t>
            </a:fld>
            <a:endParaRPr lang="it-IT"/>
          </a:p>
        </p:txBody>
      </p:sp>
      <p:sp>
        <p:nvSpPr>
          <p:cNvPr id="1029" name="Rectangle 5"/>
          <p:cNvSpPr>
            <a:spLocks noGrp="1" noChangeArrowheads="1"/>
          </p:cNvSpPr>
          <p:nvPr>
            <p:ph type="ftr" sz="quarter" idx="3"/>
          </p:nvPr>
        </p:nvSpPr>
        <p:spPr bwMode="auto">
          <a:xfrm>
            <a:off x="1219200" y="6148388"/>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ea typeface="ＭＳ Ｐゴシック" pitchFamily="1" charset="-128"/>
                <a:cs typeface="+mn-cs"/>
              </a:defRPr>
            </a:lvl1pPr>
          </a:lstStyle>
          <a:p>
            <a:pPr>
              <a:defRPr/>
            </a:pPr>
            <a:r>
              <a:rPr lang="it-IT"/>
              <a:t>Titolo Presentazione</a:t>
            </a:r>
          </a:p>
        </p:txBody>
      </p:sp>
      <p:sp>
        <p:nvSpPr>
          <p:cNvPr id="1030" name="Rectangle 6"/>
          <p:cNvSpPr>
            <a:spLocks noGrp="1" noChangeArrowheads="1"/>
          </p:cNvSpPr>
          <p:nvPr>
            <p:ph type="sldNum" sz="quarter" idx="4"/>
          </p:nvPr>
        </p:nvSpPr>
        <p:spPr bwMode="auto">
          <a:xfrm>
            <a:off x="6553200" y="6148388"/>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a:t>Pagina </a:t>
            </a:r>
            <a:fld id="{84F3E2DF-3CD5-B448-B909-71EF67D9F9AF}" type="slidenum">
              <a:rPr lang="it-IT"/>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p:txStyles>
    <p:title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eaLnBrk="1" fontAlgn="auto" hangingPunct="1">
              <a:spcBef>
                <a:spcPts val="0"/>
              </a:spcBef>
              <a:spcAft>
                <a:spcPts val="0"/>
              </a:spcAft>
            </a:pPr>
            <a:fld id="{9CBCC856-03D9-AB4F-99A5-A19755F46502}" type="datetimeFigureOut">
              <a:rPr lang="en-GB" smtClean="0">
                <a:solidFill>
                  <a:prstClr val="black">
                    <a:tint val="75000"/>
                  </a:prstClr>
                </a:solidFill>
                <a:latin typeface="Calibri" panose="020F0502020204030204"/>
                <a:ea typeface=""/>
                <a:cs typeface=""/>
              </a:rPr>
              <a:pPr eaLnBrk="1" fontAlgn="auto" hangingPunct="1">
                <a:spcBef>
                  <a:spcPts val="0"/>
                </a:spcBef>
                <a:spcAft>
                  <a:spcPts val="0"/>
                </a:spcAft>
              </a:pPr>
              <a:t>13/10/2017</a:t>
            </a:fld>
            <a:endParaRPr lang="en-GB">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eaLnBrk="1" fontAlgn="auto" hangingPunct="1">
              <a:spcBef>
                <a:spcPts val="0"/>
              </a:spcBef>
              <a:spcAft>
                <a:spcPts val="0"/>
              </a:spcAft>
            </a:pPr>
            <a:fld id="{AE48D494-B1CA-D54D-9827-1E6B4FBEF156}" type="slidenum">
              <a:rPr lang="en-GB" smtClean="0">
                <a:solidFill>
                  <a:prstClr val="black">
                    <a:tint val="75000"/>
                  </a:prstClr>
                </a:solidFill>
                <a:latin typeface="Calibri" panose="020F0502020204030204"/>
                <a:ea typeface=""/>
                <a:cs typeface=""/>
              </a:rPr>
              <a:pPr eaLnBrk="1" fontAlgn="auto" hangingPunct="1">
                <a:spcBef>
                  <a:spcPts val="0"/>
                </a:spcBef>
                <a:spcAft>
                  <a:spcPts val="0"/>
                </a:spcAft>
              </a:pPr>
              <a:t>‹#›</a:t>
            </a:fld>
            <a:endParaRPr lang="en-GB">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195355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1" Type="http://schemas.openxmlformats.org/officeDocument/2006/relationships/image" Target="../media/image19.wmf"/><Relationship Id="rId12" Type="http://schemas.openxmlformats.org/officeDocument/2006/relationships/image" Target="../media/image21.png"/><Relationship Id="rId1" Type="http://schemas.openxmlformats.org/officeDocument/2006/relationships/vmlDrawing" Target="../drawings/vmlDrawing1.vml"/><Relationship Id="rId2" Type="http://schemas.microsoft.com/office/2007/relationships/media" Target="../media/media1.mp4"/><Relationship Id="rId3" Type="http://schemas.openxmlformats.org/officeDocument/2006/relationships/video" Target="../media/media1.mp4"/><Relationship Id="rId4" Type="http://schemas.openxmlformats.org/officeDocument/2006/relationships/slideLayout" Target="../slideLayouts/slideLayout4.xml"/><Relationship Id="rId5" Type="http://schemas.openxmlformats.org/officeDocument/2006/relationships/notesSlide" Target="../notesSlides/notesSlide4.xml"/><Relationship Id="rId6" Type="http://schemas.openxmlformats.org/officeDocument/2006/relationships/image" Target="../media/image17.jpeg"/><Relationship Id="rId7" Type="http://schemas.openxmlformats.org/officeDocument/2006/relationships/image" Target="../media/image20.png"/><Relationship Id="rId8" Type="http://schemas.openxmlformats.org/officeDocument/2006/relationships/oleObject" Target="../embeddings/oleObject1.bin"/><Relationship Id="rId9" Type="http://schemas.openxmlformats.org/officeDocument/2006/relationships/image" Target="../media/image18.wmf"/><Relationship Id="rId10"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image" Target="../media/image31.wmf"/><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oleObject" Target="../embeddings/oleObject7.bin"/><Relationship Id="rId16"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1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oleObject" Target="../embeddings/oleObject3.bin"/><Relationship Id="rId6" Type="http://schemas.openxmlformats.org/officeDocument/2006/relationships/image" Target="../media/image28.emf"/><Relationship Id="rId7" Type="http://schemas.openxmlformats.org/officeDocument/2006/relationships/oleObject" Target="../embeddings/oleObject4.bin"/><Relationship Id="rId8" Type="http://schemas.openxmlformats.org/officeDocument/2006/relationships/image" Target="../media/image29.wmf"/><Relationship Id="rId9" Type="http://schemas.openxmlformats.org/officeDocument/2006/relationships/oleObject" Target="../embeddings/oleObject5.bin"/><Relationship Id="rId10"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8.bin"/><Relationship Id="rId5" Type="http://schemas.openxmlformats.org/officeDocument/2006/relationships/image" Target="../media/image37.emf"/><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wmf"/><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45.emf"/><Relationship Id="rId13" Type="http://schemas.openxmlformats.org/officeDocument/2006/relationships/image" Target="../media/image46.png"/><Relationship Id="rId1" Type="http://schemas.openxmlformats.org/officeDocument/2006/relationships/vmlDrawing" Target="../drawings/vmlDrawing4.vml"/><Relationship Id="rId2" Type="http://schemas.openxmlformats.org/officeDocument/2006/relationships/slideLayout" Target="../slideLayouts/slideLayout21.xml"/><Relationship Id="rId3" Type="http://schemas.openxmlformats.org/officeDocument/2006/relationships/oleObject" Target="../embeddings/oleObject9.bin"/><Relationship Id="rId4" Type="http://schemas.openxmlformats.org/officeDocument/2006/relationships/image" Target="../media/image41.wmf"/><Relationship Id="rId5" Type="http://schemas.openxmlformats.org/officeDocument/2006/relationships/oleObject" Target="../embeddings/oleObject10.bin"/><Relationship Id="rId6" Type="http://schemas.openxmlformats.org/officeDocument/2006/relationships/image" Target="../media/image42.wmf"/><Relationship Id="rId7" Type="http://schemas.openxmlformats.org/officeDocument/2006/relationships/oleObject" Target="../embeddings/oleObject11.bin"/><Relationship Id="rId8" Type="http://schemas.openxmlformats.org/officeDocument/2006/relationships/image" Target="../media/image43.wmf"/><Relationship Id="rId9" Type="http://schemas.openxmlformats.org/officeDocument/2006/relationships/oleObject" Target="../embeddings/oleObject12.bin"/><Relationship Id="rId10" Type="http://schemas.openxmlformats.org/officeDocument/2006/relationships/image" Target="../media/image4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9.jpg"/></Relationships>
</file>

<file path=ppt/slides/_rels/slide34.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gif"/><Relationship Id="rId13" Type="http://schemas.openxmlformats.org/officeDocument/2006/relationships/image" Target="../media/image60.jpeg"/><Relationship Id="rId1" Type="http://schemas.openxmlformats.org/officeDocument/2006/relationships/slideLayout" Target="../slideLayouts/slideLayout16.xml"/><Relationship Id="rId2" Type="http://schemas.openxmlformats.org/officeDocument/2006/relationships/image" Target="../media/image50.jpeg"/><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eg"/><Relationship Id="rId8" Type="http://schemas.openxmlformats.org/officeDocument/2006/relationships/image" Target="../media/image56.png"/><Relationship Id="rId9" Type="http://schemas.openxmlformats.org/officeDocument/2006/relationships/hyperlink" Target="http://www.ipat-lab.net/" TargetMode="External"/><Relationship Id="rId10"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mailto:%E2%80%93masullo@na.infn.it" TargetMode="External"/><Relationship Id="rId4" Type="http://schemas.openxmlformats.org/officeDocument/2006/relationships/hyperlink" Target="mailto:%E2%80%93andreone@unina.it" TargetMode="External"/><Relationship Id="rId1" Type="http://schemas.openxmlformats.org/officeDocument/2006/relationships/slideLayout" Target="../slideLayouts/slideLayout15.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2.png"/><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jpg"/><Relationship Id="rId1" Type="http://schemas.openxmlformats.org/officeDocument/2006/relationships/slideLayout" Target="../slideLayouts/slideLayout16.xml"/><Relationship Id="rId2"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g"/><Relationship Id="rId1" Type="http://schemas.openxmlformats.org/officeDocument/2006/relationships/slideLayout" Target="../slideLayouts/slideLayout16.xml"/><Relationship Id="rId2" Type="http://schemas.openxmlformats.org/officeDocument/2006/relationships/image" Target="../media/image6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0"/>
            <a:ext cx="9144000" cy="3429000"/>
          </a:xfrm>
          <a:prstGeom prst="rect">
            <a:avLst/>
          </a:prstGeom>
          <a:solidFill>
            <a:srgbClr val="006778"/>
          </a:solidFill>
          <a:ln w="9525">
            <a:noFill/>
            <a:miter lim="800000"/>
            <a:headEnd/>
            <a:tailEnd/>
          </a:ln>
        </p:spPr>
        <p:txBody>
          <a:bodyPr wrap="none" anchor="ctr">
            <a:prstTxWarp prst="textNoShape">
              <a:avLst/>
            </a:prstTxWarp>
          </a:bodyPr>
          <a:lstStyle/>
          <a:p>
            <a:endParaRPr lang="it-IT"/>
          </a:p>
        </p:txBody>
      </p:sp>
      <p:sp>
        <p:nvSpPr>
          <p:cNvPr id="4100" name="Rectangle 3"/>
          <p:cNvSpPr>
            <a:spLocks noGrp="1" noChangeArrowheads="1"/>
          </p:cNvSpPr>
          <p:nvPr>
            <p:ph type="ctrTitle"/>
          </p:nvPr>
        </p:nvSpPr>
        <p:spPr>
          <a:xfrm>
            <a:off x="719572" y="44624"/>
            <a:ext cx="7704856" cy="581025"/>
          </a:xfrm>
        </p:spPr>
        <p:txBody>
          <a:bodyPr/>
          <a:lstStyle/>
          <a:p>
            <a:pPr algn="ctr"/>
            <a:r>
              <a:rPr lang="it-IT" dirty="0" err="1" smtClean="0">
                <a:solidFill>
                  <a:schemeClr val="bg1"/>
                </a:solidFill>
                <a:latin typeface="Comic Sans MS" panose="030F0702030302020204" pitchFamily="66" charset="0"/>
              </a:rPr>
              <a:t>PhD</a:t>
            </a:r>
            <a:r>
              <a:rPr lang="it-IT" dirty="0" smtClean="0">
                <a:solidFill>
                  <a:schemeClr val="bg1"/>
                </a:solidFill>
                <a:latin typeface="Comic Sans MS" panose="030F0702030302020204" pitchFamily="66" charset="0"/>
              </a:rPr>
              <a:t> </a:t>
            </a:r>
            <a:r>
              <a:rPr lang="en-GB" dirty="0" smtClean="0">
                <a:solidFill>
                  <a:schemeClr val="bg1"/>
                </a:solidFill>
                <a:latin typeface="Comic Sans MS" panose="030F0702030302020204" pitchFamily="66" charset="0"/>
              </a:rPr>
              <a:t>thesis</a:t>
            </a:r>
            <a:r>
              <a:rPr lang="it-IT" dirty="0" smtClean="0">
                <a:solidFill>
                  <a:schemeClr val="bg1"/>
                </a:solidFill>
                <a:latin typeface="Comic Sans MS" panose="030F0702030302020204" pitchFamily="66" charset="0"/>
              </a:rPr>
              <a:t> on collaborative </a:t>
            </a:r>
            <a:r>
              <a:rPr lang="it-IT" dirty="0" err="1" smtClean="0">
                <a:solidFill>
                  <a:schemeClr val="bg1"/>
                </a:solidFill>
                <a:latin typeface="Comic Sans MS" panose="030F0702030302020204" pitchFamily="66" charset="0"/>
              </a:rPr>
              <a:t>studies</a:t>
            </a:r>
            <a:r>
              <a:rPr lang="it-IT" dirty="0" smtClean="0">
                <a:solidFill>
                  <a:schemeClr val="bg1"/>
                </a:solidFill>
                <a:latin typeface="Comic Sans MS" panose="030F0702030302020204" pitchFamily="66" charset="0"/>
              </a:rPr>
              <a:t> </a:t>
            </a:r>
            <a:r>
              <a:rPr lang="it-IT" dirty="0" err="1" smtClean="0">
                <a:solidFill>
                  <a:schemeClr val="bg1"/>
                </a:solidFill>
                <a:latin typeface="Comic Sans MS" panose="030F0702030302020204" pitchFamily="66" charset="0"/>
              </a:rPr>
              <a:t>between</a:t>
            </a:r>
            <a:r>
              <a:rPr lang="it-IT" dirty="0" smtClean="0">
                <a:solidFill>
                  <a:schemeClr val="bg1"/>
                </a:solidFill>
                <a:latin typeface="Comic Sans MS" panose="030F0702030302020204" pitchFamily="66" charset="0"/>
              </a:rPr>
              <a:t>:</a:t>
            </a:r>
            <a:br>
              <a:rPr lang="it-IT" dirty="0" smtClean="0">
                <a:solidFill>
                  <a:schemeClr val="bg1"/>
                </a:solidFill>
                <a:latin typeface="Comic Sans MS" panose="030F0702030302020204" pitchFamily="66" charset="0"/>
              </a:rPr>
            </a:br>
            <a:r>
              <a:rPr lang="it-IT" dirty="0" smtClean="0">
                <a:solidFill>
                  <a:schemeClr val="bg1"/>
                </a:solidFill>
                <a:latin typeface="Comic Sans MS" panose="030F0702030302020204" pitchFamily="66" charset="0"/>
              </a:rPr>
              <a:t/>
            </a:r>
            <a:br>
              <a:rPr lang="it-IT" dirty="0" smtClean="0">
                <a:solidFill>
                  <a:schemeClr val="bg1"/>
                </a:solidFill>
                <a:latin typeface="Comic Sans MS" panose="030F0702030302020204" pitchFamily="66" charset="0"/>
              </a:rPr>
            </a:br>
            <a:r>
              <a:rPr lang="it-IT" dirty="0" smtClean="0">
                <a:solidFill>
                  <a:schemeClr val="bg1"/>
                </a:solidFill>
                <a:latin typeface="Comic Sans MS" panose="030F0702030302020204" pitchFamily="66" charset="0"/>
              </a:rPr>
              <a:t> - INFN / Rm1 and CERN </a:t>
            </a:r>
            <a:br>
              <a:rPr lang="it-IT" dirty="0" smtClean="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a:r>
            <a:br>
              <a:rPr lang="it-IT" dirty="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INFN / Rm1 </a:t>
            </a:r>
            <a:r>
              <a:rPr lang="it-IT" dirty="0" smtClean="0">
                <a:solidFill>
                  <a:schemeClr val="bg1"/>
                </a:solidFill>
                <a:latin typeface="Comic Sans MS" panose="030F0702030302020204" pitchFamily="66" charset="0"/>
              </a:rPr>
              <a:t>and  ELI</a:t>
            </a:r>
            <a:br>
              <a:rPr lang="it-IT" dirty="0" smtClean="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a:r>
            <a:br>
              <a:rPr lang="it-IT" dirty="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INFN / Rm1 and  </a:t>
            </a:r>
            <a:r>
              <a:rPr lang="it-IT" dirty="0" smtClean="0">
                <a:solidFill>
                  <a:schemeClr val="bg1"/>
                </a:solidFill>
                <a:latin typeface="Comic Sans MS" panose="030F0702030302020204" pitchFamily="66" charset="0"/>
              </a:rPr>
              <a:t>SBAI</a:t>
            </a:r>
            <a:br>
              <a:rPr lang="it-IT" dirty="0" smtClean="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a:r>
            <a:br>
              <a:rPr lang="it-IT" dirty="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INFN / Rm1 and  </a:t>
            </a:r>
            <a:r>
              <a:rPr lang="it-IT" dirty="0" smtClean="0">
                <a:solidFill>
                  <a:schemeClr val="bg1"/>
                </a:solidFill>
                <a:latin typeface="Comic Sans MS" panose="030F0702030302020204" pitchFamily="66" charset="0"/>
              </a:rPr>
              <a:t>Uni Napoli</a:t>
            </a:r>
            <a:r>
              <a:rPr lang="it-IT" dirty="0">
                <a:solidFill>
                  <a:schemeClr val="bg1"/>
                </a:solidFill>
                <a:latin typeface="Comic Sans MS" panose="030F0702030302020204" pitchFamily="66" charset="0"/>
              </a:rPr>
              <a:t/>
            </a:r>
            <a:br>
              <a:rPr lang="it-IT" dirty="0">
                <a:solidFill>
                  <a:schemeClr val="bg1"/>
                </a:solidFill>
                <a:latin typeface="Comic Sans MS" panose="030F0702030302020204" pitchFamily="66" charset="0"/>
              </a:rPr>
            </a:br>
            <a:r>
              <a:rPr lang="it-IT" dirty="0" smtClean="0">
                <a:solidFill>
                  <a:schemeClr val="bg1"/>
                </a:solidFill>
                <a:latin typeface="Comic Sans MS" panose="030F0702030302020204" pitchFamily="66" charset="0"/>
              </a:rPr>
              <a:t/>
            </a:r>
            <a:br>
              <a:rPr lang="it-IT" dirty="0" smtClean="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a:r>
            <a:br>
              <a:rPr lang="it-IT" dirty="0">
                <a:solidFill>
                  <a:schemeClr val="bg1"/>
                </a:solidFill>
                <a:latin typeface="Comic Sans MS" panose="030F0702030302020204" pitchFamily="66" charset="0"/>
              </a:rPr>
            </a:br>
            <a:r>
              <a:rPr lang="it-IT" dirty="0">
                <a:solidFill>
                  <a:schemeClr val="bg1"/>
                </a:solidFill>
                <a:latin typeface="Comic Sans MS" panose="030F0702030302020204" pitchFamily="66" charset="0"/>
              </a:rPr>
              <a:t/>
            </a:r>
            <a:br>
              <a:rPr lang="it-IT" dirty="0">
                <a:solidFill>
                  <a:schemeClr val="bg1"/>
                </a:solidFill>
                <a:latin typeface="Comic Sans MS" panose="030F0702030302020204" pitchFamily="66" charset="0"/>
              </a:rPr>
            </a:br>
            <a:endParaRPr lang="it-IT" dirty="0">
              <a:solidFill>
                <a:schemeClr val="bg1"/>
              </a:solidFill>
              <a:latin typeface="Comic Sans MS" panose="030F0702030302020204" pitchFamily="66" charset="0"/>
            </a:endParaRPr>
          </a:p>
        </p:txBody>
      </p:sp>
      <p:pic>
        <p:nvPicPr>
          <p:cNvPr id="4101" name="Picture 18" descr="Fondino"/>
          <p:cNvPicPr>
            <a:picLocks noChangeAspect="1" noChangeArrowheads="1"/>
          </p:cNvPicPr>
          <p:nvPr/>
        </p:nvPicPr>
        <p:blipFill>
          <a:blip r:embed="rId3"/>
          <a:srcRect/>
          <a:stretch>
            <a:fillRect/>
          </a:stretch>
        </p:blipFill>
        <p:spPr bwMode="auto">
          <a:xfrm>
            <a:off x="0" y="3425825"/>
            <a:ext cx="9144000" cy="3432175"/>
          </a:xfrm>
          <a:prstGeom prst="rect">
            <a:avLst/>
          </a:prstGeom>
          <a:noFill/>
          <a:ln w="9525">
            <a:noFill/>
            <a:miter lim="800000"/>
            <a:headEnd/>
            <a:tailEnd/>
          </a:ln>
        </p:spPr>
      </p:pic>
      <p:sp>
        <p:nvSpPr>
          <p:cNvPr id="2" name="Subtitle 1"/>
          <p:cNvSpPr>
            <a:spLocks noGrp="1"/>
          </p:cNvSpPr>
          <p:nvPr>
            <p:ph type="subTitle" idx="1"/>
          </p:nvPr>
        </p:nvSpPr>
        <p:spPr/>
        <p:txBody>
          <a:bodyPr/>
          <a:lstStyle/>
          <a:p>
            <a:r>
              <a:rPr lang="en-GB" dirty="0" smtClean="0"/>
              <a:t>R. </a:t>
            </a:r>
            <a:r>
              <a:rPr lang="en-GB" dirty="0" err="1" smtClean="0"/>
              <a:t>Cimino</a:t>
            </a:r>
            <a:r>
              <a:rPr lang="en-GB" dirty="0"/>
              <a:t> </a:t>
            </a:r>
            <a:r>
              <a:rPr lang="en-GB" dirty="0" smtClean="0"/>
              <a:t>– LNF-INFN</a:t>
            </a:r>
            <a:endParaRPr lang="en-GB"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4579785"/>
            <a:ext cx="2602065" cy="15162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1C0462-3D2E-124B-A4F8-2DBACAEB26B6}" type="datetime1">
              <a:rPr lang="en-GB" smtClean="0"/>
              <a:t>13/10/2017</a:t>
            </a:fld>
            <a:endParaRPr lang="it-IT"/>
          </a:p>
        </p:txBody>
      </p:sp>
      <p:sp>
        <p:nvSpPr>
          <p:cNvPr id="5" name="Slide Number Placeholder 4"/>
          <p:cNvSpPr>
            <a:spLocks noGrp="1"/>
          </p:cNvSpPr>
          <p:nvPr>
            <p:ph type="sldNum" sz="quarter" idx="12"/>
          </p:nvPr>
        </p:nvSpPr>
        <p:spPr/>
        <p:txBody>
          <a:bodyPr/>
          <a:lstStyle/>
          <a:p>
            <a:r>
              <a:rPr lang="it-IT" smtClean="0"/>
              <a:t>Pagina </a:t>
            </a:r>
            <a:fld id="{A1292C01-2A3D-0A44-81FF-B77D718938CB}" type="slidenum">
              <a:rPr lang="it-IT" smtClean="0"/>
              <a:pPr/>
              <a:t>10</a:t>
            </a:fld>
            <a:endParaRPr lang="it-IT"/>
          </a:p>
        </p:txBody>
      </p:sp>
      <p:sp>
        <p:nvSpPr>
          <p:cNvPr id="7" name="Rectangle 6"/>
          <p:cNvSpPr>
            <a:spLocks noChangeArrowheads="1"/>
          </p:cNvSpPr>
          <p:nvPr/>
        </p:nvSpPr>
        <p:spPr bwMode="auto">
          <a:xfrm>
            <a:off x="0" y="152400"/>
            <a:ext cx="9144000" cy="533400"/>
          </a:xfrm>
          <a:prstGeom prst="rect">
            <a:avLst/>
          </a:prstGeom>
          <a:noFill/>
          <a:ln w="9525">
            <a:noFill/>
            <a:miter lim="800000"/>
            <a:headEnd/>
            <a:tailEnd/>
          </a:ln>
          <a:effectLst/>
        </p:spPr>
        <p:txBody>
          <a:bodyPr lIns="92075" tIns="46038" rIns="92075" bIns="46038" anchor="ctr">
            <a:prstTxWarp prst="textNoShape">
              <a:avLst/>
            </a:prstTxWarp>
          </a:bodyPr>
          <a:lstStyle/>
          <a:p>
            <a:pPr algn="ctr">
              <a:tabLst>
                <a:tab pos="2913063" algn="l"/>
                <a:tab pos="3773488" algn="l"/>
              </a:tabLst>
            </a:pPr>
            <a:r>
              <a:rPr lang="en-US" sz="2800" dirty="0" smtClean="0">
                <a:solidFill>
                  <a:schemeClr val="tx1"/>
                </a:solidFill>
                <a:latin typeface="+mj-lt"/>
                <a:sym typeface="Mathematica1" pitchFamily="2" charset="2"/>
              </a:rPr>
              <a:t>IMPEDANCE</a:t>
            </a:r>
          </a:p>
        </p:txBody>
      </p:sp>
      <p:pic>
        <p:nvPicPr>
          <p:cNvPr id="8" name="Picture 7"/>
          <p:cNvPicPr>
            <a:picLocks noChangeAspect="1"/>
          </p:cNvPicPr>
          <p:nvPr/>
        </p:nvPicPr>
        <p:blipFill>
          <a:blip r:embed="rId2"/>
          <a:stretch>
            <a:fillRect/>
          </a:stretch>
        </p:blipFill>
        <p:spPr>
          <a:xfrm>
            <a:off x="0" y="676982"/>
            <a:ext cx="9220200" cy="3543300"/>
          </a:xfrm>
          <a:prstGeom prst="rect">
            <a:avLst/>
          </a:prstGeom>
        </p:spPr>
      </p:pic>
      <p:sp>
        <p:nvSpPr>
          <p:cNvPr id="9" name="Rectangle 3"/>
          <p:cNvSpPr>
            <a:spLocks noChangeArrowheads="1"/>
          </p:cNvSpPr>
          <p:nvPr/>
        </p:nvSpPr>
        <p:spPr bwMode="auto">
          <a:xfrm>
            <a:off x="228600" y="4343400"/>
            <a:ext cx="8686800" cy="2286000"/>
          </a:xfrm>
          <a:prstGeom prst="rect">
            <a:avLst/>
          </a:prstGeom>
          <a:noFill/>
          <a:ln w="9525">
            <a:noFill/>
            <a:miter lim="800000"/>
            <a:headEnd/>
            <a:tailEnd/>
          </a:ln>
        </p:spPr>
        <p:txBody>
          <a:bodyPr lIns="92075" tIns="46038" rIns="92075" bIns="46038">
            <a:prstTxWarp prst="textNoShape">
              <a:avLst/>
            </a:prstTxWarp>
          </a:bodyPr>
          <a:lstStyle/>
          <a:p>
            <a:pPr marL="342900" indent="-342900" algn="just">
              <a:buFont typeface="Monotype Sorts" pitchFamily="-65" charset="2"/>
              <a:buChar char="u"/>
            </a:pPr>
            <a:r>
              <a:rPr lang="en-GB" sz="2000" dirty="0">
                <a:solidFill>
                  <a:srgbClr val="FF0000"/>
                </a:solidFill>
              </a:rPr>
              <a:t>Wake </a:t>
            </a:r>
            <a:r>
              <a:rPr lang="en-GB" sz="2000" dirty="0" smtClean="0">
                <a:solidFill>
                  <a:srgbClr val="FF0000"/>
                </a:solidFill>
              </a:rPr>
              <a:t>field </a:t>
            </a:r>
            <a:r>
              <a:rPr lang="en-GB" sz="2000" dirty="0">
                <a:solidFill>
                  <a:schemeClr val="tx1"/>
                </a:solidFill>
              </a:rPr>
              <a:t>= Electromagnetic </a:t>
            </a:r>
            <a:r>
              <a:rPr lang="en-GB" sz="2000" dirty="0" smtClean="0">
                <a:solidFill>
                  <a:schemeClr val="tx1"/>
                </a:solidFill>
              </a:rPr>
              <a:t>field </a:t>
            </a:r>
            <a:r>
              <a:rPr lang="en-GB" sz="2000" dirty="0">
                <a:solidFill>
                  <a:schemeClr val="tx1"/>
                </a:solidFill>
              </a:rPr>
              <a:t>generated by the beam interacting with its surroundings (vacuum pipe, etc.)</a:t>
            </a:r>
            <a:endParaRPr lang="en-GB" sz="2000" dirty="0" smtClean="0">
              <a:solidFill>
                <a:schemeClr val="tx1"/>
              </a:solidFill>
            </a:endParaRPr>
          </a:p>
          <a:p>
            <a:pPr marL="742950" lvl="1" indent="-285750" algn="just">
              <a:buSzPct val="120000"/>
              <a:buFont typeface="Wingdings" charset="2"/>
              <a:buChar char="§"/>
            </a:pPr>
            <a:r>
              <a:rPr lang="en-GB" sz="2000" dirty="0" smtClean="0">
                <a:solidFill>
                  <a:srgbClr val="0432FF"/>
                </a:solidFill>
              </a:rPr>
              <a:t>Power loss</a:t>
            </a:r>
            <a:endParaRPr lang="en-GB" sz="2000" dirty="0">
              <a:solidFill>
                <a:srgbClr val="0432FF"/>
              </a:solidFill>
              <a:sym typeface="Symbol" pitchFamily="-65" charset="2"/>
            </a:endParaRPr>
          </a:p>
          <a:p>
            <a:pPr marL="742950" lvl="1" indent="-285750" algn="just">
              <a:buSzPct val="120000"/>
              <a:buFont typeface="Wingdings" charset="2"/>
              <a:buChar char="§"/>
            </a:pPr>
            <a:r>
              <a:rPr lang="en-GB" sz="2000" dirty="0">
                <a:solidFill>
                  <a:srgbClr val="0432FF"/>
                </a:solidFill>
              </a:rPr>
              <a:t>Beam instabilities </a:t>
            </a:r>
          </a:p>
          <a:p>
            <a:pPr marL="342900" indent="-342900" algn="just">
              <a:buFont typeface="Monotype Sorts" pitchFamily="-65" charset="2"/>
              <a:buChar char="u"/>
            </a:pPr>
            <a:endParaRPr lang="en-GB" sz="1000" dirty="0" smtClean="0">
              <a:solidFill>
                <a:srgbClr val="FFFF00"/>
              </a:solidFill>
            </a:endParaRPr>
          </a:p>
          <a:p>
            <a:pPr marL="342900" indent="-342900" algn="just">
              <a:buFont typeface="Monotype Sorts" pitchFamily="-65" charset="2"/>
              <a:buChar char="u"/>
            </a:pPr>
            <a:r>
              <a:rPr lang="en-GB" sz="2000" dirty="0" smtClean="0">
                <a:solidFill>
                  <a:srgbClr val="FF0000"/>
                </a:solidFill>
              </a:rPr>
              <a:t>Impedance = </a:t>
            </a:r>
            <a:r>
              <a:rPr lang="en-GB" sz="2000" dirty="0">
                <a:solidFill>
                  <a:srgbClr val="0432FF"/>
                </a:solidFill>
              </a:rPr>
              <a:t>Fourier transform of the wake </a:t>
            </a:r>
            <a:r>
              <a:rPr lang="en-GB" sz="2000" dirty="0" smtClean="0">
                <a:solidFill>
                  <a:srgbClr val="0432FF"/>
                </a:solidFill>
              </a:rPr>
              <a:t>field (wake function)</a:t>
            </a:r>
          </a:p>
        </p:txBody>
      </p:sp>
      <p:sp>
        <p:nvSpPr>
          <p:cNvPr id="10" name="AutoShape 6"/>
          <p:cNvSpPr>
            <a:spLocks noChangeArrowheads="1"/>
          </p:cNvSpPr>
          <p:nvPr/>
        </p:nvSpPr>
        <p:spPr bwMode="auto">
          <a:xfrm>
            <a:off x="4724400" y="3276600"/>
            <a:ext cx="2895600" cy="1066800"/>
          </a:xfrm>
          <a:prstGeom prst="wedgeEllipseCallout">
            <a:avLst>
              <a:gd name="adj1" fmla="val -69014"/>
              <a:gd name="adj2" fmla="val -26620"/>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defPPr>
              <a:defRPr lang="en-US"/>
            </a:defPPr>
            <a:lvl1pPr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1pPr>
            <a:lvl2pPr marL="4572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2pPr>
            <a:lvl3pPr marL="9144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3pPr>
            <a:lvl4pPr marL="13716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4pPr>
            <a:lvl5pPr marL="18288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5pPr>
            <a:lvl6pPr marL="2286000" algn="l" defTabSz="457200" rtl="0" eaLnBrk="1" latinLnBrk="0" hangingPunct="1">
              <a:defRPr sz="2400" b="1" kern="1200">
                <a:solidFill>
                  <a:schemeClr val="accent1"/>
                </a:solidFill>
                <a:latin typeface="Arial" pitchFamily="-106" charset="0"/>
                <a:ea typeface="+mn-ea"/>
                <a:cs typeface="+mn-cs"/>
              </a:defRPr>
            </a:lvl6pPr>
            <a:lvl7pPr marL="2743200" algn="l" defTabSz="457200" rtl="0" eaLnBrk="1" latinLnBrk="0" hangingPunct="1">
              <a:defRPr sz="2400" b="1" kern="1200">
                <a:solidFill>
                  <a:schemeClr val="accent1"/>
                </a:solidFill>
                <a:latin typeface="Arial" pitchFamily="-106" charset="0"/>
                <a:ea typeface="+mn-ea"/>
                <a:cs typeface="+mn-cs"/>
              </a:defRPr>
            </a:lvl7pPr>
            <a:lvl8pPr marL="3200400" algn="l" defTabSz="457200" rtl="0" eaLnBrk="1" latinLnBrk="0" hangingPunct="1">
              <a:defRPr sz="2400" b="1" kern="1200">
                <a:solidFill>
                  <a:schemeClr val="accent1"/>
                </a:solidFill>
                <a:latin typeface="Arial" pitchFamily="-106" charset="0"/>
                <a:ea typeface="+mn-ea"/>
                <a:cs typeface="+mn-cs"/>
              </a:defRPr>
            </a:lvl8pPr>
            <a:lvl9pPr marL="3657600" algn="l" defTabSz="457200" rtl="0" eaLnBrk="1" latinLnBrk="0" hangingPunct="1">
              <a:defRPr sz="2400" b="1" kern="1200">
                <a:solidFill>
                  <a:schemeClr val="accent1"/>
                </a:solidFill>
                <a:latin typeface="Arial" pitchFamily="-106" charset="0"/>
                <a:ea typeface="+mn-ea"/>
                <a:cs typeface="+mn-cs"/>
              </a:defRPr>
            </a:lvl9pPr>
          </a:lstStyle>
          <a:p>
            <a:endParaRPr lang="en-US" sz="2000" b="1">
              <a:solidFill>
                <a:schemeClr val="bg2"/>
              </a:solidFill>
              <a:latin typeface="Arial" pitchFamily="-109" charset="0"/>
            </a:endParaRPr>
          </a:p>
        </p:txBody>
      </p:sp>
      <p:sp>
        <p:nvSpPr>
          <p:cNvPr id="11" name="Text Box 7"/>
          <p:cNvSpPr txBox="1">
            <a:spLocks noChangeArrowheads="1"/>
          </p:cNvSpPr>
          <p:nvPr/>
        </p:nvSpPr>
        <p:spPr bwMode="auto">
          <a:xfrm>
            <a:off x="4724400" y="3257490"/>
            <a:ext cx="2895600" cy="1015663"/>
          </a:xfrm>
          <a:prstGeom prst="rect">
            <a:avLst/>
          </a:prstGeom>
          <a:noFill/>
          <a:ln w="12700">
            <a:noFill/>
            <a:miter lim="800000"/>
            <a:headEnd type="none" w="sm" len="sm"/>
            <a:tailEnd type="none" w="sm" len="sm"/>
          </a:ln>
          <a:effectLst/>
        </p:spPr>
        <p:txBody>
          <a:bodyPr wrap="square">
            <a:prstTxWarp prst="textNoShape">
              <a:avLst/>
            </a:prstTxWarp>
            <a:spAutoFit/>
          </a:bodyPr>
          <a:lstStyle>
            <a:defPPr>
              <a:defRPr lang="en-US"/>
            </a:defPPr>
            <a:lvl1pPr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1pPr>
            <a:lvl2pPr marL="4572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2pPr>
            <a:lvl3pPr marL="9144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3pPr>
            <a:lvl4pPr marL="13716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4pPr>
            <a:lvl5pPr marL="1828800" algn="l" rtl="0" eaLnBrk="0" fontAlgn="base" hangingPunct="0">
              <a:spcBef>
                <a:spcPct val="20000"/>
              </a:spcBef>
              <a:spcAft>
                <a:spcPct val="0"/>
              </a:spcAft>
              <a:buClr>
                <a:schemeClr val="tx2"/>
              </a:buClr>
              <a:buSzPct val="75000"/>
              <a:buFont typeface="Monotype Sorts" pitchFamily="-106" charset="2"/>
              <a:defRPr sz="2400" b="1" kern="1200">
                <a:solidFill>
                  <a:schemeClr val="accent1"/>
                </a:solidFill>
                <a:latin typeface="Arial" pitchFamily="-106" charset="0"/>
                <a:ea typeface="+mn-ea"/>
                <a:cs typeface="+mn-cs"/>
              </a:defRPr>
            </a:lvl5pPr>
            <a:lvl6pPr marL="2286000" algn="l" defTabSz="457200" rtl="0" eaLnBrk="1" latinLnBrk="0" hangingPunct="1">
              <a:defRPr sz="2400" b="1" kern="1200">
                <a:solidFill>
                  <a:schemeClr val="accent1"/>
                </a:solidFill>
                <a:latin typeface="Arial" pitchFamily="-106" charset="0"/>
                <a:ea typeface="+mn-ea"/>
                <a:cs typeface="+mn-cs"/>
              </a:defRPr>
            </a:lvl6pPr>
            <a:lvl7pPr marL="2743200" algn="l" defTabSz="457200" rtl="0" eaLnBrk="1" latinLnBrk="0" hangingPunct="1">
              <a:defRPr sz="2400" b="1" kern="1200">
                <a:solidFill>
                  <a:schemeClr val="accent1"/>
                </a:solidFill>
                <a:latin typeface="Arial" pitchFamily="-106" charset="0"/>
                <a:ea typeface="+mn-ea"/>
                <a:cs typeface="+mn-cs"/>
              </a:defRPr>
            </a:lvl7pPr>
            <a:lvl8pPr marL="3200400" algn="l" defTabSz="457200" rtl="0" eaLnBrk="1" latinLnBrk="0" hangingPunct="1">
              <a:defRPr sz="2400" b="1" kern="1200">
                <a:solidFill>
                  <a:schemeClr val="accent1"/>
                </a:solidFill>
                <a:latin typeface="Arial" pitchFamily="-106" charset="0"/>
                <a:ea typeface="+mn-ea"/>
                <a:cs typeface="+mn-cs"/>
              </a:defRPr>
            </a:lvl8pPr>
            <a:lvl9pPr marL="3657600" algn="l" defTabSz="457200" rtl="0" eaLnBrk="1" latinLnBrk="0" hangingPunct="1">
              <a:defRPr sz="2400" b="1" kern="1200">
                <a:solidFill>
                  <a:schemeClr val="accent1"/>
                </a:solidFill>
                <a:latin typeface="Arial" pitchFamily="-106" charset="0"/>
                <a:ea typeface="+mn-ea"/>
                <a:cs typeface="+mn-cs"/>
              </a:defRPr>
            </a:lvl9pPr>
          </a:lstStyle>
          <a:p>
            <a:pPr algn="ctr"/>
            <a:r>
              <a:rPr lang="en-US" sz="2000" dirty="0" smtClean="0"/>
              <a:t>Change in </a:t>
            </a:r>
            <a:br>
              <a:rPr lang="en-US" sz="2000" dirty="0" smtClean="0"/>
            </a:br>
            <a:r>
              <a:rPr lang="en-US" sz="2000" dirty="0" smtClean="0"/>
              <a:t>geometry or electrical conductivity</a:t>
            </a:r>
            <a:endParaRPr lang="en-US" sz="2000" dirty="0">
              <a:latin typeface="Arial" pitchFamily="-109" charset="0"/>
              <a:ea typeface="Arial" pitchFamily="-109" charset="0"/>
              <a:cs typeface="Arial" pitchFamily="-109" charset="0"/>
            </a:endParaRPr>
          </a:p>
        </p:txBody>
      </p:sp>
    </p:spTree>
    <p:extLst>
      <p:ext uri="{BB962C8B-B14F-4D97-AF65-F5344CB8AC3E}">
        <p14:creationId xmlns:p14="http://schemas.microsoft.com/office/powerpoint/2010/main" val="77804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1C0462-3D2E-124B-A4F8-2DBACAEB26B6}" type="datetime1">
              <a:rPr lang="en-GB" smtClean="0"/>
              <a:t>13/10/2017</a:t>
            </a:fld>
            <a:endParaRPr lang="it-IT"/>
          </a:p>
        </p:txBody>
      </p:sp>
      <p:sp>
        <p:nvSpPr>
          <p:cNvPr id="5" name="Slide Number Placeholder 4"/>
          <p:cNvSpPr>
            <a:spLocks noGrp="1"/>
          </p:cNvSpPr>
          <p:nvPr>
            <p:ph type="sldNum" sz="quarter" idx="12"/>
          </p:nvPr>
        </p:nvSpPr>
        <p:spPr/>
        <p:txBody>
          <a:bodyPr/>
          <a:lstStyle/>
          <a:p>
            <a:r>
              <a:rPr lang="it-IT" smtClean="0"/>
              <a:t>Pagina </a:t>
            </a:r>
            <a:fld id="{A1292C01-2A3D-0A44-81FF-B77D718938CB}" type="slidenum">
              <a:rPr lang="it-IT" smtClean="0"/>
              <a:pPr/>
              <a:t>11</a:t>
            </a:fld>
            <a:endParaRPr lang="it-IT"/>
          </a:p>
        </p:txBody>
      </p:sp>
      <p:sp>
        <p:nvSpPr>
          <p:cNvPr id="6" name="Rectangle 2"/>
          <p:cNvSpPr>
            <a:spLocks noChangeArrowheads="1"/>
          </p:cNvSpPr>
          <p:nvPr/>
        </p:nvSpPr>
        <p:spPr bwMode="auto">
          <a:xfrm>
            <a:off x="0" y="152400"/>
            <a:ext cx="9144000" cy="533400"/>
          </a:xfrm>
          <a:prstGeom prst="rect">
            <a:avLst/>
          </a:prstGeom>
          <a:noFill/>
          <a:ln w="9525">
            <a:noFill/>
            <a:miter lim="800000"/>
            <a:headEnd/>
            <a:tailEnd/>
          </a:ln>
          <a:effectLst/>
        </p:spPr>
        <p:txBody>
          <a:bodyPr lIns="92075" tIns="46038" rIns="92075" bIns="46038" anchor="ctr">
            <a:prstTxWarp prst="textNoShape">
              <a:avLst/>
            </a:prstTxWarp>
          </a:bodyPr>
          <a:lstStyle/>
          <a:p>
            <a:pPr algn="ctr">
              <a:tabLst>
                <a:tab pos="2913063" algn="l"/>
                <a:tab pos="3773488" algn="l"/>
              </a:tabLst>
            </a:pPr>
            <a:r>
              <a:rPr lang="en-US" sz="2800" dirty="0" smtClean="0">
                <a:solidFill>
                  <a:schemeClr val="tx1"/>
                </a:solidFill>
                <a:latin typeface="+mj-lt"/>
                <a:sym typeface="Mathematica1" pitchFamily="2" charset="2"/>
              </a:rPr>
              <a:t>THE IMPEDANCE</a:t>
            </a:r>
          </a:p>
        </p:txBody>
      </p:sp>
      <p:sp>
        <p:nvSpPr>
          <p:cNvPr id="7" name="Rectangle 6"/>
          <p:cNvSpPr>
            <a:spLocks noChangeArrowheads="1"/>
          </p:cNvSpPr>
          <p:nvPr/>
        </p:nvSpPr>
        <p:spPr bwMode="auto">
          <a:xfrm>
            <a:off x="152400" y="683497"/>
            <a:ext cx="8839200" cy="2158752"/>
          </a:xfrm>
          <a:prstGeom prst="rect">
            <a:avLst/>
          </a:prstGeom>
          <a:noFill/>
          <a:ln w="9525">
            <a:noFill/>
            <a:miter lim="800000"/>
            <a:headEnd/>
            <a:tailEnd/>
          </a:ln>
        </p:spPr>
        <p:txBody>
          <a:bodyPr lIns="92075" tIns="46038" rIns="92075" bIns="46038">
            <a:prstTxWarp prst="textNoShape">
              <a:avLst/>
            </a:prstTxWarp>
          </a:bodyPr>
          <a:lstStyle/>
          <a:p>
            <a:pPr marL="342900" lvl="1" indent="-342900" algn="just">
              <a:buFont typeface="Wingdings" charset="2"/>
              <a:buChar char="u"/>
            </a:pPr>
            <a:r>
              <a:rPr lang="en-US" sz="1800" dirty="0" smtClean="0">
                <a:solidFill>
                  <a:schemeClr val="hlink"/>
                </a:solidFill>
                <a:latin typeface="Arial" charset="0"/>
              </a:rPr>
              <a:t>The impedance is a complex function of frequency and at least 5 contributions are needed to correctly characterized an equipment</a:t>
            </a:r>
          </a:p>
          <a:p>
            <a:pPr marL="800100" lvl="2" indent="-342900" algn="just">
              <a:buSzPct val="120000"/>
              <a:buFont typeface="Wingdings" charset="2"/>
              <a:buChar char="§"/>
            </a:pPr>
            <a:r>
              <a:rPr lang="en-US" sz="1800" dirty="0" smtClean="0">
                <a:solidFill>
                  <a:schemeClr val="tx1"/>
                </a:solidFill>
                <a:latin typeface="Arial" charset="0"/>
              </a:rPr>
              <a:t>Longitudinal impedance</a:t>
            </a:r>
          </a:p>
          <a:p>
            <a:pPr marL="800100" lvl="2" indent="-342900" algn="just">
              <a:buSzPct val="120000"/>
              <a:buFont typeface="Wingdings" charset="2"/>
              <a:buChar char="§"/>
            </a:pPr>
            <a:r>
              <a:rPr lang="en-US" sz="1800" dirty="0" smtClean="0">
                <a:solidFill>
                  <a:schemeClr val="tx1"/>
                </a:solidFill>
                <a:latin typeface="Arial" charset="0"/>
              </a:rPr>
              <a:t>Horizontal dipolar/driving impedance</a:t>
            </a:r>
          </a:p>
          <a:p>
            <a:pPr marL="800100" lvl="2" indent="-342900" algn="just">
              <a:buSzPct val="120000"/>
              <a:buFont typeface="Wingdings" charset="2"/>
              <a:buChar char="§"/>
            </a:pPr>
            <a:r>
              <a:rPr lang="en-US" sz="1800" dirty="0" smtClean="0">
                <a:solidFill>
                  <a:schemeClr val="tx1"/>
                </a:solidFill>
                <a:latin typeface="Arial" charset="0"/>
              </a:rPr>
              <a:t>Vertical dipolar</a:t>
            </a:r>
            <a:r>
              <a:rPr lang="en-US" sz="1800" dirty="0">
                <a:solidFill>
                  <a:schemeClr val="tx1"/>
                </a:solidFill>
                <a:latin typeface="Arial" charset="0"/>
              </a:rPr>
              <a:t>/driving </a:t>
            </a:r>
            <a:r>
              <a:rPr lang="en-US" sz="1800" dirty="0" smtClean="0">
                <a:solidFill>
                  <a:schemeClr val="tx1"/>
                </a:solidFill>
                <a:latin typeface="Arial" charset="0"/>
              </a:rPr>
              <a:t>impedance</a:t>
            </a:r>
          </a:p>
          <a:p>
            <a:pPr marL="800100" lvl="2" indent="-342900" algn="just">
              <a:buSzPct val="120000"/>
              <a:buFont typeface="Wingdings" charset="2"/>
              <a:buChar char="§"/>
            </a:pPr>
            <a:r>
              <a:rPr lang="en-US" sz="1800" dirty="0">
                <a:solidFill>
                  <a:schemeClr val="tx1"/>
                </a:solidFill>
                <a:latin typeface="Arial" charset="0"/>
              </a:rPr>
              <a:t>Horizontal </a:t>
            </a:r>
            <a:r>
              <a:rPr lang="en-US" sz="1800" dirty="0" err="1">
                <a:solidFill>
                  <a:schemeClr val="tx1"/>
                </a:solidFill>
                <a:latin typeface="Arial" charset="0"/>
              </a:rPr>
              <a:t>quadrupolar</a:t>
            </a:r>
            <a:r>
              <a:rPr lang="en-US" sz="1800" dirty="0">
                <a:solidFill>
                  <a:schemeClr val="tx1"/>
                </a:solidFill>
                <a:latin typeface="Arial" charset="0"/>
              </a:rPr>
              <a:t>/detuning </a:t>
            </a:r>
            <a:r>
              <a:rPr lang="en-US" sz="1800" dirty="0" smtClean="0">
                <a:solidFill>
                  <a:schemeClr val="tx1"/>
                </a:solidFill>
                <a:latin typeface="Arial" charset="0"/>
              </a:rPr>
              <a:t>impedance</a:t>
            </a:r>
            <a:endParaRPr lang="en-US" sz="1800" dirty="0">
              <a:solidFill>
                <a:schemeClr val="tx1"/>
              </a:solidFill>
              <a:latin typeface="Arial" charset="0"/>
            </a:endParaRPr>
          </a:p>
          <a:p>
            <a:pPr marL="800100" lvl="2" indent="-342900" algn="just">
              <a:buSzPct val="120000"/>
              <a:buFont typeface="Wingdings" charset="2"/>
              <a:buChar char="§"/>
            </a:pPr>
            <a:r>
              <a:rPr lang="en-US" sz="1800" dirty="0" smtClean="0">
                <a:solidFill>
                  <a:schemeClr val="tx1"/>
                </a:solidFill>
                <a:latin typeface="Arial" charset="0"/>
              </a:rPr>
              <a:t>Vertical </a:t>
            </a:r>
            <a:r>
              <a:rPr lang="en-US" sz="1800" dirty="0" err="1" smtClean="0">
                <a:solidFill>
                  <a:schemeClr val="tx1"/>
                </a:solidFill>
                <a:latin typeface="Arial" charset="0"/>
              </a:rPr>
              <a:t>quadrupolar</a:t>
            </a:r>
            <a:r>
              <a:rPr lang="en-US" sz="1800" dirty="0">
                <a:solidFill>
                  <a:schemeClr val="tx1"/>
                </a:solidFill>
                <a:latin typeface="Arial" charset="0"/>
              </a:rPr>
              <a:t>/detuning impedance</a:t>
            </a:r>
          </a:p>
          <a:p>
            <a:pPr marL="800100" lvl="2" indent="-342900" algn="just">
              <a:buFont typeface="Wingdings" charset="2"/>
              <a:buChar char="u"/>
            </a:pPr>
            <a:endParaRPr lang="en-US" sz="1800" dirty="0" smtClean="0">
              <a:solidFill>
                <a:schemeClr val="hlink"/>
              </a:solidFill>
              <a:latin typeface="Arial" charset="0"/>
            </a:endParaRPr>
          </a:p>
          <a:p>
            <a:pPr marL="800100" lvl="2" indent="-342900" algn="just">
              <a:buFont typeface="Wingdings" charset="2"/>
              <a:buChar char="u"/>
            </a:pPr>
            <a:endParaRPr lang="en-US" sz="1800" dirty="0" smtClean="0">
              <a:solidFill>
                <a:schemeClr val="hlink"/>
              </a:solidFill>
              <a:latin typeface="Arial" charset="0"/>
            </a:endParaRPr>
          </a:p>
        </p:txBody>
      </p:sp>
      <p:pic>
        <p:nvPicPr>
          <p:cNvPr id="8" name="Picture 7" descr="Screen Shot 2017-03-07 at 16.41.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23" y="2842249"/>
            <a:ext cx="3915544" cy="3213271"/>
          </a:xfrm>
          <a:prstGeom prst="rect">
            <a:avLst/>
          </a:prstGeom>
        </p:spPr>
      </p:pic>
      <p:sp>
        <p:nvSpPr>
          <p:cNvPr id="9" name="AutoShape 15"/>
          <p:cNvSpPr>
            <a:spLocks noChangeArrowheads="1"/>
          </p:cNvSpPr>
          <p:nvPr/>
        </p:nvSpPr>
        <p:spPr bwMode="auto">
          <a:xfrm>
            <a:off x="3695328" y="3284984"/>
            <a:ext cx="1296144" cy="360040"/>
          </a:xfrm>
          <a:prstGeom prst="wedgeEllipseCallout">
            <a:avLst>
              <a:gd name="adj1" fmla="val -38814"/>
              <a:gd name="adj2" fmla="val -112913"/>
            </a:avLst>
          </a:prstGeom>
          <a:solidFill>
            <a:schemeClr val="hlink"/>
          </a:solidFill>
          <a:ln w="28575">
            <a:solidFill>
              <a:schemeClr val="accent1"/>
            </a:solidFill>
            <a:miter lim="800000"/>
            <a:headEnd type="none" w="sm" len="sm"/>
            <a:tailEnd type="none" w="sm" len="sm"/>
          </a:ln>
          <a:effectLst/>
        </p:spPr>
        <p:txBody>
          <a:bodyPr wrap="none" anchor="ctr">
            <a:prstTxWarp prst="textNoShape">
              <a:avLst/>
            </a:prstTxWarp>
          </a:bodyPr>
          <a:lstStyle/>
          <a:p>
            <a:pPr>
              <a:spcBef>
                <a:spcPct val="0"/>
              </a:spcBef>
              <a:buClrTx/>
              <a:buSzTx/>
              <a:buFontTx/>
              <a:buNone/>
            </a:pPr>
            <a:endParaRPr lang="en-US" sz="1600">
              <a:solidFill>
                <a:schemeClr val="bg2"/>
              </a:solidFill>
            </a:endParaRPr>
          </a:p>
        </p:txBody>
      </p:sp>
      <p:sp>
        <p:nvSpPr>
          <p:cNvPr id="10" name="Text Box 16"/>
          <p:cNvSpPr txBox="1">
            <a:spLocks noChangeArrowheads="1"/>
          </p:cNvSpPr>
          <p:nvPr/>
        </p:nvSpPr>
        <p:spPr bwMode="auto">
          <a:xfrm>
            <a:off x="3533310" y="3284984"/>
            <a:ext cx="1620180" cy="33855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ctr">
              <a:spcBef>
                <a:spcPct val="0"/>
              </a:spcBef>
              <a:buClrTx/>
              <a:buSzTx/>
              <a:buFontTx/>
              <a:buNone/>
            </a:pPr>
            <a:r>
              <a:rPr lang="en-US" sz="1600" dirty="0" smtClean="0">
                <a:sym typeface="Mathematica1" pitchFamily="2" charset="2"/>
              </a:rPr>
              <a:t>Dotted line</a:t>
            </a:r>
            <a:endParaRPr lang="en-US" sz="1600" dirty="0">
              <a:sym typeface="Mathematica1" pitchFamily="2" charset="2"/>
            </a:endParaRPr>
          </a:p>
        </p:txBody>
      </p:sp>
      <p:sp>
        <p:nvSpPr>
          <p:cNvPr id="11" name="TextBox 10"/>
          <p:cNvSpPr txBox="1"/>
          <p:nvPr/>
        </p:nvSpPr>
        <p:spPr>
          <a:xfrm>
            <a:off x="4067944" y="3026461"/>
            <a:ext cx="5076056" cy="3693319"/>
          </a:xfrm>
          <a:prstGeom prst="rect">
            <a:avLst/>
          </a:prstGeom>
          <a:noFill/>
        </p:spPr>
        <p:txBody>
          <a:bodyPr wrap="square" rtlCol="0">
            <a:spAutoFit/>
          </a:bodyPr>
          <a:lstStyle/>
          <a:p>
            <a:pPr algn="ctr"/>
            <a:r>
              <a:rPr lang="en-US" sz="1800" b="1" dirty="0" smtClean="0">
                <a:solidFill>
                  <a:srgbClr val="000000"/>
                </a:solidFill>
                <a:sym typeface="Mathematica1" pitchFamily="2" charset="2"/>
              </a:rPr>
              <a:t>An example:</a:t>
            </a:r>
          </a:p>
          <a:p>
            <a:pPr algn="r"/>
            <a:r>
              <a:rPr lang="en-US" sz="1800" b="1" dirty="0" smtClean="0">
                <a:solidFill>
                  <a:srgbClr val="FF0000"/>
                </a:solidFill>
                <a:sym typeface="Mathematica1" pitchFamily="2" charset="2"/>
              </a:rPr>
              <a:t>COATING </a:t>
            </a:r>
            <a:r>
              <a:rPr lang="en-US" sz="1800" b="1" dirty="0">
                <a:solidFill>
                  <a:srgbClr val="FF0000"/>
                </a:solidFill>
                <a:sym typeface="Mathematica1" pitchFamily="2" charset="2"/>
              </a:rPr>
              <a:t>(e.g. a-C) OR SURFACE TREATMENT (e.g. LESS) </a:t>
            </a:r>
            <a:br>
              <a:rPr lang="en-US" sz="1800" b="1" dirty="0">
                <a:solidFill>
                  <a:srgbClr val="FF0000"/>
                </a:solidFill>
                <a:sym typeface="Mathematica1" pitchFamily="2" charset="2"/>
              </a:rPr>
            </a:br>
            <a:r>
              <a:rPr lang="en-US" sz="1800" b="1" dirty="0">
                <a:solidFill>
                  <a:srgbClr val="FF0000"/>
                </a:solidFill>
                <a:sym typeface="Mathematica1" pitchFamily="2" charset="2"/>
              </a:rPr>
              <a:t>TO FIGHT AGAINST </a:t>
            </a:r>
            <a:r>
              <a:rPr lang="en-US" sz="1800" b="1" dirty="0" smtClean="0">
                <a:solidFill>
                  <a:srgbClr val="FF0000"/>
                </a:solidFill>
                <a:sym typeface="Mathematica1" pitchFamily="2" charset="2"/>
              </a:rPr>
              <a:t>E-CLOUD</a:t>
            </a:r>
          </a:p>
          <a:p>
            <a:endParaRPr lang="en-US" sz="1800" dirty="0">
              <a:solidFill>
                <a:srgbClr val="0432FF"/>
              </a:solidFill>
              <a:sym typeface="Mathematica1" pitchFamily="2" charset="2"/>
            </a:endParaRPr>
          </a:p>
          <a:p>
            <a:pPr marL="800100" lvl="2" indent="-342900" algn="just">
              <a:buSzPct val="120000"/>
              <a:buFont typeface="Wingdings" charset="2"/>
              <a:buChar char="§"/>
            </a:pPr>
            <a:r>
              <a:rPr lang="en-US" sz="1800" dirty="0">
                <a:solidFill>
                  <a:srgbClr val="0432FF"/>
                </a:solidFill>
              </a:rPr>
              <a:t>Increase of imaginary part of transverse impedance at high frequency </a:t>
            </a:r>
            <a:endParaRPr lang="en-US" sz="1800" dirty="0" smtClean="0">
              <a:solidFill>
                <a:srgbClr val="0432FF"/>
              </a:solidFill>
            </a:endParaRPr>
          </a:p>
          <a:p>
            <a:pPr marL="800100" lvl="2" indent="-342900" algn="just">
              <a:buSzPct val="120000"/>
              <a:buFont typeface="Wingdings" charset="2"/>
              <a:buChar char="§"/>
            </a:pPr>
            <a:endParaRPr lang="en-US" sz="1800" dirty="0">
              <a:solidFill>
                <a:srgbClr val="0432FF"/>
              </a:solidFill>
            </a:endParaRPr>
          </a:p>
          <a:p>
            <a:pPr marL="800100" lvl="2" indent="-342900" algn="just">
              <a:buSzPct val="120000"/>
              <a:buFont typeface="Wingdings" charset="2"/>
              <a:buChar char="§"/>
            </a:pPr>
            <a:r>
              <a:rPr lang="en-US" sz="1800" dirty="0" smtClean="0">
                <a:solidFill>
                  <a:srgbClr val="0432FF"/>
                </a:solidFill>
              </a:rPr>
              <a:t>Example </a:t>
            </a:r>
            <a:r>
              <a:rPr lang="en-US" sz="1800" dirty="0">
                <a:solidFill>
                  <a:srgbClr val="0432FF"/>
                </a:solidFill>
              </a:rPr>
              <a:t>case of FCC-</a:t>
            </a:r>
            <a:r>
              <a:rPr lang="en-US" sz="1800" dirty="0" err="1">
                <a:solidFill>
                  <a:srgbClr val="0432FF"/>
                </a:solidFill>
              </a:rPr>
              <a:t>hh</a:t>
            </a:r>
            <a:r>
              <a:rPr lang="en-US" sz="1800" dirty="0">
                <a:solidFill>
                  <a:srgbClr val="0432FF"/>
                </a:solidFill>
              </a:rPr>
              <a:t>, where laser treatment was proposed as baseline for SEY reduction</a:t>
            </a:r>
          </a:p>
          <a:p>
            <a:endParaRPr lang="en-US" sz="1800" dirty="0">
              <a:solidFill>
                <a:srgbClr val="0432FF"/>
              </a:solidFill>
              <a:sym typeface="Mathematica1" pitchFamily="2" charset="2"/>
            </a:endParaRPr>
          </a:p>
          <a:p>
            <a:endParaRPr lang="en-GB" sz="1800" dirty="0">
              <a:solidFill>
                <a:srgbClr val="0432FF"/>
              </a:solidFill>
            </a:endParaRPr>
          </a:p>
        </p:txBody>
      </p:sp>
    </p:spTree>
    <p:extLst>
      <p:ext uri="{BB962C8B-B14F-4D97-AF65-F5344CB8AC3E}">
        <p14:creationId xmlns:p14="http://schemas.microsoft.com/office/powerpoint/2010/main" val="22249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693" y="4332070"/>
            <a:ext cx="8037267" cy="1024191"/>
          </a:xfrm>
        </p:spPr>
        <p:txBody>
          <a:bodyPr>
            <a:noAutofit/>
          </a:bodyPr>
          <a:lstStyle/>
          <a:p>
            <a:pPr algn="ctr"/>
            <a:r>
              <a:rPr lang="en-US" sz="2600" dirty="0" smtClean="0"/>
              <a:t>An accelerator Vacuum pipe contains low energy electrons that can induce Electron cloud effects</a:t>
            </a:r>
            <a:endParaRPr lang="en-US" sz="2600" b="1" dirty="0">
              <a:solidFill>
                <a:srgbClr val="FF0000"/>
              </a:solidFill>
            </a:endParaRPr>
          </a:p>
        </p:txBody>
      </p:sp>
      <p:cxnSp>
        <p:nvCxnSpPr>
          <p:cNvPr id="9" name="Straight Arrow Connector 8"/>
          <p:cNvCxnSpPr/>
          <p:nvPr/>
        </p:nvCxnSpPr>
        <p:spPr>
          <a:xfrm flipH="1">
            <a:off x="1474555" y="1498918"/>
            <a:ext cx="682845" cy="649155"/>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370598" y="2037390"/>
            <a:ext cx="0" cy="648260"/>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573095" y="1498919"/>
            <a:ext cx="891526" cy="538471"/>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1367" y="2258756"/>
            <a:ext cx="1851950" cy="707886"/>
          </a:xfrm>
          <a:prstGeom prst="rect">
            <a:avLst/>
          </a:prstGeom>
          <a:noFill/>
        </p:spPr>
        <p:txBody>
          <a:bodyPr wrap="square" rtlCol="0">
            <a:spAutoFit/>
          </a:bodyPr>
          <a:lstStyle/>
          <a:p>
            <a:pPr algn="ctr"/>
            <a:r>
              <a:rPr lang="en-US" sz="2000" b="1" dirty="0" smtClean="0">
                <a:solidFill>
                  <a:schemeClr val="accent2">
                    <a:lumMod val="75000"/>
                  </a:schemeClr>
                </a:solidFill>
              </a:rPr>
              <a:t>Residual gas ionization</a:t>
            </a:r>
            <a:endParaRPr lang="en-US" sz="2000" b="1" dirty="0">
              <a:solidFill>
                <a:schemeClr val="accent2">
                  <a:lumMod val="75000"/>
                </a:schemeClr>
              </a:solidFill>
            </a:endParaRPr>
          </a:p>
        </p:txBody>
      </p:sp>
      <p:sp>
        <p:nvSpPr>
          <p:cNvPr id="16" name="TextBox 15"/>
          <p:cNvSpPr txBox="1"/>
          <p:nvPr/>
        </p:nvSpPr>
        <p:spPr>
          <a:xfrm>
            <a:off x="2928723" y="2685650"/>
            <a:ext cx="2883749" cy="707886"/>
          </a:xfrm>
          <a:prstGeom prst="rect">
            <a:avLst/>
          </a:prstGeom>
          <a:noFill/>
        </p:spPr>
        <p:txBody>
          <a:bodyPr wrap="square" rtlCol="0">
            <a:spAutoFit/>
          </a:bodyPr>
          <a:lstStyle/>
          <a:p>
            <a:pPr algn="ctr"/>
            <a:r>
              <a:rPr lang="en-US" sz="2000" b="1" dirty="0" smtClean="0">
                <a:solidFill>
                  <a:schemeClr val="accent2">
                    <a:lumMod val="75000"/>
                  </a:schemeClr>
                </a:solidFill>
              </a:rPr>
              <a:t>Photoelectrons from synchrotron radiation </a:t>
            </a:r>
            <a:endParaRPr lang="en-US" sz="2000" b="1" dirty="0">
              <a:solidFill>
                <a:schemeClr val="accent2">
                  <a:lumMod val="75000"/>
                </a:schemeClr>
              </a:solidFill>
            </a:endParaRPr>
          </a:p>
        </p:txBody>
      </p:sp>
      <p:sp>
        <p:nvSpPr>
          <p:cNvPr id="17" name="TextBox 16"/>
          <p:cNvSpPr txBox="1"/>
          <p:nvPr/>
        </p:nvSpPr>
        <p:spPr>
          <a:xfrm>
            <a:off x="6301915" y="2097889"/>
            <a:ext cx="2642885" cy="707886"/>
          </a:xfrm>
          <a:prstGeom prst="rect">
            <a:avLst/>
          </a:prstGeom>
          <a:noFill/>
        </p:spPr>
        <p:txBody>
          <a:bodyPr wrap="square" rtlCol="0">
            <a:spAutoFit/>
          </a:bodyPr>
          <a:lstStyle/>
          <a:p>
            <a:pPr algn="ctr"/>
            <a:r>
              <a:rPr lang="en-US" sz="2000" b="1" dirty="0" smtClean="0">
                <a:solidFill>
                  <a:schemeClr val="accent2">
                    <a:lumMod val="75000"/>
                  </a:schemeClr>
                </a:solidFill>
              </a:rPr>
              <a:t>Desorption from the losses on the wall</a:t>
            </a:r>
            <a:endParaRPr lang="en-US" sz="2000" b="1" dirty="0">
              <a:solidFill>
                <a:schemeClr val="accent2">
                  <a:lumMod val="75000"/>
                </a:schemeClr>
              </a:solidFill>
            </a:endParaRPr>
          </a:p>
        </p:txBody>
      </p:sp>
      <p:sp>
        <p:nvSpPr>
          <p:cNvPr id="19" name="Rounded Rectangle 18"/>
          <p:cNvSpPr/>
          <p:nvPr/>
        </p:nvSpPr>
        <p:spPr>
          <a:xfrm>
            <a:off x="2178803" y="960447"/>
            <a:ext cx="4404994" cy="107694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Generation of electrons inside the vacuum chamber </a:t>
            </a:r>
          </a:p>
          <a:p>
            <a:pPr algn="ctr"/>
            <a:r>
              <a:rPr lang="en-US" sz="2000" b="1" dirty="0" smtClean="0"/>
              <a:t>(primary, or seed, electrons)</a:t>
            </a:r>
            <a:endParaRPr lang="en-US" sz="2000" b="1" dirty="0"/>
          </a:p>
        </p:txBody>
      </p:sp>
      <p:sp>
        <p:nvSpPr>
          <p:cNvPr id="18" name="Title 1"/>
          <p:cNvSpPr txBox="1">
            <a:spLocks/>
          </p:cNvSpPr>
          <p:nvPr/>
        </p:nvSpPr>
        <p:spPr>
          <a:xfrm>
            <a:off x="1892815" y="-242087"/>
            <a:ext cx="7498080" cy="1143000"/>
          </a:xfrm>
          <a:prstGeom prst="rect">
            <a:avLst/>
          </a:prstGeom>
        </p:spPr>
        <p:txBody>
          <a:bodyPr anchor="ctr">
            <a:noAutofit/>
          </a:bodyPr>
          <a:lstStyle>
            <a:lvl1pPr algn="l" rtl="0" eaLnBrk="1" latinLnBrk="0" hangingPunct="1">
              <a:spcBef>
                <a:spcPct val="0"/>
              </a:spcBef>
              <a:buNone/>
              <a:defRPr kumimoji="0" sz="27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defTabSz="914400"/>
            <a:r>
              <a:rPr lang="en-US" dirty="0" smtClean="0"/>
              <a:t>Electron cloud formation in a vacuum pipe</a:t>
            </a:r>
            <a:endParaRPr lang="en-US" b="1" dirty="0">
              <a:solidFill>
                <a:srgbClr val="FF0000"/>
              </a:solidFill>
            </a:endParaRPr>
          </a:p>
        </p:txBody>
      </p:sp>
      <p:sp>
        <p:nvSpPr>
          <p:cNvPr id="5" name="TextBox 4"/>
          <p:cNvSpPr txBox="1"/>
          <p:nvPr/>
        </p:nvSpPr>
        <p:spPr>
          <a:xfrm>
            <a:off x="467544" y="5622422"/>
            <a:ext cx="8102592" cy="523220"/>
          </a:xfrm>
          <a:prstGeom prst="rect">
            <a:avLst/>
          </a:prstGeom>
          <a:noFill/>
        </p:spPr>
        <p:txBody>
          <a:bodyPr wrap="square" rtlCol="0">
            <a:spAutoFit/>
          </a:bodyPr>
          <a:lstStyle/>
          <a:p>
            <a:r>
              <a:rPr lang="en-GB" sz="1400" dirty="0" smtClean="0">
                <a:solidFill>
                  <a:srgbClr val="000000"/>
                </a:solidFill>
              </a:rPr>
              <a:t>Thanks to G. </a:t>
            </a:r>
            <a:r>
              <a:rPr lang="en-GB" sz="1400" dirty="0" err="1" smtClean="0">
                <a:solidFill>
                  <a:srgbClr val="000000"/>
                </a:solidFill>
              </a:rPr>
              <a:t>Rumolo</a:t>
            </a:r>
            <a:r>
              <a:rPr lang="en-GB" sz="1400" dirty="0">
                <a:solidFill>
                  <a:srgbClr val="000000"/>
                </a:solidFill>
              </a:rPr>
              <a:t>: workshop "Beam Dynamics meets Vacuum, Collimations, and Surfaces” 8-10 March </a:t>
            </a:r>
            <a:r>
              <a:rPr lang="en-GB" sz="1400" dirty="0" smtClean="0">
                <a:solidFill>
                  <a:srgbClr val="000000"/>
                </a:solidFill>
              </a:rPr>
              <a:t>2017 Karlsruhe.</a:t>
            </a:r>
            <a:endParaRPr lang="en-GB" sz="1400" dirty="0">
              <a:solidFill>
                <a:srgbClr val="000000"/>
              </a:solidFill>
            </a:endParaRPr>
          </a:p>
        </p:txBody>
      </p:sp>
    </p:spTree>
    <p:extLst>
      <p:ext uri="{BB962C8B-B14F-4D97-AF65-F5344CB8AC3E}">
        <p14:creationId xmlns:p14="http://schemas.microsoft.com/office/powerpoint/2010/main" val="1711258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38843" y="960447"/>
            <a:ext cx="4404994" cy="107694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Generation of electrons inside the vacuum chamber </a:t>
            </a:r>
          </a:p>
          <a:p>
            <a:pPr algn="ctr"/>
            <a:r>
              <a:rPr lang="en-US" sz="1800" b="1" dirty="0" smtClean="0"/>
              <a:t>(primary, or seed, electrons)</a:t>
            </a:r>
            <a:endParaRPr lang="en-US" sz="1800" b="1" dirty="0"/>
          </a:p>
        </p:txBody>
      </p:sp>
      <p:sp>
        <p:nvSpPr>
          <p:cNvPr id="3" name="Down Arrow 2"/>
          <p:cNvSpPr/>
          <p:nvPr/>
        </p:nvSpPr>
        <p:spPr>
          <a:xfrm>
            <a:off x="4397407" y="2156458"/>
            <a:ext cx="687867" cy="595341"/>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9" name="Picture 7" descr="seys.pdf                                                       00052080Macintosh HD                   BC25E8C6:"/>
          <p:cNvPicPr>
            <a:picLocks noChangeAspect="1" noChangeArrowheads="1"/>
          </p:cNvPicPr>
          <p:nvPr/>
        </p:nvPicPr>
        <p:blipFill>
          <a:blip r:embed="rId2">
            <a:lum bright="-40000" contrast="58000"/>
          </a:blip>
          <a:srcRect l="6734" t="9513" r="9764" b="5708"/>
          <a:stretch>
            <a:fillRect/>
          </a:stretch>
        </p:blipFill>
        <p:spPr bwMode="auto">
          <a:xfrm>
            <a:off x="1264084" y="3954262"/>
            <a:ext cx="3302244" cy="2374257"/>
          </a:xfrm>
          <a:prstGeom prst="rect">
            <a:avLst/>
          </a:prstGeom>
          <a:noFill/>
        </p:spPr>
      </p:pic>
      <p:cxnSp>
        <p:nvCxnSpPr>
          <p:cNvPr id="10" name="Straight Connector 9"/>
          <p:cNvCxnSpPr/>
          <p:nvPr/>
        </p:nvCxnSpPr>
        <p:spPr>
          <a:xfrm>
            <a:off x="5271377" y="4389382"/>
            <a:ext cx="2438400" cy="158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5462671" y="4656876"/>
            <a:ext cx="989012" cy="45720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558490" y="5427463"/>
            <a:ext cx="212440" cy="200606"/>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5400000">
            <a:off x="5195778" y="5071456"/>
            <a:ext cx="1979998" cy="1588"/>
          </a:xfrm>
          <a:prstGeom prst="line">
            <a:avLst/>
          </a:prstGeom>
          <a:ln w="6350"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73689" y="5141391"/>
            <a:ext cx="520200" cy="323165"/>
          </a:xfrm>
          <a:prstGeom prst="rect">
            <a:avLst/>
          </a:prstGeom>
          <a:noFill/>
        </p:spPr>
        <p:txBody>
          <a:bodyPr wrap="square" rtlCol="0">
            <a:spAutoFit/>
          </a:bodyPr>
          <a:lstStyle/>
          <a:p>
            <a:r>
              <a:rPr lang="en-US" sz="1500" dirty="0" smtClean="0">
                <a:solidFill>
                  <a:srgbClr val="0000FF"/>
                </a:solidFill>
              </a:rPr>
              <a:t>E</a:t>
            </a:r>
            <a:endParaRPr lang="en-US" sz="1500" dirty="0">
              <a:solidFill>
                <a:srgbClr val="0000FF"/>
              </a:solidFill>
            </a:endParaRPr>
          </a:p>
        </p:txBody>
      </p:sp>
      <p:sp>
        <p:nvSpPr>
          <p:cNvPr id="15" name="Freeform 14"/>
          <p:cNvSpPr/>
          <p:nvPr/>
        </p:nvSpPr>
        <p:spPr>
          <a:xfrm>
            <a:off x="5990399" y="4809026"/>
            <a:ext cx="189913" cy="83091"/>
          </a:xfrm>
          <a:custGeom>
            <a:avLst/>
            <a:gdLst>
              <a:gd name="connsiteX0" fmla="*/ 0 w 189913"/>
              <a:gd name="connsiteY0" fmla="*/ 0 h 83091"/>
              <a:gd name="connsiteX1" fmla="*/ 83087 w 189913"/>
              <a:gd name="connsiteY1" fmla="*/ 71221 h 83091"/>
              <a:gd name="connsiteX2" fmla="*/ 189913 w 189913"/>
              <a:gd name="connsiteY2" fmla="*/ 71221 h 83091"/>
            </a:gdLst>
            <a:ahLst/>
            <a:cxnLst>
              <a:cxn ang="0">
                <a:pos x="connsiteX0" y="connsiteY0"/>
              </a:cxn>
              <a:cxn ang="0">
                <a:pos x="connsiteX1" y="connsiteY1"/>
              </a:cxn>
              <a:cxn ang="0">
                <a:pos x="connsiteX2" y="connsiteY2"/>
              </a:cxn>
            </a:cxnLst>
            <a:rect l="l" t="t" r="r" b="b"/>
            <a:pathLst>
              <a:path w="189913" h="83091">
                <a:moveTo>
                  <a:pt x="0" y="0"/>
                </a:moveTo>
                <a:cubicBezTo>
                  <a:pt x="25717" y="29675"/>
                  <a:pt x="51435" y="59351"/>
                  <a:pt x="83087" y="71221"/>
                </a:cubicBezTo>
                <a:cubicBezTo>
                  <a:pt x="114739" y="83091"/>
                  <a:pt x="152326" y="77156"/>
                  <a:pt x="189913" y="71221"/>
                </a:cubicBezTo>
              </a:path>
            </a:pathLst>
          </a:custGeom>
          <a:ln w="952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884422" y="4844637"/>
            <a:ext cx="307760" cy="323165"/>
          </a:xfrm>
          <a:prstGeom prst="rect">
            <a:avLst/>
          </a:prstGeom>
          <a:noFill/>
        </p:spPr>
        <p:txBody>
          <a:bodyPr wrap="square" rtlCol="0">
            <a:spAutoFit/>
          </a:bodyPr>
          <a:lstStyle/>
          <a:p>
            <a:r>
              <a:rPr lang="en-US" sz="1500" dirty="0" err="1" smtClean="0">
                <a:latin typeface="Symbol" charset="2"/>
                <a:cs typeface="Symbol" charset="2"/>
              </a:rPr>
              <a:t>q</a:t>
            </a:r>
            <a:endParaRPr lang="en-US" sz="1500" dirty="0">
              <a:latin typeface="Symbol" charset="2"/>
              <a:cs typeface="Symbol" charset="2"/>
            </a:endParaRPr>
          </a:p>
        </p:txBody>
      </p:sp>
      <p:grpSp>
        <p:nvGrpSpPr>
          <p:cNvPr id="17" name="Group 47"/>
          <p:cNvGrpSpPr/>
          <p:nvPr/>
        </p:nvGrpSpPr>
        <p:grpSpPr>
          <a:xfrm>
            <a:off x="6185777" y="4390970"/>
            <a:ext cx="1818438" cy="944329"/>
            <a:chOff x="7162800" y="1754188"/>
            <a:chExt cx="1818438" cy="944329"/>
          </a:xfrm>
        </p:grpSpPr>
        <p:grpSp>
          <p:nvGrpSpPr>
            <p:cNvPr id="19" name="Group 42"/>
            <p:cNvGrpSpPr/>
            <p:nvPr/>
          </p:nvGrpSpPr>
          <p:grpSpPr>
            <a:xfrm>
              <a:off x="7162800" y="1754188"/>
              <a:ext cx="1410379" cy="666175"/>
              <a:chOff x="7162800" y="1754188"/>
              <a:chExt cx="1410379" cy="666175"/>
            </a:xfrm>
          </p:grpSpPr>
          <p:sp>
            <p:nvSpPr>
              <p:cNvPr id="21" name="Oval 20"/>
              <p:cNvSpPr/>
              <p:nvPr/>
            </p:nvSpPr>
            <p:spPr>
              <a:xfrm>
                <a:off x="7543800" y="2161594"/>
                <a:ext cx="212440" cy="20060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8360739" y="2219757"/>
                <a:ext cx="212440" cy="20060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rot="16200000" flipH="1">
                <a:off x="7149597" y="1767391"/>
                <a:ext cx="407406" cy="3810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162800" y="1754188"/>
                <a:ext cx="1122142" cy="5011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7834875" y="2421518"/>
              <a:ext cx="1146363" cy="276999"/>
            </a:xfrm>
            <a:prstGeom prst="rect">
              <a:avLst/>
            </a:prstGeom>
            <a:noFill/>
          </p:spPr>
          <p:txBody>
            <a:bodyPr wrap="square" rtlCol="0">
              <a:spAutoFit/>
            </a:bodyPr>
            <a:lstStyle/>
            <a:p>
              <a:r>
                <a:rPr lang="en-US" sz="1200" dirty="0" err="1" smtClean="0">
                  <a:solidFill>
                    <a:srgbClr val="FF0000"/>
                  </a:solidFill>
                </a:rPr>
                <a:t>secondaries</a:t>
              </a:r>
              <a:endParaRPr lang="en-US" sz="1200" dirty="0">
                <a:solidFill>
                  <a:srgbClr val="FF0000"/>
                </a:solidFill>
              </a:endParaRPr>
            </a:p>
          </p:txBody>
        </p:sp>
      </p:grpSp>
      <p:grpSp>
        <p:nvGrpSpPr>
          <p:cNvPr id="25" name="Group 46"/>
          <p:cNvGrpSpPr/>
          <p:nvPr/>
        </p:nvGrpSpPr>
        <p:grpSpPr>
          <a:xfrm>
            <a:off x="6192182" y="4438451"/>
            <a:ext cx="1132187" cy="1686893"/>
            <a:chOff x="7169205" y="1801669"/>
            <a:chExt cx="1132187" cy="1686893"/>
          </a:xfrm>
        </p:grpSpPr>
        <p:grpSp>
          <p:nvGrpSpPr>
            <p:cNvPr id="26" name="Group 43"/>
            <p:cNvGrpSpPr/>
            <p:nvPr/>
          </p:nvGrpSpPr>
          <p:grpSpPr>
            <a:xfrm>
              <a:off x="7169205" y="1801669"/>
              <a:ext cx="640225" cy="1222559"/>
              <a:chOff x="7169205" y="1801669"/>
              <a:chExt cx="640225" cy="1222559"/>
            </a:xfrm>
          </p:grpSpPr>
          <p:cxnSp>
            <p:nvCxnSpPr>
              <p:cNvPr id="28" name="Straight Arrow Connector 27"/>
              <p:cNvCxnSpPr/>
              <p:nvPr/>
            </p:nvCxnSpPr>
            <p:spPr>
              <a:xfrm rot="16200000" flipH="1">
                <a:off x="6903299" y="2067575"/>
                <a:ext cx="989012" cy="45720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7596990" y="2823622"/>
                <a:ext cx="212440" cy="200606"/>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7354746" y="3026897"/>
              <a:ext cx="946646" cy="461665"/>
            </a:xfrm>
            <a:prstGeom prst="rect">
              <a:avLst/>
            </a:prstGeom>
            <a:noFill/>
          </p:spPr>
          <p:txBody>
            <a:bodyPr wrap="square" rtlCol="0">
              <a:spAutoFit/>
            </a:bodyPr>
            <a:lstStyle/>
            <a:p>
              <a:r>
                <a:rPr lang="en-US" sz="1200" dirty="0" smtClean="0">
                  <a:solidFill>
                    <a:srgbClr val="008000"/>
                  </a:solidFill>
                </a:rPr>
                <a:t>elastically reflected</a:t>
              </a:r>
              <a:endParaRPr lang="en-US" sz="1200" dirty="0">
                <a:solidFill>
                  <a:srgbClr val="008000"/>
                </a:solidFill>
              </a:endParaRPr>
            </a:p>
          </p:txBody>
        </p:sp>
      </p:grpSp>
      <p:sp>
        <p:nvSpPr>
          <p:cNvPr id="34" name="Rounded Rectangle 33"/>
          <p:cNvSpPr/>
          <p:nvPr/>
        </p:nvSpPr>
        <p:spPr>
          <a:xfrm>
            <a:off x="1550834" y="2831179"/>
            <a:ext cx="6381013" cy="928021"/>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800" b="1" dirty="0" smtClean="0"/>
              <a:t>Acceleration of primary </a:t>
            </a:r>
            <a:r>
              <a:rPr lang="en-US" sz="1800" b="1" dirty="0"/>
              <a:t>electrons </a:t>
            </a:r>
            <a:r>
              <a:rPr lang="en-US" sz="1800" b="1" dirty="0" smtClean="0"/>
              <a:t>in </a:t>
            </a:r>
            <a:r>
              <a:rPr lang="en-US" sz="1800" b="1" dirty="0"/>
              <a:t>the beam </a:t>
            </a:r>
            <a:r>
              <a:rPr lang="en-US" sz="1800" b="1" dirty="0" smtClean="0"/>
              <a:t>field</a:t>
            </a:r>
          </a:p>
          <a:p>
            <a:pPr marL="285750" indent="-285750">
              <a:buFont typeface="Arial"/>
              <a:buChar char="•"/>
            </a:pPr>
            <a:r>
              <a:rPr lang="en-US" sz="1800" b="1" dirty="0" smtClean="0"/>
              <a:t>Secondary electron production when hitting the wall</a:t>
            </a:r>
          </a:p>
          <a:p>
            <a:pPr marL="285750" indent="-285750">
              <a:buFont typeface="Arial"/>
              <a:buChar char="•"/>
            </a:pPr>
            <a:endParaRPr lang="en-US" sz="1800" b="1" dirty="0" smtClean="0"/>
          </a:p>
        </p:txBody>
      </p:sp>
      <p:sp>
        <p:nvSpPr>
          <p:cNvPr id="33" name="Title 1"/>
          <p:cNvSpPr>
            <a:spLocks noGrp="1"/>
          </p:cNvSpPr>
          <p:nvPr>
            <p:ph type="title"/>
          </p:nvPr>
        </p:nvSpPr>
        <p:spPr>
          <a:xfrm>
            <a:off x="1892815" y="-242087"/>
            <a:ext cx="7498080" cy="1143000"/>
          </a:xfrm>
        </p:spPr>
        <p:txBody>
          <a:bodyPr>
            <a:noAutofit/>
          </a:bodyPr>
          <a:lstStyle/>
          <a:p>
            <a:r>
              <a:rPr lang="en-US" dirty="0" smtClean="0"/>
              <a:t>Electron cloud formation in a vacuum pipe</a:t>
            </a:r>
            <a:endParaRPr lang="en-US" b="1" dirty="0">
              <a:solidFill>
                <a:srgbClr val="FF0000"/>
              </a:solidFill>
            </a:endParaRPr>
          </a:p>
        </p:txBody>
      </p:sp>
    </p:spTree>
    <p:extLst>
      <p:ext uri="{BB962C8B-B14F-4D97-AF65-F5344CB8AC3E}">
        <p14:creationId xmlns:p14="http://schemas.microsoft.com/office/powerpoint/2010/main" val="567961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15" y="-242087"/>
            <a:ext cx="7498080" cy="1143000"/>
          </a:xfrm>
        </p:spPr>
        <p:txBody>
          <a:bodyPr>
            <a:noAutofit/>
          </a:bodyPr>
          <a:lstStyle/>
          <a:p>
            <a:r>
              <a:rPr lang="en-US" dirty="0" smtClean="0"/>
              <a:t>Electron cloud formation in a vacuum pipe</a:t>
            </a:r>
            <a:endParaRPr lang="en-US" b="1" dirty="0">
              <a:solidFill>
                <a:srgbClr val="FF0000"/>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077" y="3898335"/>
            <a:ext cx="7637434" cy="2173488"/>
          </a:xfrm>
          <a:prstGeom prst="rect">
            <a:avLst/>
          </a:prstGeom>
        </p:spPr>
      </p:pic>
      <p:sp>
        <p:nvSpPr>
          <p:cNvPr id="10" name="Rounded Rectangle 9"/>
          <p:cNvSpPr/>
          <p:nvPr/>
        </p:nvSpPr>
        <p:spPr>
          <a:xfrm>
            <a:off x="2538843" y="960447"/>
            <a:ext cx="4404994" cy="107694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Generation of electrons inside the vacuum chamber </a:t>
            </a:r>
          </a:p>
          <a:p>
            <a:pPr algn="ctr"/>
            <a:r>
              <a:rPr lang="en-US" sz="1800" b="1" dirty="0" smtClean="0"/>
              <a:t>(primary, or seed, electrons)</a:t>
            </a:r>
            <a:endParaRPr lang="en-US" sz="1800" b="1" dirty="0"/>
          </a:p>
        </p:txBody>
      </p:sp>
      <p:sp>
        <p:nvSpPr>
          <p:cNvPr id="12" name="Down Arrow 11"/>
          <p:cNvSpPr/>
          <p:nvPr/>
        </p:nvSpPr>
        <p:spPr>
          <a:xfrm>
            <a:off x="4397407" y="2156458"/>
            <a:ext cx="687867" cy="595341"/>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Rounded Rectangle 14"/>
          <p:cNvSpPr/>
          <p:nvPr/>
        </p:nvSpPr>
        <p:spPr>
          <a:xfrm>
            <a:off x="1550834" y="2831179"/>
            <a:ext cx="6381013" cy="928021"/>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800" b="1" dirty="0" smtClean="0"/>
              <a:t>Acceleration of primary </a:t>
            </a:r>
            <a:r>
              <a:rPr lang="en-US" sz="1800" b="1" dirty="0"/>
              <a:t>electrons </a:t>
            </a:r>
            <a:r>
              <a:rPr lang="en-US" sz="1800" b="1" dirty="0" smtClean="0"/>
              <a:t>in </a:t>
            </a:r>
            <a:r>
              <a:rPr lang="en-US" sz="1800" b="1" dirty="0"/>
              <a:t>the beam </a:t>
            </a:r>
            <a:r>
              <a:rPr lang="en-US" sz="1800" b="1" dirty="0" smtClean="0"/>
              <a:t>field</a:t>
            </a:r>
          </a:p>
          <a:p>
            <a:pPr marL="285750" indent="-285750">
              <a:buFont typeface="Arial"/>
              <a:buChar char="•"/>
            </a:pPr>
            <a:r>
              <a:rPr lang="en-US" sz="1800" b="1" dirty="0" smtClean="0"/>
              <a:t>Secondary electron production when hitting the wall</a:t>
            </a:r>
          </a:p>
          <a:p>
            <a:pPr marL="285750" indent="-285750">
              <a:buFont typeface="Arial"/>
              <a:buChar char="•"/>
            </a:pPr>
            <a:r>
              <a:rPr lang="en-US" sz="1800" b="1" dirty="0">
                <a:solidFill>
                  <a:schemeClr val="bg1"/>
                </a:solidFill>
              </a:rPr>
              <a:t>Avalanche electron </a:t>
            </a:r>
            <a:r>
              <a:rPr lang="en-US" sz="1800" b="1" dirty="0" smtClean="0">
                <a:solidFill>
                  <a:schemeClr val="bg1"/>
                </a:solidFill>
              </a:rPr>
              <a:t>multiplication</a:t>
            </a:r>
            <a:endParaRPr lang="en-US" sz="1800" b="1" dirty="0">
              <a:solidFill>
                <a:schemeClr val="bg1"/>
              </a:solidFill>
            </a:endParaRPr>
          </a:p>
        </p:txBody>
      </p:sp>
    </p:spTree>
    <p:extLst>
      <p:ext uri="{BB962C8B-B14F-4D97-AF65-F5344CB8AC3E}">
        <p14:creationId xmlns:p14="http://schemas.microsoft.com/office/powerpoint/2010/main" val="170791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p:cNvSpPr/>
          <p:nvPr/>
        </p:nvSpPr>
        <p:spPr>
          <a:xfrm>
            <a:off x="4388940" y="3830286"/>
            <a:ext cx="687867" cy="595341"/>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ounded Rectangle 9"/>
          <p:cNvSpPr/>
          <p:nvPr/>
        </p:nvSpPr>
        <p:spPr>
          <a:xfrm>
            <a:off x="1439050" y="4584385"/>
            <a:ext cx="6587647" cy="1051511"/>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After the passage of several bunches, the electron distribution inside the chamber reaches a stationary state (electron cloud)</a:t>
            </a:r>
            <a:endParaRPr lang="en-US" sz="1800" b="1" dirty="0">
              <a:solidFill>
                <a:schemeClr val="bg1"/>
              </a:solidFill>
            </a:endParaRPr>
          </a:p>
        </p:txBody>
      </p:sp>
      <p:sp>
        <p:nvSpPr>
          <p:cNvPr id="11" name="Rounded Rectangle 10"/>
          <p:cNvSpPr/>
          <p:nvPr/>
        </p:nvSpPr>
        <p:spPr>
          <a:xfrm>
            <a:off x="2530376" y="960447"/>
            <a:ext cx="4404994" cy="107694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Generation of electrons inside the vacuum chamber </a:t>
            </a:r>
          </a:p>
          <a:p>
            <a:pPr algn="ctr"/>
            <a:r>
              <a:rPr lang="en-US" sz="1800" b="1" dirty="0" smtClean="0"/>
              <a:t>(primary, or seed, electrons)</a:t>
            </a:r>
            <a:endParaRPr lang="en-US" sz="1800" b="1" dirty="0"/>
          </a:p>
        </p:txBody>
      </p:sp>
      <p:sp>
        <p:nvSpPr>
          <p:cNvPr id="12" name="Down Arrow 11"/>
          <p:cNvSpPr/>
          <p:nvPr/>
        </p:nvSpPr>
        <p:spPr>
          <a:xfrm>
            <a:off x="4388940" y="2156458"/>
            <a:ext cx="687867" cy="595341"/>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ounded Rectangle 12"/>
          <p:cNvSpPr/>
          <p:nvPr/>
        </p:nvSpPr>
        <p:spPr>
          <a:xfrm>
            <a:off x="1542367" y="2831179"/>
            <a:ext cx="6381013" cy="928021"/>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800" b="1" dirty="0" smtClean="0"/>
              <a:t>Acceleration of primary </a:t>
            </a:r>
            <a:r>
              <a:rPr lang="en-US" sz="1800" b="1" dirty="0"/>
              <a:t>electrons </a:t>
            </a:r>
            <a:r>
              <a:rPr lang="en-US" sz="1800" b="1" dirty="0" smtClean="0"/>
              <a:t>in </a:t>
            </a:r>
            <a:r>
              <a:rPr lang="en-US" sz="1800" b="1" dirty="0"/>
              <a:t>the beam </a:t>
            </a:r>
            <a:r>
              <a:rPr lang="en-US" sz="1800" b="1" dirty="0" smtClean="0"/>
              <a:t>field</a:t>
            </a:r>
          </a:p>
          <a:p>
            <a:pPr marL="285750" indent="-285750">
              <a:buFont typeface="Arial"/>
              <a:buChar char="•"/>
            </a:pPr>
            <a:r>
              <a:rPr lang="en-US" sz="1800" b="1" dirty="0" smtClean="0"/>
              <a:t>Secondary electron production when hitting the wall</a:t>
            </a:r>
          </a:p>
          <a:p>
            <a:pPr marL="285750" indent="-285750">
              <a:buFont typeface="Arial"/>
              <a:buChar char="•"/>
            </a:pPr>
            <a:r>
              <a:rPr lang="en-US" sz="1800" b="1" dirty="0">
                <a:solidFill>
                  <a:schemeClr val="bg1"/>
                </a:solidFill>
              </a:rPr>
              <a:t>Avalanche electron </a:t>
            </a:r>
            <a:r>
              <a:rPr lang="en-US" sz="1800" b="1" dirty="0" smtClean="0">
                <a:solidFill>
                  <a:schemeClr val="bg1"/>
                </a:solidFill>
              </a:rPr>
              <a:t>multiplication</a:t>
            </a:r>
            <a:endParaRPr lang="en-US" sz="1800" b="1" dirty="0">
              <a:solidFill>
                <a:schemeClr val="bg1"/>
              </a:solidFill>
            </a:endParaRPr>
          </a:p>
        </p:txBody>
      </p:sp>
      <p:sp>
        <p:nvSpPr>
          <p:cNvPr id="15" name="Title 1"/>
          <p:cNvSpPr>
            <a:spLocks noGrp="1"/>
          </p:cNvSpPr>
          <p:nvPr>
            <p:ph type="title"/>
          </p:nvPr>
        </p:nvSpPr>
        <p:spPr>
          <a:xfrm>
            <a:off x="1439050" y="135262"/>
            <a:ext cx="7498080" cy="1143000"/>
          </a:xfrm>
        </p:spPr>
        <p:txBody>
          <a:bodyPr>
            <a:noAutofit/>
          </a:bodyPr>
          <a:lstStyle/>
          <a:p>
            <a:r>
              <a:rPr lang="en-US" sz="2800" dirty="0" smtClean="0"/>
              <a:t>Electron</a:t>
            </a:r>
            <a:r>
              <a:rPr lang="en-US" dirty="0" smtClean="0"/>
              <a:t> cloud formation in a vacuum pipe</a:t>
            </a:r>
            <a:endParaRPr lang="en-US" b="1" dirty="0">
              <a:solidFill>
                <a:srgbClr val="FF0000"/>
              </a:solidFill>
            </a:endParaRPr>
          </a:p>
        </p:txBody>
      </p:sp>
    </p:spTree>
    <p:extLst>
      <p:ext uri="{BB962C8B-B14F-4D97-AF65-F5344CB8AC3E}">
        <p14:creationId xmlns:p14="http://schemas.microsoft.com/office/powerpoint/2010/main" val="1462386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p:cNvSpPr/>
          <p:nvPr/>
        </p:nvSpPr>
        <p:spPr>
          <a:xfrm>
            <a:off x="4397407" y="3830286"/>
            <a:ext cx="687867" cy="595341"/>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ounded Rectangle 9"/>
          <p:cNvSpPr/>
          <p:nvPr/>
        </p:nvSpPr>
        <p:spPr>
          <a:xfrm>
            <a:off x="1447517" y="4584385"/>
            <a:ext cx="6587647" cy="1206815"/>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t>After the passage of several bunches, the electron distribution inside the chamber reaches a stationary state (electron cloud)</a:t>
            </a:r>
          </a:p>
          <a:p>
            <a:pPr algn="ctr"/>
            <a:r>
              <a:rPr lang="en-US" sz="1800" b="1" dirty="0">
                <a:sym typeface="Wingdings"/>
              </a:rPr>
              <a:t> Several effects </a:t>
            </a:r>
            <a:r>
              <a:rPr lang="en-US" sz="1800" b="1" dirty="0" smtClean="0">
                <a:sym typeface="Wingdings"/>
              </a:rPr>
              <a:t>associated</a:t>
            </a:r>
            <a:endParaRPr lang="en-US" sz="1800" b="1" dirty="0">
              <a:solidFill>
                <a:schemeClr val="bg1"/>
              </a:solidFill>
            </a:endParaRPr>
          </a:p>
        </p:txBody>
      </p:sp>
      <p:sp>
        <p:nvSpPr>
          <p:cNvPr id="11" name="Rounded Rectangle 10"/>
          <p:cNvSpPr/>
          <p:nvPr/>
        </p:nvSpPr>
        <p:spPr>
          <a:xfrm>
            <a:off x="2538843" y="960447"/>
            <a:ext cx="4404994" cy="107694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Generation of electrons inside the vacuum chamber </a:t>
            </a:r>
          </a:p>
          <a:p>
            <a:pPr algn="ctr"/>
            <a:r>
              <a:rPr lang="en-US" b="1" dirty="0" smtClean="0"/>
              <a:t>(primary, or seed, electrons)</a:t>
            </a:r>
            <a:endParaRPr lang="en-US" b="1" dirty="0"/>
          </a:p>
        </p:txBody>
      </p:sp>
      <p:sp>
        <p:nvSpPr>
          <p:cNvPr id="12" name="Down Arrow 11"/>
          <p:cNvSpPr/>
          <p:nvPr/>
        </p:nvSpPr>
        <p:spPr>
          <a:xfrm>
            <a:off x="4397407" y="2156458"/>
            <a:ext cx="687867" cy="595341"/>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ounded Rectangle 12"/>
          <p:cNvSpPr/>
          <p:nvPr/>
        </p:nvSpPr>
        <p:spPr>
          <a:xfrm>
            <a:off x="1550834" y="2831179"/>
            <a:ext cx="6381013" cy="928021"/>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b="1" dirty="0" smtClean="0"/>
              <a:t>Acceleration of primary </a:t>
            </a:r>
            <a:r>
              <a:rPr lang="en-US" b="1" dirty="0"/>
              <a:t>electrons </a:t>
            </a:r>
            <a:r>
              <a:rPr lang="en-US" b="1" dirty="0" smtClean="0"/>
              <a:t>in </a:t>
            </a:r>
            <a:r>
              <a:rPr lang="en-US" b="1" dirty="0"/>
              <a:t>the beam </a:t>
            </a:r>
            <a:r>
              <a:rPr lang="en-US" b="1" dirty="0" smtClean="0"/>
              <a:t>field</a:t>
            </a:r>
          </a:p>
          <a:p>
            <a:pPr marL="285750" indent="-285750">
              <a:buFont typeface="Arial"/>
              <a:buChar char="•"/>
            </a:pPr>
            <a:r>
              <a:rPr lang="en-US" b="1" dirty="0" smtClean="0"/>
              <a:t>Secondary electron production when hitting the wall</a:t>
            </a:r>
          </a:p>
          <a:p>
            <a:pPr marL="285750" indent="-285750">
              <a:buFont typeface="Arial"/>
              <a:buChar char="•"/>
            </a:pPr>
            <a:r>
              <a:rPr lang="en-US" b="1" dirty="0">
                <a:solidFill>
                  <a:schemeClr val="bg1"/>
                </a:solidFill>
              </a:rPr>
              <a:t>Avalanche electron </a:t>
            </a:r>
            <a:r>
              <a:rPr lang="en-US" b="1" dirty="0" smtClean="0">
                <a:solidFill>
                  <a:schemeClr val="bg1"/>
                </a:solidFill>
              </a:rPr>
              <a:t>multiplication</a:t>
            </a:r>
            <a:endParaRPr lang="en-US" b="1" dirty="0">
              <a:solidFill>
                <a:schemeClr val="bg1"/>
              </a:solidFill>
            </a:endParaRPr>
          </a:p>
        </p:txBody>
      </p:sp>
      <p:pic>
        <p:nvPicPr>
          <p:cNvPr id="16" name="Picture 15"/>
          <p:cNvPicPr>
            <a:picLocks noChangeAspect="1"/>
          </p:cNvPicPr>
          <p:nvPr/>
        </p:nvPicPr>
        <p:blipFill rotWithShape="1">
          <a:blip r:embed="rId2"/>
          <a:srcRect l="43164" t="10293"/>
          <a:stretch/>
        </p:blipFill>
        <p:spPr>
          <a:xfrm>
            <a:off x="1814372" y="913066"/>
            <a:ext cx="5853936" cy="3512561"/>
          </a:xfrm>
          <a:prstGeom prst="rect">
            <a:avLst/>
          </a:prstGeom>
          <a:ln>
            <a:solidFill>
              <a:srgbClr val="262626"/>
            </a:solidFill>
          </a:ln>
        </p:spPr>
      </p:pic>
      <p:sp>
        <p:nvSpPr>
          <p:cNvPr id="14" name="Title 1"/>
          <p:cNvSpPr>
            <a:spLocks noGrp="1"/>
          </p:cNvSpPr>
          <p:nvPr>
            <p:ph type="title"/>
          </p:nvPr>
        </p:nvSpPr>
        <p:spPr>
          <a:xfrm>
            <a:off x="1229359" y="207332"/>
            <a:ext cx="7498080" cy="1143000"/>
          </a:xfrm>
        </p:spPr>
        <p:txBody>
          <a:bodyPr>
            <a:noAutofit/>
          </a:bodyPr>
          <a:lstStyle/>
          <a:p>
            <a:r>
              <a:rPr lang="en-US" dirty="0" smtClean="0"/>
              <a:t>Electron cloud formation in a vacuum pipe</a:t>
            </a:r>
            <a:endParaRPr lang="en-US" b="1" dirty="0">
              <a:solidFill>
                <a:srgbClr val="FF0000"/>
              </a:solidFill>
            </a:endParaRPr>
          </a:p>
        </p:txBody>
      </p:sp>
      <p:sp>
        <p:nvSpPr>
          <p:cNvPr id="4" name="Rectangle 3"/>
          <p:cNvSpPr/>
          <p:nvPr/>
        </p:nvSpPr>
        <p:spPr>
          <a:xfrm>
            <a:off x="755576" y="656713"/>
            <a:ext cx="7789333" cy="369332"/>
          </a:xfrm>
          <a:prstGeom prst="rect">
            <a:avLst/>
          </a:prstGeom>
        </p:spPr>
        <p:txBody>
          <a:bodyPr wrap="square">
            <a:spAutoFit/>
          </a:bodyPr>
          <a:lstStyle/>
          <a:p>
            <a:r>
              <a:rPr lang="en-US" sz="1800" b="1" dirty="0" smtClean="0">
                <a:solidFill>
                  <a:srgbClr val="FF0000"/>
                </a:solidFill>
              </a:rPr>
              <a:t>Could </a:t>
            </a:r>
            <a:r>
              <a:rPr lang="en-US" sz="1800" b="1" dirty="0">
                <a:solidFill>
                  <a:srgbClr val="FF0000"/>
                </a:solidFill>
              </a:rPr>
              <a:t>be simulated </a:t>
            </a:r>
            <a:r>
              <a:rPr lang="en-US" sz="1800" b="1" dirty="0" smtClean="0">
                <a:solidFill>
                  <a:srgbClr val="FF0000"/>
                </a:solidFill>
              </a:rPr>
              <a:t>with SEY curve (and </a:t>
            </a:r>
            <a:r>
              <a:rPr lang="en-US" sz="1800" b="1" dirty="0" err="1" smtClean="0">
                <a:solidFill>
                  <a:srgbClr val="FF0000"/>
                </a:solidFill>
                <a:latin typeface="Symbol" charset="2"/>
                <a:ea typeface="Symbol" charset="2"/>
                <a:cs typeface="Symbol" charset="2"/>
              </a:rPr>
              <a:t>d</a:t>
            </a:r>
            <a:r>
              <a:rPr lang="en-US" sz="1800" b="1" baseline="-25000" dirty="0" err="1" smtClean="0">
                <a:solidFill>
                  <a:srgbClr val="FF0000"/>
                </a:solidFill>
              </a:rPr>
              <a:t>max</a:t>
            </a:r>
            <a:r>
              <a:rPr lang="en-US" sz="1800" b="1" dirty="0" smtClean="0">
                <a:solidFill>
                  <a:srgbClr val="FF0000"/>
                </a:solidFill>
              </a:rPr>
              <a:t>) as input parameter </a:t>
            </a:r>
            <a:endParaRPr lang="en-GB" sz="1800" b="1" dirty="0">
              <a:solidFill>
                <a:srgbClr val="FF0000"/>
              </a:solidFill>
            </a:endParaRPr>
          </a:p>
        </p:txBody>
      </p:sp>
    </p:spTree>
    <p:extLst>
      <p:ext uri="{BB962C8B-B14F-4D97-AF65-F5344CB8AC3E}">
        <p14:creationId xmlns:p14="http://schemas.microsoft.com/office/powerpoint/2010/main" val="380506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977329" y="960437"/>
            <a:ext cx="7772400" cy="4938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The presence of an e-cloud inside an</a:t>
            </a:r>
            <a:r>
              <a:rPr kumimoji="0" lang="en-US" sz="1800" b="0" i="0" u="none" strike="noStrike" kern="0" cap="none" spc="0" normalizeH="0" noProof="0" dirty="0" smtClean="0">
                <a:ln>
                  <a:noFill/>
                </a:ln>
                <a:solidFill>
                  <a:srgbClr val="000000"/>
                </a:solidFill>
                <a:effectLst/>
                <a:uLnTx/>
                <a:uFillTx/>
                <a:latin typeface="+mn-lt"/>
                <a:ea typeface="+mn-ea"/>
                <a:cs typeface="+mn-cs"/>
              </a:rPr>
              <a:t> accelerator ring is revealed by several </a:t>
            </a:r>
            <a:r>
              <a:rPr kumimoji="0" lang="en-US" sz="1800" b="1" i="0" u="none" strike="noStrike" kern="0" cap="none" spc="0" normalizeH="0" noProof="0" dirty="0" smtClean="0">
                <a:ln>
                  <a:noFill/>
                </a:ln>
                <a:solidFill>
                  <a:srgbClr val="000000"/>
                </a:solidFill>
                <a:effectLst/>
                <a:uLnTx/>
                <a:uFillTx/>
                <a:latin typeface="+mn-lt"/>
                <a:ea typeface="+mn-ea"/>
                <a:cs typeface="+mn-cs"/>
              </a:rPr>
              <a:t>typical signatures</a:t>
            </a:r>
          </a:p>
          <a:p>
            <a:pPr marL="609600" marR="0" lvl="0" indent="-609600" algn="l" defTabSz="914400" rtl="0" eaLnBrk="1" fontAlgn="base" latinLnBrk="0" hangingPunct="1">
              <a:lnSpc>
                <a:spcPct val="90000"/>
              </a:lnSpc>
              <a:spcBef>
                <a:spcPct val="20000"/>
              </a:spcBef>
              <a:spcAft>
                <a:spcPct val="0"/>
              </a:spcAft>
              <a:buClrTx/>
              <a:buSzTx/>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609600" marR="0" lvl="0" indent="-609600" algn="l" defTabSz="914400" rtl="0" eaLnBrk="1" fontAlgn="base" latinLnBrk="0" hangingPunct="1">
              <a:lnSpc>
                <a:spcPct val="90000"/>
              </a:lnSpc>
              <a:spcBef>
                <a:spcPct val="20000"/>
              </a:spcBef>
              <a:spcAft>
                <a:spcPct val="0"/>
              </a:spcAft>
              <a:buClrTx/>
              <a:buSzTx/>
              <a:buFont typeface="Wingdings" charset="2"/>
              <a:buChar char="ü"/>
              <a:tabLst/>
              <a:defRPr/>
            </a:pPr>
            <a:r>
              <a:rPr kumimoji="0" lang="en-US" sz="1800" b="0" i="0" u="none" strike="noStrike" kern="0" cap="none" spc="0" normalizeH="0" baseline="0" noProof="0" dirty="0" smtClean="0">
                <a:ln>
                  <a:noFill/>
                </a:ln>
                <a:solidFill>
                  <a:srgbClr val="000000"/>
                </a:solidFill>
                <a:effectLst/>
                <a:uLnTx/>
                <a:uFillTx/>
              </a:rPr>
              <a:t>Fast </a:t>
            </a:r>
            <a:r>
              <a:rPr kumimoji="0" lang="en-US" sz="1800" b="0" i="0" u="none" strike="noStrike" kern="0" cap="none" spc="0" normalizeH="0" baseline="0" noProof="0" dirty="0" smtClean="0">
                <a:ln>
                  <a:noFill/>
                </a:ln>
                <a:solidFill>
                  <a:srgbClr val="0432FF"/>
                </a:solidFill>
                <a:effectLst/>
                <a:uLnTx/>
                <a:uFillTx/>
              </a:rPr>
              <a:t>pressure rise, outgassing</a:t>
            </a:r>
          </a:p>
          <a:p>
            <a:pPr marL="609600" marR="0" lvl="0" indent="-609600" algn="l" defTabSz="914400" rtl="0" eaLnBrk="1" fontAlgn="base" latinLnBrk="0" hangingPunct="1">
              <a:lnSpc>
                <a:spcPct val="90000"/>
              </a:lnSpc>
              <a:spcBef>
                <a:spcPct val="20000"/>
              </a:spcBef>
              <a:spcAft>
                <a:spcPct val="0"/>
              </a:spcAft>
              <a:buClrTx/>
              <a:buSzTx/>
              <a:buFont typeface="Wingdings" charset="2"/>
              <a:buChar char="ü"/>
              <a:tabLst/>
              <a:defRPr/>
            </a:pPr>
            <a:r>
              <a:rPr lang="en-US" sz="1800" kern="0" dirty="0" smtClean="0">
                <a:solidFill>
                  <a:srgbClr val="000000"/>
                </a:solidFill>
              </a:rPr>
              <a:t>Additional </a:t>
            </a:r>
            <a:r>
              <a:rPr lang="en-US" sz="1800" kern="0" dirty="0">
                <a:solidFill>
                  <a:srgbClr val="0432FF"/>
                </a:solidFill>
              </a:rPr>
              <a:t>heat load </a:t>
            </a:r>
            <a:r>
              <a:rPr lang="en-US" sz="1800" kern="0" dirty="0" smtClean="0">
                <a:solidFill>
                  <a:srgbClr val="000000"/>
                </a:solidFill>
              </a:rPr>
              <a:t>(LHC has cold Dipoles)</a:t>
            </a:r>
            <a:endParaRPr kumimoji="0" lang="en-US" sz="1800" b="0" i="0" u="none" strike="noStrike" kern="0" cap="none" spc="0" normalizeH="0" baseline="0" noProof="0" dirty="0" smtClean="0">
              <a:ln>
                <a:noFill/>
              </a:ln>
              <a:solidFill>
                <a:srgbClr val="000000"/>
              </a:solidFill>
              <a:effectLst/>
              <a:uLnTx/>
              <a:uFillTx/>
            </a:endParaRPr>
          </a:p>
          <a:p>
            <a:pPr marL="609600" marR="0" lvl="0" indent="-609600" algn="l" defTabSz="914400" rtl="0" eaLnBrk="1" fontAlgn="base" latinLnBrk="0" hangingPunct="1">
              <a:lnSpc>
                <a:spcPct val="90000"/>
              </a:lnSpc>
              <a:spcBef>
                <a:spcPct val="20000"/>
              </a:spcBef>
              <a:spcAft>
                <a:spcPct val="0"/>
              </a:spcAft>
              <a:buClrTx/>
              <a:buSzTx/>
              <a:buFont typeface="Wingdings" charset="2"/>
              <a:buChar char="ü"/>
              <a:tabLst/>
              <a:defRPr/>
            </a:pPr>
            <a:r>
              <a:rPr kumimoji="0" lang="en-US" sz="1800" b="0" i="0" u="none" strike="noStrike" kern="0" cap="none" spc="0" normalizeH="0" baseline="0" noProof="0" dirty="0" smtClean="0">
                <a:ln>
                  <a:noFill/>
                </a:ln>
                <a:solidFill>
                  <a:srgbClr val="000000"/>
                </a:solidFill>
                <a:effectLst/>
                <a:uLnTx/>
                <a:uFillTx/>
              </a:rPr>
              <a:t>Baseline shift </a:t>
            </a:r>
            <a:r>
              <a:rPr lang="en-US" sz="1800" kern="0" baseline="0" dirty="0" smtClean="0">
                <a:solidFill>
                  <a:srgbClr val="000000"/>
                </a:solidFill>
              </a:rPr>
              <a:t>of</a:t>
            </a:r>
            <a:r>
              <a:rPr kumimoji="0" lang="en-US" sz="1800" b="0" i="0" u="none" strike="noStrike" kern="0" cap="none" spc="0" normalizeH="0" baseline="0" noProof="0" dirty="0" smtClean="0">
                <a:ln>
                  <a:noFill/>
                </a:ln>
                <a:solidFill>
                  <a:srgbClr val="000000"/>
                </a:solidFill>
                <a:effectLst/>
                <a:uLnTx/>
                <a:uFillTx/>
              </a:rPr>
              <a:t> the </a:t>
            </a:r>
            <a:r>
              <a:rPr lang="en-US" sz="1800" kern="0" dirty="0">
                <a:solidFill>
                  <a:srgbClr val="0432FF"/>
                </a:solidFill>
              </a:rPr>
              <a:t>pick-up</a:t>
            </a:r>
            <a:r>
              <a:rPr kumimoji="0" lang="en-US" sz="1800" b="0" i="0" u="none" strike="noStrike" kern="0" cap="none" spc="0" normalizeH="0" baseline="0" noProof="0" dirty="0" smtClean="0">
                <a:ln>
                  <a:noFill/>
                </a:ln>
                <a:solidFill>
                  <a:srgbClr val="000000"/>
                </a:solidFill>
                <a:effectLst/>
                <a:uLnTx/>
                <a:uFillTx/>
              </a:rPr>
              <a:t> electrode</a:t>
            </a:r>
            <a:r>
              <a:rPr kumimoji="0" lang="en-US" sz="1800" b="0" i="0" u="none" strike="noStrike" kern="0" cap="none" spc="0" normalizeH="0" noProof="0" dirty="0" smtClean="0">
                <a:ln>
                  <a:noFill/>
                </a:ln>
                <a:solidFill>
                  <a:srgbClr val="000000"/>
                </a:solidFill>
                <a:effectLst/>
                <a:uLnTx/>
                <a:uFillTx/>
              </a:rPr>
              <a:t> signal</a:t>
            </a:r>
            <a:endParaRPr kumimoji="0" lang="en-US" sz="1800" b="0" i="0" u="none" strike="noStrike" kern="0" cap="none" spc="0" normalizeH="0" baseline="0" noProof="0" dirty="0" smtClean="0">
              <a:ln>
                <a:noFill/>
              </a:ln>
              <a:solidFill>
                <a:srgbClr val="000000"/>
              </a:solidFill>
              <a:effectLst/>
              <a:uLnTx/>
              <a:uFillTx/>
            </a:endParaRPr>
          </a:p>
          <a:p>
            <a:pPr marL="609600" marR="0" lvl="0" indent="-609600" algn="l" defTabSz="914400" rtl="0" eaLnBrk="1" fontAlgn="base" latinLnBrk="0" hangingPunct="1">
              <a:lnSpc>
                <a:spcPct val="90000"/>
              </a:lnSpc>
              <a:spcBef>
                <a:spcPct val="20000"/>
              </a:spcBef>
              <a:spcAft>
                <a:spcPct val="0"/>
              </a:spcAft>
              <a:buClr>
                <a:schemeClr val="tx1"/>
              </a:buClr>
              <a:buSzTx/>
              <a:buFont typeface="Wingdings" charset="2"/>
              <a:buChar char="ü"/>
              <a:tabLst/>
              <a:defRPr/>
            </a:pPr>
            <a:r>
              <a:rPr lang="en-US" sz="1800" kern="0" dirty="0">
                <a:solidFill>
                  <a:srgbClr val="0432FF"/>
                </a:solidFill>
              </a:rPr>
              <a:t>Tune shift </a:t>
            </a:r>
            <a:r>
              <a:rPr kumimoji="0" lang="en-US" sz="1800" b="0" i="0" u="none" strike="noStrike" kern="0" cap="none" spc="0" normalizeH="0" baseline="0" noProof="0" dirty="0" smtClean="0">
                <a:ln>
                  <a:noFill/>
                </a:ln>
                <a:solidFill>
                  <a:srgbClr val="000000"/>
                </a:solidFill>
                <a:effectLst/>
                <a:uLnTx/>
                <a:uFillTx/>
              </a:rPr>
              <a:t>along the bunch train</a:t>
            </a:r>
          </a:p>
          <a:p>
            <a:pPr marL="609600" marR="0" lvl="0" indent="-609600" algn="l" defTabSz="914400" rtl="0" eaLnBrk="1" fontAlgn="base" latinLnBrk="0" hangingPunct="1">
              <a:lnSpc>
                <a:spcPct val="90000"/>
              </a:lnSpc>
              <a:spcBef>
                <a:spcPct val="20000"/>
              </a:spcBef>
              <a:spcAft>
                <a:spcPct val="0"/>
              </a:spcAft>
              <a:buClr>
                <a:schemeClr val="tx1"/>
              </a:buClr>
              <a:buSzTx/>
              <a:buFont typeface="Wingdings" charset="2"/>
              <a:buChar char="ü"/>
              <a:tabLst/>
              <a:defRPr/>
            </a:pPr>
            <a:r>
              <a:rPr lang="en-US" sz="1800" kern="0" dirty="0" smtClean="0">
                <a:solidFill>
                  <a:srgbClr val="0432FF"/>
                </a:solidFill>
              </a:rPr>
              <a:t>Coherent instability</a:t>
            </a:r>
          </a:p>
          <a:p>
            <a:pPr marL="957600" lvl="1" indent="-356400" defTabSz="914400" fontAlgn="base">
              <a:lnSpc>
                <a:spcPct val="90000"/>
              </a:lnSpc>
              <a:spcBef>
                <a:spcPct val="20000"/>
              </a:spcBef>
              <a:spcAft>
                <a:spcPct val="0"/>
              </a:spcAft>
              <a:buClr>
                <a:schemeClr val="tx1"/>
              </a:buClr>
              <a:buFont typeface="Courier New"/>
              <a:buChar char="o"/>
              <a:defRPr/>
            </a:pPr>
            <a:r>
              <a:rPr lang="en-US" sz="1800" kern="0" dirty="0" smtClean="0">
                <a:solidFill>
                  <a:srgbClr val="0432FF"/>
                </a:solidFill>
              </a:rPr>
              <a:t>Single bunch effect </a:t>
            </a:r>
            <a:r>
              <a:rPr lang="en-US" sz="1800" kern="0" dirty="0" smtClean="0">
                <a:solidFill>
                  <a:srgbClr val="000000"/>
                </a:solidFill>
              </a:rPr>
              <a:t>affecting the last bunches of a train</a:t>
            </a:r>
          </a:p>
          <a:p>
            <a:pPr marL="957600" lvl="1" indent="-356400" defTabSz="914400" fontAlgn="base">
              <a:lnSpc>
                <a:spcPct val="90000"/>
              </a:lnSpc>
              <a:spcBef>
                <a:spcPct val="20000"/>
              </a:spcBef>
              <a:spcAft>
                <a:spcPct val="0"/>
              </a:spcAft>
              <a:buClr>
                <a:schemeClr val="tx1"/>
              </a:buClr>
              <a:buFont typeface="Courier New"/>
              <a:buChar char="o"/>
              <a:defRPr/>
            </a:pPr>
            <a:r>
              <a:rPr kumimoji="0" lang="en-US" sz="1800" b="0" i="0" u="none" strike="noStrike" kern="0" cap="none" spc="0" normalizeH="0" baseline="0" noProof="0" dirty="0" smtClean="0">
                <a:ln>
                  <a:noFill/>
                </a:ln>
                <a:solidFill>
                  <a:srgbClr val="000000"/>
                </a:solidFill>
                <a:effectLst/>
                <a:uLnTx/>
                <a:uFillTx/>
              </a:rPr>
              <a:t>Coupled bunch effect</a:t>
            </a:r>
          </a:p>
          <a:p>
            <a:pPr marL="609600" marR="0" lvl="0" indent="-609600" algn="l" defTabSz="914400" rtl="0" eaLnBrk="1" fontAlgn="base" latinLnBrk="0" hangingPunct="1">
              <a:lnSpc>
                <a:spcPct val="90000"/>
              </a:lnSpc>
              <a:spcBef>
                <a:spcPct val="20000"/>
              </a:spcBef>
              <a:spcAft>
                <a:spcPct val="0"/>
              </a:spcAft>
              <a:buClrTx/>
              <a:buSzTx/>
              <a:buFont typeface="Wingdings" charset="2"/>
              <a:buChar char="ü"/>
              <a:tabLst/>
              <a:defRPr/>
            </a:pPr>
            <a:r>
              <a:rPr kumimoji="0" lang="en-US" sz="1800" b="0" i="0" u="none" strike="noStrike" kern="0" cap="none" spc="0" normalizeH="0" baseline="0" noProof="0" dirty="0" smtClean="0">
                <a:ln>
                  <a:noFill/>
                </a:ln>
                <a:solidFill>
                  <a:srgbClr val="000000"/>
                </a:solidFill>
                <a:effectLst/>
                <a:uLnTx/>
                <a:uFillTx/>
              </a:rPr>
              <a:t>Beam size blow-up and </a:t>
            </a:r>
            <a:r>
              <a:rPr kumimoji="0" lang="en-US" sz="1800" b="0" i="0" u="none" strike="noStrike" kern="0" cap="none" spc="0" normalizeH="0" baseline="0" noProof="0" dirty="0" err="1" smtClean="0">
                <a:ln>
                  <a:noFill/>
                </a:ln>
                <a:solidFill>
                  <a:srgbClr val="0432FF"/>
                </a:solidFill>
                <a:effectLst/>
                <a:uLnTx/>
                <a:uFillTx/>
              </a:rPr>
              <a:t>emittance</a:t>
            </a:r>
            <a:r>
              <a:rPr kumimoji="0" lang="en-US" sz="1800" b="0" i="0" u="none" strike="noStrike" kern="0" cap="none" spc="0" normalizeH="0" baseline="0" noProof="0" dirty="0" smtClean="0">
                <a:ln>
                  <a:noFill/>
                </a:ln>
                <a:solidFill>
                  <a:srgbClr val="0432FF"/>
                </a:solidFill>
                <a:effectLst/>
                <a:uLnTx/>
                <a:uFillTx/>
              </a:rPr>
              <a:t> growth</a:t>
            </a:r>
          </a:p>
          <a:p>
            <a:pPr marL="609600" marR="0" lvl="0" indent="-609600" algn="l" defTabSz="914400" rtl="0" eaLnBrk="1" fontAlgn="base" latinLnBrk="0" hangingPunct="1">
              <a:lnSpc>
                <a:spcPct val="90000"/>
              </a:lnSpc>
              <a:spcBef>
                <a:spcPct val="20000"/>
              </a:spcBef>
              <a:spcAft>
                <a:spcPct val="0"/>
              </a:spcAft>
              <a:buClr>
                <a:schemeClr val="tx1"/>
              </a:buClr>
              <a:buSzTx/>
              <a:buFont typeface="Wingdings" charset="2"/>
              <a:buChar char="ü"/>
              <a:tabLst/>
              <a:defRPr/>
            </a:pPr>
            <a:r>
              <a:rPr kumimoji="0" lang="en-US" sz="1800" b="0" i="0" u="none" strike="noStrike" kern="0" cap="none" spc="0" normalizeH="0" baseline="0" noProof="0" dirty="0" smtClean="0">
                <a:ln>
                  <a:noFill/>
                </a:ln>
                <a:solidFill>
                  <a:srgbClr val="0432FF"/>
                </a:solidFill>
                <a:effectLst/>
                <a:uLnTx/>
                <a:uFillTx/>
              </a:rPr>
              <a:t>Luminosity </a:t>
            </a:r>
            <a:r>
              <a:rPr lang="en-US" sz="1800" kern="0" dirty="0" smtClean="0">
                <a:solidFill>
                  <a:srgbClr val="0432FF"/>
                </a:solidFill>
              </a:rPr>
              <a:t>loss</a:t>
            </a:r>
            <a:r>
              <a:rPr kumimoji="0" lang="en-US" sz="1800" b="0" i="0" u="none" strike="noStrike" kern="0" cap="none" spc="0" normalizeH="0" baseline="0" noProof="0" dirty="0" smtClean="0">
                <a:ln>
                  <a:noFill/>
                </a:ln>
                <a:solidFill>
                  <a:srgbClr val="0432FF"/>
                </a:solidFill>
                <a:effectLst/>
                <a:uLnTx/>
                <a:uFillTx/>
              </a:rPr>
              <a:t> </a:t>
            </a:r>
            <a:r>
              <a:rPr kumimoji="0" lang="en-US" sz="1800" b="0" i="0" u="none" strike="noStrike" kern="0" cap="none" spc="0" normalizeH="0" baseline="0" noProof="0" dirty="0" smtClean="0">
                <a:ln>
                  <a:noFill/>
                </a:ln>
                <a:solidFill>
                  <a:srgbClr val="000000"/>
                </a:solidFill>
                <a:effectLst/>
                <a:uLnTx/>
                <a:uFillTx/>
              </a:rPr>
              <a:t>in colliders</a:t>
            </a:r>
          </a:p>
          <a:p>
            <a:pPr marL="609600" indent="-609600" defTabSz="914400" fontAlgn="base">
              <a:lnSpc>
                <a:spcPct val="90000"/>
              </a:lnSpc>
              <a:spcBef>
                <a:spcPct val="20000"/>
              </a:spcBef>
              <a:spcAft>
                <a:spcPct val="0"/>
              </a:spcAft>
              <a:buClr>
                <a:schemeClr val="tx1"/>
              </a:buClr>
              <a:buFont typeface="Wingdings" charset="2"/>
              <a:buChar char="ü"/>
            </a:pPr>
            <a:r>
              <a:rPr lang="en-US" sz="1800" kern="0" dirty="0" smtClean="0">
                <a:solidFill>
                  <a:srgbClr val="0432FF"/>
                </a:solidFill>
              </a:rPr>
              <a:t>Energy loss </a:t>
            </a:r>
            <a:r>
              <a:rPr lang="en-US" sz="1800" kern="0" dirty="0" smtClean="0">
                <a:solidFill>
                  <a:srgbClr val="000000"/>
                </a:solidFill>
              </a:rPr>
              <a:t>measured through the </a:t>
            </a:r>
            <a:r>
              <a:rPr lang="en-US" sz="1800" kern="0" dirty="0" smtClean="0">
                <a:solidFill>
                  <a:srgbClr val="0432FF"/>
                </a:solidFill>
              </a:rPr>
              <a:t>synchronous phase shift</a:t>
            </a:r>
          </a:p>
          <a:p>
            <a:pPr marL="609600" indent="-609600" defTabSz="914400" fontAlgn="base">
              <a:lnSpc>
                <a:spcPct val="90000"/>
              </a:lnSpc>
              <a:spcBef>
                <a:spcPct val="20000"/>
              </a:spcBef>
              <a:spcAft>
                <a:spcPct val="0"/>
              </a:spcAft>
              <a:buClr>
                <a:schemeClr val="tx1"/>
              </a:buClr>
              <a:buFont typeface="Wingdings" charset="2"/>
              <a:buChar char="ü"/>
            </a:pPr>
            <a:r>
              <a:rPr lang="en-US" sz="1800" kern="0" dirty="0" smtClean="0">
                <a:solidFill>
                  <a:srgbClr val="000000"/>
                </a:solidFill>
              </a:rPr>
              <a:t>Active monitoring: signal on dedicated electron </a:t>
            </a:r>
            <a:r>
              <a:rPr lang="en-US" sz="1800" kern="0" dirty="0" smtClean="0">
                <a:solidFill>
                  <a:srgbClr val="0432FF"/>
                </a:solidFill>
              </a:rPr>
              <a:t>detectors</a:t>
            </a:r>
            <a:r>
              <a:rPr lang="en-US" sz="1800" kern="0" dirty="0" smtClean="0">
                <a:solidFill>
                  <a:srgbClr val="000000"/>
                </a:solidFill>
              </a:rPr>
              <a:t>   (e.g. strip monitors) and </a:t>
            </a:r>
            <a:r>
              <a:rPr lang="en-US" sz="1800" kern="0" dirty="0" smtClean="0">
                <a:solidFill>
                  <a:srgbClr val="0432FF"/>
                </a:solidFill>
              </a:rPr>
              <a:t>retarding field </a:t>
            </a:r>
            <a:r>
              <a:rPr lang="en-US" sz="1800" kern="0" dirty="0" err="1" smtClean="0">
                <a:solidFill>
                  <a:srgbClr val="0432FF"/>
                </a:solidFill>
              </a:rPr>
              <a:t>analysers</a:t>
            </a:r>
            <a:endParaRPr lang="en-US" sz="1800" kern="0" dirty="0" smtClean="0">
              <a:solidFill>
                <a:srgbClr val="0432FF"/>
              </a:solidFill>
            </a:endParaRPr>
          </a:p>
        </p:txBody>
      </p:sp>
      <p:grpSp>
        <p:nvGrpSpPr>
          <p:cNvPr id="15" name="Group 14"/>
          <p:cNvGrpSpPr/>
          <p:nvPr/>
        </p:nvGrpSpPr>
        <p:grpSpPr>
          <a:xfrm>
            <a:off x="6934222" y="1786500"/>
            <a:ext cx="1905000" cy="901220"/>
            <a:chOff x="6248400" y="2730838"/>
            <a:chExt cx="1905000" cy="901220"/>
          </a:xfrm>
        </p:grpSpPr>
        <p:sp>
          <p:nvSpPr>
            <p:cNvPr id="11" name="Right Brace 10"/>
            <p:cNvSpPr/>
            <p:nvPr/>
          </p:nvSpPr>
          <p:spPr>
            <a:xfrm>
              <a:off x="6248400" y="2730838"/>
              <a:ext cx="304800" cy="901220"/>
            </a:xfrm>
            <a:prstGeom prst="rightBrace">
              <a:avLst>
                <a:gd name="adj1" fmla="val 27997"/>
                <a:gd name="adj2" fmla="val 50000"/>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53200" y="2895600"/>
              <a:ext cx="1600200" cy="553998"/>
            </a:xfrm>
            <a:prstGeom prst="rect">
              <a:avLst/>
            </a:prstGeom>
            <a:noFill/>
          </p:spPr>
          <p:txBody>
            <a:bodyPr wrap="square" rtlCol="0">
              <a:spAutoFit/>
            </a:bodyPr>
            <a:lstStyle/>
            <a:p>
              <a:r>
                <a:rPr lang="en-US" sz="1500" dirty="0" smtClean="0">
                  <a:solidFill>
                    <a:srgbClr val="000090"/>
                  </a:solidFill>
                </a:rPr>
                <a:t>Machine observables</a:t>
              </a:r>
              <a:endParaRPr lang="en-US" sz="1500" dirty="0">
                <a:solidFill>
                  <a:srgbClr val="000090"/>
                </a:solidFill>
              </a:endParaRPr>
            </a:p>
          </p:txBody>
        </p:sp>
      </p:grpSp>
      <p:grpSp>
        <p:nvGrpSpPr>
          <p:cNvPr id="16" name="Group 15"/>
          <p:cNvGrpSpPr/>
          <p:nvPr/>
        </p:nvGrpSpPr>
        <p:grpSpPr>
          <a:xfrm>
            <a:off x="7699296" y="2852936"/>
            <a:ext cx="1444704" cy="1937616"/>
            <a:chOff x="7661196" y="3820925"/>
            <a:chExt cx="1444704" cy="2153640"/>
          </a:xfrm>
        </p:grpSpPr>
        <p:sp>
          <p:nvSpPr>
            <p:cNvPr id="13" name="Right Brace 12"/>
            <p:cNvSpPr/>
            <p:nvPr/>
          </p:nvSpPr>
          <p:spPr>
            <a:xfrm>
              <a:off x="7661196" y="3820925"/>
              <a:ext cx="266700" cy="2153640"/>
            </a:xfrm>
            <a:prstGeom prst="rightBrace">
              <a:avLst>
                <a:gd name="adj1" fmla="val 27997"/>
                <a:gd name="adj2" fmla="val 50000"/>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7878576" y="4623563"/>
              <a:ext cx="1227324" cy="553998"/>
            </a:xfrm>
            <a:prstGeom prst="rect">
              <a:avLst/>
            </a:prstGeom>
            <a:noFill/>
          </p:spPr>
          <p:txBody>
            <a:bodyPr wrap="square" rtlCol="0">
              <a:spAutoFit/>
            </a:bodyPr>
            <a:lstStyle/>
            <a:p>
              <a:r>
                <a:rPr lang="en-US" sz="1500" dirty="0" smtClean="0">
                  <a:solidFill>
                    <a:srgbClr val="000090"/>
                  </a:solidFill>
                </a:rPr>
                <a:t>Beam observables</a:t>
              </a:r>
              <a:endParaRPr lang="en-US" sz="1500" dirty="0">
                <a:solidFill>
                  <a:srgbClr val="000090"/>
                </a:solidFill>
              </a:endParaRPr>
            </a:p>
          </p:txBody>
        </p:sp>
      </p:grpSp>
      <p:sp>
        <p:nvSpPr>
          <p:cNvPr id="3" name="Title 2"/>
          <p:cNvSpPr>
            <a:spLocks noGrp="1"/>
          </p:cNvSpPr>
          <p:nvPr>
            <p:ph type="title"/>
          </p:nvPr>
        </p:nvSpPr>
        <p:spPr>
          <a:xfrm>
            <a:off x="1763688" y="227334"/>
            <a:ext cx="7498080" cy="1143000"/>
          </a:xfrm>
        </p:spPr>
        <p:txBody>
          <a:bodyPr/>
          <a:lstStyle/>
          <a:p>
            <a:r>
              <a:rPr lang="en-US" dirty="0" smtClean="0"/>
              <a:t>Effects of the electron cloud</a:t>
            </a:r>
            <a:endParaRPr lang="en-US" dirty="0"/>
          </a:p>
        </p:txBody>
      </p:sp>
    </p:spTree>
    <p:extLst>
      <p:ext uri="{BB962C8B-B14F-4D97-AF65-F5344CB8AC3E}">
        <p14:creationId xmlns:p14="http://schemas.microsoft.com/office/powerpoint/2010/main" val="2112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dirty="0" err="1" smtClean="0">
                <a:latin typeface="Comic Sans MS" panose="030F0702030302020204" pitchFamily="66" charset="0"/>
              </a:rPr>
              <a:t>PhD</a:t>
            </a:r>
            <a:r>
              <a:rPr lang="it-IT" dirty="0" smtClean="0">
                <a:latin typeface="Comic Sans MS" panose="030F0702030302020204" pitchFamily="66" charset="0"/>
              </a:rPr>
              <a:t> </a:t>
            </a:r>
            <a:r>
              <a:rPr lang="it-IT" dirty="0" err="1" smtClean="0">
                <a:latin typeface="Comic Sans MS" panose="030F0702030302020204" pitchFamily="66" charset="0"/>
              </a:rPr>
              <a:t>thesis</a:t>
            </a:r>
            <a:r>
              <a:rPr lang="it-IT" dirty="0" smtClean="0">
                <a:latin typeface="Comic Sans MS" panose="030F0702030302020204" pitchFamily="66" charset="0"/>
              </a:rPr>
              <a:t> in </a:t>
            </a:r>
            <a:r>
              <a:rPr lang="it-IT" dirty="0" err="1" smtClean="0">
                <a:latin typeface="Comic Sans MS" panose="030F0702030302020204" pitchFamily="66" charset="0"/>
              </a:rPr>
              <a:t>collaboration</a:t>
            </a:r>
            <a:r>
              <a:rPr lang="it-IT" dirty="0" smtClean="0">
                <a:latin typeface="Comic Sans MS" panose="030F0702030302020204" pitchFamily="66" charset="0"/>
              </a:rPr>
              <a:t> with CERN :</a:t>
            </a:r>
            <a:endParaRPr lang="it-IT" dirty="0">
              <a:latin typeface="Comic Sans MS" panose="030F0702030302020204" pitchFamily="66" charset="0"/>
            </a:endParaRPr>
          </a:p>
        </p:txBody>
      </p:sp>
      <p:sp>
        <p:nvSpPr>
          <p:cNvPr id="3" name="Espace réservé de la date 2"/>
          <p:cNvSpPr>
            <a:spLocks noGrp="1"/>
          </p:cNvSpPr>
          <p:nvPr>
            <p:ph type="dt" sz="half" idx="10"/>
          </p:nvPr>
        </p:nvSpPr>
        <p:spPr/>
        <p:txBody>
          <a:bodyPr/>
          <a:lstStyle/>
          <a:p>
            <a:fld id="{27B219A7-15B7-314A-9D40-423A643F650B}" type="datetime1">
              <a:rPr lang="fr-FR" smtClean="0"/>
              <a:t>13/10/2017</a:t>
            </a:fld>
            <a:endParaRPr lang="it-IT"/>
          </a:p>
        </p:txBody>
      </p:sp>
      <p:sp>
        <p:nvSpPr>
          <p:cNvPr id="4" name="Espace réservé du numéro de diapositive 3"/>
          <p:cNvSpPr>
            <a:spLocks noGrp="1"/>
          </p:cNvSpPr>
          <p:nvPr>
            <p:ph type="sldNum" sz="quarter" idx="12"/>
          </p:nvPr>
        </p:nvSpPr>
        <p:spPr/>
        <p:txBody>
          <a:bodyPr/>
          <a:lstStyle/>
          <a:p>
            <a:r>
              <a:rPr lang="it-IT" smtClean="0"/>
              <a:t>Pagina </a:t>
            </a:r>
            <a:fld id="{BFBF7122-E485-A34B-A033-193A3ADCCB38}" type="slidenum">
              <a:rPr lang="it-IT" smtClean="0"/>
              <a:pPr/>
              <a:t>18</a:t>
            </a:fld>
            <a:endParaRPr lang="it-IT"/>
          </a:p>
        </p:txBody>
      </p:sp>
    </p:spTree>
    <p:extLst>
      <p:ext uri="{BB962C8B-B14F-4D97-AF65-F5344CB8AC3E}">
        <p14:creationId xmlns:p14="http://schemas.microsoft.com/office/powerpoint/2010/main" val="1161314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data 3"/>
          <p:cNvSpPr>
            <a:spLocks noGrp="1"/>
          </p:cNvSpPr>
          <p:nvPr>
            <p:ph type="dt" sz="quarter" idx="10"/>
          </p:nvPr>
        </p:nvSpPr>
        <p:spPr>
          <a:noFill/>
        </p:spPr>
        <p:txBody>
          <a:bodyPr/>
          <a:lstStyle/>
          <a:p>
            <a:fld id="{4E4E0642-6324-514A-AE02-FE8F1ADC0A11}" type="datetime1">
              <a:t>13/10/2017</a:t>
            </a:fld>
            <a:endParaRPr lang="it-IT"/>
          </a:p>
        </p:txBody>
      </p:sp>
      <p:sp>
        <p:nvSpPr>
          <p:cNvPr id="6148" name="Segnaposto numero diapositiva 5"/>
          <p:cNvSpPr>
            <a:spLocks noGrp="1"/>
          </p:cNvSpPr>
          <p:nvPr>
            <p:ph type="sldNum" sz="quarter" idx="12"/>
          </p:nvPr>
        </p:nvSpPr>
        <p:spPr>
          <a:noFill/>
        </p:spPr>
        <p:txBody>
          <a:bodyPr/>
          <a:lstStyle/>
          <a:p>
            <a:r>
              <a:rPr lang="it-IT"/>
              <a:t>Pagina </a:t>
            </a:r>
            <a:fld id="{AD43B57F-76C8-4A42-8494-E3235DCF68F6}" type="slidenum">
              <a:rPr lang="it-IT"/>
              <a:pPr/>
              <a:t>19</a:t>
            </a:fld>
            <a:endParaRPr lang="it-IT"/>
          </a:p>
        </p:txBody>
      </p:sp>
      <p:sp>
        <p:nvSpPr>
          <p:cNvPr id="6149" name="Rectangle 2"/>
          <p:cNvSpPr>
            <a:spLocks noGrp="1" noChangeArrowheads="1"/>
          </p:cNvSpPr>
          <p:nvPr>
            <p:ph type="title"/>
          </p:nvPr>
        </p:nvSpPr>
        <p:spPr>
          <a:xfrm>
            <a:off x="467544" y="215435"/>
            <a:ext cx="8352928" cy="775166"/>
          </a:xfrm>
        </p:spPr>
        <p:txBody>
          <a:bodyPr/>
          <a:lstStyle/>
          <a:p>
            <a:r>
              <a:rPr lang="it-IT" dirty="0" err="1" smtClean="0"/>
              <a:t>Beam</a:t>
            </a:r>
            <a:r>
              <a:rPr lang="it-IT" dirty="0" smtClean="0"/>
              <a:t> </a:t>
            </a:r>
            <a:r>
              <a:rPr lang="it-IT" dirty="0" err="1"/>
              <a:t>dynamics</a:t>
            </a:r>
            <a:r>
              <a:rPr lang="it-IT" dirty="0"/>
              <a:t> and </a:t>
            </a:r>
            <a:r>
              <a:rPr lang="it-IT" dirty="0" err="1"/>
              <a:t>collective</a:t>
            </a:r>
            <a:r>
              <a:rPr lang="it-IT" dirty="0"/>
              <a:t> </a:t>
            </a:r>
            <a:r>
              <a:rPr lang="it-IT" dirty="0" err="1"/>
              <a:t>effects</a:t>
            </a:r>
            <a:r>
              <a:rPr lang="it-IT" dirty="0"/>
              <a:t> for the </a:t>
            </a:r>
            <a:r>
              <a:rPr lang="it-IT" dirty="0" smtClean="0"/>
              <a:t>upgrade </a:t>
            </a:r>
            <a:r>
              <a:rPr lang="it-IT" dirty="0" err="1" smtClean="0"/>
              <a:t>program</a:t>
            </a:r>
            <a:r>
              <a:rPr lang="it-IT" dirty="0" smtClean="0"/>
              <a:t> of LHC and </a:t>
            </a:r>
            <a:r>
              <a:rPr lang="it-IT" dirty="0" err="1" smtClean="0"/>
              <a:t>FCCee</a:t>
            </a:r>
            <a:r>
              <a:rPr lang="it-IT" dirty="0" smtClean="0"/>
              <a:t> </a:t>
            </a:r>
            <a:br>
              <a:rPr lang="it-IT" dirty="0" smtClean="0"/>
            </a:br>
            <a:r>
              <a:rPr lang="it-IT" sz="2000" dirty="0" smtClean="0"/>
              <a:t>(</a:t>
            </a:r>
            <a:r>
              <a:rPr lang="it-IT" sz="2000" dirty="0" err="1" smtClean="0"/>
              <a:t>contact</a:t>
            </a:r>
            <a:r>
              <a:rPr lang="it-IT" sz="2000" dirty="0" smtClean="0"/>
              <a:t>: mauro.migliorati@uniroma1.it)</a:t>
            </a:r>
            <a:endParaRPr lang="it-IT" sz="2000" dirty="0"/>
          </a:p>
        </p:txBody>
      </p:sp>
      <p:sp>
        <p:nvSpPr>
          <p:cNvPr id="2" name="Rettangolo 1"/>
          <p:cNvSpPr/>
          <p:nvPr/>
        </p:nvSpPr>
        <p:spPr>
          <a:xfrm>
            <a:off x="337958" y="1449587"/>
            <a:ext cx="8568952" cy="4499693"/>
          </a:xfrm>
          <a:prstGeom prst="rect">
            <a:avLst/>
          </a:prstGeom>
        </p:spPr>
        <p:txBody>
          <a:bodyPr wrap="square">
            <a:spAutoFit/>
          </a:bodyPr>
          <a:lstStyle/>
          <a:p>
            <a:pPr marL="342900" lvl="0" indent="-342900" algn="just" eaLnBrk="1" hangingPunct="1">
              <a:spcBef>
                <a:spcPct val="20000"/>
              </a:spcBef>
              <a:buClr>
                <a:srgbClr val="822433"/>
              </a:buClr>
              <a:buFont typeface="Wingdings" charset="2"/>
              <a:buChar char="q"/>
            </a:pPr>
            <a:r>
              <a:rPr lang="en-GB" sz="1600" b="1" u="sng" kern="0" dirty="0" err="1" smtClean="0">
                <a:solidFill>
                  <a:srgbClr val="000000"/>
                </a:solidFill>
                <a:latin typeface="Arial"/>
                <a:ea typeface="ＭＳ Ｐゴシック"/>
              </a:rPr>
              <a:t>HiLumi</a:t>
            </a:r>
            <a:r>
              <a:rPr lang="en-GB" sz="1600" b="1" u="sng" kern="0" dirty="0" smtClean="0">
                <a:solidFill>
                  <a:srgbClr val="000000"/>
                </a:solidFill>
                <a:latin typeface="Arial"/>
                <a:ea typeface="ＭＳ Ｐゴシック"/>
              </a:rPr>
              <a:t> </a:t>
            </a:r>
            <a:r>
              <a:rPr lang="en-GB" sz="1600" b="1" u="sng" kern="0" dirty="0">
                <a:solidFill>
                  <a:srgbClr val="000000"/>
                </a:solidFill>
                <a:latin typeface="Arial"/>
                <a:ea typeface="ＭＳ Ｐゴシック"/>
              </a:rPr>
              <a:t>LHC</a:t>
            </a:r>
            <a:r>
              <a:rPr lang="en-GB" sz="1600" kern="0" dirty="0">
                <a:solidFill>
                  <a:srgbClr val="000000"/>
                </a:solidFill>
                <a:latin typeface="Arial"/>
                <a:ea typeface="ＭＳ Ｐゴシック"/>
              </a:rPr>
              <a:t>, </a:t>
            </a:r>
            <a:r>
              <a:rPr lang="en-GB" sz="1600" kern="0" dirty="0" smtClean="0">
                <a:solidFill>
                  <a:srgbClr val="000000"/>
                </a:solidFill>
                <a:latin typeface="Arial"/>
                <a:ea typeface="ＭＳ Ｐゴシック"/>
              </a:rPr>
              <a:t>is </a:t>
            </a:r>
            <a:r>
              <a:rPr lang="en-GB" sz="1600" kern="0" dirty="0">
                <a:solidFill>
                  <a:srgbClr val="000000"/>
                </a:solidFill>
                <a:latin typeface="Arial"/>
                <a:ea typeface="ＭＳ Ｐゴシック"/>
              </a:rPr>
              <a:t>the major funded upgrade to increase LHC luminosity by a factor of 10 beyond its design value. The project is co-funded by the EU and implies significant upgrades not only for LHC but for all the machines in the injection chain (LIU project</a:t>
            </a:r>
            <a:r>
              <a:rPr lang="en-GB" sz="1600" kern="0" dirty="0" smtClean="0">
                <a:solidFill>
                  <a:srgbClr val="000000"/>
                </a:solidFill>
                <a:latin typeface="Arial"/>
                <a:ea typeface="ＭＳ Ｐゴシック"/>
              </a:rPr>
              <a:t>).</a:t>
            </a:r>
          </a:p>
          <a:p>
            <a:pPr marL="342900" lvl="0" indent="-342900" algn="just" eaLnBrk="1" hangingPunct="1">
              <a:spcBef>
                <a:spcPct val="20000"/>
              </a:spcBef>
              <a:buClr>
                <a:srgbClr val="822433"/>
              </a:buClr>
              <a:buFont typeface="Wingdings" charset="2"/>
              <a:buChar char="q"/>
            </a:pPr>
            <a:endParaRPr lang="en-GB" sz="1200" kern="0" dirty="0">
              <a:solidFill>
                <a:srgbClr val="000000"/>
              </a:solidFill>
              <a:latin typeface="Arial"/>
              <a:ea typeface="ＭＳ Ｐゴシック"/>
            </a:endParaRPr>
          </a:p>
          <a:p>
            <a:pPr marL="342900" lvl="0" indent="-342900" algn="just" eaLnBrk="1" hangingPunct="1">
              <a:spcBef>
                <a:spcPct val="20000"/>
              </a:spcBef>
              <a:buClr>
                <a:srgbClr val="822433"/>
              </a:buClr>
              <a:buFont typeface="Wingdings" charset="2"/>
              <a:buChar char="q"/>
            </a:pPr>
            <a:r>
              <a:rPr lang="en-GB" sz="1600" b="1" u="sng" kern="0" dirty="0">
                <a:solidFill>
                  <a:srgbClr val="000000"/>
                </a:solidFill>
                <a:latin typeface="Arial"/>
                <a:ea typeface="ＭＳ Ｐゴシック"/>
              </a:rPr>
              <a:t>FCC (Future Circular Collider)</a:t>
            </a:r>
            <a:r>
              <a:rPr lang="en-GB" sz="1600" kern="0" dirty="0">
                <a:solidFill>
                  <a:srgbClr val="000000"/>
                </a:solidFill>
                <a:latin typeface="Arial"/>
                <a:ea typeface="ＭＳ Ｐゴシック"/>
              </a:rPr>
              <a:t>: </a:t>
            </a:r>
            <a:r>
              <a:rPr lang="en-GB" sz="1600" kern="0" dirty="0" smtClean="0">
                <a:solidFill>
                  <a:srgbClr val="000000"/>
                </a:solidFill>
                <a:latin typeface="Arial"/>
                <a:ea typeface="ＭＳ Ｐゴシック"/>
              </a:rPr>
              <a:t>is a global </a:t>
            </a:r>
            <a:r>
              <a:rPr lang="en-GB" sz="1600" kern="0" dirty="0">
                <a:solidFill>
                  <a:srgbClr val="000000"/>
                </a:solidFill>
                <a:latin typeface="Arial"/>
                <a:ea typeface="ＭＳ Ｐゴシック"/>
              </a:rPr>
              <a:t>effort (lead by CERN) to study a post-LHC particle accelerator in a worldwide context. The project is co-funded by the EU and it is exploring the potential of hadron and lepton circular colliders, considering the technology R&amp;D programs that would be required to build them</a:t>
            </a:r>
            <a:r>
              <a:rPr lang="en-GB" sz="1600" kern="0" dirty="0" smtClean="0">
                <a:solidFill>
                  <a:srgbClr val="000000"/>
                </a:solidFill>
                <a:latin typeface="Arial"/>
                <a:ea typeface="ＭＳ Ｐゴシック"/>
              </a:rPr>
              <a:t>.</a:t>
            </a:r>
          </a:p>
          <a:p>
            <a:pPr lvl="0" algn="just" eaLnBrk="1" hangingPunct="1">
              <a:spcBef>
                <a:spcPct val="20000"/>
              </a:spcBef>
              <a:buClr>
                <a:srgbClr val="822433"/>
              </a:buClr>
            </a:pPr>
            <a:endParaRPr lang="en-GB" sz="1600" kern="0" dirty="0">
              <a:solidFill>
                <a:srgbClr val="000000"/>
              </a:solidFill>
              <a:latin typeface="Arial"/>
              <a:ea typeface="ＭＳ Ｐゴシック"/>
            </a:endParaRPr>
          </a:p>
          <a:p>
            <a:pPr lvl="0" algn="just" eaLnBrk="1" hangingPunct="1">
              <a:spcBef>
                <a:spcPct val="20000"/>
              </a:spcBef>
              <a:buClr>
                <a:srgbClr val="822433"/>
              </a:buClr>
            </a:pPr>
            <a:r>
              <a:rPr lang="en-GB" sz="1600" kern="0" dirty="0">
                <a:solidFill>
                  <a:srgbClr val="000000"/>
                </a:solidFill>
                <a:latin typeface="Arial"/>
                <a:ea typeface="ＭＳ Ｐゴシック"/>
              </a:rPr>
              <a:t>The </a:t>
            </a:r>
            <a:r>
              <a:rPr lang="en-GB" sz="1600" kern="0" dirty="0" smtClean="0">
                <a:solidFill>
                  <a:srgbClr val="000000"/>
                </a:solidFill>
                <a:latin typeface="Arial"/>
                <a:ea typeface="ＭＳ Ｐゴシック"/>
              </a:rPr>
              <a:t>goal </a:t>
            </a:r>
            <a:r>
              <a:rPr lang="en-GB" sz="1600" kern="0" dirty="0">
                <a:solidFill>
                  <a:srgbClr val="000000"/>
                </a:solidFill>
                <a:latin typeface="Arial"/>
                <a:ea typeface="ＭＳ Ｐゴシック"/>
              </a:rPr>
              <a:t>of the </a:t>
            </a:r>
            <a:r>
              <a:rPr lang="en-GB" sz="1600" kern="0" dirty="0" smtClean="0">
                <a:solidFill>
                  <a:srgbClr val="000000"/>
                </a:solidFill>
                <a:latin typeface="Arial"/>
                <a:ea typeface="ＭＳ Ｐゴシック"/>
              </a:rPr>
              <a:t>PhD work is to predict </a:t>
            </a:r>
            <a:r>
              <a:rPr lang="en-GB" sz="1600" kern="0" dirty="0">
                <a:solidFill>
                  <a:srgbClr val="000000"/>
                </a:solidFill>
                <a:latin typeface="Arial"/>
                <a:ea typeface="ＭＳ Ｐゴシック"/>
              </a:rPr>
              <a:t>the behaviour of these future accelerators in terms of beam stability due to the increase of beam intensity that could lead to undesirable collective effects, triggered by self-induced </a:t>
            </a:r>
            <a:r>
              <a:rPr lang="en-GB" sz="1600" kern="0" dirty="0" err="1">
                <a:solidFill>
                  <a:srgbClr val="000000"/>
                </a:solidFill>
                <a:latin typeface="Arial"/>
                <a:ea typeface="ＭＳ Ｐゴシック"/>
              </a:rPr>
              <a:t>em</a:t>
            </a:r>
            <a:r>
              <a:rPr lang="en-GB" sz="1600" kern="0" dirty="0">
                <a:solidFill>
                  <a:srgbClr val="000000"/>
                </a:solidFill>
                <a:latin typeface="Arial"/>
                <a:ea typeface="ＭＳ Ｐゴシック"/>
              </a:rPr>
              <a:t> fields, which may play an important role in the machine performance</a:t>
            </a:r>
            <a:r>
              <a:rPr lang="en-GB" sz="1600" kern="0" dirty="0" smtClean="0">
                <a:solidFill>
                  <a:srgbClr val="000000"/>
                </a:solidFill>
                <a:latin typeface="Arial"/>
                <a:ea typeface="ＭＳ Ｐゴシック"/>
              </a:rPr>
              <a:t>.</a:t>
            </a:r>
          </a:p>
          <a:p>
            <a:pPr lvl="0" algn="just" eaLnBrk="1" hangingPunct="1">
              <a:spcBef>
                <a:spcPct val="20000"/>
              </a:spcBef>
              <a:buClr>
                <a:srgbClr val="822433"/>
              </a:buClr>
            </a:pPr>
            <a:endParaRPr lang="en-GB" sz="1600" kern="0" dirty="0" smtClean="0">
              <a:solidFill>
                <a:srgbClr val="000000"/>
              </a:solidFill>
              <a:latin typeface="Arial"/>
              <a:ea typeface="ＭＳ Ｐゴシック"/>
            </a:endParaRPr>
          </a:p>
          <a:p>
            <a:pPr algn="just" eaLnBrk="1" hangingPunct="1">
              <a:spcBef>
                <a:spcPct val="20000"/>
              </a:spcBef>
              <a:buClr>
                <a:srgbClr val="822433"/>
              </a:buClr>
            </a:pPr>
            <a:r>
              <a:rPr lang="en-GB" sz="1600" dirty="0" smtClean="0">
                <a:solidFill>
                  <a:srgbClr val="FF0000"/>
                </a:solidFill>
              </a:rPr>
              <a:t>The thesis activity is based at the Department of Basic and Applied Science for Engineering of La Sapienza, but some periods at CERN for beam based measurements during some Machine Development sessions and for discussions are foreseen.</a:t>
            </a:r>
            <a:endParaRPr lang="en-GB" sz="1600" dirty="0">
              <a:solidFill>
                <a:srgbClr val="FF0000"/>
              </a:solidFill>
            </a:endParaRPr>
          </a:p>
        </p:txBody>
      </p:sp>
    </p:spTree>
    <p:extLst>
      <p:ext uri="{BB962C8B-B14F-4D97-AF65-F5344CB8AC3E}">
        <p14:creationId xmlns:p14="http://schemas.microsoft.com/office/powerpoint/2010/main" val="2028531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cern.ch\dfs\Users\g\garoby\Desktop\A0_accel_shema-linac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29" t="11271" r="15918" b="27538"/>
          <a:stretch/>
        </p:blipFill>
        <p:spPr bwMode="auto">
          <a:xfrm>
            <a:off x="611560" y="620688"/>
            <a:ext cx="8195449" cy="5400000"/>
          </a:xfrm>
          <a:prstGeom prst="rect">
            <a:avLst/>
          </a:prstGeom>
          <a:noFill/>
        </p:spPr>
      </p:pic>
      <p:sp>
        <p:nvSpPr>
          <p:cNvPr id="8" name="Oval 7"/>
          <p:cNvSpPr/>
          <p:nvPr/>
        </p:nvSpPr>
        <p:spPr>
          <a:xfrm>
            <a:off x="4094907" y="5153000"/>
            <a:ext cx="76200" cy="76200"/>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mic Sans MS" panose="030F0702030302020204" pitchFamily="66" charset="0"/>
            </a:endParaRPr>
          </a:p>
        </p:txBody>
      </p:sp>
      <p:pic>
        <p:nvPicPr>
          <p:cNvPr id="5" name="Immagine 4"/>
          <p:cNvPicPr>
            <a:picLocks noChangeAspect="1"/>
          </p:cNvPicPr>
          <p:nvPr/>
        </p:nvPicPr>
        <p:blipFill>
          <a:blip r:embed="rId3"/>
          <a:stretch>
            <a:fillRect/>
          </a:stretch>
        </p:blipFill>
        <p:spPr>
          <a:xfrm>
            <a:off x="3734048" y="2868290"/>
            <a:ext cx="1270000" cy="920750"/>
          </a:xfrm>
          <a:prstGeom prst="rect">
            <a:avLst/>
          </a:prstGeom>
        </p:spPr>
      </p:pic>
      <p:sp>
        <p:nvSpPr>
          <p:cNvPr id="9" name="Oval 8"/>
          <p:cNvSpPr/>
          <p:nvPr/>
        </p:nvSpPr>
        <p:spPr>
          <a:xfrm>
            <a:off x="4097955" y="5153000"/>
            <a:ext cx="73152" cy="73152"/>
          </a:xfrm>
          <a:prstGeom prst="ellipse">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mic Sans MS" panose="030F0702030302020204" pitchFamily="66" charset="0"/>
            </a:endParaRPr>
          </a:p>
        </p:txBody>
      </p:sp>
      <p:sp>
        <p:nvSpPr>
          <p:cNvPr id="63" name="Rectangle 2"/>
          <p:cNvSpPr txBox="1">
            <a:spLocks noChangeArrowheads="1"/>
          </p:cNvSpPr>
          <p:nvPr/>
        </p:nvSpPr>
        <p:spPr>
          <a:xfrm>
            <a:off x="0" y="-40944"/>
            <a:ext cx="91440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strike="noStrike" kern="1200" cap="none" spc="0" normalizeH="0" baseline="0" noProof="0" dirty="0" smtClean="0">
                <a:ln>
                  <a:noFill/>
                </a:ln>
                <a:solidFill>
                  <a:schemeClr val="tx1"/>
                </a:solidFill>
                <a:effectLst/>
                <a:uLnTx/>
                <a:uFillTx/>
                <a:latin typeface="+mj-lt"/>
                <a:ea typeface="+mj-ea"/>
                <a:cs typeface="+mj-cs"/>
              </a:rPr>
              <a:t>CERN</a:t>
            </a:r>
            <a:r>
              <a:rPr kumimoji="0" lang="en-US" sz="4400" b="1" i="0" strike="noStrike" kern="1200" cap="none" spc="0" normalizeH="0" noProof="0" dirty="0" smtClean="0">
                <a:ln>
                  <a:noFill/>
                </a:ln>
                <a:solidFill>
                  <a:schemeClr val="tx1"/>
                </a:solidFill>
                <a:effectLst/>
                <a:uLnTx/>
                <a:uFillTx/>
                <a:latin typeface="+mj-lt"/>
                <a:ea typeface="+mj-ea"/>
                <a:cs typeface="+mj-cs"/>
              </a:rPr>
              <a:t> Accelerators Complex</a:t>
            </a:r>
            <a:endParaRPr kumimoji="0" lang="en-US" sz="4400" b="1" i="0" strike="noStrike" kern="1200" cap="none" spc="0" normalizeH="0" baseline="0" noProof="0" dirty="0" smtClean="0">
              <a:ln>
                <a:noFill/>
              </a:ln>
              <a:solidFill>
                <a:schemeClr val="tx1"/>
              </a:solidFill>
              <a:effectLst/>
              <a:uLnTx/>
              <a:uFillTx/>
              <a:latin typeface="+mj-lt"/>
              <a:ea typeface="+mj-ea"/>
              <a:cs typeface="+mj-cs"/>
            </a:endParaRPr>
          </a:p>
        </p:txBody>
      </p:sp>
      <p:sp>
        <p:nvSpPr>
          <p:cNvPr id="36" name="Segnaposto data 2"/>
          <p:cNvSpPr>
            <a:spLocks noGrp="1"/>
          </p:cNvSpPr>
          <p:nvPr>
            <p:ph type="dt" sz="half" idx="10"/>
          </p:nvPr>
        </p:nvSpPr>
        <p:spPr>
          <a:xfrm>
            <a:off x="4343400" y="6148388"/>
            <a:ext cx="1905000" cy="457200"/>
          </a:xfrm>
        </p:spPr>
        <p:txBody>
          <a:bodyPr/>
          <a:lstStyle/>
          <a:p>
            <a:fld id="{FFF7B770-F658-DF4B-8A3C-D3253EC4B3CF}" type="datetime1">
              <a:rPr lang="fr-FR">
                <a:latin typeface="Comic Sans MS" panose="030F0702030302020204" pitchFamily="66" charset="0"/>
              </a:rPr>
              <a:t>13/10/2017</a:t>
            </a:fld>
            <a:endParaRPr lang="it-IT">
              <a:latin typeface="Comic Sans MS" panose="030F0702030302020204" pitchFamily="66" charset="0"/>
            </a:endParaRPr>
          </a:p>
        </p:txBody>
      </p:sp>
      <p:sp>
        <p:nvSpPr>
          <p:cNvPr id="6" name="CasellaDiTesto 5"/>
          <p:cNvSpPr txBox="1"/>
          <p:nvPr/>
        </p:nvSpPr>
        <p:spPr>
          <a:xfrm>
            <a:off x="3447086" y="5085184"/>
            <a:ext cx="662361" cy="230832"/>
          </a:xfrm>
          <a:prstGeom prst="rect">
            <a:avLst/>
          </a:prstGeom>
          <a:solidFill>
            <a:srgbClr val="FFFFFF"/>
          </a:solidFill>
        </p:spPr>
        <p:txBody>
          <a:bodyPr wrap="none" rtlCol="0">
            <a:spAutoFit/>
          </a:bodyPr>
          <a:lstStyle/>
          <a:p>
            <a:r>
              <a:rPr lang="en-GB">
                <a:solidFill>
                  <a:srgbClr val="FF0000"/>
                </a:solidFill>
                <a:latin typeface="Comic Sans MS" panose="030F0702030302020204" pitchFamily="66" charset="0"/>
              </a:rPr>
              <a:t>LINAC 2</a:t>
            </a:r>
          </a:p>
        </p:txBody>
      </p:sp>
      <p:sp>
        <p:nvSpPr>
          <p:cNvPr id="13" name="CasellaDiTesto 12"/>
          <p:cNvSpPr txBox="1"/>
          <p:nvPr/>
        </p:nvSpPr>
        <p:spPr>
          <a:xfrm>
            <a:off x="4237200" y="5013177"/>
            <a:ext cx="144016" cy="153040"/>
          </a:xfrm>
          <a:prstGeom prst="rect">
            <a:avLst/>
          </a:prstGeom>
          <a:solidFill>
            <a:srgbClr val="FFFFFF"/>
          </a:solidFill>
        </p:spPr>
        <p:txBody>
          <a:bodyPr wrap="square" lIns="0" tIns="7200" rIns="0" bIns="7200" rtlCol="0">
            <a:spAutoFit/>
          </a:bodyPr>
          <a:lstStyle/>
          <a:p>
            <a:r>
              <a:rPr lang="en-GB">
                <a:solidFill>
                  <a:srgbClr val="FF0000"/>
                </a:solidFill>
                <a:latin typeface="Comic Sans MS" panose="030F0702030302020204" pitchFamily="66" charset="0"/>
              </a:rPr>
              <a:t>P</a:t>
            </a:r>
          </a:p>
        </p:txBody>
      </p:sp>
      <p:sp>
        <p:nvSpPr>
          <p:cNvPr id="3" name="Segnaposto numero diapositiva 2"/>
          <p:cNvSpPr>
            <a:spLocks noGrp="1"/>
          </p:cNvSpPr>
          <p:nvPr>
            <p:ph type="sldNum" sz="quarter" idx="12"/>
          </p:nvPr>
        </p:nvSpPr>
        <p:spPr/>
        <p:txBody>
          <a:bodyPr/>
          <a:lstStyle/>
          <a:p>
            <a:r>
              <a:rPr lang="it-IT">
                <a:latin typeface="Comic Sans MS" panose="030F0702030302020204" pitchFamily="66" charset="0"/>
              </a:rPr>
              <a:t>Pagina </a:t>
            </a:r>
            <a:fld id="{AB86FDA9-73B4-8348-B058-6E024D28C42E}" type="slidenum">
              <a:rPr lang="it-IT">
                <a:latin typeface="Comic Sans MS" panose="030F0702030302020204" pitchFamily="66" charset="0"/>
              </a:rPr>
              <a:pPr/>
              <a:t>2</a:t>
            </a:fld>
            <a:endParaRPr lang="it-IT">
              <a:latin typeface="Comic Sans MS" panose="030F0702030302020204" pitchFamily="66" charset="0"/>
            </a:endParaRPr>
          </a:p>
        </p:txBody>
      </p:sp>
    </p:spTree>
    <p:extLst>
      <p:ext uri="{BB962C8B-B14F-4D97-AF65-F5344CB8AC3E}">
        <p14:creationId xmlns:p14="http://schemas.microsoft.com/office/powerpoint/2010/main" val="3521070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508" y="3341634"/>
            <a:ext cx="3760214"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1447800"/>
            <a:ext cx="9144000" cy="5410200"/>
          </a:xfrm>
        </p:spPr>
        <p:txBody>
          <a:bodyPr/>
          <a:lstStyle/>
          <a:p>
            <a:r>
              <a:rPr lang="en-US" sz="2600" dirty="0" smtClean="0"/>
              <a:t>Why non-linear dynamics should be useful?</a:t>
            </a:r>
          </a:p>
          <a:p>
            <a:pPr lvl="1"/>
            <a:r>
              <a:rPr lang="en-US" sz="2000" dirty="0" smtClean="0"/>
              <a:t>Richer dynamical </a:t>
            </a:r>
            <a:r>
              <a:rPr lang="en-US" sz="2000" dirty="0" err="1" smtClean="0"/>
              <a:t>behaviour</a:t>
            </a:r>
            <a:r>
              <a:rPr lang="en-US" sz="2000" dirty="0" smtClean="0"/>
              <a:t>, e.g., existence of stable islands (</a:t>
            </a:r>
            <a:r>
              <a:rPr lang="en-US" sz="2000" dirty="0" smtClean="0">
                <a:solidFill>
                  <a:srgbClr val="0000FF"/>
                </a:solidFill>
              </a:rPr>
              <a:t>see later</a:t>
            </a:r>
            <a:r>
              <a:rPr lang="en-US" sz="2000" dirty="0" smtClean="0"/>
              <a:t>).</a:t>
            </a:r>
          </a:p>
          <a:p>
            <a:pPr lvl="1"/>
            <a:r>
              <a:rPr lang="en-US" sz="2000" dirty="0" smtClean="0"/>
              <a:t>The non-linear motion introduces a dependence of the particle frequency in phase space on amplitude. The frequency spread cures collective instabilities (</a:t>
            </a:r>
            <a:r>
              <a:rPr lang="en-US" sz="2000" dirty="0" smtClean="0">
                <a:solidFill>
                  <a:srgbClr val="0000FF"/>
                </a:solidFill>
              </a:rPr>
              <a:t>Landau damping</a:t>
            </a:r>
            <a:r>
              <a:rPr lang="en-US" sz="2000" dirty="0" smtClean="0"/>
              <a:t>).</a:t>
            </a:r>
          </a:p>
          <a:p>
            <a:pPr lvl="1"/>
            <a:r>
              <a:rPr lang="en-US" sz="2000" dirty="0" smtClean="0"/>
              <a:t>A non-linear system might be more </a:t>
            </a:r>
          </a:p>
          <a:p>
            <a:pPr marL="712788" lvl="1" indent="0">
              <a:buNone/>
            </a:pPr>
            <a:r>
              <a:rPr lang="en-US" sz="2000" dirty="0" smtClean="0"/>
              <a:t>robust than a linear one (stable </a:t>
            </a:r>
          </a:p>
          <a:p>
            <a:pPr marL="712788" lvl="1" indent="0">
              <a:buNone/>
            </a:pPr>
            <a:r>
              <a:rPr lang="en-US" sz="2000" dirty="0" smtClean="0"/>
              <a:t>under perturbation).</a:t>
            </a:r>
          </a:p>
          <a:p>
            <a:r>
              <a:rPr lang="en-US" sz="2600" dirty="0" err="1" smtClean="0"/>
              <a:t>Integrability</a:t>
            </a:r>
            <a:r>
              <a:rPr lang="en-US" sz="2600" dirty="0" smtClean="0"/>
              <a:t> of the motion is an </a:t>
            </a:r>
          </a:p>
          <a:p>
            <a:pPr marL="361950" indent="0">
              <a:buNone/>
            </a:pPr>
            <a:r>
              <a:rPr lang="en-US" sz="2600" dirty="0" smtClean="0"/>
              <a:t>added value as it ensures stable </a:t>
            </a:r>
          </a:p>
          <a:p>
            <a:pPr marL="361950" indent="0">
              <a:buNone/>
            </a:pPr>
            <a:r>
              <a:rPr lang="en-US" sz="2600" dirty="0" smtClean="0"/>
              <a:t>motion</a:t>
            </a:r>
          </a:p>
          <a:p>
            <a:pPr marL="361950" indent="0">
              <a:buNone/>
            </a:pPr>
            <a:endParaRPr lang="en-US" sz="1200" dirty="0" smtClean="0"/>
          </a:p>
        </p:txBody>
      </p:sp>
      <p:sp>
        <p:nvSpPr>
          <p:cNvPr id="6" name="TextBox 5"/>
          <p:cNvSpPr txBox="1"/>
          <p:nvPr/>
        </p:nvSpPr>
        <p:spPr>
          <a:xfrm>
            <a:off x="6123281" y="2926995"/>
            <a:ext cx="2934580" cy="584775"/>
          </a:xfrm>
          <a:prstGeom prst="rect">
            <a:avLst/>
          </a:prstGeom>
          <a:noFill/>
        </p:spPr>
        <p:txBody>
          <a:bodyPr wrap="square" rtlCol="0">
            <a:spAutoFit/>
          </a:bodyPr>
          <a:lstStyle/>
          <a:p>
            <a:r>
              <a:rPr lang="en-US" sz="1600" dirty="0" smtClean="0">
                <a:solidFill>
                  <a:srgbClr val="C00000"/>
                </a:solidFill>
              </a:rPr>
              <a:t>Typical non-linear motion with regular and chaotic orbits.</a:t>
            </a:r>
            <a:endParaRPr lang="en-GB" sz="1600" dirty="0">
              <a:solidFill>
                <a:srgbClr val="C00000"/>
              </a:solidFill>
            </a:endParaRPr>
          </a:p>
        </p:txBody>
      </p:sp>
      <p:sp>
        <p:nvSpPr>
          <p:cNvPr id="8" name="Rectangle 2"/>
          <p:cNvSpPr txBox="1">
            <a:spLocks noChangeArrowheads="1"/>
          </p:cNvSpPr>
          <p:nvPr/>
        </p:nvSpPr>
        <p:spPr bwMode="auto">
          <a:xfrm>
            <a:off x="1260000" y="0"/>
            <a:ext cx="6629400" cy="1325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defRPr/>
            </a:pPr>
            <a:r>
              <a:rPr lang="en-US" sz="3200" kern="0" dirty="0" smtClean="0"/>
              <a:t>Use of non-linear beam dynamics</a:t>
            </a:r>
          </a:p>
          <a:p>
            <a:pPr>
              <a:defRPr/>
            </a:pPr>
            <a:r>
              <a:rPr lang="en-GB" sz="3200" kern="0" dirty="0" smtClean="0"/>
              <a:t>for beam extraction at CERN PS</a:t>
            </a:r>
          </a:p>
        </p:txBody>
      </p:sp>
      <p:pic>
        <p:nvPicPr>
          <p:cNvPr id="7" name="Picture 37" descr="MTE_Logo"/>
          <p:cNvPicPr>
            <a:picLocks noChangeAspect="1" noChangeArrowheads="1"/>
          </p:cNvPicPr>
          <p:nvPr/>
        </p:nvPicPr>
        <p:blipFill>
          <a:blip r:embed="rId3">
            <a:extLst>
              <a:ext uri="{28A0092B-C50C-407E-A947-70E740481C1C}">
                <a14:useLocalDpi xmlns:a14="http://schemas.microsoft.com/office/drawing/2010/main" val="0"/>
              </a:ext>
            </a:extLst>
          </a:blip>
          <a:srcRect l="13220" b="15576"/>
          <a:stretch>
            <a:fillRect/>
          </a:stretch>
        </p:blipFill>
        <p:spPr bwMode="auto">
          <a:xfrm>
            <a:off x="7776000" y="54932"/>
            <a:ext cx="1361896"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2962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95400" y="119268"/>
            <a:ext cx="6955465" cy="1180225"/>
          </a:xfrm>
        </p:spPr>
        <p:txBody>
          <a:bodyPr/>
          <a:lstStyle/>
          <a:p>
            <a:pPr>
              <a:defRPr/>
            </a:pPr>
            <a:r>
              <a:rPr lang="en-GB" sz="3200" dirty="0" smtClean="0">
                <a:cs typeface="Times New Roman" pitchFamily="18" charset="0"/>
              </a:rPr>
              <a:t>Novel multi-turn extraction with </a:t>
            </a:r>
            <a:r>
              <a:rPr lang="x-none" sz="3200" dirty="0" smtClean="0">
                <a:cs typeface="Times New Roman" pitchFamily="18" charset="0"/>
              </a:rPr>
              <a:t>fourth-order resonance</a:t>
            </a:r>
            <a:endParaRPr lang="en-US" sz="3200" dirty="0" smtClean="0"/>
          </a:p>
        </p:txBody>
      </p:sp>
      <p:pic>
        <p:nvPicPr>
          <p:cNvPr id="9" name="Picture 37" descr="MTE_Logo"/>
          <p:cNvPicPr>
            <a:picLocks noChangeAspect="1" noChangeArrowheads="1"/>
          </p:cNvPicPr>
          <p:nvPr/>
        </p:nvPicPr>
        <p:blipFill>
          <a:blip r:embed="rId6">
            <a:extLst>
              <a:ext uri="{28A0092B-C50C-407E-A947-70E740481C1C}">
                <a14:useLocalDpi xmlns:a14="http://schemas.microsoft.com/office/drawing/2010/main" val="0"/>
              </a:ext>
            </a:extLst>
          </a:blip>
          <a:srcRect l="13220" b="15576"/>
          <a:stretch>
            <a:fillRect/>
          </a:stretch>
        </p:blipFill>
        <p:spPr bwMode="auto">
          <a:xfrm>
            <a:off x="7776000" y="54932"/>
            <a:ext cx="1361896" cy="93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a:spLocks noChangeArrowheads="1"/>
          </p:cNvSpPr>
          <p:nvPr/>
        </p:nvSpPr>
        <p:spPr bwMode="auto">
          <a:xfrm>
            <a:off x="203811" y="1495657"/>
            <a:ext cx="4885024" cy="48547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432000" bIns="0"/>
          <a:lstStyle/>
          <a:p>
            <a:pPr marL="342900" indent="-342900" algn="just">
              <a:buFont typeface="Monotype Sorts" pitchFamily="2" charset="2"/>
              <a:buBlip>
                <a:blip r:embed="rId7"/>
              </a:buBlip>
              <a:defRPr/>
            </a:pPr>
            <a:r>
              <a:rPr lang="en-US" sz="2000" dirty="0">
                <a:solidFill>
                  <a:schemeClr val="hlink"/>
                </a:solidFill>
                <a:latin typeface="+mn-lt"/>
              </a:rPr>
              <a:t>Standard approach: nonlinear elements represented as a single kick at the same location in the ring (</a:t>
            </a:r>
            <a:r>
              <a:rPr lang="en-US" sz="2000" dirty="0" err="1">
                <a:solidFill>
                  <a:srgbClr val="0000FF"/>
                </a:solidFill>
                <a:latin typeface="+mn-lt"/>
              </a:rPr>
              <a:t>Hénon</a:t>
            </a:r>
            <a:r>
              <a:rPr lang="en-US" sz="2000" dirty="0">
                <a:solidFill>
                  <a:srgbClr val="0000FF"/>
                </a:solidFill>
                <a:latin typeface="+mn-lt"/>
              </a:rPr>
              <a:t>-like polynomial maps</a:t>
            </a:r>
            <a:r>
              <a:rPr lang="en-US" sz="2000" dirty="0">
                <a:solidFill>
                  <a:schemeClr val="hlink"/>
                </a:solidFill>
                <a:latin typeface="+mn-lt"/>
              </a:rPr>
              <a:t>).</a:t>
            </a:r>
          </a:p>
          <a:p>
            <a:pPr marL="342900" indent="-342900" algn="just">
              <a:buFont typeface="Monotype Sorts" pitchFamily="2" charset="2"/>
              <a:buBlip>
                <a:blip r:embed="rId7"/>
              </a:buBlip>
              <a:defRPr/>
            </a:pPr>
            <a:r>
              <a:rPr lang="en-US" sz="2000" dirty="0">
                <a:solidFill>
                  <a:schemeClr val="hlink"/>
                </a:solidFill>
                <a:latin typeface="+mn-lt"/>
              </a:rPr>
              <a:t>Vertical motion neglected.</a:t>
            </a:r>
          </a:p>
          <a:p>
            <a:pPr marL="342900" indent="-342900" algn="just">
              <a:buFont typeface="Monotype Sorts" pitchFamily="2" charset="2"/>
              <a:buBlip>
                <a:blip r:embed="rId7"/>
              </a:buBlip>
              <a:defRPr/>
            </a:pPr>
            <a:r>
              <a:rPr lang="en-US" sz="2000" dirty="0" err="1">
                <a:solidFill>
                  <a:schemeClr val="hlink"/>
                </a:solidFill>
                <a:latin typeface="+mn-lt"/>
              </a:rPr>
              <a:t>Normalised</a:t>
            </a:r>
            <a:r>
              <a:rPr lang="en-US" sz="2000" dirty="0">
                <a:solidFill>
                  <a:schemeClr val="hlink"/>
                </a:solidFill>
                <a:latin typeface="+mn-lt"/>
              </a:rPr>
              <a:t> (</a:t>
            </a:r>
            <a:r>
              <a:rPr lang="en-US" sz="2000" dirty="0" err="1">
                <a:solidFill>
                  <a:schemeClr val="hlink"/>
                </a:solidFill>
                <a:latin typeface="+mn-lt"/>
              </a:rPr>
              <a:t>adimensional</a:t>
            </a:r>
            <a:r>
              <a:rPr lang="en-US" sz="2000" dirty="0">
                <a:solidFill>
                  <a:schemeClr val="hlink"/>
                </a:solidFill>
                <a:latin typeface="+mn-lt"/>
              </a:rPr>
              <a:t> co-ordinates).</a:t>
            </a:r>
          </a:p>
        </p:txBody>
      </p:sp>
      <p:grpSp>
        <p:nvGrpSpPr>
          <p:cNvPr id="12" name="Group 47"/>
          <p:cNvGrpSpPr>
            <a:grpSpLocks noChangeAspect="1"/>
          </p:cNvGrpSpPr>
          <p:nvPr/>
        </p:nvGrpSpPr>
        <p:grpSpPr bwMode="auto">
          <a:xfrm>
            <a:off x="76305" y="4083751"/>
            <a:ext cx="4609241" cy="854034"/>
            <a:chOff x="528" y="2544"/>
            <a:chExt cx="4350" cy="806"/>
          </a:xfrm>
        </p:grpSpPr>
        <p:graphicFrame>
          <p:nvGraphicFramePr>
            <p:cNvPr id="13" name="Object 34"/>
            <p:cNvGraphicFramePr>
              <a:graphicFrameLocks noChangeAspect="1"/>
            </p:cNvGraphicFramePr>
            <p:nvPr>
              <p:extLst/>
            </p:nvPr>
          </p:nvGraphicFramePr>
          <p:xfrm>
            <a:off x="528" y="2544"/>
            <a:ext cx="3086" cy="806"/>
          </p:xfrm>
          <a:graphic>
            <a:graphicData uri="http://schemas.openxmlformats.org/presentationml/2006/ole">
              <mc:AlternateContent xmlns:mc="http://schemas.openxmlformats.org/markup-compatibility/2006">
                <mc:Choice xmlns:v="urn:schemas-microsoft-com:vml" Requires="v">
                  <p:oleObj spid="_x0000_s4123" name="Equation" r:id="rId8" imgW="2159000" imgH="533400" progId="Equation.DSMT4">
                    <p:embed/>
                  </p:oleObj>
                </mc:Choice>
                <mc:Fallback>
                  <p:oleObj name="Equation" r:id="rId8" imgW="2159000" imgH="533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 y="2544"/>
                          <a:ext cx="3086" cy="806"/>
                        </a:xfrm>
                        <a:prstGeom prst="rect">
                          <a:avLst/>
                        </a:prstGeom>
                        <a:noFill/>
                        <a:ln>
                          <a:noFill/>
                        </a:ln>
                      </p:spPr>
                    </p:pic>
                  </p:oleObj>
                </mc:Fallback>
              </mc:AlternateContent>
            </a:graphicData>
          </a:graphic>
        </p:graphicFrame>
        <p:graphicFrame>
          <p:nvGraphicFramePr>
            <p:cNvPr id="14" name="Object 35"/>
            <p:cNvGraphicFramePr>
              <a:graphicFrameLocks noChangeAspect="1"/>
            </p:cNvGraphicFramePr>
            <p:nvPr>
              <p:extLst/>
            </p:nvPr>
          </p:nvGraphicFramePr>
          <p:xfrm>
            <a:off x="3600" y="2544"/>
            <a:ext cx="1278" cy="798"/>
          </p:xfrm>
          <a:graphic>
            <a:graphicData uri="http://schemas.openxmlformats.org/presentationml/2006/ole">
              <mc:AlternateContent xmlns:mc="http://schemas.openxmlformats.org/markup-compatibility/2006">
                <mc:Choice xmlns:v="urn:schemas-microsoft-com:vml" Requires="v">
                  <p:oleObj spid="_x0000_s4124" name="Equation" r:id="rId10" imgW="774364" imgH="431613" progId="Equation.DSMT4">
                    <p:embed/>
                  </p:oleObj>
                </mc:Choice>
                <mc:Fallback>
                  <p:oleObj name="Equation" r:id="rId10" imgW="774364" imgH="431613"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b="2118"/>
                        <a:stretch>
                          <a:fillRect/>
                        </a:stretch>
                      </p:blipFill>
                      <p:spPr bwMode="auto">
                        <a:xfrm>
                          <a:off x="3600" y="2544"/>
                          <a:ext cx="1278" cy="798"/>
                        </a:xfrm>
                        <a:prstGeom prst="rect">
                          <a:avLst/>
                        </a:prstGeom>
                        <a:noFill/>
                        <a:ln>
                          <a:noFill/>
                        </a:ln>
                      </p:spPr>
                    </p:pic>
                  </p:oleObj>
                </mc:Fallback>
              </mc:AlternateContent>
            </a:graphicData>
          </a:graphic>
        </p:graphicFrame>
      </p:grpSp>
      <p:grpSp>
        <p:nvGrpSpPr>
          <p:cNvPr id="15" name="Group 49"/>
          <p:cNvGrpSpPr>
            <a:grpSpLocks/>
          </p:cNvGrpSpPr>
          <p:nvPr/>
        </p:nvGrpSpPr>
        <p:grpSpPr bwMode="auto">
          <a:xfrm>
            <a:off x="435996" y="4453627"/>
            <a:ext cx="1905000" cy="1238251"/>
            <a:chOff x="1440" y="3072"/>
            <a:chExt cx="1200" cy="780"/>
          </a:xfrm>
        </p:grpSpPr>
        <p:sp>
          <p:nvSpPr>
            <p:cNvPr id="16" name="Oval 37"/>
            <p:cNvSpPr>
              <a:spLocks noChangeAspect="1" noChangeArrowheads="1"/>
            </p:cNvSpPr>
            <p:nvPr/>
          </p:nvSpPr>
          <p:spPr bwMode="auto">
            <a:xfrm>
              <a:off x="2208" y="3072"/>
              <a:ext cx="336" cy="336"/>
            </a:xfrm>
            <a:prstGeom prst="ellipse">
              <a:avLst/>
            </a:prstGeom>
            <a:noFill/>
            <a:ln w="254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mn-lt"/>
              </a:endParaRPr>
            </a:p>
          </p:txBody>
        </p:sp>
        <p:sp>
          <p:nvSpPr>
            <p:cNvPr id="17" name="Line 38"/>
            <p:cNvSpPr>
              <a:spLocks noChangeShapeType="1"/>
            </p:cNvSpPr>
            <p:nvPr/>
          </p:nvSpPr>
          <p:spPr bwMode="auto">
            <a:xfrm rot="2305296" flipH="1">
              <a:off x="2320" y="3314"/>
              <a:ext cx="48" cy="362"/>
            </a:xfrm>
            <a:prstGeom prst="line">
              <a:avLst/>
            </a:prstGeom>
            <a:noFill/>
            <a:ln w="25400">
              <a:solidFill>
                <a:srgbClr val="FF99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mn-lt"/>
              </a:endParaRPr>
            </a:p>
          </p:txBody>
        </p:sp>
        <p:sp>
          <p:nvSpPr>
            <p:cNvPr id="18" name="Text Box 48"/>
            <p:cNvSpPr txBox="1">
              <a:spLocks noChangeArrowheads="1"/>
            </p:cNvSpPr>
            <p:nvPr/>
          </p:nvSpPr>
          <p:spPr bwMode="auto">
            <a:xfrm>
              <a:off x="1440" y="3600"/>
              <a:ext cx="120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marL="342900" indent="-342900"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sz="2000" dirty="0" err="1" smtClean="0">
                  <a:solidFill>
                    <a:srgbClr val="FF0000"/>
                  </a:solidFill>
                  <a:latin typeface="+mn-lt"/>
                </a:rPr>
                <a:t>Quadrupoles</a:t>
              </a:r>
              <a:endParaRPr lang="en-GB" sz="2000" dirty="0" smtClean="0">
                <a:solidFill>
                  <a:srgbClr val="FF0000"/>
                </a:solidFill>
                <a:latin typeface="+mn-lt"/>
              </a:endParaRPr>
            </a:p>
          </p:txBody>
        </p:sp>
      </p:grpSp>
      <p:grpSp>
        <p:nvGrpSpPr>
          <p:cNvPr id="19" name="Group 64"/>
          <p:cNvGrpSpPr>
            <a:grpSpLocks/>
          </p:cNvGrpSpPr>
          <p:nvPr/>
        </p:nvGrpSpPr>
        <p:grpSpPr bwMode="auto">
          <a:xfrm>
            <a:off x="1861548" y="4516347"/>
            <a:ext cx="1905000" cy="1238251"/>
            <a:chOff x="2496" y="3072"/>
            <a:chExt cx="1200" cy="780"/>
          </a:xfrm>
        </p:grpSpPr>
        <p:sp>
          <p:nvSpPr>
            <p:cNvPr id="20" name="Oval 51"/>
            <p:cNvSpPr>
              <a:spLocks noChangeAspect="1" noChangeArrowheads="1"/>
            </p:cNvSpPr>
            <p:nvPr/>
          </p:nvSpPr>
          <p:spPr bwMode="auto">
            <a:xfrm>
              <a:off x="2640" y="3072"/>
              <a:ext cx="336" cy="336"/>
            </a:xfrm>
            <a:prstGeom prst="ellipse">
              <a:avLst/>
            </a:prstGeom>
            <a:noFill/>
            <a:ln w="254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mn-lt"/>
              </a:endParaRPr>
            </a:p>
          </p:txBody>
        </p:sp>
        <p:sp>
          <p:nvSpPr>
            <p:cNvPr id="21" name="Line 52"/>
            <p:cNvSpPr>
              <a:spLocks noChangeShapeType="1"/>
            </p:cNvSpPr>
            <p:nvPr/>
          </p:nvSpPr>
          <p:spPr bwMode="auto">
            <a:xfrm rot="2305296">
              <a:off x="2823" y="3417"/>
              <a:ext cx="224" cy="190"/>
            </a:xfrm>
            <a:prstGeom prst="line">
              <a:avLst/>
            </a:prstGeom>
            <a:noFill/>
            <a:ln w="25400">
              <a:solidFill>
                <a:srgbClr val="FF99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mn-lt"/>
              </a:endParaRPr>
            </a:p>
          </p:txBody>
        </p:sp>
        <p:sp>
          <p:nvSpPr>
            <p:cNvPr id="22" name="Text Box 53"/>
            <p:cNvSpPr txBox="1">
              <a:spLocks noChangeArrowheads="1"/>
            </p:cNvSpPr>
            <p:nvPr/>
          </p:nvSpPr>
          <p:spPr bwMode="auto">
            <a:xfrm>
              <a:off x="2496" y="3600"/>
              <a:ext cx="120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marL="342900" indent="-342900"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sz="2000" dirty="0" err="1" smtClean="0">
                  <a:solidFill>
                    <a:srgbClr val="FF0000"/>
                  </a:solidFill>
                  <a:latin typeface="+mn-lt"/>
                </a:rPr>
                <a:t>Sextupole</a:t>
              </a:r>
              <a:endParaRPr lang="en-GB" sz="2000" dirty="0" smtClean="0">
                <a:solidFill>
                  <a:srgbClr val="FF0000"/>
                </a:solidFill>
                <a:latin typeface="+mn-lt"/>
              </a:endParaRPr>
            </a:p>
          </p:txBody>
        </p:sp>
      </p:grpSp>
      <p:grpSp>
        <p:nvGrpSpPr>
          <p:cNvPr id="23" name="Group 58"/>
          <p:cNvGrpSpPr>
            <a:grpSpLocks/>
          </p:cNvGrpSpPr>
          <p:nvPr/>
        </p:nvGrpSpPr>
        <p:grpSpPr bwMode="auto">
          <a:xfrm>
            <a:off x="2673120" y="4498239"/>
            <a:ext cx="2286000" cy="1238251"/>
            <a:chOff x="3264" y="3072"/>
            <a:chExt cx="1440" cy="780"/>
          </a:xfrm>
        </p:grpSpPr>
        <p:sp>
          <p:nvSpPr>
            <p:cNvPr id="24" name="Oval 55"/>
            <p:cNvSpPr>
              <a:spLocks noChangeAspect="1" noChangeArrowheads="1"/>
            </p:cNvSpPr>
            <p:nvPr/>
          </p:nvSpPr>
          <p:spPr bwMode="auto">
            <a:xfrm>
              <a:off x="3264" y="3072"/>
              <a:ext cx="336" cy="336"/>
            </a:xfrm>
            <a:prstGeom prst="ellipse">
              <a:avLst/>
            </a:prstGeom>
            <a:noFill/>
            <a:ln w="254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mn-lt"/>
              </a:endParaRPr>
            </a:p>
          </p:txBody>
        </p:sp>
        <p:sp>
          <p:nvSpPr>
            <p:cNvPr id="25" name="Line 56"/>
            <p:cNvSpPr>
              <a:spLocks noChangeShapeType="1"/>
            </p:cNvSpPr>
            <p:nvPr/>
          </p:nvSpPr>
          <p:spPr bwMode="auto">
            <a:xfrm rot="2305296">
              <a:off x="3481" y="3470"/>
              <a:ext cx="343" cy="37"/>
            </a:xfrm>
            <a:prstGeom prst="line">
              <a:avLst/>
            </a:prstGeom>
            <a:noFill/>
            <a:ln w="25400">
              <a:solidFill>
                <a:srgbClr val="FF99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mn-lt"/>
              </a:endParaRPr>
            </a:p>
          </p:txBody>
        </p:sp>
        <p:sp>
          <p:nvSpPr>
            <p:cNvPr id="26" name="Text Box 57"/>
            <p:cNvSpPr txBox="1">
              <a:spLocks noChangeArrowheads="1"/>
            </p:cNvSpPr>
            <p:nvPr/>
          </p:nvSpPr>
          <p:spPr bwMode="auto">
            <a:xfrm>
              <a:off x="3504" y="3600"/>
              <a:ext cx="120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lvl1pPr marL="342900" indent="-342900"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sz="2000" dirty="0" err="1" smtClean="0">
                  <a:solidFill>
                    <a:srgbClr val="FF0000"/>
                  </a:solidFill>
                  <a:latin typeface="+mn-lt"/>
                </a:rPr>
                <a:t>Octupole</a:t>
              </a:r>
              <a:endParaRPr lang="en-GB" sz="2000" dirty="0" smtClean="0">
                <a:solidFill>
                  <a:srgbClr val="FF0000"/>
                </a:solidFill>
                <a:latin typeface="+mn-lt"/>
              </a:endParaRPr>
            </a:p>
          </p:txBody>
        </p:sp>
      </p:grpSp>
      <p:grpSp>
        <p:nvGrpSpPr>
          <p:cNvPr id="27" name="Group 69"/>
          <p:cNvGrpSpPr>
            <a:grpSpLocks/>
          </p:cNvGrpSpPr>
          <p:nvPr/>
        </p:nvGrpSpPr>
        <p:grpSpPr bwMode="auto">
          <a:xfrm>
            <a:off x="132992" y="3605869"/>
            <a:ext cx="4054475" cy="1085207"/>
            <a:chOff x="1180" y="2442"/>
            <a:chExt cx="2554" cy="928"/>
          </a:xfrm>
        </p:grpSpPr>
        <p:sp>
          <p:nvSpPr>
            <p:cNvPr id="28" name="Oval 66"/>
            <p:cNvSpPr>
              <a:spLocks noChangeAspect="1" noChangeArrowheads="1"/>
            </p:cNvSpPr>
            <p:nvPr/>
          </p:nvSpPr>
          <p:spPr bwMode="auto">
            <a:xfrm>
              <a:off x="1824" y="3034"/>
              <a:ext cx="336" cy="336"/>
            </a:xfrm>
            <a:prstGeom prst="ellipse">
              <a:avLst/>
            </a:prstGeom>
            <a:noFill/>
            <a:ln w="254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mn-lt"/>
              </a:endParaRPr>
            </a:p>
          </p:txBody>
        </p:sp>
        <p:sp>
          <p:nvSpPr>
            <p:cNvPr id="29" name="Line 67"/>
            <p:cNvSpPr>
              <a:spLocks noChangeShapeType="1"/>
            </p:cNvSpPr>
            <p:nvPr/>
          </p:nvSpPr>
          <p:spPr bwMode="auto">
            <a:xfrm rot="2305296" flipH="1" flipV="1">
              <a:off x="1748" y="2940"/>
              <a:ext cx="302" cy="13"/>
            </a:xfrm>
            <a:prstGeom prst="line">
              <a:avLst/>
            </a:prstGeom>
            <a:noFill/>
            <a:ln w="25400">
              <a:solidFill>
                <a:srgbClr val="FF99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mn-lt"/>
              </a:endParaRPr>
            </a:p>
          </p:txBody>
        </p:sp>
        <p:sp>
          <p:nvSpPr>
            <p:cNvPr id="30" name="Text Box 68"/>
            <p:cNvSpPr txBox="1">
              <a:spLocks noChangeArrowheads="1"/>
            </p:cNvSpPr>
            <p:nvPr/>
          </p:nvSpPr>
          <p:spPr bwMode="auto">
            <a:xfrm>
              <a:off x="1180" y="2442"/>
              <a:ext cx="2554"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p>
              <a:pPr algn="just">
                <a:spcBef>
                  <a:spcPct val="50000"/>
                </a:spcBef>
                <a:defRPr/>
              </a:pPr>
              <a:r>
                <a:rPr lang="en-GB" sz="2000" dirty="0">
                  <a:solidFill>
                    <a:srgbClr val="0000FF"/>
                  </a:solidFill>
                  <a:latin typeface="+mn-lt"/>
                </a:rPr>
                <a:t>The linear tune is time-dependent</a:t>
              </a:r>
            </a:p>
          </p:txBody>
        </p:sp>
      </p:grpSp>
      <p:pic>
        <p:nvPicPr>
          <p:cNvPr id="2" name="ct5t_WCGJxL.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5159654" y="1547033"/>
            <a:ext cx="3686176" cy="4400188"/>
          </a:xfrm>
          <a:prstGeom prst="rect">
            <a:avLst/>
          </a:prstGeom>
        </p:spPr>
      </p:pic>
    </p:spTree>
    <p:extLst>
      <p:ext uri="{BB962C8B-B14F-4D97-AF65-F5344CB8AC3E}">
        <p14:creationId xmlns:p14="http://schemas.microsoft.com/office/powerpoint/2010/main" val="1976873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07601" y="2043993"/>
            <a:ext cx="5280623" cy="2416308"/>
          </a:xfrm>
          <a:prstGeom prst="rect">
            <a:avLst/>
          </a:prstGeom>
        </p:spPr>
      </p:pic>
      <p:sp>
        <p:nvSpPr>
          <p:cNvPr id="3" name="Content Placeholder 2"/>
          <p:cNvSpPr>
            <a:spLocks noGrp="1"/>
          </p:cNvSpPr>
          <p:nvPr>
            <p:ph idx="1"/>
          </p:nvPr>
        </p:nvSpPr>
        <p:spPr>
          <a:xfrm>
            <a:off x="0" y="1400760"/>
            <a:ext cx="9144000" cy="5294561"/>
          </a:xfrm>
        </p:spPr>
        <p:txBody>
          <a:bodyPr/>
          <a:lstStyle/>
          <a:p>
            <a:r>
              <a:rPr lang="en-US" sz="2000" dirty="0" smtClean="0"/>
              <a:t>By using </a:t>
            </a:r>
            <a:r>
              <a:rPr lang="en-US" sz="2000" dirty="0" smtClean="0">
                <a:solidFill>
                  <a:srgbClr val="0000FF"/>
                </a:solidFill>
              </a:rPr>
              <a:t>skew </a:t>
            </a:r>
            <a:r>
              <a:rPr lang="en-US" sz="2000" dirty="0" err="1" smtClean="0">
                <a:solidFill>
                  <a:srgbClr val="0000FF"/>
                </a:solidFill>
              </a:rPr>
              <a:t>sextupoles</a:t>
            </a:r>
            <a:r>
              <a:rPr lang="en-US" sz="2000" dirty="0" smtClean="0">
                <a:solidFill>
                  <a:srgbClr val="0000FF"/>
                </a:solidFill>
              </a:rPr>
              <a:t> and normal </a:t>
            </a:r>
            <a:r>
              <a:rPr lang="en-US" sz="2000" dirty="0" err="1" smtClean="0">
                <a:solidFill>
                  <a:srgbClr val="0000FF"/>
                </a:solidFill>
              </a:rPr>
              <a:t>octupoles</a:t>
            </a:r>
            <a:r>
              <a:rPr lang="en-US" sz="2000" dirty="0" smtClean="0">
                <a:solidFill>
                  <a:srgbClr val="0000FF"/>
                </a:solidFill>
              </a:rPr>
              <a:t> </a:t>
            </a:r>
            <a:r>
              <a:rPr lang="en-US" sz="2000" dirty="0" smtClean="0"/>
              <a:t>it is possible to split the beam in the vertical phase space by crossing a vertical resonance.</a:t>
            </a:r>
          </a:p>
          <a:p>
            <a:endParaRPr lang="en-US" sz="2600" dirty="0"/>
          </a:p>
          <a:p>
            <a:endParaRPr lang="en-US" sz="2600" dirty="0" smtClean="0"/>
          </a:p>
          <a:p>
            <a:endParaRPr lang="en-US" sz="1600" dirty="0" smtClean="0"/>
          </a:p>
          <a:p>
            <a:endParaRPr lang="en-US" sz="2600" dirty="0" smtClean="0"/>
          </a:p>
          <a:p>
            <a:pPr marL="0" indent="0">
              <a:buNone/>
            </a:pPr>
            <a:endParaRPr lang="en-US" sz="2600" dirty="0"/>
          </a:p>
          <a:p>
            <a:r>
              <a:rPr lang="en-US" sz="2000" dirty="0" smtClean="0"/>
              <a:t>Pursue the study of beam splitting in the vertical plane</a:t>
            </a:r>
          </a:p>
          <a:p>
            <a:r>
              <a:rPr lang="en-US" sz="2000" dirty="0" smtClean="0"/>
              <a:t>Study the possibility of </a:t>
            </a:r>
            <a:r>
              <a:rPr lang="en-US" sz="2000" dirty="0" err="1" smtClean="0"/>
              <a:t>optimising</a:t>
            </a:r>
            <a:r>
              <a:rPr lang="en-US" sz="2000" dirty="0" smtClean="0"/>
              <a:t> the slow extraction using stable islands (essential for high-intensity beams)</a:t>
            </a:r>
          </a:p>
          <a:p>
            <a:r>
              <a:rPr lang="en-US" sz="2000" dirty="0" smtClean="0"/>
              <a:t>Possibly study stable islands for lepton rings</a:t>
            </a:r>
            <a:endParaRPr lang="en-US" sz="2000" dirty="0"/>
          </a:p>
        </p:txBody>
      </p:sp>
      <p:sp>
        <p:nvSpPr>
          <p:cNvPr id="2" name="Title 1"/>
          <p:cNvSpPr>
            <a:spLocks noGrp="1"/>
          </p:cNvSpPr>
          <p:nvPr>
            <p:ph type="title"/>
          </p:nvPr>
        </p:nvSpPr>
        <p:spPr>
          <a:xfrm>
            <a:off x="1219200" y="152400"/>
            <a:ext cx="7196667" cy="1143000"/>
          </a:xfrm>
        </p:spPr>
        <p:txBody>
          <a:bodyPr/>
          <a:lstStyle/>
          <a:p>
            <a:r>
              <a:rPr lang="en-US" sz="3200" dirty="0" smtClean="0"/>
              <a:t>Novel applications (for this project)</a:t>
            </a:r>
            <a:br>
              <a:rPr lang="en-US" sz="3200" dirty="0" smtClean="0"/>
            </a:br>
            <a:r>
              <a:rPr lang="it-IT" sz="2000" b="1" dirty="0">
                <a:solidFill>
                  <a:srgbClr val="822433"/>
                </a:solidFill>
                <a:latin typeface="Arial" pitchFamily="34" charset="0"/>
                <a:ea typeface="ＭＳ Ｐゴシック"/>
                <a:cs typeface="ＭＳ Ｐゴシック" charset="-128"/>
              </a:rPr>
              <a:t> (</a:t>
            </a:r>
            <a:r>
              <a:rPr lang="it-IT" sz="2000" b="1" dirty="0" err="1">
                <a:solidFill>
                  <a:srgbClr val="822433"/>
                </a:solidFill>
                <a:latin typeface="Arial" pitchFamily="34" charset="0"/>
                <a:ea typeface="ＭＳ Ｐゴシック"/>
                <a:cs typeface="ＭＳ Ｐゴシック" charset="-128"/>
              </a:rPr>
              <a:t>contact</a:t>
            </a:r>
            <a:r>
              <a:rPr lang="it-IT" sz="2000" b="1" dirty="0">
                <a:solidFill>
                  <a:srgbClr val="822433"/>
                </a:solidFill>
                <a:latin typeface="Arial" pitchFamily="34" charset="0"/>
                <a:ea typeface="ＭＳ Ｐゴシック"/>
                <a:cs typeface="ＭＳ Ｐゴシック" charset="-128"/>
              </a:rPr>
              <a:t>: mauro.migliorati@uniroma1.it)</a:t>
            </a:r>
            <a:endParaRPr lang="en-US" sz="3600" dirty="0">
              <a:solidFill>
                <a:srgbClr val="FF0000"/>
              </a:solidFill>
            </a:endParaRPr>
          </a:p>
        </p:txBody>
      </p:sp>
      <p:sp>
        <p:nvSpPr>
          <p:cNvPr id="6" name="Rettangolo 5"/>
          <p:cNvSpPr/>
          <p:nvPr/>
        </p:nvSpPr>
        <p:spPr>
          <a:xfrm>
            <a:off x="2902989" y="5661248"/>
            <a:ext cx="3829087" cy="338554"/>
          </a:xfrm>
          <a:prstGeom prst="rect">
            <a:avLst/>
          </a:prstGeom>
        </p:spPr>
        <p:txBody>
          <a:bodyPr wrap="square">
            <a:spAutoFit/>
          </a:bodyPr>
          <a:lstStyle/>
          <a:p>
            <a:r>
              <a:rPr lang="en-GB" sz="1600" b="1" dirty="0" smtClean="0">
                <a:solidFill>
                  <a:srgbClr val="FF0000"/>
                </a:solidFill>
              </a:rPr>
              <a:t>This PhD </a:t>
            </a:r>
            <a:r>
              <a:rPr lang="en-GB" sz="1600" b="1" dirty="0">
                <a:solidFill>
                  <a:srgbClr val="FF0000"/>
                </a:solidFill>
              </a:rPr>
              <a:t>activity is based </a:t>
            </a:r>
            <a:r>
              <a:rPr lang="en-GB" sz="1600" b="1" dirty="0" smtClean="0">
                <a:solidFill>
                  <a:srgbClr val="FF0000"/>
                </a:solidFill>
              </a:rPr>
              <a:t>at </a:t>
            </a:r>
            <a:r>
              <a:rPr lang="en-GB" sz="1600" b="1" dirty="0">
                <a:solidFill>
                  <a:srgbClr val="FF0000"/>
                </a:solidFill>
              </a:rPr>
              <a:t>CERN </a:t>
            </a:r>
            <a:endParaRPr lang="it-IT" sz="1600" b="1" dirty="0">
              <a:solidFill>
                <a:srgbClr val="FF0000"/>
              </a:solidFill>
            </a:endParaRPr>
          </a:p>
        </p:txBody>
      </p:sp>
    </p:spTree>
    <p:extLst>
      <p:ext uri="{BB962C8B-B14F-4D97-AF65-F5344CB8AC3E}">
        <p14:creationId xmlns:p14="http://schemas.microsoft.com/office/powerpoint/2010/main" val="192912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29830"/>
            <a:ext cx="8928992" cy="672157"/>
          </a:xfrm>
        </p:spPr>
        <p:txBody>
          <a:bodyPr>
            <a:noAutofit/>
          </a:bodyPr>
          <a:lstStyle/>
          <a:p>
            <a:pPr algn="l" fontAlgn="t"/>
            <a:r>
              <a:rPr lang="en-GB" sz="2400" b="1" dirty="0" smtClean="0">
                <a:solidFill>
                  <a:srgbClr val="822433"/>
                </a:solidFill>
                <a:latin typeface="Comic Sans MS" panose="030F0702030302020204" pitchFamily="66" charset="0"/>
                <a:cs typeface="ＭＳ Ｐゴシック" charset="-128"/>
              </a:rPr>
              <a:t>Experimental investigation on relevant material properties for FCC </a:t>
            </a:r>
            <a:r>
              <a:rPr lang="en-GB" sz="2400" b="1" dirty="0">
                <a:solidFill>
                  <a:srgbClr val="822433"/>
                </a:solidFill>
                <a:latin typeface="Comic Sans MS" panose="030F0702030302020204" pitchFamily="66" charset="0"/>
                <a:cs typeface="ＭＳ Ｐゴシック" charset="-128"/>
              </a:rPr>
              <a:t>&amp; Hi </a:t>
            </a:r>
            <a:r>
              <a:rPr lang="en-GB" sz="2400" b="1" dirty="0" err="1">
                <a:solidFill>
                  <a:srgbClr val="822433"/>
                </a:solidFill>
                <a:latin typeface="Comic Sans MS" panose="030F0702030302020204" pitchFamily="66" charset="0"/>
                <a:cs typeface="ＭＳ Ｐゴシック" charset="-128"/>
              </a:rPr>
              <a:t>Lumi</a:t>
            </a:r>
            <a:r>
              <a:rPr lang="en-GB" sz="2400" b="1" dirty="0">
                <a:solidFill>
                  <a:srgbClr val="822433"/>
                </a:solidFill>
                <a:latin typeface="Comic Sans MS" panose="030F0702030302020204" pitchFamily="66" charset="0"/>
                <a:cs typeface="ＭＳ Ｐゴシック" charset="-128"/>
              </a:rPr>
              <a:t> </a:t>
            </a:r>
            <a:r>
              <a:rPr lang="en-GB" sz="2400" b="1" dirty="0" smtClean="0">
                <a:solidFill>
                  <a:srgbClr val="822433"/>
                </a:solidFill>
                <a:latin typeface="Comic Sans MS" panose="030F0702030302020204" pitchFamily="66" charset="0"/>
                <a:cs typeface="ＭＳ Ｐゴシック" charset="-128"/>
              </a:rPr>
              <a:t>LHC</a:t>
            </a:r>
            <a:endParaRPr lang="en-GB" sz="2400" b="1" dirty="0">
              <a:solidFill>
                <a:srgbClr val="822433"/>
              </a:solidFill>
              <a:latin typeface="Comic Sans MS" panose="030F0702030302020204" pitchFamily="66" charset="0"/>
              <a:cs typeface="ＭＳ Ｐゴシック" charset="-128"/>
            </a:endParaRPr>
          </a:p>
        </p:txBody>
      </p:sp>
      <p:sp>
        <p:nvSpPr>
          <p:cNvPr id="8" name="Subtitle 2"/>
          <p:cNvSpPr txBox="1">
            <a:spLocks/>
          </p:cNvSpPr>
          <p:nvPr/>
        </p:nvSpPr>
        <p:spPr>
          <a:xfrm>
            <a:off x="6282971" y="2176863"/>
            <a:ext cx="2836903" cy="955507"/>
          </a:xfrm>
          <a:prstGeom prst="rect">
            <a:avLst/>
          </a:prstGeom>
        </p:spPr>
        <p:txBody>
          <a:bodyPr vert="horz" lIns="84406" tIns="42203" rIns="84406" bIns="4220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fontAlgn="auto">
              <a:spcAft>
                <a:spcPts val="0"/>
              </a:spcAft>
            </a:pPr>
            <a:r>
              <a:rPr lang="en-GB" sz="1600" dirty="0" smtClean="0">
                <a:solidFill>
                  <a:prstClr val="black"/>
                </a:solidFill>
                <a:latin typeface="Comic Sans MS" panose="030F0702030302020204" pitchFamily="66" charset="0"/>
              </a:rPr>
              <a:t>These  PhD thesis foreseen  experimental studies (with SR and Surface Science techniques)  on material properties of interest to the accelerator community. </a:t>
            </a:r>
          </a:p>
          <a:p>
            <a:pPr algn="just" fontAlgn="auto">
              <a:spcAft>
                <a:spcPts val="0"/>
              </a:spcAft>
            </a:pPr>
            <a:r>
              <a:rPr lang="en-GB" sz="1600" dirty="0" smtClean="0">
                <a:solidFill>
                  <a:prstClr val="black"/>
                </a:solidFill>
                <a:latin typeface="Comic Sans MS" panose="030F0702030302020204" pitchFamily="66" charset="0"/>
              </a:rPr>
              <a:t>The interested candidate will work in an  international contest, within various international collaborations and will be mainly performing experiments  in </a:t>
            </a:r>
            <a:r>
              <a:rPr lang="en-GB" sz="1600" dirty="0" err="1" smtClean="0">
                <a:solidFill>
                  <a:prstClr val="black"/>
                </a:solidFill>
                <a:latin typeface="Comic Sans MS" panose="030F0702030302020204" pitchFamily="66" charset="0"/>
              </a:rPr>
              <a:t>Frascati</a:t>
            </a:r>
            <a:r>
              <a:rPr lang="en-GB" sz="1600" dirty="0" smtClean="0">
                <a:solidFill>
                  <a:prstClr val="black"/>
                </a:solidFill>
                <a:latin typeface="Comic Sans MS" panose="030F0702030302020204" pitchFamily="66" charset="0"/>
              </a:rPr>
              <a:t> National Lab but also  in various Facilities around Europe. </a:t>
            </a:r>
            <a:endParaRPr lang="en-GB" sz="1600" dirty="0">
              <a:solidFill>
                <a:prstClr val="black"/>
              </a:solidFill>
              <a:latin typeface="Comic Sans MS" panose="030F0702030302020204" pitchFamily="66" charset="0"/>
            </a:endParaRPr>
          </a:p>
        </p:txBody>
      </p:sp>
      <p:sp>
        <p:nvSpPr>
          <p:cNvPr id="11" name="Rectangle 10"/>
          <p:cNvSpPr/>
          <p:nvPr/>
        </p:nvSpPr>
        <p:spPr>
          <a:xfrm>
            <a:off x="2241497" y="6257420"/>
            <a:ext cx="6310137" cy="523220"/>
          </a:xfrm>
          <a:prstGeom prst="rect">
            <a:avLst/>
          </a:prstGeom>
        </p:spPr>
        <p:txBody>
          <a:bodyPr wrap="square">
            <a:spAutoFit/>
          </a:bodyPr>
          <a:lstStyle/>
          <a:p>
            <a:pPr eaLnBrk="1" fontAlgn="auto" hangingPunct="1">
              <a:spcBef>
                <a:spcPts val="0"/>
              </a:spcBef>
              <a:spcAft>
                <a:spcPts val="0"/>
              </a:spcAft>
            </a:pPr>
            <a:r>
              <a:rPr lang="en-GB" sz="1400" dirty="0" err="1">
                <a:solidFill>
                  <a:srgbClr val="FF0000"/>
                </a:solidFill>
                <a:latin typeface="Comic Sans MS" panose="030F0702030302020204" pitchFamily="66" charset="0"/>
                <a:ea typeface=""/>
                <a:cs typeface=""/>
              </a:rPr>
              <a:t>Tesi</a:t>
            </a:r>
            <a:r>
              <a:rPr lang="en-GB" sz="1400" dirty="0">
                <a:solidFill>
                  <a:srgbClr val="FF0000"/>
                </a:solidFill>
                <a:latin typeface="Comic Sans MS" panose="030F0702030302020204" pitchFamily="66" charset="0"/>
                <a:ea typeface=""/>
                <a:cs typeface=""/>
              </a:rPr>
              <a:t> da </a:t>
            </a:r>
            <a:r>
              <a:rPr lang="en-GB" sz="1400" dirty="0" err="1">
                <a:solidFill>
                  <a:srgbClr val="FF0000"/>
                </a:solidFill>
                <a:latin typeface="Comic Sans MS" panose="030F0702030302020204" pitchFamily="66" charset="0"/>
                <a:ea typeface=""/>
                <a:cs typeface=""/>
              </a:rPr>
              <a:t>svolgere</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presso</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il</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Laboratori</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Nazionali</a:t>
            </a:r>
            <a:r>
              <a:rPr lang="en-GB" sz="1400" dirty="0">
                <a:solidFill>
                  <a:srgbClr val="FF0000"/>
                </a:solidFill>
                <a:latin typeface="Comic Sans MS" panose="030F0702030302020204" pitchFamily="66" charset="0"/>
                <a:ea typeface=""/>
                <a:cs typeface=""/>
              </a:rPr>
              <a:t> di </a:t>
            </a:r>
            <a:r>
              <a:rPr lang="en-GB" sz="1400" dirty="0" err="1">
                <a:solidFill>
                  <a:srgbClr val="FF0000"/>
                </a:solidFill>
                <a:latin typeface="Comic Sans MS" panose="030F0702030302020204" pitchFamily="66" charset="0"/>
                <a:ea typeface=""/>
                <a:cs typeface=""/>
              </a:rPr>
              <a:t>Frascati</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dell’INFN</a:t>
            </a:r>
            <a:endParaRPr lang="en-GB" sz="1400" dirty="0">
              <a:solidFill>
                <a:srgbClr val="FF0000"/>
              </a:solidFill>
              <a:latin typeface="Comic Sans MS" panose="030F0702030302020204" pitchFamily="66" charset="0"/>
              <a:ea typeface=""/>
              <a:cs typeface=""/>
            </a:endParaRPr>
          </a:p>
          <a:p>
            <a:pPr eaLnBrk="1" fontAlgn="auto" hangingPunct="1">
              <a:spcBef>
                <a:spcPts val="0"/>
              </a:spcBef>
              <a:spcAft>
                <a:spcPts val="0"/>
              </a:spcAft>
            </a:pPr>
            <a:r>
              <a:rPr lang="en-GB" sz="1400" dirty="0">
                <a:solidFill>
                  <a:srgbClr val="FF0000"/>
                </a:solidFill>
                <a:latin typeface="Comic Sans MS" panose="030F0702030302020204" pitchFamily="66" charset="0"/>
                <a:ea typeface=""/>
                <a:cs typeface=""/>
              </a:rPr>
              <a:t>Contact person: R. </a:t>
            </a:r>
            <a:r>
              <a:rPr lang="en-GB" sz="1400" dirty="0" err="1">
                <a:solidFill>
                  <a:srgbClr val="FF0000"/>
                </a:solidFill>
                <a:latin typeface="Comic Sans MS" panose="030F0702030302020204" pitchFamily="66" charset="0"/>
                <a:ea typeface=""/>
                <a:cs typeface=""/>
              </a:rPr>
              <a:t>Cimino</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roberto.cimino@lnf.infn.it</a:t>
            </a:r>
            <a:r>
              <a:rPr lang="en-GB" sz="1400" dirty="0">
                <a:solidFill>
                  <a:srgbClr val="FF0000"/>
                </a:solidFill>
                <a:latin typeface="Comic Sans MS" panose="030F0702030302020204" pitchFamily="66" charset="0"/>
                <a:ea typeface=""/>
                <a:cs typeface=""/>
              </a:rPr>
              <a:t>)</a:t>
            </a:r>
            <a:endParaRPr lang="en-GB" sz="1400" dirty="0">
              <a:solidFill>
                <a:prstClr val="black"/>
              </a:solidFill>
              <a:latin typeface="Comic Sans MS" panose="030F0702030302020204" pitchFamily="66" charset="0"/>
              <a:ea typeface=""/>
              <a:cs typeface=""/>
            </a:endParaRPr>
          </a:p>
        </p:txBody>
      </p:sp>
      <p:pic>
        <p:nvPicPr>
          <p:cNvPr id="13" name="Picture 10" descr="DSC_3079.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5" y="2190867"/>
            <a:ext cx="6067969" cy="402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1"/>
          <p:cNvSpPr txBox="1">
            <a:spLocks/>
          </p:cNvSpPr>
          <p:nvPr/>
        </p:nvSpPr>
        <p:spPr>
          <a:xfrm>
            <a:off x="107504" y="2077990"/>
            <a:ext cx="3684527" cy="588579"/>
          </a:xfrm>
          <a:prstGeom prst="rect">
            <a:avLst/>
          </a:prstGeom>
        </p:spPr>
        <p:txBody>
          <a:bodyPr vert="horz" lIns="91440" tIns="45720" rIns="91440" bIns="45720" rtlCol="0" anchor="ctr">
            <a:noAutofit/>
          </a:bodyPr>
          <a:lstStyle>
            <a:lvl1pPr algn="l" defTabSz="844083" rtl="0" eaLnBrk="1" latinLnBrk="0" hangingPunct="1">
              <a:lnSpc>
                <a:spcPct val="90000"/>
              </a:lnSpc>
              <a:spcBef>
                <a:spcPct val="0"/>
              </a:spcBef>
              <a:buNone/>
              <a:defRPr sz="4062" kern="1200">
                <a:solidFill>
                  <a:schemeClr val="tx1"/>
                </a:solidFill>
                <a:latin typeface="+mj-lt"/>
                <a:ea typeface="+mj-ea"/>
                <a:cs typeface="+mj-cs"/>
              </a:defRPr>
            </a:lvl1pPr>
          </a:lstStyle>
          <a:p>
            <a:pPr algn="ctr" fontAlgn="auto">
              <a:spcAft>
                <a:spcPts val="0"/>
              </a:spcAft>
            </a:pPr>
            <a:r>
              <a:rPr lang="it-IT" sz="2000" b="1" dirty="0" smtClean="0">
                <a:solidFill>
                  <a:srgbClr val="FF0000"/>
                </a:solidFill>
                <a:cs typeface="Monotype Corsiva"/>
              </a:rPr>
              <a:t>“State of the art” Surface Science</a:t>
            </a:r>
            <a:endParaRPr lang="it-IT" sz="2000" b="1" dirty="0">
              <a:solidFill>
                <a:srgbClr val="FF0000"/>
              </a:solidFill>
              <a:cs typeface="Monotype Corsiva"/>
            </a:endParaRPr>
          </a:p>
        </p:txBody>
      </p:sp>
      <p:sp>
        <p:nvSpPr>
          <p:cNvPr id="15" name="TextBox 14"/>
          <p:cNvSpPr txBox="1"/>
          <p:nvPr/>
        </p:nvSpPr>
        <p:spPr>
          <a:xfrm>
            <a:off x="1964437" y="2854978"/>
            <a:ext cx="161398" cy="200055"/>
          </a:xfrm>
          <a:prstGeom prst="rect">
            <a:avLst/>
          </a:prstGeom>
          <a:noFill/>
        </p:spPr>
        <p:txBody>
          <a:bodyPr wrap="square" rtlCol="0">
            <a:spAutoFit/>
          </a:bodyPr>
          <a:lstStyle/>
          <a:p>
            <a:endParaRPr lang="en-US" sz="700" dirty="0">
              <a:latin typeface="Monotype Corsiva"/>
              <a:cs typeface="Monotype Corsiva"/>
            </a:endParaRPr>
          </a:p>
        </p:txBody>
      </p:sp>
      <p:sp>
        <p:nvSpPr>
          <p:cNvPr id="16" name="TextBox 15"/>
          <p:cNvSpPr txBox="1"/>
          <p:nvPr/>
        </p:nvSpPr>
        <p:spPr>
          <a:xfrm>
            <a:off x="658735" y="2811068"/>
            <a:ext cx="1862616" cy="2769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defRPr/>
            </a:pPr>
            <a:r>
              <a:rPr lang="en-US" sz="1200" b="1" dirty="0">
                <a:solidFill>
                  <a:srgbClr val="FF0000"/>
                </a:solidFill>
                <a:latin typeface="+mj-lt"/>
                <a:cs typeface="Monotype Corsiva"/>
              </a:rPr>
              <a:t>Manipulator </a:t>
            </a:r>
          </a:p>
        </p:txBody>
      </p:sp>
      <p:cxnSp>
        <p:nvCxnSpPr>
          <p:cNvPr id="17" name="Straight Arrow Connector 16"/>
          <p:cNvCxnSpPr/>
          <p:nvPr/>
        </p:nvCxnSpPr>
        <p:spPr bwMode="auto">
          <a:xfrm>
            <a:off x="2658033" y="3122644"/>
            <a:ext cx="948110" cy="971814"/>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1107394" y="3540098"/>
            <a:ext cx="1706113" cy="2769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defRPr/>
            </a:pPr>
            <a:r>
              <a:rPr lang="en-US" sz="1200" b="1" dirty="0" err="1">
                <a:solidFill>
                  <a:srgbClr val="FF0000"/>
                </a:solidFill>
                <a:latin typeface="+mj-lt"/>
                <a:cs typeface="Monotype Corsiva"/>
              </a:rPr>
              <a:t>Farady</a:t>
            </a:r>
            <a:r>
              <a:rPr lang="en-US" sz="1200" b="1" dirty="0">
                <a:solidFill>
                  <a:srgbClr val="FF0000"/>
                </a:solidFill>
                <a:latin typeface="+mj-lt"/>
                <a:cs typeface="Monotype Corsiva"/>
              </a:rPr>
              <a:t> Cup </a:t>
            </a:r>
          </a:p>
        </p:txBody>
      </p:sp>
      <p:cxnSp>
        <p:nvCxnSpPr>
          <p:cNvPr id="19" name="Straight Arrow Connector 18"/>
          <p:cNvCxnSpPr/>
          <p:nvPr/>
        </p:nvCxnSpPr>
        <p:spPr bwMode="auto">
          <a:xfrm flipH="1">
            <a:off x="2056511" y="4324827"/>
            <a:ext cx="76809" cy="842436"/>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3406125" y="4879812"/>
            <a:ext cx="1164445" cy="2769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defRPr/>
            </a:pPr>
            <a:r>
              <a:rPr lang="en-US" sz="1200" b="1" dirty="0">
                <a:solidFill>
                  <a:srgbClr val="FF0000"/>
                </a:solidFill>
                <a:latin typeface="+mj-lt"/>
                <a:cs typeface="Monotype Corsiva"/>
              </a:rPr>
              <a:t>LEED + </a:t>
            </a:r>
            <a:r>
              <a:rPr lang="en-US" sz="1200" b="1" dirty="0" err="1">
                <a:solidFill>
                  <a:srgbClr val="FF0000"/>
                </a:solidFill>
                <a:latin typeface="+mj-lt"/>
                <a:cs typeface="Monotype Corsiva"/>
              </a:rPr>
              <a:t>e</a:t>
            </a:r>
            <a:r>
              <a:rPr lang="en-US" sz="1200" b="1" baseline="30000" dirty="0">
                <a:solidFill>
                  <a:srgbClr val="FF0000"/>
                </a:solidFill>
                <a:latin typeface="+mj-lt"/>
                <a:cs typeface="Monotype Corsiva"/>
              </a:rPr>
              <a:t>-</a:t>
            </a:r>
            <a:r>
              <a:rPr lang="en-US" sz="1200" b="1" dirty="0">
                <a:solidFill>
                  <a:srgbClr val="FF0000"/>
                </a:solidFill>
                <a:latin typeface="+mj-lt"/>
                <a:cs typeface="Monotype Corsiva"/>
              </a:rPr>
              <a:t> gun </a:t>
            </a:r>
          </a:p>
        </p:txBody>
      </p:sp>
      <p:cxnSp>
        <p:nvCxnSpPr>
          <p:cNvPr id="21" name="Straight Arrow Connector 20"/>
          <p:cNvCxnSpPr/>
          <p:nvPr/>
        </p:nvCxnSpPr>
        <p:spPr bwMode="auto">
          <a:xfrm flipH="1">
            <a:off x="3132088" y="5167263"/>
            <a:ext cx="244487" cy="155163"/>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3792031" y="5836198"/>
            <a:ext cx="1862616" cy="2769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defRPr/>
            </a:pPr>
            <a:r>
              <a:rPr lang="en-US" sz="1200" b="1" dirty="0">
                <a:solidFill>
                  <a:srgbClr val="FF0000"/>
                </a:solidFill>
                <a:latin typeface="+mj-lt"/>
                <a:cs typeface="Monotype Corsiva"/>
              </a:rPr>
              <a:t>X-ray Lamp</a:t>
            </a:r>
          </a:p>
        </p:txBody>
      </p:sp>
      <p:cxnSp>
        <p:nvCxnSpPr>
          <p:cNvPr id="23" name="Straight Arrow Connector 22"/>
          <p:cNvCxnSpPr/>
          <p:nvPr/>
        </p:nvCxnSpPr>
        <p:spPr bwMode="auto">
          <a:xfrm flipH="1" flipV="1">
            <a:off x="4323591" y="6661642"/>
            <a:ext cx="86410" cy="56986"/>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bwMode="auto">
          <a:xfrm flipV="1">
            <a:off x="1350023" y="5167263"/>
            <a:ext cx="1061737" cy="582410"/>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696265" y="5858317"/>
            <a:ext cx="1036235" cy="276999"/>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1200" b="1" dirty="0" err="1">
                <a:solidFill>
                  <a:srgbClr val="FF0000"/>
                </a:solidFill>
                <a:latin typeface="+mj-lt"/>
                <a:cs typeface="Monotype Corsiva"/>
              </a:rPr>
              <a:t>e</a:t>
            </a:r>
            <a:r>
              <a:rPr lang="en-US" sz="1200" b="1" baseline="30000" dirty="0">
                <a:solidFill>
                  <a:srgbClr val="FF0000"/>
                </a:solidFill>
                <a:latin typeface="+mj-lt"/>
                <a:cs typeface="Monotype Corsiva"/>
              </a:rPr>
              <a:t>-</a:t>
            </a:r>
            <a:r>
              <a:rPr lang="en-US" sz="1200" b="1" dirty="0">
                <a:solidFill>
                  <a:srgbClr val="FF0000"/>
                </a:solidFill>
                <a:latin typeface="+mj-lt"/>
                <a:cs typeface="Monotype Corsiva"/>
              </a:rPr>
              <a:t> gun </a:t>
            </a:r>
          </a:p>
        </p:txBody>
      </p:sp>
      <p:sp>
        <p:nvSpPr>
          <p:cNvPr id="26" name="TextBox 25"/>
          <p:cNvSpPr txBox="1"/>
          <p:nvPr/>
        </p:nvSpPr>
        <p:spPr>
          <a:xfrm>
            <a:off x="4155664" y="3690664"/>
            <a:ext cx="1862616" cy="2769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defRPr/>
            </a:pPr>
            <a:r>
              <a:rPr lang="en-US" sz="1200" b="1" dirty="0">
                <a:solidFill>
                  <a:srgbClr val="FF0000"/>
                </a:solidFill>
                <a:latin typeface="+mj-lt"/>
                <a:cs typeface="Monotype Corsiva"/>
              </a:rPr>
              <a:t>Electron </a:t>
            </a:r>
            <a:r>
              <a:rPr lang="en-US" sz="1200" b="1" dirty="0" err="1">
                <a:solidFill>
                  <a:srgbClr val="FF0000"/>
                </a:solidFill>
                <a:latin typeface="+mj-lt"/>
                <a:cs typeface="Monotype Corsiva"/>
              </a:rPr>
              <a:t>Analyser</a:t>
            </a:r>
            <a:endParaRPr lang="en-US" sz="1200" b="1" dirty="0">
              <a:solidFill>
                <a:srgbClr val="FF0000"/>
              </a:solidFill>
              <a:latin typeface="+mj-lt"/>
              <a:cs typeface="Monotype Corsiva"/>
            </a:endParaRPr>
          </a:p>
        </p:txBody>
      </p:sp>
      <p:cxnSp>
        <p:nvCxnSpPr>
          <p:cNvPr id="27" name="Straight Arrow Connector 26"/>
          <p:cNvCxnSpPr/>
          <p:nvPr/>
        </p:nvCxnSpPr>
        <p:spPr bwMode="auto">
          <a:xfrm flipH="1">
            <a:off x="3606143" y="3967663"/>
            <a:ext cx="550447" cy="357164"/>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bwMode="auto">
          <a:xfrm>
            <a:off x="1457120" y="4981982"/>
            <a:ext cx="275380" cy="420954"/>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361396" y="4094459"/>
            <a:ext cx="1181616" cy="646331"/>
          </a:xfrm>
          <a:prstGeom prst="rect">
            <a:avLst/>
          </a:prstGeom>
          <a:solidFill>
            <a:srgbClr val="FFFFFF"/>
          </a:solidFill>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1200" b="1" dirty="0">
                <a:solidFill>
                  <a:srgbClr val="FF0000"/>
                </a:solidFill>
                <a:latin typeface="+mj-lt"/>
                <a:cs typeface="Monotype Corsiva"/>
              </a:rPr>
              <a:t>Sample Prep. </a:t>
            </a:r>
          </a:p>
          <a:p>
            <a:pPr>
              <a:defRPr/>
            </a:pPr>
            <a:r>
              <a:rPr lang="en-US" sz="1200" b="1" dirty="0">
                <a:solidFill>
                  <a:srgbClr val="FF0000"/>
                </a:solidFill>
                <a:latin typeface="+mj-lt"/>
                <a:cs typeface="Monotype Corsiva"/>
              </a:rPr>
              <a:t>Chamber for </a:t>
            </a:r>
          </a:p>
          <a:p>
            <a:pPr>
              <a:defRPr/>
            </a:pPr>
            <a:r>
              <a:rPr lang="en-US" sz="1200" b="1" dirty="0">
                <a:solidFill>
                  <a:srgbClr val="FF0000"/>
                </a:solidFill>
                <a:latin typeface="+mj-lt"/>
                <a:cs typeface="Monotype Corsiva"/>
              </a:rPr>
              <a:t>reactions</a:t>
            </a:r>
          </a:p>
        </p:txBody>
      </p:sp>
      <p:cxnSp>
        <p:nvCxnSpPr>
          <p:cNvPr id="31" name="Straight Arrow Connector 30"/>
          <p:cNvCxnSpPr/>
          <p:nvPr/>
        </p:nvCxnSpPr>
        <p:spPr bwMode="auto">
          <a:xfrm flipH="1">
            <a:off x="5434667" y="3466837"/>
            <a:ext cx="153618" cy="129605"/>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43" name="Title 1"/>
          <p:cNvSpPr txBox="1">
            <a:spLocks/>
          </p:cNvSpPr>
          <p:nvPr/>
        </p:nvSpPr>
        <p:spPr>
          <a:xfrm>
            <a:off x="2999944" y="2731889"/>
            <a:ext cx="3684527" cy="588579"/>
          </a:xfrm>
          <a:prstGeom prst="rect">
            <a:avLst/>
          </a:prstGeom>
        </p:spPr>
        <p:txBody>
          <a:bodyPr vert="horz" lIns="91440" tIns="45720" rIns="91440" bIns="45720" rtlCol="0" anchor="ctr">
            <a:noAutofit/>
          </a:bodyPr>
          <a:lstStyle>
            <a:lvl1pPr algn="l" defTabSz="844083" rtl="0" eaLnBrk="1" latinLnBrk="0" hangingPunct="1">
              <a:lnSpc>
                <a:spcPct val="90000"/>
              </a:lnSpc>
              <a:spcBef>
                <a:spcPct val="0"/>
              </a:spcBef>
              <a:buNone/>
              <a:defRPr sz="4062" kern="1200">
                <a:solidFill>
                  <a:schemeClr val="tx1"/>
                </a:solidFill>
                <a:latin typeface="+mj-lt"/>
                <a:ea typeface="+mj-ea"/>
                <a:cs typeface="+mj-cs"/>
              </a:defRPr>
            </a:lvl1pPr>
          </a:lstStyle>
          <a:p>
            <a:pPr algn="ctr" fontAlgn="auto">
              <a:spcAft>
                <a:spcPts val="0"/>
              </a:spcAft>
            </a:pPr>
            <a:r>
              <a:rPr lang="it-IT" sz="2000" b="1" dirty="0" err="1" smtClean="0">
                <a:solidFill>
                  <a:srgbClr val="FF0000"/>
                </a:solidFill>
                <a:cs typeface="Monotype Corsiva"/>
              </a:rPr>
              <a:t>Syncrotron</a:t>
            </a:r>
            <a:r>
              <a:rPr lang="it-IT" sz="2000" b="1" dirty="0" smtClean="0">
                <a:solidFill>
                  <a:srgbClr val="FF0000"/>
                </a:solidFill>
                <a:cs typeface="Monotype Corsiva"/>
              </a:rPr>
              <a:t> </a:t>
            </a:r>
            <a:r>
              <a:rPr lang="it-IT" sz="2000" b="1" dirty="0" err="1" smtClean="0">
                <a:solidFill>
                  <a:srgbClr val="FF0000"/>
                </a:solidFill>
                <a:cs typeface="Monotype Corsiva"/>
              </a:rPr>
              <a:t>Radiation</a:t>
            </a:r>
            <a:endParaRPr lang="it-IT" sz="2000" b="1" dirty="0">
              <a:solidFill>
                <a:srgbClr val="FF0000"/>
              </a:solidFill>
              <a:cs typeface="Monotype Corsiva"/>
            </a:endParaRPr>
          </a:p>
        </p:txBody>
      </p:sp>
      <p:sp>
        <p:nvSpPr>
          <p:cNvPr id="44" name="TextBox 43"/>
          <p:cNvSpPr txBox="1"/>
          <p:nvPr/>
        </p:nvSpPr>
        <p:spPr>
          <a:xfrm>
            <a:off x="96641" y="856456"/>
            <a:ext cx="9187130" cy="1323439"/>
          </a:xfrm>
          <a:prstGeom prst="rect">
            <a:avLst/>
          </a:prstGeom>
          <a:noFill/>
        </p:spPr>
        <p:txBody>
          <a:bodyPr wrap="none" rtlCol="0">
            <a:spAutoFit/>
          </a:bodyPr>
          <a:lstStyle/>
          <a:p>
            <a:r>
              <a:rPr lang="en-GB" sz="2000" dirty="0" smtClean="0">
                <a:solidFill>
                  <a:schemeClr val="tx1"/>
                </a:solidFill>
              </a:rPr>
              <a:t>- </a:t>
            </a:r>
            <a:r>
              <a:rPr lang="en-GB" sz="2000" b="1" dirty="0">
                <a:solidFill>
                  <a:schemeClr val="tx1"/>
                </a:solidFill>
              </a:rPr>
              <a:t>Surface properties of Carbon and Cu Surfaces for </a:t>
            </a:r>
            <a:r>
              <a:rPr lang="en-GB" sz="2000" b="1" dirty="0" smtClean="0">
                <a:solidFill>
                  <a:schemeClr val="tx1"/>
                </a:solidFill>
              </a:rPr>
              <a:t>HL-LHC (INFN project)</a:t>
            </a:r>
            <a:r>
              <a:rPr lang="en-GB" sz="2000" dirty="0">
                <a:solidFill>
                  <a:schemeClr val="tx1"/>
                </a:solidFill>
              </a:rPr>
              <a:t/>
            </a:r>
            <a:br>
              <a:rPr lang="en-GB" sz="2000" dirty="0">
                <a:solidFill>
                  <a:schemeClr val="tx1"/>
                </a:solidFill>
              </a:rPr>
            </a:br>
            <a:r>
              <a:rPr lang="en-GB" sz="2000" dirty="0">
                <a:solidFill>
                  <a:schemeClr val="tx1"/>
                </a:solidFill>
              </a:rPr>
              <a:t>- </a:t>
            </a:r>
            <a:r>
              <a:rPr lang="en-GB" sz="2000" b="1" dirty="0">
                <a:solidFill>
                  <a:schemeClr val="tx1"/>
                </a:solidFill>
              </a:rPr>
              <a:t>Vacuum stability at FCC-</a:t>
            </a:r>
            <a:r>
              <a:rPr lang="en-GB" sz="2000" b="1" dirty="0" err="1">
                <a:solidFill>
                  <a:schemeClr val="tx1"/>
                </a:solidFill>
              </a:rPr>
              <a:t>hh</a:t>
            </a:r>
            <a:r>
              <a:rPr lang="en-GB" sz="2000" b="1" dirty="0">
                <a:solidFill>
                  <a:schemeClr val="tx1"/>
                </a:solidFill>
              </a:rPr>
              <a:t>  </a:t>
            </a:r>
            <a:r>
              <a:rPr lang="en-GB" sz="2000" b="1" dirty="0" smtClean="0">
                <a:solidFill>
                  <a:schemeClr val="tx1"/>
                </a:solidFill>
              </a:rPr>
              <a:t>(EU / INFN Project) </a:t>
            </a:r>
            <a:r>
              <a:rPr lang="en-GB" sz="2000" dirty="0">
                <a:solidFill>
                  <a:schemeClr val="tx1"/>
                </a:solidFill>
              </a:rPr>
              <a:t/>
            </a:r>
            <a:br>
              <a:rPr lang="en-GB" sz="2000" dirty="0">
                <a:solidFill>
                  <a:schemeClr val="tx1"/>
                </a:solidFill>
              </a:rPr>
            </a:br>
            <a:r>
              <a:rPr lang="en-GB" sz="2000" dirty="0">
                <a:solidFill>
                  <a:schemeClr val="tx1"/>
                </a:solidFill>
              </a:rPr>
              <a:t>- </a:t>
            </a:r>
            <a:r>
              <a:rPr lang="en-GB" sz="2000" b="1" dirty="0">
                <a:solidFill>
                  <a:schemeClr val="tx1"/>
                </a:solidFill>
              </a:rPr>
              <a:t>Synchrotron radiation material </a:t>
            </a:r>
            <a:r>
              <a:rPr lang="en-GB" sz="2000" b="1" dirty="0" smtClean="0">
                <a:solidFill>
                  <a:schemeClr val="tx1"/>
                </a:solidFill>
              </a:rPr>
              <a:t>studies (MoU with CERN/ INFN)</a:t>
            </a:r>
            <a:r>
              <a:rPr lang="en-GB" sz="2000" dirty="0">
                <a:solidFill>
                  <a:schemeClr val="tx1"/>
                </a:solidFill>
              </a:rPr>
              <a:t/>
            </a:r>
            <a:br>
              <a:rPr lang="en-GB" sz="2000" dirty="0">
                <a:solidFill>
                  <a:schemeClr val="tx1"/>
                </a:solidFill>
              </a:rPr>
            </a:br>
            <a:endParaRPr lang="en-GB" sz="2000" dirty="0">
              <a:solidFill>
                <a:schemeClr val="tx1"/>
              </a:solidFill>
            </a:endParaRPr>
          </a:p>
        </p:txBody>
      </p:sp>
      <p:cxnSp>
        <p:nvCxnSpPr>
          <p:cNvPr id="47" name="Straight Arrow Connector 46"/>
          <p:cNvCxnSpPr/>
          <p:nvPr/>
        </p:nvCxnSpPr>
        <p:spPr bwMode="auto">
          <a:xfrm flipH="1" flipV="1">
            <a:off x="3380537" y="5554714"/>
            <a:ext cx="347526" cy="473810"/>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1580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352" y="13284"/>
            <a:ext cx="8928992" cy="672157"/>
          </a:xfrm>
        </p:spPr>
        <p:txBody>
          <a:bodyPr>
            <a:noAutofit/>
          </a:bodyPr>
          <a:lstStyle/>
          <a:p>
            <a:pPr algn="l" fontAlgn="t"/>
            <a:r>
              <a:rPr lang="en-GB" sz="2400" b="1" dirty="0" smtClean="0">
                <a:solidFill>
                  <a:srgbClr val="822433"/>
                </a:solidFill>
                <a:latin typeface="Comic Sans MS" panose="030F0702030302020204" pitchFamily="66" charset="0"/>
                <a:cs typeface="ＭＳ Ｐゴシック" charset="-128"/>
              </a:rPr>
              <a:t>Experimental investigation on relevant material properties for FCC </a:t>
            </a:r>
            <a:r>
              <a:rPr lang="en-GB" sz="2400" b="1" dirty="0">
                <a:solidFill>
                  <a:srgbClr val="822433"/>
                </a:solidFill>
                <a:latin typeface="Comic Sans MS" panose="030F0702030302020204" pitchFamily="66" charset="0"/>
                <a:cs typeface="ＭＳ Ｐゴシック" charset="-128"/>
              </a:rPr>
              <a:t>&amp; Hi </a:t>
            </a:r>
            <a:r>
              <a:rPr lang="en-GB" sz="2400" b="1" dirty="0" err="1">
                <a:solidFill>
                  <a:srgbClr val="822433"/>
                </a:solidFill>
                <a:latin typeface="Comic Sans MS" panose="030F0702030302020204" pitchFamily="66" charset="0"/>
                <a:cs typeface="ＭＳ Ｐゴシック" charset="-128"/>
              </a:rPr>
              <a:t>Lumi</a:t>
            </a:r>
            <a:r>
              <a:rPr lang="en-GB" sz="2400" b="1" dirty="0">
                <a:solidFill>
                  <a:srgbClr val="822433"/>
                </a:solidFill>
                <a:latin typeface="Comic Sans MS" panose="030F0702030302020204" pitchFamily="66" charset="0"/>
                <a:cs typeface="ＭＳ Ｐゴシック" charset="-128"/>
              </a:rPr>
              <a:t> </a:t>
            </a:r>
            <a:r>
              <a:rPr lang="en-GB" sz="2400" b="1" dirty="0" smtClean="0">
                <a:solidFill>
                  <a:srgbClr val="822433"/>
                </a:solidFill>
                <a:latin typeface="Comic Sans MS" panose="030F0702030302020204" pitchFamily="66" charset="0"/>
                <a:cs typeface="ＭＳ Ｐゴシック" charset="-128"/>
              </a:rPr>
              <a:t>LHC</a:t>
            </a:r>
            <a:endParaRPr lang="en-GB" sz="2400" b="1" dirty="0">
              <a:solidFill>
                <a:srgbClr val="822433"/>
              </a:solidFill>
              <a:latin typeface="Comic Sans MS" panose="030F0702030302020204" pitchFamily="66" charset="0"/>
              <a:cs typeface="ＭＳ Ｐゴシック" charset="-128"/>
            </a:endParaRPr>
          </a:p>
        </p:txBody>
      </p:sp>
      <p:sp>
        <p:nvSpPr>
          <p:cNvPr id="11" name="Rectangle 10"/>
          <p:cNvSpPr/>
          <p:nvPr/>
        </p:nvSpPr>
        <p:spPr>
          <a:xfrm>
            <a:off x="2241497" y="6257420"/>
            <a:ext cx="6310137" cy="523220"/>
          </a:xfrm>
          <a:prstGeom prst="rect">
            <a:avLst/>
          </a:prstGeom>
        </p:spPr>
        <p:txBody>
          <a:bodyPr wrap="square">
            <a:spAutoFit/>
          </a:bodyPr>
          <a:lstStyle/>
          <a:p>
            <a:pPr eaLnBrk="1" fontAlgn="auto" hangingPunct="1">
              <a:spcBef>
                <a:spcPts val="0"/>
              </a:spcBef>
              <a:spcAft>
                <a:spcPts val="0"/>
              </a:spcAft>
            </a:pPr>
            <a:r>
              <a:rPr lang="en-GB" sz="1400" dirty="0" err="1">
                <a:solidFill>
                  <a:srgbClr val="FF0000"/>
                </a:solidFill>
                <a:latin typeface="Comic Sans MS" panose="030F0702030302020204" pitchFamily="66" charset="0"/>
                <a:ea typeface=""/>
                <a:cs typeface=""/>
              </a:rPr>
              <a:t>Tesi</a:t>
            </a:r>
            <a:r>
              <a:rPr lang="en-GB" sz="1400" dirty="0">
                <a:solidFill>
                  <a:srgbClr val="FF0000"/>
                </a:solidFill>
                <a:latin typeface="Comic Sans MS" panose="030F0702030302020204" pitchFamily="66" charset="0"/>
                <a:ea typeface=""/>
                <a:cs typeface=""/>
              </a:rPr>
              <a:t> da </a:t>
            </a:r>
            <a:r>
              <a:rPr lang="en-GB" sz="1400" dirty="0" err="1">
                <a:solidFill>
                  <a:srgbClr val="FF0000"/>
                </a:solidFill>
                <a:latin typeface="Comic Sans MS" panose="030F0702030302020204" pitchFamily="66" charset="0"/>
                <a:ea typeface=""/>
                <a:cs typeface=""/>
              </a:rPr>
              <a:t>svolgere</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presso</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il</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Laboratori</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Nazionali</a:t>
            </a:r>
            <a:r>
              <a:rPr lang="en-GB" sz="1400" dirty="0">
                <a:solidFill>
                  <a:srgbClr val="FF0000"/>
                </a:solidFill>
                <a:latin typeface="Comic Sans MS" panose="030F0702030302020204" pitchFamily="66" charset="0"/>
                <a:ea typeface=""/>
                <a:cs typeface=""/>
              </a:rPr>
              <a:t> di </a:t>
            </a:r>
            <a:r>
              <a:rPr lang="en-GB" sz="1400" dirty="0" err="1">
                <a:solidFill>
                  <a:srgbClr val="FF0000"/>
                </a:solidFill>
                <a:latin typeface="Comic Sans MS" panose="030F0702030302020204" pitchFamily="66" charset="0"/>
                <a:ea typeface=""/>
                <a:cs typeface=""/>
              </a:rPr>
              <a:t>Frascati</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dell’INFN</a:t>
            </a:r>
            <a:endParaRPr lang="en-GB" sz="1400" dirty="0">
              <a:solidFill>
                <a:srgbClr val="FF0000"/>
              </a:solidFill>
              <a:latin typeface="Comic Sans MS" panose="030F0702030302020204" pitchFamily="66" charset="0"/>
              <a:ea typeface=""/>
              <a:cs typeface=""/>
            </a:endParaRPr>
          </a:p>
          <a:p>
            <a:pPr eaLnBrk="1" fontAlgn="auto" hangingPunct="1">
              <a:spcBef>
                <a:spcPts val="0"/>
              </a:spcBef>
              <a:spcAft>
                <a:spcPts val="0"/>
              </a:spcAft>
            </a:pPr>
            <a:r>
              <a:rPr lang="en-GB" sz="1400" dirty="0">
                <a:solidFill>
                  <a:srgbClr val="FF0000"/>
                </a:solidFill>
                <a:latin typeface="Comic Sans MS" panose="030F0702030302020204" pitchFamily="66" charset="0"/>
                <a:ea typeface=""/>
                <a:cs typeface=""/>
              </a:rPr>
              <a:t>Contact person: R. </a:t>
            </a:r>
            <a:r>
              <a:rPr lang="en-GB" sz="1400" dirty="0" err="1">
                <a:solidFill>
                  <a:srgbClr val="FF0000"/>
                </a:solidFill>
                <a:latin typeface="Comic Sans MS" panose="030F0702030302020204" pitchFamily="66" charset="0"/>
                <a:ea typeface=""/>
                <a:cs typeface=""/>
              </a:rPr>
              <a:t>Cimino</a:t>
            </a:r>
            <a:r>
              <a:rPr lang="en-GB" sz="1400" dirty="0">
                <a:solidFill>
                  <a:srgbClr val="FF0000"/>
                </a:solidFill>
                <a:latin typeface="Comic Sans MS" panose="030F0702030302020204" pitchFamily="66" charset="0"/>
                <a:ea typeface=""/>
                <a:cs typeface=""/>
              </a:rPr>
              <a:t> (</a:t>
            </a:r>
            <a:r>
              <a:rPr lang="en-GB" sz="1400" dirty="0" err="1">
                <a:solidFill>
                  <a:srgbClr val="FF0000"/>
                </a:solidFill>
                <a:latin typeface="Comic Sans MS" panose="030F0702030302020204" pitchFamily="66" charset="0"/>
                <a:ea typeface=""/>
                <a:cs typeface=""/>
              </a:rPr>
              <a:t>roberto.cimino@lnf.infn.it</a:t>
            </a:r>
            <a:r>
              <a:rPr lang="en-GB" sz="1400" dirty="0">
                <a:solidFill>
                  <a:srgbClr val="FF0000"/>
                </a:solidFill>
                <a:latin typeface="Comic Sans MS" panose="030F0702030302020204" pitchFamily="66" charset="0"/>
                <a:ea typeface=""/>
                <a:cs typeface=""/>
              </a:rPr>
              <a:t>)</a:t>
            </a:r>
            <a:endParaRPr lang="en-GB" sz="1400" dirty="0">
              <a:solidFill>
                <a:prstClr val="black"/>
              </a:solidFill>
              <a:latin typeface="Comic Sans MS" panose="030F0702030302020204" pitchFamily="66" charset="0"/>
              <a:ea typeface=""/>
              <a:cs typeface=""/>
            </a:endParaRPr>
          </a:p>
        </p:txBody>
      </p:sp>
      <p:cxnSp>
        <p:nvCxnSpPr>
          <p:cNvPr id="23" name="Straight Arrow Connector 22"/>
          <p:cNvCxnSpPr/>
          <p:nvPr/>
        </p:nvCxnSpPr>
        <p:spPr bwMode="auto">
          <a:xfrm flipH="1" flipV="1">
            <a:off x="4323591" y="6661642"/>
            <a:ext cx="86410" cy="56986"/>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32" name="Rectangle 1"/>
          <p:cNvSpPr>
            <a:spLocks noChangeArrowheads="1"/>
          </p:cNvSpPr>
          <p:nvPr/>
        </p:nvSpPr>
        <p:spPr bwMode="auto">
          <a:xfrm>
            <a:off x="25995" y="5742173"/>
            <a:ext cx="9058269" cy="30777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400" dirty="0">
                <a:solidFill>
                  <a:schemeClr val="tx1"/>
                </a:solidFill>
                <a:cs typeface="Calibri"/>
              </a:rPr>
              <a:t>R. Cimino and T. </a:t>
            </a:r>
            <a:r>
              <a:rPr lang="en-US" sz="1400" dirty="0" err="1">
                <a:solidFill>
                  <a:schemeClr val="tx1"/>
                </a:solidFill>
                <a:cs typeface="Calibri"/>
              </a:rPr>
              <a:t>Demma</a:t>
            </a:r>
            <a:r>
              <a:rPr lang="en-US" sz="1400" dirty="0">
                <a:solidFill>
                  <a:schemeClr val="tx1"/>
                </a:solidFill>
                <a:cs typeface="Calibri"/>
              </a:rPr>
              <a:t>  </a:t>
            </a:r>
            <a:r>
              <a:rPr lang="en-US" sz="1400" dirty="0" smtClean="0">
                <a:solidFill>
                  <a:schemeClr val="tx1"/>
                </a:solidFill>
                <a:cs typeface="Calibri"/>
              </a:rPr>
              <a:t> “</a:t>
            </a:r>
            <a:r>
              <a:rPr lang="en-US" sz="1400" dirty="0">
                <a:solidFill>
                  <a:schemeClr val="tx1"/>
                </a:solidFill>
                <a:cs typeface="Calibri"/>
              </a:rPr>
              <a:t>Electron cloud in Accelerators”</a:t>
            </a:r>
            <a:r>
              <a:rPr lang="it-IT" sz="1400" dirty="0">
                <a:solidFill>
                  <a:schemeClr val="tx1"/>
                </a:solidFill>
                <a:cs typeface="Calibri"/>
              </a:rPr>
              <a:t> </a:t>
            </a:r>
            <a:r>
              <a:rPr lang="it-IT" sz="1400" dirty="0" smtClean="0">
                <a:solidFill>
                  <a:schemeClr val="tx1"/>
                </a:solidFill>
                <a:cs typeface="Calibri"/>
              </a:rPr>
              <a:t> </a:t>
            </a:r>
            <a:r>
              <a:rPr lang="it-IT" sz="1400" dirty="0" err="1">
                <a:solidFill>
                  <a:schemeClr val="tx1"/>
                </a:solidFill>
                <a:cs typeface="Calibri"/>
              </a:rPr>
              <a:t>Int</a:t>
            </a:r>
            <a:r>
              <a:rPr lang="it-IT" sz="1400" dirty="0">
                <a:solidFill>
                  <a:schemeClr val="tx1"/>
                </a:solidFill>
                <a:cs typeface="Calibri"/>
              </a:rPr>
              <a:t>. </a:t>
            </a:r>
            <a:r>
              <a:rPr lang="it-IT" sz="1400" dirty="0" err="1">
                <a:solidFill>
                  <a:schemeClr val="tx1"/>
                </a:solidFill>
                <a:cs typeface="Calibri"/>
              </a:rPr>
              <a:t>J</a:t>
            </a:r>
            <a:r>
              <a:rPr lang="it-IT" sz="1400" dirty="0">
                <a:solidFill>
                  <a:schemeClr val="tx1"/>
                </a:solidFill>
                <a:cs typeface="Calibri"/>
              </a:rPr>
              <a:t>. </a:t>
            </a:r>
            <a:r>
              <a:rPr lang="it-IT" sz="1400" dirty="0" err="1">
                <a:solidFill>
                  <a:schemeClr val="tx1"/>
                </a:solidFill>
                <a:cs typeface="Calibri"/>
              </a:rPr>
              <a:t>Mod</a:t>
            </a:r>
            <a:r>
              <a:rPr lang="it-IT" sz="1400" dirty="0">
                <a:solidFill>
                  <a:schemeClr val="tx1"/>
                </a:solidFill>
                <a:cs typeface="Calibri"/>
              </a:rPr>
              <a:t>. </a:t>
            </a:r>
            <a:r>
              <a:rPr lang="it-IT" sz="1400" dirty="0" err="1">
                <a:solidFill>
                  <a:schemeClr val="tx1"/>
                </a:solidFill>
                <a:cs typeface="Calibri"/>
              </a:rPr>
              <a:t>Phys</a:t>
            </a:r>
            <a:r>
              <a:rPr lang="it-IT" sz="1400" dirty="0">
                <a:solidFill>
                  <a:schemeClr val="tx1"/>
                </a:solidFill>
                <a:cs typeface="Calibri"/>
              </a:rPr>
              <a:t>. A 29 (2014) 1430023 (pag. 65).</a:t>
            </a:r>
            <a:endParaRPr lang="en-US" sz="1400" dirty="0">
              <a:solidFill>
                <a:schemeClr val="tx1"/>
              </a:solidFill>
              <a:cs typeface="Calibri"/>
            </a:endParaRPr>
          </a:p>
        </p:txBody>
      </p:sp>
      <p:sp>
        <p:nvSpPr>
          <p:cNvPr id="33" name="Title 5"/>
          <p:cNvSpPr txBox="1">
            <a:spLocks/>
          </p:cNvSpPr>
          <p:nvPr/>
        </p:nvSpPr>
        <p:spPr>
          <a:xfrm>
            <a:off x="-138929" y="772711"/>
            <a:ext cx="9684122" cy="666070"/>
          </a:xfrm>
          <a:prstGeom prst="rect">
            <a:avLst/>
          </a:prstGeom>
        </p:spPr>
        <p:txBody>
          <a:bodyPr vert="horz" lIns="91440" tIns="45720" rIns="91440" bIns="45720" rtlCol="0" anchor="ctr">
            <a:normAutofit/>
          </a:bodyPr>
          <a:lstStyle>
            <a:lvl1pPr algn="l" defTabSz="844083" rtl="0" eaLnBrk="1" latinLnBrk="0" hangingPunct="1">
              <a:lnSpc>
                <a:spcPct val="90000"/>
              </a:lnSpc>
              <a:spcBef>
                <a:spcPct val="0"/>
              </a:spcBef>
              <a:buNone/>
              <a:defRPr sz="4062" kern="1200">
                <a:solidFill>
                  <a:schemeClr val="tx1"/>
                </a:solidFill>
                <a:latin typeface="+mj-lt"/>
                <a:ea typeface="+mj-ea"/>
                <a:cs typeface="+mj-cs"/>
              </a:defRPr>
            </a:lvl1pPr>
          </a:lstStyle>
          <a:p>
            <a:pPr algn="ctr" fontAlgn="auto">
              <a:lnSpc>
                <a:spcPct val="80000"/>
              </a:lnSpc>
              <a:spcAft>
                <a:spcPts val="0"/>
              </a:spcAft>
            </a:pPr>
            <a:r>
              <a:rPr lang="en-US" sz="4000" dirty="0" smtClean="0"/>
              <a:t>The Surface Science properties of relevance: </a:t>
            </a:r>
            <a:endParaRPr lang="en-US" sz="4000" dirty="0"/>
          </a:p>
        </p:txBody>
      </p:sp>
      <p:pic>
        <p:nvPicPr>
          <p:cNvPr id="34" name="Picture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333" y="2676550"/>
            <a:ext cx="3113166" cy="2838170"/>
          </a:xfrm>
          <a:prstGeom prst="rect">
            <a:avLst/>
          </a:prstGeom>
        </p:spPr>
      </p:pic>
      <p:pic>
        <p:nvPicPr>
          <p:cNvPr id="35" name="Picture 34"/>
          <p:cNvPicPr>
            <a:picLocks noChangeAspect="1"/>
          </p:cNvPicPr>
          <p:nvPr/>
        </p:nvPicPr>
        <p:blipFill>
          <a:blip r:embed="rId3"/>
          <a:stretch>
            <a:fillRect/>
          </a:stretch>
        </p:blipFill>
        <p:spPr>
          <a:xfrm>
            <a:off x="6741940" y="2646016"/>
            <a:ext cx="2342324" cy="2951273"/>
          </a:xfrm>
          <a:prstGeom prst="rect">
            <a:avLst/>
          </a:prstGeom>
        </p:spPr>
      </p:pic>
      <p:pic>
        <p:nvPicPr>
          <p:cNvPr id="36" name="Picture 35"/>
          <p:cNvPicPr>
            <a:picLocks noChangeAspect="1"/>
          </p:cNvPicPr>
          <p:nvPr/>
        </p:nvPicPr>
        <p:blipFill>
          <a:blip r:embed="rId4"/>
          <a:stretch>
            <a:fillRect/>
          </a:stretch>
        </p:blipFill>
        <p:spPr>
          <a:xfrm>
            <a:off x="3923928" y="2526019"/>
            <a:ext cx="2626583" cy="3103876"/>
          </a:xfrm>
          <a:prstGeom prst="rect">
            <a:avLst/>
          </a:prstGeom>
          <a:solidFill>
            <a:schemeClr val="bg1"/>
          </a:solidFill>
        </p:spPr>
      </p:pic>
      <p:sp>
        <p:nvSpPr>
          <p:cNvPr id="37" name="TextBox 36"/>
          <p:cNvSpPr txBox="1"/>
          <p:nvPr/>
        </p:nvSpPr>
        <p:spPr>
          <a:xfrm>
            <a:off x="971600" y="2259852"/>
            <a:ext cx="49084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600" dirty="0" smtClean="0">
                <a:solidFill>
                  <a:schemeClr val="tx1"/>
                </a:solidFill>
              </a:rPr>
              <a:t>XPS</a:t>
            </a:r>
            <a:endParaRPr lang="en-GB" sz="1600" dirty="0">
              <a:solidFill>
                <a:schemeClr val="tx1"/>
              </a:solidFill>
            </a:endParaRPr>
          </a:p>
        </p:txBody>
      </p:sp>
      <p:sp>
        <p:nvSpPr>
          <p:cNvPr id="38" name="TextBox 37"/>
          <p:cNvSpPr txBox="1"/>
          <p:nvPr/>
        </p:nvSpPr>
        <p:spPr>
          <a:xfrm>
            <a:off x="2976048" y="2259852"/>
            <a:ext cx="479618"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600" dirty="0" smtClean="0">
                <a:solidFill>
                  <a:schemeClr val="tx1"/>
                </a:solidFill>
              </a:rPr>
              <a:t>SEY</a:t>
            </a:r>
            <a:endParaRPr lang="en-GB" sz="1600" dirty="0">
              <a:solidFill>
                <a:schemeClr val="tx1"/>
              </a:solidFill>
            </a:endParaRPr>
          </a:p>
        </p:txBody>
      </p:sp>
      <p:sp>
        <p:nvSpPr>
          <p:cNvPr id="39" name="TextBox 38"/>
          <p:cNvSpPr txBox="1"/>
          <p:nvPr/>
        </p:nvSpPr>
        <p:spPr>
          <a:xfrm>
            <a:off x="5282711" y="2259852"/>
            <a:ext cx="29687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600" dirty="0" smtClean="0">
                <a:solidFill>
                  <a:schemeClr val="tx1"/>
                </a:solidFill>
              </a:rPr>
              <a:t>R</a:t>
            </a:r>
            <a:endParaRPr lang="en-GB" sz="1600" dirty="0">
              <a:solidFill>
                <a:schemeClr val="tx1"/>
              </a:solidFill>
            </a:endParaRPr>
          </a:p>
        </p:txBody>
      </p:sp>
      <p:sp>
        <p:nvSpPr>
          <p:cNvPr id="40" name="TextBox 39"/>
          <p:cNvSpPr txBox="1"/>
          <p:nvPr/>
        </p:nvSpPr>
        <p:spPr>
          <a:xfrm>
            <a:off x="8325546" y="2259852"/>
            <a:ext cx="388824"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600" dirty="0" smtClean="0">
                <a:solidFill>
                  <a:schemeClr val="tx1"/>
                </a:solidFill>
              </a:rPr>
              <a:t>PY</a:t>
            </a:r>
            <a:endParaRPr lang="en-GB" sz="1600" dirty="0">
              <a:solidFill>
                <a:schemeClr val="tx1"/>
              </a:solidFill>
            </a:endParaRPr>
          </a:p>
        </p:txBody>
      </p:sp>
      <p:sp>
        <p:nvSpPr>
          <p:cNvPr id="41" name="Rectangle 40"/>
          <p:cNvSpPr/>
          <p:nvPr/>
        </p:nvSpPr>
        <p:spPr>
          <a:xfrm>
            <a:off x="444214" y="1467607"/>
            <a:ext cx="3011452" cy="584775"/>
          </a:xfrm>
          <a:prstGeom prst="rect">
            <a:avLst/>
          </a:prstGeom>
        </p:spPr>
        <p:txBody>
          <a:bodyPr wrap="square">
            <a:spAutoFit/>
          </a:bodyPr>
          <a:lstStyle/>
          <a:p>
            <a:pPr marL="285750" indent="-285750">
              <a:buFont typeface="Arial" charset="0"/>
              <a:buChar char="•"/>
            </a:pPr>
            <a:r>
              <a:rPr lang="en-US" sz="1600" dirty="0">
                <a:solidFill>
                  <a:schemeClr val="tx1"/>
                </a:solidFill>
              </a:rPr>
              <a:t>Chemical structure; </a:t>
            </a:r>
            <a:endParaRPr lang="en-US" sz="1600" dirty="0" smtClean="0">
              <a:solidFill>
                <a:schemeClr val="tx1"/>
              </a:solidFill>
            </a:endParaRPr>
          </a:p>
          <a:p>
            <a:pPr marL="285750" indent="-285750">
              <a:buFont typeface="Arial" charset="0"/>
              <a:buChar char="•"/>
            </a:pPr>
            <a:r>
              <a:rPr lang="en-US" sz="1600" dirty="0" smtClean="0">
                <a:solidFill>
                  <a:schemeClr val="tx1"/>
                </a:solidFill>
              </a:rPr>
              <a:t>Secondary </a:t>
            </a:r>
            <a:r>
              <a:rPr lang="en-US" sz="1600" dirty="0">
                <a:solidFill>
                  <a:schemeClr val="tx1"/>
                </a:solidFill>
              </a:rPr>
              <a:t>Electron Yield; </a:t>
            </a:r>
            <a:endParaRPr lang="en-GB" sz="1600" dirty="0">
              <a:solidFill>
                <a:schemeClr val="tx1"/>
              </a:solidFill>
            </a:endParaRPr>
          </a:p>
        </p:txBody>
      </p:sp>
      <p:sp>
        <p:nvSpPr>
          <p:cNvPr id="42" name="Rectangle 41"/>
          <p:cNvSpPr/>
          <p:nvPr/>
        </p:nvSpPr>
        <p:spPr>
          <a:xfrm>
            <a:off x="3517766" y="1467607"/>
            <a:ext cx="2286203" cy="584775"/>
          </a:xfrm>
          <a:prstGeom prst="rect">
            <a:avLst/>
          </a:prstGeom>
        </p:spPr>
        <p:txBody>
          <a:bodyPr wrap="none">
            <a:spAutoFit/>
          </a:bodyPr>
          <a:lstStyle/>
          <a:p>
            <a:pPr marL="285750" indent="-285750">
              <a:buFont typeface="Arial" charset="0"/>
              <a:buChar char="•"/>
            </a:pPr>
            <a:r>
              <a:rPr lang="en-US" sz="1600" dirty="0" smtClean="0">
                <a:solidFill>
                  <a:schemeClr val="tx1"/>
                </a:solidFill>
              </a:rPr>
              <a:t>Photon Reflectivity; </a:t>
            </a:r>
          </a:p>
          <a:p>
            <a:pPr marL="285750" indent="-285750">
              <a:buFont typeface="Arial" charset="0"/>
              <a:buChar char="•"/>
            </a:pPr>
            <a:r>
              <a:rPr lang="en-US" sz="1600" dirty="0" smtClean="0">
                <a:solidFill>
                  <a:schemeClr val="tx1"/>
                </a:solidFill>
              </a:rPr>
              <a:t>Photoelectric Yield;</a:t>
            </a:r>
            <a:endParaRPr lang="en-GB" sz="1600" dirty="0">
              <a:solidFill>
                <a:schemeClr val="tx1"/>
              </a:solidFill>
            </a:endParaRPr>
          </a:p>
        </p:txBody>
      </p:sp>
      <p:sp>
        <p:nvSpPr>
          <p:cNvPr id="46" name="Rectangle 45"/>
          <p:cNvSpPr/>
          <p:nvPr/>
        </p:nvSpPr>
        <p:spPr>
          <a:xfrm>
            <a:off x="6039343" y="1489314"/>
            <a:ext cx="2925145" cy="830997"/>
          </a:xfrm>
          <a:prstGeom prst="rect">
            <a:avLst/>
          </a:prstGeom>
        </p:spPr>
        <p:txBody>
          <a:bodyPr wrap="square">
            <a:spAutoFit/>
          </a:bodyPr>
          <a:lstStyle/>
          <a:p>
            <a:pPr marL="285750" indent="-285750">
              <a:buFont typeface="Arial" charset="0"/>
              <a:buChar char="•"/>
            </a:pPr>
            <a:r>
              <a:rPr lang="en-US" sz="1600" dirty="0" smtClean="0">
                <a:solidFill>
                  <a:schemeClr val="tx1"/>
                </a:solidFill>
              </a:rPr>
              <a:t>Photo/ electron stimulated Desorption; </a:t>
            </a:r>
          </a:p>
          <a:p>
            <a:pPr marL="285750" indent="-285750">
              <a:buFont typeface="Arial" charset="0"/>
              <a:buChar char="•"/>
            </a:pPr>
            <a:r>
              <a:rPr lang="en-US" sz="1600" dirty="0" smtClean="0">
                <a:solidFill>
                  <a:schemeClr val="tx1"/>
                </a:solidFill>
              </a:rPr>
              <a:t>Low temperature studies</a:t>
            </a:r>
            <a:endParaRPr lang="en-GB" sz="1600" dirty="0">
              <a:solidFill>
                <a:schemeClr val="tx1"/>
              </a:solidFill>
            </a:endParaRPr>
          </a:p>
        </p:txBody>
      </p:sp>
    </p:spTree>
    <p:extLst>
      <p:ext uri="{BB962C8B-B14F-4D97-AF65-F5344CB8AC3E}">
        <p14:creationId xmlns:p14="http://schemas.microsoft.com/office/powerpoint/2010/main" val="1957417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p:txBody>
          <a:bodyPr>
            <a:normAutofit/>
          </a:bodyPr>
          <a:lstStyle/>
          <a:p>
            <a:r>
              <a:rPr lang="fr-FR" sz="4000" b="1" dirty="0" err="1" smtClean="0">
                <a:solidFill>
                  <a:srgbClr val="000090"/>
                </a:solidFill>
                <a:latin typeface="Comic Sans MS" pitchFamily="66" charset="0"/>
              </a:rPr>
              <a:t>Thesis</a:t>
            </a:r>
            <a:r>
              <a:rPr lang="fr-FR" sz="4000" b="1" dirty="0" smtClean="0">
                <a:solidFill>
                  <a:srgbClr val="000090"/>
                </a:solidFill>
                <a:latin typeface="Comic Sans MS" pitchFamily="66" charset="0"/>
              </a:rPr>
              <a:t> in collaboration </a:t>
            </a:r>
            <a:r>
              <a:rPr lang="fr-FR" sz="4000" b="1" dirty="0" err="1" smtClean="0">
                <a:solidFill>
                  <a:srgbClr val="000090"/>
                </a:solidFill>
                <a:latin typeface="Comic Sans MS" pitchFamily="66" charset="0"/>
              </a:rPr>
              <a:t>with</a:t>
            </a:r>
            <a:r>
              <a:rPr lang="fr-FR" sz="4000" b="1" dirty="0" smtClean="0">
                <a:solidFill>
                  <a:srgbClr val="000090"/>
                </a:solidFill>
                <a:latin typeface="Comic Sans MS" pitchFamily="66" charset="0"/>
              </a:rPr>
              <a:t>:</a:t>
            </a:r>
            <a:br>
              <a:rPr lang="fr-FR" sz="4000" b="1" dirty="0" smtClean="0">
                <a:solidFill>
                  <a:srgbClr val="000090"/>
                </a:solidFill>
                <a:latin typeface="Comic Sans MS" pitchFamily="66" charset="0"/>
              </a:rPr>
            </a:br>
            <a:r>
              <a:rPr lang="fr-FR" sz="4000" b="1" dirty="0" smtClean="0">
                <a:solidFill>
                  <a:srgbClr val="000090"/>
                </a:solidFill>
                <a:latin typeface="Comic Sans MS" pitchFamily="66" charset="0"/>
              </a:rPr>
              <a:t>ELI </a:t>
            </a:r>
            <a:r>
              <a:rPr lang="fr-FR" sz="4000" b="1" dirty="0" err="1">
                <a:solidFill>
                  <a:srgbClr val="000090"/>
                </a:solidFill>
                <a:latin typeface="Comic Sans MS" pitchFamily="66" charset="0"/>
              </a:rPr>
              <a:t>Nuclear</a:t>
            </a:r>
            <a:r>
              <a:rPr lang="fr-FR" sz="4000" b="1" dirty="0">
                <a:solidFill>
                  <a:srgbClr val="000090"/>
                </a:solidFill>
                <a:latin typeface="Comic Sans MS" pitchFamily="66" charset="0"/>
              </a:rPr>
              <a:t> </a:t>
            </a:r>
            <a:r>
              <a:rPr lang="fr-FR" sz="4000" b="1" dirty="0" err="1" smtClean="0">
                <a:solidFill>
                  <a:srgbClr val="000090"/>
                </a:solidFill>
                <a:latin typeface="Comic Sans MS" pitchFamily="66" charset="0"/>
              </a:rPr>
              <a:t>Physics</a:t>
            </a:r>
            <a:r>
              <a:rPr lang="fr-FR" sz="4000" b="1" dirty="0" smtClean="0">
                <a:solidFill>
                  <a:srgbClr val="000090"/>
                </a:solidFill>
                <a:latin typeface="Comic Sans MS" pitchFamily="66" charset="0"/>
              </a:rPr>
              <a:t> (Romania)</a:t>
            </a:r>
            <a:endParaRPr lang="fr-FR" sz="4000" b="1" dirty="0">
              <a:solidFill>
                <a:srgbClr val="000090"/>
              </a:solidFill>
              <a:latin typeface="Comic Sans MS" pitchFamily="66" charset="0"/>
            </a:endParaRPr>
          </a:p>
        </p:txBody>
      </p:sp>
      <p:sp>
        <p:nvSpPr>
          <p:cNvPr id="20482"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CA048DEB-E4B4-3A41-801F-6FA0A01E0296}" type="slidenum">
              <a:rPr lang="cs-CZ" sz="1200">
                <a:solidFill>
                  <a:srgbClr val="898989"/>
                </a:solidFill>
                <a:latin typeface="Calibri" charset="0"/>
                <a:cs typeface="Arial" charset="0"/>
              </a:rPr>
              <a:pPr eaLnBrk="1" hangingPunct="1"/>
              <a:t>25</a:t>
            </a:fld>
            <a:endParaRPr lang="cs-CZ" sz="1200">
              <a:solidFill>
                <a:srgbClr val="898989"/>
              </a:solidFill>
              <a:latin typeface="Calibri" charset="0"/>
              <a:cs typeface="Arial" charset="0"/>
            </a:endParaRPr>
          </a:p>
        </p:txBody>
      </p:sp>
      <p:sp>
        <p:nvSpPr>
          <p:cNvPr id="5" name="Rectangle 7"/>
          <p:cNvSpPr txBox="1">
            <a:spLocks noChangeArrowheads="1"/>
          </p:cNvSpPr>
          <p:nvPr/>
        </p:nvSpPr>
        <p:spPr bwMode="auto">
          <a:xfrm>
            <a:off x="107949" y="1714505"/>
            <a:ext cx="87185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rgbClr val="FFCC00"/>
              </a:buClr>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CC00"/>
              </a:buClr>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CC0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spcAft>
                <a:spcPts val="300"/>
              </a:spcAft>
              <a:buFont typeface="Arial" charset="0"/>
              <a:buNone/>
              <a:defRPr/>
            </a:pPr>
            <a:r>
              <a:rPr lang="en-US" sz="1800" b="1" dirty="0">
                <a:solidFill>
                  <a:srgbClr val="000090"/>
                </a:solidFill>
                <a:latin typeface="Comic Sans MS" pitchFamily="66" charset="0"/>
                <a:cs typeface="Verdana"/>
              </a:rPr>
              <a:t>Laser-Induced Photonuclear Physics</a:t>
            </a:r>
          </a:p>
          <a:p>
            <a:pPr marL="0" indent="0" algn="just" eaLnBrk="1" hangingPunct="1">
              <a:spcBef>
                <a:spcPts val="0"/>
              </a:spcBef>
              <a:spcAft>
                <a:spcPts val="300"/>
              </a:spcAft>
              <a:buFont typeface="Arial" charset="0"/>
              <a:buNone/>
              <a:defRPr/>
            </a:pPr>
            <a:r>
              <a:rPr lang="en-US" sz="1600" dirty="0">
                <a:latin typeface="Comic Sans MS" pitchFamily="66" charset="0"/>
                <a:cs typeface="Verdana"/>
              </a:rPr>
              <a:t>nuclear physics methods to study laser-target interactions, new nuclear spectroscopy, new photonuclear </a:t>
            </a:r>
            <a:r>
              <a:rPr lang="en-US" sz="1600" dirty="0" smtClean="0">
                <a:latin typeface="Comic Sans MS" pitchFamily="66" charset="0"/>
                <a:cs typeface="Verdana"/>
              </a:rPr>
              <a:t>physics</a:t>
            </a:r>
          </a:p>
          <a:p>
            <a:pPr marL="0" indent="0" algn="just" eaLnBrk="1" hangingPunct="1">
              <a:spcBef>
                <a:spcPts val="0"/>
              </a:spcBef>
              <a:spcAft>
                <a:spcPts val="300"/>
              </a:spcAft>
              <a:buFont typeface="Arial" charset="0"/>
              <a:buNone/>
              <a:defRPr/>
            </a:pPr>
            <a:endParaRPr lang="en-GB" sz="1500" dirty="0" smtClean="0">
              <a:latin typeface="Comic Sans MS" pitchFamily="66" charset="0"/>
              <a:cs typeface="Verdana"/>
            </a:endParaRPr>
          </a:p>
          <a:p>
            <a:pPr lvl="1" algn="just" eaLnBrk="1" hangingPunct="1">
              <a:defRPr/>
            </a:pPr>
            <a:endParaRPr lang="en-GB" sz="1600" dirty="0" smtClean="0">
              <a:latin typeface="Comic Sans MS" pitchFamily="66" charset="0"/>
              <a:ea typeface="Arial" pitchFamily="34" charset="0"/>
            </a:endParaRPr>
          </a:p>
        </p:txBody>
      </p:sp>
      <p:pic>
        <p:nvPicPr>
          <p:cNvPr id="20485" name="Picture 6" descr="C:\Users\victor nicolae zamfi\Music\Documents\ELI\ELI-CivilEng\ELI-NPPictures\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2" y="3128030"/>
            <a:ext cx="5153025" cy="322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435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6010" y="1431638"/>
            <a:ext cx="4402110" cy="331625"/>
          </a:xfrm>
          <a:prstGeom prst="rect">
            <a:avLst/>
          </a:prstGeom>
          <a:solidFill>
            <a:srgbClr val="CCFFCC"/>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4449547" y="3249314"/>
            <a:ext cx="3439233" cy="2394790"/>
            <a:chOff x="4769631" y="4183810"/>
            <a:chExt cx="3439233" cy="2394790"/>
          </a:xfrm>
        </p:grpSpPr>
        <p:grpSp>
          <p:nvGrpSpPr>
            <p:cNvPr id="17" name="Group 16"/>
            <p:cNvGrpSpPr/>
            <p:nvPr/>
          </p:nvGrpSpPr>
          <p:grpSpPr>
            <a:xfrm>
              <a:off x="5006470" y="4183810"/>
              <a:ext cx="3202394" cy="2394790"/>
              <a:chOff x="1547407" y="3675814"/>
              <a:chExt cx="3202394" cy="239479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47407" y="3675814"/>
                <a:ext cx="3202394" cy="2394790"/>
              </a:xfrm>
              <a:prstGeom prst="rect">
                <a:avLst/>
              </a:prstGeom>
            </p:spPr>
          </p:pic>
          <p:sp>
            <p:nvSpPr>
              <p:cNvPr id="12" name="Rectangle 11"/>
              <p:cNvSpPr/>
              <p:nvPr/>
            </p:nvSpPr>
            <p:spPr>
              <a:xfrm>
                <a:off x="4351413" y="3675814"/>
                <a:ext cx="398388" cy="4050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896533" y="3911600"/>
                <a:ext cx="2853268" cy="1930400"/>
              </a:xfrm>
              <a:prstGeom prst="rect">
                <a:avLst/>
              </a:prstGeom>
              <a:no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rot="16200000">
              <a:off x="4581694" y="5176672"/>
              <a:ext cx="683651" cy="307777"/>
            </a:xfrm>
            <a:prstGeom prst="rect">
              <a:avLst/>
            </a:prstGeom>
            <a:noFill/>
          </p:spPr>
          <p:txBody>
            <a:bodyPr wrap="none" rtlCol="0">
              <a:spAutoFit/>
            </a:bodyPr>
            <a:lstStyle/>
            <a:p>
              <a:r>
                <a:rPr lang="en-US" sz="1400" dirty="0" err="1" smtClean="0">
                  <a:latin typeface="Helvetica"/>
                  <a:cs typeface="Helvetica"/>
                </a:rPr>
                <a:t>dN</a:t>
              </a:r>
              <a:r>
                <a:rPr lang="en-US" sz="1400" dirty="0" smtClean="0">
                  <a:latin typeface="Helvetica"/>
                  <a:cs typeface="Helvetica"/>
                </a:rPr>
                <a:t>/</a:t>
              </a:r>
              <a:r>
                <a:rPr lang="en-US" sz="1400" dirty="0" err="1" smtClean="0">
                  <a:latin typeface="Helvetica"/>
                  <a:cs typeface="Helvetica"/>
                </a:rPr>
                <a:t>dE</a:t>
              </a:r>
              <a:endParaRPr lang="en-US" sz="1400" dirty="0">
                <a:latin typeface="Helvetica"/>
                <a:cs typeface="Helvetica"/>
              </a:endParaRPr>
            </a:p>
          </p:txBody>
        </p:sp>
      </p:grpSp>
      <p:sp>
        <p:nvSpPr>
          <p:cNvPr id="28" name="Text Box 11"/>
          <p:cNvSpPr txBox="1">
            <a:spLocks noChangeArrowheads="1"/>
          </p:cNvSpPr>
          <p:nvPr/>
        </p:nvSpPr>
        <p:spPr bwMode="auto">
          <a:xfrm>
            <a:off x="5867400" y="968569"/>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endParaRPr lang="en-US">
              <a:latin typeface="Symbol" charset="0"/>
              <a:ea typeface="MS PGothic" charset="0"/>
              <a:cs typeface="MS PGothic" charset="0"/>
            </a:endParaRPr>
          </a:p>
        </p:txBody>
      </p:sp>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l="9910" t="7048"/>
          <a:stretch/>
        </p:blipFill>
        <p:spPr>
          <a:xfrm>
            <a:off x="736103" y="945300"/>
            <a:ext cx="2597366" cy="173117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298899" y="1111638"/>
            <a:ext cx="3977372" cy="600164"/>
          </a:xfrm>
          <a:prstGeom prst="rect">
            <a:avLst/>
          </a:prstGeom>
          <a:effectLst>
            <a:outerShdw blurRad="50800" dist="38100" dir="2700000" algn="tl" rotWithShape="0">
              <a:prstClr val="black">
                <a:alpha val="40000"/>
              </a:prstClr>
            </a:outerShdw>
          </a:effectLst>
        </p:spPr>
        <p:txBody>
          <a:bodyPr wrap="none">
            <a:spAutoFit/>
          </a:bodyPr>
          <a:lstStyle/>
          <a:p>
            <a:pPr algn="ctr">
              <a:spcBef>
                <a:spcPts val="600"/>
              </a:spcBef>
            </a:pPr>
            <a:r>
              <a:rPr lang="en-US" sz="1400" dirty="0" smtClean="0">
                <a:solidFill>
                  <a:srgbClr val="000090"/>
                </a:solidFill>
                <a:latin typeface="Comic Sans MS" panose="030F0702030302020204" pitchFamily="66" charset="0"/>
                <a:cs typeface="Helvetica Neue"/>
              </a:rPr>
              <a:t>Photon electron collision (</a:t>
            </a:r>
            <a:r>
              <a:rPr lang="en-US" sz="1400" dirty="0" smtClean="0">
                <a:solidFill>
                  <a:srgbClr val="000090"/>
                </a:solidFill>
                <a:latin typeface="Symbol" panose="05050102010706020507" pitchFamily="18" charset="2"/>
                <a:cs typeface="Symbol" charset="2"/>
              </a:rPr>
              <a:t>g</a:t>
            </a:r>
            <a:r>
              <a:rPr lang="en-US" sz="1400" dirty="0" smtClean="0">
                <a:solidFill>
                  <a:srgbClr val="000090"/>
                </a:solidFill>
                <a:latin typeface="Comic Sans MS" panose="030F0702030302020204" pitchFamily="66" charset="0"/>
                <a:cs typeface="Helvetica Neue"/>
              </a:rPr>
              <a:t> ≫ 1)  </a:t>
            </a:r>
          </a:p>
          <a:p>
            <a:pPr algn="ctr">
              <a:spcBef>
                <a:spcPts val="600"/>
              </a:spcBef>
            </a:pPr>
            <a:r>
              <a:rPr lang="en-US" sz="1400" dirty="0" smtClean="0">
                <a:solidFill>
                  <a:srgbClr val="000090"/>
                </a:solidFill>
                <a:latin typeface="Comic Sans MS" panose="030F0702030302020204" pitchFamily="66" charset="0"/>
                <a:cs typeface="Helvetica Neue"/>
              </a:rPr>
              <a:t>2 boosts, the most efficient energy amplifier</a:t>
            </a:r>
            <a:endParaRPr lang="en-US" sz="1400" dirty="0">
              <a:latin typeface="Comic Sans MS" panose="030F0702030302020204" pitchFamily="66" charset="0"/>
            </a:endParaRPr>
          </a:p>
        </p:txBody>
      </p:sp>
      <p:cxnSp>
        <p:nvCxnSpPr>
          <p:cNvPr id="19" name="Straight Arrow Connector 18"/>
          <p:cNvCxnSpPr/>
          <p:nvPr/>
        </p:nvCxnSpPr>
        <p:spPr>
          <a:xfrm>
            <a:off x="6324903" y="4271015"/>
            <a:ext cx="93651" cy="268239"/>
          </a:xfrm>
          <a:prstGeom prst="straightConnector1">
            <a:avLst/>
          </a:prstGeom>
          <a:ln w="127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888780" y="4497354"/>
            <a:ext cx="896399" cy="523220"/>
          </a:xfrm>
          <a:prstGeom prst="rect">
            <a:avLst/>
          </a:prstGeom>
        </p:spPr>
        <p:txBody>
          <a:bodyPr wrap="none">
            <a:spAutoFit/>
          </a:bodyPr>
          <a:lstStyle/>
          <a:p>
            <a:r>
              <a:rPr lang="en-US" sz="1400" i="1" dirty="0" smtClean="0">
                <a:latin typeface="Comic Sans MS" panose="030F0702030302020204" pitchFamily="66" charset="0"/>
                <a:cs typeface="Helvetica Neue"/>
              </a:rPr>
              <a:t>Compton</a:t>
            </a:r>
          </a:p>
          <a:p>
            <a:r>
              <a:rPr lang="en-US" sz="1400" i="1" dirty="0" smtClean="0">
                <a:latin typeface="Comic Sans MS" panose="030F0702030302020204" pitchFamily="66" charset="0"/>
                <a:cs typeface="Helvetica Neue"/>
              </a:rPr>
              <a:t>edge</a:t>
            </a:r>
            <a:endParaRPr lang="en-US" sz="1400" dirty="0">
              <a:latin typeface="Comic Sans MS" panose="030F0702030302020204" pitchFamily="66" charset="0"/>
            </a:endParaRPr>
          </a:p>
        </p:txBody>
      </p:sp>
      <p:graphicFrame>
        <p:nvGraphicFramePr>
          <p:cNvPr id="24" name="Object 3"/>
          <p:cNvGraphicFramePr>
            <a:graphicFrameLocks noChangeAspect="1"/>
          </p:cNvGraphicFramePr>
          <p:nvPr>
            <p:extLst/>
          </p:nvPr>
        </p:nvGraphicFramePr>
        <p:xfrm>
          <a:off x="6702910" y="3122072"/>
          <a:ext cx="596753" cy="347161"/>
        </p:xfrm>
        <a:graphic>
          <a:graphicData uri="http://schemas.openxmlformats.org/presentationml/2006/ole">
            <mc:AlternateContent xmlns:mc="http://schemas.openxmlformats.org/markup-compatibility/2006">
              <mc:Choice xmlns:v="urn:schemas-microsoft-com:vml" Requires="v">
                <p:oleObj spid="_x0000_s1119" name="Equation" r:id="rId5" imgW="393700" imgH="228600" progId="Equation.3">
                  <p:embed/>
                </p:oleObj>
              </mc:Choice>
              <mc:Fallback>
                <p:oleObj name="Equation" r:id="rId5" imgW="393700" imgH="228600" progId="Equation.3">
                  <p:embed/>
                  <p:pic>
                    <p:nvPicPr>
                      <p:cNvPr id="0" name=""/>
                      <p:cNvPicPr>
                        <a:picLocks noChangeAspect="1" noChangeArrowheads="1"/>
                      </p:cNvPicPr>
                      <p:nvPr/>
                    </p:nvPicPr>
                    <p:blipFill>
                      <a:blip r:embed="rId6"/>
                      <a:srcRect/>
                      <a:stretch>
                        <a:fillRect/>
                      </a:stretch>
                    </p:blipFill>
                    <p:spPr bwMode="auto">
                      <a:xfrm>
                        <a:off x="6702910" y="3122072"/>
                        <a:ext cx="596753" cy="347161"/>
                      </a:xfrm>
                      <a:prstGeom prst="rect">
                        <a:avLst/>
                      </a:prstGeom>
                      <a:noFill/>
                      <a:ln>
                        <a:noFill/>
                      </a:ln>
                    </p:spPr>
                  </p:pic>
                </p:oleObj>
              </mc:Fallback>
            </mc:AlternateContent>
          </a:graphicData>
        </a:graphic>
      </p:graphicFrame>
      <p:graphicFrame>
        <p:nvGraphicFramePr>
          <p:cNvPr id="26" name="Object 3"/>
          <p:cNvGraphicFramePr>
            <a:graphicFrameLocks noChangeAspect="1"/>
          </p:cNvGraphicFramePr>
          <p:nvPr>
            <p:extLst/>
          </p:nvPr>
        </p:nvGraphicFramePr>
        <p:xfrm>
          <a:off x="7409272" y="3122072"/>
          <a:ext cx="1088848" cy="355773"/>
        </p:xfrm>
        <a:graphic>
          <a:graphicData uri="http://schemas.openxmlformats.org/presentationml/2006/ole">
            <mc:AlternateContent xmlns:mc="http://schemas.openxmlformats.org/markup-compatibility/2006">
              <mc:Choice xmlns:v="urn:schemas-microsoft-com:vml" Requires="v">
                <p:oleObj spid="_x0000_s1120" name="Equazione" r:id="rId7" imgW="558720" imgH="215640" progId="Equation.3">
                  <p:embed/>
                </p:oleObj>
              </mc:Choice>
              <mc:Fallback>
                <p:oleObj name="Equazione" r:id="rId7" imgW="558720" imgH="215640" progId="Equation.3">
                  <p:embed/>
                  <p:pic>
                    <p:nvPicPr>
                      <p:cNvPr id="0" name=""/>
                      <p:cNvPicPr>
                        <a:picLocks noChangeAspect="1" noChangeArrowheads="1"/>
                      </p:cNvPicPr>
                      <p:nvPr/>
                    </p:nvPicPr>
                    <p:blipFill>
                      <a:blip r:embed="rId8"/>
                      <a:srcRect/>
                      <a:stretch>
                        <a:fillRect/>
                      </a:stretch>
                    </p:blipFill>
                    <p:spPr bwMode="auto">
                      <a:xfrm>
                        <a:off x="7409272" y="3122072"/>
                        <a:ext cx="1088848" cy="355773"/>
                      </a:xfrm>
                      <a:prstGeom prst="rect">
                        <a:avLst/>
                      </a:prstGeom>
                      <a:noFill/>
                      <a:ln>
                        <a:noFill/>
                      </a:ln>
                    </p:spPr>
                  </p:pic>
                </p:oleObj>
              </mc:Fallback>
            </mc:AlternateContent>
          </a:graphicData>
        </a:graphic>
      </p:graphicFrame>
      <p:graphicFrame>
        <p:nvGraphicFramePr>
          <p:cNvPr id="27" name="Object 3"/>
          <p:cNvGraphicFramePr>
            <a:graphicFrameLocks noChangeAspect="1"/>
          </p:cNvGraphicFramePr>
          <p:nvPr>
            <p:extLst/>
          </p:nvPr>
        </p:nvGraphicFramePr>
        <p:xfrm>
          <a:off x="5659583" y="3950789"/>
          <a:ext cx="861317" cy="308188"/>
        </p:xfrm>
        <a:graphic>
          <a:graphicData uri="http://schemas.openxmlformats.org/presentationml/2006/ole">
            <mc:AlternateContent xmlns:mc="http://schemas.openxmlformats.org/markup-compatibility/2006">
              <mc:Choice xmlns:v="urn:schemas-microsoft-com:vml" Requires="v">
                <p:oleObj spid="_x0000_s1121" name="Equation" r:id="rId9" imgW="711200" imgH="254000" progId="Equation.3">
                  <p:embed/>
                </p:oleObj>
              </mc:Choice>
              <mc:Fallback>
                <p:oleObj name="Equation" r:id="rId9" imgW="711200" imgH="254000" progId="Equation.3">
                  <p:embed/>
                  <p:pic>
                    <p:nvPicPr>
                      <p:cNvPr id="0" name=""/>
                      <p:cNvPicPr>
                        <a:picLocks noChangeAspect="1" noChangeArrowheads="1"/>
                      </p:cNvPicPr>
                      <p:nvPr/>
                    </p:nvPicPr>
                    <p:blipFill>
                      <a:blip r:embed="rId10"/>
                      <a:srcRect/>
                      <a:stretch>
                        <a:fillRect/>
                      </a:stretch>
                    </p:blipFill>
                    <p:spPr bwMode="auto">
                      <a:xfrm>
                        <a:off x="5659583" y="3950789"/>
                        <a:ext cx="861317" cy="308188"/>
                      </a:xfrm>
                      <a:prstGeom prst="rect">
                        <a:avLst/>
                      </a:prstGeom>
                      <a:noFill/>
                      <a:ln>
                        <a:noFill/>
                      </a:ln>
                    </p:spPr>
                  </p:pic>
                </p:oleObj>
              </mc:Fallback>
            </mc:AlternateContent>
          </a:graphicData>
        </a:graphic>
      </p:graphicFrame>
      <p:graphicFrame>
        <p:nvGraphicFramePr>
          <p:cNvPr id="31" name="Object 3"/>
          <p:cNvGraphicFramePr>
            <a:graphicFrameLocks noChangeAspect="1"/>
          </p:cNvGraphicFramePr>
          <p:nvPr>
            <p:extLst/>
          </p:nvPr>
        </p:nvGraphicFramePr>
        <p:xfrm>
          <a:off x="4939206" y="1933529"/>
          <a:ext cx="2928937" cy="742950"/>
        </p:xfrm>
        <a:graphic>
          <a:graphicData uri="http://schemas.openxmlformats.org/presentationml/2006/ole">
            <mc:AlternateContent xmlns:mc="http://schemas.openxmlformats.org/markup-compatibility/2006">
              <mc:Choice xmlns:v="urn:schemas-microsoft-com:vml" Requires="v">
                <p:oleObj spid="_x0000_s1122" name="Equazione" r:id="rId11" imgW="1752480" imgH="444240" progId="Equation.3">
                  <p:embed/>
                </p:oleObj>
              </mc:Choice>
              <mc:Fallback>
                <p:oleObj name="Equazione" r:id="rId11" imgW="1752480" imgH="444240" progId="Equation.3">
                  <p:embed/>
                  <p:pic>
                    <p:nvPicPr>
                      <p:cNvPr id="0" name=""/>
                      <p:cNvPicPr>
                        <a:picLocks noChangeAspect="1" noChangeArrowheads="1"/>
                      </p:cNvPicPr>
                      <p:nvPr/>
                    </p:nvPicPr>
                    <p:blipFill>
                      <a:blip r:embed="rId12"/>
                      <a:srcRect/>
                      <a:stretch>
                        <a:fillRect/>
                      </a:stretch>
                    </p:blipFill>
                    <p:spPr bwMode="auto">
                      <a:xfrm>
                        <a:off x="4939206" y="1933529"/>
                        <a:ext cx="2928937" cy="742950"/>
                      </a:xfrm>
                      <a:prstGeom prst="rect">
                        <a:avLst/>
                      </a:prstGeom>
                      <a:noFill/>
                      <a:ln>
                        <a:noFill/>
                      </a:ln>
                    </p:spPr>
                  </p:pic>
                </p:oleObj>
              </mc:Fallback>
            </mc:AlternateContent>
          </a:graphicData>
        </a:graphic>
      </p:graphicFrame>
      <p:sp>
        <p:nvSpPr>
          <p:cNvPr id="32" name="Rectangle 31"/>
          <p:cNvSpPr/>
          <p:nvPr/>
        </p:nvSpPr>
        <p:spPr>
          <a:xfrm>
            <a:off x="1764509" y="296870"/>
            <a:ext cx="5843754" cy="400110"/>
          </a:xfrm>
          <a:prstGeom prst="rect">
            <a:avLst/>
          </a:prstGeom>
          <a:effectLst>
            <a:outerShdw blurRad="50800" dist="38100" dir="2700000" algn="tl" rotWithShape="0">
              <a:prstClr val="black">
                <a:alpha val="40000"/>
              </a:prstClr>
            </a:outerShdw>
          </a:effectLst>
        </p:spPr>
        <p:txBody>
          <a:bodyPr wrap="square">
            <a:spAutoFit/>
          </a:bodyPr>
          <a:lstStyle/>
          <a:p>
            <a:r>
              <a:rPr lang="en-US" sz="2000" b="1" dirty="0" smtClean="0">
                <a:solidFill>
                  <a:srgbClr val="800000"/>
                </a:solidFill>
                <a:latin typeface="Comic Sans MS" panose="030F0702030302020204" pitchFamily="66" charset="0"/>
                <a:cs typeface="Helvetica"/>
              </a:rPr>
              <a:t>Compton effect: the best energy booster</a:t>
            </a:r>
          </a:p>
        </p:txBody>
      </p:sp>
      <p:pic>
        <p:nvPicPr>
          <p:cNvPr id="39" name="Picture 38"/>
          <p:cNvPicPr>
            <a:picLocks noChangeAspect="1"/>
          </p:cNvPicPr>
          <p:nvPr/>
        </p:nvPicPr>
        <p:blipFill>
          <a:blip r:embed="rId13"/>
          <a:stretch>
            <a:fillRect/>
          </a:stretch>
        </p:blipFill>
        <p:spPr>
          <a:xfrm>
            <a:off x="599634" y="3366105"/>
            <a:ext cx="3364022" cy="2318158"/>
          </a:xfrm>
          <a:prstGeom prst="rect">
            <a:avLst/>
          </a:prstGeom>
        </p:spPr>
      </p:pic>
      <p:pic>
        <p:nvPicPr>
          <p:cNvPr id="40" name="Picture 39" descr="Screen Shot 2014-07-16 at 17.33.02.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670660" y="4111254"/>
            <a:ext cx="2097873" cy="827860"/>
          </a:xfrm>
          <a:prstGeom prst="rect">
            <a:avLst/>
          </a:prstGeom>
        </p:spPr>
      </p:pic>
      <p:sp>
        <p:nvSpPr>
          <p:cNvPr id="41" name="Rectangle 40"/>
          <p:cNvSpPr/>
          <p:nvPr/>
        </p:nvSpPr>
        <p:spPr>
          <a:xfrm>
            <a:off x="1961243" y="5399484"/>
            <a:ext cx="1807290" cy="253916"/>
          </a:xfrm>
          <a:prstGeom prst="rect">
            <a:avLst/>
          </a:prstGeom>
        </p:spPr>
        <p:txBody>
          <a:bodyPr wrap="square">
            <a:spAutoFit/>
          </a:bodyPr>
          <a:lstStyle/>
          <a:p>
            <a:r>
              <a:rPr lang="en-US" sz="1050" dirty="0" smtClean="0">
                <a:solidFill>
                  <a:srgbClr val="000090"/>
                </a:solidFill>
                <a:latin typeface="Symbol" charset="2"/>
                <a:cs typeface="Symbol" charset="2"/>
              </a:rPr>
              <a:t>g</a:t>
            </a:r>
            <a:r>
              <a:rPr lang="en-US" sz="1050" dirty="0" smtClean="0">
                <a:solidFill>
                  <a:srgbClr val="000090"/>
                </a:solidFill>
                <a:latin typeface="Helvetica Neue"/>
                <a:cs typeface="Helvetica Neue"/>
              </a:rPr>
              <a:t> = 10</a:t>
            </a:r>
            <a:r>
              <a:rPr lang="en-US" sz="1050" baseline="30000" dirty="0" smtClean="0">
                <a:solidFill>
                  <a:srgbClr val="000090"/>
                </a:solidFill>
                <a:latin typeface="Helvetica Neue"/>
                <a:cs typeface="Helvetica Neue"/>
              </a:rPr>
              <a:t>3</a:t>
            </a:r>
            <a:r>
              <a:rPr lang="en-US" sz="1050" dirty="0" smtClean="0">
                <a:solidFill>
                  <a:srgbClr val="000090"/>
                </a:solidFill>
                <a:latin typeface="Helvetica Neue"/>
                <a:cs typeface="Helvetica Neue"/>
              </a:rPr>
              <a:t> → </a:t>
            </a:r>
            <a:r>
              <a:rPr lang="en-US" sz="1050" dirty="0" err="1" smtClean="0">
                <a:solidFill>
                  <a:srgbClr val="000090"/>
                </a:solidFill>
                <a:latin typeface="Symbol" charset="2"/>
                <a:cs typeface="Symbol" charset="2"/>
              </a:rPr>
              <a:t>Dq</a:t>
            </a:r>
            <a:r>
              <a:rPr lang="en-US" sz="1050" dirty="0" smtClean="0">
                <a:solidFill>
                  <a:srgbClr val="000090"/>
                </a:solidFill>
                <a:latin typeface="Helvetica Neue"/>
                <a:cs typeface="Helvetica Neue"/>
              </a:rPr>
              <a:t> ~ 1 </a:t>
            </a:r>
            <a:r>
              <a:rPr lang="en-US" sz="1050" dirty="0" err="1" smtClean="0">
                <a:solidFill>
                  <a:srgbClr val="000090"/>
                </a:solidFill>
                <a:latin typeface="Helvetica Neue"/>
                <a:cs typeface="Helvetica Neue"/>
              </a:rPr>
              <a:t>mrad</a:t>
            </a:r>
            <a:endParaRPr lang="en-US" sz="1050" baseline="30000" dirty="0"/>
          </a:p>
        </p:txBody>
      </p:sp>
      <p:graphicFrame>
        <p:nvGraphicFramePr>
          <p:cNvPr id="42" name="Object 2"/>
          <p:cNvGraphicFramePr>
            <a:graphicFrameLocks noChangeAspect="1"/>
          </p:cNvGraphicFramePr>
          <p:nvPr>
            <p:extLst/>
          </p:nvPr>
        </p:nvGraphicFramePr>
        <p:xfrm>
          <a:off x="1519336" y="3556906"/>
          <a:ext cx="1345552" cy="470219"/>
        </p:xfrm>
        <a:graphic>
          <a:graphicData uri="http://schemas.openxmlformats.org/presentationml/2006/ole">
            <mc:AlternateContent xmlns:mc="http://schemas.openxmlformats.org/markup-compatibility/2006">
              <mc:Choice xmlns:v="urn:schemas-microsoft-com:vml" Requires="v">
                <p:oleObj spid="_x0000_s1123" name="Equation" r:id="rId15" imgW="1231900" imgH="431800" progId="Equation.3">
                  <p:embed/>
                </p:oleObj>
              </mc:Choice>
              <mc:Fallback>
                <p:oleObj name="Equation" r:id="rId15" imgW="1231900" imgH="431800" progId="Equation.3">
                  <p:embed/>
                  <p:pic>
                    <p:nvPicPr>
                      <p:cNvPr id="0" name=""/>
                      <p:cNvPicPr>
                        <a:picLocks noChangeAspect="1" noChangeArrowheads="1"/>
                      </p:cNvPicPr>
                      <p:nvPr/>
                    </p:nvPicPr>
                    <p:blipFill>
                      <a:blip r:embed="rId16"/>
                      <a:srcRect/>
                      <a:stretch>
                        <a:fillRect/>
                      </a:stretch>
                    </p:blipFill>
                    <p:spPr bwMode="auto">
                      <a:xfrm>
                        <a:off x="1519336" y="3556906"/>
                        <a:ext cx="1345552" cy="470219"/>
                      </a:xfrm>
                      <a:prstGeom prst="rect">
                        <a:avLst/>
                      </a:prstGeom>
                      <a:noFill/>
                      <a:ln>
                        <a:noFill/>
                      </a:ln>
                      <a:effectLst/>
                      <a:extLst/>
                    </p:spPr>
                  </p:pic>
                </p:oleObj>
              </mc:Fallback>
            </mc:AlternateContent>
          </a:graphicData>
        </a:graphic>
      </p:graphicFrame>
      <p:sp>
        <p:nvSpPr>
          <p:cNvPr id="43" name="Rectangle 42"/>
          <p:cNvSpPr/>
          <p:nvPr/>
        </p:nvSpPr>
        <p:spPr>
          <a:xfrm>
            <a:off x="78488" y="5684263"/>
            <a:ext cx="2651651" cy="1077218"/>
          </a:xfrm>
          <a:prstGeom prst="rect">
            <a:avLst/>
          </a:prstGeom>
          <a:solidFill>
            <a:srgbClr val="CCFFCC"/>
          </a:solidFill>
          <a:effectLst>
            <a:outerShdw blurRad="50800" dist="38100" dir="2700000" algn="tl" rotWithShape="0">
              <a:srgbClr val="000000">
                <a:alpha val="43000"/>
              </a:srgbClr>
            </a:outerShdw>
          </a:effectLst>
        </p:spPr>
        <p:txBody>
          <a:bodyPr wrap="square">
            <a:spAutoFit/>
          </a:bodyPr>
          <a:lstStyle/>
          <a:p>
            <a:r>
              <a:rPr lang="en-US" sz="1600" dirty="0" smtClean="0">
                <a:solidFill>
                  <a:srgbClr val="FF0000"/>
                </a:solidFill>
                <a:effectLst>
                  <a:outerShdw blurRad="50800" dist="38100" dir="2700000" algn="tl" rotWithShape="0">
                    <a:srgbClr val="000000">
                      <a:alpha val="43000"/>
                    </a:srgbClr>
                  </a:outerShdw>
                </a:effectLst>
                <a:latin typeface="Comic Sans MS" panose="030F0702030302020204" pitchFamily="66" charset="0"/>
                <a:cs typeface="Helvetica Neue"/>
              </a:rPr>
              <a:t>It is a kinematical effect: angle – energy correlation, </a:t>
            </a:r>
            <a:r>
              <a:rPr lang="en-US" sz="1600" dirty="0" err="1" smtClean="0">
                <a:solidFill>
                  <a:srgbClr val="FF0000"/>
                </a:solidFill>
                <a:effectLst>
                  <a:outerShdw blurRad="50800" dist="38100" dir="2700000" algn="tl" rotWithShape="0">
                    <a:srgbClr val="000000">
                      <a:alpha val="43000"/>
                    </a:srgbClr>
                  </a:outerShdw>
                </a:effectLst>
                <a:latin typeface="Comic Sans MS" panose="030F0702030302020204" pitchFamily="66" charset="0"/>
                <a:cs typeface="Helvetica Neue"/>
              </a:rPr>
              <a:t>bw</a:t>
            </a:r>
            <a:r>
              <a:rPr lang="en-US" sz="1600" dirty="0" smtClean="0">
                <a:solidFill>
                  <a:srgbClr val="FF0000"/>
                </a:solidFill>
                <a:effectLst>
                  <a:outerShdw blurRad="50800" dist="38100" dir="2700000" algn="tl" rotWithShape="0">
                    <a:srgbClr val="000000">
                      <a:alpha val="43000"/>
                    </a:srgbClr>
                  </a:outerShdw>
                </a:effectLst>
                <a:latin typeface="Comic Sans MS" panose="030F0702030302020204" pitchFamily="66" charset="0"/>
                <a:cs typeface="Helvetica Neue"/>
              </a:rPr>
              <a:t> and </a:t>
            </a:r>
            <a:r>
              <a:rPr lang="en-US" sz="1600" dirty="0" err="1" smtClean="0">
                <a:solidFill>
                  <a:srgbClr val="FF0000"/>
                </a:solidFill>
                <a:effectLst>
                  <a:outerShdw blurRad="50800" dist="38100" dir="2700000" algn="tl" rotWithShape="0">
                    <a:srgbClr val="000000">
                      <a:alpha val="43000"/>
                    </a:srgbClr>
                  </a:outerShdw>
                </a:effectLst>
                <a:latin typeface="Comic Sans MS" panose="030F0702030302020204" pitchFamily="66" charset="0"/>
                <a:cs typeface="Helvetica Neue"/>
              </a:rPr>
              <a:t>tunability</a:t>
            </a:r>
            <a:r>
              <a:rPr lang="en-US" sz="1600" dirty="0" smtClean="0">
                <a:solidFill>
                  <a:srgbClr val="FF0000"/>
                </a:solidFill>
                <a:effectLst>
                  <a:outerShdw blurRad="50800" dist="38100" dir="2700000" algn="tl" rotWithShape="0">
                    <a:srgbClr val="000000">
                      <a:alpha val="43000"/>
                    </a:srgbClr>
                  </a:outerShdw>
                </a:effectLst>
                <a:latin typeface="Comic Sans MS" panose="030F0702030302020204" pitchFamily="66" charset="0"/>
                <a:cs typeface="Helvetica Neue"/>
              </a:rPr>
              <a:t> (polarization)</a:t>
            </a:r>
            <a:endParaRPr lang="en-US" sz="1600" dirty="0">
              <a:solidFill>
                <a:srgbClr val="FF0000"/>
              </a:solidFill>
              <a:effectLst>
                <a:outerShdw blurRad="50800" dist="38100" dir="2700000" algn="tl" rotWithShape="0">
                  <a:srgbClr val="000000">
                    <a:alpha val="43000"/>
                  </a:srgbClr>
                </a:outerShdw>
              </a:effectLst>
              <a:latin typeface="Comic Sans MS" panose="030F0702030302020204" pitchFamily="66" charset="0"/>
            </a:endParaRPr>
          </a:p>
        </p:txBody>
      </p:sp>
      <p:sp>
        <p:nvSpPr>
          <p:cNvPr id="36" name="Rectangle 35"/>
          <p:cNvSpPr/>
          <p:nvPr/>
        </p:nvSpPr>
        <p:spPr>
          <a:xfrm>
            <a:off x="3854277" y="5653400"/>
            <a:ext cx="4732273" cy="646331"/>
          </a:xfrm>
          <a:prstGeom prst="rect">
            <a:avLst/>
          </a:prstGeom>
          <a:solidFill>
            <a:srgbClr val="FF0000"/>
          </a:solidFill>
          <a:effectLst>
            <a:outerShdw blurRad="50800" dist="38100" dir="2700000" algn="tl" rotWithShape="0">
              <a:prstClr val="black">
                <a:alpha val="40000"/>
              </a:prstClr>
            </a:outerShdw>
          </a:effectLst>
        </p:spPr>
        <p:txBody>
          <a:bodyPr wrap="square">
            <a:spAutoFit/>
          </a:bodyPr>
          <a:lstStyle/>
          <a:p>
            <a:r>
              <a:rPr lang="en-US" dirty="0" smtClean="0">
                <a:solidFill>
                  <a:srgbClr val="FFFF00"/>
                </a:solidFill>
                <a:effectLst>
                  <a:outerShdw blurRad="50800" dist="38100" dir="2700000" algn="tl" rotWithShape="0">
                    <a:srgbClr val="000000">
                      <a:alpha val="43000"/>
                    </a:srgbClr>
                  </a:outerShdw>
                </a:effectLst>
                <a:latin typeface="Comic Sans MS" panose="030F0702030302020204" pitchFamily="66" charset="0"/>
                <a:cs typeface="Helvetica Neue"/>
              </a:rPr>
              <a:t>… but cross section ~ 10</a:t>
            </a:r>
            <a:r>
              <a:rPr lang="en-US" baseline="30000" dirty="0" smtClean="0">
                <a:solidFill>
                  <a:srgbClr val="FFFF00"/>
                </a:solidFill>
                <a:effectLst>
                  <a:outerShdw blurRad="50800" dist="38100" dir="2700000" algn="tl" rotWithShape="0">
                    <a:srgbClr val="000000">
                      <a:alpha val="43000"/>
                    </a:srgbClr>
                  </a:outerShdw>
                </a:effectLst>
                <a:latin typeface="Comic Sans MS" panose="030F0702030302020204" pitchFamily="66" charset="0"/>
                <a:cs typeface="Helvetica Neue"/>
              </a:rPr>
              <a:t>–25</a:t>
            </a:r>
            <a:r>
              <a:rPr lang="en-US" dirty="0" smtClean="0">
                <a:solidFill>
                  <a:srgbClr val="FFFF00"/>
                </a:solidFill>
                <a:effectLst>
                  <a:outerShdw blurRad="50800" dist="38100" dir="2700000" algn="tl" rotWithShape="0">
                    <a:srgbClr val="000000">
                      <a:alpha val="43000"/>
                    </a:srgbClr>
                  </a:outerShdw>
                </a:effectLst>
                <a:latin typeface="Comic Sans MS" panose="030F0702030302020204" pitchFamily="66" charset="0"/>
                <a:cs typeface="Helvetica Neue"/>
              </a:rPr>
              <a:t> cm</a:t>
            </a:r>
            <a:r>
              <a:rPr lang="en-US" baseline="30000" dirty="0" smtClean="0">
                <a:solidFill>
                  <a:srgbClr val="FFFF00"/>
                </a:solidFill>
                <a:effectLst>
                  <a:outerShdw blurRad="50800" dist="38100" dir="2700000" algn="tl" rotWithShape="0">
                    <a:srgbClr val="000000">
                      <a:alpha val="43000"/>
                    </a:srgbClr>
                  </a:outerShdw>
                </a:effectLst>
                <a:latin typeface="Comic Sans MS" panose="030F0702030302020204" pitchFamily="66" charset="0"/>
                <a:cs typeface="Helvetica Neue"/>
              </a:rPr>
              <a:t>2</a:t>
            </a:r>
            <a:r>
              <a:rPr lang="en-US" dirty="0" smtClean="0">
                <a:solidFill>
                  <a:srgbClr val="FFFF00"/>
                </a:solidFill>
                <a:effectLst>
                  <a:outerShdw blurRad="50800" dist="38100" dir="2700000" algn="tl" rotWithShape="0">
                    <a:srgbClr val="000000">
                      <a:alpha val="43000"/>
                    </a:srgbClr>
                  </a:outerShdw>
                </a:effectLst>
                <a:latin typeface="Comic Sans MS" panose="030F0702030302020204" pitchFamily="66" charset="0"/>
                <a:cs typeface="Helvetica Neue"/>
              </a:rPr>
              <a:t> -&gt; small for a light source</a:t>
            </a:r>
          </a:p>
        </p:txBody>
      </p:sp>
      <p:sp>
        <p:nvSpPr>
          <p:cNvPr id="34" name="Rectangle 33"/>
          <p:cNvSpPr/>
          <p:nvPr/>
        </p:nvSpPr>
        <p:spPr>
          <a:xfrm>
            <a:off x="78488" y="2895830"/>
            <a:ext cx="4243469" cy="338554"/>
          </a:xfrm>
          <a:prstGeom prst="rect">
            <a:avLst/>
          </a:prstGeom>
          <a:solidFill>
            <a:srgbClr val="CCFFCC"/>
          </a:solidFill>
          <a:effectLst>
            <a:outerShdw blurRad="50800" dist="38100" dir="2700000" algn="tl" rotWithShape="0">
              <a:prstClr val="black">
                <a:alpha val="40000"/>
              </a:prstClr>
            </a:outerShdw>
          </a:effectLst>
        </p:spPr>
        <p:txBody>
          <a:bodyPr wrap="none">
            <a:spAutoFit/>
          </a:bodyPr>
          <a:lstStyle/>
          <a:p>
            <a:r>
              <a:rPr lang="en-US" sz="1600" dirty="0" smtClean="0">
                <a:solidFill>
                  <a:srgbClr val="FF0000"/>
                </a:solidFill>
                <a:effectLst>
                  <a:outerShdw blurRad="50800" dist="38100" dir="2700000" algn="tl" rotWithShape="0">
                    <a:srgbClr val="000000">
                      <a:alpha val="43000"/>
                    </a:srgbClr>
                  </a:outerShdw>
                </a:effectLst>
                <a:latin typeface="Comic Sans MS" panose="030F0702030302020204" pitchFamily="66" charset="0"/>
                <a:cs typeface="Helvetica Neue"/>
              </a:rPr>
              <a:t>Relativistic antenna effect, forward boost</a:t>
            </a:r>
            <a:endParaRPr lang="en-US" sz="1600" dirty="0">
              <a:solidFill>
                <a:srgbClr val="FF0000"/>
              </a:solidFill>
              <a:effectLst>
                <a:outerShdw blurRad="50800" dist="38100" dir="2700000" algn="tl" rotWithShape="0">
                  <a:srgbClr val="000000">
                    <a:alpha val="43000"/>
                  </a:srgbClr>
                </a:outerShdw>
              </a:effectLst>
              <a:latin typeface="Comic Sans MS" panose="030F0702030302020204" pitchFamily="66" charset="0"/>
            </a:endParaRPr>
          </a:p>
        </p:txBody>
      </p:sp>
      <p:sp>
        <p:nvSpPr>
          <p:cNvPr id="9" name="Segnaposto numero diapositiva 8"/>
          <p:cNvSpPr>
            <a:spLocks noGrp="1"/>
          </p:cNvSpPr>
          <p:nvPr>
            <p:ph type="sldNum" sz="quarter" idx="12"/>
          </p:nvPr>
        </p:nvSpPr>
        <p:spPr>
          <a:xfrm>
            <a:off x="8348328" y="5988050"/>
            <a:ext cx="457200" cy="365125"/>
          </a:xfrm>
        </p:spPr>
        <p:txBody>
          <a:bodyPr/>
          <a:lstStyle/>
          <a:p>
            <a:fld id="{E18CD812-2B2A-C849-BC60-2703C5CB74A0}" type="slidenum">
              <a:rPr lang="it-IT" smtClean="0"/>
              <a:t>26</a:t>
            </a:fld>
            <a:endParaRPr lang="it-IT"/>
          </a:p>
        </p:txBody>
      </p:sp>
      <p:sp>
        <p:nvSpPr>
          <p:cNvPr id="2" name="Segnaposto piè di pagina 1"/>
          <p:cNvSpPr>
            <a:spLocks noGrp="1"/>
          </p:cNvSpPr>
          <p:nvPr>
            <p:ph type="ftr" sz="quarter" idx="11"/>
          </p:nvPr>
        </p:nvSpPr>
        <p:spPr/>
        <p:txBody>
          <a:bodyPr/>
          <a:lstStyle/>
          <a:p>
            <a:r>
              <a:rPr lang="it-IT" smtClean="0"/>
              <a:t>Alessandro Variola, LNF CS</a:t>
            </a:r>
            <a:endParaRPr lang="it-IT" dirty="0"/>
          </a:p>
        </p:txBody>
      </p:sp>
    </p:spTree>
    <p:extLst>
      <p:ext uri="{BB962C8B-B14F-4D97-AF65-F5344CB8AC3E}">
        <p14:creationId xmlns:p14="http://schemas.microsoft.com/office/powerpoint/2010/main" val="150762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a:xfrm>
            <a:off x="1784302" y="223108"/>
            <a:ext cx="7610475" cy="896938"/>
          </a:xfrm>
        </p:spPr>
        <p:txBody>
          <a:bodyPr>
            <a:normAutofit fontScale="90000"/>
          </a:bodyPr>
          <a:lstStyle/>
          <a:p>
            <a:pPr eaLnBrk="1" hangingPunct="1"/>
            <a:r>
              <a:rPr lang="en-US" sz="3600" b="1" i="1" dirty="0">
                <a:solidFill>
                  <a:srgbClr val="000090"/>
                </a:solidFill>
                <a:latin typeface="Comic Sans MS" pitchFamily="66" charset="0"/>
                <a:ea typeface="ＭＳ Ｐゴシック" charset="0"/>
                <a:cs typeface="Times New Roman" charset="0"/>
              </a:rPr>
              <a:t>ELI-NP </a:t>
            </a:r>
            <a:r>
              <a:rPr lang="el-GR" sz="3600" b="1" i="1" dirty="0">
                <a:solidFill>
                  <a:srgbClr val="000090"/>
                </a:solidFill>
                <a:latin typeface="Comic Sans MS" pitchFamily="66" charset="0"/>
                <a:ea typeface="ＭＳ Ｐゴシック" charset="0"/>
                <a:cs typeface="Times New Roman" charset="0"/>
              </a:rPr>
              <a:t>γ</a:t>
            </a:r>
            <a:r>
              <a:rPr lang="en-US" sz="3600" b="1" i="1" dirty="0">
                <a:solidFill>
                  <a:srgbClr val="000090"/>
                </a:solidFill>
                <a:latin typeface="Comic Sans MS" pitchFamily="66" charset="0"/>
                <a:ea typeface="ＭＳ Ｐゴシック" charset="0"/>
                <a:cs typeface="Times New Roman" charset="0"/>
              </a:rPr>
              <a:t> beam: </a:t>
            </a:r>
            <a:r>
              <a:rPr lang="en-US" sz="3200" b="1" i="1" dirty="0">
                <a:solidFill>
                  <a:srgbClr val="000090"/>
                </a:solidFill>
                <a:latin typeface="Comic Sans MS" pitchFamily="66" charset="0"/>
                <a:ea typeface="ＭＳ Ｐゴシック" charset="0"/>
                <a:cs typeface="Times New Roman" charset="0"/>
              </a:rPr>
              <a:t>the quest for </a:t>
            </a:r>
            <a:r>
              <a:rPr lang="en-US" sz="3200" b="1" i="1" dirty="0" smtClean="0">
                <a:solidFill>
                  <a:srgbClr val="000090"/>
                </a:solidFill>
                <a:latin typeface="Comic Sans MS" pitchFamily="66" charset="0"/>
                <a:ea typeface="ＭＳ Ｐゴシック" charset="0"/>
                <a:cs typeface="Times New Roman" charset="0"/>
              </a:rPr>
              <a:t/>
            </a:r>
            <a:br>
              <a:rPr lang="en-US" sz="3200" b="1" i="1" dirty="0" smtClean="0">
                <a:solidFill>
                  <a:srgbClr val="000090"/>
                </a:solidFill>
                <a:latin typeface="Comic Sans MS" pitchFamily="66" charset="0"/>
                <a:ea typeface="ＭＳ Ｐゴシック" charset="0"/>
                <a:cs typeface="Times New Roman" charset="0"/>
              </a:rPr>
            </a:br>
            <a:r>
              <a:rPr lang="en-US" sz="3200" b="1" i="1" dirty="0" smtClean="0">
                <a:solidFill>
                  <a:srgbClr val="000090"/>
                </a:solidFill>
                <a:latin typeface="Comic Sans MS" pitchFamily="66" charset="0"/>
                <a:ea typeface="ＭＳ Ｐゴシック" charset="0"/>
                <a:cs typeface="Times New Roman" charset="0"/>
              </a:rPr>
              <a:t>higher flux and narrow bandwidths</a:t>
            </a:r>
            <a:endParaRPr lang="en-US" sz="3200" b="1" i="1" dirty="0">
              <a:solidFill>
                <a:srgbClr val="000090"/>
              </a:solidFill>
              <a:latin typeface="Comic Sans MS" pitchFamily="66" charset="0"/>
              <a:ea typeface="ＭＳ Ｐゴシック" charset="0"/>
              <a:cs typeface="Times New Roman" charset="0"/>
            </a:endParaRPr>
          </a:p>
        </p:txBody>
      </p:sp>
      <p:graphicFrame>
        <p:nvGraphicFramePr>
          <p:cNvPr id="27650" name="Object 2"/>
          <p:cNvGraphicFramePr>
            <a:graphicFrameLocks noGrp="1" noChangeAspect="1"/>
          </p:cNvGraphicFramePr>
          <p:nvPr>
            <p:ph idx="1"/>
            <p:extLst/>
          </p:nvPr>
        </p:nvGraphicFramePr>
        <p:xfrm>
          <a:off x="3175" y="23813"/>
          <a:ext cx="1760538" cy="1244600"/>
        </p:xfrm>
        <a:graphic>
          <a:graphicData uri="http://schemas.openxmlformats.org/presentationml/2006/ole">
            <mc:AlternateContent xmlns:mc="http://schemas.openxmlformats.org/markup-compatibility/2006">
              <mc:Choice xmlns:v="urn:schemas-microsoft-com:vml" Requires="v">
                <p:oleObj spid="_x0000_s2071" name="Acrobat Document" r:id="rId4" imgW="10706100" imgH="7556500" progId="">
                  <p:embed/>
                </p:oleObj>
              </mc:Choice>
              <mc:Fallback>
                <p:oleObj name="Acrobat Document" r:id="rId4" imgW="10706100" imgH="755650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23813"/>
                        <a:ext cx="176053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27651" name="Picture 4"/>
          <p:cNvPicPr>
            <a:picLocks noGrp="1" noChangeAspect="1" noChangeArrowheads="1"/>
          </p:cNvPicPr>
          <p:nvPr>
            <p:ph type="body" idx="4294967295"/>
          </p:nvPr>
        </p:nvPicPr>
        <p:blipFill>
          <a:blip r:embed="rId6">
            <a:extLst>
              <a:ext uri="{28A0092B-C50C-407E-A947-70E740481C1C}">
                <a14:useLocalDpi xmlns:a14="http://schemas.microsoft.com/office/drawing/2010/main" val="0"/>
              </a:ext>
            </a:extLst>
          </a:blip>
          <a:srcRect/>
          <a:stretch>
            <a:fillRect/>
          </a:stretch>
        </p:blipFill>
        <p:spPr>
          <a:xfrm>
            <a:off x="0" y="1484313"/>
            <a:ext cx="5256213" cy="3255962"/>
          </a:xfrm>
        </p:spPr>
      </p:pic>
      <p:pic>
        <p:nvPicPr>
          <p:cNvPr id="27652" name="Picture 2" descr="rain_ban"/>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 y="1287463"/>
            <a:ext cx="83058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1574" y="2903538"/>
            <a:ext cx="4200525" cy="290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p:cNvSpPr>
            <a:spLocks noGrp="1"/>
          </p:cNvSpPr>
          <p:nvPr>
            <p:ph type="ftr" sz="quarter" idx="11"/>
          </p:nvPr>
        </p:nvSpPr>
        <p:spPr/>
        <p:txBody>
          <a:bodyPr/>
          <a:lstStyle/>
          <a:p>
            <a:r>
              <a:rPr lang="it-IT" smtClean="0"/>
              <a:t>Alessandro Variola, LNF CS</a:t>
            </a:r>
            <a:endParaRPr lang="it-IT"/>
          </a:p>
        </p:txBody>
      </p:sp>
      <p:sp>
        <p:nvSpPr>
          <p:cNvPr id="3" name="Segnaposto numero diapositiva 2"/>
          <p:cNvSpPr>
            <a:spLocks noGrp="1"/>
          </p:cNvSpPr>
          <p:nvPr>
            <p:ph type="sldNum" sz="quarter" idx="12"/>
          </p:nvPr>
        </p:nvSpPr>
        <p:spPr/>
        <p:txBody>
          <a:bodyPr/>
          <a:lstStyle/>
          <a:p>
            <a:fld id="{E18CD812-2B2A-C849-BC60-2703C5CB74A0}" type="slidenum">
              <a:rPr lang="it-IT" smtClean="0"/>
              <a:t>27</a:t>
            </a:fld>
            <a:endParaRPr lang="it-IT"/>
          </a:p>
        </p:txBody>
      </p:sp>
      <p:sp>
        <p:nvSpPr>
          <p:cNvPr id="9" name="Rectangle 8"/>
          <p:cNvSpPr/>
          <p:nvPr/>
        </p:nvSpPr>
        <p:spPr>
          <a:xfrm>
            <a:off x="112483" y="5729037"/>
            <a:ext cx="4528805" cy="307777"/>
          </a:xfrm>
          <a:prstGeom prst="rect">
            <a:avLst/>
          </a:prstGeom>
          <a:effectLst>
            <a:outerShdw blurRad="50800" dist="38100" dir="2700000" algn="tl" rotWithShape="0">
              <a:prstClr val="black">
                <a:alpha val="40000"/>
              </a:prstClr>
            </a:outerShdw>
          </a:effectLst>
        </p:spPr>
        <p:txBody>
          <a:bodyPr wrap="none">
            <a:spAutoFit/>
          </a:bodyPr>
          <a:lstStyle/>
          <a:p>
            <a:pPr algn="ctr">
              <a:spcBef>
                <a:spcPts val="600"/>
              </a:spcBef>
            </a:pPr>
            <a:r>
              <a:rPr lang="en-US" sz="1400" dirty="0" smtClean="0">
                <a:solidFill>
                  <a:srgbClr val="000090"/>
                </a:solidFill>
                <a:latin typeface="Comic Sans MS" panose="030F0702030302020204" pitchFamily="66" charset="0"/>
                <a:cs typeface="Helvetica Neue"/>
              </a:rPr>
              <a:t>2 order of magnitude in flux and 2 in bandwidth !!!!!!!!</a:t>
            </a:r>
            <a:endParaRPr lang="en-US" sz="1400" dirty="0">
              <a:latin typeface="Comic Sans MS" panose="030F0702030302020204" pitchFamily="66" charset="0"/>
            </a:endParaRPr>
          </a:p>
        </p:txBody>
      </p:sp>
    </p:spTree>
    <p:extLst>
      <p:ext uri="{BB962C8B-B14F-4D97-AF65-F5344CB8AC3E}">
        <p14:creationId xmlns:p14="http://schemas.microsoft.com/office/powerpoint/2010/main" val="8510945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9" name="Object 2"/>
          <p:cNvGraphicFramePr>
            <a:graphicFrameLocks noChangeAspect="1"/>
          </p:cNvGraphicFramePr>
          <p:nvPr>
            <p:extLst/>
          </p:nvPr>
        </p:nvGraphicFramePr>
        <p:xfrm>
          <a:off x="765175" y="1812925"/>
          <a:ext cx="3790950" cy="374650"/>
        </p:xfrm>
        <a:graphic>
          <a:graphicData uri="http://schemas.openxmlformats.org/presentationml/2006/ole">
            <mc:AlternateContent xmlns:mc="http://schemas.openxmlformats.org/markup-compatibility/2006">
              <mc:Choice xmlns:v="urn:schemas-microsoft-com:vml" Requires="v">
                <p:oleObj spid="_x0000_s3167" name="Equazione" r:id="rId3" imgW="1803240" imgH="177480" progId="Equation.3">
                  <p:embed/>
                </p:oleObj>
              </mc:Choice>
              <mc:Fallback>
                <p:oleObj name="Equazione" r:id="rId3" imgW="1803240" imgH="177480" progId="Equation.3">
                  <p:embed/>
                  <p:pic>
                    <p:nvPicPr>
                      <p:cNvPr id="0" name=""/>
                      <p:cNvPicPr>
                        <a:picLocks noChangeAspect="1" noChangeArrowheads="1"/>
                      </p:cNvPicPr>
                      <p:nvPr/>
                    </p:nvPicPr>
                    <p:blipFill>
                      <a:blip r:embed="rId4"/>
                      <a:srcRect/>
                      <a:stretch>
                        <a:fillRect/>
                      </a:stretch>
                    </p:blipFill>
                    <p:spPr bwMode="auto">
                      <a:xfrm>
                        <a:off x="765175" y="1812925"/>
                        <a:ext cx="3790950" cy="374650"/>
                      </a:xfrm>
                      <a:prstGeom prst="rect">
                        <a:avLst/>
                      </a:prstGeom>
                      <a:solidFill>
                        <a:srgbClr val="FFFF00"/>
                      </a:solidFill>
                      <a:ln>
                        <a:noFill/>
                      </a:ln>
                      <a:effectLst/>
                      <a:extLst/>
                    </p:spPr>
                  </p:pic>
                </p:oleObj>
              </mc:Fallback>
            </mc:AlternateContent>
          </a:graphicData>
        </a:graphic>
      </p:graphicFrame>
      <p:graphicFrame>
        <p:nvGraphicFramePr>
          <p:cNvPr id="55300" name="Object 3"/>
          <p:cNvGraphicFramePr>
            <a:graphicFrameLocks noChangeAspect="1"/>
          </p:cNvGraphicFramePr>
          <p:nvPr>
            <p:extLst/>
          </p:nvPr>
        </p:nvGraphicFramePr>
        <p:xfrm>
          <a:off x="776288" y="2335213"/>
          <a:ext cx="2493962" cy="344487"/>
        </p:xfrm>
        <a:graphic>
          <a:graphicData uri="http://schemas.openxmlformats.org/presentationml/2006/ole">
            <mc:AlternateContent xmlns:mc="http://schemas.openxmlformats.org/markup-compatibility/2006">
              <mc:Choice xmlns:v="urn:schemas-microsoft-com:vml" Requires="v">
                <p:oleObj spid="_x0000_s3168" name="Equazione" r:id="rId5" imgW="1193760" imgH="164880" progId="Equation.3">
                  <p:embed/>
                </p:oleObj>
              </mc:Choice>
              <mc:Fallback>
                <p:oleObj name="Equazione" r:id="rId5" imgW="1193760" imgH="164880" progId="Equation.3">
                  <p:embed/>
                  <p:pic>
                    <p:nvPicPr>
                      <p:cNvPr id="0" name=""/>
                      <p:cNvPicPr>
                        <a:picLocks noChangeAspect="1" noChangeArrowheads="1"/>
                      </p:cNvPicPr>
                      <p:nvPr/>
                    </p:nvPicPr>
                    <p:blipFill>
                      <a:blip r:embed="rId6"/>
                      <a:srcRect/>
                      <a:stretch>
                        <a:fillRect/>
                      </a:stretch>
                    </p:blipFill>
                    <p:spPr bwMode="auto">
                      <a:xfrm>
                        <a:off x="776288" y="2335213"/>
                        <a:ext cx="2493962" cy="344487"/>
                      </a:xfrm>
                      <a:prstGeom prst="rect">
                        <a:avLst/>
                      </a:prstGeom>
                      <a:solidFill>
                        <a:srgbClr val="FFFF00"/>
                      </a:solidFill>
                      <a:ln>
                        <a:noFill/>
                      </a:ln>
                      <a:effectLst/>
                      <a:extLst/>
                    </p:spPr>
                  </p:pic>
                </p:oleObj>
              </mc:Fallback>
            </mc:AlternateContent>
          </a:graphicData>
        </a:graphic>
      </p:graphicFrame>
      <p:graphicFrame>
        <p:nvGraphicFramePr>
          <p:cNvPr id="55301" name="Object 4"/>
          <p:cNvGraphicFramePr>
            <a:graphicFrameLocks noChangeAspect="1"/>
          </p:cNvGraphicFramePr>
          <p:nvPr>
            <p:extLst/>
          </p:nvPr>
        </p:nvGraphicFramePr>
        <p:xfrm>
          <a:off x="776288" y="2797176"/>
          <a:ext cx="4497387" cy="466725"/>
        </p:xfrm>
        <a:graphic>
          <a:graphicData uri="http://schemas.openxmlformats.org/presentationml/2006/ole">
            <mc:AlternateContent xmlns:mc="http://schemas.openxmlformats.org/markup-compatibility/2006">
              <mc:Choice xmlns:v="urn:schemas-microsoft-com:vml" Requires="v">
                <p:oleObj spid="_x0000_s3169" name="Equazione" r:id="rId7" imgW="2082600" imgH="215640" progId="Equation.3">
                  <p:embed/>
                </p:oleObj>
              </mc:Choice>
              <mc:Fallback>
                <p:oleObj name="Equazione" r:id="rId7" imgW="2082600" imgH="215640" progId="Equation.3">
                  <p:embed/>
                  <p:pic>
                    <p:nvPicPr>
                      <p:cNvPr id="0" name=""/>
                      <p:cNvPicPr>
                        <a:picLocks noChangeAspect="1" noChangeArrowheads="1"/>
                      </p:cNvPicPr>
                      <p:nvPr/>
                    </p:nvPicPr>
                    <p:blipFill>
                      <a:blip r:embed="rId8"/>
                      <a:srcRect/>
                      <a:stretch>
                        <a:fillRect/>
                      </a:stretch>
                    </p:blipFill>
                    <p:spPr bwMode="auto">
                      <a:xfrm>
                        <a:off x="776288" y="2797176"/>
                        <a:ext cx="4497387" cy="466725"/>
                      </a:xfrm>
                      <a:prstGeom prst="rect">
                        <a:avLst/>
                      </a:prstGeom>
                      <a:solidFill>
                        <a:srgbClr val="FFFF00"/>
                      </a:solidFill>
                      <a:ln>
                        <a:noFill/>
                      </a:ln>
                      <a:effectLst/>
                      <a:extLst/>
                    </p:spPr>
                  </p:pic>
                </p:oleObj>
              </mc:Fallback>
            </mc:AlternateContent>
          </a:graphicData>
        </a:graphic>
      </p:graphicFrame>
      <p:graphicFrame>
        <p:nvGraphicFramePr>
          <p:cNvPr id="55302" name="Object 5"/>
          <p:cNvGraphicFramePr>
            <a:graphicFrameLocks noChangeAspect="1"/>
          </p:cNvGraphicFramePr>
          <p:nvPr>
            <p:extLst/>
          </p:nvPr>
        </p:nvGraphicFramePr>
        <p:xfrm>
          <a:off x="431800" y="4336382"/>
          <a:ext cx="6096000" cy="796839"/>
        </p:xfrm>
        <a:graphic>
          <a:graphicData uri="http://schemas.openxmlformats.org/presentationml/2006/ole">
            <mc:AlternateContent xmlns:mc="http://schemas.openxmlformats.org/markup-compatibility/2006">
              <mc:Choice xmlns:v="urn:schemas-microsoft-com:vml" Requires="v">
                <p:oleObj spid="_x0000_s3170" name="Equation" r:id="rId9" imgW="3009900" imgH="393700" progId="Equation.3">
                  <p:embed/>
                </p:oleObj>
              </mc:Choice>
              <mc:Fallback>
                <p:oleObj name="Equation" r:id="rId9" imgW="30099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800" y="4336382"/>
                        <a:ext cx="6096000" cy="796839"/>
                      </a:xfrm>
                      <a:prstGeom prst="rect">
                        <a:avLst/>
                      </a:prstGeom>
                      <a:solidFill>
                        <a:srgbClr val="FFFF00"/>
                      </a:solidFill>
                      <a:ln>
                        <a:noFill/>
                      </a:ln>
                      <a:effectLst/>
                      <a:extLst/>
                    </p:spPr>
                  </p:pic>
                </p:oleObj>
              </mc:Fallback>
            </mc:AlternateContent>
          </a:graphicData>
        </a:graphic>
      </p:graphicFrame>
      <p:sp>
        <p:nvSpPr>
          <p:cNvPr id="55303" name="CasellaDiTesto 7"/>
          <p:cNvSpPr txBox="1">
            <a:spLocks noChangeArrowheads="1"/>
          </p:cNvSpPr>
          <p:nvPr/>
        </p:nvSpPr>
        <p:spPr bwMode="auto">
          <a:xfrm>
            <a:off x="342900" y="337769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just"/>
            <a:r>
              <a:rPr lang="it-IT" dirty="0" err="1">
                <a:latin typeface="Comic Sans MS" pitchFamily="66" charset="0"/>
              </a:rPr>
              <a:t>O</a:t>
            </a:r>
            <a:r>
              <a:rPr lang="it-IT" dirty="0" err="1" smtClean="0">
                <a:latin typeface="Comic Sans MS" pitchFamily="66" charset="0"/>
              </a:rPr>
              <a:t>utstanding</a:t>
            </a:r>
            <a:r>
              <a:rPr lang="it-IT" dirty="0" smtClean="0">
                <a:latin typeface="Comic Sans MS" pitchFamily="66" charset="0"/>
              </a:rPr>
              <a:t> </a:t>
            </a:r>
            <a:r>
              <a:rPr lang="it-IT" dirty="0">
                <a:latin typeface="Comic Sans MS" pitchFamily="66" charset="0"/>
              </a:rPr>
              <a:t>electron </a:t>
            </a:r>
            <a:r>
              <a:rPr lang="it-IT" dirty="0" err="1">
                <a:latin typeface="Comic Sans MS" pitchFamily="66" charset="0"/>
              </a:rPr>
              <a:t>beam</a:t>
            </a:r>
            <a:r>
              <a:rPr lang="it-IT" dirty="0">
                <a:latin typeface="Comic Sans MS" pitchFamily="66" charset="0"/>
              </a:rPr>
              <a:t> @ 720 </a:t>
            </a:r>
            <a:r>
              <a:rPr lang="it-IT" dirty="0" err="1">
                <a:latin typeface="Comic Sans MS" pitchFamily="66" charset="0"/>
              </a:rPr>
              <a:t>MeV</a:t>
            </a:r>
            <a:r>
              <a:rPr lang="it-IT" dirty="0">
                <a:latin typeface="Comic Sans MS" pitchFamily="66" charset="0"/>
              </a:rPr>
              <a:t> with high </a:t>
            </a:r>
            <a:r>
              <a:rPr lang="it-IT" dirty="0" err="1">
                <a:latin typeface="Comic Sans MS" pitchFamily="66" charset="0"/>
              </a:rPr>
              <a:t>phase</a:t>
            </a:r>
            <a:r>
              <a:rPr lang="it-IT" dirty="0">
                <a:latin typeface="Comic Sans MS" pitchFamily="66" charset="0"/>
              </a:rPr>
              <a:t> </a:t>
            </a:r>
            <a:r>
              <a:rPr lang="it-IT" dirty="0" err="1">
                <a:latin typeface="Comic Sans MS" pitchFamily="66" charset="0"/>
              </a:rPr>
              <a:t>space</a:t>
            </a:r>
            <a:r>
              <a:rPr lang="it-IT" dirty="0">
                <a:latin typeface="Comic Sans MS" pitchFamily="66" charset="0"/>
              </a:rPr>
              <a:t> </a:t>
            </a:r>
            <a:r>
              <a:rPr lang="it-IT" dirty="0" err="1" smtClean="0">
                <a:latin typeface="Comic Sans MS" pitchFamily="66" charset="0"/>
              </a:rPr>
              <a:t>density</a:t>
            </a:r>
            <a:r>
              <a:rPr lang="it-IT" dirty="0">
                <a:latin typeface="Comic Sans MS" pitchFamily="66" charset="0"/>
              </a:rPr>
              <a:t> </a:t>
            </a:r>
            <a:r>
              <a:rPr lang="it-IT" dirty="0" smtClean="0">
                <a:latin typeface="Comic Sans MS" pitchFamily="66" charset="0"/>
              </a:rPr>
              <a:t>(</a:t>
            </a:r>
            <a:r>
              <a:rPr lang="it-IT" dirty="0" err="1">
                <a:latin typeface="Comic Sans MS" pitchFamily="66" charset="0"/>
              </a:rPr>
              <a:t>all</a:t>
            </a:r>
            <a:r>
              <a:rPr lang="it-IT" dirty="0">
                <a:latin typeface="Comic Sans MS" pitchFamily="66" charset="0"/>
              </a:rPr>
              <a:t> </a:t>
            </a:r>
            <a:r>
              <a:rPr lang="it-IT" dirty="0" err="1">
                <a:latin typeface="Comic Sans MS" pitchFamily="66" charset="0"/>
              </a:rPr>
              <a:t>values</a:t>
            </a:r>
            <a:r>
              <a:rPr lang="it-IT" dirty="0">
                <a:latin typeface="Comic Sans MS" pitchFamily="66" charset="0"/>
              </a:rPr>
              <a:t> are </a:t>
            </a:r>
            <a:r>
              <a:rPr lang="it-IT" dirty="0" err="1">
                <a:latin typeface="Comic Sans MS" pitchFamily="66" charset="0"/>
              </a:rPr>
              <a:t>projected</a:t>
            </a:r>
            <a:r>
              <a:rPr lang="it-IT" dirty="0">
                <a:latin typeface="Comic Sans MS" pitchFamily="66" charset="0"/>
              </a:rPr>
              <a:t>, </a:t>
            </a:r>
            <a:r>
              <a:rPr lang="it-IT" dirty="0" err="1">
                <a:latin typeface="Comic Sans MS" pitchFamily="66" charset="0"/>
              </a:rPr>
              <a:t>not</a:t>
            </a:r>
            <a:r>
              <a:rPr lang="it-IT" dirty="0">
                <a:latin typeface="Comic Sans MS" pitchFamily="66" charset="0"/>
              </a:rPr>
              <a:t> </a:t>
            </a:r>
            <a:r>
              <a:rPr lang="it-IT" dirty="0" err="1">
                <a:latin typeface="Comic Sans MS" pitchFamily="66" charset="0"/>
              </a:rPr>
              <a:t>slice</a:t>
            </a:r>
            <a:r>
              <a:rPr lang="it-IT" dirty="0">
                <a:latin typeface="Comic Sans MS" pitchFamily="66" charset="0"/>
              </a:rPr>
              <a:t>!)</a:t>
            </a:r>
          </a:p>
        </p:txBody>
      </p:sp>
      <p:sp>
        <p:nvSpPr>
          <p:cNvPr id="55304" name="CasellaDiTesto 8"/>
          <p:cNvSpPr txBox="1">
            <a:spLocks noChangeArrowheads="1"/>
          </p:cNvSpPr>
          <p:nvPr/>
        </p:nvSpPr>
        <p:spPr bwMode="auto">
          <a:xfrm>
            <a:off x="250825" y="5230059"/>
            <a:ext cx="77620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dirty="0" err="1">
                <a:latin typeface="Comic Sans MS" pitchFamily="66" charset="0"/>
              </a:rPr>
              <a:t>Scattering</a:t>
            </a:r>
            <a:r>
              <a:rPr lang="it-IT" dirty="0">
                <a:latin typeface="Comic Sans MS" pitchFamily="66" charset="0"/>
              </a:rPr>
              <a:t> off a high </a:t>
            </a:r>
            <a:r>
              <a:rPr lang="it-IT" dirty="0" err="1">
                <a:latin typeface="Comic Sans MS" pitchFamily="66" charset="0"/>
              </a:rPr>
              <a:t>quality</a:t>
            </a:r>
            <a:r>
              <a:rPr lang="it-IT" dirty="0">
                <a:latin typeface="Comic Sans MS" pitchFamily="66" charset="0"/>
              </a:rPr>
              <a:t> </a:t>
            </a:r>
            <a:r>
              <a:rPr lang="it-IT" dirty="0" err="1">
                <a:latin typeface="Comic Sans MS" pitchFamily="66" charset="0"/>
              </a:rPr>
              <a:t>J-class</a:t>
            </a:r>
            <a:r>
              <a:rPr lang="it-IT" dirty="0">
                <a:latin typeface="Comic Sans MS" pitchFamily="66" charset="0"/>
              </a:rPr>
              <a:t> </a:t>
            </a:r>
            <a:r>
              <a:rPr lang="it-IT" dirty="0" err="1">
                <a:latin typeface="Comic Sans MS" pitchFamily="66" charset="0"/>
              </a:rPr>
              <a:t>psec</a:t>
            </a:r>
            <a:r>
              <a:rPr lang="it-IT" dirty="0">
                <a:latin typeface="Comic Sans MS" pitchFamily="66" charset="0"/>
              </a:rPr>
              <a:t> laser </a:t>
            </a:r>
            <a:r>
              <a:rPr lang="it-IT" dirty="0" err="1">
                <a:latin typeface="Comic Sans MS" pitchFamily="66" charset="0"/>
              </a:rPr>
              <a:t>pulse</a:t>
            </a:r>
            <a:endParaRPr lang="it-IT" dirty="0">
              <a:latin typeface="Comic Sans MS" pitchFamily="66" charset="0"/>
            </a:endParaRPr>
          </a:p>
        </p:txBody>
      </p:sp>
      <p:graphicFrame>
        <p:nvGraphicFramePr>
          <p:cNvPr id="55305" name="Object 6"/>
          <p:cNvGraphicFramePr>
            <a:graphicFrameLocks noChangeAspect="1"/>
          </p:cNvGraphicFramePr>
          <p:nvPr>
            <p:extLst/>
          </p:nvPr>
        </p:nvGraphicFramePr>
        <p:xfrm>
          <a:off x="431800" y="5765741"/>
          <a:ext cx="5129212" cy="724793"/>
        </p:xfrm>
        <a:graphic>
          <a:graphicData uri="http://schemas.openxmlformats.org/presentationml/2006/ole">
            <mc:AlternateContent xmlns:mc="http://schemas.openxmlformats.org/markup-compatibility/2006">
              <mc:Choice xmlns:v="urn:schemas-microsoft-com:vml" Requires="v">
                <p:oleObj spid="_x0000_s3171" name="Equation" r:id="rId11" imgW="2514600" imgH="355600" progId="Equation.3">
                  <p:embed/>
                </p:oleObj>
              </mc:Choice>
              <mc:Fallback>
                <p:oleObj name="Equation" r:id="rId11" imgW="2514600" imgH="355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800" y="5765741"/>
                        <a:ext cx="5129212" cy="724793"/>
                      </a:xfrm>
                      <a:prstGeom prst="rect">
                        <a:avLst/>
                      </a:prstGeom>
                      <a:solidFill>
                        <a:srgbClr val="FFFF00"/>
                      </a:solidFill>
                      <a:ln>
                        <a:noFill/>
                      </a:ln>
                      <a:effectLst/>
                      <a:extLst/>
                    </p:spPr>
                  </p:pic>
                </p:oleObj>
              </mc:Fallback>
            </mc:AlternateContent>
          </a:graphicData>
        </a:graphic>
      </p:graphicFrame>
      <p:pic>
        <p:nvPicPr>
          <p:cNvPr id="11" name="Immagine 10"/>
          <p:cNvPicPr>
            <a:picLocks noChangeAspect="1"/>
          </p:cNvPicPr>
          <p:nvPr/>
        </p:nvPicPr>
        <p:blipFill>
          <a:blip r:embed="rId13"/>
          <a:stretch>
            <a:fillRect/>
          </a:stretch>
        </p:blipFill>
        <p:spPr>
          <a:xfrm>
            <a:off x="5353050" y="1800912"/>
            <a:ext cx="3663950" cy="659511"/>
          </a:xfrm>
          <a:prstGeom prst="rect">
            <a:avLst/>
          </a:prstGeom>
        </p:spPr>
      </p:pic>
      <p:sp>
        <p:nvSpPr>
          <p:cNvPr id="2" name="Segnaposto piè di pagina 1"/>
          <p:cNvSpPr>
            <a:spLocks noGrp="1"/>
          </p:cNvSpPr>
          <p:nvPr>
            <p:ph type="ftr" sz="quarter" idx="11"/>
          </p:nvPr>
        </p:nvSpPr>
        <p:spPr>
          <a:xfrm>
            <a:off x="3124200" y="6490534"/>
            <a:ext cx="2895600" cy="365125"/>
          </a:xfrm>
        </p:spPr>
        <p:txBody>
          <a:bodyPr/>
          <a:lstStyle/>
          <a:p>
            <a:r>
              <a:rPr lang="it-IT" smtClean="0"/>
              <a:t>Alessandro Variola, LNF CS</a:t>
            </a:r>
            <a:endParaRPr lang="it-IT"/>
          </a:p>
        </p:txBody>
      </p:sp>
      <p:sp>
        <p:nvSpPr>
          <p:cNvPr id="3" name="Segnaposto numero diapositiva 2"/>
          <p:cNvSpPr>
            <a:spLocks noGrp="1"/>
          </p:cNvSpPr>
          <p:nvPr>
            <p:ph type="sldNum" sz="quarter" idx="12"/>
          </p:nvPr>
        </p:nvSpPr>
        <p:spPr>
          <a:xfrm>
            <a:off x="6667500" y="6405562"/>
            <a:ext cx="2133600" cy="365125"/>
          </a:xfrm>
        </p:spPr>
        <p:txBody>
          <a:bodyPr/>
          <a:lstStyle/>
          <a:p>
            <a:fld id="{E18CD812-2B2A-C849-BC60-2703C5CB74A0}" type="slidenum">
              <a:rPr lang="it-IT" smtClean="0"/>
              <a:t>28</a:t>
            </a:fld>
            <a:endParaRPr lang="it-IT"/>
          </a:p>
        </p:txBody>
      </p:sp>
      <p:sp>
        <p:nvSpPr>
          <p:cNvPr id="4" name="CasellaDiTesto 3"/>
          <p:cNvSpPr txBox="1"/>
          <p:nvPr/>
        </p:nvSpPr>
        <p:spPr>
          <a:xfrm>
            <a:off x="2907548" y="381000"/>
            <a:ext cx="3820277" cy="646331"/>
          </a:xfrm>
          <a:prstGeom prst="rect">
            <a:avLst/>
          </a:prstGeom>
          <a:noFill/>
        </p:spPr>
        <p:txBody>
          <a:bodyPr wrap="none" rtlCol="0">
            <a:spAutoFit/>
          </a:bodyPr>
          <a:lstStyle/>
          <a:p>
            <a:r>
              <a:rPr lang="it-IT" sz="3600" dirty="0" smtClean="0">
                <a:latin typeface="Comic Sans MS" pitchFamily="66" charset="0"/>
              </a:rPr>
              <a:t>CHALLENGES !!!!</a:t>
            </a:r>
            <a:endParaRPr lang="en-GB" sz="3600" dirty="0">
              <a:latin typeface="Comic Sans MS" pitchFamily="66" charset="0"/>
            </a:endParaRPr>
          </a:p>
        </p:txBody>
      </p:sp>
    </p:spTree>
    <p:extLst>
      <p:ext uri="{BB962C8B-B14F-4D97-AF65-F5344CB8AC3E}">
        <p14:creationId xmlns:p14="http://schemas.microsoft.com/office/powerpoint/2010/main" val="3006903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A877BD4E-D162-4E74-892E-CB18A02EC41A}" type="slidenum">
              <a:rPr lang="en-US" smtClean="0">
                <a:latin typeface="Comic Sans MS" pitchFamily="66" charset="0"/>
              </a:rPr>
              <a:pPr/>
              <a:t>29</a:t>
            </a:fld>
            <a:endParaRPr lang="en-US">
              <a:latin typeface="Comic Sans MS" pitchFamily="66" charset="0"/>
            </a:endParaRPr>
          </a:p>
        </p:txBody>
      </p:sp>
      <p:sp>
        <p:nvSpPr>
          <p:cNvPr id="2" name="Segnaposto piè di pagina 1"/>
          <p:cNvSpPr>
            <a:spLocks noGrp="1"/>
          </p:cNvSpPr>
          <p:nvPr>
            <p:ph type="ftr" sz="quarter" idx="11"/>
          </p:nvPr>
        </p:nvSpPr>
        <p:spPr/>
        <p:txBody>
          <a:bodyPr/>
          <a:lstStyle/>
          <a:p>
            <a:r>
              <a:rPr lang="it-IT" smtClean="0"/>
              <a:t>Alessandro Variola, LNF CS</a:t>
            </a:r>
            <a:endParaRPr lang="it-IT"/>
          </a:p>
        </p:txBody>
      </p:sp>
      <p:pic>
        <p:nvPicPr>
          <p:cNvPr id="21888" name="Picture 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7" y="333374"/>
            <a:ext cx="9113603" cy="60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re 1"/>
          <p:cNvSpPr txBox="1">
            <a:spLocks/>
          </p:cNvSpPr>
          <p:nvPr/>
        </p:nvSpPr>
        <p:spPr>
          <a:xfrm>
            <a:off x="0" y="2653"/>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0" rIns="0" bIns="0" anchor="t" anchorCtr="0">
            <a:normAutofit fontScale="85000" lnSpcReduction="20000"/>
          </a:bodyPr>
          <a:lstStyle>
            <a:lvl1pPr algn="ctr" rtl="0" eaLnBrk="1" latinLnBrk="0" hangingPunct="1">
              <a:spcBef>
                <a:spcPct val="0"/>
              </a:spcBef>
              <a:buNone/>
              <a:defRPr kumimoji="0" sz="5000" b="0" kern="1200">
                <a:ln>
                  <a:noFill/>
                </a:ln>
                <a:solidFill>
                  <a:srgbClr val="FF0000"/>
                </a:solidFill>
                <a:effectLst>
                  <a:outerShdw blurRad="50800" dist="38100" dir="13500000" algn="br" rotWithShape="0">
                    <a:prstClr val="black">
                      <a:alpha val="40000"/>
                    </a:prstClr>
                  </a:outerShdw>
                </a:effectLst>
                <a:latin typeface="+mj-lt"/>
                <a:ea typeface="+mj-ea"/>
                <a:cs typeface="+mj-cs"/>
              </a:defRPr>
            </a:lvl1pPr>
          </a:lstStyle>
          <a:p>
            <a:r>
              <a:rPr lang="fr-FR" dirty="0" smtClean="0">
                <a:solidFill>
                  <a:schemeClr val="bg1"/>
                </a:solidFill>
                <a:effectLst/>
                <a:latin typeface="Comic Sans MS" pitchFamily="66" charset="0"/>
              </a:rPr>
              <a:t>Advance </a:t>
            </a:r>
            <a:r>
              <a:rPr lang="fr-FR" dirty="0" err="1" smtClean="0">
                <a:solidFill>
                  <a:schemeClr val="bg1"/>
                </a:solidFill>
                <a:effectLst/>
                <a:latin typeface="Comic Sans MS" pitchFamily="66" charset="0"/>
              </a:rPr>
              <a:t>technology</a:t>
            </a:r>
            <a:r>
              <a:rPr lang="fr-FR" dirty="0" smtClean="0">
                <a:solidFill>
                  <a:schemeClr val="bg1"/>
                </a:solidFill>
                <a:effectLst/>
                <a:latin typeface="Comic Sans MS" pitchFamily="66" charset="0"/>
              </a:rPr>
              <a:t>: the </a:t>
            </a:r>
            <a:r>
              <a:rPr lang="fr-FR" i="1" dirty="0" smtClean="0">
                <a:solidFill>
                  <a:schemeClr val="bg1"/>
                </a:solidFill>
                <a:effectLst/>
                <a:latin typeface="Comic Sans MS" pitchFamily="66" charset="0"/>
              </a:rPr>
              <a:t>dragon </a:t>
            </a:r>
            <a:r>
              <a:rPr lang="fr-FR" i="1" dirty="0" err="1" smtClean="0">
                <a:solidFill>
                  <a:schemeClr val="bg1"/>
                </a:solidFill>
                <a:effectLst/>
                <a:latin typeface="Comic Sans MS" pitchFamily="66" charset="0"/>
              </a:rPr>
              <a:t>shape</a:t>
            </a:r>
            <a:r>
              <a:rPr lang="fr-FR" dirty="0" smtClean="0">
                <a:solidFill>
                  <a:schemeClr val="bg1"/>
                </a:solidFill>
                <a:effectLst/>
                <a:latin typeface="Comic Sans MS" pitchFamily="66" charset="0"/>
              </a:rPr>
              <a:t> </a:t>
            </a:r>
            <a:r>
              <a:rPr lang="fr-FR" dirty="0" err="1" smtClean="0">
                <a:solidFill>
                  <a:schemeClr val="bg1"/>
                </a:solidFill>
                <a:effectLst/>
                <a:latin typeface="Comic Sans MS" pitchFamily="66" charset="0"/>
              </a:rPr>
              <a:t>circulator</a:t>
            </a:r>
            <a:endParaRPr lang="fr-FR" dirty="0">
              <a:solidFill>
                <a:schemeClr val="bg1"/>
              </a:solidFill>
              <a:effectLst/>
              <a:latin typeface="Comic Sans MS" pitchFamily="66" charset="0"/>
            </a:endParaRPr>
          </a:p>
        </p:txBody>
      </p:sp>
    </p:spTree>
    <p:extLst>
      <p:ext uri="{BB962C8B-B14F-4D97-AF65-F5344CB8AC3E}">
        <p14:creationId xmlns:p14="http://schemas.microsoft.com/office/powerpoint/2010/main" val="354777683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05D1BDB-DFE9-0845-BA80-B5B213FFEE56}" type="datetime1">
              <a:rPr lang="fr-FR">
                <a:latin typeface="Comic Sans MS" panose="030F0702030302020204" pitchFamily="66" charset="0"/>
              </a:rPr>
              <a:t>13/10/2017</a:t>
            </a:fld>
            <a:endParaRPr lang="it-IT">
              <a:latin typeface="Comic Sans MS" panose="030F0702030302020204" pitchFamily="66" charset="0"/>
            </a:endParaRPr>
          </a:p>
        </p:txBody>
      </p:sp>
      <p:pic>
        <p:nvPicPr>
          <p:cNvPr id="49" name="Immagine 48"/>
          <p:cNvPicPr>
            <a:picLocks noChangeAspect="1"/>
          </p:cNvPicPr>
          <p:nvPr/>
        </p:nvPicPr>
        <p:blipFill>
          <a:blip r:embed="rId3"/>
          <a:stretch>
            <a:fillRect/>
          </a:stretch>
        </p:blipFill>
        <p:spPr>
          <a:xfrm>
            <a:off x="323528" y="2492896"/>
            <a:ext cx="8676456" cy="3584264"/>
          </a:xfrm>
          <a:prstGeom prst="rect">
            <a:avLst/>
          </a:prstGeom>
        </p:spPr>
      </p:pic>
      <p:pic>
        <p:nvPicPr>
          <p:cNvPr id="6" name="Immagine 5"/>
          <p:cNvPicPr>
            <a:picLocks noChangeAspect="1"/>
          </p:cNvPicPr>
          <p:nvPr/>
        </p:nvPicPr>
        <p:blipFill>
          <a:blip r:embed="rId4"/>
          <a:stretch>
            <a:fillRect/>
          </a:stretch>
        </p:blipFill>
        <p:spPr>
          <a:xfrm>
            <a:off x="4644008" y="44624"/>
            <a:ext cx="4499992" cy="3317676"/>
          </a:xfrm>
          <a:prstGeom prst="rect">
            <a:avLst/>
          </a:prstGeom>
        </p:spPr>
      </p:pic>
      <p:sp>
        <p:nvSpPr>
          <p:cNvPr id="2" name="Titolo 1"/>
          <p:cNvSpPr>
            <a:spLocks noGrp="1"/>
          </p:cNvSpPr>
          <p:nvPr>
            <p:ph type="title"/>
          </p:nvPr>
        </p:nvSpPr>
        <p:spPr>
          <a:xfrm>
            <a:off x="145516" y="260648"/>
            <a:ext cx="4464099" cy="581025"/>
          </a:xfrm>
        </p:spPr>
        <p:txBody>
          <a:bodyPr/>
          <a:lstStyle/>
          <a:p>
            <a:r>
              <a:rPr lang="fr-CH" dirty="0">
                <a:latin typeface="Comic Sans MS" panose="030F0702030302020204" pitchFamily="66" charset="0"/>
              </a:rPr>
              <a:t>Upgrade of LHC (HL-LHC)</a:t>
            </a:r>
            <a:endParaRPr lang="en-GB" dirty="0">
              <a:latin typeface="Comic Sans MS" panose="030F0702030302020204" pitchFamily="66" charset="0"/>
            </a:endParaRPr>
          </a:p>
        </p:txBody>
      </p:sp>
      <p:sp>
        <p:nvSpPr>
          <p:cNvPr id="8" name="Segnaposto numero diapositiva 7"/>
          <p:cNvSpPr>
            <a:spLocks noGrp="1"/>
          </p:cNvSpPr>
          <p:nvPr>
            <p:ph type="sldNum" sz="quarter" idx="12"/>
          </p:nvPr>
        </p:nvSpPr>
        <p:spPr/>
        <p:txBody>
          <a:bodyPr/>
          <a:lstStyle/>
          <a:p>
            <a:r>
              <a:rPr lang="it-IT">
                <a:latin typeface="Comic Sans MS" panose="030F0702030302020204" pitchFamily="66" charset="0"/>
              </a:rPr>
              <a:t>Pagina </a:t>
            </a:r>
            <a:fld id="{BFBF7122-E485-A34B-A033-193A3ADCCB38}" type="slidenum">
              <a:rPr lang="it-IT">
                <a:latin typeface="Comic Sans MS" panose="030F0702030302020204" pitchFamily="66" charset="0"/>
              </a:rPr>
              <a:pPr/>
              <a:t>3</a:t>
            </a:fld>
            <a:endParaRPr lang="it-IT">
              <a:latin typeface="Comic Sans MS" panose="030F0702030302020204" pitchFamily="66" charset="0"/>
            </a:endParaRPr>
          </a:p>
        </p:txBody>
      </p:sp>
    </p:spTree>
    <p:extLst>
      <p:ext uri="{BB962C8B-B14F-4D97-AF65-F5344CB8AC3E}">
        <p14:creationId xmlns:p14="http://schemas.microsoft.com/office/powerpoint/2010/main" val="1260346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it-IT" sz="3200" dirty="0" err="1">
                <a:latin typeface="Comic Sans MS" panose="030F0702030302020204" pitchFamily="66" charset="0"/>
              </a:rPr>
              <a:t>Proposed</a:t>
            </a:r>
            <a:r>
              <a:rPr lang="it-IT" sz="3200" dirty="0">
                <a:latin typeface="Comic Sans MS" panose="030F0702030302020204" pitchFamily="66" charset="0"/>
              </a:rPr>
              <a:t> </a:t>
            </a:r>
            <a:r>
              <a:rPr lang="it-IT" sz="3200" dirty="0" err="1">
                <a:latin typeface="Comic Sans MS" panose="030F0702030302020204" pitchFamily="66" charset="0"/>
              </a:rPr>
              <a:t>thesis</a:t>
            </a:r>
            <a:r>
              <a:rPr lang="it-IT" sz="3200" dirty="0">
                <a:latin typeface="Comic Sans MS" panose="030F0702030302020204" pitchFamily="66" charset="0"/>
              </a:rPr>
              <a:t> </a:t>
            </a:r>
            <a:r>
              <a:rPr lang="it-IT" sz="3200" dirty="0" err="1">
                <a:latin typeface="Comic Sans MS" panose="030F0702030302020204" pitchFamily="66" charset="0"/>
              </a:rPr>
              <a:t>within</a:t>
            </a:r>
            <a:r>
              <a:rPr lang="it-IT" sz="3200" dirty="0">
                <a:latin typeface="Comic Sans MS" panose="030F0702030302020204" pitchFamily="66" charset="0"/>
              </a:rPr>
              <a:t> </a:t>
            </a:r>
            <a:r>
              <a:rPr lang="it-IT" sz="3200" dirty="0" smtClean="0">
                <a:latin typeface="Comic Sans MS" panose="030F0702030302020204" pitchFamily="66" charset="0"/>
              </a:rPr>
              <a:t>the </a:t>
            </a:r>
            <a:r>
              <a:rPr lang="it-IT" sz="3200" dirty="0" err="1" smtClean="0">
                <a:latin typeface="Comic Sans MS" panose="030F0702030302020204" pitchFamily="66" charset="0"/>
              </a:rPr>
              <a:t>activity</a:t>
            </a:r>
            <a:r>
              <a:rPr lang="it-IT" sz="3200" dirty="0" smtClean="0">
                <a:latin typeface="Comic Sans MS" panose="030F0702030302020204" pitchFamily="66" charset="0"/>
              </a:rPr>
              <a:t> @ ELI NP</a:t>
            </a:r>
            <a:endParaRPr lang="it-IT" sz="3200" dirty="0">
              <a:latin typeface="Comic Sans MS" panose="030F0702030302020204" pitchFamily="66" charset="0"/>
            </a:endParaRPr>
          </a:p>
        </p:txBody>
      </p:sp>
    </p:spTree>
    <p:extLst>
      <p:ext uri="{BB962C8B-B14F-4D97-AF65-F5344CB8AC3E}">
        <p14:creationId xmlns:p14="http://schemas.microsoft.com/office/powerpoint/2010/main" val="17169791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7886"/>
            <a:ext cx="9144000" cy="1296144"/>
          </a:xfrm>
        </p:spPr>
        <p:txBody>
          <a:bodyPr>
            <a:noAutofit/>
          </a:bodyPr>
          <a:lstStyle/>
          <a:p>
            <a:pPr algn="ctr"/>
            <a:r>
              <a:rPr lang="en-US" sz="2400" b="1" u="sng" dirty="0" smtClean="0">
                <a:solidFill>
                  <a:srgbClr val="FF0000"/>
                </a:solidFill>
              </a:rPr>
              <a:t>Experimental </a:t>
            </a:r>
            <a:r>
              <a:rPr lang="en-US" sz="2400" b="1" u="sng" dirty="0">
                <a:solidFill>
                  <a:srgbClr val="FF0000"/>
                </a:solidFill>
              </a:rPr>
              <a:t>activity at ELI-NP GBS gamma source for the commissioning/optimization of the high brightness </a:t>
            </a:r>
            <a:r>
              <a:rPr lang="en-US" sz="2400" b="1" u="sng" dirty="0" smtClean="0">
                <a:solidFill>
                  <a:srgbClr val="FF0000"/>
                </a:solidFill>
              </a:rPr>
              <a:t>photo-injector </a:t>
            </a:r>
            <a:r>
              <a:rPr lang="en-US" sz="2400" b="1" u="sng" dirty="0">
                <a:solidFill>
                  <a:srgbClr val="FF0000"/>
                </a:solidFill>
              </a:rPr>
              <a:t>and </a:t>
            </a:r>
            <a:r>
              <a:rPr lang="en-US" sz="2400" b="1" u="sng" dirty="0" smtClean="0">
                <a:solidFill>
                  <a:srgbClr val="FF0000"/>
                </a:solidFill>
              </a:rPr>
              <a:t>RF </a:t>
            </a:r>
            <a:r>
              <a:rPr lang="en-US" sz="2400" b="1" u="sng" dirty="0" err="1" smtClean="0">
                <a:solidFill>
                  <a:srgbClr val="FF0000"/>
                </a:solidFill>
              </a:rPr>
              <a:t>linac</a:t>
            </a:r>
            <a:r>
              <a:rPr lang="en-US" sz="2400" b="1" u="sng" dirty="0" smtClean="0">
                <a:solidFill>
                  <a:srgbClr val="FF0000"/>
                </a:solidFill>
              </a:rPr>
              <a:t> </a:t>
            </a:r>
            <a:r>
              <a:rPr lang="en-US" sz="2400" b="1" u="sng" dirty="0">
                <a:solidFill>
                  <a:srgbClr val="FF0000"/>
                </a:solidFill>
              </a:rPr>
              <a:t>towards the tuning of the Compton I</a:t>
            </a:r>
            <a:r>
              <a:rPr lang="en-US" sz="2400" b="1" u="sng" dirty="0" smtClean="0">
                <a:solidFill>
                  <a:srgbClr val="FF0000"/>
                </a:solidFill>
              </a:rPr>
              <a:t>nteraction</a:t>
            </a:r>
            <a:r>
              <a:rPr lang="en-US" sz="2400" b="1" dirty="0" smtClean="0">
                <a:solidFill>
                  <a:srgbClr val="FF0000"/>
                </a:solidFill>
              </a:rPr>
              <a:t> for the Gamma source</a:t>
            </a:r>
            <a:endParaRPr lang="it-IT" sz="2400" b="1" dirty="0">
              <a:solidFill>
                <a:srgbClr val="FF0000"/>
              </a:solidFill>
              <a:latin typeface="Comic Sans MS" panose="030F0702030302020204" pitchFamily="66" charset="0"/>
            </a:endParaRPr>
          </a:p>
        </p:txBody>
      </p:sp>
      <p:sp>
        <p:nvSpPr>
          <p:cNvPr id="6" name="Espace réservé du contenu 2"/>
          <p:cNvSpPr txBox="1">
            <a:spLocks/>
          </p:cNvSpPr>
          <p:nvPr/>
        </p:nvSpPr>
        <p:spPr>
          <a:xfrm>
            <a:off x="125760" y="1512169"/>
            <a:ext cx="8892480" cy="5301207"/>
          </a:xfrm>
          <a:prstGeom prst="rect">
            <a:avLst/>
          </a:prstGeom>
        </p:spPr>
        <p:txBody>
          <a:bodyPr vert="horz" lIns="91440" tIns="45720" rIns="91440" bIns="45720" rtlCol="0">
            <a:noAutofit/>
          </a:bodyPr>
          <a:lst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algn="just"/>
            <a:r>
              <a:rPr lang="en-US" sz="1400" dirty="0"/>
              <a:t>The </a:t>
            </a:r>
            <a:r>
              <a:rPr lang="en-US" sz="1400" dirty="0" err="1"/>
              <a:t>Eurogammas</a:t>
            </a:r>
            <a:r>
              <a:rPr lang="en-US" sz="1400" dirty="0"/>
              <a:t> international collaboration is meant to produce a </a:t>
            </a:r>
            <a:r>
              <a:rPr lang="en-US" sz="1400" dirty="0" smtClean="0"/>
              <a:t>gamma source</a:t>
            </a:r>
            <a:r>
              <a:rPr lang="en-US" sz="1400" dirty="0"/>
              <a:t>, based on the Compton back-scattering of high quality electron beams and high-power laser pulses, </a:t>
            </a:r>
            <a:r>
              <a:rPr lang="en-US" sz="1400" dirty="0" smtClean="0"/>
              <a:t>with </a:t>
            </a:r>
            <a:r>
              <a:rPr lang="en-US" sz="1400" dirty="0"/>
              <a:t>unprecedented quality in terms of small bandwidth (0.5 %), very high spectral density (&gt; 10</a:t>
            </a:r>
            <a:r>
              <a:rPr lang="en-US" sz="1400" baseline="30000" dirty="0"/>
              <a:t>4</a:t>
            </a:r>
            <a:r>
              <a:rPr lang="en-US" sz="1400" dirty="0"/>
              <a:t> photons/sec/eV) in the wide energy range 0.2 - 19.5 MeV. </a:t>
            </a:r>
            <a:endParaRPr lang="en-US" sz="1400" dirty="0" smtClean="0"/>
          </a:p>
          <a:p>
            <a:pPr algn="just"/>
            <a:r>
              <a:rPr lang="en-US" sz="1400" dirty="0" smtClean="0"/>
              <a:t>Here </a:t>
            </a:r>
            <a:r>
              <a:rPr lang="en-US" sz="1400" dirty="0"/>
              <a:t>the scientific advanced potentials will be explored of a high intensity laser system (up to 10</a:t>
            </a:r>
            <a:r>
              <a:rPr lang="en-US" sz="1400" baseline="30000" dirty="0"/>
              <a:t>24</a:t>
            </a:r>
            <a:r>
              <a:rPr lang="en-US" sz="1400" dirty="0"/>
              <a:t> W/cm</a:t>
            </a:r>
            <a:r>
              <a:rPr lang="en-US" sz="1400" baseline="30000" dirty="0"/>
              <a:t>2</a:t>
            </a:r>
            <a:r>
              <a:rPr lang="en-US" sz="1400" dirty="0"/>
              <a:t>) joined with a high brilliance Gamma ray Beam System, in the field of Nuclear Physics and Nuclear Photonics for users, not yet addressable nowadays. </a:t>
            </a:r>
            <a:endParaRPr lang="en-US" sz="1400" dirty="0" smtClean="0"/>
          </a:p>
          <a:p>
            <a:pPr algn="just"/>
            <a:r>
              <a:rPr lang="en-US" sz="1400" dirty="0" smtClean="0"/>
              <a:t>The </a:t>
            </a:r>
            <a:r>
              <a:rPr lang="en-US" sz="1400" dirty="0"/>
              <a:t>gamma source represents a step forward in the available technologies in comparison to the present state of the art, with an expected step-up of the various beam performances by at least two orders of magnitude. </a:t>
            </a:r>
            <a:endParaRPr lang="en-US" sz="1400" dirty="0" smtClean="0"/>
          </a:p>
          <a:p>
            <a:pPr algn="just"/>
            <a:r>
              <a:rPr lang="en-US" sz="1400" dirty="0" smtClean="0"/>
              <a:t>Beside </a:t>
            </a:r>
            <a:r>
              <a:rPr lang="en-US" sz="1400" dirty="0"/>
              <a:t>the ultra-high quality of the electron beams, the upgrade comes from the operation at 100 Hz repetition rate for the RF in the multi-bunch configuration and the circulation of the laser pulse as many times as possible at the IP that allow to increase the number of collision per second, and so the gamma flux. </a:t>
            </a:r>
            <a:endParaRPr lang="it-IT" sz="1400" dirty="0"/>
          </a:p>
          <a:p>
            <a:pPr algn="just"/>
            <a:r>
              <a:rPr lang="en-US" sz="1400" b="1" dirty="0"/>
              <a:t>The PhD thesis will focus on the experimental activity translating, also thanks to the development of novel and advanced high-level applications, electron beam dynamics studies produced so far, into commissioning strategies for the high-brightness photo-injector, high-current high-gradient C-band lilac, transfer lines and Compton interaction </a:t>
            </a:r>
            <a:r>
              <a:rPr lang="en-US" sz="1400" b="1" dirty="0" smtClean="0"/>
              <a:t>region.</a:t>
            </a:r>
          </a:p>
          <a:p>
            <a:pPr marL="0" indent="0" algn="just">
              <a:buNone/>
            </a:pPr>
            <a:r>
              <a:rPr lang="it-IT" sz="1400" dirty="0" smtClean="0">
                <a:latin typeface="Comic Sans MS" panose="030F0702030302020204" pitchFamily="66" charset="0"/>
              </a:rPr>
              <a:t/>
            </a:r>
            <a:br>
              <a:rPr lang="it-IT" sz="1400" dirty="0" smtClean="0">
                <a:latin typeface="Comic Sans MS" panose="030F0702030302020204" pitchFamily="66" charset="0"/>
              </a:rPr>
            </a:br>
            <a:endParaRPr lang="it-IT" sz="1400" dirty="0" smtClean="0">
              <a:latin typeface="Comic Sans MS" panose="030F0702030302020204" pitchFamily="66" charset="0"/>
            </a:endParaRPr>
          </a:p>
          <a:p>
            <a:pPr marL="0" indent="0" algn="just">
              <a:buNone/>
            </a:pPr>
            <a:endParaRPr lang="it-IT" sz="2400" dirty="0" smtClean="0">
              <a:latin typeface="Comic Sans MS" panose="030F0702030302020204" pitchFamily="66" charset="0"/>
            </a:endParaRPr>
          </a:p>
          <a:p>
            <a:pPr marL="0" indent="0" algn="just">
              <a:buNone/>
            </a:pPr>
            <a:endParaRPr lang="it-IT" sz="1400" dirty="0" smtClean="0">
              <a:latin typeface="Comic Sans MS" panose="030F0702030302020204" pitchFamily="66" charset="0"/>
            </a:endParaRPr>
          </a:p>
          <a:p>
            <a:pPr marL="0" indent="0" algn="just">
              <a:buNone/>
            </a:pPr>
            <a:endParaRPr lang="it-IT" sz="1400" dirty="0" smtClean="0">
              <a:latin typeface="Comic Sans MS" panose="030F0702030302020204" pitchFamily="66" charset="0"/>
            </a:endParaRPr>
          </a:p>
          <a:p>
            <a:pPr marL="0" indent="0" algn="just">
              <a:buNone/>
            </a:pPr>
            <a:r>
              <a:rPr lang="it-IT" sz="1400" dirty="0" err="1" smtClean="0">
                <a:latin typeface="Comic Sans MS" panose="030F0702030302020204" pitchFamily="66" charset="0"/>
              </a:rPr>
              <a:t>Supervisors:A</a:t>
            </a:r>
            <a:r>
              <a:rPr lang="it-IT" sz="1400" dirty="0" smtClean="0">
                <a:latin typeface="Comic Sans MS" panose="030F0702030302020204" pitchFamily="66" charset="0"/>
              </a:rPr>
              <a:t>. Variola, C. Vaccarezza</a:t>
            </a:r>
          </a:p>
          <a:p>
            <a:pPr algn="just" fontAlgn="auto">
              <a:spcAft>
                <a:spcPts val="0"/>
              </a:spcAft>
            </a:pPr>
            <a:endParaRPr lang="fr-FR" sz="1400" dirty="0" smtClean="0">
              <a:latin typeface="Comic Sans MS" panose="030F0702030302020204" pitchFamily="66" charset="0"/>
            </a:endParaRPr>
          </a:p>
          <a:p>
            <a:pPr marL="0" indent="0" algn="just" fontAlgn="auto">
              <a:spcAft>
                <a:spcPts val="0"/>
              </a:spcAft>
              <a:buFont typeface="Arial" panose="020B0604020202020204" pitchFamily="34" charset="0"/>
              <a:buNone/>
            </a:pPr>
            <a:r>
              <a:rPr lang="en-GB" sz="1400" dirty="0" smtClean="0">
                <a:latin typeface="Comic Sans MS" panose="030F0702030302020204" pitchFamily="66" charset="0"/>
              </a:rPr>
              <a:t> </a:t>
            </a:r>
            <a:endParaRPr lang="fr-FR" sz="1400" dirty="0" smtClean="0">
              <a:latin typeface="Comic Sans MS" panose="030F0702030302020204" pitchFamily="66" charset="0"/>
            </a:endParaRPr>
          </a:p>
          <a:p>
            <a:pPr algn="just" fontAlgn="auto">
              <a:spcAft>
                <a:spcPts val="0"/>
              </a:spcAft>
            </a:pPr>
            <a:endParaRPr lang="it-IT" sz="1400" dirty="0">
              <a:latin typeface="Comic Sans MS" panose="030F0702030302020204" pitchFamily="66" charset="0"/>
            </a:endParaRPr>
          </a:p>
        </p:txBody>
      </p:sp>
      <p:sp>
        <p:nvSpPr>
          <p:cNvPr id="8" name="Rettangolo 7"/>
          <p:cNvSpPr/>
          <p:nvPr/>
        </p:nvSpPr>
        <p:spPr>
          <a:xfrm>
            <a:off x="1727684" y="6001543"/>
            <a:ext cx="5688632" cy="307777"/>
          </a:xfrm>
          <a:prstGeom prst="rect">
            <a:avLst/>
          </a:prstGeom>
        </p:spPr>
        <p:txBody>
          <a:bodyPr wrap="square">
            <a:spAutoFit/>
          </a:bodyPr>
          <a:lstStyle/>
          <a:p>
            <a:pPr algn="ctr"/>
            <a:r>
              <a:rPr lang="it-IT" sz="1400" cap="small" dirty="0" smtClean="0">
                <a:solidFill>
                  <a:srgbClr val="FF0000"/>
                </a:solidFill>
                <a:latin typeface="Comic Sans MS" panose="030F0702030302020204" pitchFamily="66" charset="0"/>
              </a:rPr>
              <a:t>Take </a:t>
            </a:r>
            <a:r>
              <a:rPr lang="it-IT" sz="1400" cap="small" dirty="0">
                <a:solidFill>
                  <a:srgbClr val="FF0000"/>
                </a:solidFill>
                <a:latin typeface="Comic Sans MS" panose="030F0702030302020204" pitchFamily="66" charset="0"/>
              </a:rPr>
              <a:t>part in </a:t>
            </a:r>
            <a:r>
              <a:rPr lang="it-IT" sz="1400" b="1" cap="small" dirty="0" err="1">
                <a:solidFill>
                  <a:srgbClr val="FF0000"/>
                </a:solidFill>
                <a:latin typeface="Comic Sans MS" panose="030F0702030302020204" pitchFamily="66" charset="0"/>
              </a:rPr>
              <a:t>commissioning</a:t>
            </a:r>
            <a:r>
              <a:rPr lang="it-IT" sz="1400" b="1" cap="small" dirty="0">
                <a:solidFill>
                  <a:srgbClr val="FF0000"/>
                </a:solidFill>
                <a:latin typeface="Comic Sans MS" panose="030F0702030302020204" pitchFamily="66" charset="0"/>
              </a:rPr>
              <a:t> an innovative machine!</a:t>
            </a:r>
          </a:p>
        </p:txBody>
      </p:sp>
      <p:sp>
        <p:nvSpPr>
          <p:cNvPr id="9" name="Freccia giù 8"/>
          <p:cNvSpPr/>
          <p:nvPr/>
        </p:nvSpPr>
        <p:spPr>
          <a:xfrm>
            <a:off x="3779912" y="5229200"/>
            <a:ext cx="1584176" cy="576064"/>
          </a:xfrm>
          <a:prstGeom prst="down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1937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09395" y="6527403"/>
            <a:ext cx="686406" cy="276999"/>
          </a:xfrm>
          <a:prstGeom prst="rect">
            <a:avLst/>
          </a:prstGeom>
          <a:noFill/>
        </p:spPr>
        <p:txBody>
          <a:bodyPr wrap="none" rtlCol="0">
            <a:spAutoFit/>
          </a:bodyPr>
          <a:lstStyle/>
          <a:p>
            <a:pPr algn="r"/>
            <a:r>
              <a:rPr lang="en-US" sz="1200" b="1" dirty="0" smtClean="0">
                <a:solidFill>
                  <a:schemeClr val="accent1">
                    <a:lumMod val="75000"/>
                  </a:schemeClr>
                </a:solidFill>
              </a:rPr>
              <a:t>Slide </a:t>
            </a:r>
            <a:fld id="{C448FA03-17A1-4E45-877F-4251154B3707}" type="slidenum">
              <a:rPr lang="en-US" sz="1200" b="1" smtClean="0">
                <a:solidFill>
                  <a:schemeClr val="accent1">
                    <a:lumMod val="75000"/>
                  </a:schemeClr>
                </a:solidFill>
              </a:rPr>
              <a:t>32</a:t>
            </a:fld>
            <a:endParaRPr lang="en-US" sz="1200" b="1" dirty="0">
              <a:solidFill>
                <a:schemeClr val="accent1">
                  <a:lumMod val="75000"/>
                </a:schemeClr>
              </a:solidFill>
            </a:endParaRPr>
          </a:p>
        </p:txBody>
      </p:sp>
      <p:sp>
        <p:nvSpPr>
          <p:cNvPr id="19" name="CasellaDiTesto 14"/>
          <p:cNvSpPr txBox="1"/>
          <p:nvPr/>
        </p:nvSpPr>
        <p:spPr>
          <a:xfrm>
            <a:off x="230752" y="139916"/>
            <a:ext cx="8682569" cy="384721"/>
          </a:xfrm>
          <a:prstGeom prst="rect">
            <a:avLst/>
          </a:prstGeom>
          <a:noFill/>
        </p:spPr>
        <p:txBody>
          <a:bodyPr wrap="none">
            <a:spAutoFit/>
          </a:bodyPr>
          <a:lstStyle/>
          <a:p>
            <a:pPr algn="ctr">
              <a:defRPr/>
            </a:pPr>
            <a:r>
              <a:rPr lang="en-US" sz="1900" b="1" dirty="0" smtClean="0">
                <a:solidFill>
                  <a:srgbClr val="1F497D"/>
                </a:solidFill>
                <a:effectLst>
                  <a:outerShdw blurRad="38100" dist="38100" dir="2700000" algn="tl">
                    <a:srgbClr val="000000">
                      <a:alpha val="43137"/>
                    </a:srgbClr>
                  </a:outerShdw>
                </a:effectLst>
                <a:latin typeface="Arial" pitchFamily="34" charset="0"/>
                <a:ea typeface="ヒラギノ角ゴ Pro W3" charset="-128"/>
                <a:cs typeface="ヒラギノ角ゴ Pro W3" charset="-128"/>
              </a:rPr>
              <a:t>Advanced Diagnostics for bunch by bunch measurements in ELI-NP GBS</a:t>
            </a:r>
            <a:endParaRPr lang="en-US" sz="1900" b="1" dirty="0">
              <a:solidFill>
                <a:srgbClr val="1F497D"/>
              </a:solidFill>
              <a:effectLst>
                <a:outerShdw blurRad="38100" dist="38100" dir="2700000" algn="tl">
                  <a:srgbClr val="000000">
                    <a:alpha val="43137"/>
                  </a:srgbClr>
                </a:outerShdw>
              </a:effectLst>
              <a:latin typeface="Arial" pitchFamily="34" charset="0"/>
              <a:ea typeface="ヒラギノ角ゴ Pro W3" charset="-128"/>
              <a:cs typeface="ヒラギノ角ゴ Pro W3" charset="-128"/>
            </a:endParaRPr>
          </a:p>
        </p:txBody>
      </p:sp>
      <p:pic>
        <p:nvPicPr>
          <p:cNvPr id="20"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723" b="4090"/>
          <a:stretch/>
        </p:blipFill>
        <p:spPr>
          <a:xfrm>
            <a:off x="259493" y="715104"/>
            <a:ext cx="8617030" cy="3783842"/>
          </a:xfrm>
          <a:prstGeom prst="rect">
            <a:avLst/>
          </a:prstGeom>
        </p:spPr>
      </p:pic>
      <p:cxnSp>
        <p:nvCxnSpPr>
          <p:cNvPr id="21" name="Straight Arrow Connector 18"/>
          <p:cNvCxnSpPr/>
          <p:nvPr/>
        </p:nvCxnSpPr>
        <p:spPr>
          <a:xfrm flipV="1">
            <a:off x="1884025" y="1696966"/>
            <a:ext cx="3309298" cy="1342498"/>
          </a:xfrm>
          <a:prstGeom prst="straightConnector1">
            <a:avLst/>
          </a:prstGeom>
          <a:ln w="57150">
            <a:solidFill>
              <a:srgbClr val="0070C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20325544">
            <a:off x="2275592" y="1984396"/>
            <a:ext cx="2398734" cy="338554"/>
          </a:xfrm>
          <a:prstGeom prst="rect">
            <a:avLst/>
          </a:prstGeom>
          <a:noFill/>
        </p:spPr>
        <p:txBody>
          <a:bodyPr wrap="none" rtlCol="0">
            <a:spAutoFit/>
          </a:bodyPr>
          <a:lstStyle/>
          <a:p>
            <a:r>
              <a:rPr lang="en-US" sz="1600" b="1" dirty="0" smtClean="0">
                <a:solidFill>
                  <a:srgbClr val="00B0F0"/>
                </a:solidFill>
              </a:rPr>
              <a:t>Electrons (up to 720 MeV)</a:t>
            </a:r>
            <a:endParaRPr lang="en-US" sz="1600" b="1" dirty="0">
              <a:solidFill>
                <a:srgbClr val="00B0F0"/>
              </a:solidFill>
            </a:endParaRPr>
          </a:p>
        </p:txBody>
      </p:sp>
      <p:sp>
        <p:nvSpPr>
          <p:cNvPr id="23" name="TextBox 22"/>
          <p:cNvSpPr txBox="1"/>
          <p:nvPr/>
        </p:nvSpPr>
        <p:spPr>
          <a:xfrm>
            <a:off x="5716170" y="1022025"/>
            <a:ext cx="1432252" cy="307777"/>
          </a:xfrm>
          <a:prstGeom prst="rect">
            <a:avLst/>
          </a:prstGeom>
          <a:noFill/>
        </p:spPr>
        <p:txBody>
          <a:bodyPr wrap="none" rtlCol="0">
            <a:spAutoFit/>
          </a:bodyPr>
          <a:lstStyle/>
          <a:p>
            <a:r>
              <a:rPr lang="en-US" sz="1400" b="1" dirty="0" smtClean="0"/>
              <a:t>Interaction Point</a:t>
            </a:r>
            <a:endParaRPr lang="en-US" sz="1400" b="1" dirty="0"/>
          </a:p>
        </p:txBody>
      </p:sp>
      <p:cxnSp>
        <p:nvCxnSpPr>
          <p:cNvPr id="24" name="Straight Arrow Connector 24"/>
          <p:cNvCxnSpPr/>
          <p:nvPr/>
        </p:nvCxnSpPr>
        <p:spPr>
          <a:xfrm flipV="1">
            <a:off x="1667907" y="3343080"/>
            <a:ext cx="2859461" cy="1320175"/>
          </a:xfrm>
          <a:prstGeom prst="straightConnector1">
            <a:avLst/>
          </a:prstGeom>
          <a:ln w="57150">
            <a:solidFill>
              <a:srgbClr val="00B05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6"/>
          <p:cNvCxnSpPr/>
          <p:nvPr/>
        </p:nvCxnSpPr>
        <p:spPr>
          <a:xfrm flipV="1">
            <a:off x="4678161" y="1954240"/>
            <a:ext cx="2859461" cy="1320175"/>
          </a:xfrm>
          <a:prstGeom prst="straightConnector1">
            <a:avLst/>
          </a:prstGeom>
          <a:ln w="5715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6" name="TextBox 27"/>
          <p:cNvSpPr txBox="1"/>
          <p:nvPr/>
        </p:nvSpPr>
        <p:spPr>
          <a:xfrm rot="20053118">
            <a:off x="1944212" y="3933592"/>
            <a:ext cx="2675412" cy="338554"/>
          </a:xfrm>
          <a:prstGeom prst="rect">
            <a:avLst/>
          </a:prstGeom>
          <a:noFill/>
        </p:spPr>
        <p:txBody>
          <a:bodyPr wrap="none" rtlCol="0">
            <a:spAutoFit/>
          </a:bodyPr>
          <a:lstStyle/>
          <a:p>
            <a:r>
              <a:rPr lang="en-US" sz="1600" b="1" dirty="0" smtClean="0">
                <a:solidFill>
                  <a:srgbClr val="00B050"/>
                </a:solidFill>
              </a:rPr>
              <a:t>S-Band structures (2.856GHz)</a:t>
            </a:r>
            <a:endParaRPr lang="en-US" sz="1600" b="1" dirty="0">
              <a:solidFill>
                <a:srgbClr val="00B050"/>
              </a:solidFill>
            </a:endParaRPr>
          </a:p>
        </p:txBody>
      </p:sp>
      <p:sp>
        <p:nvSpPr>
          <p:cNvPr id="27" name="TextBox 28"/>
          <p:cNvSpPr txBox="1"/>
          <p:nvPr/>
        </p:nvSpPr>
        <p:spPr>
          <a:xfrm rot="20053118">
            <a:off x="5049304" y="2479102"/>
            <a:ext cx="2733633" cy="338554"/>
          </a:xfrm>
          <a:prstGeom prst="rect">
            <a:avLst/>
          </a:prstGeom>
          <a:noFill/>
        </p:spPr>
        <p:txBody>
          <a:bodyPr wrap="none" rtlCol="0">
            <a:spAutoFit/>
          </a:bodyPr>
          <a:lstStyle/>
          <a:p>
            <a:r>
              <a:rPr lang="en-US" sz="1600" b="1" dirty="0" smtClean="0"/>
              <a:t>C-Band structures (5.712GHz)</a:t>
            </a:r>
            <a:endParaRPr lang="en-US" sz="1600" b="1" dirty="0"/>
          </a:p>
        </p:txBody>
      </p:sp>
      <p:sp>
        <p:nvSpPr>
          <p:cNvPr id="28" name="CasellaDiTesto 3"/>
          <p:cNvSpPr txBox="1">
            <a:spLocks noChangeArrowheads="1"/>
          </p:cNvSpPr>
          <p:nvPr/>
        </p:nvSpPr>
        <p:spPr bwMode="auto">
          <a:xfrm>
            <a:off x="234950" y="4780789"/>
            <a:ext cx="8674100" cy="1815882"/>
          </a:xfrm>
          <a:prstGeom prst="rect">
            <a:avLst/>
          </a:prstGeom>
          <a:noFill/>
          <a:ln w="9525">
            <a:noFill/>
            <a:miter lim="800000"/>
            <a:headEnd/>
            <a:tailEnd/>
          </a:ln>
        </p:spPr>
        <p:txBody>
          <a:bodyPr>
            <a:prstTxWarp prst="textNoShape">
              <a:avLst/>
            </a:prstTxWarp>
            <a:spAutoFit/>
          </a:bodyPr>
          <a:lstStyle/>
          <a:p>
            <a:pPr marL="285750" indent="-285750" algn="just" fontAlgn="base">
              <a:spcBef>
                <a:spcPct val="0"/>
              </a:spcBef>
              <a:spcAft>
                <a:spcPct val="0"/>
              </a:spcAft>
              <a:buFont typeface="Arial" panose="020B0604020202020204" pitchFamily="34" charset="0"/>
              <a:buChar char="•"/>
            </a:pPr>
            <a:r>
              <a:rPr lang="en-GB" sz="1400" b="1" dirty="0" smtClean="0">
                <a:solidFill>
                  <a:srgbClr val="FF0000"/>
                </a:solidFill>
                <a:latin typeface="Arial" charset="0"/>
                <a:ea typeface="ヒラギノ角ゴ Pro W3" charset="-128"/>
                <a:cs typeface="ヒラギノ角ゴ Pro W3" charset="-128"/>
              </a:rPr>
              <a:t>Studies on advanced beam diagnostic techniques and devices</a:t>
            </a:r>
            <a:r>
              <a:rPr lang="en-GB" sz="1400" b="1" dirty="0" smtClean="0">
                <a:solidFill>
                  <a:prstClr val="black"/>
                </a:solidFill>
                <a:latin typeface="Arial" charset="0"/>
                <a:ea typeface="ヒラギノ角ゴ Pro W3" charset="-128"/>
                <a:cs typeface="ヒラギノ角ゴ Pro W3" charset="-128"/>
              </a:rPr>
              <a:t> are required in order to perform bunch by bunch and single-shot measurements on the </a:t>
            </a:r>
            <a:r>
              <a:rPr lang="en-GB" sz="1400" b="1" dirty="0">
                <a:solidFill>
                  <a:prstClr val="black"/>
                </a:solidFill>
                <a:latin typeface="Arial" charset="0"/>
                <a:ea typeface="ヒラギノ角ゴ Pro W3" charset="-128"/>
                <a:cs typeface="ヒラギノ角ゴ Pro W3" charset="-128"/>
              </a:rPr>
              <a:t>electron beam </a:t>
            </a:r>
            <a:r>
              <a:rPr lang="en-GB" sz="1400" b="1" dirty="0" smtClean="0">
                <a:solidFill>
                  <a:prstClr val="black"/>
                </a:solidFill>
                <a:latin typeface="Arial" charset="0"/>
                <a:ea typeface="ヒラギノ角ゴ Pro W3" charset="-128"/>
                <a:cs typeface="ヒラギノ角ゴ Pro W3" charset="-128"/>
              </a:rPr>
              <a:t>with challenging requirements.</a:t>
            </a:r>
          </a:p>
          <a:p>
            <a:pPr marL="285750" indent="-285750" algn="just" fontAlgn="base">
              <a:spcBef>
                <a:spcPct val="0"/>
              </a:spcBef>
              <a:spcAft>
                <a:spcPct val="0"/>
              </a:spcAft>
              <a:buFont typeface="Arial" panose="020B0604020202020204" pitchFamily="34" charset="0"/>
              <a:buChar char="•"/>
            </a:pPr>
            <a:r>
              <a:rPr lang="en-GB" sz="1400" b="1" dirty="0" smtClean="0">
                <a:solidFill>
                  <a:prstClr val="black"/>
                </a:solidFill>
                <a:latin typeface="Arial" charset="0"/>
                <a:ea typeface="ヒラギノ角ゴ Pro W3" charset="-128"/>
                <a:cs typeface="ヒラギノ角ゴ Pro W3" charset="-128"/>
              </a:rPr>
              <a:t>The main focus will be to perform studies on </a:t>
            </a:r>
            <a:r>
              <a:rPr lang="en-GB" sz="1400" b="1" dirty="0" smtClean="0">
                <a:solidFill>
                  <a:srgbClr val="FF0000"/>
                </a:solidFill>
                <a:latin typeface="Arial" charset="0"/>
                <a:ea typeface="ヒラギノ角ゴ Pro W3" charset="-128"/>
                <a:cs typeface="ヒラギノ角ゴ Pro W3" charset="-128"/>
              </a:rPr>
              <a:t>bunch by bunch beam imaging diagnostic systems</a:t>
            </a:r>
            <a:r>
              <a:rPr lang="en-GB" sz="1400" b="1" dirty="0" smtClean="0">
                <a:solidFill>
                  <a:prstClr val="black"/>
                </a:solidFill>
                <a:latin typeface="Arial" charset="0"/>
                <a:ea typeface="ヒラギノ角ゴ Pro W3" charset="-128"/>
                <a:cs typeface="ヒラギノ角ゴ Pro W3" charset="-128"/>
              </a:rPr>
              <a:t>.</a:t>
            </a:r>
          </a:p>
          <a:p>
            <a:pPr marL="285750" indent="-285750" algn="just" fontAlgn="base">
              <a:spcBef>
                <a:spcPct val="0"/>
              </a:spcBef>
              <a:spcAft>
                <a:spcPct val="0"/>
              </a:spcAft>
              <a:buFont typeface="Arial" panose="020B0604020202020204" pitchFamily="34" charset="0"/>
              <a:buChar char="•"/>
            </a:pPr>
            <a:endParaRPr lang="en-GB" sz="1400" b="1" dirty="0" smtClean="0">
              <a:latin typeface="Arial" charset="0"/>
              <a:ea typeface="ヒラギノ角ゴ Pro W3" charset="-128"/>
              <a:cs typeface="ヒラギノ角ゴ Pro W3" charset="-128"/>
            </a:endParaRPr>
          </a:p>
          <a:p>
            <a:pPr marL="285750" indent="-285750" algn="just" fontAlgn="base">
              <a:spcBef>
                <a:spcPct val="0"/>
              </a:spcBef>
              <a:spcAft>
                <a:spcPct val="0"/>
              </a:spcAft>
              <a:buFont typeface="Arial" panose="020B0604020202020204" pitchFamily="34" charset="0"/>
              <a:buChar char="•"/>
            </a:pPr>
            <a:r>
              <a:rPr lang="en-GB" sz="1400" b="1" dirty="0" smtClean="0">
                <a:latin typeface="Arial" charset="0"/>
                <a:ea typeface="ヒラギノ角ゴ Pro W3" charset="-128"/>
                <a:cs typeface="ヒラギノ角ゴ Pro W3" charset="-128"/>
              </a:rPr>
              <a:t>Studying and development activities </a:t>
            </a:r>
            <a:r>
              <a:rPr lang="en-GB" sz="1400" b="1" dirty="0" smtClean="0">
                <a:solidFill>
                  <a:srgbClr val="FF0000"/>
                </a:solidFill>
                <a:latin typeface="Arial" charset="0"/>
                <a:ea typeface="ヒラギノ角ゴ Pro W3" charset="-128"/>
                <a:cs typeface="ヒラギノ角ゴ Pro W3" charset="-128"/>
              </a:rPr>
              <a:t>will be held at INFN-LNF.</a:t>
            </a:r>
          </a:p>
          <a:p>
            <a:pPr marL="285750" indent="-285750" algn="just" fontAlgn="base">
              <a:spcBef>
                <a:spcPct val="0"/>
              </a:spcBef>
              <a:spcAft>
                <a:spcPct val="0"/>
              </a:spcAft>
              <a:buFont typeface="Arial" panose="020B0604020202020204" pitchFamily="34" charset="0"/>
              <a:buChar char="•"/>
            </a:pPr>
            <a:r>
              <a:rPr lang="en-GB" sz="1400" b="1" dirty="0" smtClean="0">
                <a:solidFill>
                  <a:prstClr val="black"/>
                </a:solidFill>
                <a:latin typeface="Arial" charset="0"/>
                <a:ea typeface="ヒラギノ角ゴ Pro W3" charset="-128"/>
                <a:cs typeface="ヒラギノ角ゴ Pro W3" charset="-128"/>
              </a:rPr>
              <a:t>There will be the possibility to join the developer team during the </a:t>
            </a:r>
            <a:r>
              <a:rPr lang="en-GB" sz="1400" b="1" dirty="0" smtClean="0">
                <a:solidFill>
                  <a:srgbClr val="FF0000"/>
                </a:solidFill>
                <a:latin typeface="Arial" charset="0"/>
                <a:ea typeface="ヒラギノ角ゴ Pro W3" charset="-128"/>
                <a:cs typeface="ヒラギノ角ゴ Pro W3" charset="-128"/>
              </a:rPr>
              <a:t>LINAC commissioning </a:t>
            </a:r>
            <a:r>
              <a:rPr lang="en-GB" sz="1400" b="1" dirty="0" smtClean="0">
                <a:solidFill>
                  <a:prstClr val="black"/>
                </a:solidFill>
                <a:latin typeface="Arial" charset="0"/>
                <a:ea typeface="ヒラギノ角ゴ Pro W3" charset="-128"/>
                <a:cs typeface="ヒラギノ角ゴ Pro W3" charset="-128"/>
              </a:rPr>
              <a:t>and to test the diagnostic techniques by first hand.</a:t>
            </a:r>
          </a:p>
        </p:txBody>
      </p:sp>
      <p:sp>
        <p:nvSpPr>
          <p:cNvPr id="29" name="TextBox 22"/>
          <p:cNvSpPr txBox="1"/>
          <p:nvPr/>
        </p:nvSpPr>
        <p:spPr>
          <a:xfrm>
            <a:off x="303906" y="741938"/>
            <a:ext cx="1688283" cy="338554"/>
          </a:xfrm>
          <a:prstGeom prst="rect">
            <a:avLst/>
          </a:prstGeom>
          <a:noFill/>
          <a:ln w="28575">
            <a:solidFill>
              <a:schemeClr val="tx1"/>
            </a:solidFill>
          </a:ln>
        </p:spPr>
        <p:txBody>
          <a:bodyPr wrap="none" rtlCol="0">
            <a:spAutoFit/>
          </a:bodyPr>
          <a:lstStyle/>
          <a:p>
            <a:r>
              <a:rPr lang="en-US" sz="1600" b="1" dirty="0" smtClean="0">
                <a:solidFill>
                  <a:srgbClr val="FF0000"/>
                </a:solidFill>
              </a:rPr>
              <a:t>Electron</a:t>
            </a:r>
            <a:r>
              <a:rPr lang="en-US" sz="1600" b="1" dirty="0" smtClean="0"/>
              <a:t> LINAC</a:t>
            </a:r>
            <a:endParaRPr lang="en-US" sz="1600" b="1" dirty="0"/>
          </a:p>
        </p:txBody>
      </p:sp>
    </p:spTree>
    <p:extLst>
      <p:ext uri="{BB962C8B-B14F-4D97-AF65-F5344CB8AC3E}">
        <p14:creationId xmlns:p14="http://schemas.microsoft.com/office/powerpoint/2010/main" val="302939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09395" y="6527403"/>
            <a:ext cx="686406" cy="276999"/>
          </a:xfrm>
          <a:prstGeom prst="rect">
            <a:avLst/>
          </a:prstGeom>
          <a:noFill/>
        </p:spPr>
        <p:txBody>
          <a:bodyPr wrap="none" rtlCol="0">
            <a:spAutoFit/>
          </a:bodyPr>
          <a:lstStyle/>
          <a:p>
            <a:pPr algn="r"/>
            <a:r>
              <a:rPr lang="en-US" sz="1200" b="1" dirty="0" smtClean="0">
                <a:solidFill>
                  <a:schemeClr val="accent1">
                    <a:lumMod val="75000"/>
                  </a:schemeClr>
                </a:solidFill>
              </a:rPr>
              <a:t>Slide </a:t>
            </a:r>
            <a:fld id="{C448FA03-17A1-4E45-877F-4251154B3707}" type="slidenum">
              <a:rPr lang="en-US" sz="1200" b="1" smtClean="0">
                <a:solidFill>
                  <a:schemeClr val="accent1">
                    <a:lumMod val="75000"/>
                  </a:schemeClr>
                </a:solidFill>
              </a:rPr>
              <a:t>33</a:t>
            </a:fld>
            <a:endParaRPr lang="en-US" sz="1200" b="1" dirty="0">
              <a:solidFill>
                <a:schemeClr val="accent1">
                  <a:lumMod val="75000"/>
                </a:schemeClr>
              </a:solidFill>
            </a:endParaRPr>
          </a:p>
        </p:txBody>
      </p:sp>
      <p:pic>
        <p:nvPicPr>
          <p:cNvPr id="14" name="Immagin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819" y="752242"/>
            <a:ext cx="6101401" cy="2702161"/>
          </a:xfrm>
          <a:prstGeom prst="rect">
            <a:avLst/>
          </a:prstGeom>
          <a:ln w="19050">
            <a:solidFill>
              <a:schemeClr val="tx1"/>
            </a:solidFill>
          </a:ln>
        </p:spPr>
      </p:pic>
      <p:graphicFrame>
        <p:nvGraphicFramePr>
          <p:cNvPr id="15" name="Tabella 14"/>
          <p:cNvGraphicFramePr>
            <a:graphicFrameLocks noGrp="1"/>
          </p:cNvGraphicFramePr>
          <p:nvPr>
            <p:extLst/>
          </p:nvPr>
        </p:nvGraphicFramePr>
        <p:xfrm>
          <a:off x="5093841" y="3651231"/>
          <a:ext cx="3544842" cy="2834640"/>
        </p:xfrm>
        <a:graphic>
          <a:graphicData uri="http://schemas.openxmlformats.org/drawingml/2006/table">
            <a:tbl>
              <a:tblPr firstRow="1" bandRow="1">
                <a:tableStyleId>{2D5ABB26-0587-4C30-8999-92F81FD0307C}</a:tableStyleId>
              </a:tblPr>
              <a:tblGrid>
                <a:gridCol w="2453978">
                  <a:extLst>
                    <a:ext uri="{9D8B030D-6E8A-4147-A177-3AD203B41FA5}">
                      <a16:colId xmlns="" xmlns:a16="http://schemas.microsoft.com/office/drawing/2014/main" val="2610134171"/>
                    </a:ext>
                  </a:extLst>
                </a:gridCol>
                <a:gridCol w="1090864">
                  <a:extLst>
                    <a:ext uri="{9D8B030D-6E8A-4147-A177-3AD203B41FA5}">
                      <a16:colId xmlns="" xmlns:a16="http://schemas.microsoft.com/office/drawing/2014/main" val="3401426476"/>
                    </a:ext>
                  </a:extLst>
                </a:gridCol>
              </a:tblGrid>
              <a:tr h="188953">
                <a:tc gridSpan="2">
                  <a:txBody>
                    <a:bodyPr/>
                    <a:lstStyle/>
                    <a:p>
                      <a:pPr algn="ctr"/>
                      <a:r>
                        <a:rPr lang="it-IT" sz="1600" b="1" dirty="0" smtClean="0"/>
                        <a:t>Electron </a:t>
                      </a:r>
                      <a:r>
                        <a:rPr lang="it-IT" sz="1600" b="1" dirty="0" err="1" smtClean="0"/>
                        <a:t>Beam</a:t>
                      </a:r>
                      <a:r>
                        <a:rPr lang="it-IT" sz="1600" b="1" dirty="0" smtClean="0"/>
                        <a:t> </a:t>
                      </a:r>
                      <a:r>
                        <a:rPr lang="it-IT" sz="1600" b="1" dirty="0" err="1" smtClean="0"/>
                        <a:t>Specifications</a:t>
                      </a:r>
                      <a:endParaRPr lang="it-IT" sz="1600" b="1" dirty="0">
                        <a:solidFill>
                          <a:srgbClr val="FF0000"/>
                        </a:solidFill>
                      </a:endParaRPr>
                    </a:p>
                  </a:txBody>
                  <a:tcPr marT="0" marB="0" anchor="ctr">
                    <a:lnB w="28575" cap="flat" cmpd="sng" algn="ctr">
                      <a:solidFill>
                        <a:schemeClr val="tx1"/>
                      </a:solidFill>
                      <a:prstDash val="solid"/>
                      <a:round/>
                      <a:headEnd type="none" w="med" len="med"/>
                      <a:tailEnd type="none" w="med" len="med"/>
                    </a:lnB>
                  </a:tcPr>
                </a:tc>
                <a:tc hMerge="1">
                  <a:txBody>
                    <a:bodyPr/>
                    <a:lstStyle/>
                    <a:p>
                      <a:endParaRPr lang="it-IT" dirty="0"/>
                    </a:p>
                  </a:txBody>
                  <a:tcPr/>
                </a:tc>
                <a:extLst>
                  <a:ext uri="{0D108BD9-81ED-4DB2-BD59-A6C34878D82A}">
                    <a16:rowId xmlns="" xmlns:a16="http://schemas.microsoft.com/office/drawing/2014/main" val="3894206647"/>
                  </a:ext>
                </a:extLst>
              </a:tr>
              <a:tr h="188953">
                <a:tc>
                  <a:txBody>
                    <a:bodyPr/>
                    <a:lstStyle/>
                    <a:p>
                      <a:r>
                        <a:rPr lang="it-IT" sz="1600" b="1" dirty="0" err="1" smtClean="0"/>
                        <a:t>Parameter</a:t>
                      </a:r>
                      <a:endParaRPr lang="it-IT" sz="1600" b="1" dirty="0"/>
                    </a:p>
                  </a:txBody>
                  <a:tcPr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it-IT" sz="1600" b="1" dirty="0" smtClean="0"/>
                        <a:t>Value</a:t>
                      </a:r>
                      <a:endParaRPr lang="it-IT" sz="1600" b="1" dirty="0"/>
                    </a:p>
                  </a:txBody>
                  <a:tcPr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54848504"/>
                  </a:ext>
                </a:extLst>
              </a:tr>
              <a:tr h="269933">
                <a:tc>
                  <a:txBody>
                    <a:bodyPr/>
                    <a:lstStyle/>
                    <a:p>
                      <a:r>
                        <a:rPr lang="it-IT" sz="1600" dirty="0" smtClean="0"/>
                        <a:t>Max. Energy </a:t>
                      </a:r>
                      <a:r>
                        <a:rPr lang="it-IT" sz="1600" dirty="0" err="1" smtClean="0"/>
                        <a:t>at</a:t>
                      </a:r>
                      <a:r>
                        <a:rPr lang="it-IT" sz="1600" dirty="0" smtClean="0"/>
                        <a:t> IP [</a:t>
                      </a:r>
                      <a:r>
                        <a:rPr lang="it-IT" sz="1600" dirty="0" err="1" smtClean="0"/>
                        <a:t>MeV</a:t>
                      </a:r>
                      <a:r>
                        <a:rPr lang="it-IT" sz="1600" dirty="0" smtClean="0"/>
                        <a:t>]</a:t>
                      </a:r>
                      <a:endParaRPr lang="it-IT" sz="1600" dirty="0"/>
                    </a:p>
                  </a:txBody>
                  <a:tcPr anchor="ctr">
                    <a:lnT w="12700" cap="flat" cmpd="sng" algn="ctr">
                      <a:solidFill>
                        <a:schemeClr val="tx1"/>
                      </a:solidFill>
                      <a:prstDash val="solid"/>
                      <a:round/>
                      <a:headEnd type="none" w="med" len="med"/>
                      <a:tailEnd type="none" w="med" len="med"/>
                    </a:lnT>
                  </a:tcPr>
                </a:tc>
                <a:tc>
                  <a:txBody>
                    <a:bodyPr/>
                    <a:lstStyle/>
                    <a:p>
                      <a:pPr algn="l"/>
                      <a:r>
                        <a:rPr lang="it-IT" sz="1600" b="0" i="0" u="none" strike="noStrike" kern="1200" baseline="0" dirty="0" smtClean="0">
                          <a:solidFill>
                            <a:schemeClr val="dk1"/>
                          </a:solidFill>
                          <a:latin typeface="+mn-lt"/>
                          <a:ea typeface="+mn-ea"/>
                          <a:cs typeface="+mn-cs"/>
                        </a:rPr>
                        <a:t>280 – 720</a:t>
                      </a:r>
                      <a:endParaRPr lang="it-IT" sz="1600" dirty="0"/>
                    </a:p>
                  </a:txBody>
                  <a:tcPr anchor="ct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4172270050"/>
                  </a:ext>
                </a:extLst>
              </a:tr>
              <a:tr h="269933">
                <a:tc>
                  <a:txBody>
                    <a:bodyPr/>
                    <a:lstStyle/>
                    <a:p>
                      <a:r>
                        <a:rPr lang="it-IT" sz="1600" kern="1200" dirty="0" smtClean="0">
                          <a:solidFill>
                            <a:schemeClr val="dk1"/>
                          </a:solidFill>
                          <a:latin typeface="+mn-lt"/>
                          <a:ea typeface="+mn-ea"/>
                          <a:cs typeface="+mn-cs"/>
                        </a:rPr>
                        <a:t>Macro </a:t>
                      </a:r>
                      <a:r>
                        <a:rPr lang="it-IT" sz="1600" kern="1200" dirty="0" err="1" smtClean="0">
                          <a:solidFill>
                            <a:schemeClr val="dk1"/>
                          </a:solidFill>
                          <a:latin typeface="+mn-lt"/>
                          <a:ea typeface="+mn-ea"/>
                          <a:cs typeface="+mn-cs"/>
                        </a:rPr>
                        <a:t>Pulse</a:t>
                      </a:r>
                      <a:r>
                        <a:rPr lang="it-IT" sz="1600" kern="1200" dirty="0" smtClean="0">
                          <a:solidFill>
                            <a:schemeClr val="dk1"/>
                          </a:solidFill>
                          <a:latin typeface="+mn-lt"/>
                          <a:ea typeface="+mn-ea"/>
                          <a:cs typeface="+mn-cs"/>
                        </a:rPr>
                        <a:t> rep. Rate [Hz]</a:t>
                      </a:r>
                      <a:endParaRPr lang="it-IT" sz="1600" kern="1200" dirty="0">
                        <a:solidFill>
                          <a:schemeClr val="dk1"/>
                        </a:solidFill>
                        <a:latin typeface="+mn-lt"/>
                        <a:ea typeface="+mn-ea"/>
                        <a:cs typeface="+mn-cs"/>
                      </a:endParaRPr>
                    </a:p>
                  </a:txBody>
                  <a:tcPr anchor="ctr"/>
                </a:tc>
                <a:tc>
                  <a:txBody>
                    <a:bodyPr/>
                    <a:lstStyle/>
                    <a:p>
                      <a:pPr algn="l"/>
                      <a:r>
                        <a:rPr lang="it-IT" sz="1600" kern="1200" dirty="0" smtClean="0">
                          <a:solidFill>
                            <a:schemeClr val="dk1"/>
                          </a:solidFill>
                          <a:latin typeface="+mn-lt"/>
                          <a:ea typeface="+mn-ea"/>
                          <a:cs typeface="+mn-cs"/>
                        </a:rPr>
                        <a:t>100</a:t>
                      </a:r>
                      <a:endParaRPr lang="it-IT" sz="1600" kern="1200" dirty="0">
                        <a:solidFill>
                          <a:schemeClr val="dk1"/>
                        </a:solidFill>
                        <a:latin typeface="+mn-lt"/>
                        <a:ea typeface="+mn-ea"/>
                        <a:cs typeface="+mn-cs"/>
                      </a:endParaRPr>
                    </a:p>
                  </a:txBody>
                  <a:tcPr anchor="ctr"/>
                </a:tc>
                <a:extLst>
                  <a:ext uri="{0D108BD9-81ED-4DB2-BD59-A6C34878D82A}">
                    <a16:rowId xmlns="" xmlns:a16="http://schemas.microsoft.com/office/drawing/2014/main" val="2557786716"/>
                  </a:ext>
                </a:extLst>
              </a:tr>
              <a:tr h="269933">
                <a:tc>
                  <a:txBody>
                    <a:bodyPr/>
                    <a:lstStyle/>
                    <a:p>
                      <a:r>
                        <a:rPr lang="it-IT" sz="1600" dirty="0" err="1" smtClean="0"/>
                        <a:t>Number</a:t>
                      </a:r>
                      <a:r>
                        <a:rPr lang="it-IT" sz="1600" dirty="0" smtClean="0"/>
                        <a:t> of </a:t>
                      </a:r>
                      <a:r>
                        <a:rPr lang="it-IT" sz="1600" dirty="0" err="1" smtClean="0"/>
                        <a:t>bunches</a:t>
                      </a:r>
                      <a:endParaRPr lang="it-IT" sz="1600" dirty="0"/>
                    </a:p>
                  </a:txBody>
                  <a:tcPr anchor="ctr"/>
                </a:tc>
                <a:tc>
                  <a:txBody>
                    <a:bodyPr/>
                    <a:lstStyle/>
                    <a:p>
                      <a:pPr algn="l"/>
                      <a:r>
                        <a:rPr lang="it-IT" sz="1600" dirty="0" smtClean="0"/>
                        <a:t>up to 32</a:t>
                      </a:r>
                      <a:endParaRPr lang="it-IT" sz="1600" dirty="0"/>
                    </a:p>
                  </a:txBody>
                  <a:tcPr anchor="ctr"/>
                </a:tc>
                <a:extLst>
                  <a:ext uri="{0D108BD9-81ED-4DB2-BD59-A6C34878D82A}">
                    <a16:rowId xmlns="" xmlns:a16="http://schemas.microsoft.com/office/drawing/2014/main" val="1333328695"/>
                  </a:ext>
                </a:extLst>
              </a:tr>
              <a:tr h="269933">
                <a:tc>
                  <a:txBody>
                    <a:bodyPr/>
                    <a:lstStyle/>
                    <a:p>
                      <a:r>
                        <a:rPr lang="it-IT" sz="1600" dirty="0" err="1" smtClean="0"/>
                        <a:t>Bunch</a:t>
                      </a:r>
                      <a:r>
                        <a:rPr lang="it-IT" sz="1600" dirty="0" smtClean="0"/>
                        <a:t> </a:t>
                      </a:r>
                      <a:r>
                        <a:rPr lang="it-IT" sz="1600" dirty="0" err="1" smtClean="0"/>
                        <a:t>spacing</a:t>
                      </a:r>
                      <a:r>
                        <a:rPr lang="it-IT" sz="1600" dirty="0" smtClean="0"/>
                        <a:t> [ns]</a:t>
                      </a:r>
                      <a:endParaRPr lang="it-IT" sz="1600" dirty="0"/>
                    </a:p>
                  </a:txBody>
                  <a:tcPr anchor="ctr"/>
                </a:tc>
                <a:tc>
                  <a:txBody>
                    <a:bodyPr/>
                    <a:lstStyle/>
                    <a:p>
                      <a:pPr algn="l"/>
                      <a:r>
                        <a:rPr lang="it-IT" sz="1600" dirty="0" smtClean="0"/>
                        <a:t>16.1</a:t>
                      </a:r>
                      <a:endParaRPr lang="it-IT" sz="1600" dirty="0"/>
                    </a:p>
                  </a:txBody>
                  <a:tcPr anchor="ctr"/>
                </a:tc>
                <a:extLst>
                  <a:ext uri="{0D108BD9-81ED-4DB2-BD59-A6C34878D82A}">
                    <a16:rowId xmlns="" xmlns:a16="http://schemas.microsoft.com/office/drawing/2014/main" val="3678085952"/>
                  </a:ext>
                </a:extLst>
              </a:tr>
              <a:tr h="269933">
                <a:tc>
                  <a:txBody>
                    <a:bodyPr/>
                    <a:lstStyle/>
                    <a:p>
                      <a:r>
                        <a:rPr lang="it-IT" sz="1600" dirty="0" err="1" smtClean="0"/>
                        <a:t>Bunch</a:t>
                      </a:r>
                      <a:r>
                        <a:rPr lang="it-IT" sz="1600" dirty="0" smtClean="0"/>
                        <a:t> </a:t>
                      </a:r>
                      <a:r>
                        <a:rPr lang="it-IT" sz="1600" dirty="0" err="1" smtClean="0"/>
                        <a:t>length</a:t>
                      </a:r>
                      <a:r>
                        <a:rPr lang="it-IT" sz="1600" dirty="0" smtClean="0"/>
                        <a:t> [</a:t>
                      </a:r>
                      <a:r>
                        <a:rPr lang="it-IT" sz="1600" dirty="0" err="1" smtClean="0"/>
                        <a:t>ps</a:t>
                      </a:r>
                      <a:r>
                        <a:rPr lang="it-IT" sz="1600" dirty="0" smtClean="0"/>
                        <a:t>]</a:t>
                      </a:r>
                      <a:endParaRPr lang="it-IT" sz="1600" dirty="0"/>
                    </a:p>
                  </a:txBody>
                  <a:tcPr anchor="ctr"/>
                </a:tc>
                <a:tc>
                  <a:txBody>
                    <a:bodyPr/>
                    <a:lstStyle/>
                    <a:p>
                      <a:pPr algn="l"/>
                      <a:r>
                        <a:rPr lang="it-IT" sz="1600" dirty="0" smtClean="0"/>
                        <a:t>0.91</a:t>
                      </a:r>
                      <a:endParaRPr lang="it-IT" sz="1600" dirty="0"/>
                    </a:p>
                  </a:txBody>
                  <a:tcPr anchor="ctr"/>
                </a:tc>
                <a:extLst>
                  <a:ext uri="{0D108BD9-81ED-4DB2-BD59-A6C34878D82A}">
                    <a16:rowId xmlns="" xmlns:a16="http://schemas.microsoft.com/office/drawing/2014/main" val="481902147"/>
                  </a:ext>
                </a:extLst>
              </a:tr>
              <a:tr h="269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kern="1200" dirty="0" err="1" smtClean="0">
                          <a:solidFill>
                            <a:schemeClr val="dk1"/>
                          </a:solidFill>
                          <a:latin typeface="+mn-lt"/>
                          <a:ea typeface="+mn-ea"/>
                          <a:cs typeface="+mn-cs"/>
                        </a:rPr>
                        <a:t>Bunch</a:t>
                      </a:r>
                      <a:r>
                        <a:rPr lang="it-IT" sz="1600" kern="1200" dirty="0" smtClean="0">
                          <a:solidFill>
                            <a:schemeClr val="dk1"/>
                          </a:solidFill>
                          <a:latin typeface="+mn-lt"/>
                          <a:ea typeface="+mn-ea"/>
                          <a:cs typeface="+mn-cs"/>
                        </a:rPr>
                        <a:t> </a:t>
                      </a:r>
                      <a:r>
                        <a:rPr lang="it-IT" sz="1600" kern="1200" dirty="0" err="1" smtClean="0">
                          <a:solidFill>
                            <a:schemeClr val="dk1"/>
                          </a:solidFill>
                          <a:latin typeface="+mn-lt"/>
                          <a:ea typeface="+mn-ea"/>
                          <a:cs typeface="+mn-cs"/>
                        </a:rPr>
                        <a:t>charge</a:t>
                      </a:r>
                      <a:r>
                        <a:rPr lang="it-IT" sz="1600" kern="1200" dirty="0" smtClean="0">
                          <a:solidFill>
                            <a:schemeClr val="dk1"/>
                          </a:solidFill>
                          <a:latin typeface="+mn-lt"/>
                          <a:ea typeface="+mn-ea"/>
                          <a:cs typeface="+mn-cs"/>
                        </a:rPr>
                        <a:t> [</a:t>
                      </a:r>
                      <a:r>
                        <a:rPr lang="it-IT" sz="1600" kern="1200" dirty="0" err="1" smtClean="0">
                          <a:solidFill>
                            <a:schemeClr val="dk1"/>
                          </a:solidFill>
                          <a:latin typeface="+mn-lt"/>
                          <a:ea typeface="+mn-ea"/>
                          <a:cs typeface="+mn-cs"/>
                        </a:rPr>
                        <a:t>pC</a:t>
                      </a:r>
                      <a:r>
                        <a:rPr lang="it-IT" sz="1600" kern="1200" dirty="0" smtClean="0">
                          <a:solidFill>
                            <a:schemeClr val="dk1"/>
                          </a:solidFill>
                          <a:latin typeface="+mn-lt"/>
                          <a:ea typeface="+mn-ea"/>
                          <a:cs typeface="+mn-cs"/>
                        </a:rPr>
                        <a:t>]</a:t>
                      </a:r>
                    </a:p>
                  </a:txBody>
                  <a:tcPr anchor="ctr"/>
                </a:tc>
                <a:tc>
                  <a:txBody>
                    <a:bodyPr/>
                    <a:lstStyle/>
                    <a:p>
                      <a:pPr algn="l"/>
                      <a:r>
                        <a:rPr lang="it-IT" sz="1600" kern="1200" dirty="0" smtClean="0">
                          <a:solidFill>
                            <a:schemeClr val="dk1"/>
                          </a:solidFill>
                          <a:latin typeface="+mn-lt"/>
                          <a:ea typeface="+mn-ea"/>
                          <a:cs typeface="+mn-cs"/>
                        </a:rPr>
                        <a:t>25-250</a:t>
                      </a:r>
                      <a:endParaRPr lang="it-IT" sz="1600" kern="1200" dirty="0">
                        <a:solidFill>
                          <a:schemeClr val="dk1"/>
                        </a:solidFill>
                        <a:latin typeface="+mn-lt"/>
                        <a:ea typeface="+mn-ea"/>
                        <a:cs typeface="+mn-cs"/>
                      </a:endParaRPr>
                    </a:p>
                  </a:txBody>
                  <a:tcPr anchor="ctr"/>
                </a:tc>
                <a:extLst>
                  <a:ext uri="{0D108BD9-81ED-4DB2-BD59-A6C34878D82A}">
                    <a16:rowId xmlns="" xmlns:a16="http://schemas.microsoft.com/office/drawing/2014/main" val="2929247177"/>
                  </a:ext>
                </a:extLst>
              </a:tr>
              <a:tr h="269933">
                <a:tc>
                  <a:txBody>
                    <a:bodyPr/>
                    <a:lstStyle/>
                    <a:p>
                      <a:r>
                        <a:rPr lang="it-IT" sz="1600" dirty="0" err="1" smtClean="0"/>
                        <a:t>Bunch</a:t>
                      </a:r>
                      <a:r>
                        <a:rPr lang="it-IT" sz="1600" dirty="0" smtClean="0"/>
                        <a:t> Energy Spread</a:t>
                      </a:r>
                      <a:endParaRPr lang="it-IT" sz="1600" dirty="0"/>
                    </a:p>
                  </a:txBody>
                  <a:tcPr anchor="ctr">
                    <a:lnB w="28575" cap="flat" cmpd="sng" algn="ctr">
                      <a:solidFill>
                        <a:schemeClr val="tx1"/>
                      </a:solidFill>
                      <a:prstDash val="solid"/>
                      <a:round/>
                      <a:headEnd type="none" w="med" len="med"/>
                      <a:tailEnd type="none" w="med" len="med"/>
                    </a:lnB>
                  </a:tcPr>
                </a:tc>
                <a:tc>
                  <a:txBody>
                    <a:bodyPr/>
                    <a:lstStyle/>
                    <a:p>
                      <a:pPr algn="l"/>
                      <a:r>
                        <a:rPr lang="it-IT" sz="1600" dirty="0" smtClean="0"/>
                        <a:t>&lt; 0.1%</a:t>
                      </a:r>
                      <a:endParaRPr lang="it-IT" sz="1600" dirty="0"/>
                    </a:p>
                  </a:txBody>
                  <a:tcPr anchor="ctr">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61812003"/>
                  </a:ext>
                </a:extLst>
              </a:tr>
            </a:tbl>
          </a:graphicData>
        </a:graphic>
      </p:graphicFrame>
      <p:sp>
        <p:nvSpPr>
          <p:cNvPr id="16" name="CasellaDiTesto 3"/>
          <p:cNvSpPr txBox="1">
            <a:spLocks noChangeArrowheads="1"/>
          </p:cNvSpPr>
          <p:nvPr/>
        </p:nvSpPr>
        <p:spPr bwMode="auto">
          <a:xfrm>
            <a:off x="234950" y="3697954"/>
            <a:ext cx="4634301" cy="2893100"/>
          </a:xfrm>
          <a:prstGeom prst="rect">
            <a:avLst/>
          </a:prstGeom>
          <a:noFill/>
          <a:ln w="9525">
            <a:noFill/>
            <a:miter lim="800000"/>
            <a:headEnd/>
            <a:tailEnd/>
          </a:ln>
        </p:spPr>
        <p:txBody>
          <a:bodyPr wrap="square">
            <a:prstTxWarp prst="textNoShape">
              <a:avLst/>
            </a:prstTxWarp>
            <a:spAutoFit/>
          </a:bodyPr>
          <a:lstStyle/>
          <a:p>
            <a:pPr marL="285750" indent="-285750" algn="just" fontAlgn="base">
              <a:spcBef>
                <a:spcPct val="0"/>
              </a:spcBef>
              <a:spcAft>
                <a:spcPct val="0"/>
              </a:spcAft>
              <a:buFont typeface="Arial" panose="020B0604020202020204" pitchFamily="34" charset="0"/>
              <a:buChar char="•"/>
            </a:pPr>
            <a:r>
              <a:rPr lang="en-GB" sz="1400" b="1" dirty="0" smtClean="0">
                <a:solidFill>
                  <a:srgbClr val="000000"/>
                </a:solidFill>
                <a:latin typeface="Arial" charset="0"/>
                <a:ea typeface="ヒラギノ角ゴ Pro W3" charset="-128"/>
                <a:cs typeface="ヒラギノ角ゴ Pro W3" charset="-128"/>
              </a:rPr>
              <a:t>Imaging diagnostics will be based on Optical T Transition Radiation (OTR) beam screens and fast digital camera, coupled with gated image intensifier.</a:t>
            </a:r>
          </a:p>
          <a:p>
            <a:pPr algn="just" fontAlgn="base">
              <a:spcBef>
                <a:spcPct val="0"/>
              </a:spcBef>
              <a:spcAft>
                <a:spcPct val="0"/>
              </a:spcAft>
            </a:pPr>
            <a:endParaRPr lang="en-GB" sz="1400" b="1" dirty="0" smtClean="0">
              <a:solidFill>
                <a:srgbClr val="000000"/>
              </a:solidFill>
              <a:latin typeface="Arial" charset="0"/>
              <a:ea typeface="ヒラギノ角ゴ Pro W3" charset="-128"/>
              <a:cs typeface="ヒラギノ角ゴ Pro W3" charset="-128"/>
            </a:endParaRPr>
          </a:p>
          <a:p>
            <a:pPr marL="285750" indent="-285750" algn="just" fontAlgn="base">
              <a:spcBef>
                <a:spcPct val="0"/>
              </a:spcBef>
              <a:spcAft>
                <a:spcPct val="0"/>
              </a:spcAft>
              <a:buFont typeface="Arial" panose="020B0604020202020204" pitchFamily="34" charset="0"/>
              <a:buChar char="•"/>
            </a:pPr>
            <a:r>
              <a:rPr lang="en-GB" sz="1400" b="1" dirty="0" smtClean="0">
                <a:solidFill>
                  <a:srgbClr val="FF0000"/>
                </a:solidFill>
                <a:latin typeface="Arial" charset="0"/>
                <a:ea typeface="ヒラギノ角ゴ Pro W3" charset="-128"/>
                <a:cs typeface="ヒラギノ角ゴ Pro W3" charset="-128"/>
              </a:rPr>
              <a:t>Bunch by bunch imaging diagnostics</a:t>
            </a:r>
            <a:r>
              <a:rPr lang="en-GB" sz="1400" b="1" dirty="0" smtClean="0">
                <a:solidFill>
                  <a:srgbClr val="000000"/>
                </a:solidFill>
                <a:latin typeface="Arial" charset="0"/>
                <a:ea typeface="ヒラギノ角ゴ Pro W3" charset="-128"/>
                <a:cs typeface="ヒラギノ角ゴ Pro W3" charset="-128"/>
              </a:rPr>
              <a:t> is required to measure:</a:t>
            </a:r>
          </a:p>
          <a:p>
            <a:pPr marL="742950" lvl="1" indent="-285750" algn="just" fontAlgn="base">
              <a:spcBef>
                <a:spcPct val="0"/>
              </a:spcBef>
              <a:spcAft>
                <a:spcPct val="0"/>
              </a:spcAft>
              <a:buFont typeface="Arial" panose="020B0604020202020204" pitchFamily="34" charset="0"/>
              <a:buChar char="•"/>
            </a:pPr>
            <a:r>
              <a:rPr lang="en-GB" sz="1400" b="1" dirty="0">
                <a:solidFill>
                  <a:srgbClr val="000000"/>
                </a:solidFill>
                <a:latin typeface="Arial" charset="0"/>
                <a:ea typeface="ヒラギノ角ゴ Pro W3" charset="-128"/>
                <a:cs typeface="ヒラギノ角ゴ Pro W3" charset="-128"/>
              </a:rPr>
              <a:t>p</a:t>
            </a:r>
            <a:r>
              <a:rPr lang="en-GB" sz="1400" b="1" dirty="0" smtClean="0">
                <a:solidFill>
                  <a:srgbClr val="000000"/>
                </a:solidFill>
                <a:latin typeface="Arial" charset="0"/>
                <a:ea typeface="ヒラギノ角ゴ Pro W3" charset="-128"/>
                <a:cs typeface="ヒラギノ角ゴ Pro W3" charset="-128"/>
              </a:rPr>
              <a:t>osition and size</a:t>
            </a:r>
          </a:p>
          <a:p>
            <a:pPr marL="742950" lvl="1" indent="-285750" algn="just" fontAlgn="base">
              <a:spcBef>
                <a:spcPct val="0"/>
              </a:spcBef>
              <a:spcAft>
                <a:spcPct val="0"/>
              </a:spcAft>
              <a:buFont typeface="Arial" panose="020B0604020202020204" pitchFamily="34" charset="0"/>
              <a:buChar char="•"/>
            </a:pPr>
            <a:r>
              <a:rPr lang="en-GB" sz="1400" b="1" dirty="0" smtClean="0">
                <a:solidFill>
                  <a:srgbClr val="000000"/>
                </a:solidFill>
                <a:latin typeface="Arial" charset="0"/>
                <a:ea typeface="ヒラギノ角ゴ Pro W3" charset="-128"/>
                <a:cs typeface="ヒラギノ角ゴ Pro W3" charset="-128"/>
              </a:rPr>
              <a:t>energy and energy spread</a:t>
            </a:r>
          </a:p>
          <a:p>
            <a:pPr marL="742950" lvl="1" indent="-285750" algn="just" fontAlgn="base">
              <a:spcBef>
                <a:spcPct val="0"/>
              </a:spcBef>
              <a:spcAft>
                <a:spcPct val="0"/>
              </a:spcAft>
              <a:buFont typeface="Arial" panose="020B0604020202020204" pitchFamily="34" charset="0"/>
              <a:buChar char="•"/>
            </a:pPr>
            <a:r>
              <a:rPr lang="en-GB" sz="1400" b="1" dirty="0">
                <a:solidFill>
                  <a:srgbClr val="000000"/>
                </a:solidFill>
                <a:latin typeface="Arial" charset="0"/>
                <a:ea typeface="ヒラギノ角ゴ Pro W3" charset="-128"/>
                <a:cs typeface="ヒラギノ角ゴ Pro W3" charset="-128"/>
              </a:rPr>
              <a:t>e</a:t>
            </a:r>
            <a:r>
              <a:rPr lang="en-GB" sz="1400" b="1" dirty="0" smtClean="0">
                <a:solidFill>
                  <a:srgbClr val="000000"/>
                </a:solidFill>
                <a:latin typeface="Arial" charset="0"/>
                <a:ea typeface="ヒラギノ角ゴ Pro W3" charset="-128"/>
                <a:cs typeface="ヒラギノ角ゴ Pro W3" charset="-128"/>
              </a:rPr>
              <a:t>mittance and Twiss parameters</a:t>
            </a:r>
          </a:p>
          <a:p>
            <a:pPr marL="742950" lvl="1" indent="-285750" algn="just" fontAlgn="base">
              <a:spcBef>
                <a:spcPct val="0"/>
              </a:spcBef>
              <a:spcAft>
                <a:spcPct val="0"/>
              </a:spcAft>
              <a:buFont typeface="Arial" panose="020B0604020202020204" pitchFamily="34" charset="0"/>
              <a:buChar char="•"/>
            </a:pPr>
            <a:r>
              <a:rPr lang="en-GB" sz="1400" b="1" dirty="0" smtClean="0">
                <a:solidFill>
                  <a:srgbClr val="000000"/>
                </a:solidFill>
                <a:latin typeface="Arial" charset="0"/>
                <a:ea typeface="ヒラギノ角ゴ Pro W3" charset="-128"/>
                <a:cs typeface="ヒラギノ角ゴ Pro W3" charset="-128"/>
              </a:rPr>
              <a:t>bunch length</a:t>
            </a:r>
            <a:endParaRPr lang="en-GB" sz="1400" b="1" dirty="0">
              <a:solidFill>
                <a:srgbClr val="000000"/>
              </a:solidFill>
              <a:latin typeface="Arial" charset="0"/>
              <a:ea typeface="ヒラギノ角ゴ Pro W3" charset="-128"/>
              <a:cs typeface="ヒラギノ角ゴ Pro W3" charset="-128"/>
            </a:endParaRPr>
          </a:p>
          <a:p>
            <a:pPr lvl="1" algn="just" fontAlgn="base">
              <a:spcBef>
                <a:spcPct val="0"/>
              </a:spcBef>
              <a:spcAft>
                <a:spcPct val="0"/>
              </a:spcAft>
            </a:pPr>
            <a:endParaRPr lang="en-GB" sz="1400" b="1" dirty="0" smtClean="0">
              <a:solidFill>
                <a:srgbClr val="000000"/>
              </a:solidFill>
              <a:latin typeface="Arial" charset="0"/>
              <a:ea typeface="ヒラギノ角ゴ Pro W3" charset="-128"/>
              <a:cs typeface="ヒラギノ角ゴ Pro W3" charset="-128"/>
            </a:endParaRPr>
          </a:p>
          <a:p>
            <a:pPr lvl="1" algn="just" fontAlgn="base">
              <a:spcBef>
                <a:spcPct val="0"/>
              </a:spcBef>
              <a:spcAft>
                <a:spcPct val="0"/>
              </a:spcAft>
            </a:pPr>
            <a:r>
              <a:rPr lang="en-GB" sz="1400" b="1" dirty="0" smtClean="0">
                <a:solidFill>
                  <a:srgbClr val="FF0000"/>
                </a:solidFill>
                <a:latin typeface="Arial" charset="0"/>
                <a:ea typeface="ヒラギノ角ゴ Pro W3" charset="-128"/>
                <a:cs typeface="ヒラギノ角ゴ Pro W3" charset="-128"/>
              </a:rPr>
              <a:t>…for every bunch within the beam pulse.</a:t>
            </a:r>
          </a:p>
        </p:txBody>
      </p:sp>
      <p:sp>
        <p:nvSpPr>
          <p:cNvPr id="17" name="TextBox 22"/>
          <p:cNvSpPr txBox="1"/>
          <p:nvPr/>
        </p:nvSpPr>
        <p:spPr>
          <a:xfrm>
            <a:off x="179512" y="746578"/>
            <a:ext cx="1620957" cy="338554"/>
          </a:xfrm>
          <a:prstGeom prst="rect">
            <a:avLst/>
          </a:prstGeom>
          <a:noFill/>
          <a:ln w="28575">
            <a:solidFill>
              <a:schemeClr val="tx1"/>
            </a:solidFill>
          </a:ln>
        </p:spPr>
        <p:txBody>
          <a:bodyPr wrap="none" rtlCol="0">
            <a:spAutoFit/>
          </a:bodyPr>
          <a:lstStyle/>
          <a:p>
            <a:r>
              <a:rPr lang="en-US" sz="1600" b="1" dirty="0" smtClean="0">
                <a:solidFill>
                  <a:srgbClr val="000000"/>
                </a:solidFill>
              </a:rPr>
              <a:t>Electron Beam</a:t>
            </a:r>
          </a:p>
        </p:txBody>
      </p:sp>
      <p:sp>
        <p:nvSpPr>
          <p:cNvPr id="8" name="CasellaDiTesto 14"/>
          <p:cNvSpPr txBox="1"/>
          <p:nvPr/>
        </p:nvSpPr>
        <p:spPr>
          <a:xfrm>
            <a:off x="230752" y="139916"/>
            <a:ext cx="8682569" cy="384721"/>
          </a:xfrm>
          <a:prstGeom prst="rect">
            <a:avLst/>
          </a:prstGeom>
          <a:noFill/>
        </p:spPr>
        <p:txBody>
          <a:bodyPr wrap="none">
            <a:spAutoFit/>
          </a:bodyPr>
          <a:lstStyle/>
          <a:p>
            <a:pPr algn="ctr">
              <a:defRPr/>
            </a:pPr>
            <a:r>
              <a:rPr lang="en-US" sz="1900" b="1" dirty="0" smtClean="0">
                <a:solidFill>
                  <a:srgbClr val="1F497D"/>
                </a:solidFill>
                <a:effectLst>
                  <a:outerShdw blurRad="38100" dist="38100" dir="2700000" algn="tl">
                    <a:srgbClr val="000000">
                      <a:alpha val="43137"/>
                    </a:srgbClr>
                  </a:outerShdw>
                </a:effectLst>
                <a:latin typeface="Arial" pitchFamily="34" charset="0"/>
                <a:ea typeface="ヒラギノ角ゴ Pro W3" charset="-128"/>
                <a:cs typeface="ヒラギノ角ゴ Pro W3" charset="-128"/>
              </a:rPr>
              <a:t>Advanced Diagnostics for bunch by bunch measurements in ELI-NP GBS</a:t>
            </a:r>
            <a:endParaRPr lang="en-US" sz="1900" b="1" dirty="0">
              <a:solidFill>
                <a:srgbClr val="1F497D"/>
              </a:solidFill>
              <a:effectLst>
                <a:outerShdw blurRad="38100" dist="38100" dir="2700000" algn="tl">
                  <a:srgbClr val="000000">
                    <a:alpha val="43137"/>
                  </a:srgbClr>
                </a:outerShdw>
              </a:effectLst>
              <a:latin typeface="Arial" pitchFamily="34" charset="0"/>
              <a:ea typeface="ヒラギノ角ゴ Pro W3" charset="-128"/>
              <a:cs typeface="ヒラギノ角ゴ Pro W3" charset="-128"/>
            </a:endParaRPr>
          </a:p>
        </p:txBody>
      </p:sp>
    </p:spTree>
    <p:extLst>
      <p:ext uri="{BB962C8B-B14F-4D97-AF65-F5344CB8AC3E}">
        <p14:creationId xmlns:p14="http://schemas.microsoft.com/office/powerpoint/2010/main" val="19645549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135"/>
            <a:ext cx="8229600" cy="647300"/>
          </a:xfrm>
        </p:spPr>
        <p:txBody>
          <a:bodyPr>
            <a:noAutofit/>
          </a:bodyPr>
          <a:lstStyle/>
          <a:p>
            <a:r>
              <a:rPr lang="en-US" sz="2800" dirty="0" smtClean="0"/>
              <a:t>Proposed Ph.D. Thesis (P. </a:t>
            </a:r>
            <a:r>
              <a:rPr lang="en-US" sz="2800" dirty="0" err="1" smtClean="0"/>
              <a:t>Antici</a:t>
            </a:r>
            <a:r>
              <a:rPr lang="en-US" sz="2800" dirty="0" smtClean="0"/>
              <a:t>, INFN-RM1)</a:t>
            </a:r>
            <a:endParaRPr lang="en-US" sz="2800" dirty="0"/>
          </a:p>
        </p:txBody>
      </p:sp>
      <p:sp>
        <p:nvSpPr>
          <p:cNvPr id="3" name="Content Placeholder 2"/>
          <p:cNvSpPr>
            <a:spLocks noGrp="1"/>
          </p:cNvSpPr>
          <p:nvPr>
            <p:ph idx="1"/>
          </p:nvPr>
        </p:nvSpPr>
        <p:spPr>
          <a:xfrm>
            <a:off x="457200" y="734851"/>
            <a:ext cx="7216476" cy="5047670"/>
          </a:xfrm>
        </p:spPr>
        <p:txBody>
          <a:bodyPr>
            <a:normAutofit fontScale="85000" lnSpcReduction="20000"/>
          </a:bodyPr>
          <a:lstStyle/>
          <a:p>
            <a:r>
              <a:rPr lang="en-US" dirty="0" smtClean="0"/>
              <a:t>Laser-driven proton (LDP) acceleration and applications PhD. Topics:</a:t>
            </a:r>
          </a:p>
          <a:p>
            <a:pPr lvl="1"/>
            <a:r>
              <a:rPr lang="en-US" dirty="0" smtClean="0"/>
              <a:t>Development and characterization of a laser-driven proton </a:t>
            </a:r>
            <a:r>
              <a:rPr lang="en-US" dirty="0" err="1" smtClean="0"/>
              <a:t>beamline</a:t>
            </a:r>
            <a:r>
              <a:rPr lang="en-US" dirty="0" smtClean="0"/>
              <a:t> (collaboration with INRS (Canada) and ELI-ALPS (Hungary)</a:t>
            </a:r>
          </a:p>
          <a:p>
            <a:pPr lvl="1"/>
            <a:r>
              <a:rPr lang="en-US" dirty="0" smtClean="0"/>
              <a:t>Generation of nanoparticles obtained by laser-driven proton acceleration for early cancer detection (collaboration with SLOAN Kettering Memorial Cancer Center, New York, INRS Canada)</a:t>
            </a:r>
          </a:p>
          <a:p>
            <a:pPr lvl="1"/>
            <a:r>
              <a:rPr lang="en-US" dirty="0" smtClean="0"/>
              <a:t>Development of a material stress testing platform using laser-accelerated protons (collaboration with INRS Canada, LLNL USA and </a:t>
            </a:r>
            <a:r>
              <a:rPr lang="en-US" dirty="0" err="1" smtClean="0"/>
              <a:t>UniCal</a:t>
            </a:r>
            <a:r>
              <a:rPr lang="en-US" dirty="0"/>
              <a:t> </a:t>
            </a:r>
            <a:r>
              <a:rPr lang="en-US" dirty="0" smtClean="0"/>
              <a:t>Calabria)</a:t>
            </a:r>
          </a:p>
          <a:p>
            <a:pPr lvl="1"/>
            <a:r>
              <a:rPr lang="en-US" dirty="0" smtClean="0"/>
              <a:t>Development of a novel diagnostics for Cultural Heritage based on laser</a:t>
            </a:r>
            <a:r>
              <a:rPr lang="en-US" dirty="0"/>
              <a:t>-accelerated </a:t>
            </a:r>
            <a:r>
              <a:rPr lang="en-US" dirty="0" smtClean="0"/>
              <a:t>protons  (coll. With </a:t>
            </a:r>
            <a:r>
              <a:rPr lang="en-US" dirty="0" err="1" smtClean="0"/>
              <a:t>Ministero</a:t>
            </a:r>
            <a:r>
              <a:rPr lang="en-US" dirty="0" smtClean="0"/>
              <a:t> </a:t>
            </a:r>
            <a:r>
              <a:rPr lang="en-US" dirty="0" err="1" smtClean="0"/>
              <a:t>Beni</a:t>
            </a:r>
            <a:r>
              <a:rPr lang="en-US" dirty="0" smtClean="0"/>
              <a:t> </a:t>
            </a:r>
            <a:r>
              <a:rPr lang="en-US" dirty="0" err="1" smtClean="0"/>
              <a:t>Culturali</a:t>
            </a:r>
            <a:r>
              <a:rPr lang="en-US" dirty="0" smtClean="0"/>
              <a:t>, INRS Canada)</a:t>
            </a:r>
          </a:p>
          <a:p>
            <a:pPr lvl="1"/>
            <a:r>
              <a:rPr lang="en-US" dirty="0" smtClean="0"/>
              <a:t>Improved laser-driven proton acceleration using nanostructured targets </a:t>
            </a:r>
            <a:r>
              <a:rPr lang="en-US" dirty="0"/>
              <a:t>(collaboration with INRS (Canada) and ELI-ALPS (Hungary</a:t>
            </a:r>
            <a:r>
              <a:rPr lang="en-US" dirty="0" smtClean="0"/>
              <a:t>)</a:t>
            </a:r>
          </a:p>
          <a:p>
            <a:pPr lvl="1"/>
            <a:r>
              <a:rPr lang="en-US" dirty="0" smtClean="0"/>
              <a:t>Characterization of </a:t>
            </a:r>
            <a:r>
              <a:rPr lang="en-US" dirty="0" err="1" smtClean="0"/>
              <a:t>ElectroMagnetic</a:t>
            </a:r>
            <a:r>
              <a:rPr lang="en-US" dirty="0" smtClean="0"/>
              <a:t> Pollution produced in high-power laser-matter interaction experiments (coll. ELI-ALPS)</a:t>
            </a:r>
          </a:p>
          <a:p>
            <a:r>
              <a:rPr lang="en-US" dirty="0" smtClean="0"/>
              <a:t>Laser-driven electron (LDE) acceleration and applications</a:t>
            </a:r>
          </a:p>
          <a:p>
            <a:pPr lvl="1"/>
            <a:r>
              <a:rPr lang="en-US" dirty="0" err="1" smtClean="0"/>
              <a:t>Beamhanding</a:t>
            </a:r>
            <a:r>
              <a:rPr lang="en-US" dirty="0" smtClean="0"/>
              <a:t> of low-energy LDE for electron diffraction applications (</a:t>
            </a:r>
            <a:r>
              <a:rPr lang="en-US" dirty="0" err="1" smtClean="0"/>
              <a:t>coll</a:t>
            </a:r>
            <a:r>
              <a:rPr lang="en-US" dirty="0" smtClean="0"/>
              <a:t> INRS Canada and FORTH Crete)</a:t>
            </a:r>
            <a:endParaRPr lang="en-US" dirty="0"/>
          </a:p>
          <a:p>
            <a:pPr marL="457200" lvl="1" indent="0">
              <a:buNone/>
            </a:pPr>
            <a:endParaRPr lang="en-US" dirty="0" smtClean="0"/>
          </a:p>
        </p:txBody>
      </p:sp>
      <p:grpSp>
        <p:nvGrpSpPr>
          <p:cNvPr id="5" name="Gruppo 8"/>
          <p:cNvGrpSpPr>
            <a:grpSpLocks/>
          </p:cNvGrpSpPr>
          <p:nvPr/>
        </p:nvGrpSpPr>
        <p:grpSpPr bwMode="auto">
          <a:xfrm>
            <a:off x="7810523" y="1979972"/>
            <a:ext cx="914298" cy="364394"/>
            <a:chOff x="4850696" y="361075"/>
            <a:chExt cx="7103863" cy="2880000"/>
          </a:xfrm>
        </p:grpSpPr>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0696" y="361075"/>
              <a:ext cx="3526122" cy="28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2"/>
            <p:cNvPicPr>
              <a:picLocks noChangeAspect="1"/>
            </p:cNvPicPr>
            <p:nvPr/>
          </p:nvPicPr>
          <p:blipFill>
            <a:blip r:embed="rId3">
              <a:extLst>
                <a:ext uri="{28A0092B-C50C-407E-A947-70E740481C1C}">
                  <a14:useLocalDpi xmlns:a14="http://schemas.microsoft.com/office/drawing/2010/main" val="0"/>
                </a:ext>
              </a:extLst>
            </a:blip>
            <a:srcRect l="1375" t="4195" r="8040" b="6281"/>
            <a:stretch>
              <a:fillRect/>
            </a:stretch>
          </p:blipFill>
          <p:spPr bwMode="auto">
            <a:xfrm>
              <a:off x="8815837" y="361075"/>
              <a:ext cx="3138722" cy="28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24821" y="3130688"/>
            <a:ext cx="353650" cy="69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6911" y="2562736"/>
            <a:ext cx="570162" cy="507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3" descr="source_targ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0061" y="3820757"/>
            <a:ext cx="1096739" cy="700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5" descr="quadrupole-magnets2_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676" y="1232913"/>
            <a:ext cx="739813" cy="554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2"/>
          <p:cNvGrpSpPr>
            <a:grpSpLocks/>
          </p:cNvGrpSpPr>
          <p:nvPr/>
        </p:nvGrpSpPr>
        <p:grpSpPr bwMode="auto">
          <a:xfrm>
            <a:off x="6714351" y="5182876"/>
            <a:ext cx="733997" cy="535364"/>
            <a:chOff x="0" y="0"/>
            <a:chExt cx="3920" cy="3212"/>
          </a:xfrm>
        </p:grpSpPr>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920" cy="295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p:cNvSpPr>
            <p:nvPr/>
          </p:nvSpPr>
          <p:spPr bwMode="auto">
            <a:xfrm>
              <a:off x="506" y="2289"/>
              <a:ext cx="0" cy="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7C8484"/>
                  </a:solidFill>
                  <a:miter lim="800000"/>
                  <a:headEnd/>
                  <a:tailEnd/>
                </a14:hiddenLine>
              </a:ext>
            </a:extLst>
          </p:spPr>
          <p:txBody>
            <a:bodyPr wrap="none" lIns="0" tIns="0" rIns="0" bIns="0" anchor="ctr">
              <a:spAutoFit/>
            </a:bodyPr>
            <a:lstStyle/>
            <a:p>
              <a:pPr algn="ctr" defTabSz="642938" eaLnBrk="1" hangingPunct="1"/>
              <a:endParaRPr lang="en-US" sz="1000" dirty="0">
                <a:solidFill>
                  <a:schemeClr val="bg1"/>
                </a:solidFill>
                <a:latin typeface="American Typewriter" charset="0"/>
                <a:cs typeface="American Typewriter" charset="0"/>
                <a:sym typeface="American Typewriter" charset="0"/>
              </a:endParaRPr>
            </a:p>
          </p:txBody>
        </p:sp>
      </p:grpSp>
      <p:sp>
        <p:nvSpPr>
          <p:cNvPr id="15" name="TextBox 14"/>
          <p:cNvSpPr txBox="1"/>
          <p:nvPr/>
        </p:nvSpPr>
        <p:spPr>
          <a:xfrm>
            <a:off x="213656" y="6453566"/>
            <a:ext cx="4983794" cy="369332"/>
          </a:xfrm>
          <a:prstGeom prst="rect">
            <a:avLst/>
          </a:prstGeom>
          <a:noFill/>
        </p:spPr>
        <p:txBody>
          <a:bodyPr wrap="none" rtlCol="0">
            <a:spAutoFit/>
          </a:bodyPr>
          <a:lstStyle/>
          <a:p>
            <a:r>
              <a:rPr lang="en-US" dirty="0" smtClean="0">
                <a:hlinkClick r:id="rId9"/>
              </a:rPr>
              <a:t>www.ipat-lab.net</a:t>
            </a:r>
            <a:r>
              <a:rPr lang="en-US" dirty="0" smtClean="0"/>
              <a:t>           patrizio.antici@uniroma1.it</a:t>
            </a:r>
            <a:endParaRPr lang="en-US" dirty="0"/>
          </a:p>
        </p:txBody>
      </p:sp>
      <p:pic>
        <p:nvPicPr>
          <p:cNvPr id="16" name="Picture 15"/>
          <p:cNvPicPr>
            <a:picLocks noChangeAspect="1"/>
          </p:cNvPicPr>
          <p:nvPr/>
        </p:nvPicPr>
        <p:blipFill>
          <a:blip r:embed="rId10"/>
          <a:stretch>
            <a:fillRect/>
          </a:stretch>
        </p:blipFill>
        <p:spPr>
          <a:xfrm>
            <a:off x="5275901" y="6133215"/>
            <a:ext cx="1113915" cy="674568"/>
          </a:xfrm>
          <a:prstGeom prst="rect">
            <a:avLst/>
          </a:prstGeom>
        </p:spPr>
      </p:pic>
      <p:pic>
        <p:nvPicPr>
          <p:cNvPr id="18" name="Picture 17"/>
          <p:cNvPicPr>
            <a:picLocks noChangeAspect="1"/>
          </p:cNvPicPr>
          <p:nvPr/>
        </p:nvPicPr>
        <p:blipFill>
          <a:blip r:embed="rId11"/>
          <a:stretch>
            <a:fillRect/>
          </a:stretch>
        </p:blipFill>
        <p:spPr>
          <a:xfrm>
            <a:off x="7674698" y="5782521"/>
            <a:ext cx="1472468" cy="1079810"/>
          </a:xfrm>
          <a:prstGeom prst="rect">
            <a:avLst/>
          </a:prstGeom>
        </p:spPr>
      </p:pic>
      <p:sp>
        <p:nvSpPr>
          <p:cNvPr id="19" name="TextBox 18"/>
          <p:cNvSpPr txBox="1"/>
          <p:nvPr/>
        </p:nvSpPr>
        <p:spPr>
          <a:xfrm>
            <a:off x="4774690" y="5856364"/>
            <a:ext cx="2108269" cy="276999"/>
          </a:xfrm>
          <a:prstGeom prst="rect">
            <a:avLst/>
          </a:prstGeom>
          <a:noFill/>
        </p:spPr>
        <p:txBody>
          <a:bodyPr wrap="none" rtlCol="0">
            <a:spAutoFit/>
          </a:bodyPr>
          <a:lstStyle/>
          <a:p>
            <a:r>
              <a:rPr lang="en-US" sz="1200" dirty="0" smtClean="0"/>
              <a:t>Activities also in the context of </a:t>
            </a:r>
            <a:endParaRPr lang="en-US" sz="1200" dirty="0"/>
          </a:p>
        </p:txBody>
      </p:sp>
      <p:pic>
        <p:nvPicPr>
          <p:cNvPr id="21" name="Picture 20" descr="lab-logo-7_original_K_v3.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10" y="5741000"/>
            <a:ext cx="2256576" cy="825362"/>
          </a:xfrm>
          <a:prstGeom prst="rect">
            <a:avLst/>
          </a:prstGeom>
        </p:spPr>
      </p:pic>
      <p:pic>
        <p:nvPicPr>
          <p:cNvPr id="20" name="Picture 19" descr="radiograph1 2.JPG"/>
          <p:cNvPicPr>
            <a:picLocks noChangeAspect="1"/>
          </p:cNvPicPr>
          <p:nvPr/>
        </p:nvPicPr>
        <p:blipFill>
          <a:blip r:embed="rId13">
            <a:alphaModFix amt="46000"/>
            <a:extLst>
              <a:ext uri="{28A0092B-C50C-407E-A947-70E740481C1C}">
                <a14:useLocalDpi xmlns:a14="http://schemas.microsoft.com/office/drawing/2010/main" val="0"/>
              </a:ext>
            </a:extLst>
          </a:blip>
          <a:srcRect/>
          <a:stretch>
            <a:fillRect/>
          </a:stretch>
        </p:blipFill>
        <p:spPr bwMode="auto">
          <a:xfrm>
            <a:off x="-26988" y="0"/>
            <a:ext cx="9170988"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8318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it-IT" sz="3200" dirty="0" err="1" smtClean="0">
                <a:latin typeface="Comic Sans MS" panose="030F0702030302020204" pitchFamily="66" charset="0"/>
              </a:rPr>
              <a:t>Proposed</a:t>
            </a:r>
            <a:r>
              <a:rPr lang="it-IT" sz="3200" dirty="0" smtClean="0">
                <a:latin typeface="Comic Sans MS" panose="030F0702030302020204" pitchFamily="66" charset="0"/>
              </a:rPr>
              <a:t> </a:t>
            </a:r>
            <a:r>
              <a:rPr lang="it-IT" sz="3200" dirty="0" err="1" smtClean="0">
                <a:latin typeface="Comic Sans MS" panose="030F0702030302020204" pitchFamily="66" charset="0"/>
              </a:rPr>
              <a:t>thesis</a:t>
            </a:r>
            <a:r>
              <a:rPr lang="it-IT" sz="3200" dirty="0" smtClean="0">
                <a:latin typeface="Comic Sans MS" panose="030F0702030302020204" pitchFamily="66" charset="0"/>
              </a:rPr>
              <a:t> </a:t>
            </a:r>
            <a:r>
              <a:rPr lang="it-IT" sz="3200" dirty="0" err="1" smtClean="0">
                <a:latin typeface="Comic Sans MS" panose="030F0702030302020204" pitchFamily="66" charset="0"/>
              </a:rPr>
              <a:t>within</a:t>
            </a:r>
            <a:r>
              <a:rPr lang="it-IT" sz="3200" dirty="0" smtClean="0">
                <a:latin typeface="Comic Sans MS" panose="030F0702030302020204" pitchFamily="66" charset="0"/>
              </a:rPr>
              <a:t> SBAI</a:t>
            </a:r>
            <a:endParaRPr lang="it-IT" sz="3200" dirty="0">
              <a:latin typeface="Comic Sans MS" panose="030F0702030302020204" pitchFamily="66" charset="0"/>
            </a:endParaRPr>
          </a:p>
        </p:txBody>
      </p:sp>
    </p:spTree>
    <p:extLst>
      <p:ext uri="{BB962C8B-B14F-4D97-AF65-F5344CB8AC3E}">
        <p14:creationId xmlns:p14="http://schemas.microsoft.com/office/powerpoint/2010/main" val="2138526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data 3"/>
          <p:cNvSpPr>
            <a:spLocks noGrp="1"/>
          </p:cNvSpPr>
          <p:nvPr>
            <p:ph type="dt" sz="quarter" idx="10"/>
          </p:nvPr>
        </p:nvSpPr>
        <p:spPr>
          <a:noFill/>
        </p:spPr>
        <p:txBody>
          <a:bodyPr/>
          <a:lstStyle/>
          <a:p>
            <a:fld id="{4E4E0642-6324-514A-AE02-FE8F1ADC0A11}" type="datetime1">
              <a:t>13/10/2017</a:t>
            </a:fld>
            <a:endParaRPr lang="it-IT"/>
          </a:p>
        </p:txBody>
      </p:sp>
      <p:sp>
        <p:nvSpPr>
          <p:cNvPr id="6148" name="Segnaposto numero diapositiva 5"/>
          <p:cNvSpPr>
            <a:spLocks noGrp="1"/>
          </p:cNvSpPr>
          <p:nvPr>
            <p:ph type="sldNum" sz="quarter" idx="12"/>
          </p:nvPr>
        </p:nvSpPr>
        <p:spPr>
          <a:noFill/>
        </p:spPr>
        <p:txBody>
          <a:bodyPr/>
          <a:lstStyle/>
          <a:p>
            <a:r>
              <a:rPr lang="it-IT"/>
              <a:t>Pagina </a:t>
            </a:r>
            <a:fld id="{AD43B57F-76C8-4A42-8494-E3235DCF68F6}" type="slidenum">
              <a:rPr lang="it-IT"/>
              <a:pPr/>
              <a:t>36</a:t>
            </a:fld>
            <a:endParaRPr lang="it-IT"/>
          </a:p>
        </p:txBody>
      </p:sp>
      <p:sp>
        <p:nvSpPr>
          <p:cNvPr id="6149" name="Rectangle 2"/>
          <p:cNvSpPr>
            <a:spLocks noGrp="1" noChangeArrowheads="1"/>
          </p:cNvSpPr>
          <p:nvPr>
            <p:ph type="title"/>
          </p:nvPr>
        </p:nvSpPr>
        <p:spPr>
          <a:xfrm>
            <a:off x="467544" y="215435"/>
            <a:ext cx="8352928" cy="775166"/>
          </a:xfrm>
        </p:spPr>
        <p:txBody>
          <a:bodyPr>
            <a:normAutofit fontScale="90000"/>
          </a:bodyPr>
          <a:lstStyle/>
          <a:p>
            <a:r>
              <a:rPr lang="en-US" dirty="0"/>
              <a:t>X band mode </a:t>
            </a:r>
            <a:r>
              <a:rPr lang="en-US" dirty="0" smtClean="0"/>
              <a:t>launcher</a:t>
            </a:r>
            <a:br>
              <a:rPr lang="en-US" dirty="0" smtClean="0"/>
            </a:br>
            <a:r>
              <a:rPr lang="it-IT" dirty="0"/>
              <a:t>(</a:t>
            </a:r>
            <a:r>
              <a:rPr lang="it-IT" dirty="0" err="1"/>
              <a:t>contact</a:t>
            </a:r>
            <a:r>
              <a:rPr lang="it-IT" dirty="0"/>
              <a:t>: </a:t>
            </a:r>
            <a:r>
              <a:rPr lang="it-IT" dirty="0" err="1" smtClean="0"/>
              <a:t>bruno.spataro@lnf.infn.it</a:t>
            </a:r>
            <a:r>
              <a:rPr lang="it-IT" dirty="0"/>
              <a:t>) </a:t>
            </a:r>
          </a:p>
        </p:txBody>
      </p:sp>
      <p:sp>
        <p:nvSpPr>
          <p:cNvPr id="2" name="Rettangolo 1"/>
          <p:cNvSpPr/>
          <p:nvPr/>
        </p:nvSpPr>
        <p:spPr>
          <a:xfrm>
            <a:off x="337958" y="1240208"/>
            <a:ext cx="8568952" cy="4191917"/>
          </a:xfrm>
          <a:prstGeom prst="rect">
            <a:avLst/>
          </a:prstGeom>
        </p:spPr>
        <p:txBody>
          <a:bodyPr wrap="square">
            <a:spAutoFit/>
          </a:bodyPr>
          <a:lstStyle/>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Recent studies of RF breakdown in cryogenic </a:t>
            </a:r>
            <a:r>
              <a:rPr lang="en-GB" sz="1800" kern="0" dirty="0" smtClean="0">
                <a:solidFill>
                  <a:srgbClr val="000000"/>
                </a:solidFill>
                <a:latin typeface="Arial"/>
                <a:ea typeface="ＭＳ Ｐゴシック"/>
              </a:rPr>
              <a:t>copper </a:t>
            </a:r>
            <a:r>
              <a:rPr lang="en-GB" sz="1800" kern="0" dirty="0">
                <a:solidFill>
                  <a:srgbClr val="000000"/>
                </a:solidFill>
                <a:latin typeface="Arial"/>
                <a:ea typeface="ＭＳ Ｐゴシック"/>
              </a:rPr>
              <a:t>structure have shown a strong increase in the operating gradient and the surface electric field that can be attained. </a:t>
            </a:r>
          </a:p>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The RF </a:t>
            </a:r>
            <a:r>
              <a:rPr lang="en-GB" sz="1800" kern="0" dirty="0" err="1" smtClean="0">
                <a:solidFill>
                  <a:srgbClr val="000000"/>
                </a:solidFill>
                <a:latin typeface="Arial"/>
                <a:ea typeface="ＭＳ Ｐゴシック"/>
              </a:rPr>
              <a:t>photoinjector</a:t>
            </a:r>
            <a:r>
              <a:rPr lang="en-GB" sz="1800" kern="0" dirty="0" smtClean="0">
                <a:solidFill>
                  <a:srgbClr val="000000"/>
                </a:solidFill>
                <a:latin typeface="Arial"/>
                <a:ea typeface="ＭＳ Ｐゴシック"/>
              </a:rPr>
              <a:t> </a:t>
            </a:r>
            <a:r>
              <a:rPr lang="en-GB" sz="1800" kern="0" dirty="0">
                <a:solidFill>
                  <a:srgbClr val="000000"/>
                </a:solidFill>
                <a:latin typeface="Arial"/>
                <a:ea typeface="ＭＳ Ｐゴシック"/>
              </a:rPr>
              <a:t>of future </a:t>
            </a:r>
            <a:r>
              <a:rPr lang="en-GB" sz="1800" kern="0" dirty="0" smtClean="0">
                <a:solidFill>
                  <a:srgbClr val="000000"/>
                </a:solidFill>
                <a:latin typeface="Arial"/>
                <a:ea typeface="ＭＳ Ｐゴシック"/>
              </a:rPr>
              <a:t>generation </a:t>
            </a:r>
            <a:r>
              <a:rPr lang="en-GB" sz="1800" kern="0" dirty="0">
                <a:solidFill>
                  <a:srgbClr val="000000"/>
                </a:solidFill>
                <a:latin typeface="Arial"/>
                <a:ea typeface="ＭＳ Ｐゴシック"/>
              </a:rPr>
              <a:t>will use this increase in surface electric field to create an ultra-high brightness cryogenic normal conducting photo-injector. The brightness is expected to increase by over </a:t>
            </a:r>
            <a:r>
              <a:rPr lang="en-GB" sz="1800" kern="0" dirty="0" smtClean="0">
                <a:solidFill>
                  <a:srgbClr val="000000"/>
                </a:solidFill>
                <a:latin typeface="Arial"/>
                <a:ea typeface="ＭＳ Ｐゴシック"/>
              </a:rPr>
              <a:t>one order </a:t>
            </a:r>
            <a:r>
              <a:rPr lang="en-GB" sz="1800" kern="0" dirty="0">
                <a:solidFill>
                  <a:srgbClr val="000000"/>
                </a:solidFill>
                <a:latin typeface="Arial"/>
                <a:ea typeface="ＭＳ Ｐゴシック"/>
              </a:rPr>
              <a:t>of magnitude. </a:t>
            </a:r>
          </a:p>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This RF </a:t>
            </a:r>
            <a:r>
              <a:rPr lang="en-GB" sz="1800" kern="0" dirty="0" err="1">
                <a:solidFill>
                  <a:srgbClr val="000000"/>
                </a:solidFill>
                <a:latin typeface="Arial"/>
                <a:ea typeface="ＭＳ Ｐゴシック"/>
              </a:rPr>
              <a:t>photoinjector</a:t>
            </a:r>
            <a:r>
              <a:rPr lang="en-GB" sz="1800" kern="0" dirty="0">
                <a:solidFill>
                  <a:srgbClr val="000000"/>
                </a:solidFill>
                <a:latin typeface="Arial"/>
                <a:ea typeface="ＭＳ Ｐゴシック"/>
              </a:rPr>
              <a:t> is fed by a dedicated mode launcher with no multipolar components in order to avoid an undesirable emittance growth in the electron beam launched  from the RF </a:t>
            </a:r>
            <a:r>
              <a:rPr lang="en-GB" sz="1800" kern="0" dirty="0" err="1">
                <a:solidFill>
                  <a:srgbClr val="000000"/>
                </a:solidFill>
                <a:latin typeface="Arial"/>
                <a:ea typeface="ＭＳ Ｐゴシック"/>
              </a:rPr>
              <a:t>photoinjector</a:t>
            </a:r>
            <a:r>
              <a:rPr lang="en-GB" sz="1800" kern="0" dirty="0" smtClean="0">
                <a:solidFill>
                  <a:srgbClr val="000000"/>
                </a:solidFill>
                <a:latin typeface="Arial"/>
                <a:ea typeface="ＭＳ Ｐゴシック"/>
              </a:rPr>
              <a:t>.</a:t>
            </a:r>
            <a:endParaRPr lang="en-GB" sz="1800" kern="0" dirty="0">
              <a:solidFill>
                <a:srgbClr val="000000"/>
              </a:solidFill>
              <a:latin typeface="Arial"/>
              <a:ea typeface="ＭＳ Ｐゴシック"/>
            </a:endParaRPr>
          </a:p>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The goal of this work, is to design and </a:t>
            </a:r>
            <a:r>
              <a:rPr lang="en-GB" sz="1800" kern="0" dirty="0" smtClean="0">
                <a:solidFill>
                  <a:srgbClr val="000000"/>
                </a:solidFill>
                <a:latin typeface="Arial"/>
                <a:ea typeface="ＭＳ Ｐゴシック"/>
              </a:rPr>
              <a:t>fabricate </a:t>
            </a:r>
            <a:r>
              <a:rPr lang="en-GB" sz="1800" kern="0" dirty="0">
                <a:solidFill>
                  <a:srgbClr val="000000"/>
                </a:solidFill>
                <a:latin typeface="Arial"/>
                <a:ea typeface="ＭＳ Ｐゴシック"/>
              </a:rPr>
              <a:t>a </a:t>
            </a:r>
            <a:r>
              <a:rPr lang="en-GB" sz="1800" kern="0" dirty="0" smtClean="0">
                <a:solidFill>
                  <a:srgbClr val="000000"/>
                </a:solidFill>
                <a:latin typeface="Arial"/>
                <a:ea typeface="ＭＳ Ｐゴシック"/>
              </a:rPr>
              <a:t>compact </a:t>
            </a:r>
            <a:r>
              <a:rPr lang="en-GB" sz="1800" kern="0" dirty="0">
                <a:solidFill>
                  <a:srgbClr val="000000"/>
                </a:solidFill>
                <a:latin typeface="Arial"/>
                <a:ea typeface="ＭＳ Ｐゴシック"/>
              </a:rPr>
              <a:t>X band mode launcher in order to remove the multipolar RF </a:t>
            </a:r>
            <a:r>
              <a:rPr lang="en-GB" sz="1800" kern="0" dirty="0" smtClean="0">
                <a:solidFill>
                  <a:srgbClr val="000000"/>
                </a:solidFill>
                <a:latin typeface="Arial"/>
                <a:ea typeface="ＭＳ Ｐゴシック"/>
              </a:rPr>
              <a:t>components.</a:t>
            </a:r>
          </a:p>
          <a:p>
            <a:pPr marL="285750" indent="-285750" algn="just" eaLnBrk="1" hangingPunct="1">
              <a:spcBef>
                <a:spcPct val="20000"/>
              </a:spcBef>
              <a:buClr>
                <a:srgbClr val="822433"/>
              </a:buClr>
              <a:buFont typeface="Arial" charset="0"/>
              <a:buChar char="•"/>
            </a:pPr>
            <a:r>
              <a:rPr lang="en-GB" sz="1800" dirty="0">
                <a:solidFill>
                  <a:srgbClr val="FF0000"/>
                </a:solidFill>
              </a:rPr>
              <a:t>The thesis activity is based at the Department of Basic and Applied Science for Engineering of La </a:t>
            </a:r>
            <a:r>
              <a:rPr lang="en-GB" sz="1800" dirty="0" smtClean="0">
                <a:solidFill>
                  <a:srgbClr val="FF0000"/>
                </a:solidFill>
              </a:rPr>
              <a:t>Sapienza</a:t>
            </a:r>
            <a:r>
              <a:rPr lang="en-GB" sz="1800" dirty="0">
                <a:solidFill>
                  <a:srgbClr val="FF0000"/>
                </a:solidFill>
              </a:rPr>
              <a:t>.</a:t>
            </a:r>
          </a:p>
        </p:txBody>
      </p:sp>
    </p:spTree>
    <p:extLst>
      <p:ext uri="{BB962C8B-B14F-4D97-AF65-F5344CB8AC3E}">
        <p14:creationId xmlns:p14="http://schemas.microsoft.com/office/powerpoint/2010/main" val="474238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data 3"/>
          <p:cNvSpPr>
            <a:spLocks noGrp="1"/>
          </p:cNvSpPr>
          <p:nvPr>
            <p:ph type="dt" sz="quarter" idx="10"/>
          </p:nvPr>
        </p:nvSpPr>
        <p:spPr>
          <a:noFill/>
        </p:spPr>
        <p:txBody>
          <a:bodyPr/>
          <a:lstStyle/>
          <a:p>
            <a:fld id="{4E4E0642-6324-514A-AE02-FE8F1ADC0A11}" type="datetime1">
              <a:t>13/10/2017</a:t>
            </a:fld>
            <a:endParaRPr lang="it-IT"/>
          </a:p>
        </p:txBody>
      </p:sp>
      <p:sp>
        <p:nvSpPr>
          <p:cNvPr id="6148" name="Segnaposto numero diapositiva 5"/>
          <p:cNvSpPr>
            <a:spLocks noGrp="1"/>
          </p:cNvSpPr>
          <p:nvPr>
            <p:ph type="sldNum" sz="quarter" idx="12"/>
          </p:nvPr>
        </p:nvSpPr>
        <p:spPr>
          <a:noFill/>
        </p:spPr>
        <p:txBody>
          <a:bodyPr/>
          <a:lstStyle/>
          <a:p>
            <a:r>
              <a:rPr lang="it-IT"/>
              <a:t>Pagina </a:t>
            </a:r>
            <a:fld id="{AD43B57F-76C8-4A42-8494-E3235DCF68F6}" type="slidenum">
              <a:rPr lang="it-IT"/>
              <a:pPr/>
              <a:t>37</a:t>
            </a:fld>
            <a:endParaRPr lang="it-IT"/>
          </a:p>
        </p:txBody>
      </p:sp>
      <p:sp>
        <p:nvSpPr>
          <p:cNvPr id="6149" name="Rectangle 2"/>
          <p:cNvSpPr>
            <a:spLocks noGrp="1" noChangeArrowheads="1"/>
          </p:cNvSpPr>
          <p:nvPr>
            <p:ph type="title"/>
          </p:nvPr>
        </p:nvSpPr>
        <p:spPr>
          <a:xfrm>
            <a:off x="467544" y="215435"/>
            <a:ext cx="8352928" cy="775166"/>
          </a:xfrm>
        </p:spPr>
        <p:txBody>
          <a:bodyPr>
            <a:normAutofit fontScale="90000"/>
          </a:bodyPr>
          <a:lstStyle/>
          <a:p>
            <a:r>
              <a:rPr lang="en-US" dirty="0"/>
              <a:t>Open Split </a:t>
            </a:r>
            <a:r>
              <a:rPr lang="en-US" dirty="0" smtClean="0"/>
              <a:t>Structure</a:t>
            </a:r>
            <a:br>
              <a:rPr lang="en-US" dirty="0" smtClean="0"/>
            </a:br>
            <a:r>
              <a:rPr lang="it-IT" dirty="0"/>
              <a:t>(</a:t>
            </a:r>
            <a:r>
              <a:rPr lang="it-IT" dirty="0" err="1"/>
              <a:t>contact</a:t>
            </a:r>
            <a:r>
              <a:rPr lang="it-IT" dirty="0"/>
              <a:t>: </a:t>
            </a:r>
            <a:r>
              <a:rPr lang="it-IT" dirty="0" err="1"/>
              <a:t>bruno.spataro@lnf.infn.it</a:t>
            </a:r>
            <a:r>
              <a:rPr lang="it-IT" dirty="0"/>
              <a:t>) </a:t>
            </a:r>
          </a:p>
        </p:txBody>
      </p:sp>
      <p:sp>
        <p:nvSpPr>
          <p:cNvPr id="2" name="Rettangolo 1"/>
          <p:cNvSpPr/>
          <p:nvPr/>
        </p:nvSpPr>
        <p:spPr>
          <a:xfrm>
            <a:off x="337958" y="1240208"/>
            <a:ext cx="8568952" cy="4247317"/>
          </a:xfrm>
          <a:prstGeom prst="rect">
            <a:avLst/>
          </a:prstGeom>
        </p:spPr>
        <p:txBody>
          <a:bodyPr wrap="square">
            <a:spAutoFit/>
          </a:bodyPr>
          <a:lstStyle/>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Accelerating structures are usually manufactured by precision turning of individual cells, and combined with precision milling for complex parts such as RF power couplers. </a:t>
            </a:r>
            <a:endParaRPr lang="en-GB" sz="1800" kern="0" dirty="0" smtClean="0">
              <a:solidFill>
                <a:srgbClr val="000000"/>
              </a:solidFill>
              <a:latin typeface="Arial"/>
              <a:ea typeface="ＭＳ Ｐゴシック"/>
            </a:endParaRPr>
          </a:p>
          <a:p>
            <a:pPr marL="285750" lvl="0" indent="-285750" algn="just" eaLnBrk="1" hangingPunct="1">
              <a:spcBef>
                <a:spcPct val="20000"/>
              </a:spcBef>
              <a:buClr>
                <a:srgbClr val="822433"/>
              </a:buClr>
              <a:buFont typeface="Arial" charset="0"/>
              <a:buChar char="•"/>
            </a:pPr>
            <a:endParaRPr lang="en-GB" sz="1800" kern="0" dirty="0">
              <a:solidFill>
                <a:srgbClr val="000000"/>
              </a:solidFill>
              <a:latin typeface="Arial"/>
              <a:ea typeface="ＭＳ Ｐゴシック"/>
            </a:endParaRPr>
          </a:p>
          <a:p>
            <a:pPr marL="285750" lvl="0" indent="-285750" algn="just" eaLnBrk="1" hangingPunct="1">
              <a:spcBef>
                <a:spcPct val="20000"/>
              </a:spcBef>
              <a:buClr>
                <a:srgbClr val="822433"/>
              </a:buClr>
              <a:buFont typeface="Arial" charset="0"/>
              <a:buChar char="•"/>
            </a:pPr>
            <a:r>
              <a:rPr lang="en-GB" sz="1800" kern="0" dirty="0" smtClean="0">
                <a:solidFill>
                  <a:srgbClr val="000000"/>
                </a:solidFill>
                <a:latin typeface="Arial"/>
                <a:ea typeface="ＭＳ Ｐゴシック"/>
              </a:rPr>
              <a:t>These </a:t>
            </a:r>
            <a:r>
              <a:rPr lang="en-GB" sz="1800" kern="0" dirty="0">
                <a:solidFill>
                  <a:srgbClr val="000000"/>
                </a:solidFill>
                <a:latin typeface="Arial"/>
                <a:ea typeface="ＭＳ Ｐゴシック"/>
              </a:rPr>
              <a:t>multiple parts are brazed into a complete structure. An alternative approach is the use of precision milling to cut cells into metal blocks that comprise either halves or quarters of the complete structure</a:t>
            </a:r>
            <a:r>
              <a:rPr lang="en-GB" sz="1800" kern="0" dirty="0" smtClean="0">
                <a:solidFill>
                  <a:srgbClr val="000000"/>
                </a:solidFill>
                <a:latin typeface="Arial"/>
                <a:ea typeface="ＭＳ Ｐゴシック"/>
              </a:rPr>
              <a:t>.</a:t>
            </a:r>
          </a:p>
          <a:p>
            <a:pPr marL="285750" lvl="0" indent="-285750" algn="just" eaLnBrk="1" hangingPunct="1">
              <a:spcBef>
                <a:spcPct val="20000"/>
              </a:spcBef>
              <a:buClr>
                <a:srgbClr val="822433"/>
              </a:buClr>
              <a:buFont typeface="Arial" charset="0"/>
              <a:buChar char="•"/>
            </a:pPr>
            <a:endParaRPr lang="en-GB" sz="1800" kern="0" dirty="0">
              <a:solidFill>
                <a:srgbClr val="000000"/>
              </a:solidFill>
              <a:latin typeface="Arial"/>
              <a:ea typeface="ＭＳ Ｐゴシック"/>
            </a:endParaRPr>
          </a:p>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One of the main motivations for this work is to study the high gradient performance of accelerating structures made with novel manufacturing methods (or milled out of two halves and brazed together) in order to reduce the fabrication </a:t>
            </a:r>
            <a:r>
              <a:rPr lang="en-GB" sz="1800" kern="0" dirty="0" smtClean="0">
                <a:solidFill>
                  <a:srgbClr val="000000"/>
                </a:solidFill>
                <a:latin typeface="Arial"/>
                <a:ea typeface="ＭＳ Ｐゴシック"/>
              </a:rPr>
              <a:t>cost.</a:t>
            </a:r>
          </a:p>
          <a:p>
            <a:pPr marL="285750" indent="-285750" algn="just" eaLnBrk="1" hangingPunct="1">
              <a:spcBef>
                <a:spcPct val="20000"/>
              </a:spcBef>
              <a:buClr>
                <a:srgbClr val="822433"/>
              </a:buClr>
              <a:buFont typeface="Arial" charset="0"/>
              <a:buChar char="•"/>
            </a:pPr>
            <a:r>
              <a:rPr lang="en-GB" sz="1800" dirty="0">
                <a:solidFill>
                  <a:srgbClr val="FF0000"/>
                </a:solidFill>
              </a:rPr>
              <a:t>The thesis activity is based at the Department of Basic and Applied Science for Engineering of La Sapienza</a:t>
            </a:r>
            <a:r>
              <a:rPr lang="en-GB" sz="1800" dirty="0" smtClean="0">
                <a:solidFill>
                  <a:srgbClr val="FF0000"/>
                </a:solidFill>
              </a:rPr>
              <a:t>.</a:t>
            </a:r>
            <a:endParaRPr lang="en-GB" sz="1800" dirty="0">
              <a:solidFill>
                <a:srgbClr val="FF0000"/>
              </a:solidFill>
            </a:endParaRPr>
          </a:p>
        </p:txBody>
      </p:sp>
    </p:spTree>
    <p:extLst>
      <p:ext uri="{BB962C8B-B14F-4D97-AF65-F5344CB8AC3E}">
        <p14:creationId xmlns:p14="http://schemas.microsoft.com/office/powerpoint/2010/main" val="847557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data 3"/>
          <p:cNvSpPr>
            <a:spLocks noGrp="1"/>
          </p:cNvSpPr>
          <p:nvPr>
            <p:ph type="dt" sz="quarter" idx="10"/>
          </p:nvPr>
        </p:nvSpPr>
        <p:spPr>
          <a:noFill/>
        </p:spPr>
        <p:txBody>
          <a:bodyPr/>
          <a:lstStyle/>
          <a:p>
            <a:fld id="{4E4E0642-6324-514A-AE02-FE8F1ADC0A11}" type="datetime1">
              <a:t>13/10/2017</a:t>
            </a:fld>
            <a:endParaRPr lang="it-IT"/>
          </a:p>
        </p:txBody>
      </p:sp>
      <p:sp>
        <p:nvSpPr>
          <p:cNvPr id="6148" name="Segnaposto numero diapositiva 5"/>
          <p:cNvSpPr>
            <a:spLocks noGrp="1"/>
          </p:cNvSpPr>
          <p:nvPr>
            <p:ph type="sldNum" sz="quarter" idx="12"/>
          </p:nvPr>
        </p:nvSpPr>
        <p:spPr>
          <a:noFill/>
        </p:spPr>
        <p:txBody>
          <a:bodyPr/>
          <a:lstStyle/>
          <a:p>
            <a:r>
              <a:rPr lang="it-IT"/>
              <a:t>Pagina </a:t>
            </a:r>
            <a:fld id="{AD43B57F-76C8-4A42-8494-E3235DCF68F6}" type="slidenum">
              <a:rPr lang="it-IT"/>
              <a:pPr/>
              <a:t>38</a:t>
            </a:fld>
            <a:endParaRPr lang="it-IT"/>
          </a:p>
        </p:txBody>
      </p:sp>
      <p:sp>
        <p:nvSpPr>
          <p:cNvPr id="6149" name="Rectangle 2"/>
          <p:cNvSpPr>
            <a:spLocks noGrp="1" noChangeArrowheads="1"/>
          </p:cNvSpPr>
          <p:nvPr>
            <p:ph type="title"/>
          </p:nvPr>
        </p:nvSpPr>
        <p:spPr>
          <a:xfrm>
            <a:off x="467544" y="215434"/>
            <a:ext cx="8352928" cy="1197341"/>
          </a:xfrm>
        </p:spPr>
        <p:txBody>
          <a:bodyPr>
            <a:normAutofit fontScale="90000"/>
          </a:bodyPr>
          <a:lstStyle/>
          <a:p>
            <a:r>
              <a:rPr lang="en-US" dirty="0"/>
              <a:t>TW Accelerating Structures with RF power flow outside of accelerating </a:t>
            </a:r>
            <a:r>
              <a:rPr lang="en-US" dirty="0" smtClean="0"/>
              <a:t>cavities</a:t>
            </a:r>
            <a:br>
              <a:rPr lang="en-US" dirty="0" smtClean="0"/>
            </a:br>
            <a:r>
              <a:rPr lang="it-IT" dirty="0"/>
              <a:t>(</a:t>
            </a:r>
            <a:r>
              <a:rPr lang="it-IT" dirty="0" err="1"/>
              <a:t>contact</a:t>
            </a:r>
            <a:r>
              <a:rPr lang="it-IT" dirty="0"/>
              <a:t>: </a:t>
            </a:r>
            <a:r>
              <a:rPr lang="it-IT" dirty="0" err="1"/>
              <a:t>bruno.spataro@lnf.infn.it</a:t>
            </a:r>
            <a:r>
              <a:rPr lang="it-IT" dirty="0"/>
              <a:t>) </a:t>
            </a:r>
          </a:p>
        </p:txBody>
      </p:sp>
      <p:sp>
        <p:nvSpPr>
          <p:cNvPr id="2" name="Rettangolo 1"/>
          <p:cNvSpPr/>
          <p:nvPr/>
        </p:nvSpPr>
        <p:spPr>
          <a:xfrm>
            <a:off x="337958" y="1735297"/>
            <a:ext cx="8568952" cy="4413516"/>
          </a:xfrm>
          <a:prstGeom prst="rect">
            <a:avLst/>
          </a:prstGeom>
        </p:spPr>
        <p:txBody>
          <a:bodyPr wrap="square">
            <a:spAutoFit/>
          </a:bodyPr>
          <a:lstStyle/>
          <a:p>
            <a:pPr marL="285750" lvl="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An accelerating structure is a critical component of particle accelerators for medical, security, industrial and scientific applications. Standing-wave side-coupled accelerating </a:t>
            </a:r>
            <a:r>
              <a:rPr lang="en-GB" sz="1800" kern="0" dirty="0" smtClean="0">
                <a:solidFill>
                  <a:srgbClr val="000000"/>
                </a:solidFill>
                <a:latin typeface="Arial"/>
                <a:ea typeface="ＭＳ Ｐゴシック"/>
              </a:rPr>
              <a:t>structures are </a:t>
            </a:r>
            <a:r>
              <a:rPr lang="en-GB" sz="1800" kern="0" dirty="0">
                <a:solidFill>
                  <a:srgbClr val="000000"/>
                </a:solidFill>
                <a:latin typeface="Arial"/>
                <a:ea typeface="ＭＳ Ｐゴシック"/>
              </a:rPr>
              <a:t>used when available </a:t>
            </a:r>
            <a:r>
              <a:rPr lang="en-GB" sz="1800" kern="0" dirty="0" err="1">
                <a:solidFill>
                  <a:srgbClr val="000000"/>
                </a:solidFill>
                <a:latin typeface="Arial"/>
                <a:ea typeface="ＭＳ Ｐゴシック"/>
              </a:rPr>
              <a:t>rf</a:t>
            </a:r>
            <a:r>
              <a:rPr lang="en-GB" sz="1800" kern="0" dirty="0">
                <a:solidFill>
                  <a:srgbClr val="000000"/>
                </a:solidFill>
                <a:latin typeface="Arial"/>
                <a:ea typeface="ＭＳ Ｐゴシック"/>
              </a:rPr>
              <a:t> power is </a:t>
            </a:r>
            <a:r>
              <a:rPr lang="en-GB" sz="1800" kern="0" dirty="0" smtClean="0">
                <a:solidFill>
                  <a:srgbClr val="000000"/>
                </a:solidFill>
                <a:latin typeface="Arial"/>
                <a:ea typeface="ＭＳ Ｐゴシック"/>
              </a:rPr>
              <a:t>available </a:t>
            </a:r>
            <a:r>
              <a:rPr lang="en-GB" sz="1800" kern="0" dirty="0">
                <a:solidFill>
                  <a:srgbClr val="000000"/>
                </a:solidFill>
                <a:latin typeface="Arial"/>
                <a:ea typeface="ＭＳ Ｐゴシック"/>
              </a:rPr>
              <a:t>and average current and average power lost in the structure are large. </a:t>
            </a:r>
            <a:endParaRPr lang="en-GB" sz="1800" kern="0" dirty="0" smtClean="0">
              <a:solidFill>
                <a:srgbClr val="000000"/>
              </a:solidFill>
              <a:latin typeface="Arial"/>
              <a:ea typeface="ＭＳ Ｐゴシック"/>
            </a:endParaRPr>
          </a:p>
          <a:p>
            <a:pPr marL="285750" lvl="0" indent="-285750" algn="just" eaLnBrk="1" hangingPunct="1">
              <a:spcBef>
                <a:spcPct val="20000"/>
              </a:spcBef>
              <a:buClr>
                <a:srgbClr val="822433"/>
              </a:buClr>
              <a:buFont typeface="Arial" charset="0"/>
              <a:buChar char="•"/>
            </a:pPr>
            <a:r>
              <a:rPr lang="en-GB" sz="1800" kern="0" dirty="0" smtClean="0">
                <a:solidFill>
                  <a:srgbClr val="000000"/>
                </a:solidFill>
                <a:latin typeface="Arial"/>
                <a:ea typeface="ＭＳ Ｐゴシック"/>
              </a:rPr>
              <a:t>These </a:t>
            </a:r>
            <a:r>
              <a:rPr lang="en-GB" sz="1800" kern="0" dirty="0">
                <a:solidFill>
                  <a:srgbClr val="000000"/>
                </a:solidFill>
                <a:latin typeface="Arial"/>
                <a:ea typeface="ＭＳ Ｐゴシック"/>
              </a:rPr>
              <a:t>structures are expensive to manufacture and typically require a circulator; a device that diverts </a:t>
            </a:r>
            <a:r>
              <a:rPr lang="en-GB" sz="1800" kern="0" dirty="0" smtClean="0">
                <a:solidFill>
                  <a:srgbClr val="000000"/>
                </a:solidFill>
                <a:latin typeface="Arial"/>
                <a:ea typeface="ＭＳ Ｐゴシック"/>
              </a:rPr>
              <a:t>reflected </a:t>
            </a:r>
            <a:r>
              <a:rPr lang="en-GB" sz="1800" kern="0" dirty="0">
                <a:solidFill>
                  <a:srgbClr val="000000"/>
                </a:solidFill>
                <a:latin typeface="Arial"/>
                <a:ea typeface="ＭＳ Ｐゴシック"/>
              </a:rPr>
              <a:t>power away from </a:t>
            </a:r>
            <a:r>
              <a:rPr lang="en-GB" sz="1800" kern="0" dirty="0" err="1">
                <a:solidFill>
                  <a:srgbClr val="000000"/>
                </a:solidFill>
                <a:latin typeface="Arial"/>
                <a:ea typeface="ＭＳ Ｐゴシック"/>
              </a:rPr>
              <a:t>rf</a:t>
            </a:r>
            <a:r>
              <a:rPr lang="en-GB" sz="1800" kern="0" dirty="0">
                <a:solidFill>
                  <a:srgbClr val="000000"/>
                </a:solidFill>
                <a:latin typeface="Arial"/>
                <a:ea typeface="ＭＳ Ｐゴシック"/>
              </a:rPr>
              <a:t> source, klystron or magnetron. Physics and technology of </a:t>
            </a:r>
            <a:r>
              <a:rPr lang="en-GB" sz="1800" kern="0" dirty="0" err="1">
                <a:solidFill>
                  <a:srgbClr val="000000"/>
                </a:solidFill>
                <a:latin typeface="Arial"/>
                <a:ea typeface="ＭＳ Ｐゴシック"/>
              </a:rPr>
              <a:t>rf</a:t>
            </a:r>
            <a:r>
              <a:rPr lang="en-GB" sz="1800" kern="0" dirty="0">
                <a:solidFill>
                  <a:srgbClr val="000000"/>
                </a:solidFill>
                <a:latin typeface="Arial"/>
                <a:ea typeface="ＭＳ Ｐゴシック"/>
              </a:rPr>
              <a:t> accelerating structures is a mature field with variety of existing geometries and methods. </a:t>
            </a:r>
            <a:endParaRPr lang="en-GB" sz="1800" kern="0" dirty="0" smtClean="0">
              <a:solidFill>
                <a:srgbClr val="000000"/>
              </a:solidFill>
              <a:latin typeface="Arial"/>
              <a:ea typeface="ＭＳ Ｐゴシック"/>
            </a:endParaRPr>
          </a:p>
          <a:p>
            <a:pPr marL="285750" lvl="0" indent="-285750" algn="just" eaLnBrk="1" hangingPunct="1">
              <a:spcBef>
                <a:spcPct val="20000"/>
              </a:spcBef>
              <a:buClr>
                <a:srgbClr val="822433"/>
              </a:buClr>
              <a:buFont typeface="Arial" charset="0"/>
              <a:buChar char="•"/>
            </a:pPr>
            <a:r>
              <a:rPr lang="en-GB" sz="1800" kern="0" dirty="0" smtClean="0">
                <a:solidFill>
                  <a:srgbClr val="000000"/>
                </a:solidFill>
                <a:latin typeface="Arial"/>
                <a:ea typeface="ＭＳ Ｐゴシック"/>
              </a:rPr>
              <a:t>The </a:t>
            </a:r>
            <a:r>
              <a:rPr lang="en-GB" sz="1800" kern="0" dirty="0">
                <a:solidFill>
                  <a:srgbClr val="000000"/>
                </a:solidFill>
                <a:latin typeface="Arial"/>
                <a:ea typeface="ＭＳ Ｐゴシック"/>
              </a:rPr>
              <a:t>goal of the this activity is to design a new type of traveling wave accelerating structure, which combines the high shunt impedance of the side-coupled standing wave structures with the advantages of traveling wave structures, such as simpler tuning and manufacturing. In addition, the traveling wave structure is matched to the </a:t>
            </a:r>
            <a:r>
              <a:rPr lang="en-GB" sz="1800" kern="0" dirty="0" err="1">
                <a:solidFill>
                  <a:srgbClr val="000000"/>
                </a:solidFill>
                <a:latin typeface="Arial"/>
                <a:ea typeface="ＭＳ Ｐゴシック"/>
              </a:rPr>
              <a:t>rf</a:t>
            </a:r>
            <a:r>
              <a:rPr lang="en-GB" sz="1800" kern="0" dirty="0">
                <a:solidFill>
                  <a:srgbClr val="000000"/>
                </a:solidFill>
                <a:latin typeface="Arial"/>
                <a:ea typeface="ＭＳ Ｐゴシック"/>
              </a:rPr>
              <a:t> source so no circulator is needed. </a:t>
            </a:r>
            <a:endParaRPr lang="en-GB" sz="1800" kern="0" dirty="0" smtClean="0">
              <a:solidFill>
                <a:srgbClr val="000000"/>
              </a:solidFill>
              <a:latin typeface="Arial"/>
              <a:ea typeface="ＭＳ Ｐゴシック"/>
            </a:endParaRPr>
          </a:p>
          <a:p>
            <a:pPr marL="285750" indent="-285750" algn="just" eaLnBrk="1" hangingPunct="1">
              <a:spcBef>
                <a:spcPct val="20000"/>
              </a:spcBef>
              <a:buClr>
                <a:srgbClr val="822433"/>
              </a:buClr>
              <a:buFont typeface="Arial" charset="0"/>
              <a:buChar char="•"/>
            </a:pPr>
            <a:r>
              <a:rPr lang="en-GB" sz="1800" dirty="0">
                <a:solidFill>
                  <a:srgbClr val="FF0000"/>
                </a:solidFill>
              </a:rPr>
              <a:t>The thesis activity is based at the Department of Basic and Applied Science for Engineering of La Sapienza</a:t>
            </a:r>
            <a:r>
              <a:rPr lang="en-GB" sz="1800" dirty="0" smtClean="0">
                <a:solidFill>
                  <a:srgbClr val="FF0000"/>
                </a:solidFill>
              </a:rPr>
              <a:t>.</a:t>
            </a:r>
            <a:endParaRPr lang="en-GB" sz="1800" dirty="0">
              <a:solidFill>
                <a:srgbClr val="FF0000"/>
              </a:solidFill>
            </a:endParaRPr>
          </a:p>
        </p:txBody>
      </p:sp>
    </p:spTree>
    <p:extLst>
      <p:ext uri="{BB962C8B-B14F-4D97-AF65-F5344CB8AC3E}">
        <p14:creationId xmlns:p14="http://schemas.microsoft.com/office/powerpoint/2010/main" val="1228440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data 3"/>
          <p:cNvSpPr>
            <a:spLocks noGrp="1"/>
          </p:cNvSpPr>
          <p:nvPr>
            <p:ph type="dt" sz="quarter" idx="10"/>
          </p:nvPr>
        </p:nvSpPr>
        <p:spPr>
          <a:noFill/>
        </p:spPr>
        <p:txBody>
          <a:bodyPr/>
          <a:lstStyle/>
          <a:p>
            <a:fld id="{4E4E0642-6324-514A-AE02-FE8F1ADC0A11}" type="datetime1">
              <a:t>13/10/2017</a:t>
            </a:fld>
            <a:endParaRPr lang="it-IT"/>
          </a:p>
        </p:txBody>
      </p:sp>
      <p:sp>
        <p:nvSpPr>
          <p:cNvPr id="6148" name="Segnaposto numero diapositiva 5"/>
          <p:cNvSpPr>
            <a:spLocks noGrp="1"/>
          </p:cNvSpPr>
          <p:nvPr>
            <p:ph type="sldNum" sz="quarter" idx="12"/>
          </p:nvPr>
        </p:nvSpPr>
        <p:spPr>
          <a:noFill/>
        </p:spPr>
        <p:txBody>
          <a:bodyPr/>
          <a:lstStyle/>
          <a:p>
            <a:r>
              <a:rPr lang="it-IT"/>
              <a:t>Pagina </a:t>
            </a:r>
            <a:fld id="{AD43B57F-76C8-4A42-8494-E3235DCF68F6}" type="slidenum">
              <a:rPr lang="it-IT"/>
              <a:pPr/>
              <a:t>39</a:t>
            </a:fld>
            <a:endParaRPr lang="it-IT"/>
          </a:p>
        </p:txBody>
      </p:sp>
      <p:sp>
        <p:nvSpPr>
          <p:cNvPr id="6149" name="Rectangle 2"/>
          <p:cNvSpPr>
            <a:spLocks noGrp="1" noChangeArrowheads="1"/>
          </p:cNvSpPr>
          <p:nvPr>
            <p:ph type="title"/>
          </p:nvPr>
        </p:nvSpPr>
        <p:spPr>
          <a:xfrm>
            <a:off x="467544" y="215434"/>
            <a:ext cx="8352928" cy="1197341"/>
          </a:xfrm>
        </p:spPr>
        <p:txBody>
          <a:bodyPr>
            <a:normAutofit fontScale="90000"/>
          </a:bodyPr>
          <a:lstStyle/>
          <a:p>
            <a:r>
              <a:rPr lang="en-US" dirty="0"/>
              <a:t>S</a:t>
            </a:r>
            <a:r>
              <a:rPr lang="en-US" dirty="0" smtClean="0"/>
              <a:t>tudy high gradient accelerating structures in X and W band</a:t>
            </a:r>
            <a:r>
              <a:rPr lang="it-IT" dirty="0" smtClean="0"/>
              <a:t> </a:t>
            </a:r>
            <a:r>
              <a:rPr lang="it-IT" dirty="0"/>
              <a:t/>
            </a:r>
            <a:br>
              <a:rPr lang="it-IT" dirty="0"/>
            </a:br>
            <a:r>
              <a:rPr lang="it-IT" dirty="0" smtClean="0"/>
              <a:t>(</a:t>
            </a:r>
            <a:r>
              <a:rPr lang="it-IT" dirty="0" err="1"/>
              <a:t>contact</a:t>
            </a:r>
            <a:r>
              <a:rPr lang="it-IT" dirty="0"/>
              <a:t>: </a:t>
            </a:r>
            <a:r>
              <a:rPr lang="it-IT" dirty="0" err="1"/>
              <a:t>bruno.spataro@lnf.infn.it</a:t>
            </a:r>
            <a:r>
              <a:rPr lang="it-IT" dirty="0"/>
              <a:t>) </a:t>
            </a:r>
          </a:p>
        </p:txBody>
      </p:sp>
      <p:sp>
        <p:nvSpPr>
          <p:cNvPr id="2" name="Rettangolo 1"/>
          <p:cNvSpPr/>
          <p:nvPr/>
        </p:nvSpPr>
        <p:spPr>
          <a:xfrm>
            <a:off x="337958" y="1735297"/>
            <a:ext cx="8568952" cy="4191917"/>
          </a:xfrm>
          <a:prstGeom prst="rect">
            <a:avLst/>
          </a:prstGeom>
        </p:spPr>
        <p:txBody>
          <a:bodyPr wrap="square">
            <a:spAutoFit/>
          </a:bodyPr>
          <a:lstStyle/>
          <a:p>
            <a:pPr marL="28575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Building more compact accelerators to deliver high brightness electron beams for the generation of high flux, highly coherent radiation is a priority for the photon science community.  A relatively  straightforward reduction in footprint can be achieved by using high-gradient accelerating structures. RF breakdown is one of the major factors limiting the operating accelerating gradient in </a:t>
            </a:r>
            <a:r>
              <a:rPr lang="en-GB" sz="1800" kern="0" dirty="0" err="1">
                <a:solidFill>
                  <a:srgbClr val="000000"/>
                </a:solidFill>
                <a:latin typeface="Arial"/>
                <a:ea typeface="ＭＳ Ｐゴシック"/>
              </a:rPr>
              <a:t>rf</a:t>
            </a:r>
            <a:r>
              <a:rPr lang="en-GB" sz="1800" kern="0" dirty="0">
                <a:solidFill>
                  <a:srgbClr val="000000"/>
                </a:solidFill>
                <a:latin typeface="Arial"/>
                <a:ea typeface="ＭＳ Ｐゴシック"/>
              </a:rPr>
              <a:t> particle </a:t>
            </a:r>
            <a:r>
              <a:rPr lang="en-GB" sz="1800" kern="0" dirty="0" smtClean="0">
                <a:solidFill>
                  <a:srgbClr val="000000"/>
                </a:solidFill>
                <a:latin typeface="Arial"/>
                <a:ea typeface="ＭＳ Ｐゴシック"/>
              </a:rPr>
              <a:t>accelerators.</a:t>
            </a:r>
          </a:p>
          <a:p>
            <a:pPr marL="285750" indent="-285750" algn="just" eaLnBrk="1" hangingPunct="1">
              <a:spcBef>
                <a:spcPct val="20000"/>
              </a:spcBef>
              <a:buClr>
                <a:srgbClr val="822433"/>
              </a:buClr>
              <a:buFont typeface="Arial" charset="0"/>
              <a:buChar char="•"/>
            </a:pPr>
            <a:r>
              <a:rPr lang="en-GB" sz="1800" kern="0" dirty="0" smtClean="0">
                <a:solidFill>
                  <a:srgbClr val="000000"/>
                </a:solidFill>
                <a:latin typeface="Arial"/>
                <a:ea typeface="ＭＳ Ｐゴシック"/>
              </a:rPr>
              <a:t>The breakdown </a:t>
            </a:r>
            <a:r>
              <a:rPr lang="en-GB" sz="1800" kern="0" dirty="0">
                <a:solidFill>
                  <a:srgbClr val="000000"/>
                </a:solidFill>
                <a:latin typeface="Arial"/>
                <a:ea typeface="ＭＳ Ｐゴシック"/>
              </a:rPr>
              <a:t>rate </a:t>
            </a:r>
            <a:r>
              <a:rPr lang="en-GB" sz="1800" kern="0" dirty="0" smtClean="0">
                <a:solidFill>
                  <a:srgbClr val="000000"/>
                </a:solidFill>
                <a:latin typeface="Arial"/>
                <a:ea typeface="ＭＳ Ｐゴシック"/>
              </a:rPr>
              <a:t>could be linked </a:t>
            </a:r>
            <a:r>
              <a:rPr lang="en-GB" sz="1800" kern="0" dirty="0">
                <a:solidFill>
                  <a:srgbClr val="000000"/>
                </a:solidFill>
                <a:latin typeface="Arial"/>
                <a:ea typeface="ＭＳ Ｐゴシック"/>
              </a:rPr>
              <a:t>to the movements of crystal defects induced by periodic mechanical stress. Pulsed surface heating possibly creates a major part of this stress. </a:t>
            </a:r>
            <a:endParaRPr lang="en-GB" sz="1800" kern="0" dirty="0" smtClean="0">
              <a:solidFill>
                <a:srgbClr val="000000"/>
              </a:solidFill>
              <a:latin typeface="Arial"/>
              <a:ea typeface="ＭＳ Ｐゴシック"/>
            </a:endParaRPr>
          </a:p>
          <a:p>
            <a:pPr marL="285750" indent="-285750" algn="just" eaLnBrk="1" hangingPunct="1">
              <a:spcBef>
                <a:spcPct val="20000"/>
              </a:spcBef>
              <a:buClr>
                <a:srgbClr val="822433"/>
              </a:buClr>
              <a:buFont typeface="Arial" charset="0"/>
              <a:buChar char="•"/>
            </a:pPr>
            <a:r>
              <a:rPr lang="en-GB" sz="1800" kern="0" dirty="0">
                <a:solidFill>
                  <a:srgbClr val="000000"/>
                </a:solidFill>
                <a:latin typeface="Arial"/>
                <a:ea typeface="ＭＳ Ｐゴシック"/>
              </a:rPr>
              <a:t>The goal of the this </a:t>
            </a:r>
            <a:r>
              <a:rPr lang="en-GB" sz="1800" kern="0" dirty="0" smtClean="0">
                <a:solidFill>
                  <a:srgbClr val="000000"/>
                </a:solidFill>
                <a:latin typeface="Arial"/>
                <a:ea typeface="ＭＳ Ｐゴシック"/>
              </a:rPr>
              <a:t>activity is to study some material properties in order to design </a:t>
            </a:r>
            <a:r>
              <a:rPr lang="en-GB" sz="1800" kern="0" dirty="0">
                <a:solidFill>
                  <a:srgbClr val="000000"/>
                </a:solidFill>
                <a:latin typeface="Arial"/>
                <a:ea typeface="ＭＳ Ｐゴシック"/>
              </a:rPr>
              <a:t>high-gradient accelerating </a:t>
            </a:r>
            <a:r>
              <a:rPr lang="en-GB" sz="1800" kern="0" dirty="0" smtClean="0">
                <a:solidFill>
                  <a:srgbClr val="000000"/>
                </a:solidFill>
                <a:latin typeface="Arial"/>
                <a:ea typeface="ＭＳ Ｐゴシック"/>
              </a:rPr>
              <a:t>structures in X and W band.</a:t>
            </a:r>
          </a:p>
          <a:p>
            <a:pPr marL="285750" indent="-285750" algn="just" eaLnBrk="1" hangingPunct="1">
              <a:spcBef>
                <a:spcPct val="20000"/>
              </a:spcBef>
              <a:buClr>
                <a:srgbClr val="822433"/>
              </a:buClr>
              <a:buFont typeface="Arial" charset="0"/>
              <a:buChar char="•"/>
            </a:pPr>
            <a:endParaRPr lang="en-GB" sz="1800" kern="0" dirty="0">
              <a:solidFill>
                <a:srgbClr val="000000"/>
              </a:solidFill>
              <a:latin typeface="Arial"/>
              <a:ea typeface="ＭＳ Ｐゴシック"/>
            </a:endParaRPr>
          </a:p>
          <a:p>
            <a:pPr marL="285750" indent="-285750" algn="just" eaLnBrk="1" hangingPunct="1">
              <a:spcBef>
                <a:spcPct val="20000"/>
              </a:spcBef>
              <a:buClr>
                <a:srgbClr val="822433"/>
              </a:buClr>
              <a:buFont typeface="Arial" charset="0"/>
              <a:buChar char="•"/>
            </a:pPr>
            <a:r>
              <a:rPr lang="en-GB" sz="1800" dirty="0" smtClean="0">
                <a:solidFill>
                  <a:srgbClr val="FF0000"/>
                </a:solidFill>
              </a:rPr>
              <a:t>The </a:t>
            </a:r>
            <a:r>
              <a:rPr lang="en-GB" sz="1800" dirty="0">
                <a:solidFill>
                  <a:srgbClr val="FF0000"/>
                </a:solidFill>
              </a:rPr>
              <a:t>thesis activity is based at the Department of Basic and Applied Science for Engineering of La </a:t>
            </a:r>
            <a:r>
              <a:rPr lang="en-GB" sz="1800" dirty="0" smtClean="0">
                <a:solidFill>
                  <a:srgbClr val="FF0000"/>
                </a:solidFill>
              </a:rPr>
              <a:t>Sapienza in collaboration with INFN-LNF.</a:t>
            </a:r>
            <a:endParaRPr lang="en-GB" sz="1800" dirty="0">
              <a:solidFill>
                <a:srgbClr val="FF0000"/>
              </a:solidFill>
            </a:endParaRPr>
          </a:p>
        </p:txBody>
      </p:sp>
    </p:spTree>
    <p:extLst>
      <p:ext uri="{BB962C8B-B14F-4D97-AF65-F5344CB8AC3E}">
        <p14:creationId xmlns:p14="http://schemas.microsoft.com/office/powerpoint/2010/main" val="713543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latin typeface="Comic Sans MS" panose="030F0702030302020204" pitchFamily="66" charset="0"/>
              </a:rPr>
              <a:t>The Future Circular Collider project (FCC)</a:t>
            </a:r>
          </a:p>
        </p:txBody>
      </p:sp>
      <p:sp>
        <p:nvSpPr>
          <p:cNvPr id="3" name="Segnaposto data 2"/>
          <p:cNvSpPr>
            <a:spLocks noGrp="1"/>
          </p:cNvSpPr>
          <p:nvPr>
            <p:ph type="dt" sz="half" idx="10"/>
          </p:nvPr>
        </p:nvSpPr>
        <p:spPr/>
        <p:txBody>
          <a:bodyPr/>
          <a:lstStyle/>
          <a:p>
            <a:fld id="{4F52E8BE-9F72-9D48-9850-070C168D9F41}" type="datetime1">
              <a:rPr lang="fr-FR">
                <a:latin typeface="Comic Sans MS" panose="030F0702030302020204" pitchFamily="66" charset="0"/>
              </a:rPr>
              <a:t>13/10/2017</a:t>
            </a:fld>
            <a:endParaRPr lang="it-IT">
              <a:latin typeface="Comic Sans MS" panose="030F0702030302020204" pitchFamily="66" charset="0"/>
            </a:endParaRPr>
          </a:p>
        </p:txBody>
      </p:sp>
      <p:sp>
        <p:nvSpPr>
          <p:cNvPr id="10" name="Rectangle 64"/>
          <p:cNvSpPr/>
          <p:nvPr/>
        </p:nvSpPr>
        <p:spPr>
          <a:xfrm>
            <a:off x="923803" y="2040959"/>
            <a:ext cx="761122"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latin typeface="Comic Sans MS" panose="030F0702030302020204" pitchFamily="66" charset="0"/>
              </a:rPr>
              <a:t>Constr.</a:t>
            </a:r>
          </a:p>
        </p:txBody>
      </p:sp>
      <p:sp>
        <p:nvSpPr>
          <p:cNvPr id="11" name="Rectangle 65"/>
          <p:cNvSpPr/>
          <p:nvPr/>
        </p:nvSpPr>
        <p:spPr>
          <a:xfrm>
            <a:off x="1745568" y="2040959"/>
            <a:ext cx="1485531" cy="529137"/>
          </a:xfrm>
          <a:prstGeom prst="rect">
            <a:avLst/>
          </a:prstGeom>
          <a:solidFill>
            <a:srgbClr val="B1BF1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latin typeface="Comic Sans MS" panose="030F0702030302020204" pitchFamily="66" charset="0"/>
              </a:rPr>
              <a:t>Physics</a:t>
            </a:r>
          </a:p>
        </p:txBody>
      </p:sp>
      <p:sp>
        <p:nvSpPr>
          <p:cNvPr id="12" name="TextBox 67"/>
          <p:cNvSpPr txBox="1"/>
          <p:nvPr/>
        </p:nvSpPr>
        <p:spPr>
          <a:xfrm>
            <a:off x="3258293" y="2120861"/>
            <a:ext cx="579005" cy="369332"/>
          </a:xfrm>
          <a:prstGeom prst="rect">
            <a:avLst/>
          </a:prstGeom>
          <a:noFill/>
        </p:spPr>
        <p:txBody>
          <a:bodyPr wrap="none" rtlCol="0">
            <a:spAutoFit/>
          </a:bodyPr>
          <a:lstStyle/>
          <a:p>
            <a:r>
              <a:rPr lang="en-GB" sz="1800" b="1" dirty="0" smtClean="0">
                <a:solidFill>
                  <a:schemeClr val="tx2"/>
                </a:solidFill>
                <a:latin typeface="Comic Sans MS" panose="030F0702030302020204" pitchFamily="66" charset="0"/>
              </a:rPr>
              <a:t>LEP</a:t>
            </a:r>
            <a:endParaRPr lang="en-GB" sz="1800" b="1" dirty="0">
              <a:solidFill>
                <a:schemeClr val="tx2"/>
              </a:solidFill>
              <a:latin typeface="Comic Sans MS" panose="030F0702030302020204" pitchFamily="66" charset="0"/>
            </a:endParaRPr>
          </a:p>
        </p:txBody>
      </p:sp>
      <p:sp>
        <p:nvSpPr>
          <p:cNvPr id="13" name="Rectangle 69"/>
          <p:cNvSpPr/>
          <p:nvPr/>
        </p:nvSpPr>
        <p:spPr>
          <a:xfrm>
            <a:off x="3151755" y="2798088"/>
            <a:ext cx="1368000"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latin typeface="Comic Sans MS" panose="030F0702030302020204" pitchFamily="66" charset="0"/>
              </a:rPr>
              <a:t>Construction</a:t>
            </a:r>
          </a:p>
        </p:txBody>
      </p:sp>
      <p:sp>
        <p:nvSpPr>
          <p:cNvPr id="14" name="Rectangle 70"/>
          <p:cNvSpPr/>
          <p:nvPr/>
        </p:nvSpPr>
        <p:spPr>
          <a:xfrm>
            <a:off x="4551897" y="2798088"/>
            <a:ext cx="1625216" cy="529137"/>
          </a:xfrm>
          <a:prstGeom prst="rect">
            <a:avLst/>
          </a:prstGeom>
          <a:solidFill>
            <a:srgbClr val="B1BF1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latin typeface="Comic Sans MS" panose="030F0702030302020204" pitchFamily="66" charset="0"/>
              </a:rPr>
              <a:t>Physics</a:t>
            </a:r>
          </a:p>
        </p:txBody>
      </p:sp>
      <p:sp>
        <p:nvSpPr>
          <p:cNvPr id="15" name="Rectangle 71"/>
          <p:cNvSpPr/>
          <p:nvPr/>
        </p:nvSpPr>
        <p:spPr>
          <a:xfrm>
            <a:off x="2318941" y="2798088"/>
            <a:ext cx="786256" cy="529137"/>
          </a:xfrm>
          <a:prstGeom prst="rect">
            <a:avLst/>
          </a:prstGeom>
          <a:solidFill>
            <a:srgbClr val="117F8E"/>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4F9FC"/>
                </a:solidFill>
                <a:latin typeface="Comic Sans MS" panose="030F0702030302020204" pitchFamily="66" charset="0"/>
              </a:rPr>
              <a:t>Proto</a:t>
            </a:r>
          </a:p>
        </p:txBody>
      </p:sp>
      <p:sp>
        <p:nvSpPr>
          <p:cNvPr id="16" name="Rectangle 72"/>
          <p:cNvSpPr/>
          <p:nvPr/>
        </p:nvSpPr>
        <p:spPr>
          <a:xfrm>
            <a:off x="1096592" y="2798088"/>
            <a:ext cx="1186586"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FF6FB"/>
                </a:solidFill>
                <a:latin typeface="Comic Sans MS" panose="030F0702030302020204" pitchFamily="66" charset="0"/>
              </a:rPr>
              <a:t>Design</a:t>
            </a:r>
          </a:p>
        </p:txBody>
      </p:sp>
      <p:sp>
        <p:nvSpPr>
          <p:cNvPr id="17" name="TextBox 73"/>
          <p:cNvSpPr txBox="1"/>
          <p:nvPr/>
        </p:nvSpPr>
        <p:spPr>
          <a:xfrm>
            <a:off x="6209256" y="2877990"/>
            <a:ext cx="754252" cy="369332"/>
          </a:xfrm>
          <a:prstGeom prst="rect">
            <a:avLst/>
          </a:prstGeom>
          <a:noFill/>
        </p:spPr>
        <p:txBody>
          <a:bodyPr wrap="square" rtlCol="0">
            <a:spAutoFit/>
          </a:bodyPr>
          <a:lstStyle/>
          <a:p>
            <a:r>
              <a:rPr lang="en-GB" sz="1800" b="1" dirty="0" smtClean="0">
                <a:solidFill>
                  <a:schemeClr val="tx2"/>
                </a:solidFill>
                <a:latin typeface="Comic Sans MS" panose="030F0702030302020204" pitchFamily="66" charset="0"/>
              </a:rPr>
              <a:t>LHC</a:t>
            </a:r>
            <a:endParaRPr lang="en-GB" sz="1800" b="1" dirty="0">
              <a:solidFill>
                <a:schemeClr val="tx2"/>
              </a:solidFill>
              <a:latin typeface="Comic Sans MS" panose="030F0702030302020204" pitchFamily="66" charset="0"/>
            </a:endParaRPr>
          </a:p>
        </p:txBody>
      </p:sp>
      <p:sp>
        <p:nvSpPr>
          <p:cNvPr id="18" name="Rectangle 75"/>
          <p:cNvSpPr/>
          <p:nvPr/>
        </p:nvSpPr>
        <p:spPr>
          <a:xfrm>
            <a:off x="5102935" y="3555217"/>
            <a:ext cx="1383725"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latin typeface="Comic Sans MS" panose="030F0702030302020204" pitchFamily="66" charset="0"/>
              </a:rPr>
              <a:t>Construction</a:t>
            </a:r>
          </a:p>
        </p:txBody>
      </p:sp>
      <p:sp>
        <p:nvSpPr>
          <p:cNvPr id="19" name="Rectangle 76"/>
          <p:cNvSpPr/>
          <p:nvPr/>
        </p:nvSpPr>
        <p:spPr>
          <a:xfrm>
            <a:off x="6518153" y="3555217"/>
            <a:ext cx="1303973" cy="529137"/>
          </a:xfrm>
          <a:prstGeom prst="rect">
            <a:avLst/>
          </a:prstGeom>
          <a:solidFill>
            <a:srgbClr val="B1BF10"/>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latin typeface="Comic Sans MS" panose="030F0702030302020204" pitchFamily="66" charset="0"/>
              </a:rPr>
              <a:t>Physics</a:t>
            </a:r>
          </a:p>
        </p:txBody>
      </p:sp>
      <p:sp>
        <p:nvSpPr>
          <p:cNvPr id="20" name="Rectangle 77"/>
          <p:cNvSpPr/>
          <p:nvPr/>
        </p:nvSpPr>
        <p:spPr>
          <a:xfrm>
            <a:off x="3345264" y="3555217"/>
            <a:ext cx="1692000"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FF6FB"/>
                </a:solidFill>
                <a:latin typeface="Comic Sans MS" panose="030F0702030302020204" pitchFamily="66" charset="0"/>
              </a:rPr>
              <a:t>Design</a:t>
            </a:r>
          </a:p>
        </p:txBody>
      </p:sp>
      <p:sp>
        <p:nvSpPr>
          <p:cNvPr id="21" name="TextBox 78"/>
          <p:cNvSpPr txBox="1"/>
          <p:nvPr/>
        </p:nvSpPr>
        <p:spPr>
          <a:xfrm>
            <a:off x="7853619" y="3635119"/>
            <a:ext cx="1063735" cy="646331"/>
          </a:xfrm>
          <a:prstGeom prst="rect">
            <a:avLst/>
          </a:prstGeom>
          <a:noFill/>
        </p:spPr>
        <p:txBody>
          <a:bodyPr wrap="square" rtlCol="0">
            <a:spAutoFit/>
          </a:bodyPr>
          <a:lstStyle/>
          <a:p>
            <a:r>
              <a:rPr lang="en-GB" sz="1800" b="1" dirty="0" smtClean="0">
                <a:solidFill>
                  <a:schemeClr val="tx2"/>
                </a:solidFill>
                <a:latin typeface="Comic Sans MS" panose="030F0702030302020204" pitchFamily="66" charset="0"/>
              </a:rPr>
              <a:t>HL-LHC</a:t>
            </a:r>
            <a:endParaRPr lang="en-GB" sz="1800" b="1" dirty="0">
              <a:solidFill>
                <a:schemeClr val="tx2"/>
              </a:solidFill>
              <a:latin typeface="Comic Sans MS" panose="030F0702030302020204" pitchFamily="66" charset="0"/>
            </a:endParaRPr>
          </a:p>
        </p:txBody>
      </p:sp>
      <p:grpSp>
        <p:nvGrpSpPr>
          <p:cNvPr id="22" name="Group 2"/>
          <p:cNvGrpSpPr/>
          <p:nvPr/>
        </p:nvGrpSpPr>
        <p:grpSpPr>
          <a:xfrm>
            <a:off x="5722542" y="5110794"/>
            <a:ext cx="3344921" cy="529137"/>
            <a:chOff x="5722542" y="5110794"/>
            <a:chExt cx="3344921" cy="529137"/>
          </a:xfrm>
        </p:grpSpPr>
        <p:sp>
          <p:nvSpPr>
            <p:cNvPr id="23" name="Rectangle 62"/>
            <p:cNvSpPr/>
            <p:nvPr/>
          </p:nvSpPr>
          <p:spPr>
            <a:xfrm>
              <a:off x="7843463" y="5110794"/>
              <a:ext cx="1224000" cy="529137"/>
            </a:xfrm>
            <a:prstGeom prst="rect">
              <a:avLst/>
            </a:prstGeom>
            <a:solidFill>
              <a:srgbClr val="B1BF10"/>
            </a:solidFill>
            <a:ln>
              <a:gradFill flip="none" rotWithShape="1">
                <a:gsLst>
                  <a:gs pos="50000">
                    <a:schemeClr val="accent3"/>
                  </a:gs>
                  <a:gs pos="100000">
                    <a:schemeClr val="accent3">
                      <a:alpha val="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393D05"/>
                  </a:solidFill>
                  <a:latin typeface="Comic Sans MS" panose="030F0702030302020204" pitchFamily="66" charset="0"/>
                </a:rPr>
                <a:t>Physics</a:t>
              </a:r>
            </a:p>
          </p:txBody>
        </p:sp>
        <p:sp>
          <p:nvSpPr>
            <p:cNvPr id="24" name="Rectangle 80"/>
            <p:cNvSpPr/>
            <p:nvPr/>
          </p:nvSpPr>
          <p:spPr>
            <a:xfrm>
              <a:off x="6502468" y="5110794"/>
              <a:ext cx="1321542" cy="529137"/>
            </a:xfrm>
            <a:prstGeom prst="rect">
              <a:avLst/>
            </a:prstGeom>
            <a:solidFill>
              <a:srgbClr val="F5AC07"/>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523902"/>
                  </a:solidFill>
                  <a:latin typeface="Comic Sans MS" panose="030F0702030302020204" pitchFamily="66" charset="0"/>
                </a:rPr>
                <a:t>Construction</a:t>
              </a:r>
            </a:p>
          </p:txBody>
        </p:sp>
        <p:sp>
          <p:nvSpPr>
            <p:cNvPr id="25" name="Rectangle 81"/>
            <p:cNvSpPr/>
            <p:nvPr/>
          </p:nvSpPr>
          <p:spPr>
            <a:xfrm>
              <a:off x="5722542" y="5110794"/>
              <a:ext cx="746986" cy="529137"/>
            </a:xfrm>
            <a:prstGeom prst="rect">
              <a:avLst/>
            </a:prstGeom>
            <a:solidFill>
              <a:srgbClr val="117F8E"/>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4F9FC"/>
                  </a:solidFill>
                  <a:latin typeface="Comic Sans MS" panose="030F0702030302020204" pitchFamily="66" charset="0"/>
                </a:rPr>
                <a:t>Proto</a:t>
              </a:r>
            </a:p>
          </p:txBody>
        </p:sp>
      </p:grpSp>
      <p:grpSp>
        <p:nvGrpSpPr>
          <p:cNvPr id="26" name="Group 6"/>
          <p:cNvGrpSpPr/>
          <p:nvPr/>
        </p:nvGrpSpPr>
        <p:grpSpPr>
          <a:xfrm>
            <a:off x="2643671" y="5110794"/>
            <a:ext cx="3051462" cy="726233"/>
            <a:chOff x="2643671" y="5110794"/>
            <a:chExt cx="3051462" cy="726233"/>
          </a:xfrm>
        </p:grpSpPr>
        <p:sp>
          <p:nvSpPr>
            <p:cNvPr id="27" name="Rectangle 82"/>
            <p:cNvSpPr/>
            <p:nvPr/>
          </p:nvSpPr>
          <p:spPr>
            <a:xfrm>
              <a:off x="4673303" y="5110794"/>
              <a:ext cx="1021830"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EFF6FB"/>
                  </a:solidFill>
                  <a:latin typeface="Comic Sans MS" panose="030F0702030302020204" pitchFamily="66" charset="0"/>
                </a:rPr>
                <a:t>Design</a:t>
              </a:r>
            </a:p>
          </p:txBody>
        </p:sp>
        <p:sp>
          <p:nvSpPr>
            <p:cNvPr id="28" name="TextBox 83"/>
            <p:cNvSpPr txBox="1"/>
            <p:nvPr/>
          </p:nvSpPr>
          <p:spPr>
            <a:xfrm>
              <a:off x="2643671" y="5190696"/>
              <a:ext cx="2490332" cy="646331"/>
            </a:xfrm>
            <a:prstGeom prst="rect">
              <a:avLst/>
            </a:prstGeom>
            <a:noFill/>
          </p:spPr>
          <p:txBody>
            <a:bodyPr wrap="square" rtlCol="0">
              <a:spAutoFit/>
            </a:bodyPr>
            <a:lstStyle/>
            <a:p>
              <a:r>
                <a:rPr lang="en-GB" sz="1800" b="1" spc="100" dirty="0" smtClean="0">
                  <a:solidFill>
                    <a:schemeClr val="tx2"/>
                  </a:solidFill>
                  <a:latin typeface="Comic Sans MS" panose="030F0702030302020204" pitchFamily="66" charset="0"/>
                </a:rPr>
                <a:t>                 FCC</a:t>
              </a:r>
              <a:endParaRPr lang="en-GB" sz="1800" b="1" spc="100" dirty="0">
                <a:solidFill>
                  <a:schemeClr val="tx2"/>
                </a:solidFill>
                <a:latin typeface="Comic Sans MS" panose="030F0702030302020204" pitchFamily="66" charset="0"/>
              </a:endParaRPr>
            </a:p>
          </p:txBody>
        </p:sp>
      </p:grpSp>
      <p:cxnSp>
        <p:nvCxnSpPr>
          <p:cNvPr id="29" name="Straight Connector 84"/>
          <p:cNvCxnSpPr/>
          <p:nvPr/>
        </p:nvCxnSpPr>
        <p:spPr>
          <a:xfrm>
            <a:off x="604444"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30" name="TextBox 85"/>
          <p:cNvSpPr txBox="1"/>
          <p:nvPr/>
        </p:nvSpPr>
        <p:spPr>
          <a:xfrm>
            <a:off x="283884" y="1183348"/>
            <a:ext cx="65274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1980</a:t>
            </a:r>
            <a:endParaRPr lang="en-US" sz="1600" dirty="0">
              <a:solidFill>
                <a:schemeClr val="tx2"/>
              </a:solidFill>
              <a:latin typeface="Comic Sans MS" panose="030F0702030302020204" pitchFamily="66" charset="0"/>
            </a:endParaRPr>
          </a:p>
        </p:txBody>
      </p:sp>
      <p:cxnSp>
        <p:nvCxnSpPr>
          <p:cNvPr id="31" name="Straight Connector 86"/>
          <p:cNvCxnSpPr/>
          <p:nvPr/>
        </p:nvCxnSpPr>
        <p:spPr>
          <a:xfrm>
            <a:off x="1264843"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32" name="TextBox 87"/>
          <p:cNvSpPr txBox="1"/>
          <p:nvPr/>
        </p:nvSpPr>
        <p:spPr>
          <a:xfrm>
            <a:off x="944283" y="1183348"/>
            <a:ext cx="65274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1985</a:t>
            </a:r>
            <a:endParaRPr lang="en-US" sz="1600" dirty="0">
              <a:solidFill>
                <a:schemeClr val="tx2"/>
              </a:solidFill>
              <a:latin typeface="Comic Sans MS" panose="030F0702030302020204" pitchFamily="66" charset="0"/>
            </a:endParaRPr>
          </a:p>
        </p:txBody>
      </p:sp>
      <p:cxnSp>
        <p:nvCxnSpPr>
          <p:cNvPr id="33" name="Straight Connector 88"/>
          <p:cNvCxnSpPr/>
          <p:nvPr/>
        </p:nvCxnSpPr>
        <p:spPr>
          <a:xfrm>
            <a:off x="1925242"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34" name="TextBox 89"/>
          <p:cNvSpPr txBox="1"/>
          <p:nvPr/>
        </p:nvSpPr>
        <p:spPr>
          <a:xfrm>
            <a:off x="1604682" y="1183348"/>
            <a:ext cx="65274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1990</a:t>
            </a:r>
            <a:endParaRPr lang="en-US" sz="1600" dirty="0">
              <a:solidFill>
                <a:schemeClr val="tx2"/>
              </a:solidFill>
              <a:latin typeface="Comic Sans MS" panose="030F0702030302020204" pitchFamily="66" charset="0"/>
            </a:endParaRPr>
          </a:p>
        </p:txBody>
      </p:sp>
      <p:cxnSp>
        <p:nvCxnSpPr>
          <p:cNvPr id="35" name="Straight Connector 90"/>
          <p:cNvCxnSpPr/>
          <p:nvPr/>
        </p:nvCxnSpPr>
        <p:spPr>
          <a:xfrm>
            <a:off x="2585641"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36" name="TextBox 91"/>
          <p:cNvSpPr txBox="1"/>
          <p:nvPr/>
        </p:nvSpPr>
        <p:spPr>
          <a:xfrm>
            <a:off x="2265081" y="1183348"/>
            <a:ext cx="65274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1995</a:t>
            </a:r>
            <a:endParaRPr lang="en-US" sz="1600" dirty="0">
              <a:solidFill>
                <a:schemeClr val="tx2"/>
              </a:solidFill>
              <a:latin typeface="Comic Sans MS" panose="030F0702030302020204" pitchFamily="66" charset="0"/>
            </a:endParaRPr>
          </a:p>
        </p:txBody>
      </p:sp>
      <p:cxnSp>
        <p:nvCxnSpPr>
          <p:cNvPr id="37" name="Straight Connector 92"/>
          <p:cNvCxnSpPr/>
          <p:nvPr/>
        </p:nvCxnSpPr>
        <p:spPr>
          <a:xfrm>
            <a:off x="3231099"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38" name="TextBox 93"/>
          <p:cNvSpPr txBox="1"/>
          <p:nvPr/>
        </p:nvSpPr>
        <p:spPr>
          <a:xfrm>
            <a:off x="2910539" y="1183348"/>
            <a:ext cx="68480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2000</a:t>
            </a:r>
            <a:endParaRPr lang="en-US" sz="1600" dirty="0">
              <a:solidFill>
                <a:schemeClr val="tx2"/>
              </a:solidFill>
              <a:latin typeface="Comic Sans MS" panose="030F0702030302020204" pitchFamily="66" charset="0"/>
            </a:endParaRPr>
          </a:p>
        </p:txBody>
      </p:sp>
      <p:cxnSp>
        <p:nvCxnSpPr>
          <p:cNvPr id="39" name="Straight Connector 94"/>
          <p:cNvCxnSpPr/>
          <p:nvPr/>
        </p:nvCxnSpPr>
        <p:spPr>
          <a:xfrm>
            <a:off x="3891498"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40" name="TextBox 95"/>
          <p:cNvSpPr txBox="1"/>
          <p:nvPr/>
        </p:nvSpPr>
        <p:spPr>
          <a:xfrm>
            <a:off x="3570938" y="1183348"/>
            <a:ext cx="68480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2005</a:t>
            </a:r>
            <a:endParaRPr lang="en-US" sz="1600" dirty="0">
              <a:solidFill>
                <a:schemeClr val="tx2"/>
              </a:solidFill>
              <a:latin typeface="Comic Sans MS" panose="030F0702030302020204" pitchFamily="66" charset="0"/>
            </a:endParaRPr>
          </a:p>
        </p:txBody>
      </p:sp>
      <p:cxnSp>
        <p:nvCxnSpPr>
          <p:cNvPr id="41" name="Straight Connector 96"/>
          <p:cNvCxnSpPr/>
          <p:nvPr/>
        </p:nvCxnSpPr>
        <p:spPr>
          <a:xfrm>
            <a:off x="4551897"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42" name="TextBox 97"/>
          <p:cNvSpPr txBox="1"/>
          <p:nvPr/>
        </p:nvSpPr>
        <p:spPr>
          <a:xfrm>
            <a:off x="4231337" y="1183348"/>
            <a:ext cx="65274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2010</a:t>
            </a:r>
            <a:endParaRPr lang="en-US" sz="1600" dirty="0">
              <a:solidFill>
                <a:schemeClr val="tx2"/>
              </a:solidFill>
              <a:latin typeface="Comic Sans MS" panose="030F0702030302020204" pitchFamily="66" charset="0"/>
            </a:endParaRPr>
          </a:p>
        </p:txBody>
      </p:sp>
      <p:cxnSp>
        <p:nvCxnSpPr>
          <p:cNvPr id="43" name="Straight Connector 98"/>
          <p:cNvCxnSpPr/>
          <p:nvPr/>
        </p:nvCxnSpPr>
        <p:spPr>
          <a:xfrm>
            <a:off x="5197355"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44" name="TextBox 99"/>
          <p:cNvSpPr txBox="1"/>
          <p:nvPr/>
        </p:nvSpPr>
        <p:spPr>
          <a:xfrm>
            <a:off x="4876795" y="1183348"/>
            <a:ext cx="684803" cy="338554"/>
          </a:xfrm>
          <a:prstGeom prst="rect">
            <a:avLst/>
          </a:prstGeom>
          <a:noFill/>
        </p:spPr>
        <p:txBody>
          <a:bodyPr wrap="none" rtlCol="0">
            <a:spAutoFit/>
          </a:bodyPr>
          <a:lstStyle/>
          <a:p>
            <a:r>
              <a:rPr lang="en-US" sz="1600" b="1" dirty="0" smtClean="0">
                <a:solidFill>
                  <a:schemeClr val="tx2"/>
                </a:solidFill>
                <a:latin typeface="Comic Sans MS" panose="030F0702030302020204" pitchFamily="66" charset="0"/>
              </a:rPr>
              <a:t>2015</a:t>
            </a:r>
            <a:endParaRPr lang="en-US" sz="1600" b="1" dirty="0">
              <a:solidFill>
                <a:schemeClr val="tx2"/>
              </a:solidFill>
              <a:latin typeface="Comic Sans MS" panose="030F0702030302020204" pitchFamily="66" charset="0"/>
            </a:endParaRPr>
          </a:p>
        </p:txBody>
      </p:sp>
      <p:cxnSp>
        <p:nvCxnSpPr>
          <p:cNvPr id="45" name="Straight Connector 100"/>
          <p:cNvCxnSpPr/>
          <p:nvPr/>
        </p:nvCxnSpPr>
        <p:spPr>
          <a:xfrm>
            <a:off x="5857754"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46" name="TextBox 101"/>
          <p:cNvSpPr txBox="1"/>
          <p:nvPr/>
        </p:nvSpPr>
        <p:spPr>
          <a:xfrm>
            <a:off x="5537194" y="1183348"/>
            <a:ext cx="68480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2020</a:t>
            </a:r>
            <a:endParaRPr lang="en-US" sz="1600" dirty="0">
              <a:solidFill>
                <a:schemeClr val="tx2"/>
              </a:solidFill>
              <a:latin typeface="Comic Sans MS" panose="030F0702030302020204" pitchFamily="66" charset="0"/>
            </a:endParaRPr>
          </a:p>
        </p:txBody>
      </p:sp>
      <p:cxnSp>
        <p:nvCxnSpPr>
          <p:cNvPr id="47" name="Straight Connector 102"/>
          <p:cNvCxnSpPr/>
          <p:nvPr/>
        </p:nvCxnSpPr>
        <p:spPr>
          <a:xfrm>
            <a:off x="6518153"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48" name="TextBox 103"/>
          <p:cNvSpPr txBox="1"/>
          <p:nvPr/>
        </p:nvSpPr>
        <p:spPr>
          <a:xfrm>
            <a:off x="6197593" y="1183348"/>
            <a:ext cx="68480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2025</a:t>
            </a:r>
            <a:endParaRPr lang="en-US" sz="1600" dirty="0">
              <a:solidFill>
                <a:schemeClr val="tx2"/>
              </a:solidFill>
              <a:latin typeface="Comic Sans MS" panose="030F0702030302020204" pitchFamily="66" charset="0"/>
            </a:endParaRPr>
          </a:p>
        </p:txBody>
      </p:sp>
      <p:cxnSp>
        <p:nvCxnSpPr>
          <p:cNvPr id="49" name="Straight Connector 104"/>
          <p:cNvCxnSpPr/>
          <p:nvPr/>
        </p:nvCxnSpPr>
        <p:spPr>
          <a:xfrm>
            <a:off x="7163611" y="1497836"/>
            <a:ext cx="0" cy="459460"/>
          </a:xfrm>
          <a:prstGeom prst="line">
            <a:avLst/>
          </a:prstGeom>
        </p:spPr>
        <p:style>
          <a:lnRef idx="2">
            <a:schemeClr val="accent3"/>
          </a:lnRef>
          <a:fillRef idx="0">
            <a:schemeClr val="accent3"/>
          </a:fillRef>
          <a:effectRef idx="1">
            <a:schemeClr val="accent3"/>
          </a:effectRef>
          <a:fontRef idx="minor">
            <a:schemeClr val="tx1"/>
          </a:fontRef>
        </p:style>
      </p:cxnSp>
      <p:sp>
        <p:nvSpPr>
          <p:cNvPr id="50" name="TextBox 105"/>
          <p:cNvSpPr txBox="1"/>
          <p:nvPr/>
        </p:nvSpPr>
        <p:spPr>
          <a:xfrm>
            <a:off x="6843051" y="1183348"/>
            <a:ext cx="684803" cy="338554"/>
          </a:xfrm>
          <a:prstGeom prst="rect">
            <a:avLst/>
          </a:prstGeom>
          <a:noFill/>
        </p:spPr>
        <p:txBody>
          <a:bodyPr wrap="none" rtlCol="0">
            <a:spAutoFit/>
          </a:bodyPr>
          <a:lstStyle/>
          <a:p>
            <a:r>
              <a:rPr lang="en-US" sz="1600" dirty="0" smtClean="0">
                <a:solidFill>
                  <a:schemeClr val="tx2"/>
                </a:solidFill>
                <a:latin typeface="Comic Sans MS" panose="030F0702030302020204" pitchFamily="66" charset="0"/>
              </a:rPr>
              <a:t>2030</a:t>
            </a:r>
            <a:endParaRPr lang="en-US" sz="1600" dirty="0">
              <a:solidFill>
                <a:schemeClr val="tx2"/>
              </a:solidFill>
              <a:latin typeface="Comic Sans MS" panose="030F0702030302020204" pitchFamily="66" charset="0"/>
            </a:endParaRPr>
          </a:p>
        </p:txBody>
      </p:sp>
      <p:sp>
        <p:nvSpPr>
          <p:cNvPr id="51" name="TextBox 107"/>
          <p:cNvSpPr txBox="1"/>
          <p:nvPr/>
        </p:nvSpPr>
        <p:spPr>
          <a:xfrm>
            <a:off x="7503450" y="1183348"/>
            <a:ext cx="684803" cy="338554"/>
          </a:xfrm>
          <a:prstGeom prst="rect">
            <a:avLst/>
          </a:prstGeom>
          <a:noFill/>
        </p:spPr>
        <p:txBody>
          <a:bodyPr wrap="none" rtlCol="0">
            <a:spAutoFit/>
          </a:bodyPr>
          <a:lstStyle/>
          <a:p>
            <a:r>
              <a:rPr lang="en-US" sz="1600" b="1" dirty="0" smtClean="0">
                <a:solidFill>
                  <a:schemeClr val="tx2"/>
                </a:solidFill>
                <a:latin typeface="Comic Sans MS" panose="030F0702030302020204" pitchFamily="66" charset="0"/>
              </a:rPr>
              <a:t>2035</a:t>
            </a:r>
            <a:endParaRPr lang="en-US" sz="1600" b="1" dirty="0">
              <a:solidFill>
                <a:schemeClr val="tx2"/>
              </a:solidFill>
              <a:latin typeface="Comic Sans MS" panose="030F0702030302020204" pitchFamily="66" charset="0"/>
            </a:endParaRPr>
          </a:p>
        </p:txBody>
      </p:sp>
      <p:sp>
        <p:nvSpPr>
          <p:cNvPr id="52" name="Left-Right Arrow 108"/>
          <p:cNvSpPr/>
          <p:nvPr/>
        </p:nvSpPr>
        <p:spPr>
          <a:xfrm>
            <a:off x="5197354" y="1548778"/>
            <a:ext cx="2624773" cy="592170"/>
          </a:xfrm>
          <a:prstGeom prst="leftRightArrow">
            <a:avLst>
              <a:gd name="adj1" fmla="val 62131"/>
              <a:gd name="adj2" fmla="val 30174"/>
            </a:avLst>
          </a:prstGeom>
          <a:solidFill>
            <a:srgbClr val="FCD30E"/>
          </a:solidFill>
          <a:ln w="31750">
            <a:solidFill>
              <a:srgbClr val="6B5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solidFill>
                  <a:srgbClr val="173D54"/>
                </a:solidFill>
                <a:effectLst>
                  <a:outerShdw blurRad="25400" dist="25400" dir="2700000" algn="tl" rotWithShape="0">
                    <a:schemeClr val="tx2">
                      <a:lumMod val="75000"/>
                      <a:alpha val="45000"/>
                    </a:schemeClr>
                  </a:outerShdw>
                </a:effectLst>
                <a:latin typeface="Comic Sans MS" panose="030F0702030302020204" pitchFamily="66" charset="0"/>
              </a:rPr>
              <a:t>20 years</a:t>
            </a:r>
          </a:p>
        </p:txBody>
      </p:sp>
      <p:sp>
        <p:nvSpPr>
          <p:cNvPr id="53" name="Rectangle 53"/>
          <p:cNvSpPr/>
          <p:nvPr/>
        </p:nvSpPr>
        <p:spPr>
          <a:xfrm>
            <a:off x="188141" y="2040959"/>
            <a:ext cx="689035" cy="529137"/>
          </a:xfrm>
          <a:prstGeom prst="rect">
            <a:avLst/>
          </a:prstGeom>
          <a:solidFill>
            <a:srgbClr val="173D5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rgbClr val="EFF6FB"/>
              </a:solidFill>
              <a:latin typeface="Comic Sans MS" panose="030F0702030302020204" pitchFamily="66" charset="0"/>
            </a:endParaRPr>
          </a:p>
        </p:txBody>
      </p:sp>
      <p:cxnSp>
        <p:nvCxnSpPr>
          <p:cNvPr id="54" name="Straight Connector 7"/>
          <p:cNvCxnSpPr/>
          <p:nvPr/>
        </p:nvCxnSpPr>
        <p:spPr>
          <a:xfrm>
            <a:off x="188141" y="4550448"/>
            <a:ext cx="8819162" cy="0"/>
          </a:xfrm>
          <a:prstGeom prst="line">
            <a:avLst/>
          </a:prstGeom>
        </p:spPr>
        <p:style>
          <a:lnRef idx="2">
            <a:schemeClr val="dk1"/>
          </a:lnRef>
          <a:fillRef idx="0">
            <a:schemeClr val="dk1"/>
          </a:fillRef>
          <a:effectRef idx="1">
            <a:schemeClr val="dk1"/>
          </a:effectRef>
          <a:fontRef idx="minor">
            <a:schemeClr val="tx1"/>
          </a:fontRef>
        </p:style>
      </p:cxnSp>
      <p:sp>
        <p:nvSpPr>
          <p:cNvPr id="7" name="Segnaposto numero diapositiva 6"/>
          <p:cNvSpPr>
            <a:spLocks noGrp="1"/>
          </p:cNvSpPr>
          <p:nvPr>
            <p:ph type="sldNum" sz="quarter" idx="12"/>
          </p:nvPr>
        </p:nvSpPr>
        <p:spPr/>
        <p:txBody>
          <a:bodyPr/>
          <a:lstStyle/>
          <a:p>
            <a:r>
              <a:rPr lang="it-IT">
                <a:latin typeface="Comic Sans MS" panose="030F0702030302020204" pitchFamily="66" charset="0"/>
              </a:rPr>
              <a:t>Pagina </a:t>
            </a:r>
            <a:fld id="{BFBF7122-E485-A34B-A033-193A3ADCCB38}" type="slidenum">
              <a:rPr lang="it-IT">
                <a:latin typeface="Comic Sans MS" panose="030F0702030302020204" pitchFamily="66" charset="0"/>
              </a:rPr>
              <a:pPr/>
              <a:t>4</a:t>
            </a:fld>
            <a:endParaRPr lang="it-IT">
              <a:latin typeface="Comic Sans MS" panose="030F0702030302020204" pitchFamily="66" charset="0"/>
            </a:endParaRPr>
          </a:p>
        </p:txBody>
      </p:sp>
    </p:spTree>
    <p:extLst>
      <p:ext uri="{BB962C8B-B14F-4D97-AF65-F5344CB8AC3E}">
        <p14:creationId xmlns:p14="http://schemas.microsoft.com/office/powerpoint/2010/main" val="24785369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p:cNvSpPr>
            <a:spLocks noGrp="1"/>
          </p:cNvSpPr>
          <p:nvPr>
            <p:ph type="ctrTitle"/>
          </p:nvPr>
        </p:nvSpPr>
        <p:spPr>
          <a:xfrm>
            <a:off x="0" y="4642536"/>
            <a:ext cx="9144000" cy="1219878"/>
          </a:xfrm>
        </p:spPr>
        <p:txBody>
          <a:bodyPr>
            <a:normAutofit/>
          </a:bodyPr>
          <a:lstStyle/>
          <a:p>
            <a:r>
              <a:rPr lang="en-GB" sz="2400" dirty="0" smtClean="0">
                <a:latin typeface="Bookman Old Style"/>
                <a:cs typeface="Bookman Old Style"/>
              </a:rPr>
              <a:t>Doctoral thesis at INFN Naples site and</a:t>
            </a:r>
            <a:r>
              <a:rPr lang="en-GB" sz="2400" dirty="0">
                <a:latin typeface="Bookman Old Style"/>
                <a:cs typeface="Bookman Old Style"/>
              </a:rPr>
              <a:t> </a:t>
            </a:r>
            <a:r>
              <a:rPr lang="en-GB" sz="2400" dirty="0" smtClean="0">
                <a:latin typeface="Bookman Old Style"/>
                <a:cs typeface="Bookman Old Style"/>
              </a:rPr>
              <a:t> Federico II University of Napoli in collaboration with CERN</a:t>
            </a:r>
            <a:endParaRPr lang="en-GB" sz="2400" dirty="0">
              <a:latin typeface="Bookman Old Style"/>
              <a:cs typeface="Bookman Old Style"/>
            </a:endParaRPr>
          </a:p>
        </p:txBody>
      </p:sp>
      <p:sp>
        <p:nvSpPr>
          <p:cNvPr id="14" name="Sottotitolo 2"/>
          <p:cNvSpPr>
            <a:spLocks noGrp="1"/>
          </p:cNvSpPr>
          <p:nvPr>
            <p:ph type="subTitle" idx="1"/>
          </p:nvPr>
        </p:nvSpPr>
        <p:spPr>
          <a:xfrm>
            <a:off x="0" y="2119544"/>
            <a:ext cx="9144000" cy="1752600"/>
          </a:xfrm>
        </p:spPr>
        <p:txBody>
          <a:bodyPr>
            <a:noAutofit/>
          </a:bodyPr>
          <a:lstStyle/>
          <a:p>
            <a:r>
              <a:rPr lang="en-GB" sz="3000" dirty="0" smtClean="0">
                <a:latin typeface="Bookman Old Style"/>
                <a:cs typeface="Bookman Old Style"/>
              </a:rPr>
              <a:t>USE OF METAMATERIALS</a:t>
            </a:r>
            <a:r>
              <a:rPr lang="en-GB" sz="3000" dirty="0">
                <a:latin typeface="Bookman Old Style"/>
                <a:cs typeface="Bookman Old Style"/>
              </a:rPr>
              <a:t/>
            </a:r>
            <a:br>
              <a:rPr lang="en-GB" sz="3000" dirty="0">
                <a:latin typeface="Bookman Old Style"/>
                <a:cs typeface="Bookman Old Style"/>
              </a:rPr>
            </a:br>
            <a:r>
              <a:rPr lang="en-GB" sz="3000" dirty="0">
                <a:latin typeface="Bookman Old Style"/>
                <a:cs typeface="Bookman Old Style"/>
              </a:rPr>
              <a:t>FOR THE REDUCTION OF </a:t>
            </a:r>
            <a:r>
              <a:rPr lang="en-GB" sz="3000" dirty="0" smtClean="0">
                <a:latin typeface="Bookman Old Style"/>
                <a:cs typeface="Bookman Old Style"/>
              </a:rPr>
              <a:t>LHC </a:t>
            </a:r>
            <a:r>
              <a:rPr lang="it-IT" sz="3000" cap="all" dirty="0" err="1" smtClean="0">
                <a:latin typeface="Bookman Old Style"/>
                <a:ea typeface="+mj-ea"/>
                <a:cs typeface="Bookman Old Style"/>
              </a:rPr>
              <a:t>collimator</a:t>
            </a:r>
            <a:r>
              <a:rPr lang="it-IT" sz="3000" cap="all" dirty="0" smtClean="0">
                <a:latin typeface="Bookman Old Style"/>
                <a:ea typeface="+mj-ea"/>
                <a:cs typeface="Bookman Old Style"/>
              </a:rPr>
              <a:t> </a:t>
            </a:r>
            <a:r>
              <a:rPr lang="it-IT" sz="3000" cap="all" dirty="0">
                <a:latin typeface="Bookman Old Style"/>
                <a:ea typeface="+mj-ea"/>
                <a:cs typeface="Bookman Old Style"/>
              </a:rPr>
              <a:t/>
            </a:r>
            <a:br>
              <a:rPr lang="it-IT" sz="3000" cap="all" dirty="0">
                <a:latin typeface="Bookman Old Style"/>
                <a:ea typeface="+mj-ea"/>
                <a:cs typeface="Bookman Old Style"/>
              </a:rPr>
            </a:br>
            <a:r>
              <a:rPr lang="it-IT" sz="3000" cap="all" dirty="0" err="1">
                <a:latin typeface="Bookman Old Style"/>
                <a:ea typeface="+mj-ea"/>
                <a:cs typeface="Bookman Old Style"/>
              </a:rPr>
              <a:t>coupling</a:t>
            </a:r>
            <a:r>
              <a:rPr lang="it-IT" sz="3000" cap="all" dirty="0">
                <a:latin typeface="Bookman Old Style"/>
                <a:ea typeface="+mj-ea"/>
                <a:cs typeface="Bookman Old Style"/>
              </a:rPr>
              <a:t> </a:t>
            </a:r>
            <a:r>
              <a:rPr lang="it-IT" sz="3000" cap="all" dirty="0" err="1" smtClean="0">
                <a:latin typeface="Bookman Old Style"/>
                <a:ea typeface="+mj-ea"/>
                <a:cs typeface="Bookman Old Style"/>
              </a:rPr>
              <a:t>impedance</a:t>
            </a:r>
            <a:r>
              <a:rPr lang="en-GB" sz="3000" dirty="0" smtClean="0">
                <a:latin typeface="Bookman Old Style"/>
                <a:cs typeface="Bookman Old Style"/>
              </a:rPr>
              <a:t>: study, simulations and measurements</a:t>
            </a:r>
          </a:p>
        </p:txBody>
      </p:sp>
      <p:pic>
        <p:nvPicPr>
          <p:cNvPr id="15"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39" y="63364"/>
            <a:ext cx="4239361" cy="1268776"/>
          </a:xfrm>
          <a:prstGeom prst="rect">
            <a:avLst/>
          </a:prstGeom>
          <a:ln w="25400">
            <a:solidFill>
              <a:schemeClr val="bg1"/>
            </a:solidFill>
          </a:ln>
        </p:spPr>
      </p:pic>
      <p:sp>
        <p:nvSpPr>
          <p:cNvPr id="16" name="CasellaDiTesto 4"/>
          <p:cNvSpPr txBox="1"/>
          <p:nvPr/>
        </p:nvSpPr>
        <p:spPr>
          <a:xfrm>
            <a:off x="467544" y="6093296"/>
            <a:ext cx="7468790" cy="430887"/>
          </a:xfrm>
          <a:prstGeom prst="rect">
            <a:avLst/>
          </a:prstGeom>
          <a:noFill/>
        </p:spPr>
        <p:txBody>
          <a:bodyPr wrap="square" rtlCol="0">
            <a:spAutoFit/>
          </a:bodyPr>
          <a:lstStyle/>
          <a:p>
            <a:r>
              <a:rPr lang="en-GB" sz="1100" dirty="0" smtClean="0">
                <a:solidFill>
                  <a:schemeClr val="tx1"/>
                </a:solidFill>
              </a:rPr>
              <a:t>Reference people :   Maria Rosaria </a:t>
            </a:r>
            <a:r>
              <a:rPr lang="en-GB" sz="1100" dirty="0" err="1" smtClean="0">
                <a:solidFill>
                  <a:schemeClr val="tx1"/>
                </a:solidFill>
              </a:rPr>
              <a:t>Masullo</a:t>
            </a:r>
            <a:r>
              <a:rPr lang="en-GB" sz="1100" dirty="0" smtClean="0">
                <a:solidFill>
                  <a:schemeClr val="tx1"/>
                </a:solidFill>
              </a:rPr>
              <a:t> </a:t>
            </a:r>
            <a:r>
              <a:rPr lang="mr-IN" sz="1100" dirty="0" smtClean="0">
                <a:solidFill>
                  <a:schemeClr val="tx1"/>
                </a:solidFill>
                <a:hlinkClick r:id="rId3"/>
              </a:rPr>
              <a:t>–</a:t>
            </a:r>
            <a:r>
              <a:rPr lang="en-GB" sz="1100" dirty="0" smtClean="0">
                <a:solidFill>
                  <a:schemeClr val="tx1"/>
                </a:solidFill>
                <a:hlinkClick r:id="rId3"/>
              </a:rPr>
              <a:t>masullo@na.infn.it</a:t>
            </a:r>
            <a:endParaRPr lang="en-GB" sz="1100" dirty="0" smtClean="0">
              <a:solidFill>
                <a:schemeClr val="tx1"/>
              </a:solidFill>
            </a:endParaRPr>
          </a:p>
          <a:p>
            <a:r>
              <a:rPr lang="en-GB" sz="1100" dirty="0" smtClean="0">
                <a:solidFill>
                  <a:schemeClr val="tx1"/>
                </a:solidFill>
              </a:rPr>
              <a:t>	</a:t>
            </a:r>
            <a:r>
              <a:rPr lang="en-GB" sz="1100" dirty="0" smtClean="0">
                <a:solidFill>
                  <a:schemeClr val="tx1"/>
                </a:solidFill>
              </a:rPr>
              <a:t>Antonello </a:t>
            </a:r>
            <a:r>
              <a:rPr lang="en-GB" sz="1100" dirty="0" err="1" smtClean="0">
                <a:solidFill>
                  <a:schemeClr val="tx1"/>
                </a:solidFill>
              </a:rPr>
              <a:t>Andreone</a:t>
            </a:r>
            <a:r>
              <a:rPr lang="en-GB" sz="1100" dirty="0" smtClean="0">
                <a:solidFill>
                  <a:schemeClr val="tx1"/>
                </a:solidFill>
              </a:rPr>
              <a:t> </a:t>
            </a:r>
            <a:r>
              <a:rPr lang="mr-IN" sz="1100" dirty="0" smtClean="0">
                <a:solidFill>
                  <a:schemeClr val="tx1"/>
                </a:solidFill>
                <a:hlinkClick r:id="rId4"/>
              </a:rPr>
              <a:t>–</a:t>
            </a:r>
            <a:r>
              <a:rPr lang="en-GB" sz="1100" dirty="0" smtClean="0">
                <a:solidFill>
                  <a:schemeClr val="tx1"/>
                </a:solidFill>
                <a:hlinkClick r:id="rId4"/>
              </a:rPr>
              <a:t>andreone@unina.it</a:t>
            </a:r>
            <a:endParaRPr lang="en-GB" sz="1100" dirty="0" smtClean="0">
              <a:solidFill>
                <a:schemeClr val="tx1"/>
              </a:solidFill>
            </a:endParaRPr>
          </a:p>
        </p:txBody>
      </p:sp>
      <p:sp>
        <p:nvSpPr>
          <p:cNvPr id="17" name="TextBox 16"/>
          <p:cNvSpPr txBox="1"/>
          <p:nvPr/>
        </p:nvSpPr>
        <p:spPr>
          <a:xfrm>
            <a:off x="-1123950" y="-781050"/>
            <a:ext cx="184731" cy="230832"/>
          </a:xfrm>
          <a:prstGeom prst="rect">
            <a:avLst/>
          </a:prstGeom>
          <a:noFill/>
        </p:spPr>
        <p:txBody>
          <a:bodyPr wrap="none" rtlCol="0">
            <a:spAutoFit/>
          </a:bodyPr>
          <a:lstStyle/>
          <a:p>
            <a:endParaRPr lang="en-GB" dirty="0">
              <a:solidFill>
                <a:schemeClr val="tx1"/>
              </a:solidFill>
            </a:endParaRPr>
          </a:p>
        </p:txBody>
      </p:sp>
    </p:spTree>
    <p:extLst>
      <p:ext uri="{BB962C8B-B14F-4D97-AF65-F5344CB8AC3E}">
        <p14:creationId xmlns:p14="http://schemas.microsoft.com/office/powerpoint/2010/main" val="1485602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6914" y="185057"/>
            <a:ext cx="8850085" cy="1784475"/>
          </a:xfrm>
        </p:spPr>
        <p:txBody>
          <a:bodyPr>
            <a:normAutofit lnSpcReduction="10000"/>
          </a:bodyPr>
          <a:lstStyle/>
          <a:p>
            <a:pPr marL="0" indent="0">
              <a:buNone/>
            </a:pPr>
            <a:r>
              <a:rPr lang="en-GB" sz="2000" dirty="0">
                <a:latin typeface="Bookman Old Style"/>
                <a:cs typeface="Bookman Old Style"/>
              </a:rPr>
              <a:t>In an accelerator the electromagnetic interaction between the beam and the surrounding equipment can be the source of instability problems. In order to study and characterize the interaction process it is possible to use two different parameters:</a:t>
            </a:r>
          </a:p>
          <a:p>
            <a:r>
              <a:rPr lang="en-GB" sz="2000" dirty="0">
                <a:solidFill>
                  <a:srgbClr val="660066"/>
                </a:solidFill>
                <a:latin typeface="Bookman Old Style"/>
                <a:cs typeface="Bookman Old Style"/>
              </a:rPr>
              <a:t>Wakefield</a:t>
            </a:r>
            <a:r>
              <a:rPr lang="en-GB" sz="2000" dirty="0">
                <a:latin typeface="Bookman Old Style"/>
                <a:cs typeface="Bookman Old Style"/>
              </a:rPr>
              <a:t> in the time domain</a:t>
            </a:r>
          </a:p>
          <a:p>
            <a:r>
              <a:rPr lang="en-GB" sz="2000" dirty="0">
                <a:solidFill>
                  <a:srgbClr val="660066"/>
                </a:solidFill>
                <a:latin typeface="Bookman Old Style"/>
                <a:cs typeface="Bookman Old Style"/>
              </a:rPr>
              <a:t>Coupling impedance </a:t>
            </a:r>
            <a:r>
              <a:rPr lang="en-GB" sz="2000" dirty="0">
                <a:latin typeface="Bookman Old Style"/>
                <a:cs typeface="Bookman Old Style"/>
              </a:rPr>
              <a:t>in the frequency domain</a:t>
            </a:r>
            <a:endParaRPr lang="en-GB" sz="2000" dirty="0">
              <a:latin typeface="Bookman Old Style"/>
              <a:cs typeface="Bookman Old Style"/>
            </a:endParaRPr>
          </a:p>
        </p:txBody>
      </p:sp>
      <p:sp>
        <p:nvSpPr>
          <p:cNvPr id="4" name="CasellaDiTesto 3"/>
          <p:cNvSpPr txBox="1"/>
          <p:nvPr/>
        </p:nvSpPr>
        <p:spPr>
          <a:xfrm>
            <a:off x="979714" y="1600200"/>
            <a:ext cx="184666" cy="369332"/>
          </a:xfrm>
          <a:prstGeom prst="rect">
            <a:avLst/>
          </a:prstGeom>
          <a:noFill/>
        </p:spPr>
        <p:txBody>
          <a:bodyPr wrap="none" rtlCol="0">
            <a:spAutoFit/>
          </a:bodyPr>
          <a:lstStyle/>
          <a:p>
            <a:endParaRPr lang="en-GB"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411" y="1969532"/>
            <a:ext cx="4734588" cy="1872766"/>
          </a:xfrm>
          <a:prstGeom prst="rect">
            <a:avLst/>
          </a:prstGeom>
          <a:ln w="12700">
            <a:solidFill>
              <a:schemeClr val="bg1"/>
            </a:solidFill>
          </a:ln>
        </p:spPr>
      </p:pic>
      <p:sp>
        <p:nvSpPr>
          <p:cNvPr id="6" name="CasellaDiTesto 5"/>
          <p:cNvSpPr txBox="1"/>
          <p:nvPr/>
        </p:nvSpPr>
        <p:spPr>
          <a:xfrm>
            <a:off x="417286" y="2142911"/>
            <a:ext cx="3865125" cy="4031873"/>
          </a:xfrm>
          <a:prstGeom prst="rect">
            <a:avLst/>
          </a:prstGeom>
          <a:noFill/>
        </p:spPr>
        <p:txBody>
          <a:bodyPr wrap="square" rtlCol="0">
            <a:spAutoFit/>
          </a:bodyPr>
          <a:lstStyle/>
          <a:p>
            <a:r>
              <a:rPr lang="en-GB" sz="1600" dirty="0">
                <a:solidFill>
                  <a:schemeClr val="tx1"/>
                </a:solidFill>
                <a:latin typeface="Bookman Old Style"/>
                <a:cs typeface="Bookman Old Style"/>
              </a:rPr>
              <a:t>Due to this interaction, EM fields are produced. Under some conditions, they can remain in the vacuum chamber perturbing the original field distribution which has to guide the beam. </a:t>
            </a:r>
          </a:p>
          <a:p>
            <a:r>
              <a:rPr lang="en-GB" sz="1600" dirty="0">
                <a:solidFill>
                  <a:schemeClr val="tx1"/>
                </a:solidFill>
                <a:latin typeface="Bookman Old Style"/>
                <a:cs typeface="Bookman Old Style"/>
              </a:rPr>
              <a:t>The coupling impedance function connects the new fields to the perturbed charge and current densities.</a:t>
            </a:r>
          </a:p>
          <a:p>
            <a:r>
              <a:rPr lang="en-GB" sz="1600" dirty="0">
                <a:solidFill>
                  <a:schemeClr val="tx1"/>
                </a:solidFill>
                <a:latin typeface="Bookman Old Style"/>
                <a:cs typeface="Bookman Old Style"/>
              </a:rPr>
              <a:t>This function has to be kept under a well defined threshold in order to reduce the perturbation and instability phenomena. This point is crucial if we want to improve the beam intensity.</a:t>
            </a:r>
          </a:p>
        </p:txBody>
      </p:sp>
      <p:pic>
        <p:nvPicPr>
          <p:cNvPr id="7" name="Immagine 6"/>
          <p:cNvPicPr/>
          <p:nvPr/>
        </p:nvPicPr>
        <p:blipFill>
          <a:blip r:embed="rId3">
            <a:extLst>
              <a:ext uri="{28A0092B-C50C-407E-A947-70E740481C1C}">
                <a14:useLocalDpi xmlns:a14="http://schemas.microsoft.com/office/drawing/2010/main" val="0"/>
              </a:ext>
            </a:extLst>
          </a:blip>
          <a:stretch>
            <a:fillRect/>
          </a:stretch>
        </p:blipFill>
        <p:spPr>
          <a:xfrm>
            <a:off x="4773007" y="3913308"/>
            <a:ext cx="3974095" cy="1516032"/>
          </a:xfrm>
          <a:prstGeom prst="rect">
            <a:avLst/>
          </a:prstGeom>
        </p:spPr>
      </p:pic>
      <p:sp>
        <p:nvSpPr>
          <p:cNvPr id="8" name="CasellaDiTesto 7"/>
          <p:cNvSpPr txBox="1"/>
          <p:nvPr/>
        </p:nvSpPr>
        <p:spPr>
          <a:xfrm>
            <a:off x="4773007" y="5498505"/>
            <a:ext cx="4243991" cy="1077218"/>
          </a:xfrm>
          <a:prstGeom prst="rect">
            <a:avLst/>
          </a:prstGeom>
          <a:noFill/>
        </p:spPr>
        <p:txBody>
          <a:bodyPr wrap="square" rtlCol="0">
            <a:spAutoFit/>
          </a:bodyPr>
          <a:lstStyle/>
          <a:p>
            <a:r>
              <a:rPr lang="en-GB" sz="1600" dirty="0">
                <a:solidFill>
                  <a:schemeClr val="tx1"/>
                </a:solidFill>
                <a:latin typeface="Bookman Old Style"/>
                <a:cs typeface="Bookman Old Style"/>
              </a:rPr>
              <a:t>A typical behaviour of the impedance in two frequency regions. The resonances must be “reduced” lowering their quality coefficient, Q.</a:t>
            </a:r>
          </a:p>
        </p:txBody>
      </p:sp>
      <p:sp>
        <p:nvSpPr>
          <p:cNvPr id="9" name="Rettangolo 8"/>
          <p:cNvSpPr/>
          <p:nvPr/>
        </p:nvSpPr>
        <p:spPr>
          <a:xfrm>
            <a:off x="12451" y="6550223"/>
            <a:ext cx="9131549" cy="307777"/>
          </a:xfrm>
          <a:prstGeom prst="rect">
            <a:avLst/>
          </a:prstGeom>
        </p:spPr>
        <p:txBody>
          <a:bodyPr wrap="square">
            <a:spAutoFit/>
          </a:bodyPr>
          <a:lstStyle/>
          <a:p>
            <a:pPr algn="ctr"/>
            <a:r>
              <a:rPr lang="en-GB" sz="1400" dirty="0">
                <a:solidFill>
                  <a:srgbClr val="660066"/>
                </a:solidFill>
              </a:rPr>
              <a:t>A.W. Chao. “</a:t>
            </a:r>
            <a:r>
              <a:rPr lang="en-GB" sz="1400" i="1" dirty="0">
                <a:solidFill>
                  <a:srgbClr val="660066"/>
                </a:solidFill>
              </a:rPr>
              <a:t>Physics of Collective Beam Instabilities in High Energy Accelerators”, </a:t>
            </a:r>
            <a:r>
              <a:rPr lang="en-GB" sz="1400" dirty="0">
                <a:solidFill>
                  <a:srgbClr val="660066"/>
                </a:solidFill>
              </a:rPr>
              <a:t>Wiley (1993)</a:t>
            </a:r>
          </a:p>
        </p:txBody>
      </p:sp>
    </p:spTree>
    <p:extLst>
      <p:ext uri="{BB962C8B-B14F-4D97-AF65-F5344CB8AC3E}">
        <p14:creationId xmlns:p14="http://schemas.microsoft.com/office/powerpoint/2010/main" val="1878959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924" y="1475744"/>
            <a:ext cx="3432558" cy="2681471"/>
          </a:xfrm>
          <a:prstGeom prst="rect">
            <a:avLst/>
          </a:prstGeom>
          <a:ln w="12700">
            <a:solidFill>
              <a:schemeClr val="bg1"/>
            </a:solid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670233"/>
            <a:ext cx="2987899" cy="263124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676" y="1980921"/>
            <a:ext cx="2600325" cy="1400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CasellaDiTesto 6"/>
          <p:cNvSpPr txBox="1"/>
          <p:nvPr/>
        </p:nvSpPr>
        <p:spPr>
          <a:xfrm>
            <a:off x="-3" y="923712"/>
            <a:ext cx="5499281" cy="369332"/>
          </a:xfrm>
          <a:prstGeom prst="rect">
            <a:avLst/>
          </a:prstGeom>
          <a:noFill/>
        </p:spPr>
        <p:txBody>
          <a:bodyPr wrap="square" rtlCol="0">
            <a:spAutoFit/>
          </a:bodyPr>
          <a:lstStyle/>
          <a:p>
            <a:pPr algn="ctr"/>
            <a:r>
              <a:rPr lang="en-GB" b="1" dirty="0">
                <a:solidFill>
                  <a:schemeClr val="bg1"/>
                </a:solidFill>
              </a:rPr>
              <a:t>MNG Material(µ&lt;0)</a:t>
            </a:r>
          </a:p>
        </p:txBody>
      </p:sp>
      <p:sp>
        <p:nvSpPr>
          <p:cNvPr id="8" name="CasellaDiTesto 7"/>
          <p:cNvSpPr txBox="1"/>
          <p:nvPr/>
        </p:nvSpPr>
        <p:spPr>
          <a:xfrm>
            <a:off x="9643" y="1437306"/>
            <a:ext cx="5499281" cy="369332"/>
          </a:xfrm>
          <a:prstGeom prst="rect">
            <a:avLst/>
          </a:prstGeom>
          <a:solidFill>
            <a:srgbClr val="C0504D"/>
          </a:solidFill>
        </p:spPr>
        <p:txBody>
          <a:bodyPr wrap="square" rtlCol="0">
            <a:spAutoFit/>
          </a:bodyPr>
          <a:lstStyle/>
          <a:p>
            <a:pPr algn="ctr"/>
            <a:r>
              <a:rPr lang="en-GB" b="1" dirty="0" smtClean="0">
                <a:solidFill>
                  <a:schemeClr val="bg1"/>
                </a:solidFill>
              </a:rPr>
              <a:t>MNG Material(µ&lt;0)</a:t>
            </a:r>
            <a:endParaRPr lang="en-GB" b="1" dirty="0">
              <a:solidFill>
                <a:schemeClr val="bg1"/>
              </a:solidFill>
            </a:endParaRPr>
          </a:p>
        </p:txBody>
      </p:sp>
      <p:sp>
        <p:nvSpPr>
          <p:cNvPr id="9" name="CasellaDiTesto 8"/>
          <p:cNvSpPr txBox="1"/>
          <p:nvPr/>
        </p:nvSpPr>
        <p:spPr>
          <a:xfrm>
            <a:off x="0" y="41584"/>
            <a:ext cx="9144000" cy="830997"/>
          </a:xfrm>
          <a:prstGeom prst="rect">
            <a:avLst/>
          </a:prstGeom>
          <a:solidFill>
            <a:schemeClr val="accent6">
              <a:lumMod val="40000"/>
              <a:lumOff val="60000"/>
            </a:schemeClr>
          </a:solidFill>
        </p:spPr>
        <p:txBody>
          <a:bodyPr wrap="square" rtlCol="0">
            <a:spAutoFit/>
          </a:bodyPr>
          <a:lstStyle/>
          <a:p>
            <a:r>
              <a:rPr lang="en-GB" sz="1600" dirty="0">
                <a:latin typeface="Bookman Old Style"/>
                <a:cs typeface="Bookman Old Style"/>
              </a:rPr>
              <a:t>Metamaterials are </a:t>
            </a:r>
            <a:r>
              <a:rPr lang="en-GB" sz="1600" dirty="0">
                <a:solidFill>
                  <a:srgbClr val="000000"/>
                </a:solidFill>
                <a:latin typeface="Bookman Old Style"/>
                <a:cs typeface="Bookman Old Style"/>
              </a:rPr>
              <a:t>structures and composite materials that either mimic known material responses or qualitatively have new, physically realizable response functions that do not occur or may not be readily available in nature, as negative </a:t>
            </a:r>
            <a:r>
              <a:rPr lang="en-GB" sz="1600" dirty="0">
                <a:latin typeface="Symbol" charset="2"/>
                <a:cs typeface="Symbol" charset="2"/>
              </a:rPr>
              <a:t>m </a:t>
            </a:r>
            <a:r>
              <a:rPr lang="en-GB" sz="1600" dirty="0">
                <a:latin typeface="Bookman Old Style"/>
                <a:cs typeface="Bookman Old Style"/>
              </a:rPr>
              <a:t>and </a:t>
            </a:r>
            <a:r>
              <a:rPr lang="en-GB" sz="1600" dirty="0">
                <a:latin typeface="Symbol" charset="2"/>
                <a:cs typeface="Symbol" charset="2"/>
              </a:rPr>
              <a:t> e</a:t>
            </a:r>
            <a:endParaRPr lang="en-GB" sz="1600" dirty="0">
              <a:latin typeface="Bookman Old Style"/>
              <a:cs typeface="Bookman Old Style"/>
            </a:endParaRPr>
          </a:p>
        </p:txBody>
      </p:sp>
      <p:grpSp>
        <p:nvGrpSpPr>
          <p:cNvPr id="10" name="Gruppo 9"/>
          <p:cNvGrpSpPr/>
          <p:nvPr/>
        </p:nvGrpSpPr>
        <p:grpSpPr>
          <a:xfrm>
            <a:off x="3517863" y="4301477"/>
            <a:ext cx="5413974" cy="2084071"/>
            <a:chOff x="760651" y="3504112"/>
            <a:chExt cx="7641219" cy="3353888"/>
          </a:xfrm>
        </p:grpSpPr>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51" y="3504112"/>
              <a:ext cx="7641219" cy="3353888"/>
            </a:xfrm>
            <a:prstGeom prst="rect">
              <a:avLst/>
            </a:prstGeom>
          </p:spPr>
        </p:pic>
        <p:sp>
          <p:nvSpPr>
            <p:cNvPr id="12" name="CasellaDiTesto 11"/>
            <p:cNvSpPr txBox="1"/>
            <p:nvPr/>
          </p:nvSpPr>
          <p:spPr>
            <a:xfrm>
              <a:off x="4387407" y="6078236"/>
              <a:ext cx="445062" cy="261610"/>
            </a:xfrm>
            <a:prstGeom prst="rect">
              <a:avLst/>
            </a:prstGeom>
            <a:noFill/>
          </p:spPr>
          <p:txBody>
            <a:bodyPr wrap="square" rtlCol="0">
              <a:spAutoFit/>
            </a:bodyPr>
            <a:lstStyle/>
            <a:p>
              <a:r>
                <a:rPr lang="it-IT" sz="1100" dirty="0">
                  <a:solidFill>
                    <a:schemeClr val="bg1"/>
                  </a:solidFill>
                  <a:latin typeface="Arial Black" panose="020B0A04020102020204" pitchFamily="34" charset="0"/>
                </a:rPr>
                <a:t>c)</a:t>
              </a:r>
            </a:p>
          </p:txBody>
        </p:sp>
      </p:grpSp>
      <p:sp>
        <p:nvSpPr>
          <p:cNvPr id="13" name="CasellaDiTesto 12"/>
          <p:cNvSpPr txBox="1"/>
          <p:nvPr/>
        </p:nvSpPr>
        <p:spPr>
          <a:xfrm>
            <a:off x="471155" y="4609559"/>
            <a:ext cx="2704023" cy="1569660"/>
          </a:xfrm>
          <a:prstGeom prst="rect">
            <a:avLst/>
          </a:prstGeom>
          <a:noFill/>
        </p:spPr>
        <p:txBody>
          <a:bodyPr wrap="square" rtlCol="0">
            <a:spAutoFit/>
          </a:bodyPr>
          <a:lstStyle/>
          <a:p>
            <a:r>
              <a:rPr lang="en-GB" sz="1600" dirty="0">
                <a:solidFill>
                  <a:schemeClr val="tx1"/>
                </a:solidFill>
                <a:latin typeface="Bookman Old Style"/>
                <a:cs typeface="Bookman Old Style"/>
              </a:rPr>
              <a:t>Suitably dimensioned and excited they can be used as absorbers and/or modify the EM response of the region in which they are allocated</a:t>
            </a:r>
            <a:endParaRPr lang="en-GB" sz="1600" dirty="0">
              <a:solidFill>
                <a:schemeClr val="tx1"/>
              </a:solidFill>
              <a:latin typeface="Bookman Old Style"/>
              <a:cs typeface="Bookman Old Style"/>
            </a:endParaRPr>
          </a:p>
        </p:txBody>
      </p:sp>
      <p:sp>
        <p:nvSpPr>
          <p:cNvPr id="2" name="Rettangolo 1"/>
          <p:cNvSpPr/>
          <p:nvPr/>
        </p:nvSpPr>
        <p:spPr>
          <a:xfrm>
            <a:off x="5767825" y="804831"/>
            <a:ext cx="3644722" cy="738664"/>
          </a:xfrm>
          <a:prstGeom prst="rect">
            <a:avLst/>
          </a:prstGeom>
        </p:spPr>
        <p:txBody>
          <a:bodyPr wrap="square">
            <a:spAutoFit/>
          </a:bodyPr>
          <a:lstStyle/>
          <a:p>
            <a:r>
              <a:rPr lang="en-GB" sz="1400" dirty="0" err="1" smtClean="0">
                <a:solidFill>
                  <a:srgbClr val="660066"/>
                </a:solidFill>
              </a:rPr>
              <a:t>Engheta</a:t>
            </a:r>
            <a:r>
              <a:rPr lang="en-GB" sz="1400" dirty="0" smtClean="0">
                <a:solidFill>
                  <a:srgbClr val="660066"/>
                </a:solidFill>
              </a:rPr>
              <a:t> </a:t>
            </a:r>
            <a:r>
              <a:rPr lang="en-GB" sz="1400" dirty="0">
                <a:solidFill>
                  <a:srgbClr val="660066"/>
                </a:solidFill>
              </a:rPr>
              <a:t>&amp; Richard W. </a:t>
            </a:r>
            <a:r>
              <a:rPr lang="en-GB" sz="1400" dirty="0" err="1" smtClean="0">
                <a:solidFill>
                  <a:srgbClr val="660066"/>
                </a:solidFill>
              </a:rPr>
              <a:t>Ziolkowsk</a:t>
            </a:r>
            <a:r>
              <a:rPr lang="en-GB" sz="1400" dirty="0" smtClean="0">
                <a:solidFill>
                  <a:srgbClr val="660066"/>
                </a:solidFill>
              </a:rPr>
              <a:t> “</a:t>
            </a:r>
            <a:r>
              <a:rPr lang="en-GB" sz="1400" dirty="0">
                <a:solidFill>
                  <a:srgbClr val="660066"/>
                </a:solidFill>
              </a:rPr>
              <a:t>Metamaterials: Physics, Engineering and Explorations</a:t>
            </a:r>
            <a:r>
              <a:rPr lang="en-GB" sz="1400" dirty="0" smtClean="0">
                <a:solidFill>
                  <a:srgbClr val="660066"/>
                </a:solidFill>
              </a:rPr>
              <a:t>” IEEE </a:t>
            </a:r>
            <a:r>
              <a:rPr lang="en-GB" sz="1400" dirty="0">
                <a:solidFill>
                  <a:srgbClr val="660066"/>
                </a:solidFill>
              </a:rPr>
              <a:t>&amp; Wiley </a:t>
            </a:r>
            <a:r>
              <a:rPr lang="en-GB" sz="1400" dirty="0" err="1">
                <a:solidFill>
                  <a:srgbClr val="660066"/>
                </a:solidFill>
              </a:rPr>
              <a:t>Interscience</a:t>
            </a:r>
            <a:r>
              <a:rPr lang="en-GB" sz="1400" dirty="0">
                <a:solidFill>
                  <a:srgbClr val="660066"/>
                </a:solidFill>
              </a:rPr>
              <a:t> </a:t>
            </a:r>
            <a:r>
              <a:rPr lang="en-GB" sz="1400" dirty="0" smtClean="0">
                <a:solidFill>
                  <a:srgbClr val="660066"/>
                </a:solidFill>
              </a:rPr>
              <a:t>Press </a:t>
            </a:r>
            <a:endParaRPr lang="en-GB" dirty="0">
              <a:solidFill>
                <a:schemeClr val="bg1"/>
              </a:solidFill>
            </a:endParaRPr>
          </a:p>
        </p:txBody>
      </p:sp>
    </p:spTree>
    <p:extLst>
      <p:ext uri="{BB962C8B-B14F-4D97-AF65-F5344CB8AC3E}">
        <p14:creationId xmlns:p14="http://schemas.microsoft.com/office/powerpoint/2010/main" val="9231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86" y="0"/>
            <a:ext cx="2756413" cy="2213429"/>
          </a:xfrm>
          <a:prstGeom prst="rect">
            <a:avLst/>
          </a:prstGeom>
          <a:ln w="12700">
            <a:solidFill>
              <a:schemeClr val="bg1"/>
            </a:solidFill>
          </a:ln>
        </p:spPr>
      </p:pic>
      <p:sp>
        <p:nvSpPr>
          <p:cNvPr id="5" name="CasellaDiTesto 4"/>
          <p:cNvSpPr txBox="1"/>
          <p:nvPr/>
        </p:nvSpPr>
        <p:spPr>
          <a:xfrm>
            <a:off x="0" y="476672"/>
            <a:ext cx="6930571" cy="3108543"/>
          </a:xfrm>
          <a:prstGeom prst="rect">
            <a:avLst/>
          </a:prstGeom>
          <a:noFill/>
        </p:spPr>
        <p:txBody>
          <a:bodyPr wrap="square" rtlCol="0">
            <a:spAutoFit/>
          </a:bodyPr>
          <a:lstStyle/>
          <a:p>
            <a:r>
              <a:rPr lang="en-GB" sz="2800" dirty="0">
                <a:solidFill>
                  <a:srgbClr val="660066"/>
                </a:solidFill>
                <a:latin typeface="Bookman Old Style"/>
                <a:cs typeface="Bookman Old Style"/>
              </a:rPr>
              <a:t>What can you learn</a:t>
            </a:r>
          </a:p>
          <a:p>
            <a:pPr marL="187325" indent="-187325">
              <a:buFont typeface="Arial"/>
              <a:buChar char="•"/>
            </a:pPr>
            <a:r>
              <a:rPr lang="en-GB" sz="2400" dirty="0">
                <a:solidFill>
                  <a:srgbClr val="000000"/>
                </a:solidFill>
                <a:latin typeface="Bookman Old Style"/>
                <a:cs typeface="Bookman Old Style"/>
              </a:rPr>
              <a:t>Issues related to the coupling mechanism between beam and accelerator</a:t>
            </a:r>
          </a:p>
          <a:p>
            <a:pPr marL="187325" indent="-187325">
              <a:buFont typeface="Arial"/>
              <a:buChar char="•"/>
            </a:pPr>
            <a:r>
              <a:rPr lang="en-GB" sz="2400" dirty="0">
                <a:solidFill>
                  <a:srgbClr val="000000"/>
                </a:solidFill>
                <a:latin typeface="Bookman Old Style"/>
                <a:cs typeface="Bookman Old Style"/>
              </a:rPr>
              <a:t>Metamaterial application</a:t>
            </a:r>
          </a:p>
          <a:p>
            <a:pPr marL="187325" indent="-187325">
              <a:buFont typeface="Arial"/>
              <a:buChar char="•"/>
            </a:pPr>
            <a:r>
              <a:rPr lang="en-GB" sz="2400" dirty="0">
                <a:solidFill>
                  <a:srgbClr val="000000"/>
                </a:solidFill>
                <a:latin typeface="Bookman Old Style"/>
                <a:cs typeface="Bookman Old Style"/>
              </a:rPr>
              <a:t>How to use simulation EM code (CST)</a:t>
            </a:r>
          </a:p>
          <a:p>
            <a:pPr marL="187325" indent="-187325">
              <a:buFont typeface="Arial"/>
              <a:buChar char="•"/>
            </a:pPr>
            <a:r>
              <a:rPr lang="en-GB" sz="2400" dirty="0">
                <a:solidFill>
                  <a:srgbClr val="000000"/>
                </a:solidFill>
                <a:latin typeface="Bookman Old Style"/>
                <a:cs typeface="Bookman Old Style"/>
              </a:rPr>
              <a:t>EM characterization measurements with network </a:t>
            </a:r>
            <a:r>
              <a:rPr lang="en-GB" sz="2400" dirty="0" err="1">
                <a:solidFill>
                  <a:srgbClr val="000000"/>
                </a:solidFill>
                <a:latin typeface="Bookman Old Style"/>
                <a:cs typeface="Bookman Old Style"/>
              </a:rPr>
              <a:t>analyzer</a:t>
            </a:r>
            <a:endParaRPr lang="en-GB" sz="2400" dirty="0">
              <a:solidFill>
                <a:srgbClr val="000000"/>
              </a:solidFill>
              <a:latin typeface="Bookman Old Style"/>
              <a:cs typeface="Bookman Old Style"/>
            </a:endParaRPr>
          </a:p>
          <a:p>
            <a:pPr marL="187325" indent="-187325">
              <a:buFont typeface="Arial"/>
              <a:buChar char="•"/>
            </a:pPr>
            <a:r>
              <a:rPr lang="en-GB" sz="2400" dirty="0">
                <a:latin typeface="Bookman Old Style"/>
                <a:cs typeface="Bookman Old Style"/>
              </a:rPr>
              <a:t>Expertise in the field of radiofrequency</a:t>
            </a:r>
          </a:p>
        </p:txBody>
      </p:sp>
      <p:grpSp>
        <p:nvGrpSpPr>
          <p:cNvPr id="6" name="Gruppo 5"/>
          <p:cNvGrpSpPr/>
          <p:nvPr/>
        </p:nvGrpSpPr>
        <p:grpSpPr>
          <a:xfrm>
            <a:off x="5821066" y="2725443"/>
            <a:ext cx="3322933" cy="2267548"/>
            <a:chOff x="4555721" y="1050956"/>
            <a:chExt cx="4509147" cy="3728349"/>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721" y="1050956"/>
              <a:ext cx="3902475" cy="3728349"/>
            </a:xfrm>
            <a:prstGeom prst="rect">
              <a:avLst/>
            </a:prstGeom>
            <a:ln>
              <a:solidFill>
                <a:schemeClr val="bg1"/>
              </a:solidFill>
            </a:ln>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331" y="3209693"/>
              <a:ext cx="2376537" cy="1443560"/>
            </a:xfrm>
            <a:prstGeom prst="rect">
              <a:avLst/>
            </a:prstGeom>
            <a:ln w="25400">
              <a:solidFill>
                <a:schemeClr val="bg1"/>
              </a:solidFill>
            </a:ln>
          </p:spPr>
        </p:pic>
      </p:grpSp>
      <p:sp>
        <p:nvSpPr>
          <p:cNvPr id="9" name="CasellaDiTesto 8"/>
          <p:cNvSpPr txBox="1"/>
          <p:nvPr/>
        </p:nvSpPr>
        <p:spPr>
          <a:xfrm>
            <a:off x="179512" y="3576809"/>
            <a:ext cx="4462307" cy="2431435"/>
          </a:xfrm>
          <a:prstGeom prst="rect">
            <a:avLst/>
          </a:prstGeom>
          <a:noFill/>
        </p:spPr>
        <p:txBody>
          <a:bodyPr wrap="square" rtlCol="0">
            <a:spAutoFit/>
          </a:bodyPr>
          <a:lstStyle/>
          <a:p>
            <a:r>
              <a:rPr lang="en-GB" sz="2800" dirty="0">
                <a:solidFill>
                  <a:srgbClr val="660066"/>
                </a:solidFill>
                <a:latin typeface="Bookman Old Style"/>
                <a:cs typeface="Bookman Old Style"/>
              </a:rPr>
              <a:t>Which knowledge is required</a:t>
            </a:r>
          </a:p>
          <a:p>
            <a:r>
              <a:rPr lang="en-GB" sz="2400" dirty="0">
                <a:solidFill>
                  <a:schemeClr val="tx1"/>
                </a:solidFill>
                <a:latin typeface="Bookman Old Style"/>
                <a:cs typeface="Bookman Old Style"/>
              </a:rPr>
              <a:t>Electromagnetism </a:t>
            </a:r>
          </a:p>
          <a:p>
            <a:r>
              <a:rPr lang="en-GB" sz="2400" dirty="0">
                <a:solidFill>
                  <a:schemeClr val="tx1"/>
                </a:solidFill>
                <a:latin typeface="Bookman Old Style"/>
                <a:cs typeface="Bookman Old Style"/>
              </a:rPr>
              <a:t>A previous knowledge of any </a:t>
            </a:r>
            <a:r>
              <a:rPr lang="en-GB" sz="2400" dirty="0" err="1">
                <a:solidFill>
                  <a:schemeClr val="tx1"/>
                </a:solidFill>
                <a:latin typeface="Bookman Old Style"/>
                <a:cs typeface="Bookman Old Style"/>
              </a:rPr>
              <a:t>em</a:t>
            </a:r>
            <a:r>
              <a:rPr lang="en-GB" sz="2400" dirty="0">
                <a:solidFill>
                  <a:schemeClr val="tx1"/>
                </a:solidFill>
                <a:latin typeface="Bookman Old Style"/>
                <a:cs typeface="Bookman Old Style"/>
              </a:rPr>
              <a:t> simulation code would be helpful</a:t>
            </a:r>
            <a:r>
              <a:rPr lang="en-GB" sz="2400" dirty="0">
                <a:latin typeface="Bookman Old Style"/>
                <a:cs typeface="Bookman Old Style"/>
              </a:rPr>
              <a:t>.</a:t>
            </a:r>
          </a:p>
        </p:txBody>
      </p:sp>
    </p:spTree>
    <p:extLst>
      <p:ext uri="{BB962C8B-B14F-4D97-AF65-F5344CB8AC3E}">
        <p14:creationId xmlns:p14="http://schemas.microsoft.com/office/powerpoint/2010/main" val="1161095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FF0000"/>
                </a:solidFill>
              </a:rPr>
              <a:t>Conclusion</a:t>
            </a:r>
            <a:endParaRPr lang="en-GB" dirty="0">
              <a:solidFill>
                <a:srgbClr val="FF0000"/>
              </a:solidFill>
            </a:endParaRPr>
          </a:p>
        </p:txBody>
      </p:sp>
      <p:sp>
        <p:nvSpPr>
          <p:cNvPr id="3" name="Content Placeholder 2"/>
          <p:cNvSpPr>
            <a:spLocks noGrp="1"/>
          </p:cNvSpPr>
          <p:nvPr>
            <p:ph idx="1"/>
          </p:nvPr>
        </p:nvSpPr>
        <p:spPr/>
        <p:txBody>
          <a:bodyPr>
            <a:normAutofit lnSpcReduction="10000"/>
          </a:bodyPr>
          <a:lstStyle/>
          <a:p>
            <a:r>
              <a:rPr lang="en-GB" dirty="0" err="1" smtClean="0"/>
              <a:t>Phd</a:t>
            </a:r>
            <a:r>
              <a:rPr lang="en-GB" dirty="0" smtClean="0"/>
              <a:t> Thesis is a very important transition from students to researchers</a:t>
            </a:r>
          </a:p>
          <a:p>
            <a:r>
              <a:rPr lang="en-GB" dirty="0" smtClean="0"/>
              <a:t>One of the important skills you are supposed to have and develop is: choosing on what and with whom you want to work!</a:t>
            </a:r>
          </a:p>
          <a:p>
            <a:r>
              <a:rPr lang="en-GB" dirty="0" smtClean="0"/>
              <a:t>So: read carefully, study, look on google scholar publication lists, check for grants available and capabilities of thesis proposers, talk to people, </a:t>
            </a:r>
            <a:r>
              <a:rPr lang="en-GB" dirty="0"/>
              <a:t>visit labs ... </a:t>
            </a:r>
            <a:r>
              <a:rPr lang="en-GB" dirty="0" smtClean="0"/>
              <a:t>(Supervisors, ex-students, etc.) </a:t>
            </a:r>
          </a:p>
          <a:p>
            <a:r>
              <a:rPr lang="en-GB" dirty="0" smtClean="0"/>
              <a:t>You need to choose where and with whom to spend your next 3 years.</a:t>
            </a:r>
          </a:p>
          <a:p>
            <a:r>
              <a:rPr lang="en-GB" dirty="0" smtClean="0"/>
              <a:t>Take </a:t>
            </a:r>
            <a:r>
              <a:rPr lang="en-GB" smtClean="0"/>
              <a:t>your time! </a:t>
            </a:r>
            <a:endParaRPr lang="en-GB" dirty="0"/>
          </a:p>
        </p:txBody>
      </p:sp>
    </p:spTree>
    <p:extLst>
      <p:ext uri="{BB962C8B-B14F-4D97-AF65-F5344CB8AC3E}">
        <p14:creationId xmlns:p14="http://schemas.microsoft.com/office/powerpoint/2010/main" val="197880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1800" dirty="0">
                <a:latin typeface="Comic Sans MS" panose="030F0702030302020204" pitchFamily="66" charset="0"/>
              </a:rPr>
              <a:t>The Future Circular Collider project (FCC)</a:t>
            </a:r>
          </a:p>
        </p:txBody>
      </p:sp>
      <p:sp>
        <p:nvSpPr>
          <p:cNvPr id="3" name="Segnaposto data 2"/>
          <p:cNvSpPr>
            <a:spLocks noGrp="1"/>
          </p:cNvSpPr>
          <p:nvPr>
            <p:ph type="dt" sz="half" idx="10"/>
          </p:nvPr>
        </p:nvSpPr>
        <p:spPr/>
        <p:txBody>
          <a:bodyPr/>
          <a:lstStyle/>
          <a:p>
            <a:fld id="{70C2E145-EA6F-0E4F-8E48-CC181BB096E4}" type="datetime1">
              <a:rPr lang="fr-FR" sz="1800">
                <a:latin typeface="Comic Sans MS" panose="030F0702030302020204" pitchFamily="66" charset="0"/>
              </a:rPr>
              <a:t>13/10/2017</a:t>
            </a:fld>
            <a:endParaRPr lang="it-IT" sz="1800">
              <a:latin typeface="Comic Sans MS" panose="030F0702030302020204" pitchFamily="66" charset="0"/>
            </a:endParaRPr>
          </a:p>
        </p:txBody>
      </p:sp>
      <p:pic>
        <p:nvPicPr>
          <p:cNvPr id="7" name="Picture 5"/>
          <p:cNvPicPr>
            <a:picLocks noChangeAspect="1"/>
          </p:cNvPicPr>
          <p:nvPr/>
        </p:nvPicPr>
        <p:blipFill rotWithShape="1">
          <a:blip r:embed="rId2">
            <a:extLst>
              <a:ext uri="{28A0092B-C50C-407E-A947-70E740481C1C}">
                <a14:useLocalDpi xmlns:a14="http://schemas.microsoft.com/office/drawing/2010/main" val="0"/>
              </a:ext>
            </a:extLst>
          </a:blip>
          <a:srcRect l="5568" r="-173"/>
          <a:stretch/>
        </p:blipFill>
        <p:spPr>
          <a:xfrm>
            <a:off x="4248000" y="836296"/>
            <a:ext cx="4896000" cy="5184992"/>
          </a:xfrm>
          <a:prstGeom prst="rect">
            <a:avLst/>
          </a:prstGeom>
        </p:spPr>
      </p:pic>
      <p:sp>
        <p:nvSpPr>
          <p:cNvPr id="8" name="Rectangle 7"/>
          <p:cNvSpPr/>
          <p:nvPr/>
        </p:nvSpPr>
        <p:spPr>
          <a:xfrm>
            <a:off x="100496" y="861094"/>
            <a:ext cx="4147504" cy="3908762"/>
          </a:xfrm>
          <a:prstGeom prst="rect">
            <a:avLst/>
          </a:prstGeom>
          <a:noFill/>
        </p:spPr>
        <p:txBody>
          <a:bodyPr wrap="square">
            <a:spAutoFit/>
          </a:bodyPr>
          <a:lstStyle/>
          <a:p>
            <a:pPr>
              <a:spcBef>
                <a:spcPts val="1200"/>
              </a:spcBef>
              <a:defRPr/>
            </a:pPr>
            <a:r>
              <a:rPr lang="en-US" sz="1800" b="1" kern="0" dirty="0">
                <a:solidFill>
                  <a:srgbClr val="000090"/>
                </a:solidFill>
                <a:latin typeface="Comic Sans MS" panose="030F0702030302020204" pitchFamily="66" charset="0"/>
                <a:cs typeface="Calibri" pitchFamily="34" charset="0"/>
              </a:rPr>
              <a:t>i</a:t>
            </a:r>
            <a:r>
              <a:rPr lang="en-US" sz="1800" b="1" kern="0" dirty="0" smtClean="0">
                <a:solidFill>
                  <a:srgbClr val="000090"/>
                </a:solidFill>
                <a:latin typeface="Comic Sans MS" panose="030F0702030302020204" pitchFamily="66" charset="0"/>
                <a:cs typeface="Calibri" pitchFamily="34" charset="0"/>
              </a:rPr>
              <a:t>nternational FCC collaboration to study: </a:t>
            </a:r>
          </a:p>
          <a:p>
            <a:pPr marL="342900" indent="-342900">
              <a:spcBef>
                <a:spcPts val="1200"/>
              </a:spcBef>
              <a:buFont typeface="Arial" panose="020B0604020202020204" pitchFamily="34" charset="0"/>
              <a:buChar char="•"/>
              <a:defRPr/>
            </a:pPr>
            <a:r>
              <a:rPr lang="en-US" sz="1800" b="1" i="1" kern="0" dirty="0" smtClean="0">
                <a:solidFill>
                  <a:srgbClr val="000090"/>
                </a:solidFill>
                <a:latin typeface="Comic Sans MS" panose="030F0702030302020204" pitchFamily="66" charset="0"/>
                <a:cs typeface="Calibri" pitchFamily="34" charset="0"/>
              </a:rPr>
              <a:t>pp</a:t>
            </a:r>
            <a:r>
              <a:rPr lang="en-US" sz="1800" b="1" kern="0" dirty="0" smtClean="0">
                <a:solidFill>
                  <a:srgbClr val="000090"/>
                </a:solidFill>
                <a:latin typeface="Comic Sans MS" panose="030F0702030302020204" pitchFamily="66" charset="0"/>
                <a:cs typeface="Calibri" pitchFamily="34" charset="0"/>
              </a:rPr>
              <a:t>-collider (</a:t>
            </a:r>
            <a:r>
              <a:rPr lang="en-US" sz="1800" b="1" i="1" kern="0" dirty="0" smtClean="0">
                <a:solidFill>
                  <a:srgbClr val="000090"/>
                </a:solidFill>
                <a:latin typeface="Comic Sans MS" panose="030F0702030302020204" pitchFamily="66" charset="0"/>
                <a:cs typeface="Calibri" pitchFamily="34" charset="0"/>
              </a:rPr>
              <a:t>FCC-</a:t>
            </a:r>
            <a:r>
              <a:rPr lang="en-US" sz="1800" b="1" i="1" kern="0" dirty="0" err="1" smtClean="0">
                <a:solidFill>
                  <a:srgbClr val="000090"/>
                </a:solidFill>
                <a:latin typeface="Comic Sans MS" panose="030F0702030302020204" pitchFamily="66" charset="0"/>
                <a:cs typeface="Calibri" pitchFamily="34" charset="0"/>
              </a:rPr>
              <a:t>hh</a:t>
            </a:r>
            <a:r>
              <a:rPr lang="en-US" sz="1800" b="1" kern="0" dirty="0" smtClean="0">
                <a:solidFill>
                  <a:srgbClr val="000090"/>
                </a:solidFill>
                <a:latin typeface="Comic Sans MS" panose="030F0702030302020204" pitchFamily="66" charset="0"/>
                <a:cs typeface="Calibri" pitchFamily="34" charset="0"/>
              </a:rPr>
              <a:t>)       </a:t>
            </a:r>
            <a:r>
              <a:rPr lang="en-US" sz="1800" kern="0" dirty="0" smtClean="0">
                <a:solidFill>
                  <a:srgbClr val="000090"/>
                </a:solidFill>
                <a:latin typeface="Comic Sans MS" panose="030F0702030302020204" pitchFamily="66" charset="0"/>
                <a:cs typeface="Calibri" pitchFamily="34" charset="0"/>
                <a:sym typeface="Wingdings" panose="05000000000000000000" pitchFamily="2" charset="2"/>
              </a:rPr>
              <a:t> main emphasis, </a:t>
            </a:r>
            <a:r>
              <a:rPr lang="en-US" sz="1800" kern="0" dirty="0" smtClean="0">
                <a:solidFill>
                  <a:srgbClr val="000090"/>
                </a:solidFill>
                <a:latin typeface="Comic Sans MS" panose="030F0702030302020204" pitchFamily="66" charset="0"/>
                <a:cs typeface="Calibri" pitchFamily="34" charset="0"/>
              </a:rPr>
              <a:t>defining infrastructure requirements </a:t>
            </a:r>
          </a:p>
          <a:p>
            <a:pPr marL="342900" indent="-342900">
              <a:spcBef>
                <a:spcPts val="1200"/>
              </a:spcBef>
              <a:buFont typeface="Arial" panose="020B0604020202020204" pitchFamily="34" charset="0"/>
              <a:buChar char="•"/>
              <a:defRPr/>
            </a:pPr>
            <a:endParaRPr lang="en-US" sz="1800" b="1" i="1" kern="0" dirty="0" smtClean="0">
              <a:solidFill>
                <a:srgbClr val="000090"/>
              </a:solidFill>
              <a:latin typeface="Comic Sans MS" panose="030F0702030302020204" pitchFamily="66" charset="0"/>
              <a:cs typeface="Calibri" pitchFamily="34" charset="0"/>
            </a:endParaRPr>
          </a:p>
          <a:p>
            <a:pPr marL="342900" indent="-342900">
              <a:spcBef>
                <a:spcPts val="1200"/>
              </a:spcBef>
              <a:buFont typeface="Arial" panose="020B0604020202020204" pitchFamily="34" charset="0"/>
              <a:buChar char="•"/>
              <a:defRPr/>
            </a:pPr>
            <a:r>
              <a:rPr lang="en-US" sz="1800" b="1" kern="0" dirty="0">
                <a:solidFill>
                  <a:srgbClr val="000090"/>
                </a:solidFill>
                <a:latin typeface="Comic Sans MS" panose="030F0702030302020204" pitchFamily="66" charset="0"/>
                <a:cs typeface="Calibri" pitchFamily="34" charset="0"/>
              </a:rPr>
              <a:t>80-100 km infrastructure </a:t>
            </a:r>
            <a:r>
              <a:rPr lang="en-US" sz="1800" kern="0" dirty="0">
                <a:solidFill>
                  <a:srgbClr val="000090"/>
                </a:solidFill>
                <a:latin typeface="Comic Sans MS" panose="030F0702030302020204" pitchFamily="66" charset="0"/>
                <a:cs typeface="Calibri" pitchFamily="34" charset="0"/>
              </a:rPr>
              <a:t>in Geneva area</a:t>
            </a:r>
          </a:p>
          <a:p>
            <a:pPr marL="342900" indent="-342900">
              <a:spcBef>
                <a:spcPts val="1200"/>
              </a:spcBef>
              <a:buFont typeface="Arial" panose="020B0604020202020204" pitchFamily="34" charset="0"/>
              <a:buChar char="•"/>
              <a:defRPr/>
            </a:pPr>
            <a:r>
              <a:rPr lang="en-US" sz="1800" b="1" i="1" kern="0" dirty="0" err="1" smtClean="0">
                <a:solidFill>
                  <a:srgbClr val="000090"/>
                </a:solidFill>
                <a:latin typeface="Comic Sans MS" panose="030F0702030302020204" pitchFamily="66" charset="0"/>
                <a:cs typeface="Calibri" pitchFamily="34" charset="0"/>
              </a:rPr>
              <a:t>e</a:t>
            </a:r>
            <a:r>
              <a:rPr lang="en-US" sz="1800" b="1" kern="0" baseline="30000" dirty="0" err="1" smtClean="0">
                <a:solidFill>
                  <a:srgbClr val="000090"/>
                </a:solidFill>
                <a:latin typeface="Comic Sans MS" panose="030F0702030302020204" pitchFamily="66" charset="0"/>
                <a:cs typeface="Calibri" pitchFamily="34" charset="0"/>
              </a:rPr>
              <a:t>+</a:t>
            </a:r>
            <a:r>
              <a:rPr lang="en-US" sz="1800" b="1" i="1" kern="0" dirty="0" err="1" smtClean="0">
                <a:solidFill>
                  <a:srgbClr val="000090"/>
                </a:solidFill>
                <a:latin typeface="Comic Sans MS" panose="030F0702030302020204" pitchFamily="66" charset="0"/>
                <a:cs typeface="Calibri" pitchFamily="34" charset="0"/>
              </a:rPr>
              <a:t>e</a:t>
            </a:r>
            <a:r>
              <a:rPr lang="en-US" sz="1800" b="1" kern="0" baseline="30000" dirty="0" smtClean="0">
                <a:solidFill>
                  <a:srgbClr val="000090"/>
                </a:solidFill>
                <a:latin typeface="Comic Sans MS" panose="030F0702030302020204" pitchFamily="66" charset="0"/>
                <a:cs typeface="Calibri" pitchFamily="34" charset="0"/>
              </a:rPr>
              <a:t>-</a:t>
            </a:r>
            <a:r>
              <a:rPr lang="en-US" sz="1800" b="1" kern="0" dirty="0" smtClean="0">
                <a:solidFill>
                  <a:srgbClr val="000090"/>
                </a:solidFill>
                <a:latin typeface="Comic Sans MS" panose="030F0702030302020204" pitchFamily="66" charset="0"/>
                <a:cs typeface="Calibri" pitchFamily="34" charset="0"/>
              </a:rPr>
              <a:t> </a:t>
            </a:r>
            <a:r>
              <a:rPr lang="en-US" sz="1800" b="1" kern="0" dirty="0">
                <a:solidFill>
                  <a:srgbClr val="000090"/>
                </a:solidFill>
                <a:latin typeface="Comic Sans MS" panose="030F0702030302020204" pitchFamily="66" charset="0"/>
                <a:cs typeface="Calibri" pitchFamily="34" charset="0"/>
              </a:rPr>
              <a:t>collider </a:t>
            </a:r>
            <a:r>
              <a:rPr lang="en-US" sz="1800" b="1" kern="0" dirty="0" smtClean="0">
                <a:solidFill>
                  <a:srgbClr val="000090"/>
                </a:solidFill>
                <a:latin typeface="Comic Sans MS" panose="030F0702030302020204" pitchFamily="66" charset="0"/>
                <a:cs typeface="Calibri" pitchFamily="34" charset="0"/>
              </a:rPr>
              <a:t>(</a:t>
            </a:r>
            <a:r>
              <a:rPr lang="en-US" sz="1800" b="1" i="1" kern="0" dirty="0" smtClean="0">
                <a:solidFill>
                  <a:srgbClr val="000090"/>
                </a:solidFill>
                <a:latin typeface="Comic Sans MS" panose="030F0702030302020204" pitchFamily="66" charset="0"/>
                <a:cs typeface="Calibri" pitchFamily="34" charset="0"/>
              </a:rPr>
              <a:t>FCC-</a:t>
            </a:r>
            <a:r>
              <a:rPr lang="en-US" sz="1800" b="1" i="1" kern="0" dirty="0" err="1" smtClean="0">
                <a:solidFill>
                  <a:srgbClr val="000090"/>
                </a:solidFill>
                <a:latin typeface="Comic Sans MS" panose="030F0702030302020204" pitchFamily="66" charset="0"/>
                <a:cs typeface="Calibri" pitchFamily="34" charset="0"/>
              </a:rPr>
              <a:t>ee</a:t>
            </a:r>
            <a:r>
              <a:rPr lang="en-US" sz="1800" b="1" kern="0" dirty="0" smtClean="0">
                <a:solidFill>
                  <a:srgbClr val="000090"/>
                </a:solidFill>
                <a:latin typeface="Comic Sans MS" panose="030F0702030302020204" pitchFamily="66" charset="0"/>
                <a:cs typeface="Calibri" pitchFamily="34" charset="0"/>
              </a:rPr>
              <a:t>) </a:t>
            </a:r>
            <a:r>
              <a:rPr lang="en-US" sz="1800" kern="0" dirty="0" smtClean="0">
                <a:solidFill>
                  <a:srgbClr val="000090"/>
                </a:solidFill>
                <a:latin typeface="Comic Sans MS" panose="030F0702030302020204" pitchFamily="66" charset="0"/>
                <a:cs typeface="Calibri" pitchFamily="34" charset="0"/>
              </a:rPr>
              <a:t>as potential intermediate step</a:t>
            </a:r>
          </a:p>
          <a:p>
            <a:pPr marL="342900" indent="-342900">
              <a:spcBef>
                <a:spcPts val="1200"/>
              </a:spcBef>
              <a:buFont typeface="Arial" panose="020B0604020202020204" pitchFamily="34" charset="0"/>
              <a:buChar char="•"/>
              <a:defRPr/>
            </a:pPr>
            <a:r>
              <a:rPr lang="en-US" sz="1800" b="1" i="1" kern="0" dirty="0">
                <a:solidFill>
                  <a:srgbClr val="000090"/>
                </a:solidFill>
                <a:latin typeface="Comic Sans MS" panose="030F0702030302020204" pitchFamily="66" charset="0"/>
                <a:cs typeface="Arial" panose="020B0604020202020204" pitchFamily="34" charset="0"/>
              </a:rPr>
              <a:t>p-e</a:t>
            </a:r>
            <a:r>
              <a:rPr lang="en-US" sz="1800" b="1" kern="0" dirty="0">
                <a:solidFill>
                  <a:srgbClr val="000090"/>
                </a:solidFill>
                <a:latin typeface="Comic Sans MS" panose="030F0702030302020204" pitchFamily="66" charset="0"/>
                <a:cs typeface="Arial" panose="020B0604020202020204" pitchFamily="34" charset="0"/>
              </a:rPr>
              <a:t> (</a:t>
            </a:r>
            <a:r>
              <a:rPr lang="en-US" sz="1800" b="1" i="1" kern="0" dirty="0">
                <a:solidFill>
                  <a:srgbClr val="000090"/>
                </a:solidFill>
                <a:latin typeface="Comic Sans MS" panose="030F0702030302020204" pitchFamily="66" charset="0"/>
                <a:cs typeface="Arial" panose="020B0604020202020204" pitchFamily="34" charset="0"/>
              </a:rPr>
              <a:t>FCC-he</a:t>
            </a:r>
            <a:r>
              <a:rPr lang="en-US" sz="1800" b="1" kern="0" dirty="0">
                <a:solidFill>
                  <a:srgbClr val="000090"/>
                </a:solidFill>
                <a:latin typeface="Comic Sans MS" panose="030F0702030302020204" pitchFamily="66" charset="0"/>
                <a:cs typeface="Arial" panose="020B0604020202020204" pitchFamily="34" charset="0"/>
              </a:rPr>
              <a:t>) option</a:t>
            </a:r>
          </a:p>
        </p:txBody>
      </p:sp>
      <p:sp>
        <p:nvSpPr>
          <p:cNvPr id="9" name="TextBox 8"/>
          <p:cNvSpPr txBox="1"/>
          <p:nvPr/>
        </p:nvSpPr>
        <p:spPr>
          <a:xfrm>
            <a:off x="257472" y="3316922"/>
            <a:ext cx="3833552" cy="369332"/>
          </a:xfrm>
          <a:prstGeom prst="rect">
            <a:avLst/>
          </a:prstGeom>
          <a:solidFill>
            <a:srgbClr val="FFFFFF"/>
          </a:solidFill>
          <a:ln w="19050" cap="flat" cmpd="sng" algn="ctr">
            <a:solidFill>
              <a:srgbClr val="B2B2B2"/>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smtClean="0">
                <a:ln>
                  <a:noFill/>
                </a:ln>
                <a:solidFill>
                  <a:srgbClr val="FF0000"/>
                </a:solidFill>
                <a:effectLst/>
                <a:uLnTx/>
                <a:uFillTx/>
                <a:latin typeface="Comic Sans MS" panose="030F0702030302020204" pitchFamily="66" charset="0"/>
              </a:rPr>
              <a:t>~16 T </a:t>
            </a:r>
            <a:r>
              <a:rPr kumimoji="0" lang="fr-CH" sz="1800" b="1" i="0" u="none" strike="noStrike" kern="0" cap="none" spc="0" normalizeH="0" baseline="0" noProof="0" dirty="0" smtClean="0">
                <a:ln>
                  <a:noFill/>
                </a:ln>
                <a:solidFill>
                  <a:srgbClr val="FF0000"/>
                </a:solidFill>
                <a:effectLst/>
                <a:uLnTx/>
                <a:uFillTx/>
                <a:latin typeface="Comic Sans MS" panose="030F0702030302020204" pitchFamily="66" charset="0"/>
                <a:sym typeface="Symbol"/>
              </a:rPr>
              <a:t> 100 </a:t>
            </a:r>
            <a:r>
              <a:rPr kumimoji="0" lang="fr-CH" sz="1800" b="1" i="0" u="none" strike="noStrike" kern="0" cap="none" spc="0" normalizeH="0" baseline="0" noProof="0" dirty="0" err="1" smtClean="0">
                <a:ln>
                  <a:noFill/>
                </a:ln>
                <a:solidFill>
                  <a:srgbClr val="FF0000"/>
                </a:solidFill>
                <a:effectLst/>
                <a:uLnTx/>
                <a:uFillTx/>
                <a:latin typeface="Comic Sans MS" panose="030F0702030302020204" pitchFamily="66" charset="0"/>
                <a:sym typeface="Symbol"/>
              </a:rPr>
              <a:t>TeV</a:t>
            </a:r>
            <a:r>
              <a:rPr kumimoji="0" lang="fr-CH" sz="1800" b="1" i="0" u="none" strike="noStrike" kern="0" cap="none" spc="0" normalizeH="0" baseline="0" noProof="0" dirty="0" smtClean="0">
                <a:ln>
                  <a:noFill/>
                </a:ln>
                <a:solidFill>
                  <a:srgbClr val="FF0000"/>
                </a:solidFill>
                <a:effectLst/>
                <a:uLnTx/>
                <a:uFillTx/>
                <a:latin typeface="Comic Sans MS" panose="030F0702030302020204" pitchFamily="66" charset="0"/>
                <a:sym typeface="Symbol"/>
              </a:rPr>
              <a:t> </a:t>
            </a:r>
            <a:r>
              <a:rPr kumimoji="0" lang="fr-CH" sz="1800" b="1" i="1" u="none" strike="noStrike" kern="0" cap="none" spc="0" normalizeH="0" baseline="0" noProof="0" dirty="0" smtClean="0">
                <a:ln>
                  <a:noFill/>
                </a:ln>
                <a:solidFill>
                  <a:srgbClr val="FF0000"/>
                </a:solidFill>
                <a:effectLst/>
                <a:uLnTx/>
                <a:uFillTx/>
                <a:latin typeface="Comic Sans MS" panose="030F0702030302020204" pitchFamily="66" charset="0"/>
                <a:sym typeface="Symbol"/>
              </a:rPr>
              <a:t>pp</a:t>
            </a:r>
            <a:r>
              <a:rPr kumimoji="0" lang="fr-CH" sz="1800" b="1" i="0" u="none" strike="noStrike" kern="0" cap="none" spc="0" normalizeH="0" baseline="0" noProof="0" dirty="0" smtClean="0">
                <a:ln>
                  <a:noFill/>
                </a:ln>
                <a:solidFill>
                  <a:srgbClr val="FF0000"/>
                </a:solidFill>
                <a:effectLst/>
                <a:uLnTx/>
                <a:uFillTx/>
                <a:latin typeface="Comic Sans MS" panose="030F0702030302020204" pitchFamily="66" charset="0"/>
                <a:sym typeface="Symbol"/>
              </a:rPr>
              <a:t> in 100 km</a:t>
            </a:r>
          </a:p>
        </p:txBody>
      </p:sp>
      <p:sp>
        <p:nvSpPr>
          <p:cNvPr id="10" name="Segnaposto numero diapositiva 9"/>
          <p:cNvSpPr>
            <a:spLocks noGrp="1"/>
          </p:cNvSpPr>
          <p:nvPr>
            <p:ph type="sldNum" sz="quarter" idx="12"/>
          </p:nvPr>
        </p:nvSpPr>
        <p:spPr/>
        <p:txBody>
          <a:bodyPr/>
          <a:lstStyle/>
          <a:p>
            <a:r>
              <a:rPr lang="it-IT" sz="1800">
                <a:latin typeface="Comic Sans MS" panose="030F0702030302020204" pitchFamily="66" charset="0"/>
              </a:rPr>
              <a:t>Pagina </a:t>
            </a:r>
            <a:fld id="{BFBF7122-E485-A34B-A033-193A3ADCCB38}" type="slidenum">
              <a:rPr lang="it-IT" sz="1800">
                <a:latin typeface="Comic Sans MS" panose="030F0702030302020204" pitchFamily="66" charset="0"/>
              </a:rPr>
              <a:pPr/>
              <a:t>5</a:t>
            </a:fld>
            <a:endParaRPr lang="it-IT" sz="1800">
              <a:latin typeface="Comic Sans MS" panose="030F0702030302020204" pitchFamily="66" charset="0"/>
            </a:endParaRPr>
          </a:p>
        </p:txBody>
      </p:sp>
    </p:spTree>
    <p:extLst>
      <p:ext uri="{BB962C8B-B14F-4D97-AF65-F5344CB8AC3E}">
        <p14:creationId xmlns:p14="http://schemas.microsoft.com/office/powerpoint/2010/main" val="1954980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09844" y="72402"/>
            <a:ext cx="5937106" cy="740942"/>
          </a:xfrm>
          <a:prstGeom prst="rect">
            <a:avLst/>
          </a:prstGeom>
        </p:spPr>
        <p:txBody>
          <a:bodyPr/>
          <a:lstStyle>
            <a:defPPr>
              <a:defRPr lang="en-US"/>
            </a:defPPr>
            <a:lvl1pPr algn="l" defTabSz="457200" rtl="0" fontAlgn="auto">
              <a:spcBef>
                <a:spcPts val="0"/>
              </a:spcBef>
              <a:spcAft>
                <a:spcPts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4000" b="1" dirty="0" smtClean="0">
                <a:solidFill>
                  <a:srgbClr val="FF0000"/>
                </a:solidFill>
                <a:latin typeface="Calibri"/>
                <a:cs typeface="Calibri"/>
              </a:rPr>
              <a:t>FCC-</a:t>
            </a:r>
            <a:r>
              <a:rPr lang="en-GB" sz="4000" b="1" dirty="0" err="1" smtClean="0">
                <a:solidFill>
                  <a:srgbClr val="FF0000"/>
                </a:solidFill>
                <a:latin typeface="Calibri"/>
                <a:cs typeface="Calibri"/>
              </a:rPr>
              <a:t>ee</a:t>
            </a:r>
            <a:r>
              <a:rPr lang="en-GB" sz="4000" b="1" dirty="0" smtClean="0">
                <a:solidFill>
                  <a:srgbClr val="FF0000"/>
                </a:solidFill>
                <a:latin typeface="Calibri"/>
                <a:cs typeface="Calibri"/>
              </a:rPr>
              <a:t> </a:t>
            </a:r>
          </a:p>
          <a:p>
            <a:r>
              <a:rPr lang="en-GB" sz="4000" b="1" dirty="0" smtClean="0">
                <a:solidFill>
                  <a:srgbClr val="FF0000"/>
                </a:solidFill>
                <a:latin typeface="Calibri"/>
                <a:cs typeface="Calibri"/>
              </a:rPr>
              <a:t>Key </a:t>
            </a:r>
            <a:r>
              <a:rPr lang="en-GB" sz="4000" b="1" dirty="0">
                <a:solidFill>
                  <a:srgbClr val="FF0000"/>
                </a:solidFill>
                <a:latin typeface="Calibri"/>
                <a:cs typeface="Calibri"/>
              </a:rPr>
              <a:t>Parameters</a:t>
            </a:r>
          </a:p>
        </p:txBody>
      </p:sp>
      <p:pic>
        <p:nvPicPr>
          <p:cNvPr id="7" name="Picture 6" descr="G:\Workspaces\g\gutleber\FCC\Deliverables\CERNCouncil\2014\LayoutSketc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8465" y="67561"/>
            <a:ext cx="4205535" cy="3820704"/>
          </a:xfrm>
          <a:prstGeom prst="rect">
            <a:avLst/>
          </a:prstGeom>
          <a:ln>
            <a:noFill/>
          </a:ln>
          <a:effectLst>
            <a:outerShdw blurRad="292100" dist="139700" dir="2700000" algn="tl" rotWithShape="0">
              <a:srgbClr val="333333">
                <a:alpha val="65000"/>
              </a:srgbClr>
            </a:outerShdw>
          </a:effectLst>
        </p:spPr>
      </p:pic>
      <p:graphicFrame>
        <p:nvGraphicFramePr>
          <p:cNvPr id="5" name="Table 4"/>
          <p:cNvGraphicFramePr>
            <a:graphicFrameLocks noGrp="1"/>
          </p:cNvGraphicFramePr>
          <p:nvPr>
            <p:extLst/>
          </p:nvPr>
        </p:nvGraphicFramePr>
        <p:xfrm>
          <a:off x="1201557" y="2916303"/>
          <a:ext cx="7237412" cy="3144520"/>
        </p:xfrm>
        <a:graphic>
          <a:graphicData uri="http://schemas.openxmlformats.org/drawingml/2006/table">
            <a:tbl>
              <a:tblPr firstRow="1" bandRow="1">
                <a:tableStyleId>{10A1B5D5-9B99-4C35-A422-299274C87663}</a:tableStyleId>
              </a:tblPr>
              <a:tblGrid>
                <a:gridCol w="3343067"/>
                <a:gridCol w="1025376"/>
                <a:gridCol w="937813"/>
                <a:gridCol w="771221"/>
                <a:gridCol w="1159935"/>
              </a:tblGrid>
              <a:tr h="370840">
                <a:tc>
                  <a:txBody>
                    <a:bodyPr/>
                    <a:lstStyle/>
                    <a:p>
                      <a:r>
                        <a:rPr lang="en-GB" dirty="0" smtClean="0"/>
                        <a:t>Parameter</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GB" dirty="0" smtClean="0"/>
                        <a:t>FCC-</a:t>
                      </a:r>
                      <a:r>
                        <a:rPr lang="en-GB" dirty="0" err="1" smtClean="0"/>
                        <a:t>ee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a:r>
                        <a:rPr lang="en-GB" dirty="0" smtClean="0"/>
                        <a:t>LEP2</a:t>
                      </a:r>
                      <a:endParaRPr lang="en-GB"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t>Energy/beam [</a:t>
                      </a:r>
                      <a:r>
                        <a:rPr lang="en-GB" dirty="0" err="1" smtClean="0"/>
                        <a:t>GeV</a:t>
                      </a:r>
                      <a:r>
                        <a:rPr lang="en-GB" dirty="0" smtClean="0"/>
                        <a: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45</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120</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175</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105</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t>Bunches/beam</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16700</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1360</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98</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4</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t>Beam</a:t>
                      </a:r>
                      <a:r>
                        <a:rPr lang="en-GB" baseline="0" dirty="0" smtClean="0"/>
                        <a:t> current [mA]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1450</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30</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6.6</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3</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t>Luminosity/IP </a:t>
                      </a:r>
                      <a:r>
                        <a:rPr lang="en-GB" sz="1600" dirty="0" smtClean="0"/>
                        <a:t>x 10</a:t>
                      </a:r>
                      <a:r>
                        <a:rPr lang="en-GB" sz="1600" baseline="30000" dirty="0" smtClean="0"/>
                        <a:t>34</a:t>
                      </a:r>
                      <a:r>
                        <a:rPr lang="en-GB" sz="1600" dirty="0" smtClean="0"/>
                        <a:t> cm</a:t>
                      </a:r>
                      <a:r>
                        <a:rPr lang="en-GB" sz="1600" baseline="30000" dirty="0" smtClean="0"/>
                        <a:t>-2</a:t>
                      </a:r>
                      <a:r>
                        <a:rPr lang="en-GB" sz="1600" dirty="0" smtClean="0"/>
                        <a:t>s</a:t>
                      </a:r>
                      <a:r>
                        <a:rPr lang="en-GB" sz="1600" baseline="30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28</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6</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1.8</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585593" rtl="0" eaLnBrk="1" fontAlgn="auto" latinLnBrk="0" hangingPunct="1">
                        <a:lnSpc>
                          <a:spcPct val="100000"/>
                        </a:lnSpc>
                        <a:spcBef>
                          <a:spcPts val="0"/>
                        </a:spcBef>
                        <a:spcAft>
                          <a:spcPts val="0"/>
                        </a:spcAft>
                        <a:buClrTx/>
                        <a:buSzTx/>
                        <a:buFontTx/>
                        <a:buNone/>
                        <a:tabLst/>
                        <a:defRPr/>
                      </a:pPr>
                      <a:r>
                        <a:rPr lang="en-GB" sz="2000" dirty="0" smtClean="0"/>
                        <a:t>0.0012</a:t>
                      </a:r>
                      <a:endParaRPr lang="en-GB" sz="1400" baseline="30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t>Energy loss/turn [</a:t>
                      </a:r>
                      <a:r>
                        <a:rPr lang="en-GB" dirty="0" err="1" smtClean="0"/>
                        <a:t>GeV</a:t>
                      </a:r>
                      <a:r>
                        <a:rPr lang="en-GB" dirty="0" smtClean="0"/>
                        <a: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0.03</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1.67</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7.55</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3.34</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err="1" smtClean="0"/>
                        <a:t>Synchr</a:t>
                      </a:r>
                      <a:r>
                        <a:rPr lang="en-GB" dirty="0" smtClean="0"/>
                        <a:t>. Power [MW]</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GB" sz="2000" dirty="0" smtClean="0"/>
                        <a:t>100</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marL="0" marR="0" indent="0" algn="r" defTabSz="585593" rtl="0" eaLnBrk="1" fontAlgn="auto" latinLnBrk="0" hangingPunct="1">
                        <a:lnSpc>
                          <a:spcPct val="100000"/>
                        </a:lnSpc>
                        <a:spcBef>
                          <a:spcPts val="0"/>
                        </a:spcBef>
                        <a:spcAft>
                          <a:spcPts val="0"/>
                        </a:spcAft>
                        <a:buClrTx/>
                        <a:buSzTx/>
                        <a:buFontTx/>
                        <a:buNone/>
                        <a:tabLst/>
                        <a:defRPr/>
                      </a:pPr>
                      <a:r>
                        <a:rPr lang="en-GB" sz="2000" dirty="0" smtClean="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dirty="0" smtClean="0"/>
                        <a:t>RF Voltage [GV]</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2.5</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5.5</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11</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3.5</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9832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09844" y="72402"/>
            <a:ext cx="5937106" cy="740942"/>
          </a:xfrm>
          <a:prstGeom prst="rect">
            <a:avLst/>
          </a:prstGeom>
        </p:spPr>
        <p:txBody>
          <a:bodyPr/>
          <a:lstStyle>
            <a:defPPr>
              <a:defRPr lang="en-US"/>
            </a:defPPr>
            <a:lvl1pPr algn="l" defTabSz="457200" rtl="0" fontAlgn="auto">
              <a:spcBef>
                <a:spcPts val="0"/>
              </a:spcBef>
              <a:spcAft>
                <a:spcPts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4000" b="1" dirty="0" smtClean="0">
                <a:solidFill>
                  <a:srgbClr val="FF0000"/>
                </a:solidFill>
                <a:latin typeface="Calibri"/>
                <a:cs typeface="Calibri"/>
              </a:rPr>
              <a:t>FCC-</a:t>
            </a:r>
            <a:r>
              <a:rPr lang="en-GB" sz="4000" b="1" dirty="0" err="1" smtClean="0">
                <a:solidFill>
                  <a:srgbClr val="FF0000"/>
                </a:solidFill>
                <a:latin typeface="Calibri"/>
                <a:cs typeface="Calibri"/>
              </a:rPr>
              <a:t>hh</a:t>
            </a:r>
            <a:r>
              <a:rPr lang="en-GB" sz="4000" b="1" dirty="0" smtClean="0">
                <a:solidFill>
                  <a:srgbClr val="FF0000"/>
                </a:solidFill>
                <a:latin typeface="Calibri"/>
                <a:cs typeface="Calibri"/>
              </a:rPr>
              <a:t> </a:t>
            </a:r>
          </a:p>
          <a:p>
            <a:r>
              <a:rPr lang="en-GB" sz="4000" b="1" dirty="0" smtClean="0">
                <a:solidFill>
                  <a:srgbClr val="FF0000"/>
                </a:solidFill>
                <a:latin typeface="Calibri"/>
                <a:cs typeface="Calibri"/>
              </a:rPr>
              <a:t>Key </a:t>
            </a:r>
            <a:r>
              <a:rPr lang="en-GB" sz="4000" b="1" dirty="0">
                <a:solidFill>
                  <a:srgbClr val="FF0000"/>
                </a:solidFill>
                <a:latin typeface="Calibri"/>
                <a:cs typeface="Calibri"/>
              </a:rPr>
              <a:t>Parameters</a:t>
            </a:r>
          </a:p>
        </p:txBody>
      </p:sp>
      <p:pic>
        <p:nvPicPr>
          <p:cNvPr id="7" name="Picture 6" descr="G:\Workspaces\g\gutleber\FCC\Deliverables\CERNCouncil\2014\LayoutSketc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8465" y="67561"/>
            <a:ext cx="4205535" cy="3820704"/>
          </a:xfrm>
          <a:prstGeom prst="rect">
            <a:avLst/>
          </a:prstGeom>
          <a:ln>
            <a:noFill/>
          </a:ln>
          <a:effectLst>
            <a:outerShdw blurRad="292100" dist="139700" dir="2700000" algn="tl" rotWithShape="0">
              <a:srgbClr val="333333">
                <a:alpha val="65000"/>
              </a:srgbClr>
            </a:outerShdw>
          </a:effectLst>
        </p:spPr>
      </p:pic>
      <p:graphicFrame>
        <p:nvGraphicFramePr>
          <p:cNvPr id="8" name="Table 7"/>
          <p:cNvGraphicFramePr>
            <a:graphicFrameLocks noGrp="1"/>
          </p:cNvGraphicFramePr>
          <p:nvPr>
            <p:extLst/>
          </p:nvPr>
        </p:nvGraphicFramePr>
        <p:xfrm>
          <a:off x="1376920" y="2686106"/>
          <a:ext cx="6916567" cy="3139440"/>
        </p:xfrm>
        <a:graphic>
          <a:graphicData uri="http://schemas.openxmlformats.org/drawingml/2006/table">
            <a:tbl>
              <a:tblPr firstRow="1" bandRow="1">
                <a:tableStyleId>{10A1B5D5-9B99-4C35-A422-299274C87663}</a:tableStyleId>
              </a:tblPr>
              <a:tblGrid>
                <a:gridCol w="3836761"/>
                <a:gridCol w="1715516"/>
                <a:gridCol w="1364290"/>
              </a:tblGrid>
              <a:tr h="343168">
                <a:tc>
                  <a:txBody>
                    <a:bodyPr/>
                    <a:lstStyle/>
                    <a:p>
                      <a:r>
                        <a:rPr lang="en-GB" dirty="0" smtClean="0"/>
                        <a:t>Parameter</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dirty="0" smtClean="0"/>
                        <a:t>FCC-</a:t>
                      </a:r>
                      <a:r>
                        <a:rPr lang="en-GB" dirty="0" err="1" smtClean="0"/>
                        <a:t>hh</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dirty="0" smtClean="0"/>
                        <a:t>LHC</a:t>
                      </a:r>
                      <a:endParaRPr lang="en-GB"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smtClean="0"/>
                        <a:t>Energy [</a:t>
                      </a:r>
                      <a:r>
                        <a:rPr lang="en-GB" dirty="0" err="1" smtClean="0"/>
                        <a:t>TeV</a:t>
                      </a:r>
                      <a:r>
                        <a:rPr lang="en-GB" dirty="0" smtClean="0"/>
                        <a: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100 </a:t>
                      </a:r>
                      <a:r>
                        <a:rPr lang="en-GB" sz="2000" dirty="0" err="1" smtClean="0"/>
                        <a:t>c.m</a:t>
                      </a:r>
                      <a:r>
                        <a:rPr lang="en-GB" sz="2000" dirty="0" smtClean="0"/>
                        <a:t>.</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14 </a:t>
                      </a:r>
                      <a:r>
                        <a:rPr lang="en-GB" sz="2000" dirty="0" err="1" smtClean="0"/>
                        <a:t>c.m</a:t>
                      </a:r>
                      <a:r>
                        <a:rPr lang="en-GB" sz="2000" dirty="0" smtClean="0"/>
                        <a:t>.</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smtClean="0"/>
                        <a:t>Dipole field [T]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16</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8.33</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smtClean="0"/>
                        <a:t># IP</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2 main,</a:t>
                      </a:r>
                      <a:r>
                        <a:rPr lang="en-GB" sz="2000" baseline="0" dirty="0" smtClean="0"/>
                        <a:t> +2</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4</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smtClean="0"/>
                        <a:t>Luminosity/</a:t>
                      </a:r>
                      <a:r>
                        <a:rPr lang="en-GB" dirty="0" err="1" smtClean="0"/>
                        <a:t>IP</a:t>
                      </a:r>
                      <a:r>
                        <a:rPr lang="en-GB" baseline="-25000" dirty="0" err="1" smtClean="0"/>
                        <a:t>main</a:t>
                      </a:r>
                      <a:r>
                        <a:rPr lang="en-GB" baseline="-25000" dirty="0" smtClean="0"/>
                        <a:t> </a:t>
                      </a:r>
                      <a:r>
                        <a:rPr lang="en-GB" baseline="0" dirty="0" smtClean="0"/>
                        <a:t>[</a:t>
                      </a:r>
                      <a:r>
                        <a:rPr lang="en-GB" dirty="0" smtClean="0"/>
                        <a:t>cm</a:t>
                      </a:r>
                      <a:r>
                        <a:rPr lang="en-GB" baseline="30000" dirty="0" smtClean="0"/>
                        <a:t>-2</a:t>
                      </a:r>
                      <a:r>
                        <a:rPr lang="en-GB" dirty="0" smtClean="0"/>
                        <a:t>s</a:t>
                      </a:r>
                      <a:r>
                        <a:rPr lang="en-GB" baseline="30000" dirty="0" smtClean="0"/>
                        <a:t>-1</a:t>
                      </a:r>
                      <a:r>
                        <a:rPr lang="en-GB" baseline="0" dirty="0" smtClean="0"/>
                        <a:t>]</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5-10 x 10</a:t>
                      </a:r>
                      <a:r>
                        <a:rPr lang="en-GB" sz="2000" baseline="30000" dirty="0" smtClean="0"/>
                        <a:t>34</a:t>
                      </a:r>
                      <a:endParaRPr lang="en-GB" sz="20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585593" rtl="0" eaLnBrk="1" fontAlgn="auto" latinLnBrk="0" hangingPunct="1">
                        <a:lnSpc>
                          <a:spcPct val="100000"/>
                        </a:lnSpc>
                        <a:spcBef>
                          <a:spcPts val="0"/>
                        </a:spcBef>
                        <a:spcAft>
                          <a:spcPts val="0"/>
                        </a:spcAft>
                        <a:buClrTx/>
                        <a:buSzTx/>
                        <a:buFontTx/>
                        <a:buNone/>
                        <a:tabLst/>
                        <a:defRPr/>
                      </a:pPr>
                      <a:r>
                        <a:rPr lang="en-GB" sz="2000" dirty="0" smtClean="0"/>
                        <a:t>1 x 10</a:t>
                      </a:r>
                      <a:r>
                        <a:rPr lang="en-GB" sz="2000" baseline="30000" dirty="0" smtClean="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smtClean="0"/>
                        <a:t>Energy/beam [GJ]</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8.4</a:t>
                      </a:r>
                      <a:endParaRPr lang="en-GB"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0.39</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err="1" smtClean="0"/>
                        <a:t>Synchr</a:t>
                      </a:r>
                      <a:r>
                        <a:rPr lang="en-GB" dirty="0" smtClean="0"/>
                        <a:t>. rad. [W/m/</a:t>
                      </a:r>
                      <a:r>
                        <a:rPr lang="en-GB" dirty="0" err="1" smtClean="0"/>
                        <a:t>apert</a:t>
                      </a:r>
                      <a:r>
                        <a:rPr lang="en-GB" dirty="0" smtClean="0"/>
                        <a: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28.4</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585593" rtl="0" eaLnBrk="1" fontAlgn="auto" latinLnBrk="0" hangingPunct="1">
                        <a:lnSpc>
                          <a:spcPct val="100000"/>
                        </a:lnSpc>
                        <a:spcBef>
                          <a:spcPts val="0"/>
                        </a:spcBef>
                        <a:spcAft>
                          <a:spcPts val="0"/>
                        </a:spcAft>
                        <a:buClrTx/>
                        <a:buSzTx/>
                        <a:buFontTx/>
                        <a:buNone/>
                        <a:tabLst/>
                        <a:defRPr/>
                      </a:pPr>
                      <a:r>
                        <a:rPr lang="en-GB" sz="2000" dirty="0" smtClean="0"/>
                        <a:t>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765">
                <a:tc>
                  <a:txBody>
                    <a:bodyPr/>
                    <a:lstStyle/>
                    <a:p>
                      <a:r>
                        <a:rPr lang="en-GB" dirty="0" smtClean="0"/>
                        <a:t>Bunch spacing [ns]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25 (5</a:t>
                      </a:r>
                      <a:r>
                        <a:rPr lang="en-GB" sz="2000" baseline="0" dirty="0" smtClean="0"/>
                        <a:t>)</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GB" sz="2000" dirty="0" smtClean="0"/>
                        <a:t>25</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76771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A743BE8-E184-4767-A873-7EBF1C282961}" type="slidenum">
              <a:rPr lang="en-US" smtClean="0">
                <a:latin typeface="Calibri"/>
                <a:cs typeface="Calibri"/>
              </a:rPr>
              <a:pPr>
                <a:defRPr/>
              </a:pPr>
              <a:t>8</a:t>
            </a:fld>
            <a:endParaRPr lang="en-US">
              <a:latin typeface="Calibri"/>
              <a:cs typeface="Calibri"/>
            </a:endParaRPr>
          </a:p>
        </p:txBody>
      </p:sp>
      <p:sp>
        <p:nvSpPr>
          <p:cNvPr id="5" name="Rectangle 4"/>
          <p:cNvSpPr>
            <a:spLocks noChangeArrowheads="1"/>
          </p:cNvSpPr>
          <p:nvPr/>
        </p:nvSpPr>
        <p:spPr bwMode="auto">
          <a:xfrm>
            <a:off x="254000" y="24746"/>
            <a:ext cx="8699500" cy="525780"/>
          </a:xfrm>
          <a:prstGeom prst="rect">
            <a:avLst/>
          </a:prstGeom>
          <a:noFill/>
          <a:ln w="9525">
            <a:noFill/>
            <a:miter lim="800000"/>
            <a:headEnd/>
            <a:tailEnd/>
          </a:ln>
        </p:spPr>
        <p:txBody>
          <a:bodyPr lIns="81711" tIns="40855" rIns="81711" bIns="40855">
            <a:spAutoFit/>
          </a:bodyPr>
          <a:lstStyle/>
          <a:p>
            <a:pPr algn="ctr">
              <a:buClr>
                <a:schemeClr val="accent1"/>
              </a:buClr>
            </a:pPr>
            <a:r>
              <a:rPr lang="en-US" sz="2800" b="1" dirty="0" smtClean="0">
                <a:solidFill>
                  <a:srgbClr val="3366FF"/>
                </a:solidFill>
                <a:latin typeface="Calibri"/>
                <a:cs typeface="Calibri"/>
              </a:rPr>
              <a:t>LHC Beam </a:t>
            </a:r>
            <a:r>
              <a:rPr lang="en-US" sz="2800" b="1" dirty="0">
                <a:solidFill>
                  <a:srgbClr val="3366FF"/>
                </a:solidFill>
                <a:latin typeface="Calibri"/>
                <a:cs typeface="Calibri"/>
              </a:rPr>
              <a:t>Screens Functionalities</a:t>
            </a:r>
          </a:p>
        </p:txBody>
      </p:sp>
      <p:sp>
        <p:nvSpPr>
          <p:cNvPr id="6" name="Rectangle 5"/>
          <p:cNvSpPr>
            <a:spLocks noChangeArrowheads="1"/>
          </p:cNvSpPr>
          <p:nvPr/>
        </p:nvSpPr>
        <p:spPr bwMode="auto">
          <a:xfrm>
            <a:off x="-35520" y="3778080"/>
            <a:ext cx="9249526" cy="2236944"/>
          </a:xfrm>
          <a:prstGeom prst="rect">
            <a:avLst/>
          </a:prstGeom>
          <a:noFill/>
          <a:ln w="9525">
            <a:noFill/>
            <a:miter lim="800000"/>
            <a:headEnd/>
            <a:tailEnd/>
          </a:ln>
        </p:spPr>
        <p:txBody>
          <a:bodyPr wrap="square" lIns="81711" tIns="40855" rIns="81711" bIns="40855">
            <a:spAutoFit/>
          </a:bodyPr>
          <a:lstStyle/>
          <a:p>
            <a:pPr marL="342900" indent="-342900" algn="just">
              <a:buClr>
                <a:srgbClr val="00CC99"/>
              </a:buClr>
              <a:buFont typeface="Arial"/>
              <a:buChar char="•"/>
            </a:pPr>
            <a:r>
              <a:rPr lang="en-US" sz="2000" b="1" dirty="0" smtClean="0">
                <a:solidFill>
                  <a:srgbClr val="000000"/>
                </a:solidFill>
                <a:latin typeface="Calibri"/>
                <a:cs typeface="Calibri"/>
              </a:rPr>
              <a:t> </a:t>
            </a:r>
            <a:r>
              <a:rPr lang="en-US" sz="2000" b="1" dirty="0">
                <a:solidFill>
                  <a:srgbClr val="000000"/>
                </a:solidFill>
                <a:latin typeface="Calibri"/>
                <a:cs typeface="Calibri"/>
              </a:rPr>
              <a:t>Pumping holes to control the gas </a:t>
            </a:r>
            <a:r>
              <a:rPr lang="en-US" sz="2000" b="1" dirty="0" smtClean="0">
                <a:solidFill>
                  <a:srgbClr val="000000"/>
                </a:solidFill>
                <a:latin typeface="Calibri"/>
                <a:cs typeface="Calibri"/>
              </a:rPr>
              <a:t>density</a:t>
            </a:r>
            <a:endParaRPr lang="en-US" sz="2000" b="1" dirty="0">
              <a:solidFill>
                <a:srgbClr val="000000"/>
              </a:solidFill>
              <a:latin typeface="Calibri"/>
              <a:cs typeface="Calibri"/>
            </a:endParaRPr>
          </a:p>
          <a:p>
            <a:pPr marL="342900" indent="-342900" algn="just">
              <a:buClr>
                <a:srgbClr val="00CC99"/>
              </a:buClr>
              <a:buFont typeface="Arial"/>
              <a:buChar char="•"/>
            </a:pPr>
            <a:r>
              <a:rPr lang="en-US" sz="2000" b="1" dirty="0" smtClean="0">
                <a:solidFill>
                  <a:srgbClr val="000000"/>
                </a:solidFill>
                <a:latin typeface="Calibri"/>
                <a:cs typeface="Calibri"/>
              </a:rPr>
              <a:t>Rounded </a:t>
            </a:r>
            <a:r>
              <a:rPr lang="en-US" sz="2000" b="1" dirty="0">
                <a:solidFill>
                  <a:srgbClr val="000000"/>
                </a:solidFill>
                <a:latin typeface="Calibri"/>
                <a:cs typeface="Calibri"/>
              </a:rPr>
              <a:t>pumping slots to reduce electromagnetic leakage towards the cold bore held at 1.9 K or 4.5 </a:t>
            </a:r>
            <a:r>
              <a:rPr lang="en-US" sz="2000" b="1" dirty="0" smtClean="0">
                <a:solidFill>
                  <a:srgbClr val="000000"/>
                </a:solidFill>
                <a:latin typeface="Calibri"/>
                <a:cs typeface="Calibri"/>
              </a:rPr>
              <a:t>K</a:t>
            </a:r>
            <a:endParaRPr lang="en-US" sz="2000" b="1" dirty="0">
              <a:solidFill>
                <a:srgbClr val="000000"/>
              </a:solidFill>
              <a:latin typeface="Calibri"/>
              <a:cs typeface="Calibri"/>
            </a:endParaRPr>
          </a:p>
          <a:p>
            <a:pPr marL="342900" indent="-342900" algn="just">
              <a:buClr>
                <a:srgbClr val="00CC99"/>
              </a:buClr>
              <a:buFont typeface="Arial"/>
              <a:buChar char="•"/>
            </a:pPr>
            <a:r>
              <a:rPr lang="en-US" sz="2000" b="1" dirty="0" smtClean="0">
                <a:solidFill>
                  <a:srgbClr val="000000"/>
                </a:solidFill>
                <a:latin typeface="Calibri"/>
                <a:cs typeface="Calibri"/>
              </a:rPr>
              <a:t>Electron </a:t>
            </a:r>
            <a:r>
              <a:rPr lang="en-US" sz="2000" b="1" dirty="0">
                <a:solidFill>
                  <a:srgbClr val="000000"/>
                </a:solidFill>
                <a:latin typeface="Calibri"/>
                <a:cs typeface="Calibri"/>
              </a:rPr>
              <a:t>shield to protect the cold bore from the heat loads induced by the electron </a:t>
            </a:r>
            <a:r>
              <a:rPr lang="en-US" sz="2000" b="1" dirty="0" smtClean="0">
                <a:solidFill>
                  <a:srgbClr val="000000"/>
                </a:solidFill>
                <a:latin typeface="Calibri"/>
                <a:cs typeface="Calibri"/>
              </a:rPr>
              <a:t>cloud</a:t>
            </a:r>
            <a:endParaRPr lang="en-US" sz="2000" b="1" dirty="0">
              <a:solidFill>
                <a:srgbClr val="000000"/>
              </a:solidFill>
              <a:latin typeface="Calibri"/>
              <a:cs typeface="Calibri"/>
            </a:endParaRPr>
          </a:p>
          <a:p>
            <a:pPr marL="342900" indent="-342900" algn="just">
              <a:buClr>
                <a:srgbClr val="00CC99"/>
              </a:buClr>
              <a:buFont typeface="Arial"/>
              <a:buChar char="•"/>
            </a:pPr>
            <a:r>
              <a:rPr lang="en-US" sz="2000" b="1" dirty="0" smtClean="0">
                <a:solidFill>
                  <a:srgbClr val="000000"/>
                </a:solidFill>
                <a:latin typeface="Calibri"/>
                <a:cs typeface="Calibri"/>
              </a:rPr>
              <a:t>Saw </a:t>
            </a:r>
            <a:r>
              <a:rPr lang="en-US" sz="2000" b="1" dirty="0">
                <a:solidFill>
                  <a:srgbClr val="000000"/>
                </a:solidFill>
                <a:latin typeface="Calibri"/>
                <a:cs typeface="Calibri"/>
              </a:rPr>
              <a:t>teeth to reduce photoelectron yield and forward reflectivity of photons to </a:t>
            </a:r>
            <a:r>
              <a:rPr lang="en-US" sz="2000" b="1" dirty="0" smtClean="0">
                <a:solidFill>
                  <a:srgbClr val="000000"/>
                </a:solidFill>
                <a:latin typeface="Calibri"/>
                <a:cs typeface="Calibri"/>
              </a:rPr>
              <a:t>decrease </a:t>
            </a:r>
            <a:r>
              <a:rPr lang="en-US" sz="2000" b="1" dirty="0">
                <a:solidFill>
                  <a:srgbClr val="000000"/>
                </a:solidFill>
                <a:latin typeface="Calibri"/>
                <a:cs typeface="Calibri"/>
              </a:rPr>
              <a:t>the seed of </a:t>
            </a:r>
            <a:r>
              <a:rPr lang="en-US" sz="2000" b="1" dirty="0" smtClean="0">
                <a:solidFill>
                  <a:srgbClr val="000000"/>
                </a:solidFill>
                <a:latin typeface="Calibri"/>
                <a:cs typeface="Calibri"/>
              </a:rPr>
              <a:t>electrons</a:t>
            </a:r>
          </a:p>
        </p:txBody>
      </p:sp>
      <p:pic>
        <p:nvPicPr>
          <p:cNvPr id="7" name="Picture 2"/>
          <p:cNvPicPr>
            <a:picLocks noChangeAspect="1" noChangeArrowheads="1"/>
          </p:cNvPicPr>
          <p:nvPr/>
        </p:nvPicPr>
        <p:blipFill>
          <a:blip r:embed="rId2" cstate="print"/>
          <a:srcRect/>
          <a:stretch>
            <a:fillRect/>
          </a:stretch>
        </p:blipFill>
        <p:spPr bwMode="auto">
          <a:xfrm>
            <a:off x="4727990" y="494643"/>
            <a:ext cx="4486016" cy="3214710"/>
          </a:xfrm>
          <a:prstGeom prst="rect">
            <a:avLst/>
          </a:prstGeom>
          <a:noFill/>
        </p:spPr>
      </p:pic>
      <p:sp>
        <p:nvSpPr>
          <p:cNvPr id="8" name="Rectangle 7"/>
          <p:cNvSpPr/>
          <p:nvPr/>
        </p:nvSpPr>
        <p:spPr>
          <a:xfrm>
            <a:off x="107504" y="553326"/>
            <a:ext cx="4523173" cy="3160274"/>
          </a:xfrm>
          <a:prstGeom prst="rect">
            <a:avLst/>
          </a:prstGeom>
        </p:spPr>
        <p:txBody>
          <a:bodyPr wrap="square" lIns="81711" tIns="40855" rIns="81711" bIns="40855">
            <a:spAutoFit/>
          </a:bodyPr>
          <a:lstStyle/>
          <a:p>
            <a:pPr marL="342900" lvl="0" indent="-342900" algn="just">
              <a:buClr>
                <a:srgbClr val="00CC99"/>
              </a:buClr>
              <a:buFont typeface="Arial"/>
              <a:buChar char="•"/>
            </a:pPr>
            <a:r>
              <a:rPr lang="en-US" sz="2000" dirty="0" smtClean="0">
                <a:solidFill>
                  <a:srgbClr val="FF0066"/>
                </a:solidFill>
                <a:latin typeface="Calibri"/>
                <a:cs typeface="Calibri"/>
              </a:rPr>
              <a:t>Intercept </a:t>
            </a:r>
            <a:r>
              <a:rPr lang="en-US" sz="2000" dirty="0">
                <a:solidFill>
                  <a:srgbClr val="FF0066"/>
                </a:solidFill>
                <a:latin typeface="Calibri"/>
                <a:cs typeface="Calibri"/>
              </a:rPr>
              <a:t>the heat load </a:t>
            </a:r>
            <a:r>
              <a:rPr lang="en-US" sz="2000" dirty="0">
                <a:solidFill>
                  <a:srgbClr val="0055A0"/>
                </a:solidFill>
                <a:latin typeface="Calibri"/>
                <a:cs typeface="Calibri"/>
              </a:rPr>
              <a:t>induced by the circulating beam (impedance, synchrotron radiation, electron cloud</a:t>
            </a:r>
            <a:r>
              <a:rPr lang="en-US" sz="2000" dirty="0" smtClean="0">
                <a:solidFill>
                  <a:srgbClr val="0055A0"/>
                </a:solidFill>
                <a:latin typeface="Calibri"/>
                <a:cs typeface="Calibri"/>
              </a:rPr>
              <a:t>)</a:t>
            </a:r>
            <a:endParaRPr lang="en-US" sz="2000" dirty="0">
              <a:solidFill>
                <a:srgbClr val="000000"/>
              </a:solidFill>
              <a:latin typeface="Calibri"/>
              <a:cs typeface="Calibri"/>
            </a:endParaRPr>
          </a:p>
          <a:p>
            <a:pPr marL="342900" lvl="0" indent="-342900" algn="just">
              <a:buClr>
                <a:srgbClr val="00CC99"/>
              </a:buClr>
              <a:buFont typeface="Arial"/>
              <a:buChar char="•"/>
            </a:pPr>
            <a:r>
              <a:rPr lang="en-US" sz="2000" dirty="0" smtClean="0">
                <a:solidFill>
                  <a:srgbClr val="0055A0"/>
                </a:solidFill>
                <a:latin typeface="Calibri"/>
                <a:cs typeface="Calibri"/>
              </a:rPr>
              <a:t>Operate </a:t>
            </a:r>
            <a:r>
              <a:rPr lang="en-US" sz="2000" dirty="0">
                <a:solidFill>
                  <a:srgbClr val="0055A0"/>
                </a:solidFill>
                <a:latin typeface="Calibri"/>
                <a:cs typeface="Calibri"/>
              </a:rPr>
              <a:t>between 5 and 20 </a:t>
            </a:r>
            <a:r>
              <a:rPr lang="en-US" sz="2000" dirty="0" smtClean="0">
                <a:solidFill>
                  <a:srgbClr val="0055A0"/>
                </a:solidFill>
                <a:latin typeface="Calibri"/>
                <a:cs typeface="Calibri"/>
              </a:rPr>
              <a:t>K</a:t>
            </a:r>
            <a:endParaRPr lang="en-US" sz="2000" dirty="0">
              <a:solidFill>
                <a:srgbClr val="0055A0"/>
              </a:solidFill>
              <a:latin typeface="Calibri"/>
              <a:cs typeface="Calibri"/>
            </a:endParaRPr>
          </a:p>
          <a:p>
            <a:pPr marL="342900" lvl="0" indent="-342900" algn="just">
              <a:buClr>
                <a:srgbClr val="00CC99"/>
              </a:buClr>
              <a:buFont typeface="Arial"/>
              <a:buChar char="•"/>
            </a:pPr>
            <a:r>
              <a:rPr lang="en-US" sz="2000" dirty="0" smtClean="0">
                <a:solidFill>
                  <a:srgbClr val="0055A0"/>
                </a:solidFill>
                <a:latin typeface="Calibri"/>
                <a:cs typeface="Calibri"/>
              </a:rPr>
              <a:t>Non</a:t>
            </a:r>
            <a:r>
              <a:rPr lang="en-US" sz="2000" dirty="0">
                <a:solidFill>
                  <a:srgbClr val="0055A0"/>
                </a:solidFill>
                <a:latin typeface="Calibri"/>
                <a:cs typeface="Calibri"/>
              </a:rPr>
              <a:t>-magnetic stainless steel substrate to withstand quench forces (few tons) and to ensure a good field </a:t>
            </a:r>
            <a:r>
              <a:rPr lang="en-US" sz="2000" dirty="0" smtClean="0">
                <a:solidFill>
                  <a:srgbClr val="0055A0"/>
                </a:solidFill>
                <a:latin typeface="Calibri"/>
                <a:cs typeface="Calibri"/>
              </a:rPr>
              <a:t>quality</a:t>
            </a:r>
            <a:endParaRPr lang="en-US" sz="2000" dirty="0">
              <a:solidFill>
                <a:srgbClr val="0055A0"/>
              </a:solidFill>
              <a:latin typeface="Calibri"/>
              <a:cs typeface="Calibri"/>
            </a:endParaRPr>
          </a:p>
          <a:p>
            <a:pPr marL="342900" lvl="0" indent="-342900" algn="just">
              <a:buClr>
                <a:srgbClr val="00CC99"/>
              </a:buClr>
              <a:buFont typeface="Arial"/>
              <a:buChar char="•"/>
            </a:pPr>
            <a:r>
              <a:rPr lang="en-US" sz="2000" dirty="0" smtClean="0">
                <a:solidFill>
                  <a:srgbClr val="0055A0"/>
                </a:solidFill>
                <a:latin typeface="Calibri"/>
                <a:cs typeface="Calibri"/>
              </a:rPr>
              <a:t>Copper </a:t>
            </a:r>
            <a:r>
              <a:rPr lang="en-US" sz="2000" dirty="0" err="1">
                <a:solidFill>
                  <a:srgbClr val="0055A0"/>
                </a:solidFill>
                <a:latin typeface="Calibri"/>
                <a:cs typeface="Calibri"/>
              </a:rPr>
              <a:t>colamination</a:t>
            </a:r>
            <a:r>
              <a:rPr lang="en-US" sz="2000" dirty="0">
                <a:solidFill>
                  <a:srgbClr val="0055A0"/>
                </a:solidFill>
                <a:latin typeface="Calibri"/>
                <a:cs typeface="Calibri"/>
              </a:rPr>
              <a:t> onto non-magnetic stainless steel to reduce impedance</a:t>
            </a:r>
            <a:endParaRPr lang="fr-FR" sz="2000" dirty="0">
              <a:solidFill>
                <a:srgbClr val="0055A0"/>
              </a:solidFill>
              <a:latin typeface="Calibri"/>
              <a:cs typeface="Calibri"/>
            </a:endParaRPr>
          </a:p>
        </p:txBody>
      </p:sp>
      <p:sp>
        <p:nvSpPr>
          <p:cNvPr id="9" name="Text Box 5"/>
          <p:cNvSpPr txBox="1">
            <a:spLocks noChangeArrowheads="1"/>
          </p:cNvSpPr>
          <p:nvPr/>
        </p:nvSpPr>
        <p:spPr bwMode="auto">
          <a:xfrm>
            <a:off x="6539951" y="3321144"/>
            <a:ext cx="2353994" cy="297952"/>
          </a:xfrm>
          <a:prstGeom prst="rect">
            <a:avLst/>
          </a:prstGeom>
          <a:noFill/>
          <a:ln w="9525">
            <a:noFill/>
            <a:miter lim="800000"/>
            <a:headEnd/>
            <a:tailEnd/>
          </a:ln>
        </p:spPr>
        <p:txBody>
          <a:bodyPr wrap="none" lIns="81711" tIns="40855" rIns="81711" bIns="40855">
            <a:spAutoFit/>
          </a:bodyPr>
          <a:lstStyle/>
          <a:p>
            <a:r>
              <a:rPr lang="en-GB" sz="1400" dirty="0">
                <a:solidFill>
                  <a:srgbClr val="FF0066"/>
                </a:solidFill>
                <a:latin typeface="Calibri"/>
                <a:cs typeface="Calibri"/>
              </a:rPr>
              <a:t>Courtesy N. Kos CERN AT/VAC</a:t>
            </a:r>
          </a:p>
        </p:txBody>
      </p:sp>
    </p:spTree>
    <p:extLst>
      <p:ext uri="{BB962C8B-B14F-4D97-AF65-F5344CB8AC3E}">
        <p14:creationId xmlns:p14="http://schemas.microsoft.com/office/powerpoint/2010/main" val="455655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28700" y="34925"/>
            <a:ext cx="7985125" cy="2884488"/>
          </a:xfrm>
          <a:prstGeom prst="rect">
            <a:avLst/>
          </a:prstGeom>
        </p:spPr>
        <p:txBody>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fontAlgn="auto">
              <a:spcAft>
                <a:spcPts val="0"/>
              </a:spcAft>
              <a:buFont typeface="Arial"/>
              <a:buNone/>
              <a:defRPr/>
            </a:pPr>
            <a:endParaRPr lang="en-US" sz="2000" dirty="0">
              <a:ln>
                <a:solidFill>
                  <a:srgbClr val="000000"/>
                </a:solidFill>
              </a:ln>
            </a:endParaRPr>
          </a:p>
        </p:txBody>
      </p:sp>
      <p:pic>
        <p:nvPicPr>
          <p:cNvPr id="2" name="Picture 1" descr="Beam Scre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42" y="963317"/>
            <a:ext cx="7628986" cy="5894683"/>
          </a:xfrm>
          <a:prstGeom prst="rect">
            <a:avLst/>
          </a:prstGeom>
        </p:spPr>
      </p:pic>
      <p:sp>
        <p:nvSpPr>
          <p:cNvPr id="8" name="TextBox 7"/>
          <p:cNvSpPr txBox="1"/>
          <p:nvPr/>
        </p:nvSpPr>
        <p:spPr>
          <a:xfrm>
            <a:off x="408241" y="6470842"/>
            <a:ext cx="2917393" cy="307777"/>
          </a:xfrm>
          <a:prstGeom prst="rect">
            <a:avLst/>
          </a:prstGeom>
          <a:solidFill>
            <a:schemeClr val="bg1"/>
          </a:solidFill>
        </p:spPr>
        <p:txBody>
          <a:bodyPr wrap="square">
            <a:spAutoFit/>
          </a:bodyPr>
          <a:lstStyle/>
          <a:p>
            <a:r>
              <a:rPr lang="en-US" sz="1400" dirty="0" smtClean="0">
                <a:latin typeface="Times New Roman"/>
                <a:cs typeface="Times New Roman"/>
              </a:rPr>
              <a:t> V</a:t>
            </a:r>
            <a:r>
              <a:rPr lang="en-US" sz="1400" dirty="0">
                <a:latin typeface="Times New Roman"/>
                <a:cs typeface="Times New Roman"/>
              </a:rPr>
              <a:t>. </a:t>
            </a:r>
            <a:r>
              <a:rPr lang="en-US" sz="1400" dirty="0" err="1">
                <a:latin typeface="Times New Roman"/>
                <a:cs typeface="Times New Roman"/>
              </a:rPr>
              <a:t>Baglin</a:t>
            </a:r>
            <a:r>
              <a:rPr lang="en-US" sz="1400" dirty="0">
                <a:latin typeface="Times New Roman"/>
                <a:cs typeface="Times New Roman"/>
              </a:rPr>
              <a:t> </a:t>
            </a:r>
            <a:r>
              <a:rPr lang="en-US" sz="1400" dirty="0" smtClean="0">
                <a:latin typeface="Times New Roman"/>
                <a:cs typeface="Times New Roman"/>
              </a:rPr>
              <a:t> et al</a:t>
            </a:r>
            <a:r>
              <a:rPr lang="en-US" sz="1400" dirty="0">
                <a:latin typeface="Times New Roman"/>
                <a:cs typeface="Times New Roman"/>
              </a:rPr>
              <a:t> </a:t>
            </a:r>
            <a:r>
              <a:rPr lang="en-US" sz="1400" dirty="0" smtClean="0">
                <a:latin typeface="Times New Roman"/>
                <a:cs typeface="Times New Roman"/>
              </a:rPr>
              <a:t>CERN</a:t>
            </a:r>
            <a:r>
              <a:rPr lang="en-US" sz="1400" dirty="0">
                <a:latin typeface="Times New Roman"/>
                <a:cs typeface="Times New Roman"/>
              </a:rPr>
              <a:t>-ATS-2013-</a:t>
            </a:r>
            <a:r>
              <a:rPr lang="en-US" sz="1400" dirty="0" smtClean="0">
                <a:latin typeface="Times New Roman"/>
                <a:cs typeface="Times New Roman"/>
              </a:rPr>
              <a:t>006 </a:t>
            </a:r>
            <a:endParaRPr lang="en-US" sz="1400" dirty="0">
              <a:latin typeface="Times New Roman"/>
              <a:cs typeface="Times New Roman"/>
            </a:endParaRPr>
          </a:p>
        </p:txBody>
      </p:sp>
      <p:sp>
        <p:nvSpPr>
          <p:cNvPr id="3" name="Rounded Rectangle 2"/>
          <p:cNvSpPr/>
          <p:nvPr/>
        </p:nvSpPr>
        <p:spPr>
          <a:xfrm>
            <a:off x="1" y="34925"/>
            <a:ext cx="9144000" cy="978462"/>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marL="36576" algn="ctr" fontAlgn="auto">
              <a:spcBef>
                <a:spcPts val="0"/>
              </a:spcBef>
              <a:spcAft>
                <a:spcPts val="0"/>
              </a:spcAft>
              <a:defRPr/>
            </a:pPr>
            <a:r>
              <a:rPr lang="en-US" sz="2400" dirty="0" smtClean="0">
                <a:ln>
                  <a:solidFill>
                    <a:srgbClr val="000000"/>
                  </a:solidFill>
                </a:ln>
                <a:solidFill>
                  <a:srgbClr val="000000"/>
                </a:solidFill>
              </a:rPr>
              <a:t> </a:t>
            </a:r>
            <a:r>
              <a:rPr lang="en-US" sz="2400" dirty="0">
                <a:ln>
                  <a:solidFill>
                    <a:srgbClr val="000000"/>
                  </a:solidFill>
                </a:ln>
                <a:solidFill>
                  <a:srgbClr val="000000"/>
                </a:solidFill>
              </a:rPr>
              <a:t>A</a:t>
            </a:r>
            <a:r>
              <a:rPr lang="en-US" sz="2400" dirty="0" smtClean="0">
                <a:ln>
                  <a:solidFill>
                    <a:srgbClr val="000000"/>
                  </a:solidFill>
                </a:ln>
                <a:solidFill>
                  <a:srgbClr val="000000"/>
                </a:solidFill>
              </a:rPr>
              <a:t>ny </a:t>
            </a:r>
            <a:r>
              <a:rPr lang="en-US" sz="2400" dirty="0">
                <a:ln>
                  <a:solidFill>
                    <a:srgbClr val="000000"/>
                  </a:solidFill>
                </a:ln>
                <a:solidFill>
                  <a:srgbClr val="000000"/>
                </a:solidFill>
              </a:rPr>
              <a:t>adopted solution </a:t>
            </a:r>
            <a:r>
              <a:rPr lang="en-US" sz="2400" dirty="0" smtClean="0">
                <a:ln>
                  <a:solidFill>
                    <a:srgbClr val="000000"/>
                  </a:solidFill>
                </a:ln>
                <a:solidFill>
                  <a:srgbClr val="000000"/>
                </a:solidFill>
              </a:rPr>
              <a:t>for the Beam screen has to compel with many other requirements and boundary conditions. </a:t>
            </a:r>
            <a:endParaRPr lang="en-US" sz="2400" dirty="0">
              <a:ln>
                <a:solidFill>
                  <a:srgbClr val="000000"/>
                </a:solidFill>
              </a:ln>
              <a:solidFill>
                <a:srgbClr val="000000"/>
              </a:solidFill>
            </a:endParaRPr>
          </a:p>
        </p:txBody>
      </p:sp>
      <p:sp>
        <p:nvSpPr>
          <p:cNvPr id="4" name="Slide Number Placeholder 3"/>
          <p:cNvSpPr>
            <a:spLocks noGrp="1"/>
          </p:cNvSpPr>
          <p:nvPr>
            <p:ph type="sldNum" sz="quarter" idx="12"/>
          </p:nvPr>
        </p:nvSpPr>
        <p:spPr/>
        <p:txBody>
          <a:bodyPr/>
          <a:lstStyle/>
          <a:p>
            <a:pPr>
              <a:defRPr/>
            </a:pPr>
            <a:fld id="{D770E22F-149A-42E5-AD6F-672A2D52372E}" type="slidenum">
              <a:rPr lang="en-US" smtClean="0"/>
              <a:pPr>
                <a:defRPr/>
              </a:pPr>
              <a:t>9</a:t>
            </a:fld>
            <a:endParaRPr lang="en-US"/>
          </a:p>
        </p:txBody>
      </p:sp>
    </p:spTree>
    <p:extLst>
      <p:ext uri="{BB962C8B-B14F-4D97-AF65-F5344CB8AC3E}">
        <p14:creationId xmlns:p14="http://schemas.microsoft.com/office/powerpoint/2010/main" val="269572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zione_dottorato">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presentazione_dottorato.potx</Template>
  <TotalTime>2128</TotalTime>
  <Words>3540</Words>
  <Application>Microsoft Macintosh PowerPoint</Application>
  <PresentationFormat>On-screen Show (4:3)</PresentationFormat>
  <Paragraphs>458</Paragraphs>
  <Slides>44</Slides>
  <Notes>9</Notes>
  <HiddenSlides>0</HiddenSlides>
  <MMClips>1</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3</vt:i4>
      </vt:variant>
      <vt:variant>
        <vt:lpstr>Slide Titles</vt:lpstr>
      </vt:variant>
      <vt:variant>
        <vt:i4>44</vt:i4>
      </vt:variant>
    </vt:vector>
  </HeadingPairs>
  <TitlesOfParts>
    <vt:vector size="70" baseType="lpstr">
      <vt:lpstr>American Typewriter</vt:lpstr>
      <vt:lpstr>Arial Black</vt:lpstr>
      <vt:lpstr>Bookman Old Style</vt:lpstr>
      <vt:lpstr>Calibri</vt:lpstr>
      <vt:lpstr>Calibri Light</vt:lpstr>
      <vt:lpstr>Comic Sans MS</vt:lpstr>
      <vt:lpstr>Courier New</vt:lpstr>
      <vt:lpstr>Helvetica</vt:lpstr>
      <vt:lpstr>Helvetica Neue</vt:lpstr>
      <vt:lpstr>Mathematica1</vt:lpstr>
      <vt:lpstr>Monotype Corsiva</vt:lpstr>
      <vt:lpstr>Monotype Sorts</vt:lpstr>
      <vt:lpstr>MS PGothic</vt:lpstr>
      <vt:lpstr>ＭＳ Ｐゴシック</vt:lpstr>
      <vt:lpstr>Symbol</vt:lpstr>
      <vt:lpstr>Times</vt:lpstr>
      <vt:lpstr>Times New Roman</vt:lpstr>
      <vt:lpstr>Verdana</vt:lpstr>
      <vt:lpstr>Wingdings</vt:lpstr>
      <vt:lpstr>ヒラギノ角ゴ Pro W3</vt:lpstr>
      <vt:lpstr>Arial</vt:lpstr>
      <vt:lpstr>presentazione_dottorato</vt:lpstr>
      <vt:lpstr>Office Theme</vt:lpstr>
      <vt:lpstr>Equation</vt:lpstr>
      <vt:lpstr>Equazione</vt:lpstr>
      <vt:lpstr>Acrobat Document</vt:lpstr>
      <vt:lpstr>PhD thesis on collaborative studies between:   - INFN / Rm1 and CERN   - INFN / Rm1 and  ELI  - INFN / Rm1 and  SBAI  INFN / Rm1 and  Uni Napoli    </vt:lpstr>
      <vt:lpstr>PowerPoint Presentation</vt:lpstr>
      <vt:lpstr>Upgrade of LHC (HL-LHC)</vt:lpstr>
      <vt:lpstr>The Future Circular Collider project (FCC)</vt:lpstr>
      <vt:lpstr>The Future Circular Collider project (FCC)</vt:lpstr>
      <vt:lpstr>PowerPoint Presentation</vt:lpstr>
      <vt:lpstr>PowerPoint Presentation</vt:lpstr>
      <vt:lpstr>PowerPoint Presentation</vt:lpstr>
      <vt:lpstr>PowerPoint Presentation</vt:lpstr>
      <vt:lpstr>PowerPoint Presentation</vt:lpstr>
      <vt:lpstr>PowerPoint Presentation</vt:lpstr>
      <vt:lpstr>An accelerator Vacuum pipe contains low energy electrons that can induce Electron cloud effects</vt:lpstr>
      <vt:lpstr>Electron cloud formation in a vacuum pipe</vt:lpstr>
      <vt:lpstr>Electron cloud formation in a vacuum pipe</vt:lpstr>
      <vt:lpstr>Electron cloud formation in a vacuum pipe</vt:lpstr>
      <vt:lpstr>Electron cloud formation in a vacuum pipe</vt:lpstr>
      <vt:lpstr>Effects of the electron cloud</vt:lpstr>
      <vt:lpstr>PhD thesis in collaboration with CERN :</vt:lpstr>
      <vt:lpstr>Beam dynamics and collective effects for the upgrade program of LHC and FCCee  (contact: mauro.migliorati@uniroma1.it)</vt:lpstr>
      <vt:lpstr>PowerPoint Presentation</vt:lpstr>
      <vt:lpstr>Novel multi-turn extraction with fourth-order resonance</vt:lpstr>
      <vt:lpstr>Novel applications (for this project)  (contact: mauro.migliorati@uniroma1.it)</vt:lpstr>
      <vt:lpstr>Experimental investigation on relevant material properties for FCC &amp; Hi Lumi LHC</vt:lpstr>
      <vt:lpstr>Experimental investigation on relevant material properties for FCC &amp; Hi Lumi LHC</vt:lpstr>
      <vt:lpstr>Thesis in collaboration with: ELI Nuclear Physics (Romania)</vt:lpstr>
      <vt:lpstr>PowerPoint Presentation</vt:lpstr>
      <vt:lpstr>ELI-NP γ beam: the quest for  higher flux and narrow bandwidths</vt:lpstr>
      <vt:lpstr>PowerPoint Presentation</vt:lpstr>
      <vt:lpstr>PowerPoint Presentation</vt:lpstr>
      <vt:lpstr>Proposed thesis within the activity @ ELI NP</vt:lpstr>
      <vt:lpstr>Experimental activity at ELI-NP GBS gamma source for the commissioning/optimization of the high brightness photo-injector and RF linac towards the tuning of the Compton Interaction for the Gamma source</vt:lpstr>
      <vt:lpstr>PowerPoint Presentation</vt:lpstr>
      <vt:lpstr>PowerPoint Presentation</vt:lpstr>
      <vt:lpstr>Proposed Ph.D. Thesis (P. Antici, INFN-RM1)</vt:lpstr>
      <vt:lpstr>Proposed thesis within SBAI</vt:lpstr>
      <vt:lpstr>X band mode launcher (contact: bruno.spataro@lnf.infn.it) </vt:lpstr>
      <vt:lpstr>Open Split Structure (contact: bruno.spataro@lnf.infn.it) </vt:lpstr>
      <vt:lpstr>TW Accelerating Structures with RF power flow outside of accelerating cavities (contact: bruno.spataro@lnf.infn.it) </vt:lpstr>
      <vt:lpstr>Study high gradient accelerating structures in X and W band  (contact: bruno.spataro@lnf.infn.it) </vt:lpstr>
      <vt:lpstr>Doctoral thesis at INFN Naples site and  Federico II University of Napoli in collaboration with CERN</vt:lpstr>
      <vt:lpstr>PowerPoint Presentation</vt:lpstr>
      <vt:lpstr>PowerPoint Presentation</vt:lpstr>
      <vt:lpstr>PowerPoint Presentation</vt:lpstr>
      <vt:lpstr>Conclusion</vt:lpstr>
    </vt:vector>
  </TitlesOfParts>
  <Company>-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Microsoft Office User</cp:lastModifiedBy>
  <cp:revision>89</cp:revision>
  <cp:lastPrinted>2006-11-30T14:19:40Z</cp:lastPrinted>
  <dcterms:created xsi:type="dcterms:W3CDTF">2010-12-13T21:23:21Z</dcterms:created>
  <dcterms:modified xsi:type="dcterms:W3CDTF">2017-10-13T10:05:14Z</dcterms:modified>
</cp:coreProperties>
</file>