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31" r:id="rId2"/>
    <p:sldId id="343" r:id="rId3"/>
    <p:sldId id="344" r:id="rId4"/>
    <p:sldId id="345" r:id="rId5"/>
    <p:sldId id="350" r:id="rId6"/>
    <p:sldId id="355" r:id="rId7"/>
    <p:sldId id="351" r:id="rId8"/>
    <p:sldId id="354" r:id="rId9"/>
    <p:sldId id="348" r:id="rId10"/>
    <p:sldId id="349" r:id="rId11"/>
    <p:sldId id="347" r:id="rId12"/>
    <p:sldId id="358" r:id="rId13"/>
    <p:sldId id="357" r:id="rId14"/>
    <p:sldId id="316" r:id="rId15"/>
    <p:sldId id="324" r:id="rId16"/>
    <p:sldId id="325" r:id="rId17"/>
    <p:sldId id="322" r:id="rId18"/>
    <p:sldId id="326" r:id="rId19"/>
    <p:sldId id="327" r:id="rId20"/>
    <p:sldId id="35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BEBC"/>
    <a:srgbClr val="00B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7"/>
    <p:restoredTop sz="95673"/>
  </p:normalViewPr>
  <p:slideViewPr>
    <p:cSldViewPr snapToGrid="0" snapToObjects="1">
      <p:cViewPr>
        <p:scale>
          <a:sx n="110" d="100"/>
          <a:sy n="110" d="100"/>
        </p:scale>
        <p:origin x="-56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BB4B-853E-C541-B03D-14EDCC84FEA0}" type="datetimeFigureOut">
              <a:rPr lang="it-IT" smtClean="0"/>
              <a:t>04/12/17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B105-A310-B044-A3B7-F2376D27980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81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84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210.png"/><Relationship Id="rId8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13231" y="244566"/>
            <a:ext cx="7244937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The FOOT Pixel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 status</a:t>
            </a:r>
            <a:endParaRPr lang="en-US" sz="2800" b="1" dirty="0" smtClean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057400" y="1746028"/>
            <a:ext cx="8077200" cy="34470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Hardware of the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endParaRPr lang="it-IT" sz="28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Status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at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G&amp;A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Engineering</a:t>
            </a:r>
            <a:endParaRPr lang="it-IT" sz="28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PlumeM28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assembly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procedure</a:t>
            </a: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Committee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III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submitted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schedule</a:t>
            </a: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endParaRPr lang="it-IT" sz="28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Conclusion</a:t>
            </a:r>
            <a:endParaRPr lang="it-IT" sz="280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05/09/17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referees - SBAI)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10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FOOT Inner </a:t>
            </a:r>
            <a:r>
              <a:rPr lang="it-IT" sz="2800" b="1" dirty="0" err="1" smtClean="0"/>
              <a:t>tracker</a:t>
            </a:r>
            <a:endParaRPr lang="en-US" sz="2800" b="1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89" y="759470"/>
            <a:ext cx="9728200" cy="3681988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4385841" y="2600464"/>
            <a:ext cx="6777459" cy="3757612"/>
            <a:chOff x="1011643" y="1922478"/>
            <a:chExt cx="8307038" cy="4638110"/>
          </a:xfrm>
        </p:grpSpPr>
        <p:sp>
          <p:nvSpPr>
            <p:cNvPr id="9" name="Rectangle 4"/>
            <p:cNvSpPr/>
            <p:nvPr/>
          </p:nvSpPr>
          <p:spPr>
            <a:xfrm>
              <a:off x="2112603" y="3841064"/>
              <a:ext cx="4162064" cy="1296144"/>
            </a:xfrm>
            <a:prstGeom prst="rect">
              <a:avLst/>
            </a:prstGeom>
            <a:pattFill prst="openDmnd">
              <a:fgClr>
                <a:schemeClr val="tx1">
                  <a:lumMod val="75000"/>
                  <a:lumOff val="25000"/>
                </a:schemeClr>
              </a:fgClr>
              <a:bgClr>
                <a:schemeClr val="bg1"/>
              </a:bgClr>
            </a:patt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>
                  <a:solidFill>
                    <a:schemeClr val="tx2">
                      <a:lumMod val="75000"/>
                    </a:schemeClr>
                  </a:solidFill>
                </a:rPr>
                <a:t>SiC</a:t>
              </a:r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fr-FR" dirty="0" err="1" smtClean="0">
                  <a:solidFill>
                    <a:schemeClr val="tx2">
                      <a:lumMod val="75000"/>
                    </a:schemeClr>
                  </a:solidFill>
                </a:rPr>
                <a:t>Foam</a:t>
              </a:r>
              <a:r>
                <a:rPr lang="fr-FR" dirty="0" smtClean="0">
                  <a:solidFill>
                    <a:schemeClr val="tx2">
                      <a:lumMod val="75000"/>
                    </a:schemeClr>
                  </a:solidFill>
                </a:rPr>
                <a:t> 4 %</a:t>
              </a:r>
              <a:endParaRPr lang="fr-FR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Rectangle 5"/>
            <p:cNvSpPr/>
            <p:nvPr/>
          </p:nvSpPr>
          <p:spPr>
            <a:xfrm>
              <a:off x="2084276" y="3646648"/>
              <a:ext cx="4240800" cy="1440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6"/>
            <p:cNvSpPr/>
            <p:nvPr/>
          </p:nvSpPr>
          <p:spPr>
            <a:xfrm>
              <a:off x="2092112" y="3230616"/>
              <a:ext cx="4239996" cy="1440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9"/>
            <p:cNvSpPr/>
            <p:nvPr/>
          </p:nvSpPr>
          <p:spPr>
            <a:xfrm>
              <a:off x="2091468" y="3435272"/>
              <a:ext cx="4240800" cy="1440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3"/>
            <p:cNvCxnSpPr/>
            <p:nvPr/>
          </p:nvCxnSpPr>
          <p:spPr>
            <a:xfrm>
              <a:off x="2105876" y="3610640"/>
              <a:ext cx="4176000" cy="0"/>
            </a:xfrm>
            <a:prstGeom prst="line">
              <a:avLst/>
            </a:prstGeom>
            <a:ln w="50800" cap="sq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6"/>
            <p:cNvCxnSpPr/>
            <p:nvPr/>
          </p:nvCxnSpPr>
          <p:spPr>
            <a:xfrm>
              <a:off x="2112604" y="3399288"/>
              <a:ext cx="4248000" cy="0"/>
            </a:xfrm>
            <a:prstGeom prst="line">
              <a:avLst/>
            </a:prstGeom>
            <a:ln w="50800" cap="sq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8"/>
            <p:cNvCxnSpPr/>
            <p:nvPr/>
          </p:nvCxnSpPr>
          <p:spPr>
            <a:xfrm flipH="1">
              <a:off x="2854668" y="3178600"/>
              <a:ext cx="3420000" cy="0"/>
            </a:xfrm>
            <a:prstGeom prst="line">
              <a:avLst/>
            </a:prstGeom>
            <a:ln w="63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0"/>
            <p:cNvSpPr/>
            <p:nvPr/>
          </p:nvSpPr>
          <p:spPr>
            <a:xfrm>
              <a:off x="2206080" y="3068968"/>
              <a:ext cx="432048" cy="1456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23"/>
            <p:cNvCxnSpPr/>
            <p:nvPr/>
          </p:nvCxnSpPr>
          <p:spPr>
            <a:xfrm>
              <a:off x="1912092" y="2688940"/>
              <a:ext cx="36004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24"/>
            <p:cNvSpPr txBox="1"/>
            <p:nvPr/>
          </p:nvSpPr>
          <p:spPr>
            <a:xfrm>
              <a:off x="1401226" y="2445624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SMD</a:t>
              </a:r>
              <a:endParaRPr lang="fr-FR" sz="1400" dirty="0"/>
            </a:p>
          </p:txBody>
        </p:sp>
        <p:sp>
          <p:nvSpPr>
            <p:cNvPr id="19" name="ZoneTexte 25"/>
            <p:cNvSpPr txBox="1"/>
            <p:nvPr/>
          </p:nvSpPr>
          <p:spPr>
            <a:xfrm>
              <a:off x="6850732" y="2527791"/>
              <a:ext cx="2467949" cy="127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Mi26 </a:t>
              </a:r>
              <a:r>
                <a:rPr lang="fr-FR" sz="1100" dirty="0" err="1" smtClean="0"/>
                <a:t>sensor</a:t>
              </a:r>
              <a:r>
                <a:rPr lang="fr-FR" sz="1100" dirty="0" smtClean="0"/>
                <a:t> (50µm)</a:t>
              </a:r>
            </a:p>
            <a:p>
              <a:endParaRPr lang="fr-FR" sz="1100" dirty="0" smtClean="0"/>
            </a:p>
            <a:p>
              <a:r>
                <a:rPr lang="fr-FR" sz="1100" dirty="0" smtClean="0"/>
                <a:t>Top </a:t>
              </a:r>
              <a:r>
                <a:rPr lang="fr-FR" sz="1100" dirty="0" err="1" smtClean="0"/>
                <a:t>Cover</a:t>
              </a:r>
              <a:r>
                <a:rPr lang="fr-FR" sz="1100" dirty="0" smtClean="0"/>
                <a:t> Layer (25µm)</a:t>
              </a:r>
            </a:p>
            <a:p>
              <a:r>
                <a:rPr lang="fr-FR" sz="1100" dirty="0" smtClean="0"/>
                <a:t>Top </a:t>
              </a:r>
              <a:r>
                <a:rPr lang="fr-FR" sz="1100" dirty="0" err="1" smtClean="0"/>
                <a:t>Metal</a:t>
              </a:r>
              <a:r>
                <a:rPr lang="fr-FR" sz="1100" dirty="0" smtClean="0"/>
                <a:t> Al (10µm)</a:t>
              </a:r>
            </a:p>
            <a:p>
              <a:r>
                <a:rPr lang="fr-FR" sz="1100" dirty="0" err="1" smtClean="0"/>
                <a:t>Subtrat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Kapton</a:t>
              </a:r>
              <a:r>
                <a:rPr lang="fr-FR" sz="1100" dirty="0" smtClean="0"/>
                <a:t> (50µm)	 120µm</a:t>
              </a:r>
            </a:p>
            <a:p>
              <a:r>
                <a:rPr lang="fr-FR" sz="1100" dirty="0" err="1" smtClean="0"/>
                <a:t>Bottom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Metal</a:t>
              </a:r>
              <a:r>
                <a:rPr lang="fr-FR" sz="1100" dirty="0" smtClean="0"/>
                <a:t> Al (10µm)</a:t>
              </a:r>
            </a:p>
            <a:p>
              <a:r>
                <a:rPr lang="fr-FR" sz="1100" dirty="0" err="1" smtClean="0"/>
                <a:t>Bottom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Cover</a:t>
              </a:r>
              <a:r>
                <a:rPr lang="fr-FR" sz="1100" dirty="0" smtClean="0"/>
                <a:t> Layer (25µm)</a:t>
              </a:r>
            </a:p>
          </p:txBody>
        </p:sp>
        <p:sp>
          <p:nvSpPr>
            <p:cNvPr id="20" name="Accolade ouvrante 26"/>
            <p:cNvSpPr/>
            <p:nvPr/>
          </p:nvSpPr>
          <p:spPr>
            <a:xfrm rot="10800000">
              <a:off x="8568885" y="2868960"/>
              <a:ext cx="226063" cy="936104"/>
            </a:xfrm>
            <a:prstGeom prst="leftBrace">
              <a:avLst>
                <a:gd name="adj1" fmla="val 8333"/>
                <a:gd name="adj2" fmla="val 505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avec flèche 27"/>
            <p:cNvCxnSpPr/>
            <p:nvPr/>
          </p:nvCxnSpPr>
          <p:spPr>
            <a:xfrm flipH="1">
              <a:off x="6202660" y="2744689"/>
              <a:ext cx="648072" cy="3915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30"/>
            <p:cNvCxnSpPr/>
            <p:nvPr/>
          </p:nvCxnSpPr>
          <p:spPr>
            <a:xfrm flipH="1">
              <a:off x="6355060" y="3012976"/>
              <a:ext cx="495672" cy="275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32"/>
            <p:cNvCxnSpPr>
              <a:stCxn id="38" idx="1"/>
            </p:cNvCxnSpPr>
            <p:nvPr/>
          </p:nvCxnSpPr>
          <p:spPr>
            <a:xfrm rot="10800000" flipV="1">
              <a:off x="6325140" y="3166428"/>
              <a:ext cx="525592" cy="2313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34"/>
            <p:cNvCxnSpPr/>
            <p:nvPr/>
          </p:nvCxnSpPr>
          <p:spPr>
            <a:xfrm flipH="1">
              <a:off x="6339780" y="3337012"/>
              <a:ext cx="582960" cy="17753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36"/>
            <p:cNvCxnSpPr/>
            <p:nvPr/>
          </p:nvCxnSpPr>
          <p:spPr>
            <a:xfrm flipH="1">
              <a:off x="6355060" y="3507280"/>
              <a:ext cx="567680" cy="10336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38"/>
            <p:cNvCxnSpPr/>
            <p:nvPr/>
          </p:nvCxnSpPr>
          <p:spPr>
            <a:xfrm flipH="1">
              <a:off x="6355060" y="3646648"/>
              <a:ext cx="567680" cy="818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40"/>
            <p:cNvSpPr txBox="1"/>
            <p:nvPr/>
          </p:nvSpPr>
          <p:spPr>
            <a:xfrm>
              <a:off x="3603316" y="1922478"/>
              <a:ext cx="264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Plume 2011 </a:t>
              </a:r>
              <a:r>
                <a:rPr lang="fr-FR" dirty="0" err="1" smtClean="0"/>
                <a:t>with</a:t>
              </a:r>
              <a:r>
                <a:rPr lang="fr-FR" dirty="0" smtClean="0"/>
                <a:t> 0.35% X</a:t>
              </a:r>
              <a:r>
                <a:rPr lang="fr-FR" baseline="-25000" dirty="0" smtClean="0"/>
                <a:t>0</a:t>
              </a:r>
              <a:endParaRPr lang="fr-FR" baseline="-25000" dirty="0"/>
            </a:p>
          </p:txBody>
        </p:sp>
        <p:cxnSp>
          <p:nvCxnSpPr>
            <p:cNvPr id="28" name="Connecteur droit avec flèche 2"/>
            <p:cNvCxnSpPr/>
            <p:nvPr/>
          </p:nvCxnSpPr>
          <p:spPr>
            <a:xfrm>
              <a:off x="1860477" y="3805064"/>
              <a:ext cx="0" cy="130860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3"/>
            <p:cNvSpPr txBox="1"/>
            <p:nvPr/>
          </p:nvSpPr>
          <p:spPr>
            <a:xfrm>
              <a:off x="1011643" y="423862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2 mm</a:t>
              </a:r>
              <a:endParaRPr lang="fr-FR" dirty="0"/>
            </a:p>
          </p:txBody>
        </p:sp>
        <p:cxnSp>
          <p:nvCxnSpPr>
            <p:cNvPr id="30" name="Connecteur droit 12"/>
            <p:cNvCxnSpPr/>
            <p:nvPr/>
          </p:nvCxnSpPr>
          <p:spPr>
            <a:xfrm>
              <a:off x="2839884" y="3214600"/>
              <a:ext cx="345638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22"/>
            <p:cNvCxnSpPr/>
            <p:nvPr/>
          </p:nvCxnSpPr>
          <p:spPr>
            <a:xfrm>
              <a:off x="2026196" y="2527791"/>
              <a:ext cx="791816" cy="6508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5"/>
            <p:cNvSpPr txBox="1"/>
            <p:nvPr/>
          </p:nvSpPr>
          <p:spPr>
            <a:xfrm>
              <a:off x="1495281" y="2148880"/>
              <a:ext cx="8322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Epoxy glue </a:t>
              </a:r>
            </a:p>
            <a:p>
              <a:r>
                <a:rPr lang="fr-FR" sz="1100" dirty="0" smtClean="0"/>
                <a:t>(few µm)</a:t>
              </a:r>
              <a:endParaRPr lang="fr-FR" sz="1100" dirty="0"/>
            </a:p>
          </p:txBody>
        </p:sp>
        <p:sp>
          <p:nvSpPr>
            <p:cNvPr id="33" name="Ellipse 28"/>
            <p:cNvSpPr/>
            <p:nvPr/>
          </p:nvSpPr>
          <p:spPr>
            <a:xfrm>
              <a:off x="2147676" y="3797728"/>
              <a:ext cx="359768" cy="1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34" name="Ellipse 41"/>
            <p:cNvSpPr/>
            <p:nvPr/>
          </p:nvSpPr>
          <p:spPr>
            <a:xfrm>
              <a:off x="3898404" y="3801928"/>
              <a:ext cx="359768" cy="1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35" name="Ellipse 42"/>
            <p:cNvSpPr/>
            <p:nvPr/>
          </p:nvSpPr>
          <p:spPr>
            <a:xfrm>
              <a:off x="5842892" y="3806728"/>
              <a:ext cx="359768" cy="1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36" name="Rectangle 45"/>
            <p:cNvSpPr/>
            <p:nvPr/>
          </p:nvSpPr>
          <p:spPr>
            <a:xfrm flipV="1">
              <a:off x="2077556" y="5185680"/>
              <a:ext cx="4240800" cy="1440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46"/>
            <p:cNvSpPr/>
            <p:nvPr/>
          </p:nvSpPr>
          <p:spPr>
            <a:xfrm flipV="1">
              <a:off x="2085392" y="5601712"/>
              <a:ext cx="4239996" cy="14401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47"/>
            <p:cNvSpPr/>
            <p:nvPr/>
          </p:nvSpPr>
          <p:spPr>
            <a:xfrm flipV="1">
              <a:off x="2084748" y="5397056"/>
              <a:ext cx="4240800" cy="1440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48"/>
            <p:cNvCxnSpPr/>
            <p:nvPr/>
          </p:nvCxnSpPr>
          <p:spPr>
            <a:xfrm flipV="1">
              <a:off x="2099156" y="5358504"/>
              <a:ext cx="4212000" cy="0"/>
            </a:xfrm>
            <a:prstGeom prst="line">
              <a:avLst/>
            </a:prstGeom>
            <a:ln w="50800" cap="sq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49"/>
            <p:cNvCxnSpPr/>
            <p:nvPr/>
          </p:nvCxnSpPr>
          <p:spPr>
            <a:xfrm flipV="1">
              <a:off x="2105884" y="5569856"/>
              <a:ext cx="4248000" cy="0"/>
            </a:xfrm>
            <a:prstGeom prst="line">
              <a:avLst/>
            </a:prstGeom>
            <a:ln w="50800" cap="sq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50"/>
            <p:cNvCxnSpPr/>
            <p:nvPr/>
          </p:nvCxnSpPr>
          <p:spPr>
            <a:xfrm flipH="1" flipV="1">
              <a:off x="2847948" y="5790544"/>
              <a:ext cx="3420000" cy="0"/>
            </a:xfrm>
            <a:prstGeom prst="line">
              <a:avLst/>
            </a:prstGeom>
            <a:ln w="63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51"/>
            <p:cNvSpPr/>
            <p:nvPr/>
          </p:nvSpPr>
          <p:spPr>
            <a:xfrm flipV="1">
              <a:off x="2199360" y="5761744"/>
              <a:ext cx="432048" cy="14563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droit 52"/>
            <p:cNvCxnSpPr/>
            <p:nvPr/>
          </p:nvCxnSpPr>
          <p:spPr>
            <a:xfrm flipV="1">
              <a:off x="2833164" y="5754544"/>
              <a:ext cx="345638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llipse 53"/>
            <p:cNvSpPr/>
            <p:nvPr/>
          </p:nvSpPr>
          <p:spPr>
            <a:xfrm flipV="1">
              <a:off x="2140956" y="5160616"/>
              <a:ext cx="359768" cy="1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45" name="Ellipse 54"/>
            <p:cNvSpPr/>
            <p:nvPr/>
          </p:nvSpPr>
          <p:spPr>
            <a:xfrm flipV="1">
              <a:off x="3891684" y="5156416"/>
              <a:ext cx="359768" cy="1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46" name="Ellipse 55"/>
            <p:cNvSpPr/>
            <p:nvPr/>
          </p:nvSpPr>
          <p:spPr>
            <a:xfrm flipV="1">
              <a:off x="5836172" y="5151616"/>
              <a:ext cx="359768" cy="18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cxnSp>
          <p:nvCxnSpPr>
            <p:cNvPr id="47" name="Connecteur droit avec flèche 7"/>
            <p:cNvCxnSpPr/>
            <p:nvPr/>
          </p:nvCxnSpPr>
          <p:spPr>
            <a:xfrm>
              <a:off x="2026196" y="6181328"/>
              <a:ext cx="428496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3"/>
            <p:cNvSpPr txBox="1"/>
            <p:nvPr/>
          </p:nvSpPr>
          <p:spPr>
            <a:xfrm>
              <a:off x="3807038" y="6191256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18 mm</a:t>
              </a:r>
              <a:endParaRPr lang="fr-FR" dirty="0"/>
            </a:p>
          </p:txBody>
        </p:sp>
      </p:grpSp>
      <p:sp>
        <p:nvSpPr>
          <p:cNvPr id="49" name="CasellaDiTesto 48"/>
          <p:cNvSpPr txBox="1"/>
          <p:nvPr/>
        </p:nvSpPr>
        <p:spPr>
          <a:xfrm>
            <a:off x="480383" y="3649687"/>
            <a:ext cx="2540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Picture of PLUME </a:t>
            </a:r>
            <a:r>
              <a:rPr lang="it-IT" sz="2000" dirty="0" err="1" smtClean="0"/>
              <a:t>ladder</a:t>
            </a:r>
            <a:r>
              <a:rPr lang="it-IT" sz="2000" dirty="0" smtClean="0"/>
              <a:t> </a:t>
            </a:r>
            <a:r>
              <a:rPr lang="it-IT" sz="2000" dirty="0" err="1" smtClean="0"/>
              <a:t>equipped</a:t>
            </a:r>
            <a:r>
              <a:rPr lang="it-IT" sz="2000" dirty="0" smtClean="0"/>
              <a:t> with M26 </a:t>
            </a:r>
            <a:r>
              <a:rPr lang="it-IT" sz="2000" dirty="0" err="1" smtClean="0"/>
              <a:t>sensors</a:t>
            </a: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460740" y="4776792"/>
            <a:ext cx="2176041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Do </a:t>
            </a:r>
            <a:r>
              <a:rPr lang="it-IT" sz="2400" b="1" dirty="0" err="1" smtClean="0">
                <a:solidFill>
                  <a:srgbClr val="FF0000"/>
                </a:solidFill>
              </a:rPr>
              <a:t>we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stick</a:t>
            </a:r>
            <a:r>
              <a:rPr lang="it-IT" sz="2400" b="1" dirty="0" smtClean="0">
                <a:solidFill>
                  <a:srgbClr val="FF0000"/>
                </a:solidFill>
              </a:rPr>
              <a:t> to </a:t>
            </a:r>
            <a:r>
              <a:rPr lang="it-IT" sz="2400" b="1" dirty="0" err="1" smtClean="0">
                <a:solidFill>
                  <a:srgbClr val="FF0000"/>
                </a:solidFill>
              </a:rPr>
              <a:t>this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structure</a:t>
            </a:r>
            <a:r>
              <a:rPr lang="it-IT" sz="2400" b="1" dirty="0" smtClean="0">
                <a:solidFill>
                  <a:srgbClr val="FF0000"/>
                </a:solidFill>
              </a:rPr>
              <a:t> in the </a:t>
            </a:r>
            <a:r>
              <a:rPr lang="it-IT" sz="2400" b="1" dirty="0" err="1" smtClean="0">
                <a:solidFill>
                  <a:srgbClr val="FF0000"/>
                </a:solidFill>
              </a:rPr>
              <a:t>simulation</a:t>
            </a:r>
            <a:r>
              <a:rPr lang="it-IT" sz="2400" b="1" dirty="0" smtClean="0">
                <a:solidFill>
                  <a:srgbClr val="FF0000"/>
                </a:solidFill>
              </a:rPr>
              <a:t>?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0" name="Freccia sinistra 49"/>
          <p:cNvSpPr/>
          <p:nvPr/>
        </p:nvSpPr>
        <p:spPr>
          <a:xfrm rot="1539128">
            <a:off x="8794947" y="4768015"/>
            <a:ext cx="725008" cy="3529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/>
          <p:cNvSpPr/>
          <p:nvPr/>
        </p:nvSpPr>
        <p:spPr>
          <a:xfrm>
            <a:off x="7029102" y="4441458"/>
            <a:ext cx="737511" cy="50829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Connettore 2 52"/>
          <p:cNvCxnSpPr/>
          <p:nvPr/>
        </p:nvCxnSpPr>
        <p:spPr>
          <a:xfrm flipH="1">
            <a:off x="4334549" y="4776792"/>
            <a:ext cx="2682439" cy="31593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64613" y="4818217"/>
            <a:ext cx="3558965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 err="1" smtClean="0"/>
              <a:t>SiC</a:t>
            </a:r>
            <a:r>
              <a:rPr lang="it-IT" b="1" dirty="0" smtClean="0"/>
              <a:t> </a:t>
            </a:r>
            <a:r>
              <a:rPr lang="it-IT" b="1" dirty="0" err="1" smtClean="0"/>
              <a:t>foam</a:t>
            </a:r>
            <a:r>
              <a:rPr lang="it-IT" b="1" dirty="0" smtClean="0"/>
              <a:t> can be 2 % of </a:t>
            </a:r>
            <a:r>
              <a:rPr lang="it-IT" b="1" dirty="0" err="1" smtClean="0"/>
              <a:t>normal</a:t>
            </a:r>
            <a:r>
              <a:rPr lang="it-IT" b="1" dirty="0" smtClean="0"/>
              <a:t> </a:t>
            </a:r>
            <a:r>
              <a:rPr lang="it-IT" b="1" dirty="0" err="1" smtClean="0"/>
              <a:t>SiC</a:t>
            </a:r>
            <a:r>
              <a:rPr lang="it-IT" b="1" dirty="0" smtClean="0"/>
              <a:t> </a:t>
            </a:r>
            <a:r>
              <a:rPr lang="it-IT" b="1" dirty="0" err="1" smtClean="0"/>
              <a:t>density</a:t>
            </a:r>
            <a:endParaRPr lang="it-IT" b="1" dirty="0" smtClean="0"/>
          </a:p>
          <a:p>
            <a:pPr marL="285750" indent="-285750">
              <a:buFont typeface="Arial" charset="0"/>
              <a:buChar char="•"/>
            </a:pPr>
            <a:r>
              <a:rPr lang="it-IT" b="1" dirty="0" err="1" smtClean="0"/>
              <a:t>Should</a:t>
            </a:r>
            <a:r>
              <a:rPr lang="it-IT" b="1" dirty="0" smtClean="0"/>
              <a:t> </a:t>
            </a:r>
            <a:r>
              <a:rPr lang="it-IT" b="1" dirty="0" err="1" smtClean="0"/>
              <a:t>we</a:t>
            </a:r>
            <a:r>
              <a:rPr lang="it-IT" b="1" dirty="0" smtClean="0"/>
              <a:t> investigate carbon </a:t>
            </a:r>
            <a:r>
              <a:rPr lang="it-IT" b="1" dirty="0" err="1" smtClean="0"/>
              <a:t>fibers</a:t>
            </a:r>
            <a:r>
              <a:rPr lang="it-IT" b="1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 err="1" smtClean="0"/>
              <a:t>Should</a:t>
            </a:r>
            <a:r>
              <a:rPr lang="it-IT" b="1" dirty="0" smtClean="0"/>
              <a:t> </a:t>
            </a:r>
            <a:r>
              <a:rPr lang="it-IT" b="1" dirty="0" err="1" smtClean="0"/>
              <a:t>we</a:t>
            </a:r>
            <a:r>
              <a:rPr lang="it-IT" b="1" dirty="0" smtClean="0"/>
              <a:t> </a:t>
            </a:r>
            <a:r>
              <a:rPr lang="it-IT" b="1" dirty="0" err="1" smtClean="0"/>
              <a:t>evaluate</a:t>
            </a:r>
            <a:r>
              <a:rPr lang="it-IT" b="1" dirty="0" smtClean="0"/>
              <a:t> Al </a:t>
            </a:r>
            <a:r>
              <a:rPr lang="it-IT" b="1" dirty="0" err="1" smtClean="0"/>
              <a:t>instead</a:t>
            </a:r>
            <a:r>
              <a:rPr lang="it-IT" b="1" dirty="0" smtClean="0"/>
              <a:t> of Cu?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28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11</a:t>
            </a:fld>
            <a:endParaRPr lang="it-IT"/>
          </a:p>
        </p:txBody>
      </p:sp>
      <p:pic>
        <p:nvPicPr>
          <p:cNvPr id="3" name="assemblage_module_straigh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FOOT Inner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: </a:t>
            </a:r>
            <a:r>
              <a:rPr lang="it-IT" sz="2800" b="1" dirty="0" err="1" smtClean="0"/>
              <a:t>module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assembly</a:t>
            </a:r>
            <a:r>
              <a:rPr lang="it-IT" sz="2800" b="1" dirty="0" smtClean="0"/>
              <a:t> procedure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4505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05/09/17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referees - SBAI)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12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93850" y="162362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7610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FOOT LNF 2018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financial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request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1092200" y="1537760"/>
          <a:ext cx="10008078" cy="4351335"/>
        </p:xfrm>
        <a:graphic>
          <a:graphicData uri="http://schemas.openxmlformats.org/drawingml/2006/table">
            <a:tbl>
              <a:tblPr/>
              <a:tblGrid>
                <a:gridCol w="5004039"/>
                <a:gridCol w="5004039"/>
              </a:tblGrid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Gara magneti tracciatore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 dirty="0">
                          <a:effectLst/>
                          <a:latin typeface="Calibri" charset="0"/>
                        </a:rPr>
                        <a:t>I-S 2018 </a:t>
                      </a:r>
                      <a:endParaRPr lang="is-IS" sz="1700" dirty="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Costruzione magneti tracciatore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Costruzione Vertice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Test su fascio Vertice (BTF, LNS)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Acquisto secondo wafer M28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Disegno e realizzazione prototipi dei moduli/ladders Inner Tracker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Disegno e realizzazione scheda interfaccia FPC-SOM (Inner Tracker)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Disegno/realizzazione frame meccanico Inner Tracker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Disegno meccanica supporto tracciatore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II-S 2018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Test su fascio ladder Inner Tracker (BTF,LNS)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2019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Costruzione ladders finali Inner Tracker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II-S 2018, I-S 2019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Realizzazione meccanica supporto tracciatore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2019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Mappa campo magneti tracciatore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I-S 2019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Assemblaggio meccanico tracciatore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>
                          <a:effectLst/>
                          <a:latin typeface="Calibri" charset="0"/>
                        </a:rPr>
                        <a:t>II-S 2019 </a:t>
                      </a:r>
                      <a:endParaRPr lang="is-IS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r>
                        <a:rPr lang="it-IT" sz="1300">
                          <a:effectLst/>
                          <a:latin typeface="Calibri" charset="0"/>
                        </a:rPr>
                        <a:t>Prima presa dati con tracciatore al GSI </a:t>
                      </a:r>
                      <a:endParaRPr lang="it-IT" sz="170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1300" dirty="0">
                          <a:effectLst/>
                          <a:latin typeface="Calibri" charset="0"/>
                        </a:rPr>
                        <a:t>II-S 2019, I-S 2020 </a:t>
                      </a:r>
                      <a:endParaRPr lang="is-IS" sz="1700" dirty="0">
                        <a:effectLst/>
                      </a:endParaRPr>
                    </a:p>
                  </a:txBody>
                  <a:tcPr marL="87027" marR="87027" marT="43513" marB="43513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2958904" y="747339"/>
            <a:ext cx="627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Schema temporale </a:t>
            </a:r>
            <a:r>
              <a:rPr lang="it-IT" altLang="it-IT" b="1" dirty="0" err="1">
                <a:solidFill>
                  <a:srgbClr val="FF0000"/>
                </a:solidFill>
                <a:latin typeface="Arial" charset="0"/>
              </a:rPr>
              <a:t>attivita</a:t>
            </a:r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̀ nel triennio </a:t>
            </a:r>
            <a:r>
              <a:rPr lang="it-IT" altLang="it-IT" b="1" dirty="0" smtClean="0">
                <a:solidFill>
                  <a:srgbClr val="FF0000"/>
                </a:solidFill>
                <a:latin typeface="Arial" charset="0"/>
              </a:rPr>
              <a:t>2018-2020</a:t>
            </a:r>
            <a:endParaRPr lang="it-IT" altLang="it-IT" b="1" dirty="0">
              <a:solidFill>
                <a:srgbClr val="FF0000"/>
              </a:solidFill>
              <a:latin typeface="Arial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latin typeface="Arial" charset="0"/>
              </a:rPr>
              <a:t>( I-S = Primo semestre , II-S = Secondo semestre </a:t>
            </a:r>
            <a:r>
              <a:rPr lang="it-IT" altLang="it-IT" dirty="0" smtClean="0">
                <a:latin typeface="Arial" charset="0"/>
              </a:rPr>
              <a:t>)</a:t>
            </a:r>
            <a:endParaRPr lang="it-IT" alt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05/09/17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referees - SBAI)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13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93850" y="162362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7610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Conclusions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at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the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committe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III last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september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404686" y="786934"/>
            <a:ext cx="5382627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A </a:t>
            </a:r>
            <a:r>
              <a:rPr lang="it-IT" sz="3600" b="1" dirty="0" err="1" smtClean="0">
                <a:solidFill>
                  <a:srgbClr val="FF0000"/>
                </a:solidFill>
              </a:rPr>
              <a:t>lot</a:t>
            </a:r>
            <a:r>
              <a:rPr lang="it-IT" sz="3600" b="1" dirty="0" smtClean="0">
                <a:solidFill>
                  <a:srgbClr val="FF0000"/>
                </a:solidFill>
              </a:rPr>
              <a:t> of work in front of </a:t>
            </a:r>
            <a:r>
              <a:rPr lang="it-IT" sz="3600" b="1" dirty="0" err="1" smtClean="0">
                <a:solidFill>
                  <a:srgbClr val="FF0000"/>
                </a:solidFill>
              </a:rPr>
              <a:t>us</a:t>
            </a:r>
            <a:r>
              <a:rPr lang="it-IT" sz="3600" b="1" dirty="0" smtClean="0">
                <a:solidFill>
                  <a:srgbClr val="FF0000"/>
                </a:solidFill>
              </a:rPr>
              <a:t>!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08689" y="1492765"/>
            <a:ext cx="7974619" cy="2246769"/>
          </a:xfrm>
          <a:prstGeom prst="rect">
            <a:avLst/>
          </a:prstGeom>
          <a:noFill/>
          <a:ln w="47625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</a:rPr>
              <a:t>2017 </a:t>
            </a:r>
            <a:r>
              <a:rPr lang="it-IT" sz="2000" b="1" dirty="0" err="1" smtClean="0">
                <a:solidFill>
                  <a:srgbClr val="0070C0"/>
                </a:solidFill>
              </a:rPr>
              <a:t>main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activities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Test of the new M28 </a:t>
            </a:r>
            <a:r>
              <a:rPr lang="it-IT" sz="2000" dirty="0" err="1" smtClean="0"/>
              <a:t>sensor</a:t>
            </a:r>
            <a:r>
              <a:rPr lang="it-IT" sz="2000" dirty="0" smtClean="0"/>
              <a:t> </a:t>
            </a:r>
            <a:r>
              <a:rPr lang="it-IT" sz="2000" dirty="0" err="1" smtClean="0"/>
              <a:t>board</a:t>
            </a:r>
            <a:r>
              <a:rPr lang="it-IT" sz="2000" dirty="0" smtClean="0"/>
              <a:t> ( test @ BTF and, </a:t>
            </a:r>
            <a:r>
              <a:rPr lang="it-IT" sz="2000" dirty="0" err="1" smtClean="0"/>
              <a:t>if</a:t>
            </a:r>
            <a:r>
              <a:rPr lang="it-IT" sz="2000" dirty="0" smtClean="0"/>
              <a:t> </a:t>
            </a:r>
            <a:r>
              <a:rPr lang="it-IT" sz="2000" dirty="0" err="1" smtClean="0"/>
              <a:t>possible</a:t>
            </a:r>
            <a:r>
              <a:rPr lang="it-IT" sz="2000" dirty="0" smtClean="0"/>
              <a:t> @ LNS 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Improvement</a:t>
            </a:r>
            <a:r>
              <a:rPr lang="it-IT" sz="2000" dirty="0" smtClean="0"/>
              <a:t> of the new </a:t>
            </a:r>
            <a:r>
              <a:rPr lang="it-IT" sz="2000" dirty="0" err="1" smtClean="0"/>
              <a:t>SoC</a:t>
            </a:r>
            <a:r>
              <a:rPr lang="it-IT" sz="2000" dirty="0" smtClean="0"/>
              <a:t> DAQ ( in </a:t>
            </a:r>
            <a:r>
              <a:rPr lang="it-IT" sz="2000" dirty="0" err="1" smtClean="0"/>
              <a:t>vacuum</a:t>
            </a:r>
            <a:r>
              <a:rPr lang="it-IT" sz="2000" dirty="0" smtClean="0"/>
              <a:t> for PADME 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Study</a:t>
            </a:r>
            <a:r>
              <a:rPr lang="it-IT" sz="2000" dirty="0" smtClean="0"/>
              <a:t> of a </a:t>
            </a:r>
            <a:r>
              <a:rPr lang="it-IT" sz="2000" dirty="0" err="1" smtClean="0"/>
              <a:t>possible</a:t>
            </a:r>
            <a:r>
              <a:rPr lang="it-IT" sz="2000" dirty="0" smtClean="0"/>
              <a:t> </a:t>
            </a:r>
            <a:r>
              <a:rPr lang="it-IT" sz="2000" dirty="0" err="1" smtClean="0"/>
              <a:t>mechanical</a:t>
            </a:r>
            <a:r>
              <a:rPr lang="it-IT" sz="2000" dirty="0" smtClean="0"/>
              <a:t> </a:t>
            </a:r>
            <a:r>
              <a:rPr lang="it-IT" sz="2000" dirty="0" err="1" smtClean="0"/>
              <a:t>solution</a:t>
            </a:r>
            <a:r>
              <a:rPr lang="it-IT" sz="2000" dirty="0" smtClean="0"/>
              <a:t> of the Inner </a:t>
            </a:r>
            <a:r>
              <a:rPr lang="it-IT" sz="2000" dirty="0" err="1" smtClean="0"/>
              <a:t>Tracker</a:t>
            </a:r>
            <a:endParaRPr lang="it-IT" sz="2000" dirty="0"/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Tentative</a:t>
            </a:r>
            <a:r>
              <a:rPr lang="it-IT" sz="2000" dirty="0" smtClean="0"/>
              <a:t> design of the new </a:t>
            </a:r>
            <a:r>
              <a:rPr lang="it-IT" sz="2000" dirty="0" err="1" smtClean="0"/>
              <a:t>kapton</a:t>
            </a:r>
            <a:r>
              <a:rPr lang="it-IT" sz="2000" dirty="0" smtClean="0"/>
              <a:t> FPC ( </a:t>
            </a:r>
            <a:r>
              <a:rPr lang="it-IT" sz="2000" dirty="0" err="1" smtClean="0"/>
              <a:t>Flexible</a:t>
            </a:r>
            <a:r>
              <a:rPr lang="it-IT" sz="2000" dirty="0" smtClean="0"/>
              <a:t> </a:t>
            </a:r>
            <a:r>
              <a:rPr lang="it-IT" sz="2000" dirty="0" err="1" smtClean="0"/>
              <a:t>Printed</a:t>
            </a:r>
            <a:r>
              <a:rPr lang="it-IT" sz="2000" dirty="0" smtClean="0"/>
              <a:t> Cable ) for the </a:t>
            </a:r>
          </a:p>
          <a:p>
            <a:r>
              <a:rPr lang="it-IT" sz="2000" dirty="0" smtClean="0"/>
              <a:t>      FOOR </a:t>
            </a:r>
            <a:r>
              <a:rPr lang="it-IT" sz="2000" dirty="0" err="1" smtClean="0"/>
              <a:t>version</a:t>
            </a:r>
            <a:r>
              <a:rPr lang="it-IT" sz="2000" dirty="0" smtClean="0"/>
              <a:t> of the PLUME </a:t>
            </a:r>
            <a:r>
              <a:rPr lang="it-IT" sz="2000" dirty="0" err="1" smtClean="0"/>
              <a:t>ladder</a:t>
            </a:r>
            <a:endParaRPr lang="it-IT" sz="20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Interaction</a:t>
            </a:r>
            <a:r>
              <a:rPr lang="it-IT" sz="2000" dirty="0" smtClean="0"/>
              <a:t> with G&amp;A </a:t>
            </a:r>
            <a:r>
              <a:rPr lang="it-IT" sz="2000" dirty="0" err="1" smtClean="0"/>
              <a:t>Engineering</a:t>
            </a:r>
            <a:r>
              <a:rPr lang="it-IT" sz="2000" dirty="0" smtClean="0"/>
              <a:t> for a </a:t>
            </a:r>
            <a:r>
              <a:rPr lang="it-IT" sz="2000" dirty="0" err="1" smtClean="0"/>
              <a:t>preliminary</a:t>
            </a:r>
            <a:r>
              <a:rPr lang="it-IT" sz="2000" dirty="0" smtClean="0"/>
              <a:t> </a:t>
            </a:r>
            <a:r>
              <a:rPr lang="it-IT" sz="2000" dirty="0" err="1" smtClean="0"/>
              <a:t>cost</a:t>
            </a:r>
            <a:r>
              <a:rPr lang="it-IT" sz="2000" dirty="0" smtClean="0"/>
              <a:t> </a:t>
            </a:r>
            <a:r>
              <a:rPr lang="it-IT" sz="2000" dirty="0" err="1" smtClean="0"/>
              <a:t>estimation</a:t>
            </a:r>
            <a:endParaRPr lang="it-IT" sz="2000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2725011" y="3924557"/>
            <a:ext cx="6741974" cy="2246769"/>
          </a:xfrm>
          <a:prstGeom prst="rect">
            <a:avLst/>
          </a:prstGeom>
          <a:noFill/>
          <a:ln w="47625"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</a:rPr>
              <a:t>2018 </a:t>
            </a:r>
            <a:r>
              <a:rPr lang="it-IT" sz="2000" b="1" dirty="0" err="1" smtClean="0">
                <a:solidFill>
                  <a:srgbClr val="0070C0"/>
                </a:solidFill>
              </a:rPr>
              <a:t>main</a:t>
            </a:r>
            <a:r>
              <a:rPr lang="it-IT" sz="2000" b="1" dirty="0" smtClean="0">
                <a:solidFill>
                  <a:srgbClr val="0070C0"/>
                </a:solidFill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</a:rPr>
              <a:t>activities</a:t>
            </a:r>
            <a:endParaRPr lang="it-IT" sz="20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Assembly of the new M28 </a:t>
            </a:r>
            <a:r>
              <a:rPr lang="it-IT" sz="2000" dirty="0" err="1" smtClean="0"/>
              <a:t>ladder</a:t>
            </a:r>
            <a:r>
              <a:rPr lang="it-IT" sz="2000" dirty="0" smtClean="0"/>
              <a:t> </a:t>
            </a:r>
            <a:r>
              <a:rPr lang="it-IT" sz="2000" dirty="0" err="1" smtClean="0"/>
              <a:t>prototype</a:t>
            </a:r>
            <a:r>
              <a:rPr lang="it-IT" sz="20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Definition and building of the new DAQ for the Inner </a:t>
            </a:r>
            <a:r>
              <a:rPr lang="it-IT" sz="2000" dirty="0" err="1" smtClean="0"/>
              <a:t>Tracker</a:t>
            </a:r>
            <a:endParaRPr lang="it-IT" sz="20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Study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solution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entire</a:t>
            </a:r>
            <a:r>
              <a:rPr lang="it-IT" sz="2000" dirty="0" smtClean="0"/>
              <a:t> </a:t>
            </a:r>
            <a:r>
              <a:rPr lang="it-IT" sz="2000" dirty="0" err="1" smtClean="0"/>
              <a:t>Tracker</a:t>
            </a:r>
            <a:r>
              <a:rPr lang="it-IT" sz="2000" dirty="0" smtClean="0"/>
              <a:t> </a:t>
            </a:r>
            <a:r>
              <a:rPr lang="it-IT" sz="2000" dirty="0" err="1" smtClean="0"/>
              <a:t>mechanics</a:t>
            </a:r>
            <a:endParaRPr lang="it-IT" sz="2000" dirty="0"/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Bid</a:t>
            </a:r>
            <a:r>
              <a:rPr lang="it-IT" sz="2000" dirty="0" smtClean="0"/>
              <a:t> for the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magnets</a:t>
            </a:r>
            <a:r>
              <a:rPr lang="it-IT" sz="2000" dirty="0" smtClean="0"/>
              <a:t> and </a:t>
            </a:r>
            <a:r>
              <a:rPr lang="it-IT" sz="2000" dirty="0" err="1" smtClean="0"/>
              <a:t>mapping</a:t>
            </a:r>
            <a:endParaRPr lang="it-IT" sz="20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Building of the </a:t>
            </a:r>
            <a:r>
              <a:rPr lang="it-IT" sz="2000" dirty="0" err="1" smtClean="0"/>
              <a:t>final</a:t>
            </a:r>
            <a:r>
              <a:rPr lang="it-IT" sz="2000" dirty="0" smtClean="0"/>
              <a:t> Inner </a:t>
            </a:r>
            <a:r>
              <a:rPr lang="it-IT" sz="2000" dirty="0" err="1" smtClean="0"/>
              <a:t>Tracker</a:t>
            </a:r>
            <a:endParaRPr lang="it-IT" sz="20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Test of the </a:t>
            </a:r>
            <a:r>
              <a:rPr lang="it-IT" sz="2000" dirty="0" err="1" smtClean="0"/>
              <a:t>different</a:t>
            </a:r>
            <a:r>
              <a:rPr lang="it-IT" sz="2000" dirty="0" smtClean="0"/>
              <a:t> </a:t>
            </a:r>
            <a:r>
              <a:rPr lang="it-IT" sz="2000" dirty="0" err="1" smtClean="0"/>
              <a:t>components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11070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14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92398" y="352129"/>
            <a:ext cx="620720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main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goal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7542" y="2245294"/>
            <a:ext cx="3059171" cy="138499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Precision</a:t>
            </a:r>
          </a:p>
          <a:p>
            <a:pPr algn="ctr"/>
            <a:r>
              <a:rPr lang="it-IT" sz="2800" dirty="0" err="1" smtClean="0"/>
              <a:t>Tracking</a:t>
            </a:r>
            <a:endParaRPr lang="it-IT" sz="2800" dirty="0" smtClean="0"/>
          </a:p>
          <a:p>
            <a:pPr algn="ctr"/>
            <a:r>
              <a:rPr lang="it-IT" sz="2800" dirty="0" smtClean="0"/>
              <a:t>( </a:t>
            </a:r>
            <a:r>
              <a:rPr lang="it-IT" sz="2800" dirty="0" err="1" smtClean="0"/>
              <a:t>few</a:t>
            </a:r>
            <a:r>
              <a:rPr lang="it-IT" sz="2800" dirty="0"/>
              <a:t> </a:t>
            </a:r>
            <a:r>
              <a:rPr lang="it-IT" sz="2800" dirty="0">
                <a:sym typeface="Symbol" charset="2"/>
              </a:rPr>
              <a:t></a:t>
            </a:r>
            <a:r>
              <a:rPr lang="it-IT" sz="2800" dirty="0" smtClean="0"/>
              <a:t>m </a:t>
            </a:r>
            <a:r>
              <a:rPr lang="it-IT" sz="2800" dirty="0" err="1" smtClean="0"/>
              <a:t>obtained</a:t>
            </a:r>
            <a:r>
              <a:rPr lang="it-IT" sz="2800" dirty="0" smtClean="0"/>
              <a:t>) </a:t>
            </a:r>
            <a:endParaRPr lang="it-IT" sz="2800" dirty="0"/>
          </a:p>
        </p:txBody>
      </p:sp>
      <p:grpSp>
        <p:nvGrpSpPr>
          <p:cNvPr id="13" name="Gruppo 12"/>
          <p:cNvGrpSpPr/>
          <p:nvPr/>
        </p:nvGrpSpPr>
        <p:grpSpPr>
          <a:xfrm>
            <a:off x="7254620" y="2263108"/>
            <a:ext cx="4813897" cy="1384995"/>
            <a:chOff x="7254620" y="2263108"/>
            <a:chExt cx="4813897" cy="1384995"/>
          </a:xfrm>
        </p:grpSpPr>
        <p:sp>
          <p:nvSpPr>
            <p:cNvPr id="10" name="CasellaDiTesto 9"/>
            <p:cNvSpPr txBox="1"/>
            <p:nvPr/>
          </p:nvSpPr>
          <p:spPr>
            <a:xfrm>
              <a:off x="7846078" y="2263108"/>
              <a:ext cx="4222439" cy="138499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dirty="0" smtClean="0"/>
                <a:t>Energy </a:t>
              </a:r>
              <a:r>
                <a:rPr lang="it-IT" sz="2800" dirty="0" err="1" smtClean="0"/>
                <a:t>loss</a:t>
              </a:r>
              <a:endParaRPr lang="it-IT" sz="2800" dirty="0" smtClean="0"/>
            </a:p>
            <a:p>
              <a:pPr algn="ctr"/>
              <a:r>
                <a:rPr lang="it-IT" sz="2800" dirty="0" err="1"/>
                <a:t>m</a:t>
              </a:r>
              <a:r>
                <a:rPr lang="it-IT" sz="2800" dirty="0" err="1" smtClean="0"/>
                <a:t>easurement</a:t>
              </a:r>
              <a:endParaRPr lang="it-IT" sz="2800" dirty="0" smtClean="0"/>
            </a:p>
            <a:p>
              <a:pPr algn="ctr"/>
              <a:r>
                <a:rPr lang="it-IT" sz="2800" dirty="0" smtClean="0"/>
                <a:t>( </a:t>
              </a:r>
              <a:r>
                <a:rPr lang="it-IT" sz="2800" dirty="0" err="1" smtClean="0"/>
                <a:t>still</a:t>
              </a:r>
              <a:r>
                <a:rPr lang="it-IT" sz="2800" dirty="0" smtClean="0"/>
                <a:t> </a:t>
              </a:r>
              <a:r>
                <a:rPr lang="it-IT" sz="2800" dirty="0" err="1" smtClean="0"/>
                <a:t>missing</a:t>
              </a:r>
              <a:r>
                <a:rPr lang="it-IT" sz="2800" dirty="0" smtClean="0"/>
                <a:t> on large area )</a:t>
              </a:r>
              <a:endParaRPr lang="it-IT" sz="2800" dirty="0"/>
            </a:p>
          </p:txBody>
        </p:sp>
        <p:sp>
          <p:nvSpPr>
            <p:cNvPr id="11" name="Più 10"/>
            <p:cNvSpPr/>
            <p:nvPr/>
          </p:nvSpPr>
          <p:spPr>
            <a:xfrm>
              <a:off x="7254620" y="2663025"/>
              <a:ext cx="468431" cy="45720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284587" y="2245294"/>
            <a:ext cx="3815364" cy="1384995"/>
            <a:chOff x="3284587" y="2245294"/>
            <a:chExt cx="3815364" cy="1384995"/>
          </a:xfrm>
        </p:grpSpPr>
        <p:sp>
          <p:nvSpPr>
            <p:cNvPr id="9" name="Più 8"/>
            <p:cNvSpPr/>
            <p:nvPr/>
          </p:nvSpPr>
          <p:spPr>
            <a:xfrm>
              <a:off x="3284587" y="2686777"/>
              <a:ext cx="468431" cy="457200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/>
                <p:cNvSpPr txBox="1"/>
                <p:nvPr/>
              </p:nvSpPr>
              <p:spPr>
                <a:xfrm>
                  <a:off x="3895932" y="2245294"/>
                  <a:ext cx="3204019" cy="138499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2800" dirty="0" smtClean="0"/>
                    <a:t>Low </a:t>
                  </a:r>
                  <a:r>
                    <a:rPr lang="it-IT" sz="2800" dirty="0" err="1" smtClean="0"/>
                    <a:t>material</a:t>
                  </a:r>
                  <a:endParaRPr lang="it-IT" sz="2800" dirty="0" smtClean="0"/>
                </a:p>
                <a:p>
                  <a:pPr algn="ctr"/>
                  <a:r>
                    <a:rPr lang="it-IT" sz="2800" dirty="0" smtClean="0"/>
                    <a:t>Budget</a:t>
                  </a:r>
                </a:p>
                <a:p>
                  <a:pPr algn="ctr"/>
                  <a:r>
                    <a:rPr lang="it-IT" sz="2800" dirty="0" smtClean="0"/>
                    <a:t>( 0.3 %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it-IT" sz="2800" dirty="0" smtClean="0"/>
                    <a:t> </a:t>
                  </a:r>
                  <a:r>
                    <a:rPr lang="it-IT" sz="2800" dirty="0" err="1" smtClean="0"/>
                    <a:t>achieved</a:t>
                  </a:r>
                  <a:r>
                    <a:rPr lang="it-IT" sz="2800" dirty="0" smtClean="0"/>
                    <a:t> )</a:t>
                  </a:r>
                  <a:endParaRPr lang="it-IT" sz="2800" dirty="0"/>
                </a:p>
              </p:txBody>
            </p:sp>
          </mc:Choice>
          <mc:Fallback xmlns="">
            <p:sp>
              <p:nvSpPr>
                <p:cNvPr id="12" name="CasellaDiTes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5932" y="2245294"/>
                  <a:ext cx="3204019" cy="138499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422" t="-3947" r="-3422" b="-1140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CasellaDiTesto 1"/>
          <p:cNvSpPr txBox="1"/>
          <p:nvPr/>
        </p:nvSpPr>
        <p:spPr>
          <a:xfrm>
            <a:off x="2569578" y="1223197"/>
            <a:ext cx="7315785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600" dirty="0" err="1" smtClean="0"/>
              <a:t>What</a:t>
            </a:r>
            <a:r>
              <a:rPr lang="it-IT" sz="2600" dirty="0" smtClean="0"/>
              <a:t> can </a:t>
            </a:r>
            <a:r>
              <a:rPr lang="it-IT" sz="2600" dirty="0" err="1" smtClean="0"/>
              <a:t>we</a:t>
            </a:r>
            <a:r>
              <a:rPr lang="it-IT" sz="2600" dirty="0" smtClean="0"/>
              <a:t> do ( and </a:t>
            </a:r>
            <a:r>
              <a:rPr lang="it-IT" sz="2600" dirty="0" err="1" smtClean="0"/>
              <a:t>would</a:t>
            </a:r>
            <a:r>
              <a:rPr lang="it-IT" sz="2600" dirty="0" smtClean="0"/>
              <a:t> </a:t>
            </a:r>
            <a:r>
              <a:rPr lang="it-IT" sz="2600" dirty="0" err="1" smtClean="0"/>
              <a:t>like</a:t>
            </a:r>
            <a:r>
              <a:rPr lang="it-IT" sz="2600" dirty="0" smtClean="0"/>
              <a:t> ) with MAPS </a:t>
            </a:r>
            <a:r>
              <a:rPr lang="it-IT" sz="2600" dirty="0" err="1" smtClean="0"/>
              <a:t>today</a:t>
            </a:r>
            <a:r>
              <a:rPr lang="it-IT" sz="2600" dirty="0" smtClean="0"/>
              <a:t>?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6165" b="31851"/>
          <a:stretch/>
        </p:blipFill>
        <p:spPr>
          <a:xfrm>
            <a:off x="7400518" y="1612378"/>
            <a:ext cx="4381928" cy="2346465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15</a:t>
            </a:fld>
            <a:endParaRPr lang="it-IT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8950" y="210933"/>
            <a:ext cx="620720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4" y="4189467"/>
            <a:ext cx="3241552" cy="21668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98" y="4189467"/>
            <a:ext cx="3275784" cy="21949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53" y="1255467"/>
            <a:ext cx="3280000" cy="233548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450253" y="3666247"/>
            <a:ext cx="580159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i="1" dirty="0"/>
              <a:t>E. Spiriti et </a:t>
            </a:r>
            <a:r>
              <a:rPr lang="it-IT" sz="1400" i="1" dirty="0" err="1"/>
              <a:t>al.,</a:t>
            </a:r>
            <a:r>
              <a:rPr lang="it-IT" sz="1400" dirty="0" err="1"/>
              <a:t>“CMOS</a:t>
            </a:r>
            <a:r>
              <a:rPr lang="it-IT" sz="1400" dirty="0"/>
              <a:t> </a:t>
            </a:r>
            <a:r>
              <a:rPr lang="it-IT" sz="1400" dirty="0" err="1"/>
              <a:t>active</a:t>
            </a:r>
            <a:r>
              <a:rPr lang="it-IT" sz="1400" dirty="0"/>
              <a:t> pixel </a:t>
            </a:r>
            <a:r>
              <a:rPr lang="it-IT" sz="1400" dirty="0" err="1"/>
              <a:t>sensors</a:t>
            </a:r>
            <a:r>
              <a:rPr lang="it-IT" sz="1400" dirty="0"/>
              <a:t> </a:t>
            </a:r>
            <a:r>
              <a:rPr lang="it-IT" sz="1400" dirty="0" err="1"/>
              <a:t>response</a:t>
            </a:r>
            <a:r>
              <a:rPr lang="it-IT" sz="1400" dirty="0"/>
              <a:t> to </a:t>
            </a:r>
            <a:r>
              <a:rPr lang="it-IT" sz="1400" dirty="0" err="1"/>
              <a:t>low</a:t>
            </a:r>
            <a:r>
              <a:rPr lang="it-IT" sz="1400" dirty="0"/>
              <a:t> </a:t>
            </a:r>
            <a:r>
              <a:rPr lang="it-IT" sz="1400" dirty="0" err="1"/>
              <a:t>energy</a:t>
            </a:r>
            <a:r>
              <a:rPr lang="it-IT" sz="1400" dirty="0"/>
              <a:t> light </a:t>
            </a:r>
            <a:r>
              <a:rPr lang="it-IT" sz="1400" dirty="0" err="1"/>
              <a:t>ions</a:t>
            </a:r>
            <a:r>
              <a:rPr lang="it-IT" sz="1400" dirty="0"/>
              <a:t>”; </a:t>
            </a:r>
            <a:r>
              <a:rPr lang="it-IT" sz="1400" dirty="0" err="1"/>
              <a:t>Nuclear</a:t>
            </a:r>
            <a:r>
              <a:rPr lang="it-IT" sz="1400" dirty="0"/>
              <a:t> </a:t>
            </a:r>
            <a:r>
              <a:rPr lang="it-IT" sz="1400" dirty="0" err="1"/>
              <a:t>Inst</a:t>
            </a:r>
            <a:r>
              <a:rPr lang="it-IT" sz="1400" dirty="0"/>
              <a:t>. and </a:t>
            </a:r>
            <a:r>
              <a:rPr lang="it-IT" sz="1400" dirty="0" err="1"/>
              <a:t>Methods</a:t>
            </a:r>
            <a:r>
              <a:rPr lang="it-IT" sz="1400" dirty="0"/>
              <a:t> in </a:t>
            </a:r>
            <a:r>
              <a:rPr lang="it-IT" sz="1400" dirty="0" err="1"/>
              <a:t>Physics</a:t>
            </a:r>
            <a:r>
              <a:rPr lang="it-IT" sz="1400" dirty="0"/>
              <a:t> </a:t>
            </a:r>
            <a:r>
              <a:rPr lang="it-IT" sz="1400" dirty="0" err="1"/>
              <a:t>Research</a:t>
            </a:r>
            <a:r>
              <a:rPr lang="it-IT" sz="1400" dirty="0"/>
              <a:t>, A 875C (2017) pp. 35-40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484399" y="788031"/>
            <a:ext cx="453790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476100" lvl="1">
              <a:spcBef>
                <a:spcPts val="600"/>
              </a:spcBef>
              <a:spcAft>
                <a:spcPts val="600"/>
              </a:spcAft>
            </a:pPr>
            <a:r>
              <a:rPr lang="it-IT" sz="16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dE∕dx</a:t>
            </a:r>
            <a:r>
              <a:rPr lang="it-IT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it-IT" sz="16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existing</a:t>
            </a:r>
            <a:r>
              <a:rPr lang="it-IT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MAPS: </a:t>
            </a:r>
            <a:r>
              <a:rPr lang="it-IT" sz="16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where</a:t>
            </a:r>
            <a:r>
              <a:rPr lang="it-IT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do </a:t>
            </a:r>
            <a:r>
              <a:rPr lang="it-IT" sz="1600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</a:t>
            </a:r>
            <a:r>
              <a:rPr lang="it-IT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stand.</a:t>
            </a:r>
            <a:endParaRPr lang="it-IT" sz="16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810429" y="1165794"/>
            <a:ext cx="526503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i="1" dirty="0"/>
              <a:t>M. Toppi et al.</a:t>
            </a:r>
            <a:r>
              <a:rPr lang="it-IT" sz="1200" dirty="0"/>
              <a:t>, “</a:t>
            </a:r>
            <a:r>
              <a:rPr lang="it-IT" sz="1200" dirty="0" err="1"/>
              <a:t>Measurement</a:t>
            </a:r>
            <a:r>
              <a:rPr lang="it-IT" sz="1200" dirty="0"/>
              <a:t> of </a:t>
            </a:r>
            <a:r>
              <a:rPr lang="it-IT" sz="1200" dirty="0" err="1"/>
              <a:t>fragmentation</a:t>
            </a:r>
            <a:r>
              <a:rPr lang="it-IT" sz="1200" dirty="0"/>
              <a:t> cross </a:t>
            </a:r>
            <a:r>
              <a:rPr lang="it-IT" sz="1200" dirty="0" err="1"/>
              <a:t>sections</a:t>
            </a:r>
            <a:r>
              <a:rPr lang="it-IT" sz="1200" dirty="0"/>
              <a:t> of C </a:t>
            </a:r>
            <a:r>
              <a:rPr lang="it-IT" sz="1200" dirty="0" err="1"/>
              <a:t>ions</a:t>
            </a:r>
            <a:r>
              <a:rPr lang="it-IT" sz="1200" dirty="0"/>
              <a:t> on a </a:t>
            </a:r>
            <a:r>
              <a:rPr lang="it-IT" sz="1200" dirty="0" err="1"/>
              <a:t>thin</a:t>
            </a:r>
            <a:r>
              <a:rPr lang="it-IT" sz="1200" dirty="0"/>
              <a:t> </a:t>
            </a:r>
            <a:r>
              <a:rPr lang="it-IT" sz="1200" dirty="0" err="1"/>
              <a:t>gold</a:t>
            </a:r>
            <a:r>
              <a:rPr lang="it-IT" sz="1200" dirty="0"/>
              <a:t> target with the FIRST </a:t>
            </a:r>
            <a:r>
              <a:rPr lang="it-IT" sz="1200" dirty="0" err="1"/>
              <a:t>apparatus</a:t>
            </a:r>
            <a:r>
              <a:rPr lang="it-IT" sz="1200" dirty="0"/>
              <a:t>,” </a:t>
            </a:r>
            <a:r>
              <a:rPr lang="it-IT" sz="1200" dirty="0" err="1"/>
              <a:t>Phys</a:t>
            </a:r>
            <a:r>
              <a:rPr lang="it-IT" sz="1200" dirty="0"/>
              <a:t>. Rev. C, vol. 93, no. 6, p. 064601, 2016.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83" y="4169295"/>
            <a:ext cx="3310965" cy="979528"/>
          </a:xfrm>
          <a:prstGeom prst="rect">
            <a:avLst/>
          </a:prstGeom>
        </p:spPr>
      </p:pic>
      <p:sp>
        <p:nvSpPr>
          <p:cNvPr id="15" name="Freccia giù 14"/>
          <p:cNvSpPr/>
          <p:nvPr/>
        </p:nvSpPr>
        <p:spPr>
          <a:xfrm rot="16200000">
            <a:off x="7886716" y="4323214"/>
            <a:ext cx="389937" cy="591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8245288" y="888795"/>
            <a:ext cx="3830171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FIRST (</a:t>
            </a:r>
            <a:r>
              <a:rPr lang="it-IT" sz="1200" dirty="0" err="1" smtClean="0">
                <a:solidFill>
                  <a:srgbClr val="FF0000"/>
                </a:solidFill>
              </a:rPr>
              <a:t>F</a:t>
            </a:r>
            <a:r>
              <a:rPr lang="it-IT" sz="1200" dirty="0" err="1" smtClean="0"/>
              <a:t>ragmentation</a:t>
            </a:r>
            <a:r>
              <a:rPr lang="it-IT" sz="1200" dirty="0" smtClean="0"/>
              <a:t> of </a:t>
            </a:r>
            <a:r>
              <a:rPr lang="it-IT" sz="1200" dirty="0" err="1" smtClean="0">
                <a:solidFill>
                  <a:srgbClr val="FF0000"/>
                </a:solidFill>
              </a:rPr>
              <a:t>I</a:t>
            </a:r>
            <a:r>
              <a:rPr lang="it-IT" sz="1200" dirty="0" err="1" smtClean="0"/>
              <a:t>ons</a:t>
            </a:r>
            <a:r>
              <a:rPr lang="it-IT" sz="1200" dirty="0" smtClean="0"/>
              <a:t> </a:t>
            </a:r>
            <a:r>
              <a:rPr lang="it-IT" sz="1200" dirty="0" err="1" smtClean="0"/>
              <a:t>fo</a:t>
            </a:r>
            <a:r>
              <a:rPr lang="it-IT" sz="1200" dirty="0" err="1" smtClean="0">
                <a:solidFill>
                  <a:srgbClr val="FF0000"/>
                </a:solidFill>
              </a:rPr>
              <a:t>R</a:t>
            </a:r>
            <a:r>
              <a:rPr lang="it-IT" sz="1200" dirty="0" smtClean="0"/>
              <a:t>  </a:t>
            </a:r>
            <a:r>
              <a:rPr lang="it-IT" sz="1200" dirty="0" smtClean="0">
                <a:solidFill>
                  <a:srgbClr val="FF0000"/>
                </a:solidFill>
              </a:rPr>
              <a:t>S</a:t>
            </a:r>
            <a:r>
              <a:rPr lang="it-IT" sz="1200" dirty="0" smtClean="0"/>
              <a:t>pace and </a:t>
            </a:r>
            <a:r>
              <a:rPr lang="it-IT" sz="1200" dirty="0" err="1" smtClean="0">
                <a:solidFill>
                  <a:srgbClr val="FF0000"/>
                </a:solidFill>
              </a:rPr>
              <a:t>T</a:t>
            </a:r>
            <a:r>
              <a:rPr lang="it-IT" sz="1200" dirty="0" err="1" smtClean="0"/>
              <a:t>herapy</a:t>
            </a:r>
            <a:r>
              <a:rPr lang="it-IT" sz="1200" dirty="0" smtClean="0"/>
              <a:t>)</a:t>
            </a:r>
            <a:endParaRPr lang="it-I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4136023" y="4916116"/>
                <a:ext cx="4036427" cy="4001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1000" b="0" i="1" smtClean="0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it-IT" sz="10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l-GR" sz="1000" i="1" dirty="0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l-GR" sz="10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000" i="1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l-GR" sz="1000" i="1" dirty="0">
                            <a:latin typeface="Cambria Math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sz="10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it-IT" sz="1000" b="0" i="1" dirty="0" smtClean="0">
                            <a:latin typeface="Cambria Math" charset="0"/>
                          </a:rPr>
                          <m:t>/</m:t>
                        </m:r>
                        <m:r>
                          <a:rPr lang="it-IT" sz="1000" b="0" i="1" dirty="0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l-GR" sz="1000" i="1" dirty="0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000" dirty="0" smtClean="0"/>
                  <a:t>  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1000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it-IT" sz="1000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l-GR" sz="1000" i="1" smtClean="0">
                        <a:latin typeface="Cambria Math" charset="0"/>
                      </a:rPr>
                      <m:t>=</m:t>
                    </m:r>
                    <m:r>
                      <a:rPr lang="it-IT" sz="1000" b="0" i="1" smtClean="0">
                        <a:latin typeface="Cambria Math" charset="0"/>
                      </a:rPr>
                      <m:t>𝑇</m:t>
                    </m:r>
                    <m:sSup>
                      <m:sSupPr>
                        <m:ctrlPr>
                          <a:rPr lang="el-GR" sz="10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000" i="1">
                            <a:latin typeface="Cambria Math" charset="0"/>
                          </a:rPr>
                          <m:t>𝜎</m:t>
                        </m:r>
                      </m:e>
                      <m:sup>
                        <m:r>
                          <a:rPr lang="el-GR" sz="100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000" dirty="0" smtClean="0"/>
                  <a:t>   ( </a:t>
                </a:r>
                <a:r>
                  <a:rPr lang="it-IT" sz="1000" dirty="0" err="1" smtClean="0"/>
                  <a:t>only</a:t>
                </a:r>
                <a:r>
                  <a:rPr lang="it-IT" sz="1000" dirty="0" smtClean="0"/>
                  <a:t> </a:t>
                </a:r>
                <a:r>
                  <a:rPr lang="it-IT" sz="1000" dirty="0" err="1" smtClean="0"/>
                  <a:t>two</a:t>
                </a:r>
                <a:r>
                  <a:rPr lang="it-IT" sz="1000" dirty="0" smtClean="0"/>
                  <a:t> </a:t>
                </a:r>
                <a:r>
                  <a:rPr lang="it-IT" sz="1000" dirty="0" err="1" smtClean="0"/>
                  <a:t>parameters</a:t>
                </a:r>
                <a:r>
                  <a:rPr lang="it-IT" sz="1000" dirty="0"/>
                  <a:t> </a:t>
                </a:r>
                <a:r>
                  <a:rPr lang="it-IT" sz="10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000" i="1">
                        <a:latin typeface="Cambria Math" charset="0"/>
                      </a:rPr>
                      <m:t>𝜎</m:t>
                    </m:r>
                  </m:oMath>
                </a14:m>
                <a:r>
                  <a:rPr lang="it-IT" sz="1000" dirty="0" smtClean="0"/>
                  <a:t> = spread of </a:t>
                </a:r>
                <a:r>
                  <a:rPr lang="it-IT" sz="1000" dirty="0" err="1" smtClean="0"/>
                  <a:t>Gaussian</a:t>
                </a:r>
                <a:r>
                  <a:rPr lang="it-IT" sz="1000" dirty="0" smtClean="0"/>
                  <a:t> </a:t>
                </a:r>
                <a:r>
                  <a:rPr lang="it-IT" sz="1000" dirty="0" err="1" smtClean="0"/>
                  <a:t>charge</a:t>
                </a:r>
                <a:r>
                  <a:rPr lang="it-IT" sz="1000" dirty="0" smtClean="0"/>
                  <a:t> </a:t>
                </a:r>
                <a:r>
                  <a:rPr lang="it-IT" sz="1000" dirty="0" err="1" smtClean="0"/>
                  <a:t>diffusion</a:t>
                </a:r>
                <a:r>
                  <a:rPr lang="it-IT" sz="1000" dirty="0" smtClean="0"/>
                  <a:t>,  T = single pixel </a:t>
                </a:r>
                <a:r>
                  <a:rPr lang="it-IT" sz="1000" dirty="0" err="1" smtClean="0"/>
                  <a:t>charge</a:t>
                </a:r>
                <a:r>
                  <a:rPr lang="it-IT" sz="1000" dirty="0" smtClean="0"/>
                  <a:t> </a:t>
                </a:r>
                <a:r>
                  <a:rPr lang="it-IT" sz="1000" dirty="0" err="1" smtClean="0"/>
                  <a:t>threshold</a:t>
                </a:r>
                <a:endParaRPr lang="it-IT" sz="1000" dirty="0"/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023" y="4916116"/>
                <a:ext cx="4036427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/>
          <p:cNvSpPr txBox="1"/>
          <p:nvPr/>
        </p:nvSpPr>
        <p:spPr>
          <a:xfrm>
            <a:off x="4523575" y="5464202"/>
            <a:ext cx="372171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Measured</a:t>
            </a:r>
            <a:r>
              <a:rPr lang="it-IT" sz="1200" dirty="0" smtClean="0"/>
              <a:t> (M18 </a:t>
            </a:r>
            <a:r>
              <a:rPr lang="it-IT" sz="1200" dirty="0" err="1" smtClean="0"/>
              <a:t>sensor</a:t>
            </a:r>
            <a:r>
              <a:rPr lang="it-IT" sz="1200" dirty="0" smtClean="0"/>
              <a:t>) </a:t>
            </a:r>
            <a:r>
              <a:rPr lang="it-IT" sz="1200" dirty="0" err="1" smtClean="0"/>
              <a:t>released</a:t>
            </a:r>
            <a:r>
              <a:rPr lang="it-IT" sz="1200" dirty="0" smtClean="0"/>
              <a:t> </a:t>
            </a:r>
            <a:r>
              <a:rPr lang="it-IT" sz="1200" dirty="0" err="1"/>
              <a:t>charge</a:t>
            </a:r>
            <a:r>
              <a:rPr lang="it-IT" sz="1200" dirty="0"/>
              <a:t> </a:t>
            </a:r>
            <a:r>
              <a:rPr lang="it-IT" sz="1200" dirty="0" smtClean="0"/>
              <a:t>in 14 𝜇m </a:t>
            </a:r>
            <a:r>
              <a:rPr lang="it-IT" sz="1200" dirty="0" err="1" smtClean="0"/>
              <a:t>thick</a:t>
            </a:r>
            <a:r>
              <a:rPr lang="it-IT" sz="1200" dirty="0" smtClean="0"/>
              <a:t> </a:t>
            </a:r>
            <a:r>
              <a:rPr lang="it-IT" sz="1200" dirty="0" err="1" smtClean="0"/>
              <a:t>silicon</a:t>
            </a:r>
            <a:r>
              <a:rPr lang="it-IT" sz="1200" dirty="0" smtClean="0"/>
              <a:t> </a:t>
            </a:r>
            <a:r>
              <a:rPr lang="it-IT" sz="1200" dirty="0" err="1" smtClean="0"/>
              <a:t>epitaxial</a:t>
            </a:r>
            <a:r>
              <a:rPr lang="it-IT" sz="1200" dirty="0" smtClean="0"/>
              <a:t> </a:t>
            </a:r>
            <a:r>
              <a:rPr lang="it-IT" sz="1200" dirty="0" err="1" smtClean="0"/>
              <a:t>layer</a:t>
            </a:r>
            <a:r>
              <a:rPr lang="it-IT" sz="1200" dirty="0" smtClean="0"/>
              <a:t> </a:t>
            </a:r>
            <a:r>
              <a:rPr lang="it-IT" sz="1200" i="1" dirty="0" smtClean="0"/>
              <a:t>vs</a:t>
            </a:r>
            <a:r>
              <a:rPr lang="it-IT" sz="1200" dirty="0" smtClean="0"/>
              <a:t> </a:t>
            </a:r>
            <a:r>
              <a:rPr lang="it-IT" sz="1200" dirty="0" err="1" smtClean="0"/>
              <a:t>total</a:t>
            </a:r>
            <a:r>
              <a:rPr lang="it-IT" sz="1200" dirty="0" smtClean="0"/>
              <a:t> </a:t>
            </a:r>
            <a:r>
              <a:rPr lang="it-IT" sz="1200" dirty="0" err="1" smtClean="0"/>
              <a:t>ion</a:t>
            </a:r>
            <a:r>
              <a:rPr lang="it-IT" sz="1200" dirty="0" smtClean="0"/>
              <a:t> (</a:t>
            </a:r>
            <a:r>
              <a:rPr lang="it-IT" sz="1200" dirty="0" err="1" smtClean="0"/>
              <a:t>Z</a:t>
            </a:r>
            <a:r>
              <a:rPr lang="it-IT" sz="1200" dirty="0" smtClean="0"/>
              <a:t>=2) </a:t>
            </a:r>
            <a:r>
              <a:rPr lang="it-IT" sz="1200" dirty="0" err="1" smtClean="0"/>
              <a:t>energy</a:t>
            </a:r>
            <a:r>
              <a:rPr lang="it-IT" sz="1200" dirty="0" smtClean="0"/>
              <a:t> (</a:t>
            </a:r>
            <a:r>
              <a:rPr lang="it-IT" sz="1200" dirty="0" err="1" smtClean="0"/>
              <a:t>measured</a:t>
            </a:r>
            <a:r>
              <a:rPr lang="it-IT" sz="1200" dirty="0" smtClean="0"/>
              <a:t> in </a:t>
            </a:r>
            <a:r>
              <a:rPr lang="it-IT" sz="1200" dirty="0" err="1" smtClean="0"/>
              <a:t>CsI</a:t>
            </a:r>
            <a:r>
              <a:rPr lang="it-IT" sz="1200" dirty="0" smtClean="0"/>
              <a:t> </a:t>
            </a:r>
            <a:r>
              <a:rPr lang="it-IT" sz="1200" dirty="0" err="1" smtClean="0"/>
              <a:t>telescope</a:t>
            </a:r>
            <a:r>
              <a:rPr lang="it-IT" sz="1200" dirty="0" smtClean="0"/>
              <a:t>).</a:t>
            </a:r>
            <a:endParaRPr lang="it-IT" sz="1200" dirty="0"/>
          </a:p>
        </p:txBody>
      </p:sp>
      <p:sp>
        <p:nvSpPr>
          <p:cNvPr id="19" name="Freccia giù 18"/>
          <p:cNvSpPr/>
          <p:nvPr/>
        </p:nvSpPr>
        <p:spPr>
          <a:xfrm rot="5400000">
            <a:off x="3960105" y="5503171"/>
            <a:ext cx="389937" cy="591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-43525" r="30305" b="43525"/>
          <a:stretch/>
        </p:blipFill>
        <p:spPr>
          <a:xfrm>
            <a:off x="704614" y="-559358"/>
            <a:ext cx="2665463" cy="3410134"/>
          </a:xfrm>
          <a:prstGeom prst="rect">
            <a:avLst/>
          </a:prstGeom>
        </p:spPr>
      </p:pic>
      <p:sp>
        <p:nvSpPr>
          <p:cNvPr id="23" name="Freccia giù 22"/>
          <p:cNvSpPr/>
          <p:nvPr/>
        </p:nvSpPr>
        <p:spPr>
          <a:xfrm rot="16200000">
            <a:off x="3092837" y="2881286"/>
            <a:ext cx="389937" cy="5916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528390" y="2901036"/>
            <a:ext cx="2450560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i="1" dirty="0" err="1" smtClean="0"/>
              <a:t>Number</a:t>
            </a:r>
            <a:r>
              <a:rPr lang="it-IT" sz="1400" i="1" dirty="0" smtClean="0"/>
              <a:t> of pixel per cluster vs </a:t>
            </a:r>
            <a:r>
              <a:rPr lang="it-IT" sz="1400" i="1" dirty="0" err="1" smtClean="0"/>
              <a:t>ion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atomic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number</a:t>
            </a:r>
            <a:r>
              <a:rPr lang="it-IT" sz="1400" i="1" dirty="0" smtClean="0"/>
              <a:t> in FIRST data </a:t>
            </a:r>
            <a:r>
              <a:rPr lang="it-IT" sz="1400" i="1" dirty="0" err="1" smtClean="0"/>
              <a:t>taking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at</a:t>
            </a:r>
            <a:r>
              <a:rPr lang="it-IT" sz="1400" i="1" dirty="0" smtClean="0"/>
              <a:t> GSI.</a:t>
            </a:r>
          </a:p>
          <a:p>
            <a:r>
              <a:rPr lang="it-IT" sz="1400" i="1" dirty="0" err="1"/>
              <a:t>M</a:t>
            </a:r>
            <a:r>
              <a:rPr lang="it-IT" sz="1400" i="1" dirty="0" err="1" smtClean="0"/>
              <a:t>easured</a:t>
            </a:r>
            <a:r>
              <a:rPr lang="it-IT" sz="1400" i="1" dirty="0" smtClean="0"/>
              <a:t> in the MAPS (M26) </a:t>
            </a:r>
            <a:r>
              <a:rPr lang="it-IT" sz="1400" i="1" dirty="0" err="1" smtClean="0"/>
              <a:t>vertex</a:t>
            </a:r>
            <a:r>
              <a:rPr lang="it-IT" sz="1400" i="1" dirty="0" smtClean="0"/>
              <a:t> detector .</a:t>
            </a:r>
            <a:endParaRPr lang="it-IT" sz="14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8898125" y="4264761"/>
            <a:ext cx="169764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Empirical</a:t>
            </a:r>
            <a:r>
              <a:rPr lang="it-IT" dirty="0" smtClean="0"/>
              <a:t> model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16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04138" y="291614"/>
            <a:ext cx="664914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fully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depleted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MAPS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467078" y="880622"/>
            <a:ext cx="546514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 err="1" smtClean="0"/>
              <a:t>J</a:t>
            </a:r>
            <a:r>
              <a:rPr lang="it-IT" sz="1200" i="1" dirty="0" smtClean="0"/>
              <a:t>. </a:t>
            </a:r>
            <a:r>
              <a:rPr lang="it-IT" sz="1200" i="1" dirty="0" err="1"/>
              <a:t>Heymes</a:t>
            </a:r>
            <a:r>
              <a:rPr lang="it-IT" sz="1200" i="1" dirty="0"/>
              <a:t> </a:t>
            </a:r>
            <a:r>
              <a:rPr lang="it-IT" sz="1200" dirty="0"/>
              <a:t>; “Performances of </a:t>
            </a:r>
            <a:r>
              <a:rPr lang="it-IT" sz="1200" dirty="0" err="1"/>
              <a:t>depleted</a:t>
            </a:r>
            <a:r>
              <a:rPr lang="it-IT" sz="1200" dirty="0"/>
              <a:t> </a:t>
            </a:r>
            <a:r>
              <a:rPr lang="it-IT" sz="1200" dirty="0" err="1"/>
              <a:t>Monolithic</a:t>
            </a:r>
            <a:r>
              <a:rPr lang="it-IT" sz="1200" dirty="0"/>
              <a:t> Active Pixel Sensor in a high-</a:t>
            </a:r>
            <a:r>
              <a:rPr lang="it-IT" sz="1200" dirty="0" err="1"/>
              <a:t>resistivity</a:t>
            </a:r>
            <a:r>
              <a:rPr lang="it-IT" sz="1200" dirty="0"/>
              <a:t> CMOS </a:t>
            </a:r>
            <a:r>
              <a:rPr lang="it-IT" sz="1200" dirty="0" err="1"/>
              <a:t>process</a:t>
            </a:r>
            <a:r>
              <a:rPr lang="it-IT" sz="1200" dirty="0"/>
              <a:t> for X-</a:t>
            </a:r>
            <a:r>
              <a:rPr lang="it-IT" sz="1200" dirty="0" err="1"/>
              <a:t>ray</a:t>
            </a:r>
            <a:r>
              <a:rPr lang="it-IT" sz="1200" dirty="0"/>
              <a:t> </a:t>
            </a:r>
            <a:r>
              <a:rPr lang="it-IT" sz="1200" dirty="0" err="1"/>
              <a:t>detection</a:t>
            </a:r>
            <a:r>
              <a:rPr lang="it-IT" sz="1200" dirty="0"/>
              <a:t>”, slide, 11th International Conference on Position Sensitive Detectors PSD2017, Milton Keynes, the UK, 3-8 </a:t>
            </a:r>
            <a:r>
              <a:rPr lang="it-IT" sz="1200" dirty="0" err="1"/>
              <a:t>September</a:t>
            </a:r>
            <a:r>
              <a:rPr lang="it-IT" sz="1200" dirty="0"/>
              <a:t> 2017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8" y="2579976"/>
            <a:ext cx="2577955" cy="190277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9" y="814834"/>
            <a:ext cx="2577955" cy="184096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33152" y="2227198"/>
            <a:ext cx="20366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000" dirty="0" err="1" smtClean="0"/>
              <a:t>Charge</a:t>
            </a:r>
            <a:r>
              <a:rPr lang="it-IT" sz="1000" dirty="0" smtClean="0"/>
              <a:t> </a:t>
            </a:r>
            <a:r>
              <a:rPr lang="it-IT" sz="1000" dirty="0" err="1" smtClean="0"/>
              <a:t>produced</a:t>
            </a:r>
            <a:r>
              <a:rPr lang="it-IT" sz="1000" dirty="0" smtClean="0"/>
              <a:t> by the </a:t>
            </a:r>
            <a:r>
              <a:rPr lang="it-IT" sz="1000" dirty="0" err="1" smtClean="0"/>
              <a:t>photon</a:t>
            </a:r>
            <a:r>
              <a:rPr lang="it-IT" sz="1000" dirty="0" smtClean="0"/>
              <a:t> </a:t>
            </a:r>
            <a:r>
              <a:rPr lang="it-IT" sz="1000" dirty="0" err="1" smtClean="0"/>
              <a:t>conversion</a:t>
            </a:r>
            <a:r>
              <a:rPr lang="it-IT" sz="1000" dirty="0" smtClean="0"/>
              <a:t> </a:t>
            </a:r>
            <a:r>
              <a:rPr lang="it-IT" sz="1000" dirty="0" err="1" smtClean="0"/>
              <a:t>is</a:t>
            </a:r>
            <a:r>
              <a:rPr lang="it-IT" sz="1000" dirty="0" smtClean="0"/>
              <a:t> </a:t>
            </a:r>
            <a:r>
              <a:rPr lang="it-IT" sz="1000" dirty="0" err="1" smtClean="0"/>
              <a:t>collected</a:t>
            </a:r>
            <a:r>
              <a:rPr lang="it-IT" sz="1000" dirty="0" smtClean="0"/>
              <a:t> by </a:t>
            </a:r>
            <a:r>
              <a:rPr lang="it-IT" sz="1000" b="1" dirty="0" err="1" smtClean="0">
                <a:solidFill>
                  <a:srgbClr val="FF0000"/>
                </a:solidFill>
              </a:rPr>
              <a:t>diffusion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33151" y="4039672"/>
            <a:ext cx="20366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000" dirty="0" err="1" smtClean="0"/>
              <a:t>Charge</a:t>
            </a:r>
            <a:r>
              <a:rPr lang="it-IT" sz="1000" dirty="0" smtClean="0"/>
              <a:t> </a:t>
            </a:r>
            <a:r>
              <a:rPr lang="it-IT" sz="1000" dirty="0" err="1" smtClean="0"/>
              <a:t>produced</a:t>
            </a:r>
            <a:r>
              <a:rPr lang="it-IT" sz="1000" dirty="0" smtClean="0"/>
              <a:t> by the </a:t>
            </a:r>
            <a:r>
              <a:rPr lang="it-IT" sz="1000" dirty="0" err="1" smtClean="0"/>
              <a:t>photon</a:t>
            </a:r>
            <a:r>
              <a:rPr lang="it-IT" sz="1000" dirty="0" smtClean="0"/>
              <a:t> </a:t>
            </a:r>
            <a:r>
              <a:rPr lang="it-IT" sz="1000" dirty="0" err="1" smtClean="0"/>
              <a:t>conversion</a:t>
            </a:r>
            <a:r>
              <a:rPr lang="it-IT" sz="1000" dirty="0" smtClean="0"/>
              <a:t> </a:t>
            </a:r>
            <a:r>
              <a:rPr lang="it-IT" sz="1000" dirty="0" err="1" smtClean="0"/>
              <a:t>is</a:t>
            </a:r>
            <a:r>
              <a:rPr lang="it-IT" sz="1000" dirty="0" smtClean="0"/>
              <a:t> </a:t>
            </a:r>
            <a:r>
              <a:rPr lang="it-IT" sz="1000" dirty="0" err="1" smtClean="0"/>
              <a:t>collected</a:t>
            </a:r>
            <a:r>
              <a:rPr lang="it-IT" sz="1000" dirty="0" smtClean="0"/>
              <a:t> by </a:t>
            </a:r>
            <a:r>
              <a:rPr lang="it-IT" sz="1000" b="1" dirty="0" err="1" smtClean="0">
                <a:solidFill>
                  <a:srgbClr val="FF0000"/>
                </a:solidFill>
              </a:rPr>
              <a:t>drift</a:t>
            </a:r>
            <a:endParaRPr lang="it-IT" sz="10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93765" y="4615569"/>
            <a:ext cx="2476003" cy="17081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1500" dirty="0" smtClean="0"/>
              <a:t>In </a:t>
            </a:r>
            <a:r>
              <a:rPr lang="it-IT" sz="1500" dirty="0" err="1" smtClean="0"/>
              <a:t>both</a:t>
            </a:r>
            <a:r>
              <a:rPr lang="it-IT" sz="1500" dirty="0" smtClean="0"/>
              <a:t> </a:t>
            </a:r>
            <a:r>
              <a:rPr lang="it-IT" sz="1500" dirty="0" err="1" smtClean="0"/>
              <a:t>options</a:t>
            </a:r>
            <a:r>
              <a:rPr lang="it-IT" sz="1500" dirty="0" smtClean="0"/>
              <a:t> </a:t>
            </a:r>
            <a:r>
              <a:rPr lang="it-IT" sz="1500" dirty="0" err="1" smtClean="0"/>
              <a:t>we</a:t>
            </a:r>
            <a:r>
              <a:rPr lang="it-IT" sz="1500" dirty="0" smtClean="0"/>
              <a:t> </a:t>
            </a:r>
            <a:r>
              <a:rPr lang="it-IT" sz="1500" dirty="0" err="1" smtClean="0"/>
              <a:t>maintain</a:t>
            </a:r>
            <a:endParaRPr lang="it-IT" sz="1500" dirty="0" smtClean="0"/>
          </a:p>
          <a:p>
            <a:r>
              <a:rPr lang="it-IT" sz="1500" dirty="0" smtClean="0"/>
              <a:t>MAPS </a:t>
            </a:r>
            <a:r>
              <a:rPr lang="it-IT" sz="1500" dirty="0" err="1" smtClean="0"/>
              <a:t>solution</a:t>
            </a:r>
            <a:r>
              <a:rPr lang="it-IT" sz="1500" dirty="0" smtClean="0"/>
              <a:t> </a:t>
            </a:r>
            <a:r>
              <a:rPr lang="it-IT" sz="1500" dirty="0" err="1" smtClean="0"/>
              <a:t>advantages</a:t>
            </a:r>
            <a:r>
              <a:rPr lang="it-IT" sz="15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500" dirty="0" err="1"/>
              <a:t>l</a:t>
            </a:r>
            <a:r>
              <a:rPr lang="it-IT" sz="1500" dirty="0" err="1" smtClean="0"/>
              <a:t>ow</a:t>
            </a:r>
            <a:r>
              <a:rPr lang="it-IT" sz="1500" dirty="0" smtClean="0"/>
              <a:t> </a:t>
            </a:r>
            <a:r>
              <a:rPr lang="it-IT" sz="1500" dirty="0" err="1" smtClean="0"/>
              <a:t>material</a:t>
            </a:r>
            <a:r>
              <a:rPr lang="it-IT" sz="1500" dirty="0" smtClean="0"/>
              <a:t> budget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500" dirty="0" err="1"/>
              <a:t>l</a:t>
            </a:r>
            <a:r>
              <a:rPr lang="it-IT" sz="1500" dirty="0" err="1" smtClean="0"/>
              <a:t>ow</a:t>
            </a:r>
            <a:r>
              <a:rPr lang="it-IT" sz="1500" dirty="0" smtClean="0"/>
              <a:t> </a:t>
            </a:r>
            <a:r>
              <a:rPr lang="it-IT" sz="1500" dirty="0" err="1" smtClean="0"/>
              <a:t>noise</a:t>
            </a:r>
            <a:endParaRPr lang="it-IT" sz="15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500" dirty="0"/>
              <a:t>s</a:t>
            </a:r>
            <a:r>
              <a:rPr lang="it-IT" sz="1500" dirty="0" smtClean="0"/>
              <a:t>mall </a:t>
            </a:r>
            <a:r>
              <a:rPr lang="it-IT" sz="1500" dirty="0" err="1" smtClean="0"/>
              <a:t>pitch</a:t>
            </a:r>
            <a:endParaRPr lang="it-IT" sz="15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500" dirty="0"/>
              <a:t>s</a:t>
            </a:r>
            <a:r>
              <a:rPr lang="it-IT" sz="1500" dirty="0" smtClean="0"/>
              <a:t>tandard CMOS </a:t>
            </a:r>
            <a:r>
              <a:rPr lang="it-IT" sz="1500" dirty="0" err="1" smtClean="0"/>
              <a:t>technology</a:t>
            </a:r>
            <a:endParaRPr lang="it-IT" sz="15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/>
          <a:stretch/>
        </p:blipFill>
        <p:spPr>
          <a:xfrm>
            <a:off x="3889169" y="1677210"/>
            <a:ext cx="3728234" cy="293835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Ovale 15"/>
          <p:cNvSpPr/>
          <p:nvPr/>
        </p:nvSpPr>
        <p:spPr>
          <a:xfrm>
            <a:off x="3984172" y="2303813"/>
            <a:ext cx="777834" cy="15497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/>
          <p:cNvCxnSpPr>
            <a:stCxn id="16" idx="1"/>
          </p:cNvCxnSpPr>
          <p:nvPr/>
        </p:nvCxnSpPr>
        <p:spPr>
          <a:xfrm flipH="1" flipV="1">
            <a:off x="2559132" y="1056904"/>
            <a:ext cx="1538951" cy="14738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2622468" y="2811989"/>
            <a:ext cx="1367642" cy="7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513616" y="1617153"/>
            <a:ext cx="4340355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Evolution</a:t>
            </a:r>
            <a:r>
              <a:rPr lang="it-IT" dirty="0" smtClean="0"/>
              <a:t> of standard self-</a:t>
            </a:r>
            <a:r>
              <a:rPr lang="it-IT" dirty="0" err="1" smtClean="0"/>
              <a:t>biased</a:t>
            </a:r>
            <a:r>
              <a:rPr lang="it-IT" dirty="0" smtClean="0"/>
              <a:t> 3T </a:t>
            </a:r>
            <a:r>
              <a:rPr lang="it-IT" dirty="0" err="1" smtClean="0"/>
              <a:t>solution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4098083" y="4442584"/>
            <a:ext cx="3019160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21 </a:t>
            </a:r>
            <a:r>
              <a:rPr lang="it-IT" dirty="0" err="1" smtClean="0"/>
              <a:t>fF</a:t>
            </a:r>
            <a:r>
              <a:rPr lang="it-IT" dirty="0" smtClean="0"/>
              <a:t> fringe </a:t>
            </a:r>
            <a:r>
              <a:rPr lang="it-IT" dirty="0" err="1" smtClean="0"/>
              <a:t>coupling</a:t>
            </a:r>
            <a:r>
              <a:rPr lang="it-IT" dirty="0" smtClean="0"/>
              <a:t> </a:t>
            </a:r>
            <a:r>
              <a:rPr lang="it-IT" dirty="0" err="1" smtClean="0"/>
              <a:t>capacitor</a:t>
            </a:r>
            <a:endParaRPr lang="it-IT" dirty="0"/>
          </a:p>
        </p:txBody>
      </p:sp>
      <p:cxnSp>
        <p:nvCxnSpPr>
          <p:cNvPr id="26" name="Connettore 2 25"/>
          <p:cNvCxnSpPr/>
          <p:nvPr/>
        </p:nvCxnSpPr>
        <p:spPr>
          <a:xfrm flipH="1" flipV="1">
            <a:off x="5237018" y="3393142"/>
            <a:ext cx="94120" cy="10798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21" y="2699932"/>
            <a:ext cx="3554158" cy="3182587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5870" y="4265920"/>
            <a:ext cx="1366105" cy="2937621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6850406" y="5657652"/>
            <a:ext cx="183338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PIPPER-2 </a:t>
            </a:r>
            <a:r>
              <a:rPr lang="it-IT" dirty="0" err="1" smtClean="0"/>
              <a:t>sensor</a:t>
            </a:r>
            <a:endParaRPr lang="it-IT" dirty="0" smtClean="0"/>
          </a:p>
          <a:p>
            <a:pPr algn="ctr"/>
            <a:r>
              <a:rPr lang="it-IT" dirty="0" err="1" smtClean="0"/>
              <a:t>Prototype</a:t>
            </a:r>
            <a:r>
              <a:rPr lang="it-IT" dirty="0" smtClean="0"/>
              <a:t> </a:t>
            </a:r>
            <a:r>
              <a:rPr lang="it-IT" dirty="0" err="1" smtClean="0"/>
              <a:t>picture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897359" y="2195163"/>
            <a:ext cx="1768635" cy="646331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Leakage</a:t>
            </a:r>
            <a:r>
              <a:rPr lang="it-IT" dirty="0" smtClean="0"/>
              <a:t> </a:t>
            </a:r>
            <a:r>
              <a:rPr lang="it-IT" dirty="0" err="1" smtClean="0"/>
              <a:t>current</a:t>
            </a:r>
            <a:r>
              <a:rPr lang="it-IT" dirty="0" smtClean="0"/>
              <a:t> in </a:t>
            </a:r>
            <a:r>
              <a:rPr lang="it-IT" dirty="0" err="1" smtClean="0"/>
              <a:t>sensing</a:t>
            </a:r>
            <a:r>
              <a:rPr lang="it-IT" dirty="0" smtClean="0"/>
              <a:t> </a:t>
            </a:r>
            <a:r>
              <a:rPr lang="it-IT" dirty="0" err="1" smtClean="0"/>
              <a:t>diode</a:t>
            </a:r>
            <a:endParaRPr lang="it-IT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3990110" y="4998741"/>
            <a:ext cx="2933205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3918548" y="5051678"/>
            <a:ext cx="1" cy="1366105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036117" y="4747985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smtClean="0"/>
              <a:t>5.57 mm</a:t>
            </a:r>
            <a:endParaRPr lang="it-IT" sz="1400"/>
          </a:p>
        </p:txBody>
      </p:sp>
      <p:sp>
        <p:nvSpPr>
          <p:cNvPr id="32" name="CasellaDiTesto 31"/>
          <p:cNvSpPr txBox="1"/>
          <p:nvPr/>
        </p:nvSpPr>
        <p:spPr>
          <a:xfrm>
            <a:off x="3166863" y="5556130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1.40 mm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17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09800" y="363513"/>
            <a:ext cx="751924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fully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depletion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0" y="886732"/>
            <a:ext cx="9429009" cy="54696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387443" y="930694"/>
            <a:ext cx="257694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 err="1" smtClean="0"/>
              <a:t>J</a:t>
            </a:r>
            <a:r>
              <a:rPr lang="it-IT" sz="1200" i="1" dirty="0" smtClean="0"/>
              <a:t>. </a:t>
            </a:r>
            <a:r>
              <a:rPr lang="it-IT" sz="1200" i="1" dirty="0" err="1"/>
              <a:t>Heymes</a:t>
            </a:r>
            <a:r>
              <a:rPr lang="it-IT" sz="1200" i="1" dirty="0"/>
              <a:t> </a:t>
            </a:r>
            <a:r>
              <a:rPr lang="it-IT" sz="1200" dirty="0"/>
              <a:t>; “Performances of </a:t>
            </a:r>
            <a:r>
              <a:rPr lang="it-IT" sz="1200" dirty="0" err="1"/>
              <a:t>depleted</a:t>
            </a:r>
            <a:r>
              <a:rPr lang="it-IT" sz="1200" dirty="0"/>
              <a:t> </a:t>
            </a:r>
            <a:r>
              <a:rPr lang="it-IT" sz="1200" dirty="0" err="1"/>
              <a:t>Monolithic</a:t>
            </a:r>
            <a:r>
              <a:rPr lang="it-IT" sz="1200" dirty="0"/>
              <a:t> Active Pixel Sensor in a high-</a:t>
            </a:r>
            <a:r>
              <a:rPr lang="it-IT" sz="1200" dirty="0" err="1"/>
              <a:t>resistivity</a:t>
            </a:r>
            <a:r>
              <a:rPr lang="it-IT" sz="1200" dirty="0"/>
              <a:t> CMOS </a:t>
            </a:r>
            <a:r>
              <a:rPr lang="it-IT" sz="1200" dirty="0" err="1"/>
              <a:t>process</a:t>
            </a:r>
            <a:r>
              <a:rPr lang="it-IT" sz="1200" dirty="0"/>
              <a:t> for X-</a:t>
            </a:r>
            <a:r>
              <a:rPr lang="it-IT" sz="1200" dirty="0" err="1"/>
              <a:t>ray</a:t>
            </a:r>
            <a:r>
              <a:rPr lang="it-IT" sz="1200" dirty="0"/>
              <a:t> </a:t>
            </a:r>
            <a:r>
              <a:rPr lang="it-IT" sz="1200" dirty="0" err="1"/>
              <a:t>detection</a:t>
            </a:r>
            <a:r>
              <a:rPr lang="it-IT" sz="1200" dirty="0"/>
              <a:t>”, slide, 11th International Conference on Position Sensitive Detectors PSD2017, Milton Keynes, the UK, 3-8 </a:t>
            </a:r>
            <a:r>
              <a:rPr lang="it-IT" sz="1200" dirty="0" err="1"/>
              <a:t>September</a:t>
            </a:r>
            <a:r>
              <a:rPr lang="it-IT" sz="1200" dirty="0"/>
              <a:t> 2017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411192" y="4008987"/>
            <a:ext cx="2529445" cy="1600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FF0000"/>
                </a:solidFill>
              </a:rPr>
              <a:t>Very</a:t>
            </a:r>
            <a:r>
              <a:rPr lang="it-IT" sz="1400" b="1" dirty="0" smtClean="0">
                <a:solidFill>
                  <a:srgbClr val="FF0000"/>
                </a:solidFill>
              </a:rPr>
              <a:t> last news (</a:t>
            </a:r>
            <a:r>
              <a:rPr lang="it-IT" sz="1400" b="1" dirty="0" err="1" smtClean="0">
                <a:solidFill>
                  <a:srgbClr val="FF0000"/>
                </a:solidFill>
              </a:rPr>
              <a:t>preliminar</a:t>
            </a:r>
            <a:r>
              <a:rPr lang="it-IT" sz="1400" b="1" dirty="0" smtClean="0">
                <a:solidFill>
                  <a:srgbClr val="FF0000"/>
                </a:solidFill>
              </a:rPr>
              <a:t>)!</a:t>
            </a:r>
          </a:p>
          <a:p>
            <a:r>
              <a:rPr lang="it-IT" sz="1400" dirty="0" smtClean="0"/>
              <a:t>( </a:t>
            </a:r>
            <a:r>
              <a:rPr lang="it-IT" sz="1400" dirty="0" smtClean="0">
                <a:solidFill>
                  <a:srgbClr val="FF0000"/>
                </a:solidFill>
              </a:rPr>
              <a:t>50 </a:t>
            </a:r>
            <a:r>
              <a:rPr lang="it-IT" sz="1400" dirty="0">
                <a:solidFill>
                  <a:srgbClr val="FF0000"/>
                </a:solidFill>
              </a:rPr>
              <a:t>𝜇m </a:t>
            </a:r>
            <a:r>
              <a:rPr lang="it-IT" sz="1400" dirty="0" err="1" smtClean="0">
                <a:solidFill>
                  <a:srgbClr val="FF0000"/>
                </a:solidFill>
              </a:rPr>
              <a:t>thick</a:t>
            </a:r>
            <a:r>
              <a:rPr lang="it-IT" sz="1400" dirty="0" smtClean="0"/>
              <a:t>, CZ </a:t>
            </a:r>
            <a:r>
              <a:rPr lang="it-IT" sz="1400" dirty="0" err="1" smtClean="0"/>
              <a:t>silicon</a:t>
            </a:r>
            <a:r>
              <a:rPr lang="it-IT" sz="1400" dirty="0" smtClean="0"/>
              <a:t>, </a:t>
            </a:r>
            <a:r>
              <a:rPr lang="it-IT" sz="1400" dirty="0" err="1" smtClean="0"/>
              <a:t>backside</a:t>
            </a:r>
            <a:r>
              <a:rPr lang="it-IT" sz="1400" dirty="0" smtClean="0"/>
              <a:t> </a:t>
            </a:r>
            <a:r>
              <a:rPr lang="it-IT" sz="1400" dirty="0" err="1" smtClean="0"/>
              <a:t>processed</a:t>
            </a:r>
            <a:r>
              <a:rPr lang="it-IT" sz="1400" dirty="0" smtClean="0"/>
              <a:t>, 30V </a:t>
            </a:r>
            <a:r>
              <a:rPr lang="it-IT" sz="1400" dirty="0" err="1" smtClean="0"/>
              <a:t>bias</a:t>
            </a:r>
            <a:r>
              <a:rPr lang="it-IT" sz="1400" dirty="0" smtClean="0"/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ENC </a:t>
            </a:r>
            <a:r>
              <a:rPr lang="it-IT" sz="1400" dirty="0" err="1" smtClean="0"/>
              <a:t>unchanged</a:t>
            </a:r>
            <a:endParaRPr lang="it-IT" sz="14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FWHM = = 350 </a:t>
            </a:r>
            <a:r>
              <a:rPr lang="it-IT" sz="1400" dirty="0" err="1" smtClean="0"/>
              <a:t>eV</a:t>
            </a:r>
            <a:endParaRPr lang="it-IT" sz="14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31.1 </a:t>
            </a:r>
            <a:r>
              <a:rPr lang="it-IT" sz="1400" dirty="0" err="1" smtClean="0"/>
              <a:t>eV</a:t>
            </a:r>
            <a:r>
              <a:rPr lang="it-IT" sz="1400" dirty="0" smtClean="0"/>
              <a:t>/</a:t>
            </a:r>
            <a:r>
              <a:rPr lang="it-IT" sz="1400" dirty="0" err="1" smtClean="0"/>
              <a:t>ADCu</a:t>
            </a:r>
            <a:endParaRPr lang="it-IT" sz="14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1400" dirty="0" smtClean="0"/>
              <a:t>72 % of </a:t>
            </a:r>
            <a:r>
              <a:rPr lang="it-IT" sz="1400" dirty="0" err="1" smtClean="0"/>
              <a:t>charge</a:t>
            </a:r>
            <a:r>
              <a:rPr lang="it-IT" sz="1400" dirty="0" smtClean="0"/>
              <a:t> on </a:t>
            </a:r>
            <a:r>
              <a:rPr lang="it-IT" sz="1400" dirty="0" err="1" smtClean="0"/>
              <a:t>seed</a:t>
            </a:r>
            <a:r>
              <a:rPr lang="it-IT" sz="1400" dirty="0" smtClean="0"/>
              <a:t> pixel</a:t>
            </a:r>
          </a:p>
        </p:txBody>
      </p:sp>
    </p:spTree>
    <p:extLst>
      <p:ext uri="{BB962C8B-B14F-4D97-AF65-F5344CB8AC3E}">
        <p14:creationId xmlns:p14="http://schemas.microsoft.com/office/powerpoint/2010/main" val="13145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18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92398" y="161297"/>
            <a:ext cx="620720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36326" y="1940975"/>
            <a:ext cx="10153403" cy="2108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76100" lvl="1">
              <a:spcBef>
                <a:spcPts val="600"/>
              </a:spcBef>
              <a:spcAft>
                <a:spcPts val="600"/>
              </a:spcAft>
            </a:pPr>
            <a:r>
              <a:rPr lang="it-IT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Still</a:t>
            </a:r>
            <a:r>
              <a:rPr lang="it-IT" sz="1400" b="1" dirty="0" smtClean="0">
                <a:solidFill>
                  <a:srgbClr val="FF0000"/>
                </a:solidFill>
                <a:latin typeface="Times New Roman" pitchFamily="18" charset="0"/>
              </a:rPr>
              <a:t> a </a:t>
            </a:r>
            <a:r>
              <a:rPr lang="it-IT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lot</a:t>
            </a:r>
            <a:r>
              <a:rPr lang="it-IT" sz="1400" b="1" dirty="0" smtClean="0">
                <a:solidFill>
                  <a:srgbClr val="FF0000"/>
                </a:solidFill>
                <a:latin typeface="Times New Roman" pitchFamily="18" charset="0"/>
              </a:rPr>
              <a:t> of open </a:t>
            </a:r>
            <a:r>
              <a:rPr lang="it-IT" sz="1400" b="1" dirty="0" err="1" smtClean="0">
                <a:solidFill>
                  <a:srgbClr val="FF0000"/>
                </a:solidFill>
                <a:latin typeface="Times New Roman" pitchFamily="18" charset="0"/>
              </a:rPr>
              <a:t>questions</a:t>
            </a:r>
            <a:r>
              <a:rPr lang="it-IT" sz="1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err="1"/>
              <a:t>Analog</a:t>
            </a:r>
            <a:r>
              <a:rPr lang="it-IT" sz="1400" dirty="0"/>
              <a:t> or </a:t>
            </a:r>
            <a:r>
              <a:rPr lang="it-IT" sz="1400" dirty="0" err="1"/>
              <a:t>digital</a:t>
            </a:r>
            <a:r>
              <a:rPr lang="it-IT" sz="1400" dirty="0"/>
              <a:t> output?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 err="1"/>
              <a:t>Power</a:t>
            </a:r>
            <a:r>
              <a:rPr lang="it-IT" sz="1400" dirty="0"/>
              <a:t> </a:t>
            </a:r>
            <a:r>
              <a:rPr lang="it-IT" sz="1400" dirty="0" err="1"/>
              <a:t>consumption</a:t>
            </a:r>
            <a:r>
              <a:rPr lang="it-IT" sz="1400" dirty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/>
              <a:t>Pixel </a:t>
            </a:r>
            <a:r>
              <a:rPr lang="it-IT" sz="1400" dirty="0" err="1"/>
              <a:t>pitch</a:t>
            </a:r>
            <a:r>
              <a:rPr lang="it-IT" sz="1400" dirty="0"/>
              <a:t> (single </a:t>
            </a:r>
            <a:r>
              <a:rPr lang="it-IT" sz="1400" dirty="0" err="1"/>
              <a:t>point</a:t>
            </a:r>
            <a:r>
              <a:rPr lang="it-IT" sz="1400" dirty="0"/>
              <a:t> </a:t>
            </a:r>
            <a:r>
              <a:rPr lang="it-IT" sz="1400" dirty="0" err="1"/>
              <a:t>resolution</a:t>
            </a:r>
            <a:r>
              <a:rPr lang="it-IT" sz="1400" dirty="0"/>
              <a:t>)?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/>
              <a:t>In pixel discriminator?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/>
              <a:t>In pixel </a:t>
            </a:r>
            <a:r>
              <a:rPr lang="it-IT" sz="1400" dirty="0" err="1"/>
              <a:t>Analog</a:t>
            </a:r>
            <a:r>
              <a:rPr lang="it-IT" sz="1400" dirty="0"/>
              <a:t> to Digital Conversion (pipeline ADC)?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/>
              <a:t>Integration time?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1400" dirty="0"/>
              <a:t>Sparse or full frame </a:t>
            </a:r>
            <a:r>
              <a:rPr lang="it-IT" sz="1400" dirty="0" err="1"/>
              <a:t>readout</a:t>
            </a:r>
            <a:r>
              <a:rPr lang="it-IT" sz="1400" dirty="0" smtClean="0"/>
              <a:t>? (</a:t>
            </a:r>
            <a:r>
              <a:rPr lang="it-IT" sz="1400" dirty="0" err="1" smtClean="0"/>
              <a:t>application</a:t>
            </a:r>
            <a:r>
              <a:rPr lang="it-IT" sz="1400" dirty="0" smtClean="0"/>
              <a:t> </a:t>
            </a:r>
            <a:r>
              <a:rPr lang="it-IT" sz="1400" dirty="0" err="1" smtClean="0"/>
              <a:t>dependent</a:t>
            </a:r>
            <a:r>
              <a:rPr lang="it-IT" sz="14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is-IS" sz="1400" dirty="0" smtClean="0"/>
              <a:t>….................................</a:t>
            </a:r>
            <a:endParaRPr lang="it-IT" sz="1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74457" y="4048026"/>
            <a:ext cx="5560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characteristics</a:t>
            </a:r>
            <a:r>
              <a:rPr lang="it-IT" dirty="0" smtClean="0"/>
              <a:t> for the </a:t>
            </a:r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instrument</a:t>
            </a:r>
            <a:r>
              <a:rPr lang="it-IT" dirty="0" smtClean="0"/>
              <a:t> TIIMM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aimimg</a:t>
            </a:r>
            <a:r>
              <a:rPr lang="it-IT" dirty="0" smtClean="0"/>
              <a:t>?</a:t>
            </a:r>
          </a:p>
          <a:p>
            <a:pPr algn="just"/>
            <a:r>
              <a:rPr lang="it-IT" dirty="0" smtClean="0"/>
              <a:t>Incorporate </a:t>
            </a:r>
            <a:r>
              <a:rPr lang="it-IT" b="1" dirty="0" err="1" smtClean="0">
                <a:solidFill>
                  <a:srgbClr val="FF0000"/>
                </a:solidFill>
              </a:rPr>
              <a:t>as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much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as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possible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the </a:t>
            </a:r>
            <a:r>
              <a:rPr lang="it-IT" dirty="0" err="1" smtClean="0"/>
              <a:t>functionalities</a:t>
            </a:r>
            <a:r>
              <a:rPr lang="it-IT" dirty="0" smtClean="0"/>
              <a:t> </a:t>
            </a:r>
            <a:r>
              <a:rPr lang="it-IT" dirty="0" err="1" smtClean="0"/>
              <a:t>existing</a:t>
            </a:r>
            <a:r>
              <a:rPr lang="it-IT" dirty="0" smtClean="0"/>
              <a:t> in the  </a:t>
            </a:r>
            <a:r>
              <a:rPr lang="it-IT" dirty="0" err="1" smtClean="0"/>
              <a:t>hybrid</a:t>
            </a:r>
            <a:r>
              <a:rPr lang="it-IT" dirty="0" smtClean="0"/>
              <a:t> </a:t>
            </a:r>
            <a:r>
              <a:rPr lang="it-IT" dirty="0" err="1" smtClean="0"/>
              <a:t>sensors</a:t>
            </a:r>
            <a:r>
              <a:rPr lang="it-IT" dirty="0" smtClean="0"/>
              <a:t> ( Timepix3 ?!?!?!?! ).</a:t>
            </a:r>
          </a:p>
          <a:p>
            <a:pPr algn="just"/>
            <a:r>
              <a:rPr lang="it-IT" dirty="0" err="1" smtClean="0"/>
              <a:t>Most</a:t>
            </a:r>
            <a:r>
              <a:rPr lang="it-IT" dirty="0" smtClean="0"/>
              <a:t> of the </a:t>
            </a:r>
            <a:r>
              <a:rPr lang="it-IT" dirty="0" err="1" smtClean="0"/>
              <a:t>trade</a:t>
            </a:r>
            <a:r>
              <a:rPr lang="it-IT" dirty="0" smtClean="0"/>
              <a:t> off </a:t>
            </a:r>
            <a:r>
              <a:rPr lang="it-IT" dirty="0" err="1" smtClean="0"/>
              <a:t>choices</a:t>
            </a:r>
            <a:r>
              <a:rPr lang="it-IT" dirty="0" smtClean="0"/>
              <a:t> are </a:t>
            </a:r>
            <a:r>
              <a:rPr lang="it-IT" dirty="0" err="1" smtClean="0"/>
              <a:t>strongly</a:t>
            </a:r>
            <a:r>
              <a:rPr lang="it-IT" dirty="0" smtClean="0"/>
              <a:t> </a:t>
            </a:r>
            <a:r>
              <a:rPr lang="it-IT" dirty="0" err="1" smtClean="0"/>
              <a:t>dependent</a:t>
            </a:r>
            <a:r>
              <a:rPr lang="it-IT" dirty="0" smtClean="0"/>
              <a:t> on the </a:t>
            </a:r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application</a:t>
            </a:r>
            <a:r>
              <a:rPr lang="it-IT" dirty="0" smtClean="0"/>
              <a:t>. </a:t>
            </a:r>
          </a:p>
          <a:p>
            <a:pPr algn="just"/>
            <a:r>
              <a:rPr lang="it-IT" dirty="0" smtClean="0"/>
              <a:t>TIIMM goal zero: </a:t>
            </a:r>
            <a:r>
              <a:rPr lang="it-IT" dirty="0" err="1" smtClean="0"/>
              <a:t>deliver</a:t>
            </a:r>
            <a:r>
              <a:rPr lang="it-IT" dirty="0" smtClean="0"/>
              <a:t> a </a:t>
            </a:r>
            <a:r>
              <a:rPr lang="it-IT" dirty="0" err="1" smtClean="0"/>
              <a:t>prototype</a:t>
            </a:r>
            <a:r>
              <a:rPr lang="it-IT" dirty="0" smtClean="0"/>
              <a:t> to </a:t>
            </a:r>
            <a:r>
              <a:rPr lang="it-IT" dirty="0" err="1" smtClean="0"/>
              <a:t>establish</a:t>
            </a:r>
            <a:r>
              <a:rPr lang="it-IT" dirty="0" smtClean="0"/>
              <a:t> the </a:t>
            </a:r>
            <a:r>
              <a:rPr lang="it-IT" dirty="0" err="1" smtClean="0"/>
              <a:t>feasibility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a large </a:t>
            </a:r>
            <a:r>
              <a:rPr lang="it-IT" dirty="0" err="1" smtClean="0"/>
              <a:t>sensor</a:t>
            </a:r>
            <a:r>
              <a:rPr lang="it-IT" dirty="0" smtClean="0"/>
              <a:t> scale </a:t>
            </a:r>
            <a:r>
              <a:rPr lang="it-IT" dirty="0" err="1" smtClean="0"/>
              <a:t>size</a:t>
            </a:r>
            <a:r>
              <a:rPr lang="it-IT" dirty="0"/>
              <a:t>.</a:t>
            </a:r>
            <a:endParaRPr lang="it-IT" dirty="0" smtClean="0"/>
          </a:p>
        </p:txBody>
      </p:sp>
      <p:grpSp>
        <p:nvGrpSpPr>
          <p:cNvPr id="11" name="Gruppo 10"/>
          <p:cNvGrpSpPr/>
          <p:nvPr/>
        </p:nvGrpSpPr>
        <p:grpSpPr>
          <a:xfrm>
            <a:off x="6208821" y="2456234"/>
            <a:ext cx="5491670" cy="3583693"/>
            <a:chOff x="6405188" y="2593891"/>
            <a:chExt cx="5491670" cy="358369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188" y="2957323"/>
              <a:ext cx="5491670" cy="3220261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6405188" y="2593891"/>
              <a:ext cx="5250443" cy="3385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it-IT" sz="1600" dirty="0" err="1" smtClean="0"/>
                <a:t>Example</a:t>
              </a:r>
              <a:r>
                <a:rPr lang="it-IT" sz="1600" dirty="0" smtClean="0"/>
                <a:t> of </a:t>
              </a:r>
              <a:r>
                <a:rPr lang="it-IT" sz="1600" dirty="0" err="1" smtClean="0"/>
                <a:t>similar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questions</a:t>
              </a:r>
              <a:r>
                <a:rPr lang="it-IT" sz="1600" dirty="0" smtClean="0"/>
                <a:t> in the MIMOSIS </a:t>
              </a:r>
              <a:r>
                <a:rPr lang="it-IT" sz="1600" dirty="0" err="1" smtClean="0"/>
                <a:t>project</a:t>
              </a:r>
              <a:r>
                <a:rPr lang="it-IT" sz="1600" dirty="0" smtClean="0"/>
                <a:t> for CBM</a:t>
              </a:r>
              <a:endParaRPr lang="it-IT" sz="1600" dirty="0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5922377" y="740646"/>
            <a:ext cx="4403219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 </a:t>
            </a:r>
            <a:r>
              <a:rPr lang="it-IT" b="1" dirty="0" err="1" smtClean="0">
                <a:solidFill>
                  <a:srgbClr val="FF0000"/>
                </a:solidFill>
              </a:rPr>
              <a:t>proof</a:t>
            </a:r>
            <a:r>
              <a:rPr lang="it-IT" b="1" dirty="0" smtClean="0">
                <a:solidFill>
                  <a:srgbClr val="FF0000"/>
                </a:solidFill>
              </a:rPr>
              <a:t> of </a:t>
            </a:r>
            <a:r>
              <a:rPr lang="it-IT" b="1" dirty="0" err="1" smtClean="0">
                <a:solidFill>
                  <a:srgbClr val="FF0000"/>
                </a:solidFill>
              </a:rPr>
              <a:t>principle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device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integrating</a:t>
            </a:r>
            <a:r>
              <a:rPr lang="it-IT" b="1" dirty="0" smtClean="0">
                <a:solidFill>
                  <a:srgbClr val="FF0000"/>
                </a:solidFill>
              </a:rPr>
              <a:t> the MAPS </a:t>
            </a:r>
            <a:r>
              <a:rPr lang="it-IT" b="1" dirty="0" err="1" smtClean="0">
                <a:solidFill>
                  <a:srgbClr val="FF0000"/>
                </a:solidFill>
              </a:rPr>
              <a:t>good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tracking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performancies</a:t>
            </a:r>
            <a:r>
              <a:rPr lang="it-IT" b="1" dirty="0" smtClean="0">
                <a:solidFill>
                  <a:srgbClr val="FF0000"/>
                </a:solidFill>
              </a:rPr>
              <a:t> with the </a:t>
            </a:r>
            <a:r>
              <a:rPr lang="it-IT" b="1" dirty="0" err="1" smtClean="0">
                <a:solidFill>
                  <a:srgbClr val="FF0000"/>
                </a:solidFill>
              </a:rPr>
              <a:t>dE</a:t>
            </a:r>
            <a:r>
              <a:rPr lang="it-IT" b="1" dirty="0" smtClean="0">
                <a:solidFill>
                  <a:srgbClr val="FF0000"/>
                </a:solidFill>
              </a:rPr>
              <a:t>/dx </a:t>
            </a:r>
            <a:r>
              <a:rPr lang="it-IT" b="1" dirty="0" err="1" smtClean="0">
                <a:solidFill>
                  <a:srgbClr val="FF0000"/>
                </a:solidFill>
              </a:rPr>
              <a:t>measurements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capabilities</a:t>
            </a:r>
            <a:r>
              <a:rPr lang="it-IT" b="1" dirty="0" smtClean="0">
                <a:solidFill>
                  <a:srgbClr val="FF0000"/>
                </a:solidFill>
              </a:rPr>
              <a:t> on large area </a:t>
            </a:r>
            <a:r>
              <a:rPr lang="it-IT" b="1" dirty="0" err="1" smtClean="0">
                <a:solidFill>
                  <a:srgbClr val="FF0000"/>
                </a:solidFill>
              </a:rPr>
              <a:t>sensors</a:t>
            </a:r>
            <a:r>
              <a:rPr lang="it-IT" b="1" dirty="0" smtClean="0">
                <a:solidFill>
                  <a:srgbClr val="FF0000"/>
                </a:solidFill>
              </a:rPr>
              <a:t>.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538229" y="845130"/>
            <a:ext cx="2500371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Which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relevant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innovations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we</a:t>
            </a:r>
            <a:r>
              <a:rPr lang="it-IT" b="1" dirty="0" smtClean="0">
                <a:solidFill>
                  <a:srgbClr val="FF0000"/>
                </a:solidFill>
              </a:rPr>
              <a:t> target in the TIIMM </a:t>
            </a:r>
            <a:r>
              <a:rPr lang="it-IT" b="1" dirty="0" err="1" smtClean="0">
                <a:solidFill>
                  <a:srgbClr val="FF0000"/>
                </a:solidFill>
              </a:rPr>
              <a:t>project</a:t>
            </a:r>
            <a:r>
              <a:rPr lang="it-IT" b="1" dirty="0" smtClean="0">
                <a:solidFill>
                  <a:srgbClr val="FF0000"/>
                </a:solidFill>
              </a:rPr>
              <a:t>?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Freccia giù 14"/>
          <p:cNvSpPr/>
          <p:nvPr/>
        </p:nvSpPr>
        <p:spPr>
          <a:xfrm rot="16200000">
            <a:off x="4817205" y="529747"/>
            <a:ext cx="389937" cy="15540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/>
          <p:cNvSpPr/>
          <p:nvPr/>
        </p:nvSpPr>
        <p:spPr>
          <a:xfrm>
            <a:off x="6042561" y="2711164"/>
            <a:ext cx="1646706" cy="149629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6733309" y="2059082"/>
            <a:ext cx="263264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Common goal with TIIMM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7623959" y="2394741"/>
            <a:ext cx="302820" cy="77263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19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15949" y="156888"/>
            <a:ext cx="9590315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400" dirty="0" smtClean="0">
                <a:solidFill>
                  <a:srgbClr val="0000FF"/>
                </a:solidFill>
                <a:latin typeface="Times New Roman" pitchFamily="18" charset="0"/>
              </a:rPr>
              <a:t>The TIIMM </a:t>
            </a:r>
            <a:r>
              <a:rPr lang="it-IT" sz="24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r>
              <a:rPr lang="it-IT" sz="2400" dirty="0" smtClean="0">
                <a:solidFill>
                  <a:srgbClr val="0000FF"/>
                </a:solidFill>
                <a:latin typeface="Times New Roman" pitchFamily="18" charset="0"/>
              </a:rPr>
              <a:t>: a </a:t>
            </a:r>
            <a:r>
              <a:rPr lang="it-IT" sz="2400" dirty="0" err="1" smtClean="0">
                <a:solidFill>
                  <a:srgbClr val="0000FF"/>
                </a:solidFill>
                <a:latin typeface="Times New Roman" pitchFamily="18" charset="0"/>
              </a:rPr>
              <a:t>possible</a:t>
            </a:r>
            <a:r>
              <a:rPr lang="it-IT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Times New Roman" pitchFamily="18" charset="0"/>
              </a:rPr>
              <a:t>practical</a:t>
            </a:r>
            <a:r>
              <a:rPr lang="it-IT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Times New Roman" pitchFamily="18" charset="0"/>
              </a:rPr>
              <a:t>application</a:t>
            </a:r>
            <a:r>
              <a:rPr lang="it-IT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Times New Roman" pitchFamily="18" charset="0"/>
              </a:rPr>
              <a:t>example</a:t>
            </a:r>
            <a:endParaRPr lang="it-IT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3" y="2394857"/>
            <a:ext cx="5131781" cy="396149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62000" y="903514"/>
            <a:ext cx="4825808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200" dirty="0" smtClean="0"/>
              <a:t>FOOT ( </a:t>
            </a:r>
            <a:r>
              <a:rPr lang="it-IT" sz="2200" dirty="0" err="1" smtClean="0">
                <a:solidFill>
                  <a:srgbClr val="FF0000"/>
                </a:solidFill>
              </a:rPr>
              <a:t>F</a:t>
            </a:r>
            <a:r>
              <a:rPr lang="it-IT" sz="2200" dirty="0" err="1" smtClean="0"/>
              <a:t>ragmentati</a:t>
            </a:r>
            <a:r>
              <a:rPr lang="it-IT" sz="2200" dirty="0" err="1" smtClean="0">
                <a:solidFill>
                  <a:srgbClr val="FF0000"/>
                </a:solidFill>
              </a:rPr>
              <a:t>O</a:t>
            </a:r>
            <a:r>
              <a:rPr lang="it-IT" sz="2200" dirty="0" err="1" smtClean="0"/>
              <a:t>n</a:t>
            </a:r>
            <a:r>
              <a:rPr lang="it-IT" sz="2200" dirty="0" smtClean="0"/>
              <a:t> </a:t>
            </a:r>
            <a:r>
              <a:rPr lang="it-IT" sz="2200" dirty="0" smtClean="0">
                <a:solidFill>
                  <a:srgbClr val="FF0000"/>
                </a:solidFill>
              </a:rPr>
              <a:t>O</a:t>
            </a:r>
            <a:r>
              <a:rPr lang="it-IT" sz="2200" dirty="0" smtClean="0"/>
              <a:t>f </a:t>
            </a:r>
            <a:r>
              <a:rPr lang="it-IT" sz="2200" dirty="0" smtClean="0">
                <a:solidFill>
                  <a:srgbClr val="FF0000"/>
                </a:solidFill>
              </a:rPr>
              <a:t>T</a:t>
            </a:r>
            <a:r>
              <a:rPr lang="it-IT" sz="2200" dirty="0" smtClean="0"/>
              <a:t>arget 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Dose </a:t>
            </a:r>
            <a:r>
              <a:rPr lang="it-IT" sz="2000" dirty="0" err="1" smtClean="0"/>
              <a:t>released</a:t>
            </a:r>
            <a:r>
              <a:rPr lang="it-IT" sz="2000" dirty="0" smtClean="0"/>
              <a:t> in </a:t>
            </a:r>
            <a:r>
              <a:rPr lang="it-IT" sz="2000" dirty="0" err="1" smtClean="0"/>
              <a:t>proton</a:t>
            </a:r>
            <a:r>
              <a:rPr lang="it-IT" sz="2000" dirty="0" smtClean="0"/>
              <a:t> </a:t>
            </a:r>
            <a:r>
              <a:rPr lang="it-IT" sz="2000" dirty="0" err="1" smtClean="0"/>
              <a:t>entrance</a:t>
            </a:r>
            <a:r>
              <a:rPr lang="it-IT" sz="2000" dirty="0" smtClean="0"/>
              <a:t> </a:t>
            </a:r>
            <a:r>
              <a:rPr lang="it-IT" sz="2000" dirty="0" err="1" smtClean="0"/>
              <a:t>channel</a:t>
            </a:r>
            <a:endParaRPr lang="it-IT" sz="20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Dose </a:t>
            </a:r>
            <a:r>
              <a:rPr lang="it-IT" sz="2000" dirty="0" err="1" smtClean="0"/>
              <a:t>released</a:t>
            </a:r>
            <a:r>
              <a:rPr lang="it-IT" sz="2000" dirty="0" smtClean="0"/>
              <a:t> </a:t>
            </a:r>
            <a:r>
              <a:rPr lang="it-IT" sz="2000" dirty="0" err="1" smtClean="0"/>
              <a:t>after</a:t>
            </a:r>
            <a:r>
              <a:rPr lang="it-IT" sz="2000" dirty="0" smtClean="0"/>
              <a:t> the </a:t>
            </a:r>
            <a:r>
              <a:rPr lang="it-IT" sz="2000" dirty="0" err="1" smtClean="0"/>
              <a:t>Bragg</a:t>
            </a:r>
            <a:r>
              <a:rPr lang="it-IT" sz="2000" dirty="0" smtClean="0"/>
              <a:t> </a:t>
            </a:r>
            <a:r>
              <a:rPr lang="it-IT" sz="2000" dirty="0" err="1" smtClean="0"/>
              <a:t>peak</a:t>
            </a:r>
            <a:endParaRPr lang="it-IT" sz="20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Radioprotection</a:t>
            </a:r>
            <a:r>
              <a:rPr lang="it-IT" sz="2000" dirty="0" smtClean="0"/>
              <a:t> in </a:t>
            </a:r>
            <a:r>
              <a:rPr lang="it-IT" sz="2000" dirty="0" err="1" smtClean="0"/>
              <a:t>space</a:t>
            </a:r>
            <a:endParaRPr lang="it-IT" sz="20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13" y="3531501"/>
            <a:ext cx="3978251" cy="28466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4320021" y="4646010"/>
            <a:ext cx="18564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200" dirty="0" err="1"/>
              <a:t>About</a:t>
            </a:r>
            <a:r>
              <a:rPr lang="it-IT" sz="1200" dirty="0"/>
              <a:t> 10% of </a:t>
            </a:r>
            <a:r>
              <a:rPr lang="it-IT" sz="1200" dirty="0" err="1"/>
              <a:t>biological</a:t>
            </a:r>
            <a:r>
              <a:rPr lang="it-IT" sz="1200" dirty="0"/>
              <a:t> </a:t>
            </a:r>
            <a:r>
              <a:rPr lang="it-IT" sz="1200" dirty="0" err="1"/>
              <a:t>effect</a:t>
            </a:r>
            <a:r>
              <a:rPr lang="it-IT" sz="1200" dirty="0"/>
              <a:t> in the </a:t>
            </a:r>
            <a:r>
              <a:rPr lang="it-IT" sz="1200" dirty="0" err="1"/>
              <a:t>entrance</a:t>
            </a:r>
            <a:r>
              <a:rPr lang="it-IT" sz="1200" dirty="0"/>
              <a:t> </a:t>
            </a:r>
            <a:r>
              <a:rPr lang="it-IT" sz="1200" dirty="0" err="1"/>
              <a:t>channel</a:t>
            </a:r>
            <a:r>
              <a:rPr lang="it-IT" sz="1200" dirty="0"/>
              <a:t> due to </a:t>
            </a:r>
            <a:r>
              <a:rPr lang="it-IT" sz="1200" dirty="0" err="1"/>
              <a:t>secondary</a:t>
            </a:r>
            <a:r>
              <a:rPr lang="it-IT" sz="1200" dirty="0"/>
              <a:t> </a:t>
            </a:r>
            <a:r>
              <a:rPr lang="it-IT" sz="1200" dirty="0" err="1"/>
              <a:t>fragments</a:t>
            </a:r>
            <a:r>
              <a:rPr lang="it-IT" sz="1200" dirty="0"/>
              <a:t> (</a:t>
            </a:r>
            <a:r>
              <a:rPr lang="it-IT" sz="1200" dirty="0" err="1"/>
              <a:t>Grun</a:t>
            </a:r>
            <a:r>
              <a:rPr lang="it-IT" sz="1200" dirty="0"/>
              <a:t> 2013) 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674914" y="1281306"/>
            <a:ext cx="5040086" cy="32609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2 2"/>
          <p:cNvCxnSpPr/>
          <p:nvPr/>
        </p:nvCxnSpPr>
        <p:spPr>
          <a:xfrm flipH="1">
            <a:off x="4985657" y="1647045"/>
            <a:ext cx="465677" cy="855169"/>
          </a:xfrm>
          <a:prstGeom prst="straightConnector1">
            <a:avLst/>
          </a:prstGeom>
          <a:ln w="1016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/>
          <p:cNvGrpSpPr/>
          <p:nvPr/>
        </p:nvGrpSpPr>
        <p:grpSpPr>
          <a:xfrm>
            <a:off x="5587808" y="2033723"/>
            <a:ext cx="6300385" cy="1424923"/>
            <a:chOff x="5611583" y="1801453"/>
            <a:chExt cx="6300385" cy="1424923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5611583" y="1890927"/>
              <a:ext cx="3670877" cy="132343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it-IT" sz="2000" dirty="0" err="1"/>
                <a:t>momentum</a:t>
              </a:r>
              <a:r>
                <a:rPr lang="it-IT" sz="2000" dirty="0"/>
                <a:t> </a:t>
              </a:r>
              <a:r>
                <a:rPr lang="it-IT" sz="2000" dirty="0" err="1"/>
                <a:t>resolution</a:t>
              </a:r>
              <a:r>
                <a:rPr lang="it-IT" sz="2000" dirty="0"/>
                <a:t> </a:t>
              </a:r>
              <a:r>
                <a:rPr lang="it-IT" sz="2000" dirty="0" smtClean="0"/>
                <a:t>    5 %; </a:t>
              </a:r>
              <a:endParaRPr lang="it-IT" sz="2000" dirty="0"/>
            </a:p>
            <a:p>
              <a:pPr marL="285750" indent="-285750">
                <a:buFont typeface="Arial" charset="0"/>
                <a:buChar char="•"/>
              </a:pPr>
              <a:r>
                <a:rPr lang="it-IT" sz="2000" dirty="0" smtClean="0"/>
                <a:t>TOF </a:t>
              </a:r>
              <a:r>
                <a:rPr lang="it-IT" sz="2000" dirty="0" err="1" smtClean="0"/>
                <a:t>resolution</a:t>
              </a:r>
              <a:r>
                <a:rPr lang="it-IT" sz="2000" dirty="0" smtClean="0"/>
                <a:t>               100 </a:t>
              </a:r>
              <a:r>
                <a:rPr lang="it-IT" sz="2000" dirty="0" err="1"/>
                <a:t>ps</a:t>
              </a:r>
              <a:r>
                <a:rPr lang="it-IT" sz="2000" dirty="0"/>
                <a:t>;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it-IT" sz="2000" dirty="0" err="1"/>
                <a:t>energy</a:t>
              </a:r>
              <a:r>
                <a:rPr lang="it-IT" sz="2000" dirty="0"/>
                <a:t> </a:t>
              </a:r>
              <a:r>
                <a:rPr lang="it-IT" sz="2000" dirty="0" err="1"/>
                <a:t>resolution</a:t>
              </a:r>
              <a:r>
                <a:rPr lang="it-IT" sz="2000" dirty="0"/>
                <a:t>  </a:t>
              </a:r>
              <a:r>
                <a:rPr lang="it-IT" sz="2000" dirty="0" smtClean="0"/>
                <a:t>            2 %; </a:t>
              </a:r>
              <a:endParaRPr lang="it-IT" sz="2000" dirty="0"/>
            </a:p>
            <a:p>
              <a:pPr marL="285750" indent="-285750">
                <a:buFont typeface="Arial" charset="0"/>
                <a:buChar char="•"/>
              </a:pPr>
              <a:r>
                <a:rPr lang="it-IT" sz="2000" dirty="0" err="1"/>
                <a:t>resolution</a:t>
              </a:r>
              <a:r>
                <a:rPr lang="it-IT" sz="2000" dirty="0"/>
                <a:t> </a:t>
              </a:r>
              <a:r>
                <a:rPr lang="it-IT" sz="2000" dirty="0" err="1" smtClean="0"/>
                <a:t>deltaE</a:t>
              </a:r>
              <a:r>
                <a:rPr lang="it-IT" sz="2000" dirty="0" smtClean="0"/>
                <a:t>            2-6 %; </a:t>
              </a:r>
              <a:endParaRPr lang="it-IT" sz="20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9927770" y="1801453"/>
              <a:ext cx="1984198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 smtClean="0"/>
                <a:t>Silicon</a:t>
              </a:r>
              <a:r>
                <a:rPr lang="it-IT" dirty="0" smtClean="0"/>
                <a:t> pixel </a:t>
              </a:r>
              <a:r>
                <a:rPr lang="it-IT" dirty="0" err="1" smtClean="0"/>
                <a:t>tracker</a:t>
              </a:r>
              <a:endParaRPr lang="it-IT" dirty="0" smtClean="0"/>
            </a:p>
            <a:p>
              <a:pPr algn="ctr"/>
              <a:r>
                <a:rPr lang="it-IT" dirty="0" smtClean="0"/>
                <a:t>MAPS ( Mimosa28)</a:t>
              </a:r>
              <a:endParaRPr lang="it-IT" dirty="0"/>
            </a:p>
          </p:txBody>
        </p:sp>
        <p:sp>
          <p:nvSpPr>
            <p:cNvPr id="15" name="Freccia giù 14"/>
            <p:cNvSpPr/>
            <p:nvPr/>
          </p:nvSpPr>
          <p:spPr>
            <a:xfrm rot="5400000">
              <a:off x="9305391" y="1710193"/>
              <a:ext cx="389937" cy="81671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/>
            <p:cNvSpPr/>
            <p:nvPr/>
          </p:nvSpPr>
          <p:spPr>
            <a:xfrm>
              <a:off x="8501743" y="1923581"/>
              <a:ext cx="557603" cy="389937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/>
            <p:cNvSpPr/>
            <p:nvPr/>
          </p:nvSpPr>
          <p:spPr>
            <a:xfrm>
              <a:off x="8240486" y="2812042"/>
              <a:ext cx="927717" cy="389937"/>
            </a:xfrm>
            <a:prstGeom prst="ellipse">
              <a:avLst/>
            </a:prstGeom>
            <a:noFill/>
            <a:ln w="349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giù 17"/>
            <p:cNvSpPr/>
            <p:nvPr/>
          </p:nvSpPr>
          <p:spPr>
            <a:xfrm rot="4209238">
              <a:off x="9819794" y="1938708"/>
              <a:ext cx="196897" cy="1568729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0096457" y="2580045"/>
              <a:ext cx="1814906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/>
                <a:t>Can MAPS play a </a:t>
              </a:r>
              <a:r>
                <a:rPr lang="it-IT" dirty="0" err="1" smtClean="0"/>
                <a:t>role</a:t>
              </a:r>
              <a:r>
                <a:rPr lang="it-IT" dirty="0" smtClean="0"/>
                <a:t> </a:t>
              </a:r>
              <a:r>
                <a:rPr lang="it-IT" dirty="0" err="1" smtClean="0"/>
                <a:t>here</a:t>
              </a:r>
              <a:r>
                <a:rPr lang="it-IT" dirty="0" smtClean="0"/>
                <a:t>?</a:t>
              </a:r>
              <a:endParaRPr lang="it-IT" dirty="0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5954485" y="656223"/>
            <a:ext cx="5526444" cy="1457196"/>
            <a:chOff x="5954485" y="656223"/>
            <a:chExt cx="5526444" cy="1457196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485" y="656223"/>
              <a:ext cx="5526444" cy="773090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5"/>
            <a:stretch/>
          </p:blipFill>
          <p:spPr>
            <a:xfrm>
              <a:off x="5954485" y="1365419"/>
              <a:ext cx="4711185" cy="7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11852" r="1763" b="10185"/>
          <a:stretch/>
        </p:blipFill>
        <p:spPr>
          <a:xfrm>
            <a:off x="2603500" y="1395796"/>
            <a:ext cx="7886700" cy="4763703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FOOT </a:t>
            </a:r>
            <a:r>
              <a:rPr lang="it-IT" sz="2800" b="1" dirty="0" err="1" smtClean="0"/>
              <a:t>overall</a:t>
            </a:r>
            <a:r>
              <a:rPr lang="it-IT" sz="2800" b="1" dirty="0" smtClean="0"/>
              <a:t> detector </a:t>
            </a:r>
            <a:r>
              <a:rPr lang="it-IT" sz="2800" b="1" dirty="0" err="1" smtClean="0"/>
              <a:t>schematic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picture</a:t>
            </a:r>
            <a:r>
              <a:rPr lang="it-IT" sz="2800" b="1" dirty="0" smtClean="0"/>
              <a:t>  </a:t>
            </a:r>
            <a:endParaRPr lang="en-US" sz="2800" b="1" dirty="0" smtClean="0"/>
          </a:p>
        </p:txBody>
      </p:sp>
      <p:sp>
        <p:nvSpPr>
          <p:cNvPr id="8" name="Figura a mano libera 7"/>
          <p:cNvSpPr/>
          <p:nvPr/>
        </p:nvSpPr>
        <p:spPr>
          <a:xfrm>
            <a:off x="2070100" y="1193800"/>
            <a:ext cx="5422900" cy="4876800"/>
          </a:xfrm>
          <a:custGeom>
            <a:avLst/>
            <a:gdLst>
              <a:gd name="connsiteX0" fmla="*/ 2032000 w 5422900"/>
              <a:gd name="connsiteY0" fmla="*/ 0 h 4876800"/>
              <a:gd name="connsiteX1" fmla="*/ 5422900 w 5422900"/>
              <a:gd name="connsiteY1" fmla="*/ 4318000 h 4876800"/>
              <a:gd name="connsiteX2" fmla="*/ 3530600 w 5422900"/>
              <a:gd name="connsiteY2" fmla="*/ 4876800 h 4876800"/>
              <a:gd name="connsiteX3" fmla="*/ 0 w 5422900"/>
              <a:gd name="connsiteY3" fmla="*/ 419100 h 4876800"/>
              <a:gd name="connsiteX4" fmla="*/ 2032000 w 5422900"/>
              <a:gd name="connsiteY4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2900" h="4876800">
                <a:moveTo>
                  <a:pt x="2032000" y="0"/>
                </a:moveTo>
                <a:lnTo>
                  <a:pt x="5422900" y="4318000"/>
                </a:lnTo>
                <a:lnTo>
                  <a:pt x="3530600" y="4876800"/>
                </a:lnTo>
                <a:lnTo>
                  <a:pt x="0" y="419100"/>
                </a:lnTo>
                <a:lnTo>
                  <a:pt x="2032000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73038" y="842055"/>
            <a:ext cx="2089162" cy="4001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FOOT Pixel </a:t>
            </a:r>
            <a:r>
              <a:rPr lang="it-IT" sz="2000" dirty="0" err="1" smtClean="0"/>
              <a:t>tracker</a:t>
            </a:r>
            <a:endParaRPr lang="it-IT" sz="2000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2362200" y="1242165"/>
            <a:ext cx="342900" cy="24373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9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20</a:t>
            </a:fld>
            <a:endParaRPr lang="it-IT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93850" y="204234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7610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Conclusions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9361" y="5517648"/>
            <a:ext cx="12029954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FF0000"/>
                </a:solidFill>
              </a:rPr>
              <a:t>Let’s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check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at</a:t>
            </a:r>
            <a:r>
              <a:rPr lang="it-IT" sz="3600" b="1" dirty="0" smtClean="0">
                <a:solidFill>
                  <a:srgbClr val="FF0000"/>
                </a:solidFill>
              </a:rPr>
              <a:t> the La Biodola </a:t>
            </a:r>
            <a:r>
              <a:rPr lang="it-IT" sz="3600" b="1" dirty="0" err="1" smtClean="0">
                <a:solidFill>
                  <a:srgbClr val="FF0000"/>
                </a:solidFill>
              </a:rPr>
              <a:t>shore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where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we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will</a:t>
            </a:r>
            <a:r>
              <a:rPr lang="it-IT" sz="3600" b="1" dirty="0" smtClean="0">
                <a:solidFill>
                  <a:srgbClr val="FF0000"/>
                </a:solidFill>
              </a:rPr>
              <a:t> stand???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86" y="831628"/>
            <a:ext cx="7188200" cy="45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 smtClean="0"/>
              <a:t>The FIRST target and Vertex setup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1" y="995901"/>
            <a:ext cx="4965700" cy="51323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14" y="1422400"/>
            <a:ext cx="5959033" cy="44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New M28 </a:t>
            </a:r>
            <a:r>
              <a:rPr lang="it-IT" sz="2800" b="1" dirty="0" err="1" smtClean="0"/>
              <a:t>sensor</a:t>
            </a:r>
            <a:r>
              <a:rPr lang="it-IT" sz="2800" b="1" dirty="0" smtClean="0"/>
              <a:t> holding PCB </a:t>
            </a:r>
            <a:r>
              <a:rPr lang="it-IT" sz="2800" b="1" dirty="0" err="1" smtClean="0"/>
              <a:t>designed</a:t>
            </a:r>
            <a:r>
              <a:rPr lang="it-IT" sz="2800" b="1" dirty="0" smtClean="0"/>
              <a:t> for PADME/FOOT</a:t>
            </a:r>
            <a:endParaRPr lang="en-US" sz="2800" b="1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8516" r="6186" b="7671"/>
          <a:stretch/>
        </p:blipFill>
        <p:spPr>
          <a:xfrm>
            <a:off x="5465041" y="852488"/>
            <a:ext cx="6570518" cy="3441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6635" r="4041" b="6696"/>
          <a:stretch/>
        </p:blipFill>
        <p:spPr>
          <a:xfrm>
            <a:off x="503960" y="2568575"/>
            <a:ext cx="5928182" cy="345122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22400" y="950288"/>
            <a:ext cx="280237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/>
              <a:t>M28 </a:t>
            </a:r>
            <a:r>
              <a:rPr lang="it-IT" sz="2000" b="1" dirty="0" err="1" smtClean="0"/>
              <a:t>sensor</a:t>
            </a:r>
            <a:r>
              <a:rPr lang="it-IT" b="1" dirty="0" smtClean="0"/>
              <a:t> ( 50 </a:t>
            </a:r>
            <a:r>
              <a:rPr lang="it-IT" b="1" dirty="0" err="1" smtClean="0"/>
              <a:t>μm</a:t>
            </a:r>
            <a:r>
              <a:rPr lang="it-IT" b="1" dirty="0" smtClean="0"/>
              <a:t> </a:t>
            </a:r>
            <a:r>
              <a:rPr lang="it-IT" b="1" dirty="0" err="1" smtClean="0"/>
              <a:t>thick</a:t>
            </a:r>
            <a:r>
              <a:rPr lang="it-IT" b="1" dirty="0" smtClean="0"/>
              <a:t> )</a:t>
            </a:r>
            <a:endParaRPr lang="it-IT" b="1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4224770" y="1350398"/>
            <a:ext cx="3573030" cy="119277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808615" y="1585288"/>
            <a:ext cx="326698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/>
              <a:t>PCB </a:t>
            </a:r>
            <a:r>
              <a:rPr lang="it-IT" b="1" dirty="0" err="1" smtClean="0"/>
              <a:t>hole</a:t>
            </a:r>
            <a:r>
              <a:rPr lang="it-IT" b="1" dirty="0" smtClean="0"/>
              <a:t> </a:t>
            </a:r>
            <a:r>
              <a:rPr lang="it-IT" b="1" dirty="0" err="1" smtClean="0"/>
              <a:t>below</a:t>
            </a:r>
            <a:r>
              <a:rPr lang="it-IT" b="1" dirty="0" smtClean="0"/>
              <a:t> the M28 </a:t>
            </a:r>
            <a:r>
              <a:rPr lang="it-IT" b="1" dirty="0" err="1" smtClean="0"/>
              <a:t>sensor</a:t>
            </a:r>
            <a:r>
              <a:rPr lang="it-IT" b="1" dirty="0" smtClean="0"/>
              <a:t> </a:t>
            </a:r>
            <a:endParaRPr lang="it-IT" b="1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2209800" y="1987496"/>
            <a:ext cx="1371600" cy="187857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101762" y="5080717"/>
            <a:ext cx="224131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PCB </a:t>
            </a:r>
            <a:r>
              <a:rPr lang="it-IT" sz="2400" b="1" dirty="0" err="1" smtClean="0"/>
              <a:t>hole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below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the M28 </a:t>
            </a:r>
            <a:r>
              <a:rPr lang="it-IT" sz="2400" b="1" dirty="0" err="1" smtClean="0"/>
              <a:t>sensor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4062810" y="5079321"/>
            <a:ext cx="4066819" cy="78689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5029201" y="4791752"/>
            <a:ext cx="3044692" cy="91136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2578101" y="3703440"/>
            <a:ext cx="5559881" cy="189719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 flipV="1">
            <a:off x="6011286" y="4457059"/>
            <a:ext cx="2090475" cy="81966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 flipV="1">
            <a:off x="3468052" y="3355466"/>
            <a:ext cx="4633709" cy="211568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 flipV="1">
            <a:off x="5232770" y="3760467"/>
            <a:ext cx="3107537" cy="130349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 flipV="1">
            <a:off x="4459243" y="3022975"/>
            <a:ext cx="4453441" cy="205634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r="1945"/>
          <a:stretch/>
        </p:blipFill>
        <p:spPr>
          <a:xfrm>
            <a:off x="7376159" y="3529229"/>
            <a:ext cx="4456853" cy="2640464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24/11/17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(PADME Weekly meeting, LNF)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5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473531" y="275343"/>
            <a:ext cx="7244937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 smtClean="0"/>
              <a:t>PADME pixel </a:t>
            </a:r>
            <a:r>
              <a:rPr lang="it-IT" sz="2400" b="1" dirty="0" err="1" smtClean="0"/>
              <a:t>beam</a:t>
            </a:r>
            <a:r>
              <a:rPr lang="it-IT" sz="2400" b="1" dirty="0" smtClean="0"/>
              <a:t> monitor status: </a:t>
            </a:r>
            <a:r>
              <a:rPr lang="it-IT" sz="2400" b="1" dirty="0" err="1" smtClean="0"/>
              <a:t>MIMOSAs</a:t>
            </a:r>
            <a:endParaRPr lang="it-IT" sz="2400" b="1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81"/>
          <a:stretch/>
        </p:blipFill>
        <p:spPr>
          <a:xfrm>
            <a:off x="650393" y="1143454"/>
            <a:ext cx="3118813" cy="39014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3" b="35506"/>
          <a:stretch/>
        </p:blipFill>
        <p:spPr>
          <a:xfrm>
            <a:off x="3824017" y="1151468"/>
            <a:ext cx="3866029" cy="32308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17377" y="865460"/>
            <a:ext cx="284244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Sensors</a:t>
            </a:r>
            <a:r>
              <a:rPr lang="it-IT" b="1" dirty="0" smtClean="0"/>
              <a:t> </a:t>
            </a:r>
            <a:r>
              <a:rPr lang="it-IT" b="1" dirty="0" err="1" smtClean="0"/>
              <a:t>at</a:t>
            </a:r>
            <a:r>
              <a:rPr lang="it-IT" b="1" dirty="0" smtClean="0"/>
              <a:t> G&amp;A </a:t>
            </a:r>
            <a:r>
              <a:rPr lang="it-IT" b="1" dirty="0" err="1" smtClean="0"/>
              <a:t>Engineering</a:t>
            </a:r>
            <a:endParaRPr lang="it-IT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520854" y="2882898"/>
            <a:ext cx="27213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Boards</a:t>
            </a:r>
            <a:r>
              <a:rPr lang="it-IT" b="1" dirty="0" smtClean="0">
                <a:solidFill>
                  <a:srgbClr val="FF0000"/>
                </a:solidFill>
              </a:rPr>
              <a:t> to be </a:t>
            </a:r>
            <a:r>
              <a:rPr lang="it-IT" b="1" dirty="0" err="1" smtClean="0">
                <a:solidFill>
                  <a:srgbClr val="FF0000"/>
                </a:solidFill>
              </a:rPr>
              <a:t>assembled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at</a:t>
            </a:r>
            <a:r>
              <a:rPr lang="it-IT" b="1" dirty="0" smtClean="0">
                <a:solidFill>
                  <a:srgbClr val="FF0000"/>
                </a:solidFill>
              </a:rPr>
              <a:t> G&amp;A </a:t>
            </a:r>
            <a:r>
              <a:rPr lang="it-IT" b="1" dirty="0" err="1" smtClean="0">
                <a:solidFill>
                  <a:srgbClr val="FF0000"/>
                </a:solidFill>
              </a:rPr>
              <a:t>Engineering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608981" y="1251434"/>
            <a:ext cx="2545080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First </a:t>
            </a:r>
            <a:r>
              <a:rPr lang="it-IT" dirty="0" err="1" smtClean="0"/>
              <a:t>assembled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r>
              <a:rPr lang="it-IT" dirty="0" smtClean="0"/>
              <a:t> to be </a:t>
            </a:r>
            <a:r>
              <a:rPr lang="it-IT" dirty="0" err="1" smtClean="0"/>
              <a:t>tested</a:t>
            </a:r>
            <a:r>
              <a:rPr lang="it-IT" dirty="0" smtClean="0"/>
              <a:t> ready in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week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06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05/12/17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Bologna)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6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0" y="739631"/>
            <a:ext cx="5717411" cy="3187017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473531" y="252193"/>
            <a:ext cx="7244937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 smtClean="0"/>
              <a:t>G&amp;A </a:t>
            </a:r>
            <a:r>
              <a:rPr lang="it-IT" sz="2400" b="1" dirty="0" err="1" smtClean="0"/>
              <a:t>engineering</a:t>
            </a:r>
            <a:r>
              <a:rPr lang="it-IT" sz="2400" b="1" dirty="0" smtClean="0"/>
              <a:t> report on </a:t>
            </a:r>
            <a:r>
              <a:rPr lang="it-IT" sz="2400" b="1" dirty="0" err="1" smtClean="0"/>
              <a:t>sensor</a:t>
            </a:r>
            <a:r>
              <a:rPr lang="it-IT" sz="2400" b="1" dirty="0" smtClean="0"/>
              <a:t> to be </a:t>
            </a:r>
            <a:r>
              <a:rPr lang="it-IT" sz="2400" b="1" dirty="0" err="1" smtClean="0"/>
              <a:t>assembled</a:t>
            </a:r>
            <a:endParaRPr lang="it-IT" sz="2400" b="1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05" y="914400"/>
            <a:ext cx="3126888" cy="23451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27658"/>
          <a:stretch/>
        </p:blipFill>
        <p:spPr>
          <a:xfrm>
            <a:off x="6787105" y="3575853"/>
            <a:ext cx="4451913" cy="27655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" t="14331" r="-1"/>
          <a:stretch/>
        </p:blipFill>
        <p:spPr>
          <a:xfrm>
            <a:off x="2118167" y="3926648"/>
            <a:ext cx="3879688" cy="24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24/11/17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(PADME Weekly meeting, LNF)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7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473531" y="221159"/>
            <a:ext cx="7244937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 smtClean="0"/>
              <a:t>PADME pixel </a:t>
            </a:r>
            <a:r>
              <a:rPr lang="it-IT" sz="2400" b="1" dirty="0" err="1" smtClean="0"/>
              <a:t>beam</a:t>
            </a:r>
            <a:r>
              <a:rPr lang="it-IT" sz="2400" b="1" dirty="0" smtClean="0"/>
              <a:t> monitor status: </a:t>
            </a:r>
            <a:r>
              <a:rPr lang="it-IT" sz="2400" b="1" dirty="0" err="1" smtClean="0"/>
              <a:t>MIMOSAs</a:t>
            </a:r>
            <a:endParaRPr lang="it-IT" sz="2400" b="1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21683"/>
          <a:stretch/>
        </p:blipFill>
        <p:spPr>
          <a:xfrm>
            <a:off x="574072" y="1503679"/>
            <a:ext cx="5652000" cy="468836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7306"/>
          <a:stretch/>
        </p:blipFill>
        <p:spPr>
          <a:xfrm>
            <a:off x="6454986" y="1519027"/>
            <a:ext cx="5256000" cy="467561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317066" y="844533"/>
            <a:ext cx="169373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Ultimate </a:t>
            </a:r>
            <a:r>
              <a:rPr lang="it-IT" dirty="0" err="1" smtClean="0"/>
              <a:t>boards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50240" y="916259"/>
            <a:ext cx="423096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DAQ </a:t>
            </a:r>
            <a:r>
              <a:rPr lang="it-IT" dirty="0" err="1" smtClean="0"/>
              <a:t>boards</a:t>
            </a:r>
            <a:r>
              <a:rPr lang="it-IT" dirty="0" smtClean="0"/>
              <a:t> (FPGA, Linux, Ethernet output)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843501" y="728163"/>
            <a:ext cx="305479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Adapter </a:t>
            </a:r>
            <a:r>
              <a:rPr lang="it-IT" dirty="0" err="1" smtClean="0"/>
              <a:t>board</a:t>
            </a:r>
            <a:r>
              <a:rPr lang="it-IT" dirty="0" smtClean="0"/>
              <a:t> (</a:t>
            </a:r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cable</a:t>
            </a:r>
            <a:r>
              <a:rPr lang="it-IT" dirty="0" smtClean="0"/>
              <a:t> and HSMC </a:t>
            </a:r>
            <a:r>
              <a:rPr lang="it-IT" dirty="0" err="1" smtClean="0"/>
              <a:t>connector</a:t>
            </a:r>
            <a:r>
              <a:rPr lang="it-IT" dirty="0" smtClean="0"/>
              <a:t>)</a:t>
            </a:r>
            <a:endParaRPr lang="it-IT" dirty="0"/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1844040" y="1285591"/>
            <a:ext cx="263731" cy="557158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2241330" y="1296826"/>
            <a:ext cx="232201" cy="2773947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879563" y="1100925"/>
            <a:ext cx="1575423" cy="47448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868579" y="1266439"/>
            <a:ext cx="1834275" cy="294657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6635884" y="1236648"/>
            <a:ext cx="2735014" cy="3124528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5552823" y="1213865"/>
            <a:ext cx="446389" cy="628884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H="1">
            <a:off x="5552823" y="1373498"/>
            <a:ext cx="2447548" cy="2331515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9506322" y="1356869"/>
            <a:ext cx="321785" cy="410971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8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24/11/17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(PADME Weekly meeting, LNF)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8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57785" y="226603"/>
            <a:ext cx="9612923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 err="1" smtClean="0"/>
              <a:t>Terasic</a:t>
            </a:r>
            <a:r>
              <a:rPr lang="it-IT" sz="2400" b="1" dirty="0" smtClean="0"/>
              <a:t> DE01 </a:t>
            </a:r>
            <a:r>
              <a:rPr lang="it-IT" sz="2400" b="1" dirty="0" err="1" smtClean="0"/>
              <a:t>board</a:t>
            </a:r>
            <a:r>
              <a:rPr lang="it-IT" sz="2400" b="1" dirty="0" smtClean="0"/>
              <a:t> (</a:t>
            </a:r>
            <a:r>
              <a:rPr lang="it-IT" sz="2400" b="1" dirty="0" err="1" smtClean="0"/>
              <a:t>Cyclone</a:t>
            </a:r>
            <a:r>
              <a:rPr lang="it-IT" sz="2400" b="1" dirty="0" smtClean="0"/>
              <a:t> V Altera FPGA)</a:t>
            </a:r>
            <a:r>
              <a:rPr lang="it-IT" sz="2400" b="1" dirty="0" smtClean="0"/>
              <a:t> M28 FPGA new </a:t>
            </a:r>
            <a:r>
              <a:rPr lang="it-IT" sz="2400" b="1" dirty="0" smtClean="0"/>
              <a:t>firmware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8" y="1460697"/>
            <a:ext cx="10494498" cy="4832604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1885072" y="751317"/>
            <a:ext cx="895835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New DAQ </a:t>
            </a:r>
            <a:r>
              <a:rPr lang="it-IT" dirty="0" err="1" smtClean="0"/>
              <a:t>version</a:t>
            </a:r>
            <a:r>
              <a:rPr lang="it-IT" dirty="0" smtClean="0"/>
              <a:t> with single serial input line (from M28) </a:t>
            </a:r>
            <a:r>
              <a:rPr lang="it-IT" dirty="0" err="1" smtClean="0"/>
              <a:t>authonomous</a:t>
            </a:r>
            <a:r>
              <a:rPr lang="it-IT" dirty="0" smtClean="0"/>
              <a:t> </a:t>
            </a:r>
            <a:r>
              <a:rPr lang="it-IT" dirty="0" err="1" smtClean="0"/>
              <a:t>synchronization</a:t>
            </a:r>
            <a:r>
              <a:rPr lang="it-IT" dirty="0" smtClean="0"/>
              <a:t> </a:t>
            </a:r>
            <a:r>
              <a:rPr lang="it-IT" dirty="0" err="1" smtClean="0"/>
              <a:t>logic</a:t>
            </a:r>
            <a:r>
              <a:rPr lang="it-IT" dirty="0" smtClean="0"/>
              <a:t>.</a:t>
            </a:r>
          </a:p>
          <a:p>
            <a:pPr algn="ctr"/>
            <a:r>
              <a:rPr lang="it-IT" dirty="0" smtClean="0"/>
              <a:t>( for </a:t>
            </a:r>
            <a:r>
              <a:rPr lang="it-IT" dirty="0" err="1" smtClean="0"/>
              <a:t>cable</a:t>
            </a:r>
            <a:r>
              <a:rPr lang="it-IT" dirty="0" smtClean="0"/>
              <a:t> delay </a:t>
            </a:r>
            <a:r>
              <a:rPr lang="it-IT" dirty="0" err="1" smtClean="0"/>
              <a:t>differecies</a:t>
            </a:r>
            <a:r>
              <a:rPr lang="it-IT" dirty="0" smtClean="0"/>
              <a:t> </a:t>
            </a:r>
            <a:r>
              <a:rPr lang="it-IT" dirty="0" err="1" smtClean="0"/>
              <a:t>compensation</a:t>
            </a:r>
            <a:r>
              <a:rPr lang="it-IT" dirty="0" smtClean="0"/>
              <a:t> )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4951828" y="1213865"/>
            <a:ext cx="1047385" cy="2570344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4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05/09/17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referees - SBAI)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9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FOOT Inner </a:t>
            </a:r>
            <a:r>
              <a:rPr lang="it-IT" sz="2800" b="1" dirty="0" err="1" smtClean="0"/>
              <a:t>tracker</a:t>
            </a:r>
            <a:endParaRPr lang="en-US" sz="2800" b="1" dirty="0" smtClean="0"/>
          </a:p>
        </p:txBody>
      </p:sp>
      <p:sp>
        <p:nvSpPr>
          <p:cNvPr id="2" name="CasellaDiTesto 1"/>
          <p:cNvSpPr txBox="1"/>
          <p:nvPr/>
        </p:nvSpPr>
        <p:spPr>
          <a:xfrm>
            <a:off x="360486" y="1273977"/>
            <a:ext cx="6441828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The </a:t>
            </a:r>
            <a:r>
              <a:rPr lang="it-IT" sz="2400" b="1" dirty="0" err="1" smtClean="0">
                <a:solidFill>
                  <a:srgbClr val="FF0000"/>
                </a:solidFill>
              </a:rPr>
              <a:t>basic</a:t>
            </a:r>
            <a:r>
              <a:rPr lang="it-IT" sz="2400" b="1" dirty="0" smtClean="0">
                <a:solidFill>
                  <a:srgbClr val="FF0000"/>
                </a:solidFill>
              </a:rPr>
              <a:t> building </a:t>
            </a:r>
            <a:r>
              <a:rPr lang="it-IT" sz="2400" b="1" dirty="0" err="1" smtClean="0">
                <a:solidFill>
                  <a:srgbClr val="FF0000"/>
                </a:solidFill>
              </a:rPr>
              <a:t>block</a:t>
            </a:r>
            <a:r>
              <a:rPr lang="it-IT" sz="2400" b="1" dirty="0" smtClean="0">
                <a:solidFill>
                  <a:srgbClr val="FF0000"/>
                </a:solidFill>
              </a:rPr>
              <a:t> idea: the PLUME </a:t>
            </a:r>
            <a:r>
              <a:rPr lang="it-IT" sz="2400" b="1" dirty="0" err="1" smtClean="0">
                <a:solidFill>
                  <a:srgbClr val="FF0000"/>
                </a:solidFill>
              </a:rPr>
              <a:t>module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49" name="Immagin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132279"/>
            <a:ext cx="9296400" cy="4121347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877339"/>
            <a:ext cx="4876800" cy="25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7036</TotalTime>
  <Words>1423</Words>
  <Application>Microsoft Macintosh PowerPoint</Application>
  <PresentationFormat>Widescreen</PresentationFormat>
  <Paragraphs>243</Paragraphs>
  <Slides>20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Calibri</vt:lpstr>
      <vt:lpstr>Calibri Light</vt:lpstr>
      <vt:lpstr>Cambria Math</vt:lpstr>
      <vt:lpstr>Symbol</vt:lpstr>
      <vt:lpstr>Times New Roman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322</cp:revision>
  <cp:lastPrinted>2017-09-05T08:01:49Z</cp:lastPrinted>
  <dcterms:created xsi:type="dcterms:W3CDTF">2016-07-12T06:51:39Z</dcterms:created>
  <dcterms:modified xsi:type="dcterms:W3CDTF">2017-12-05T08:26:12Z</dcterms:modified>
</cp:coreProperties>
</file>