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24" r:id="rId3"/>
    <p:sldId id="326" r:id="rId4"/>
    <p:sldId id="328" r:id="rId5"/>
    <p:sldId id="330" r:id="rId6"/>
    <p:sldId id="331" r:id="rId7"/>
    <p:sldId id="329" r:id="rId8"/>
    <p:sldId id="335" r:id="rId9"/>
    <p:sldId id="337" r:id="rId10"/>
    <p:sldId id="261" r:id="rId11"/>
    <p:sldId id="320" r:id="rId12"/>
    <p:sldId id="321" r:id="rId13"/>
    <p:sldId id="340" r:id="rId14"/>
    <p:sldId id="332" r:id="rId15"/>
    <p:sldId id="333" r:id="rId16"/>
    <p:sldId id="341" r:id="rId17"/>
    <p:sldId id="334" r:id="rId18"/>
    <p:sldId id="267" r:id="rId19"/>
    <p:sldId id="259" r:id="rId20"/>
    <p:sldId id="264" r:id="rId21"/>
    <p:sldId id="291" r:id="rId22"/>
    <p:sldId id="292" r:id="rId23"/>
    <p:sldId id="294" r:id="rId24"/>
    <p:sldId id="293" r:id="rId25"/>
    <p:sldId id="301" r:id="rId26"/>
    <p:sldId id="305" r:id="rId27"/>
    <p:sldId id="289" r:id="rId28"/>
    <p:sldId id="260" r:id="rId29"/>
    <p:sldId id="322" r:id="rId30"/>
    <p:sldId id="290" r:id="rId31"/>
    <p:sldId id="262" r:id="rId32"/>
    <p:sldId id="307" r:id="rId33"/>
    <p:sldId id="295" r:id="rId34"/>
    <p:sldId id="265" r:id="rId35"/>
    <p:sldId id="275" r:id="rId36"/>
    <p:sldId id="278" r:id="rId37"/>
    <p:sldId id="277" r:id="rId38"/>
    <p:sldId id="299" r:id="rId39"/>
    <p:sldId id="300" r:id="rId40"/>
    <p:sldId id="338" r:id="rId41"/>
    <p:sldId id="339" r:id="rId42"/>
    <p:sldId id="32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6996"/>
    <a:srgbClr val="0D6670"/>
    <a:srgbClr val="EFECE3"/>
    <a:srgbClr val="FFFFFF"/>
    <a:srgbClr val="067A84"/>
    <a:srgbClr val="0C624B"/>
    <a:srgbClr val="BF002D"/>
    <a:srgbClr val="2A5EB3"/>
    <a:srgbClr val="308693"/>
    <a:srgbClr val="214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3" autoAdjust="0"/>
    <p:restoredTop sz="99829" autoAdjust="0"/>
  </p:normalViewPr>
  <p:slideViewPr>
    <p:cSldViewPr snapToGrid="0" snapToObjects="1">
      <p:cViewPr varScale="1">
        <p:scale>
          <a:sx n="90" d="100"/>
          <a:sy n="90" d="100"/>
        </p:scale>
        <p:origin x="-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71E17-B40A-BE45-BF0F-E01EFD79B852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A99A-60C3-2041-AA5D-8E3213330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755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881F8-4C61-304F-AA2C-23664BACBF1E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E02B9-61C1-2B49-BE4F-66F8B129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02B9-61C1-2B49-BE4F-66F8B12941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7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95C42-300A-6340-94F5-48DE6DE7C281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45AF-38F1-5D42-A8E0-8BC0DDC1E60C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77C4-F604-584E-B32E-7E1F0F156434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54D-2561-D14D-A467-4E5D54285AA1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6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53CFA-F657-7444-9BD1-B98AA0D402BA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5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E873-7D23-7749-938D-02970EFC4287}" type="datetime1">
              <a:rPr lang="it-IT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1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2F1-4510-A74E-809D-A4C0FAA4F4EE}" type="datetime1">
              <a:rPr lang="it-IT" smtClean="0"/>
              <a:t>11/11/17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7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5C78-CC90-EE4E-A462-A2695162AD0C}" type="datetime1">
              <a:rPr lang="it-IT" smtClean="0"/>
              <a:t>11/11/17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1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A0FB-D408-074F-8650-DAE8144BA778}" type="datetime1">
              <a:rPr lang="it-IT" smtClean="0"/>
              <a:t>11/11/17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7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D87DA-9AC6-BF40-BB19-3260750D5FA4}" type="datetime1">
              <a:rPr lang="it-IT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FF3B-15C2-1B4E-ADC8-64D08AC140C4}" type="datetime1">
              <a:rPr lang="it-IT" smtClean="0"/>
              <a:t>11/11/17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4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4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C570F-52DF-C04C-AABE-D4F4DB09229F}" type="datetime1">
              <a:rPr lang="it-IT" smtClean="0"/>
              <a:t>11/11/17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5430" y="6356350"/>
            <a:ext cx="1998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262" y="6356350"/>
            <a:ext cx="1601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B3D17-F74D-0648-8A76-4036DAAEAD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65" y="6400794"/>
            <a:ext cx="1001632" cy="262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239" y="6341112"/>
            <a:ext cx="898347" cy="3358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9354" y="6237122"/>
            <a:ext cx="962765" cy="553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5725" y="6298731"/>
            <a:ext cx="833405" cy="4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067A8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C624B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C624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C624B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C624B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C624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2.wdp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4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microsoft.com/office/2007/relationships/hdphoto" Target="../media/hdphoto3.wdp"/><Relationship Id="rId5" Type="http://schemas.openxmlformats.org/officeDocument/2006/relationships/image" Target="../media/image125.jpeg"/><Relationship Id="rId6" Type="http://schemas.microsoft.com/office/2007/relationships/hdphoto" Target="../media/hdphoto4.wdp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jpeg"/><Relationship Id="rId1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822578"/>
          </a:xfrm>
          <a:noFill/>
        </p:spPr>
        <p:txBody>
          <a:bodyPr>
            <a:normAutofit/>
          </a:bodyPr>
          <a:lstStyle/>
          <a:p>
            <a:r>
              <a:rPr lang="en-US" sz="4400" b="1" dirty="0" smtClean="0"/>
              <a:t>Beam-Test Facilit</a:t>
            </a:r>
            <a:r>
              <a:rPr lang="en-US" sz="4400" dirty="0" smtClean="0"/>
              <a:t>y status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0" y="6851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67A84"/>
                </a:solidFill>
              </a:rPr>
              <a:t>54</a:t>
            </a:r>
            <a:r>
              <a:rPr lang="en-US" baseline="30000" dirty="0" smtClean="0">
                <a:solidFill>
                  <a:srgbClr val="067A84"/>
                </a:solidFill>
              </a:rPr>
              <a:t>th</a:t>
            </a:r>
            <a:r>
              <a:rPr lang="en-US" dirty="0" smtClean="0">
                <a:solidFill>
                  <a:srgbClr val="067A84"/>
                </a:solidFill>
              </a:rPr>
              <a:t> LNF Scientific Committee</a:t>
            </a:r>
            <a:endParaRPr lang="en-US" dirty="0">
              <a:solidFill>
                <a:srgbClr val="067A84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3540534"/>
            <a:ext cx="9143999" cy="235791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solidFill>
                  <a:srgbClr val="067A84"/>
                </a:solidFill>
              </a:rPr>
              <a:t>The</a:t>
            </a:r>
            <a:r>
              <a:rPr lang="en-GB" sz="2400" b="1" dirty="0" smtClean="0">
                <a:solidFill>
                  <a:srgbClr val="067A84"/>
                </a:solidFill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</a:rPr>
              <a:t>BTF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</a:rPr>
              <a:t>staff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smtClean="0">
                <a:solidFill>
                  <a:srgbClr val="067A84"/>
                </a:solidFill>
              </a:rPr>
              <a:t>and</a:t>
            </a:r>
            <a:r>
              <a:rPr lang="en-GB" sz="2400" b="1" dirty="0" smtClean="0">
                <a:solidFill>
                  <a:srgbClr val="067A84"/>
                </a:solidFill>
              </a:rPr>
              <a:t> </a:t>
            </a:r>
            <a:r>
              <a:rPr lang="en-GB" sz="2400" b="1" dirty="0" smtClean="0">
                <a:solidFill>
                  <a:schemeClr val="accent5"/>
                </a:solidFill>
              </a:rPr>
              <a:t>upgrade team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400" b="1" dirty="0" smtClean="0">
                <a:solidFill>
                  <a:srgbClr val="000000"/>
                </a:solidFill>
              </a:rPr>
              <a:t>Paolo Valente </a:t>
            </a:r>
            <a:r>
              <a:rPr lang="mr-IN" sz="1400" b="1" dirty="0" smtClean="0">
                <a:solidFill>
                  <a:srgbClr val="000000"/>
                </a:solidFill>
              </a:rPr>
              <a:t>–</a:t>
            </a:r>
            <a:r>
              <a:rPr lang="it-IT" sz="1400" b="1" dirty="0" smtClean="0">
                <a:solidFill>
                  <a:srgbClr val="000000"/>
                </a:solidFill>
              </a:rPr>
              <a:t> Roma</a:t>
            </a:r>
            <a:endParaRPr lang="it-IT" sz="1400" b="1" baseline="300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it-IT" sz="1400" b="1" dirty="0" smtClean="0">
                <a:solidFill>
                  <a:srgbClr val="000000"/>
                </a:solidFill>
              </a:rPr>
              <a:t>Bruno </a:t>
            </a:r>
            <a:r>
              <a:rPr lang="it-IT" sz="1400" b="1" dirty="0" err="1" smtClean="0">
                <a:solidFill>
                  <a:srgbClr val="000000"/>
                </a:solidFill>
              </a:rPr>
              <a:t>Buonomo</a:t>
            </a:r>
            <a:r>
              <a:rPr lang="it-IT" sz="1400" dirty="0" smtClean="0">
                <a:solidFill>
                  <a:srgbClr val="348455"/>
                </a:solidFill>
              </a:rPr>
              <a:t>, </a:t>
            </a:r>
            <a:r>
              <a:rPr lang="it-IT" sz="1400" b="1" dirty="0" smtClean="0">
                <a:solidFill>
                  <a:srgbClr val="000000"/>
                </a:solidFill>
              </a:rPr>
              <a:t>Claudio Di Giulio</a:t>
            </a:r>
            <a:r>
              <a:rPr lang="it-IT" sz="1400" dirty="0" smtClean="0">
                <a:solidFill>
                  <a:srgbClr val="348455"/>
                </a:solidFill>
              </a:rPr>
              <a:t>,</a:t>
            </a:r>
            <a:r>
              <a:rPr lang="it-IT" sz="1400" dirty="0" smtClean="0">
                <a:solidFill>
                  <a:srgbClr val="F79646"/>
                </a:solidFill>
              </a:rPr>
              <a:t> </a:t>
            </a:r>
            <a:r>
              <a:rPr lang="it-IT" sz="1400" b="1" dirty="0" smtClean="0">
                <a:solidFill>
                  <a:srgbClr val="000000"/>
                </a:solidFill>
              </a:rPr>
              <a:t>Luca </a:t>
            </a:r>
            <a:r>
              <a:rPr lang="it-IT" sz="1400" b="1" dirty="0" err="1" smtClean="0">
                <a:solidFill>
                  <a:srgbClr val="000000"/>
                </a:solidFill>
              </a:rPr>
              <a:t>Foggetta</a:t>
            </a:r>
            <a:r>
              <a:rPr lang="it-IT" sz="1400" dirty="0" smtClean="0">
                <a:solidFill>
                  <a:srgbClr val="348455"/>
                </a:solidFill>
              </a:rPr>
              <a:t>,</a:t>
            </a:r>
            <a:r>
              <a:rPr lang="it-IT" sz="1400" i="1" dirty="0" smtClean="0">
                <a:solidFill>
                  <a:srgbClr val="4BACC6"/>
                </a:solidFill>
              </a:rPr>
              <a:t> </a:t>
            </a:r>
            <a:r>
              <a:rPr lang="en-GB" sz="1400" dirty="0" smtClean="0">
                <a:solidFill>
                  <a:srgbClr val="4BACC6"/>
                </a:solidFill>
              </a:rPr>
              <a:t>David </a:t>
            </a:r>
            <a:r>
              <a:rPr lang="en-GB" sz="1400" dirty="0" err="1" smtClean="0">
                <a:solidFill>
                  <a:srgbClr val="4BACC6"/>
                </a:solidFill>
              </a:rPr>
              <a:t>Alesini</a:t>
            </a:r>
            <a:r>
              <a:rPr lang="en-GB" sz="1400" dirty="0" smtClean="0">
                <a:solidFill>
                  <a:srgbClr val="4BACC6"/>
                </a:solidFill>
              </a:rPr>
              <a:t>, </a:t>
            </a:r>
            <a:endParaRPr lang="en-GB" sz="1400" b="1" dirty="0" smtClean="0">
              <a:solidFill>
                <a:srgbClr val="4BACC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>
                <a:solidFill>
                  <a:srgbClr val="4BACC6"/>
                </a:solidFill>
              </a:rPr>
              <a:t>Maurizio Belli, Simone </a:t>
            </a:r>
            <a:r>
              <a:rPr lang="en-GB" sz="1400" dirty="0" err="1">
                <a:solidFill>
                  <a:srgbClr val="4BACC6"/>
                </a:solidFill>
              </a:rPr>
              <a:t>Bini</a:t>
            </a:r>
            <a:r>
              <a:rPr lang="en-GB" sz="1400" dirty="0">
                <a:solidFill>
                  <a:srgbClr val="4BACC6"/>
                </a:solidFill>
              </a:rPr>
              <a:t>, Bruno </a:t>
            </a:r>
            <a:r>
              <a:rPr lang="en-GB" sz="1400" dirty="0" err="1">
                <a:solidFill>
                  <a:srgbClr val="4BACC6"/>
                </a:solidFill>
              </a:rPr>
              <a:t>Bolli</a:t>
            </a:r>
            <a:r>
              <a:rPr lang="en-GB" sz="1400" dirty="0">
                <a:solidFill>
                  <a:srgbClr val="4BACC6"/>
                </a:solidFill>
              </a:rPr>
              <a:t>, Sergio </a:t>
            </a:r>
            <a:r>
              <a:rPr lang="en-GB" sz="1400" dirty="0" err="1">
                <a:solidFill>
                  <a:srgbClr val="4BACC6"/>
                </a:solidFill>
              </a:rPr>
              <a:t>Cantarella</a:t>
            </a:r>
            <a:r>
              <a:rPr lang="en-GB" sz="1400" dirty="0">
                <a:solidFill>
                  <a:srgbClr val="4BACC6"/>
                </a:solidFill>
              </a:rPr>
              <a:t>, </a:t>
            </a:r>
            <a:r>
              <a:rPr lang="en-GB" sz="1400" dirty="0" smtClean="0">
                <a:solidFill>
                  <a:srgbClr val="4BACC6"/>
                </a:solidFill>
              </a:rPr>
              <a:t>Riccardo </a:t>
            </a:r>
            <a:r>
              <a:rPr lang="en-GB" sz="1400" dirty="0" err="1" smtClean="0">
                <a:solidFill>
                  <a:srgbClr val="4BACC6"/>
                </a:solidFill>
              </a:rPr>
              <a:t>Ceccareli</a:t>
            </a:r>
            <a:r>
              <a:rPr lang="en-GB" sz="1400" dirty="0" smtClean="0">
                <a:solidFill>
                  <a:srgbClr val="4BACC6"/>
                </a:solidFill>
              </a:rPr>
              <a:t>, Alberto </a:t>
            </a:r>
            <a:r>
              <a:rPr lang="en-GB" sz="1400" dirty="0" err="1" smtClean="0">
                <a:solidFill>
                  <a:srgbClr val="4BACC6"/>
                </a:solidFill>
              </a:rPr>
              <a:t>Cecchinelli</a:t>
            </a:r>
            <a:r>
              <a:rPr lang="en-GB" sz="1400" dirty="0" smtClean="0">
                <a:solidFill>
                  <a:srgbClr val="4BACC6"/>
                </a:solidFill>
              </a:rPr>
              <a:t>, </a:t>
            </a:r>
            <a:r>
              <a:rPr lang="en-GB" sz="1400" dirty="0" err="1" smtClean="0">
                <a:solidFill>
                  <a:srgbClr val="4BACC6"/>
                </a:solidFill>
              </a:rPr>
              <a:t>Oreste</a:t>
            </a:r>
            <a:r>
              <a:rPr lang="en-GB" sz="1400" dirty="0" smtClean="0">
                <a:solidFill>
                  <a:srgbClr val="4BACC6"/>
                </a:solidFill>
              </a:rPr>
              <a:t> </a:t>
            </a:r>
            <a:r>
              <a:rPr lang="en-GB" sz="1400" dirty="0" err="1">
                <a:solidFill>
                  <a:srgbClr val="4BACC6"/>
                </a:solidFill>
              </a:rPr>
              <a:t>Cerafogli</a:t>
            </a:r>
            <a:r>
              <a:rPr lang="en-GB" sz="1400" dirty="0">
                <a:solidFill>
                  <a:srgbClr val="4BACC6"/>
                </a:solidFill>
              </a:rPr>
              <a:t>, </a:t>
            </a:r>
            <a:r>
              <a:rPr lang="en-GB" sz="1400" dirty="0" smtClean="0">
                <a:solidFill>
                  <a:srgbClr val="4BACC6"/>
                </a:solidFill>
              </a:rPr>
              <a:t>Renato </a:t>
            </a:r>
            <a:r>
              <a:rPr lang="en-GB" sz="1400" dirty="0" err="1" smtClean="0">
                <a:solidFill>
                  <a:srgbClr val="4BACC6"/>
                </a:solidFill>
              </a:rPr>
              <a:t>Clementi</a:t>
            </a:r>
            <a:r>
              <a:rPr lang="en-GB" sz="1400" dirty="0" smtClean="0">
                <a:solidFill>
                  <a:srgbClr val="4BACC6"/>
                </a:solidFill>
              </a:rPr>
              <a:t>, Enrico </a:t>
            </a:r>
            <a:r>
              <a:rPr lang="en-GB" sz="1400" dirty="0">
                <a:solidFill>
                  <a:srgbClr val="4BACC6"/>
                </a:solidFill>
              </a:rPr>
              <a:t>Di Pasquale, Alessandro </a:t>
            </a:r>
            <a:r>
              <a:rPr lang="en-GB" sz="1400" dirty="0" err="1">
                <a:solidFill>
                  <a:srgbClr val="4BACC6"/>
                </a:solidFill>
              </a:rPr>
              <a:t>Drago</a:t>
            </a:r>
            <a:r>
              <a:rPr lang="en-GB" sz="1400" dirty="0">
                <a:solidFill>
                  <a:srgbClr val="4BACC6"/>
                </a:solidFill>
              </a:rPr>
              <a:t>, Adolfo Esposito, Oscar </a:t>
            </a:r>
            <a:r>
              <a:rPr lang="en-GB" sz="1400" dirty="0" err="1">
                <a:solidFill>
                  <a:srgbClr val="4BACC6"/>
                </a:solidFill>
              </a:rPr>
              <a:t>Frasciello</a:t>
            </a:r>
            <a:r>
              <a:rPr lang="en-GB" sz="1400" dirty="0">
                <a:solidFill>
                  <a:srgbClr val="4BACC6"/>
                </a:solidFill>
              </a:rPr>
              <a:t>, Andrea </a:t>
            </a:r>
            <a:r>
              <a:rPr lang="en-GB" sz="1400" dirty="0" err="1">
                <a:solidFill>
                  <a:srgbClr val="4BACC6"/>
                </a:solidFill>
              </a:rPr>
              <a:t>Ghigo</a:t>
            </a:r>
            <a:r>
              <a:rPr lang="en-GB" sz="1400" dirty="0">
                <a:solidFill>
                  <a:srgbClr val="4BACC6"/>
                </a:solidFill>
              </a:rPr>
              <a:t>, </a:t>
            </a:r>
            <a:r>
              <a:rPr lang="en-GB" sz="1400" dirty="0" err="1">
                <a:solidFill>
                  <a:srgbClr val="4BACC6"/>
                </a:solidFill>
              </a:rPr>
              <a:t>Simona</a:t>
            </a:r>
            <a:r>
              <a:rPr lang="en-GB" sz="1400" dirty="0">
                <a:solidFill>
                  <a:srgbClr val="4BACC6"/>
                </a:solidFill>
              </a:rPr>
              <a:t> </a:t>
            </a:r>
            <a:r>
              <a:rPr lang="en-GB" sz="1400" dirty="0" err="1">
                <a:solidFill>
                  <a:srgbClr val="4BACC6"/>
                </a:solidFill>
              </a:rPr>
              <a:t>Incremona</a:t>
            </a:r>
            <a:r>
              <a:rPr lang="en-GB" sz="1400" dirty="0">
                <a:solidFill>
                  <a:srgbClr val="4BACC6"/>
                </a:solidFill>
              </a:rPr>
              <a:t>, Franco </a:t>
            </a:r>
            <a:r>
              <a:rPr lang="en-GB" sz="1400" dirty="0" err="1">
                <a:solidFill>
                  <a:srgbClr val="4BACC6"/>
                </a:solidFill>
              </a:rPr>
              <a:t>Iungo</a:t>
            </a:r>
            <a:r>
              <a:rPr lang="en-GB" sz="1400" dirty="0">
                <a:solidFill>
                  <a:srgbClr val="4BACC6"/>
                </a:solidFill>
              </a:rPr>
              <a:t>, Stefano </a:t>
            </a:r>
            <a:r>
              <a:rPr lang="en-GB" sz="1400" dirty="0" err="1">
                <a:solidFill>
                  <a:srgbClr val="4BACC6"/>
                </a:solidFill>
              </a:rPr>
              <a:t>Lauciani</a:t>
            </a:r>
            <a:r>
              <a:rPr lang="en-GB" sz="1400" dirty="0">
                <a:solidFill>
                  <a:srgbClr val="4BACC6"/>
                </a:solidFill>
              </a:rPr>
              <a:t>, Valerio </a:t>
            </a:r>
            <a:r>
              <a:rPr lang="en-GB" sz="1400" dirty="0" err="1">
                <a:solidFill>
                  <a:srgbClr val="4BACC6"/>
                </a:solidFill>
              </a:rPr>
              <a:t>Lollo</a:t>
            </a:r>
            <a:r>
              <a:rPr lang="en-GB" sz="1400" dirty="0">
                <a:solidFill>
                  <a:srgbClr val="4BACC6"/>
                </a:solidFill>
              </a:rPr>
              <a:t>, Roberto </a:t>
            </a:r>
            <a:r>
              <a:rPr lang="en-GB" sz="1400" dirty="0" err="1">
                <a:solidFill>
                  <a:srgbClr val="4BACC6"/>
                </a:solidFill>
              </a:rPr>
              <a:t>Mascio</a:t>
            </a:r>
            <a:r>
              <a:rPr lang="en-GB" sz="1400" dirty="0">
                <a:solidFill>
                  <a:srgbClr val="4BACC6"/>
                </a:solidFill>
              </a:rPr>
              <a:t>, Stefano </a:t>
            </a:r>
            <a:r>
              <a:rPr lang="en-GB" sz="1400" dirty="0" err="1">
                <a:solidFill>
                  <a:srgbClr val="4BACC6"/>
                </a:solidFill>
              </a:rPr>
              <a:t>Martelli</a:t>
            </a:r>
            <a:r>
              <a:rPr lang="en-GB" sz="1400" dirty="0">
                <a:solidFill>
                  <a:srgbClr val="4BACC6"/>
                </a:solidFill>
              </a:rPr>
              <a:t>, Luigi Pellegrino, </a:t>
            </a:r>
            <a:r>
              <a:rPr lang="en-GB" sz="1400" dirty="0" err="1" smtClean="0">
                <a:solidFill>
                  <a:srgbClr val="4BACC6"/>
                </a:solidFill>
              </a:rPr>
              <a:t>Graziano</a:t>
            </a:r>
            <a:r>
              <a:rPr lang="en-GB" sz="1400" dirty="0" smtClean="0">
                <a:solidFill>
                  <a:srgbClr val="4BACC6"/>
                </a:solidFill>
              </a:rPr>
              <a:t> </a:t>
            </a:r>
            <a:r>
              <a:rPr lang="en-GB" sz="1400" dirty="0" err="1" smtClean="0">
                <a:solidFill>
                  <a:srgbClr val="4BACC6"/>
                </a:solidFill>
              </a:rPr>
              <a:t>Piermarini</a:t>
            </a:r>
            <a:r>
              <a:rPr lang="en-GB" sz="1400" dirty="0" smtClean="0">
                <a:solidFill>
                  <a:srgbClr val="4BACC6"/>
                </a:solidFill>
              </a:rPr>
              <a:t>, Luis Antonio Rossi, Lucia </a:t>
            </a:r>
            <a:r>
              <a:rPr lang="en-GB" sz="1400" dirty="0" err="1">
                <a:solidFill>
                  <a:srgbClr val="4BACC6"/>
                </a:solidFill>
              </a:rPr>
              <a:t>Sabbatini</a:t>
            </a:r>
            <a:r>
              <a:rPr lang="en-GB" sz="1400" dirty="0">
                <a:solidFill>
                  <a:srgbClr val="4BACC6"/>
                </a:solidFill>
              </a:rPr>
              <a:t>, Claudio </a:t>
            </a:r>
            <a:r>
              <a:rPr lang="en-GB" sz="1400" dirty="0" err="1">
                <a:solidFill>
                  <a:srgbClr val="4BACC6"/>
                </a:solidFill>
              </a:rPr>
              <a:t>Sanelli</a:t>
            </a:r>
            <a:r>
              <a:rPr lang="en-GB" sz="1400" dirty="0">
                <a:solidFill>
                  <a:srgbClr val="4BACC6"/>
                </a:solidFill>
              </a:rPr>
              <a:t>, Franco </a:t>
            </a:r>
            <a:r>
              <a:rPr lang="en-GB" sz="1400" dirty="0" err="1">
                <a:solidFill>
                  <a:srgbClr val="4BACC6"/>
                </a:solidFill>
              </a:rPr>
              <a:t>Sardone</a:t>
            </a:r>
            <a:r>
              <a:rPr lang="en-GB" sz="1400" dirty="0">
                <a:solidFill>
                  <a:srgbClr val="4BACC6"/>
                </a:solidFill>
              </a:rPr>
              <a:t>, Giancarlo </a:t>
            </a:r>
            <a:r>
              <a:rPr lang="en-GB" sz="1400" dirty="0" err="1">
                <a:solidFill>
                  <a:srgbClr val="4BACC6"/>
                </a:solidFill>
              </a:rPr>
              <a:t>Sensolini</a:t>
            </a:r>
            <a:r>
              <a:rPr lang="en-GB" sz="1400" dirty="0">
                <a:solidFill>
                  <a:srgbClr val="4BACC6"/>
                </a:solidFill>
              </a:rPr>
              <a:t>, </a:t>
            </a:r>
            <a:r>
              <a:rPr lang="en-GB" sz="1400" dirty="0" smtClean="0">
                <a:solidFill>
                  <a:srgbClr val="4BACC6"/>
                </a:solidFill>
              </a:rPr>
              <a:t>Serena </a:t>
            </a:r>
            <a:r>
              <a:rPr lang="en-GB" sz="1400" dirty="0" err="1" smtClean="0">
                <a:solidFill>
                  <a:srgbClr val="4BACC6"/>
                </a:solidFill>
              </a:rPr>
              <a:t>Strabioli</a:t>
            </a:r>
            <a:r>
              <a:rPr lang="en-GB" sz="1400" dirty="0" smtClean="0">
                <a:solidFill>
                  <a:srgbClr val="4BACC6"/>
                </a:solidFill>
              </a:rPr>
              <a:t>, </a:t>
            </a:r>
            <a:r>
              <a:rPr lang="en-GB" sz="1400" dirty="0" err="1" smtClean="0">
                <a:solidFill>
                  <a:srgbClr val="4BACC6"/>
                </a:solidFill>
              </a:rPr>
              <a:t>Ruggero</a:t>
            </a:r>
            <a:r>
              <a:rPr lang="en-GB" sz="1400" dirty="0" smtClean="0">
                <a:solidFill>
                  <a:srgbClr val="4BACC6"/>
                </a:solidFill>
              </a:rPr>
              <a:t> </a:t>
            </a:r>
            <a:r>
              <a:rPr lang="en-GB" sz="1400" dirty="0">
                <a:solidFill>
                  <a:srgbClr val="4BACC6"/>
                </a:solidFill>
              </a:rPr>
              <a:t>Ricci, </a:t>
            </a:r>
            <a:r>
              <a:rPr lang="en-GB" sz="1400" dirty="0" err="1">
                <a:solidFill>
                  <a:srgbClr val="4BACC6"/>
                </a:solidFill>
              </a:rPr>
              <a:t>Ugo</a:t>
            </a:r>
            <a:r>
              <a:rPr lang="en-GB" sz="1400" dirty="0">
                <a:solidFill>
                  <a:srgbClr val="4BACC6"/>
                </a:solidFill>
              </a:rPr>
              <a:t> </a:t>
            </a:r>
            <a:r>
              <a:rPr lang="en-GB" sz="1400" dirty="0" err="1">
                <a:solidFill>
                  <a:srgbClr val="4BACC6"/>
                </a:solidFill>
              </a:rPr>
              <a:t>Rotundo</a:t>
            </a:r>
            <a:r>
              <a:rPr lang="en-GB" sz="1400" dirty="0">
                <a:solidFill>
                  <a:srgbClr val="4BACC6"/>
                </a:solidFill>
              </a:rPr>
              <a:t>, Alessandro </a:t>
            </a:r>
            <a:r>
              <a:rPr lang="en-GB" sz="1400" dirty="0" err="1">
                <a:solidFill>
                  <a:srgbClr val="4BACC6"/>
                </a:solidFill>
              </a:rPr>
              <a:t>Stecchi</a:t>
            </a:r>
            <a:r>
              <a:rPr lang="en-GB" sz="1400" dirty="0">
                <a:solidFill>
                  <a:srgbClr val="4BACC6"/>
                </a:solidFill>
              </a:rPr>
              <a:t>, Angelo </a:t>
            </a:r>
            <a:r>
              <a:rPr lang="en-GB" sz="1400" dirty="0" smtClean="0">
                <a:solidFill>
                  <a:srgbClr val="4BACC6"/>
                </a:solidFill>
              </a:rPr>
              <a:t>Stella, </a:t>
            </a:r>
            <a:r>
              <a:rPr lang="en-GB" sz="1400" dirty="0" err="1" smtClean="0">
                <a:solidFill>
                  <a:srgbClr val="4BACC6"/>
                </a:solidFill>
              </a:rPr>
              <a:t>Raffaele</a:t>
            </a:r>
            <a:r>
              <a:rPr lang="en-GB" sz="1400" dirty="0" smtClean="0">
                <a:solidFill>
                  <a:srgbClr val="4BACC6"/>
                </a:solidFill>
              </a:rPr>
              <a:t> </a:t>
            </a:r>
            <a:r>
              <a:rPr lang="en-GB" sz="1400" dirty="0" err="1" smtClean="0">
                <a:solidFill>
                  <a:srgbClr val="4BACC6"/>
                </a:solidFill>
              </a:rPr>
              <a:t>Zarlenga</a:t>
            </a:r>
            <a:r>
              <a:rPr lang="it-IT" sz="1400" dirty="0" smtClean="0">
                <a:solidFill>
                  <a:srgbClr val="4BACC6"/>
                </a:solidFill>
              </a:rPr>
              <a:t> </a:t>
            </a:r>
            <a:r>
              <a:rPr lang="mr-IN" sz="1400" dirty="0">
                <a:solidFill>
                  <a:srgbClr val="4BACC6"/>
                </a:solidFill>
              </a:rPr>
              <a:t>–</a:t>
            </a:r>
            <a:r>
              <a:rPr lang="it-IT" sz="1400" dirty="0">
                <a:solidFill>
                  <a:srgbClr val="4BACC6"/>
                </a:solidFill>
              </a:rPr>
              <a:t> </a:t>
            </a:r>
            <a:r>
              <a:rPr lang="en-GB" sz="1400" b="1" dirty="0">
                <a:solidFill>
                  <a:srgbClr val="4BACC6"/>
                </a:solidFill>
              </a:rPr>
              <a:t>LNF</a:t>
            </a:r>
            <a:endParaRPr lang="en-GB" sz="1400" b="1" dirty="0">
              <a:solidFill>
                <a:srgbClr val="4BACC6"/>
              </a:solidFill>
            </a:endParaRPr>
          </a:p>
        </p:txBody>
      </p:sp>
      <p:pic>
        <p:nvPicPr>
          <p:cNvPr id="5" name="Picture 4" descr="2015-12-07 12.26.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9"/>
          <a:stretch/>
        </p:blipFill>
        <p:spPr>
          <a:xfrm>
            <a:off x="0" y="1262552"/>
            <a:ext cx="9144000" cy="21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upgrade history (1/3)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2562" y="749300"/>
            <a:ext cx="7276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67A84"/>
                </a:solidFill>
              </a:rPr>
              <a:t>BTF Users Workshop, </a:t>
            </a:r>
            <a:r>
              <a:rPr lang="en-US" b="1" dirty="0" smtClean="0">
                <a:solidFill>
                  <a:srgbClr val="4BACC6"/>
                </a:solidFill>
              </a:rPr>
              <a:t>6-7 May 2014</a:t>
            </a:r>
          </a:p>
          <a:p>
            <a:r>
              <a:rPr lang="en-US" b="1" dirty="0" smtClean="0">
                <a:solidFill>
                  <a:srgbClr val="067A84"/>
                </a:solidFill>
              </a:rPr>
              <a:t>What Next LNF, </a:t>
            </a:r>
            <a:r>
              <a:rPr lang="en-US" b="1" dirty="0" smtClean="0">
                <a:solidFill>
                  <a:schemeClr val="accent5"/>
                </a:solidFill>
              </a:rPr>
              <a:t>10-11 November 2014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Add top shielding to BTF main hall for </a:t>
            </a:r>
            <a:r>
              <a:rPr lang="en-US" b="1" dirty="0" smtClean="0"/>
              <a:t>high intensity </a:t>
            </a:r>
            <a:r>
              <a:rPr lang="en-US" dirty="0" smtClean="0"/>
              <a:t>and </a:t>
            </a:r>
            <a:r>
              <a:rPr lang="en-US" b="1" dirty="0" smtClean="0"/>
              <a:t>irradiations</a:t>
            </a:r>
          </a:p>
          <a:p>
            <a:pPr marL="285750" indent="-285750">
              <a:buFontTx/>
              <a:buChar char="-"/>
            </a:pPr>
            <a:r>
              <a:rPr lang="en-US" b="1" dirty="0" smtClean="0"/>
              <a:t>Split </a:t>
            </a:r>
            <a:r>
              <a:rPr lang="en-US" dirty="0" smtClean="0"/>
              <a:t>the BTF line and use the control room as</a:t>
            </a:r>
            <a:r>
              <a:rPr lang="en-US" b="1" dirty="0" smtClean="0"/>
              <a:t> second experimental area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96" y="2159000"/>
            <a:ext cx="3694176" cy="22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99" y="2394128"/>
            <a:ext cx="4968139" cy="3727272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0"/>
          <a:stretch/>
        </p:blipFill>
        <p:spPr>
          <a:xfrm>
            <a:off x="90897" y="4539251"/>
            <a:ext cx="3694534" cy="218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2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273" y="2646115"/>
            <a:ext cx="5359227" cy="3710235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upgrade </a:t>
            </a:r>
            <a:r>
              <a:rPr lang="en-US" dirty="0" smtClean="0"/>
              <a:t>history (2/3)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76707" y="1996722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67A84"/>
                </a:solidFill>
              </a:rPr>
              <a:t>INFN-MAC</a:t>
            </a:r>
          </a:p>
          <a:p>
            <a:r>
              <a:rPr lang="en-US" b="1" dirty="0" smtClean="0">
                <a:solidFill>
                  <a:srgbClr val="4BACC6"/>
                </a:solidFill>
              </a:rPr>
              <a:t>12 November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3" y="950750"/>
            <a:ext cx="4895999" cy="366811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89675" y="963844"/>
            <a:ext cx="385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Detailed project, presented to INFN Machine Advisory Committee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… asking for comprehensive CDR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99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5430" y="6356350"/>
            <a:ext cx="1998303" cy="365125"/>
          </a:xfrm>
        </p:spPr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upgrade </a:t>
            </a:r>
            <a:r>
              <a:rPr lang="en-US" dirty="0" smtClean="0"/>
              <a:t>history (3/3)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8585" y="709433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67A84"/>
                </a:solidFill>
              </a:rPr>
              <a:t>2</a:t>
            </a:r>
            <a:r>
              <a:rPr lang="en-US" b="1" baseline="30000" dirty="0" smtClean="0">
                <a:solidFill>
                  <a:srgbClr val="067A84"/>
                </a:solidFill>
              </a:rPr>
              <a:t>nd</a:t>
            </a:r>
            <a:r>
              <a:rPr lang="en-US" b="1" dirty="0" smtClean="0">
                <a:solidFill>
                  <a:srgbClr val="067A84"/>
                </a:solidFill>
              </a:rPr>
              <a:t> INFN-MAC review,</a:t>
            </a:r>
            <a:r>
              <a:rPr lang="en-US" b="1" dirty="0">
                <a:solidFill>
                  <a:srgbClr val="067A84"/>
                </a:solidFill>
              </a:rPr>
              <a:t> </a:t>
            </a:r>
            <a:r>
              <a:rPr lang="en-US" b="1" dirty="0" smtClean="0">
                <a:solidFill>
                  <a:srgbClr val="4BACC6"/>
                </a:solidFill>
              </a:rPr>
              <a:t>March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24"/>
          <a:stretch/>
        </p:blipFill>
        <p:spPr>
          <a:xfrm>
            <a:off x="183621" y="1378851"/>
            <a:ext cx="2898441" cy="386613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907678" y="1183013"/>
            <a:ext cx="301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D6670"/>
                </a:solidFill>
              </a:rPr>
              <a:t>WP1: </a:t>
            </a:r>
            <a:r>
              <a:rPr lang="en-US" sz="1400" b="1" dirty="0" smtClean="0">
                <a:solidFill>
                  <a:srgbClr val="0D6670"/>
                </a:solidFill>
              </a:rPr>
              <a:t>LINAC modulators consolidation</a:t>
            </a:r>
            <a:endParaRPr lang="en-US" sz="1400" b="1" dirty="0">
              <a:solidFill>
                <a:srgbClr val="0D667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7678" y="2368719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D6670"/>
                </a:solidFill>
              </a:rPr>
              <a:t>WP2: </a:t>
            </a:r>
            <a:r>
              <a:rPr lang="en-US" sz="1400" b="1" dirty="0" smtClean="0">
                <a:solidFill>
                  <a:srgbClr val="0D6670"/>
                </a:solidFill>
              </a:rPr>
              <a:t>LINAC energy upgrade</a:t>
            </a:r>
            <a:endParaRPr lang="en-US" sz="1400" b="1" dirty="0">
              <a:solidFill>
                <a:srgbClr val="0D667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7678" y="3654778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D6670"/>
                </a:solidFill>
              </a:rPr>
              <a:t>WP3: </a:t>
            </a:r>
            <a:r>
              <a:rPr lang="en-US" sz="1400" b="1" dirty="0" smtClean="0">
                <a:solidFill>
                  <a:srgbClr val="0D6670"/>
                </a:solidFill>
              </a:rPr>
              <a:t>BTF beam-line doubling</a:t>
            </a:r>
            <a:endParaRPr lang="en-US" sz="1400" b="1" dirty="0">
              <a:solidFill>
                <a:srgbClr val="0D667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D667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140" y1="92517" x2="58140" y2="92517"/>
                        <a14:foregroundMark x1="31008" y1="90476" x2="31008" y2="90476"/>
                        <a14:foregroundMark x1="14729" y1="82313" x2="14729" y2="82313"/>
                        <a14:foregroundMark x1="25581" y1="76871" x2="25581" y2="76871"/>
                        <a14:foregroundMark x1="21705" y1="37415" x2="21705" y2="37415"/>
                        <a14:foregroundMark x1="37984" y1="28571" x2="37984" y2="28571"/>
                        <a14:foregroundMark x1="27907" y1="31973" x2="27907" y2="31973"/>
                        <a14:foregroundMark x1="22481" y1="40816" x2="22481" y2="40816"/>
                        <a14:foregroundMark x1="23256" y1="25850" x2="23256" y2="25850"/>
                        <a14:foregroundMark x1="13178" y1="35374" x2="13178" y2="35374"/>
                        <a14:foregroundMark x1="86822" y1="73469" x2="86822" y2="73469"/>
                        <a14:foregroundMark x1="76744" y1="70748" x2="76744" y2="70748"/>
                        <a14:foregroundMark x1="68992" y1="76871" x2="68992" y2="76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6027" y="1490790"/>
            <a:ext cx="522013" cy="594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7678" y="2662385"/>
            <a:ext cx="3013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>
                <a:solidFill>
                  <a:schemeClr val="accent5"/>
                </a:solidFill>
              </a:rPr>
              <a:t>Not funded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Request to SLAC of several components of dismantled LINAC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D667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8140" y1="92517" x2="58140" y2="92517"/>
                        <a14:foregroundMark x1="31008" y1="90476" x2="31008" y2="90476"/>
                        <a14:foregroundMark x1="14729" y1="82313" x2="14729" y2="82313"/>
                        <a14:foregroundMark x1="25581" y1="76871" x2="25581" y2="76871"/>
                        <a14:foregroundMark x1="21705" y1="37415" x2="21705" y2="37415"/>
                        <a14:foregroundMark x1="37984" y1="28571" x2="37984" y2="28571"/>
                        <a14:foregroundMark x1="27907" y1="31973" x2="27907" y2="31973"/>
                        <a14:foregroundMark x1="22481" y1="40816" x2="22481" y2="40816"/>
                        <a14:foregroundMark x1="23256" y1="25850" x2="23256" y2="25850"/>
                        <a14:foregroundMark x1="13178" y1="35374" x2="13178" y2="35374"/>
                        <a14:foregroundMark x1="86822" y1="73469" x2="86822" y2="73469"/>
                        <a14:foregroundMark x1="76744" y1="70748" x2="76744" y2="70748"/>
                        <a14:foregroundMark x1="68992" y1="76871" x2="68992" y2="76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465" y="3962555"/>
            <a:ext cx="574214" cy="6543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07678" y="4879485"/>
            <a:ext cx="2605589" cy="64633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1600 </a:t>
            </a:r>
            <a:r>
              <a:rPr lang="en-US" dirty="0">
                <a:solidFill>
                  <a:schemeClr val="accent5"/>
                </a:solidFill>
              </a:rPr>
              <a:t>k</a:t>
            </a:r>
            <a:r>
              <a:rPr lang="en-US" dirty="0" smtClean="0">
                <a:solidFill>
                  <a:schemeClr val="accent5"/>
                </a:solidFill>
              </a:rPr>
              <a:t>€ in 2017 (+350 </a:t>
            </a:r>
            <a:r>
              <a:rPr lang="en-US" dirty="0">
                <a:solidFill>
                  <a:schemeClr val="accent5"/>
                </a:solidFill>
              </a:rPr>
              <a:t>k</a:t>
            </a:r>
            <a:r>
              <a:rPr lang="en-US" dirty="0" smtClean="0">
                <a:solidFill>
                  <a:schemeClr val="accent5"/>
                </a:solidFill>
              </a:rPr>
              <a:t>€)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1000 </a:t>
            </a:r>
            <a:r>
              <a:rPr lang="en-US" dirty="0">
                <a:solidFill>
                  <a:schemeClr val="accent5"/>
                </a:solidFill>
              </a:rPr>
              <a:t>k</a:t>
            </a:r>
            <a:r>
              <a:rPr lang="en-US" dirty="0" smtClean="0">
                <a:solidFill>
                  <a:schemeClr val="accent5"/>
                </a:solidFill>
              </a:rPr>
              <a:t>€ in 2018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8585" y="5753520"/>
            <a:ext cx="3301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67A84"/>
                </a:solidFill>
              </a:rPr>
              <a:t>3</a:t>
            </a:r>
            <a:r>
              <a:rPr lang="en-US" b="1" baseline="30000" dirty="0">
                <a:solidFill>
                  <a:srgbClr val="067A84"/>
                </a:solidFill>
              </a:rPr>
              <a:t>nd</a:t>
            </a:r>
            <a:r>
              <a:rPr lang="en-US" b="1" dirty="0">
                <a:solidFill>
                  <a:srgbClr val="067A84"/>
                </a:solidFill>
              </a:rPr>
              <a:t> INFN-MAC review, </a:t>
            </a:r>
            <a:r>
              <a:rPr lang="en-US" b="1" dirty="0">
                <a:solidFill>
                  <a:srgbClr val="4BACC6"/>
                </a:solidFill>
              </a:rPr>
              <a:t>June 2017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716" y="1296156"/>
            <a:ext cx="2115764" cy="27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8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consolidation: past 4 years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6285" y="807806"/>
            <a:ext cx="4041189" cy="526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400" dirty="0" err="1" smtClean="0"/>
              <a:t>Helmoltzs</a:t>
            </a:r>
            <a:r>
              <a:rPr lang="en-US" sz="1400" dirty="0" smtClean="0"/>
              <a:t> </a:t>
            </a:r>
            <a:r>
              <a:rPr lang="en-US" sz="1400" dirty="0"/>
              <a:t>coils power </a:t>
            </a:r>
            <a:r>
              <a:rPr lang="en-US" sz="1400" dirty="0" smtClean="0"/>
              <a:t>supply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Vacuum </a:t>
            </a:r>
            <a:r>
              <a:rPr lang="en-US" sz="1400" dirty="0"/>
              <a:t>System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rgbClr val="FF6600"/>
                </a:solidFill>
              </a:rPr>
              <a:t>Modulators </a:t>
            </a:r>
            <a:r>
              <a:rPr lang="en-US" sz="1400" b="1" dirty="0">
                <a:solidFill>
                  <a:srgbClr val="FF6600"/>
                </a:solidFill>
              </a:rPr>
              <a:t>timing </a:t>
            </a:r>
            <a:r>
              <a:rPr lang="en-US" sz="1400" b="1" dirty="0" smtClean="0">
                <a:solidFill>
                  <a:srgbClr val="FF6600"/>
                </a:solidFill>
              </a:rPr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rgbClr val="FF6600"/>
                </a:solidFill>
              </a:rPr>
              <a:t>RF </a:t>
            </a:r>
            <a:r>
              <a:rPr lang="en-US" sz="1400" b="1" dirty="0">
                <a:solidFill>
                  <a:srgbClr val="FF6600"/>
                </a:solidFill>
              </a:rPr>
              <a:t>fast </a:t>
            </a:r>
            <a:r>
              <a:rPr lang="en-US" sz="1400" b="1" dirty="0" err="1">
                <a:solidFill>
                  <a:srgbClr val="FF6600"/>
                </a:solidFill>
              </a:rPr>
              <a:t>syncro</a:t>
            </a:r>
            <a:r>
              <a:rPr lang="en-US" sz="1400" b="1" dirty="0">
                <a:solidFill>
                  <a:srgbClr val="FF6600"/>
                </a:solidFill>
              </a:rPr>
              <a:t> timing </a:t>
            </a:r>
            <a:r>
              <a:rPr lang="en-US" sz="1400" b="1" dirty="0" smtClean="0">
                <a:solidFill>
                  <a:srgbClr val="FF6600"/>
                </a:solidFill>
              </a:rPr>
              <a:t>system</a:t>
            </a:r>
            <a:endParaRPr lang="en-US" sz="1400" b="1" dirty="0">
              <a:solidFill>
                <a:srgbClr val="FF6600"/>
              </a:solidFill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Gun </a:t>
            </a:r>
            <a:r>
              <a:rPr lang="en-US" sz="1400" dirty="0"/>
              <a:t>deck and </a:t>
            </a:r>
            <a:r>
              <a:rPr lang="en-US" sz="1400" dirty="0" err="1"/>
              <a:t>opto</a:t>
            </a:r>
            <a:r>
              <a:rPr lang="en-US" sz="1400" dirty="0"/>
              <a:t>-coupling </a:t>
            </a:r>
            <a:r>
              <a:rPr lang="en-US" sz="1400" dirty="0" smtClean="0"/>
              <a:t>devices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Gun </a:t>
            </a:r>
            <a:r>
              <a:rPr lang="en-US" sz="1400" dirty="0"/>
              <a:t>Low voltage power </a:t>
            </a:r>
            <a:r>
              <a:rPr lang="en-US" sz="1400" dirty="0" smtClean="0"/>
              <a:t>supply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Gun </a:t>
            </a:r>
            <a:r>
              <a:rPr lang="en-US" sz="1400" dirty="0" err="1" smtClean="0"/>
              <a:t>pulser</a:t>
            </a:r>
            <a:endParaRPr lang="en-US" sz="1400" dirty="0"/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Cathode </a:t>
            </a:r>
            <a:r>
              <a:rPr lang="en-US" sz="1400" dirty="0"/>
              <a:t>and </a:t>
            </a:r>
            <a:r>
              <a:rPr lang="en-US" sz="1400" dirty="0" smtClean="0"/>
              <a:t>pyrometer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err="1" smtClean="0"/>
              <a:t>Nd</a:t>
            </a:r>
            <a:r>
              <a:rPr lang="en-US" sz="1400" dirty="0" err="1"/>
              <a:t>:Ce</a:t>
            </a:r>
            <a:r>
              <a:rPr lang="en-US" sz="1400" dirty="0"/>
              <a:t> f</a:t>
            </a:r>
            <a:r>
              <a:rPr lang="en-US" sz="1400" dirty="0" smtClean="0"/>
              <a:t>lags 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Termination loads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rgbClr val="FF0000"/>
                </a:solidFill>
              </a:rPr>
              <a:t>Improved </a:t>
            </a:r>
            <a:r>
              <a:rPr lang="en-US" sz="1400" b="1" dirty="0">
                <a:solidFill>
                  <a:srgbClr val="FF0000"/>
                </a:solidFill>
              </a:rPr>
              <a:t>multiplexed BPM diagnostics hardware and </a:t>
            </a:r>
            <a:r>
              <a:rPr lang="en-US" sz="1400" b="1" dirty="0" smtClean="0">
                <a:solidFill>
                  <a:srgbClr val="FF0000"/>
                </a:solidFill>
              </a:rPr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BCM</a:t>
            </a:r>
            <a:r>
              <a:rPr lang="en-US" sz="1400" dirty="0"/>
              <a:t>/ICT </a:t>
            </a:r>
            <a:r>
              <a:rPr lang="en-US" sz="1400" dirty="0" smtClean="0"/>
              <a:t>detectors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Cooling </a:t>
            </a:r>
            <a:r>
              <a:rPr lang="en-US" sz="1400" dirty="0"/>
              <a:t>system (primary, secondary and services</a:t>
            </a:r>
            <a:r>
              <a:rPr lang="en-US" sz="1400" dirty="0" smtClean="0"/>
              <a:t>)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Cooling </a:t>
            </a:r>
            <a:r>
              <a:rPr lang="en-US" sz="1400" dirty="0"/>
              <a:t>feedbacks and Supervisor </a:t>
            </a:r>
            <a:r>
              <a:rPr lang="en-US" sz="1400" dirty="0" smtClean="0"/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LINAC </a:t>
            </a:r>
            <a:r>
              <a:rPr lang="en-US" sz="1400" dirty="0"/>
              <a:t>slow control </a:t>
            </a:r>
            <a:r>
              <a:rPr lang="en-US" sz="1400" dirty="0" smtClean="0"/>
              <a:t>software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b="1" dirty="0" smtClean="0">
                <a:solidFill>
                  <a:srgbClr val="FF0000"/>
                </a:solidFill>
              </a:rPr>
              <a:t>LINAC </a:t>
            </a:r>
            <a:r>
              <a:rPr lang="en-US" sz="1400" b="1" dirty="0">
                <a:solidFill>
                  <a:srgbClr val="FF0000"/>
                </a:solidFill>
              </a:rPr>
              <a:t>subsystem ETH, WIFI </a:t>
            </a:r>
            <a:r>
              <a:rPr lang="en-US" sz="1400" b="1" dirty="0" smtClean="0">
                <a:solidFill>
                  <a:srgbClr val="FF0000"/>
                </a:solidFill>
              </a:rPr>
              <a:t>network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LINAC </a:t>
            </a:r>
            <a:r>
              <a:rPr lang="en-US" sz="1400" dirty="0"/>
              <a:t>peripherals bus </a:t>
            </a:r>
            <a:r>
              <a:rPr lang="en-US" sz="1400" dirty="0" smtClean="0"/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LL </a:t>
            </a:r>
            <a:r>
              <a:rPr lang="en-US" sz="1400" dirty="0"/>
              <a:t>RF and low power </a:t>
            </a:r>
            <a:r>
              <a:rPr lang="en-US" sz="1400" dirty="0" smtClean="0"/>
              <a:t>amplifiers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RF </a:t>
            </a:r>
            <a:r>
              <a:rPr lang="en-US" sz="1400" dirty="0"/>
              <a:t>measurement </a:t>
            </a:r>
            <a:r>
              <a:rPr lang="en-US" sz="1400" dirty="0" smtClean="0"/>
              <a:t>system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PFN</a:t>
            </a:r>
            <a:r>
              <a:rPr lang="en-US" sz="1400" dirty="0"/>
              <a:t>, Klystron and Transformer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HVPS </a:t>
            </a:r>
            <a:r>
              <a:rPr lang="en-US" sz="1400" dirty="0"/>
              <a:t>and </a:t>
            </a:r>
            <a:r>
              <a:rPr lang="en-US" sz="1400" dirty="0" err="1"/>
              <a:t>thyratron</a:t>
            </a:r>
            <a:r>
              <a:rPr lang="en-US" sz="1400" dirty="0"/>
              <a:t> circuit </a:t>
            </a:r>
            <a:r>
              <a:rPr lang="en-US" sz="1400" dirty="0" smtClean="0"/>
              <a:t>upgrade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400" dirty="0" smtClean="0"/>
              <a:t>Full </a:t>
            </a:r>
            <a:r>
              <a:rPr lang="en-US" sz="1400" dirty="0"/>
              <a:t>hodoscope </a:t>
            </a:r>
            <a:r>
              <a:rPr lang="en-US" sz="1400" dirty="0" smtClean="0"/>
              <a:t>replacement</a:t>
            </a:r>
          </a:p>
          <a:p>
            <a:pPr marL="171450" indent="-171450">
              <a:buFont typeface="Wingdings" charset="2"/>
              <a:buChar char="§"/>
            </a:pPr>
            <a:r>
              <a:rPr lang="mr-IN" sz="1400" dirty="0" smtClean="0"/>
              <a:t>…</a:t>
            </a:r>
            <a:endParaRPr lang="en-US" sz="14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953" y="871385"/>
            <a:ext cx="4265744" cy="294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872" y="4018223"/>
            <a:ext cx="1664825" cy="2831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953" y="4018223"/>
            <a:ext cx="2421492" cy="1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6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 (1/</a:t>
            </a:r>
            <a:r>
              <a:rPr lang="en-US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4445" y="567971"/>
            <a:ext cx="63412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sz="2000" b="1" dirty="0" smtClean="0">
                <a:solidFill>
                  <a:srgbClr val="0000FF"/>
                </a:solidFill>
              </a:rPr>
              <a:t>Task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  <a:r>
              <a:rPr lang="en-US" sz="2000" b="1" dirty="0" smtClean="0">
                <a:solidFill>
                  <a:srgbClr val="0000FF"/>
                </a:solidFill>
              </a:rPr>
              <a:t>replace PFN charging circuit in all four modulators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New step-up pulse transformer, </a:t>
            </a:r>
            <a:r>
              <a:rPr lang="en-US" b="1" dirty="0" smtClean="0"/>
              <a:t>15×</a:t>
            </a:r>
            <a:r>
              <a:rPr lang="en-US" dirty="0" smtClean="0"/>
              <a:t> replacing the original </a:t>
            </a:r>
            <a:r>
              <a:rPr lang="en-US" b="1" dirty="0" smtClean="0"/>
              <a:t>12</a:t>
            </a:r>
            <a:r>
              <a:rPr lang="en-US" b="1" dirty="0"/>
              <a:t>×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installed in modulator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, in order to supply a lower voltage to the transformer primary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This allows using on-the-shelf high voltage PS  </a:t>
            </a:r>
            <a:endParaRPr lang="en-US" sz="1600" b="1" dirty="0" smtClean="0"/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PFN impedance has to be matched to the klystron load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0000"/>
                </a:solidFill>
              </a:rPr>
              <a:t>New </a:t>
            </a:r>
            <a:r>
              <a:rPr lang="en-US" sz="1600" dirty="0">
                <a:solidFill>
                  <a:srgbClr val="FF0000"/>
                </a:solidFill>
              </a:rPr>
              <a:t>inductors for </a:t>
            </a:r>
            <a:r>
              <a:rPr lang="en-US" sz="1600" dirty="0" smtClean="0">
                <a:solidFill>
                  <a:srgbClr val="FF0000"/>
                </a:solidFill>
              </a:rPr>
              <a:t>re-matching </a:t>
            </a:r>
            <a:r>
              <a:rPr lang="en-US" sz="1600" dirty="0">
                <a:solidFill>
                  <a:srgbClr val="FF0000"/>
                </a:solidFill>
              </a:rPr>
              <a:t>Z</a:t>
            </a:r>
            <a:r>
              <a:rPr lang="en-US" sz="1600" baseline="-25000" dirty="0">
                <a:solidFill>
                  <a:srgbClr val="FF0000"/>
                </a:solidFill>
              </a:rPr>
              <a:t>PFN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installed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4343870" y="2897659"/>
            <a:ext cx="216000" cy="566316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68186" y="3487666"/>
            <a:ext cx="216000" cy="566316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9883" y="3487666"/>
            <a:ext cx="556495" cy="566316"/>
          </a:xfrm>
          <a:prstGeom prst="ellipse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43209" y="3618424"/>
            <a:ext cx="0" cy="26599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0"/>
            <a:endCxn id="7" idx="0"/>
          </p:cNvCxnSpPr>
          <p:nvPr/>
        </p:nvCxnSpPr>
        <p:spPr>
          <a:xfrm rot="5400000" flipH="1" flipV="1">
            <a:off x="3804997" y="3123952"/>
            <a:ext cx="306849" cy="420581"/>
          </a:xfrm>
          <a:prstGeom prst="bentConnector2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9" idx="4"/>
            <a:endCxn id="8" idx="2"/>
          </p:cNvCxnSpPr>
          <p:nvPr/>
        </p:nvCxnSpPr>
        <p:spPr>
          <a:xfrm rot="16200000" flipH="1">
            <a:off x="4662158" y="3139954"/>
            <a:ext cx="12700" cy="1828055"/>
          </a:xfrm>
          <a:prstGeom prst="bentConnector3">
            <a:avLst>
              <a:gd name="adj1" fmla="val 2585717"/>
            </a:avLst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0"/>
          </p:cNvCxnSpPr>
          <p:nvPr/>
        </p:nvCxnSpPr>
        <p:spPr>
          <a:xfrm rot="16200000" flipV="1">
            <a:off x="5242932" y="3154411"/>
            <a:ext cx="306849" cy="359661"/>
          </a:xfrm>
          <a:prstGeom prst="bentConnector2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4730010" y="3043527"/>
            <a:ext cx="411883" cy="128709"/>
          </a:xfrm>
          <a:custGeom>
            <a:avLst/>
            <a:gdLst>
              <a:gd name="connsiteX0" fmla="*/ 0 w 411883"/>
              <a:gd name="connsiteY0" fmla="*/ 128709 h 128709"/>
              <a:gd name="connsiteX1" fmla="*/ 257427 w 411883"/>
              <a:gd name="connsiteY1" fmla="*/ 128709 h 128709"/>
              <a:gd name="connsiteX2" fmla="*/ 411883 w 411883"/>
              <a:gd name="connsiteY2" fmla="*/ 0 h 12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883" h="128709">
                <a:moveTo>
                  <a:pt x="0" y="128709"/>
                </a:moveTo>
                <a:lnTo>
                  <a:pt x="257427" y="128709"/>
                </a:lnTo>
                <a:lnTo>
                  <a:pt x="411883" y="0"/>
                </a:ln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035901" y="3022308"/>
            <a:ext cx="114510" cy="184916"/>
          </a:xfrm>
          <a:custGeom>
            <a:avLst/>
            <a:gdLst>
              <a:gd name="connsiteX0" fmla="*/ 0 w 145875"/>
              <a:gd name="connsiteY0" fmla="*/ 0 h 231674"/>
              <a:gd name="connsiteX1" fmla="*/ 120132 w 145875"/>
              <a:gd name="connsiteY1" fmla="*/ 85805 h 231674"/>
              <a:gd name="connsiteX2" fmla="*/ 145875 w 145875"/>
              <a:gd name="connsiteY2" fmla="*/ 231674 h 231674"/>
              <a:gd name="connsiteX0" fmla="*/ 0 w 145875"/>
              <a:gd name="connsiteY0" fmla="*/ 0 h 231674"/>
              <a:gd name="connsiteX1" fmla="*/ 107286 w 145875"/>
              <a:gd name="connsiteY1" fmla="*/ 37585 h 231674"/>
              <a:gd name="connsiteX2" fmla="*/ 145875 w 145875"/>
              <a:gd name="connsiteY2" fmla="*/ 231674 h 231674"/>
              <a:gd name="connsiteX0" fmla="*/ 0 w 150157"/>
              <a:gd name="connsiteY0" fmla="*/ 0 h 274536"/>
              <a:gd name="connsiteX1" fmla="*/ 111568 w 150157"/>
              <a:gd name="connsiteY1" fmla="*/ 80447 h 274536"/>
              <a:gd name="connsiteX2" fmla="*/ 150157 w 150157"/>
              <a:gd name="connsiteY2" fmla="*/ 274536 h 274536"/>
              <a:gd name="connsiteX0" fmla="*/ 0 w 150157"/>
              <a:gd name="connsiteY0" fmla="*/ 0 h 274536"/>
              <a:gd name="connsiteX1" fmla="*/ 111568 w 150157"/>
              <a:gd name="connsiteY1" fmla="*/ 80447 h 274536"/>
              <a:gd name="connsiteX2" fmla="*/ 150157 w 150157"/>
              <a:gd name="connsiteY2" fmla="*/ 274536 h 274536"/>
              <a:gd name="connsiteX0" fmla="*/ 0 w 150157"/>
              <a:gd name="connsiteY0" fmla="*/ 0 h 274536"/>
              <a:gd name="connsiteX1" fmla="*/ 111568 w 150157"/>
              <a:gd name="connsiteY1" fmla="*/ 80447 h 274536"/>
              <a:gd name="connsiteX2" fmla="*/ 150157 w 150157"/>
              <a:gd name="connsiteY2" fmla="*/ 274536 h 274536"/>
              <a:gd name="connsiteX0" fmla="*/ 0 w 150157"/>
              <a:gd name="connsiteY0" fmla="*/ 0 h 274536"/>
              <a:gd name="connsiteX1" fmla="*/ 98722 w 150157"/>
              <a:gd name="connsiteY1" fmla="*/ 75089 h 274536"/>
              <a:gd name="connsiteX2" fmla="*/ 150157 w 150157"/>
              <a:gd name="connsiteY2" fmla="*/ 274536 h 274536"/>
              <a:gd name="connsiteX0" fmla="*/ 0 w 154439"/>
              <a:gd name="connsiteY0" fmla="*/ 0 h 312040"/>
              <a:gd name="connsiteX1" fmla="*/ 103004 w 154439"/>
              <a:gd name="connsiteY1" fmla="*/ 112593 h 312040"/>
              <a:gd name="connsiteX2" fmla="*/ 154439 w 154439"/>
              <a:gd name="connsiteY2" fmla="*/ 312040 h 312040"/>
              <a:gd name="connsiteX0" fmla="*/ 0 w 154439"/>
              <a:gd name="connsiteY0" fmla="*/ 0 h 312040"/>
              <a:gd name="connsiteX1" fmla="*/ 103004 w 154439"/>
              <a:gd name="connsiteY1" fmla="*/ 112593 h 312040"/>
              <a:gd name="connsiteX2" fmla="*/ 154439 w 154439"/>
              <a:gd name="connsiteY2" fmla="*/ 312040 h 31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439" h="312040">
                <a:moveTo>
                  <a:pt x="0" y="0"/>
                </a:moveTo>
                <a:cubicBezTo>
                  <a:pt x="47910" y="45027"/>
                  <a:pt x="77264" y="60586"/>
                  <a:pt x="103004" y="112593"/>
                </a:cubicBezTo>
                <a:cubicBezTo>
                  <a:pt x="128744" y="164600"/>
                  <a:pt x="154439" y="312040"/>
                  <a:pt x="154439" y="312040"/>
                </a:cubicBezTo>
              </a:path>
            </a:pathLst>
          </a:custGeom>
          <a:ln w="12700" cmpd="sng">
            <a:solidFill>
              <a:schemeClr val="tx1"/>
            </a:solidFill>
            <a:headEnd type="none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754480" y="4378377"/>
            <a:ext cx="0" cy="165426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694731" y="4667438"/>
            <a:ext cx="119498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644734" y="4609521"/>
            <a:ext cx="216000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588704" y="4549196"/>
            <a:ext cx="324000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2943902" y="3533635"/>
            <a:ext cx="455448" cy="315310"/>
          </a:xfrm>
          <a:custGeom>
            <a:avLst/>
            <a:gdLst>
              <a:gd name="connsiteX0" fmla="*/ 0 w 455448"/>
              <a:gd name="connsiteY0" fmla="*/ 315310 h 315310"/>
              <a:gd name="connsiteX1" fmla="*/ 140138 w 455448"/>
              <a:gd name="connsiteY1" fmla="*/ 315310 h 315310"/>
              <a:gd name="connsiteX2" fmla="*/ 140138 w 455448"/>
              <a:gd name="connsiteY2" fmla="*/ 0 h 315310"/>
              <a:gd name="connsiteX3" fmla="*/ 315311 w 455448"/>
              <a:gd name="connsiteY3" fmla="*/ 0 h 315310"/>
              <a:gd name="connsiteX4" fmla="*/ 315311 w 455448"/>
              <a:gd name="connsiteY4" fmla="*/ 315310 h 315310"/>
              <a:gd name="connsiteX5" fmla="*/ 455448 w 455448"/>
              <a:gd name="connsiteY5" fmla="*/ 315310 h 3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448" h="315310">
                <a:moveTo>
                  <a:pt x="0" y="315310"/>
                </a:moveTo>
                <a:lnTo>
                  <a:pt x="140138" y="315310"/>
                </a:lnTo>
                <a:lnTo>
                  <a:pt x="140138" y="0"/>
                </a:lnTo>
                <a:lnTo>
                  <a:pt x="315311" y="0"/>
                </a:lnTo>
                <a:lnTo>
                  <a:pt x="315311" y="315310"/>
                </a:lnTo>
                <a:lnTo>
                  <a:pt x="455448" y="31531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26378" y="3571934"/>
            <a:ext cx="31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V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54188" y="2871408"/>
            <a:ext cx="85151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Z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=R</a:t>
            </a:r>
            <a:r>
              <a:rPr lang="en-US" baseline="-25000" dirty="0" smtClean="0">
                <a:solidFill>
                  <a:srgbClr val="660066"/>
                </a:solidFill>
              </a:rPr>
              <a:t>L</a:t>
            </a:r>
          </a:p>
          <a:p>
            <a:endParaRPr lang="en-US" baseline="-25000" dirty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Z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&lt;R</a:t>
            </a:r>
            <a:r>
              <a:rPr lang="en-US" baseline="-25000" dirty="0" smtClean="0">
                <a:solidFill>
                  <a:srgbClr val="660066"/>
                </a:solidFill>
              </a:rPr>
              <a:t>L</a:t>
            </a:r>
            <a:endParaRPr lang="en-US" baseline="-25000" dirty="0">
              <a:solidFill>
                <a:srgbClr val="660066"/>
              </a:solidFill>
            </a:endParaRPr>
          </a:p>
          <a:p>
            <a:endParaRPr lang="en-US" baseline="-25000" dirty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Z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&gt;R</a:t>
            </a:r>
            <a:r>
              <a:rPr lang="en-US" baseline="-25000" dirty="0" smtClean="0">
                <a:solidFill>
                  <a:srgbClr val="660066"/>
                </a:solidFill>
              </a:rPr>
              <a:t>L</a:t>
            </a:r>
            <a:endParaRPr lang="en-US" baseline="-25000" dirty="0">
              <a:solidFill>
                <a:srgbClr val="660066"/>
              </a:solidFill>
            </a:endParaRPr>
          </a:p>
          <a:p>
            <a:endParaRPr lang="en-US" baseline="-25000" dirty="0">
              <a:solidFill>
                <a:srgbClr val="660066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12971" y="357193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R</a:t>
            </a:r>
            <a:r>
              <a:rPr lang="en-US" baseline="-25000" dirty="0" smtClean="0">
                <a:solidFill>
                  <a:srgbClr val="660066"/>
                </a:solidFill>
              </a:rPr>
              <a:t>L</a:t>
            </a:r>
            <a:endParaRPr lang="en-US" baseline="-25000" dirty="0">
              <a:solidFill>
                <a:srgbClr val="66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6911" y="3576938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baseline="-25000" dirty="0" smtClean="0">
                <a:solidFill>
                  <a:srgbClr val="FF0000"/>
                </a:solidFill>
              </a:rPr>
              <a:t>R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661942" y="3249450"/>
            <a:ext cx="343235" cy="360383"/>
          </a:xfrm>
          <a:custGeom>
            <a:avLst/>
            <a:gdLst>
              <a:gd name="connsiteX0" fmla="*/ 0 w 343235"/>
              <a:gd name="connsiteY0" fmla="*/ 0 h 360383"/>
              <a:gd name="connsiteX1" fmla="*/ 343235 w 343235"/>
              <a:gd name="connsiteY1" fmla="*/ 0 h 360383"/>
              <a:gd name="connsiteX2" fmla="*/ 343235 w 343235"/>
              <a:gd name="connsiteY2" fmla="*/ 360383 h 36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235" h="360383">
                <a:moveTo>
                  <a:pt x="0" y="0"/>
                </a:moveTo>
                <a:lnTo>
                  <a:pt x="343235" y="0"/>
                </a:lnTo>
                <a:lnTo>
                  <a:pt x="343235" y="36038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flipV="1">
            <a:off x="5661942" y="3941265"/>
            <a:ext cx="343235" cy="257454"/>
          </a:xfrm>
          <a:custGeom>
            <a:avLst/>
            <a:gdLst>
              <a:gd name="connsiteX0" fmla="*/ 0 w 343235"/>
              <a:gd name="connsiteY0" fmla="*/ 0 h 360383"/>
              <a:gd name="connsiteX1" fmla="*/ 343235 w 343235"/>
              <a:gd name="connsiteY1" fmla="*/ 0 h 360383"/>
              <a:gd name="connsiteX2" fmla="*/ 343235 w 343235"/>
              <a:gd name="connsiteY2" fmla="*/ 360383 h 36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235" h="360383">
                <a:moveTo>
                  <a:pt x="0" y="0"/>
                </a:moveTo>
                <a:lnTo>
                  <a:pt x="343235" y="0"/>
                </a:lnTo>
                <a:lnTo>
                  <a:pt x="343235" y="36038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73418" y="3734117"/>
            <a:ext cx="235962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-25000" dirty="0">
                <a:solidFill>
                  <a:srgbClr val="FF0000"/>
                </a:solidFill>
              </a:rPr>
              <a:t>L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7636337" y="2855630"/>
            <a:ext cx="684124" cy="315310"/>
          </a:xfrm>
          <a:custGeom>
            <a:avLst/>
            <a:gdLst>
              <a:gd name="connsiteX0" fmla="*/ 0 w 455448"/>
              <a:gd name="connsiteY0" fmla="*/ 315310 h 315310"/>
              <a:gd name="connsiteX1" fmla="*/ 140138 w 455448"/>
              <a:gd name="connsiteY1" fmla="*/ 315310 h 315310"/>
              <a:gd name="connsiteX2" fmla="*/ 140138 w 455448"/>
              <a:gd name="connsiteY2" fmla="*/ 0 h 315310"/>
              <a:gd name="connsiteX3" fmla="*/ 315311 w 455448"/>
              <a:gd name="connsiteY3" fmla="*/ 0 h 315310"/>
              <a:gd name="connsiteX4" fmla="*/ 315311 w 455448"/>
              <a:gd name="connsiteY4" fmla="*/ 315310 h 315310"/>
              <a:gd name="connsiteX5" fmla="*/ 455448 w 455448"/>
              <a:gd name="connsiteY5" fmla="*/ 315310 h 315310"/>
              <a:gd name="connsiteX0" fmla="*/ 0 w 858749"/>
              <a:gd name="connsiteY0" fmla="*/ 315310 h 315310"/>
              <a:gd name="connsiteX1" fmla="*/ 140138 w 858749"/>
              <a:gd name="connsiteY1" fmla="*/ 315310 h 315310"/>
              <a:gd name="connsiteX2" fmla="*/ 140138 w 858749"/>
              <a:gd name="connsiteY2" fmla="*/ 0 h 315310"/>
              <a:gd name="connsiteX3" fmla="*/ 315311 w 858749"/>
              <a:gd name="connsiteY3" fmla="*/ 0 h 315310"/>
              <a:gd name="connsiteX4" fmla="*/ 315311 w 858749"/>
              <a:gd name="connsiteY4" fmla="*/ 315310 h 315310"/>
              <a:gd name="connsiteX5" fmla="*/ 858749 w 858749"/>
              <a:gd name="connsiteY5" fmla="*/ 315310 h 315310"/>
              <a:gd name="connsiteX0" fmla="*/ 0 w 652374"/>
              <a:gd name="connsiteY0" fmla="*/ 315310 h 315310"/>
              <a:gd name="connsiteX1" fmla="*/ 140138 w 652374"/>
              <a:gd name="connsiteY1" fmla="*/ 315310 h 315310"/>
              <a:gd name="connsiteX2" fmla="*/ 140138 w 652374"/>
              <a:gd name="connsiteY2" fmla="*/ 0 h 315310"/>
              <a:gd name="connsiteX3" fmla="*/ 315311 w 652374"/>
              <a:gd name="connsiteY3" fmla="*/ 0 h 315310"/>
              <a:gd name="connsiteX4" fmla="*/ 315311 w 652374"/>
              <a:gd name="connsiteY4" fmla="*/ 315310 h 315310"/>
              <a:gd name="connsiteX5" fmla="*/ 652374 w 652374"/>
              <a:gd name="connsiteY5" fmla="*/ 312135 h 315310"/>
              <a:gd name="connsiteX0" fmla="*/ 0 w 684124"/>
              <a:gd name="connsiteY0" fmla="*/ 315310 h 315310"/>
              <a:gd name="connsiteX1" fmla="*/ 140138 w 684124"/>
              <a:gd name="connsiteY1" fmla="*/ 315310 h 315310"/>
              <a:gd name="connsiteX2" fmla="*/ 140138 w 684124"/>
              <a:gd name="connsiteY2" fmla="*/ 0 h 315310"/>
              <a:gd name="connsiteX3" fmla="*/ 315311 w 684124"/>
              <a:gd name="connsiteY3" fmla="*/ 0 h 315310"/>
              <a:gd name="connsiteX4" fmla="*/ 315311 w 684124"/>
              <a:gd name="connsiteY4" fmla="*/ 315310 h 315310"/>
              <a:gd name="connsiteX5" fmla="*/ 684124 w 684124"/>
              <a:gd name="connsiteY5" fmla="*/ 312135 h 3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124" h="315310">
                <a:moveTo>
                  <a:pt x="0" y="315310"/>
                </a:moveTo>
                <a:lnTo>
                  <a:pt x="140138" y="315310"/>
                </a:lnTo>
                <a:lnTo>
                  <a:pt x="140138" y="0"/>
                </a:lnTo>
                <a:lnTo>
                  <a:pt x="315311" y="0"/>
                </a:lnTo>
                <a:lnTo>
                  <a:pt x="315311" y="315310"/>
                </a:lnTo>
                <a:lnTo>
                  <a:pt x="684124" y="31213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83659" y="2676906"/>
            <a:ext cx="542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Z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endParaRPr lang="en-US" baseline="-25000" dirty="0">
              <a:solidFill>
                <a:srgbClr val="660066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7641044" y="3622729"/>
            <a:ext cx="644525" cy="327025"/>
          </a:xfrm>
          <a:custGeom>
            <a:avLst/>
            <a:gdLst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6350 h 342900"/>
              <a:gd name="connsiteX4" fmla="*/ 317500 w 841375"/>
              <a:gd name="connsiteY4" fmla="*/ 190500 h 342900"/>
              <a:gd name="connsiteX5" fmla="*/ 469900 w 841375"/>
              <a:gd name="connsiteY5" fmla="*/ 196850 h 342900"/>
              <a:gd name="connsiteX6" fmla="*/ 466725 w 841375"/>
              <a:gd name="connsiteY6" fmla="*/ 273050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6350 h 342900"/>
              <a:gd name="connsiteX4" fmla="*/ 317500 w 841375"/>
              <a:gd name="connsiteY4" fmla="*/ 187325 h 342900"/>
              <a:gd name="connsiteX5" fmla="*/ 469900 w 841375"/>
              <a:gd name="connsiteY5" fmla="*/ 196850 h 342900"/>
              <a:gd name="connsiteX6" fmla="*/ 466725 w 841375"/>
              <a:gd name="connsiteY6" fmla="*/ 273050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0 h 342900"/>
              <a:gd name="connsiteX4" fmla="*/ 317500 w 841375"/>
              <a:gd name="connsiteY4" fmla="*/ 187325 h 342900"/>
              <a:gd name="connsiteX5" fmla="*/ 469900 w 841375"/>
              <a:gd name="connsiteY5" fmla="*/ 196850 h 342900"/>
              <a:gd name="connsiteX6" fmla="*/ 466725 w 841375"/>
              <a:gd name="connsiteY6" fmla="*/ 273050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0 h 342900"/>
              <a:gd name="connsiteX4" fmla="*/ 317500 w 841375"/>
              <a:gd name="connsiteY4" fmla="*/ 187325 h 342900"/>
              <a:gd name="connsiteX5" fmla="*/ 469900 w 841375"/>
              <a:gd name="connsiteY5" fmla="*/ 187325 h 342900"/>
              <a:gd name="connsiteX6" fmla="*/ 466725 w 841375"/>
              <a:gd name="connsiteY6" fmla="*/ 273050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0 h 342900"/>
              <a:gd name="connsiteX4" fmla="*/ 317500 w 841375"/>
              <a:gd name="connsiteY4" fmla="*/ 187325 h 342900"/>
              <a:gd name="connsiteX5" fmla="*/ 469900 w 841375"/>
              <a:gd name="connsiteY5" fmla="*/ 187325 h 342900"/>
              <a:gd name="connsiteX6" fmla="*/ 466725 w 841375"/>
              <a:gd name="connsiteY6" fmla="*/ 273050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841375"/>
              <a:gd name="connsiteY0" fmla="*/ 320675 h 342900"/>
              <a:gd name="connsiteX1" fmla="*/ 136525 w 841375"/>
              <a:gd name="connsiteY1" fmla="*/ 320675 h 342900"/>
              <a:gd name="connsiteX2" fmla="*/ 130175 w 841375"/>
              <a:gd name="connsiteY2" fmla="*/ 0 h 342900"/>
              <a:gd name="connsiteX3" fmla="*/ 320675 w 841375"/>
              <a:gd name="connsiteY3" fmla="*/ 0 h 342900"/>
              <a:gd name="connsiteX4" fmla="*/ 317500 w 841375"/>
              <a:gd name="connsiteY4" fmla="*/ 187325 h 342900"/>
              <a:gd name="connsiteX5" fmla="*/ 469900 w 841375"/>
              <a:gd name="connsiteY5" fmla="*/ 187325 h 342900"/>
              <a:gd name="connsiteX6" fmla="*/ 473075 w 841375"/>
              <a:gd name="connsiteY6" fmla="*/ 276225 h 342900"/>
              <a:gd name="connsiteX7" fmla="*/ 644525 w 841375"/>
              <a:gd name="connsiteY7" fmla="*/ 276225 h 342900"/>
              <a:gd name="connsiteX8" fmla="*/ 644525 w 841375"/>
              <a:gd name="connsiteY8" fmla="*/ 342900 h 342900"/>
              <a:gd name="connsiteX9" fmla="*/ 841375 w 841375"/>
              <a:gd name="connsiteY9" fmla="*/ 342900 h 342900"/>
              <a:gd name="connsiteX0" fmla="*/ 0 w 644525"/>
              <a:gd name="connsiteY0" fmla="*/ 320675 h 342900"/>
              <a:gd name="connsiteX1" fmla="*/ 136525 w 644525"/>
              <a:gd name="connsiteY1" fmla="*/ 320675 h 342900"/>
              <a:gd name="connsiteX2" fmla="*/ 130175 w 644525"/>
              <a:gd name="connsiteY2" fmla="*/ 0 h 342900"/>
              <a:gd name="connsiteX3" fmla="*/ 320675 w 644525"/>
              <a:gd name="connsiteY3" fmla="*/ 0 h 342900"/>
              <a:gd name="connsiteX4" fmla="*/ 317500 w 644525"/>
              <a:gd name="connsiteY4" fmla="*/ 187325 h 342900"/>
              <a:gd name="connsiteX5" fmla="*/ 469900 w 644525"/>
              <a:gd name="connsiteY5" fmla="*/ 187325 h 342900"/>
              <a:gd name="connsiteX6" fmla="*/ 473075 w 644525"/>
              <a:gd name="connsiteY6" fmla="*/ 276225 h 342900"/>
              <a:gd name="connsiteX7" fmla="*/ 644525 w 644525"/>
              <a:gd name="connsiteY7" fmla="*/ 276225 h 342900"/>
              <a:gd name="connsiteX8" fmla="*/ 644525 w 644525"/>
              <a:gd name="connsiteY8" fmla="*/ 342900 h 342900"/>
              <a:gd name="connsiteX0" fmla="*/ 0 w 644525"/>
              <a:gd name="connsiteY0" fmla="*/ 320675 h 342900"/>
              <a:gd name="connsiteX1" fmla="*/ 136525 w 644525"/>
              <a:gd name="connsiteY1" fmla="*/ 320675 h 342900"/>
              <a:gd name="connsiteX2" fmla="*/ 130175 w 644525"/>
              <a:gd name="connsiteY2" fmla="*/ 0 h 342900"/>
              <a:gd name="connsiteX3" fmla="*/ 320675 w 644525"/>
              <a:gd name="connsiteY3" fmla="*/ 0 h 342900"/>
              <a:gd name="connsiteX4" fmla="*/ 317500 w 644525"/>
              <a:gd name="connsiteY4" fmla="*/ 187325 h 342900"/>
              <a:gd name="connsiteX5" fmla="*/ 469900 w 644525"/>
              <a:gd name="connsiteY5" fmla="*/ 187325 h 342900"/>
              <a:gd name="connsiteX6" fmla="*/ 466725 w 644525"/>
              <a:gd name="connsiteY6" fmla="*/ 266700 h 342900"/>
              <a:gd name="connsiteX7" fmla="*/ 644525 w 644525"/>
              <a:gd name="connsiteY7" fmla="*/ 276225 h 342900"/>
              <a:gd name="connsiteX8" fmla="*/ 644525 w 644525"/>
              <a:gd name="connsiteY8" fmla="*/ 342900 h 342900"/>
              <a:gd name="connsiteX0" fmla="*/ 0 w 644525"/>
              <a:gd name="connsiteY0" fmla="*/ 320675 h 342900"/>
              <a:gd name="connsiteX1" fmla="*/ 136525 w 644525"/>
              <a:gd name="connsiteY1" fmla="*/ 320675 h 342900"/>
              <a:gd name="connsiteX2" fmla="*/ 130175 w 644525"/>
              <a:gd name="connsiteY2" fmla="*/ 0 h 342900"/>
              <a:gd name="connsiteX3" fmla="*/ 320675 w 644525"/>
              <a:gd name="connsiteY3" fmla="*/ 0 h 342900"/>
              <a:gd name="connsiteX4" fmla="*/ 317500 w 644525"/>
              <a:gd name="connsiteY4" fmla="*/ 187325 h 342900"/>
              <a:gd name="connsiteX5" fmla="*/ 469900 w 644525"/>
              <a:gd name="connsiteY5" fmla="*/ 187325 h 342900"/>
              <a:gd name="connsiteX6" fmla="*/ 466725 w 644525"/>
              <a:gd name="connsiteY6" fmla="*/ 266700 h 342900"/>
              <a:gd name="connsiteX7" fmla="*/ 644525 w 644525"/>
              <a:gd name="connsiteY7" fmla="*/ 263525 h 342900"/>
              <a:gd name="connsiteX8" fmla="*/ 644525 w 644525"/>
              <a:gd name="connsiteY8" fmla="*/ 342900 h 342900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17500 w 644525"/>
              <a:gd name="connsiteY4" fmla="*/ 18732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23850 w 644525"/>
              <a:gd name="connsiteY4" fmla="*/ 184150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17500 w 644525"/>
              <a:gd name="connsiteY4" fmla="*/ 18732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23850 w 644525"/>
              <a:gd name="connsiteY4" fmla="*/ 17462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14325 w 644525"/>
              <a:gd name="connsiteY4" fmla="*/ 190500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20675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07975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17500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8732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17500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71450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17500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80975 h 327025"/>
              <a:gd name="connsiteX6" fmla="*/ 466725 w 644525"/>
              <a:gd name="connsiteY6" fmla="*/ 26670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  <a:gd name="connsiteX0" fmla="*/ 0 w 644525"/>
              <a:gd name="connsiteY0" fmla="*/ 320675 h 327025"/>
              <a:gd name="connsiteX1" fmla="*/ 136525 w 644525"/>
              <a:gd name="connsiteY1" fmla="*/ 320675 h 327025"/>
              <a:gd name="connsiteX2" fmla="*/ 130175 w 644525"/>
              <a:gd name="connsiteY2" fmla="*/ 0 h 327025"/>
              <a:gd name="connsiteX3" fmla="*/ 317500 w 644525"/>
              <a:gd name="connsiteY3" fmla="*/ 0 h 327025"/>
              <a:gd name="connsiteX4" fmla="*/ 317500 w 644525"/>
              <a:gd name="connsiteY4" fmla="*/ 180975 h 327025"/>
              <a:gd name="connsiteX5" fmla="*/ 469900 w 644525"/>
              <a:gd name="connsiteY5" fmla="*/ 180975 h 327025"/>
              <a:gd name="connsiteX6" fmla="*/ 473075 w 644525"/>
              <a:gd name="connsiteY6" fmla="*/ 260350 h 327025"/>
              <a:gd name="connsiteX7" fmla="*/ 644525 w 644525"/>
              <a:gd name="connsiteY7" fmla="*/ 263525 h 327025"/>
              <a:gd name="connsiteX8" fmla="*/ 644525 w 644525"/>
              <a:gd name="connsiteY8" fmla="*/ 327025 h 32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525" h="327025">
                <a:moveTo>
                  <a:pt x="0" y="320675"/>
                </a:moveTo>
                <a:lnTo>
                  <a:pt x="136525" y="320675"/>
                </a:lnTo>
                <a:lnTo>
                  <a:pt x="130175" y="0"/>
                </a:lnTo>
                <a:lnTo>
                  <a:pt x="317500" y="0"/>
                </a:lnTo>
                <a:cubicBezTo>
                  <a:pt x="316442" y="61383"/>
                  <a:pt x="318558" y="119592"/>
                  <a:pt x="317500" y="180975"/>
                </a:cubicBezTo>
                <a:lnTo>
                  <a:pt x="469900" y="180975"/>
                </a:lnTo>
                <a:cubicBezTo>
                  <a:pt x="475192" y="180975"/>
                  <a:pt x="474133" y="231775"/>
                  <a:pt x="473075" y="260350"/>
                </a:cubicBezTo>
                <a:lnTo>
                  <a:pt x="644525" y="263525"/>
                </a:lnTo>
                <a:lnTo>
                  <a:pt x="644525" y="32702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634694" y="4337105"/>
            <a:ext cx="657225" cy="450850"/>
          </a:xfrm>
          <a:custGeom>
            <a:avLst/>
            <a:gdLst>
              <a:gd name="connsiteX0" fmla="*/ 0 w 657225"/>
              <a:gd name="connsiteY0" fmla="*/ 317500 h 450850"/>
              <a:gd name="connsiteX1" fmla="*/ 142875 w 657225"/>
              <a:gd name="connsiteY1" fmla="*/ 323850 h 450850"/>
              <a:gd name="connsiteX2" fmla="*/ 142875 w 657225"/>
              <a:gd name="connsiteY2" fmla="*/ 0 h 450850"/>
              <a:gd name="connsiteX3" fmla="*/ 317500 w 657225"/>
              <a:gd name="connsiteY3" fmla="*/ 6350 h 450850"/>
              <a:gd name="connsiteX4" fmla="*/ 320675 w 657225"/>
              <a:gd name="connsiteY4" fmla="*/ 450850 h 450850"/>
              <a:gd name="connsiteX5" fmla="*/ 488950 w 657225"/>
              <a:gd name="connsiteY5" fmla="*/ 450850 h 450850"/>
              <a:gd name="connsiteX6" fmla="*/ 485775 w 657225"/>
              <a:gd name="connsiteY6" fmla="*/ 254000 h 450850"/>
              <a:gd name="connsiteX7" fmla="*/ 657225 w 657225"/>
              <a:gd name="connsiteY7" fmla="*/ 254000 h 450850"/>
              <a:gd name="connsiteX8" fmla="*/ 657225 w 657225"/>
              <a:gd name="connsiteY8" fmla="*/ 33020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450850">
                <a:moveTo>
                  <a:pt x="0" y="317500"/>
                </a:moveTo>
                <a:lnTo>
                  <a:pt x="142875" y="323850"/>
                </a:lnTo>
                <a:lnTo>
                  <a:pt x="142875" y="0"/>
                </a:lnTo>
                <a:lnTo>
                  <a:pt x="317500" y="6350"/>
                </a:lnTo>
                <a:cubicBezTo>
                  <a:pt x="318558" y="154517"/>
                  <a:pt x="319617" y="302683"/>
                  <a:pt x="320675" y="450850"/>
                </a:cubicBezTo>
                <a:lnTo>
                  <a:pt x="488950" y="450850"/>
                </a:lnTo>
                <a:cubicBezTo>
                  <a:pt x="487892" y="385233"/>
                  <a:pt x="486833" y="319617"/>
                  <a:pt x="485775" y="254000"/>
                </a:cubicBezTo>
                <a:lnTo>
                  <a:pt x="657225" y="254000"/>
                </a:lnTo>
                <a:lnTo>
                  <a:pt x="657225" y="3302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7558494" y="3170940"/>
            <a:ext cx="9080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558494" y="3943281"/>
            <a:ext cx="9080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558494" y="4657656"/>
            <a:ext cx="9080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634446" y="5298435"/>
            <a:ext cx="411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/>
              <a:t>New configuration operational since January 2017, without issues</a:t>
            </a:r>
            <a:endParaRPr lang="en-US" b="1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15" y="199824"/>
            <a:ext cx="2174765" cy="2330384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4176238" y="479462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Z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≈[L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/C</a:t>
            </a:r>
            <a:r>
              <a:rPr lang="en-US" baseline="-25000" dirty="0" smtClean="0">
                <a:solidFill>
                  <a:srgbClr val="660066"/>
                </a:solidFill>
              </a:rPr>
              <a:t>PFN</a:t>
            </a:r>
            <a:r>
              <a:rPr lang="en-US" dirty="0" smtClean="0">
                <a:solidFill>
                  <a:srgbClr val="660066"/>
                </a:solidFill>
              </a:rPr>
              <a:t>]</a:t>
            </a:r>
            <a:r>
              <a:rPr lang="en-US" baseline="30000" dirty="0" smtClean="0">
                <a:solidFill>
                  <a:srgbClr val="660066"/>
                </a:solidFill>
              </a:rPr>
              <a:t>1/2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21" y="2686613"/>
            <a:ext cx="2176862" cy="292157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621" y="5093399"/>
            <a:ext cx="2176127" cy="854075"/>
          </a:xfrm>
          <a:prstGeom prst="rect">
            <a:avLst/>
          </a:prstGeom>
        </p:spPr>
      </p:pic>
      <p:sp>
        <p:nvSpPr>
          <p:cNvPr id="3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1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 (2/</a:t>
            </a:r>
            <a:r>
              <a:rPr lang="en-US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0444" y="489144"/>
            <a:ext cx="87215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sz="2000" b="1" dirty="0" smtClean="0">
                <a:solidFill>
                  <a:srgbClr val="0000FF"/>
                </a:solidFill>
              </a:rPr>
              <a:t>Task: 5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000" b="1" dirty="0" smtClean="0">
                <a:solidFill>
                  <a:srgbClr val="0000FF"/>
                </a:solidFill>
              </a:rPr>
              <a:t> modulator for commissioning of new components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b="1" dirty="0" smtClean="0"/>
              <a:t>control</a:t>
            </a:r>
            <a:r>
              <a:rPr lang="en-US" dirty="0" smtClean="0"/>
              <a:t> and </a:t>
            </a:r>
            <a:r>
              <a:rPr lang="en-US" b="1" dirty="0" smtClean="0"/>
              <a:t>interlock</a:t>
            </a:r>
            <a:r>
              <a:rPr lang="en-US" dirty="0" smtClean="0"/>
              <a:t> system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Profit of new HV power </a:t>
            </a:r>
            <a:r>
              <a:rPr lang="en-US" sz="1600" dirty="0" smtClean="0">
                <a:solidFill>
                  <a:srgbClr val="000000"/>
                </a:solidFill>
              </a:rPr>
              <a:t>supplies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Increase reliability and performance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/>
              <a:t>D</a:t>
            </a:r>
            <a:r>
              <a:rPr lang="en-US" sz="1600" dirty="0" smtClean="0"/>
              <a:t>esign </a:t>
            </a:r>
            <a:r>
              <a:rPr lang="en-US" sz="1600" b="1" dirty="0" smtClean="0">
                <a:solidFill>
                  <a:srgbClr val="FF0000"/>
                </a:solidFill>
              </a:rPr>
              <a:t>done</a:t>
            </a:r>
            <a:r>
              <a:rPr lang="en-US" sz="1600" dirty="0" smtClean="0"/>
              <a:t>, using modern </a:t>
            </a:r>
            <a:r>
              <a:rPr lang="en-US" sz="1600" b="1" dirty="0" smtClean="0"/>
              <a:t>modular electronics</a:t>
            </a:r>
            <a:r>
              <a:rPr lang="en-US" sz="1600" dirty="0" smtClean="0"/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First unit </a:t>
            </a:r>
            <a:r>
              <a:rPr lang="en-US" sz="1600" b="1" dirty="0" smtClean="0">
                <a:solidFill>
                  <a:srgbClr val="FF0000"/>
                </a:solidFill>
              </a:rPr>
              <a:t>purchased</a:t>
            </a:r>
            <a:r>
              <a:rPr lang="en-US" sz="1600" dirty="0" smtClean="0"/>
              <a:t>, currently under test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Software development also </a:t>
            </a:r>
            <a:r>
              <a:rPr lang="en-US" sz="1600" b="1" dirty="0" smtClean="0">
                <a:solidFill>
                  <a:srgbClr val="FF6600"/>
                </a:solidFill>
              </a:rPr>
              <a:t>started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/>
              <a:t>New high voltage switch </a:t>
            </a:r>
            <a:r>
              <a:rPr lang="en-US" dirty="0" smtClean="0"/>
              <a:t>under study: new </a:t>
            </a:r>
            <a:r>
              <a:rPr lang="en-US" dirty="0" err="1" smtClean="0"/>
              <a:t>thyratron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FF0000"/>
                </a:solidFill>
              </a:rPr>
              <a:t>ordered</a:t>
            </a:r>
            <a:r>
              <a:rPr lang="en-US" dirty="0" smtClean="0"/>
              <a:t>) vs. solid state </a:t>
            </a:r>
            <a:endParaRPr lang="en-US" sz="1600" b="1" dirty="0">
              <a:solidFill>
                <a:srgbClr val="0000FF"/>
              </a:solidFill>
            </a:endParaRPr>
          </a:p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After validation, all new solutions will be </a:t>
            </a:r>
            <a:r>
              <a:rPr lang="en-US" sz="1600" b="1" dirty="0" smtClean="0">
                <a:solidFill>
                  <a:srgbClr val="000000"/>
                </a:solidFill>
              </a:rPr>
              <a:t>propagated to the working 4 RF stations</a:t>
            </a:r>
            <a:r>
              <a:rPr lang="en-US" sz="1600" dirty="0" smtClean="0">
                <a:solidFill>
                  <a:srgbClr val="000000"/>
                </a:solidFill>
              </a:rPr>
              <a:t>, then, it will be possible to </a:t>
            </a:r>
            <a:r>
              <a:rPr lang="en-US" sz="1600" b="1" dirty="0" smtClean="0">
                <a:solidFill>
                  <a:srgbClr val="000000"/>
                </a:solidFill>
              </a:rPr>
              <a:t>install </a:t>
            </a:r>
            <a:r>
              <a:rPr lang="en-US" sz="1600" dirty="0" smtClean="0">
                <a:solidFill>
                  <a:srgbClr val="000000"/>
                </a:solidFill>
              </a:rPr>
              <a:t>new high-power HV capacitors, pulse transformers, power supplies, etc.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383" t="13140" r="8178" b="14685"/>
          <a:stretch/>
        </p:blipFill>
        <p:spPr>
          <a:xfrm>
            <a:off x="8026519" y="5178207"/>
            <a:ext cx="961665" cy="890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0858"/>
          <a:stretch/>
        </p:blipFill>
        <p:spPr>
          <a:xfrm>
            <a:off x="7158050" y="4163656"/>
            <a:ext cx="1703947" cy="6939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-5110"/>
          <a:stretch/>
        </p:blipFill>
        <p:spPr>
          <a:xfrm>
            <a:off x="1430653" y="5267240"/>
            <a:ext cx="5252034" cy="157714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139" y="3664527"/>
            <a:ext cx="1341495" cy="1552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004" y="4048799"/>
            <a:ext cx="1500683" cy="11757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356673" y="3477726"/>
            <a:ext cx="2375696" cy="3293065"/>
          </a:xfrm>
          <a:prstGeom prst="rect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085261" y="3950680"/>
            <a:ext cx="1976685" cy="2213814"/>
          </a:xfrm>
          <a:prstGeom prst="rect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14362" y="3526271"/>
            <a:ext cx="12110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Replace with </a:t>
            </a:r>
          </a:p>
          <a:p>
            <a:r>
              <a:rPr lang="en-US" sz="1050" dirty="0" smtClean="0">
                <a:solidFill>
                  <a:srgbClr val="000000"/>
                </a:solidFill>
              </a:rPr>
              <a:t>Compact-RIO + PXI</a:t>
            </a:r>
            <a:endParaRPr lang="en-US" sz="10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218" y="5277537"/>
            <a:ext cx="799594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 (3/</a:t>
            </a:r>
            <a:r>
              <a:rPr lang="en-US" dirty="0"/>
              <a:t>4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0" y="869984"/>
            <a:ext cx="5307077" cy="317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733" y="1014078"/>
            <a:ext cx="3189979" cy="21174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143" y="4389120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Re-design of modulator rack for fitting new components</a:t>
            </a:r>
          </a:p>
          <a:p>
            <a:pPr marL="2857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b="1" dirty="0"/>
              <a:t>New tank</a:t>
            </a:r>
            <a:r>
              <a:rPr lang="en-US" dirty="0"/>
              <a:t> designed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ordered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LINAC consolidation (</a:t>
            </a:r>
            <a:r>
              <a:rPr lang="en-US" dirty="0"/>
              <a:t>4</a:t>
            </a:r>
            <a:r>
              <a:rPr lang="en-US" dirty="0" smtClean="0"/>
              <a:t>/4)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7529" y="595201"/>
            <a:ext cx="8753454" cy="426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chedule: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New components available </a:t>
            </a:r>
            <a:r>
              <a:rPr lang="en-US" b="1" dirty="0" smtClean="0">
                <a:solidFill>
                  <a:srgbClr val="FF6600"/>
                </a:solidFill>
              </a:rPr>
              <a:t>not before Spring 2018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all tenders started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(but with slightly different timing, complexity and delivery time)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End of 2017 shutdown devoted to ordinary </a:t>
            </a:r>
            <a:r>
              <a:rPr lang="en-US" b="1" dirty="0" smtClean="0">
                <a:solidFill>
                  <a:srgbClr val="000000"/>
                </a:solidFill>
              </a:rPr>
              <a:t>maintenance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Many activities can be done </a:t>
            </a:r>
            <a:r>
              <a:rPr lang="en-US" b="1" dirty="0" smtClean="0">
                <a:solidFill>
                  <a:srgbClr val="000000"/>
                </a:solidFill>
              </a:rPr>
              <a:t>without stopping the LINAC </a:t>
            </a:r>
            <a:r>
              <a:rPr lang="en-US" dirty="0" smtClean="0">
                <a:solidFill>
                  <a:srgbClr val="000000"/>
                </a:solidFill>
              </a:rPr>
              <a:t>operations, but some stops will be needed for: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Installing the first new units of PFN charging supplies (on modulator “D”)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8000"/>
                </a:solidFill>
              </a:rPr>
              <a:t>Approximately </a:t>
            </a:r>
            <a:r>
              <a:rPr lang="en-US" sz="1600" b="1" dirty="0" smtClean="0">
                <a:solidFill>
                  <a:srgbClr val="008000"/>
                </a:solidFill>
              </a:rPr>
              <a:t>1 week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Installing and testing the new modulator in the service gallery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8000"/>
                </a:solidFill>
              </a:rPr>
              <a:t>Approximately </a:t>
            </a:r>
            <a:r>
              <a:rPr lang="en-US" sz="1600" b="1" dirty="0" smtClean="0">
                <a:solidFill>
                  <a:srgbClr val="008000"/>
                </a:solidFill>
              </a:rPr>
              <a:t>2 weeks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Commissioning of the new control system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FF6600"/>
                </a:solidFill>
              </a:rPr>
              <a:t>Install all new pulse transformers and power supplies and new control system in modulators “A”, “B” and “C” 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FF6600"/>
                </a:solidFill>
              </a:rPr>
              <a:t>Approximately </a:t>
            </a:r>
            <a:r>
              <a:rPr lang="en-US" sz="1600" b="1" dirty="0" smtClean="0">
                <a:solidFill>
                  <a:srgbClr val="FF6600"/>
                </a:solidFill>
              </a:rPr>
              <a:t>1 month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7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BTF-2 final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7333" y="826603"/>
            <a:ext cx="5645405" cy="4976489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0" y="1401550"/>
            <a:ext cx="3397582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Modified (and removable) staircase to get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larger access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space from the front of new hall</a:t>
            </a:r>
          </a:p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Preserve DA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NE racks in order to have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no interference with SIDDHARTA-2 run</a:t>
            </a:r>
          </a:p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Enlarged (top) side access for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better use of the area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and at the same time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improve protection of racks area</a:t>
            </a:r>
          </a:p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Additional labyrinth in place of sliding shielded door on the (bottom) side of new hall for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simpler and faster civil engineering</a:t>
            </a:r>
          </a:p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 smtClean="0">
                <a:solidFill>
                  <a:srgbClr val="984807"/>
                </a:solidFill>
              </a:rPr>
              <a:t>Correctors added for </a:t>
            </a:r>
            <a:r>
              <a:rPr lang="en-US" sz="1400" b="1" dirty="0" smtClean="0">
                <a:solidFill>
                  <a:srgbClr val="984807"/>
                </a:solidFill>
              </a:rPr>
              <a:t>better beam control</a:t>
            </a:r>
          </a:p>
          <a:p>
            <a:pPr marL="342900" indent="-342900">
              <a:spcAft>
                <a:spcPts val="300"/>
              </a:spcAft>
              <a:buFont typeface="+mj-ea"/>
              <a:buAutoNum type="circleNumDbPlain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econdary vacuum for new BTF lines, separated from LINAC primary vacuum for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safer operation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: added pump, modify interlock.</a:t>
            </a:r>
            <a:endParaRPr lang="en-US" sz="1400" b="1" dirty="0" smtClean="0">
              <a:solidFill>
                <a:srgbClr val="98480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844" y="441735"/>
            <a:ext cx="1025784" cy="9598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976" y="2331486"/>
            <a:ext cx="323314" cy="3154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148" y="3322087"/>
            <a:ext cx="323314" cy="315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79" y="2204650"/>
            <a:ext cx="203523" cy="21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764" y="1633026"/>
            <a:ext cx="203523" cy="203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70" y="1761511"/>
            <a:ext cx="190960" cy="21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664" y="3306965"/>
            <a:ext cx="198497" cy="216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976" y="3306965"/>
            <a:ext cx="198497" cy="216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008" y="3637515"/>
            <a:ext cx="198497" cy="2035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7314263" y="4356100"/>
            <a:ext cx="198497" cy="183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782" y="4006849"/>
            <a:ext cx="181283" cy="1007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705" y="4294842"/>
            <a:ext cx="324097" cy="489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48934" y="1909574"/>
            <a:ext cx="197619" cy="2158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666" y="1903947"/>
            <a:ext cx="101600" cy="364956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288" y="1923500"/>
            <a:ext cx="179999" cy="205109"/>
          </a:xfrm>
          <a:prstGeom prst="rect">
            <a:avLst/>
          </a:prstGeom>
        </p:spPr>
      </p:pic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3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870" y="663308"/>
            <a:ext cx="6776490" cy="6117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8645" y="2300215"/>
            <a:ext cx="688765" cy="3574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40651" y="1954393"/>
            <a:ext cx="541104" cy="1439998"/>
          </a:xfrm>
          <a:prstGeom prst="rect">
            <a:avLst/>
          </a:prstGeom>
          <a:solidFill>
            <a:srgbClr val="E1E3E3"/>
          </a:solidFill>
          <a:ln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70455">
            <a:off x="4607979" y="2238355"/>
            <a:ext cx="221112" cy="20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142" y="4393998"/>
            <a:ext cx="717144" cy="42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886" y="3999095"/>
            <a:ext cx="218900" cy="215861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55" y="1795498"/>
            <a:ext cx="36000" cy="1188006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55" y="1137800"/>
            <a:ext cx="36000" cy="3239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92516" y="1751299"/>
            <a:ext cx="1332000" cy="663403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59166" y="2417876"/>
            <a:ext cx="1465350" cy="538388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21516" y="2683398"/>
            <a:ext cx="943994" cy="2602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01950" y="1640209"/>
            <a:ext cx="1004704" cy="412593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59522" y="2052802"/>
            <a:ext cx="1947131" cy="905074"/>
          </a:xfrm>
          <a:prstGeom prst="rect">
            <a:avLst/>
          </a:prstGeom>
          <a:solidFill>
            <a:schemeClr val="accent5">
              <a:alpha val="1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9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layout: 3D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774" y="1553475"/>
            <a:ext cx="203200" cy="39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603044" y="3394392"/>
            <a:ext cx="272843" cy="7451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3213391" y="2864170"/>
            <a:ext cx="272843" cy="745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0800000">
            <a:off x="3449522" y="3100300"/>
            <a:ext cx="272843" cy="7451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 rot="10800000">
            <a:off x="5010705" y="3100301"/>
            <a:ext cx="272843" cy="671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10800000">
            <a:off x="4471069" y="3515095"/>
            <a:ext cx="272843" cy="5172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770424" y="2608178"/>
            <a:ext cx="131406" cy="1115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967" y="1694363"/>
            <a:ext cx="234950" cy="593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254" y="2065220"/>
            <a:ext cx="445573" cy="641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317" y="2406681"/>
            <a:ext cx="317500" cy="1889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728" y="4040674"/>
            <a:ext cx="390525" cy="1660525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7" t="1" b="-1909"/>
          <a:stretch/>
        </p:blipFill>
        <p:spPr bwMode="auto">
          <a:xfrm>
            <a:off x="1467557" y="2352550"/>
            <a:ext cx="6616946" cy="4508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8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BTF </a:t>
            </a:r>
            <a:r>
              <a:rPr lang="en-US" sz="4000" dirty="0" smtClean="0"/>
              <a:t>in 2 slides (1)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" y="630326"/>
            <a:ext cx="8801374" cy="1877437"/>
          </a:xfrm>
          <a:prstGeom prst="rect">
            <a:avLst/>
          </a:prstGeom>
          <a:solidFill>
            <a:srgbClr val="EEECE1">
              <a:alpha val="50000"/>
            </a:srgb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Lucida Grande"/>
              <a:buChar char="✗"/>
            </a:pPr>
            <a:r>
              <a:rPr lang="en-US" sz="1600" dirty="0"/>
              <a:t>P</a:t>
            </a:r>
            <a:r>
              <a:rPr lang="en-US" sz="1600" dirty="0" smtClean="0"/>
              <a:t>art </a:t>
            </a:r>
            <a:r>
              <a:rPr lang="en-US" sz="1600" dirty="0"/>
              <a:t>of the DAΦNE accelerator </a:t>
            </a:r>
            <a:r>
              <a:rPr lang="en-US" sz="1600" dirty="0" smtClean="0"/>
              <a:t>complex </a:t>
            </a:r>
            <a:endParaRPr lang="en-US" sz="1600" dirty="0"/>
          </a:p>
          <a:p>
            <a:pPr marL="285750" indent="-285750" algn="just">
              <a:buFont typeface="Lucida Grande"/>
              <a:buChar char="✗"/>
            </a:pPr>
            <a:r>
              <a:rPr lang="en-US" sz="1600" dirty="0" smtClean="0"/>
              <a:t>Composed by: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 smtClean="0"/>
              <a:t>A pulsed 3° dipole, selecting individual LINAC pulses (not used for the collider rings)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 smtClean="0"/>
              <a:t>A </a:t>
            </a:r>
            <a:r>
              <a:rPr lang="en-US" sz="1400" b="1" dirty="0" smtClean="0"/>
              <a:t>beam-attenuating </a:t>
            </a:r>
            <a:r>
              <a:rPr lang="en-US" sz="1400" dirty="0" smtClean="0"/>
              <a:t>and energy-spreading target (2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, Cu) + collection system (2 quads)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 smtClean="0"/>
              <a:t>A magnetic </a:t>
            </a:r>
            <a:r>
              <a:rPr lang="en-US" sz="1400" b="1" dirty="0" smtClean="0"/>
              <a:t>energy-selection </a:t>
            </a:r>
            <a:r>
              <a:rPr lang="en-US" sz="1400" dirty="0" smtClean="0"/>
              <a:t>and intensity tuning system (42° DC dipole + collimators)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 smtClean="0"/>
              <a:t>A transfer line (2 quad doublets +  45° </a:t>
            </a:r>
            <a:r>
              <a:rPr lang="en-US" sz="1400" dirty="0"/>
              <a:t>DC </a:t>
            </a:r>
            <a:r>
              <a:rPr lang="en-US" sz="1400" dirty="0" smtClean="0"/>
              <a:t>dipole) for beam </a:t>
            </a:r>
            <a:r>
              <a:rPr lang="en-US" sz="1400" b="1" dirty="0" smtClean="0"/>
              <a:t>manipulation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/>
              <a:t>A</a:t>
            </a:r>
            <a:r>
              <a:rPr lang="en-US" sz="1400" dirty="0" smtClean="0"/>
              <a:t> dedicated </a:t>
            </a:r>
            <a:r>
              <a:rPr lang="en-US" sz="1400" b="1" dirty="0" smtClean="0"/>
              <a:t>experimental area</a:t>
            </a:r>
            <a:r>
              <a:rPr lang="en-US" sz="1400" dirty="0" smtClean="0"/>
              <a:t>, </a:t>
            </a:r>
            <a:r>
              <a:rPr lang="en-US" sz="1400" b="1" dirty="0" smtClean="0"/>
              <a:t>diagnostics</a:t>
            </a:r>
            <a:r>
              <a:rPr lang="en-US" sz="1400" dirty="0" smtClean="0"/>
              <a:t>, acquisition, network, vacuum, gas, cryogenics </a:t>
            </a:r>
            <a:r>
              <a:rPr lang="en-US" sz="1400" b="1" dirty="0" smtClean="0"/>
              <a:t>services</a:t>
            </a:r>
            <a:r>
              <a:rPr lang="en-US" sz="1400" dirty="0" smtClean="0"/>
              <a:t> (and more)</a:t>
            </a:r>
          </a:p>
          <a:p>
            <a:pPr marL="525600" lvl="1" indent="-176400" algn="just">
              <a:buFont typeface="Lucida Grande"/>
              <a:buChar char="✗"/>
            </a:pPr>
            <a:r>
              <a:rPr lang="en-US" sz="1400" dirty="0" smtClean="0"/>
              <a:t>A control room</a:t>
            </a:r>
            <a:endParaRPr lang="en-US" sz="1200" baseline="300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09"/>
          <a:stretch/>
        </p:blipFill>
        <p:spPr>
          <a:xfrm>
            <a:off x="3261667" y="2466795"/>
            <a:ext cx="2146697" cy="208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63" r="6072"/>
          <a:stretch/>
        </p:blipFill>
        <p:spPr>
          <a:xfrm flipH="1">
            <a:off x="59302" y="2466795"/>
            <a:ext cx="3151031" cy="208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8"/>
          <a:stretch/>
        </p:blipFill>
        <p:spPr>
          <a:xfrm>
            <a:off x="5472793" y="2346359"/>
            <a:ext cx="2754914" cy="190305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6223-AB4C-1542-9228-92DBFFA795E6}" type="slidenum">
              <a:rPr lang="en-US" smtClean="0"/>
              <a:t>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78376" y="3357481"/>
            <a:ext cx="2761725" cy="2998871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514850" y="3898198"/>
            <a:ext cx="0" cy="2432037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029357" y="3483013"/>
            <a:ext cx="1687481" cy="2847222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53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3241"/>
          </a:xfrm>
        </p:spPr>
        <p:txBody>
          <a:bodyPr>
            <a:normAutofit/>
          </a:bodyPr>
          <a:lstStyle/>
          <a:p>
            <a:r>
              <a:rPr lang="en-US" dirty="0" smtClean="0"/>
              <a:t>New area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86" y="886009"/>
            <a:ext cx="6772037" cy="5152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79" y="3685770"/>
            <a:ext cx="142441" cy="133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83635">
            <a:off x="6367207" y="3863371"/>
            <a:ext cx="142441" cy="9423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749201" y="2727995"/>
            <a:ext cx="670791" cy="384602"/>
          </a:xfrm>
          <a:custGeom>
            <a:avLst/>
            <a:gdLst>
              <a:gd name="connsiteX0" fmla="*/ 0 w 670791"/>
              <a:gd name="connsiteY0" fmla="*/ 384602 h 384602"/>
              <a:gd name="connsiteX1" fmla="*/ 536632 w 670791"/>
              <a:gd name="connsiteY1" fmla="*/ 250439 h 384602"/>
              <a:gd name="connsiteX2" fmla="*/ 456138 w 670791"/>
              <a:gd name="connsiteY2" fmla="*/ 53665 h 384602"/>
              <a:gd name="connsiteX3" fmla="*/ 670791 w 670791"/>
              <a:gd name="connsiteY3" fmla="*/ 0 h 384602"/>
              <a:gd name="connsiteX4" fmla="*/ 652903 w 670791"/>
              <a:gd name="connsiteY4" fmla="*/ 8944 h 384602"/>
              <a:gd name="connsiteX0" fmla="*/ 0 w 670791"/>
              <a:gd name="connsiteY0" fmla="*/ 384602 h 384602"/>
              <a:gd name="connsiteX1" fmla="*/ 536632 w 670791"/>
              <a:gd name="connsiteY1" fmla="*/ 250439 h 384602"/>
              <a:gd name="connsiteX2" fmla="*/ 456138 w 670791"/>
              <a:gd name="connsiteY2" fmla="*/ 53665 h 384602"/>
              <a:gd name="connsiteX3" fmla="*/ 670791 w 670791"/>
              <a:gd name="connsiteY3" fmla="*/ 0 h 38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791" h="384602">
                <a:moveTo>
                  <a:pt x="0" y="384602"/>
                </a:moveTo>
                <a:lnTo>
                  <a:pt x="536632" y="250439"/>
                </a:lnTo>
                <a:lnTo>
                  <a:pt x="456138" y="53665"/>
                </a:lnTo>
                <a:lnTo>
                  <a:pt x="670791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156325" y="2470150"/>
            <a:ext cx="615950" cy="1362075"/>
          </a:xfrm>
          <a:custGeom>
            <a:avLst/>
            <a:gdLst>
              <a:gd name="connsiteX0" fmla="*/ 28575 w 615950"/>
              <a:gd name="connsiteY0" fmla="*/ 57150 h 1428750"/>
              <a:gd name="connsiteX1" fmla="*/ 234950 w 615950"/>
              <a:gd name="connsiteY1" fmla="*/ 0 h 1428750"/>
              <a:gd name="connsiteX2" fmla="*/ 615950 w 615950"/>
              <a:gd name="connsiteY2" fmla="*/ 828675 h 1428750"/>
              <a:gd name="connsiteX3" fmla="*/ 0 w 615950"/>
              <a:gd name="connsiteY3" fmla="*/ 990600 h 1428750"/>
              <a:gd name="connsiteX4" fmla="*/ 228600 w 615950"/>
              <a:gd name="connsiteY4" fmla="*/ 1428750 h 1428750"/>
              <a:gd name="connsiteX0" fmla="*/ 63500 w 615950"/>
              <a:gd name="connsiteY0" fmla="*/ 34925 h 1428750"/>
              <a:gd name="connsiteX1" fmla="*/ 234950 w 615950"/>
              <a:gd name="connsiteY1" fmla="*/ 0 h 1428750"/>
              <a:gd name="connsiteX2" fmla="*/ 615950 w 615950"/>
              <a:gd name="connsiteY2" fmla="*/ 828675 h 1428750"/>
              <a:gd name="connsiteX3" fmla="*/ 0 w 615950"/>
              <a:gd name="connsiteY3" fmla="*/ 990600 h 1428750"/>
              <a:gd name="connsiteX4" fmla="*/ 228600 w 615950"/>
              <a:gd name="connsiteY4" fmla="*/ 1428750 h 1428750"/>
              <a:gd name="connsiteX0" fmla="*/ 66675 w 615950"/>
              <a:gd name="connsiteY0" fmla="*/ 50800 h 1428750"/>
              <a:gd name="connsiteX1" fmla="*/ 234950 w 615950"/>
              <a:gd name="connsiteY1" fmla="*/ 0 h 1428750"/>
              <a:gd name="connsiteX2" fmla="*/ 615950 w 615950"/>
              <a:gd name="connsiteY2" fmla="*/ 828675 h 1428750"/>
              <a:gd name="connsiteX3" fmla="*/ 0 w 615950"/>
              <a:gd name="connsiteY3" fmla="*/ 990600 h 1428750"/>
              <a:gd name="connsiteX4" fmla="*/ 228600 w 615950"/>
              <a:gd name="connsiteY4" fmla="*/ 1428750 h 1428750"/>
              <a:gd name="connsiteX0" fmla="*/ 63500 w 615950"/>
              <a:gd name="connsiteY0" fmla="*/ 41275 h 1428750"/>
              <a:gd name="connsiteX1" fmla="*/ 234950 w 615950"/>
              <a:gd name="connsiteY1" fmla="*/ 0 h 1428750"/>
              <a:gd name="connsiteX2" fmla="*/ 615950 w 615950"/>
              <a:gd name="connsiteY2" fmla="*/ 828675 h 1428750"/>
              <a:gd name="connsiteX3" fmla="*/ 0 w 615950"/>
              <a:gd name="connsiteY3" fmla="*/ 990600 h 1428750"/>
              <a:gd name="connsiteX4" fmla="*/ 228600 w 615950"/>
              <a:gd name="connsiteY4" fmla="*/ 1428750 h 1428750"/>
              <a:gd name="connsiteX0" fmla="*/ 63500 w 615950"/>
              <a:gd name="connsiteY0" fmla="*/ 53975 h 1441450"/>
              <a:gd name="connsiteX1" fmla="*/ 225425 w 615950"/>
              <a:gd name="connsiteY1" fmla="*/ 0 h 1441450"/>
              <a:gd name="connsiteX2" fmla="*/ 615950 w 615950"/>
              <a:gd name="connsiteY2" fmla="*/ 841375 h 1441450"/>
              <a:gd name="connsiteX3" fmla="*/ 0 w 615950"/>
              <a:gd name="connsiteY3" fmla="*/ 1003300 h 1441450"/>
              <a:gd name="connsiteX4" fmla="*/ 228600 w 615950"/>
              <a:gd name="connsiteY4" fmla="*/ 1441450 h 1441450"/>
              <a:gd name="connsiteX0" fmla="*/ 63500 w 615950"/>
              <a:gd name="connsiteY0" fmla="*/ 44450 h 1431925"/>
              <a:gd name="connsiteX1" fmla="*/ 231775 w 615950"/>
              <a:gd name="connsiteY1" fmla="*/ 0 h 1431925"/>
              <a:gd name="connsiteX2" fmla="*/ 615950 w 615950"/>
              <a:gd name="connsiteY2" fmla="*/ 831850 h 1431925"/>
              <a:gd name="connsiteX3" fmla="*/ 0 w 615950"/>
              <a:gd name="connsiteY3" fmla="*/ 993775 h 1431925"/>
              <a:gd name="connsiteX4" fmla="*/ 228600 w 615950"/>
              <a:gd name="connsiteY4" fmla="*/ 1431925 h 1431925"/>
              <a:gd name="connsiteX0" fmla="*/ 63500 w 615950"/>
              <a:gd name="connsiteY0" fmla="*/ 44450 h 1352550"/>
              <a:gd name="connsiteX1" fmla="*/ 231775 w 615950"/>
              <a:gd name="connsiteY1" fmla="*/ 0 h 1352550"/>
              <a:gd name="connsiteX2" fmla="*/ 615950 w 615950"/>
              <a:gd name="connsiteY2" fmla="*/ 831850 h 1352550"/>
              <a:gd name="connsiteX3" fmla="*/ 0 w 615950"/>
              <a:gd name="connsiteY3" fmla="*/ 993775 h 1352550"/>
              <a:gd name="connsiteX4" fmla="*/ 174625 w 615950"/>
              <a:gd name="connsiteY4" fmla="*/ 1352550 h 1352550"/>
              <a:gd name="connsiteX0" fmla="*/ 63500 w 615950"/>
              <a:gd name="connsiteY0" fmla="*/ 44450 h 1362075"/>
              <a:gd name="connsiteX1" fmla="*/ 231775 w 615950"/>
              <a:gd name="connsiteY1" fmla="*/ 0 h 1362075"/>
              <a:gd name="connsiteX2" fmla="*/ 615950 w 615950"/>
              <a:gd name="connsiteY2" fmla="*/ 831850 h 1362075"/>
              <a:gd name="connsiteX3" fmla="*/ 0 w 615950"/>
              <a:gd name="connsiteY3" fmla="*/ 993775 h 1362075"/>
              <a:gd name="connsiteX4" fmla="*/ 158750 w 615950"/>
              <a:gd name="connsiteY4" fmla="*/ 1362075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950" h="1362075">
                <a:moveTo>
                  <a:pt x="63500" y="44450"/>
                </a:moveTo>
                <a:lnTo>
                  <a:pt x="231775" y="0"/>
                </a:lnTo>
                <a:lnTo>
                  <a:pt x="615950" y="831850"/>
                </a:lnTo>
                <a:lnTo>
                  <a:pt x="0" y="993775"/>
                </a:lnTo>
                <a:lnTo>
                  <a:pt x="158750" y="1362075"/>
                </a:ln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1375232">
            <a:off x="3774179" y="2968076"/>
            <a:ext cx="818854" cy="584776"/>
          </a:xfrm>
          <a:prstGeom prst="rect">
            <a:avLst/>
          </a:prstGeom>
          <a:noFill/>
          <a:scene3d>
            <a:camera prst="orthographicFront">
              <a:rot lat="3588375" lon="206240" rev="769377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DA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NE 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racks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72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40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Civil engineering and </a:t>
            </a:r>
            <a:r>
              <a:rPr lang="en-US" dirty="0" err="1" smtClean="0"/>
              <a:t>shieldings</a:t>
            </a:r>
            <a:r>
              <a:rPr lang="en-US" dirty="0"/>
              <a:t> </a:t>
            </a:r>
            <a:r>
              <a:rPr lang="en-US" dirty="0" smtClean="0"/>
              <a:t>(1/4)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57" y="596653"/>
            <a:ext cx="3995624" cy="3871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739" y="596653"/>
            <a:ext cx="4046344" cy="406943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157" y="4823414"/>
            <a:ext cx="3123343" cy="2032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" y="5216244"/>
            <a:ext cx="3698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Radio-protection paper-work </a:t>
            </a:r>
            <a:r>
              <a:rPr lang="en-US" sz="1600" b="1" dirty="0" smtClean="0">
                <a:solidFill>
                  <a:srgbClr val="FF0000"/>
                </a:solidFill>
              </a:rPr>
              <a:t>on-going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6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2" y="542796"/>
            <a:ext cx="4320000" cy="4295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4010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engineering and </a:t>
            </a:r>
            <a:r>
              <a:rPr lang="en-US" dirty="0" err="1"/>
              <a:t>shieldings</a:t>
            </a:r>
            <a:r>
              <a:rPr lang="en-US" dirty="0"/>
              <a:t> </a:t>
            </a:r>
            <a:r>
              <a:rPr lang="en-US" dirty="0" smtClean="0"/>
              <a:t>(2/</a:t>
            </a:r>
            <a:r>
              <a:rPr lang="en-US" dirty="0"/>
              <a:t>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8401" y="3636238"/>
            <a:ext cx="3765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Final project done, tender </a:t>
            </a:r>
            <a:r>
              <a:rPr lang="en-US" b="1" dirty="0" smtClean="0">
                <a:solidFill>
                  <a:srgbClr val="FF0000"/>
                </a:solidFill>
              </a:rPr>
              <a:t>assigned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Road consolidation &amp; first demolitions starting in </a:t>
            </a:r>
            <a:r>
              <a:rPr lang="en-US" b="1" dirty="0" smtClean="0">
                <a:solidFill>
                  <a:schemeClr val="accent5"/>
                </a:solidFill>
              </a:rPr>
              <a:t>Dec. 2017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8402" y="917255"/>
            <a:ext cx="4445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New magnet power supplies: three racks in room upstairs of the (old) control room, path for cables identified </a:t>
            </a:r>
            <a:r>
              <a:rPr lang="en-US" b="1" dirty="0" smtClean="0">
                <a:solidFill>
                  <a:srgbClr val="0000FF"/>
                </a:solidFill>
              </a:rPr>
              <a:t>without major intervention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Path for additional cooling piping and power cables </a:t>
            </a:r>
            <a:r>
              <a:rPr lang="en-US" b="1" dirty="0" smtClean="0">
                <a:solidFill>
                  <a:srgbClr val="FF6600"/>
                </a:solidFill>
              </a:rPr>
              <a:t>in preparation 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Cooling and power plants modifications </a:t>
            </a:r>
            <a:r>
              <a:rPr lang="en-US" b="1" dirty="0" smtClean="0">
                <a:solidFill>
                  <a:srgbClr val="FF6600"/>
                </a:solidFill>
              </a:rPr>
              <a:t>in preparation</a:t>
            </a:r>
          </a:p>
        </p:txBody>
      </p:sp>
      <p:pic>
        <p:nvPicPr>
          <p:cNvPr id="7" name="Picture 6" descr="IMG_0814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5" t="1524" r="22955" b="2293"/>
          <a:stretch/>
        </p:blipFill>
        <p:spPr>
          <a:xfrm rot="5400000">
            <a:off x="5205682" y="4319851"/>
            <a:ext cx="1714000" cy="231196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05362" y="4760962"/>
            <a:ext cx="955638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55286" y="4975324"/>
            <a:ext cx="652714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54613" y="4589765"/>
            <a:ext cx="75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Sampling</a:t>
            </a:r>
            <a:endParaRPr lang="en-US" sz="1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21682" y="6207224"/>
            <a:ext cx="593376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264400" y="6258024"/>
            <a:ext cx="427482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968" y="1010262"/>
            <a:ext cx="3612122" cy="481438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8155494" y="48629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155494" y="45425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155494" y="4222151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8155400" y="4064138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318882" y="4062570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03" y="1010262"/>
            <a:ext cx="3612123" cy="48143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45741" y="107922"/>
            <a:ext cx="8809375" cy="617799"/>
          </a:xfrm>
        </p:spPr>
        <p:txBody>
          <a:bodyPr>
            <a:normAutofit/>
          </a:bodyPr>
          <a:lstStyle/>
          <a:p>
            <a:r>
              <a:rPr lang="en-US" sz="2800" dirty="0"/>
              <a:t>Civil engineering and </a:t>
            </a:r>
            <a:r>
              <a:rPr lang="en-US" sz="2800" dirty="0" err="1"/>
              <a:t>shieldings</a:t>
            </a:r>
            <a:r>
              <a:rPr lang="en-US" sz="2800" dirty="0"/>
              <a:t> </a:t>
            </a:r>
            <a:r>
              <a:rPr lang="en-US" sz="2800" dirty="0" smtClean="0"/>
              <a:t>(3/</a:t>
            </a:r>
            <a:r>
              <a:rPr lang="en-US" sz="2800" dirty="0"/>
              <a:t>4)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822371" y="48645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822371" y="45441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822371" y="4223719"/>
            <a:ext cx="326013" cy="3204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825452" y="4065706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988934" y="4064138"/>
            <a:ext cx="157132" cy="157143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8239125" y="4965394"/>
            <a:ext cx="73025" cy="489255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025" h="489255">
                <a:moveTo>
                  <a:pt x="6350" y="305"/>
                </a:moveTo>
                <a:cubicBezTo>
                  <a:pt x="2646" y="-4457"/>
                  <a:pt x="46567" y="47930"/>
                  <a:pt x="73025" y="60630"/>
                </a:cubicBezTo>
                <a:cubicBezTo>
                  <a:pt x="70908" y="203505"/>
                  <a:pt x="68792" y="346380"/>
                  <a:pt x="66675" y="489255"/>
                </a:cubicBezTo>
                <a:lnTo>
                  <a:pt x="0" y="432105"/>
                </a:lnTo>
                <a:cubicBezTo>
                  <a:pt x="1058" y="298755"/>
                  <a:pt x="9525" y="205092"/>
                  <a:pt x="6350" y="305"/>
                </a:cubicBezTo>
                <a:close/>
              </a:path>
            </a:pathLst>
          </a:custGeom>
          <a:solidFill>
            <a:srgbClr val="EEECE1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8245283" y="4563838"/>
            <a:ext cx="73218" cy="467231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193 w 73218"/>
              <a:gd name="connsiteY0" fmla="*/ 506 h 467231"/>
              <a:gd name="connsiteX1" fmla="*/ 73218 w 73218"/>
              <a:gd name="connsiteY1" fmla="*/ 38606 h 467231"/>
              <a:gd name="connsiteX2" fmla="*/ 66868 w 73218"/>
              <a:gd name="connsiteY2" fmla="*/ 467231 h 467231"/>
              <a:gd name="connsiteX3" fmla="*/ 3368 w 73218"/>
              <a:gd name="connsiteY3" fmla="*/ 400556 h 467231"/>
              <a:gd name="connsiteX4" fmla="*/ 193 w 73218"/>
              <a:gd name="connsiteY4" fmla="*/ 506 h 46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18" h="467231">
                <a:moveTo>
                  <a:pt x="193" y="506"/>
                </a:moveTo>
                <a:cubicBezTo>
                  <a:pt x="-3511" y="-4256"/>
                  <a:pt x="46760" y="25906"/>
                  <a:pt x="73218" y="38606"/>
                </a:cubicBezTo>
                <a:cubicBezTo>
                  <a:pt x="71101" y="181481"/>
                  <a:pt x="68985" y="324356"/>
                  <a:pt x="66868" y="467231"/>
                </a:cubicBezTo>
                <a:lnTo>
                  <a:pt x="3368" y="400556"/>
                </a:lnTo>
                <a:cubicBezTo>
                  <a:pt x="4426" y="267206"/>
                  <a:pt x="3368" y="205293"/>
                  <a:pt x="193" y="506"/>
                </a:cubicBezTo>
                <a:close/>
              </a:path>
            </a:pathLst>
          </a:custGeom>
          <a:solidFill>
            <a:srgbClr val="EEECE1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8240187" y="4133873"/>
            <a:ext cx="68787" cy="469133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6571 w 66896"/>
              <a:gd name="connsiteY3" fmla="*/ 457505 h 489255"/>
              <a:gd name="connsiteX4" fmla="*/ 221 w 66896"/>
              <a:gd name="connsiteY4" fmla="*/ 305 h 489255"/>
              <a:gd name="connsiteX0" fmla="*/ 803 w 67478"/>
              <a:gd name="connsiteY0" fmla="*/ 29614 h 518564"/>
              <a:gd name="connsiteX1" fmla="*/ 7153 w 67478"/>
              <a:gd name="connsiteY1" fmla="*/ 55758 h 518564"/>
              <a:gd name="connsiteX2" fmla="*/ 67478 w 67478"/>
              <a:gd name="connsiteY2" fmla="*/ 89939 h 518564"/>
              <a:gd name="connsiteX3" fmla="*/ 61128 w 67478"/>
              <a:gd name="connsiteY3" fmla="*/ 518564 h 518564"/>
              <a:gd name="connsiteX4" fmla="*/ 7153 w 67478"/>
              <a:gd name="connsiteY4" fmla="*/ 486814 h 518564"/>
              <a:gd name="connsiteX5" fmla="*/ 803 w 67478"/>
              <a:gd name="connsiteY5" fmla="*/ 29614 h 518564"/>
              <a:gd name="connsiteX0" fmla="*/ 803 w 67478"/>
              <a:gd name="connsiteY0" fmla="*/ 35710 h 499260"/>
              <a:gd name="connsiteX1" fmla="*/ 7153 w 67478"/>
              <a:gd name="connsiteY1" fmla="*/ 36454 h 499260"/>
              <a:gd name="connsiteX2" fmla="*/ 67478 w 67478"/>
              <a:gd name="connsiteY2" fmla="*/ 70635 h 499260"/>
              <a:gd name="connsiteX3" fmla="*/ 61128 w 67478"/>
              <a:gd name="connsiteY3" fmla="*/ 499260 h 499260"/>
              <a:gd name="connsiteX4" fmla="*/ 7153 w 67478"/>
              <a:gd name="connsiteY4" fmla="*/ 467510 h 499260"/>
              <a:gd name="connsiteX5" fmla="*/ 803 w 67478"/>
              <a:gd name="connsiteY5" fmla="*/ 35710 h 499260"/>
              <a:gd name="connsiteX0" fmla="*/ 2112 w 68787"/>
              <a:gd name="connsiteY0" fmla="*/ 9304 h 472854"/>
              <a:gd name="connsiteX1" fmla="*/ 8462 w 68787"/>
              <a:gd name="connsiteY1" fmla="*/ 10048 h 472854"/>
              <a:gd name="connsiteX2" fmla="*/ 68787 w 68787"/>
              <a:gd name="connsiteY2" fmla="*/ 44229 h 472854"/>
              <a:gd name="connsiteX3" fmla="*/ 62437 w 68787"/>
              <a:gd name="connsiteY3" fmla="*/ 472854 h 472854"/>
              <a:gd name="connsiteX4" fmla="*/ 8462 w 68787"/>
              <a:gd name="connsiteY4" fmla="*/ 441104 h 472854"/>
              <a:gd name="connsiteX5" fmla="*/ 2112 w 68787"/>
              <a:gd name="connsiteY5" fmla="*/ 9304 h 472854"/>
              <a:gd name="connsiteX0" fmla="*/ 2112 w 68787"/>
              <a:gd name="connsiteY0" fmla="*/ 5583 h 469133"/>
              <a:gd name="connsiteX1" fmla="*/ 8462 w 68787"/>
              <a:gd name="connsiteY1" fmla="*/ 6327 h 469133"/>
              <a:gd name="connsiteX2" fmla="*/ 68787 w 68787"/>
              <a:gd name="connsiteY2" fmla="*/ 40508 h 469133"/>
              <a:gd name="connsiteX3" fmla="*/ 62437 w 68787"/>
              <a:gd name="connsiteY3" fmla="*/ 469133 h 469133"/>
              <a:gd name="connsiteX4" fmla="*/ 8462 w 68787"/>
              <a:gd name="connsiteY4" fmla="*/ 437383 h 469133"/>
              <a:gd name="connsiteX5" fmla="*/ 2112 w 68787"/>
              <a:gd name="connsiteY5" fmla="*/ 5583 h 46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87" h="469133">
                <a:moveTo>
                  <a:pt x="2112" y="5583"/>
                </a:moveTo>
                <a:cubicBezTo>
                  <a:pt x="-534" y="-114"/>
                  <a:pt x="-2650" y="-3727"/>
                  <a:pt x="8462" y="6327"/>
                </a:cubicBezTo>
                <a:cubicBezTo>
                  <a:pt x="19574" y="16381"/>
                  <a:pt x="63495" y="32694"/>
                  <a:pt x="68787" y="40508"/>
                </a:cubicBezTo>
                <a:cubicBezTo>
                  <a:pt x="66670" y="183383"/>
                  <a:pt x="64554" y="326258"/>
                  <a:pt x="62437" y="469133"/>
                </a:cubicBezTo>
                <a:lnTo>
                  <a:pt x="8462" y="437383"/>
                </a:lnTo>
                <a:cubicBezTo>
                  <a:pt x="9520" y="304033"/>
                  <a:pt x="5287" y="210370"/>
                  <a:pt x="2112" y="5583"/>
                </a:cubicBezTo>
                <a:close/>
              </a:path>
            </a:pathLst>
          </a:custGeom>
          <a:solidFill>
            <a:srgbClr val="EEECE1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8241843" y="3959209"/>
            <a:ext cx="64353" cy="217253"/>
          </a:xfrm>
          <a:custGeom>
            <a:avLst/>
            <a:gdLst>
              <a:gd name="connsiteX0" fmla="*/ 4001 w 83376"/>
              <a:gd name="connsiteY0" fmla="*/ 21965 h 488690"/>
              <a:gd name="connsiteX1" fmla="*/ 83376 w 83376"/>
              <a:gd name="connsiteY1" fmla="*/ 60065 h 488690"/>
              <a:gd name="connsiteX2" fmla="*/ 77026 w 83376"/>
              <a:gd name="connsiteY2" fmla="*/ 488690 h 488690"/>
              <a:gd name="connsiteX3" fmla="*/ 10351 w 83376"/>
              <a:gd name="connsiteY3" fmla="*/ 431540 h 488690"/>
              <a:gd name="connsiteX4" fmla="*/ 4001 w 83376"/>
              <a:gd name="connsiteY4" fmla="*/ 21965 h 488690"/>
              <a:gd name="connsiteX0" fmla="*/ 0 w 79375"/>
              <a:gd name="connsiteY0" fmla="*/ 21965 h 488690"/>
              <a:gd name="connsiteX1" fmla="*/ 79375 w 79375"/>
              <a:gd name="connsiteY1" fmla="*/ 60065 h 488690"/>
              <a:gd name="connsiteX2" fmla="*/ 73025 w 79375"/>
              <a:gd name="connsiteY2" fmla="*/ 488690 h 488690"/>
              <a:gd name="connsiteX3" fmla="*/ 6350 w 79375"/>
              <a:gd name="connsiteY3" fmla="*/ 431540 h 488690"/>
              <a:gd name="connsiteX4" fmla="*/ 0 w 79375"/>
              <a:gd name="connsiteY4" fmla="*/ 21965 h 488690"/>
              <a:gd name="connsiteX0" fmla="*/ 173 w 79548"/>
              <a:gd name="connsiteY0" fmla="*/ 506 h 467231"/>
              <a:gd name="connsiteX1" fmla="*/ 79548 w 79548"/>
              <a:gd name="connsiteY1" fmla="*/ 38606 h 467231"/>
              <a:gd name="connsiteX2" fmla="*/ 73198 w 79548"/>
              <a:gd name="connsiteY2" fmla="*/ 467231 h 467231"/>
              <a:gd name="connsiteX3" fmla="*/ 6523 w 79548"/>
              <a:gd name="connsiteY3" fmla="*/ 410081 h 467231"/>
              <a:gd name="connsiteX4" fmla="*/ 173 w 79548"/>
              <a:gd name="connsiteY4" fmla="*/ 506 h 467231"/>
              <a:gd name="connsiteX0" fmla="*/ 173 w 79548"/>
              <a:gd name="connsiteY0" fmla="*/ 367 h 479792"/>
              <a:gd name="connsiteX1" fmla="*/ 79548 w 79548"/>
              <a:gd name="connsiteY1" fmla="*/ 51167 h 479792"/>
              <a:gd name="connsiteX2" fmla="*/ 73198 w 79548"/>
              <a:gd name="connsiteY2" fmla="*/ 479792 h 479792"/>
              <a:gd name="connsiteX3" fmla="*/ 6523 w 79548"/>
              <a:gd name="connsiteY3" fmla="*/ 422642 h 479792"/>
              <a:gd name="connsiteX4" fmla="*/ 173 w 79548"/>
              <a:gd name="connsiteY4" fmla="*/ 367 h 479792"/>
              <a:gd name="connsiteX0" fmla="*/ 6350 w 73025"/>
              <a:gd name="connsiteY0" fmla="*/ 305 h 489255"/>
              <a:gd name="connsiteX1" fmla="*/ 73025 w 73025"/>
              <a:gd name="connsiteY1" fmla="*/ 60630 h 489255"/>
              <a:gd name="connsiteX2" fmla="*/ 66675 w 73025"/>
              <a:gd name="connsiteY2" fmla="*/ 489255 h 489255"/>
              <a:gd name="connsiteX3" fmla="*/ 0 w 73025"/>
              <a:gd name="connsiteY3" fmla="*/ 432105 h 489255"/>
              <a:gd name="connsiteX4" fmla="*/ 6350 w 73025"/>
              <a:gd name="connsiteY4" fmla="*/ 305 h 489255"/>
              <a:gd name="connsiteX0" fmla="*/ 221 w 66896"/>
              <a:gd name="connsiteY0" fmla="*/ 305 h 489255"/>
              <a:gd name="connsiteX1" fmla="*/ 66896 w 66896"/>
              <a:gd name="connsiteY1" fmla="*/ 60630 h 489255"/>
              <a:gd name="connsiteX2" fmla="*/ 60546 w 66896"/>
              <a:gd name="connsiteY2" fmla="*/ 489255 h 489255"/>
              <a:gd name="connsiteX3" fmla="*/ 12921 w 66896"/>
              <a:gd name="connsiteY3" fmla="*/ 394005 h 489255"/>
              <a:gd name="connsiteX4" fmla="*/ 221 w 66896"/>
              <a:gd name="connsiteY4" fmla="*/ 305 h 489255"/>
              <a:gd name="connsiteX0" fmla="*/ 3175 w 69850"/>
              <a:gd name="connsiteY0" fmla="*/ 305 h 489255"/>
              <a:gd name="connsiteX1" fmla="*/ 69850 w 69850"/>
              <a:gd name="connsiteY1" fmla="*/ 60630 h 489255"/>
              <a:gd name="connsiteX2" fmla="*/ 63500 w 69850"/>
              <a:gd name="connsiteY2" fmla="*/ 489255 h 489255"/>
              <a:gd name="connsiteX3" fmla="*/ 0 w 69850"/>
              <a:gd name="connsiteY3" fmla="*/ 422580 h 489255"/>
              <a:gd name="connsiteX4" fmla="*/ 3175 w 69850"/>
              <a:gd name="connsiteY4" fmla="*/ 305 h 489255"/>
              <a:gd name="connsiteX0" fmla="*/ 204 w 70350"/>
              <a:gd name="connsiteY0" fmla="*/ 9056 h 434507"/>
              <a:gd name="connsiteX1" fmla="*/ 70350 w 70350"/>
              <a:gd name="connsiteY1" fmla="*/ 5882 h 434507"/>
              <a:gd name="connsiteX2" fmla="*/ 64000 w 70350"/>
              <a:gd name="connsiteY2" fmla="*/ 434507 h 434507"/>
              <a:gd name="connsiteX3" fmla="*/ 500 w 70350"/>
              <a:gd name="connsiteY3" fmla="*/ 367832 h 434507"/>
              <a:gd name="connsiteX4" fmla="*/ 204 w 70350"/>
              <a:gd name="connsiteY4" fmla="*/ 9056 h 43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50" h="434507">
                <a:moveTo>
                  <a:pt x="204" y="9056"/>
                </a:moveTo>
                <a:cubicBezTo>
                  <a:pt x="-3500" y="4294"/>
                  <a:pt x="43892" y="-6818"/>
                  <a:pt x="70350" y="5882"/>
                </a:cubicBezTo>
                <a:cubicBezTo>
                  <a:pt x="68233" y="148757"/>
                  <a:pt x="66117" y="291632"/>
                  <a:pt x="64000" y="434507"/>
                </a:cubicBezTo>
                <a:lnTo>
                  <a:pt x="500" y="367832"/>
                </a:lnTo>
                <a:cubicBezTo>
                  <a:pt x="1558" y="234482"/>
                  <a:pt x="3379" y="213843"/>
                  <a:pt x="204" y="9056"/>
                </a:cubicBezTo>
                <a:close/>
              </a:path>
            </a:pathLst>
          </a:custGeom>
          <a:solidFill>
            <a:srgbClr val="EEECE1"/>
          </a:solidFill>
          <a:ln>
            <a:solidFill>
              <a:srgbClr val="948A5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306197" y="5024719"/>
            <a:ext cx="209893" cy="42645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06197" y="4598267"/>
            <a:ext cx="209893" cy="42645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06197" y="4171815"/>
            <a:ext cx="209893" cy="42645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306197" y="3962658"/>
            <a:ext cx="209142" cy="20915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724531" y="5465396"/>
            <a:ext cx="985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000" dirty="0" smtClean="0">
                <a:solidFill>
                  <a:schemeClr val="bg2">
                    <a:lumMod val="90000"/>
                  </a:schemeClr>
                </a:solidFill>
              </a:rPr>
              <a:t>New chicane</a:t>
            </a:r>
            <a:endParaRPr lang="en-US" sz="1000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13016" y="5510028"/>
            <a:ext cx="8220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dirty="0" smtClean="0">
                <a:solidFill>
                  <a:schemeClr val="bg2">
                    <a:lumMod val="90000"/>
                  </a:schemeClr>
                </a:solidFill>
              </a:rPr>
              <a:t>New  door</a:t>
            </a:r>
            <a:endParaRPr lang="en-US" sz="1100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303" y="707179"/>
            <a:ext cx="1456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Present situation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21247394">
            <a:off x="3498419" y="3586330"/>
            <a:ext cx="574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Bridge</a:t>
            </a:r>
          </a:p>
        </p:txBody>
      </p:sp>
      <p:sp>
        <p:nvSpPr>
          <p:cNvPr id="71" name="Freeform 70"/>
          <p:cNvSpPr/>
          <p:nvPr/>
        </p:nvSpPr>
        <p:spPr>
          <a:xfrm>
            <a:off x="7956550" y="5057775"/>
            <a:ext cx="450850" cy="330200"/>
          </a:xfrm>
          <a:custGeom>
            <a:avLst/>
            <a:gdLst>
              <a:gd name="connsiteX0" fmla="*/ 450850 w 450850"/>
              <a:gd name="connsiteY0" fmla="*/ 330200 h 330200"/>
              <a:gd name="connsiteX1" fmla="*/ 0 w 450850"/>
              <a:gd name="connsiteY1" fmla="*/ 0 h 330200"/>
              <a:gd name="connsiteX2" fmla="*/ 263525 w 450850"/>
              <a:gd name="connsiteY2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850" h="330200">
                <a:moveTo>
                  <a:pt x="450850" y="330200"/>
                </a:moveTo>
                <a:lnTo>
                  <a:pt x="0" y="0"/>
                </a:lnTo>
                <a:lnTo>
                  <a:pt x="263525" y="0"/>
                </a:ln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40000">
            <a:off x="7728553" y="4030675"/>
            <a:ext cx="110556" cy="144003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 rot="16200000">
            <a:off x="8089863" y="4580045"/>
            <a:ext cx="1120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Shielding blocks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84" y="4940315"/>
            <a:ext cx="190625" cy="107018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H="1" flipV="1">
            <a:off x="819565" y="3766248"/>
            <a:ext cx="2648691" cy="72000"/>
          </a:xfrm>
          <a:prstGeom prst="straightConnector1">
            <a:avLst/>
          </a:prstGeom>
          <a:ln w="28575" cmpd="sng">
            <a:solidFill>
              <a:srgbClr val="4A452A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77801" y="3426825"/>
            <a:ext cx="1062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 smtClean="0">
                <a:solidFill>
                  <a:srgbClr val="4A452A"/>
                </a:solidFill>
              </a:rPr>
              <a:t>2</a:t>
            </a:r>
            <a:r>
              <a:rPr lang="en-US" sz="1100" b="1" baseline="30000" dirty="0" smtClean="0">
                <a:solidFill>
                  <a:srgbClr val="4A452A"/>
                </a:solidFill>
              </a:rPr>
              <a:t>nd</a:t>
            </a:r>
            <a:r>
              <a:rPr lang="en-US" sz="1100" b="1" dirty="0" smtClean="0">
                <a:solidFill>
                  <a:srgbClr val="4A452A"/>
                </a:solidFill>
              </a:rPr>
              <a:t> floor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77801" y="3889168"/>
            <a:ext cx="1062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100" b="1" dirty="0">
                <a:solidFill>
                  <a:srgbClr val="4A452A"/>
                </a:solidFill>
              </a:rPr>
              <a:t>1</a:t>
            </a:r>
            <a:r>
              <a:rPr lang="en-US" sz="1100" b="1" baseline="30000" dirty="0" smtClean="0">
                <a:solidFill>
                  <a:srgbClr val="4A452A"/>
                </a:solidFill>
              </a:rPr>
              <a:t>nd</a:t>
            </a:r>
            <a:r>
              <a:rPr lang="en-US" sz="1100" b="1" dirty="0" smtClean="0">
                <a:solidFill>
                  <a:srgbClr val="4A452A"/>
                </a:solidFill>
              </a:rPr>
              <a:t> floor</a:t>
            </a:r>
          </a:p>
        </p:txBody>
      </p:sp>
      <p:sp>
        <p:nvSpPr>
          <p:cNvPr id="4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23</a:t>
            </a:fld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57453" y="707179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New layout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4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5741" y="107922"/>
            <a:ext cx="8809375" cy="617799"/>
          </a:xfrm>
        </p:spPr>
        <p:txBody>
          <a:bodyPr>
            <a:normAutofit/>
          </a:bodyPr>
          <a:lstStyle/>
          <a:p>
            <a:r>
              <a:rPr lang="en-US" sz="2800" dirty="0"/>
              <a:t>Civil engineering and </a:t>
            </a:r>
            <a:r>
              <a:rPr lang="en-US" sz="2800" dirty="0" err="1"/>
              <a:t>shieldings</a:t>
            </a:r>
            <a:r>
              <a:rPr lang="en-US" sz="2800" dirty="0"/>
              <a:t> </a:t>
            </a:r>
            <a:r>
              <a:rPr lang="en-US" sz="2800" dirty="0" smtClean="0"/>
              <a:t>(4/</a:t>
            </a:r>
            <a:r>
              <a:rPr lang="en-US" sz="2800" dirty="0"/>
              <a:t>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625" y="3373127"/>
            <a:ext cx="2658582" cy="349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06"/>
          <a:stretch/>
        </p:blipFill>
        <p:spPr>
          <a:xfrm>
            <a:off x="4808419" y="725721"/>
            <a:ext cx="2258887" cy="2573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730984" y="943502"/>
            <a:ext cx="2976959" cy="235545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139705" y="2386905"/>
            <a:ext cx="5660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42155" y="2275376"/>
            <a:ext cx="317518" cy="111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6334573" y="2866010"/>
            <a:ext cx="0" cy="1029434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50" y="3752700"/>
            <a:ext cx="4052202" cy="2269333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cxnSpLocks/>
          </p:cNvCxnSpPr>
          <p:nvPr/>
        </p:nvCxnSpPr>
        <p:spPr>
          <a:xfrm flipH="1">
            <a:off x="3513173" y="3874961"/>
            <a:ext cx="2114630" cy="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038851" y="2893823"/>
            <a:ext cx="110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1400" b="1" baseline="30000" dirty="0" smtClean="0">
                <a:solidFill>
                  <a:schemeClr val="bg2">
                    <a:lumMod val="25000"/>
                  </a:schemeClr>
                </a:solidFill>
              </a:rPr>
              <a:t>nd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 floor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38851" y="3438994"/>
            <a:ext cx="1105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1400" b="1" baseline="30000" dirty="0" smtClean="0">
                <a:solidFill>
                  <a:schemeClr val="bg2">
                    <a:lumMod val="25000"/>
                  </a:schemeClr>
                </a:solidFill>
              </a:rPr>
              <a:t>st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 floor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 flipH="1">
            <a:off x="0" y="3337762"/>
            <a:ext cx="9144000" cy="0"/>
          </a:xfrm>
          <a:prstGeom prst="straightConnector1">
            <a:avLst/>
          </a:prstGeom>
          <a:ln w="28575" cmpd="sng">
            <a:solidFill>
              <a:srgbClr val="4A452A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82793" y="2797735"/>
            <a:ext cx="371085" cy="248329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178389" y="2083906"/>
            <a:ext cx="1270692" cy="707886"/>
          </a:xfrm>
          <a:prstGeom prst="rect">
            <a:avLst/>
          </a:prstGeom>
          <a:noFill/>
          <a:ln>
            <a:noFill/>
          </a:ln>
          <a:scene3d>
            <a:camera prst="perspectiveFront">
              <a:rot lat="21259075" lon="18790565" rev="48401"/>
            </a:camera>
            <a:lightRig rig="threePt" dir="t"/>
          </a:scene3d>
          <a:sp3d z="857250"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A452A"/>
                </a:solidFill>
              </a:rPr>
              <a:t>Power supplies</a:t>
            </a:r>
            <a:endParaRPr lang="en-US" sz="2000" b="1" dirty="0">
              <a:solidFill>
                <a:srgbClr val="4A452A"/>
              </a:solidFill>
            </a:endParaRPr>
          </a:p>
        </p:txBody>
      </p:sp>
      <p:cxnSp>
        <p:nvCxnSpPr>
          <p:cNvPr id="62" name="Straight Arrow Connector 61"/>
          <p:cNvCxnSpPr>
            <a:cxnSpLocks/>
          </p:cNvCxnSpPr>
          <p:nvPr/>
        </p:nvCxnSpPr>
        <p:spPr>
          <a:xfrm>
            <a:off x="5783733" y="2814440"/>
            <a:ext cx="550840" cy="0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>
            <a:off x="3392933" y="3895444"/>
            <a:ext cx="120240" cy="1564998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 rot="482252">
            <a:off x="6425882" y="2054674"/>
            <a:ext cx="821220" cy="338554"/>
          </a:xfrm>
          <a:prstGeom prst="rect">
            <a:avLst/>
          </a:prstGeom>
          <a:noFill/>
          <a:scene3d>
            <a:camera prst="perspectiveFront">
              <a:rot lat="21305287" lon="18087489" rev="2159525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</a:rPr>
              <a:t>Bridge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6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32" t="-5149" r="-15521" b="-45"/>
          <a:stretch/>
        </p:blipFill>
        <p:spPr>
          <a:xfrm>
            <a:off x="-1" y="1199490"/>
            <a:ext cx="9144001" cy="4072212"/>
          </a:xfrm>
          <a:prstGeom prst="rect">
            <a:avLst/>
          </a:prstGeom>
          <a:solidFill>
            <a:srgbClr val="E9E9E9"/>
          </a:solidFill>
        </p:spPr>
      </p:pic>
      <p:sp>
        <p:nvSpPr>
          <p:cNvPr id="5" name="TextBox 4"/>
          <p:cNvSpPr txBox="1"/>
          <p:nvPr/>
        </p:nvSpPr>
        <p:spPr>
          <a:xfrm>
            <a:off x="3619788" y="1225410"/>
            <a:ext cx="152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PADME dipole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7291" y="1848923"/>
            <a:ext cx="10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DHSTB02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5299" y="3558225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New line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5686" y="3800188"/>
            <a:ext cx="9797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ast dipole</a:t>
            </a:r>
          </a:p>
          <a:p>
            <a:r>
              <a:rPr lang="en-US" dirty="0" smtClean="0"/>
              <a:t>DP-01</a:t>
            </a:r>
            <a:endParaRPr lang="en-US" dirty="0"/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H="1" flipV="1">
            <a:off x="4516347" y="2141641"/>
            <a:ext cx="250058" cy="52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50027" y="3446699"/>
            <a:ext cx="247666" cy="10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742250" y="4200298"/>
            <a:ext cx="77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DH-01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65125" y="4200298"/>
            <a:ext cx="77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DH-02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New magnets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0550" y="1736603"/>
            <a:ext cx="1640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600" b="1" dirty="0" smtClean="0"/>
              <a:t>13 new magnets: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Dipoles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err="1" smtClean="0"/>
              <a:t>Quadrupoles</a:t>
            </a:r>
            <a:endParaRPr lang="en-US" sz="1600" dirty="0" smtClean="0"/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Correctors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endParaRPr lang="en-US" sz="1600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03"/>
            <a:ext cx="8229600" cy="6051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Magnetic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781" y="398704"/>
            <a:ext cx="4940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400" b="1" dirty="0" smtClean="0">
                <a:solidFill>
                  <a:srgbClr val="FF0000"/>
                </a:solidFill>
              </a:rPr>
              <a:t>Main constraints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Fit inside the existing BTF hall for turning by 135° and thus use the former control room as second experimental area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/>
              <a:t>Split the bending into three dipoles in order to control the </a:t>
            </a:r>
            <a:r>
              <a:rPr lang="en-US" sz="1400" dirty="0" smtClean="0"/>
              <a:t>dispersion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Take into account a possible energy upgrade of the LINAC up to 1 </a:t>
            </a:r>
            <a:r>
              <a:rPr lang="en-US" sz="1400" dirty="0" err="1" smtClean="0"/>
              <a:t>GeV</a:t>
            </a:r>
            <a:r>
              <a:rPr lang="en-US" sz="1400" dirty="0"/>
              <a:t>:</a:t>
            </a:r>
            <a:r>
              <a:rPr lang="en-US" sz="1400" dirty="0" smtClean="0"/>
              <a:t> at least </a:t>
            </a:r>
            <a:r>
              <a:rPr lang="en-US" sz="1400" b="1" dirty="0" smtClean="0"/>
              <a:t>920 MeV </a:t>
            </a:r>
            <a:r>
              <a:rPr lang="en-US" sz="1400" dirty="0" smtClean="0"/>
              <a:t>secondary beams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As a consequence, iron core dipoles working close to saturation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81" y="3759482"/>
            <a:ext cx="81625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/>
              <a:t>Allow the use the parallel of the two lines as much as possible: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/>
              <a:t>Be compatible with present DA</a:t>
            </a:r>
            <a:r>
              <a:rPr lang="en-US" sz="1400" dirty="0">
                <a:latin typeface="Symbol" charset="2"/>
                <a:cs typeface="Symbol" charset="2"/>
              </a:rPr>
              <a:t>F</a:t>
            </a:r>
            <a:r>
              <a:rPr lang="en-US" sz="1400" dirty="0"/>
              <a:t>NE operation without linking too much to it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Pulsed </a:t>
            </a:r>
            <a:r>
              <a:rPr lang="en-US" sz="1400" dirty="0"/>
              <a:t>dipole for splitting sequence of LINAC </a:t>
            </a:r>
            <a:r>
              <a:rPr lang="en-US" sz="1400" dirty="0" smtClean="0"/>
              <a:t>pulses</a:t>
            </a:r>
          </a:p>
          <a:p>
            <a:pPr marL="1200150" lvl="2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Iron lamination dipole, making a relatively small angle (</a:t>
            </a:r>
            <a:r>
              <a:rPr lang="en-US" sz="1400" dirty="0"/>
              <a:t>15°) </a:t>
            </a:r>
            <a:endParaRPr lang="en-US" sz="1400" dirty="0" smtClean="0"/>
          </a:p>
          <a:p>
            <a:pPr marL="1200150" lvl="2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As compact as possible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56" y="4955221"/>
            <a:ext cx="2032005" cy="1145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34" y="2357976"/>
            <a:ext cx="2620821" cy="1419611"/>
          </a:xfrm>
          <a:prstGeom prst="rect">
            <a:avLst/>
          </a:prstGeom>
        </p:spPr>
      </p:pic>
      <p:pic>
        <p:nvPicPr>
          <p:cNvPr id="16" name="Shape 20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032" y="2387595"/>
            <a:ext cx="2514794" cy="126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81" y="4991995"/>
            <a:ext cx="1692037" cy="104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4"/>
          <a:stretch/>
        </p:blipFill>
        <p:spPr>
          <a:xfrm>
            <a:off x="6907885" y="3458802"/>
            <a:ext cx="1862732" cy="1199138"/>
          </a:xfrm>
          <a:prstGeom prst="rect">
            <a:avLst/>
          </a:prstGeom>
          <a:ln w="25400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6924682" y="2896300"/>
            <a:ext cx="1904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/>
              <a:t>Full iron, compact </a:t>
            </a:r>
            <a:r>
              <a:rPr lang="en-US" sz="1400" dirty="0" err="1" smtClean="0"/>
              <a:t>quadrupoles</a:t>
            </a:r>
            <a:endParaRPr lang="en-US" sz="1400" dirty="0"/>
          </a:p>
        </p:txBody>
      </p:sp>
      <p:pic>
        <p:nvPicPr>
          <p:cNvPr id="20" name="Immagine 6"/>
          <p:cNvPicPr/>
          <p:nvPr/>
        </p:nvPicPr>
        <p:blipFill>
          <a:blip r:embed="rId7"/>
          <a:stretch>
            <a:fillRect/>
          </a:stretch>
        </p:blipFill>
        <p:spPr>
          <a:xfrm>
            <a:off x="745658" y="4916333"/>
            <a:ext cx="1310640" cy="1361440"/>
          </a:xfrm>
          <a:prstGeom prst="rect">
            <a:avLst/>
          </a:prstGeom>
        </p:spPr>
      </p:pic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0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Shape 190"/>
          <p:cNvGraphicFramePr/>
          <p:nvPr>
            <p:extLst>
              <p:ext uri="{D42A27DB-BD31-4B8C-83A1-F6EECF244321}">
                <p14:modId xmlns:p14="http://schemas.microsoft.com/office/powerpoint/2010/main" val="1766165866"/>
              </p:ext>
            </p:extLst>
          </p:nvPr>
        </p:nvGraphicFramePr>
        <p:xfrm>
          <a:off x="2308495" y="788179"/>
          <a:ext cx="3134063" cy="5101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9492"/>
                <a:gridCol w="584571"/>
              </a:tblGrid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GENERAL DATA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energy (MeV)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Curvature radius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flux density (T)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1,11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Bending angle (deg)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 per pole (turns)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Ampere-turns/pole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11052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277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Yoke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Field Region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±25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quality (ΔB/B)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6,4E-03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Field quality (ΔIB/IB)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2,3E-03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weight (kg)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INTERFACE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Conductor dimension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7x7 Φ4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Resistive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Rtot (Ω)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0,078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inductance (H)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0,029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Line Cable lenght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cable cross section ( mm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130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42,9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COOLING 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pancakes per 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 circuits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series circuits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ΔT water (°C)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flow (m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0.117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velocity (m/s)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1,55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ΔP (bar)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" name="Shape 191"/>
          <p:cNvGraphicFramePr/>
          <p:nvPr>
            <p:extLst>
              <p:ext uri="{D42A27DB-BD31-4B8C-83A1-F6EECF244321}">
                <p14:modId xmlns:p14="http://schemas.microsoft.com/office/powerpoint/2010/main" val="3479396236"/>
              </p:ext>
            </p:extLst>
          </p:nvPr>
        </p:nvGraphicFramePr>
        <p:xfrm>
          <a:off x="5898048" y="1920802"/>
          <a:ext cx="2788752" cy="807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871"/>
                <a:gridCol w="749061"/>
                <a:gridCol w="715595"/>
                <a:gridCol w="796225"/>
              </a:tblGrid>
              <a:tr h="91205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 FAC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6,75E+07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0,96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7,85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83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COILS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 FAC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20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9.46E+06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0,59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2" name="Shape 192"/>
          <p:cNvSpPr txBox="1"/>
          <p:nvPr/>
        </p:nvSpPr>
        <p:spPr>
          <a:xfrm>
            <a:off x="5541197" y="3328947"/>
            <a:ext cx="3602803" cy="2560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accent5"/>
              </a:buClr>
              <a:buSzPct val="100000"/>
            </a:pPr>
            <a:r>
              <a:rPr lang="en-US" sz="1600" b="1" dirty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Iron lamination dipole</a:t>
            </a:r>
          </a:p>
          <a:p>
            <a:pPr marR="0" lvl="0" algn="l" rtl="0">
              <a:spcBef>
                <a:spcPts val="0"/>
              </a:spcBef>
              <a:buClr>
                <a:schemeClr val="accent5"/>
              </a:buClr>
              <a:buSzPct val="100000"/>
            </a:pPr>
            <a:endParaRPr lang="en-US" sz="16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>
                <a:ea typeface="Calibri"/>
                <a:cs typeface="Calibri"/>
                <a:sym typeface="Calibri"/>
              </a:rPr>
              <a:t>Magnetic and electro-</a:t>
            </a:r>
            <a:r>
              <a:rPr lang="en-US" sz="1600" dirty="0" err="1">
                <a:ea typeface="Calibri"/>
                <a:cs typeface="Calibri"/>
                <a:sym typeface="Calibri"/>
              </a:rPr>
              <a:t>thermical</a:t>
            </a:r>
            <a:r>
              <a:rPr lang="en-US" sz="1600" dirty="0">
                <a:ea typeface="Calibri"/>
                <a:cs typeface="Calibri"/>
                <a:sym typeface="Calibri"/>
              </a:rPr>
              <a:t> design, mechanical drawings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Construction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started</a:t>
            </a: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 smtClean="0"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ea typeface="Calibri"/>
                <a:cs typeface="Calibri"/>
                <a:sym typeface="Calibri"/>
              </a:rPr>
              <a:t>Power </a:t>
            </a:r>
            <a:r>
              <a:rPr lang="en-US" sz="1600" dirty="0">
                <a:ea typeface="Calibri"/>
                <a:cs typeface="Calibri"/>
                <a:sym typeface="Calibri"/>
              </a:rPr>
              <a:t>supply </a:t>
            </a:r>
            <a:r>
              <a:rPr lang="en-US" sz="1600" dirty="0" smtClean="0">
                <a:ea typeface="Calibri"/>
                <a:cs typeface="Calibri"/>
                <a:sym typeface="Calibri"/>
              </a:rPr>
              <a:t>specifications and tender </a:t>
            </a:r>
            <a:r>
              <a:rPr lang="en-US" sz="16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completed</a:t>
            </a:r>
            <a:r>
              <a:rPr lang="en-US" sz="1600" dirty="0" smtClean="0">
                <a:ea typeface="Calibri"/>
                <a:cs typeface="Calibri"/>
                <a:sym typeface="Calibri"/>
              </a:rPr>
              <a:t>; </a:t>
            </a:r>
            <a:r>
              <a:rPr lang="en-US" sz="1600" dirty="0" err="1">
                <a:ea typeface="Calibri"/>
                <a:cs typeface="Calibri"/>
                <a:sym typeface="Calibri"/>
              </a:rPr>
              <a:t>ramping+stabilization</a:t>
            </a:r>
            <a:r>
              <a:rPr lang="en-US" sz="1600" dirty="0">
                <a:ea typeface="Calibri"/>
                <a:cs typeface="Calibri"/>
                <a:sym typeface="Calibri"/>
              </a:rPr>
              <a:t> within ≈</a:t>
            </a:r>
            <a:r>
              <a:rPr lang="en-US" sz="1600" b="1" dirty="0">
                <a:ea typeface="Calibri"/>
                <a:cs typeface="Calibri"/>
                <a:sym typeface="Calibri"/>
              </a:rPr>
              <a:t>100 </a:t>
            </a:r>
            <a:r>
              <a:rPr lang="en-US" sz="1600" b="1" dirty="0" err="1">
                <a:ea typeface="Calibri"/>
                <a:cs typeface="Calibri"/>
                <a:sym typeface="Calibri"/>
              </a:rPr>
              <a:t>ms</a:t>
            </a:r>
            <a:endParaRPr lang="en-US" sz="1600" b="1" dirty="0"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Pulsed dipole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449" t="4154" r="7179" b="11056"/>
          <a:stretch/>
        </p:blipFill>
        <p:spPr>
          <a:xfrm>
            <a:off x="203200" y="1562100"/>
            <a:ext cx="1778000" cy="3276600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Pulsed dipole detailed drawings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740803"/>
            <a:ext cx="7557025" cy="53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52" y="827181"/>
            <a:ext cx="3167880" cy="26382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Immagine 3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5739"/>
          <a:stretch/>
        </p:blipFill>
        <p:spPr>
          <a:xfrm>
            <a:off x="207417" y="827182"/>
            <a:ext cx="2175967" cy="2638236"/>
          </a:xfrm>
          <a:prstGeom prst="rect">
            <a:avLst/>
          </a:prstGeom>
        </p:spPr>
      </p:pic>
      <p:pic>
        <p:nvPicPr>
          <p:cNvPr id="6" name="Immagine 3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b="3947"/>
          <a:stretch/>
        </p:blipFill>
        <p:spPr>
          <a:xfrm>
            <a:off x="2827019" y="827182"/>
            <a:ext cx="2204397" cy="2638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700" y="3483029"/>
            <a:ext cx="932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Laser cut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19381" y="3483029"/>
            <a:ext cx="2661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 Discharge Machining</a:t>
            </a:r>
            <a:endParaRPr lang="en-US" sz="1600" dirty="0"/>
          </a:p>
        </p:txBody>
      </p:sp>
      <p:pic>
        <p:nvPicPr>
          <p:cNvPr id="9" name="Picture 8" descr="Macintosh HD:Users:valentep:Dropbox:20171102_0959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8" b="15498"/>
          <a:stretch/>
        </p:blipFill>
        <p:spPr bwMode="auto">
          <a:xfrm>
            <a:off x="207417" y="4059121"/>
            <a:ext cx="4823999" cy="1363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968" y="6374703"/>
            <a:ext cx="1474535" cy="252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8345" y="5423078"/>
            <a:ext cx="88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coil</a:t>
            </a:r>
            <a:endParaRPr lang="en-US" sz="16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Pulsed dipole construction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012" y="4045739"/>
            <a:ext cx="3454068" cy="2310611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29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18655" y="3465417"/>
            <a:ext cx="2482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CMM shape measurement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081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8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BTF </a:t>
            </a:r>
            <a:r>
              <a:rPr lang="en-US" sz="4000" dirty="0" smtClean="0"/>
              <a:t>in 2 slides (2)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028" y="5076999"/>
            <a:ext cx="3133546" cy="1179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4027992"/>
            <a:ext cx="5682470" cy="2062103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Lucida Grande"/>
              <a:buChar char="✗"/>
            </a:pPr>
            <a:r>
              <a:rPr lang="en-US" sz="1600" dirty="0" smtClean="0">
                <a:solidFill>
                  <a:srgbClr val="FF0000"/>
                </a:solidFill>
              </a:rPr>
              <a:t>Average of 200 beam days/year, 25-30 experimental groups, 150-200 users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dirty="0" smtClean="0"/>
              <a:t>Undergoing a </a:t>
            </a:r>
            <a:r>
              <a:rPr lang="en-US" sz="1600" b="1" dirty="0" smtClean="0">
                <a:solidFill>
                  <a:srgbClr val="4191B1"/>
                </a:solidFill>
              </a:rPr>
              <a:t>major upgrade</a:t>
            </a:r>
            <a:r>
              <a:rPr lang="en-US" sz="1600" dirty="0" smtClean="0"/>
              <a:t> in 2018: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 smtClean="0"/>
              <a:t>Split beam-line for serving two experimental areas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/>
              <a:t>S</a:t>
            </a:r>
            <a:r>
              <a:rPr lang="en-US" sz="1600" dirty="0" smtClean="0"/>
              <a:t>hielding of second hall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 smtClean="0"/>
              <a:t>LINAC consolidation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 smtClean="0"/>
              <a:t>New control room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dirty="0" smtClean="0">
                <a:solidFill>
                  <a:srgbClr val="FF0000"/>
                </a:solidFill>
              </a:rPr>
              <a:t>PADME searching for dark forces: ≈6 months in 2018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45490"/>
            <a:ext cx="5682471" cy="329320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Lucida Grande"/>
              <a:buChar char="✗"/>
            </a:pPr>
            <a:r>
              <a:rPr lang="en-US" sz="1600" dirty="0">
                <a:solidFill>
                  <a:srgbClr val="4191B1"/>
                </a:solidFill>
              </a:rPr>
              <a:t>Pulsed </a:t>
            </a:r>
            <a:r>
              <a:rPr lang="en-US" sz="1600" b="1" dirty="0">
                <a:solidFill>
                  <a:srgbClr val="4191B1"/>
                </a:solidFill>
              </a:rPr>
              <a:t>electron</a:t>
            </a:r>
            <a:r>
              <a:rPr lang="en-US" sz="1600" dirty="0">
                <a:solidFill>
                  <a:srgbClr val="4191B1"/>
                </a:solidFill>
              </a:rPr>
              <a:t> and </a:t>
            </a:r>
            <a:r>
              <a:rPr lang="en-US" sz="1600" b="1" dirty="0">
                <a:solidFill>
                  <a:srgbClr val="4191B1"/>
                </a:solidFill>
              </a:rPr>
              <a:t>positron</a:t>
            </a:r>
            <a:r>
              <a:rPr lang="en-US" sz="1600" dirty="0">
                <a:solidFill>
                  <a:srgbClr val="4191B1"/>
                </a:solidFill>
              </a:rPr>
              <a:t> beams (up to 49 pulses/second)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dirty="0"/>
              <a:t>Different ranges of parameters in the </a:t>
            </a:r>
            <a:r>
              <a:rPr lang="en-US" sz="1600" b="1" dirty="0"/>
              <a:t>two running modes</a:t>
            </a:r>
            <a:r>
              <a:rPr lang="en-US" sz="1600" dirty="0"/>
              <a:t>: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/>
              <a:t>Dedicated (no collider operation, exclusive LINAC users)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/>
              <a:t>“Opportunistic</a:t>
            </a:r>
            <a:r>
              <a:rPr lang="en-US" sz="1600" dirty="0" smtClean="0"/>
              <a:t>”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dirty="0" smtClean="0"/>
              <a:t>Two possibilities: </a:t>
            </a:r>
            <a:r>
              <a:rPr lang="en-US" sz="1600" b="1" dirty="0" smtClean="0"/>
              <a:t>with</a:t>
            </a:r>
            <a:r>
              <a:rPr lang="en-US" sz="1600" dirty="0" smtClean="0"/>
              <a:t> and </a:t>
            </a:r>
            <a:r>
              <a:rPr lang="en-US" sz="1600" b="1" dirty="0" smtClean="0"/>
              <a:t>without</a:t>
            </a:r>
            <a:r>
              <a:rPr lang="en-US" sz="1600" dirty="0" smtClean="0"/>
              <a:t> attenuating </a:t>
            </a:r>
            <a:r>
              <a:rPr lang="en-US" sz="1600" b="1" dirty="0" smtClean="0"/>
              <a:t>target</a:t>
            </a:r>
            <a:endParaRPr lang="en-US" sz="1600" b="1" dirty="0"/>
          </a:p>
          <a:p>
            <a:pPr marL="285750" indent="-285750" algn="just">
              <a:buFont typeface="Lucida Grande"/>
              <a:buChar char="✗"/>
            </a:pPr>
            <a:r>
              <a:rPr lang="en-US" sz="1600" b="1" dirty="0">
                <a:solidFill>
                  <a:srgbClr val="4191B1"/>
                </a:solidFill>
              </a:rPr>
              <a:t>Maximum energy</a:t>
            </a:r>
            <a:r>
              <a:rPr lang="en-US" sz="1600" b="1" dirty="0"/>
              <a:t> </a:t>
            </a:r>
            <a:r>
              <a:rPr lang="en-US" sz="1600" dirty="0"/>
              <a:t>fixed by LINAC </a:t>
            </a:r>
            <a:r>
              <a:rPr lang="en-US" sz="1600" dirty="0" smtClean="0"/>
              <a:t>(750 MeV in </a:t>
            </a:r>
            <a:r>
              <a:rPr lang="en-US" sz="1600" dirty="0"/>
              <a:t>dedicated)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b="1" dirty="0">
                <a:solidFill>
                  <a:srgbClr val="4191B1"/>
                </a:solidFill>
              </a:rPr>
              <a:t>Minimum energy</a:t>
            </a:r>
            <a:r>
              <a:rPr lang="en-US" sz="1600" b="1" dirty="0"/>
              <a:t> </a:t>
            </a:r>
            <a:r>
              <a:rPr lang="en-US" sz="1600" dirty="0"/>
              <a:t>dictated by: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/>
              <a:t>Beam extracted in air through 0.5 mm Be exit window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dirty="0"/>
              <a:t>Low currents in all magnetic line</a:t>
            </a:r>
          </a:p>
          <a:p>
            <a:pPr marL="742950" lvl="1" indent="-285750" algn="just">
              <a:buFont typeface="Lucida Grande"/>
              <a:buChar char="✗"/>
            </a:pPr>
            <a:r>
              <a:rPr lang="en-US" sz="1600" b="1" dirty="0">
                <a:solidFill>
                  <a:srgbClr val="4191B1"/>
                </a:solidFill>
              </a:rPr>
              <a:t>Energy vs. angle distribution out of </a:t>
            </a:r>
            <a:r>
              <a:rPr lang="en-US" sz="1600" b="1" dirty="0" smtClean="0">
                <a:solidFill>
                  <a:srgbClr val="4191B1"/>
                </a:solidFill>
              </a:rPr>
              <a:t>target </a:t>
            </a:r>
            <a:r>
              <a:rPr lang="en-US" sz="1600" dirty="0" smtClean="0">
                <a:solidFill>
                  <a:srgbClr val="4191B1"/>
                </a:solidFill>
              </a:rPr>
              <a:t>gives strong dependence </a:t>
            </a:r>
            <a:r>
              <a:rPr lang="en-US" sz="1600" smtClean="0">
                <a:solidFill>
                  <a:srgbClr val="4191B1"/>
                </a:solidFill>
              </a:rPr>
              <a:t>of intensity on selected energy</a:t>
            </a:r>
          </a:p>
          <a:p>
            <a:pPr marL="285750" indent="-285750" algn="just">
              <a:buFont typeface="Lucida Grande"/>
              <a:buChar char="✗"/>
            </a:pPr>
            <a:r>
              <a:rPr lang="en-US" sz="1600" smtClean="0">
                <a:solidFill>
                  <a:srgbClr val="000000"/>
                </a:solidFill>
              </a:rPr>
              <a:t>Beam spot minimum </a:t>
            </a:r>
            <a:r>
              <a:rPr lang="en-US" sz="1600" b="1" smtClean="0">
                <a:solidFill>
                  <a:srgbClr val="000000"/>
                </a:solidFill>
              </a:rPr>
              <a:t>size</a:t>
            </a:r>
            <a:r>
              <a:rPr lang="en-US" sz="1600" smtClean="0">
                <a:solidFill>
                  <a:srgbClr val="000000"/>
                </a:solidFill>
              </a:rPr>
              <a:t> and </a:t>
            </a:r>
            <a:r>
              <a:rPr lang="en-US" sz="1600" b="1" smtClean="0">
                <a:solidFill>
                  <a:srgbClr val="000000"/>
                </a:solidFill>
              </a:rPr>
              <a:t>divergence</a:t>
            </a:r>
            <a:r>
              <a:rPr lang="en-US" sz="1600" smtClean="0">
                <a:solidFill>
                  <a:srgbClr val="000000"/>
                </a:solidFill>
              </a:rPr>
              <a:t> dominated by multiple scattering on exit window (σ=350 μm at 450 MeV)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06"/>
          <a:stretch/>
        </p:blipFill>
        <p:spPr>
          <a:xfrm>
            <a:off x="6651082" y="1066248"/>
            <a:ext cx="2080089" cy="189300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944860" y="995074"/>
            <a:ext cx="1122294" cy="824243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515314" y="718075"/>
            <a:ext cx="8654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0.5 mm Be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121290" y="995074"/>
            <a:ext cx="307631" cy="9757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47298" y="718075"/>
            <a:ext cx="941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Silicon pixel</a:t>
            </a:r>
            <a:endParaRPr lang="en-US" sz="1200" b="1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RA1 - Oct. 11th, 2017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9735" r="51098"/>
          <a:stretch/>
        </p:blipFill>
        <p:spPr>
          <a:xfrm>
            <a:off x="5871744" y="3612116"/>
            <a:ext cx="1788031" cy="1214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58549" y="3247321"/>
            <a:ext cx="1648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MIMOSA monolithic pixel</a:t>
            </a:r>
          </a:p>
          <a:p>
            <a:r>
              <a:rPr lang="en-US" sz="1100" dirty="0" err="1" smtClean="0">
                <a:solidFill>
                  <a:srgbClr val="FF0000"/>
                </a:solidFill>
              </a:rPr>
              <a:t>σ</a:t>
            </a:r>
            <a:r>
              <a:rPr lang="en-US" sz="1100" dirty="0" smtClean="0">
                <a:solidFill>
                  <a:srgbClr val="FF0000"/>
                </a:solidFill>
              </a:rPr>
              <a:t> ≈ 6 </a:t>
            </a:r>
            <a:r>
              <a:rPr lang="en-US" sz="1100" dirty="0" err="1" smtClean="0">
                <a:solidFill>
                  <a:srgbClr val="FF0000"/>
                </a:solidFill>
              </a:rPr>
              <a:t>μm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7077" y="3725017"/>
            <a:ext cx="1548000" cy="999318"/>
          </a:xfrm>
        </p:spPr>
      </p:pic>
      <p:sp>
        <p:nvSpPr>
          <p:cNvPr id="24" name="TextBox 23"/>
          <p:cNvSpPr txBox="1"/>
          <p:nvPr/>
        </p:nvSpPr>
        <p:spPr>
          <a:xfrm>
            <a:off x="7691821" y="3249175"/>
            <a:ext cx="13208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Poisson distribution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@100 MeV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168A6223-AB4C-1542-9228-92DBFFA795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7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graphicFrame>
        <p:nvGraphicFramePr>
          <p:cNvPr id="5" name="Shape 207"/>
          <p:cNvGraphicFramePr/>
          <p:nvPr>
            <p:extLst>
              <p:ext uri="{D42A27DB-BD31-4B8C-83A1-F6EECF244321}">
                <p14:modId xmlns:p14="http://schemas.microsoft.com/office/powerpoint/2010/main" val="1897906792"/>
              </p:ext>
            </p:extLst>
          </p:nvPr>
        </p:nvGraphicFramePr>
        <p:xfrm>
          <a:off x="2810103" y="864220"/>
          <a:ext cx="3103889" cy="48402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59229"/>
                <a:gridCol w="644660"/>
              </a:tblGrid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GENERAL DATA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Beam energy (MeV)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921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Curvature radius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at the gap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Pole width at the yoke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flux density (T)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1,7056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Bending angle (deg)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45,00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 per pole (turns)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 Width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735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Width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Height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Overall Lenght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1672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Field Region (mm)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±15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Field quality (ΔB/B)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Field quality (ΔIB/IB) 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3,78E-04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weight (kg)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ELECTRICAL INTERFACE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Conductor dimension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9.5x9.5 Φ5.5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Resistive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Rtot (Ω)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0,276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inductance (H)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0,423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Voltage on magnet (V) with a 10 s raising time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Nominal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Line Cable lenght (m)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cable cross section ( mm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Current (A)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280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Voltage (V)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Proposed Output PS Power (kVA)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26,6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COOLING 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pancake per pole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Turn per pancake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(10 H 2 V)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2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ΔT water (°C)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6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flow (m</a:t>
                      </a:r>
                      <a:r>
                        <a:rPr lang="en-US" sz="800" b="0" i="0" u="none" strike="noStrike" cap="none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3,44E-04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Water velocity (m/s)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1,21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ΔP (bar)</a:t>
                      </a:r>
                    </a:p>
                  </a:txBody>
                  <a:tcPr marL="8550" marR="8550" marT="85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3,82</a:t>
                      </a:r>
                    </a:p>
                  </a:txBody>
                  <a:tcPr marL="8550" marR="8550" marT="855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Shape 208"/>
          <p:cNvGraphicFramePr/>
          <p:nvPr>
            <p:extLst>
              <p:ext uri="{D42A27DB-BD31-4B8C-83A1-F6EECF244321}">
                <p14:modId xmlns:p14="http://schemas.microsoft.com/office/powerpoint/2010/main" val="2110743223"/>
              </p:ext>
            </p:extLst>
          </p:nvPr>
        </p:nvGraphicFramePr>
        <p:xfrm>
          <a:off x="6080159" y="1806548"/>
          <a:ext cx="2680963" cy="807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6455"/>
                <a:gridCol w="605703"/>
                <a:gridCol w="743209"/>
                <a:gridCol w="715596"/>
              </a:tblGrid>
              <a:tr h="113634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IRON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PACK FAC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3,99E+08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7,86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3140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COILS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 (mm3)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FILL FAC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(kg/dm3)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Weight (kg)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634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9,5E+07</a:t>
                      </a:r>
                    </a:p>
                  </a:txBody>
                  <a:tcPr marL="12700" marR="12700" marT="1270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0,599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8,9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506</a:t>
                      </a:r>
                    </a:p>
                  </a:txBody>
                  <a:tcPr marL="12700" marR="12700" marT="1270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6897"/>
          </a:xfrm>
        </p:spPr>
        <p:txBody>
          <a:bodyPr>
            <a:normAutofit/>
          </a:bodyPr>
          <a:lstStyle/>
          <a:p>
            <a:r>
              <a:rPr lang="en-US" dirty="0" smtClean="0"/>
              <a:t>New DC dipoles</a:t>
            </a:r>
            <a:endParaRPr lang="en-US" dirty="0"/>
          </a:p>
        </p:txBody>
      </p:sp>
      <p:sp>
        <p:nvSpPr>
          <p:cNvPr id="9" name="Shape 192"/>
          <p:cNvSpPr txBox="1"/>
          <p:nvPr/>
        </p:nvSpPr>
        <p:spPr>
          <a:xfrm>
            <a:off x="6004722" y="3226976"/>
            <a:ext cx="3151852" cy="22829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accent5"/>
              </a:buClr>
              <a:buSzPct val="100000"/>
            </a:pPr>
            <a:r>
              <a:rPr lang="en-US" sz="1600" b="1" dirty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Iron </a:t>
            </a:r>
            <a:r>
              <a:rPr lang="en-US" sz="1600" b="1" dirty="0" smtClean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core dipoles</a:t>
            </a:r>
            <a:endParaRPr lang="en-US" sz="1600" b="1" dirty="0">
              <a:solidFill>
                <a:srgbClr val="660066"/>
              </a:solidFill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chemeClr val="accent5"/>
              </a:buClr>
              <a:buSzPct val="100000"/>
            </a:pPr>
            <a:endParaRPr lang="en-US" sz="16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Magnetic and electro-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thermical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design, mechanical drawings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 smtClean="0"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ea typeface="Calibri"/>
                <a:cs typeface="Calibri"/>
                <a:sym typeface="Calibri"/>
              </a:rPr>
              <a:t>Power supplies specifications and tender </a:t>
            </a:r>
            <a:r>
              <a:rPr lang="en-US" sz="16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completed</a:t>
            </a:r>
            <a:endParaRPr lang="en-US" sz="16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2555" y="2106973"/>
            <a:ext cx="3351045" cy="2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6897"/>
          </a:xfrm>
        </p:spPr>
        <p:txBody>
          <a:bodyPr>
            <a:normAutofit/>
          </a:bodyPr>
          <a:lstStyle/>
          <a:p>
            <a:r>
              <a:rPr lang="en-US" dirty="0" smtClean="0"/>
              <a:t>DC dipole detailed drawings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751770"/>
            <a:ext cx="7557025" cy="53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9"/>
            <a:ext cx="8229600" cy="645018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quadrupoles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708" y="894417"/>
            <a:ext cx="3421483" cy="3284623"/>
          </a:xfrm>
          <a:prstGeom prst="rect">
            <a:avLst/>
          </a:prstGeom>
        </p:spPr>
      </p:pic>
      <p:sp>
        <p:nvSpPr>
          <p:cNvPr id="9" name="Shape 192"/>
          <p:cNvSpPr txBox="1"/>
          <p:nvPr/>
        </p:nvSpPr>
        <p:spPr>
          <a:xfrm>
            <a:off x="3845808" y="4411706"/>
            <a:ext cx="4809508" cy="17350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accent5"/>
              </a:buClr>
              <a:buSzPct val="100000"/>
            </a:pPr>
            <a:r>
              <a:rPr lang="en-US" sz="1600" b="1" dirty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Iron </a:t>
            </a:r>
            <a:r>
              <a:rPr lang="en-US" sz="1600" b="1" dirty="0" smtClean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core </a:t>
            </a:r>
            <a:r>
              <a:rPr lang="en-US" sz="1600" b="1" dirty="0" err="1" smtClean="0">
                <a:solidFill>
                  <a:srgbClr val="660066"/>
                </a:solidFill>
                <a:ea typeface="Calibri"/>
                <a:cs typeface="Calibri"/>
                <a:sym typeface="Calibri"/>
              </a:rPr>
              <a:t>quadrupoles</a:t>
            </a:r>
            <a:endParaRPr lang="en-US" sz="1600" b="1" dirty="0">
              <a:solidFill>
                <a:srgbClr val="660066"/>
              </a:solidFill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chemeClr val="accent5"/>
              </a:buClr>
              <a:buSzPct val="100000"/>
            </a:pPr>
            <a:endParaRPr lang="en-US" sz="16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Magnetic, electro-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thermical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, design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completed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b="1" dirty="0" smtClean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Detailed mechanical drawings </a:t>
            </a:r>
            <a:r>
              <a:rPr lang="en-US" sz="1600" b="1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almost completed</a:t>
            </a:r>
          </a:p>
          <a:p>
            <a:pPr lvl="0">
              <a:buClr>
                <a:schemeClr val="accent5"/>
              </a:buClr>
              <a:buSzPct val="100000"/>
            </a:pPr>
            <a:endParaRPr lang="en-US" sz="1600" dirty="0" smtClean="0">
              <a:solidFill>
                <a:srgbClr val="FF6600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accent5"/>
              </a:buClr>
              <a:buSzPct val="100000"/>
              <a:buFont typeface="Wingdings" charset="2"/>
              <a:buChar char="§"/>
            </a:pPr>
            <a:r>
              <a:rPr lang="en-US" sz="1600" dirty="0" smtClean="0">
                <a:ea typeface="Calibri"/>
                <a:cs typeface="Calibri"/>
                <a:sym typeface="Calibri"/>
              </a:rPr>
              <a:t>Power supplies specifications and tender </a:t>
            </a:r>
            <a:r>
              <a:rPr lang="en-US" sz="16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completed</a:t>
            </a:r>
            <a:endParaRPr lang="en-US" sz="16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accent5"/>
              </a:buClr>
              <a:buSzPct val="100000"/>
              <a:buFont typeface="Wingdings" charset="2"/>
              <a:buChar char="§"/>
            </a:pP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2" y="1287162"/>
            <a:ext cx="3027250" cy="4258277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7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Power, cooling &amp; services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45817"/>
            <a:ext cx="7240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/>
              <a:t>Detailed estimate of additional electrical and thermal power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 smtClean="0"/>
              <a:t>Technical solutions both for cooling and power identified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New pumping and secondary circuit distribution for the BTF area</a:t>
            </a:r>
          </a:p>
          <a:p>
            <a:pPr marL="742950" lvl="1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Revision and upgrade of power distribution for the area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sz="2000" dirty="0" smtClean="0"/>
              <a:t>Detailed projects </a:t>
            </a:r>
            <a:r>
              <a:rPr lang="en-US" sz="2000" b="1" dirty="0" smtClean="0">
                <a:solidFill>
                  <a:srgbClr val="FF6600"/>
                </a:solidFill>
              </a:rPr>
              <a:t>started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65" y="2735850"/>
            <a:ext cx="3422713" cy="2516185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702" y="2735850"/>
            <a:ext cx="4085514" cy="25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5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929" y="1980908"/>
            <a:ext cx="4483835" cy="2586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4414"/>
          </a:xfrm>
        </p:spPr>
        <p:txBody>
          <a:bodyPr>
            <a:normAutofit/>
          </a:bodyPr>
          <a:lstStyle/>
          <a:p>
            <a:r>
              <a:rPr lang="en-US" dirty="0" smtClean="0"/>
              <a:t>PADME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2" y="1980908"/>
            <a:ext cx="3877949" cy="27453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8818" y="2277531"/>
            <a:ext cx="85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DHSTB02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390775" y="3007697"/>
            <a:ext cx="296252" cy="30778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 noChangeAspect="1"/>
          </p:cNvCxnSpPr>
          <p:nvPr/>
        </p:nvCxnSpPr>
        <p:spPr>
          <a:xfrm flipV="1">
            <a:off x="4388895" y="3256953"/>
            <a:ext cx="288000" cy="35334"/>
          </a:xfrm>
          <a:prstGeom prst="straightConnector1">
            <a:avLst/>
          </a:prstGeom>
          <a:ln>
            <a:solidFill>
              <a:srgbClr val="348455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9479" y="801183"/>
            <a:ext cx="867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PADME setup design </a:t>
            </a:r>
            <a:r>
              <a:rPr lang="en-US" b="1" dirty="0" smtClean="0"/>
              <a:t>starts</a:t>
            </a:r>
            <a:r>
              <a:rPr lang="en-US" dirty="0" smtClean="0"/>
              <a:t> where the </a:t>
            </a:r>
            <a:r>
              <a:rPr lang="en-US" b="1" dirty="0" smtClean="0"/>
              <a:t>BTF-1 line ends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Assume re-using exactly the present vacuum pipe inside DHSTB02, pre-vacuum port, flange, etc.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12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03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Beam region and vacuum chamber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CSN 1 - March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30F87-A041-704B-807D-1DA18D7ECE08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6503" y="5400904"/>
            <a:ext cx="862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/>
              <a:t>Almost </a:t>
            </a:r>
            <a:r>
              <a:rPr lang="en-GB" sz="2000" b="1" dirty="0" smtClean="0">
                <a:solidFill>
                  <a:srgbClr val="FF0000"/>
                </a:solidFill>
              </a:rPr>
              <a:t>ready </a:t>
            </a:r>
            <a:r>
              <a:rPr lang="en-GB" sz="2000" dirty="0" smtClean="0"/>
              <a:t>both for vacuum chamber and target region (see M. </a:t>
            </a:r>
            <a:r>
              <a:rPr lang="en-GB" sz="2000" dirty="0" err="1" smtClean="0"/>
              <a:t>Raggi</a:t>
            </a:r>
            <a:r>
              <a:rPr lang="en-GB" sz="2000" dirty="0" smtClean="0"/>
              <a:t> report on PADME)</a:t>
            </a:r>
          </a:p>
        </p:txBody>
      </p:sp>
      <p:pic>
        <p:nvPicPr>
          <p:cNvPr id="7" name="Picture 6" descr="Screenshot 2016-09-13 23.00.1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208" y="1497260"/>
            <a:ext cx="5367978" cy="3843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3548" y="1666855"/>
            <a:ext cx="12051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</a:rPr>
              <a:t>Diamond target</a:t>
            </a:r>
            <a:endParaRPr lang="en-GB" sz="1200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25397" y="1934206"/>
            <a:ext cx="1177329" cy="1655332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19655" y="2155290"/>
            <a:ext cx="96411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rgbClr val="FF0000"/>
                </a:solidFill>
              </a:rPr>
              <a:t>MIMOSA M28</a:t>
            </a:r>
          </a:p>
          <a:p>
            <a:r>
              <a:rPr lang="en-GB" sz="1050" dirty="0" smtClean="0">
                <a:solidFill>
                  <a:srgbClr val="FF0000"/>
                </a:solidFill>
              </a:rPr>
              <a:t>beam tracker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05660" y="2561517"/>
            <a:ext cx="2197066" cy="1303642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05660" y="2561517"/>
            <a:ext cx="1946768" cy="1028021"/>
          </a:xfrm>
          <a:prstGeom prst="straightConnector1">
            <a:avLst/>
          </a:prstGeom>
          <a:ln w="31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creenshot 2016-09-13 23.54.48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686741"/>
            <a:ext cx="3941933" cy="302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 11"/>
          <p:cNvSpPr/>
          <p:nvPr/>
        </p:nvSpPr>
        <p:spPr>
          <a:xfrm rot="7482542">
            <a:off x="3090505" y="3045271"/>
            <a:ext cx="956208" cy="663855"/>
          </a:xfrm>
          <a:custGeom>
            <a:avLst/>
            <a:gdLst>
              <a:gd name="connsiteX0" fmla="*/ 298462 w 1727212"/>
              <a:gd name="connsiteY0" fmla="*/ 0 h 952315"/>
              <a:gd name="connsiteX1" fmla="*/ 904887 w 1727212"/>
              <a:gd name="connsiteY1" fmla="*/ 149225 h 952315"/>
              <a:gd name="connsiteX2" fmla="*/ 1524012 w 1727212"/>
              <a:gd name="connsiteY2" fmla="*/ 701675 h 952315"/>
              <a:gd name="connsiteX3" fmla="*/ 790587 w 1727212"/>
              <a:gd name="connsiteY3" fmla="*/ 946150 h 952315"/>
              <a:gd name="connsiteX4" fmla="*/ 123837 w 1727212"/>
              <a:gd name="connsiteY4" fmla="*/ 469900 h 952315"/>
              <a:gd name="connsiteX5" fmla="*/ 31762 w 1727212"/>
              <a:gd name="connsiteY5" fmla="*/ 161925 h 952315"/>
              <a:gd name="connsiteX6" fmla="*/ 495312 w 1727212"/>
              <a:gd name="connsiteY6" fmla="*/ 101600 h 952315"/>
              <a:gd name="connsiteX7" fmla="*/ 1727212 w 1727212"/>
              <a:gd name="connsiteY7" fmla="*/ 644525 h 952315"/>
              <a:gd name="connsiteX0" fmla="*/ 302593 w 1731343"/>
              <a:gd name="connsiteY0" fmla="*/ 0 h 841275"/>
              <a:gd name="connsiteX1" fmla="*/ 909018 w 1731343"/>
              <a:gd name="connsiteY1" fmla="*/ 149225 h 841275"/>
              <a:gd name="connsiteX2" fmla="*/ 1528143 w 1731343"/>
              <a:gd name="connsiteY2" fmla="*/ 701675 h 841275"/>
              <a:gd name="connsiteX3" fmla="*/ 896318 w 1731343"/>
              <a:gd name="connsiteY3" fmla="*/ 828675 h 841275"/>
              <a:gd name="connsiteX4" fmla="*/ 127968 w 1731343"/>
              <a:gd name="connsiteY4" fmla="*/ 469900 h 841275"/>
              <a:gd name="connsiteX5" fmla="*/ 35893 w 1731343"/>
              <a:gd name="connsiteY5" fmla="*/ 161925 h 841275"/>
              <a:gd name="connsiteX6" fmla="*/ 499443 w 1731343"/>
              <a:gd name="connsiteY6" fmla="*/ 101600 h 841275"/>
              <a:gd name="connsiteX7" fmla="*/ 1731343 w 1731343"/>
              <a:gd name="connsiteY7" fmla="*/ 644525 h 841275"/>
              <a:gd name="connsiteX0" fmla="*/ 909018 w 1731343"/>
              <a:gd name="connsiteY0" fmla="*/ 81670 h 773720"/>
              <a:gd name="connsiteX1" fmla="*/ 1528143 w 1731343"/>
              <a:gd name="connsiteY1" fmla="*/ 634120 h 773720"/>
              <a:gd name="connsiteX2" fmla="*/ 896318 w 1731343"/>
              <a:gd name="connsiteY2" fmla="*/ 761120 h 773720"/>
              <a:gd name="connsiteX3" fmla="*/ 127968 w 1731343"/>
              <a:gd name="connsiteY3" fmla="*/ 402345 h 773720"/>
              <a:gd name="connsiteX4" fmla="*/ 35893 w 1731343"/>
              <a:gd name="connsiteY4" fmla="*/ 94370 h 773720"/>
              <a:gd name="connsiteX5" fmla="*/ 499443 w 1731343"/>
              <a:gd name="connsiteY5" fmla="*/ 34045 h 773720"/>
              <a:gd name="connsiteX6" fmla="*/ 1731343 w 1731343"/>
              <a:gd name="connsiteY6" fmla="*/ 576970 h 773720"/>
              <a:gd name="connsiteX0" fmla="*/ 909018 w 1731343"/>
              <a:gd name="connsiteY0" fmla="*/ 81670 h 779531"/>
              <a:gd name="connsiteX1" fmla="*/ 1493218 w 1731343"/>
              <a:gd name="connsiteY1" fmla="*/ 659520 h 779531"/>
              <a:gd name="connsiteX2" fmla="*/ 896318 w 1731343"/>
              <a:gd name="connsiteY2" fmla="*/ 761120 h 779531"/>
              <a:gd name="connsiteX3" fmla="*/ 127968 w 1731343"/>
              <a:gd name="connsiteY3" fmla="*/ 402345 h 779531"/>
              <a:gd name="connsiteX4" fmla="*/ 35893 w 1731343"/>
              <a:gd name="connsiteY4" fmla="*/ 94370 h 779531"/>
              <a:gd name="connsiteX5" fmla="*/ 499443 w 1731343"/>
              <a:gd name="connsiteY5" fmla="*/ 34045 h 779531"/>
              <a:gd name="connsiteX6" fmla="*/ 1731343 w 1731343"/>
              <a:gd name="connsiteY6" fmla="*/ 576970 h 779531"/>
              <a:gd name="connsiteX0" fmla="*/ 909018 w 1731343"/>
              <a:gd name="connsiteY0" fmla="*/ 81670 h 800849"/>
              <a:gd name="connsiteX1" fmla="*/ 1493218 w 1731343"/>
              <a:gd name="connsiteY1" fmla="*/ 659520 h 800849"/>
              <a:gd name="connsiteX2" fmla="*/ 896318 w 1731343"/>
              <a:gd name="connsiteY2" fmla="*/ 761120 h 800849"/>
              <a:gd name="connsiteX3" fmla="*/ 127968 w 1731343"/>
              <a:gd name="connsiteY3" fmla="*/ 402345 h 800849"/>
              <a:gd name="connsiteX4" fmla="*/ 35893 w 1731343"/>
              <a:gd name="connsiteY4" fmla="*/ 94370 h 800849"/>
              <a:gd name="connsiteX5" fmla="*/ 499443 w 1731343"/>
              <a:gd name="connsiteY5" fmla="*/ 34045 h 800849"/>
              <a:gd name="connsiteX6" fmla="*/ 1731343 w 1731343"/>
              <a:gd name="connsiteY6" fmla="*/ 576970 h 800849"/>
              <a:gd name="connsiteX0" fmla="*/ 938260 w 1760585"/>
              <a:gd name="connsiteY0" fmla="*/ 16538 h 735717"/>
              <a:gd name="connsiteX1" fmla="*/ 1522460 w 1760585"/>
              <a:gd name="connsiteY1" fmla="*/ 594388 h 735717"/>
              <a:gd name="connsiteX2" fmla="*/ 925560 w 1760585"/>
              <a:gd name="connsiteY2" fmla="*/ 695988 h 735717"/>
              <a:gd name="connsiteX3" fmla="*/ 157210 w 1760585"/>
              <a:gd name="connsiteY3" fmla="*/ 337213 h 735717"/>
              <a:gd name="connsiteX4" fmla="*/ 65135 w 1760585"/>
              <a:gd name="connsiteY4" fmla="*/ 29238 h 735717"/>
              <a:gd name="connsiteX5" fmla="*/ 925560 w 1760585"/>
              <a:gd name="connsiteY5" fmla="*/ 67338 h 735717"/>
              <a:gd name="connsiteX6" fmla="*/ 1760585 w 1760585"/>
              <a:gd name="connsiteY6" fmla="*/ 511838 h 735717"/>
              <a:gd name="connsiteX0" fmla="*/ 910184 w 1732509"/>
              <a:gd name="connsiteY0" fmla="*/ 27466 h 746645"/>
              <a:gd name="connsiteX1" fmla="*/ 1494384 w 1732509"/>
              <a:gd name="connsiteY1" fmla="*/ 605316 h 746645"/>
              <a:gd name="connsiteX2" fmla="*/ 897484 w 1732509"/>
              <a:gd name="connsiteY2" fmla="*/ 706916 h 746645"/>
              <a:gd name="connsiteX3" fmla="*/ 129134 w 1732509"/>
              <a:gd name="connsiteY3" fmla="*/ 348141 h 746645"/>
              <a:gd name="connsiteX4" fmla="*/ 37059 w 1732509"/>
              <a:gd name="connsiteY4" fmla="*/ 40166 h 746645"/>
              <a:gd name="connsiteX5" fmla="*/ 897484 w 1732509"/>
              <a:gd name="connsiteY5" fmla="*/ 78266 h 746645"/>
              <a:gd name="connsiteX6" fmla="*/ 1732509 w 1732509"/>
              <a:gd name="connsiteY6" fmla="*/ 522766 h 746645"/>
              <a:gd name="connsiteX0" fmla="*/ 910184 w 1732509"/>
              <a:gd name="connsiteY0" fmla="*/ 68461 h 787640"/>
              <a:gd name="connsiteX1" fmla="*/ 1494384 w 1732509"/>
              <a:gd name="connsiteY1" fmla="*/ 646311 h 787640"/>
              <a:gd name="connsiteX2" fmla="*/ 897484 w 1732509"/>
              <a:gd name="connsiteY2" fmla="*/ 747911 h 787640"/>
              <a:gd name="connsiteX3" fmla="*/ 129134 w 1732509"/>
              <a:gd name="connsiteY3" fmla="*/ 389136 h 787640"/>
              <a:gd name="connsiteX4" fmla="*/ 37059 w 1732509"/>
              <a:gd name="connsiteY4" fmla="*/ 81161 h 787640"/>
              <a:gd name="connsiteX5" fmla="*/ 897484 w 1732509"/>
              <a:gd name="connsiteY5" fmla="*/ 119261 h 787640"/>
              <a:gd name="connsiteX6" fmla="*/ 1732509 w 1732509"/>
              <a:gd name="connsiteY6" fmla="*/ 563761 h 787640"/>
              <a:gd name="connsiteX0" fmla="*/ 910184 w 1501484"/>
              <a:gd name="connsiteY0" fmla="*/ 19991 h 739170"/>
              <a:gd name="connsiteX1" fmla="*/ 1494384 w 1501484"/>
              <a:gd name="connsiteY1" fmla="*/ 597841 h 739170"/>
              <a:gd name="connsiteX2" fmla="*/ 897484 w 1501484"/>
              <a:gd name="connsiteY2" fmla="*/ 699441 h 739170"/>
              <a:gd name="connsiteX3" fmla="*/ 129134 w 1501484"/>
              <a:gd name="connsiteY3" fmla="*/ 340666 h 739170"/>
              <a:gd name="connsiteX4" fmla="*/ 37059 w 1501484"/>
              <a:gd name="connsiteY4" fmla="*/ 32691 h 739170"/>
              <a:gd name="connsiteX5" fmla="*/ 897484 w 1501484"/>
              <a:gd name="connsiteY5" fmla="*/ 70791 h 739170"/>
              <a:gd name="connsiteX6" fmla="*/ 1430884 w 1501484"/>
              <a:gd name="connsiteY6" fmla="*/ 337491 h 739170"/>
              <a:gd name="connsiteX0" fmla="*/ 930058 w 1521358"/>
              <a:gd name="connsiteY0" fmla="*/ 22163 h 741342"/>
              <a:gd name="connsiteX1" fmla="*/ 1514258 w 1521358"/>
              <a:gd name="connsiteY1" fmla="*/ 600013 h 741342"/>
              <a:gd name="connsiteX2" fmla="*/ 917358 w 1521358"/>
              <a:gd name="connsiteY2" fmla="*/ 701613 h 741342"/>
              <a:gd name="connsiteX3" fmla="*/ 149008 w 1521358"/>
              <a:gd name="connsiteY3" fmla="*/ 342838 h 741342"/>
              <a:gd name="connsiteX4" fmla="*/ 56933 w 1521358"/>
              <a:gd name="connsiteY4" fmla="*/ 34863 h 741342"/>
              <a:gd name="connsiteX5" fmla="*/ 806233 w 1521358"/>
              <a:gd name="connsiteY5" fmla="*/ 41213 h 741342"/>
              <a:gd name="connsiteX6" fmla="*/ 1450758 w 1521358"/>
              <a:gd name="connsiteY6" fmla="*/ 339663 h 741342"/>
              <a:gd name="connsiteX0" fmla="*/ 930058 w 1521358"/>
              <a:gd name="connsiteY0" fmla="*/ 39347 h 758526"/>
              <a:gd name="connsiteX1" fmla="*/ 1514258 w 1521358"/>
              <a:gd name="connsiteY1" fmla="*/ 617197 h 758526"/>
              <a:gd name="connsiteX2" fmla="*/ 917358 w 1521358"/>
              <a:gd name="connsiteY2" fmla="*/ 718797 h 758526"/>
              <a:gd name="connsiteX3" fmla="*/ 149008 w 1521358"/>
              <a:gd name="connsiteY3" fmla="*/ 360022 h 758526"/>
              <a:gd name="connsiteX4" fmla="*/ 56933 w 1521358"/>
              <a:gd name="connsiteY4" fmla="*/ 52047 h 758526"/>
              <a:gd name="connsiteX5" fmla="*/ 806233 w 1521358"/>
              <a:gd name="connsiteY5" fmla="*/ 58397 h 758526"/>
              <a:gd name="connsiteX6" fmla="*/ 1450758 w 1521358"/>
              <a:gd name="connsiteY6" fmla="*/ 356847 h 758526"/>
              <a:gd name="connsiteX0" fmla="*/ 913218 w 1504518"/>
              <a:gd name="connsiteY0" fmla="*/ 51795 h 770974"/>
              <a:gd name="connsiteX1" fmla="*/ 1497418 w 1504518"/>
              <a:gd name="connsiteY1" fmla="*/ 629645 h 770974"/>
              <a:gd name="connsiteX2" fmla="*/ 900518 w 1504518"/>
              <a:gd name="connsiteY2" fmla="*/ 731245 h 770974"/>
              <a:gd name="connsiteX3" fmla="*/ 132168 w 1504518"/>
              <a:gd name="connsiteY3" fmla="*/ 372470 h 770974"/>
              <a:gd name="connsiteX4" fmla="*/ 40093 w 1504518"/>
              <a:gd name="connsiteY4" fmla="*/ 64495 h 770974"/>
              <a:gd name="connsiteX5" fmla="*/ 789393 w 1504518"/>
              <a:gd name="connsiteY5" fmla="*/ 70845 h 770974"/>
              <a:gd name="connsiteX6" fmla="*/ 1433918 w 1504518"/>
              <a:gd name="connsiteY6" fmla="*/ 369295 h 770974"/>
              <a:gd name="connsiteX0" fmla="*/ 833361 w 1424661"/>
              <a:gd name="connsiteY0" fmla="*/ 0 h 719179"/>
              <a:gd name="connsiteX1" fmla="*/ 1417561 w 1424661"/>
              <a:gd name="connsiteY1" fmla="*/ 577850 h 719179"/>
              <a:gd name="connsiteX2" fmla="*/ 820661 w 1424661"/>
              <a:gd name="connsiteY2" fmla="*/ 679450 h 719179"/>
              <a:gd name="connsiteX3" fmla="*/ 52311 w 1424661"/>
              <a:gd name="connsiteY3" fmla="*/ 320675 h 719179"/>
              <a:gd name="connsiteX4" fmla="*/ 113956 w 1424661"/>
              <a:gd name="connsiteY4" fmla="*/ 103025 h 719179"/>
              <a:gd name="connsiteX5" fmla="*/ 709536 w 1424661"/>
              <a:gd name="connsiteY5" fmla="*/ 19050 h 719179"/>
              <a:gd name="connsiteX6" fmla="*/ 1354061 w 1424661"/>
              <a:gd name="connsiteY6" fmla="*/ 317500 h 719179"/>
              <a:gd name="connsiteX0" fmla="*/ 737265 w 1328565"/>
              <a:gd name="connsiteY0" fmla="*/ 0 h 707168"/>
              <a:gd name="connsiteX1" fmla="*/ 1321465 w 1328565"/>
              <a:gd name="connsiteY1" fmla="*/ 577850 h 707168"/>
              <a:gd name="connsiteX2" fmla="*/ 724565 w 1328565"/>
              <a:gd name="connsiteY2" fmla="*/ 679450 h 707168"/>
              <a:gd name="connsiteX3" fmla="*/ 206650 w 1328565"/>
              <a:gd name="connsiteY3" fmla="*/ 499413 h 707168"/>
              <a:gd name="connsiteX4" fmla="*/ 17860 w 1328565"/>
              <a:gd name="connsiteY4" fmla="*/ 103025 h 707168"/>
              <a:gd name="connsiteX5" fmla="*/ 613440 w 1328565"/>
              <a:gd name="connsiteY5" fmla="*/ 19050 h 707168"/>
              <a:gd name="connsiteX6" fmla="*/ 1257965 w 1328565"/>
              <a:gd name="connsiteY6" fmla="*/ 317500 h 707168"/>
              <a:gd name="connsiteX0" fmla="*/ 795713 w 1387013"/>
              <a:gd name="connsiteY0" fmla="*/ 20365 h 727533"/>
              <a:gd name="connsiteX1" fmla="*/ 1379913 w 1387013"/>
              <a:gd name="connsiteY1" fmla="*/ 598215 h 727533"/>
              <a:gd name="connsiteX2" fmla="*/ 783013 w 1387013"/>
              <a:gd name="connsiteY2" fmla="*/ 699815 h 727533"/>
              <a:gd name="connsiteX3" fmla="*/ 265098 w 1387013"/>
              <a:gd name="connsiteY3" fmla="*/ 519778 h 727533"/>
              <a:gd name="connsiteX4" fmla="*/ 76308 w 1387013"/>
              <a:gd name="connsiteY4" fmla="*/ 123390 h 727533"/>
              <a:gd name="connsiteX5" fmla="*/ 671888 w 1387013"/>
              <a:gd name="connsiteY5" fmla="*/ 39415 h 727533"/>
              <a:gd name="connsiteX6" fmla="*/ 1316413 w 1387013"/>
              <a:gd name="connsiteY6" fmla="*/ 337865 h 727533"/>
              <a:gd name="connsiteX0" fmla="*/ 738325 w 1329625"/>
              <a:gd name="connsiteY0" fmla="*/ 0 h 707168"/>
              <a:gd name="connsiteX1" fmla="*/ 1322525 w 1329625"/>
              <a:gd name="connsiteY1" fmla="*/ 577850 h 707168"/>
              <a:gd name="connsiteX2" fmla="*/ 725625 w 1329625"/>
              <a:gd name="connsiteY2" fmla="*/ 679450 h 707168"/>
              <a:gd name="connsiteX3" fmla="*/ 207710 w 1329625"/>
              <a:gd name="connsiteY3" fmla="*/ 499413 h 707168"/>
              <a:gd name="connsiteX4" fmla="*/ 18920 w 1329625"/>
              <a:gd name="connsiteY4" fmla="*/ 103025 h 707168"/>
              <a:gd name="connsiteX5" fmla="*/ 614500 w 1329625"/>
              <a:gd name="connsiteY5" fmla="*/ 19050 h 707168"/>
              <a:gd name="connsiteX6" fmla="*/ 1259025 w 1329625"/>
              <a:gd name="connsiteY6" fmla="*/ 317500 h 707168"/>
              <a:gd name="connsiteX0" fmla="*/ 732378 w 1323678"/>
              <a:gd name="connsiteY0" fmla="*/ 5248 h 712416"/>
              <a:gd name="connsiteX1" fmla="*/ 1316578 w 1323678"/>
              <a:gd name="connsiteY1" fmla="*/ 583098 h 712416"/>
              <a:gd name="connsiteX2" fmla="*/ 719678 w 1323678"/>
              <a:gd name="connsiteY2" fmla="*/ 684698 h 712416"/>
              <a:gd name="connsiteX3" fmla="*/ 201763 w 1323678"/>
              <a:gd name="connsiteY3" fmla="*/ 504661 h 712416"/>
              <a:gd name="connsiteX4" fmla="*/ 12973 w 1323678"/>
              <a:gd name="connsiteY4" fmla="*/ 108273 h 712416"/>
              <a:gd name="connsiteX5" fmla="*/ 608553 w 1323678"/>
              <a:gd name="connsiteY5" fmla="*/ 24298 h 712416"/>
              <a:gd name="connsiteX6" fmla="*/ 1253078 w 1323678"/>
              <a:gd name="connsiteY6" fmla="*/ 322748 h 712416"/>
              <a:gd name="connsiteX0" fmla="*/ 732435 w 1323735"/>
              <a:gd name="connsiteY0" fmla="*/ 0 h 708686"/>
              <a:gd name="connsiteX1" fmla="*/ 1316635 w 1323735"/>
              <a:gd name="connsiteY1" fmla="*/ 577850 h 708686"/>
              <a:gd name="connsiteX2" fmla="*/ 719735 w 1323735"/>
              <a:gd name="connsiteY2" fmla="*/ 679450 h 708686"/>
              <a:gd name="connsiteX3" fmla="*/ 239337 w 1323735"/>
              <a:gd name="connsiteY3" fmla="*/ 476334 h 708686"/>
              <a:gd name="connsiteX4" fmla="*/ 13030 w 1323735"/>
              <a:gd name="connsiteY4" fmla="*/ 103025 h 708686"/>
              <a:gd name="connsiteX5" fmla="*/ 608610 w 1323735"/>
              <a:gd name="connsiteY5" fmla="*/ 19050 h 708686"/>
              <a:gd name="connsiteX6" fmla="*/ 1253135 w 1323735"/>
              <a:gd name="connsiteY6" fmla="*/ 317500 h 708686"/>
              <a:gd name="connsiteX0" fmla="*/ 721487 w 1312787"/>
              <a:gd name="connsiteY0" fmla="*/ 13123 h 721808"/>
              <a:gd name="connsiteX1" fmla="*/ 1305687 w 1312787"/>
              <a:gd name="connsiteY1" fmla="*/ 590973 h 721808"/>
              <a:gd name="connsiteX2" fmla="*/ 708787 w 1312787"/>
              <a:gd name="connsiteY2" fmla="*/ 692573 h 721808"/>
              <a:gd name="connsiteX3" fmla="*/ 228389 w 1312787"/>
              <a:gd name="connsiteY3" fmla="*/ 489457 h 721808"/>
              <a:gd name="connsiteX4" fmla="*/ 13614 w 1312787"/>
              <a:gd name="connsiteY4" fmla="*/ 59752 h 721808"/>
              <a:gd name="connsiteX5" fmla="*/ 597662 w 1312787"/>
              <a:gd name="connsiteY5" fmla="*/ 32173 h 721808"/>
              <a:gd name="connsiteX6" fmla="*/ 1242187 w 1312787"/>
              <a:gd name="connsiteY6" fmla="*/ 330623 h 721808"/>
              <a:gd name="connsiteX0" fmla="*/ 734769 w 1326069"/>
              <a:gd name="connsiteY0" fmla="*/ 21325 h 730010"/>
              <a:gd name="connsiteX1" fmla="*/ 1318969 w 1326069"/>
              <a:gd name="connsiteY1" fmla="*/ 599175 h 730010"/>
              <a:gd name="connsiteX2" fmla="*/ 722069 w 1326069"/>
              <a:gd name="connsiteY2" fmla="*/ 700775 h 730010"/>
              <a:gd name="connsiteX3" fmla="*/ 241671 w 1326069"/>
              <a:gd name="connsiteY3" fmla="*/ 497659 h 730010"/>
              <a:gd name="connsiteX4" fmla="*/ 26896 w 1326069"/>
              <a:gd name="connsiteY4" fmla="*/ 67954 h 730010"/>
              <a:gd name="connsiteX5" fmla="*/ 610944 w 1326069"/>
              <a:gd name="connsiteY5" fmla="*/ 40375 h 730010"/>
              <a:gd name="connsiteX6" fmla="*/ 1255469 w 1326069"/>
              <a:gd name="connsiteY6" fmla="*/ 338825 h 730010"/>
              <a:gd name="connsiteX0" fmla="*/ 734769 w 1326069"/>
              <a:gd name="connsiteY0" fmla="*/ 61147 h 769832"/>
              <a:gd name="connsiteX1" fmla="*/ 1318969 w 1326069"/>
              <a:gd name="connsiteY1" fmla="*/ 638997 h 769832"/>
              <a:gd name="connsiteX2" fmla="*/ 722069 w 1326069"/>
              <a:gd name="connsiteY2" fmla="*/ 740597 h 769832"/>
              <a:gd name="connsiteX3" fmla="*/ 241671 w 1326069"/>
              <a:gd name="connsiteY3" fmla="*/ 537481 h 769832"/>
              <a:gd name="connsiteX4" fmla="*/ 26896 w 1326069"/>
              <a:gd name="connsiteY4" fmla="*/ 107776 h 769832"/>
              <a:gd name="connsiteX5" fmla="*/ 610944 w 1326069"/>
              <a:gd name="connsiteY5" fmla="*/ 80197 h 769832"/>
              <a:gd name="connsiteX6" fmla="*/ 1255469 w 1326069"/>
              <a:gd name="connsiteY6" fmla="*/ 378647 h 769832"/>
              <a:gd name="connsiteX0" fmla="*/ 734769 w 1326069"/>
              <a:gd name="connsiteY0" fmla="*/ 29579 h 738264"/>
              <a:gd name="connsiteX1" fmla="*/ 1318969 w 1326069"/>
              <a:gd name="connsiteY1" fmla="*/ 607429 h 738264"/>
              <a:gd name="connsiteX2" fmla="*/ 722069 w 1326069"/>
              <a:gd name="connsiteY2" fmla="*/ 709029 h 738264"/>
              <a:gd name="connsiteX3" fmla="*/ 241671 w 1326069"/>
              <a:gd name="connsiteY3" fmla="*/ 505913 h 738264"/>
              <a:gd name="connsiteX4" fmla="*/ 26896 w 1326069"/>
              <a:gd name="connsiteY4" fmla="*/ 76208 h 738264"/>
              <a:gd name="connsiteX5" fmla="*/ 610944 w 1326069"/>
              <a:gd name="connsiteY5" fmla="*/ 48629 h 738264"/>
              <a:gd name="connsiteX6" fmla="*/ 1188392 w 1326069"/>
              <a:gd name="connsiteY6" fmla="*/ 474623 h 738264"/>
              <a:gd name="connsiteX0" fmla="*/ 734769 w 1326069"/>
              <a:gd name="connsiteY0" fmla="*/ 29579 h 738264"/>
              <a:gd name="connsiteX1" fmla="*/ 1318969 w 1326069"/>
              <a:gd name="connsiteY1" fmla="*/ 607429 h 738264"/>
              <a:gd name="connsiteX2" fmla="*/ 722069 w 1326069"/>
              <a:gd name="connsiteY2" fmla="*/ 709029 h 738264"/>
              <a:gd name="connsiteX3" fmla="*/ 241671 w 1326069"/>
              <a:gd name="connsiteY3" fmla="*/ 505913 h 738264"/>
              <a:gd name="connsiteX4" fmla="*/ 26896 w 1326069"/>
              <a:gd name="connsiteY4" fmla="*/ 76208 h 738264"/>
              <a:gd name="connsiteX5" fmla="*/ 610944 w 1326069"/>
              <a:gd name="connsiteY5" fmla="*/ 48629 h 738264"/>
              <a:gd name="connsiteX6" fmla="*/ 1188392 w 1326069"/>
              <a:gd name="connsiteY6" fmla="*/ 474623 h 738264"/>
              <a:gd name="connsiteX0" fmla="*/ 663564 w 1254864"/>
              <a:gd name="connsiteY0" fmla="*/ 23304 h 731989"/>
              <a:gd name="connsiteX1" fmla="*/ 1247764 w 1254864"/>
              <a:gd name="connsiteY1" fmla="*/ 601154 h 731989"/>
              <a:gd name="connsiteX2" fmla="*/ 650864 w 1254864"/>
              <a:gd name="connsiteY2" fmla="*/ 702754 h 731989"/>
              <a:gd name="connsiteX3" fmla="*/ 170466 w 1254864"/>
              <a:gd name="connsiteY3" fmla="*/ 499638 h 731989"/>
              <a:gd name="connsiteX4" fmla="*/ 35069 w 1254864"/>
              <a:gd name="connsiteY4" fmla="*/ 82733 h 731989"/>
              <a:gd name="connsiteX5" fmla="*/ 539739 w 1254864"/>
              <a:gd name="connsiteY5" fmla="*/ 42354 h 731989"/>
              <a:gd name="connsiteX6" fmla="*/ 1117187 w 1254864"/>
              <a:gd name="connsiteY6" fmla="*/ 468348 h 731989"/>
              <a:gd name="connsiteX0" fmla="*/ 663564 w 1176806"/>
              <a:gd name="connsiteY0" fmla="*/ 23304 h 725605"/>
              <a:gd name="connsiteX1" fmla="*/ 1168387 w 1176806"/>
              <a:gd name="connsiteY1" fmla="*/ 588357 h 725605"/>
              <a:gd name="connsiteX2" fmla="*/ 650864 w 1176806"/>
              <a:gd name="connsiteY2" fmla="*/ 702754 h 725605"/>
              <a:gd name="connsiteX3" fmla="*/ 170466 w 1176806"/>
              <a:gd name="connsiteY3" fmla="*/ 499638 h 725605"/>
              <a:gd name="connsiteX4" fmla="*/ 35069 w 1176806"/>
              <a:gd name="connsiteY4" fmla="*/ 82733 h 725605"/>
              <a:gd name="connsiteX5" fmla="*/ 539739 w 1176806"/>
              <a:gd name="connsiteY5" fmla="*/ 42354 h 725605"/>
              <a:gd name="connsiteX6" fmla="*/ 1117187 w 1176806"/>
              <a:gd name="connsiteY6" fmla="*/ 468348 h 72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6806" h="725605">
                <a:moveTo>
                  <a:pt x="663564" y="23304"/>
                </a:moveTo>
                <a:cubicBezTo>
                  <a:pt x="867822" y="140250"/>
                  <a:pt x="1237179" y="392565"/>
                  <a:pt x="1168387" y="588357"/>
                </a:cubicBezTo>
                <a:cubicBezTo>
                  <a:pt x="1099595" y="784149"/>
                  <a:pt x="817184" y="717540"/>
                  <a:pt x="650864" y="702754"/>
                </a:cubicBezTo>
                <a:cubicBezTo>
                  <a:pt x="484544" y="687968"/>
                  <a:pt x="273098" y="602975"/>
                  <a:pt x="170466" y="499638"/>
                </a:cubicBezTo>
                <a:cubicBezTo>
                  <a:pt x="67834" y="396301"/>
                  <a:pt x="-63992" y="182027"/>
                  <a:pt x="35069" y="82733"/>
                </a:cubicBezTo>
                <a:cubicBezTo>
                  <a:pt x="134130" y="-16561"/>
                  <a:pt x="359386" y="-21915"/>
                  <a:pt x="539739" y="42354"/>
                </a:cubicBezTo>
                <a:cubicBezTo>
                  <a:pt x="720092" y="106623"/>
                  <a:pt x="974484" y="283401"/>
                  <a:pt x="1117187" y="468348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2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862" y="4295375"/>
            <a:ext cx="1708309" cy="164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9888"/>
          </a:xfrm>
        </p:spPr>
        <p:txBody>
          <a:bodyPr>
            <a:noAutofit/>
          </a:bodyPr>
          <a:lstStyle/>
          <a:p>
            <a:r>
              <a:rPr lang="en-US" sz="2800" dirty="0" smtClean="0"/>
              <a:t>MIMOSA MAPS tracking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461" y="532805"/>
            <a:ext cx="580424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Based on MIMOSA M28 (monolithic active pixel sensor, 0.35 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m technology), by IPHC Strasbourg, but </a:t>
            </a: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in vacuum, </a:t>
            </a:r>
            <a:r>
              <a:rPr lang="en-US" sz="1600" b="1" dirty="0" smtClean="0">
                <a:solidFill>
                  <a:srgbClr val="FF0000"/>
                </a:solidFill>
                <a:cs typeface="Calibri"/>
              </a:rPr>
              <a:t>never implemented, so far</a:t>
            </a:r>
            <a:endParaRPr lang="en-US" sz="16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 smtClean="0">
                <a:latin typeface="Calibri"/>
                <a:cs typeface="Calibri"/>
              </a:rPr>
              <a:t>20.8 </a:t>
            </a:r>
            <a:r>
              <a:rPr lang="en-US" sz="1400" dirty="0" err="1" smtClean="0">
                <a:latin typeface="Calibri"/>
                <a:ea typeface="Lucida Grande"/>
                <a:cs typeface="Calibri"/>
              </a:rPr>
              <a:t>μ</a:t>
            </a:r>
            <a:r>
              <a:rPr lang="en-US" sz="1400" dirty="0" err="1" smtClean="0">
                <a:latin typeface="Calibri"/>
                <a:cs typeface="Calibri"/>
              </a:rPr>
              <a:t>m</a:t>
            </a:r>
            <a:r>
              <a:rPr lang="en-US" sz="1400" dirty="0" smtClean="0">
                <a:latin typeface="Calibri"/>
                <a:cs typeface="Calibri"/>
              </a:rPr>
              <a:t> pitch, 20.2×22.7 mm</a:t>
            </a:r>
            <a:r>
              <a:rPr lang="en-US" sz="1400" baseline="30000" dirty="0" smtClean="0">
                <a:latin typeface="Calibri"/>
                <a:cs typeface="Calibri"/>
              </a:rPr>
              <a:t>2</a:t>
            </a:r>
            <a:r>
              <a:rPr lang="en-US" sz="1400" dirty="0" smtClean="0">
                <a:latin typeface="Calibri"/>
                <a:cs typeface="Calibri"/>
              </a:rPr>
              <a:t> area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1400" dirty="0" smtClean="0">
                <a:cs typeface="Calibri"/>
              </a:rPr>
              <a:t>50 </a:t>
            </a:r>
            <a:r>
              <a:rPr lang="en-US" sz="1400" dirty="0" err="1" smtClean="0">
                <a:ea typeface="Lucida Grande"/>
                <a:cs typeface="Calibri"/>
              </a:rPr>
              <a:t>μ</a:t>
            </a:r>
            <a:r>
              <a:rPr lang="en-US" sz="1400" dirty="0" err="1" smtClean="0">
                <a:cs typeface="Calibri"/>
              </a:rPr>
              <a:t>m</a:t>
            </a:r>
            <a:r>
              <a:rPr lang="en-US" sz="1400" dirty="0" smtClean="0">
                <a:cs typeface="Calibri"/>
              </a:rPr>
              <a:t> thickness</a:t>
            </a:r>
            <a:endParaRPr lang="en-US" sz="1400" dirty="0" smtClean="0"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Mechanics and cooling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Vacuum linear stage mirrored from diamond side: </a:t>
            </a:r>
            <a:r>
              <a:rPr lang="en-GB" sz="1400" b="1" dirty="0" smtClean="0">
                <a:solidFill>
                  <a:srgbClr val="FF0000"/>
                </a:solidFill>
              </a:rPr>
              <a:t>purchased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Support and cooling structure details </a:t>
            </a:r>
            <a:r>
              <a:rPr lang="en-GB" sz="1400" b="1" dirty="0" smtClean="0">
                <a:solidFill>
                  <a:srgbClr val="FF0000"/>
                </a:solidFill>
              </a:rPr>
              <a:t>designed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New board and cooling support </a:t>
            </a:r>
            <a:r>
              <a:rPr lang="en-GB" sz="1400" b="1" dirty="0" smtClean="0">
                <a:solidFill>
                  <a:srgbClr val="FF6600"/>
                </a:solidFill>
              </a:rPr>
              <a:t>under test</a:t>
            </a:r>
            <a:endParaRPr lang="en-GB" sz="1400" dirty="0" smtClean="0"/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Sensors: OK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600" dirty="0" smtClean="0"/>
              <a:t>DAQ, software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GB" sz="1400" dirty="0" smtClean="0"/>
              <a:t>In advanced development: </a:t>
            </a:r>
            <a:r>
              <a:rPr lang="en-GB" sz="1400" b="1" dirty="0" smtClean="0">
                <a:solidFill>
                  <a:srgbClr val="FF0000"/>
                </a:solidFill>
              </a:rPr>
              <a:t>April 2017 test-beam successful</a:t>
            </a:r>
            <a:endParaRPr lang="en-GB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  <a:buClr>
                <a:schemeClr val="accent5"/>
              </a:buClr>
              <a:tabLst>
                <a:tab pos="892175" algn="l"/>
              </a:tabLst>
            </a:pPr>
            <a:endParaRPr lang="en-US" sz="1600" b="1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409" y="4314390"/>
            <a:ext cx="1439300" cy="1356818"/>
          </a:xfrm>
          <a:prstGeom prst="rect">
            <a:avLst/>
          </a:prstGeom>
          <a:ln>
            <a:solidFill>
              <a:srgbClr val="4BACC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313" y="4627973"/>
            <a:ext cx="1417392" cy="135681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41420" y="4389699"/>
            <a:ext cx="56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Plane 1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3265" y="4076323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Plane 2</a:t>
            </a:r>
            <a:endParaRPr lang="en-US" sz="10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5601" y="5874636"/>
            <a:ext cx="1159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5"/>
                </a:solidFill>
              </a:rPr>
              <a:t>Track angle (</a:t>
            </a:r>
            <a:r>
              <a:rPr lang="en-US" sz="1000" dirty="0" err="1" smtClean="0">
                <a:solidFill>
                  <a:schemeClr val="accent5"/>
                </a:solidFill>
              </a:rPr>
              <a:t>mrad</a:t>
            </a:r>
            <a:r>
              <a:rPr lang="en-US" sz="1000" dirty="0" smtClean="0">
                <a:solidFill>
                  <a:schemeClr val="accent5"/>
                </a:solidFill>
              </a:rPr>
              <a:t>)</a:t>
            </a:r>
            <a:endParaRPr lang="en-US" sz="1000" dirty="0">
              <a:solidFill>
                <a:schemeClr val="accent5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618" y="1780812"/>
            <a:ext cx="2965287" cy="2321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27814" y="511628"/>
            <a:ext cx="1495979" cy="149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3" y="4299106"/>
            <a:ext cx="2648691" cy="1372102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4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573"/>
          </a:xfrm>
        </p:spPr>
        <p:txBody>
          <a:bodyPr>
            <a:noAutofit/>
          </a:bodyPr>
          <a:lstStyle/>
          <a:p>
            <a:r>
              <a:rPr lang="en-US" sz="3200" dirty="0" smtClean="0"/>
              <a:t>Beam, vacuum &amp; target region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024" y="861396"/>
            <a:ext cx="765854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Aim at having the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target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region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(main vacuum cross and diamond) connected to a BTF secondary vacuum by the PADME test beam of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trike="sngStrike" dirty="0" smtClean="0">
                <a:solidFill>
                  <a:srgbClr val="FF0000"/>
                </a:solidFill>
                <a:latin typeface="Calibri"/>
                <a:cs typeface="Calibri"/>
              </a:rPr>
              <a:t>July 2017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dirty="0" smtClean="0">
                <a:solidFill>
                  <a:schemeClr val="accent5"/>
                </a:solidFill>
                <a:latin typeface="Calibri"/>
                <a:cs typeface="Calibri"/>
              </a:rPr>
              <a:t>January 2018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b="1" dirty="0" smtClean="0">
                <a:solidFill>
                  <a:srgbClr val="4BACC6"/>
                </a:solidFill>
                <a:latin typeface="Calibri"/>
                <a:cs typeface="Calibri"/>
              </a:rPr>
              <a:t>At the same time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ntegrate in the new vacuum configuration (separate LINAC primary vacuum from new BTF &amp;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PADME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secondary vacuum) </a:t>
            </a:r>
            <a:r>
              <a:rPr lang="en-US" sz="2000" b="1" strike="sngStrike" dirty="0" smtClean="0">
                <a:solidFill>
                  <a:srgbClr val="FF0000"/>
                </a:solidFill>
                <a:latin typeface="Calibri"/>
                <a:cs typeface="Calibri"/>
              </a:rPr>
              <a:t>by October 2017</a:t>
            </a: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Install MIMOSA system &amp; testing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33600" lvl="1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Commissioning with beam as soon as available</a:t>
            </a: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176400" indent="-176400"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  <a:tabLst>
                <a:tab pos="8921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Main vacuum vessel coming with the PADME magnet,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tender started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0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63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(1/2)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1104" y="691820"/>
            <a:ext cx="8513999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5"/>
              </a:buClr>
            </a:pPr>
            <a:r>
              <a:rPr lang="en-US" sz="2000" b="1" dirty="0" smtClean="0">
                <a:solidFill>
                  <a:srgbClr val="000000"/>
                </a:solidFill>
              </a:rPr>
              <a:t>New components </a:t>
            </a:r>
            <a:r>
              <a:rPr lang="en-US" sz="2000" dirty="0" smtClean="0">
                <a:solidFill>
                  <a:srgbClr val="000000"/>
                </a:solidFill>
              </a:rPr>
              <a:t>for LINAC consolidation and BTF-2 available starting from the </a:t>
            </a:r>
            <a:r>
              <a:rPr lang="en-US" sz="2000" strike="sngStrike" dirty="0" smtClean="0">
                <a:solidFill>
                  <a:srgbClr val="000000"/>
                </a:solidFill>
              </a:rPr>
              <a:t>last months of 2017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4BACC6"/>
                </a:solidFill>
              </a:rPr>
              <a:t>first months of 2018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strike="sngStrike" dirty="0" smtClean="0">
                <a:solidFill>
                  <a:srgbClr val="000000"/>
                </a:solidFill>
              </a:rPr>
              <a:t>bids started or starting in the next weeks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4BACC6"/>
                </a:solidFill>
              </a:rPr>
              <a:t>all tenders practically assigned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LINAC consolidation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O</a:t>
            </a:r>
            <a:r>
              <a:rPr lang="en-US" sz="1600" dirty="0" smtClean="0">
                <a:solidFill>
                  <a:srgbClr val="000000"/>
                </a:solidFill>
              </a:rPr>
              <a:t>rdinary </a:t>
            </a:r>
            <a:r>
              <a:rPr lang="en-US" sz="1600" dirty="0" smtClean="0"/>
              <a:t>maintenance during end of 2017 DA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  <a:r>
              <a:rPr lang="en-US" sz="1600" dirty="0" smtClean="0"/>
              <a:t>NE shutdown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/>
              <a:t>First part of new components installation </a:t>
            </a:r>
            <a:r>
              <a:rPr lang="en-US" sz="1600" b="1" dirty="0" smtClean="0"/>
              <a:t>pushed at the end of the KLOE-2 run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 smtClean="0"/>
              <a:t>Trade-off</a:t>
            </a:r>
            <a:r>
              <a:rPr lang="en-US" sz="1400" dirty="0" smtClean="0"/>
              <a:t> between reliability of LINAC during PADME run and time subtracted to physics</a:t>
            </a:r>
            <a:endParaRPr lang="en-US" sz="1400" b="1" dirty="0" smtClean="0"/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Installation of new BTF line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3366FF"/>
                </a:solidFill>
              </a:rPr>
              <a:t>Civil </a:t>
            </a:r>
            <a:r>
              <a:rPr lang="en-US" sz="1600" b="1" dirty="0">
                <a:solidFill>
                  <a:srgbClr val="3366FF"/>
                </a:solidFill>
              </a:rPr>
              <a:t>engineering should come </a:t>
            </a:r>
            <a:r>
              <a:rPr lang="en-US" sz="1600" b="1" dirty="0" smtClean="0">
                <a:solidFill>
                  <a:srgbClr val="3366FF"/>
                </a:solidFill>
              </a:rPr>
              <a:t>first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Emptying the present control room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R</a:t>
            </a:r>
            <a:r>
              <a:rPr lang="en-US" sz="1400" dirty="0" smtClean="0">
                <a:solidFill>
                  <a:srgbClr val="000000"/>
                </a:solidFill>
              </a:rPr>
              <a:t>e-routing cabling and preparation for new line installation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Modifications to the </a:t>
            </a:r>
            <a:r>
              <a:rPr lang="en-US" sz="1400" dirty="0" smtClean="0">
                <a:solidFill>
                  <a:srgbClr val="000000"/>
                </a:solidFill>
              </a:rPr>
              <a:t>building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New </a:t>
            </a:r>
            <a:r>
              <a:rPr lang="en-US" sz="1400" dirty="0" err="1" smtClean="0">
                <a:solidFill>
                  <a:srgbClr val="000000"/>
                </a:solidFill>
              </a:rPr>
              <a:t>shieldings</a:t>
            </a:r>
            <a:r>
              <a:rPr lang="en-US" sz="1400" dirty="0" smtClean="0">
                <a:solidFill>
                  <a:srgbClr val="000000"/>
                </a:solidFill>
              </a:rPr>
              <a:t> installation</a:t>
            </a: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Modifications to cooling plant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Some intervention on the plants, services and </a:t>
            </a:r>
            <a:r>
              <a:rPr lang="en-US" sz="1600" b="1" dirty="0" smtClean="0">
                <a:solidFill>
                  <a:srgbClr val="000000"/>
                </a:solidFill>
              </a:rPr>
              <a:t>inside the LINAC tunnel</a:t>
            </a:r>
            <a:r>
              <a:rPr lang="en-US" sz="1600" dirty="0" smtClean="0">
                <a:solidFill>
                  <a:srgbClr val="000000"/>
                </a:solidFill>
              </a:rPr>
              <a:t> must be done </a:t>
            </a:r>
            <a:r>
              <a:rPr lang="en-US" sz="1600" b="1" dirty="0" smtClean="0">
                <a:solidFill>
                  <a:srgbClr val="3366FF"/>
                </a:solidFill>
              </a:rPr>
              <a:t>during the DA</a:t>
            </a:r>
            <a:r>
              <a:rPr lang="en-US" sz="1600" b="1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 smtClean="0">
                <a:solidFill>
                  <a:srgbClr val="3366FF"/>
                </a:solidFill>
              </a:rPr>
              <a:t>NE shutdown</a:t>
            </a:r>
            <a:r>
              <a:rPr lang="en-US" sz="1600" dirty="0" smtClean="0">
                <a:solidFill>
                  <a:srgbClr val="000000"/>
                </a:solidFill>
              </a:rPr>
              <a:t>, but a large part of the work can be prepared without stopping operations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Separation of BTF vacuum from LINAC one will allow performing further activities independently (e.g. new pipes installation, PADME vessel connection, etc.)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3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63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(2/2)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801" y="911067"/>
            <a:ext cx="8513999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</a:rPr>
              <a:t>Installation of PADME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PADME dipole should enter the BTF hall </a:t>
            </a:r>
            <a:r>
              <a:rPr lang="en-US" b="1" dirty="0" smtClean="0">
                <a:solidFill>
                  <a:srgbClr val="FF6600"/>
                </a:solidFill>
              </a:rPr>
              <a:t>before</a:t>
            </a:r>
            <a:r>
              <a:rPr lang="en-US" dirty="0" smtClean="0">
                <a:solidFill>
                  <a:srgbClr val="000000"/>
                </a:solidFill>
              </a:rPr>
              <a:t> the installation of the BTF new lines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Operation of PADME dipole requires power cables and cooling pipes</a:t>
            </a:r>
            <a:endParaRPr lang="en-US" dirty="0">
              <a:solidFill>
                <a:srgbClr val="000000"/>
              </a:solidFill>
            </a:endParaRPr>
          </a:p>
          <a:p>
            <a:pPr marL="1200150" lvl="2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Existing cables and pipes probably OK per the PADME magnet but not enough also for the new BTF magnets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000000"/>
                </a:solidFill>
              </a:rPr>
              <a:t>Most</a:t>
            </a:r>
            <a:r>
              <a:rPr lang="en-US" dirty="0" smtClean="0">
                <a:solidFill>
                  <a:srgbClr val="000000"/>
                </a:solidFill>
              </a:rPr>
              <a:t> of the operations for PADME installation can be performed </a:t>
            </a:r>
            <a:r>
              <a:rPr lang="en-US" b="1" dirty="0" smtClean="0">
                <a:solidFill>
                  <a:srgbClr val="000000"/>
                </a:solidFill>
              </a:rPr>
              <a:t>independently</a:t>
            </a:r>
            <a:r>
              <a:rPr lang="en-US" dirty="0" smtClean="0">
                <a:solidFill>
                  <a:srgbClr val="000000"/>
                </a:solidFill>
              </a:rPr>
              <a:t> from the BTF new lines </a:t>
            </a:r>
            <a:r>
              <a:rPr lang="en-US" b="1" dirty="0" smtClean="0">
                <a:solidFill>
                  <a:srgbClr val="FF0000"/>
                </a:solidFill>
              </a:rPr>
              <a:t>installation</a:t>
            </a:r>
          </a:p>
          <a:p>
            <a:pPr marL="285750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</a:rPr>
              <a:t>Interference</a:t>
            </a:r>
            <a:endParaRPr lang="en-US" b="1" dirty="0">
              <a:solidFill>
                <a:srgbClr val="FF0000"/>
              </a:solidFill>
            </a:endParaRP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</a:rPr>
              <a:t>Commissioning</a:t>
            </a:r>
            <a:r>
              <a:rPr lang="en-US" dirty="0" smtClean="0">
                <a:solidFill>
                  <a:srgbClr val="000000"/>
                </a:solidFill>
              </a:rPr>
              <a:t> of the new BTF lines will require </a:t>
            </a:r>
            <a:r>
              <a:rPr lang="en-US" b="1" dirty="0" smtClean="0">
                <a:solidFill>
                  <a:srgbClr val="000000"/>
                </a:solidFill>
              </a:rPr>
              <a:t>closing the experimental areas</a:t>
            </a:r>
            <a:r>
              <a:rPr lang="en-US" dirty="0" smtClean="0">
                <a:solidFill>
                  <a:srgbClr val="000000"/>
                </a:solidFill>
              </a:rPr>
              <a:t>, thus stopping all PADME installation activities (a few days also needed for installation of shielding blocks in the access area)</a:t>
            </a:r>
          </a:p>
          <a:p>
            <a:pPr marL="742950" lvl="1" indent="-285750"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In principle installation of PADME and components of new lines are </a:t>
            </a:r>
            <a:r>
              <a:rPr lang="en-US" b="1" dirty="0" smtClean="0">
                <a:solidFill>
                  <a:srgbClr val="000000"/>
                </a:solidFill>
              </a:rPr>
              <a:t>compatible</a:t>
            </a:r>
            <a:r>
              <a:rPr lang="en-US" dirty="0" smtClean="0">
                <a:solidFill>
                  <a:srgbClr val="000000"/>
                </a:solidFill>
              </a:rPr>
              <a:t>, apart from obvious incompatibilities: usage of crane, access to PADME area with large components after second line installation, etc.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4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BTF staff (2016-2017)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767099"/>
            <a:ext cx="4572000" cy="46320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/>
              <a:t>1</a:t>
            </a:r>
            <a:r>
              <a:rPr lang="en-US" sz="1000" b="1" dirty="0" smtClean="0"/>
              <a:t>. </a:t>
            </a:r>
            <a:r>
              <a:rPr lang="en-US" sz="1000" b="1" dirty="0"/>
              <a:t>The </a:t>
            </a:r>
            <a:r>
              <a:rPr lang="en-US" sz="1000" b="1" dirty="0" err="1"/>
              <a:t>Frascati</a:t>
            </a:r>
            <a:r>
              <a:rPr lang="en-US" sz="1000" b="1" dirty="0"/>
              <a:t> LINAC beam facility performance and upgrades</a:t>
            </a:r>
          </a:p>
          <a:p>
            <a:r>
              <a:rPr lang="en-US" sz="1000" dirty="0"/>
              <a:t>BTF upgrade team (Paolo Valente (INFN, Rome) for the collaboration)</a:t>
            </a:r>
          </a:p>
          <a:p>
            <a:r>
              <a:rPr lang="en-US" sz="1000" dirty="0"/>
              <a:t>2016 - 6 pages</a:t>
            </a:r>
          </a:p>
          <a:p>
            <a:r>
              <a:rPr lang="en-US" sz="1000" dirty="0" err="1" smtClean="0"/>
              <a:t>PoS</a:t>
            </a:r>
            <a:r>
              <a:rPr lang="en-US" sz="1000" dirty="0" smtClean="0"/>
              <a:t> </a:t>
            </a:r>
            <a:r>
              <a:rPr lang="en-US" sz="1000" dirty="0"/>
              <a:t>ICHEP2016 (2016) </a:t>
            </a:r>
            <a:r>
              <a:rPr lang="en-US" sz="1000" dirty="0" smtClean="0"/>
              <a:t>937 </a:t>
            </a:r>
          </a:p>
          <a:p>
            <a:pPr>
              <a:spcAft>
                <a:spcPts val="600"/>
              </a:spcAft>
            </a:pPr>
            <a:r>
              <a:rPr lang="en-US" sz="1000" dirty="0" smtClean="0"/>
              <a:t>SISSA </a:t>
            </a:r>
            <a:r>
              <a:rPr lang="en-US" sz="1000" dirty="0"/>
              <a:t>(2016-11-14</a:t>
            </a:r>
            <a:r>
              <a:rPr lang="en-US" sz="1000" dirty="0" smtClean="0"/>
              <a:t>)</a:t>
            </a:r>
            <a:endParaRPr lang="en-US" sz="1000" dirty="0"/>
          </a:p>
          <a:p>
            <a:r>
              <a:rPr lang="en-US" sz="1000" b="1" dirty="0" smtClean="0"/>
              <a:t>2. DAΦNE </a:t>
            </a:r>
            <a:r>
              <a:rPr lang="en-US" sz="1000" b="1" dirty="0"/>
              <a:t>BTF Improvements of the Transverse Beam Diagnostics </a:t>
            </a:r>
          </a:p>
          <a:p>
            <a:r>
              <a:rPr lang="en-US" sz="1000" dirty="0"/>
              <a:t>Paolo Valente (INFN, Rome), Bruno </a:t>
            </a:r>
            <a:r>
              <a:rPr lang="en-US" sz="1000" dirty="0" err="1"/>
              <a:t>Buonomo</a:t>
            </a:r>
            <a:r>
              <a:rPr lang="en-US" sz="1000" dirty="0"/>
              <a:t>, Claudio Di </a:t>
            </a:r>
            <a:r>
              <a:rPr lang="en-US" sz="1000" dirty="0" err="1"/>
              <a:t>Giulio</a:t>
            </a:r>
            <a:r>
              <a:rPr lang="en-US" sz="1000" dirty="0"/>
              <a:t>, Luca </a:t>
            </a:r>
            <a:r>
              <a:rPr lang="en-US" sz="1000" dirty="0" err="1"/>
              <a:t>Gennaro</a:t>
            </a:r>
            <a:r>
              <a:rPr lang="en-US" sz="1000" dirty="0"/>
              <a:t> </a:t>
            </a:r>
            <a:r>
              <a:rPr lang="en-US" sz="1000" dirty="0" err="1"/>
              <a:t>Foggetta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). 2017. 3 pp. 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DOI: 10.18429/JACoW-IPAC2017-MOPAB061 </a:t>
            </a:r>
          </a:p>
          <a:p>
            <a:r>
              <a:rPr lang="en-US" sz="1000" b="1" dirty="0" smtClean="0"/>
              <a:t>3. Long </a:t>
            </a:r>
            <a:r>
              <a:rPr lang="en-US" sz="1000" b="1" dirty="0"/>
              <a:t>beam pulses with SLED compression in DAΦNE LINAC </a:t>
            </a:r>
          </a:p>
          <a:p>
            <a:r>
              <a:rPr lang="en-US" sz="1000" dirty="0"/>
              <a:t>Paolo Valente (INFN, Rome) et al.. 2017. 3 pp. </a:t>
            </a:r>
          </a:p>
          <a:p>
            <a:r>
              <a:rPr lang="en-US" sz="1000" dirty="0"/>
              <a:t>Published in </a:t>
            </a:r>
            <a:r>
              <a:rPr lang="en-US" sz="1000" dirty="0" err="1"/>
              <a:t>J.Phys.Conf.Ser</a:t>
            </a:r>
            <a:r>
              <a:rPr lang="en-US" sz="1000" dirty="0"/>
              <a:t>. 874 (2017) no.1, 012017 </a:t>
            </a:r>
          </a:p>
          <a:p>
            <a:r>
              <a:rPr lang="en-US" sz="1000" dirty="0"/>
              <a:t>DOI: 10.1088/1742-6596/874/1/012017, 10.18429/JACoW-IPAC2017-TUPAB048 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Conference: C17-05-14 </a:t>
            </a:r>
            <a:r>
              <a:rPr lang="en-US" sz="1000" dirty="0" smtClean="0"/>
              <a:t>Proceedings</a:t>
            </a:r>
            <a:endParaRPr lang="en-US" sz="1000" dirty="0"/>
          </a:p>
          <a:p>
            <a:r>
              <a:rPr lang="en-US" sz="1000" b="1" dirty="0"/>
              <a:t>4</a:t>
            </a:r>
            <a:r>
              <a:rPr lang="en-US" sz="1000" b="1" dirty="0" smtClean="0"/>
              <a:t>. The </a:t>
            </a:r>
            <a:r>
              <a:rPr lang="en-US" sz="1000" b="1" dirty="0" err="1"/>
              <a:t>Frascati</a:t>
            </a:r>
            <a:r>
              <a:rPr lang="en-US" sz="1000" b="1" dirty="0"/>
              <a:t> LINAC beam test facility performances and upgrades </a:t>
            </a:r>
          </a:p>
          <a:p>
            <a:r>
              <a:rPr lang="en-US" sz="1000" dirty="0"/>
              <a:t>B. </a:t>
            </a:r>
            <a:r>
              <a:rPr lang="en-US" sz="1000" dirty="0" err="1"/>
              <a:t>Buonomo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Claudio Di </a:t>
            </a:r>
            <a:r>
              <a:rPr lang="en-US" sz="1000" dirty="0" err="1"/>
              <a:t>Giulio</a:t>
            </a:r>
            <a:r>
              <a:rPr lang="en-US" sz="1000" dirty="0"/>
              <a:t> (INFN, Rome), L. </a:t>
            </a:r>
            <a:r>
              <a:rPr lang="en-US" sz="1000" dirty="0" err="1"/>
              <a:t>Foggetta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P. Valente (INFN, Rome). 2017. 5 pp. </a:t>
            </a:r>
          </a:p>
          <a:p>
            <a:r>
              <a:rPr lang="en-US" sz="1000" dirty="0"/>
              <a:t>Published in </a:t>
            </a:r>
            <a:r>
              <a:rPr lang="en-US" sz="1000" dirty="0" err="1"/>
              <a:t>Nuovo</a:t>
            </a:r>
            <a:r>
              <a:rPr lang="en-US" sz="1000" dirty="0"/>
              <a:t> </a:t>
            </a:r>
            <a:r>
              <a:rPr lang="en-US" sz="1000" dirty="0" err="1"/>
              <a:t>Cim</a:t>
            </a:r>
            <a:r>
              <a:rPr lang="en-US" sz="1000" dirty="0"/>
              <a:t>. C40 (2017) no.1, 69 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DOI: 10.1393/</a:t>
            </a:r>
            <a:r>
              <a:rPr lang="en-US" sz="1000" dirty="0" err="1"/>
              <a:t>ncc</a:t>
            </a:r>
            <a:r>
              <a:rPr lang="en-US" sz="1000" dirty="0"/>
              <a:t>/i2017-17069-6 </a:t>
            </a:r>
          </a:p>
          <a:p>
            <a:r>
              <a:rPr lang="en-US" sz="1000" b="1" dirty="0" smtClean="0"/>
              <a:t>5. </a:t>
            </a:r>
            <a:r>
              <a:rPr lang="en-US" sz="1000" b="1" dirty="0"/>
              <a:t>Status of positron beams for dark photons experiments </a:t>
            </a:r>
          </a:p>
          <a:p>
            <a:r>
              <a:rPr lang="en-US" sz="1000" dirty="0"/>
              <a:t>Paolo Valente (INFN, Rome). 2017. 8 pp. </a:t>
            </a:r>
          </a:p>
          <a:p>
            <a:r>
              <a:rPr lang="en-US" sz="1000" dirty="0"/>
              <a:t>Published in EPJ Web Conf. 142 (2017) 01028 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DOI: 10.1051/</a:t>
            </a:r>
            <a:r>
              <a:rPr lang="en-US" sz="1000" dirty="0" err="1"/>
              <a:t>epjconf</a:t>
            </a:r>
            <a:r>
              <a:rPr lang="en-US" sz="1000" dirty="0"/>
              <a:t>/201714201028 </a:t>
            </a:r>
          </a:p>
          <a:p>
            <a:r>
              <a:rPr lang="en-US" sz="1000" b="1" dirty="0" smtClean="0"/>
              <a:t>6. Linear </a:t>
            </a:r>
            <a:r>
              <a:rPr lang="en-US" sz="1000" b="1" dirty="0"/>
              <a:t>Accelerator Test Facility at LNF : Conceptual Design Report </a:t>
            </a:r>
          </a:p>
          <a:p>
            <a:r>
              <a:rPr lang="en-US" sz="1000" dirty="0"/>
              <a:t>Paolo Valente (INFN, Rome) et al.. Mar 17, 2016. 71 pp. </a:t>
            </a:r>
          </a:p>
          <a:p>
            <a:r>
              <a:rPr lang="en-US" sz="1000" dirty="0"/>
              <a:t>INFN-16-04-LNF </a:t>
            </a:r>
          </a:p>
          <a:p>
            <a:r>
              <a:rPr lang="en-US" sz="1000" dirty="0"/>
              <a:t>e-Print: arXiv:1603.05651 [</a:t>
            </a:r>
            <a:r>
              <a:rPr lang="en-US" sz="1000" dirty="0" err="1"/>
              <a:t>physics.acc-ph</a:t>
            </a:r>
            <a:r>
              <a:rPr lang="en-US" sz="1000" dirty="0"/>
              <a:t>] | PDF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393" y="76709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 smtClean="0"/>
              <a:t>7. </a:t>
            </a:r>
            <a:r>
              <a:rPr lang="en-US" sz="1000" b="1" dirty="0" err="1" smtClean="0"/>
              <a:t>Frascati</a:t>
            </a:r>
            <a:r>
              <a:rPr lang="en-US" sz="1000" b="1" dirty="0" smtClean="0"/>
              <a:t> </a:t>
            </a:r>
            <a:r>
              <a:rPr lang="en-US" sz="1000" b="1" dirty="0"/>
              <a:t>B</a:t>
            </a:r>
            <a:r>
              <a:rPr lang="en-US" sz="1000" b="1" dirty="0" smtClean="0"/>
              <a:t>eam </a:t>
            </a:r>
            <a:r>
              <a:rPr lang="en-US" sz="1000" b="1" dirty="0"/>
              <a:t>T</a:t>
            </a:r>
            <a:r>
              <a:rPr lang="en-US" sz="1000" b="1" dirty="0" smtClean="0"/>
              <a:t>est </a:t>
            </a:r>
            <a:r>
              <a:rPr lang="en-US" sz="1000" b="1" dirty="0"/>
              <a:t>F</a:t>
            </a:r>
            <a:r>
              <a:rPr lang="en-US" sz="1000" b="1" dirty="0" smtClean="0"/>
              <a:t>acility (BTF) High Resolution Beam Spot Diagnostics</a:t>
            </a:r>
            <a:endParaRPr lang="en-US" sz="1000" b="1" dirty="0"/>
          </a:p>
          <a:p>
            <a:r>
              <a:rPr lang="en-US" sz="1000" dirty="0"/>
              <a:t>B. </a:t>
            </a:r>
            <a:r>
              <a:rPr lang="en-US" sz="1000" dirty="0" err="1"/>
              <a:t>Buonomo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Claudio Di </a:t>
            </a:r>
            <a:r>
              <a:rPr lang="en-US" sz="1000" dirty="0" err="1"/>
              <a:t>Giulio</a:t>
            </a:r>
            <a:r>
              <a:rPr lang="en-US" sz="1000" dirty="0"/>
              <a:t> (INFN, Rome), L. </a:t>
            </a:r>
            <a:r>
              <a:rPr lang="en-US" sz="1000" dirty="0" err="1"/>
              <a:t>Foggetta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P. Valente (INFN, Rome). 2017. 4</a:t>
            </a:r>
            <a:r>
              <a:rPr lang="en-US" sz="1000" dirty="0" smtClean="0"/>
              <a:t> pp</a:t>
            </a:r>
            <a:r>
              <a:rPr lang="en-US" sz="1000" dirty="0"/>
              <a:t>. </a:t>
            </a:r>
            <a:endParaRPr lang="en-US" sz="1000" dirty="0" smtClean="0"/>
          </a:p>
          <a:p>
            <a:pPr>
              <a:spcAft>
                <a:spcPts val="600"/>
              </a:spcAft>
            </a:pPr>
            <a:r>
              <a:rPr lang="en-US" sz="1000" dirty="0" smtClean="0"/>
              <a:t>DOI: 10.18489/JACoW-IBIC2016-MOPG65</a:t>
            </a:r>
            <a:endParaRPr lang="en-US" sz="1000" dirty="0"/>
          </a:p>
          <a:p>
            <a:r>
              <a:rPr lang="en-US" sz="1000" b="1" dirty="0" smtClean="0"/>
              <a:t>8. The </a:t>
            </a:r>
            <a:r>
              <a:rPr lang="en-US" sz="1000" b="1" dirty="0" err="1" smtClean="0"/>
              <a:t>Frascati</a:t>
            </a:r>
            <a:r>
              <a:rPr lang="en-US" sz="1000" b="1" dirty="0" smtClean="0"/>
              <a:t> </a:t>
            </a:r>
            <a:r>
              <a:rPr lang="en-US" sz="1000" b="1" dirty="0"/>
              <a:t>Beam Test Facility (BTF) </a:t>
            </a:r>
            <a:r>
              <a:rPr lang="en-US" sz="1000" b="1" dirty="0" smtClean="0"/>
              <a:t>Performance and Upgrades</a:t>
            </a:r>
            <a:endParaRPr lang="en-US" sz="1000" b="1" dirty="0"/>
          </a:p>
          <a:p>
            <a:r>
              <a:rPr lang="en-US" sz="1000" dirty="0"/>
              <a:t>B. </a:t>
            </a:r>
            <a:r>
              <a:rPr lang="en-US" sz="1000" dirty="0" err="1"/>
              <a:t>Buonomo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Claudio Di </a:t>
            </a:r>
            <a:r>
              <a:rPr lang="en-US" sz="1000" dirty="0" err="1"/>
              <a:t>Giulio</a:t>
            </a:r>
            <a:r>
              <a:rPr lang="en-US" sz="1000" dirty="0"/>
              <a:t> (INFN, Rome), L. </a:t>
            </a:r>
            <a:r>
              <a:rPr lang="en-US" sz="1000" dirty="0" err="1"/>
              <a:t>Foggetta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P. Valente (INFN, Rome). 2017. </a:t>
            </a:r>
            <a:r>
              <a:rPr lang="en-US" sz="1000" dirty="0" smtClean="0"/>
              <a:t>4 </a:t>
            </a:r>
            <a:r>
              <a:rPr lang="en-US" sz="1000" dirty="0"/>
              <a:t>pp. </a:t>
            </a:r>
          </a:p>
          <a:p>
            <a:pPr>
              <a:spcAft>
                <a:spcPts val="600"/>
              </a:spcAft>
            </a:pPr>
            <a:r>
              <a:rPr lang="en-US" sz="1000" dirty="0"/>
              <a:t>DOI: 10.18489/JACoW-</a:t>
            </a:r>
            <a:r>
              <a:rPr lang="en-US" sz="1000" dirty="0" smtClean="0"/>
              <a:t>IBIC2016-TUPG29</a:t>
            </a:r>
          </a:p>
          <a:p>
            <a:r>
              <a:rPr lang="en-US" sz="1000" b="1" dirty="0"/>
              <a:t>9</a:t>
            </a:r>
            <a:r>
              <a:rPr lang="en-US" sz="1000" b="1" dirty="0" smtClean="0"/>
              <a:t>. A hardware and </a:t>
            </a:r>
            <a:r>
              <a:rPr lang="en-US" sz="1000" b="1" dirty="0"/>
              <a:t>S</a:t>
            </a:r>
            <a:r>
              <a:rPr lang="en-US" sz="1000" b="1" dirty="0" smtClean="0"/>
              <a:t>oftware </a:t>
            </a:r>
            <a:r>
              <a:rPr lang="en-US" sz="1000" b="1" dirty="0"/>
              <a:t>O</a:t>
            </a:r>
            <a:r>
              <a:rPr lang="en-US" sz="1000" b="1" dirty="0" smtClean="0"/>
              <a:t>verview on the New BTF Transverse Monitor</a:t>
            </a:r>
            <a:endParaRPr lang="en-US" sz="1000" b="1" dirty="0"/>
          </a:p>
          <a:p>
            <a:r>
              <a:rPr lang="en-US" sz="1000" dirty="0"/>
              <a:t>B. </a:t>
            </a:r>
            <a:r>
              <a:rPr lang="en-US" sz="1000" dirty="0" err="1"/>
              <a:t>Buonomo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Claudio Di </a:t>
            </a:r>
            <a:r>
              <a:rPr lang="en-US" sz="1000" dirty="0" err="1"/>
              <a:t>Giulio</a:t>
            </a:r>
            <a:r>
              <a:rPr lang="en-US" sz="1000" dirty="0"/>
              <a:t> (INFN, Rome), L. </a:t>
            </a:r>
            <a:r>
              <a:rPr lang="en-US" sz="1000" dirty="0" err="1"/>
              <a:t>Foggetta</a:t>
            </a:r>
            <a:r>
              <a:rPr lang="en-US" sz="1000" dirty="0"/>
              <a:t> (</a:t>
            </a:r>
            <a:r>
              <a:rPr lang="en-US" sz="1000" dirty="0" err="1"/>
              <a:t>Frascati</a:t>
            </a:r>
            <a:r>
              <a:rPr lang="en-US" sz="1000" dirty="0"/>
              <a:t>), , P. Valente (INFN, Rome). 2017. </a:t>
            </a:r>
            <a:r>
              <a:rPr lang="en-US" sz="1000" dirty="0" smtClean="0"/>
              <a:t>4 </a:t>
            </a:r>
            <a:r>
              <a:rPr lang="en-US" sz="1000" dirty="0"/>
              <a:t>pp. </a:t>
            </a:r>
          </a:p>
          <a:p>
            <a:pPr>
              <a:spcAft>
                <a:spcPts val="600"/>
              </a:spcAft>
            </a:pPr>
            <a:r>
              <a:rPr lang="en-US" sz="1000" dirty="0" smtClean="0"/>
              <a:t>DOI</a:t>
            </a:r>
            <a:r>
              <a:rPr lang="en-US" sz="1000" dirty="0"/>
              <a:t>: 10.18489/JACoW-IBIC2016</a:t>
            </a:r>
            <a:r>
              <a:rPr lang="en-US" sz="1000" dirty="0" smtClean="0"/>
              <a:t>-WEPG73</a:t>
            </a:r>
            <a:endParaRPr lang="en-US" sz="1000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168A6223-AB4C-1542-9228-92DBFFA795E6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MOPG65f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42" y="3285346"/>
            <a:ext cx="3800024" cy="1426901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846598" y="2942509"/>
            <a:ext cx="200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BACC6"/>
                </a:solidFill>
              </a:rPr>
              <a:t>Beam spot vs. energy</a:t>
            </a:r>
            <a:endParaRPr lang="en-US" sz="1600" b="1" dirty="0">
              <a:solidFill>
                <a:srgbClr val="4BACC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218" y="5143903"/>
            <a:ext cx="2407901" cy="16785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6063097" y="4831999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4BACC6"/>
                </a:solidFill>
              </a:rPr>
              <a:t>Long beam pulses</a:t>
            </a:r>
            <a:endParaRPr lang="en-US" sz="16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2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825"/>
            <a:ext cx="9144002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1"/>
          <a:stretch/>
        </p:blipFill>
        <p:spPr>
          <a:xfrm>
            <a:off x="0" y="1"/>
            <a:ext cx="9144000" cy="60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Tenders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8" y="799864"/>
            <a:ext cx="7557025" cy="524192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22724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(2016)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767099"/>
            <a:ext cx="44323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1. </a:t>
            </a:r>
            <a:r>
              <a:rPr lang="en-US" sz="900" b="1" dirty="0"/>
              <a:t>Energy and time resolution of a LYSO matrix prototype for the Mu2e experiment </a:t>
            </a:r>
          </a:p>
          <a:p>
            <a:r>
              <a:rPr lang="en-US" sz="900" dirty="0"/>
              <a:t>N. </a:t>
            </a:r>
            <a:r>
              <a:rPr lang="en-US" sz="900" dirty="0" err="1"/>
              <a:t>Atanov</a:t>
            </a:r>
            <a:r>
              <a:rPr lang="en-US" sz="900" dirty="0"/>
              <a:t> (</a:t>
            </a:r>
            <a:r>
              <a:rPr lang="en-US" sz="900" dirty="0" err="1"/>
              <a:t>Dubna</a:t>
            </a:r>
            <a:r>
              <a:rPr lang="en-US" sz="900" dirty="0"/>
              <a:t>, JINR) et al.. May 30, 2016. 2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A824 (2016) 684-685 </a:t>
            </a:r>
          </a:p>
          <a:p>
            <a:r>
              <a:rPr lang="en-US" sz="900" dirty="0"/>
              <a:t>FERMILAB-CONF-16-325-PPD </a:t>
            </a:r>
          </a:p>
          <a:p>
            <a:r>
              <a:rPr lang="en-US" sz="900" dirty="0"/>
              <a:t>DOI: 10.1016/j.nima.2015.09.051 </a:t>
            </a:r>
          </a:p>
          <a:p>
            <a:pPr>
              <a:spcAft>
                <a:spcPts val="600"/>
              </a:spcAft>
            </a:pPr>
            <a:r>
              <a:rPr lang="en-US" sz="900" dirty="0" smtClean="0"/>
              <a:t>e</a:t>
            </a:r>
            <a:r>
              <a:rPr lang="en-US" sz="900" dirty="0"/>
              <a:t>-Print: arXiv:1605.09419 [</a:t>
            </a:r>
            <a:r>
              <a:rPr lang="en-US" sz="900" dirty="0" err="1"/>
              <a:t>physics.ins-det</a:t>
            </a:r>
            <a:r>
              <a:rPr lang="en-US" sz="900" dirty="0"/>
              <a:t>] | </a:t>
            </a:r>
            <a:r>
              <a:rPr lang="en-US" sz="900" dirty="0" smtClean="0"/>
              <a:t>PDF</a:t>
            </a:r>
            <a:endParaRPr lang="en-US" sz="900" b="1" dirty="0" smtClean="0"/>
          </a:p>
          <a:p>
            <a:r>
              <a:rPr lang="en-US" sz="900" b="1" dirty="0"/>
              <a:t>2</a:t>
            </a:r>
            <a:r>
              <a:rPr lang="en-US" sz="900" b="1" dirty="0" smtClean="0"/>
              <a:t>. Performance </a:t>
            </a:r>
            <a:r>
              <a:rPr lang="en-US" sz="900" b="1" dirty="0"/>
              <a:t>of the PADME Calorimeter prototype at the DAΦNE BTF </a:t>
            </a:r>
          </a:p>
          <a:p>
            <a:r>
              <a:rPr lang="en-US" sz="900" dirty="0"/>
              <a:t>M. </a:t>
            </a:r>
            <a:r>
              <a:rPr lang="en-US" sz="900" dirty="0" err="1"/>
              <a:t>Raggi</a:t>
            </a:r>
            <a:r>
              <a:rPr lang="en-US" sz="900" dirty="0"/>
              <a:t> (Rome U. &amp; INFN, Rome) et al.. Nov 17, 2016. 5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A862 (2017) 31-35 </a:t>
            </a:r>
          </a:p>
          <a:p>
            <a:r>
              <a:rPr lang="en-US" sz="900" dirty="0"/>
              <a:t>DOI: 10.1016/j.nima.2017.05.007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arXiv:1611.05649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 smtClean="0"/>
              <a:t>3. Study </a:t>
            </a:r>
            <a:r>
              <a:rPr lang="en-US" sz="900" b="1" dirty="0"/>
              <a:t>of the performance of the NA62 Small-Angle Calorimeter at the DAΦΦNE </a:t>
            </a:r>
            <a:r>
              <a:rPr lang="en-US" sz="900" b="1" dirty="0" err="1"/>
              <a:t>Linac</a:t>
            </a:r>
            <a:r>
              <a:rPr lang="en-US" sz="900" b="1" dirty="0"/>
              <a:t> </a:t>
            </a:r>
          </a:p>
          <a:p>
            <a:r>
              <a:rPr lang="en-US" sz="900" dirty="0"/>
              <a:t>A. </a:t>
            </a:r>
            <a:r>
              <a:rPr lang="en-US" sz="900" dirty="0" err="1"/>
              <a:t>Antonelli</a:t>
            </a:r>
            <a:r>
              <a:rPr lang="en-US" sz="900" dirty="0"/>
              <a:t>, F. </a:t>
            </a:r>
            <a:r>
              <a:rPr lang="en-US" sz="900" dirty="0" err="1"/>
              <a:t>Gonnella</a:t>
            </a:r>
            <a:r>
              <a:rPr lang="en-US" sz="900" dirty="0"/>
              <a:t>, V. </a:t>
            </a:r>
            <a:r>
              <a:rPr lang="en-US" sz="900" dirty="0" err="1"/>
              <a:t>Kozhuharov</a:t>
            </a:r>
            <a:r>
              <a:rPr lang="en-US" sz="900" dirty="0"/>
              <a:t>, M. </a:t>
            </a:r>
            <a:r>
              <a:rPr lang="en-US" sz="900" dirty="0" err="1"/>
              <a:t>Moulson</a:t>
            </a:r>
            <a:r>
              <a:rPr lang="en-US" sz="900" dirty="0"/>
              <a:t>, M. </a:t>
            </a:r>
            <a:r>
              <a:rPr lang="en-US" sz="900" dirty="0" err="1"/>
              <a:t>Raggi</a:t>
            </a:r>
            <a:r>
              <a:rPr lang="en-US" sz="900" dirty="0"/>
              <a:t>, T. </a:t>
            </a:r>
            <a:r>
              <a:rPr lang="en-US" sz="900" dirty="0" err="1"/>
              <a:t>Spadaro</a:t>
            </a:r>
            <a:r>
              <a:rPr lang="en-US" sz="900" dirty="0"/>
              <a:t>. Oct 12, 2016. 5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A877 (2018) 178-182 </a:t>
            </a:r>
          </a:p>
          <a:p>
            <a:r>
              <a:rPr lang="en-US" sz="900" dirty="0"/>
              <a:t>DOI: 10.1016/j.nima.2017.09.065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arXiv:1610.03827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/>
              <a:t>4</a:t>
            </a:r>
            <a:r>
              <a:rPr lang="en-US" sz="900" b="1" dirty="0" smtClean="0"/>
              <a:t>. Electron </a:t>
            </a:r>
            <a:r>
              <a:rPr lang="en-US" sz="900" b="1" dirty="0"/>
              <a:t>Beam Test of Key Elements of the Laser-Based Calibration System for the </a:t>
            </a:r>
            <a:r>
              <a:rPr lang="en-US" sz="900" b="1" dirty="0" err="1"/>
              <a:t>Muon</a:t>
            </a:r>
            <a:r>
              <a:rPr lang="en-US" sz="900" b="1" dirty="0"/>
              <a:t> </a:t>
            </a:r>
            <a:r>
              <a:rPr lang="en-US" sz="900" b="1" dirty="0" smtClean="0"/>
              <a:t>g− 2 </a:t>
            </a:r>
            <a:r>
              <a:rPr lang="en-US" sz="900" b="1" dirty="0"/>
              <a:t>Experiment </a:t>
            </a:r>
          </a:p>
          <a:p>
            <a:r>
              <a:rPr lang="en-US" sz="900" dirty="0"/>
              <a:t>A. </a:t>
            </a:r>
            <a:r>
              <a:rPr lang="en-US" sz="900" dirty="0" err="1"/>
              <a:t>Anastasi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 &amp; Messina U.) et al.. Oct 11, 2016. 6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A842 (2017) 86-91 </a:t>
            </a:r>
          </a:p>
          <a:p>
            <a:r>
              <a:rPr lang="en-US" sz="900" dirty="0"/>
              <a:t>FERMILAB-PUB-16-441-E-PPD </a:t>
            </a:r>
          </a:p>
          <a:p>
            <a:r>
              <a:rPr lang="en-US" sz="900" dirty="0"/>
              <a:t>DOI: 10.1016/j.nima.2016.10.047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arXiv:1610.03210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/>
              <a:t>5</a:t>
            </a:r>
            <a:r>
              <a:rPr lang="en-US" sz="900" b="1" dirty="0" smtClean="0"/>
              <a:t>. Characterization </a:t>
            </a:r>
            <a:r>
              <a:rPr lang="en-US" sz="900" b="1" dirty="0"/>
              <a:t>of a 5 </a:t>
            </a:r>
            <a:r>
              <a:rPr lang="en-US" sz="900" b="1" dirty="0" smtClean="0"/>
              <a:t>×</a:t>
            </a:r>
            <a:r>
              <a:rPr lang="en-US" sz="900" b="1" dirty="0"/>
              <a:t> </a:t>
            </a:r>
            <a:r>
              <a:rPr lang="en-US" sz="900" b="1" dirty="0" smtClean="0"/>
              <a:t>5 </a:t>
            </a:r>
            <a:r>
              <a:rPr lang="en-US" sz="900" b="1" dirty="0"/>
              <a:t>LYSO Matrix Calorimeter Prototype </a:t>
            </a:r>
          </a:p>
          <a:p>
            <a:r>
              <a:rPr lang="en-US" sz="900" dirty="0"/>
              <a:t>N. </a:t>
            </a:r>
            <a:r>
              <a:rPr lang="en-US" sz="900" dirty="0" err="1"/>
              <a:t>Atanov</a:t>
            </a:r>
            <a:r>
              <a:rPr lang="en-US" sz="900" dirty="0"/>
              <a:t> (</a:t>
            </a:r>
            <a:r>
              <a:rPr lang="en-US" sz="900" dirty="0" err="1"/>
              <a:t>Dubna</a:t>
            </a:r>
            <a:r>
              <a:rPr lang="en-US" sz="900" dirty="0"/>
              <a:t>, JINR) et al.. 2016. 9 pp. </a:t>
            </a:r>
          </a:p>
          <a:p>
            <a:r>
              <a:rPr lang="en-US" sz="900" dirty="0"/>
              <a:t>Published in IEEE </a:t>
            </a:r>
            <a:r>
              <a:rPr lang="en-US" sz="900" dirty="0" err="1"/>
              <a:t>Trans.Nucl.Sci</a:t>
            </a:r>
            <a:r>
              <a:rPr lang="en-US" sz="900" dirty="0"/>
              <a:t>. 63 (2016) no.2, 596-604 </a:t>
            </a:r>
          </a:p>
          <a:p>
            <a:pPr lvl="1">
              <a:spcAft>
                <a:spcPts val="600"/>
              </a:spcAft>
            </a:pPr>
            <a:r>
              <a:rPr lang="en-US" sz="900" dirty="0"/>
              <a:t>DOI: 10.1109/TNS.2016.2522818 </a:t>
            </a:r>
          </a:p>
          <a:p>
            <a:r>
              <a:rPr lang="en-US" sz="900" b="1" dirty="0" smtClean="0"/>
              <a:t>6. The </a:t>
            </a:r>
            <a:r>
              <a:rPr lang="en-US" sz="900" b="1" dirty="0"/>
              <a:t>PADME experiment at </a:t>
            </a:r>
            <a:r>
              <a:rPr lang="en-US" sz="900" b="1" dirty="0" err="1"/>
              <a:t>Laboratori</a:t>
            </a:r>
            <a:r>
              <a:rPr lang="en-US" sz="900" b="1" dirty="0"/>
              <a:t> </a:t>
            </a:r>
            <a:r>
              <a:rPr lang="en-US" sz="900" b="1" dirty="0" err="1"/>
              <a:t>Nazionali</a:t>
            </a:r>
            <a:r>
              <a:rPr lang="en-US" sz="900" b="1" dirty="0"/>
              <a:t> di </a:t>
            </a:r>
            <a:r>
              <a:rPr lang="en-US" sz="900" b="1" dirty="0" err="1"/>
              <a:t>Frascati</a:t>
            </a:r>
            <a:r>
              <a:rPr lang="en-US" sz="900" b="1" dirty="0"/>
              <a:t> </a:t>
            </a:r>
          </a:p>
          <a:p>
            <a:r>
              <a:rPr lang="en-US" sz="900" dirty="0"/>
              <a:t>PADME Collaboration (Gabriele </a:t>
            </a:r>
            <a:r>
              <a:rPr lang="en-US" sz="900" dirty="0" err="1"/>
              <a:t>Piperno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 for the collaboration). Jul 29, 2016. 6 pp. </a:t>
            </a:r>
          </a:p>
          <a:p>
            <a:r>
              <a:rPr lang="en-US" sz="900" dirty="0"/>
              <a:t>Conference: C16-05-09.3 Proceedings </a:t>
            </a:r>
          </a:p>
          <a:p>
            <a:r>
              <a:rPr lang="en-US" sz="900" dirty="0"/>
              <a:t>e-Print: arXiv:1608.00036 [</a:t>
            </a:r>
            <a:r>
              <a:rPr lang="en-US" sz="900" dirty="0" err="1"/>
              <a:t>physics.ins-det</a:t>
            </a:r>
            <a:r>
              <a:rPr lang="en-US" sz="900" dirty="0"/>
              <a:t>] | </a:t>
            </a:r>
            <a:r>
              <a:rPr lang="en-US" sz="900" dirty="0" smtClean="0"/>
              <a:t>PDF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4432300" y="767099"/>
            <a:ext cx="4711700" cy="5124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7. </a:t>
            </a:r>
            <a:r>
              <a:rPr lang="en-US" sz="900" b="1" dirty="0"/>
              <a:t>Test beam results with a sampling calorimeter of cerium fluoride scintillating crystals and tungsten absorber plates for </a:t>
            </a:r>
            <a:r>
              <a:rPr lang="en-US" sz="900" b="1" dirty="0" err="1"/>
              <a:t>calorimetry</a:t>
            </a:r>
            <a:r>
              <a:rPr lang="en-US" sz="900" b="1" dirty="0"/>
              <a:t> at the HL-LHC </a:t>
            </a:r>
          </a:p>
          <a:p>
            <a:r>
              <a:rPr lang="en-US" sz="900" dirty="0"/>
              <a:t>R. Becker (Zurich, ETH) et al.. 2016. 3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A824 (2016) 681-683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10.1016/j.nima.2015.09.052 </a:t>
            </a:r>
          </a:p>
          <a:p>
            <a:r>
              <a:rPr lang="en-US" sz="900" b="1" dirty="0" smtClean="0"/>
              <a:t>8. The </a:t>
            </a:r>
            <a:r>
              <a:rPr lang="en-US" sz="900" b="1" dirty="0"/>
              <a:t>AMY experiment: Microwave emission from air shower plasmas </a:t>
            </a:r>
          </a:p>
          <a:p>
            <a:r>
              <a:rPr lang="en-US" sz="900" dirty="0"/>
              <a:t>J. Alvarez-</a:t>
            </a:r>
            <a:r>
              <a:rPr lang="en-US" sz="900" dirty="0" err="1"/>
              <a:t>Muñiz</a:t>
            </a:r>
            <a:r>
              <a:rPr lang="en-US" sz="900" dirty="0"/>
              <a:t> (Santiago de </a:t>
            </a:r>
            <a:r>
              <a:rPr lang="en-US" sz="900" dirty="0" err="1"/>
              <a:t>Compostela</a:t>
            </a:r>
            <a:r>
              <a:rPr lang="en-US" sz="900" dirty="0"/>
              <a:t> U., IGFAE) et al.. 2016. 6 pp. </a:t>
            </a:r>
          </a:p>
          <a:p>
            <a:r>
              <a:rPr lang="en-US" sz="900" dirty="0"/>
              <a:t>Published in EPJ Web Conf. 121 (2016) 03010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10.1051/</a:t>
            </a:r>
            <a:r>
              <a:rPr lang="en-US" sz="900" dirty="0" err="1"/>
              <a:t>epjconf</a:t>
            </a:r>
            <a:r>
              <a:rPr lang="en-US" sz="900" dirty="0"/>
              <a:t>/201612103010 </a:t>
            </a:r>
          </a:p>
          <a:p>
            <a:r>
              <a:rPr lang="en-US" sz="900" b="1" dirty="0" smtClean="0"/>
              <a:t>9. SLRI </a:t>
            </a:r>
            <a:r>
              <a:rPr lang="en-US" sz="900" b="1" dirty="0"/>
              <a:t>Beam Test Facility Development Project </a:t>
            </a:r>
          </a:p>
          <a:p>
            <a:r>
              <a:rPr lang="en-US" sz="900" dirty="0" err="1"/>
              <a:t>Kritsada</a:t>
            </a:r>
            <a:r>
              <a:rPr lang="en-US" sz="900" dirty="0"/>
              <a:t> </a:t>
            </a:r>
            <a:r>
              <a:rPr lang="en-US" sz="900" dirty="0" err="1"/>
              <a:t>Kittimanapun</a:t>
            </a:r>
            <a:r>
              <a:rPr lang="en-US" sz="900" dirty="0"/>
              <a:t>, </a:t>
            </a:r>
            <a:r>
              <a:rPr lang="en-US" sz="900" dirty="0" err="1"/>
              <a:t>Narong</a:t>
            </a:r>
            <a:r>
              <a:rPr lang="en-US" sz="900" dirty="0"/>
              <a:t> </a:t>
            </a:r>
            <a:r>
              <a:rPr lang="en-US" sz="900" dirty="0" err="1"/>
              <a:t>Chanlek</a:t>
            </a:r>
            <a:r>
              <a:rPr lang="en-US" sz="900" dirty="0"/>
              <a:t>, </a:t>
            </a:r>
            <a:r>
              <a:rPr lang="en-US" sz="900" dirty="0" err="1"/>
              <a:t>Sampart</a:t>
            </a:r>
            <a:r>
              <a:rPr lang="en-US" sz="900" dirty="0"/>
              <a:t> </a:t>
            </a:r>
            <a:r>
              <a:rPr lang="en-US" sz="900" dirty="0" err="1"/>
              <a:t>Cheedket</a:t>
            </a:r>
            <a:r>
              <a:rPr lang="en-US" sz="900" dirty="0"/>
              <a:t>, </a:t>
            </a:r>
            <a:r>
              <a:rPr lang="en-US" sz="900" dirty="0" err="1"/>
              <a:t>Nawin</a:t>
            </a:r>
            <a:r>
              <a:rPr lang="en-US" sz="900" dirty="0"/>
              <a:t> </a:t>
            </a:r>
            <a:r>
              <a:rPr lang="en-US" sz="900" dirty="0" err="1"/>
              <a:t>Juntong</a:t>
            </a:r>
            <a:r>
              <a:rPr lang="en-US" sz="900" dirty="0"/>
              <a:t>, </a:t>
            </a:r>
            <a:r>
              <a:rPr lang="en-US" sz="900" dirty="0" err="1"/>
              <a:t>Prapong</a:t>
            </a:r>
            <a:r>
              <a:rPr lang="en-US" sz="900" dirty="0"/>
              <a:t> </a:t>
            </a:r>
            <a:r>
              <a:rPr lang="en-US" sz="900" dirty="0" err="1"/>
              <a:t>Klysubun</a:t>
            </a:r>
            <a:r>
              <a:rPr lang="en-US" sz="900" dirty="0"/>
              <a:t>, </a:t>
            </a:r>
            <a:r>
              <a:rPr lang="en-US" sz="900" dirty="0" err="1"/>
              <a:t>Siriwan</a:t>
            </a:r>
            <a:r>
              <a:rPr lang="en-US" sz="900" dirty="0"/>
              <a:t> </a:t>
            </a:r>
            <a:r>
              <a:rPr lang="en-US" sz="900" dirty="0" err="1"/>
              <a:t>Krainara</a:t>
            </a:r>
            <a:r>
              <a:rPr lang="en-US" sz="900" dirty="0"/>
              <a:t>, </a:t>
            </a:r>
            <a:r>
              <a:rPr lang="en-US" sz="900" dirty="0" err="1"/>
              <a:t>Kreukrit</a:t>
            </a:r>
            <a:r>
              <a:rPr lang="en-US" sz="900" dirty="0"/>
              <a:t> </a:t>
            </a:r>
            <a:r>
              <a:rPr lang="en-US" sz="900" dirty="0" err="1"/>
              <a:t>Sittisard</a:t>
            </a:r>
            <a:r>
              <a:rPr lang="en-US" sz="900" dirty="0"/>
              <a:t>, </a:t>
            </a:r>
            <a:r>
              <a:rPr lang="en-US" sz="900" dirty="0" err="1"/>
              <a:t>Somphong</a:t>
            </a:r>
            <a:r>
              <a:rPr lang="en-US" sz="900" dirty="0"/>
              <a:t> </a:t>
            </a:r>
            <a:r>
              <a:rPr lang="en-US" sz="900" dirty="0" err="1"/>
              <a:t>Supajeerapan</a:t>
            </a:r>
            <a:r>
              <a:rPr lang="en-US" sz="900" dirty="0"/>
              <a:t>. 2016. 3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10.18429/JACoW-IPAC2016-WEPMY002 </a:t>
            </a:r>
          </a:p>
          <a:p>
            <a:r>
              <a:rPr lang="en-US" sz="900" b="1" dirty="0" smtClean="0"/>
              <a:t>10. Diamond </a:t>
            </a:r>
            <a:r>
              <a:rPr lang="en-US" sz="900" b="1" dirty="0"/>
              <a:t>Sensor Resolution in Simultaneous Detection of 1,2,3 Electrons at the PHIL </a:t>
            </a:r>
            <a:r>
              <a:rPr lang="en-US" sz="900" b="1" dirty="0" err="1"/>
              <a:t>Photoinjector</a:t>
            </a:r>
            <a:r>
              <a:rPr lang="en-US" sz="900" b="1" dirty="0"/>
              <a:t> Facility at LAL </a:t>
            </a:r>
          </a:p>
          <a:p>
            <a:r>
              <a:rPr lang="en-US" sz="900" dirty="0" err="1"/>
              <a:t>Viacheslav</a:t>
            </a:r>
            <a:r>
              <a:rPr lang="en-US" sz="900" dirty="0"/>
              <a:t> </a:t>
            </a:r>
            <a:r>
              <a:rPr lang="en-US" sz="900" dirty="0" err="1"/>
              <a:t>Kubytskyi</a:t>
            </a:r>
            <a:r>
              <a:rPr lang="en-US" sz="900" dirty="0"/>
              <a:t>, Philip </a:t>
            </a:r>
            <a:r>
              <a:rPr lang="en-US" sz="900" dirty="0" err="1"/>
              <a:t>Bambade</a:t>
            </a:r>
            <a:r>
              <a:rPr lang="en-US" sz="900" dirty="0"/>
              <a:t>, Sergey </a:t>
            </a:r>
            <a:r>
              <a:rPr lang="en-US" sz="900" dirty="0" err="1"/>
              <a:t>Barsuk</a:t>
            </a:r>
            <a:r>
              <a:rPr lang="en-US" sz="900" dirty="0"/>
              <a:t>, Oleg </a:t>
            </a:r>
            <a:r>
              <a:rPr lang="en-US" sz="900" dirty="0" err="1"/>
              <a:t>Bezshyyko</a:t>
            </a:r>
            <a:r>
              <a:rPr lang="en-US" sz="900" dirty="0"/>
              <a:t>, </a:t>
            </a:r>
            <a:r>
              <a:rPr lang="en-US" sz="900" dirty="0" err="1"/>
              <a:t>Vlad</a:t>
            </a:r>
            <a:r>
              <a:rPr lang="en-US" sz="900" dirty="0"/>
              <a:t> </a:t>
            </a:r>
            <a:r>
              <a:rPr lang="en-US" sz="900" dirty="0" err="1"/>
              <a:t>Krylov</a:t>
            </a:r>
            <a:r>
              <a:rPr lang="en-US" sz="900" dirty="0"/>
              <a:t>, </a:t>
            </a:r>
            <a:r>
              <a:rPr lang="en-US" sz="900" dirty="0" err="1"/>
              <a:t>Volodymyr</a:t>
            </a:r>
            <a:r>
              <a:rPr lang="en-US" sz="900" dirty="0"/>
              <a:t> Rodin. 2016. 4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10.18429/JACoW-IPAC2016-MOPMB007 </a:t>
            </a:r>
          </a:p>
          <a:p>
            <a:r>
              <a:rPr lang="en-US" sz="900" b="1" dirty="0" smtClean="0"/>
              <a:t>11. A </a:t>
            </a:r>
            <a:r>
              <a:rPr lang="en-US" sz="900" b="1" dirty="0"/>
              <a:t>pure </a:t>
            </a:r>
            <a:r>
              <a:rPr lang="en-US" sz="900" b="1" dirty="0" err="1"/>
              <a:t>CsI</a:t>
            </a:r>
            <a:r>
              <a:rPr lang="en-US" sz="900" b="1" dirty="0"/>
              <a:t> calorimeter for the Belle II experiment at </a:t>
            </a:r>
            <a:r>
              <a:rPr lang="en-US" sz="900" b="1" dirty="0" err="1"/>
              <a:t>SuperKEKB</a:t>
            </a:r>
            <a:r>
              <a:rPr lang="en-US" sz="900" b="1" dirty="0"/>
              <a:t> </a:t>
            </a:r>
          </a:p>
          <a:p>
            <a:r>
              <a:rPr lang="en-US" sz="900" dirty="0"/>
              <a:t>A. </a:t>
            </a:r>
            <a:r>
              <a:rPr lang="en-US" sz="900" dirty="0" err="1"/>
              <a:t>Aloisio</a:t>
            </a:r>
            <a:r>
              <a:rPr lang="en-US" sz="900" dirty="0"/>
              <a:t> (Naples U. &amp; INFN, Naples) et al.. 2016. 6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A824 (2016) 704-709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10.1016/j.nima.2015.11.045 </a:t>
            </a:r>
          </a:p>
          <a:p>
            <a:r>
              <a:rPr lang="en-US" sz="900" b="1" dirty="0" smtClean="0"/>
              <a:t>12. The </a:t>
            </a:r>
            <a:r>
              <a:rPr lang="en-US" sz="900" b="1" dirty="0"/>
              <a:t>Mu2e crystal calorimeter and improvements in the </a:t>
            </a:r>
            <a:r>
              <a:rPr lang="en-US" sz="900" b="1" dirty="0" err="1"/>
              <a:t>μ−N→e−</a:t>
            </a:r>
            <a:r>
              <a:rPr lang="en-US" sz="900" b="1" dirty="0" err="1" smtClean="0"/>
              <a:t>N</a:t>
            </a:r>
            <a:r>
              <a:rPr lang="en-US" sz="900" b="1" dirty="0" smtClean="0"/>
              <a:t> search </a:t>
            </a:r>
            <a:r>
              <a:rPr lang="en-US" sz="900" b="1" dirty="0"/>
              <a:t>sensitivity </a:t>
            </a:r>
          </a:p>
          <a:p>
            <a:r>
              <a:rPr lang="en-US" sz="900" dirty="0" err="1"/>
              <a:t>Gianantonio</a:t>
            </a:r>
            <a:r>
              <a:rPr lang="en-US" sz="900" dirty="0"/>
              <a:t> </a:t>
            </a:r>
            <a:r>
              <a:rPr lang="en-US" sz="900" dirty="0" err="1"/>
              <a:t>Pezzullo</a:t>
            </a:r>
            <a:r>
              <a:rPr lang="en-US" sz="900" dirty="0"/>
              <a:t> (Pisa U.). 2016. 139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FERMILAB-THESIS-2016-</a:t>
            </a:r>
            <a:r>
              <a:rPr lang="en-US" sz="900" dirty="0" smtClean="0"/>
              <a:t>02</a:t>
            </a:r>
          </a:p>
          <a:p>
            <a:r>
              <a:rPr lang="en-US" sz="900" b="1" dirty="0" smtClean="0"/>
              <a:t>13. </a:t>
            </a:r>
            <a:r>
              <a:rPr lang="en-US" sz="900" b="1" dirty="0"/>
              <a:t>The PADME experiment at INFN LNF </a:t>
            </a:r>
          </a:p>
          <a:p>
            <a:r>
              <a:rPr lang="en-US" sz="900" dirty="0"/>
              <a:t>PADME Collaboration (Salvatore Fiore (ENEA, </a:t>
            </a:r>
            <a:r>
              <a:rPr lang="en-US" sz="900" dirty="0" err="1"/>
              <a:t>Frascati</a:t>
            </a:r>
            <a:r>
              <a:rPr lang="en-US" sz="900" dirty="0"/>
              <a:t> &amp; INFN, Rome) for the collaboration). 2016. 6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J.Phys.Conf.Ser</a:t>
            </a:r>
            <a:r>
              <a:rPr lang="en-US" sz="900" dirty="0"/>
              <a:t>. 770 (2016) no.1, 012039 </a:t>
            </a:r>
          </a:p>
          <a:p>
            <a:r>
              <a:rPr lang="en-US" sz="900" dirty="0"/>
              <a:t>DOI: 10.1088/1742-6596/770/1/012039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168A6223-AB4C-1542-9228-92DBFFA795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(2016)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Paolo Valente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767099"/>
            <a:ext cx="4470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15.</a:t>
            </a:r>
            <a:r>
              <a:rPr lang="en-US" sz="900" b="1" dirty="0" smtClean="0"/>
              <a:t> </a:t>
            </a:r>
            <a:r>
              <a:rPr lang="en-US" sz="900" b="1" dirty="0"/>
              <a:t>!CHAOS: A cloud of controls</a:t>
            </a:r>
            <a:r>
              <a:rPr lang="en-US" sz="900" dirty="0"/>
              <a:t> </a:t>
            </a:r>
          </a:p>
          <a:p>
            <a:r>
              <a:rPr lang="en-US" sz="900" dirty="0"/>
              <a:t>S. </a:t>
            </a:r>
            <a:r>
              <a:rPr lang="en-US" sz="900" dirty="0" err="1"/>
              <a:t>Angius</a:t>
            </a:r>
            <a:r>
              <a:rPr lang="en-US" sz="900" dirty="0"/>
              <a:t> et al.. 2016.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Nuovo</a:t>
            </a:r>
            <a:r>
              <a:rPr lang="en-US" sz="900" dirty="0"/>
              <a:t> </a:t>
            </a:r>
            <a:r>
              <a:rPr lang="en-US" sz="900" dirty="0" err="1"/>
              <a:t>Cim</a:t>
            </a:r>
            <a:r>
              <a:rPr lang="en-US" sz="900" dirty="0"/>
              <a:t>. C39 (2016) no.1, 268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10.1393/</a:t>
            </a:r>
            <a:r>
              <a:rPr lang="en-US" sz="900" dirty="0" err="1"/>
              <a:t>ncc</a:t>
            </a:r>
            <a:r>
              <a:rPr lang="en-US" sz="900" dirty="0"/>
              <a:t>/i2016-16268-y </a:t>
            </a:r>
          </a:p>
          <a:p>
            <a:r>
              <a:rPr lang="en-US" sz="900" dirty="0" smtClean="0"/>
              <a:t>16. </a:t>
            </a:r>
            <a:r>
              <a:rPr lang="en-US" sz="900" b="1" dirty="0" smtClean="0"/>
              <a:t>Characterization </a:t>
            </a:r>
            <a:r>
              <a:rPr lang="en-US" sz="900" b="1" dirty="0"/>
              <a:t>of a prototype for the electromagnetic calorimeter of the Mu2e experiment </a:t>
            </a:r>
          </a:p>
          <a:p>
            <a:r>
              <a:rPr lang="en-US" sz="900" dirty="0"/>
              <a:t>N. </a:t>
            </a:r>
            <a:r>
              <a:rPr lang="en-US" sz="900" dirty="0" err="1"/>
              <a:t>Atanov</a:t>
            </a:r>
            <a:r>
              <a:rPr lang="en-US" sz="900" dirty="0"/>
              <a:t> (</a:t>
            </a:r>
            <a:r>
              <a:rPr lang="en-US" sz="900" dirty="0" err="1"/>
              <a:t>Dubna</a:t>
            </a:r>
            <a:r>
              <a:rPr lang="en-US" sz="900" dirty="0"/>
              <a:t>, JINR) et al.. 2016.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Nuovo</a:t>
            </a:r>
            <a:r>
              <a:rPr lang="en-US" sz="900" dirty="0"/>
              <a:t> </a:t>
            </a:r>
            <a:r>
              <a:rPr lang="en-US" sz="900" dirty="0" err="1"/>
              <a:t>Cim</a:t>
            </a:r>
            <a:r>
              <a:rPr lang="en-US" sz="900" dirty="0"/>
              <a:t>. C39 (2016) no.1, 267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10.1393/</a:t>
            </a:r>
            <a:r>
              <a:rPr lang="en-US" sz="900" dirty="0" err="1"/>
              <a:t>ncc</a:t>
            </a:r>
            <a:r>
              <a:rPr lang="en-US" sz="900" dirty="0"/>
              <a:t>/i2016-16267-0 </a:t>
            </a:r>
          </a:p>
          <a:p>
            <a:r>
              <a:rPr lang="en-US" sz="900" dirty="0" smtClean="0"/>
              <a:t>17. </a:t>
            </a:r>
            <a:r>
              <a:rPr lang="en-US" sz="900" b="1" dirty="0" smtClean="0"/>
              <a:t>Pixelated </a:t>
            </a:r>
            <a:r>
              <a:rPr lang="en-US" sz="900" b="1" dirty="0"/>
              <a:t>Positron Timing Counter with </a:t>
            </a:r>
            <a:r>
              <a:rPr lang="en-US" sz="900" b="1" dirty="0" err="1"/>
              <a:t>SiPM</a:t>
            </a:r>
            <a:r>
              <a:rPr lang="en-US" sz="900" b="1" dirty="0"/>
              <a:t>-readout Scintillator for MEG II experiment</a:t>
            </a:r>
            <a:r>
              <a:rPr lang="en-US" sz="900" dirty="0"/>
              <a:t> </a:t>
            </a:r>
          </a:p>
          <a:p>
            <a:r>
              <a:rPr lang="en-US" sz="900" dirty="0"/>
              <a:t>Miki Nishimura (Tokyo U.) et al.. 2016.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Published in </a:t>
            </a:r>
            <a:r>
              <a:rPr lang="en-US" sz="900" dirty="0" err="1"/>
              <a:t>PoS</a:t>
            </a:r>
            <a:r>
              <a:rPr lang="en-US" sz="900" dirty="0"/>
              <a:t> PhotoDet2015 (2016) 011 </a:t>
            </a:r>
          </a:p>
          <a:p>
            <a:r>
              <a:rPr lang="en-US" sz="900" dirty="0" smtClean="0"/>
              <a:t>18. </a:t>
            </a:r>
            <a:r>
              <a:rPr lang="en-US" sz="900" b="1" dirty="0" smtClean="0"/>
              <a:t>Time </a:t>
            </a:r>
            <a:r>
              <a:rPr lang="en-US" sz="900" b="1" dirty="0"/>
              <a:t>resolution of time-of-flight detector based on multiple scintillation counters readout by </a:t>
            </a:r>
            <a:r>
              <a:rPr lang="en-US" sz="900" b="1" dirty="0" err="1"/>
              <a:t>SiPMs</a:t>
            </a:r>
            <a:r>
              <a:rPr lang="en-US" sz="900" dirty="0"/>
              <a:t> </a:t>
            </a:r>
          </a:p>
          <a:p>
            <a:r>
              <a:rPr lang="en-US" sz="900" dirty="0"/>
              <a:t>P.W. </a:t>
            </a:r>
            <a:r>
              <a:rPr lang="en-US" sz="900" dirty="0" err="1"/>
              <a:t>Cattaneo</a:t>
            </a:r>
            <a:r>
              <a:rPr lang="en-US" sz="900" dirty="0"/>
              <a:t> (INFN, Pavia), M. De </a:t>
            </a:r>
            <a:r>
              <a:rPr lang="en-US" sz="900" dirty="0" err="1"/>
              <a:t>Gerone</a:t>
            </a:r>
            <a:r>
              <a:rPr lang="en-US" sz="900" dirty="0"/>
              <a:t> (INFN, Genoa), F. </a:t>
            </a:r>
            <a:r>
              <a:rPr lang="en-US" sz="900" dirty="0" err="1"/>
              <a:t>Gatti</a:t>
            </a:r>
            <a:r>
              <a:rPr lang="en-US" sz="900" dirty="0"/>
              <a:t> (Genoa U. &amp; INFN, Genoa), M. Nishimura (Tokyo U.), W. </a:t>
            </a:r>
            <a:r>
              <a:rPr lang="en-US" sz="900" dirty="0" err="1"/>
              <a:t>Ootani</a:t>
            </a:r>
            <a:r>
              <a:rPr lang="en-US" sz="900" dirty="0"/>
              <a:t> (Tokyo U., ICEPP), M. </a:t>
            </a:r>
            <a:r>
              <a:rPr lang="en-US" sz="900" dirty="0" err="1"/>
              <a:t>Rossella</a:t>
            </a:r>
            <a:r>
              <a:rPr lang="en-US" sz="900" dirty="0"/>
              <a:t> (INFN, Pavia), S. </a:t>
            </a:r>
            <a:r>
              <a:rPr lang="en-US" sz="900" dirty="0" err="1"/>
              <a:t>Shirabe</a:t>
            </a:r>
            <a:r>
              <a:rPr lang="en-US" sz="900" dirty="0"/>
              <a:t> (Kyushu U., Fukuoka (main)), Y. Uchiyama (Tokyo U., ICEPP). Nov 12, 2015. 10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A828 (2016) 191 </a:t>
            </a:r>
          </a:p>
          <a:p>
            <a:r>
              <a:rPr lang="en-US" sz="900" dirty="0"/>
              <a:t>DOI: 10.1016/j.nima.2016.05.038 </a:t>
            </a:r>
          </a:p>
          <a:p>
            <a:r>
              <a:rPr lang="en-US" sz="900" dirty="0"/>
              <a:t>e-Print: arXiv:1511.03891 [</a:t>
            </a:r>
            <a:r>
              <a:rPr lang="en-US" sz="900" dirty="0" err="1"/>
              <a:t>physics.ins-det</a:t>
            </a:r>
            <a:r>
              <a:rPr lang="en-US" sz="900" dirty="0"/>
              <a:t>] | </a:t>
            </a:r>
            <a:r>
              <a:rPr lang="en-US" sz="900" dirty="0" smtClean="0"/>
              <a:t>PDF</a:t>
            </a:r>
            <a:endParaRPr lang="en-US" sz="900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168A6223-AB4C-1542-9228-92DBFFA795E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59" y="894099"/>
            <a:ext cx="1996551" cy="1404609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979868" y="552815"/>
            <a:ext cx="1035360" cy="409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LYSO Mu2e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509" b="-1"/>
          <a:stretch/>
        </p:blipFill>
        <p:spPr>
          <a:xfrm>
            <a:off x="6459259" y="2718612"/>
            <a:ext cx="1996551" cy="1375018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979868" y="2410835"/>
            <a:ext cx="96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5"/>
                </a:solidFill>
              </a:rPr>
              <a:t>CsI</a:t>
            </a:r>
            <a:r>
              <a:rPr lang="en-US" sz="1400" b="1" dirty="0" smtClean="0">
                <a:solidFill>
                  <a:schemeClr val="accent5"/>
                </a:solidFill>
              </a:rPr>
              <a:t> Belle-II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648"/>
          <a:stretch/>
        </p:blipFill>
        <p:spPr>
          <a:xfrm>
            <a:off x="6459259" y="4514960"/>
            <a:ext cx="2009124" cy="1408221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069395" y="4207183"/>
            <a:ext cx="70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5"/>
                </a:solidFill>
              </a:rPr>
              <a:t>CsI</a:t>
            </a:r>
            <a:r>
              <a:rPr lang="en-US" sz="1400" b="1" dirty="0" smtClean="0">
                <a:solidFill>
                  <a:schemeClr val="accent5"/>
                </a:solidFill>
              </a:rPr>
              <a:t> G-2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4853"/>
          <a:stretch/>
        </p:blipFill>
        <p:spPr>
          <a:xfrm>
            <a:off x="457200" y="4514132"/>
            <a:ext cx="3160403" cy="1440000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012338" y="4210754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MEG-II timing counters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899" y="4514132"/>
            <a:ext cx="1944003" cy="1440000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457827" y="4207183"/>
            <a:ext cx="112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BGO PADME</a:t>
            </a:r>
            <a:endParaRPr 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5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(2017)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767099"/>
            <a:ext cx="4419600" cy="5324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1. </a:t>
            </a:r>
            <a:r>
              <a:rPr lang="en-US" sz="900" b="1" dirty="0"/>
              <a:t>ORANGE: A high sensitivity particle tracker based on optically read out GEM </a:t>
            </a:r>
          </a:p>
          <a:p>
            <a:r>
              <a:rPr lang="en-US" sz="900" dirty="0"/>
              <a:t>M. </a:t>
            </a:r>
            <a:r>
              <a:rPr lang="en-US" sz="900" dirty="0" err="1"/>
              <a:t>Marafini</a:t>
            </a:r>
            <a:r>
              <a:rPr lang="en-US" sz="900" dirty="0"/>
              <a:t>, V. </a:t>
            </a:r>
            <a:r>
              <a:rPr lang="en-US" sz="900" dirty="0" err="1"/>
              <a:t>Patera</a:t>
            </a:r>
            <a:r>
              <a:rPr lang="en-US" sz="900" dirty="0"/>
              <a:t>, D. </a:t>
            </a:r>
            <a:r>
              <a:rPr lang="en-US" sz="900" dirty="0" err="1"/>
              <a:t>Pinci</a:t>
            </a:r>
            <a:r>
              <a:rPr lang="en-US" sz="900" dirty="0"/>
              <a:t>, A. </a:t>
            </a:r>
            <a:r>
              <a:rPr lang="en-US" sz="900" dirty="0" err="1"/>
              <a:t>Sarti</a:t>
            </a:r>
            <a:r>
              <a:rPr lang="en-US" sz="900" dirty="0"/>
              <a:t>, A. </a:t>
            </a:r>
            <a:r>
              <a:rPr lang="en-US" sz="900" dirty="0" err="1"/>
              <a:t>Sciubba</a:t>
            </a:r>
            <a:r>
              <a:rPr lang="en-US" sz="900" dirty="0"/>
              <a:t>, E. </a:t>
            </a:r>
            <a:r>
              <a:rPr lang="en-US" sz="900" dirty="0" err="1"/>
              <a:t>Spiriti</a:t>
            </a:r>
            <a:r>
              <a:rPr lang="en-US" sz="900" dirty="0"/>
              <a:t>. 2017. 4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A845 (2017) 285-288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10.1016/j.nima.2016.04.014 </a:t>
            </a:r>
          </a:p>
          <a:p>
            <a:r>
              <a:rPr lang="en-US" sz="900" b="1" dirty="0" smtClean="0"/>
              <a:t>2. Micro</a:t>
            </a:r>
            <a:r>
              <a:rPr lang="en-US" sz="900" b="1" dirty="0"/>
              <a:t>-channel plates in ionization mode as a fast timing device for future hadron colliders </a:t>
            </a:r>
          </a:p>
          <a:p>
            <a:r>
              <a:rPr lang="en-US" sz="900" dirty="0" err="1"/>
              <a:t>A.Yu</a:t>
            </a:r>
            <a:r>
              <a:rPr lang="en-US" sz="900" dirty="0"/>
              <a:t>. </a:t>
            </a:r>
            <a:r>
              <a:rPr lang="en-US" sz="900" dirty="0" err="1"/>
              <a:t>Barnyakov</a:t>
            </a:r>
            <a:r>
              <a:rPr lang="en-US" sz="900" dirty="0"/>
              <a:t> (Novosibirsk, IYF &amp; Novosibirsk State U. &amp; Novosibirsk State Tech. U.) et al.. 2017. </a:t>
            </a:r>
          </a:p>
          <a:p>
            <a:r>
              <a:rPr lang="en-US" sz="900" dirty="0"/>
              <a:t>Published in JINST 12 (2017) no.08, C08014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10.1088/1748-0221/12/08/C08014 </a:t>
            </a:r>
          </a:p>
          <a:p>
            <a:r>
              <a:rPr lang="en-US" sz="900" b="1" dirty="0" smtClean="0"/>
              <a:t>3. Response </a:t>
            </a:r>
            <a:r>
              <a:rPr lang="en-US" sz="900" b="1" dirty="0"/>
              <a:t>of </a:t>
            </a:r>
            <a:r>
              <a:rPr lang="en-US" sz="900" b="1" dirty="0" err="1"/>
              <a:t>microchannel</a:t>
            </a:r>
            <a:r>
              <a:rPr lang="en-US" sz="900" b="1" dirty="0"/>
              <a:t> plates in ionization mode to single particles and electromagnetic showers </a:t>
            </a:r>
          </a:p>
          <a:p>
            <a:r>
              <a:rPr lang="en-US" sz="900" dirty="0"/>
              <a:t>A. Yu </a:t>
            </a:r>
            <a:r>
              <a:rPr lang="en-US" sz="900" dirty="0" err="1"/>
              <a:t>Barnyakov</a:t>
            </a:r>
            <a:r>
              <a:rPr lang="en-US" sz="900" dirty="0"/>
              <a:t> (Novosibirsk, IYF &amp; Novosibirsk State U. &amp; Novosibirsk State Tech. U.) et al.. Jul 26, 2017. 7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A879 (2018) 6-12 </a:t>
            </a:r>
          </a:p>
          <a:p>
            <a:r>
              <a:rPr lang="en-US" sz="900" dirty="0"/>
              <a:t>DOI: 10.1016/j.nima.2017.10.002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arXiv:1707.08503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/>
              <a:t>4</a:t>
            </a:r>
            <a:r>
              <a:rPr lang="en-US" sz="900" b="1" dirty="0" smtClean="0"/>
              <a:t>. Carbon </a:t>
            </a:r>
            <a:r>
              <a:rPr lang="en-US" sz="900" b="1" dirty="0"/>
              <a:t>nanotubes as target for directional detection of light WIMP </a:t>
            </a:r>
          </a:p>
          <a:p>
            <a:r>
              <a:rPr lang="en-US" sz="900" dirty="0"/>
              <a:t>V.C. </a:t>
            </a:r>
            <a:r>
              <a:rPr lang="en-US" sz="900" dirty="0" err="1"/>
              <a:t>Antochi</a:t>
            </a:r>
            <a:r>
              <a:rPr lang="en-US" sz="900" dirty="0"/>
              <a:t> (Rome U. &amp; INFN, Rome), E. </a:t>
            </a:r>
            <a:r>
              <a:rPr lang="en-US" sz="900" dirty="0" err="1"/>
              <a:t>Baracchini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), G. </a:t>
            </a:r>
            <a:r>
              <a:rPr lang="en-US" sz="900" dirty="0" err="1"/>
              <a:t>Cavoto</a:t>
            </a:r>
            <a:r>
              <a:rPr lang="en-US" sz="900" dirty="0"/>
              <a:t> (Rome U. &amp; INFN, Rome), E. Di Marco (INFN, Rome), G. </a:t>
            </a:r>
            <a:r>
              <a:rPr lang="en-US" sz="900" dirty="0" err="1"/>
              <a:t>Mazzitelli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), D. </a:t>
            </a:r>
            <a:r>
              <a:rPr lang="en-US" sz="900" dirty="0" err="1"/>
              <a:t>Pinci</a:t>
            </a:r>
            <a:r>
              <a:rPr lang="en-US" sz="900" dirty="0"/>
              <a:t> (INFN, Rome), A.D. </a:t>
            </a:r>
            <a:r>
              <a:rPr lang="en-US" sz="900" dirty="0" err="1"/>
              <a:t>Polosa</a:t>
            </a:r>
            <a:r>
              <a:rPr lang="en-US" sz="900" dirty="0"/>
              <a:t> (Rome U. &amp; INFN, Rome), F. </a:t>
            </a:r>
            <a:r>
              <a:rPr lang="en-US" sz="900" dirty="0" err="1"/>
              <a:t>Renga</a:t>
            </a:r>
            <a:r>
              <a:rPr lang="en-US" sz="900" dirty="0"/>
              <a:t> (INFN, Rome &amp; Rome U.), C. </a:t>
            </a:r>
            <a:r>
              <a:rPr lang="en-US" sz="900" dirty="0" err="1"/>
              <a:t>Voena</a:t>
            </a:r>
            <a:r>
              <a:rPr lang="en-US" sz="900" dirty="0"/>
              <a:t> (INFN, Rome). Jul 9, 2017. 4 pp. </a:t>
            </a:r>
          </a:p>
          <a:p>
            <a:pPr>
              <a:spcAft>
                <a:spcPts val="600"/>
              </a:spcAft>
            </a:pPr>
            <a:r>
              <a:rPr lang="en-US" sz="900" dirty="0" smtClean="0"/>
              <a:t>e</a:t>
            </a:r>
            <a:r>
              <a:rPr lang="en-US" sz="900" dirty="0"/>
              <a:t>-Print: arXiv:1707.02549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/>
              <a:t>5</a:t>
            </a:r>
            <a:r>
              <a:rPr lang="en-US" sz="900" b="1" dirty="0" smtClean="0"/>
              <a:t>. Experimental </a:t>
            </a:r>
            <a:r>
              <a:rPr lang="en-US" sz="900" b="1" dirty="0"/>
              <a:t>result on the propagation of Coulomb fields </a:t>
            </a:r>
          </a:p>
          <a:p>
            <a:r>
              <a:rPr lang="en-US" sz="900" dirty="0"/>
              <a:t>R. de </a:t>
            </a:r>
            <a:r>
              <a:rPr lang="en-US" sz="900" dirty="0" err="1"/>
              <a:t>Sangro</a:t>
            </a:r>
            <a:r>
              <a:rPr lang="en-US" sz="900" dirty="0"/>
              <a:t>, G. </a:t>
            </a:r>
            <a:r>
              <a:rPr lang="en-US" sz="900" dirty="0" err="1"/>
              <a:t>Finocchiaro</a:t>
            </a:r>
            <a:r>
              <a:rPr lang="en-US" sz="900" dirty="0"/>
              <a:t>, P. </a:t>
            </a:r>
            <a:r>
              <a:rPr lang="en-US" sz="900" dirty="0" err="1"/>
              <a:t>Patteri</a:t>
            </a:r>
            <a:r>
              <a:rPr lang="en-US" sz="900" dirty="0"/>
              <a:t>, M. Piccolo, G. </a:t>
            </a:r>
            <a:r>
              <a:rPr lang="en-US" sz="900" dirty="0" err="1"/>
              <a:t>Pizzella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). 2017. 14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J.Phys.Conf.Ser</a:t>
            </a:r>
            <a:r>
              <a:rPr lang="en-US" sz="900" dirty="0"/>
              <a:t>. 845 (2017) no.1, 012015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10.1088/1742-6596/845/1/012015 </a:t>
            </a:r>
          </a:p>
          <a:p>
            <a:r>
              <a:rPr lang="en-US" sz="900" b="1" dirty="0" smtClean="0"/>
              <a:t>6. From </a:t>
            </a:r>
            <a:r>
              <a:rPr lang="en-US" sz="900" b="1" dirty="0"/>
              <a:t>vertex detectors to inner trackers with CMOS pixel sensors </a:t>
            </a:r>
          </a:p>
          <a:p>
            <a:r>
              <a:rPr lang="en-US" sz="900" dirty="0"/>
              <a:t>A. </a:t>
            </a:r>
            <a:r>
              <a:rPr lang="en-US" sz="900" dirty="0" err="1"/>
              <a:t>Besson</a:t>
            </a:r>
            <a:r>
              <a:rPr lang="en-US" sz="900" dirty="0"/>
              <a:t> (U. Strasbourg), A. Pérez Pérez (Strasbourg, IPHC), E. </a:t>
            </a:r>
            <a:r>
              <a:rPr lang="en-US" sz="900" dirty="0" err="1"/>
              <a:t>Spiriti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), J. </a:t>
            </a:r>
            <a:r>
              <a:rPr lang="en-US" sz="900" dirty="0" err="1"/>
              <a:t>Baudot</a:t>
            </a:r>
            <a:r>
              <a:rPr lang="en-US" sz="900" dirty="0"/>
              <a:t> (U. Strasbourg), G. Claus, M. </a:t>
            </a:r>
            <a:r>
              <a:rPr lang="en-US" sz="900" dirty="0" err="1"/>
              <a:t>Goffe</a:t>
            </a:r>
            <a:r>
              <a:rPr lang="en-US" sz="900" dirty="0"/>
              <a:t>, M. Winter (Strasbourg, IPHC). Apr 11, 2016. 5 pp. </a:t>
            </a:r>
          </a:p>
          <a:p>
            <a:r>
              <a:rPr lang="en-US" sz="900" dirty="0"/>
              <a:t>Published in </a:t>
            </a:r>
            <a:r>
              <a:rPr lang="en-US" sz="900" dirty="0" err="1"/>
              <a:t>Nucl.Instrum.Meth</a:t>
            </a:r>
            <a:r>
              <a:rPr lang="en-US" sz="900" dirty="0"/>
              <a:t>. A845 (2017) 33-37 </a:t>
            </a:r>
          </a:p>
          <a:p>
            <a:r>
              <a:rPr lang="en-US" sz="900" dirty="0"/>
              <a:t>DOI: 10.1016/j.nima.2016.04.081 </a:t>
            </a:r>
          </a:p>
          <a:p>
            <a:endParaRPr lang="en-US" sz="900" dirty="0" smtClean="0"/>
          </a:p>
          <a:p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4419600" y="767099"/>
            <a:ext cx="4724400" cy="5832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7. </a:t>
            </a:r>
            <a:r>
              <a:rPr lang="en-US" sz="900" b="1" dirty="0"/>
              <a:t>Performance of the diamond active target prototype for the PADME experiment at the DAΦNE BTF </a:t>
            </a:r>
          </a:p>
          <a:p>
            <a:r>
              <a:rPr lang="en-US" sz="900" dirty="0"/>
              <a:t>R. </a:t>
            </a:r>
            <a:r>
              <a:rPr lang="en-US" sz="900" dirty="0" err="1"/>
              <a:t>Assiro</a:t>
            </a:r>
            <a:r>
              <a:rPr lang="en-US" sz="900" dirty="0"/>
              <a:t> (INFN, Lecce) et al.. Sep 20, 2017. 7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arXiv:1709.07081 [</a:t>
            </a:r>
            <a:r>
              <a:rPr lang="en-US" sz="900" dirty="0" err="1"/>
              <a:t>physics.ins-det</a:t>
            </a:r>
            <a:r>
              <a:rPr lang="en-US" sz="900" dirty="0"/>
              <a:t>] | </a:t>
            </a:r>
            <a:r>
              <a:rPr lang="en-US" sz="900" dirty="0" smtClean="0"/>
              <a:t>PDF</a:t>
            </a:r>
          </a:p>
          <a:p>
            <a:r>
              <a:rPr lang="en-US" sz="900" b="1" dirty="0"/>
              <a:t>8</a:t>
            </a:r>
            <a:r>
              <a:rPr lang="en-US" sz="900" b="1" dirty="0" smtClean="0"/>
              <a:t>. First </a:t>
            </a:r>
            <a:r>
              <a:rPr lang="en-US" sz="900" b="1" dirty="0"/>
              <a:t>Optics Design and Beam Performance Simulation of PRAE: Platform for Research and Applications With Electrons at </a:t>
            </a:r>
            <a:r>
              <a:rPr lang="en-US" sz="900" b="1" dirty="0" err="1"/>
              <a:t>Orsay</a:t>
            </a:r>
            <a:r>
              <a:rPr lang="en-US" sz="900" b="1" dirty="0"/>
              <a:t> </a:t>
            </a:r>
          </a:p>
          <a:p>
            <a:r>
              <a:rPr lang="en-US" sz="900" dirty="0"/>
              <a:t>Angeles </a:t>
            </a:r>
            <a:r>
              <a:rPr lang="en-US" sz="900" dirty="0" err="1"/>
              <a:t>Faus-Golfe</a:t>
            </a:r>
            <a:r>
              <a:rPr lang="en-US" sz="900" dirty="0"/>
              <a:t> (</a:t>
            </a:r>
            <a:r>
              <a:rPr lang="en-US" sz="900" dirty="0" err="1"/>
              <a:t>Orsay</a:t>
            </a:r>
            <a:r>
              <a:rPr lang="en-US" sz="900" dirty="0"/>
              <a:t>, LAL) et al.. 2017. 4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10.18429/JACoW-IPAC2017-THPVA079 </a:t>
            </a:r>
          </a:p>
          <a:p>
            <a:r>
              <a:rPr lang="en-US" sz="900" b="1" dirty="0" smtClean="0"/>
              <a:t>9. Carbon nanotubes as target for directional detection of light WIMP</a:t>
            </a:r>
          </a:p>
          <a:p>
            <a:r>
              <a:rPr lang="en-US" sz="900" dirty="0" smtClean="0"/>
              <a:t>V. C. </a:t>
            </a:r>
            <a:r>
              <a:rPr lang="en-US" sz="900" dirty="0" err="1" smtClean="0"/>
              <a:t>Antochi</a:t>
            </a:r>
            <a:r>
              <a:rPr lang="en-US" sz="900" dirty="0" smtClean="0"/>
              <a:t>, et al.. Jul. 2017.  4pp.</a:t>
            </a:r>
          </a:p>
          <a:p>
            <a:pPr>
              <a:spcAft>
                <a:spcPts val="600"/>
              </a:spcAft>
            </a:pPr>
            <a:r>
              <a:rPr lang="en-US" sz="900" dirty="0" smtClean="0"/>
              <a:t>e-Print: arXiv:</a:t>
            </a:r>
            <a:r>
              <a:rPr lang="en-US" sz="900" dirty="0"/>
              <a:t>1707.02549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 smtClean="0"/>
              <a:t>10. The </a:t>
            </a:r>
            <a:r>
              <a:rPr lang="en-US" sz="900" b="1" dirty="0"/>
              <a:t>construction of the Fiber-</a:t>
            </a:r>
            <a:r>
              <a:rPr lang="en-US" sz="900" b="1" dirty="0" err="1"/>
              <a:t>SiPM</a:t>
            </a:r>
            <a:r>
              <a:rPr lang="en-US" sz="900" b="1" dirty="0"/>
              <a:t> beam monitor system of the R484 and R582 experiments at the RIKEN-RAL </a:t>
            </a:r>
            <a:r>
              <a:rPr lang="en-US" sz="900" b="1" dirty="0" err="1"/>
              <a:t>muon</a:t>
            </a:r>
            <a:r>
              <a:rPr lang="en-US" sz="900" b="1" dirty="0"/>
              <a:t> facility </a:t>
            </a:r>
          </a:p>
          <a:p>
            <a:r>
              <a:rPr lang="en-US" sz="900" dirty="0"/>
              <a:t>M. </a:t>
            </a:r>
            <a:r>
              <a:rPr lang="en-US" sz="900" dirty="0" err="1"/>
              <a:t>Bonesini</a:t>
            </a:r>
            <a:r>
              <a:rPr lang="en-US" sz="900" dirty="0"/>
              <a:t> (INFN, Milan </a:t>
            </a:r>
            <a:r>
              <a:rPr lang="en-US" sz="900" dirty="0" err="1"/>
              <a:t>Bicocca</a:t>
            </a:r>
            <a:r>
              <a:rPr lang="en-US" sz="900" dirty="0"/>
              <a:t> &amp; Milan </a:t>
            </a:r>
            <a:r>
              <a:rPr lang="en-US" sz="900" dirty="0" err="1"/>
              <a:t>Bicocca</a:t>
            </a:r>
            <a:r>
              <a:rPr lang="en-US" sz="900" dirty="0"/>
              <a:t> U.) et al.. Mar 4, 2017. 11 pp. </a:t>
            </a:r>
          </a:p>
          <a:p>
            <a:r>
              <a:rPr lang="en-US" sz="900" dirty="0"/>
              <a:t>Published in JINST 12 (2017) C03035 </a:t>
            </a:r>
          </a:p>
          <a:p>
            <a:r>
              <a:rPr lang="en-US" sz="900" dirty="0"/>
              <a:t>DOI: 10.1088/1748-0221/12/03/C03035 </a:t>
            </a:r>
          </a:p>
          <a:p>
            <a:pPr>
              <a:spcAft>
                <a:spcPts val="600"/>
              </a:spcAft>
            </a:pPr>
            <a:r>
              <a:rPr lang="en-US" sz="900" dirty="0" smtClean="0"/>
              <a:t>e</a:t>
            </a:r>
            <a:r>
              <a:rPr lang="en-US" sz="900" dirty="0"/>
              <a:t>-Print: arXiv:1703.01447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 smtClean="0"/>
              <a:t>11. Study </a:t>
            </a:r>
            <a:r>
              <a:rPr lang="en-US" sz="900" b="1" dirty="0"/>
              <a:t>of low multiplicity electron source LEETECH with diamond detector </a:t>
            </a:r>
          </a:p>
          <a:p>
            <a:r>
              <a:rPr lang="en-US" sz="900" dirty="0"/>
              <a:t>V. </a:t>
            </a:r>
            <a:r>
              <a:rPr lang="en-US" sz="900" dirty="0" err="1"/>
              <a:t>Kubytskyi</a:t>
            </a:r>
            <a:r>
              <a:rPr lang="en-US" sz="900" dirty="0"/>
              <a:t> (</a:t>
            </a:r>
            <a:r>
              <a:rPr lang="en-US" sz="900" dirty="0" err="1"/>
              <a:t>Orsay</a:t>
            </a:r>
            <a:r>
              <a:rPr lang="en-US" sz="900" dirty="0"/>
              <a:t>, LAL) et al.. 2017. 16 pp. </a:t>
            </a:r>
          </a:p>
          <a:p>
            <a:r>
              <a:rPr lang="en-US" sz="900" dirty="0"/>
              <a:t>Published in JINST 12 (2017) no.02, P02011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DOI: 10.1088/1748-0221/12/02/P02011</a:t>
            </a:r>
          </a:p>
          <a:p>
            <a:r>
              <a:rPr lang="en-US" sz="900" b="1" dirty="0" smtClean="0"/>
              <a:t>12. Measurement </a:t>
            </a:r>
            <a:r>
              <a:rPr lang="en-US" sz="900" b="1" dirty="0"/>
              <a:t>of the energy and time resolution of a </a:t>
            </a:r>
            <a:r>
              <a:rPr lang="en-US" sz="900" b="1" dirty="0" err="1"/>
              <a:t>undoped</a:t>
            </a:r>
            <a:r>
              <a:rPr lang="en-US" sz="900" b="1" dirty="0"/>
              <a:t> </a:t>
            </a:r>
            <a:r>
              <a:rPr lang="en-US" sz="900" b="1" dirty="0" err="1"/>
              <a:t>CsI</a:t>
            </a:r>
            <a:r>
              <a:rPr lang="en-US" sz="900" b="1" dirty="0"/>
              <a:t> + MPPC array for the Mu2e experiment </a:t>
            </a:r>
          </a:p>
          <a:p>
            <a:r>
              <a:rPr lang="en-US" sz="900" dirty="0"/>
              <a:t>O. </a:t>
            </a:r>
            <a:r>
              <a:rPr lang="en-US" sz="900" dirty="0" err="1"/>
              <a:t>Atanova</a:t>
            </a:r>
            <a:r>
              <a:rPr lang="en-US" sz="900" dirty="0"/>
              <a:t> (</a:t>
            </a:r>
            <a:r>
              <a:rPr lang="en-US" sz="900" dirty="0" err="1"/>
              <a:t>Dubna</a:t>
            </a:r>
            <a:r>
              <a:rPr lang="en-US" sz="900" dirty="0"/>
              <a:t>, JINR) et al.. Feb 13, 2017. 10 pp. </a:t>
            </a:r>
          </a:p>
          <a:p>
            <a:r>
              <a:rPr lang="en-US" sz="900" dirty="0"/>
              <a:t>Published in JINST 12 (2017) no.05, P05007 </a:t>
            </a:r>
          </a:p>
          <a:p>
            <a:r>
              <a:rPr lang="en-US" sz="900" dirty="0"/>
              <a:t>FERMILAB-TM-2648-E </a:t>
            </a:r>
          </a:p>
          <a:p>
            <a:r>
              <a:rPr lang="en-US" sz="900" dirty="0"/>
              <a:t>DOI: 10.1088/1748-0221/12/05/P05007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arXiv:1702.03720 [</a:t>
            </a:r>
            <a:r>
              <a:rPr lang="en-US" sz="900" dirty="0" err="1"/>
              <a:t>physics.ins-det</a:t>
            </a:r>
            <a:r>
              <a:rPr lang="en-US" sz="900" dirty="0"/>
              <a:t>] | PDF</a:t>
            </a:r>
          </a:p>
          <a:p>
            <a:r>
              <a:rPr lang="en-US" sz="900" b="1" dirty="0" smtClean="0"/>
              <a:t>13. </a:t>
            </a:r>
            <a:r>
              <a:rPr lang="en-US" sz="900" b="1" dirty="0"/>
              <a:t>Negative ion Time Projection Chamber operation with SF66 at nearly atmospheric pressure </a:t>
            </a:r>
          </a:p>
          <a:p>
            <a:r>
              <a:rPr lang="en-US" sz="900" dirty="0"/>
              <a:t>E. </a:t>
            </a:r>
            <a:r>
              <a:rPr lang="en-US" sz="900" dirty="0" err="1"/>
              <a:t>Baracchini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 &amp; INFN, Rome &amp; Rome U.), G. </a:t>
            </a:r>
            <a:r>
              <a:rPr lang="en-US" sz="900" dirty="0" err="1"/>
              <a:t>Cavoto</a:t>
            </a:r>
            <a:r>
              <a:rPr lang="en-US" sz="900" dirty="0"/>
              <a:t> (INFN, Rome &amp; Rome U.), G. </a:t>
            </a:r>
            <a:r>
              <a:rPr lang="en-US" sz="900" dirty="0" err="1"/>
              <a:t>Mazzitelli</a:t>
            </a:r>
            <a:r>
              <a:rPr lang="en-US" sz="900" dirty="0"/>
              <a:t>, F. </a:t>
            </a:r>
            <a:r>
              <a:rPr lang="en-US" sz="900" dirty="0" err="1"/>
              <a:t>Murtas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), F. </a:t>
            </a:r>
            <a:r>
              <a:rPr lang="en-US" sz="900" dirty="0" err="1"/>
              <a:t>Renga</a:t>
            </a:r>
            <a:r>
              <a:rPr lang="en-US" sz="900" dirty="0"/>
              <a:t> (INFN, Rome &amp; Rome U.), S. </a:t>
            </a:r>
            <a:r>
              <a:rPr lang="en-US" sz="900" dirty="0" err="1"/>
              <a:t>Tomassini</a:t>
            </a:r>
            <a:r>
              <a:rPr lang="en-US" sz="900" dirty="0"/>
              <a:t> (</a:t>
            </a:r>
            <a:r>
              <a:rPr lang="en-US" sz="900" dirty="0" err="1"/>
              <a:t>Frascati</a:t>
            </a:r>
            <a:r>
              <a:rPr lang="en-US" sz="900" dirty="0"/>
              <a:t>). Oct 5, 2017. 14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e-Print: arXiv:1710.01994 [</a:t>
            </a:r>
            <a:r>
              <a:rPr lang="en-US" sz="900" dirty="0" err="1"/>
              <a:t>physics.ins-det</a:t>
            </a:r>
            <a:r>
              <a:rPr lang="en-US" sz="900" dirty="0"/>
              <a:t>] | </a:t>
            </a:r>
            <a:r>
              <a:rPr lang="en-US" sz="900" dirty="0" smtClean="0"/>
              <a:t>PDF</a:t>
            </a:r>
          </a:p>
          <a:p>
            <a:r>
              <a:rPr lang="en-US" sz="900" b="1" dirty="0" smtClean="0"/>
              <a:t>14. </a:t>
            </a:r>
            <a:r>
              <a:rPr lang="en-US" sz="900" b="1" dirty="0"/>
              <a:t>The Calibration System of the E989 Experiment at </a:t>
            </a:r>
            <a:r>
              <a:rPr lang="en-US" sz="900" b="1" dirty="0" err="1"/>
              <a:t>Fermilab</a:t>
            </a:r>
            <a:r>
              <a:rPr lang="en-US" sz="900" b="1" dirty="0"/>
              <a:t> </a:t>
            </a:r>
          </a:p>
          <a:p>
            <a:r>
              <a:rPr lang="en-US" sz="900" dirty="0"/>
              <a:t>Antonio </a:t>
            </a:r>
            <a:r>
              <a:rPr lang="en-US" sz="900" dirty="0" err="1"/>
              <a:t>Anastasi</a:t>
            </a:r>
            <a:r>
              <a:rPr lang="en-US" sz="900" dirty="0"/>
              <a:t> (Messina U.). 2017. 113 pp. </a:t>
            </a:r>
          </a:p>
          <a:p>
            <a:pPr>
              <a:spcAft>
                <a:spcPts val="600"/>
              </a:spcAft>
            </a:pPr>
            <a:r>
              <a:rPr lang="en-US" sz="900" dirty="0"/>
              <a:t>FERMILAB-THESIS-2017-07</a:t>
            </a:r>
          </a:p>
          <a:p>
            <a:endParaRPr lang="en-US" sz="900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168A6223-AB4C-1542-9228-92DBFFA795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3443" t="-103639" r="-6377" b="-15251"/>
          <a:stretch/>
        </p:blipFill>
        <p:spPr>
          <a:xfrm>
            <a:off x="3911461" y="1444463"/>
            <a:ext cx="1954110" cy="2126791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 (2017)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29" t="3709"/>
          <a:stretch/>
        </p:blipFill>
        <p:spPr>
          <a:xfrm>
            <a:off x="754574" y="1443724"/>
            <a:ext cx="2518088" cy="2215827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46159" y="1123942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Negative ion drift chamber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718" y="1464787"/>
            <a:ext cx="1908187" cy="1068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1460" y="1123942"/>
            <a:ext cx="194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PADME diamond target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-152985"/>
          <a:stretch/>
        </p:blipFill>
        <p:spPr>
          <a:xfrm>
            <a:off x="6424600" y="1441718"/>
            <a:ext cx="2267032" cy="2440245"/>
          </a:xfrm>
          <a:prstGeom prst="rect">
            <a:avLst/>
          </a:prstGeom>
          <a:ln>
            <a:solidFill>
              <a:srgbClr val="4BACC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017" y="2497554"/>
            <a:ext cx="1567337" cy="1351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91311" y="1123942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Micro-channel Plates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87" y="4291949"/>
            <a:ext cx="2628388" cy="1642742"/>
          </a:xfrm>
          <a:prstGeom prst="rect">
            <a:avLst/>
          </a:prstGeom>
          <a:ln>
            <a:solidFill>
              <a:srgbClr val="4BACC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19887" y="3984172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5"/>
                </a:solidFill>
              </a:rPr>
              <a:t>Carbon nanotubes +GEM TPC</a:t>
            </a:r>
            <a:endParaRPr lang="en-US" sz="1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9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 supported irradiation facility (ASIF)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Paolo Valente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6" y="973124"/>
            <a:ext cx="3174639" cy="259123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" y="3725745"/>
            <a:ext cx="3391218" cy="24531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07236" y="894099"/>
            <a:ext cx="5137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BTF almost </a:t>
            </a:r>
            <a:r>
              <a:rPr lang="en-US" b="1" dirty="0" smtClean="0"/>
              <a:t>unique</a:t>
            </a:r>
            <a:r>
              <a:rPr lang="en-US" dirty="0" smtClean="0"/>
              <a:t> for </a:t>
            </a:r>
            <a:r>
              <a:rPr lang="en-US" b="1" dirty="0" smtClean="0">
                <a:solidFill>
                  <a:srgbClr val="FF0000"/>
                </a:solidFill>
              </a:rPr>
              <a:t>electron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irradiation of devices for Jupiter missions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err="1" smtClean="0"/>
              <a:t>FitPIX</a:t>
            </a:r>
            <a:r>
              <a:rPr lang="en-US" dirty="0" smtClean="0"/>
              <a:t> detectors used as </a:t>
            </a:r>
            <a:r>
              <a:rPr lang="en-US" b="1" dirty="0" smtClean="0"/>
              <a:t>real-time</a:t>
            </a:r>
            <a:r>
              <a:rPr lang="en-US" dirty="0" smtClean="0"/>
              <a:t> flux monitors, allow to have a good (&lt;10%) dose measurement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/>
              <a:t>Requirements are to have a </a:t>
            </a:r>
            <a:r>
              <a:rPr lang="en-US" b="1" dirty="0" smtClean="0"/>
              <a:t>uniform</a:t>
            </a:r>
            <a:r>
              <a:rPr lang="en-US" dirty="0" smtClean="0"/>
              <a:t> (&lt;10%) beam, over a </a:t>
            </a:r>
            <a:r>
              <a:rPr lang="en-US" b="1" dirty="0" smtClean="0"/>
              <a:t>wide area</a:t>
            </a:r>
            <a:r>
              <a:rPr lang="en-US" dirty="0" smtClean="0"/>
              <a:t> (several cm</a:t>
            </a:r>
            <a:r>
              <a:rPr lang="en-US" baseline="30000" dirty="0" smtClean="0"/>
              <a:t>2</a:t>
            </a:r>
            <a:r>
              <a:rPr lang="en-US" dirty="0" smtClean="0"/>
              <a:t>), at relatively </a:t>
            </a:r>
            <a:r>
              <a:rPr lang="en-US" b="1" dirty="0" smtClean="0"/>
              <a:t>low energy </a:t>
            </a:r>
            <a:r>
              <a:rPr lang="en-US" dirty="0" smtClean="0"/>
              <a:t>(tens to 200 MeV), and integrate 10</a:t>
            </a:r>
            <a:r>
              <a:rPr lang="en-US" baseline="30000" dirty="0" smtClean="0"/>
              <a:t>12</a:t>
            </a:r>
            <a:r>
              <a:rPr lang="en-US" dirty="0" smtClean="0"/>
              <a:t>-10</a:t>
            </a:r>
            <a:r>
              <a:rPr lang="en-US" baseline="30000" dirty="0" smtClean="0"/>
              <a:t>15</a:t>
            </a:r>
            <a:r>
              <a:rPr lang="en-US" dirty="0" smtClean="0"/>
              <a:t> electrons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63" y="3022737"/>
            <a:ext cx="2368078" cy="20564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7063" y="4571892"/>
            <a:ext cx="701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100 </a:t>
            </a:r>
            <a:r>
              <a:rPr lang="en-US" sz="1100" dirty="0"/>
              <a:t>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400" y="4013831"/>
            <a:ext cx="4027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396996"/>
                </a:solidFill>
              </a:rPr>
              <a:t>20 </a:t>
            </a:r>
            <a:r>
              <a:rPr lang="en-US" sz="700" dirty="0" err="1" smtClean="0">
                <a:solidFill>
                  <a:srgbClr val="396996"/>
                </a:solidFill>
              </a:rPr>
              <a:t>ms</a:t>
            </a:r>
            <a:endParaRPr lang="en-US" sz="700" dirty="0">
              <a:solidFill>
                <a:srgbClr val="39699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0019" y="4492881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396996"/>
                </a:solidFill>
              </a:rPr>
              <a:t>Empty bunches</a:t>
            </a:r>
            <a:endParaRPr lang="en-US" sz="700" dirty="0">
              <a:solidFill>
                <a:srgbClr val="396996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5262" y="6356350"/>
            <a:ext cx="1601537" cy="365125"/>
          </a:xfrm>
        </p:spPr>
        <p:txBody>
          <a:bodyPr/>
          <a:lstStyle/>
          <a:p>
            <a:fld id="{55C30F87-A041-704B-807D-1DA18D7ECE08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07236" y="5144041"/>
            <a:ext cx="5179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1 year project for assessing the feasibility</a:t>
            </a:r>
          </a:p>
          <a:p>
            <a:pPr marL="285750" indent="-285750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1 preliminary test done with </a:t>
            </a:r>
            <a:r>
              <a:rPr lang="en-US" b="1" dirty="0"/>
              <a:t>ESA/CERN/TRAD</a:t>
            </a:r>
          </a:p>
        </p:txBody>
      </p:sp>
    </p:spTree>
    <p:extLst>
      <p:ext uri="{BB962C8B-B14F-4D97-AF65-F5344CB8AC3E}">
        <p14:creationId xmlns:p14="http://schemas.microsoft.com/office/powerpoint/2010/main" val="3632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24536</TotalTime>
  <Words>5575</Words>
  <Application>Microsoft Macintosh PowerPoint</Application>
  <PresentationFormat>On-screen Show (4:3)</PresentationFormat>
  <Paragraphs>718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Beam-Test Facility status</vt:lpstr>
      <vt:lpstr>BTF in 2 slides (1)</vt:lpstr>
      <vt:lpstr>BTF in 2 slides (2)</vt:lpstr>
      <vt:lpstr>BTF staff (2016-2017)</vt:lpstr>
      <vt:lpstr>Citations (2016)</vt:lpstr>
      <vt:lpstr>Citations (2016)</vt:lpstr>
      <vt:lpstr>Citations (2017)</vt:lpstr>
      <vt:lpstr>Citations (2017)</vt:lpstr>
      <vt:lpstr>ASI supported irradiation facility (ASIF)</vt:lpstr>
      <vt:lpstr>BTF upgrade history (1/3)</vt:lpstr>
      <vt:lpstr>BTF upgrade history (2/3)</vt:lpstr>
      <vt:lpstr>BTF upgrade history (3/3)</vt:lpstr>
      <vt:lpstr>LINAC consolidation: past 4 years</vt:lpstr>
      <vt:lpstr>LINAC consolidation (1/4)</vt:lpstr>
      <vt:lpstr>LINAC consolidation (2/4)</vt:lpstr>
      <vt:lpstr>LINAC consolidation (3/4)</vt:lpstr>
      <vt:lpstr>LINAC consolidation (4/4)</vt:lpstr>
      <vt:lpstr>BTF-2 final layout</vt:lpstr>
      <vt:lpstr>Final layout: 3D</vt:lpstr>
      <vt:lpstr>New area</vt:lpstr>
      <vt:lpstr>Civil engineering and shieldings (1/4)</vt:lpstr>
      <vt:lpstr>Civil engineering and shieldings (2/4)</vt:lpstr>
      <vt:lpstr>Civil engineering and shieldings (3/4)</vt:lpstr>
      <vt:lpstr>Civil engineering and shieldings (4/4)</vt:lpstr>
      <vt:lpstr>New magnets</vt:lpstr>
      <vt:lpstr>Magnetic design</vt:lpstr>
      <vt:lpstr>Pulsed dipole</vt:lpstr>
      <vt:lpstr>Pulsed dipole detailed drawings</vt:lpstr>
      <vt:lpstr>Pulsed dipole construction</vt:lpstr>
      <vt:lpstr>New DC dipoles</vt:lpstr>
      <vt:lpstr>DC dipole detailed drawings</vt:lpstr>
      <vt:lpstr>New quadrupoles</vt:lpstr>
      <vt:lpstr>Power, cooling &amp; services</vt:lpstr>
      <vt:lpstr>PADME</vt:lpstr>
      <vt:lpstr>Beam region and vacuum chamber</vt:lpstr>
      <vt:lpstr>MIMOSA MAPS tracking</vt:lpstr>
      <vt:lpstr>Beam, vacuum &amp; target region</vt:lpstr>
      <vt:lpstr>Summary (1/2)</vt:lpstr>
      <vt:lpstr>Summary (2/2)</vt:lpstr>
      <vt:lpstr>PowerPoint Presentation</vt:lpstr>
      <vt:lpstr>PowerPoint Presentation</vt:lpstr>
      <vt:lpstr>Tenders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BTF2 and PADME status</dc:title>
  <dc:creator>Paolo Valente</dc:creator>
  <cp:lastModifiedBy>Paolo Valente</cp:lastModifiedBy>
  <cp:revision>537</cp:revision>
  <dcterms:created xsi:type="dcterms:W3CDTF">2017-04-20T20:04:48Z</dcterms:created>
  <dcterms:modified xsi:type="dcterms:W3CDTF">2017-11-13T00:26:11Z</dcterms:modified>
</cp:coreProperties>
</file>